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3.xml" ContentType="application/vnd.openxmlformats-officedocument.them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heme/theme4.xml" ContentType="application/vnd.openxmlformats-officedocument.them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1.xml" ContentType="application/vnd.openxmlformats-officedocument.presentationml.notesSlide+xml"/>
  <Override PartName="/ppt/ink/ink1.xml" ContentType="application/inkml+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14.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notesSlides/notesSlide15.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notesSlides/notesSlide30.xml" ContentType="application/vnd.openxmlformats-officedocument.presentationml.notesSlide+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notesSlides/notesSlide38.xml" ContentType="application/vnd.openxmlformats-officedocument.presentationml.notesSlide+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notesSlides/notesSlide43.xml" ContentType="application/vnd.openxmlformats-officedocument.presentationml.notesSlide+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4"/>
    <p:sldMasterId id="2147483757" r:id="rId5"/>
    <p:sldMasterId id="2147483787" r:id="rId6"/>
  </p:sldMasterIdLst>
  <p:notesMasterIdLst>
    <p:notesMasterId r:id="rId137"/>
  </p:notesMasterIdLst>
  <p:sldIdLst>
    <p:sldId id="257" r:id="rId7"/>
    <p:sldId id="838841921" r:id="rId8"/>
    <p:sldId id="282" r:id="rId9"/>
    <p:sldId id="258" r:id="rId10"/>
    <p:sldId id="838841564" r:id="rId11"/>
    <p:sldId id="838842031" r:id="rId12"/>
    <p:sldId id="838841943" r:id="rId13"/>
    <p:sldId id="838842032" r:id="rId14"/>
    <p:sldId id="838841864" r:id="rId15"/>
    <p:sldId id="838841638" r:id="rId16"/>
    <p:sldId id="838842014" r:id="rId17"/>
    <p:sldId id="838841871" r:id="rId18"/>
    <p:sldId id="838841872" r:id="rId19"/>
    <p:sldId id="838842017" r:id="rId20"/>
    <p:sldId id="838841874" r:id="rId21"/>
    <p:sldId id="838841873" r:id="rId22"/>
    <p:sldId id="838841865" r:id="rId23"/>
    <p:sldId id="838842003" r:id="rId24"/>
    <p:sldId id="838841876" r:id="rId25"/>
    <p:sldId id="838841866" r:id="rId26"/>
    <p:sldId id="838841984" r:id="rId27"/>
    <p:sldId id="838841878" r:id="rId28"/>
    <p:sldId id="838841879" r:id="rId29"/>
    <p:sldId id="838842002" r:id="rId30"/>
    <p:sldId id="838841880" r:id="rId31"/>
    <p:sldId id="838841881" r:id="rId32"/>
    <p:sldId id="838841867" r:id="rId33"/>
    <p:sldId id="838842026" r:id="rId34"/>
    <p:sldId id="838841868" r:id="rId35"/>
    <p:sldId id="838841884" r:id="rId36"/>
    <p:sldId id="838842033" r:id="rId37"/>
    <p:sldId id="838841937" r:id="rId38"/>
    <p:sldId id="838841939" r:id="rId39"/>
    <p:sldId id="838841906" r:id="rId40"/>
    <p:sldId id="838841908" r:id="rId41"/>
    <p:sldId id="838841909" r:id="rId42"/>
    <p:sldId id="838841907" r:id="rId43"/>
    <p:sldId id="838842034" r:id="rId44"/>
    <p:sldId id="838841513" r:id="rId45"/>
    <p:sldId id="838842028" r:id="rId46"/>
    <p:sldId id="838841999" r:id="rId47"/>
    <p:sldId id="838842000" r:id="rId48"/>
    <p:sldId id="838841886" r:id="rId49"/>
    <p:sldId id="838841887" r:id="rId50"/>
    <p:sldId id="838841851" r:id="rId51"/>
    <p:sldId id="838842030" r:id="rId52"/>
    <p:sldId id="838841889" r:id="rId53"/>
    <p:sldId id="838841888" r:id="rId54"/>
    <p:sldId id="838841890" r:id="rId55"/>
    <p:sldId id="838841892" r:id="rId56"/>
    <p:sldId id="838841944" r:id="rId57"/>
    <p:sldId id="838841893" r:id="rId58"/>
    <p:sldId id="838841862" r:id="rId59"/>
    <p:sldId id="838842025" r:id="rId60"/>
    <p:sldId id="838842024" r:id="rId61"/>
    <p:sldId id="838842027" r:id="rId62"/>
    <p:sldId id="838842035" r:id="rId63"/>
    <p:sldId id="838841938" r:id="rId64"/>
    <p:sldId id="838842004" r:id="rId65"/>
    <p:sldId id="838842005" r:id="rId66"/>
    <p:sldId id="838842010" r:id="rId67"/>
    <p:sldId id="838842006" r:id="rId68"/>
    <p:sldId id="838842007" r:id="rId69"/>
    <p:sldId id="838842008" r:id="rId70"/>
    <p:sldId id="838842036" r:id="rId71"/>
    <p:sldId id="838841514" r:id="rId72"/>
    <p:sldId id="838841925" r:id="rId73"/>
    <p:sldId id="838841926" r:id="rId74"/>
    <p:sldId id="838841898" r:id="rId75"/>
    <p:sldId id="838842037" r:id="rId76"/>
    <p:sldId id="838841800" r:id="rId77"/>
    <p:sldId id="838841808" r:id="rId78"/>
    <p:sldId id="838841901" r:id="rId79"/>
    <p:sldId id="838841902" r:id="rId80"/>
    <p:sldId id="838841903" r:id="rId81"/>
    <p:sldId id="838842029" r:id="rId82"/>
    <p:sldId id="838841905" r:id="rId83"/>
    <p:sldId id="838841940" r:id="rId84"/>
    <p:sldId id="838842038" r:id="rId85"/>
    <p:sldId id="838841811" r:id="rId86"/>
    <p:sldId id="838841596" r:id="rId87"/>
    <p:sldId id="271" r:id="rId88"/>
    <p:sldId id="838841572" r:id="rId89"/>
    <p:sldId id="838841634" r:id="rId90"/>
    <p:sldId id="838842039" r:id="rId91"/>
    <p:sldId id="838841507" r:id="rId92"/>
    <p:sldId id="838841705" r:id="rId93"/>
    <p:sldId id="838841709" r:id="rId94"/>
    <p:sldId id="838841941" r:id="rId95"/>
    <p:sldId id="838841942" r:id="rId96"/>
    <p:sldId id="838841706" r:id="rId97"/>
    <p:sldId id="838841969" r:id="rId98"/>
    <p:sldId id="838841970" r:id="rId99"/>
    <p:sldId id="838841870" r:id="rId100"/>
    <p:sldId id="838841875" r:id="rId101"/>
    <p:sldId id="838841710" r:id="rId102"/>
    <p:sldId id="838841883" r:id="rId103"/>
    <p:sldId id="838841737" r:id="rId104"/>
    <p:sldId id="838841911" r:id="rId105"/>
    <p:sldId id="838841891" r:id="rId106"/>
    <p:sldId id="838841965" r:id="rId107"/>
    <p:sldId id="838841966" r:id="rId108"/>
    <p:sldId id="838841967" r:id="rId109"/>
    <p:sldId id="838841985" r:id="rId110"/>
    <p:sldId id="838841986" r:id="rId111"/>
    <p:sldId id="838841987" r:id="rId112"/>
    <p:sldId id="838841988" r:id="rId113"/>
    <p:sldId id="838841971" r:id="rId114"/>
    <p:sldId id="838841736" r:id="rId115"/>
    <p:sldId id="838841968" r:id="rId116"/>
    <p:sldId id="838841738" r:id="rId117"/>
    <p:sldId id="838841946" r:id="rId118"/>
    <p:sldId id="838841947" r:id="rId119"/>
    <p:sldId id="838841948" r:id="rId120"/>
    <p:sldId id="838841949" r:id="rId121"/>
    <p:sldId id="838841950" r:id="rId122"/>
    <p:sldId id="838841951" r:id="rId123"/>
    <p:sldId id="838841954" r:id="rId124"/>
    <p:sldId id="838841953" r:id="rId125"/>
    <p:sldId id="838841955" r:id="rId126"/>
    <p:sldId id="838841956" r:id="rId127"/>
    <p:sldId id="838841957" r:id="rId128"/>
    <p:sldId id="838841958" r:id="rId129"/>
    <p:sldId id="838841959" r:id="rId130"/>
    <p:sldId id="838841960" r:id="rId131"/>
    <p:sldId id="838841961" r:id="rId132"/>
    <p:sldId id="838842015" r:id="rId133"/>
    <p:sldId id="838842016" r:id="rId134"/>
    <p:sldId id="838842023" r:id="rId135"/>
    <p:sldId id="838842012" r:id="rId136"/>
  </p:sldIdLst>
  <p:sldSz cx="12192000" cy="6858000"/>
  <p:notesSz cx="6858000" cy="9144000"/>
  <p:custDataLst>
    <p:tags r:id="rId1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uicide Prevention Actively Managed Portfolio Analysis" id="{BFC5DDE4-E391-44B1-9D90-6A9B852864A6}">
          <p14:sldIdLst>
            <p14:sldId id="257"/>
            <p14:sldId id="838841921"/>
          </p14:sldIdLst>
        </p14:section>
        <p14:section name="1 Executive Summary" id="{26BB82A2-BBA1-48CE-BF15-FD5AFA033422}">
          <p14:sldIdLst>
            <p14:sldId id="282"/>
            <p14:sldId id="258"/>
            <p14:sldId id="838841564"/>
          </p14:sldIdLst>
        </p14:section>
        <p14:section name="2.1 Introduction" id="{DD3ED33F-6C76-4AED-8B82-68EFAD304448}">
          <p14:sldIdLst>
            <p14:sldId id="838842031"/>
            <p14:sldId id="838841943"/>
          </p14:sldIdLst>
        </p14:section>
        <p14:section name="2.2 VA Project Distribution Analysis" id="{1E7F6DAA-F268-4813-963A-475C73639A00}">
          <p14:sldIdLst>
            <p14:sldId id="838842032"/>
            <p14:sldId id="838841864"/>
            <p14:sldId id="838841638"/>
            <p14:sldId id="838842014"/>
            <p14:sldId id="838841871"/>
            <p14:sldId id="838841872"/>
            <p14:sldId id="838842017"/>
            <p14:sldId id="838841874"/>
            <p14:sldId id="838841873"/>
            <p14:sldId id="838841865"/>
            <p14:sldId id="838842003"/>
            <p14:sldId id="838841876"/>
            <p14:sldId id="838841866"/>
            <p14:sldId id="838841984"/>
            <p14:sldId id="838841878"/>
            <p14:sldId id="838841879"/>
            <p14:sldId id="838842002"/>
            <p14:sldId id="838841880"/>
            <p14:sldId id="838841881"/>
            <p14:sldId id="838841867"/>
            <p14:sldId id="838842026"/>
            <p14:sldId id="838841868"/>
            <p14:sldId id="838841884"/>
          </p14:sldIdLst>
        </p14:section>
        <p14:section name="2.3 SPRINT API Analysis" id="{D276183E-CB7F-40EF-8CAC-9CBE51907000}">
          <p14:sldIdLst>
            <p14:sldId id="838842033"/>
            <p14:sldId id="838841937"/>
            <p14:sldId id="838841939"/>
            <p14:sldId id="838841906"/>
            <p14:sldId id="838841908"/>
            <p14:sldId id="838841909"/>
            <p14:sldId id="838841907"/>
          </p14:sldIdLst>
        </p14:section>
        <p14:section name="2.4 VA Investigator Distribution Analysis" id="{61F6F6D4-E592-4001-BC6F-6E859C657F48}">
          <p14:sldIdLst>
            <p14:sldId id="838842034"/>
            <p14:sldId id="838841513"/>
            <p14:sldId id="838842028"/>
            <p14:sldId id="838841999"/>
            <p14:sldId id="838842000"/>
            <p14:sldId id="838841886"/>
            <p14:sldId id="838841887"/>
            <p14:sldId id="838841851"/>
            <p14:sldId id="838842030"/>
            <p14:sldId id="838841889"/>
            <p14:sldId id="838841888"/>
            <p14:sldId id="838841890"/>
            <p14:sldId id="838841892"/>
            <p14:sldId id="838841944"/>
            <p14:sldId id="838841893"/>
            <p14:sldId id="838841862"/>
            <p14:sldId id="838842025"/>
            <p14:sldId id="838842024"/>
            <p14:sldId id="838842027"/>
          </p14:sldIdLst>
        </p14:section>
        <p14:section name="2.5 Grant Thematic Analysis" id="{6AAB156C-B2BE-4A60-9ECC-05FD58E761A1}">
          <p14:sldIdLst>
            <p14:sldId id="838842035"/>
            <p14:sldId id="838841938"/>
            <p14:sldId id="838842004"/>
            <p14:sldId id="838842005"/>
            <p14:sldId id="838842010"/>
            <p14:sldId id="838842006"/>
            <p14:sldId id="838842007"/>
            <p14:sldId id="838842008"/>
          </p14:sldIdLst>
        </p14:section>
        <p14:section name="2.6 VA Medical Center Distribution Analysis" id="{AB3665E4-2278-4C2B-8897-DB95F4843B03}">
          <p14:sldIdLst>
            <p14:sldId id="838842036"/>
            <p14:sldId id="838841514"/>
            <p14:sldId id="838841925"/>
            <p14:sldId id="838841926"/>
            <p14:sldId id="838841898"/>
          </p14:sldIdLst>
        </p14:section>
        <p14:section name="2.7 Analysis of Relevant Research Beyond the VA" id="{A7432FFB-9073-4370-BDDF-BE3993F808BC}">
          <p14:sldIdLst>
            <p14:sldId id="838842037"/>
            <p14:sldId id="838841800"/>
            <p14:sldId id="838841808"/>
            <p14:sldId id="838841901"/>
            <p14:sldId id="838841902"/>
            <p14:sldId id="838841903"/>
            <p14:sldId id="838842029"/>
            <p14:sldId id="838841905"/>
            <p14:sldId id="838841940"/>
          </p14:sldIdLst>
        </p14:section>
        <p14:section name="3 Methods" id="{126D687D-E011-4C6C-8CA9-6E444D74530F}">
          <p14:sldIdLst>
            <p14:sldId id="838842038"/>
            <p14:sldId id="838841811"/>
            <p14:sldId id="838841596"/>
            <p14:sldId id="271"/>
            <p14:sldId id="838841572"/>
            <p14:sldId id="838841634"/>
          </p14:sldIdLst>
        </p14:section>
        <p14:section name="4 Appendix" id="{FD75BD9C-AD96-4F45-A571-FB9521970E77}">
          <p14:sldIdLst>
            <p14:sldId id="838842039"/>
            <p14:sldId id="838841507"/>
          </p14:sldIdLst>
        </p14:section>
        <p14:section name="4.1 Appendix A" id="{B396237F-8254-4697-A236-2DC01EE86494}">
          <p14:sldIdLst>
            <p14:sldId id="838841705"/>
            <p14:sldId id="838841709"/>
            <p14:sldId id="838841941"/>
            <p14:sldId id="838841942"/>
            <p14:sldId id="838841706"/>
            <p14:sldId id="838841969"/>
            <p14:sldId id="838841970"/>
            <p14:sldId id="838841870"/>
            <p14:sldId id="838841875"/>
          </p14:sldIdLst>
        </p14:section>
        <p14:section name="4.2 Appendix B" id="{6E27380B-065F-4B75-9B13-1323AB25A009}">
          <p14:sldIdLst>
            <p14:sldId id="838841710"/>
            <p14:sldId id="838841883"/>
          </p14:sldIdLst>
        </p14:section>
        <p14:section name="4.3 Appendix C" id="{19962454-E80F-4B63-807C-D48E13F86EA4}">
          <p14:sldIdLst>
            <p14:sldId id="838841737"/>
            <p14:sldId id="838841911"/>
            <p14:sldId id="838841891"/>
            <p14:sldId id="838841965"/>
            <p14:sldId id="838841966"/>
            <p14:sldId id="838841967"/>
            <p14:sldId id="838841985"/>
            <p14:sldId id="838841986"/>
            <p14:sldId id="838841987"/>
            <p14:sldId id="838841988"/>
            <p14:sldId id="838841971"/>
          </p14:sldIdLst>
        </p14:section>
        <p14:section name="4.4 Appendix D" id="{03EC789B-EE76-40E1-96B6-690D727CAA26}">
          <p14:sldIdLst>
            <p14:sldId id="838841736"/>
            <p14:sldId id="838841968"/>
          </p14:sldIdLst>
        </p14:section>
        <p14:section name="4.5 Appendix E" id="{4B0DA710-57EB-4E2A-9467-E8623CB04F67}">
          <p14:sldIdLst>
            <p14:sldId id="838841738"/>
            <p14:sldId id="838841946"/>
            <p14:sldId id="838841947"/>
            <p14:sldId id="838841948"/>
          </p14:sldIdLst>
        </p14:section>
        <p14:section name="4.6 Appendix F" id="{55CA4558-B5A0-455F-B5B8-0C26430722B8}">
          <p14:sldIdLst>
            <p14:sldId id="838841949"/>
            <p14:sldId id="838841950"/>
            <p14:sldId id="838841951"/>
            <p14:sldId id="838841954"/>
            <p14:sldId id="838841953"/>
            <p14:sldId id="838841955"/>
            <p14:sldId id="838841956"/>
            <p14:sldId id="838841957"/>
            <p14:sldId id="838841958"/>
            <p14:sldId id="838841959"/>
            <p14:sldId id="838841960"/>
            <p14:sldId id="838841961"/>
            <p14:sldId id="838842015"/>
            <p14:sldId id="838842016"/>
          </p14:sldIdLst>
        </p14:section>
        <p14:section name="4.7 Appendix G" id="{C6DD6F7B-2DBF-423F-BD52-EA5DFA627602}">
          <p14:sldIdLst>
            <p14:sldId id="838842023"/>
            <p14:sldId id="83884201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005304-9AFC-E221-F557-7C6D3F5799F5}" name="Caroline Mwonga" initials="CM" userId="S::Caroline.Mwonga@riospartners.com::51e2a6b6-a60a-490c-b1e8-b63fd0836ae8" providerId="AD"/>
  <p188:author id="{3ACA6418-F289-04E1-695D-1560F2E89716}" name="Syed Haider" initials="SH" userId="S::Syed.Haider@riospartners.com::eda98c65-1e31-419d-b88a-5e171952d438" providerId="AD"/>
  <p188:author id="{43EF9142-9E54-064C-D0CE-D8B7233F3988}" name="Syed Haider" initials="SH" userId="S::syed.haider@riospartners.com::eda98c65-1e31-419d-b88a-5e171952d438" providerId="AD"/>
  <p188:author id="{23E75051-2C91-55FF-E508-13B2DA5BFC75}" name="Jamie Warlick" initials="JW" userId="S::jamie.warlick@riospartners.com::8c995303-487a-469b-b116-56a5e91c4b2f" providerId="AD"/>
  <p188:author id="{6136E361-1DE0-011E-3A47-31C0F0AEA8C0}" name="Marion Geary" initials="MG" userId="S::Marion.Geary@riospartners.com::d8da8c7a-96f7-456a-a70f-64a1f5854c09" providerId="AD"/>
  <p188:author id="{6343B272-BF29-4C0B-AFEC-E0120A215E73}" name="Shelley West" initials="SW" userId="S::shelley.west@riospartners.com::6448b569-99c2-4259-8ac3-016547a1f92d" providerId="AD"/>
  <p188:author id="{28179ED1-6050-5C36-6948-EF670E3A8C39}" name="Constans, Joseph (VACO)" initials="CJ(" userId="S::Joseph.Constans@va.gov::90aafe61-5857-41d9-9d56-a03f27a6d727" providerId="AD"/>
  <p188:author id="{82329EDC-C736-DEE2-EB40-092C092303BB}" name="Caroline Mwonga" initials="CM" userId="S::caroline.mwonga@riospartners.com::51e2a6b6-a60a-490c-b1e8-b63fd0836ae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00C9C4"/>
    <a:srgbClr val="8FAADC"/>
    <a:srgbClr val="A5A5A5"/>
    <a:srgbClr val="7F7F7F"/>
    <a:srgbClr val="183551"/>
    <a:srgbClr val="448DC7"/>
    <a:srgbClr val="3A79AC"/>
    <a:srgbClr val="FFFFFF"/>
    <a:srgbClr val="56B1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32C1F7-FC8F-4653-934D-C637BF231DCA}" v="33" dt="2023-09-27T20:45:12.3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10" autoAdjust="0"/>
  </p:normalViewPr>
  <p:slideViewPr>
    <p:cSldViewPr snapToGrid="0">
      <p:cViewPr varScale="1">
        <p:scale>
          <a:sx n="102" d="100"/>
          <a:sy n="102" d="100"/>
        </p:scale>
        <p:origin x="9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38" Type="http://schemas.openxmlformats.org/officeDocument/2006/relationships/tags" Target="tags/tag1.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53" Type="http://schemas.openxmlformats.org/officeDocument/2006/relationships/slide" Target="slides/slide47.xml"/><Relationship Id="rId74" Type="http://schemas.openxmlformats.org/officeDocument/2006/relationships/slide" Target="slides/slide68.xml"/><Relationship Id="rId128" Type="http://schemas.openxmlformats.org/officeDocument/2006/relationships/slide" Target="slides/slide122.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presProps" Target="presProps.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slide" Target="slides/slide118.xml"/><Relationship Id="rId129" Type="http://schemas.openxmlformats.org/officeDocument/2006/relationships/slide" Target="slides/slide123.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40" Type="http://schemas.openxmlformats.org/officeDocument/2006/relationships/viewProps" Target="viewProps.xml"/><Relationship Id="rId14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0" Type="http://schemas.openxmlformats.org/officeDocument/2006/relationships/slide" Target="slides/slide124.xml"/><Relationship Id="rId135" Type="http://schemas.openxmlformats.org/officeDocument/2006/relationships/slide" Target="slides/slide129.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tableStyles" Target="tableStyles.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4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6" Type="http://schemas.openxmlformats.org/officeDocument/2006/relationships/slide" Target="slides/slide10.xml"/><Relationship Id="rId37" Type="http://schemas.openxmlformats.org/officeDocument/2006/relationships/slide" Target="slides/slide31.xml"/><Relationship Id="rId58" Type="http://schemas.openxmlformats.org/officeDocument/2006/relationships/slide" Target="slides/slide52.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4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Mwonga" userId="51e2a6b6-a60a-490c-b1e8-b63fd0836ae8" providerId="ADAL" clId="{0532C1F7-FC8F-4653-934D-C637BF231DCA}"/>
    <pc:docChg chg="undo custSel delSld modSld sldOrd modMainMaster modSection">
      <pc:chgData name="Caroline Mwonga" userId="51e2a6b6-a60a-490c-b1e8-b63fd0836ae8" providerId="ADAL" clId="{0532C1F7-FC8F-4653-934D-C637BF231DCA}" dt="2023-09-27T20:45:41.902" v="726" actId="1035"/>
      <pc:docMkLst>
        <pc:docMk/>
      </pc:docMkLst>
      <pc:sldChg chg="modSp mod">
        <pc:chgData name="Caroline Mwonga" userId="51e2a6b6-a60a-490c-b1e8-b63fd0836ae8" providerId="ADAL" clId="{0532C1F7-FC8F-4653-934D-C637BF231DCA}" dt="2023-09-27T20:01:13.072" v="17" actId="20577"/>
        <pc:sldMkLst>
          <pc:docMk/>
          <pc:sldMk cId="3648913241" sldId="838841638"/>
        </pc:sldMkLst>
        <pc:spChg chg="mod">
          <ac:chgData name="Caroline Mwonga" userId="51e2a6b6-a60a-490c-b1e8-b63fd0836ae8" providerId="ADAL" clId="{0532C1F7-FC8F-4653-934D-C637BF231DCA}" dt="2023-09-27T20:01:13.072" v="17" actId="20577"/>
          <ac:spMkLst>
            <pc:docMk/>
            <pc:sldMk cId="3648913241" sldId="838841638"/>
            <ac:spMk id="9" creationId="{1D28064B-DC38-271A-8E75-99DB1864B085}"/>
          </ac:spMkLst>
        </pc:spChg>
      </pc:sldChg>
      <pc:sldChg chg="modSp mod">
        <pc:chgData name="Caroline Mwonga" userId="51e2a6b6-a60a-490c-b1e8-b63fd0836ae8" providerId="ADAL" clId="{0532C1F7-FC8F-4653-934D-C637BF231DCA}" dt="2023-09-27T20:00:13.984" v="16" actId="20577"/>
        <pc:sldMkLst>
          <pc:docMk/>
          <pc:sldMk cId="2621599393" sldId="838841864"/>
        </pc:sldMkLst>
        <pc:graphicFrameChg chg="mod modGraphic">
          <ac:chgData name="Caroline Mwonga" userId="51e2a6b6-a60a-490c-b1e8-b63fd0836ae8" providerId="ADAL" clId="{0532C1F7-FC8F-4653-934D-C637BF231DCA}" dt="2023-09-27T20:00:13.984" v="16" actId="20577"/>
          <ac:graphicFrameMkLst>
            <pc:docMk/>
            <pc:sldMk cId="2621599393" sldId="838841864"/>
            <ac:graphicFrameMk id="18" creationId="{0F11E759-704E-3014-8564-C0D719E7BE61}"/>
          </ac:graphicFrameMkLst>
        </pc:graphicFrameChg>
      </pc:sldChg>
      <pc:sldChg chg="modSp mod">
        <pc:chgData name="Caroline Mwonga" userId="51e2a6b6-a60a-490c-b1e8-b63fd0836ae8" providerId="ADAL" clId="{0532C1F7-FC8F-4653-934D-C637BF231DCA}" dt="2023-09-27T20:32:18.005" v="394" actId="20577"/>
        <pc:sldMkLst>
          <pc:docMk/>
          <pc:sldMk cId="1413030176" sldId="838841865"/>
        </pc:sldMkLst>
        <pc:graphicFrameChg chg="mod modGraphic">
          <ac:chgData name="Caroline Mwonga" userId="51e2a6b6-a60a-490c-b1e8-b63fd0836ae8" providerId="ADAL" clId="{0532C1F7-FC8F-4653-934D-C637BF231DCA}" dt="2023-09-27T20:32:18.005" v="394" actId="20577"/>
          <ac:graphicFrameMkLst>
            <pc:docMk/>
            <pc:sldMk cId="1413030176" sldId="838841865"/>
            <ac:graphicFrameMk id="18" creationId="{0F11E759-704E-3014-8564-C0D719E7BE61}"/>
          </ac:graphicFrameMkLst>
        </pc:graphicFrameChg>
      </pc:sldChg>
      <pc:sldChg chg="modSp mod">
        <pc:chgData name="Caroline Mwonga" userId="51e2a6b6-a60a-490c-b1e8-b63fd0836ae8" providerId="ADAL" clId="{0532C1F7-FC8F-4653-934D-C637BF231DCA}" dt="2023-09-27T20:03:28.698" v="22" actId="1076"/>
        <pc:sldMkLst>
          <pc:docMk/>
          <pc:sldMk cId="1649986410" sldId="838841866"/>
        </pc:sldMkLst>
        <pc:graphicFrameChg chg="mod">
          <ac:chgData name="Caroline Mwonga" userId="51e2a6b6-a60a-490c-b1e8-b63fd0836ae8" providerId="ADAL" clId="{0532C1F7-FC8F-4653-934D-C637BF231DCA}" dt="2023-09-27T20:03:28.698" v="22" actId="1076"/>
          <ac:graphicFrameMkLst>
            <pc:docMk/>
            <pc:sldMk cId="1649986410" sldId="838841866"/>
            <ac:graphicFrameMk id="18" creationId="{0F11E759-704E-3014-8564-C0D719E7BE61}"/>
          </ac:graphicFrameMkLst>
        </pc:graphicFrameChg>
      </pc:sldChg>
      <pc:sldChg chg="modSp mod">
        <pc:chgData name="Caroline Mwonga" userId="51e2a6b6-a60a-490c-b1e8-b63fd0836ae8" providerId="ADAL" clId="{0532C1F7-FC8F-4653-934D-C637BF231DCA}" dt="2023-09-27T20:04:13.839" v="25" actId="1076"/>
        <pc:sldMkLst>
          <pc:docMk/>
          <pc:sldMk cId="175167519" sldId="838841867"/>
        </pc:sldMkLst>
        <pc:graphicFrameChg chg="mod modGraphic">
          <ac:chgData name="Caroline Mwonga" userId="51e2a6b6-a60a-490c-b1e8-b63fd0836ae8" providerId="ADAL" clId="{0532C1F7-FC8F-4653-934D-C637BF231DCA}" dt="2023-09-27T20:04:13.839" v="25" actId="1076"/>
          <ac:graphicFrameMkLst>
            <pc:docMk/>
            <pc:sldMk cId="175167519" sldId="838841867"/>
            <ac:graphicFrameMk id="18" creationId="{0F11E759-704E-3014-8564-C0D719E7BE61}"/>
          </ac:graphicFrameMkLst>
        </pc:graphicFrameChg>
      </pc:sldChg>
      <pc:sldChg chg="modSp mod">
        <pc:chgData name="Caroline Mwonga" userId="51e2a6b6-a60a-490c-b1e8-b63fd0836ae8" providerId="ADAL" clId="{0532C1F7-FC8F-4653-934D-C637BF231DCA}" dt="2023-09-27T20:34:04.756" v="396" actId="20577"/>
        <pc:sldMkLst>
          <pc:docMk/>
          <pc:sldMk cId="3665463319" sldId="838841873"/>
        </pc:sldMkLst>
        <pc:spChg chg="mod">
          <ac:chgData name="Caroline Mwonga" userId="51e2a6b6-a60a-490c-b1e8-b63fd0836ae8" providerId="ADAL" clId="{0532C1F7-FC8F-4653-934D-C637BF231DCA}" dt="2023-09-27T20:34:04.756" v="396" actId="20577"/>
          <ac:spMkLst>
            <pc:docMk/>
            <pc:sldMk cId="3665463319" sldId="838841873"/>
            <ac:spMk id="87" creationId="{13DEA254-9059-5E19-C1FF-888A5F441721}"/>
          </ac:spMkLst>
        </pc:spChg>
      </pc:sldChg>
      <pc:sldChg chg="ord">
        <pc:chgData name="Caroline Mwonga" userId="51e2a6b6-a60a-490c-b1e8-b63fd0836ae8" providerId="ADAL" clId="{0532C1F7-FC8F-4653-934D-C637BF231DCA}" dt="2023-09-27T20:11:29.781" v="98" actId="20578"/>
        <pc:sldMkLst>
          <pc:docMk/>
          <pc:sldMk cId="3038816606" sldId="838841893"/>
        </pc:sldMkLst>
      </pc:sldChg>
      <pc:sldChg chg="addSp modSp mod">
        <pc:chgData name="Caroline Mwonga" userId="51e2a6b6-a60a-490c-b1e8-b63fd0836ae8" providerId="ADAL" clId="{0532C1F7-FC8F-4653-934D-C637BF231DCA}" dt="2023-09-27T20:31:25.069" v="369" actId="20577"/>
        <pc:sldMkLst>
          <pc:docMk/>
          <pc:sldMk cId="3696557547" sldId="838841907"/>
        </pc:sldMkLst>
        <pc:spChg chg="add mod">
          <ac:chgData name="Caroline Mwonga" userId="51e2a6b6-a60a-490c-b1e8-b63fd0836ae8" providerId="ADAL" clId="{0532C1F7-FC8F-4653-934D-C637BF231DCA}" dt="2023-09-27T20:31:25.069" v="369" actId="20577"/>
          <ac:spMkLst>
            <pc:docMk/>
            <pc:sldMk cId="3696557547" sldId="838841907"/>
            <ac:spMk id="6" creationId="{FB0A2C0C-686A-AD14-3529-3C3639C946EE}"/>
          </ac:spMkLst>
        </pc:spChg>
        <pc:spChg chg="mod">
          <ac:chgData name="Caroline Mwonga" userId="51e2a6b6-a60a-490c-b1e8-b63fd0836ae8" providerId="ADAL" clId="{0532C1F7-FC8F-4653-934D-C637BF231DCA}" dt="2023-09-27T20:31:17.784" v="368" actId="14100"/>
          <ac:spMkLst>
            <pc:docMk/>
            <pc:sldMk cId="3696557547" sldId="838841907"/>
            <ac:spMk id="10" creationId="{E2215B5F-B9F1-D2B8-BD36-265D175F1350}"/>
          </ac:spMkLst>
        </pc:spChg>
      </pc:sldChg>
      <pc:sldChg chg="modSp del mod">
        <pc:chgData name="Caroline Mwonga" userId="51e2a6b6-a60a-490c-b1e8-b63fd0836ae8" providerId="ADAL" clId="{0532C1F7-FC8F-4653-934D-C637BF231DCA}" dt="2023-09-27T20:07:58.015" v="41" actId="47"/>
        <pc:sldMkLst>
          <pc:docMk/>
          <pc:sldMk cId="2635048960" sldId="838841920"/>
        </pc:sldMkLst>
        <pc:spChg chg="mod">
          <ac:chgData name="Caroline Mwonga" userId="51e2a6b6-a60a-490c-b1e8-b63fd0836ae8" providerId="ADAL" clId="{0532C1F7-FC8F-4653-934D-C637BF231DCA}" dt="2023-09-27T20:06:22.054" v="32" actId="21"/>
          <ac:spMkLst>
            <pc:docMk/>
            <pc:sldMk cId="2635048960" sldId="838841920"/>
            <ac:spMk id="7" creationId="{23D00CD9-9AC5-9DEF-10BA-DF89A02496D5}"/>
          </ac:spMkLst>
        </pc:spChg>
        <pc:spChg chg="mod">
          <ac:chgData name="Caroline Mwonga" userId="51e2a6b6-a60a-490c-b1e8-b63fd0836ae8" providerId="ADAL" clId="{0532C1F7-FC8F-4653-934D-C637BF231DCA}" dt="2023-09-27T20:07:19.636" v="38" actId="21"/>
          <ac:spMkLst>
            <pc:docMk/>
            <pc:sldMk cId="2635048960" sldId="838841920"/>
            <ac:spMk id="16" creationId="{4A112236-10E6-C7D8-909B-E4AA52D59E0C}"/>
          </ac:spMkLst>
        </pc:spChg>
        <pc:spChg chg="mod">
          <ac:chgData name="Caroline Mwonga" userId="51e2a6b6-a60a-490c-b1e8-b63fd0836ae8" providerId="ADAL" clId="{0532C1F7-FC8F-4653-934D-C637BF231DCA}" dt="2023-09-27T20:06:52.427" v="36" actId="21"/>
          <ac:spMkLst>
            <pc:docMk/>
            <pc:sldMk cId="2635048960" sldId="838841920"/>
            <ac:spMk id="21" creationId="{5B43C5DE-3D0A-3A59-7140-49A1337B8D9F}"/>
          </ac:spMkLst>
        </pc:spChg>
      </pc:sldChg>
      <pc:sldChg chg="modSp mod">
        <pc:chgData name="Caroline Mwonga" userId="51e2a6b6-a60a-490c-b1e8-b63fd0836ae8" providerId="ADAL" clId="{0532C1F7-FC8F-4653-934D-C637BF231DCA}" dt="2023-09-27T20:38:18.159" v="483" actId="1038"/>
        <pc:sldMkLst>
          <pc:docMk/>
          <pc:sldMk cId="2247515036" sldId="838841921"/>
        </pc:sldMkLst>
        <pc:spChg chg="mod">
          <ac:chgData name="Caroline Mwonga" userId="51e2a6b6-a60a-490c-b1e8-b63fd0836ae8" providerId="ADAL" clId="{0532C1F7-FC8F-4653-934D-C637BF231DCA}" dt="2023-09-12T21:03:32.084" v="6"/>
          <ac:spMkLst>
            <pc:docMk/>
            <pc:sldMk cId="2247515036" sldId="838841921"/>
            <ac:spMk id="8" creationId="{AD3C91A2-C074-F570-0CEA-A66FC48FFE1F}"/>
          </ac:spMkLst>
        </pc:spChg>
        <pc:spChg chg="mod">
          <ac:chgData name="Caroline Mwonga" userId="51e2a6b6-a60a-490c-b1e8-b63fd0836ae8" providerId="ADAL" clId="{0532C1F7-FC8F-4653-934D-C637BF231DCA}" dt="2023-09-12T21:02:50.037" v="5"/>
          <ac:spMkLst>
            <pc:docMk/>
            <pc:sldMk cId="2247515036" sldId="838841921"/>
            <ac:spMk id="9" creationId="{F580796C-89F3-4202-A5CC-C8B238E3AF68}"/>
          </ac:spMkLst>
        </pc:spChg>
        <pc:spChg chg="mod">
          <ac:chgData name="Caroline Mwonga" userId="51e2a6b6-a60a-490c-b1e8-b63fd0836ae8" providerId="ADAL" clId="{0532C1F7-FC8F-4653-934D-C637BF231DCA}" dt="2023-09-12T21:01:36.668" v="4"/>
          <ac:spMkLst>
            <pc:docMk/>
            <pc:sldMk cId="2247515036" sldId="838841921"/>
            <ac:spMk id="11" creationId="{C4C77EAA-891B-1BC5-6B98-0D2591FEA775}"/>
          </ac:spMkLst>
        </pc:spChg>
        <pc:spChg chg="mod">
          <ac:chgData name="Caroline Mwonga" userId="51e2a6b6-a60a-490c-b1e8-b63fd0836ae8" providerId="ADAL" clId="{0532C1F7-FC8F-4653-934D-C637BF231DCA}" dt="2023-09-12T21:03:59.153" v="8"/>
          <ac:spMkLst>
            <pc:docMk/>
            <pc:sldMk cId="2247515036" sldId="838841921"/>
            <ac:spMk id="22" creationId="{6160272F-6F54-A456-FC04-DD34A60E5F6C}"/>
          </ac:spMkLst>
        </pc:spChg>
        <pc:spChg chg="mod">
          <ac:chgData name="Caroline Mwonga" userId="51e2a6b6-a60a-490c-b1e8-b63fd0836ae8" providerId="ADAL" clId="{0532C1F7-FC8F-4653-934D-C637BF231DCA}" dt="2023-09-12T21:04:09.057" v="9"/>
          <ac:spMkLst>
            <pc:docMk/>
            <pc:sldMk cId="2247515036" sldId="838841921"/>
            <ac:spMk id="26" creationId="{591D5D2C-8590-22CF-4C91-60D0B72539CA}"/>
          </ac:spMkLst>
        </pc:spChg>
        <pc:spChg chg="mod">
          <ac:chgData name="Caroline Mwonga" userId="51e2a6b6-a60a-490c-b1e8-b63fd0836ae8" providerId="ADAL" clId="{0532C1F7-FC8F-4653-934D-C637BF231DCA}" dt="2023-09-27T20:36:18.878" v="452" actId="1036"/>
          <ac:spMkLst>
            <pc:docMk/>
            <pc:sldMk cId="2247515036" sldId="838841921"/>
            <ac:spMk id="31" creationId="{02F0D809-F47D-724E-A784-9A849B02F00D}"/>
          </ac:spMkLst>
        </pc:spChg>
        <pc:spChg chg="mod">
          <ac:chgData name="Caroline Mwonga" userId="51e2a6b6-a60a-490c-b1e8-b63fd0836ae8" providerId="ADAL" clId="{0532C1F7-FC8F-4653-934D-C637BF231DCA}" dt="2023-09-27T20:36:25.371" v="454" actId="1036"/>
          <ac:spMkLst>
            <pc:docMk/>
            <pc:sldMk cId="2247515036" sldId="838841921"/>
            <ac:spMk id="35" creationId="{EE775D3B-4846-C46B-277C-E89A1BCCE346}"/>
          </ac:spMkLst>
        </pc:spChg>
        <pc:spChg chg="mod">
          <ac:chgData name="Caroline Mwonga" userId="51e2a6b6-a60a-490c-b1e8-b63fd0836ae8" providerId="ADAL" clId="{0532C1F7-FC8F-4653-934D-C637BF231DCA}" dt="2023-09-27T20:36:29.182" v="456" actId="1036"/>
          <ac:spMkLst>
            <pc:docMk/>
            <pc:sldMk cId="2247515036" sldId="838841921"/>
            <ac:spMk id="37" creationId="{B3063AB4-2C72-C534-D3C3-EC7A64DD1F89}"/>
          </ac:spMkLst>
        </pc:spChg>
        <pc:spChg chg="mod">
          <ac:chgData name="Caroline Mwonga" userId="51e2a6b6-a60a-490c-b1e8-b63fd0836ae8" providerId="ADAL" clId="{0532C1F7-FC8F-4653-934D-C637BF231DCA}" dt="2023-09-12T21:03:49.744" v="7"/>
          <ac:spMkLst>
            <pc:docMk/>
            <pc:sldMk cId="2247515036" sldId="838841921"/>
            <ac:spMk id="46" creationId="{59994B8E-8FA0-270A-7B1A-272CBB88324F}"/>
          </ac:spMkLst>
        </pc:spChg>
        <pc:spChg chg="mod">
          <ac:chgData name="Caroline Mwonga" userId="51e2a6b6-a60a-490c-b1e8-b63fd0836ae8" providerId="ADAL" clId="{0532C1F7-FC8F-4653-934D-C637BF231DCA}" dt="2023-09-12T20:59:14.113" v="3"/>
          <ac:spMkLst>
            <pc:docMk/>
            <pc:sldMk cId="2247515036" sldId="838841921"/>
            <ac:spMk id="155" creationId="{64D4A2D5-2D62-5B9F-0A3A-99F2223C982D}"/>
          </ac:spMkLst>
        </pc:spChg>
        <pc:spChg chg="mod">
          <ac:chgData name="Caroline Mwonga" userId="51e2a6b6-a60a-490c-b1e8-b63fd0836ae8" providerId="ADAL" clId="{0532C1F7-FC8F-4653-934D-C637BF231DCA}" dt="2023-09-12T21:04:38.413" v="10"/>
          <ac:spMkLst>
            <pc:docMk/>
            <pc:sldMk cId="2247515036" sldId="838841921"/>
            <ac:spMk id="177" creationId="{2B794581-48BC-85AC-CFA6-C79A54BE747B}"/>
          </ac:spMkLst>
        </pc:spChg>
        <pc:spChg chg="mod">
          <ac:chgData name="Caroline Mwonga" userId="51e2a6b6-a60a-490c-b1e8-b63fd0836ae8" providerId="ADAL" clId="{0532C1F7-FC8F-4653-934D-C637BF231DCA}" dt="2023-09-12T21:04:52.392" v="11"/>
          <ac:spMkLst>
            <pc:docMk/>
            <pc:sldMk cId="2247515036" sldId="838841921"/>
            <ac:spMk id="183" creationId="{75B566B4-FD91-EF38-EEBF-928E7EAA946B}"/>
          </ac:spMkLst>
        </pc:spChg>
        <pc:cxnChg chg="mod">
          <ac:chgData name="Caroline Mwonga" userId="51e2a6b6-a60a-490c-b1e8-b63fd0836ae8" providerId="ADAL" clId="{0532C1F7-FC8F-4653-934D-C637BF231DCA}" dt="2023-09-27T20:37:51.964" v="477" actId="1038"/>
          <ac:cxnSpMkLst>
            <pc:docMk/>
            <pc:sldMk cId="2247515036" sldId="838841921"/>
            <ac:cxnSpMk id="25" creationId="{BB32FA31-6B45-6D08-832F-4C108122CA20}"/>
          </ac:cxnSpMkLst>
        </pc:cxnChg>
        <pc:cxnChg chg="mod">
          <ac:chgData name="Caroline Mwonga" userId="51e2a6b6-a60a-490c-b1e8-b63fd0836ae8" providerId="ADAL" clId="{0532C1F7-FC8F-4653-934D-C637BF231DCA}" dt="2023-09-27T20:36:51.534" v="462" actId="1037"/>
          <ac:cxnSpMkLst>
            <pc:docMk/>
            <pc:sldMk cId="2247515036" sldId="838841921"/>
            <ac:cxnSpMk id="45" creationId="{CD85064F-7D9F-EE5A-2DCF-37ABC0B756B1}"/>
          </ac:cxnSpMkLst>
        </pc:cxnChg>
        <pc:cxnChg chg="mod">
          <ac:chgData name="Caroline Mwonga" userId="51e2a6b6-a60a-490c-b1e8-b63fd0836ae8" providerId="ADAL" clId="{0532C1F7-FC8F-4653-934D-C637BF231DCA}" dt="2023-09-27T20:37:36.761" v="475" actId="1038"/>
          <ac:cxnSpMkLst>
            <pc:docMk/>
            <pc:sldMk cId="2247515036" sldId="838841921"/>
            <ac:cxnSpMk id="185" creationId="{00C42B0E-C1F7-5C67-4FEE-5393EF0EEF14}"/>
          </ac:cxnSpMkLst>
        </pc:cxnChg>
        <pc:cxnChg chg="mod">
          <ac:chgData name="Caroline Mwonga" userId="51e2a6b6-a60a-490c-b1e8-b63fd0836ae8" providerId="ADAL" clId="{0532C1F7-FC8F-4653-934D-C637BF231DCA}" dt="2023-09-27T20:37:56.744" v="479" actId="1038"/>
          <ac:cxnSpMkLst>
            <pc:docMk/>
            <pc:sldMk cId="2247515036" sldId="838841921"/>
            <ac:cxnSpMk id="192" creationId="{5B575469-34FF-3619-6549-91E774D444EC}"/>
          </ac:cxnSpMkLst>
        </pc:cxnChg>
        <pc:cxnChg chg="mod">
          <ac:chgData name="Caroline Mwonga" userId="51e2a6b6-a60a-490c-b1e8-b63fd0836ae8" providerId="ADAL" clId="{0532C1F7-FC8F-4653-934D-C637BF231DCA}" dt="2023-09-27T20:38:18.159" v="483" actId="1038"/>
          <ac:cxnSpMkLst>
            <pc:docMk/>
            <pc:sldMk cId="2247515036" sldId="838841921"/>
            <ac:cxnSpMk id="194" creationId="{935F5FCA-8D45-6671-BF21-3B58BE7B5B09}"/>
          </ac:cxnSpMkLst>
        </pc:cxnChg>
      </pc:sldChg>
      <pc:sldChg chg="modSp mod">
        <pc:chgData name="Caroline Mwonga" userId="51e2a6b6-a60a-490c-b1e8-b63fd0836ae8" providerId="ADAL" clId="{0532C1F7-FC8F-4653-934D-C637BF231DCA}" dt="2023-09-27T20:33:41.837" v="395" actId="20577"/>
        <pc:sldMkLst>
          <pc:docMk/>
          <pc:sldMk cId="1550120401" sldId="838841957"/>
        </pc:sldMkLst>
        <pc:graphicFrameChg chg="modGraphic">
          <ac:chgData name="Caroline Mwonga" userId="51e2a6b6-a60a-490c-b1e8-b63fd0836ae8" providerId="ADAL" clId="{0532C1F7-FC8F-4653-934D-C637BF231DCA}" dt="2023-09-27T20:33:41.837" v="395" actId="20577"/>
          <ac:graphicFrameMkLst>
            <pc:docMk/>
            <pc:sldMk cId="1550120401" sldId="838841957"/>
            <ac:graphicFrameMk id="4" creationId="{C24E7E41-26D9-AAAF-121E-1B14D4A6B25B}"/>
          </ac:graphicFrameMkLst>
        </pc:graphicFrameChg>
      </pc:sldChg>
      <pc:sldChg chg="del">
        <pc:chgData name="Caroline Mwonga" userId="51e2a6b6-a60a-490c-b1e8-b63fd0836ae8" providerId="ADAL" clId="{0532C1F7-FC8F-4653-934D-C637BF231DCA}" dt="2023-09-27T20:40:57.350" v="529" actId="47"/>
        <pc:sldMkLst>
          <pc:docMk/>
          <pc:sldMk cId="1912026456" sldId="838841989"/>
        </pc:sldMkLst>
      </pc:sldChg>
      <pc:sldChg chg="del">
        <pc:chgData name="Caroline Mwonga" userId="51e2a6b6-a60a-490c-b1e8-b63fd0836ae8" providerId="ADAL" clId="{0532C1F7-FC8F-4653-934D-C637BF231DCA}" dt="2023-09-27T20:40:00.616" v="506" actId="47"/>
        <pc:sldMkLst>
          <pc:docMk/>
          <pc:sldMk cId="158915381" sldId="838841990"/>
        </pc:sldMkLst>
      </pc:sldChg>
      <pc:sldChg chg="del">
        <pc:chgData name="Caroline Mwonga" userId="51e2a6b6-a60a-490c-b1e8-b63fd0836ae8" providerId="ADAL" clId="{0532C1F7-FC8F-4653-934D-C637BF231DCA}" dt="2023-09-27T20:41:14.103" v="530" actId="47"/>
        <pc:sldMkLst>
          <pc:docMk/>
          <pc:sldMk cId="1200924832" sldId="838841991"/>
        </pc:sldMkLst>
      </pc:sldChg>
      <pc:sldChg chg="del">
        <pc:chgData name="Caroline Mwonga" userId="51e2a6b6-a60a-490c-b1e8-b63fd0836ae8" providerId="ADAL" clId="{0532C1F7-FC8F-4653-934D-C637BF231DCA}" dt="2023-09-27T20:42:20.014" v="564" actId="2696"/>
        <pc:sldMkLst>
          <pc:docMk/>
          <pc:sldMk cId="3465180194" sldId="838841992"/>
        </pc:sldMkLst>
      </pc:sldChg>
      <pc:sldChg chg="del">
        <pc:chgData name="Caroline Mwonga" userId="51e2a6b6-a60a-490c-b1e8-b63fd0836ae8" providerId="ADAL" clId="{0532C1F7-FC8F-4653-934D-C637BF231DCA}" dt="2023-09-27T20:43:10.769" v="616" actId="2696"/>
        <pc:sldMkLst>
          <pc:docMk/>
          <pc:sldMk cId="1742828887" sldId="838841993"/>
        </pc:sldMkLst>
      </pc:sldChg>
      <pc:sldChg chg="del">
        <pc:chgData name="Caroline Mwonga" userId="51e2a6b6-a60a-490c-b1e8-b63fd0836ae8" providerId="ADAL" clId="{0532C1F7-FC8F-4653-934D-C637BF231DCA}" dt="2023-09-27T20:43:32.387" v="617" actId="2696"/>
        <pc:sldMkLst>
          <pc:docMk/>
          <pc:sldMk cId="1493759215" sldId="838841994"/>
        </pc:sldMkLst>
      </pc:sldChg>
      <pc:sldChg chg="del">
        <pc:chgData name="Caroline Mwonga" userId="51e2a6b6-a60a-490c-b1e8-b63fd0836ae8" providerId="ADAL" clId="{0532C1F7-FC8F-4653-934D-C637BF231DCA}" dt="2023-09-27T20:44:16.256" v="671" actId="2696"/>
        <pc:sldMkLst>
          <pc:docMk/>
          <pc:sldMk cId="1191470134" sldId="838841995"/>
        </pc:sldMkLst>
      </pc:sldChg>
      <pc:sldChg chg="del">
        <pc:chgData name="Caroline Mwonga" userId="51e2a6b6-a60a-490c-b1e8-b63fd0836ae8" providerId="ADAL" clId="{0532C1F7-FC8F-4653-934D-C637BF231DCA}" dt="2023-09-27T20:44:55.559" v="692" actId="2696"/>
        <pc:sldMkLst>
          <pc:docMk/>
          <pc:sldMk cId="3730822653" sldId="838841996"/>
        </pc:sldMkLst>
      </pc:sldChg>
      <pc:sldChg chg="del">
        <pc:chgData name="Caroline Mwonga" userId="51e2a6b6-a60a-490c-b1e8-b63fd0836ae8" providerId="ADAL" clId="{0532C1F7-FC8F-4653-934D-C637BF231DCA}" dt="2023-09-27T20:45:18.776" v="693" actId="47"/>
        <pc:sldMkLst>
          <pc:docMk/>
          <pc:sldMk cId="1744316396" sldId="838841998"/>
        </pc:sldMkLst>
      </pc:sldChg>
      <pc:sldChg chg="modSp mod">
        <pc:chgData name="Caroline Mwonga" userId="51e2a6b6-a60a-490c-b1e8-b63fd0836ae8" providerId="ADAL" clId="{0532C1F7-FC8F-4653-934D-C637BF231DCA}" dt="2023-09-27T20:09:00.392" v="54" actId="242"/>
        <pc:sldMkLst>
          <pc:docMk/>
          <pc:sldMk cId="3726207385" sldId="838842028"/>
        </pc:sldMkLst>
        <pc:spChg chg="mod">
          <ac:chgData name="Caroline Mwonga" userId="51e2a6b6-a60a-490c-b1e8-b63fd0836ae8" providerId="ADAL" clId="{0532C1F7-FC8F-4653-934D-C637BF231DCA}" dt="2023-09-27T20:09:00.392" v="54" actId="242"/>
          <ac:spMkLst>
            <pc:docMk/>
            <pc:sldMk cId="3726207385" sldId="838842028"/>
            <ac:spMk id="8" creationId="{CA2E7BCC-4A91-B449-5D5E-C3A3F5C23A24}"/>
          </ac:spMkLst>
        </pc:spChg>
        <pc:spChg chg="mod">
          <ac:chgData name="Caroline Mwonga" userId="51e2a6b6-a60a-490c-b1e8-b63fd0836ae8" providerId="ADAL" clId="{0532C1F7-FC8F-4653-934D-C637BF231DCA}" dt="2023-09-27T20:09:00.392" v="54" actId="242"/>
          <ac:spMkLst>
            <pc:docMk/>
            <pc:sldMk cId="3726207385" sldId="838842028"/>
            <ac:spMk id="9" creationId="{1D28064B-DC38-271A-8E75-99DB1864B085}"/>
          </ac:spMkLst>
        </pc:spChg>
      </pc:sldChg>
      <pc:sldChg chg="addSp delSp modSp mod modNotesTx">
        <pc:chgData name="Caroline Mwonga" userId="51e2a6b6-a60a-490c-b1e8-b63fd0836ae8" providerId="ADAL" clId="{0532C1F7-FC8F-4653-934D-C637BF231DCA}" dt="2023-09-27T20:10:26.721" v="95" actId="20577"/>
        <pc:sldMkLst>
          <pc:docMk/>
          <pc:sldMk cId="118073689" sldId="838842030"/>
        </pc:sldMkLst>
        <pc:spChg chg="del">
          <ac:chgData name="Caroline Mwonga" userId="51e2a6b6-a60a-490c-b1e8-b63fd0836ae8" providerId="ADAL" clId="{0532C1F7-FC8F-4653-934D-C637BF231DCA}" dt="2023-09-27T20:05:58.455" v="26" actId="478"/>
          <ac:spMkLst>
            <pc:docMk/>
            <pc:sldMk cId="118073689" sldId="838842030"/>
            <ac:spMk id="5" creationId="{B8576555-3129-88CA-BE77-7812FB8DFA4D}"/>
          </ac:spMkLst>
        </pc:spChg>
        <pc:spChg chg="mod">
          <ac:chgData name="Caroline Mwonga" userId="51e2a6b6-a60a-490c-b1e8-b63fd0836ae8" providerId="ADAL" clId="{0532C1F7-FC8F-4653-934D-C637BF231DCA}" dt="2023-09-27T20:06:39.396" v="34" actId="404"/>
          <ac:spMkLst>
            <pc:docMk/>
            <pc:sldMk cId="118073689" sldId="838842030"/>
            <ac:spMk id="7" creationId="{23D00CD9-9AC5-9DEF-10BA-DF89A02496D5}"/>
          </ac:spMkLst>
        </pc:spChg>
        <pc:spChg chg="add mod">
          <ac:chgData name="Caroline Mwonga" userId="51e2a6b6-a60a-490c-b1e8-b63fd0836ae8" providerId="ADAL" clId="{0532C1F7-FC8F-4653-934D-C637BF231DCA}" dt="2023-09-27T20:07:44.932" v="40"/>
          <ac:spMkLst>
            <pc:docMk/>
            <pc:sldMk cId="118073689" sldId="838842030"/>
            <ac:spMk id="9" creationId="{3CA0C875-C3E4-CF80-B008-3B8EB5EE659C}"/>
          </ac:spMkLst>
        </pc:spChg>
        <pc:spChg chg="add del mod">
          <ac:chgData name="Caroline Mwonga" userId="51e2a6b6-a60a-490c-b1e8-b63fd0836ae8" providerId="ADAL" clId="{0532C1F7-FC8F-4653-934D-C637BF231DCA}" dt="2023-09-27T20:08:27.094" v="45"/>
          <ac:spMkLst>
            <pc:docMk/>
            <pc:sldMk cId="118073689" sldId="838842030"/>
            <ac:spMk id="10" creationId="{A844697F-4173-1D55-B21B-5131EE770ED3}"/>
          </ac:spMkLst>
        </pc:spChg>
        <pc:spChg chg="add del mod">
          <ac:chgData name="Caroline Mwonga" userId="51e2a6b6-a60a-490c-b1e8-b63fd0836ae8" providerId="ADAL" clId="{0532C1F7-FC8F-4653-934D-C637BF231DCA}" dt="2023-09-27T20:08:31.640" v="47"/>
          <ac:spMkLst>
            <pc:docMk/>
            <pc:sldMk cId="118073689" sldId="838842030"/>
            <ac:spMk id="11" creationId="{62A4040E-1F84-71D7-9FF4-D2A415A04762}"/>
          </ac:spMkLst>
        </pc:spChg>
        <pc:spChg chg="add del mod">
          <ac:chgData name="Caroline Mwonga" userId="51e2a6b6-a60a-490c-b1e8-b63fd0836ae8" providerId="ADAL" clId="{0532C1F7-FC8F-4653-934D-C637BF231DCA}" dt="2023-09-27T20:08:38.828" v="49"/>
          <ac:spMkLst>
            <pc:docMk/>
            <pc:sldMk cId="118073689" sldId="838842030"/>
            <ac:spMk id="12" creationId="{5CAE1B40-2724-E3FA-F330-9553159DDB1C}"/>
          </ac:spMkLst>
        </pc:spChg>
        <pc:spChg chg="mod">
          <ac:chgData name="Caroline Mwonga" userId="51e2a6b6-a60a-490c-b1e8-b63fd0836ae8" providerId="ADAL" clId="{0532C1F7-FC8F-4653-934D-C637BF231DCA}" dt="2023-09-27T20:07:24.890" v="39"/>
          <ac:spMkLst>
            <pc:docMk/>
            <pc:sldMk cId="118073689" sldId="838842030"/>
            <ac:spMk id="16" creationId="{4A112236-10E6-C7D8-909B-E4AA52D59E0C}"/>
          </ac:spMkLst>
        </pc:spChg>
        <pc:spChg chg="mod">
          <ac:chgData name="Caroline Mwonga" userId="51e2a6b6-a60a-490c-b1e8-b63fd0836ae8" providerId="ADAL" clId="{0532C1F7-FC8F-4653-934D-C637BF231DCA}" dt="2023-09-27T20:10:20.334" v="94" actId="13926"/>
          <ac:spMkLst>
            <pc:docMk/>
            <pc:sldMk cId="118073689" sldId="838842030"/>
            <ac:spMk id="20" creationId="{B4EC8609-9979-65EB-6E76-8F7A6BE6D6A0}"/>
          </ac:spMkLst>
        </pc:spChg>
        <pc:spChg chg="mod">
          <ac:chgData name="Caroline Mwonga" userId="51e2a6b6-a60a-490c-b1e8-b63fd0836ae8" providerId="ADAL" clId="{0532C1F7-FC8F-4653-934D-C637BF231DCA}" dt="2023-09-27T20:07:03.341" v="37"/>
          <ac:spMkLst>
            <pc:docMk/>
            <pc:sldMk cId="118073689" sldId="838842030"/>
            <ac:spMk id="21" creationId="{5B43C5DE-3D0A-3A59-7140-49A1337B8D9F}"/>
          </ac:spMkLst>
        </pc:spChg>
      </pc:sldChg>
      <pc:sldChg chg="addSp delSp modSp mod">
        <pc:chgData name="Caroline Mwonga" userId="51e2a6b6-a60a-490c-b1e8-b63fd0836ae8" providerId="ADAL" clId="{0532C1F7-FC8F-4653-934D-C637BF231DCA}" dt="2023-09-27T20:39:44.514" v="505" actId="167"/>
        <pc:sldMkLst>
          <pc:docMk/>
          <pc:sldMk cId="256604803" sldId="838842031"/>
        </pc:sldMkLst>
        <pc:spChg chg="add mod ord">
          <ac:chgData name="Caroline Mwonga" userId="51e2a6b6-a60a-490c-b1e8-b63fd0836ae8" providerId="ADAL" clId="{0532C1F7-FC8F-4653-934D-C637BF231DCA}" dt="2023-09-27T20:39:44.514" v="505" actId="167"/>
          <ac:spMkLst>
            <pc:docMk/>
            <pc:sldMk cId="256604803" sldId="838842031"/>
            <ac:spMk id="2" creationId="{3997D6AC-9C8E-BDE6-F4C7-468BA356C02C}"/>
          </ac:spMkLst>
        </pc:spChg>
        <pc:spChg chg="add mod ord">
          <ac:chgData name="Caroline Mwonga" userId="51e2a6b6-a60a-490c-b1e8-b63fd0836ae8" providerId="ADAL" clId="{0532C1F7-FC8F-4653-934D-C637BF231DCA}" dt="2023-09-27T20:39:44.514" v="505" actId="167"/>
          <ac:spMkLst>
            <pc:docMk/>
            <pc:sldMk cId="256604803" sldId="838842031"/>
            <ac:spMk id="4" creationId="{6A0875B6-7761-7F64-7916-7B6354328325}"/>
          </ac:spMkLst>
        </pc:spChg>
        <pc:spChg chg="del">
          <ac:chgData name="Caroline Mwonga" userId="51e2a6b6-a60a-490c-b1e8-b63fd0836ae8" providerId="ADAL" clId="{0532C1F7-FC8F-4653-934D-C637BF231DCA}" dt="2023-09-27T20:39:32.372" v="484" actId="478"/>
          <ac:spMkLst>
            <pc:docMk/>
            <pc:sldMk cId="256604803" sldId="838842031"/>
            <ac:spMk id="5" creationId="{B92DAD2C-0C9C-59DB-D1AA-70E8F92FDC40}"/>
          </ac:spMkLst>
        </pc:spChg>
      </pc:sldChg>
      <pc:sldChg chg="delSp modSp mod">
        <pc:chgData name="Caroline Mwonga" userId="51e2a6b6-a60a-490c-b1e8-b63fd0836ae8" providerId="ADAL" clId="{0532C1F7-FC8F-4653-934D-C637BF231DCA}" dt="2023-09-27T20:40:40.739" v="528" actId="1036"/>
        <pc:sldMkLst>
          <pc:docMk/>
          <pc:sldMk cId="1666499620" sldId="838842032"/>
        </pc:sldMkLst>
        <pc:spChg chg="mod">
          <ac:chgData name="Caroline Mwonga" userId="51e2a6b6-a60a-490c-b1e8-b63fd0836ae8" providerId="ADAL" clId="{0532C1F7-FC8F-4653-934D-C637BF231DCA}" dt="2023-09-27T20:40:40.739" v="528" actId="1036"/>
          <ac:spMkLst>
            <pc:docMk/>
            <pc:sldMk cId="1666499620" sldId="838842032"/>
            <ac:spMk id="2" creationId="{3997D6AC-9C8E-BDE6-F4C7-468BA356C02C}"/>
          </ac:spMkLst>
        </pc:spChg>
        <pc:spChg chg="del">
          <ac:chgData name="Caroline Mwonga" userId="51e2a6b6-a60a-490c-b1e8-b63fd0836ae8" providerId="ADAL" clId="{0532C1F7-FC8F-4653-934D-C637BF231DCA}" dt="2023-09-27T20:40:33.979" v="507" actId="478"/>
          <ac:spMkLst>
            <pc:docMk/>
            <pc:sldMk cId="1666499620" sldId="838842032"/>
            <ac:spMk id="4" creationId="{6A0875B6-7761-7F64-7916-7B6354328325}"/>
          </ac:spMkLst>
        </pc:spChg>
      </pc:sldChg>
      <pc:sldChg chg="modSp mod">
        <pc:chgData name="Caroline Mwonga" userId="51e2a6b6-a60a-490c-b1e8-b63fd0836ae8" providerId="ADAL" clId="{0532C1F7-FC8F-4653-934D-C637BF231DCA}" dt="2023-09-27T20:41:25.091" v="563" actId="1036"/>
        <pc:sldMkLst>
          <pc:docMk/>
          <pc:sldMk cId="2637970175" sldId="838842033"/>
        </pc:sldMkLst>
        <pc:spChg chg="mod">
          <ac:chgData name="Caroline Mwonga" userId="51e2a6b6-a60a-490c-b1e8-b63fd0836ae8" providerId="ADAL" clId="{0532C1F7-FC8F-4653-934D-C637BF231DCA}" dt="2023-09-27T20:41:25.091" v="563" actId="1036"/>
          <ac:spMkLst>
            <pc:docMk/>
            <pc:sldMk cId="2637970175" sldId="838842033"/>
            <ac:spMk id="2" creationId="{3997D6AC-9C8E-BDE6-F4C7-468BA356C02C}"/>
          </ac:spMkLst>
        </pc:spChg>
      </pc:sldChg>
      <pc:sldChg chg="modSp mod">
        <pc:chgData name="Caroline Mwonga" userId="51e2a6b6-a60a-490c-b1e8-b63fd0836ae8" providerId="ADAL" clId="{0532C1F7-FC8F-4653-934D-C637BF231DCA}" dt="2023-09-27T20:42:27" v="588" actId="1036"/>
        <pc:sldMkLst>
          <pc:docMk/>
          <pc:sldMk cId="1820379735" sldId="838842034"/>
        </pc:sldMkLst>
        <pc:spChg chg="mod">
          <ac:chgData name="Caroline Mwonga" userId="51e2a6b6-a60a-490c-b1e8-b63fd0836ae8" providerId="ADAL" clId="{0532C1F7-FC8F-4653-934D-C637BF231DCA}" dt="2023-09-27T20:42:27" v="588" actId="1036"/>
          <ac:spMkLst>
            <pc:docMk/>
            <pc:sldMk cId="1820379735" sldId="838842034"/>
            <ac:spMk id="2" creationId="{3997D6AC-9C8E-BDE6-F4C7-468BA356C02C}"/>
          </ac:spMkLst>
        </pc:spChg>
      </pc:sldChg>
      <pc:sldChg chg="modSp mod">
        <pc:chgData name="Caroline Mwonga" userId="51e2a6b6-a60a-490c-b1e8-b63fd0836ae8" providerId="ADAL" clId="{0532C1F7-FC8F-4653-934D-C637BF231DCA}" dt="2023-09-27T20:42:54.013" v="615" actId="1036"/>
        <pc:sldMkLst>
          <pc:docMk/>
          <pc:sldMk cId="1582589814" sldId="838842035"/>
        </pc:sldMkLst>
        <pc:spChg chg="mod">
          <ac:chgData name="Caroline Mwonga" userId="51e2a6b6-a60a-490c-b1e8-b63fd0836ae8" providerId="ADAL" clId="{0532C1F7-FC8F-4653-934D-C637BF231DCA}" dt="2023-09-27T20:42:54.013" v="615" actId="1036"/>
          <ac:spMkLst>
            <pc:docMk/>
            <pc:sldMk cId="1582589814" sldId="838842035"/>
            <ac:spMk id="2" creationId="{3997D6AC-9C8E-BDE6-F4C7-468BA356C02C}"/>
          </ac:spMkLst>
        </pc:spChg>
      </pc:sldChg>
      <pc:sldChg chg="modSp mod">
        <pc:chgData name="Caroline Mwonga" userId="51e2a6b6-a60a-490c-b1e8-b63fd0836ae8" providerId="ADAL" clId="{0532C1F7-FC8F-4653-934D-C637BF231DCA}" dt="2023-09-27T20:43:41.562" v="648" actId="1036"/>
        <pc:sldMkLst>
          <pc:docMk/>
          <pc:sldMk cId="2717039306" sldId="838842036"/>
        </pc:sldMkLst>
        <pc:spChg chg="mod">
          <ac:chgData name="Caroline Mwonga" userId="51e2a6b6-a60a-490c-b1e8-b63fd0836ae8" providerId="ADAL" clId="{0532C1F7-FC8F-4653-934D-C637BF231DCA}" dt="2023-09-27T20:43:41.562" v="648" actId="1036"/>
          <ac:spMkLst>
            <pc:docMk/>
            <pc:sldMk cId="2717039306" sldId="838842036"/>
            <ac:spMk id="2" creationId="{3997D6AC-9C8E-BDE6-F4C7-468BA356C02C}"/>
          </ac:spMkLst>
        </pc:spChg>
      </pc:sldChg>
      <pc:sldChg chg="modSp mod">
        <pc:chgData name="Caroline Mwonga" userId="51e2a6b6-a60a-490c-b1e8-b63fd0836ae8" providerId="ADAL" clId="{0532C1F7-FC8F-4653-934D-C637BF231DCA}" dt="2023-09-27T20:44:02.967" v="670" actId="1036"/>
        <pc:sldMkLst>
          <pc:docMk/>
          <pc:sldMk cId="2284218302" sldId="838842037"/>
        </pc:sldMkLst>
        <pc:spChg chg="mod">
          <ac:chgData name="Caroline Mwonga" userId="51e2a6b6-a60a-490c-b1e8-b63fd0836ae8" providerId="ADAL" clId="{0532C1F7-FC8F-4653-934D-C637BF231DCA}" dt="2023-09-27T20:44:02.967" v="670" actId="1036"/>
          <ac:spMkLst>
            <pc:docMk/>
            <pc:sldMk cId="2284218302" sldId="838842037"/>
            <ac:spMk id="2" creationId="{3997D6AC-9C8E-BDE6-F4C7-468BA356C02C}"/>
          </ac:spMkLst>
        </pc:spChg>
      </pc:sldChg>
      <pc:sldChg chg="addSp delSp modSp mod">
        <pc:chgData name="Caroline Mwonga" userId="51e2a6b6-a60a-490c-b1e8-b63fd0836ae8" providerId="ADAL" clId="{0532C1F7-FC8F-4653-934D-C637BF231DCA}" dt="2023-09-27T20:44:44.915" v="691" actId="478"/>
        <pc:sldMkLst>
          <pc:docMk/>
          <pc:sldMk cId="3984459998" sldId="838842038"/>
        </pc:sldMkLst>
        <pc:spChg chg="del">
          <ac:chgData name="Caroline Mwonga" userId="51e2a6b6-a60a-490c-b1e8-b63fd0836ae8" providerId="ADAL" clId="{0532C1F7-FC8F-4653-934D-C637BF231DCA}" dt="2023-09-27T20:44:44.915" v="691" actId="478"/>
          <ac:spMkLst>
            <pc:docMk/>
            <pc:sldMk cId="3984459998" sldId="838842038"/>
            <ac:spMk id="2" creationId="{3997D6AC-9C8E-BDE6-F4C7-468BA356C02C}"/>
          </ac:spMkLst>
        </pc:spChg>
        <pc:spChg chg="add mod ord">
          <ac:chgData name="Caroline Mwonga" userId="51e2a6b6-a60a-490c-b1e8-b63fd0836ae8" providerId="ADAL" clId="{0532C1F7-FC8F-4653-934D-C637BF231DCA}" dt="2023-09-27T20:44:41.573" v="690" actId="167"/>
          <ac:spMkLst>
            <pc:docMk/>
            <pc:sldMk cId="3984459998" sldId="838842038"/>
            <ac:spMk id="4" creationId="{43BB93FF-268C-5861-8A67-7E8BF1D82F3B}"/>
          </ac:spMkLst>
        </pc:spChg>
      </pc:sldChg>
      <pc:sldChg chg="modSp mod">
        <pc:chgData name="Caroline Mwonga" userId="51e2a6b6-a60a-490c-b1e8-b63fd0836ae8" providerId="ADAL" clId="{0532C1F7-FC8F-4653-934D-C637BF231DCA}" dt="2023-09-27T20:45:41.902" v="726" actId="1035"/>
        <pc:sldMkLst>
          <pc:docMk/>
          <pc:sldMk cId="3302830125" sldId="838842039"/>
        </pc:sldMkLst>
        <pc:spChg chg="mod">
          <ac:chgData name="Caroline Mwonga" userId="51e2a6b6-a60a-490c-b1e8-b63fd0836ae8" providerId="ADAL" clId="{0532C1F7-FC8F-4653-934D-C637BF231DCA}" dt="2023-09-27T20:45:41.902" v="726" actId="1035"/>
          <ac:spMkLst>
            <pc:docMk/>
            <pc:sldMk cId="3302830125" sldId="838842039"/>
            <ac:spMk id="4" creationId="{43BB93FF-268C-5861-8A67-7E8BF1D82F3B}"/>
          </ac:spMkLst>
        </pc:spChg>
      </pc:sldChg>
      <pc:sldMasterChg chg="modSldLayout">
        <pc:chgData name="Caroline Mwonga" userId="51e2a6b6-a60a-490c-b1e8-b63fd0836ae8" providerId="ADAL" clId="{0532C1F7-FC8F-4653-934D-C637BF231DCA}" dt="2023-09-12T20:53:26.803" v="0" actId="20577"/>
        <pc:sldMasterMkLst>
          <pc:docMk/>
          <pc:sldMasterMk cId="505849120" sldId="2147483757"/>
        </pc:sldMasterMkLst>
        <pc:sldLayoutChg chg="modSp mod">
          <pc:chgData name="Caroline Mwonga" userId="51e2a6b6-a60a-490c-b1e8-b63fd0836ae8" providerId="ADAL" clId="{0532C1F7-FC8F-4653-934D-C637BF231DCA}" dt="2023-09-12T20:53:26.803" v="0" actId="20577"/>
          <pc:sldLayoutMkLst>
            <pc:docMk/>
            <pc:sldMasterMk cId="505849120" sldId="2147483757"/>
            <pc:sldLayoutMk cId="405547779" sldId="2147483783"/>
          </pc:sldLayoutMkLst>
          <pc:spChg chg="mod">
            <ac:chgData name="Caroline Mwonga" userId="51e2a6b6-a60a-490c-b1e8-b63fd0836ae8" providerId="ADAL" clId="{0532C1F7-FC8F-4653-934D-C637BF231DCA}" dt="2023-09-12T20:53:26.803" v="0" actId="20577"/>
            <ac:spMkLst>
              <pc:docMk/>
              <pc:sldMasterMk cId="505849120" sldId="2147483757"/>
              <pc:sldLayoutMk cId="405547779" sldId="2147483783"/>
              <ac:spMk id="17" creationId="{00000000-0000-0000-0000-000000000000}"/>
            </ac:spMkLst>
          </pc:spChg>
        </pc:sldLayoutChg>
      </pc:sldMasterChg>
      <pc:sldMasterChg chg="modSldLayout">
        <pc:chgData name="Caroline Mwonga" userId="51e2a6b6-a60a-490c-b1e8-b63fd0836ae8" providerId="ADAL" clId="{0532C1F7-FC8F-4653-934D-C637BF231DCA}" dt="2023-09-12T20:53:26.834" v="1" actId="20577"/>
        <pc:sldMasterMkLst>
          <pc:docMk/>
          <pc:sldMasterMk cId="1263849888" sldId="2147483787"/>
        </pc:sldMasterMkLst>
        <pc:sldLayoutChg chg="modSp mod">
          <pc:chgData name="Caroline Mwonga" userId="51e2a6b6-a60a-490c-b1e8-b63fd0836ae8" providerId="ADAL" clId="{0532C1F7-FC8F-4653-934D-C637BF231DCA}" dt="2023-09-12T20:53:26.834" v="1" actId="20577"/>
          <pc:sldLayoutMkLst>
            <pc:docMk/>
            <pc:sldMasterMk cId="1263849888" sldId="2147483787"/>
            <pc:sldLayoutMk cId="4254584035" sldId="2147483686"/>
          </pc:sldLayoutMkLst>
          <pc:spChg chg="mod">
            <ac:chgData name="Caroline Mwonga" userId="51e2a6b6-a60a-490c-b1e8-b63fd0836ae8" providerId="ADAL" clId="{0532C1F7-FC8F-4653-934D-C637BF231DCA}" dt="2023-09-12T20:53:26.834" v="1" actId="20577"/>
            <ac:spMkLst>
              <pc:docMk/>
              <pc:sldMasterMk cId="1263849888" sldId="2147483787"/>
              <pc:sldLayoutMk cId="4254584035" sldId="2147483686"/>
              <ac:spMk id="17" creationId="{00000000-0000-0000-0000-000000000000}"/>
            </ac:spMkLst>
          </pc:spChg>
        </pc:sldLayoutChg>
      </pc:sldMaster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22:18:46.039"/>
    </inkml:context>
    <inkml:brush xml:id="br0">
      <inkml:brushProperty name="width" value="0.1" units="cm"/>
      <inkml:brushProperty name="height" value="0.1" units="cm"/>
    </inkml:brush>
  </inkml:definitions>
  <inkml:trace contextRef="#ctx0" brushRef="#br0">8630 5119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F5678B-65D3-4432-ADB4-960D60EBA240}" type="datetimeFigureOut">
              <a:rPr lang="en-US" smtClean="0"/>
              <a:t>9/27/2023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9D2794-C6DE-4BBA-A02E-10B91EF827C5}" type="slidenum">
              <a:rPr lang="en-US" smtClean="0"/>
              <a:t>‹#›</a:t>
            </a:fld>
            <a:endParaRPr lang="en-US"/>
          </a:p>
        </p:txBody>
      </p:sp>
    </p:spTree>
    <p:extLst>
      <p:ext uri="{BB962C8B-B14F-4D97-AF65-F5344CB8AC3E}">
        <p14:creationId xmlns:p14="http://schemas.microsoft.com/office/powerpoint/2010/main" val="3427123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FB9391-B7A7-4402-89DB-7434F2938A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8696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9D2794-C6DE-4BBA-A02E-10B91EF827C5}" type="slidenum">
              <a:rPr lang="en-US" smtClean="0"/>
              <a:t>19</a:t>
            </a:fld>
            <a:endParaRPr lang="en-US"/>
          </a:p>
        </p:txBody>
      </p:sp>
    </p:spTree>
    <p:extLst>
      <p:ext uri="{BB962C8B-B14F-4D97-AF65-F5344CB8AC3E}">
        <p14:creationId xmlns:p14="http://schemas.microsoft.com/office/powerpoint/2010/main" val="1462678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E0020C-34B3-4644-B138-3A9503ECB28E}" type="slidenum">
              <a:rPr lang="en-US" smtClean="0"/>
              <a:pPr/>
              <a:t>20</a:t>
            </a:fld>
            <a:endParaRPr lang="en-US"/>
          </a:p>
        </p:txBody>
      </p:sp>
    </p:spTree>
    <p:extLst>
      <p:ext uri="{BB962C8B-B14F-4D97-AF65-F5344CB8AC3E}">
        <p14:creationId xmlns:p14="http://schemas.microsoft.com/office/powerpoint/2010/main" val="3093063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9D2794-C6DE-4BBA-A02E-10B91EF827C5}" type="slidenum">
              <a:rPr lang="en-US" smtClean="0"/>
              <a:t>22</a:t>
            </a:fld>
            <a:endParaRPr lang="en-US"/>
          </a:p>
        </p:txBody>
      </p:sp>
    </p:spTree>
    <p:extLst>
      <p:ext uri="{BB962C8B-B14F-4D97-AF65-F5344CB8AC3E}">
        <p14:creationId xmlns:p14="http://schemas.microsoft.com/office/powerpoint/2010/main" val="3417410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9D2794-C6DE-4BBA-A02E-10B91EF827C5}" type="slidenum">
              <a:rPr lang="en-US" smtClean="0"/>
              <a:t>23</a:t>
            </a:fld>
            <a:endParaRPr lang="en-US"/>
          </a:p>
        </p:txBody>
      </p:sp>
    </p:spTree>
    <p:extLst>
      <p:ext uri="{BB962C8B-B14F-4D97-AF65-F5344CB8AC3E}">
        <p14:creationId xmlns:p14="http://schemas.microsoft.com/office/powerpoint/2010/main" val="146572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E0020C-34B3-4644-B138-3A9503ECB28E}" type="slidenum">
              <a:rPr lang="en-US" smtClean="0"/>
              <a:pPr/>
              <a:t>27</a:t>
            </a:fld>
            <a:endParaRPr lang="en-US"/>
          </a:p>
        </p:txBody>
      </p:sp>
    </p:spTree>
    <p:extLst>
      <p:ext uri="{BB962C8B-B14F-4D97-AF65-F5344CB8AC3E}">
        <p14:creationId xmlns:p14="http://schemas.microsoft.com/office/powerpoint/2010/main" val="3482214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E0020C-34B3-4644-B138-3A9503ECB28E}" type="slidenum">
              <a:rPr lang="en-US" smtClean="0"/>
              <a:pPr/>
              <a:t>29</a:t>
            </a:fld>
            <a:endParaRPr lang="en-US"/>
          </a:p>
        </p:txBody>
      </p:sp>
    </p:spTree>
    <p:extLst>
      <p:ext uri="{BB962C8B-B14F-4D97-AF65-F5344CB8AC3E}">
        <p14:creationId xmlns:p14="http://schemas.microsoft.com/office/powerpoint/2010/main" val="2048249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E0020C-34B3-4644-B138-3A9503ECB28E}" type="slidenum">
              <a:rPr lang="en-US" smtClean="0"/>
              <a:pPr/>
              <a:t>32</a:t>
            </a:fld>
            <a:endParaRPr lang="en-US"/>
          </a:p>
        </p:txBody>
      </p:sp>
    </p:spTree>
    <p:extLst>
      <p:ext uri="{BB962C8B-B14F-4D97-AF65-F5344CB8AC3E}">
        <p14:creationId xmlns:p14="http://schemas.microsoft.com/office/powerpoint/2010/main" val="689593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9D2794-C6DE-4BBA-A02E-10B91EF827C5}" type="slidenum">
              <a:rPr lang="en-US" smtClean="0"/>
              <a:t>34</a:t>
            </a:fld>
            <a:endParaRPr lang="en-US"/>
          </a:p>
        </p:txBody>
      </p:sp>
    </p:spTree>
    <p:extLst>
      <p:ext uri="{BB962C8B-B14F-4D97-AF65-F5344CB8AC3E}">
        <p14:creationId xmlns:p14="http://schemas.microsoft.com/office/powerpoint/2010/main" val="1983035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9D2794-C6DE-4BBA-A02E-10B91EF827C5}" type="slidenum">
              <a:rPr lang="en-US" smtClean="0"/>
              <a:t>35</a:t>
            </a:fld>
            <a:endParaRPr lang="en-US"/>
          </a:p>
        </p:txBody>
      </p:sp>
    </p:spTree>
    <p:extLst>
      <p:ext uri="{BB962C8B-B14F-4D97-AF65-F5344CB8AC3E}">
        <p14:creationId xmlns:p14="http://schemas.microsoft.com/office/powerpoint/2010/main" val="400256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9D2794-C6DE-4BBA-A02E-10B91EF827C5}" type="slidenum">
              <a:rPr lang="en-US" smtClean="0"/>
              <a:t>36</a:t>
            </a:fld>
            <a:endParaRPr lang="en-US"/>
          </a:p>
        </p:txBody>
      </p:sp>
    </p:spTree>
    <p:extLst>
      <p:ext uri="{BB962C8B-B14F-4D97-AF65-F5344CB8AC3E}">
        <p14:creationId xmlns:p14="http://schemas.microsoft.com/office/powerpoint/2010/main" val="3909833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E0020C-34B3-4644-B138-3A9503ECB28E}" type="slidenum">
              <a:rPr lang="en-US" smtClean="0"/>
              <a:pPr/>
              <a:t>9</a:t>
            </a:fld>
            <a:endParaRPr lang="en-US"/>
          </a:p>
        </p:txBody>
      </p:sp>
    </p:spTree>
    <p:extLst>
      <p:ext uri="{BB962C8B-B14F-4D97-AF65-F5344CB8AC3E}">
        <p14:creationId xmlns:p14="http://schemas.microsoft.com/office/powerpoint/2010/main" val="1067120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E0020C-34B3-4644-B138-3A9503ECB28E}" type="slidenum">
              <a:rPr lang="en-US" smtClean="0"/>
              <a:pPr/>
              <a:t>39</a:t>
            </a:fld>
            <a:endParaRPr lang="en-US"/>
          </a:p>
        </p:txBody>
      </p:sp>
    </p:spTree>
    <p:extLst>
      <p:ext uri="{BB962C8B-B14F-4D97-AF65-F5344CB8AC3E}">
        <p14:creationId xmlns:p14="http://schemas.microsoft.com/office/powerpoint/2010/main" val="1067120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9D2794-C6DE-4BBA-A02E-10B91EF827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574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D19D2794-C6DE-4BBA-A02E-10B91EF827C5}" type="slidenum">
              <a:rPr lang="en-US" smtClean="0"/>
              <a:t>41</a:t>
            </a:fld>
            <a:endParaRPr lang="en-US"/>
          </a:p>
        </p:txBody>
      </p:sp>
    </p:spTree>
    <p:extLst>
      <p:ext uri="{BB962C8B-B14F-4D97-AF65-F5344CB8AC3E}">
        <p14:creationId xmlns:p14="http://schemas.microsoft.com/office/powerpoint/2010/main" val="1570746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D19D2794-C6DE-4BBA-A02E-10B91EF827C5}" type="slidenum">
              <a:rPr lang="en-US" smtClean="0"/>
              <a:t>42</a:t>
            </a:fld>
            <a:endParaRPr lang="en-US"/>
          </a:p>
        </p:txBody>
      </p:sp>
    </p:spTree>
    <p:extLst>
      <p:ext uri="{BB962C8B-B14F-4D97-AF65-F5344CB8AC3E}">
        <p14:creationId xmlns:p14="http://schemas.microsoft.com/office/powerpoint/2010/main" val="33075775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E0020C-34B3-4644-B138-3A9503ECB28E}" type="slidenum">
              <a:rPr lang="en-US" smtClean="0"/>
              <a:pPr/>
              <a:t>45</a:t>
            </a:fld>
            <a:endParaRPr lang="en-US"/>
          </a:p>
        </p:txBody>
      </p:sp>
    </p:spTree>
    <p:extLst>
      <p:ext uri="{BB962C8B-B14F-4D97-AF65-F5344CB8AC3E}">
        <p14:creationId xmlns:p14="http://schemas.microsoft.com/office/powerpoint/2010/main" val="29073881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9D2794-C6DE-4BBA-A02E-10B91EF827C5}" type="slidenum">
              <a:rPr lang="en-US" smtClean="0"/>
              <a:t>46</a:t>
            </a:fld>
            <a:endParaRPr lang="en-US"/>
          </a:p>
        </p:txBody>
      </p:sp>
    </p:spTree>
    <p:extLst>
      <p:ext uri="{BB962C8B-B14F-4D97-AF65-F5344CB8AC3E}">
        <p14:creationId xmlns:p14="http://schemas.microsoft.com/office/powerpoint/2010/main" val="9578693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9D2794-C6DE-4BBA-A02E-10B91EF827C5}" type="slidenum">
              <a:rPr lang="en-US" smtClean="0"/>
              <a:t>47</a:t>
            </a:fld>
            <a:endParaRPr lang="en-US"/>
          </a:p>
        </p:txBody>
      </p:sp>
    </p:spTree>
    <p:extLst>
      <p:ext uri="{BB962C8B-B14F-4D97-AF65-F5344CB8AC3E}">
        <p14:creationId xmlns:p14="http://schemas.microsoft.com/office/powerpoint/2010/main" val="25498296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9D2794-C6DE-4BBA-A02E-10B91EF827C5}" type="slidenum">
              <a:rPr lang="en-US" smtClean="0"/>
              <a:t>48</a:t>
            </a:fld>
            <a:endParaRPr lang="en-US"/>
          </a:p>
        </p:txBody>
      </p:sp>
    </p:spTree>
    <p:extLst>
      <p:ext uri="{BB962C8B-B14F-4D97-AF65-F5344CB8AC3E}">
        <p14:creationId xmlns:p14="http://schemas.microsoft.com/office/powerpoint/2010/main" val="27335485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9D2794-C6DE-4BBA-A02E-10B91EF827C5}" type="slidenum">
              <a:rPr lang="en-US" smtClean="0"/>
              <a:t>49</a:t>
            </a:fld>
            <a:endParaRPr lang="en-US"/>
          </a:p>
        </p:txBody>
      </p:sp>
    </p:spTree>
    <p:extLst>
      <p:ext uri="{BB962C8B-B14F-4D97-AF65-F5344CB8AC3E}">
        <p14:creationId xmlns:p14="http://schemas.microsoft.com/office/powerpoint/2010/main" val="29444974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9D2794-C6DE-4BBA-A02E-10B91EF827C5}" type="slidenum">
              <a:rPr lang="en-US" smtClean="0"/>
              <a:t>51</a:t>
            </a:fld>
            <a:endParaRPr lang="en-US"/>
          </a:p>
        </p:txBody>
      </p:sp>
    </p:spTree>
    <p:extLst>
      <p:ext uri="{BB962C8B-B14F-4D97-AF65-F5344CB8AC3E}">
        <p14:creationId xmlns:p14="http://schemas.microsoft.com/office/powerpoint/2010/main" val="149809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9D2794-C6DE-4BBA-A02E-10B91EF827C5}" type="slidenum">
              <a:rPr lang="en-US" smtClean="0"/>
              <a:t>10</a:t>
            </a:fld>
            <a:endParaRPr lang="en-US"/>
          </a:p>
        </p:txBody>
      </p:sp>
    </p:spTree>
    <p:extLst>
      <p:ext uri="{BB962C8B-B14F-4D97-AF65-F5344CB8AC3E}">
        <p14:creationId xmlns:p14="http://schemas.microsoft.com/office/powerpoint/2010/main" val="5791946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E0020C-34B3-4644-B138-3A9503ECB28E}" type="slidenum">
              <a:rPr lang="en-US" smtClean="0"/>
              <a:pPr/>
              <a:t>53</a:t>
            </a:fld>
            <a:endParaRPr lang="en-US"/>
          </a:p>
        </p:txBody>
      </p:sp>
    </p:spTree>
    <p:extLst>
      <p:ext uri="{BB962C8B-B14F-4D97-AF65-F5344CB8AC3E}">
        <p14:creationId xmlns:p14="http://schemas.microsoft.com/office/powerpoint/2010/main" val="42381437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E0020C-34B3-4644-B138-3A9503ECB28E}" type="slidenum">
              <a:rPr lang="en-US" smtClean="0"/>
              <a:pPr/>
              <a:t>58</a:t>
            </a:fld>
            <a:endParaRPr lang="en-US"/>
          </a:p>
        </p:txBody>
      </p:sp>
    </p:spTree>
    <p:extLst>
      <p:ext uri="{BB962C8B-B14F-4D97-AF65-F5344CB8AC3E}">
        <p14:creationId xmlns:p14="http://schemas.microsoft.com/office/powerpoint/2010/main" val="17327729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9D2794-C6DE-4BBA-A02E-10B91EF827C5}" type="slidenum">
              <a:rPr lang="en-US" smtClean="0"/>
              <a:t>59</a:t>
            </a:fld>
            <a:endParaRPr lang="en-US"/>
          </a:p>
        </p:txBody>
      </p:sp>
    </p:spTree>
    <p:extLst>
      <p:ext uri="{BB962C8B-B14F-4D97-AF65-F5344CB8AC3E}">
        <p14:creationId xmlns:p14="http://schemas.microsoft.com/office/powerpoint/2010/main" val="1902315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9D2794-C6DE-4BBA-A02E-10B91EF827C5}" type="slidenum">
              <a:rPr lang="en-US" smtClean="0"/>
              <a:t>60</a:t>
            </a:fld>
            <a:endParaRPr lang="en-US"/>
          </a:p>
        </p:txBody>
      </p:sp>
    </p:spTree>
    <p:extLst>
      <p:ext uri="{BB962C8B-B14F-4D97-AF65-F5344CB8AC3E}">
        <p14:creationId xmlns:p14="http://schemas.microsoft.com/office/powerpoint/2010/main" val="32235476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9D2794-C6DE-4BBA-A02E-10B91EF827C5}" type="slidenum">
              <a:rPr lang="en-US" smtClean="0"/>
              <a:t>61</a:t>
            </a:fld>
            <a:endParaRPr lang="en-US"/>
          </a:p>
        </p:txBody>
      </p:sp>
    </p:spTree>
    <p:extLst>
      <p:ext uri="{BB962C8B-B14F-4D97-AF65-F5344CB8AC3E}">
        <p14:creationId xmlns:p14="http://schemas.microsoft.com/office/powerpoint/2010/main" val="6621141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9D2794-C6DE-4BBA-A02E-10B91EF827C5}" type="slidenum">
              <a:rPr lang="en-US" smtClean="0"/>
              <a:t>62</a:t>
            </a:fld>
            <a:endParaRPr lang="en-US"/>
          </a:p>
        </p:txBody>
      </p:sp>
    </p:spTree>
    <p:extLst>
      <p:ext uri="{BB962C8B-B14F-4D97-AF65-F5344CB8AC3E}">
        <p14:creationId xmlns:p14="http://schemas.microsoft.com/office/powerpoint/2010/main" val="32681741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9D2794-C6DE-4BBA-A02E-10B91EF827C5}" type="slidenum">
              <a:rPr lang="en-US" smtClean="0"/>
              <a:t>63</a:t>
            </a:fld>
            <a:endParaRPr lang="en-US"/>
          </a:p>
        </p:txBody>
      </p:sp>
    </p:spTree>
    <p:extLst>
      <p:ext uri="{BB962C8B-B14F-4D97-AF65-F5344CB8AC3E}">
        <p14:creationId xmlns:p14="http://schemas.microsoft.com/office/powerpoint/2010/main" val="38801662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9D2794-C6DE-4BBA-A02E-10B91EF827C5}" type="slidenum">
              <a:rPr lang="en-US" smtClean="0"/>
              <a:t>64</a:t>
            </a:fld>
            <a:endParaRPr lang="en-US"/>
          </a:p>
        </p:txBody>
      </p:sp>
    </p:spTree>
    <p:extLst>
      <p:ext uri="{BB962C8B-B14F-4D97-AF65-F5344CB8AC3E}">
        <p14:creationId xmlns:p14="http://schemas.microsoft.com/office/powerpoint/2010/main" val="17056388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E0020C-34B3-4644-B138-3A9503ECB28E}" type="slidenum">
              <a:rPr lang="en-US" smtClean="0"/>
              <a:pPr/>
              <a:t>66</a:t>
            </a:fld>
            <a:endParaRPr lang="en-US"/>
          </a:p>
        </p:txBody>
      </p:sp>
    </p:spTree>
    <p:extLst>
      <p:ext uri="{BB962C8B-B14F-4D97-AF65-F5344CB8AC3E}">
        <p14:creationId xmlns:p14="http://schemas.microsoft.com/office/powerpoint/2010/main" val="10671209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E0020C-34B3-4644-B138-3A9503ECB28E}" type="slidenum">
              <a:rPr lang="en-US" smtClean="0"/>
              <a:pPr/>
              <a:t>71</a:t>
            </a:fld>
            <a:endParaRPr lang="en-US"/>
          </a:p>
        </p:txBody>
      </p:sp>
    </p:spTree>
    <p:extLst>
      <p:ext uri="{BB962C8B-B14F-4D97-AF65-F5344CB8AC3E}">
        <p14:creationId xmlns:p14="http://schemas.microsoft.com/office/powerpoint/2010/main" val="3243249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9D2794-C6DE-4BBA-A02E-10B91EF827C5}" type="slidenum">
              <a:rPr lang="en-US" smtClean="0"/>
              <a:t>11</a:t>
            </a:fld>
            <a:endParaRPr lang="en-US"/>
          </a:p>
        </p:txBody>
      </p:sp>
    </p:spTree>
    <p:extLst>
      <p:ext uri="{BB962C8B-B14F-4D97-AF65-F5344CB8AC3E}">
        <p14:creationId xmlns:p14="http://schemas.microsoft.com/office/powerpoint/2010/main" val="21444518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9D2794-C6DE-4BBA-A02E-10B91EF827C5}" type="slidenum">
              <a:rPr lang="en-US" smtClean="0"/>
              <a:t>73</a:t>
            </a:fld>
            <a:endParaRPr lang="en-US"/>
          </a:p>
        </p:txBody>
      </p:sp>
    </p:spTree>
    <p:extLst>
      <p:ext uri="{BB962C8B-B14F-4D97-AF65-F5344CB8AC3E}">
        <p14:creationId xmlns:p14="http://schemas.microsoft.com/office/powerpoint/2010/main" val="13474544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9D2794-C6DE-4BBA-A02E-10B91EF827C5}" type="slidenum">
              <a:rPr lang="en-US" smtClean="0"/>
              <a:t>74</a:t>
            </a:fld>
            <a:endParaRPr lang="en-US"/>
          </a:p>
        </p:txBody>
      </p:sp>
    </p:spTree>
    <p:extLst>
      <p:ext uri="{BB962C8B-B14F-4D97-AF65-F5344CB8AC3E}">
        <p14:creationId xmlns:p14="http://schemas.microsoft.com/office/powerpoint/2010/main" val="39893324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9D2794-C6DE-4BBA-A02E-10B91EF827C5}" type="slidenum">
              <a:rPr lang="en-US" smtClean="0"/>
              <a:t>76</a:t>
            </a:fld>
            <a:endParaRPr lang="en-US"/>
          </a:p>
        </p:txBody>
      </p:sp>
    </p:spTree>
    <p:extLst>
      <p:ext uri="{BB962C8B-B14F-4D97-AF65-F5344CB8AC3E}">
        <p14:creationId xmlns:p14="http://schemas.microsoft.com/office/powerpoint/2010/main" val="9937692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9D2794-C6DE-4BBA-A02E-10B91EF827C5}" type="slidenum">
              <a:rPr lang="en-US" smtClean="0"/>
              <a:t>83</a:t>
            </a:fld>
            <a:endParaRPr lang="en-US"/>
          </a:p>
        </p:txBody>
      </p:sp>
    </p:spTree>
    <p:extLst>
      <p:ext uri="{BB962C8B-B14F-4D97-AF65-F5344CB8AC3E}">
        <p14:creationId xmlns:p14="http://schemas.microsoft.com/office/powerpoint/2010/main" val="23846194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9D2794-C6DE-4BBA-A02E-10B91EF827C5}" type="slidenum">
              <a:rPr lang="en-US" smtClean="0"/>
              <a:t>94</a:t>
            </a:fld>
            <a:endParaRPr lang="en-US"/>
          </a:p>
        </p:txBody>
      </p:sp>
    </p:spTree>
    <p:extLst>
      <p:ext uri="{BB962C8B-B14F-4D97-AF65-F5344CB8AC3E}">
        <p14:creationId xmlns:p14="http://schemas.microsoft.com/office/powerpoint/2010/main" val="3655780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9D2794-C6DE-4BBA-A02E-10B91EF827C5}" type="slidenum">
              <a:rPr lang="en-US" smtClean="0"/>
              <a:t>13</a:t>
            </a:fld>
            <a:endParaRPr lang="en-US"/>
          </a:p>
        </p:txBody>
      </p:sp>
    </p:spTree>
    <p:extLst>
      <p:ext uri="{BB962C8B-B14F-4D97-AF65-F5344CB8AC3E}">
        <p14:creationId xmlns:p14="http://schemas.microsoft.com/office/powerpoint/2010/main" val="4039629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9D2794-C6DE-4BBA-A02E-10B91EF827C5}" type="slidenum">
              <a:rPr lang="en-US" smtClean="0"/>
              <a:t>14</a:t>
            </a:fld>
            <a:endParaRPr lang="en-US"/>
          </a:p>
        </p:txBody>
      </p:sp>
    </p:spTree>
    <p:extLst>
      <p:ext uri="{BB962C8B-B14F-4D97-AF65-F5344CB8AC3E}">
        <p14:creationId xmlns:p14="http://schemas.microsoft.com/office/powerpoint/2010/main" val="129692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9D2794-C6DE-4BBA-A02E-10B91EF827C5}" type="slidenum">
              <a:rPr lang="en-US" smtClean="0"/>
              <a:t>15</a:t>
            </a:fld>
            <a:endParaRPr lang="en-US"/>
          </a:p>
        </p:txBody>
      </p:sp>
    </p:spTree>
    <p:extLst>
      <p:ext uri="{BB962C8B-B14F-4D97-AF65-F5344CB8AC3E}">
        <p14:creationId xmlns:p14="http://schemas.microsoft.com/office/powerpoint/2010/main" val="2953972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9D2794-C6DE-4BBA-A02E-10B91EF827C5}" type="slidenum">
              <a:rPr lang="en-US" smtClean="0"/>
              <a:t>16</a:t>
            </a:fld>
            <a:endParaRPr lang="en-US"/>
          </a:p>
        </p:txBody>
      </p:sp>
    </p:spTree>
    <p:extLst>
      <p:ext uri="{BB962C8B-B14F-4D97-AF65-F5344CB8AC3E}">
        <p14:creationId xmlns:p14="http://schemas.microsoft.com/office/powerpoint/2010/main" val="1364129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E0020C-34B3-4644-B138-3A9503ECB28E}" type="slidenum">
              <a:rPr lang="en-US" smtClean="0"/>
              <a:pPr/>
              <a:t>17</a:t>
            </a:fld>
            <a:endParaRPr lang="en-US"/>
          </a:p>
        </p:txBody>
      </p:sp>
    </p:spTree>
    <p:extLst>
      <p:ext uri="{BB962C8B-B14F-4D97-AF65-F5344CB8AC3E}">
        <p14:creationId xmlns:p14="http://schemas.microsoft.com/office/powerpoint/2010/main" val="2202388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3.xml"/><Relationship Id="rId1" Type="http://schemas.openxmlformats.org/officeDocument/2006/relationships/tags" Target="../tags/tag61.xml"/><Relationship Id="rId4" Type="http://schemas.openxmlformats.org/officeDocument/2006/relationships/image" Target="../media/image1.emf"/></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29.png"/><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29.png"/><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29.png"/><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29.png"/><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29.png"/><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29.png"/><Relationship Id="rId5" Type="http://schemas.openxmlformats.org/officeDocument/2006/relationships/image" Target="../media/image1.emf"/><Relationship Id="rId4" Type="http://schemas.openxmlformats.org/officeDocument/2006/relationships/oleObject" Target="../embeddings/oleObject43.bin"/></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microsoft.com/office/2007/relationships/hdphoto" Target="../media/hdphoto2.wdp"/><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30.png"/><Relationship Id="rId5" Type="http://schemas.openxmlformats.org/officeDocument/2006/relationships/image" Target="../media/image1.emf"/><Relationship Id="rId4" Type="http://schemas.openxmlformats.org/officeDocument/2006/relationships/oleObject" Target="../embeddings/oleObject46.bin"/></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microsoft.com/office/2007/relationships/hdphoto" Target="../media/hdphoto2.wdp"/><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30.png"/><Relationship Id="rId5" Type="http://schemas.openxmlformats.org/officeDocument/2006/relationships/image" Target="../media/image1.emf"/><Relationship Id="rId4" Type="http://schemas.openxmlformats.org/officeDocument/2006/relationships/oleObject" Target="../embeddings/oleObject47.bin"/></Relationships>
</file>

<file path=ppt/slideLayouts/_rels/slideLayout115.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3.xml"/><Relationship Id="rId1" Type="http://schemas.openxmlformats.org/officeDocument/2006/relationships/tags" Target="../tags/tag82.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4.emf"/></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oleObject" Target="../embeddings/oleObject5.bin"/><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slideMaster" Target="../slideMasters/slideMaster2.xml"/><Relationship Id="rId1" Type="http://schemas.openxmlformats.org/officeDocument/2006/relationships/tags" Target="../tags/tag8.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4.emf"/><Relationship Id="rId9" Type="http://schemas.openxmlformats.org/officeDocument/2006/relationships/image" Target="../media/image12.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oleObject" Target="../embeddings/oleObject6.bin"/><Relationship Id="rId7" Type="http://schemas.openxmlformats.org/officeDocument/2006/relationships/image" Target="../media/image10.png"/><Relationship Id="rId12" Type="http://schemas.openxmlformats.org/officeDocument/2006/relationships/image" Target="../media/image19.svg"/><Relationship Id="rId2" Type="http://schemas.openxmlformats.org/officeDocument/2006/relationships/slideMaster" Target="../slideMasters/slideMaster2.xml"/><Relationship Id="rId1" Type="http://schemas.openxmlformats.org/officeDocument/2006/relationships/tags" Target="../tags/tag9.xml"/><Relationship Id="rId6" Type="http://schemas.openxmlformats.org/officeDocument/2006/relationships/image" Target="../media/image17.svg"/><Relationship Id="rId11" Type="http://schemas.openxmlformats.org/officeDocument/2006/relationships/image" Target="../media/image18.png"/><Relationship Id="rId5" Type="http://schemas.openxmlformats.org/officeDocument/2006/relationships/image" Target="../media/image16.png"/><Relationship Id="rId10" Type="http://schemas.openxmlformats.org/officeDocument/2006/relationships/image" Target="../media/image13.svg"/><Relationship Id="rId4" Type="http://schemas.openxmlformats.org/officeDocument/2006/relationships/image" Target="../media/image4.emf"/><Relationship Id="rId9" Type="http://schemas.openxmlformats.org/officeDocument/2006/relationships/image" Target="../media/image12.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oleObject" Target="../embeddings/oleObject7.bin"/><Relationship Id="rId7" Type="http://schemas.openxmlformats.org/officeDocument/2006/relationships/image" Target="../media/image20.png"/><Relationship Id="rId12" Type="http://schemas.openxmlformats.org/officeDocument/2006/relationships/image" Target="../media/image15.svg"/><Relationship Id="rId2" Type="http://schemas.openxmlformats.org/officeDocument/2006/relationships/slideMaster" Target="../slideMasters/slideMaster2.xml"/><Relationship Id="rId1" Type="http://schemas.openxmlformats.org/officeDocument/2006/relationships/tags" Target="../tags/tag10.xml"/><Relationship Id="rId6" Type="http://schemas.openxmlformats.org/officeDocument/2006/relationships/image" Target="../media/image17.svg"/><Relationship Id="rId11" Type="http://schemas.openxmlformats.org/officeDocument/2006/relationships/image" Target="../media/image14.png"/><Relationship Id="rId5" Type="http://schemas.openxmlformats.org/officeDocument/2006/relationships/image" Target="../media/image16.png"/><Relationship Id="rId10" Type="http://schemas.openxmlformats.org/officeDocument/2006/relationships/image" Target="../media/image13.svg"/><Relationship Id="rId4" Type="http://schemas.openxmlformats.org/officeDocument/2006/relationships/image" Target="../media/image4.emf"/><Relationship Id="rId9"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oleObject" Target="../embeddings/oleObject8.bin"/><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slideMaster" Target="../slideMasters/slideMaster2.xml"/><Relationship Id="rId1" Type="http://schemas.openxmlformats.org/officeDocument/2006/relationships/tags" Target="../tags/tag11.xml"/><Relationship Id="rId6" Type="http://schemas.openxmlformats.org/officeDocument/2006/relationships/image" Target="../media/image17.svg"/><Relationship Id="rId11" Type="http://schemas.openxmlformats.org/officeDocument/2006/relationships/image" Target="../media/image14.png"/><Relationship Id="rId5" Type="http://schemas.openxmlformats.org/officeDocument/2006/relationships/image" Target="../media/image16.png"/><Relationship Id="rId10" Type="http://schemas.openxmlformats.org/officeDocument/2006/relationships/image" Target="../media/image23.svg"/><Relationship Id="rId4" Type="http://schemas.openxmlformats.org/officeDocument/2006/relationships/image" Target="../media/image4.emf"/><Relationship Id="rId9" Type="http://schemas.openxmlformats.org/officeDocument/2006/relationships/image" Target="../media/image2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7.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26.png"/><Relationship Id="rId5" Type="http://schemas.openxmlformats.org/officeDocument/2006/relationships/image" Target="../media/image25.emf"/><Relationship Id="rId4" Type="http://schemas.openxmlformats.org/officeDocument/2006/relationships/oleObject" Target="../embeddings/oleObject9.bin"/></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microsoft.com/office/2007/relationships/hdphoto" Target="../media/hdphoto1.wdp"/><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28.png"/><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22.xml"/><Relationship Id="rId4" Type="http://schemas.openxmlformats.org/officeDocument/2006/relationships/image" Target="../media/image1.emf"/></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29.png"/><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29.png"/><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29.png"/><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29.png"/><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29.png"/><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29.png"/><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microsoft.com/office/2007/relationships/hdphoto" Target="../media/hdphoto2.wdp"/><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30.png"/><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microsoft.com/office/2007/relationships/hdphoto" Target="../media/hdphoto2.wdp"/><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30.png"/><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2.xml"/><Relationship Id="rId1" Type="http://schemas.openxmlformats.org/officeDocument/2006/relationships/tags" Target="../tags/tag43.xml"/><Relationship Id="rId4" Type="http://schemas.openxmlformats.org/officeDocument/2006/relationships/image" Target="../media/image1.emf"/></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3.xml"/><Relationship Id="rId1" Type="http://schemas.openxmlformats.org/officeDocument/2006/relationships/tags" Target="../tags/tag46.xml"/><Relationship Id="rId4" Type="http://schemas.openxmlformats.org/officeDocument/2006/relationships/image" Target="../media/image4.emf"/></Relationships>
</file>

<file path=ppt/slideLayouts/_rels/slideLayout7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oleObject" Target="../embeddings/oleObject28.bin"/><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slideMaster" Target="../slideMasters/slideMaster3.xml"/><Relationship Id="rId1" Type="http://schemas.openxmlformats.org/officeDocument/2006/relationships/tags" Target="../tags/tag4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4.emf"/><Relationship Id="rId9" Type="http://schemas.openxmlformats.org/officeDocument/2006/relationships/image" Target="../media/image12.png"/></Relationships>
</file>

<file path=ppt/slideLayouts/_rels/slideLayout7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oleObject" Target="../embeddings/oleObject29.bin"/><Relationship Id="rId7" Type="http://schemas.openxmlformats.org/officeDocument/2006/relationships/image" Target="../media/image10.png"/><Relationship Id="rId12" Type="http://schemas.openxmlformats.org/officeDocument/2006/relationships/image" Target="../media/image19.svg"/><Relationship Id="rId2" Type="http://schemas.openxmlformats.org/officeDocument/2006/relationships/slideMaster" Target="../slideMasters/slideMaster3.xml"/><Relationship Id="rId1" Type="http://schemas.openxmlformats.org/officeDocument/2006/relationships/tags" Target="../tags/tag48.xml"/><Relationship Id="rId6" Type="http://schemas.openxmlformats.org/officeDocument/2006/relationships/image" Target="../media/image17.svg"/><Relationship Id="rId11" Type="http://schemas.openxmlformats.org/officeDocument/2006/relationships/image" Target="../media/image18.png"/><Relationship Id="rId5" Type="http://schemas.openxmlformats.org/officeDocument/2006/relationships/image" Target="../media/image16.png"/><Relationship Id="rId10" Type="http://schemas.openxmlformats.org/officeDocument/2006/relationships/image" Target="../media/image13.svg"/><Relationship Id="rId4" Type="http://schemas.openxmlformats.org/officeDocument/2006/relationships/image" Target="../media/image4.emf"/><Relationship Id="rId9" Type="http://schemas.openxmlformats.org/officeDocument/2006/relationships/image" Target="../media/image12.png"/></Relationships>
</file>

<file path=ppt/slideLayouts/_rels/slideLayout7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oleObject" Target="../embeddings/oleObject30.bin"/><Relationship Id="rId7" Type="http://schemas.openxmlformats.org/officeDocument/2006/relationships/image" Target="../media/image20.png"/><Relationship Id="rId12" Type="http://schemas.openxmlformats.org/officeDocument/2006/relationships/image" Target="../media/image15.svg"/><Relationship Id="rId2" Type="http://schemas.openxmlformats.org/officeDocument/2006/relationships/slideMaster" Target="../slideMasters/slideMaster3.xml"/><Relationship Id="rId1" Type="http://schemas.openxmlformats.org/officeDocument/2006/relationships/tags" Target="../tags/tag49.xml"/><Relationship Id="rId6" Type="http://schemas.openxmlformats.org/officeDocument/2006/relationships/image" Target="../media/image17.svg"/><Relationship Id="rId11" Type="http://schemas.openxmlformats.org/officeDocument/2006/relationships/image" Target="../media/image14.png"/><Relationship Id="rId5" Type="http://schemas.openxmlformats.org/officeDocument/2006/relationships/image" Target="../media/image16.png"/><Relationship Id="rId10" Type="http://schemas.openxmlformats.org/officeDocument/2006/relationships/image" Target="../media/image13.svg"/><Relationship Id="rId4" Type="http://schemas.openxmlformats.org/officeDocument/2006/relationships/image" Target="../media/image4.emf"/><Relationship Id="rId9" Type="http://schemas.openxmlformats.org/officeDocument/2006/relationships/image" Target="../media/image12.png"/></Relationships>
</file>

<file path=ppt/slideLayouts/_rels/slideLayout7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oleObject" Target="../embeddings/oleObject31.bin"/><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slideMaster" Target="../slideMasters/slideMaster3.xml"/><Relationship Id="rId1" Type="http://schemas.openxmlformats.org/officeDocument/2006/relationships/tags" Target="../tags/tag50.xml"/><Relationship Id="rId6" Type="http://schemas.openxmlformats.org/officeDocument/2006/relationships/image" Target="../media/image17.svg"/><Relationship Id="rId11" Type="http://schemas.openxmlformats.org/officeDocument/2006/relationships/image" Target="../media/image14.png"/><Relationship Id="rId5" Type="http://schemas.openxmlformats.org/officeDocument/2006/relationships/image" Target="../media/image16.png"/><Relationship Id="rId10" Type="http://schemas.openxmlformats.org/officeDocument/2006/relationships/image" Target="../media/image23.svg"/><Relationship Id="rId4" Type="http://schemas.openxmlformats.org/officeDocument/2006/relationships/image" Target="../media/image4.emf"/><Relationship Id="rId9" Type="http://schemas.openxmlformats.org/officeDocument/2006/relationships/image" Target="../media/image22.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27.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26.png"/><Relationship Id="rId5" Type="http://schemas.openxmlformats.org/officeDocument/2006/relationships/image" Target="../media/image25.emf"/><Relationship Id="rId4" Type="http://schemas.openxmlformats.org/officeDocument/2006/relationships/oleObject" Target="../embeddings/oleObject32.bin"/></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microsoft.com/office/2007/relationships/hdphoto" Target="../media/hdphoto1.wdp"/><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28.png"/><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image" Target="../media/image1.emf"/><Relationship Id="rId4" Type="http://schemas.openxmlformats.org/officeDocument/2006/relationships/oleObject" Target="../embeddings/oleObject36.bin"/></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DE31FB0-F659-4017-89D3-C43FDEEB64D7}" type="datetime1">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ED25BF-8B08-481C-9175-42CBF3C8334C}" type="slidenum">
              <a:rPr lang="en-US" smtClean="0"/>
              <a:t>‹#›</a:t>
            </a:fld>
            <a:endParaRPr lang="en-US"/>
          </a:p>
        </p:txBody>
      </p:sp>
    </p:spTree>
    <p:extLst>
      <p:ext uri="{BB962C8B-B14F-4D97-AF65-F5344CB8AC3E}">
        <p14:creationId xmlns:p14="http://schemas.microsoft.com/office/powerpoint/2010/main" val="1789366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A1E89C-CA6E-4BF3-B25C-0049280CA0C4}" type="datetime1">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724400" y="6356350"/>
            <a:ext cx="2743200" cy="365125"/>
          </a:xfrm>
        </p:spPr>
        <p:txBody>
          <a:bodyPr/>
          <a:lstStyle>
            <a:lvl1pPr algn="ctr">
              <a:defRPr/>
            </a:lvl1pPr>
          </a:lstStyle>
          <a:p>
            <a:fld id="{61ED25BF-8B08-481C-9175-42CBF3C8334C}" type="slidenum">
              <a:rPr lang="en-US" smtClean="0"/>
              <a:pPr/>
              <a:t>‹#›</a:t>
            </a:fld>
            <a:endParaRPr lang="en-US"/>
          </a:p>
        </p:txBody>
      </p:sp>
    </p:spTree>
    <p:extLst>
      <p:ext uri="{BB962C8B-B14F-4D97-AF65-F5344CB8AC3E}">
        <p14:creationId xmlns:p14="http://schemas.microsoft.com/office/powerpoint/2010/main" val="358437340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9 - Slanted Left">
    <p:bg>
      <p:bgPr>
        <a:solidFill>
          <a:schemeClr val="bg1"/>
        </a:solidFill>
        <a:effectLst/>
      </p:bgPr>
    </p:bg>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AEB07810-A76D-401D-8861-54635770E6A3}"/>
              </a:ext>
            </a:extLst>
          </p:cNvPr>
          <p:cNvSpPr/>
          <p:nvPr userDrawn="1"/>
        </p:nvSpPr>
        <p:spPr>
          <a:xfrm flipV="1">
            <a:off x="-15039" y="0"/>
            <a:ext cx="6403807" cy="6858000"/>
          </a:xfrm>
          <a:custGeom>
            <a:avLst/>
            <a:gdLst>
              <a:gd name="connsiteX0" fmla="*/ 0 w 6388768"/>
              <a:gd name="connsiteY0" fmla="*/ 6858000 h 6858000"/>
              <a:gd name="connsiteX1" fmla="*/ 1597192 w 6388768"/>
              <a:gd name="connsiteY1" fmla="*/ 0 h 6858000"/>
              <a:gd name="connsiteX2" fmla="*/ 6388768 w 6388768"/>
              <a:gd name="connsiteY2" fmla="*/ 0 h 6858000"/>
              <a:gd name="connsiteX3" fmla="*/ 4791576 w 6388768"/>
              <a:gd name="connsiteY3" fmla="*/ 6858000 h 6858000"/>
              <a:gd name="connsiteX4" fmla="*/ 0 w 6388768"/>
              <a:gd name="connsiteY4" fmla="*/ 6858000 h 6858000"/>
              <a:gd name="connsiteX0" fmla="*/ 15039 w 6403807"/>
              <a:gd name="connsiteY0" fmla="*/ 6858000 h 6858000"/>
              <a:gd name="connsiteX1" fmla="*/ 0 w 6403807"/>
              <a:gd name="connsiteY1" fmla="*/ 0 h 6858000"/>
              <a:gd name="connsiteX2" fmla="*/ 6403807 w 6403807"/>
              <a:gd name="connsiteY2" fmla="*/ 0 h 6858000"/>
              <a:gd name="connsiteX3" fmla="*/ 4806615 w 6403807"/>
              <a:gd name="connsiteY3" fmla="*/ 6858000 h 6858000"/>
              <a:gd name="connsiteX4" fmla="*/ 15039 w 6403807"/>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807" h="6858000">
                <a:moveTo>
                  <a:pt x="15039" y="6858000"/>
                </a:moveTo>
                <a:lnTo>
                  <a:pt x="0" y="0"/>
                </a:lnTo>
                <a:lnTo>
                  <a:pt x="6403807" y="0"/>
                </a:lnTo>
                <a:lnTo>
                  <a:pt x="4806615" y="6858000"/>
                </a:lnTo>
                <a:lnTo>
                  <a:pt x="15039" y="6858000"/>
                </a:lnTo>
                <a:close/>
              </a:path>
            </a:pathLst>
          </a:custGeom>
          <a:solidFill>
            <a:schemeClr val="accent5"/>
          </a:solidFill>
          <a:ln w="12700" cap="flat" cmpd="sng" algn="ctr">
            <a:solidFill>
              <a:schemeClr val="accent5"/>
            </a:solidFill>
            <a:prstDash val="solid"/>
            <a:miter lim="800000"/>
            <a:headEnd type="none" w="med" len="med"/>
            <a:tailEnd type="none" w="med" len="med"/>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object, clock&#10;&#10;Description automatically generated">
            <a:extLst>
              <a:ext uri="{FF2B5EF4-FFF2-40B4-BE49-F238E27FC236}">
                <a16:creationId xmlns:a16="http://schemas.microsoft.com/office/drawing/2014/main" id="{C114B22C-BC9F-4E35-9FD9-185C40C1555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05247" y="6324887"/>
            <a:ext cx="1219200" cy="388293"/>
          </a:xfrm>
          <a:prstGeom prst="rect">
            <a:avLst/>
          </a:prstGeom>
        </p:spPr>
      </p:pic>
      <p:sp>
        <p:nvSpPr>
          <p:cNvPr id="5" name="Content Placeholder 12">
            <a:extLst>
              <a:ext uri="{FF2B5EF4-FFF2-40B4-BE49-F238E27FC236}">
                <a16:creationId xmlns:a16="http://schemas.microsoft.com/office/drawing/2014/main" id="{FC13E1AE-79ED-48E2-A96B-82BE22C86908}"/>
              </a:ext>
            </a:extLst>
          </p:cNvPr>
          <p:cNvSpPr>
            <a:spLocks noGrp="1"/>
          </p:cNvSpPr>
          <p:nvPr>
            <p:ph sz="quarter" idx="11"/>
          </p:nvPr>
        </p:nvSpPr>
        <p:spPr>
          <a:xfrm>
            <a:off x="5251675" y="194211"/>
            <a:ext cx="4521199" cy="866774"/>
          </a:xfrm>
          <a:prstGeom prst="rect">
            <a:avLst/>
          </a:prstGeom>
        </p:spPr>
        <p:txBody>
          <a:bodyPr anchor="ctr">
            <a:normAutofit/>
          </a:bodyPr>
          <a:lstStyle>
            <a:lvl1pPr>
              <a:lnSpc>
                <a:spcPct val="100000"/>
              </a:lnSpc>
              <a:defRPr sz="2400" b="1">
                <a:solidFill>
                  <a:schemeClr val="tx2"/>
                </a:solidFill>
                <a:latin typeface="+mj-lt"/>
              </a:defRPr>
            </a:lvl1pPr>
          </a:lstStyle>
          <a:p>
            <a:pPr lvl="0"/>
            <a:r>
              <a:rPr lang="en-US"/>
              <a:t>Click to edit Master text styles</a:t>
            </a:r>
          </a:p>
        </p:txBody>
      </p:sp>
      <p:sp>
        <p:nvSpPr>
          <p:cNvPr id="6" name="Content Placeholder 12">
            <a:extLst>
              <a:ext uri="{FF2B5EF4-FFF2-40B4-BE49-F238E27FC236}">
                <a16:creationId xmlns:a16="http://schemas.microsoft.com/office/drawing/2014/main" id="{60113871-2E15-4414-A3C5-F7AF97C28F55}"/>
              </a:ext>
            </a:extLst>
          </p:cNvPr>
          <p:cNvSpPr>
            <a:spLocks noGrp="1"/>
          </p:cNvSpPr>
          <p:nvPr>
            <p:ph sz="quarter" idx="12"/>
          </p:nvPr>
        </p:nvSpPr>
        <p:spPr>
          <a:xfrm>
            <a:off x="188065" y="194211"/>
            <a:ext cx="3359007" cy="866774"/>
          </a:xfrm>
          <a:prstGeom prst="rect">
            <a:avLst/>
          </a:prstGeom>
        </p:spPr>
        <p:txBody>
          <a:bodyPr anchor="ctr">
            <a:normAutofit/>
          </a:bodyPr>
          <a:lstStyle>
            <a:lvl1pPr>
              <a:lnSpc>
                <a:spcPct val="100000"/>
              </a:lnSpc>
              <a:defRPr sz="2400" b="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386907680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0 - Slanted Right">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64C0DCE-1EBC-47F0-B3CD-677F2AADDD41}"/>
              </a:ext>
            </a:extLst>
          </p:cNvPr>
          <p:cNvGraphicFramePr>
            <a:graphicFrameLocks noChangeAspect="1"/>
          </p:cNvGraphicFramePr>
          <p:nvPr userDrawn="1">
            <p:custDataLst>
              <p:tags r:id="rId1"/>
            </p:custDataLst>
            <p:extLst>
              <p:ext uri="{D42A27DB-BD31-4B8C-83A1-F6EECF244321}">
                <p14:modId xmlns:p14="http://schemas.microsoft.com/office/powerpoint/2010/main" val="8331034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3" name="Object 2" hidden="1">
                        <a:extLst>
                          <a:ext uri="{FF2B5EF4-FFF2-40B4-BE49-F238E27FC236}">
                            <a16:creationId xmlns:a16="http://schemas.microsoft.com/office/drawing/2014/main" id="{E64C0DCE-1EBC-47F0-B3CD-677F2AADDD4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Parallelogram 1">
            <a:extLst>
              <a:ext uri="{FF2B5EF4-FFF2-40B4-BE49-F238E27FC236}">
                <a16:creationId xmlns:a16="http://schemas.microsoft.com/office/drawing/2014/main" id="{AEB07810-A76D-401D-8861-54635770E6A3}"/>
              </a:ext>
            </a:extLst>
          </p:cNvPr>
          <p:cNvSpPr/>
          <p:nvPr userDrawn="1"/>
        </p:nvSpPr>
        <p:spPr>
          <a:xfrm flipH="1" flipV="1">
            <a:off x="5773020" y="0"/>
            <a:ext cx="6403807" cy="6858000"/>
          </a:xfrm>
          <a:custGeom>
            <a:avLst/>
            <a:gdLst>
              <a:gd name="connsiteX0" fmla="*/ 0 w 6388768"/>
              <a:gd name="connsiteY0" fmla="*/ 6858000 h 6858000"/>
              <a:gd name="connsiteX1" fmla="*/ 1597192 w 6388768"/>
              <a:gd name="connsiteY1" fmla="*/ 0 h 6858000"/>
              <a:gd name="connsiteX2" fmla="*/ 6388768 w 6388768"/>
              <a:gd name="connsiteY2" fmla="*/ 0 h 6858000"/>
              <a:gd name="connsiteX3" fmla="*/ 4791576 w 6388768"/>
              <a:gd name="connsiteY3" fmla="*/ 6858000 h 6858000"/>
              <a:gd name="connsiteX4" fmla="*/ 0 w 6388768"/>
              <a:gd name="connsiteY4" fmla="*/ 6858000 h 6858000"/>
              <a:gd name="connsiteX0" fmla="*/ 15039 w 6403807"/>
              <a:gd name="connsiteY0" fmla="*/ 6858000 h 6858000"/>
              <a:gd name="connsiteX1" fmla="*/ 0 w 6403807"/>
              <a:gd name="connsiteY1" fmla="*/ 0 h 6858000"/>
              <a:gd name="connsiteX2" fmla="*/ 6403807 w 6403807"/>
              <a:gd name="connsiteY2" fmla="*/ 0 h 6858000"/>
              <a:gd name="connsiteX3" fmla="*/ 4806615 w 6403807"/>
              <a:gd name="connsiteY3" fmla="*/ 6858000 h 6858000"/>
              <a:gd name="connsiteX4" fmla="*/ 15039 w 6403807"/>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807" h="6858000">
                <a:moveTo>
                  <a:pt x="15039" y="6858000"/>
                </a:moveTo>
                <a:lnTo>
                  <a:pt x="0" y="0"/>
                </a:lnTo>
                <a:lnTo>
                  <a:pt x="6403807" y="0"/>
                </a:lnTo>
                <a:lnTo>
                  <a:pt x="4806615" y="6858000"/>
                </a:lnTo>
                <a:lnTo>
                  <a:pt x="15039" y="6858000"/>
                </a:lnTo>
                <a:close/>
              </a:path>
            </a:pathLst>
          </a:custGeom>
          <a:solidFill>
            <a:schemeClr val="accent5"/>
          </a:solidFill>
          <a:ln w="12700" cap="flat" cmpd="sng" algn="ctr">
            <a:solidFill>
              <a:schemeClr val="accent5"/>
            </a:solidFill>
            <a:prstDash val="solid"/>
            <a:miter lim="800000"/>
            <a:headEnd type="none" w="med" len="med"/>
            <a:tailEnd type="none" w="med" len="me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12">
            <a:extLst>
              <a:ext uri="{FF2B5EF4-FFF2-40B4-BE49-F238E27FC236}">
                <a16:creationId xmlns:a16="http://schemas.microsoft.com/office/drawing/2014/main" id="{1959C7CE-B126-48FF-B24D-F810CBAC4F0C}"/>
              </a:ext>
            </a:extLst>
          </p:cNvPr>
          <p:cNvSpPr>
            <a:spLocks noGrp="1"/>
          </p:cNvSpPr>
          <p:nvPr>
            <p:ph sz="quarter" idx="11"/>
          </p:nvPr>
        </p:nvSpPr>
        <p:spPr>
          <a:xfrm>
            <a:off x="152901" y="243907"/>
            <a:ext cx="4521199" cy="866774"/>
          </a:xfrm>
          <a:prstGeom prst="rect">
            <a:avLst/>
          </a:prstGeom>
        </p:spPr>
        <p:txBody>
          <a:bodyPr anchor="ctr">
            <a:normAutofit/>
          </a:bodyPr>
          <a:lstStyle>
            <a:lvl1pPr>
              <a:lnSpc>
                <a:spcPct val="100000"/>
              </a:lnSpc>
              <a:defRPr sz="2400" b="1">
                <a:solidFill>
                  <a:schemeClr val="tx2"/>
                </a:solidFill>
                <a:latin typeface="+mj-lt"/>
              </a:defRPr>
            </a:lvl1pPr>
          </a:lstStyle>
          <a:p>
            <a:pPr lvl="0"/>
            <a:r>
              <a:rPr lang="en-US"/>
              <a:t>Click to edit Master text styles</a:t>
            </a:r>
          </a:p>
        </p:txBody>
      </p:sp>
      <p:sp>
        <p:nvSpPr>
          <p:cNvPr id="5" name="Content Placeholder 12">
            <a:extLst>
              <a:ext uri="{FF2B5EF4-FFF2-40B4-BE49-F238E27FC236}">
                <a16:creationId xmlns:a16="http://schemas.microsoft.com/office/drawing/2014/main" id="{BF69334C-C7DE-417F-A276-BB2E2595096F}"/>
              </a:ext>
            </a:extLst>
          </p:cNvPr>
          <p:cNvSpPr>
            <a:spLocks noGrp="1"/>
          </p:cNvSpPr>
          <p:nvPr>
            <p:ph sz="quarter" idx="12"/>
          </p:nvPr>
        </p:nvSpPr>
        <p:spPr>
          <a:xfrm>
            <a:off x="7710867" y="198146"/>
            <a:ext cx="3359007" cy="866774"/>
          </a:xfrm>
          <a:prstGeom prst="rect">
            <a:avLst/>
          </a:prstGeom>
        </p:spPr>
        <p:txBody>
          <a:bodyPr anchor="ctr">
            <a:normAutofit/>
          </a:bodyPr>
          <a:lstStyle>
            <a:lvl1pPr>
              <a:lnSpc>
                <a:spcPct val="100000"/>
              </a:lnSpc>
              <a:defRPr sz="2400" b="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329431278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11 - Custom">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id="{80775BAD-61D1-4107-B81F-FFC60F7527A1}"/>
              </a:ext>
            </a:extLst>
          </p:cNvPr>
          <p:cNvSpPr/>
          <p:nvPr userDrawn="1"/>
        </p:nvSpPr>
        <p:spPr>
          <a:xfrm>
            <a:off x="1" y="0"/>
            <a:ext cx="4343400" cy="6858000"/>
          </a:xfrm>
          <a:custGeom>
            <a:avLst/>
            <a:gdLst>
              <a:gd name="connsiteX0" fmla="*/ 0 w 4896853"/>
              <a:gd name="connsiteY0" fmla="*/ 0 h 6858000"/>
              <a:gd name="connsiteX1" fmla="*/ 2448427 w 4896853"/>
              <a:gd name="connsiteY1" fmla="*/ 0 h 6858000"/>
              <a:gd name="connsiteX2" fmla="*/ 4896853 w 4896853"/>
              <a:gd name="connsiteY2" fmla="*/ 3429000 h 6858000"/>
              <a:gd name="connsiteX3" fmla="*/ 2448427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2448427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952375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952375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699712 w 4896853"/>
              <a:gd name="connsiteY3" fmla="*/ 6845969 h 6858000"/>
              <a:gd name="connsiteX4" fmla="*/ 0 w 4896853"/>
              <a:gd name="connsiteY4" fmla="*/ 6858000 h 6858000"/>
              <a:gd name="connsiteX5" fmla="*/ 0 w 489685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6853" h="6858000">
                <a:moveTo>
                  <a:pt x="0" y="0"/>
                </a:moveTo>
                <a:lnTo>
                  <a:pt x="3675648" y="0"/>
                </a:lnTo>
                <a:lnTo>
                  <a:pt x="4896853" y="3429000"/>
                </a:lnTo>
                <a:lnTo>
                  <a:pt x="3699712" y="6845969"/>
                </a:lnTo>
                <a:lnTo>
                  <a:pt x="0" y="6858000"/>
                </a:lnTo>
                <a:lnTo>
                  <a:pt x="0" y="0"/>
                </a:lnTo>
                <a:close/>
              </a:path>
            </a:pathLst>
          </a:custGeom>
          <a:solidFill>
            <a:schemeClr val="accent5"/>
          </a:solidFill>
          <a:effectLst>
            <a:innerShdw blurRad="2794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8" name="Picture 7" descr="A picture containing object, clock&#10;&#10;Description automatically generated">
            <a:extLst>
              <a:ext uri="{FF2B5EF4-FFF2-40B4-BE49-F238E27FC236}">
                <a16:creationId xmlns:a16="http://schemas.microsoft.com/office/drawing/2014/main" id="{4351C4A5-D19C-4A96-B66D-7D718A03BF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05247" y="6324887"/>
            <a:ext cx="1219200" cy="388293"/>
          </a:xfrm>
          <a:prstGeom prst="rect">
            <a:avLst/>
          </a:prstGeom>
        </p:spPr>
      </p:pic>
      <p:sp>
        <p:nvSpPr>
          <p:cNvPr id="4" name="Content Placeholder 12">
            <a:extLst>
              <a:ext uri="{FF2B5EF4-FFF2-40B4-BE49-F238E27FC236}">
                <a16:creationId xmlns:a16="http://schemas.microsoft.com/office/drawing/2014/main" id="{8B923AFA-B201-4568-975F-25D8ACD1B233}"/>
              </a:ext>
            </a:extLst>
          </p:cNvPr>
          <p:cNvSpPr>
            <a:spLocks noGrp="1"/>
          </p:cNvSpPr>
          <p:nvPr>
            <p:ph sz="quarter" idx="11"/>
          </p:nvPr>
        </p:nvSpPr>
        <p:spPr>
          <a:xfrm>
            <a:off x="3750866" y="124638"/>
            <a:ext cx="4521199" cy="866774"/>
          </a:xfrm>
          <a:prstGeom prst="rect">
            <a:avLst/>
          </a:prstGeom>
        </p:spPr>
        <p:txBody>
          <a:bodyPr anchor="ctr">
            <a:normAutofit/>
          </a:bodyPr>
          <a:lstStyle>
            <a:lvl1pPr>
              <a:lnSpc>
                <a:spcPct val="100000"/>
              </a:lnSpc>
              <a:defRPr sz="2400" b="1">
                <a:solidFill>
                  <a:schemeClr val="tx2"/>
                </a:solidFill>
                <a:latin typeface="+mj-lt"/>
              </a:defRPr>
            </a:lvl1pPr>
          </a:lstStyle>
          <a:p>
            <a:pPr lvl="0"/>
            <a:r>
              <a:rPr lang="en-US"/>
              <a:t>Click to edit Master text styles</a:t>
            </a:r>
          </a:p>
        </p:txBody>
      </p:sp>
      <p:sp>
        <p:nvSpPr>
          <p:cNvPr id="6" name="Content Placeholder 12">
            <a:extLst>
              <a:ext uri="{FF2B5EF4-FFF2-40B4-BE49-F238E27FC236}">
                <a16:creationId xmlns:a16="http://schemas.microsoft.com/office/drawing/2014/main" id="{7A8BFE3C-B6D3-4EBE-A8AD-91B621EBA758}"/>
              </a:ext>
            </a:extLst>
          </p:cNvPr>
          <p:cNvSpPr>
            <a:spLocks noGrp="1"/>
          </p:cNvSpPr>
          <p:nvPr>
            <p:ph sz="quarter" idx="12"/>
          </p:nvPr>
        </p:nvSpPr>
        <p:spPr>
          <a:xfrm>
            <a:off x="391859" y="2995613"/>
            <a:ext cx="3359007" cy="866774"/>
          </a:xfrm>
          <a:prstGeom prst="rect">
            <a:avLst/>
          </a:prstGeom>
        </p:spPr>
        <p:txBody>
          <a:bodyPr anchor="ctr">
            <a:normAutofit/>
          </a:bodyPr>
          <a:lstStyle>
            <a:lvl1pPr>
              <a:lnSpc>
                <a:spcPct val="100000"/>
              </a:lnSpc>
              <a:defRPr sz="2400" b="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368210940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2-Custom">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id="{80775BAD-61D1-4107-B81F-FFC60F7527A1}"/>
              </a:ext>
            </a:extLst>
          </p:cNvPr>
          <p:cNvSpPr/>
          <p:nvPr userDrawn="1"/>
        </p:nvSpPr>
        <p:spPr>
          <a:xfrm flipH="1">
            <a:off x="7858027" y="0"/>
            <a:ext cx="4343400" cy="6858000"/>
          </a:xfrm>
          <a:custGeom>
            <a:avLst/>
            <a:gdLst>
              <a:gd name="connsiteX0" fmla="*/ 0 w 4896853"/>
              <a:gd name="connsiteY0" fmla="*/ 0 h 6858000"/>
              <a:gd name="connsiteX1" fmla="*/ 2448427 w 4896853"/>
              <a:gd name="connsiteY1" fmla="*/ 0 h 6858000"/>
              <a:gd name="connsiteX2" fmla="*/ 4896853 w 4896853"/>
              <a:gd name="connsiteY2" fmla="*/ 3429000 h 6858000"/>
              <a:gd name="connsiteX3" fmla="*/ 2448427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2448427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952375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952375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699712 w 4896853"/>
              <a:gd name="connsiteY3" fmla="*/ 6845969 h 6858000"/>
              <a:gd name="connsiteX4" fmla="*/ 0 w 4896853"/>
              <a:gd name="connsiteY4" fmla="*/ 6858000 h 6858000"/>
              <a:gd name="connsiteX5" fmla="*/ 0 w 489685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6853" h="6858000">
                <a:moveTo>
                  <a:pt x="0" y="0"/>
                </a:moveTo>
                <a:lnTo>
                  <a:pt x="3675648" y="0"/>
                </a:lnTo>
                <a:lnTo>
                  <a:pt x="4896853" y="3429000"/>
                </a:lnTo>
                <a:lnTo>
                  <a:pt x="3699712" y="6845969"/>
                </a:lnTo>
                <a:lnTo>
                  <a:pt x="0" y="6858000"/>
                </a:lnTo>
                <a:lnTo>
                  <a:pt x="0" y="0"/>
                </a:lnTo>
                <a:close/>
              </a:path>
            </a:pathLst>
          </a:custGeom>
          <a:solidFill>
            <a:schemeClr val="accent5"/>
          </a:solidFill>
          <a:effectLst>
            <a:innerShdw blurRad="254000" dist="38100" dir="3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12">
            <a:extLst>
              <a:ext uri="{FF2B5EF4-FFF2-40B4-BE49-F238E27FC236}">
                <a16:creationId xmlns:a16="http://schemas.microsoft.com/office/drawing/2014/main" id="{1D042D8B-6B16-4A41-99A1-2E6884A75591}"/>
              </a:ext>
            </a:extLst>
          </p:cNvPr>
          <p:cNvSpPr>
            <a:spLocks noGrp="1"/>
          </p:cNvSpPr>
          <p:nvPr>
            <p:ph sz="quarter" idx="11"/>
          </p:nvPr>
        </p:nvSpPr>
        <p:spPr>
          <a:xfrm>
            <a:off x="152901" y="243907"/>
            <a:ext cx="4521199" cy="866774"/>
          </a:xfrm>
          <a:prstGeom prst="rect">
            <a:avLst/>
          </a:prstGeom>
        </p:spPr>
        <p:txBody>
          <a:bodyPr anchor="ctr">
            <a:normAutofit/>
          </a:bodyPr>
          <a:lstStyle>
            <a:lvl1pPr>
              <a:lnSpc>
                <a:spcPct val="100000"/>
              </a:lnSpc>
              <a:defRPr sz="2400" b="1">
                <a:solidFill>
                  <a:schemeClr val="tx2"/>
                </a:solidFill>
                <a:latin typeface="+mj-lt"/>
              </a:defRPr>
            </a:lvl1pPr>
          </a:lstStyle>
          <a:p>
            <a:pPr lvl="0"/>
            <a:r>
              <a:rPr lang="en-US"/>
              <a:t>Click to edit Master text styles</a:t>
            </a:r>
          </a:p>
        </p:txBody>
      </p:sp>
      <p:sp>
        <p:nvSpPr>
          <p:cNvPr id="4" name="Content Placeholder 12">
            <a:extLst>
              <a:ext uri="{FF2B5EF4-FFF2-40B4-BE49-F238E27FC236}">
                <a16:creationId xmlns:a16="http://schemas.microsoft.com/office/drawing/2014/main" id="{695CD693-F045-418E-8FA7-4BB40BD39037}"/>
              </a:ext>
            </a:extLst>
          </p:cNvPr>
          <p:cNvSpPr>
            <a:spLocks noGrp="1"/>
          </p:cNvSpPr>
          <p:nvPr>
            <p:ph sz="quarter" idx="12"/>
          </p:nvPr>
        </p:nvSpPr>
        <p:spPr>
          <a:xfrm>
            <a:off x="8476180" y="2995613"/>
            <a:ext cx="3359007" cy="866774"/>
          </a:xfrm>
          <a:prstGeom prst="rect">
            <a:avLst/>
          </a:prstGeom>
        </p:spPr>
        <p:txBody>
          <a:bodyPr anchor="ctr">
            <a:normAutofit/>
          </a:bodyPr>
          <a:lstStyle>
            <a:lvl1pPr>
              <a:lnSpc>
                <a:spcPct val="100000"/>
              </a:lnSpc>
              <a:defRPr sz="2400" b="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28821428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13-Custom">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5A6CE3F-40D5-475A-A6B6-54E08606DF1D}"/>
              </a:ext>
            </a:extLst>
          </p:cNvPr>
          <p:cNvGraphicFramePr>
            <a:graphicFrameLocks noChangeAspect="1"/>
          </p:cNvGraphicFramePr>
          <p:nvPr userDrawn="1">
            <p:custDataLst>
              <p:tags r:id="rId1"/>
            </p:custDataLst>
            <p:extLst>
              <p:ext uri="{D42A27DB-BD31-4B8C-83A1-F6EECF244321}">
                <p14:modId xmlns:p14="http://schemas.microsoft.com/office/powerpoint/2010/main" val="6963243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E5A6CE3F-40D5-475A-A6B6-54E08606DF1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630C99F-06E8-4E82-894F-7F2C65CFAAAF}"/>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600" b="1" i="0" baseline="0">
              <a:latin typeface="Calibri Light" panose="020F0302020204030204" pitchFamily="34" charset="0"/>
              <a:ea typeface="+mj-ea"/>
              <a:cs typeface="+mj-cs"/>
              <a:sym typeface="Calibri Light" panose="020F0302020204030204" pitchFamily="34" charset="0"/>
            </a:endParaRPr>
          </a:p>
        </p:txBody>
      </p:sp>
      <p:sp>
        <p:nvSpPr>
          <p:cNvPr id="5" name="Arrow: Pentagon 4">
            <a:extLst>
              <a:ext uri="{FF2B5EF4-FFF2-40B4-BE49-F238E27FC236}">
                <a16:creationId xmlns:a16="http://schemas.microsoft.com/office/drawing/2014/main" id="{80775BAD-61D1-4107-B81F-FFC60F7527A1}"/>
              </a:ext>
            </a:extLst>
          </p:cNvPr>
          <p:cNvSpPr/>
          <p:nvPr userDrawn="1"/>
        </p:nvSpPr>
        <p:spPr>
          <a:xfrm>
            <a:off x="0" y="0"/>
            <a:ext cx="6870317" cy="6858000"/>
          </a:xfrm>
          <a:custGeom>
            <a:avLst/>
            <a:gdLst>
              <a:gd name="connsiteX0" fmla="*/ 0 w 4896853"/>
              <a:gd name="connsiteY0" fmla="*/ 0 h 6858000"/>
              <a:gd name="connsiteX1" fmla="*/ 2448427 w 4896853"/>
              <a:gd name="connsiteY1" fmla="*/ 0 h 6858000"/>
              <a:gd name="connsiteX2" fmla="*/ 4896853 w 4896853"/>
              <a:gd name="connsiteY2" fmla="*/ 3429000 h 6858000"/>
              <a:gd name="connsiteX3" fmla="*/ 2448427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2448427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952375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952375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699712 w 4896853"/>
              <a:gd name="connsiteY3" fmla="*/ 6845969 h 6858000"/>
              <a:gd name="connsiteX4" fmla="*/ 0 w 4896853"/>
              <a:gd name="connsiteY4" fmla="*/ 6858000 h 6858000"/>
              <a:gd name="connsiteX5" fmla="*/ 0 w 4896853"/>
              <a:gd name="connsiteY5" fmla="*/ 0 h 6858000"/>
              <a:gd name="connsiteX0" fmla="*/ 0 w 4896853"/>
              <a:gd name="connsiteY0" fmla="*/ 0 h 6858000"/>
              <a:gd name="connsiteX1" fmla="*/ 4100699 w 4896853"/>
              <a:gd name="connsiteY1" fmla="*/ 9939 h 6858000"/>
              <a:gd name="connsiteX2" fmla="*/ 4896853 w 4896853"/>
              <a:gd name="connsiteY2" fmla="*/ 3429000 h 6858000"/>
              <a:gd name="connsiteX3" fmla="*/ 3699712 w 4896853"/>
              <a:gd name="connsiteY3" fmla="*/ 6845969 h 6858000"/>
              <a:gd name="connsiteX4" fmla="*/ 0 w 4896853"/>
              <a:gd name="connsiteY4" fmla="*/ 6858000 h 6858000"/>
              <a:gd name="connsiteX5" fmla="*/ 0 w 4896853"/>
              <a:gd name="connsiteY5" fmla="*/ 0 h 6858000"/>
              <a:gd name="connsiteX0" fmla="*/ 0 w 4896853"/>
              <a:gd name="connsiteY0" fmla="*/ 0 h 6865847"/>
              <a:gd name="connsiteX1" fmla="*/ 4100699 w 4896853"/>
              <a:gd name="connsiteY1" fmla="*/ 9939 h 6865847"/>
              <a:gd name="connsiteX2" fmla="*/ 4896853 w 4896853"/>
              <a:gd name="connsiteY2" fmla="*/ 3429000 h 6865847"/>
              <a:gd name="connsiteX3" fmla="*/ 4131847 w 4896853"/>
              <a:gd name="connsiteY3" fmla="*/ 6865847 h 6865847"/>
              <a:gd name="connsiteX4" fmla="*/ 0 w 4896853"/>
              <a:gd name="connsiteY4" fmla="*/ 6858000 h 6865847"/>
              <a:gd name="connsiteX5" fmla="*/ 0 w 4896853"/>
              <a:gd name="connsiteY5" fmla="*/ 0 h 6865847"/>
              <a:gd name="connsiteX0" fmla="*/ 0 w 4896853"/>
              <a:gd name="connsiteY0" fmla="*/ 0 h 6865847"/>
              <a:gd name="connsiteX1" fmla="*/ 4093614 w 4896853"/>
              <a:gd name="connsiteY1" fmla="*/ 0 h 6865847"/>
              <a:gd name="connsiteX2" fmla="*/ 4896853 w 4896853"/>
              <a:gd name="connsiteY2" fmla="*/ 3429000 h 6865847"/>
              <a:gd name="connsiteX3" fmla="*/ 4131847 w 4896853"/>
              <a:gd name="connsiteY3" fmla="*/ 6865847 h 6865847"/>
              <a:gd name="connsiteX4" fmla="*/ 0 w 4896853"/>
              <a:gd name="connsiteY4" fmla="*/ 6858000 h 6865847"/>
              <a:gd name="connsiteX5" fmla="*/ 0 w 4896853"/>
              <a:gd name="connsiteY5" fmla="*/ 0 h 6865847"/>
              <a:gd name="connsiteX0" fmla="*/ 0 w 4896853"/>
              <a:gd name="connsiteY0" fmla="*/ 0 h 6858000"/>
              <a:gd name="connsiteX1" fmla="*/ 4093614 w 4896853"/>
              <a:gd name="connsiteY1" fmla="*/ 0 h 6858000"/>
              <a:gd name="connsiteX2" fmla="*/ 4896853 w 4896853"/>
              <a:gd name="connsiteY2" fmla="*/ 3429000 h 6858000"/>
              <a:gd name="connsiteX3" fmla="*/ 4131847 w 4896853"/>
              <a:gd name="connsiteY3" fmla="*/ 6855908 h 6858000"/>
              <a:gd name="connsiteX4" fmla="*/ 0 w 4896853"/>
              <a:gd name="connsiteY4" fmla="*/ 6858000 h 6858000"/>
              <a:gd name="connsiteX5" fmla="*/ 0 w 489685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6853" h="6858000">
                <a:moveTo>
                  <a:pt x="0" y="0"/>
                </a:moveTo>
                <a:lnTo>
                  <a:pt x="4093614" y="0"/>
                </a:lnTo>
                <a:lnTo>
                  <a:pt x="4896853" y="3429000"/>
                </a:lnTo>
                <a:lnTo>
                  <a:pt x="4131847" y="6855908"/>
                </a:lnTo>
                <a:lnTo>
                  <a:pt x="0" y="6858000"/>
                </a:lnTo>
                <a:lnTo>
                  <a:pt x="0" y="0"/>
                </a:lnTo>
                <a:close/>
              </a:path>
            </a:pathLst>
          </a:custGeom>
          <a:solidFill>
            <a:schemeClr val="accent5"/>
          </a:solidFill>
          <a:effectLst>
            <a:innerShdw blurRad="2794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7D9BEF-EEDA-40D8-892F-375439561AAB}"/>
              </a:ext>
            </a:extLst>
          </p:cNvPr>
          <p:cNvSpPr>
            <a:spLocks noGrp="1"/>
          </p:cNvSpPr>
          <p:nvPr>
            <p:ph type="title"/>
          </p:nvPr>
        </p:nvSpPr>
        <p:spPr>
          <a:xfrm>
            <a:off x="228600" y="365126"/>
            <a:ext cx="4840357" cy="914400"/>
          </a:xfrm>
        </p:spPr>
        <p:txBody>
          <a:bodyPr/>
          <a:lstStyle>
            <a:lvl1pPr>
              <a:defRPr>
                <a:solidFill>
                  <a:schemeClr val="bg1"/>
                </a:solidFill>
              </a:defRPr>
            </a:lvl1pPr>
          </a:lstStyle>
          <a:p>
            <a:r>
              <a:rPr lang="en-US"/>
              <a:t>Click to edit Master title style</a:t>
            </a:r>
          </a:p>
        </p:txBody>
      </p:sp>
      <p:pic>
        <p:nvPicPr>
          <p:cNvPr id="9" name="Picture 8" descr="A picture containing object, clock&#10;&#10;Description automatically generated">
            <a:extLst>
              <a:ext uri="{FF2B5EF4-FFF2-40B4-BE49-F238E27FC236}">
                <a16:creationId xmlns:a16="http://schemas.microsoft.com/office/drawing/2014/main" id="{5BF42E3E-D58C-46CF-AE6D-2A8BF2F2812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805247" y="6324887"/>
            <a:ext cx="1219200" cy="388293"/>
          </a:xfrm>
          <a:prstGeom prst="rect">
            <a:avLst/>
          </a:prstGeom>
        </p:spPr>
      </p:pic>
      <p:sp>
        <p:nvSpPr>
          <p:cNvPr id="8" name="Title 1">
            <a:extLst>
              <a:ext uri="{FF2B5EF4-FFF2-40B4-BE49-F238E27FC236}">
                <a16:creationId xmlns:a16="http://schemas.microsoft.com/office/drawing/2014/main" id="{5D946A34-FE38-4899-A89E-FF8A405C2556}"/>
              </a:ext>
            </a:extLst>
          </p:cNvPr>
          <p:cNvSpPr txBox="1">
            <a:spLocks/>
          </p:cNvSpPr>
          <p:nvPr userDrawn="1"/>
        </p:nvSpPr>
        <p:spPr>
          <a:xfrm>
            <a:off x="6817310" y="365126"/>
            <a:ext cx="4840357" cy="9144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600" b="1" kern="1200">
                <a:solidFill>
                  <a:schemeClr val="bg1"/>
                </a:solidFill>
                <a:latin typeface="+mj-lt"/>
                <a:ea typeface="+mj-ea"/>
                <a:cs typeface="+mj-cs"/>
              </a:defRPr>
            </a:lvl1pPr>
          </a:lstStyle>
          <a:p>
            <a:r>
              <a:rPr lang="en-US">
                <a:solidFill>
                  <a:schemeClr val="tx2"/>
                </a:solidFill>
              </a:rPr>
              <a:t>Click to edit Master title style</a:t>
            </a:r>
          </a:p>
        </p:txBody>
      </p:sp>
    </p:spTree>
    <p:extLst>
      <p:ext uri="{BB962C8B-B14F-4D97-AF65-F5344CB8AC3E}">
        <p14:creationId xmlns:p14="http://schemas.microsoft.com/office/powerpoint/2010/main" val="131301876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4-Custom">
    <p:bg>
      <p:bgPr>
        <a:solidFill>
          <a:schemeClr val="accent5"/>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0E4F4A9-BD03-4540-AF7B-7B272A402C95}"/>
              </a:ext>
            </a:extLst>
          </p:cNvPr>
          <p:cNvGraphicFramePr>
            <a:graphicFrameLocks noChangeAspect="1"/>
          </p:cNvGraphicFramePr>
          <p:nvPr userDrawn="1">
            <p:custDataLst>
              <p:tags r:id="rId1"/>
            </p:custDataLst>
            <p:extLst>
              <p:ext uri="{D42A27DB-BD31-4B8C-83A1-F6EECF244321}">
                <p14:modId xmlns:p14="http://schemas.microsoft.com/office/powerpoint/2010/main" val="41213783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B0E4F4A9-BD03-4540-AF7B-7B272A402C9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750C079-2820-49C4-84BD-F097ABE9589B}"/>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600" b="1" i="0" baseline="0">
              <a:latin typeface="Calibri Light" panose="020F0302020204030204" pitchFamily="34" charset="0"/>
              <a:ea typeface="+mj-ea"/>
              <a:cs typeface="+mj-cs"/>
              <a:sym typeface="Calibri Light" panose="020F0302020204030204" pitchFamily="34" charset="0"/>
            </a:endParaRPr>
          </a:p>
        </p:txBody>
      </p:sp>
      <p:sp>
        <p:nvSpPr>
          <p:cNvPr id="5" name="Arrow: Pentagon 4">
            <a:extLst>
              <a:ext uri="{FF2B5EF4-FFF2-40B4-BE49-F238E27FC236}">
                <a16:creationId xmlns:a16="http://schemas.microsoft.com/office/drawing/2014/main" id="{80775BAD-61D1-4107-B81F-FFC60F7527A1}"/>
              </a:ext>
            </a:extLst>
          </p:cNvPr>
          <p:cNvSpPr/>
          <p:nvPr userDrawn="1"/>
        </p:nvSpPr>
        <p:spPr>
          <a:xfrm>
            <a:off x="0" y="0"/>
            <a:ext cx="6460435" cy="6858000"/>
          </a:xfrm>
          <a:custGeom>
            <a:avLst/>
            <a:gdLst>
              <a:gd name="connsiteX0" fmla="*/ 0 w 4896853"/>
              <a:gd name="connsiteY0" fmla="*/ 0 h 6858000"/>
              <a:gd name="connsiteX1" fmla="*/ 2448427 w 4896853"/>
              <a:gd name="connsiteY1" fmla="*/ 0 h 6858000"/>
              <a:gd name="connsiteX2" fmla="*/ 4896853 w 4896853"/>
              <a:gd name="connsiteY2" fmla="*/ 3429000 h 6858000"/>
              <a:gd name="connsiteX3" fmla="*/ 2448427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2448427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952375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952375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699712 w 4896853"/>
              <a:gd name="connsiteY3" fmla="*/ 6845969 h 6858000"/>
              <a:gd name="connsiteX4" fmla="*/ 0 w 4896853"/>
              <a:gd name="connsiteY4" fmla="*/ 6858000 h 6858000"/>
              <a:gd name="connsiteX5" fmla="*/ 0 w 4896853"/>
              <a:gd name="connsiteY5" fmla="*/ 0 h 6858000"/>
              <a:gd name="connsiteX0" fmla="*/ 0 w 4896853"/>
              <a:gd name="connsiteY0" fmla="*/ 0 h 6858000"/>
              <a:gd name="connsiteX1" fmla="*/ 4494365 w 4896853"/>
              <a:gd name="connsiteY1" fmla="*/ 0 h 6858000"/>
              <a:gd name="connsiteX2" fmla="*/ 4896853 w 4896853"/>
              <a:gd name="connsiteY2" fmla="*/ 3429000 h 6858000"/>
              <a:gd name="connsiteX3" fmla="*/ 3699712 w 4896853"/>
              <a:gd name="connsiteY3" fmla="*/ 6845969 h 6858000"/>
              <a:gd name="connsiteX4" fmla="*/ 0 w 4896853"/>
              <a:gd name="connsiteY4" fmla="*/ 6858000 h 6858000"/>
              <a:gd name="connsiteX5" fmla="*/ 0 w 4896853"/>
              <a:gd name="connsiteY5" fmla="*/ 0 h 6858000"/>
              <a:gd name="connsiteX0" fmla="*/ 0 w 4896853"/>
              <a:gd name="connsiteY0" fmla="*/ 0 h 6858000"/>
              <a:gd name="connsiteX1" fmla="*/ 4494365 w 4896853"/>
              <a:gd name="connsiteY1" fmla="*/ 0 h 6858000"/>
              <a:gd name="connsiteX2" fmla="*/ 4896853 w 4896853"/>
              <a:gd name="connsiteY2" fmla="*/ 3429000 h 6858000"/>
              <a:gd name="connsiteX3" fmla="*/ 4446341 w 4896853"/>
              <a:gd name="connsiteY3" fmla="*/ 6845969 h 6858000"/>
              <a:gd name="connsiteX4" fmla="*/ 0 w 4896853"/>
              <a:gd name="connsiteY4" fmla="*/ 6858000 h 6858000"/>
              <a:gd name="connsiteX5" fmla="*/ 0 w 4896853"/>
              <a:gd name="connsiteY5" fmla="*/ 0 h 6858000"/>
              <a:gd name="connsiteX0" fmla="*/ 0 w 4896853"/>
              <a:gd name="connsiteY0" fmla="*/ 0 h 6858000"/>
              <a:gd name="connsiteX1" fmla="*/ 4494365 w 4896853"/>
              <a:gd name="connsiteY1" fmla="*/ 0 h 6858000"/>
              <a:gd name="connsiteX2" fmla="*/ 4896853 w 4896853"/>
              <a:gd name="connsiteY2" fmla="*/ 3429000 h 6858000"/>
              <a:gd name="connsiteX3" fmla="*/ 4318270 w 4896853"/>
              <a:gd name="connsiteY3" fmla="*/ 6855909 h 6858000"/>
              <a:gd name="connsiteX4" fmla="*/ 0 w 4896853"/>
              <a:gd name="connsiteY4" fmla="*/ 6858000 h 6858000"/>
              <a:gd name="connsiteX5" fmla="*/ 0 w 4896853"/>
              <a:gd name="connsiteY5" fmla="*/ 0 h 6858000"/>
              <a:gd name="connsiteX0" fmla="*/ 0 w 4896853"/>
              <a:gd name="connsiteY0" fmla="*/ 9939 h 6867939"/>
              <a:gd name="connsiteX1" fmla="*/ 4373827 w 4896853"/>
              <a:gd name="connsiteY1" fmla="*/ 0 h 6867939"/>
              <a:gd name="connsiteX2" fmla="*/ 4896853 w 4896853"/>
              <a:gd name="connsiteY2" fmla="*/ 3438939 h 6867939"/>
              <a:gd name="connsiteX3" fmla="*/ 4318270 w 4896853"/>
              <a:gd name="connsiteY3" fmla="*/ 6865848 h 6867939"/>
              <a:gd name="connsiteX4" fmla="*/ 0 w 4896853"/>
              <a:gd name="connsiteY4" fmla="*/ 6867939 h 6867939"/>
              <a:gd name="connsiteX5" fmla="*/ 0 w 4896853"/>
              <a:gd name="connsiteY5" fmla="*/ 9939 h 6867939"/>
              <a:gd name="connsiteX0" fmla="*/ 0 w 4896853"/>
              <a:gd name="connsiteY0" fmla="*/ 9939 h 6867939"/>
              <a:gd name="connsiteX1" fmla="*/ 4373827 w 4896853"/>
              <a:gd name="connsiteY1" fmla="*/ 0 h 6867939"/>
              <a:gd name="connsiteX2" fmla="*/ 4896853 w 4896853"/>
              <a:gd name="connsiteY2" fmla="*/ 3438939 h 6867939"/>
              <a:gd name="connsiteX3" fmla="*/ 4318270 w 4896853"/>
              <a:gd name="connsiteY3" fmla="*/ 6865848 h 6867939"/>
              <a:gd name="connsiteX4" fmla="*/ 0 w 4896853"/>
              <a:gd name="connsiteY4" fmla="*/ 6867939 h 6867939"/>
              <a:gd name="connsiteX5" fmla="*/ 0 w 4896853"/>
              <a:gd name="connsiteY5" fmla="*/ 9939 h 6867939"/>
              <a:gd name="connsiteX0" fmla="*/ 0 w 4896853"/>
              <a:gd name="connsiteY0" fmla="*/ 0 h 6858000"/>
              <a:gd name="connsiteX1" fmla="*/ 4366293 w 4896853"/>
              <a:gd name="connsiteY1" fmla="*/ 0 h 6858000"/>
              <a:gd name="connsiteX2" fmla="*/ 4896853 w 4896853"/>
              <a:gd name="connsiteY2" fmla="*/ 3429000 h 6858000"/>
              <a:gd name="connsiteX3" fmla="*/ 4318270 w 4896853"/>
              <a:gd name="connsiteY3" fmla="*/ 6855909 h 6858000"/>
              <a:gd name="connsiteX4" fmla="*/ 0 w 4896853"/>
              <a:gd name="connsiteY4" fmla="*/ 6858000 h 6858000"/>
              <a:gd name="connsiteX5" fmla="*/ 0 w 4896853"/>
              <a:gd name="connsiteY5" fmla="*/ 0 h 6858000"/>
              <a:gd name="connsiteX0" fmla="*/ 0 w 4896853"/>
              <a:gd name="connsiteY0" fmla="*/ 0 h 6858000"/>
              <a:gd name="connsiteX1" fmla="*/ 4366293 w 4896853"/>
              <a:gd name="connsiteY1" fmla="*/ 0 h 6858000"/>
              <a:gd name="connsiteX2" fmla="*/ 4896853 w 4896853"/>
              <a:gd name="connsiteY2" fmla="*/ 3429000 h 6858000"/>
              <a:gd name="connsiteX3" fmla="*/ 4318270 w 4896853"/>
              <a:gd name="connsiteY3" fmla="*/ 6845969 h 6858000"/>
              <a:gd name="connsiteX4" fmla="*/ 0 w 4896853"/>
              <a:gd name="connsiteY4" fmla="*/ 6858000 h 6858000"/>
              <a:gd name="connsiteX5" fmla="*/ 0 w 489685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6853" h="6858000">
                <a:moveTo>
                  <a:pt x="0" y="0"/>
                </a:moveTo>
                <a:lnTo>
                  <a:pt x="4366293" y="0"/>
                </a:lnTo>
                <a:lnTo>
                  <a:pt x="4896853" y="3429000"/>
                </a:lnTo>
                <a:lnTo>
                  <a:pt x="4318270" y="6845969"/>
                </a:lnTo>
                <a:lnTo>
                  <a:pt x="0" y="6858000"/>
                </a:lnTo>
                <a:lnTo>
                  <a:pt x="0" y="0"/>
                </a:lnTo>
                <a:close/>
              </a:path>
            </a:pathLst>
          </a:custGeom>
          <a:solidFill>
            <a:schemeClr val="bg1"/>
          </a:solidFill>
          <a:ln>
            <a:solidFill>
              <a:schemeClr val="bg1"/>
            </a:solidFill>
          </a:ln>
          <a:effectLst>
            <a:outerShdw blurRad="1651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38753D-D23A-44AF-AF43-6DBF2F54FD66}"/>
              </a:ext>
            </a:extLst>
          </p:cNvPr>
          <p:cNvSpPr>
            <a:spLocks noGrp="1"/>
          </p:cNvSpPr>
          <p:nvPr>
            <p:ph type="title"/>
          </p:nvPr>
        </p:nvSpPr>
        <p:spPr>
          <a:xfrm>
            <a:off x="318052" y="365126"/>
            <a:ext cx="5406887" cy="914400"/>
          </a:xfrm>
        </p:spPr>
        <p:txBody>
          <a:bodyPr/>
          <a:lstStyle>
            <a:lvl1pPr>
              <a:defRPr>
                <a:solidFill>
                  <a:schemeClr val="accent5"/>
                </a:solidFill>
              </a:defRPr>
            </a:lvl1pPr>
          </a:lstStyle>
          <a:p>
            <a:r>
              <a:rPr lang="en-US"/>
              <a:t>Click to edit Master title style</a:t>
            </a:r>
          </a:p>
        </p:txBody>
      </p:sp>
      <p:pic>
        <p:nvPicPr>
          <p:cNvPr id="9" name="Picture 8" descr="A picture containing object, clock&#10;&#10;Description automatically generated">
            <a:extLst>
              <a:ext uri="{FF2B5EF4-FFF2-40B4-BE49-F238E27FC236}">
                <a16:creationId xmlns:a16="http://schemas.microsoft.com/office/drawing/2014/main" id="{C5EC0369-E1B8-4708-B2C2-638F291EC2A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40560" y="6344766"/>
            <a:ext cx="1219200" cy="388293"/>
          </a:xfrm>
          <a:prstGeom prst="rect">
            <a:avLst/>
          </a:prstGeom>
        </p:spPr>
      </p:pic>
      <p:sp>
        <p:nvSpPr>
          <p:cNvPr id="8" name="Content Placeholder 12">
            <a:extLst>
              <a:ext uri="{FF2B5EF4-FFF2-40B4-BE49-F238E27FC236}">
                <a16:creationId xmlns:a16="http://schemas.microsoft.com/office/drawing/2014/main" id="{2B5C224E-EDF2-4500-A128-14F90F32B58E}"/>
              </a:ext>
            </a:extLst>
          </p:cNvPr>
          <p:cNvSpPr>
            <a:spLocks noGrp="1"/>
          </p:cNvSpPr>
          <p:nvPr>
            <p:ph sz="quarter" idx="11"/>
          </p:nvPr>
        </p:nvSpPr>
        <p:spPr>
          <a:xfrm>
            <a:off x="6256515" y="378665"/>
            <a:ext cx="5406887" cy="900861"/>
          </a:xfrm>
          <a:prstGeom prst="rect">
            <a:avLst/>
          </a:prstGeom>
        </p:spPr>
        <p:txBody>
          <a:bodyPr anchor="ctr">
            <a:normAutofit/>
          </a:bodyPr>
          <a:lstStyle>
            <a:lvl1pPr>
              <a:lnSpc>
                <a:spcPct val="100000"/>
              </a:lnSpc>
              <a:defRPr sz="2400" b="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34451861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15-Custom">
    <p:bg>
      <p:bgPr>
        <a:solidFill>
          <a:schemeClr val="accent5"/>
        </a:solidFill>
        <a:effectLst/>
      </p:bgPr>
    </p:bg>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id="{80775BAD-61D1-4107-B81F-FFC60F7527A1}"/>
              </a:ext>
            </a:extLst>
          </p:cNvPr>
          <p:cNvSpPr/>
          <p:nvPr userDrawn="1"/>
        </p:nvSpPr>
        <p:spPr>
          <a:xfrm flipH="1">
            <a:off x="3082564" y="0"/>
            <a:ext cx="9109434" cy="6858000"/>
          </a:xfrm>
          <a:custGeom>
            <a:avLst/>
            <a:gdLst>
              <a:gd name="connsiteX0" fmla="*/ 0 w 4896853"/>
              <a:gd name="connsiteY0" fmla="*/ 0 h 6858000"/>
              <a:gd name="connsiteX1" fmla="*/ 2448427 w 4896853"/>
              <a:gd name="connsiteY1" fmla="*/ 0 h 6858000"/>
              <a:gd name="connsiteX2" fmla="*/ 4896853 w 4896853"/>
              <a:gd name="connsiteY2" fmla="*/ 3429000 h 6858000"/>
              <a:gd name="connsiteX3" fmla="*/ 2448427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2448427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952375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952375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699712 w 4896853"/>
              <a:gd name="connsiteY3" fmla="*/ 6845969 h 6858000"/>
              <a:gd name="connsiteX4" fmla="*/ 0 w 4896853"/>
              <a:gd name="connsiteY4" fmla="*/ 6858000 h 6858000"/>
              <a:gd name="connsiteX5" fmla="*/ 0 w 4896853"/>
              <a:gd name="connsiteY5" fmla="*/ 0 h 6858000"/>
              <a:gd name="connsiteX0" fmla="*/ 0 w 4896853"/>
              <a:gd name="connsiteY0" fmla="*/ 0 h 6858000"/>
              <a:gd name="connsiteX1" fmla="*/ 4483459 w 4896853"/>
              <a:gd name="connsiteY1" fmla="*/ 9426 h 6858000"/>
              <a:gd name="connsiteX2" fmla="*/ 4896853 w 4896853"/>
              <a:gd name="connsiteY2" fmla="*/ 3429000 h 6858000"/>
              <a:gd name="connsiteX3" fmla="*/ 3699712 w 4896853"/>
              <a:gd name="connsiteY3" fmla="*/ 6845969 h 6858000"/>
              <a:gd name="connsiteX4" fmla="*/ 0 w 4896853"/>
              <a:gd name="connsiteY4" fmla="*/ 6858000 h 6858000"/>
              <a:gd name="connsiteX5" fmla="*/ 0 w 4896853"/>
              <a:gd name="connsiteY5" fmla="*/ 0 h 6858000"/>
              <a:gd name="connsiteX0" fmla="*/ 0 w 4896853"/>
              <a:gd name="connsiteY0" fmla="*/ 0 h 6858000"/>
              <a:gd name="connsiteX1" fmla="*/ 4483459 w 4896853"/>
              <a:gd name="connsiteY1" fmla="*/ 9426 h 6858000"/>
              <a:gd name="connsiteX2" fmla="*/ 4896853 w 4896853"/>
              <a:gd name="connsiteY2" fmla="*/ 3429000 h 6858000"/>
              <a:gd name="connsiteX3" fmla="*/ 4401105 w 4896853"/>
              <a:gd name="connsiteY3" fmla="*/ 6845969 h 6858000"/>
              <a:gd name="connsiteX4" fmla="*/ 0 w 4896853"/>
              <a:gd name="connsiteY4" fmla="*/ 6858000 h 6858000"/>
              <a:gd name="connsiteX5" fmla="*/ 0 w 489685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6853" h="6858000">
                <a:moveTo>
                  <a:pt x="0" y="0"/>
                </a:moveTo>
                <a:lnTo>
                  <a:pt x="4483459" y="9426"/>
                </a:lnTo>
                <a:lnTo>
                  <a:pt x="4896853" y="3429000"/>
                </a:lnTo>
                <a:lnTo>
                  <a:pt x="4401105" y="6845969"/>
                </a:lnTo>
                <a:lnTo>
                  <a:pt x="0" y="6858000"/>
                </a:lnTo>
                <a:lnTo>
                  <a:pt x="0" y="0"/>
                </a:lnTo>
                <a:close/>
              </a:path>
            </a:pathLst>
          </a:custGeom>
          <a:solidFill>
            <a:schemeClr val="bg1"/>
          </a:solidFill>
          <a:ln>
            <a:solidFill>
              <a:schemeClr val="bg1"/>
            </a:solidFill>
          </a:ln>
          <a:effectLst>
            <a:outerShdw blurRad="1143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object, clock&#10;&#10;Description automatically generated">
            <a:extLst>
              <a:ext uri="{FF2B5EF4-FFF2-40B4-BE49-F238E27FC236}">
                <a16:creationId xmlns:a16="http://schemas.microsoft.com/office/drawing/2014/main" id="{9C1AD48E-C481-4398-B7AB-C4ED9CBF0B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05247" y="6324887"/>
            <a:ext cx="1219200" cy="388293"/>
          </a:xfrm>
          <a:prstGeom prst="rect">
            <a:avLst/>
          </a:prstGeom>
        </p:spPr>
      </p:pic>
      <p:sp>
        <p:nvSpPr>
          <p:cNvPr id="8" name="Content Placeholder 12">
            <a:extLst>
              <a:ext uri="{FF2B5EF4-FFF2-40B4-BE49-F238E27FC236}">
                <a16:creationId xmlns:a16="http://schemas.microsoft.com/office/drawing/2014/main" id="{5EEA56DE-AF4F-4F20-AA5B-4966001CC964}"/>
              </a:ext>
            </a:extLst>
          </p:cNvPr>
          <p:cNvSpPr>
            <a:spLocks noGrp="1"/>
          </p:cNvSpPr>
          <p:nvPr>
            <p:ph sz="quarter" idx="11"/>
          </p:nvPr>
        </p:nvSpPr>
        <p:spPr>
          <a:xfrm>
            <a:off x="3949425" y="0"/>
            <a:ext cx="4521199" cy="866774"/>
          </a:xfrm>
          <a:prstGeom prst="rect">
            <a:avLst/>
          </a:prstGeom>
        </p:spPr>
        <p:txBody>
          <a:bodyPr anchor="ctr">
            <a:normAutofit/>
          </a:bodyPr>
          <a:lstStyle>
            <a:lvl1pPr>
              <a:lnSpc>
                <a:spcPct val="100000"/>
              </a:lnSpc>
              <a:defRPr sz="2400" b="1">
                <a:solidFill>
                  <a:schemeClr val="tx2"/>
                </a:solidFill>
                <a:latin typeface="+mj-lt"/>
              </a:defRPr>
            </a:lvl1pPr>
          </a:lstStyle>
          <a:p>
            <a:pPr lvl="0"/>
            <a:r>
              <a:rPr lang="en-US"/>
              <a:t>Click to edit Master text styles</a:t>
            </a:r>
          </a:p>
        </p:txBody>
      </p:sp>
      <p:sp>
        <p:nvSpPr>
          <p:cNvPr id="9" name="Content Placeholder 12">
            <a:extLst>
              <a:ext uri="{FF2B5EF4-FFF2-40B4-BE49-F238E27FC236}">
                <a16:creationId xmlns:a16="http://schemas.microsoft.com/office/drawing/2014/main" id="{FF153241-CBF7-4010-BAF7-081ABABE8CE6}"/>
              </a:ext>
            </a:extLst>
          </p:cNvPr>
          <p:cNvSpPr>
            <a:spLocks noGrp="1"/>
          </p:cNvSpPr>
          <p:nvPr>
            <p:ph sz="quarter" idx="12"/>
          </p:nvPr>
        </p:nvSpPr>
        <p:spPr>
          <a:xfrm>
            <a:off x="204271" y="2995613"/>
            <a:ext cx="2878293" cy="866774"/>
          </a:xfrm>
          <a:prstGeom prst="rect">
            <a:avLst/>
          </a:prstGeom>
        </p:spPr>
        <p:txBody>
          <a:bodyPr anchor="ctr">
            <a:normAutofit/>
          </a:bodyPr>
          <a:lstStyle>
            <a:lvl1pPr>
              <a:lnSpc>
                <a:spcPct val="100000"/>
              </a:lnSpc>
              <a:defRPr sz="2400" b="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113684150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6-Custom">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7DF9C67-F951-4C75-A0DF-54C2AB340FC8}"/>
              </a:ext>
            </a:extLst>
          </p:cNvPr>
          <p:cNvGraphicFramePr>
            <a:graphicFrameLocks noChangeAspect="1"/>
          </p:cNvGraphicFramePr>
          <p:nvPr userDrawn="1">
            <p:custDataLst>
              <p:tags r:id="rId1"/>
            </p:custDataLst>
            <p:extLst>
              <p:ext uri="{D42A27DB-BD31-4B8C-83A1-F6EECF244321}">
                <p14:modId xmlns:p14="http://schemas.microsoft.com/office/powerpoint/2010/main" val="718085954"/>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3" name="Object 2" hidden="1">
                        <a:extLst>
                          <a:ext uri="{FF2B5EF4-FFF2-40B4-BE49-F238E27FC236}">
                            <a16:creationId xmlns:a16="http://schemas.microsoft.com/office/drawing/2014/main" id="{57DF9C67-F951-4C75-A0DF-54C2AB340FC8}"/>
                          </a:ext>
                        </a:extLst>
                      </p:cNvPr>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43C9E87-3282-4FEA-A7DB-4AD01409424D}"/>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600" b="1" i="0" baseline="0">
              <a:latin typeface="Calibri Light" panose="020F0302020204030204" pitchFamily="34" charset="0"/>
              <a:ea typeface="+mj-ea"/>
              <a:cs typeface="+mj-cs"/>
              <a:sym typeface="Calibri Light" panose="020F0302020204030204" pitchFamily="34" charset="0"/>
            </a:endParaRPr>
          </a:p>
        </p:txBody>
      </p:sp>
      <p:sp>
        <p:nvSpPr>
          <p:cNvPr id="2" name="Rectangle 1">
            <a:extLst>
              <a:ext uri="{FF2B5EF4-FFF2-40B4-BE49-F238E27FC236}">
                <a16:creationId xmlns:a16="http://schemas.microsoft.com/office/drawing/2014/main" id="{41A5288C-F1C5-4422-97F2-4508F8233578}"/>
              </a:ext>
            </a:extLst>
          </p:cNvPr>
          <p:cNvSpPr/>
          <p:nvPr userDrawn="1"/>
        </p:nvSpPr>
        <p:spPr>
          <a:xfrm>
            <a:off x="8362951" y="609602"/>
            <a:ext cx="3810000" cy="542925"/>
          </a:xfrm>
          <a:prstGeom prst="rect">
            <a:avLst/>
          </a:prstGeom>
          <a:solidFill>
            <a:schemeClr val="bg1"/>
          </a:solidFill>
          <a:ln w="25400" cap="flat"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Arrow: Pentagon 4">
            <a:extLst>
              <a:ext uri="{FF2B5EF4-FFF2-40B4-BE49-F238E27FC236}">
                <a16:creationId xmlns:a16="http://schemas.microsoft.com/office/drawing/2014/main" id="{80775BAD-61D1-4107-B81F-FFC60F7527A1}"/>
              </a:ext>
            </a:extLst>
          </p:cNvPr>
          <p:cNvSpPr/>
          <p:nvPr userDrawn="1"/>
        </p:nvSpPr>
        <p:spPr>
          <a:xfrm>
            <a:off x="19051" y="0"/>
            <a:ext cx="8964891" cy="6858000"/>
          </a:xfrm>
          <a:custGeom>
            <a:avLst/>
            <a:gdLst>
              <a:gd name="connsiteX0" fmla="*/ 0 w 4896853"/>
              <a:gd name="connsiteY0" fmla="*/ 0 h 6858000"/>
              <a:gd name="connsiteX1" fmla="*/ 2448427 w 4896853"/>
              <a:gd name="connsiteY1" fmla="*/ 0 h 6858000"/>
              <a:gd name="connsiteX2" fmla="*/ 4896853 w 4896853"/>
              <a:gd name="connsiteY2" fmla="*/ 3429000 h 6858000"/>
              <a:gd name="connsiteX3" fmla="*/ 2448427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2448427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952375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952375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699712 w 4896853"/>
              <a:gd name="connsiteY3" fmla="*/ 6845969 h 6858000"/>
              <a:gd name="connsiteX4" fmla="*/ 0 w 4896853"/>
              <a:gd name="connsiteY4" fmla="*/ 6858000 h 6858000"/>
              <a:gd name="connsiteX5" fmla="*/ 0 w 4896853"/>
              <a:gd name="connsiteY5" fmla="*/ 0 h 6858000"/>
              <a:gd name="connsiteX0" fmla="*/ 0 w 4896853"/>
              <a:gd name="connsiteY0" fmla="*/ 0 h 6858000"/>
              <a:gd name="connsiteX1" fmla="*/ 4494365 w 4896853"/>
              <a:gd name="connsiteY1" fmla="*/ 0 h 6858000"/>
              <a:gd name="connsiteX2" fmla="*/ 4896853 w 4896853"/>
              <a:gd name="connsiteY2" fmla="*/ 3429000 h 6858000"/>
              <a:gd name="connsiteX3" fmla="*/ 3699712 w 4896853"/>
              <a:gd name="connsiteY3" fmla="*/ 6845969 h 6858000"/>
              <a:gd name="connsiteX4" fmla="*/ 0 w 4896853"/>
              <a:gd name="connsiteY4" fmla="*/ 6858000 h 6858000"/>
              <a:gd name="connsiteX5" fmla="*/ 0 w 4896853"/>
              <a:gd name="connsiteY5" fmla="*/ 0 h 6858000"/>
              <a:gd name="connsiteX0" fmla="*/ 0 w 4896853"/>
              <a:gd name="connsiteY0" fmla="*/ 0 h 6858000"/>
              <a:gd name="connsiteX1" fmla="*/ 4494365 w 4896853"/>
              <a:gd name="connsiteY1" fmla="*/ 0 h 6858000"/>
              <a:gd name="connsiteX2" fmla="*/ 4896853 w 4896853"/>
              <a:gd name="connsiteY2" fmla="*/ 3429000 h 6858000"/>
              <a:gd name="connsiteX3" fmla="*/ 4446341 w 4896853"/>
              <a:gd name="connsiteY3" fmla="*/ 6845969 h 6858000"/>
              <a:gd name="connsiteX4" fmla="*/ 0 w 4896853"/>
              <a:gd name="connsiteY4" fmla="*/ 6858000 h 6858000"/>
              <a:gd name="connsiteX5" fmla="*/ 0 w 489685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6853" h="6858000">
                <a:moveTo>
                  <a:pt x="0" y="0"/>
                </a:moveTo>
                <a:lnTo>
                  <a:pt x="4494365" y="0"/>
                </a:lnTo>
                <a:lnTo>
                  <a:pt x="4896853" y="3429000"/>
                </a:lnTo>
                <a:lnTo>
                  <a:pt x="4446341" y="6845969"/>
                </a:lnTo>
                <a:lnTo>
                  <a:pt x="0" y="6858000"/>
                </a:lnTo>
                <a:lnTo>
                  <a:pt x="0" y="0"/>
                </a:lnTo>
                <a:close/>
              </a:path>
            </a:pathLst>
          </a:custGeom>
          <a:solidFill>
            <a:schemeClr val="accent5"/>
          </a:solidFill>
          <a:ln w="12700" cap="flat" cmpd="sng" algn="ctr">
            <a:solidFill>
              <a:schemeClr val="accent5"/>
            </a:solidFill>
            <a:prstDash val="solid"/>
            <a:miter lim="800000"/>
            <a:headEnd type="none" w="med" len="med"/>
            <a:tailEnd type="none" w="med" len="med"/>
          </a:ln>
          <a:effectLst>
            <a:outerShdw blurRad="1651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itle 3">
            <a:extLst>
              <a:ext uri="{FF2B5EF4-FFF2-40B4-BE49-F238E27FC236}">
                <a16:creationId xmlns:a16="http://schemas.microsoft.com/office/drawing/2014/main" id="{1377A309-B054-4B43-A19F-5AD85ABF45B2}"/>
              </a:ext>
            </a:extLst>
          </p:cNvPr>
          <p:cNvSpPr>
            <a:spLocks noGrp="1"/>
          </p:cNvSpPr>
          <p:nvPr>
            <p:ph type="title"/>
          </p:nvPr>
        </p:nvSpPr>
        <p:spPr>
          <a:xfrm>
            <a:off x="9334500" y="2994819"/>
            <a:ext cx="2633664" cy="868363"/>
          </a:xfrm>
        </p:spPr>
        <p:txBody>
          <a:bodyPr/>
          <a:lstStyle/>
          <a:p>
            <a:r>
              <a:rPr lang="en-US"/>
              <a:t>Click to edit Master title style</a:t>
            </a:r>
          </a:p>
        </p:txBody>
      </p:sp>
      <p:pic>
        <p:nvPicPr>
          <p:cNvPr id="10" name="Picture 9" descr="A picture containing object, clock&#10;&#10;Description automatically generated">
            <a:extLst>
              <a:ext uri="{FF2B5EF4-FFF2-40B4-BE49-F238E27FC236}">
                <a16:creationId xmlns:a16="http://schemas.microsoft.com/office/drawing/2014/main" id="{78C93B8B-F89E-49A8-8D29-7A86A9BFDFC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805247" y="6324887"/>
            <a:ext cx="1219200" cy="388293"/>
          </a:xfrm>
          <a:prstGeom prst="rect">
            <a:avLst/>
          </a:prstGeom>
        </p:spPr>
      </p:pic>
      <p:sp>
        <p:nvSpPr>
          <p:cNvPr id="11" name="Content Placeholder 12">
            <a:extLst>
              <a:ext uri="{FF2B5EF4-FFF2-40B4-BE49-F238E27FC236}">
                <a16:creationId xmlns:a16="http://schemas.microsoft.com/office/drawing/2014/main" id="{9F95E598-7742-4355-9D1D-F39DB2BB6327}"/>
              </a:ext>
            </a:extLst>
          </p:cNvPr>
          <p:cNvSpPr>
            <a:spLocks noGrp="1"/>
          </p:cNvSpPr>
          <p:nvPr>
            <p:ph sz="quarter" idx="11"/>
          </p:nvPr>
        </p:nvSpPr>
        <p:spPr>
          <a:xfrm>
            <a:off x="93043" y="176215"/>
            <a:ext cx="4521199" cy="866774"/>
          </a:xfrm>
          <a:prstGeom prst="rect">
            <a:avLst/>
          </a:prstGeom>
        </p:spPr>
        <p:txBody>
          <a:bodyPr anchor="ctr">
            <a:normAutofit/>
          </a:bodyPr>
          <a:lstStyle>
            <a:lvl1pPr>
              <a:lnSpc>
                <a:spcPct val="100000"/>
              </a:lnSpc>
              <a:defRPr sz="2400" b="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71039807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7-Custo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A8F5B5-A9D2-4712-9491-019637D50D2D}"/>
              </a:ext>
            </a:extLst>
          </p:cNvPr>
          <p:cNvSpPr/>
          <p:nvPr userDrawn="1"/>
        </p:nvSpPr>
        <p:spPr>
          <a:xfrm>
            <a:off x="0" y="0"/>
            <a:ext cx="2844800" cy="6858000"/>
          </a:xfrm>
          <a:prstGeom prst="rect">
            <a:avLst/>
          </a:prstGeom>
          <a:solidFill>
            <a:schemeClr val="accent5"/>
          </a:solidFill>
          <a:ln w="25400" cap="flat" cmpd="sng" algn="ctr">
            <a:solidFill>
              <a:schemeClr val="accent5"/>
            </a:solidFill>
            <a:prstDash val="solid"/>
            <a:round/>
            <a:headEnd type="none" w="med" len="med"/>
            <a:tailEnd type="none" w="med" len="med"/>
          </a:ln>
          <a:effectLst>
            <a:outerShdw blurRad="508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5" name="Object 4" hidden="1">
            <a:extLst>
              <a:ext uri="{FF2B5EF4-FFF2-40B4-BE49-F238E27FC236}">
                <a16:creationId xmlns:a16="http://schemas.microsoft.com/office/drawing/2014/main" id="{C10ED313-0177-4DE4-B798-A46B119C46AD}"/>
              </a:ext>
            </a:extLst>
          </p:cNvPr>
          <p:cNvGraphicFramePr>
            <a:graphicFrameLocks noChangeAspect="1"/>
          </p:cNvGraphicFramePr>
          <p:nvPr userDrawn="1">
            <p:custDataLst>
              <p:tags r:id="rId1"/>
            </p:custDataLst>
            <p:extLst>
              <p:ext uri="{D42A27DB-BD31-4B8C-83A1-F6EECF244321}">
                <p14:modId xmlns:p14="http://schemas.microsoft.com/office/powerpoint/2010/main" val="1054005638"/>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C10ED313-0177-4DE4-B798-A46B119C46AD}"/>
                          </a:ext>
                        </a:extLst>
                      </p:cNvPr>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457134F-D407-4E4B-9C83-F6EC48E46B75}"/>
              </a:ext>
            </a:extLst>
          </p:cNvPr>
          <p:cNvSpPr/>
          <p:nvPr userDrawn="1">
            <p:custDataLst>
              <p:tags r:id="rId2"/>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600" b="1" i="0" baseline="0">
              <a:latin typeface="Calibri Light" panose="020F0302020204030204" pitchFamily="34" charset="0"/>
              <a:ea typeface="+mj-ea"/>
              <a:cs typeface="+mj-cs"/>
              <a:sym typeface="Calibri Light" panose="020F0302020204030204" pitchFamily="34" charset="0"/>
            </a:endParaRPr>
          </a:p>
        </p:txBody>
      </p:sp>
      <p:sp>
        <p:nvSpPr>
          <p:cNvPr id="2" name="Title 1">
            <a:extLst>
              <a:ext uri="{FF2B5EF4-FFF2-40B4-BE49-F238E27FC236}">
                <a16:creationId xmlns:a16="http://schemas.microsoft.com/office/drawing/2014/main" id="{65C52DAC-6FF0-4C6E-958B-5AA797973CAE}"/>
              </a:ext>
            </a:extLst>
          </p:cNvPr>
          <p:cNvSpPr>
            <a:spLocks noGrp="1"/>
          </p:cNvSpPr>
          <p:nvPr>
            <p:ph type="title"/>
          </p:nvPr>
        </p:nvSpPr>
        <p:spPr>
          <a:xfrm>
            <a:off x="250826" y="2247906"/>
            <a:ext cx="2343151" cy="2181221"/>
          </a:xfrm>
        </p:spPr>
        <p:txBody>
          <a:bodyPr/>
          <a:lstStyle>
            <a:lvl1pPr>
              <a:defRPr>
                <a:solidFill>
                  <a:schemeClr val="bg1"/>
                </a:solidFill>
              </a:defRPr>
            </a:lvl1pPr>
          </a:lstStyle>
          <a:p>
            <a:r>
              <a:rPr lang="en-US"/>
              <a:t>Click to edit Master title style</a:t>
            </a:r>
          </a:p>
        </p:txBody>
      </p:sp>
      <p:pic>
        <p:nvPicPr>
          <p:cNvPr id="8" name="Picture 7" descr="A picture containing object, clock&#10;&#10;Description automatically generated">
            <a:extLst>
              <a:ext uri="{FF2B5EF4-FFF2-40B4-BE49-F238E27FC236}">
                <a16:creationId xmlns:a16="http://schemas.microsoft.com/office/drawing/2014/main" id="{DDFD6BC1-0097-4FF7-AF88-D0237FA97F07}"/>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805247" y="6324887"/>
            <a:ext cx="1219200" cy="388293"/>
          </a:xfrm>
          <a:prstGeom prst="rect">
            <a:avLst/>
          </a:prstGeom>
        </p:spPr>
      </p:pic>
      <p:sp>
        <p:nvSpPr>
          <p:cNvPr id="10" name="Content Placeholder 12">
            <a:extLst>
              <a:ext uri="{FF2B5EF4-FFF2-40B4-BE49-F238E27FC236}">
                <a16:creationId xmlns:a16="http://schemas.microsoft.com/office/drawing/2014/main" id="{2F16FE43-9068-4F8F-9DE7-B1E25319CAAA}"/>
              </a:ext>
            </a:extLst>
          </p:cNvPr>
          <p:cNvSpPr>
            <a:spLocks noGrp="1"/>
          </p:cNvSpPr>
          <p:nvPr>
            <p:ph sz="quarter" idx="11"/>
          </p:nvPr>
        </p:nvSpPr>
        <p:spPr>
          <a:xfrm>
            <a:off x="3124477" y="126313"/>
            <a:ext cx="4521199" cy="866774"/>
          </a:xfrm>
          <a:prstGeom prst="rect">
            <a:avLst/>
          </a:prstGeom>
        </p:spPr>
        <p:txBody>
          <a:bodyPr anchor="ctr">
            <a:normAutofit/>
          </a:bodyPr>
          <a:lstStyle>
            <a:lvl1pPr>
              <a:lnSpc>
                <a:spcPct val="100000"/>
              </a:lnSpc>
              <a:defRPr sz="2400" b="1">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60504796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8-Custom">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10ED313-0177-4DE4-B798-A46B119C46AD}"/>
              </a:ext>
            </a:extLst>
          </p:cNvPr>
          <p:cNvGraphicFramePr>
            <a:graphicFrameLocks noChangeAspect="1"/>
          </p:cNvGraphicFramePr>
          <p:nvPr userDrawn="1">
            <p:custDataLst>
              <p:tags r:id="rId1"/>
            </p:custDataLst>
            <p:extLst>
              <p:ext uri="{D42A27DB-BD31-4B8C-83A1-F6EECF244321}">
                <p14:modId xmlns:p14="http://schemas.microsoft.com/office/powerpoint/2010/main" val="3223098790"/>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C10ED313-0177-4DE4-B798-A46B119C46AD}"/>
                          </a:ext>
                        </a:extLst>
                      </p:cNvPr>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457134F-D407-4E4B-9C83-F6EC48E46B75}"/>
              </a:ext>
            </a:extLst>
          </p:cNvPr>
          <p:cNvSpPr/>
          <p:nvPr userDrawn="1">
            <p:custDataLst>
              <p:tags r:id="rId2"/>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600" b="1" i="0" baseline="0">
              <a:latin typeface="Calibri Light" panose="020F0302020204030204" pitchFamily="34" charset="0"/>
              <a:ea typeface="+mj-ea"/>
              <a:cs typeface="+mj-cs"/>
              <a:sym typeface="Calibri Light" panose="020F0302020204030204" pitchFamily="34" charset="0"/>
            </a:endParaRPr>
          </a:p>
        </p:txBody>
      </p:sp>
      <p:sp>
        <p:nvSpPr>
          <p:cNvPr id="6" name="Rectangle 5">
            <a:extLst>
              <a:ext uri="{FF2B5EF4-FFF2-40B4-BE49-F238E27FC236}">
                <a16:creationId xmlns:a16="http://schemas.microsoft.com/office/drawing/2014/main" id="{5EA8F5B5-A9D2-4712-9491-019637D50D2D}"/>
              </a:ext>
            </a:extLst>
          </p:cNvPr>
          <p:cNvSpPr/>
          <p:nvPr userDrawn="1"/>
        </p:nvSpPr>
        <p:spPr>
          <a:xfrm>
            <a:off x="1" y="0"/>
            <a:ext cx="4400551" cy="6858000"/>
          </a:xfrm>
          <a:prstGeom prst="rect">
            <a:avLst/>
          </a:prstGeom>
          <a:solidFill>
            <a:schemeClr val="accent5"/>
          </a:solidFill>
          <a:ln w="25400" cap="flat" cmpd="sng" algn="ctr">
            <a:solidFill>
              <a:schemeClr val="accent5"/>
            </a:solidFill>
            <a:prstDash val="solid"/>
            <a:round/>
            <a:headEnd type="none" w="med" len="med"/>
            <a:tailEnd type="none" w="med" len="med"/>
          </a:ln>
          <a:effectLst>
            <a:outerShdw blurRad="508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5C52DAC-6FF0-4C6E-958B-5AA797973CAE}"/>
              </a:ext>
            </a:extLst>
          </p:cNvPr>
          <p:cNvSpPr>
            <a:spLocks noGrp="1"/>
          </p:cNvSpPr>
          <p:nvPr>
            <p:ph type="title"/>
          </p:nvPr>
        </p:nvSpPr>
        <p:spPr>
          <a:xfrm>
            <a:off x="1028701" y="2209806"/>
            <a:ext cx="2343151" cy="2181221"/>
          </a:xfrm>
        </p:spPr>
        <p:txBody>
          <a:bodyPr/>
          <a:lstStyle>
            <a:lvl1pPr>
              <a:defRPr>
                <a:solidFill>
                  <a:schemeClr val="bg1"/>
                </a:solidFill>
              </a:defRPr>
            </a:lvl1pPr>
          </a:lstStyle>
          <a:p>
            <a:r>
              <a:rPr lang="en-US"/>
              <a:t>Click to edit Master title style</a:t>
            </a:r>
          </a:p>
        </p:txBody>
      </p:sp>
      <p:pic>
        <p:nvPicPr>
          <p:cNvPr id="8" name="Picture 7" descr="A picture containing object, clock&#10;&#10;Description automatically generated">
            <a:extLst>
              <a:ext uri="{FF2B5EF4-FFF2-40B4-BE49-F238E27FC236}">
                <a16:creationId xmlns:a16="http://schemas.microsoft.com/office/drawing/2014/main" id="{D92E91FF-D2EC-4012-AE97-D7F3ACE5DDA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805247" y="6324887"/>
            <a:ext cx="1219200" cy="388293"/>
          </a:xfrm>
          <a:prstGeom prst="rect">
            <a:avLst/>
          </a:prstGeom>
        </p:spPr>
      </p:pic>
      <p:sp>
        <p:nvSpPr>
          <p:cNvPr id="10" name="Content Placeholder 12">
            <a:extLst>
              <a:ext uri="{FF2B5EF4-FFF2-40B4-BE49-F238E27FC236}">
                <a16:creationId xmlns:a16="http://schemas.microsoft.com/office/drawing/2014/main" id="{5F01A622-2C8D-443A-9D3C-D433BE52ED4C}"/>
              </a:ext>
            </a:extLst>
          </p:cNvPr>
          <p:cNvSpPr>
            <a:spLocks noGrp="1"/>
          </p:cNvSpPr>
          <p:nvPr>
            <p:ph sz="quarter" idx="11"/>
          </p:nvPr>
        </p:nvSpPr>
        <p:spPr>
          <a:xfrm>
            <a:off x="4625286" y="86556"/>
            <a:ext cx="4521199" cy="866774"/>
          </a:xfrm>
          <a:prstGeom prst="rect">
            <a:avLst/>
          </a:prstGeom>
        </p:spPr>
        <p:txBody>
          <a:bodyPr anchor="ctr">
            <a:normAutofit/>
          </a:bodyPr>
          <a:lstStyle>
            <a:lvl1pPr>
              <a:lnSpc>
                <a:spcPct val="100000"/>
              </a:lnSpc>
              <a:defRPr sz="2400" b="1">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1793599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A04293-9462-4FBC-B925-8CEF8122BED4}" type="datetime1">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724400" y="6356349"/>
            <a:ext cx="2743200" cy="365125"/>
          </a:xfrm>
        </p:spPr>
        <p:txBody>
          <a:bodyPr/>
          <a:lstStyle>
            <a:lvl1pPr algn="ctr">
              <a:defRPr/>
            </a:lvl1pPr>
          </a:lstStyle>
          <a:p>
            <a:fld id="{61ED25BF-8B08-481C-9175-42CBF3C8334C}" type="slidenum">
              <a:rPr lang="en-US" smtClean="0"/>
              <a:pPr/>
              <a:t>‹#›</a:t>
            </a:fld>
            <a:endParaRPr lang="en-US"/>
          </a:p>
        </p:txBody>
      </p:sp>
    </p:spTree>
    <p:extLst>
      <p:ext uri="{BB962C8B-B14F-4D97-AF65-F5344CB8AC3E}">
        <p14:creationId xmlns:p14="http://schemas.microsoft.com/office/powerpoint/2010/main" val="184475371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9-Custo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A8F5B5-A9D2-4712-9491-019637D50D2D}"/>
              </a:ext>
            </a:extLst>
          </p:cNvPr>
          <p:cNvSpPr/>
          <p:nvPr userDrawn="1"/>
        </p:nvSpPr>
        <p:spPr>
          <a:xfrm>
            <a:off x="0" y="0"/>
            <a:ext cx="6191251" cy="6858000"/>
          </a:xfrm>
          <a:prstGeom prst="rect">
            <a:avLst/>
          </a:prstGeom>
          <a:solidFill>
            <a:schemeClr val="accent5"/>
          </a:solidFill>
          <a:ln w="25400" cap="flat" cmpd="sng" algn="ctr">
            <a:solidFill>
              <a:schemeClr val="accent5"/>
            </a:solidFill>
            <a:prstDash val="solid"/>
            <a:round/>
            <a:headEnd type="none" w="med" len="med"/>
            <a:tailEnd type="none" w="med" len="med"/>
          </a:ln>
          <a:effectLst>
            <a:outerShdw blurRad="508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5" name="Object 4" hidden="1">
            <a:extLst>
              <a:ext uri="{FF2B5EF4-FFF2-40B4-BE49-F238E27FC236}">
                <a16:creationId xmlns:a16="http://schemas.microsoft.com/office/drawing/2014/main" id="{C10ED313-0177-4DE4-B798-A46B119C46AD}"/>
              </a:ext>
            </a:extLst>
          </p:cNvPr>
          <p:cNvGraphicFramePr>
            <a:graphicFrameLocks noChangeAspect="1"/>
          </p:cNvGraphicFramePr>
          <p:nvPr userDrawn="1">
            <p:custDataLst>
              <p:tags r:id="rId1"/>
            </p:custDataLst>
            <p:extLst>
              <p:ext uri="{D42A27DB-BD31-4B8C-83A1-F6EECF244321}">
                <p14:modId xmlns:p14="http://schemas.microsoft.com/office/powerpoint/2010/main" val="2669730982"/>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C10ED313-0177-4DE4-B798-A46B119C46AD}"/>
                          </a:ext>
                        </a:extLst>
                      </p:cNvPr>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457134F-D407-4E4B-9C83-F6EC48E46B75}"/>
              </a:ext>
            </a:extLst>
          </p:cNvPr>
          <p:cNvSpPr/>
          <p:nvPr userDrawn="1">
            <p:custDataLst>
              <p:tags r:id="rId2"/>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400" b="1" i="0" baseline="0">
              <a:latin typeface="Calibri Light" panose="020F0302020204030204" pitchFamily="34" charset="0"/>
              <a:ea typeface="+mj-ea"/>
              <a:cs typeface="+mj-cs"/>
              <a:sym typeface="Calibri Light" panose="020F0302020204030204" pitchFamily="34" charset="0"/>
            </a:endParaRPr>
          </a:p>
        </p:txBody>
      </p:sp>
      <p:sp>
        <p:nvSpPr>
          <p:cNvPr id="2" name="Title 1">
            <a:extLst>
              <a:ext uri="{FF2B5EF4-FFF2-40B4-BE49-F238E27FC236}">
                <a16:creationId xmlns:a16="http://schemas.microsoft.com/office/drawing/2014/main" id="{65C52DAC-6FF0-4C6E-958B-5AA797973CAE}"/>
              </a:ext>
            </a:extLst>
          </p:cNvPr>
          <p:cNvSpPr>
            <a:spLocks noGrp="1"/>
          </p:cNvSpPr>
          <p:nvPr>
            <p:ph type="title"/>
          </p:nvPr>
        </p:nvSpPr>
        <p:spPr>
          <a:xfrm>
            <a:off x="660400" y="295277"/>
            <a:ext cx="4521200" cy="866775"/>
          </a:xfrm>
        </p:spPr>
        <p:txBody>
          <a:bodyPr anchor="ctr">
            <a:normAutofit/>
          </a:bodyPr>
          <a:lstStyle>
            <a:lvl1pPr algn="l">
              <a:defRPr sz="2400">
                <a:solidFill>
                  <a:schemeClr val="bg1"/>
                </a:solidFill>
              </a:defRPr>
            </a:lvl1pPr>
          </a:lstStyle>
          <a:p>
            <a:r>
              <a:rPr lang="en-US"/>
              <a:t>Click to edit Master title style</a:t>
            </a:r>
          </a:p>
        </p:txBody>
      </p:sp>
      <p:pic>
        <p:nvPicPr>
          <p:cNvPr id="9" name="Picture 8" descr="A picture containing object, clock&#10;&#10;Description automatically generated">
            <a:extLst>
              <a:ext uri="{FF2B5EF4-FFF2-40B4-BE49-F238E27FC236}">
                <a16:creationId xmlns:a16="http://schemas.microsoft.com/office/drawing/2014/main" id="{5F5BD9A4-592A-403A-A283-28A7CA3FEECD}"/>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805247" y="6324887"/>
            <a:ext cx="1219200" cy="388293"/>
          </a:xfrm>
          <a:prstGeom prst="rect">
            <a:avLst/>
          </a:prstGeom>
        </p:spPr>
      </p:pic>
      <p:sp>
        <p:nvSpPr>
          <p:cNvPr id="11" name="Content Placeholder 12">
            <a:extLst>
              <a:ext uri="{FF2B5EF4-FFF2-40B4-BE49-F238E27FC236}">
                <a16:creationId xmlns:a16="http://schemas.microsoft.com/office/drawing/2014/main" id="{81878B00-7E3D-404A-AA4C-FA764F8F5B26}"/>
              </a:ext>
            </a:extLst>
          </p:cNvPr>
          <p:cNvSpPr>
            <a:spLocks noGrp="1"/>
          </p:cNvSpPr>
          <p:nvPr>
            <p:ph sz="quarter" idx="11"/>
          </p:nvPr>
        </p:nvSpPr>
        <p:spPr>
          <a:xfrm>
            <a:off x="6851651" y="295278"/>
            <a:ext cx="4521199" cy="866774"/>
          </a:xfrm>
          <a:prstGeom prst="rect">
            <a:avLst/>
          </a:prstGeom>
        </p:spPr>
        <p:txBody>
          <a:bodyPr anchor="ctr">
            <a:normAutofit/>
          </a:bodyPr>
          <a:lstStyle>
            <a:lvl1pPr>
              <a:lnSpc>
                <a:spcPct val="100000"/>
              </a:lnSpc>
              <a:defRPr sz="2400" b="1">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61781402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0-Custo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A8F5B5-A9D2-4712-9491-019637D50D2D}"/>
              </a:ext>
            </a:extLst>
          </p:cNvPr>
          <p:cNvSpPr/>
          <p:nvPr userDrawn="1"/>
        </p:nvSpPr>
        <p:spPr>
          <a:xfrm>
            <a:off x="7791450" y="9525"/>
            <a:ext cx="4400551" cy="6858000"/>
          </a:xfrm>
          <a:prstGeom prst="rect">
            <a:avLst/>
          </a:prstGeom>
          <a:solidFill>
            <a:schemeClr val="accent5"/>
          </a:solidFill>
          <a:ln w="25400" cap="flat" cmpd="sng" algn="ctr">
            <a:solidFill>
              <a:schemeClr val="accent5"/>
            </a:solidFill>
            <a:prstDash val="solid"/>
            <a:round/>
            <a:headEnd type="none" w="med" len="med"/>
            <a:tailEnd type="none" w="med" len="me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5" name="Object 4" hidden="1">
            <a:extLst>
              <a:ext uri="{FF2B5EF4-FFF2-40B4-BE49-F238E27FC236}">
                <a16:creationId xmlns:a16="http://schemas.microsoft.com/office/drawing/2014/main" id="{C10ED313-0177-4DE4-B798-A46B119C46AD}"/>
              </a:ext>
            </a:extLst>
          </p:cNvPr>
          <p:cNvGraphicFramePr>
            <a:graphicFrameLocks noChangeAspect="1"/>
          </p:cNvGraphicFramePr>
          <p:nvPr userDrawn="1">
            <p:custDataLst>
              <p:tags r:id="rId1"/>
            </p:custDataLst>
            <p:extLst>
              <p:ext uri="{D42A27DB-BD31-4B8C-83A1-F6EECF244321}">
                <p14:modId xmlns:p14="http://schemas.microsoft.com/office/powerpoint/2010/main" val="1508432635"/>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C10ED313-0177-4DE4-B798-A46B119C46AD}"/>
                          </a:ext>
                        </a:extLst>
                      </p:cNvPr>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457134F-D407-4E4B-9C83-F6EC48E46B75}"/>
              </a:ext>
            </a:extLst>
          </p:cNvPr>
          <p:cNvSpPr/>
          <p:nvPr userDrawn="1">
            <p:custDataLst>
              <p:tags r:id="rId2"/>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600" b="1" i="0" baseline="0">
              <a:latin typeface="Calibri Light" panose="020F0302020204030204" pitchFamily="34" charset="0"/>
              <a:ea typeface="+mj-ea"/>
              <a:cs typeface="+mj-cs"/>
              <a:sym typeface="Calibri Light" panose="020F0302020204030204" pitchFamily="34" charset="0"/>
            </a:endParaRPr>
          </a:p>
        </p:txBody>
      </p:sp>
      <p:sp>
        <p:nvSpPr>
          <p:cNvPr id="3" name="Slide Number Placeholder 2">
            <a:extLst>
              <a:ext uri="{FF2B5EF4-FFF2-40B4-BE49-F238E27FC236}">
                <a16:creationId xmlns:a16="http://schemas.microsoft.com/office/drawing/2014/main" id="{20A6DCC7-D0BC-4F74-BA15-92476569B1B7}"/>
              </a:ext>
            </a:extLst>
          </p:cNvPr>
          <p:cNvSpPr>
            <a:spLocks noGrp="1"/>
          </p:cNvSpPr>
          <p:nvPr>
            <p:ph type="sldNum" sz="quarter" idx="10"/>
          </p:nvPr>
        </p:nvSpPr>
        <p:spPr/>
        <p:txBody>
          <a:bodyPr/>
          <a:lstStyle/>
          <a:p>
            <a:pPr>
              <a:defRPr/>
            </a:pPr>
            <a:fld id="{810234C7-F32F-482D-A57A-FCD5E0F71D03}" type="slidenum">
              <a:rPr lang="en-US" altLang="en-US" smtClean="0"/>
              <a:pPr>
                <a:defRPr/>
              </a:pPr>
              <a:t>‹#›</a:t>
            </a:fld>
            <a:endParaRPr lang="en-US" altLang="en-US"/>
          </a:p>
        </p:txBody>
      </p:sp>
      <p:sp>
        <p:nvSpPr>
          <p:cNvPr id="2" name="Title 1">
            <a:extLst>
              <a:ext uri="{FF2B5EF4-FFF2-40B4-BE49-F238E27FC236}">
                <a16:creationId xmlns:a16="http://schemas.microsoft.com/office/drawing/2014/main" id="{65C52DAC-6FF0-4C6E-958B-5AA797973CAE}"/>
              </a:ext>
            </a:extLst>
          </p:cNvPr>
          <p:cNvSpPr>
            <a:spLocks noGrp="1"/>
          </p:cNvSpPr>
          <p:nvPr>
            <p:ph type="title"/>
          </p:nvPr>
        </p:nvSpPr>
        <p:spPr>
          <a:xfrm>
            <a:off x="390525" y="275444"/>
            <a:ext cx="5095875" cy="724683"/>
          </a:xfrm>
        </p:spPr>
        <p:txBody>
          <a:bodyPr/>
          <a:lstStyle>
            <a:lvl1pPr>
              <a:defRPr>
                <a:solidFill>
                  <a:schemeClr val="tx2"/>
                </a:solidFill>
              </a:defRPr>
            </a:lvl1pPr>
          </a:lstStyle>
          <a:p>
            <a:r>
              <a:rPr lang="en-US"/>
              <a:t>Click to edit Master title style</a:t>
            </a:r>
          </a:p>
        </p:txBody>
      </p:sp>
      <p:sp>
        <p:nvSpPr>
          <p:cNvPr id="9" name="Content Placeholder 12">
            <a:extLst>
              <a:ext uri="{FF2B5EF4-FFF2-40B4-BE49-F238E27FC236}">
                <a16:creationId xmlns:a16="http://schemas.microsoft.com/office/drawing/2014/main" id="{17E55CE7-F438-4D87-85BE-8D992BDD41F3}"/>
              </a:ext>
            </a:extLst>
          </p:cNvPr>
          <p:cNvSpPr>
            <a:spLocks noGrp="1"/>
          </p:cNvSpPr>
          <p:nvPr>
            <p:ph sz="quarter" idx="11"/>
          </p:nvPr>
        </p:nvSpPr>
        <p:spPr>
          <a:xfrm>
            <a:off x="8378687" y="2749551"/>
            <a:ext cx="3401251" cy="866774"/>
          </a:xfrm>
          <a:prstGeom prst="rect">
            <a:avLst/>
          </a:prstGeom>
        </p:spPr>
        <p:txBody>
          <a:bodyPr>
            <a:normAutofit/>
          </a:bodyPr>
          <a:lstStyle>
            <a:lvl1pPr>
              <a:defRPr sz="2400" b="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396138316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1-Custo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A8F5B5-A9D2-4712-9491-019637D50D2D}"/>
              </a:ext>
            </a:extLst>
          </p:cNvPr>
          <p:cNvSpPr/>
          <p:nvPr userDrawn="1"/>
        </p:nvSpPr>
        <p:spPr>
          <a:xfrm>
            <a:off x="5981700" y="4762"/>
            <a:ext cx="6191251" cy="6858000"/>
          </a:xfrm>
          <a:prstGeom prst="rect">
            <a:avLst/>
          </a:prstGeom>
          <a:solidFill>
            <a:schemeClr val="accent5"/>
          </a:solidFill>
          <a:ln w="25400" cap="flat" cmpd="sng" algn="ctr">
            <a:solidFill>
              <a:schemeClr val="accent5"/>
            </a:solidFill>
            <a:prstDash val="solid"/>
            <a:round/>
            <a:headEnd type="none" w="med" len="med"/>
            <a:tailEnd type="none" w="med" len="me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solidFill>
            </a:endParaRPr>
          </a:p>
        </p:txBody>
      </p:sp>
      <p:graphicFrame>
        <p:nvGraphicFramePr>
          <p:cNvPr id="5" name="Object 4" hidden="1">
            <a:extLst>
              <a:ext uri="{FF2B5EF4-FFF2-40B4-BE49-F238E27FC236}">
                <a16:creationId xmlns:a16="http://schemas.microsoft.com/office/drawing/2014/main" id="{C10ED313-0177-4DE4-B798-A46B119C46AD}"/>
              </a:ext>
            </a:extLst>
          </p:cNvPr>
          <p:cNvGraphicFramePr>
            <a:graphicFrameLocks noChangeAspect="1"/>
          </p:cNvGraphicFramePr>
          <p:nvPr userDrawn="1">
            <p:custDataLst>
              <p:tags r:id="rId1"/>
            </p:custDataLst>
            <p:extLst>
              <p:ext uri="{D42A27DB-BD31-4B8C-83A1-F6EECF244321}">
                <p14:modId xmlns:p14="http://schemas.microsoft.com/office/powerpoint/2010/main" val="473735402"/>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C10ED313-0177-4DE4-B798-A46B119C46AD}"/>
                          </a:ext>
                        </a:extLst>
                      </p:cNvPr>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457134F-D407-4E4B-9C83-F6EC48E46B75}"/>
              </a:ext>
            </a:extLst>
          </p:cNvPr>
          <p:cNvSpPr/>
          <p:nvPr userDrawn="1">
            <p:custDataLst>
              <p:tags r:id="rId2"/>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400" b="1" i="0" baseline="0">
              <a:latin typeface="Calibri Light" panose="020F0302020204030204" pitchFamily="34" charset="0"/>
              <a:ea typeface="+mj-ea"/>
              <a:cs typeface="+mj-cs"/>
              <a:sym typeface="Calibri Light" panose="020F0302020204030204" pitchFamily="34" charset="0"/>
            </a:endParaRPr>
          </a:p>
        </p:txBody>
      </p:sp>
      <p:sp>
        <p:nvSpPr>
          <p:cNvPr id="2" name="Title 1">
            <a:extLst>
              <a:ext uri="{FF2B5EF4-FFF2-40B4-BE49-F238E27FC236}">
                <a16:creationId xmlns:a16="http://schemas.microsoft.com/office/drawing/2014/main" id="{65C52DAC-6FF0-4C6E-958B-5AA797973CAE}"/>
              </a:ext>
            </a:extLst>
          </p:cNvPr>
          <p:cNvSpPr>
            <a:spLocks noGrp="1"/>
          </p:cNvSpPr>
          <p:nvPr>
            <p:ph type="title"/>
          </p:nvPr>
        </p:nvSpPr>
        <p:spPr>
          <a:xfrm>
            <a:off x="6632575" y="357190"/>
            <a:ext cx="4521200" cy="866775"/>
          </a:xfrm>
        </p:spPr>
        <p:txBody>
          <a:bodyPr anchor="ctr"/>
          <a:lstStyle>
            <a:lvl1pPr algn="l">
              <a:defRPr sz="24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20A6DCC7-D0BC-4F74-BA15-92476569B1B7}"/>
              </a:ext>
            </a:extLst>
          </p:cNvPr>
          <p:cNvSpPr>
            <a:spLocks noGrp="1"/>
          </p:cNvSpPr>
          <p:nvPr>
            <p:ph type="sldNum" sz="quarter" idx="10"/>
          </p:nvPr>
        </p:nvSpPr>
        <p:spPr/>
        <p:txBody>
          <a:bodyPr/>
          <a:lstStyle/>
          <a:p>
            <a:pPr>
              <a:defRPr/>
            </a:pPr>
            <a:fld id="{810234C7-F32F-482D-A57A-FCD5E0F71D03}" type="slidenum">
              <a:rPr lang="en-US" altLang="en-US" smtClean="0"/>
              <a:pPr>
                <a:defRPr/>
              </a:pPr>
              <a:t>‹#›</a:t>
            </a:fld>
            <a:endParaRPr lang="en-US" altLang="en-US"/>
          </a:p>
        </p:txBody>
      </p:sp>
      <p:sp>
        <p:nvSpPr>
          <p:cNvPr id="13" name="Content Placeholder 12">
            <a:extLst>
              <a:ext uri="{FF2B5EF4-FFF2-40B4-BE49-F238E27FC236}">
                <a16:creationId xmlns:a16="http://schemas.microsoft.com/office/drawing/2014/main" id="{EBD678B9-EB55-4ABC-A0CA-B9B97A8CACE9}"/>
              </a:ext>
            </a:extLst>
          </p:cNvPr>
          <p:cNvSpPr>
            <a:spLocks noGrp="1"/>
          </p:cNvSpPr>
          <p:nvPr>
            <p:ph sz="quarter" idx="11"/>
          </p:nvPr>
        </p:nvSpPr>
        <p:spPr>
          <a:xfrm>
            <a:off x="549826" y="357191"/>
            <a:ext cx="4521199" cy="866774"/>
          </a:xfrm>
          <a:prstGeom prst="rect">
            <a:avLst/>
          </a:prstGeom>
        </p:spPr>
        <p:txBody>
          <a:bodyPr>
            <a:normAutofit/>
          </a:bodyPr>
          <a:lstStyle>
            <a:lvl1pPr>
              <a:defRPr sz="2400" b="1">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214075839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2-Custom">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A8F5B5-A9D2-4712-9491-019637D50D2D}"/>
              </a:ext>
            </a:extLst>
          </p:cNvPr>
          <p:cNvSpPr/>
          <p:nvPr userDrawn="1"/>
        </p:nvSpPr>
        <p:spPr>
          <a:xfrm>
            <a:off x="9185" y="-414"/>
            <a:ext cx="9400629" cy="6858000"/>
          </a:xfrm>
          <a:prstGeom prst="rect">
            <a:avLst/>
          </a:prstGeom>
          <a:solidFill>
            <a:srgbClr val="1E4E79"/>
          </a:solidFill>
          <a:ln w="25400" cap="flat" cmpd="sng" algn="ctr">
            <a:noFill/>
            <a:prstDash val="solid"/>
            <a:round/>
            <a:headEnd type="none" w="med" len="med"/>
            <a:tailEnd type="none" w="med" len="me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5" name="Object 4" hidden="1">
            <a:extLst>
              <a:ext uri="{FF2B5EF4-FFF2-40B4-BE49-F238E27FC236}">
                <a16:creationId xmlns:a16="http://schemas.microsoft.com/office/drawing/2014/main" id="{C10ED313-0177-4DE4-B798-A46B119C46AD}"/>
              </a:ext>
            </a:extLst>
          </p:cNvPr>
          <p:cNvGraphicFramePr>
            <a:graphicFrameLocks noChangeAspect="1"/>
          </p:cNvGraphicFramePr>
          <p:nvPr userDrawn="1">
            <p:custDataLst>
              <p:tags r:id="rId1"/>
            </p:custDataLst>
            <p:extLst>
              <p:ext uri="{D42A27DB-BD31-4B8C-83A1-F6EECF244321}">
                <p14:modId xmlns:p14="http://schemas.microsoft.com/office/powerpoint/2010/main" val="3227902896"/>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C10ED313-0177-4DE4-B798-A46B119C46AD}"/>
                          </a:ext>
                        </a:extLst>
                      </p:cNvPr>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457134F-D407-4E4B-9C83-F6EC48E46B75}"/>
              </a:ext>
            </a:extLst>
          </p:cNvPr>
          <p:cNvSpPr/>
          <p:nvPr userDrawn="1">
            <p:custDataLst>
              <p:tags r:id="rId2"/>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600" b="1" i="0" baseline="0">
              <a:latin typeface="Calibri Light" panose="020F0302020204030204" pitchFamily="34" charset="0"/>
              <a:ea typeface="+mj-ea"/>
              <a:cs typeface="+mj-cs"/>
              <a:sym typeface="Calibri Light" panose="020F0302020204030204" pitchFamily="34" charset="0"/>
            </a:endParaRPr>
          </a:p>
        </p:txBody>
      </p:sp>
      <p:sp>
        <p:nvSpPr>
          <p:cNvPr id="3" name="Slide Number Placeholder 2">
            <a:extLst>
              <a:ext uri="{FF2B5EF4-FFF2-40B4-BE49-F238E27FC236}">
                <a16:creationId xmlns:a16="http://schemas.microsoft.com/office/drawing/2014/main" id="{20A6DCC7-D0BC-4F74-BA15-92476569B1B7}"/>
              </a:ext>
            </a:extLst>
          </p:cNvPr>
          <p:cNvSpPr>
            <a:spLocks noGrp="1"/>
          </p:cNvSpPr>
          <p:nvPr>
            <p:ph type="sldNum" sz="quarter" idx="10"/>
          </p:nvPr>
        </p:nvSpPr>
        <p:spPr/>
        <p:txBody>
          <a:bodyPr/>
          <a:lstStyle/>
          <a:p>
            <a:pPr>
              <a:defRPr/>
            </a:pPr>
            <a:fld id="{810234C7-F32F-482D-A57A-FCD5E0F71D03}" type="slidenum">
              <a:rPr lang="en-US" altLang="en-US" smtClean="0"/>
              <a:pPr>
                <a:defRPr/>
              </a:pPr>
              <a:t>‹#›</a:t>
            </a:fld>
            <a:endParaRPr lang="en-US" altLang="en-US"/>
          </a:p>
        </p:txBody>
      </p:sp>
      <p:sp>
        <p:nvSpPr>
          <p:cNvPr id="2" name="Title 1">
            <a:extLst>
              <a:ext uri="{FF2B5EF4-FFF2-40B4-BE49-F238E27FC236}">
                <a16:creationId xmlns:a16="http://schemas.microsoft.com/office/drawing/2014/main" id="{65C52DAC-6FF0-4C6E-958B-5AA797973CAE}"/>
              </a:ext>
            </a:extLst>
          </p:cNvPr>
          <p:cNvSpPr>
            <a:spLocks noGrp="1"/>
          </p:cNvSpPr>
          <p:nvPr>
            <p:ph type="title"/>
          </p:nvPr>
        </p:nvSpPr>
        <p:spPr>
          <a:xfrm>
            <a:off x="390525" y="275444"/>
            <a:ext cx="5095875" cy="724683"/>
          </a:xfrm>
        </p:spPr>
        <p:txBody>
          <a:bodyPr/>
          <a:lstStyle>
            <a:lvl1pPr>
              <a:defRPr>
                <a:solidFill>
                  <a:schemeClr val="bg1"/>
                </a:solidFill>
              </a:defRPr>
            </a:lvl1pPr>
          </a:lstStyle>
          <a:p>
            <a:r>
              <a:rPr lang="en-US"/>
              <a:t>Click to edit Master title style</a:t>
            </a:r>
          </a:p>
        </p:txBody>
      </p:sp>
      <p:pic>
        <p:nvPicPr>
          <p:cNvPr id="10" name="Picture 9" descr="A picture containing drawing&#10;&#10;Description automatically generated">
            <a:extLst>
              <a:ext uri="{FF2B5EF4-FFF2-40B4-BE49-F238E27FC236}">
                <a16:creationId xmlns:a16="http://schemas.microsoft.com/office/drawing/2014/main" id="{97DC25E3-4E24-418A-9A60-3C9C59FE0B1C}"/>
              </a:ext>
            </a:extLst>
          </p:cNvPr>
          <p:cNvPicPr>
            <a:picLocks noChangeAspect="1"/>
          </p:cNvPicPr>
          <p:nvPr userDrawn="1"/>
        </p:nvPicPr>
        <p:blipFill rotWithShape="1">
          <a:blip r:embed="rId6" cstate="email">
            <a:extLst>
              <a:ext uri="{BEBA8EAE-BF5A-486C-A8C5-ECC9F3942E4B}">
                <a14:imgProps xmlns:a14="http://schemas.microsoft.com/office/drawing/2010/main">
                  <a14:imgLayer r:embed="rId7">
                    <a14:imgEffect>
                      <a14:backgroundRemoval t="9524" b="91126" l="5556" r="95679">
                        <a14:foregroundMark x1="29630" y1="52165" x2="29630" y2="52165"/>
                        <a14:foregroundMark x1="10262" y1="40043" x2="10262" y2="40043"/>
                        <a14:foregroundMark x1="43750" y1="49134" x2="43750" y2="49134"/>
                        <a14:foregroundMark x1="43904" y1="25974" x2="43904" y2="25974"/>
                        <a14:foregroundMark x1="12423" y1="22944" x2="12423" y2="22944"/>
                        <a14:foregroundMark x1="9336" y1="17965" x2="9336" y2="17965"/>
                        <a14:foregroundMark x1="18519" y1="38095" x2="18519" y2="38095"/>
                        <a14:foregroundMark x1="9336" y1="48701" x2="9336" y2="48701"/>
                        <a14:foregroundMark x1="7176" y1="70779" x2="7176" y2="70779"/>
                        <a14:foregroundMark x1="8410" y1="86797" x2="8410" y2="86797"/>
                        <a14:foregroundMark x1="12037" y1="86797" x2="12037" y2="86797"/>
                        <a14:foregroundMark x1="5787" y1="45671" x2="5787" y2="45671"/>
                        <a14:foregroundMark x1="5787" y1="26407" x2="5787" y2="26407"/>
                        <a14:foregroundMark x1="12037" y1="30952" x2="12037" y2="30952"/>
                        <a14:foregroundMark x1="43904" y1="32468" x2="43904" y2="32468"/>
                        <a14:foregroundMark x1="43904" y1="45022" x2="43904" y2="45022"/>
                        <a14:foregroundMark x1="49846" y1="43506" x2="49846" y2="43506"/>
                        <a14:foregroundMark x1="52392" y1="32900" x2="52392" y2="32900"/>
                        <a14:foregroundMark x1="53241" y1="18398" x2="53241" y2="18398"/>
                        <a14:foregroundMark x1="54012" y1="26407" x2="54012" y2="26407"/>
                        <a14:foregroundMark x1="51852" y1="55195" x2="51852" y2="55195"/>
                        <a14:foregroundMark x1="54167" y1="63636" x2="54167" y2="63636"/>
                        <a14:foregroundMark x1="57562" y1="66234" x2="57562" y2="66234"/>
                        <a14:foregroundMark x1="64198" y1="66234" x2="64198" y2="66234"/>
                        <a14:foregroundMark x1="64198" y1="53680" x2="64198" y2="53680"/>
                        <a14:foregroundMark x1="64198" y1="38961" x2="64198" y2="38961"/>
                        <a14:foregroundMark x1="64043" y1="16450" x2="64043" y2="16450"/>
                        <a14:foregroundMark x1="63272" y1="17965" x2="63272" y2="17965"/>
                        <a14:foregroundMark x1="71914" y1="50000" x2="71914" y2="50000"/>
                        <a14:foregroundMark x1="72454" y1="40043" x2="72454" y2="40043"/>
                        <a14:foregroundMark x1="80324" y1="33983" x2="80324" y2="33983"/>
                        <a14:foregroundMark x1="81790" y1="47619" x2="81790" y2="47619"/>
                        <a14:foregroundMark x1="81790" y1="60173" x2="81790" y2="60173"/>
                        <a14:foregroundMark x1="88735" y1="66234" x2="88735" y2="66234"/>
                        <a14:foregroundMark x1="93750" y1="67100" x2="93750" y2="67100"/>
                        <a14:foregroundMark x1="94676" y1="57143" x2="94676" y2="57143"/>
                        <a14:foregroundMark x1="92515" y1="49567" x2="92515" y2="49567"/>
                        <a14:foregroundMark x1="89120" y1="43506" x2="89120" y2="43506"/>
                        <a14:foregroundMark x1="94522" y1="34416" x2="94522" y2="34416"/>
                        <a14:foregroundMark x1="94522" y1="34416" x2="94522" y2="34416"/>
                        <a14:foregroundMark x1="40432" y1="86147" x2="40432" y2="86147"/>
                        <a14:foregroundMark x1="40586" y1="82684" x2="40586" y2="82684"/>
                        <a14:foregroundMark x1="40586" y1="80087" x2="40586" y2="80087"/>
                        <a14:foregroundMark x1="42901" y1="80519" x2="42901" y2="80519"/>
                        <a14:foregroundMark x1="40664" y1="87879" x2="40664" y2="87879"/>
                        <a14:foregroundMark x1="40664" y1="78571" x2="40664" y2="78571"/>
                        <a14:foregroundMark x1="32639" y1="91342" x2="32639" y2="91342"/>
                        <a14:foregroundMark x1="32639" y1="90476" x2="32639" y2="90476"/>
                        <a14:foregroundMark x1="16898" y1="33766" x2="16898" y2="33766"/>
                        <a14:foregroundMark x1="16204" y1="32035" x2="16204" y2="32035"/>
                        <a14:foregroundMark x1="13503" y1="24026" x2="13503" y2="24026"/>
                        <a14:foregroundMark x1="7639" y1="16450" x2="7639" y2="16450"/>
                        <a14:foregroundMark x1="7639" y1="16450" x2="7639" y2="16450"/>
                        <a14:foregroundMark x1="5556" y1="15152" x2="5556" y2="15152"/>
                        <a14:foregroundMark x1="6481" y1="22727" x2="6481" y2="22727"/>
                        <a14:foregroundMark x1="6404" y1="39394" x2="6404" y2="39394"/>
                        <a14:foregroundMark x1="6250" y1="51299" x2="6250" y2="51299"/>
                        <a14:foregroundMark x1="6250" y1="61039" x2="6250" y2="61039"/>
                        <a14:foregroundMark x1="12731" y1="9524" x2="12731" y2="9524"/>
                        <a14:foregroundMark x1="41898" y1="77273" x2="41898" y2="77273"/>
                        <a14:foregroundMark x1="50386" y1="88312" x2="50386" y2="88312"/>
                        <a14:foregroundMark x1="50154" y1="86364" x2="50154" y2="86364"/>
                        <a14:foregroundMark x1="49769" y1="81818" x2="49769" y2="81818"/>
                        <a14:foregroundMark x1="58102" y1="87446" x2="58102" y2="87446"/>
                        <a14:foregroundMark x1="57253" y1="85065" x2="57253" y2="85065"/>
                        <a14:foregroundMark x1="55633" y1="83117" x2="55633" y2="83117"/>
                        <a14:foregroundMark x1="56019" y1="87446" x2="56019" y2="87446"/>
                        <a14:foregroundMark x1="57716" y1="81602" x2="57716" y2="81602"/>
                        <a14:foregroundMark x1="57716" y1="79221" x2="57716" y2="79221"/>
                        <a14:foregroundMark x1="64583" y1="90043" x2="64583" y2="90043"/>
                        <a14:foregroundMark x1="64660" y1="85498" x2="64660" y2="85498"/>
                        <a14:foregroundMark x1="64660" y1="82684" x2="64660" y2="82684"/>
                        <a14:foregroundMark x1="73920" y1="88312" x2="73920" y2="88312"/>
                        <a14:foregroundMark x1="72994" y1="85714" x2="72994" y2="85714"/>
                        <a14:foregroundMark x1="74151" y1="82468" x2="74151" y2="82468"/>
                        <a14:foregroundMark x1="74151" y1="78139" x2="74151" y2="78139"/>
                        <a14:foregroundMark x1="73611" y1="77489" x2="73611" y2="77489"/>
                        <a14:foregroundMark x1="81404" y1="88745" x2="81404" y2="88745"/>
                        <a14:foregroundMark x1="79552" y1="89394" x2="79552" y2="89394"/>
                        <a14:foregroundMark x1="79321" y1="86364" x2="79321" y2="86364"/>
                        <a14:foregroundMark x1="89198" y1="88745" x2="89198" y2="88745"/>
                        <a14:foregroundMark x1="88272" y1="86364" x2="88272" y2="86364"/>
                        <a14:foregroundMark x1="86574" y1="86580" x2="86574" y2="86580"/>
                        <a14:foregroundMark x1="86728" y1="80952" x2="86728" y2="80952"/>
                        <a14:foregroundMark x1="89043" y1="80952" x2="89043" y2="80952"/>
                        <a14:foregroundMark x1="88966" y1="80952" x2="88966" y2="80952"/>
                        <a14:foregroundMark x1="87731" y1="77273" x2="87731" y2="77273"/>
                        <a14:foregroundMark x1="86034" y1="77273" x2="86034" y2="77273"/>
                        <a14:foregroundMark x1="93519" y1="89177" x2="93519" y2="89177"/>
                        <a14:foregroundMark x1="95216" y1="89610" x2="95216" y2="89610"/>
                        <a14:foregroundMark x1="95679" y1="87229" x2="95679" y2="87229"/>
                        <a14:foregroundMark x1="95679" y1="78571" x2="95679" y2="78571"/>
                        <a14:foregroundMark x1="65972" y1="77706" x2="65972" y2="77706"/>
                        <a14:foregroundMark x1="62654" y1="77922" x2="62654" y2="77922"/>
                        <a14:foregroundMark x1="47608" y1="88312" x2="47608" y2="88312"/>
                        <a14:foregroundMark x1="55093" y1="77489" x2="55093" y2="77489"/>
                        <a14:backgroundMark x1="41358" y1="80952" x2="41358" y2="80952"/>
                        <a14:backgroundMark x1="48997" y1="82684" x2="48997" y2="82684"/>
                        <a14:backgroundMark x1="56944" y1="81602" x2="56944" y2="81602"/>
                        <a14:backgroundMark x1="87654" y1="80736" x2="87654" y2="80736"/>
                      </a14:backgroundRemoval>
                    </a14:imgEffect>
                  </a14:imgLayer>
                </a14:imgProps>
              </a:ext>
              <a:ext uri="{28A0092B-C50C-407E-A947-70E740481C1C}">
                <a14:useLocalDpi xmlns:a14="http://schemas.microsoft.com/office/drawing/2010/main"/>
              </a:ext>
            </a:extLst>
          </a:blip>
          <a:srcRect/>
          <a:stretch/>
        </p:blipFill>
        <p:spPr>
          <a:xfrm>
            <a:off x="103446" y="6319169"/>
            <a:ext cx="1216152" cy="434206"/>
          </a:xfrm>
          <a:prstGeom prst="rect">
            <a:avLst/>
          </a:prstGeom>
        </p:spPr>
      </p:pic>
      <p:sp>
        <p:nvSpPr>
          <p:cNvPr id="11" name="Content Placeholder 12">
            <a:extLst>
              <a:ext uri="{FF2B5EF4-FFF2-40B4-BE49-F238E27FC236}">
                <a16:creationId xmlns:a16="http://schemas.microsoft.com/office/drawing/2014/main" id="{4606E909-12E8-475B-9448-BE9F1194BA08}"/>
              </a:ext>
            </a:extLst>
          </p:cNvPr>
          <p:cNvSpPr>
            <a:spLocks noGrp="1"/>
          </p:cNvSpPr>
          <p:nvPr>
            <p:ph sz="quarter" idx="11"/>
          </p:nvPr>
        </p:nvSpPr>
        <p:spPr>
          <a:xfrm>
            <a:off x="9640957" y="2901609"/>
            <a:ext cx="1900442" cy="866774"/>
          </a:xfrm>
          <a:prstGeom prst="rect">
            <a:avLst/>
          </a:prstGeom>
        </p:spPr>
        <p:txBody>
          <a:bodyPr>
            <a:normAutofit/>
          </a:bodyPr>
          <a:lstStyle>
            <a:lvl1pPr>
              <a:defRPr sz="2400" b="1">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406749643"/>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23-Custom">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A8F5B5-A9D2-4712-9491-019637D50D2D}"/>
              </a:ext>
            </a:extLst>
          </p:cNvPr>
          <p:cNvSpPr/>
          <p:nvPr userDrawn="1"/>
        </p:nvSpPr>
        <p:spPr>
          <a:xfrm>
            <a:off x="9185" y="-414"/>
            <a:ext cx="12182815" cy="6858000"/>
          </a:xfrm>
          <a:prstGeom prst="rect">
            <a:avLst/>
          </a:prstGeom>
          <a:solidFill>
            <a:srgbClr val="1E4E79"/>
          </a:solidFill>
          <a:ln w="25400" cap="flat" cmpd="sng" algn="ctr">
            <a:noFill/>
            <a:prstDash val="solid"/>
            <a:round/>
            <a:headEnd type="none" w="med" len="med"/>
            <a:tailEnd type="none" w="med" len="me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5" name="Object 4" hidden="1">
            <a:extLst>
              <a:ext uri="{FF2B5EF4-FFF2-40B4-BE49-F238E27FC236}">
                <a16:creationId xmlns:a16="http://schemas.microsoft.com/office/drawing/2014/main" id="{C10ED313-0177-4DE4-B798-A46B119C46AD}"/>
              </a:ext>
            </a:extLst>
          </p:cNvPr>
          <p:cNvGraphicFramePr>
            <a:graphicFrameLocks noChangeAspect="1"/>
          </p:cNvGraphicFramePr>
          <p:nvPr userDrawn="1">
            <p:custDataLst>
              <p:tags r:id="rId1"/>
            </p:custDataLst>
            <p:extLst>
              <p:ext uri="{D42A27DB-BD31-4B8C-83A1-F6EECF244321}">
                <p14:modId xmlns:p14="http://schemas.microsoft.com/office/powerpoint/2010/main" val="3089445131"/>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C10ED313-0177-4DE4-B798-A46B119C46AD}"/>
                          </a:ext>
                        </a:extLst>
                      </p:cNvPr>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457134F-D407-4E4B-9C83-F6EC48E46B75}"/>
              </a:ext>
            </a:extLst>
          </p:cNvPr>
          <p:cNvSpPr/>
          <p:nvPr userDrawn="1">
            <p:custDataLst>
              <p:tags r:id="rId2"/>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600" b="1" i="0" baseline="0">
              <a:latin typeface="Calibri Light" panose="020F0302020204030204" pitchFamily="34" charset="0"/>
              <a:ea typeface="+mj-ea"/>
              <a:cs typeface="+mj-cs"/>
              <a:sym typeface="Calibri Light" panose="020F0302020204030204" pitchFamily="34" charset="0"/>
            </a:endParaRPr>
          </a:p>
        </p:txBody>
      </p:sp>
      <p:sp>
        <p:nvSpPr>
          <p:cNvPr id="2" name="Title 1">
            <a:extLst>
              <a:ext uri="{FF2B5EF4-FFF2-40B4-BE49-F238E27FC236}">
                <a16:creationId xmlns:a16="http://schemas.microsoft.com/office/drawing/2014/main" id="{65C52DAC-6FF0-4C6E-958B-5AA797973CAE}"/>
              </a:ext>
            </a:extLst>
          </p:cNvPr>
          <p:cNvSpPr>
            <a:spLocks noGrp="1"/>
          </p:cNvSpPr>
          <p:nvPr>
            <p:ph type="title"/>
          </p:nvPr>
        </p:nvSpPr>
        <p:spPr>
          <a:xfrm>
            <a:off x="390525" y="275444"/>
            <a:ext cx="5095875" cy="724683"/>
          </a:xfrm>
        </p:spPr>
        <p:txBody>
          <a:bodyPr/>
          <a:lstStyle>
            <a:lvl1pPr>
              <a:defRPr>
                <a:solidFill>
                  <a:schemeClr val="bg1"/>
                </a:solidFill>
              </a:defRPr>
            </a:lvl1pPr>
          </a:lstStyle>
          <a:p>
            <a:r>
              <a:rPr lang="en-US"/>
              <a:t>Click to edit Master title style</a:t>
            </a:r>
          </a:p>
        </p:txBody>
      </p:sp>
      <p:pic>
        <p:nvPicPr>
          <p:cNvPr id="10" name="Picture 9" descr="A picture containing drawing&#10;&#10;Description automatically generated">
            <a:extLst>
              <a:ext uri="{FF2B5EF4-FFF2-40B4-BE49-F238E27FC236}">
                <a16:creationId xmlns:a16="http://schemas.microsoft.com/office/drawing/2014/main" id="{97DC25E3-4E24-418A-9A60-3C9C59FE0B1C}"/>
              </a:ext>
            </a:extLst>
          </p:cNvPr>
          <p:cNvPicPr>
            <a:picLocks noChangeAspect="1"/>
          </p:cNvPicPr>
          <p:nvPr userDrawn="1"/>
        </p:nvPicPr>
        <p:blipFill rotWithShape="1">
          <a:blip r:embed="rId6" cstate="email">
            <a:extLst>
              <a:ext uri="{BEBA8EAE-BF5A-486C-A8C5-ECC9F3942E4B}">
                <a14:imgProps xmlns:a14="http://schemas.microsoft.com/office/drawing/2010/main">
                  <a14:imgLayer r:embed="rId7">
                    <a14:imgEffect>
                      <a14:backgroundRemoval t="9524" b="91126" l="5556" r="95679">
                        <a14:foregroundMark x1="29630" y1="52165" x2="29630" y2="52165"/>
                        <a14:foregroundMark x1="10262" y1="40043" x2="10262" y2="40043"/>
                        <a14:foregroundMark x1="43750" y1="49134" x2="43750" y2="49134"/>
                        <a14:foregroundMark x1="43904" y1="25974" x2="43904" y2="25974"/>
                        <a14:foregroundMark x1="12423" y1="22944" x2="12423" y2="22944"/>
                        <a14:foregroundMark x1="9336" y1="17965" x2="9336" y2="17965"/>
                        <a14:foregroundMark x1="18519" y1="38095" x2="18519" y2="38095"/>
                        <a14:foregroundMark x1="9336" y1="48701" x2="9336" y2="48701"/>
                        <a14:foregroundMark x1="7176" y1="70779" x2="7176" y2="70779"/>
                        <a14:foregroundMark x1="8410" y1="86797" x2="8410" y2="86797"/>
                        <a14:foregroundMark x1="12037" y1="86797" x2="12037" y2="86797"/>
                        <a14:foregroundMark x1="5787" y1="45671" x2="5787" y2="45671"/>
                        <a14:foregroundMark x1="5787" y1="26407" x2="5787" y2="26407"/>
                        <a14:foregroundMark x1="12037" y1="30952" x2="12037" y2="30952"/>
                        <a14:foregroundMark x1="43904" y1="32468" x2="43904" y2="32468"/>
                        <a14:foregroundMark x1="43904" y1="45022" x2="43904" y2="45022"/>
                        <a14:foregroundMark x1="49846" y1="43506" x2="49846" y2="43506"/>
                        <a14:foregroundMark x1="52392" y1="32900" x2="52392" y2="32900"/>
                        <a14:foregroundMark x1="53241" y1="18398" x2="53241" y2="18398"/>
                        <a14:foregroundMark x1="54012" y1="26407" x2="54012" y2="26407"/>
                        <a14:foregroundMark x1="51852" y1="55195" x2="51852" y2="55195"/>
                        <a14:foregroundMark x1="54167" y1="63636" x2="54167" y2="63636"/>
                        <a14:foregroundMark x1="57562" y1="66234" x2="57562" y2="66234"/>
                        <a14:foregroundMark x1="64198" y1="66234" x2="64198" y2="66234"/>
                        <a14:foregroundMark x1="64198" y1="53680" x2="64198" y2="53680"/>
                        <a14:foregroundMark x1="64198" y1="38961" x2="64198" y2="38961"/>
                        <a14:foregroundMark x1="64043" y1="16450" x2="64043" y2="16450"/>
                        <a14:foregroundMark x1="63272" y1="17965" x2="63272" y2="17965"/>
                        <a14:foregroundMark x1="71914" y1="50000" x2="71914" y2="50000"/>
                        <a14:foregroundMark x1="72454" y1="40043" x2="72454" y2="40043"/>
                        <a14:foregroundMark x1="80324" y1="33983" x2="80324" y2="33983"/>
                        <a14:foregroundMark x1="81790" y1="47619" x2="81790" y2="47619"/>
                        <a14:foregroundMark x1="81790" y1="60173" x2="81790" y2="60173"/>
                        <a14:foregroundMark x1="88735" y1="66234" x2="88735" y2="66234"/>
                        <a14:foregroundMark x1="93750" y1="67100" x2="93750" y2="67100"/>
                        <a14:foregroundMark x1="94676" y1="57143" x2="94676" y2="57143"/>
                        <a14:foregroundMark x1="92515" y1="49567" x2="92515" y2="49567"/>
                        <a14:foregroundMark x1="89120" y1="43506" x2="89120" y2="43506"/>
                        <a14:foregroundMark x1="94522" y1="34416" x2="94522" y2="34416"/>
                        <a14:foregroundMark x1="94522" y1="34416" x2="94522" y2="34416"/>
                        <a14:foregroundMark x1="40432" y1="86147" x2="40432" y2="86147"/>
                        <a14:foregroundMark x1="40586" y1="82684" x2="40586" y2="82684"/>
                        <a14:foregroundMark x1="40586" y1="80087" x2="40586" y2="80087"/>
                        <a14:foregroundMark x1="42901" y1="80519" x2="42901" y2="80519"/>
                        <a14:foregroundMark x1="40664" y1="87879" x2="40664" y2="87879"/>
                        <a14:foregroundMark x1="40664" y1="78571" x2="40664" y2="78571"/>
                        <a14:foregroundMark x1="32639" y1="91342" x2="32639" y2="91342"/>
                        <a14:foregroundMark x1="32639" y1="90476" x2="32639" y2="90476"/>
                        <a14:foregroundMark x1="16898" y1="33766" x2="16898" y2="33766"/>
                        <a14:foregroundMark x1="16204" y1="32035" x2="16204" y2="32035"/>
                        <a14:foregroundMark x1="13503" y1="24026" x2="13503" y2="24026"/>
                        <a14:foregroundMark x1="7639" y1="16450" x2="7639" y2="16450"/>
                        <a14:foregroundMark x1="7639" y1="16450" x2="7639" y2="16450"/>
                        <a14:foregroundMark x1="5556" y1="15152" x2="5556" y2="15152"/>
                        <a14:foregroundMark x1="6481" y1="22727" x2="6481" y2="22727"/>
                        <a14:foregroundMark x1="6404" y1="39394" x2="6404" y2="39394"/>
                        <a14:foregroundMark x1="6250" y1="51299" x2="6250" y2="51299"/>
                        <a14:foregroundMark x1="6250" y1="61039" x2="6250" y2="61039"/>
                        <a14:foregroundMark x1="12731" y1="9524" x2="12731" y2="9524"/>
                        <a14:foregroundMark x1="41898" y1="77273" x2="41898" y2="77273"/>
                        <a14:foregroundMark x1="50386" y1="88312" x2="50386" y2="88312"/>
                        <a14:foregroundMark x1="50154" y1="86364" x2="50154" y2="86364"/>
                        <a14:foregroundMark x1="49769" y1="81818" x2="49769" y2="81818"/>
                        <a14:foregroundMark x1="58102" y1="87446" x2="58102" y2="87446"/>
                        <a14:foregroundMark x1="57253" y1="85065" x2="57253" y2="85065"/>
                        <a14:foregroundMark x1="55633" y1="83117" x2="55633" y2="83117"/>
                        <a14:foregroundMark x1="56019" y1="87446" x2="56019" y2="87446"/>
                        <a14:foregroundMark x1="57716" y1="81602" x2="57716" y2="81602"/>
                        <a14:foregroundMark x1="57716" y1="79221" x2="57716" y2="79221"/>
                        <a14:foregroundMark x1="64583" y1="90043" x2="64583" y2="90043"/>
                        <a14:foregroundMark x1="64660" y1="85498" x2="64660" y2="85498"/>
                        <a14:foregroundMark x1="64660" y1="82684" x2="64660" y2="82684"/>
                        <a14:foregroundMark x1="73920" y1="88312" x2="73920" y2="88312"/>
                        <a14:foregroundMark x1="72994" y1="85714" x2="72994" y2="85714"/>
                        <a14:foregroundMark x1="74151" y1="82468" x2="74151" y2="82468"/>
                        <a14:foregroundMark x1="74151" y1="78139" x2="74151" y2="78139"/>
                        <a14:foregroundMark x1="73611" y1="77489" x2="73611" y2="77489"/>
                        <a14:foregroundMark x1="81404" y1="88745" x2="81404" y2="88745"/>
                        <a14:foregroundMark x1="79552" y1="89394" x2="79552" y2="89394"/>
                        <a14:foregroundMark x1="79321" y1="86364" x2="79321" y2="86364"/>
                        <a14:foregroundMark x1="89198" y1="88745" x2="89198" y2="88745"/>
                        <a14:foregroundMark x1="88272" y1="86364" x2="88272" y2="86364"/>
                        <a14:foregroundMark x1="86574" y1="86580" x2="86574" y2="86580"/>
                        <a14:foregroundMark x1="86728" y1="80952" x2="86728" y2="80952"/>
                        <a14:foregroundMark x1="89043" y1="80952" x2="89043" y2="80952"/>
                        <a14:foregroundMark x1="88966" y1="80952" x2="88966" y2="80952"/>
                        <a14:foregroundMark x1="87731" y1="77273" x2="87731" y2="77273"/>
                        <a14:foregroundMark x1="86034" y1="77273" x2="86034" y2="77273"/>
                        <a14:foregroundMark x1="93519" y1="89177" x2="93519" y2="89177"/>
                        <a14:foregroundMark x1="95216" y1="89610" x2="95216" y2="89610"/>
                        <a14:foregroundMark x1="95679" y1="87229" x2="95679" y2="87229"/>
                        <a14:foregroundMark x1="95679" y1="78571" x2="95679" y2="78571"/>
                        <a14:foregroundMark x1="65972" y1="77706" x2="65972" y2="77706"/>
                        <a14:foregroundMark x1="62654" y1="77922" x2="62654" y2="77922"/>
                        <a14:foregroundMark x1="47608" y1="88312" x2="47608" y2="88312"/>
                        <a14:foregroundMark x1="55093" y1="77489" x2="55093" y2="77489"/>
                        <a14:backgroundMark x1="41358" y1="80952" x2="41358" y2="80952"/>
                        <a14:backgroundMark x1="48997" y1="82684" x2="48997" y2="82684"/>
                        <a14:backgroundMark x1="56944" y1="81602" x2="56944" y2="81602"/>
                        <a14:backgroundMark x1="87654" y1="80736" x2="87654" y2="80736"/>
                      </a14:backgroundRemoval>
                    </a14:imgEffect>
                  </a14:imgLayer>
                </a14:imgProps>
              </a:ext>
              <a:ext uri="{28A0092B-C50C-407E-A947-70E740481C1C}">
                <a14:useLocalDpi xmlns:a14="http://schemas.microsoft.com/office/drawing/2010/main"/>
              </a:ext>
            </a:extLst>
          </a:blip>
          <a:srcRect/>
          <a:stretch/>
        </p:blipFill>
        <p:spPr>
          <a:xfrm>
            <a:off x="103446" y="6319169"/>
            <a:ext cx="1216152" cy="434206"/>
          </a:xfrm>
          <a:prstGeom prst="rect">
            <a:avLst/>
          </a:prstGeom>
        </p:spPr>
      </p:pic>
      <p:sp>
        <p:nvSpPr>
          <p:cNvPr id="3" name="Slide Number Placeholder 2">
            <a:extLst>
              <a:ext uri="{FF2B5EF4-FFF2-40B4-BE49-F238E27FC236}">
                <a16:creationId xmlns:a16="http://schemas.microsoft.com/office/drawing/2014/main" id="{20A6DCC7-D0BC-4F74-BA15-92476569B1B7}"/>
              </a:ext>
            </a:extLst>
          </p:cNvPr>
          <p:cNvSpPr>
            <a:spLocks noGrp="1"/>
          </p:cNvSpPr>
          <p:nvPr>
            <p:ph type="sldNum" sz="quarter" idx="10"/>
          </p:nvPr>
        </p:nvSpPr>
        <p:spPr/>
        <p:txBody>
          <a:bodyPr/>
          <a:lstStyle/>
          <a:p>
            <a:pPr>
              <a:defRPr/>
            </a:pPr>
            <a:fld id="{810234C7-F32F-482D-A57A-FCD5E0F71D03}" type="slidenum">
              <a:rPr lang="en-US" altLang="en-US" smtClean="0"/>
              <a:pPr>
                <a:defRPr/>
              </a:pPr>
              <a:t>‹#›</a:t>
            </a:fld>
            <a:endParaRPr lang="en-US" altLang="en-US"/>
          </a:p>
        </p:txBody>
      </p:sp>
    </p:spTree>
    <p:extLst>
      <p:ext uri="{BB962C8B-B14F-4D97-AF65-F5344CB8AC3E}">
        <p14:creationId xmlns:p14="http://schemas.microsoft.com/office/powerpoint/2010/main" val="1876284080"/>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5-Disclaimer">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3BC887B-FABC-4830-9BAB-283F7D932851}"/>
              </a:ext>
            </a:extLst>
          </p:cNvPr>
          <p:cNvGraphicFramePr>
            <a:graphicFrameLocks noChangeAspect="1"/>
          </p:cNvGraphicFramePr>
          <p:nvPr userDrawn="1">
            <p:custDataLst>
              <p:tags r:id="rId1"/>
            </p:custDataLst>
            <p:extLst>
              <p:ext uri="{D42A27DB-BD31-4B8C-83A1-F6EECF244321}">
                <p14:modId xmlns:p14="http://schemas.microsoft.com/office/powerpoint/2010/main" val="4934962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5" name="Object 4" hidden="1">
                        <a:extLst>
                          <a:ext uri="{FF2B5EF4-FFF2-40B4-BE49-F238E27FC236}">
                            <a16:creationId xmlns:a16="http://schemas.microsoft.com/office/drawing/2014/main" id="{13BC887B-FABC-4830-9BAB-283F7D93285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71FC59C4-2841-4996-894A-36CADA368D0C}"/>
              </a:ext>
            </a:extLst>
          </p:cNvPr>
          <p:cNvSpPr txBox="1"/>
          <p:nvPr userDrawn="1"/>
        </p:nvSpPr>
        <p:spPr>
          <a:xfrm>
            <a:off x="810705" y="393678"/>
            <a:ext cx="10850252" cy="1077218"/>
          </a:xfrm>
          <a:prstGeom prst="rect">
            <a:avLst/>
          </a:prstGeom>
          <a:solidFill>
            <a:schemeClr val="bg1"/>
          </a:solidFill>
          <a:effectLst>
            <a:outerShdw dist="38100" dir="5400000" algn="t" rotWithShape="0">
              <a:schemeClr val="accent1">
                <a:lumMod val="75000"/>
              </a:schemeClr>
            </a:outerShdw>
          </a:effectLst>
        </p:spPr>
        <p:txBody>
          <a:bodyPr wrap="square" rtlCol="0" anchor="b">
            <a:spAutoFit/>
          </a:bodyPr>
          <a:lstStyle/>
          <a:p>
            <a:endParaRPr lang="en-US" sz="3200"/>
          </a:p>
          <a:p>
            <a:r>
              <a:rPr lang="en-US" sz="3200"/>
              <a:t>Disclaimer</a:t>
            </a:r>
          </a:p>
        </p:txBody>
      </p:sp>
      <p:sp>
        <p:nvSpPr>
          <p:cNvPr id="7" name="TextBox 6">
            <a:extLst>
              <a:ext uri="{FF2B5EF4-FFF2-40B4-BE49-F238E27FC236}">
                <a16:creationId xmlns:a16="http://schemas.microsoft.com/office/drawing/2014/main" id="{C8031929-5456-45BD-BAA1-23B1B785309E}"/>
              </a:ext>
            </a:extLst>
          </p:cNvPr>
          <p:cNvSpPr txBox="1"/>
          <p:nvPr userDrawn="1"/>
        </p:nvSpPr>
        <p:spPr>
          <a:xfrm>
            <a:off x="1778524" y="2274838"/>
            <a:ext cx="863495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kern="1200">
                <a:solidFill>
                  <a:schemeClr val="tx1"/>
                </a:solidFill>
                <a:effectLst/>
                <a:latin typeface="+mn-lt"/>
                <a:ea typeface="+mn-ea"/>
                <a:cs typeface="+mn-cs"/>
              </a:rPr>
              <a:t>This document includes data that shall not be disclosed outside the organization listed on the cover page and shall not be duplicated, used, or disclosed‐‐in whole or in part‐‐for any purpose other than previously agreed upon in writing by Rios Partners, LLC or the contracting organization as specified in the contractual agreement between the organization and Rios Partners, LLC. </a:t>
            </a:r>
          </a:p>
        </p:txBody>
      </p:sp>
    </p:spTree>
    <p:extLst>
      <p:ext uri="{BB962C8B-B14F-4D97-AF65-F5344CB8AC3E}">
        <p14:creationId xmlns:p14="http://schemas.microsoft.com/office/powerpoint/2010/main" val="2362061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a:xfrm>
            <a:off x="4724400" y="6289676"/>
            <a:ext cx="2743200" cy="365125"/>
          </a:xfrm>
        </p:spPr>
        <p:txBody>
          <a:bodyPr/>
          <a:lstStyle>
            <a:lvl1pPr algn="ctr">
              <a:defRPr/>
            </a:lvl1pPr>
          </a:lstStyle>
          <a:p>
            <a:fld id="{61ED25BF-8B08-481C-9175-42CBF3C8334C}" type="slidenum">
              <a:rPr lang="en-US" smtClean="0"/>
              <a:pPr/>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420243867"/>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a:xfrm>
            <a:off x="4724400" y="6354435"/>
            <a:ext cx="2743200" cy="365125"/>
          </a:xfrm>
        </p:spPr>
        <p:txBody>
          <a:bodyPr/>
          <a:lstStyle>
            <a:lvl1pPr algn="ctr">
              <a:defRPr/>
            </a:lvl1pPr>
          </a:lstStyle>
          <a:p>
            <a:fld id="{61ED25BF-8B08-481C-9175-42CBF3C8334C}" type="slidenum">
              <a:rPr lang="en-US" smtClean="0"/>
              <a:pPr/>
              <a:t>‹#›</a:t>
            </a:fld>
            <a:endParaRPr lang="en-US"/>
          </a:p>
        </p:txBody>
      </p:sp>
    </p:spTree>
    <p:extLst>
      <p:ext uri="{BB962C8B-B14F-4D97-AF65-F5344CB8AC3E}">
        <p14:creationId xmlns:p14="http://schemas.microsoft.com/office/powerpoint/2010/main" val="3548450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724400" y="6374002"/>
            <a:ext cx="2743200" cy="365125"/>
          </a:xfrm>
        </p:spPr>
        <p:txBody>
          <a:bodyPr/>
          <a:lstStyle>
            <a:lvl1pPr algn="ctr">
              <a:defRPr/>
            </a:lvl1pPr>
          </a:lstStyle>
          <a:p>
            <a:fld id="{61ED25BF-8B08-481C-9175-42CBF3C8334C}" type="slidenum">
              <a:rPr lang="en-US" smtClean="0"/>
              <a:pPr/>
              <a:t>‹#›</a:t>
            </a:fld>
            <a:endParaRPr lang="en-US"/>
          </a:p>
        </p:txBody>
      </p:sp>
    </p:spTree>
    <p:extLst>
      <p:ext uri="{BB962C8B-B14F-4D97-AF65-F5344CB8AC3E}">
        <p14:creationId xmlns:p14="http://schemas.microsoft.com/office/powerpoint/2010/main" val="292309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a:xfrm>
            <a:off x="4724400" y="6322537"/>
            <a:ext cx="2743200" cy="365125"/>
          </a:xfrm>
        </p:spPr>
        <p:txBody>
          <a:bodyPr/>
          <a:lstStyle>
            <a:lvl1pPr algn="ctr">
              <a:defRPr/>
            </a:lvl1pPr>
          </a:lstStyle>
          <a:p>
            <a:fld id="{61ED25BF-8B08-481C-9175-42CBF3C8334C}" type="slidenum">
              <a:rPr lang="en-US" smtClean="0"/>
              <a:pPr/>
              <a:t>‹#›</a:t>
            </a:fld>
            <a:endParaRPr lang="en-US"/>
          </a:p>
        </p:txBody>
      </p:sp>
    </p:spTree>
    <p:extLst>
      <p:ext uri="{BB962C8B-B14F-4D97-AF65-F5344CB8AC3E}">
        <p14:creationId xmlns:p14="http://schemas.microsoft.com/office/powerpoint/2010/main" val="2717237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1ED25BF-8B08-481C-9175-42CBF3C8334C}" type="slidenum">
              <a:rPr lang="en-US" smtClean="0"/>
              <a:t>‹#›</a:t>
            </a:fld>
            <a:endParaRPr lang="en-US"/>
          </a:p>
        </p:txBody>
      </p:sp>
    </p:spTree>
    <p:extLst>
      <p:ext uri="{BB962C8B-B14F-4D97-AF65-F5344CB8AC3E}">
        <p14:creationId xmlns:p14="http://schemas.microsoft.com/office/powerpoint/2010/main" val="4214427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Click to 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Click to 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Click to 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Click to 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1ED25BF-8B08-481C-9175-42CBF3C8334C}" type="slidenum">
              <a:rPr lang="en-US" smtClean="0"/>
              <a:t>‹#›</a:t>
            </a:fld>
            <a:endParaRPr lang="en-US"/>
          </a:p>
        </p:txBody>
      </p:sp>
    </p:spTree>
    <p:extLst>
      <p:ext uri="{BB962C8B-B14F-4D97-AF65-F5344CB8AC3E}">
        <p14:creationId xmlns:p14="http://schemas.microsoft.com/office/powerpoint/2010/main" val="1078705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a:xfrm>
            <a:off x="4724400" y="6330292"/>
            <a:ext cx="2743200" cy="365125"/>
          </a:xfrm>
        </p:spPr>
        <p:txBody>
          <a:bodyPr/>
          <a:lstStyle>
            <a:lvl1pPr algn="ctr">
              <a:defRPr/>
            </a:lvl1pPr>
          </a:lstStyle>
          <a:p>
            <a:fld id="{61ED25BF-8B08-481C-9175-42CBF3C8334C}" type="slidenum">
              <a:rPr lang="en-US" smtClean="0"/>
              <a:pPr/>
              <a:t>‹#›</a:t>
            </a:fld>
            <a:endParaRPr lang="en-US"/>
          </a:p>
        </p:txBody>
      </p:sp>
    </p:spTree>
    <p:extLst>
      <p:ext uri="{BB962C8B-B14F-4D97-AF65-F5344CB8AC3E}">
        <p14:creationId xmlns:p14="http://schemas.microsoft.com/office/powerpoint/2010/main" val="3439955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1ED25BF-8B08-481C-9175-42CBF3C8334C}" type="slidenum">
              <a:rPr lang="en-US" smtClean="0"/>
              <a:t>‹#›</a:t>
            </a:fld>
            <a:endParaRPr lang="en-US"/>
          </a:p>
        </p:txBody>
      </p:sp>
    </p:spTree>
    <p:extLst>
      <p:ext uri="{BB962C8B-B14F-4D97-AF65-F5344CB8AC3E}">
        <p14:creationId xmlns:p14="http://schemas.microsoft.com/office/powerpoint/2010/main" val="2102870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p:custDataLst>
              <p:tags r:id="rId1"/>
            </p:custDataLst>
            <p:extLst>
              <p:ext uri="{D42A27DB-BD31-4B8C-83A1-F6EECF244321}">
                <p14:modId xmlns:p14="http://schemas.microsoft.com/office/powerpoint/2010/main" val="16587825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D64F0C-B9B8-4B6A-BC69-568024CA7ABC}" type="datetime1">
              <a:rPr lang="en-US" smtClean="0"/>
              <a:t>9/27/2023</a:t>
            </a:fld>
            <a:endParaRPr lang="en-US"/>
          </a:p>
        </p:txBody>
      </p:sp>
      <p:sp>
        <p:nvSpPr>
          <p:cNvPr id="5" name="Footer Placeholder 4"/>
          <p:cNvSpPr>
            <a:spLocks noGrp="1"/>
          </p:cNvSpPr>
          <p:nvPr>
            <p:ph type="ftr" sz="quarter" idx="11"/>
          </p:nvPr>
        </p:nvSpPr>
        <p:spPr>
          <a:xfrm>
            <a:off x="4038600" y="5714657"/>
            <a:ext cx="4114800" cy="365125"/>
          </a:xfrm>
        </p:spPr>
        <p:txBody>
          <a:bodyPr/>
          <a:lstStyle/>
          <a:p>
            <a:endParaRPr lang="en-US"/>
          </a:p>
        </p:txBody>
      </p:sp>
      <p:sp>
        <p:nvSpPr>
          <p:cNvPr id="6" name="Slide Number Placeholder 5"/>
          <p:cNvSpPr>
            <a:spLocks noGrp="1"/>
          </p:cNvSpPr>
          <p:nvPr>
            <p:ph type="sldNum" sz="quarter" idx="12"/>
          </p:nvPr>
        </p:nvSpPr>
        <p:spPr>
          <a:xfrm>
            <a:off x="4724400" y="6473101"/>
            <a:ext cx="2743200" cy="365125"/>
          </a:xfrm>
        </p:spPr>
        <p:txBody>
          <a:bodyPr/>
          <a:lstStyle>
            <a:lvl1pPr algn="ctr">
              <a:defRPr/>
            </a:lvl1pPr>
          </a:lstStyle>
          <a:p>
            <a:fld id="{61ED25BF-8B08-481C-9175-42CBF3C8334C}" type="slidenum">
              <a:rPr lang="en-US" smtClean="0"/>
              <a:pPr/>
              <a:t>‹#›</a:t>
            </a:fld>
            <a:endParaRPr lang="en-US"/>
          </a:p>
        </p:txBody>
      </p:sp>
    </p:spTree>
    <p:extLst>
      <p:ext uri="{BB962C8B-B14F-4D97-AF65-F5344CB8AC3E}">
        <p14:creationId xmlns:p14="http://schemas.microsoft.com/office/powerpoint/2010/main" val="1492873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1ED25BF-8B08-481C-9175-42CBF3C8334C}" type="slidenum">
              <a:rPr lang="en-US" smtClean="0"/>
              <a:t>‹#›</a:t>
            </a:fld>
            <a:endParaRPr lang="en-US"/>
          </a:p>
        </p:txBody>
      </p:sp>
    </p:spTree>
    <p:extLst>
      <p:ext uri="{BB962C8B-B14F-4D97-AF65-F5344CB8AC3E}">
        <p14:creationId xmlns:p14="http://schemas.microsoft.com/office/powerpoint/2010/main" val="74515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61ED25BF-8B08-481C-9175-42CBF3C8334C}" type="slidenum">
              <a:rPr lang="en-US" smtClean="0"/>
              <a:t>‹#›</a:t>
            </a:fld>
            <a:endParaRPr lang="en-US"/>
          </a:p>
        </p:txBody>
      </p:sp>
    </p:spTree>
    <p:extLst>
      <p:ext uri="{BB962C8B-B14F-4D97-AF65-F5344CB8AC3E}">
        <p14:creationId xmlns:p14="http://schemas.microsoft.com/office/powerpoint/2010/main" val="31551818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DF54595-3779-4CCB-A1CA-3D22DD42379C}" type="datetime1">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31662362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extLst>
              <p:ext uri="{D42A27DB-BD31-4B8C-83A1-F6EECF244321}">
                <p14:modId xmlns:p14="http://schemas.microsoft.com/office/powerpoint/2010/main" val="10386466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837007" y="136525"/>
            <a:ext cx="10515600" cy="618385"/>
          </a:xfrm>
        </p:spPr>
        <p:txBody>
          <a:bodyPr vert="horz"/>
          <a:lstStyle/>
          <a:p>
            <a:r>
              <a:rPr lang="en-US"/>
              <a:t>Click to edit Master title style</a:t>
            </a:r>
          </a:p>
        </p:txBody>
      </p:sp>
      <p:sp>
        <p:nvSpPr>
          <p:cNvPr id="3" name="Content Placeholder 2"/>
          <p:cNvSpPr>
            <a:spLocks noGrp="1"/>
          </p:cNvSpPr>
          <p:nvPr>
            <p:ph idx="1"/>
          </p:nvPr>
        </p:nvSpPr>
        <p:spPr>
          <a:xfrm>
            <a:off x="837007" y="1146278"/>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559706-AAD6-45A5-8E5B-C916E82B60D0}" type="datetime1">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3915991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extLst>
              <p:ext uri="{D42A27DB-BD31-4B8C-83A1-F6EECF244321}">
                <p14:modId xmlns:p14="http://schemas.microsoft.com/office/powerpoint/2010/main" val="10386466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837007" y="136525"/>
            <a:ext cx="9174523" cy="618385"/>
          </a:xfrm>
        </p:spPr>
        <p:txBody>
          <a:bodyPr vert="horz"/>
          <a:lstStyle/>
          <a:p>
            <a:r>
              <a:rPr lang="en-US"/>
              <a:t>Click to edit Master title style</a:t>
            </a:r>
          </a:p>
        </p:txBody>
      </p:sp>
      <p:sp>
        <p:nvSpPr>
          <p:cNvPr id="3" name="Content Placeholder 2"/>
          <p:cNvSpPr>
            <a:spLocks noGrp="1"/>
          </p:cNvSpPr>
          <p:nvPr>
            <p:ph idx="1"/>
          </p:nvPr>
        </p:nvSpPr>
        <p:spPr>
          <a:xfrm>
            <a:off x="837007" y="1146278"/>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D493D6-369E-4D7E-95DB-A19DD0124682}" type="datetime1">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cxnSp>
        <p:nvCxnSpPr>
          <p:cNvPr id="28" name="Straight Connector 27">
            <a:extLst>
              <a:ext uri="{FF2B5EF4-FFF2-40B4-BE49-F238E27FC236}">
                <a16:creationId xmlns:a16="http://schemas.microsoft.com/office/drawing/2014/main" id="{13660A47-6AEB-5D73-3A97-28657D3321A4}"/>
              </a:ext>
            </a:extLst>
          </p:cNvPr>
          <p:cNvCxnSpPr>
            <a:cxnSpLocks/>
          </p:cNvCxnSpPr>
          <p:nvPr userDrawn="1"/>
        </p:nvCxnSpPr>
        <p:spPr>
          <a:xfrm>
            <a:off x="10198100" y="0"/>
            <a:ext cx="0" cy="86123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3AB15C1-5A62-9985-AFA9-A0B0561A3D40}"/>
              </a:ext>
            </a:extLst>
          </p:cNvPr>
          <p:cNvSpPr txBox="1"/>
          <p:nvPr userDrawn="1"/>
        </p:nvSpPr>
        <p:spPr>
          <a:xfrm>
            <a:off x="10166655" y="292119"/>
            <a:ext cx="11261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Category</a:t>
            </a:r>
          </a:p>
        </p:txBody>
      </p:sp>
      <p:grpSp>
        <p:nvGrpSpPr>
          <p:cNvPr id="30" name="Group 29">
            <a:extLst>
              <a:ext uri="{FF2B5EF4-FFF2-40B4-BE49-F238E27FC236}">
                <a16:creationId xmlns:a16="http://schemas.microsoft.com/office/drawing/2014/main" id="{ECF614C9-E5D7-AE01-9103-3230124C92D3}"/>
              </a:ext>
            </a:extLst>
          </p:cNvPr>
          <p:cNvGrpSpPr/>
          <p:nvPr userDrawn="1"/>
        </p:nvGrpSpPr>
        <p:grpSpPr>
          <a:xfrm>
            <a:off x="11342489" y="27302"/>
            <a:ext cx="806632" cy="806632"/>
            <a:chOff x="1961543" y="2661950"/>
            <a:chExt cx="910525" cy="910525"/>
          </a:xfrm>
        </p:grpSpPr>
        <p:sp>
          <p:nvSpPr>
            <p:cNvPr id="31" name="Oval 30">
              <a:extLst>
                <a:ext uri="{FF2B5EF4-FFF2-40B4-BE49-F238E27FC236}">
                  <a16:creationId xmlns:a16="http://schemas.microsoft.com/office/drawing/2014/main" id="{34086C58-3296-3D63-EFD6-5D8A51CF5A55}"/>
                </a:ext>
              </a:extLst>
            </p:cNvPr>
            <p:cNvSpPr/>
            <p:nvPr/>
          </p:nvSpPr>
          <p:spPr>
            <a:xfrm>
              <a:off x="1961543" y="2661950"/>
              <a:ext cx="910525" cy="910525"/>
            </a:xfrm>
            <a:prstGeom prst="ellipse">
              <a:avLst/>
            </a:prstGeom>
            <a:solidFill>
              <a:schemeClr val="bg1"/>
            </a:solidFill>
            <a:ln w="28575">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Arrow Connector 31">
              <a:extLst>
                <a:ext uri="{FF2B5EF4-FFF2-40B4-BE49-F238E27FC236}">
                  <a16:creationId xmlns:a16="http://schemas.microsoft.com/office/drawing/2014/main" id="{BB1CEA6F-FF51-A6AF-F51A-51B8B34030A1}"/>
                </a:ext>
              </a:extLst>
            </p:cNvPr>
            <p:cNvCxnSpPr>
              <a:cxnSpLocks/>
              <a:stCxn id="46" idx="1"/>
              <a:endCxn id="39" idx="0"/>
            </p:cNvCxnSpPr>
            <p:nvPr/>
          </p:nvCxnSpPr>
          <p:spPr>
            <a:xfrm flipH="1">
              <a:off x="2224385" y="2825568"/>
              <a:ext cx="111549" cy="101386"/>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61D8DE9-4A77-A8A1-3C5F-56AE18CF7FC0}"/>
                </a:ext>
              </a:extLst>
            </p:cNvPr>
            <p:cNvCxnSpPr>
              <a:cxnSpLocks/>
              <a:stCxn id="46" idx="3"/>
              <a:endCxn id="43" idx="0"/>
            </p:cNvCxnSpPr>
            <p:nvPr/>
          </p:nvCxnSpPr>
          <p:spPr>
            <a:xfrm>
              <a:off x="2518315" y="2825568"/>
              <a:ext cx="109779" cy="101386"/>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CAF70327-E6D0-6551-221F-07BC5DB82424}"/>
                </a:ext>
              </a:extLst>
            </p:cNvPr>
            <p:cNvGrpSpPr/>
            <p:nvPr/>
          </p:nvGrpSpPr>
          <p:grpSpPr>
            <a:xfrm>
              <a:off x="2309185" y="2707630"/>
              <a:ext cx="234110" cy="234110"/>
              <a:chOff x="2429304" y="900728"/>
              <a:chExt cx="751548" cy="751141"/>
            </a:xfrm>
          </p:grpSpPr>
          <p:sp>
            <p:nvSpPr>
              <p:cNvPr id="45" name="Oval 44">
                <a:extLst>
                  <a:ext uri="{FF2B5EF4-FFF2-40B4-BE49-F238E27FC236}">
                    <a16:creationId xmlns:a16="http://schemas.microsoft.com/office/drawing/2014/main" id="{4D4F2275-24E5-597E-7D9A-9CF408D47DA2}"/>
                  </a:ext>
                </a:extLst>
              </p:cNvPr>
              <p:cNvSpPr/>
              <p:nvPr/>
            </p:nvSpPr>
            <p:spPr>
              <a:xfrm>
                <a:off x="2429304" y="900728"/>
                <a:ext cx="751548" cy="751141"/>
              </a:xfrm>
              <a:prstGeom prst="ellipse">
                <a:avLst/>
              </a:prstGeom>
              <a:solidFill>
                <a:schemeClr val="bg1"/>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6" name="Graphic 45" descr="Folder Search with solid fill">
                <a:extLst>
                  <a:ext uri="{FF2B5EF4-FFF2-40B4-BE49-F238E27FC236}">
                    <a16:creationId xmlns:a16="http://schemas.microsoft.com/office/drawing/2014/main" id="{41056704-0F99-EF57-7DD8-55541FC240D3}"/>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515174" y="986387"/>
                <a:ext cx="585488" cy="585488"/>
              </a:xfrm>
              <a:prstGeom prst="rect">
                <a:avLst/>
              </a:prstGeom>
            </p:spPr>
          </p:pic>
        </p:grpSp>
        <p:grpSp>
          <p:nvGrpSpPr>
            <p:cNvPr id="35" name="Group 34">
              <a:extLst>
                <a:ext uri="{FF2B5EF4-FFF2-40B4-BE49-F238E27FC236}">
                  <a16:creationId xmlns:a16="http://schemas.microsoft.com/office/drawing/2014/main" id="{61261448-7779-DC5D-E545-ADD721F7E0FA}"/>
                </a:ext>
              </a:extLst>
            </p:cNvPr>
            <p:cNvGrpSpPr/>
            <p:nvPr/>
          </p:nvGrpSpPr>
          <p:grpSpPr>
            <a:xfrm>
              <a:off x="2511039" y="2926954"/>
              <a:ext cx="234110" cy="234110"/>
              <a:chOff x="5738183" y="2170102"/>
              <a:chExt cx="548640" cy="548640"/>
            </a:xfrm>
          </p:grpSpPr>
          <p:sp>
            <p:nvSpPr>
              <p:cNvPr id="43" name="Oval 42">
                <a:extLst>
                  <a:ext uri="{FF2B5EF4-FFF2-40B4-BE49-F238E27FC236}">
                    <a16:creationId xmlns:a16="http://schemas.microsoft.com/office/drawing/2014/main" id="{064FF02B-65D0-E3E0-6497-5649A9E641DA}"/>
                  </a:ext>
                </a:extLst>
              </p:cNvPr>
              <p:cNvSpPr/>
              <p:nvPr/>
            </p:nvSpPr>
            <p:spPr>
              <a:xfrm>
                <a:off x="5738183" y="2170102"/>
                <a:ext cx="548640" cy="548640"/>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4" name="Graphic 43" descr="Hourglass Full with solid fill">
                <a:extLst>
                  <a:ext uri="{FF2B5EF4-FFF2-40B4-BE49-F238E27FC236}">
                    <a16:creationId xmlns:a16="http://schemas.microsoft.com/office/drawing/2014/main" id="{E38332CE-AD68-4620-F8DD-E5C52BF9037F}"/>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829623" y="2261542"/>
                <a:ext cx="365760" cy="365760"/>
              </a:xfrm>
              <a:prstGeom prst="rect">
                <a:avLst/>
              </a:prstGeom>
            </p:spPr>
          </p:pic>
        </p:grpSp>
        <p:sp>
          <p:nvSpPr>
            <p:cNvPr id="36" name="Right Brace 35">
              <a:extLst>
                <a:ext uri="{FF2B5EF4-FFF2-40B4-BE49-F238E27FC236}">
                  <a16:creationId xmlns:a16="http://schemas.microsoft.com/office/drawing/2014/main" id="{911BE6FA-050E-4169-9F6C-AD85578FA0CA}"/>
                </a:ext>
              </a:extLst>
            </p:cNvPr>
            <p:cNvSpPr/>
            <p:nvPr/>
          </p:nvSpPr>
          <p:spPr>
            <a:xfrm rot="5400000">
              <a:off x="2331751" y="2859512"/>
              <a:ext cx="170108" cy="656687"/>
            </a:xfrm>
            <a:prstGeom prst="rightBrace">
              <a:avLst>
                <a:gd name="adj1" fmla="val 8333"/>
                <a:gd name="adj2" fmla="val 49820"/>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7" name="Group 36">
              <a:extLst>
                <a:ext uri="{FF2B5EF4-FFF2-40B4-BE49-F238E27FC236}">
                  <a16:creationId xmlns:a16="http://schemas.microsoft.com/office/drawing/2014/main" id="{3A27C745-4ADA-5B48-8181-8D9757E094A9}"/>
                </a:ext>
              </a:extLst>
            </p:cNvPr>
            <p:cNvGrpSpPr/>
            <p:nvPr/>
          </p:nvGrpSpPr>
          <p:grpSpPr>
            <a:xfrm>
              <a:off x="2299751" y="3292684"/>
              <a:ext cx="234110" cy="234110"/>
              <a:chOff x="2456138" y="4212877"/>
              <a:chExt cx="548640" cy="548640"/>
            </a:xfrm>
          </p:grpSpPr>
          <p:sp>
            <p:nvSpPr>
              <p:cNvPr id="41" name="Oval 40">
                <a:extLst>
                  <a:ext uri="{FF2B5EF4-FFF2-40B4-BE49-F238E27FC236}">
                    <a16:creationId xmlns:a16="http://schemas.microsoft.com/office/drawing/2014/main" id="{04CC3A5C-AB0F-0EA2-576D-54A97A4EAAA6}"/>
                  </a:ext>
                </a:extLst>
              </p:cNvPr>
              <p:cNvSpPr/>
              <p:nvPr/>
            </p:nvSpPr>
            <p:spPr>
              <a:xfrm>
                <a:off x="2456138" y="4212877"/>
                <a:ext cx="548640" cy="548640"/>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2" name="Graphic 41" descr="Clipboard Partially Checked with solid fill">
                <a:extLst>
                  <a:ext uri="{FF2B5EF4-FFF2-40B4-BE49-F238E27FC236}">
                    <a16:creationId xmlns:a16="http://schemas.microsoft.com/office/drawing/2014/main" id="{C57B966B-40DE-19B5-87C3-2994F1672073}"/>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518927" y="4275665"/>
                <a:ext cx="423063" cy="423063"/>
              </a:xfrm>
              <a:prstGeom prst="rect">
                <a:avLst/>
              </a:prstGeom>
            </p:spPr>
          </p:pic>
        </p:grpSp>
        <p:grpSp>
          <p:nvGrpSpPr>
            <p:cNvPr id="38" name="Group 37">
              <a:extLst>
                <a:ext uri="{FF2B5EF4-FFF2-40B4-BE49-F238E27FC236}">
                  <a16:creationId xmlns:a16="http://schemas.microsoft.com/office/drawing/2014/main" id="{BD157DD6-A1AE-2A73-98CF-268CECBF69A2}"/>
                </a:ext>
              </a:extLst>
            </p:cNvPr>
            <p:cNvGrpSpPr/>
            <p:nvPr/>
          </p:nvGrpSpPr>
          <p:grpSpPr>
            <a:xfrm>
              <a:off x="2107330" y="2926954"/>
              <a:ext cx="234110" cy="234110"/>
              <a:chOff x="1057250" y="2105279"/>
              <a:chExt cx="548640" cy="548640"/>
            </a:xfrm>
          </p:grpSpPr>
          <p:sp>
            <p:nvSpPr>
              <p:cNvPr id="39" name="Oval 38">
                <a:extLst>
                  <a:ext uri="{FF2B5EF4-FFF2-40B4-BE49-F238E27FC236}">
                    <a16:creationId xmlns:a16="http://schemas.microsoft.com/office/drawing/2014/main" id="{79E9C880-2FB7-E7E7-5DAB-7AC785AECE61}"/>
                  </a:ext>
                </a:extLst>
              </p:cNvPr>
              <p:cNvSpPr/>
              <p:nvPr/>
            </p:nvSpPr>
            <p:spPr>
              <a:xfrm>
                <a:off x="1057250" y="2105279"/>
                <a:ext cx="548640" cy="548640"/>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Graphic 39" descr="Group brainstorm with solid fill">
                <a:extLst>
                  <a:ext uri="{FF2B5EF4-FFF2-40B4-BE49-F238E27FC236}">
                    <a16:creationId xmlns:a16="http://schemas.microsoft.com/office/drawing/2014/main" id="{7EE653FF-6F62-5967-3692-50970B1E71C0}"/>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085349" y="2133378"/>
                <a:ext cx="492442" cy="492442"/>
              </a:xfrm>
              <a:prstGeom prst="rect">
                <a:avLst/>
              </a:prstGeom>
            </p:spPr>
          </p:pic>
        </p:grpSp>
      </p:grpSp>
    </p:spTree>
    <p:extLst>
      <p:ext uri="{BB962C8B-B14F-4D97-AF65-F5344CB8AC3E}">
        <p14:creationId xmlns:p14="http://schemas.microsoft.com/office/powerpoint/2010/main" val="10617990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extLst>
              <p:ext uri="{D42A27DB-BD31-4B8C-83A1-F6EECF244321}">
                <p14:modId xmlns:p14="http://schemas.microsoft.com/office/powerpoint/2010/main" val="10386466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837007" y="136525"/>
            <a:ext cx="9174523" cy="618385"/>
          </a:xfrm>
        </p:spPr>
        <p:txBody>
          <a:bodyPr vert="horz"/>
          <a:lstStyle/>
          <a:p>
            <a:r>
              <a:rPr lang="en-US"/>
              <a:t>Click to edit Master title style</a:t>
            </a:r>
          </a:p>
        </p:txBody>
      </p:sp>
      <p:sp>
        <p:nvSpPr>
          <p:cNvPr id="3" name="Content Placeholder 2"/>
          <p:cNvSpPr>
            <a:spLocks noGrp="1"/>
          </p:cNvSpPr>
          <p:nvPr>
            <p:ph idx="1"/>
          </p:nvPr>
        </p:nvSpPr>
        <p:spPr>
          <a:xfrm>
            <a:off x="837007" y="1146278"/>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2497A3-0D53-41A1-8FDC-45AAB9BE2DA0}" type="datetime1">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cxnSp>
        <p:nvCxnSpPr>
          <p:cNvPr id="28" name="Straight Connector 27">
            <a:extLst>
              <a:ext uri="{FF2B5EF4-FFF2-40B4-BE49-F238E27FC236}">
                <a16:creationId xmlns:a16="http://schemas.microsoft.com/office/drawing/2014/main" id="{3B7A8A0D-107A-D6F5-6847-3608D5F41F1E}"/>
              </a:ext>
            </a:extLst>
          </p:cNvPr>
          <p:cNvCxnSpPr>
            <a:cxnSpLocks/>
          </p:cNvCxnSpPr>
          <p:nvPr userDrawn="1"/>
        </p:nvCxnSpPr>
        <p:spPr>
          <a:xfrm>
            <a:off x="10198100" y="0"/>
            <a:ext cx="0" cy="86123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9B3EBA77-9A23-6909-94FC-851AE487A829}"/>
              </a:ext>
            </a:extLst>
          </p:cNvPr>
          <p:cNvGrpSpPr/>
          <p:nvPr userDrawn="1"/>
        </p:nvGrpSpPr>
        <p:grpSpPr>
          <a:xfrm>
            <a:off x="11342489" y="27302"/>
            <a:ext cx="806632" cy="806632"/>
            <a:chOff x="3265410" y="2661950"/>
            <a:chExt cx="910525" cy="910525"/>
          </a:xfrm>
        </p:grpSpPr>
        <p:sp>
          <p:nvSpPr>
            <p:cNvPr id="30" name="Oval 29">
              <a:extLst>
                <a:ext uri="{FF2B5EF4-FFF2-40B4-BE49-F238E27FC236}">
                  <a16:creationId xmlns:a16="http://schemas.microsoft.com/office/drawing/2014/main" id="{729FF595-7B12-605B-2207-32DAA9C690AB}"/>
                </a:ext>
              </a:extLst>
            </p:cNvPr>
            <p:cNvSpPr/>
            <p:nvPr/>
          </p:nvSpPr>
          <p:spPr>
            <a:xfrm>
              <a:off x="3265410" y="2661950"/>
              <a:ext cx="910525" cy="910525"/>
            </a:xfrm>
            <a:prstGeom prst="ellipse">
              <a:avLst/>
            </a:prstGeom>
            <a:solidFill>
              <a:schemeClr val="bg1"/>
            </a:solidFill>
            <a:ln w="28575">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1" name="Straight Arrow Connector 30">
              <a:extLst>
                <a:ext uri="{FF2B5EF4-FFF2-40B4-BE49-F238E27FC236}">
                  <a16:creationId xmlns:a16="http://schemas.microsoft.com/office/drawing/2014/main" id="{3E8D381D-3FF3-312D-471A-6A4CE7A6D204}"/>
                </a:ext>
              </a:extLst>
            </p:cNvPr>
            <p:cNvCxnSpPr>
              <a:cxnSpLocks/>
              <a:stCxn id="45" idx="1"/>
              <a:endCxn id="38" idx="0"/>
            </p:cNvCxnSpPr>
            <p:nvPr/>
          </p:nvCxnSpPr>
          <p:spPr>
            <a:xfrm flipH="1">
              <a:off x="3528252" y="2825568"/>
              <a:ext cx="111549" cy="101386"/>
            </a:xfrm>
            <a:prstGeom prst="straightConnector1">
              <a:avLst/>
            </a:prstGeom>
            <a:ln>
              <a:solidFill>
                <a:srgbClr val="002F56"/>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E776C2A-B630-2B17-36EF-18336F07ADB6}"/>
                </a:ext>
              </a:extLst>
            </p:cNvPr>
            <p:cNvCxnSpPr>
              <a:cxnSpLocks/>
              <a:stCxn id="45" idx="3"/>
              <a:endCxn id="42" idx="0"/>
            </p:cNvCxnSpPr>
            <p:nvPr/>
          </p:nvCxnSpPr>
          <p:spPr>
            <a:xfrm>
              <a:off x="3822182" y="2825568"/>
              <a:ext cx="109779" cy="101386"/>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EE7AEF46-374C-1576-FEB4-9D67E0FDEA8E}"/>
                </a:ext>
              </a:extLst>
            </p:cNvPr>
            <p:cNvGrpSpPr/>
            <p:nvPr/>
          </p:nvGrpSpPr>
          <p:grpSpPr>
            <a:xfrm>
              <a:off x="3613052" y="2707630"/>
              <a:ext cx="234110" cy="234110"/>
              <a:chOff x="2429304" y="900728"/>
              <a:chExt cx="751548" cy="751141"/>
            </a:xfrm>
          </p:grpSpPr>
          <p:sp>
            <p:nvSpPr>
              <p:cNvPr id="44" name="Oval 43">
                <a:extLst>
                  <a:ext uri="{FF2B5EF4-FFF2-40B4-BE49-F238E27FC236}">
                    <a16:creationId xmlns:a16="http://schemas.microsoft.com/office/drawing/2014/main" id="{9E2884EB-08E7-307C-F6EF-47AFB2004248}"/>
                  </a:ext>
                </a:extLst>
              </p:cNvPr>
              <p:cNvSpPr/>
              <p:nvPr/>
            </p:nvSpPr>
            <p:spPr>
              <a:xfrm>
                <a:off x="2429304" y="900728"/>
                <a:ext cx="751548" cy="751141"/>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5" name="Graphic 44" descr="Folder Search with solid fill">
                <a:extLst>
                  <a:ext uri="{FF2B5EF4-FFF2-40B4-BE49-F238E27FC236}">
                    <a16:creationId xmlns:a16="http://schemas.microsoft.com/office/drawing/2014/main" id="{AE461F1D-40BC-C4AA-BFB0-D62C35F16440}"/>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515174" y="986387"/>
                <a:ext cx="585488" cy="585488"/>
              </a:xfrm>
              <a:prstGeom prst="rect">
                <a:avLst/>
              </a:prstGeom>
            </p:spPr>
          </p:pic>
        </p:grpSp>
        <p:grpSp>
          <p:nvGrpSpPr>
            <p:cNvPr id="34" name="Group 33">
              <a:extLst>
                <a:ext uri="{FF2B5EF4-FFF2-40B4-BE49-F238E27FC236}">
                  <a16:creationId xmlns:a16="http://schemas.microsoft.com/office/drawing/2014/main" id="{C0892853-4A3F-A29C-8A94-E0342F0CF609}"/>
                </a:ext>
              </a:extLst>
            </p:cNvPr>
            <p:cNvGrpSpPr/>
            <p:nvPr/>
          </p:nvGrpSpPr>
          <p:grpSpPr>
            <a:xfrm>
              <a:off x="3814906" y="2926954"/>
              <a:ext cx="234110" cy="234110"/>
              <a:chOff x="5738183" y="2170102"/>
              <a:chExt cx="548640" cy="548640"/>
            </a:xfrm>
          </p:grpSpPr>
          <p:sp>
            <p:nvSpPr>
              <p:cNvPr id="42" name="Oval 41">
                <a:extLst>
                  <a:ext uri="{FF2B5EF4-FFF2-40B4-BE49-F238E27FC236}">
                    <a16:creationId xmlns:a16="http://schemas.microsoft.com/office/drawing/2014/main" id="{BA9BF8BC-10B5-2A32-C5B5-324A8B0FB867}"/>
                  </a:ext>
                </a:extLst>
              </p:cNvPr>
              <p:cNvSpPr/>
              <p:nvPr/>
            </p:nvSpPr>
            <p:spPr>
              <a:xfrm>
                <a:off x="5738183" y="2170102"/>
                <a:ext cx="548640" cy="548640"/>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3" name="Graphic 42" descr="Hourglass Full with solid fill">
                <a:extLst>
                  <a:ext uri="{FF2B5EF4-FFF2-40B4-BE49-F238E27FC236}">
                    <a16:creationId xmlns:a16="http://schemas.microsoft.com/office/drawing/2014/main" id="{7EECE340-61BE-F0D0-FDB2-85B03E32BD1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829623" y="2261542"/>
                <a:ext cx="365760" cy="365760"/>
              </a:xfrm>
              <a:prstGeom prst="rect">
                <a:avLst/>
              </a:prstGeom>
            </p:spPr>
          </p:pic>
        </p:grpSp>
        <p:sp>
          <p:nvSpPr>
            <p:cNvPr id="35" name="Right Brace 34">
              <a:extLst>
                <a:ext uri="{FF2B5EF4-FFF2-40B4-BE49-F238E27FC236}">
                  <a16:creationId xmlns:a16="http://schemas.microsoft.com/office/drawing/2014/main" id="{D7E091F6-5754-56B3-023D-F1D8C40E5BB6}"/>
                </a:ext>
              </a:extLst>
            </p:cNvPr>
            <p:cNvSpPr/>
            <p:nvPr/>
          </p:nvSpPr>
          <p:spPr>
            <a:xfrm rot="5400000">
              <a:off x="3635618" y="2859512"/>
              <a:ext cx="170108" cy="656687"/>
            </a:xfrm>
            <a:prstGeom prst="rightBrace">
              <a:avLst>
                <a:gd name="adj1" fmla="val 8333"/>
                <a:gd name="adj2" fmla="val 49820"/>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6" name="Group 35">
              <a:extLst>
                <a:ext uri="{FF2B5EF4-FFF2-40B4-BE49-F238E27FC236}">
                  <a16:creationId xmlns:a16="http://schemas.microsoft.com/office/drawing/2014/main" id="{8F47399E-0DFB-8BB6-B6D4-F3D829EDE3F0}"/>
                </a:ext>
              </a:extLst>
            </p:cNvPr>
            <p:cNvGrpSpPr/>
            <p:nvPr/>
          </p:nvGrpSpPr>
          <p:grpSpPr>
            <a:xfrm>
              <a:off x="3603618" y="3292684"/>
              <a:ext cx="234110" cy="234110"/>
              <a:chOff x="2456138" y="4212877"/>
              <a:chExt cx="548640" cy="548640"/>
            </a:xfrm>
          </p:grpSpPr>
          <p:sp>
            <p:nvSpPr>
              <p:cNvPr id="40" name="Oval 39">
                <a:extLst>
                  <a:ext uri="{FF2B5EF4-FFF2-40B4-BE49-F238E27FC236}">
                    <a16:creationId xmlns:a16="http://schemas.microsoft.com/office/drawing/2014/main" id="{4C7577DF-53EE-577B-27AA-D051DA46EB32}"/>
                  </a:ext>
                </a:extLst>
              </p:cNvPr>
              <p:cNvSpPr/>
              <p:nvPr/>
            </p:nvSpPr>
            <p:spPr>
              <a:xfrm>
                <a:off x="2456138" y="4212877"/>
                <a:ext cx="548640" cy="548640"/>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 name="Graphic 40" descr="Clipboard Partially Checked with solid fill">
                <a:extLst>
                  <a:ext uri="{FF2B5EF4-FFF2-40B4-BE49-F238E27FC236}">
                    <a16:creationId xmlns:a16="http://schemas.microsoft.com/office/drawing/2014/main" id="{DC5B53B1-15EB-E4D6-8E31-5F42956A4EB4}"/>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518927" y="4275665"/>
                <a:ext cx="423063" cy="423063"/>
              </a:xfrm>
              <a:prstGeom prst="rect">
                <a:avLst/>
              </a:prstGeom>
            </p:spPr>
          </p:pic>
        </p:grpSp>
        <p:grpSp>
          <p:nvGrpSpPr>
            <p:cNvPr id="37" name="Group 36">
              <a:extLst>
                <a:ext uri="{FF2B5EF4-FFF2-40B4-BE49-F238E27FC236}">
                  <a16:creationId xmlns:a16="http://schemas.microsoft.com/office/drawing/2014/main" id="{5A70D64E-0342-5B97-0AEA-7E2D7170150D}"/>
                </a:ext>
              </a:extLst>
            </p:cNvPr>
            <p:cNvGrpSpPr/>
            <p:nvPr/>
          </p:nvGrpSpPr>
          <p:grpSpPr>
            <a:xfrm>
              <a:off x="3411197" y="2926954"/>
              <a:ext cx="234110" cy="234110"/>
              <a:chOff x="1057250" y="2105279"/>
              <a:chExt cx="548640" cy="548640"/>
            </a:xfrm>
          </p:grpSpPr>
          <p:sp>
            <p:nvSpPr>
              <p:cNvPr id="38" name="Oval 37">
                <a:extLst>
                  <a:ext uri="{FF2B5EF4-FFF2-40B4-BE49-F238E27FC236}">
                    <a16:creationId xmlns:a16="http://schemas.microsoft.com/office/drawing/2014/main" id="{B723EBE1-133F-3701-64BE-5B511BF732B1}"/>
                  </a:ext>
                </a:extLst>
              </p:cNvPr>
              <p:cNvSpPr/>
              <p:nvPr/>
            </p:nvSpPr>
            <p:spPr>
              <a:xfrm>
                <a:off x="1057250" y="2105279"/>
                <a:ext cx="548640" cy="548640"/>
              </a:xfrm>
              <a:prstGeom prst="ellipse">
                <a:avLst/>
              </a:prstGeom>
              <a:solidFill>
                <a:schemeClr val="bg1"/>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9" name="Graphic 38" descr="Group brainstorm with solid fill">
                <a:extLst>
                  <a:ext uri="{FF2B5EF4-FFF2-40B4-BE49-F238E27FC236}">
                    <a16:creationId xmlns:a16="http://schemas.microsoft.com/office/drawing/2014/main" id="{4A9F58C5-4AAD-CE5D-70F1-B6D747028D1A}"/>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085349" y="2133378"/>
                <a:ext cx="492442" cy="492442"/>
              </a:xfrm>
              <a:prstGeom prst="rect">
                <a:avLst/>
              </a:prstGeom>
            </p:spPr>
          </p:pic>
        </p:grpSp>
      </p:grpSp>
      <p:sp>
        <p:nvSpPr>
          <p:cNvPr id="46" name="TextBox 45">
            <a:extLst>
              <a:ext uri="{FF2B5EF4-FFF2-40B4-BE49-F238E27FC236}">
                <a16:creationId xmlns:a16="http://schemas.microsoft.com/office/drawing/2014/main" id="{55FE022B-67C2-ADD0-8A60-A025774DE42A}"/>
              </a:ext>
            </a:extLst>
          </p:cNvPr>
          <p:cNvSpPr txBox="1"/>
          <p:nvPr userDrawn="1"/>
        </p:nvSpPr>
        <p:spPr>
          <a:xfrm>
            <a:off x="10166655" y="292119"/>
            <a:ext cx="11261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Requirements</a:t>
            </a:r>
          </a:p>
        </p:txBody>
      </p:sp>
    </p:spTree>
    <p:extLst>
      <p:ext uri="{BB962C8B-B14F-4D97-AF65-F5344CB8AC3E}">
        <p14:creationId xmlns:p14="http://schemas.microsoft.com/office/powerpoint/2010/main" val="21123272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extLst>
              <p:ext uri="{D42A27DB-BD31-4B8C-83A1-F6EECF244321}">
                <p14:modId xmlns:p14="http://schemas.microsoft.com/office/powerpoint/2010/main" val="10386466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837007" y="136525"/>
            <a:ext cx="9174523" cy="618385"/>
          </a:xfrm>
        </p:spPr>
        <p:txBody>
          <a:bodyPr vert="horz"/>
          <a:lstStyle/>
          <a:p>
            <a:r>
              <a:rPr lang="en-US"/>
              <a:t>Click to edit Master title style</a:t>
            </a:r>
          </a:p>
        </p:txBody>
      </p:sp>
      <p:sp>
        <p:nvSpPr>
          <p:cNvPr id="3" name="Content Placeholder 2"/>
          <p:cNvSpPr>
            <a:spLocks noGrp="1"/>
          </p:cNvSpPr>
          <p:nvPr>
            <p:ph idx="1"/>
          </p:nvPr>
        </p:nvSpPr>
        <p:spPr>
          <a:xfrm>
            <a:off x="837007" y="1146278"/>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3E1766-3386-48D4-A590-7D38CA38F81E}" type="datetime1">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cxnSp>
        <p:nvCxnSpPr>
          <p:cNvPr id="28" name="Straight Connector 27">
            <a:extLst>
              <a:ext uri="{FF2B5EF4-FFF2-40B4-BE49-F238E27FC236}">
                <a16:creationId xmlns:a16="http://schemas.microsoft.com/office/drawing/2014/main" id="{873F04D3-755D-B268-DFD6-533C8A21EA65}"/>
              </a:ext>
            </a:extLst>
          </p:cNvPr>
          <p:cNvCxnSpPr>
            <a:cxnSpLocks/>
          </p:cNvCxnSpPr>
          <p:nvPr userDrawn="1"/>
        </p:nvCxnSpPr>
        <p:spPr>
          <a:xfrm>
            <a:off x="10198100" y="0"/>
            <a:ext cx="0" cy="86123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0B07715-B448-56D0-04AA-4025C35C2EC7}"/>
              </a:ext>
            </a:extLst>
          </p:cNvPr>
          <p:cNvSpPr txBox="1"/>
          <p:nvPr userDrawn="1"/>
        </p:nvSpPr>
        <p:spPr>
          <a:xfrm>
            <a:off x="10166655" y="292119"/>
            <a:ext cx="11261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Current state</a:t>
            </a:r>
          </a:p>
        </p:txBody>
      </p:sp>
      <p:grpSp>
        <p:nvGrpSpPr>
          <p:cNvPr id="30" name="Group 29">
            <a:extLst>
              <a:ext uri="{FF2B5EF4-FFF2-40B4-BE49-F238E27FC236}">
                <a16:creationId xmlns:a16="http://schemas.microsoft.com/office/drawing/2014/main" id="{D5FDECF6-D6AF-2C70-4F2F-BADEC5E356EA}"/>
              </a:ext>
            </a:extLst>
          </p:cNvPr>
          <p:cNvGrpSpPr/>
          <p:nvPr userDrawn="1"/>
        </p:nvGrpSpPr>
        <p:grpSpPr>
          <a:xfrm>
            <a:off x="11342489" y="27302"/>
            <a:ext cx="806632" cy="806632"/>
            <a:chOff x="4611610" y="2734328"/>
            <a:chExt cx="910525" cy="910525"/>
          </a:xfrm>
        </p:grpSpPr>
        <p:sp>
          <p:nvSpPr>
            <p:cNvPr id="31" name="Oval 30">
              <a:extLst>
                <a:ext uri="{FF2B5EF4-FFF2-40B4-BE49-F238E27FC236}">
                  <a16:creationId xmlns:a16="http://schemas.microsoft.com/office/drawing/2014/main" id="{7C2E42AA-2CFC-8F20-1CBF-67E4F2B9CA25}"/>
                </a:ext>
              </a:extLst>
            </p:cNvPr>
            <p:cNvSpPr/>
            <p:nvPr/>
          </p:nvSpPr>
          <p:spPr>
            <a:xfrm>
              <a:off x="4611610" y="2734328"/>
              <a:ext cx="910525" cy="910525"/>
            </a:xfrm>
            <a:prstGeom prst="ellipse">
              <a:avLst/>
            </a:prstGeom>
            <a:solidFill>
              <a:schemeClr val="bg1"/>
            </a:solidFill>
            <a:ln w="28575">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Arrow Connector 31">
              <a:extLst>
                <a:ext uri="{FF2B5EF4-FFF2-40B4-BE49-F238E27FC236}">
                  <a16:creationId xmlns:a16="http://schemas.microsoft.com/office/drawing/2014/main" id="{34C9585D-9643-4FF4-3635-3115EFD7D2A8}"/>
                </a:ext>
              </a:extLst>
            </p:cNvPr>
            <p:cNvCxnSpPr>
              <a:cxnSpLocks/>
              <a:stCxn id="46" idx="1"/>
              <a:endCxn id="39" idx="0"/>
            </p:cNvCxnSpPr>
            <p:nvPr/>
          </p:nvCxnSpPr>
          <p:spPr>
            <a:xfrm flipH="1">
              <a:off x="4874452" y="2897946"/>
              <a:ext cx="111549" cy="101386"/>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77DF78D-9238-F539-DFB4-99BDADBA0B38}"/>
                </a:ext>
              </a:extLst>
            </p:cNvPr>
            <p:cNvCxnSpPr>
              <a:cxnSpLocks/>
              <a:stCxn id="46" idx="3"/>
              <a:endCxn id="43" idx="0"/>
            </p:cNvCxnSpPr>
            <p:nvPr/>
          </p:nvCxnSpPr>
          <p:spPr>
            <a:xfrm>
              <a:off x="5168382" y="2897946"/>
              <a:ext cx="109779" cy="101386"/>
            </a:xfrm>
            <a:prstGeom prst="straightConnector1">
              <a:avLst/>
            </a:prstGeom>
            <a:ln>
              <a:solidFill>
                <a:srgbClr val="002F56"/>
              </a:solidFill>
              <a:tailEnd type="triangle"/>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B4D4E336-A008-92D6-9600-E83757690D5E}"/>
                </a:ext>
              </a:extLst>
            </p:cNvPr>
            <p:cNvGrpSpPr/>
            <p:nvPr/>
          </p:nvGrpSpPr>
          <p:grpSpPr>
            <a:xfrm>
              <a:off x="4959252" y="2780008"/>
              <a:ext cx="234110" cy="234110"/>
              <a:chOff x="2429304" y="900728"/>
              <a:chExt cx="751548" cy="751141"/>
            </a:xfrm>
          </p:grpSpPr>
          <p:sp>
            <p:nvSpPr>
              <p:cNvPr id="45" name="Oval 44">
                <a:extLst>
                  <a:ext uri="{FF2B5EF4-FFF2-40B4-BE49-F238E27FC236}">
                    <a16:creationId xmlns:a16="http://schemas.microsoft.com/office/drawing/2014/main" id="{14C534CE-AE03-5375-6BE3-A50351D89A8B}"/>
                  </a:ext>
                </a:extLst>
              </p:cNvPr>
              <p:cNvSpPr/>
              <p:nvPr/>
            </p:nvSpPr>
            <p:spPr>
              <a:xfrm>
                <a:off x="2429304" y="900728"/>
                <a:ext cx="751548" cy="751141"/>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6" name="Graphic 45" descr="Folder Search with solid fill">
                <a:extLst>
                  <a:ext uri="{FF2B5EF4-FFF2-40B4-BE49-F238E27FC236}">
                    <a16:creationId xmlns:a16="http://schemas.microsoft.com/office/drawing/2014/main" id="{3616DEA4-6F57-F96F-1C2F-C884B5978E80}"/>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515174" y="986387"/>
                <a:ext cx="585488" cy="585488"/>
              </a:xfrm>
              <a:prstGeom prst="rect">
                <a:avLst/>
              </a:prstGeom>
            </p:spPr>
          </p:pic>
        </p:grpSp>
        <p:grpSp>
          <p:nvGrpSpPr>
            <p:cNvPr id="35" name="Group 34">
              <a:extLst>
                <a:ext uri="{FF2B5EF4-FFF2-40B4-BE49-F238E27FC236}">
                  <a16:creationId xmlns:a16="http://schemas.microsoft.com/office/drawing/2014/main" id="{F1750E5F-3F19-3607-F788-CDBEB80698F3}"/>
                </a:ext>
              </a:extLst>
            </p:cNvPr>
            <p:cNvGrpSpPr/>
            <p:nvPr/>
          </p:nvGrpSpPr>
          <p:grpSpPr>
            <a:xfrm>
              <a:off x="5161106" y="2999332"/>
              <a:ext cx="234110" cy="234110"/>
              <a:chOff x="5738183" y="2170102"/>
              <a:chExt cx="548640" cy="548640"/>
            </a:xfrm>
          </p:grpSpPr>
          <p:sp>
            <p:nvSpPr>
              <p:cNvPr id="43" name="Oval 42">
                <a:extLst>
                  <a:ext uri="{FF2B5EF4-FFF2-40B4-BE49-F238E27FC236}">
                    <a16:creationId xmlns:a16="http://schemas.microsoft.com/office/drawing/2014/main" id="{A98F7CE5-1BDB-5FD5-3280-0153CC11EE94}"/>
                  </a:ext>
                </a:extLst>
              </p:cNvPr>
              <p:cNvSpPr/>
              <p:nvPr/>
            </p:nvSpPr>
            <p:spPr>
              <a:xfrm>
                <a:off x="5738183" y="2170102"/>
                <a:ext cx="548640" cy="548640"/>
              </a:xfrm>
              <a:prstGeom prst="ellipse">
                <a:avLst/>
              </a:prstGeom>
              <a:solidFill>
                <a:schemeClr val="bg1"/>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4" name="Graphic 43" descr="Hourglass Full with solid fill">
                <a:extLst>
                  <a:ext uri="{FF2B5EF4-FFF2-40B4-BE49-F238E27FC236}">
                    <a16:creationId xmlns:a16="http://schemas.microsoft.com/office/drawing/2014/main" id="{131E4896-55B2-3DD9-1D65-B2AA48D0356E}"/>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829623" y="2261542"/>
                <a:ext cx="365760" cy="365760"/>
              </a:xfrm>
              <a:prstGeom prst="rect">
                <a:avLst/>
              </a:prstGeom>
            </p:spPr>
          </p:pic>
        </p:grpSp>
        <p:sp>
          <p:nvSpPr>
            <p:cNvPr id="36" name="Right Brace 35">
              <a:extLst>
                <a:ext uri="{FF2B5EF4-FFF2-40B4-BE49-F238E27FC236}">
                  <a16:creationId xmlns:a16="http://schemas.microsoft.com/office/drawing/2014/main" id="{6D4F74DC-C863-FB08-87CA-0B85D7DC668F}"/>
                </a:ext>
              </a:extLst>
            </p:cNvPr>
            <p:cNvSpPr/>
            <p:nvPr/>
          </p:nvSpPr>
          <p:spPr>
            <a:xfrm rot="5400000">
              <a:off x="4981818" y="2931890"/>
              <a:ext cx="170108" cy="656687"/>
            </a:xfrm>
            <a:prstGeom prst="rightBrace">
              <a:avLst>
                <a:gd name="adj1" fmla="val 8333"/>
                <a:gd name="adj2" fmla="val 49820"/>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7" name="Group 36">
              <a:extLst>
                <a:ext uri="{FF2B5EF4-FFF2-40B4-BE49-F238E27FC236}">
                  <a16:creationId xmlns:a16="http://schemas.microsoft.com/office/drawing/2014/main" id="{91BDD251-9D85-6058-6E3B-EF01844612FF}"/>
                </a:ext>
              </a:extLst>
            </p:cNvPr>
            <p:cNvGrpSpPr/>
            <p:nvPr/>
          </p:nvGrpSpPr>
          <p:grpSpPr>
            <a:xfrm>
              <a:off x="4949818" y="3365062"/>
              <a:ext cx="234110" cy="234110"/>
              <a:chOff x="2456138" y="4212877"/>
              <a:chExt cx="548640" cy="548640"/>
            </a:xfrm>
          </p:grpSpPr>
          <p:sp>
            <p:nvSpPr>
              <p:cNvPr id="41" name="Oval 40">
                <a:extLst>
                  <a:ext uri="{FF2B5EF4-FFF2-40B4-BE49-F238E27FC236}">
                    <a16:creationId xmlns:a16="http://schemas.microsoft.com/office/drawing/2014/main" id="{0F74AB1E-2C2A-35B1-835B-2E7772AB0A28}"/>
                  </a:ext>
                </a:extLst>
              </p:cNvPr>
              <p:cNvSpPr/>
              <p:nvPr/>
            </p:nvSpPr>
            <p:spPr>
              <a:xfrm>
                <a:off x="2456138" y="4212877"/>
                <a:ext cx="548640" cy="548640"/>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2" name="Graphic 41" descr="Clipboard Partially Checked with solid fill">
                <a:extLst>
                  <a:ext uri="{FF2B5EF4-FFF2-40B4-BE49-F238E27FC236}">
                    <a16:creationId xmlns:a16="http://schemas.microsoft.com/office/drawing/2014/main" id="{D67502D8-29D3-BA6B-FDEB-8547F5DD6DD8}"/>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518927" y="4275665"/>
                <a:ext cx="423063" cy="423063"/>
              </a:xfrm>
              <a:prstGeom prst="rect">
                <a:avLst/>
              </a:prstGeom>
            </p:spPr>
          </p:pic>
        </p:grpSp>
        <p:grpSp>
          <p:nvGrpSpPr>
            <p:cNvPr id="38" name="Group 37">
              <a:extLst>
                <a:ext uri="{FF2B5EF4-FFF2-40B4-BE49-F238E27FC236}">
                  <a16:creationId xmlns:a16="http://schemas.microsoft.com/office/drawing/2014/main" id="{AD037934-1220-46FF-CD3C-17496F891900}"/>
                </a:ext>
              </a:extLst>
            </p:cNvPr>
            <p:cNvGrpSpPr/>
            <p:nvPr/>
          </p:nvGrpSpPr>
          <p:grpSpPr>
            <a:xfrm>
              <a:off x="4757397" y="2999332"/>
              <a:ext cx="234110" cy="234110"/>
              <a:chOff x="1057250" y="2105279"/>
              <a:chExt cx="548640" cy="548640"/>
            </a:xfrm>
          </p:grpSpPr>
          <p:sp>
            <p:nvSpPr>
              <p:cNvPr id="39" name="Oval 38">
                <a:extLst>
                  <a:ext uri="{FF2B5EF4-FFF2-40B4-BE49-F238E27FC236}">
                    <a16:creationId xmlns:a16="http://schemas.microsoft.com/office/drawing/2014/main" id="{50084364-5835-96AA-DD59-673892D581B1}"/>
                  </a:ext>
                </a:extLst>
              </p:cNvPr>
              <p:cNvSpPr/>
              <p:nvPr/>
            </p:nvSpPr>
            <p:spPr>
              <a:xfrm>
                <a:off x="1057250" y="2105279"/>
                <a:ext cx="548640" cy="548640"/>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Graphic 39" descr="Group brainstorm with solid fill">
                <a:extLst>
                  <a:ext uri="{FF2B5EF4-FFF2-40B4-BE49-F238E27FC236}">
                    <a16:creationId xmlns:a16="http://schemas.microsoft.com/office/drawing/2014/main" id="{D9C48931-704B-B418-D545-042F130139D2}"/>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085349" y="2133378"/>
                <a:ext cx="492442" cy="492442"/>
              </a:xfrm>
              <a:prstGeom prst="rect">
                <a:avLst/>
              </a:prstGeom>
            </p:spPr>
          </p:pic>
        </p:grpSp>
      </p:grpSp>
    </p:spTree>
    <p:extLst>
      <p:ext uri="{BB962C8B-B14F-4D97-AF65-F5344CB8AC3E}">
        <p14:creationId xmlns:p14="http://schemas.microsoft.com/office/powerpoint/2010/main" val="13643843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extLst>
              <p:ext uri="{D42A27DB-BD31-4B8C-83A1-F6EECF244321}">
                <p14:modId xmlns:p14="http://schemas.microsoft.com/office/powerpoint/2010/main" val="10386466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837007" y="136525"/>
            <a:ext cx="9174523" cy="618385"/>
          </a:xfrm>
        </p:spPr>
        <p:txBody>
          <a:bodyPr vert="horz"/>
          <a:lstStyle/>
          <a:p>
            <a:r>
              <a:rPr lang="en-US"/>
              <a:t>Click to edit Master title style</a:t>
            </a:r>
          </a:p>
        </p:txBody>
      </p:sp>
      <p:sp>
        <p:nvSpPr>
          <p:cNvPr id="3" name="Content Placeholder 2"/>
          <p:cNvSpPr>
            <a:spLocks noGrp="1"/>
          </p:cNvSpPr>
          <p:nvPr>
            <p:ph idx="1"/>
          </p:nvPr>
        </p:nvSpPr>
        <p:spPr>
          <a:xfrm>
            <a:off x="837007" y="1146278"/>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656FF2-9AC2-40C2-9D5F-82AA2F790851}" type="datetime1">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cxnSp>
        <p:nvCxnSpPr>
          <p:cNvPr id="28" name="Straight Connector 27">
            <a:extLst>
              <a:ext uri="{FF2B5EF4-FFF2-40B4-BE49-F238E27FC236}">
                <a16:creationId xmlns:a16="http://schemas.microsoft.com/office/drawing/2014/main" id="{516A53E8-EFF3-2310-04E5-1882AFFA383F}"/>
              </a:ext>
            </a:extLst>
          </p:cNvPr>
          <p:cNvCxnSpPr>
            <a:cxnSpLocks/>
          </p:cNvCxnSpPr>
          <p:nvPr userDrawn="1"/>
        </p:nvCxnSpPr>
        <p:spPr>
          <a:xfrm>
            <a:off x="10198100" y="0"/>
            <a:ext cx="0" cy="86123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4B927BEC-678F-83E0-8F3A-AEB839D2B413}"/>
              </a:ext>
            </a:extLst>
          </p:cNvPr>
          <p:cNvSpPr txBox="1"/>
          <p:nvPr userDrawn="1"/>
        </p:nvSpPr>
        <p:spPr>
          <a:xfrm>
            <a:off x="10166655" y="292119"/>
            <a:ext cx="11261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Gaps</a:t>
            </a:r>
          </a:p>
        </p:txBody>
      </p:sp>
      <p:grpSp>
        <p:nvGrpSpPr>
          <p:cNvPr id="30" name="Group 29">
            <a:extLst>
              <a:ext uri="{FF2B5EF4-FFF2-40B4-BE49-F238E27FC236}">
                <a16:creationId xmlns:a16="http://schemas.microsoft.com/office/drawing/2014/main" id="{3E57C41B-C1CE-2BAD-AACD-5D7CE86B50D6}"/>
              </a:ext>
            </a:extLst>
          </p:cNvPr>
          <p:cNvGrpSpPr/>
          <p:nvPr userDrawn="1"/>
        </p:nvGrpSpPr>
        <p:grpSpPr>
          <a:xfrm>
            <a:off x="11342489" y="27302"/>
            <a:ext cx="806632" cy="806632"/>
            <a:chOff x="5778101" y="2825568"/>
            <a:chExt cx="910525" cy="910525"/>
          </a:xfrm>
        </p:grpSpPr>
        <p:sp>
          <p:nvSpPr>
            <p:cNvPr id="31" name="Oval 30">
              <a:extLst>
                <a:ext uri="{FF2B5EF4-FFF2-40B4-BE49-F238E27FC236}">
                  <a16:creationId xmlns:a16="http://schemas.microsoft.com/office/drawing/2014/main" id="{7A6E0A86-9DDE-D76F-56FA-E60ED4A6C5E4}"/>
                </a:ext>
              </a:extLst>
            </p:cNvPr>
            <p:cNvSpPr/>
            <p:nvPr/>
          </p:nvSpPr>
          <p:spPr>
            <a:xfrm>
              <a:off x="5778101" y="2825568"/>
              <a:ext cx="910525" cy="910525"/>
            </a:xfrm>
            <a:prstGeom prst="ellipse">
              <a:avLst/>
            </a:prstGeom>
            <a:solidFill>
              <a:schemeClr val="bg1"/>
            </a:solidFill>
            <a:ln w="28575">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Arrow Connector 31">
              <a:extLst>
                <a:ext uri="{FF2B5EF4-FFF2-40B4-BE49-F238E27FC236}">
                  <a16:creationId xmlns:a16="http://schemas.microsoft.com/office/drawing/2014/main" id="{1D4576F8-161A-C8AF-5B5E-4832D8CDF9D9}"/>
                </a:ext>
              </a:extLst>
            </p:cNvPr>
            <p:cNvCxnSpPr>
              <a:cxnSpLocks/>
              <a:stCxn id="46" idx="1"/>
              <a:endCxn id="39" idx="0"/>
            </p:cNvCxnSpPr>
            <p:nvPr/>
          </p:nvCxnSpPr>
          <p:spPr>
            <a:xfrm flipH="1">
              <a:off x="6040943" y="2989186"/>
              <a:ext cx="111549" cy="101386"/>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AC2F122-A477-EF40-79DF-A7C88745629B}"/>
                </a:ext>
              </a:extLst>
            </p:cNvPr>
            <p:cNvCxnSpPr>
              <a:cxnSpLocks/>
              <a:stCxn id="46" idx="3"/>
              <a:endCxn id="43" idx="0"/>
            </p:cNvCxnSpPr>
            <p:nvPr/>
          </p:nvCxnSpPr>
          <p:spPr>
            <a:xfrm>
              <a:off x="6334873" y="2989186"/>
              <a:ext cx="109779" cy="101386"/>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CA57DA5D-CB56-C99C-CE33-0699276FFD1B}"/>
                </a:ext>
              </a:extLst>
            </p:cNvPr>
            <p:cNvGrpSpPr/>
            <p:nvPr/>
          </p:nvGrpSpPr>
          <p:grpSpPr>
            <a:xfrm>
              <a:off x="6125743" y="2871248"/>
              <a:ext cx="234110" cy="234110"/>
              <a:chOff x="2429304" y="900728"/>
              <a:chExt cx="751548" cy="751141"/>
            </a:xfrm>
          </p:grpSpPr>
          <p:sp>
            <p:nvSpPr>
              <p:cNvPr id="45" name="Oval 44">
                <a:extLst>
                  <a:ext uri="{FF2B5EF4-FFF2-40B4-BE49-F238E27FC236}">
                    <a16:creationId xmlns:a16="http://schemas.microsoft.com/office/drawing/2014/main" id="{1344BF57-7659-2849-863A-D0ECF403A9A3}"/>
                  </a:ext>
                </a:extLst>
              </p:cNvPr>
              <p:cNvSpPr/>
              <p:nvPr/>
            </p:nvSpPr>
            <p:spPr>
              <a:xfrm>
                <a:off x="2429304" y="900728"/>
                <a:ext cx="751548" cy="751141"/>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6" name="Graphic 45" descr="Folder Search with solid fill">
                <a:extLst>
                  <a:ext uri="{FF2B5EF4-FFF2-40B4-BE49-F238E27FC236}">
                    <a16:creationId xmlns:a16="http://schemas.microsoft.com/office/drawing/2014/main" id="{BFAA2680-B0BF-4606-7006-ECB7FF316D3D}"/>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515174" y="986387"/>
                <a:ext cx="585488" cy="585488"/>
              </a:xfrm>
              <a:prstGeom prst="rect">
                <a:avLst/>
              </a:prstGeom>
            </p:spPr>
          </p:pic>
        </p:grpSp>
        <p:grpSp>
          <p:nvGrpSpPr>
            <p:cNvPr id="35" name="Group 34">
              <a:extLst>
                <a:ext uri="{FF2B5EF4-FFF2-40B4-BE49-F238E27FC236}">
                  <a16:creationId xmlns:a16="http://schemas.microsoft.com/office/drawing/2014/main" id="{3B480CE1-9D03-5CFF-49EA-C19F79363B67}"/>
                </a:ext>
              </a:extLst>
            </p:cNvPr>
            <p:cNvGrpSpPr/>
            <p:nvPr/>
          </p:nvGrpSpPr>
          <p:grpSpPr>
            <a:xfrm>
              <a:off x="6327597" y="3090572"/>
              <a:ext cx="234110" cy="234110"/>
              <a:chOff x="5738183" y="2170102"/>
              <a:chExt cx="548640" cy="548640"/>
            </a:xfrm>
          </p:grpSpPr>
          <p:sp>
            <p:nvSpPr>
              <p:cNvPr id="43" name="Oval 42">
                <a:extLst>
                  <a:ext uri="{FF2B5EF4-FFF2-40B4-BE49-F238E27FC236}">
                    <a16:creationId xmlns:a16="http://schemas.microsoft.com/office/drawing/2014/main" id="{BA4EABE4-6C28-3E2B-9C15-B3A66C877B28}"/>
                  </a:ext>
                </a:extLst>
              </p:cNvPr>
              <p:cNvSpPr/>
              <p:nvPr/>
            </p:nvSpPr>
            <p:spPr>
              <a:xfrm>
                <a:off x="5738183" y="2170102"/>
                <a:ext cx="548640" cy="548640"/>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4" name="Graphic 43" descr="Hourglass Full with solid fill">
                <a:extLst>
                  <a:ext uri="{FF2B5EF4-FFF2-40B4-BE49-F238E27FC236}">
                    <a16:creationId xmlns:a16="http://schemas.microsoft.com/office/drawing/2014/main" id="{7402BD76-5122-F745-D3B0-51D0F1EAFE76}"/>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829623" y="2261542"/>
                <a:ext cx="365760" cy="365760"/>
              </a:xfrm>
              <a:prstGeom prst="rect">
                <a:avLst/>
              </a:prstGeom>
            </p:spPr>
          </p:pic>
        </p:grpSp>
        <p:sp>
          <p:nvSpPr>
            <p:cNvPr id="36" name="Right Brace 35">
              <a:extLst>
                <a:ext uri="{FF2B5EF4-FFF2-40B4-BE49-F238E27FC236}">
                  <a16:creationId xmlns:a16="http://schemas.microsoft.com/office/drawing/2014/main" id="{ADE52F7D-2DFE-E018-906C-8D1EB2C3EDE2}"/>
                </a:ext>
              </a:extLst>
            </p:cNvPr>
            <p:cNvSpPr/>
            <p:nvPr/>
          </p:nvSpPr>
          <p:spPr>
            <a:xfrm rot="5400000">
              <a:off x="6148309" y="3023130"/>
              <a:ext cx="170108" cy="656687"/>
            </a:xfrm>
            <a:prstGeom prst="rightBrace">
              <a:avLst>
                <a:gd name="adj1" fmla="val 8333"/>
                <a:gd name="adj2" fmla="val 49820"/>
              </a:avLst>
            </a:prstGeom>
            <a:ln w="19050">
              <a:solidFill>
                <a:srgbClr val="002F5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7" name="Group 36">
              <a:extLst>
                <a:ext uri="{FF2B5EF4-FFF2-40B4-BE49-F238E27FC236}">
                  <a16:creationId xmlns:a16="http://schemas.microsoft.com/office/drawing/2014/main" id="{05D20C42-1287-EBD9-7212-F30D53A423C2}"/>
                </a:ext>
              </a:extLst>
            </p:cNvPr>
            <p:cNvGrpSpPr/>
            <p:nvPr/>
          </p:nvGrpSpPr>
          <p:grpSpPr>
            <a:xfrm>
              <a:off x="6116309" y="3456302"/>
              <a:ext cx="234110" cy="234110"/>
              <a:chOff x="2456138" y="4212877"/>
              <a:chExt cx="548640" cy="548640"/>
            </a:xfrm>
          </p:grpSpPr>
          <p:sp>
            <p:nvSpPr>
              <p:cNvPr id="41" name="Oval 40">
                <a:extLst>
                  <a:ext uri="{FF2B5EF4-FFF2-40B4-BE49-F238E27FC236}">
                    <a16:creationId xmlns:a16="http://schemas.microsoft.com/office/drawing/2014/main" id="{D2D26FB1-9333-D050-3C76-EC1EB0523D4B}"/>
                  </a:ext>
                </a:extLst>
              </p:cNvPr>
              <p:cNvSpPr/>
              <p:nvPr/>
            </p:nvSpPr>
            <p:spPr>
              <a:xfrm>
                <a:off x="2456138" y="4212877"/>
                <a:ext cx="548640" cy="548640"/>
              </a:xfrm>
              <a:prstGeom prst="ellipse">
                <a:avLst/>
              </a:prstGeom>
              <a:solidFill>
                <a:schemeClr val="bg1"/>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2" name="Graphic 41" descr="Clipboard Partially Checked with solid fill">
                <a:extLst>
                  <a:ext uri="{FF2B5EF4-FFF2-40B4-BE49-F238E27FC236}">
                    <a16:creationId xmlns:a16="http://schemas.microsoft.com/office/drawing/2014/main" id="{3E6BFF57-5FE1-67D2-F69A-23BBC9A91F8F}"/>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518927" y="4275665"/>
                <a:ext cx="423063" cy="423063"/>
              </a:xfrm>
              <a:prstGeom prst="rect">
                <a:avLst/>
              </a:prstGeom>
            </p:spPr>
          </p:pic>
        </p:grpSp>
        <p:grpSp>
          <p:nvGrpSpPr>
            <p:cNvPr id="38" name="Group 37">
              <a:extLst>
                <a:ext uri="{FF2B5EF4-FFF2-40B4-BE49-F238E27FC236}">
                  <a16:creationId xmlns:a16="http://schemas.microsoft.com/office/drawing/2014/main" id="{80107A1F-CCB3-75D2-ADD2-496CD29B7A73}"/>
                </a:ext>
              </a:extLst>
            </p:cNvPr>
            <p:cNvGrpSpPr/>
            <p:nvPr/>
          </p:nvGrpSpPr>
          <p:grpSpPr>
            <a:xfrm>
              <a:off x="5923888" y="3090572"/>
              <a:ext cx="234110" cy="234110"/>
              <a:chOff x="1057250" y="2105279"/>
              <a:chExt cx="548640" cy="548640"/>
            </a:xfrm>
          </p:grpSpPr>
          <p:sp>
            <p:nvSpPr>
              <p:cNvPr id="39" name="Oval 38">
                <a:extLst>
                  <a:ext uri="{FF2B5EF4-FFF2-40B4-BE49-F238E27FC236}">
                    <a16:creationId xmlns:a16="http://schemas.microsoft.com/office/drawing/2014/main" id="{6EB4C81E-CA05-07E5-693F-B59304AFDE5B}"/>
                  </a:ext>
                </a:extLst>
              </p:cNvPr>
              <p:cNvSpPr/>
              <p:nvPr/>
            </p:nvSpPr>
            <p:spPr>
              <a:xfrm>
                <a:off x="1057250" y="2105279"/>
                <a:ext cx="548640" cy="548640"/>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Graphic 39" descr="Group brainstorm with solid fill">
                <a:extLst>
                  <a:ext uri="{FF2B5EF4-FFF2-40B4-BE49-F238E27FC236}">
                    <a16:creationId xmlns:a16="http://schemas.microsoft.com/office/drawing/2014/main" id="{192C9C49-360A-72A6-807C-9EE8D768690A}"/>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085349" y="2133378"/>
                <a:ext cx="492442" cy="492442"/>
              </a:xfrm>
              <a:prstGeom prst="rect">
                <a:avLst/>
              </a:prstGeom>
            </p:spPr>
          </p:pic>
        </p:grpSp>
      </p:grpSp>
    </p:spTree>
    <p:extLst>
      <p:ext uri="{BB962C8B-B14F-4D97-AF65-F5344CB8AC3E}">
        <p14:creationId xmlns:p14="http://schemas.microsoft.com/office/powerpoint/2010/main" val="41815569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73A4B7-1F7E-4486-B8D0-4A38EF3E8463}" type="datetime1">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cxnSp>
        <p:nvCxnSpPr>
          <p:cNvPr id="7" name="Straight Connector 6" descr="&quot;&quot;">
            <a:extLst>
              <a:ext uri="{FF2B5EF4-FFF2-40B4-BE49-F238E27FC236}">
                <a16:creationId xmlns:a16="http://schemas.microsoft.com/office/drawing/2014/main" id="{BEAC91FE-22FD-4E6A-87EB-4B75B31CDEB8}"/>
              </a:ext>
            </a:extLst>
          </p:cNvPr>
          <p:cNvCxnSpPr/>
          <p:nvPr userDrawn="1"/>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21956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2BDF6B-57A4-45E9-A402-2E9EEC61F601}" type="datetime1">
              <a:rPr lang="en-US" smtClean="0"/>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914707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815A09-E9B7-4BE8-AAEE-FAF90F1440C2}" type="datetime1">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ED25BF-8B08-481C-9175-42CBF3C8334C}" type="slidenum">
              <a:rPr lang="en-US" smtClean="0"/>
              <a:t>‹#›</a:t>
            </a:fld>
            <a:endParaRPr lang="en-US"/>
          </a:p>
        </p:txBody>
      </p:sp>
      <p:cxnSp>
        <p:nvCxnSpPr>
          <p:cNvPr id="7" name="Straight Connector 6" descr="&quot;&quot;">
            <a:extLst>
              <a:ext uri="{FF2B5EF4-FFF2-40B4-BE49-F238E27FC236}">
                <a16:creationId xmlns:a16="http://schemas.microsoft.com/office/drawing/2014/main" id="{BEAC91FE-22FD-4E6A-87EB-4B75B31CDEB8}"/>
              </a:ext>
            </a:extLst>
          </p:cNvPr>
          <p:cNvCxnSpPr/>
          <p:nvPr/>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2153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5450C2-EC3C-4E10-B8B8-54880951306D}" type="datetime1">
              <a:rPr lang="en-US" smtClean="0"/>
              <a:t>9/27/2023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7609366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CDF6CF-F8A4-4C7F-8132-FBC026958ED8}" type="datetime1">
              <a:rPr lang="en-US" smtClean="0"/>
              <a:t>9/27/2023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2127835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AEDDD6-97F3-4B9D-BB08-E5B94D1EF9DE}" type="datetime1">
              <a:rPr lang="en-US" smtClean="0"/>
              <a:t>9/27/2023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35337163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CD2779-4F98-41B5-B9BB-BC46E5756ADD}" type="datetime1">
              <a:rPr lang="en-US" smtClean="0"/>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28132170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C65E66-823D-4238-BD8A-F15394AB3FC8}" type="datetime1">
              <a:rPr lang="en-US" smtClean="0"/>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22486074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37007" y="1146278"/>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725CAA-97A6-4BC2-883F-415BCEA637FA}" type="datetime1">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15436052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600B89-B376-4FD1-9E78-0ED323BC39DF}" type="datetime1">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41175092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a:prstGeom prst="rect">
            <a:avLst/>
          </a:prstGeo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670A9334-4E67-F94F-A05E-0CE8B74A054E}" type="slidenum">
              <a:rPr lang="en-US" smtClean="0"/>
              <a:pPr/>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26127" y="1076323"/>
            <a:ext cx="1737360" cy="1633538"/>
          </a:xfrm>
          <a:prstGeom prst="rect">
            <a:avLst/>
          </a:prstGeom>
        </p:spPr>
      </p:pic>
    </p:spTree>
    <p:extLst>
      <p:ext uri="{BB962C8B-B14F-4D97-AF65-F5344CB8AC3E}">
        <p14:creationId xmlns:p14="http://schemas.microsoft.com/office/powerpoint/2010/main" val="1711068101"/>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a:prstGeom prst="rect">
            <a:avLst/>
          </a:prstGeo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a:prstGeom prst="rect">
            <a:avLst/>
          </a:prstGeo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7406728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a:prstGeom prst="rect">
            <a:avLst/>
          </a:prstGeo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a:prstGeom prst="rect">
            <a:avLst/>
          </a:prstGeo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840087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E25A599-6723-4E17-B4D6-63EFDA40FE91}" type="datetime1">
              <a:rPr lang="en-US" smtClean="0"/>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ED25BF-8B08-481C-9175-42CBF3C8334C}" type="slidenum">
              <a:rPr lang="en-US" smtClean="0"/>
              <a:t>‹#›</a:t>
            </a:fld>
            <a:endParaRPr lang="en-US"/>
          </a:p>
        </p:txBody>
      </p:sp>
    </p:spTree>
    <p:extLst>
      <p:ext uri="{BB962C8B-B14F-4D97-AF65-F5344CB8AC3E}">
        <p14:creationId xmlns:p14="http://schemas.microsoft.com/office/powerpoint/2010/main" val="20169915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a:prstGeom prst="rect">
            <a:avLst/>
          </a:prstGeo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userDrawn="1"/>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a:prstGeom prst="rect">
            <a:avLst/>
          </a:prstGeo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a:prstGeom prst="rect">
            <a:avLst/>
          </a:prstGeo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958382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a:prstGeom prst="rect">
            <a:avLst/>
          </a:prstGeo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a:prstGeom prst="rect">
            <a:avLst/>
          </a:prstGeo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a:prstGeom prst="rect">
            <a:avLst/>
          </a:prstGeo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4325555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a:prstGeom prst="rect">
            <a:avLst/>
          </a:prstGeo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a:prstGeom prst="rect">
            <a:avLst/>
          </a:prstGeom>
        </p:spPr>
        <p:txBody>
          <a:bodyPr/>
          <a:lstStyle>
            <a:lvl1pPr marL="0" indent="0">
              <a:lnSpc>
                <a:spcPct val="110000"/>
              </a:lnSpc>
              <a:buNone/>
              <a:defRPr/>
            </a:lvl1pPr>
          </a:lstStyle>
          <a:p>
            <a:pPr lvl="0"/>
            <a:r>
              <a:rPr lang="en-US"/>
              <a:t>Click to 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a:prstGeom prst="rect">
            <a:avLst/>
          </a:prstGeom>
        </p:spPr>
        <p:txBody>
          <a:bodyPr/>
          <a:lstStyle>
            <a:lvl1pPr marL="0" indent="0">
              <a:lnSpc>
                <a:spcPct val="110000"/>
              </a:lnSpc>
              <a:buNone/>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a:prstGeom prst="rect">
            <a:avLst/>
          </a:prstGeom>
        </p:spPr>
        <p:txBody>
          <a:bodyPr/>
          <a:lstStyle>
            <a:lvl1pPr marL="0" indent="0">
              <a:lnSpc>
                <a:spcPct val="110000"/>
              </a:lnSpc>
              <a:buNone/>
              <a:defRPr/>
            </a:lvl1pPr>
          </a:lstStyle>
          <a:p>
            <a:pPr lvl="0"/>
            <a:r>
              <a:rPr lang="en-US"/>
              <a:t>Click to 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a:prstGeom prst="rect">
            <a:avLst/>
          </a:prstGeom>
        </p:spPr>
        <p:txBody>
          <a:bodyPr/>
          <a:lstStyle>
            <a:lvl1pPr marL="0" indent="0">
              <a:lnSpc>
                <a:spcPct val="110000"/>
              </a:lnSpc>
              <a:buNone/>
              <a:defRPr/>
            </a:lvl1pPr>
          </a:lstStyle>
          <a:p>
            <a:pPr lvl="0"/>
            <a:r>
              <a:rPr lang="en-US"/>
              <a:t>Click to 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a:prstGeom prst="rect">
            <a:avLst/>
          </a:prstGeom>
        </p:spPr>
        <p:txBody>
          <a:bodyPr/>
          <a:lstStyle>
            <a:lvl1pPr marL="0" indent="0">
              <a:lnSpc>
                <a:spcPct val="110000"/>
              </a:lnSpc>
              <a:buNone/>
              <a:defRPr/>
            </a:lvl1pPr>
          </a:lstStyle>
          <a:p>
            <a:pPr lvl="0"/>
            <a:r>
              <a:rPr lang="en-US"/>
              <a:t>Click to 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a:prstGeom prst="rect">
            <a:avLst/>
          </a:prstGeo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7274399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a:prstGeom prst="rect">
            <a:avLst/>
          </a:prstGeo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a:prstGeom prst="rect">
            <a:avLst/>
          </a:prstGeo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0671637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a:prstGeom prst="rect">
            <a:avLst/>
          </a:prstGeo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a:prstGeom prst="rect">
            <a:avLst/>
          </a:prstGeo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a:prstGeom prst="rect">
            <a:avLst/>
          </a:prstGeo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a:prstGeom prst="rect">
            <a:avLst/>
          </a:prstGeo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0346474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a:prstGeom prst="rect">
            <a:avLst/>
          </a:prstGeo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a:prstGeom prst="rect">
            <a:avLst/>
          </a:prstGeo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5652248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8624536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481097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6" cstate="email">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fld id="{0B069016-B90E-4CD2-8CB4-14135E7E78BC}" type="datetime1">
              <a:rPr lang="en-US" smtClean="0"/>
              <a:t>9/27/2023</a:t>
            </a:fld>
            <a:endParaRPr lang="en-US"/>
          </a:p>
        </p:txBody>
      </p:sp>
      <p:sp>
        <p:nvSpPr>
          <p:cNvPr id="17"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fr-FR" sz="700">
                <a:solidFill>
                  <a:schemeClr val="bg1">
                    <a:lumMod val="50000"/>
                  </a:schemeClr>
                </a:solidFill>
                <a:latin typeface="+mn-lt"/>
                <a:ea typeface="+mn-ea"/>
                <a:cs typeface="+mn-cs"/>
                <a:sym typeface="+mn-lt"/>
              </a:rPr>
              <a:t>Suicide Prevention Portfolio Analysis_vf_09.12.2023.pptx</a:t>
            </a:r>
            <a:endParaRPr lang="en-US" sz="700">
              <a:solidFill>
                <a:schemeClr val="bg1">
                  <a:lumMod val="50000"/>
                </a:schemeClr>
              </a:solidFill>
              <a:latin typeface="+mn-lt"/>
              <a:ea typeface="+mn-ea"/>
              <a:cs typeface="+mn-cs"/>
              <a:sym typeface="+mn-lt"/>
            </a:endParaRPr>
          </a:p>
        </p:txBody>
      </p:sp>
      <p:sp>
        <p:nvSpPr>
          <p:cNvPr id="18" name="TextBox 17"/>
          <p:cNvSpPr txBox="1"/>
          <p:nvPr userDrawn="1"/>
        </p:nvSpPr>
        <p:spPr>
          <a:xfrm>
            <a:off x="11167872" y="6302535"/>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pic>
        <p:nvPicPr>
          <p:cNvPr id="15" name="Picture 14">
            <a:extLst>
              <a:ext uri="{FF2B5EF4-FFF2-40B4-BE49-F238E27FC236}">
                <a16:creationId xmlns:a16="http://schemas.microsoft.com/office/drawing/2014/main" id="{181816AD-763B-4B16-9270-FD30000ECCB6}"/>
              </a:ext>
            </a:extLst>
          </p:cNvPr>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11139573" y="6634790"/>
            <a:ext cx="1004185" cy="218918"/>
          </a:xfrm>
          <a:prstGeom prst="rect">
            <a:avLst/>
          </a:prstGeom>
          <a:noFill/>
        </p:spPr>
      </p:pic>
    </p:spTree>
    <p:extLst>
      <p:ext uri="{BB962C8B-B14F-4D97-AF65-F5344CB8AC3E}">
        <p14:creationId xmlns:p14="http://schemas.microsoft.com/office/powerpoint/2010/main" val="4055477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 - Simple w/o Lin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FE09C639-C7C7-9848-BE32-492A9B56F14C}" type="slidenum">
              <a:rPr lang="en-US" smtClean="0"/>
              <a:t>‹#›</a:t>
            </a:fld>
            <a:endParaRPr lang="en-US"/>
          </a:p>
        </p:txBody>
      </p:sp>
      <p:sp>
        <p:nvSpPr>
          <p:cNvPr id="5" name="Title 1">
            <a:extLst>
              <a:ext uri="{FF2B5EF4-FFF2-40B4-BE49-F238E27FC236}">
                <a16:creationId xmlns:a16="http://schemas.microsoft.com/office/drawing/2014/main" id="{8F8B47C9-357D-4637-9CA7-33B2D4342E5E}"/>
              </a:ext>
            </a:extLst>
          </p:cNvPr>
          <p:cNvSpPr>
            <a:spLocks noGrp="1"/>
          </p:cNvSpPr>
          <p:nvPr>
            <p:ph type="ctrTitle"/>
          </p:nvPr>
        </p:nvSpPr>
        <p:spPr>
          <a:xfrm>
            <a:off x="0" y="136523"/>
            <a:ext cx="10363200" cy="791401"/>
          </a:xfrm>
        </p:spPr>
        <p:txBody>
          <a:bodyPr anchor="b">
            <a:noAutofit/>
          </a:bodyPr>
          <a:lstStyle>
            <a:lvl1pPr algn="l">
              <a:defRPr sz="2600" b="1"/>
            </a:lvl1pPr>
          </a:lstStyle>
          <a:p>
            <a:r>
              <a:rPr lang="en-US"/>
              <a:t>Click to edit Master title style</a:t>
            </a:r>
          </a:p>
        </p:txBody>
      </p:sp>
      <p:sp>
        <p:nvSpPr>
          <p:cNvPr id="6" name="Subtitle 2">
            <a:extLst>
              <a:ext uri="{FF2B5EF4-FFF2-40B4-BE49-F238E27FC236}">
                <a16:creationId xmlns:a16="http://schemas.microsoft.com/office/drawing/2014/main" id="{CA724090-DD90-4500-8219-207BEB562AC4}"/>
              </a:ext>
            </a:extLst>
          </p:cNvPr>
          <p:cNvSpPr>
            <a:spLocks noGrp="1"/>
          </p:cNvSpPr>
          <p:nvPr>
            <p:ph type="subTitle" idx="1"/>
          </p:nvPr>
        </p:nvSpPr>
        <p:spPr>
          <a:xfrm>
            <a:off x="0" y="1062015"/>
            <a:ext cx="9144000" cy="378672"/>
          </a:xfrm>
          <a:prstGeom prst="rect">
            <a:avLst/>
          </a:prstGeom>
        </p:spPr>
        <p:txBody>
          <a:bodyPr anchor="ctr">
            <a:noAutofit/>
          </a:bodyPr>
          <a:lstStyle>
            <a:lvl1pPr marL="0" indent="0" algn="l">
              <a:buNone/>
              <a:defRPr sz="18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225299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Title/Cover/Divider">
    <p:bg>
      <p:bgPr>
        <a:solidFill>
          <a:srgbClr val="1E4E79"/>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6FFEBDE-C70F-4228-B5B1-F2C91D6593E5}"/>
              </a:ext>
            </a:extLst>
          </p:cNvPr>
          <p:cNvGraphicFramePr>
            <a:graphicFrameLocks noChangeAspect="1"/>
          </p:cNvGraphicFramePr>
          <p:nvPr userDrawn="1">
            <p:custDataLst>
              <p:tags r:id="rId1"/>
            </p:custDataLst>
            <p:extLst>
              <p:ext uri="{D42A27DB-BD31-4B8C-83A1-F6EECF244321}">
                <p14:modId xmlns:p14="http://schemas.microsoft.com/office/powerpoint/2010/main" val="1237541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F6FFEBDE-C70F-4228-B5B1-F2C91D6593E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D96E993-0D57-4FE0-990F-EB763C8B4C3C}"/>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4800" b="1" i="0" baseline="0">
              <a:latin typeface="Calibri Light" panose="020F0302020204030204" pitchFamily="34" charset="0"/>
              <a:ea typeface="+mj-ea"/>
              <a:cs typeface="+mj-cs"/>
              <a:sym typeface="Calibri Light" panose="020F0302020204030204" pitchFamily="34" charset="0"/>
            </a:endParaRPr>
          </a:p>
        </p:txBody>
      </p:sp>
      <p:cxnSp>
        <p:nvCxnSpPr>
          <p:cNvPr id="9" name="Straight Connector 8">
            <a:extLst>
              <a:ext uri="{FF2B5EF4-FFF2-40B4-BE49-F238E27FC236}">
                <a16:creationId xmlns:a16="http://schemas.microsoft.com/office/drawing/2014/main" id="{9D7C3A09-01CE-4A3D-9D26-A96DE6634143}"/>
              </a:ext>
            </a:extLst>
          </p:cNvPr>
          <p:cNvCxnSpPr/>
          <p:nvPr userDrawn="1"/>
        </p:nvCxnSpPr>
        <p:spPr>
          <a:xfrm>
            <a:off x="362356" y="3268276"/>
            <a:ext cx="8074311"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7858F56-C168-45A5-9DDB-324BCCDB85DE}"/>
              </a:ext>
            </a:extLst>
          </p:cNvPr>
          <p:cNvSpPr/>
          <p:nvPr userDrawn="1"/>
        </p:nvSpPr>
        <p:spPr>
          <a:xfrm>
            <a:off x="0" y="5837274"/>
            <a:ext cx="1796902" cy="979930"/>
          </a:xfrm>
          <a:prstGeom prst="rect">
            <a:avLst/>
          </a:prstGeom>
          <a:solidFill>
            <a:srgbClr val="1E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D3D77"/>
              </a:solidFill>
              <a:effectLst/>
            </a:endParaRPr>
          </a:p>
        </p:txBody>
      </p:sp>
      <p:pic>
        <p:nvPicPr>
          <p:cNvPr id="15" name="Picture 14" descr="A picture containing drawing&#10;&#10;Description automatically generated">
            <a:extLst>
              <a:ext uri="{FF2B5EF4-FFF2-40B4-BE49-F238E27FC236}">
                <a16:creationId xmlns:a16="http://schemas.microsoft.com/office/drawing/2014/main" id="{FC96EF3F-5078-47D7-A65C-435D0CE085BA}"/>
              </a:ext>
            </a:extLst>
          </p:cNvPr>
          <p:cNvPicPr>
            <a:picLocks noChangeAspect="1"/>
          </p:cNvPicPr>
          <p:nvPr userDrawn="1"/>
        </p:nvPicPr>
        <p:blipFill rotWithShape="1">
          <a:blip r:embed="rId6" cstate="email">
            <a:extLst>
              <a:ext uri="{BEBA8EAE-BF5A-486C-A8C5-ECC9F3942E4B}">
                <a14:imgProps xmlns:a14="http://schemas.microsoft.com/office/drawing/2010/main">
                  <a14:imgLayer r:embed="rId7">
                    <a14:imgEffect>
                      <a14:backgroundRemoval t="9524" b="91126" l="5556" r="95679">
                        <a14:foregroundMark x1="29630" y1="52165" x2="29630" y2="52165"/>
                        <a14:foregroundMark x1="10262" y1="40043" x2="10262" y2="40043"/>
                        <a14:foregroundMark x1="43750" y1="49134" x2="43750" y2="49134"/>
                        <a14:foregroundMark x1="43904" y1="25974" x2="43904" y2="25974"/>
                        <a14:foregroundMark x1="12423" y1="22944" x2="12423" y2="22944"/>
                        <a14:foregroundMark x1="9336" y1="17965" x2="9336" y2="17965"/>
                        <a14:foregroundMark x1="18519" y1="38095" x2="18519" y2="38095"/>
                        <a14:foregroundMark x1="9336" y1="48701" x2="9336" y2="48701"/>
                        <a14:foregroundMark x1="7176" y1="70779" x2="7176" y2="70779"/>
                        <a14:foregroundMark x1="8410" y1="86797" x2="8410" y2="86797"/>
                        <a14:foregroundMark x1="12037" y1="86797" x2="12037" y2="86797"/>
                        <a14:foregroundMark x1="5787" y1="45671" x2="5787" y2="45671"/>
                        <a14:foregroundMark x1="5787" y1="26407" x2="5787" y2="26407"/>
                        <a14:foregroundMark x1="12037" y1="30952" x2="12037" y2="30952"/>
                        <a14:foregroundMark x1="43904" y1="32468" x2="43904" y2="32468"/>
                        <a14:foregroundMark x1="43904" y1="45022" x2="43904" y2="45022"/>
                        <a14:foregroundMark x1="49846" y1="43506" x2="49846" y2="43506"/>
                        <a14:foregroundMark x1="52392" y1="32900" x2="52392" y2="32900"/>
                        <a14:foregroundMark x1="53241" y1="18398" x2="53241" y2="18398"/>
                        <a14:foregroundMark x1="54012" y1="26407" x2="54012" y2="26407"/>
                        <a14:foregroundMark x1="51852" y1="55195" x2="51852" y2="55195"/>
                        <a14:foregroundMark x1="54167" y1="63636" x2="54167" y2="63636"/>
                        <a14:foregroundMark x1="57562" y1="66234" x2="57562" y2="66234"/>
                        <a14:foregroundMark x1="64198" y1="66234" x2="64198" y2="66234"/>
                        <a14:foregroundMark x1="64198" y1="53680" x2="64198" y2="53680"/>
                        <a14:foregroundMark x1="64198" y1="38961" x2="64198" y2="38961"/>
                        <a14:foregroundMark x1="64043" y1="16450" x2="64043" y2="16450"/>
                        <a14:foregroundMark x1="63272" y1="17965" x2="63272" y2="17965"/>
                        <a14:foregroundMark x1="71914" y1="50000" x2="71914" y2="50000"/>
                        <a14:foregroundMark x1="72454" y1="40043" x2="72454" y2="40043"/>
                        <a14:foregroundMark x1="80324" y1="33983" x2="80324" y2="33983"/>
                        <a14:foregroundMark x1="81790" y1="47619" x2="81790" y2="47619"/>
                        <a14:foregroundMark x1="81790" y1="60173" x2="81790" y2="60173"/>
                        <a14:foregroundMark x1="88735" y1="66234" x2="88735" y2="66234"/>
                        <a14:foregroundMark x1="93750" y1="67100" x2="93750" y2="67100"/>
                        <a14:foregroundMark x1="94676" y1="57143" x2="94676" y2="57143"/>
                        <a14:foregroundMark x1="92515" y1="49567" x2="92515" y2="49567"/>
                        <a14:foregroundMark x1="89120" y1="43506" x2="89120" y2="43506"/>
                        <a14:foregroundMark x1="94522" y1="34416" x2="94522" y2="34416"/>
                        <a14:foregroundMark x1="94522" y1="34416" x2="94522" y2="34416"/>
                        <a14:foregroundMark x1="40432" y1="86147" x2="40432" y2="86147"/>
                        <a14:foregroundMark x1="40586" y1="82684" x2="40586" y2="82684"/>
                        <a14:foregroundMark x1="40586" y1="80087" x2="40586" y2="80087"/>
                        <a14:foregroundMark x1="42901" y1="80519" x2="42901" y2="80519"/>
                        <a14:foregroundMark x1="40664" y1="87879" x2="40664" y2="87879"/>
                        <a14:foregroundMark x1="40664" y1="78571" x2="40664" y2="78571"/>
                        <a14:foregroundMark x1="32639" y1="91342" x2="32639" y2="91342"/>
                        <a14:foregroundMark x1="32639" y1="90476" x2="32639" y2="90476"/>
                        <a14:foregroundMark x1="16898" y1="33766" x2="16898" y2="33766"/>
                        <a14:foregroundMark x1="16204" y1="32035" x2="16204" y2="32035"/>
                        <a14:foregroundMark x1="13503" y1="24026" x2="13503" y2="24026"/>
                        <a14:foregroundMark x1="7639" y1="16450" x2="7639" y2="16450"/>
                        <a14:foregroundMark x1="7639" y1="16450" x2="7639" y2="16450"/>
                        <a14:foregroundMark x1="5556" y1="15152" x2="5556" y2="15152"/>
                        <a14:foregroundMark x1="6481" y1="22727" x2="6481" y2="22727"/>
                        <a14:foregroundMark x1="6404" y1="39394" x2="6404" y2="39394"/>
                        <a14:foregroundMark x1="6250" y1="51299" x2="6250" y2="51299"/>
                        <a14:foregroundMark x1="6250" y1="61039" x2="6250" y2="61039"/>
                        <a14:foregroundMark x1="12731" y1="9524" x2="12731" y2="9524"/>
                        <a14:foregroundMark x1="41898" y1="77273" x2="41898" y2="77273"/>
                        <a14:foregroundMark x1="50386" y1="88312" x2="50386" y2="88312"/>
                        <a14:foregroundMark x1="50154" y1="86364" x2="50154" y2="86364"/>
                        <a14:foregroundMark x1="49769" y1="81818" x2="49769" y2="81818"/>
                        <a14:foregroundMark x1="58102" y1="87446" x2="58102" y2="87446"/>
                        <a14:foregroundMark x1="57253" y1="85065" x2="57253" y2="85065"/>
                        <a14:foregroundMark x1="55633" y1="83117" x2="55633" y2="83117"/>
                        <a14:foregroundMark x1="56019" y1="87446" x2="56019" y2="87446"/>
                        <a14:foregroundMark x1="57716" y1="81602" x2="57716" y2="81602"/>
                        <a14:foregroundMark x1="57716" y1="79221" x2="57716" y2="79221"/>
                        <a14:foregroundMark x1="64583" y1="90043" x2="64583" y2="90043"/>
                        <a14:foregroundMark x1="64660" y1="85498" x2="64660" y2="85498"/>
                        <a14:foregroundMark x1="64660" y1="82684" x2="64660" y2="82684"/>
                        <a14:foregroundMark x1="73920" y1="88312" x2="73920" y2="88312"/>
                        <a14:foregroundMark x1="72994" y1="85714" x2="72994" y2="85714"/>
                        <a14:foregroundMark x1="74151" y1="82468" x2="74151" y2="82468"/>
                        <a14:foregroundMark x1="74151" y1="78139" x2="74151" y2="78139"/>
                        <a14:foregroundMark x1="73611" y1="77489" x2="73611" y2="77489"/>
                        <a14:foregroundMark x1="81404" y1="88745" x2="81404" y2="88745"/>
                        <a14:foregroundMark x1="79552" y1="89394" x2="79552" y2="89394"/>
                        <a14:foregroundMark x1="79321" y1="86364" x2="79321" y2="86364"/>
                        <a14:foregroundMark x1="89198" y1="88745" x2="89198" y2="88745"/>
                        <a14:foregroundMark x1="88272" y1="86364" x2="88272" y2="86364"/>
                        <a14:foregroundMark x1="86574" y1="86580" x2="86574" y2="86580"/>
                        <a14:foregroundMark x1="86728" y1="80952" x2="86728" y2="80952"/>
                        <a14:foregroundMark x1="89043" y1="80952" x2="89043" y2="80952"/>
                        <a14:foregroundMark x1="88966" y1="80952" x2="88966" y2="80952"/>
                        <a14:foregroundMark x1="87731" y1="77273" x2="87731" y2="77273"/>
                        <a14:foregroundMark x1="86034" y1="77273" x2="86034" y2="77273"/>
                        <a14:foregroundMark x1="93519" y1="89177" x2="93519" y2="89177"/>
                        <a14:foregroundMark x1="95216" y1="89610" x2="95216" y2="89610"/>
                        <a14:foregroundMark x1="95679" y1="87229" x2="95679" y2="87229"/>
                        <a14:foregroundMark x1="95679" y1="78571" x2="95679" y2="78571"/>
                        <a14:foregroundMark x1="65972" y1="77706" x2="65972" y2="77706"/>
                        <a14:foregroundMark x1="62654" y1="77922" x2="62654" y2="77922"/>
                        <a14:foregroundMark x1="47608" y1="88312" x2="47608" y2="88312"/>
                        <a14:foregroundMark x1="55093" y1="77489" x2="55093" y2="77489"/>
                        <a14:backgroundMark x1="41358" y1="80952" x2="41358" y2="80952"/>
                        <a14:backgroundMark x1="48997" y1="82684" x2="48997" y2="82684"/>
                        <a14:backgroundMark x1="56944" y1="81602" x2="56944" y2="81602"/>
                        <a14:backgroundMark x1="87654" y1="80736" x2="87654" y2="80736"/>
                      </a14:backgroundRemoval>
                    </a14:imgEffect>
                  </a14:imgLayer>
                </a14:imgProps>
              </a:ext>
              <a:ext uri="{28A0092B-C50C-407E-A947-70E740481C1C}">
                <a14:useLocalDpi xmlns:a14="http://schemas.microsoft.com/office/drawing/2010/main"/>
              </a:ext>
            </a:extLst>
          </a:blip>
          <a:srcRect/>
          <a:stretch/>
        </p:blipFill>
        <p:spPr>
          <a:xfrm>
            <a:off x="7831915" y="5295014"/>
            <a:ext cx="4263447" cy="1522190"/>
          </a:xfrm>
          <a:prstGeom prst="rect">
            <a:avLst/>
          </a:prstGeom>
        </p:spPr>
      </p:pic>
      <p:sp>
        <p:nvSpPr>
          <p:cNvPr id="10" name="Title 1">
            <a:extLst>
              <a:ext uri="{FF2B5EF4-FFF2-40B4-BE49-F238E27FC236}">
                <a16:creationId xmlns:a16="http://schemas.microsoft.com/office/drawing/2014/main" id="{5B77D30B-76F3-4F1D-A80E-217212406042}"/>
              </a:ext>
            </a:extLst>
          </p:cNvPr>
          <p:cNvSpPr>
            <a:spLocks noGrp="1"/>
          </p:cNvSpPr>
          <p:nvPr>
            <p:ph type="ctrTitle"/>
          </p:nvPr>
        </p:nvSpPr>
        <p:spPr>
          <a:xfrm>
            <a:off x="288235" y="1718876"/>
            <a:ext cx="10363200" cy="1549400"/>
          </a:xfrm>
        </p:spPr>
        <p:txBody>
          <a:bodyPr anchor="b">
            <a:noAutofit/>
          </a:bodyPr>
          <a:lstStyle>
            <a:lvl1pPr algn="l">
              <a:defRPr sz="4800" b="1">
                <a:solidFill>
                  <a:schemeClr val="bg1"/>
                </a:solidFill>
              </a:defRPr>
            </a:lvl1pPr>
          </a:lstStyle>
          <a:p>
            <a:r>
              <a:rPr lang="en-US"/>
              <a:t>Click to edit Master title style</a:t>
            </a:r>
          </a:p>
        </p:txBody>
      </p:sp>
      <p:sp>
        <p:nvSpPr>
          <p:cNvPr id="13" name="Subtitle 2">
            <a:extLst>
              <a:ext uri="{FF2B5EF4-FFF2-40B4-BE49-F238E27FC236}">
                <a16:creationId xmlns:a16="http://schemas.microsoft.com/office/drawing/2014/main" id="{ADE1547A-DC43-41B3-9E71-A2D0AAF1CBB3}"/>
              </a:ext>
            </a:extLst>
          </p:cNvPr>
          <p:cNvSpPr>
            <a:spLocks noGrp="1"/>
          </p:cNvSpPr>
          <p:nvPr>
            <p:ph type="subTitle" idx="1"/>
          </p:nvPr>
        </p:nvSpPr>
        <p:spPr>
          <a:xfrm>
            <a:off x="288235" y="3268276"/>
            <a:ext cx="9144000" cy="741362"/>
          </a:xfrm>
          <a:prstGeom prst="rect">
            <a:avLst/>
          </a:prstGeom>
        </p:spPr>
        <p:txBody>
          <a:bodyPr anchor="ctr">
            <a:noAutofit/>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35137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56E63C-3040-4B50-AACC-4D0ABC905BD6}" type="datetime1">
              <a:rPr lang="en-US" smtClean="0"/>
              <a:t>9/27/2023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ED25BF-8B08-481C-9175-42CBF3C8334C}" type="slidenum">
              <a:rPr lang="en-US" smtClean="0"/>
              <a:t>‹#›</a:t>
            </a:fld>
            <a:endParaRPr lang="en-US"/>
          </a:p>
        </p:txBody>
      </p:sp>
    </p:spTree>
    <p:extLst>
      <p:ext uri="{BB962C8B-B14F-4D97-AF65-F5344CB8AC3E}">
        <p14:creationId xmlns:p14="http://schemas.microsoft.com/office/powerpoint/2010/main" val="37781410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Two Content">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4FC9D42B-2535-4884-BC01-4A1910851BC7}"/>
              </a:ext>
            </a:extLst>
          </p:cNvPr>
          <p:cNvGraphicFramePr>
            <a:graphicFrameLocks noChangeAspect="1"/>
          </p:cNvGraphicFramePr>
          <p:nvPr userDrawn="1">
            <p:custDataLst>
              <p:tags r:id="rId1"/>
            </p:custDataLst>
            <p:extLst>
              <p:ext uri="{D42A27DB-BD31-4B8C-83A1-F6EECF244321}">
                <p14:modId xmlns:p14="http://schemas.microsoft.com/office/powerpoint/2010/main" val="5217547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15" name="Object 14" hidden="1">
                        <a:extLst>
                          <a:ext uri="{FF2B5EF4-FFF2-40B4-BE49-F238E27FC236}">
                            <a16:creationId xmlns:a16="http://schemas.microsoft.com/office/drawing/2014/main" id="{4FC9D42B-2535-4884-BC01-4A1910851B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C2CD4B9E-616E-4768-841F-E973425EB620}"/>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600" b="1" i="0" baseline="0">
              <a:latin typeface="Calibri Light" panose="020F0302020204030204" pitchFamily="34" charset="0"/>
              <a:ea typeface="+mj-ea"/>
              <a:cs typeface="+mj-cs"/>
              <a:sym typeface="Calibri Light" panose="020F0302020204030204" pitchFamily="34" charset="0"/>
            </a:endParaRPr>
          </a:p>
        </p:txBody>
      </p:sp>
      <p:sp>
        <p:nvSpPr>
          <p:cNvPr id="3" name="Content Placeholder 2"/>
          <p:cNvSpPr>
            <a:spLocks noGrp="1"/>
          </p:cNvSpPr>
          <p:nvPr>
            <p:ph sz="half" idx="1" hasCustomPrompt="1"/>
          </p:nvPr>
        </p:nvSpPr>
        <p:spPr>
          <a:xfrm>
            <a:off x="838200" y="1825625"/>
            <a:ext cx="5181600" cy="4351338"/>
          </a:xfrm>
          <a:prstGeom prst="rect">
            <a:avLst/>
          </a:prstGeom>
        </p:spPr>
        <p:txBody>
          <a:bodyPr>
            <a:no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172200" y="1825625"/>
            <a:ext cx="5181600" cy="4351338"/>
          </a:xfrm>
          <a:prstGeom prst="rect">
            <a:avLst/>
          </a:prstGeom>
        </p:spPr>
        <p:txBody>
          <a:bodyPr>
            <a:no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FE09C639-C7C7-9848-BE32-492A9B56F14C}" type="slidenum">
              <a:rPr lang="en-US" smtClean="0"/>
              <a:t>‹#›</a:t>
            </a:fld>
            <a:endParaRPr lang="en-US"/>
          </a:p>
        </p:txBody>
      </p:sp>
      <p:sp>
        <p:nvSpPr>
          <p:cNvPr id="16" name="Title 1">
            <a:extLst>
              <a:ext uri="{FF2B5EF4-FFF2-40B4-BE49-F238E27FC236}">
                <a16:creationId xmlns:a16="http://schemas.microsoft.com/office/drawing/2014/main" id="{5F20F4AD-868C-4518-BF2C-BE96602672C5}"/>
              </a:ext>
            </a:extLst>
          </p:cNvPr>
          <p:cNvSpPr>
            <a:spLocks noGrp="1"/>
          </p:cNvSpPr>
          <p:nvPr>
            <p:ph type="title"/>
          </p:nvPr>
        </p:nvSpPr>
        <p:spPr>
          <a:xfrm>
            <a:off x="838200" y="84378"/>
            <a:ext cx="10515600" cy="914400"/>
          </a:xfrm>
        </p:spPr>
        <p:txBody>
          <a:bodyPr>
            <a:noAutofit/>
          </a:bodyPr>
          <a:lstStyle/>
          <a:p>
            <a:r>
              <a:rPr lang="en-US"/>
              <a:t>Click to edit Master title style</a:t>
            </a:r>
          </a:p>
        </p:txBody>
      </p:sp>
      <p:grpSp>
        <p:nvGrpSpPr>
          <p:cNvPr id="17" name="Group 16">
            <a:extLst>
              <a:ext uri="{FF2B5EF4-FFF2-40B4-BE49-F238E27FC236}">
                <a16:creationId xmlns:a16="http://schemas.microsoft.com/office/drawing/2014/main" id="{8F6134CF-91D2-4FC4-BF8C-E2E15519CAA7}"/>
              </a:ext>
            </a:extLst>
          </p:cNvPr>
          <p:cNvGrpSpPr/>
          <p:nvPr userDrawn="1"/>
        </p:nvGrpSpPr>
        <p:grpSpPr>
          <a:xfrm>
            <a:off x="0" y="1068948"/>
            <a:ext cx="12196064" cy="39048"/>
            <a:chOff x="-3048" y="1344168"/>
            <a:chExt cx="9147048" cy="39048"/>
          </a:xfrm>
        </p:grpSpPr>
        <p:grpSp>
          <p:nvGrpSpPr>
            <p:cNvPr id="18" name="Group 17">
              <a:extLst>
                <a:ext uri="{FF2B5EF4-FFF2-40B4-BE49-F238E27FC236}">
                  <a16:creationId xmlns:a16="http://schemas.microsoft.com/office/drawing/2014/main" id="{C8DF2E32-0264-4985-954C-B6E6E5D6C688}"/>
                </a:ext>
              </a:extLst>
            </p:cNvPr>
            <p:cNvGrpSpPr/>
            <p:nvPr userDrawn="1"/>
          </p:nvGrpSpPr>
          <p:grpSpPr>
            <a:xfrm>
              <a:off x="-3048" y="1344168"/>
              <a:ext cx="9147048" cy="15240"/>
              <a:chOff x="-3048" y="1344168"/>
              <a:chExt cx="9147048" cy="15240"/>
            </a:xfrm>
          </p:grpSpPr>
          <p:cxnSp>
            <p:nvCxnSpPr>
              <p:cNvPr id="22" name="Straight Connector 21">
                <a:extLst>
                  <a:ext uri="{FF2B5EF4-FFF2-40B4-BE49-F238E27FC236}">
                    <a16:creationId xmlns:a16="http://schemas.microsoft.com/office/drawing/2014/main" id="{6FD112CB-F605-4CC4-B1EF-BACDBEC57668}"/>
                  </a:ext>
                </a:extLst>
              </p:cNvPr>
              <p:cNvCxnSpPr/>
              <p:nvPr userDrawn="1"/>
            </p:nvCxnSpPr>
            <p:spPr>
              <a:xfrm>
                <a:off x="0" y="1344168"/>
                <a:ext cx="9144000" cy="0"/>
              </a:xfrm>
              <a:prstGeom prst="line">
                <a:avLst/>
              </a:prstGeom>
              <a:ln w="15875" cap="flat" cmpd="sng" algn="ctr">
                <a:solidFill>
                  <a:schemeClr val="accent5"/>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E89C9FE-6DC9-4918-B587-46D2363FFCC5}"/>
                  </a:ext>
                </a:extLst>
              </p:cNvPr>
              <p:cNvCxnSpPr/>
              <p:nvPr userDrawn="1"/>
            </p:nvCxnSpPr>
            <p:spPr>
              <a:xfrm>
                <a:off x="-3048" y="1359408"/>
                <a:ext cx="9144000" cy="0"/>
              </a:xfrm>
              <a:prstGeom prst="line">
                <a:avLst/>
              </a:prstGeom>
              <a:ln w="15875" cap="flat" cmpd="sng" algn="ctr">
                <a:solidFill>
                  <a:schemeClr val="accent5"/>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0F552577-2114-47A0-9FA5-D54A103339B9}"/>
                </a:ext>
              </a:extLst>
            </p:cNvPr>
            <p:cNvGrpSpPr/>
            <p:nvPr userDrawn="1"/>
          </p:nvGrpSpPr>
          <p:grpSpPr>
            <a:xfrm>
              <a:off x="-3048" y="1367976"/>
              <a:ext cx="9147048" cy="15240"/>
              <a:chOff x="-3048" y="1344168"/>
              <a:chExt cx="9147048" cy="15240"/>
            </a:xfrm>
          </p:grpSpPr>
          <p:cxnSp>
            <p:nvCxnSpPr>
              <p:cNvPr id="20" name="Straight Connector 19">
                <a:extLst>
                  <a:ext uri="{FF2B5EF4-FFF2-40B4-BE49-F238E27FC236}">
                    <a16:creationId xmlns:a16="http://schemas.microsoft.com/office/drawing/2014/main" id="{A7869CCC-EE46-4130-813F-357CA0778582}"/>
                  </a:ext>
                </a:extLst>
              </p:cNvPr>
              <p:cNvCxnSpPr/>
              <p:nvPr userDrawn="1"/>
            </p:nvCxnSpPr>
            <p:spPr>
              <a:xfrm>
                <a:off x="0" y="1344168"/>
                <a:ext cx="9144000" cy="0"/>
              </a:xfrm>
              <a:prstGeom prst="line">
                <a:avLst/>
              </a:prstGeom>
              <a:ln w="15875" cap="flat" cmpd="sng" algn="ctr">
                <a:solidFill>
                  <a:schemeClr val="accent5"/>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0718D76-43D1-4365-9C23-E9214863040E}"/>
                  </a:ext>
                </a:extLst>
              </p:cNvPr>
              <p:cNvCxnSpPr/>
              <p:nvPr userDrawn="1"/>
            </p:nvCxnSpPr>
            <p:spPr>
              <a:xfrm>
                <a:off x="-3048" y="1359408"/>
                <a:ext cx="9144000" cy="0"/>
              </a:xfrm>
              <a:prstGeom prst="line">
                <a:avLst/>
              </a:prstGeom>
              <a:ln w="15875" cap="flat" cmpd="sng" algn="ctr">
                <a:solidFill>
                  <a:schemeClr val="accent5"/>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5165785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TwoContentHeader">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CAA7CBE-094D-4EA3-A7D5-3FC1AB2B8B8F}"/>
              </a:ext>
            </a:extLst>
          </p:cNvPr>
          <p:cNvGraphicFramePr>
            <a:graphicFrameLocks noChangeAspect="1"/>
          </p:cNvGraphicFramePr>
          <p:nvPr userDrawn="1">
            <p:custDataLst>
              <p:tags r:id="rId1"/>
            </p:custDataLst>
            <p:extLst>
              <p:ext uri="{D42A27DB-BD31-4B8C-83A1-F6EECF244321}">
                <p14:modId xmlns:p14="http://schemas.microsoft.com/office/powerpoint/2010/main" val="15547526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BCAA7CBE-094D-4EA3-A7D5-3FC1AB2B8B8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00C3291-4817-4D07-847A-47986ABEA3DF}"/>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600" b="1" i="0" baseline="0">
              <a:latin typeface="Calibri Light" panose="020F0302020204030204" pitchFamily="34" charset="0"/>
              <a:ea typeface="+mj-ea"/>
              <a:cs typeface="+mj-cs"/>
              <a:sym typeface="Calibri Light" panose="020F0302020204030204" pitchFamily="34" charset="0"/>
            </a:endParaRP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FE09C639-C7C7-9848-BE32-492A9B56F14C}" type="slidenum">
              <a:rPr lang="en-US" smtClean="0"/>
              <a:t>‹#›</a:t>
            </a:fld>
            <a:endParaRPr lang="en-US"/>
          </a:p>
        </p:txBody>
      </p:sp>
      <p:sp>
        <p:nvSpPr>
          <p:cNvPr id="15" name="Text Placeholder 2">
            <a:extLst>
              <a:ext uri="{FF2B5EF4-FFF2-40B4-BE49-F238E27FC236}">
                <a16:creationId xmlns:a16="http://schemas.microsoft.com/office/drawing/2014/main" id="{BFC0AFE6-8C54-45DF-BCD9-4424242BE4C9}"/>
              </a:ext>
            </a:extLst>
          </p:cNvPr>
          <p:cNvSpPr>
            <a:spLocks noGrp="1"/>
          </p:cNvSpPr>
          <p:nvPr>
            <p:ph type="body" idx="1" hasCustomPrompt="1"/>
          </p:nvPr>
        </p:nvSpPr>
        <p:spPr>
          <a:xfrm>
            <a:off x="839789" y="1690690"/>
            <a:ext cx="5157787" cy="823912"/>
          </a:xfrm>
          <a:prstGeom prst="rect">
            <a:avLst/>
          </a:prstGeom>
          <a:solidFill>
            <a:schemeClr val="bg1"/>
          </a:solidFill>
          <a:effectLst>
            <a:outerShdw dist="38100" dir="5400000" sx="98000" sy="98000" algn="t" rotWithShape="0">
              <a:schemeClr val="accent5">
                <a:lumMod val="50000"/>
              </a:schemeClr>
            </a:outerShdw>
          </a:effectLst>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3">
            <a:extLst>
              <a:ext uri="{FF2B5EF4-FFF2-40B4-BE49-F238E27FC236}">
                <a16:creationId xmlns:a16="http://schemas.microsoft.com/office/drawing/2014/main" id="{9D0C4057-1319-47F2-A951-F1AAF86F0206}"/>
              </a:ext>
            </a:extLst>
          </p:cNvPr>
          <p:cNvSpPr>
            <a:spLocks noGrp="1"/>
          </p:cNvSpPr>
          <p:nvPr>
            <p:ph sz="half" idx="2" hasCustomPrompt="1"/>
          </p:nvPr>
        </p:nvSpPr>
        <p:spPr>
          <a:xfrm>
            <a:off x="839789" y="2514602"/>
            <a:ext cx="5157787" cy="3684588"/>
          </a:xfrm>
          <a:prstGeom prst="rect">
            <a:avLst/>
          </a:prstGeom>
        </p:spPr>
        <p:txBody>
          <a:bodyPr>
            <a:no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a:extLst>
              <a:ext uri="{FF2B5EF4-FFF2-40B4-BE49-F238E27FC236}">
                <a16:creationId xmlns:a16="http://schemas.microsoft.com/office/drawing/2014/main" id="{9D21A1F8-A95B-4BB9-98A2-14C3D1CC1DDE}"/>
              </a:ext>
            </a:extLst>
          </p:cNvPr>
          <p:cNvSpPr>
            <a:spLocks noGrp="1"/>
          </p:cNvSpPr>
          <p:nvPr>
            <p:ph type="body" sz="quarter" idx="3" hasCustomPrompt="1"/>
          </p:nvPr>
        </p:nvSpPr>
        <p:spPr>
          <a:xfrm>
            <a:off x="6172201" y="1690690"/>
            <a:ext cx="5183188" cy="823912"/>
          </a:xfrm>
          <a:prstGeom prst="rect">
            <a:avLst/>
          </a:prstGeom>
          <a:solidFill>
            <a:schemeClr val="bg1"/>
          </a:solidFill>
          <a:effectLst>
            <a:outerShdw dist="38100" dir="5400000" sx="98000" sy="98000" algn="t" rotWithShape="0">
              <a:schemeClr val="accent5">
                <a:lumMod val="50000"/>
              </a:schemeClr>
            </a:outerShdw>
          </a:effectLst>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1F94A312-7DA1-443C-AD6E-666EA7A4FCA7}"/>
              </a:ext>
            </a:extLst>
          </p:cNvPr>
          <p:cNvSpPr>
            <a:spLocks noGrp="1"/>
          </p:cNvSpPr>
          <p:nvPr>
            <p:ph sz="quarter" idx="4" hasCustomPrompt="1"/>
          </p:nvPr>
        </p:nvSpPr>
        <p:spPr>
          <a:xfrm>
            <a:off x="6172201" y="2514602"/>
            <a:ext cx="5183188" cy="3684588"/>
          </a:xfrm>
          <a:prstGeom prst="rect">
            <a:avLst/>
          </a:prstGeom>
        </p:spPr>
        <p:txBody>
          <a:bodyPr>
            <a:no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31E5F104-E417-40DA-B17D-ABA7502D6056}"/>
              </a:ext>
            </a:extLst>
          </p:cNvPr>
          <p:cNvSpPr>
            <a:spLocks noGrp="1"/>
          </p:cNvSpPr>
          <p:nvPr>
            <p:ph type="title"/>
          </p:nvPr>
        </p:nvSpPr>
        <p:spPr>
          <a:xfrm>
            <a:off x="838200" y="84378"/>
            <a:ext cx="10515600" cy="914400"/>
          </a:xfrm>
        </p:spPr>
        <p:txBody>
          <a:bodyPr>
            <a:noAutofit/>
          </a:bodyPr>
          <a:lstStyle/>
          <a:p>
            <a:r>
              <a:rPr lang="en-US"/>
              <a:t>Click to edit Master title style</a:t>
            </a:r>
          </a:p>
        </p:txBody>
      </p:sp>
      <p:grpSp>
        <p:nvGrpSpPr>
          <p:cNvPr id="20" name="Group 19">
            <a:extLst>
              <a:ext uri="{FF2B5EF4-FFF2-40B4-BE49-F238E27FC236}">
                <a16:creationId xmlns:a16="http://schemas.microsoft.com/office/drawing/2014/main" id="{98949910-2FD1-4165-9E3C-7E79322985CF}"/>
              </a:ext>
            </a:extLst>
          </p:cNvPr>
          <p:cNvGrpSpPr/>
          <p:nvPr userDrawn="1"/>
        </p:nvGrpSpPr>
        <p:grpSpPr>
          <a:xfrm>
            <a:off x="0" y="1068948"/>
            <a:ext cx="12196064" cy="39048"/>
            <a:chOff x="-3048" y="1344168"/>
            <a:chExt cx="9147048" cy="39048"/>
          </a:xfrm>
        </p:grpSpPr>
        <p:grpSp>
          <p:nvGrpSpPr>
            <p:cNvPr id="21" name="Group 20">
              <a:extLst>
                <a:ext uri="{FF2B5EF4-FFF2-40B4-BE49-F238E27FC236}">
                  <a16:creationId xmlns:a16="http://schemas.microsoft.com/office/drawing/2014/main" id="{8BDD0478-076B-4811-A312-8077AC19713F}"/>
                </a:ext>
              </a:extLst>
            </p:cNvPr>
            <p:cNvGrpSpPr/>
            <p:nvPr userDrawn="1"/>
          </p:nvGrpSpPr>
          <p:grpSpPr>
            <a:xfrm>
              <a:off x="-3048" y="1344168"/>
              <a:ext cx="9147048" cy="15240"/>
              <a:chOff x="-3048" y="1344168"/>
              <a:chExt cx="9147048" cy="15240"/>
            </a:xfrm>
          </p:grpSpPr>
          <p:cxnSp>
            <p:nvCxnSpPr>
              <p:cNvPr id="25" name="Straight Connector 24">
                <a:extLst>
                  <a:ext uri="{FF2B5EF4-FFF2-40B4-BE49-F238E27FC236}">
                    <a16:creationId xmlns:a16="http://schemas.microsoft.com/office/drawing/2014/main" id="{16B3BAB7-7A4E-4455-860E-FA717B988615}"/>
                  </a:ext>
                </a:extLst>
              </p:cNvPr>
              <p:cNvCxnSpPr/>
              <p:nvPr userDrawn="1"/>
            </p:nvCxnSpPr>
            <p:spPr>
              <a:xfrm>
                <a:off x="0" y="1344168"/>
                <a:ext cx="9144000" cy="0"/>
              </a:xfrm>
              <a:prstGeom prst="line">
                <a:avLst/>
              </a:prstGeom>
              <a:ln w="15875" cap="flat" cmpd="sng" algn="ctr">
                <a:solidFill>
                  <a:schemeClr val="accent5"/>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469EBB7-4052-4849-BA4E-C37A42111AA6}"/>
                  </a:ext>
                </a:extLst>
              </p:cNvPr>
              <p:cNvCxnSpPr/>
              <p:nvPr userDrawn="1"/>
            </p:nvCxnSpPr>
            <p:spPr>
              <a:xfrm>
                <a:off x="-3048" y="1359408"/>
                <a:ext cx="9144000" cy="0"/>
              </a:xfrm>
              <a:prstGeom prst="line">
                <a:avLst/>
              </a:prstGeom>
              <a:ln w="15875" cap="flat" cmpd="sng" algn="ctr">
                <a:solidFill>
                  <a:schemeClr val="accent5"/>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10E8966F-EAB3-4446-BCF8-6EA964FF9142}"/>
                </a:ext>
              </a:extLst>
            </p:cNvPr>
            <p:cNvGrpSpPr/>
            <p:nvPr userDrawn="1"/>
          </p:nvGrpSpPr>
          <p:grpSpPr>
            <a:xfrm>
              <a:off x="-3048" y="1367976"/>
              <a:ext cx="9147048" cy="15240"/>
              <a:chOff x="-3048" y="1344168"/>
              <a:chExt cx="9147048" cy="15240"/>
            </a:xfrm>
          </p:grpSpPr>
          <p:cxnSp>
            <p:nvCxnSpPr>
              <p:cNvPr id="23" name="Straight Connector 22">
                <a:extLst>
                  <a:ext uri="{FF2B5EF4-FFF2-40B4-BE49-F238E27FC236}">
                    <a16:creationId xmlns:a16="http://schemas.microsoft.com/office/drawing/2014/main" id="{BB9C6490-6815-4D87-9761-B69BEA8F52C1}"/>
                  </a:ext>
                </a:extLst>
              </p:cNvPr>
              <p:cNvCxnSpPr/>
              <p:nvPr userDrawn="1"/>
            </p:nvCxnSpPr>
            <p:spPr>
              <a:xfrm>
                <a:off x="0" y="1344168"/>
                <a:ext cx="9144000" cy="0"/>
              </a:xfrm>
              <a:prstGeom prst="line">
                <a:avLst/>
              </a:prstGeom>
              <a:ln w="15875" cap="flat" cmpd="sng" algn="ctr">
                <a:solidFill>
                  <a:schemeClr val="accent5"/>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8C44BA-F41C-4A34-9ADD-3EEB38266F1F}"/>
                  </a:ext>
                </a:extLst>
              </p:cNvPr>
              <p:cNvCxnSpPr/>
              <p:nvPr userDrawn="1"/>
            </p:nvCxnSpPr>
            <p:spPr>
              <a:xfrm>
                <a:off x="-3048" y="1359408"/>
                <a:ext cx="9144000" cy="0"/>
              </a:xfrm>
              <a:prstGeom prst="line">
                <a:avLst/>
              </a:prstGeom>
              <a:ln w="15875" cap="flat" cmpd="sng" algn="ctr">
                <a:solidFill>
                  <a:schemeClr val="accent5"/>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6853420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8-Three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CA22BBF-14C6-428D-9A28-0D97CDEBE5FA}"/>
              </a:ext>
            </a:extLst>
          </p:cNvPr>
          <p:cNvGraphicFramePr>
            <a:graphicFrameLocks noChangeAspect="1"/>
          </p:cNvGraphicFramePr>
          <p:nvPr userDrawn="1">
            <p:custDataLst>
              <p:tags r:id="rId1"/>
            </p:custDataLst>
            <p:extLst>
              <p:ext uri="{D42A27DB-BD31-4B8C-83A1-F6EECF244321}">
                <p14:modId xmlns:p14="http://schemas.microsoft.com/office/powerpoint/2010/main" val="39026430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7CA22BBF-14C6-428D-9A28-0D97CDEBE5F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2F01F7F-5791-44A7-AF0B-DFF544A9121F}"/>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600" b="1" i="0" baseline="0">
              <a:latin typeface="Calibri Light" panose="020F0302020204030204" pitchFamily="34" charset="0"/>
              <a:ea typeface="+mj-ea"/>
              <a:cs typeface="+mj-cs"/>
              <a:sym typeface="Calibri Light" panose="020F0302020204030204" pitchFamily="34" charset="0"/>
            </a:endParaRP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FE09C639-C7C7-9848-BE32-492A9B56F14C}" type="slidenum">
              <a:rPr lang="en-US" smtClean="0"/>
              <a:t>‹#›</a:t>
            </a:fld>
            <a:endParaRPr lang="en-US"/>
          </a:p>
        </p:txBody>
      </p:sp>
      <p:sp>
        <p:nvSpPr>
          <p:cNvPr id="15" name="Text Placeholder 2">
            <a:extLst>
              <a:ext uri="{FF2B5EF4-FFF2-40B4-BE49-F238E27FC236}">
                <a16:creationId xmlns:a16="http://schemas.microsoft.com/office/drawing/2014/main" id="{BFC0AFE6-8C54-45DF-BCD9-4424242BE4C9}"/>
              </a:ext>
            </a:extLst>
          </p:cNvPr>
          <p:cNvSpPr>
            <a:spLocks noGrp="1"/>
          </p:cNvSpPr>
          <p:nvPr>
            <p:ph type="body" idx="1" hasCustomPrompt="1"/>
          </p:nvPr>
        </p:nvSpPr>
        <p:spPr>
          <a:xfrm>
            <a:off x="904189" y="1690690"/>
            <a:ext cx="3100387" cy="823912"/>
          </a:xfrm>
          <a:prstGeom prst="rect">
            <a:avLst/>
          </a:prstGeom>
          <a:solidFill>
            <a:schemeClr val="bg1"/>
          </a:solidFill>
          <a:effectLst>
            <a:outerShdw dist="38100" dir="5400000" sx="98000" sy="98000" algn="t" rotWithShape="0">
              <a:schemeClr val="accent5">
                <a:lumMod val="50000"/>
              </a:schemeClr>
            </a:outerShdw>
          </a:effectLst>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3">
            <a:extLst>
              <a:ext uri="{FF2B5EF4-FFF2-40B4-BE49-F238E27FC236}">
                <a16:creationId xmlns:a16="http://schemas.microsoft.com/office/drawing/2014/main" id="{9D0C4057-1319-47F2-A951-F1AAF86F0206}"/>
              </a:ext>
            </a:extLst>
          </p:cNvPr>
          <p:cNvSpPr>
            <a:spLocks noGrp="1"/>
          </p:cNvSpPr>
          <p:nvPr>
            <p:ph sz="half" idx="2" hasCustomPrompt="1"/>
          </p:nvPr>
        </p:nvSpPr>
        <p:spPr>
          <a:xfrm>
            <a:off x="904189" y="2514602"/>
            <a:ext cx="3100387" cy="3684588"/>
          </a:xfrm>
          <a:prstGeom prst="rect">
            <a:avLst/>
          </a:prstGeom>
        </p:spPr>
        <p:txBody>
          <a:bodyPr>
            <a:noAutofit/>
          </a:bodyPr>
          <a:lstStyle>
            <a:lvl1pPr>
              <a:defRPr sz="1600"/>
            </a:lvl1pPr>
            <a:lvl2pPr>
              <a:defRPr sz="16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a:extLst>
              <a:ext uri="{FF2B5EF4-FFF2-40B4-BE49-F238E27FC236}">
                <a16:creationId xmlns:a16="http://schemas.microsoft.com/office/drawing/2014/main" id="{9D21A1F8-A95B-4BB9-98A2-14C3D1CC1DDE}"/>
              </a:ext>
            </a:extLst>
          </p:cNvPr>
          <p:cNvSpPr>
            <a:spLocks noGrp="1"/>
          </p:cNvSpPr>
          <p:nvPr>
            <p:ph type="body" sz="quarter" idx="3" hasCustomPrompt="1"/>
          </p:nvPr>
        </p:nvSpPr>
        <p:spPr>
          <a:xfrm>
            <a:off x="8161258" y="1690690"/>
            <a:ext cx="3115656" cy="823912"/>
          </a:xfrm>
          <a:prstGeom prst="rect">
            <a:avLst/>
          </a:prstGeom>
          <a:solidFill>
            <a:schemeClr val="bg1"/>
          </a:solidFill>
          <a:effectLst>
            <a:outerShdw dist="38100" dir="5400000" sx="98000" sy="98000" algn="t" rotWithShape="0">
              <a:schemeClr val="accent5">
                <a:lumMod val="50000"/>
              </a:schemeClr>
            </a:outerShdw>
          </a:effectLst>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1F94A312-7DA1-443C-AD6E-666EA7A4FCA7}"/>
              </a:ext>
            </a:extLst>
          </p:cNvPr>
          <p:cNvSpPr>
            <a:spLocks noGrp="1"/>
          </p:cNvSpPr>
          <p:nvPr>
            <p:ph sz="quarter" idx="4" hasCustomPrompt="1"/>
          </p:nvPr>
        </p:nvSpPr>
        <p:spPr>
          <a:xfrm>
            <a:off x="8161258" y="2514602"/>
            <a:ext cx="3115656" cy="3684588"/>
          </a:xfrm>
          <a:prstGeom prst="rect">
            <a:avLst/>
          </a:prstGeom>
        </p:spPr>
        <p:txBody>
          <a:bodyPr>
            <a:noAutofit/>
          </a:bodyPr>
          <a:lstStyle>
            <a:lvl1pPr>
              <a:defRPr sz="1600"/>
            </a:lvl1pPr>
            <a:lvl2pPr>
              <a:defRPr sz="16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
            <a:extLst>
              <a:ext uri="{FF2B5EF4-FFF2-40B4-BE49-F238E27FC236}">
                <a16:creationId xmlns:a16="http://schemas.microsoft.com/office/drawing/2014/main" id="{CD3B4316-9026-4A01-B1CB-533CF30EF44B}"/>
              </a:ext>
            </a:extLst>
          </p:cNvPr>
          <p:cNvSpPr>
            <a:spLocks noGrp="1"/>
          </p:cNvSpPr>
          <p:nvPr>
            <p:ph type="body" idx="13" hasCustomPrompt="1"/>
          </p:nvPr>
        </p:nvSpPr>
        <p:spPr>
          <a:xfrm>
            <a:off x="4532723" y="1690690"/>
            <a:ext cx="3100387" cy="823912"/>
          </a:xfrm>
          <a:prstGeom prst="rect">
            <a:avLst/>
          </a:prstGeom>
          <a:solidFill>
            <a:schemeClr val="bg1"/>
          </a:solidFill>
          <a:effectLst>
            <a:outerShdw dist="38100" dir="5400000" sx="98000" sy="98000" algn="t" rotWithShape="0">
              <a:schemeClr val="accent5">
                <a:lumMod val="50000"/>
              </a:schemeClr>
            </a:outerShdw>
          </a:effectLst>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3">
            <a:extLst>
              <a:ext uri="{FF2B5EF4-FFF2-40B4-BE49-F238E27FC236}">
                <a16:creationId xmlns:a16="http://schemas.microsoft.com/office/drawing/2014/main" id="{02DFB68E-A60F-48E1-9EF9-C2D89435EBD0}"/>
              </a:ext>
            </a:extLst>
          </p:cNvPr>
          <p:cNvSpPr>
            <a:spLocks noGrp="1"/>
          </p:cNvSpPr>
          <p:nvPr>
            <p:ph sz="half" idx="14" hasCustomPrompt="1"/>
          </p:nvPr>
        </p:nvSpPr>
        <p:spPr>
          <a:xfrm>
            <a:off x="4532723" y="2514602"/>
            <a:ext cx="3100387" cy="3684588"/>
          </a:xfrm>
          <a:prstGeom prst="rect">
            <a:avLst/>
          </a:prstGeom>
        </p:spPr>
        <p:txBody>
          <a:bodyPr>
            <a:noAutofit/>
          </a:bodyPr>
          <a:lstStyle>
            <a:lvl1pPr>
              <a:defRPr sz="1600"/>
            </a:lvl1pPr>
            <a:lvl2pPr>
              <a:defRPr sz="16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6FF2EE0B-94CA-4CB0-9A4A-2395A5CF32DF}"/>
              </a:ext>
            </a:extLst>
          </p:cNvPr>
          <p:cNvSpPr>
            <a:spLocks noGrp="1"/>
          </p:cNvSpPr>
          <p:nvPr>
            <p:ph type="title"/>
          </p:nvPr>
        </p:nvSpPr>
        <p:spPr>
          <a:xfrm>
            <a:off x="838200" y="84378"/>
            <a:ext cx="10515600" cy="914400"/>
          </a:xfrm>
        </p:spPr>
        <p:txBody>
          <a:bodyPr>
            <a:noAutofit/>
          </a:bodyPr>
          <a:lstStyle/>
          <a:p>
            <a:r>
              <a:rPr lang="en-US"/>
              <a:t>Click to edit Master title style</a:t>
            </a:r>
          </a:p>
        </p:txBody>
      </p:sp>
      <p:grpSp>
        <p:nvGrpSpPr>
          <p:cNvPr id="22" name="Group 21">
            <a:extLst>
              <a:ext uri="{FF2B5EF4-FFF2-40B4-BE49-F238E27FC236}">
                <a16:creationId xmlns:a16="http://schemas.microsoft.com/office/drawing/2014/main" id="{B7112D4C-AC92-42AB-928E-FD3F1E54FE15}"/>
              </a:ext>
            </a:extLst>
          </p:cNvPr>
          <p:cNvGrpSpPr/>
          <p:nvPr userDrawn="1"/>
        </p:nvGrpSpPr>
        <p:grpSpPr>
          <a:xfrm>
            <a:off x="0" y="1068948"/>
            <a:ext cx="12196064" cy="39048"/>
            <a:chOff x="-3048" y="1344168"/>
            <a:chExt cx="9147048" cy="39048"/>
          </a:xfrm>
        </p:grpSpPr>
        <p:grpSp>
          <p:nvGrpSpPr>
            <p:cNvPr id="23" name="Group 22">
              <a:extLst>
                <a:ext uri="{FF2B5EF4-FFF2-40B4-BE49-F238E27FC236}">
                  <a16:creationId xmlns:a16="http://schemas.microsoft.com/office/drawing/2014/main" id="{444DEB16-CF70-42DA-BF5B-BABA4DE7CCF5}"/>
                </a:ext>
              </a:extLst>
            </p:cNvPr>
            <p:cNvGrpSpPr/>
            <p:nvPr userDrawn="1"/>
          </p:nvGrpSpPr>
          <p:grpSpPr>
            <a:xfrm>
              <a:off x="-3048" y="1344168"/>
              <a:ext cx="9147048" cy="15240"/>
              <a:chOff x="-3048" y="1344168"/>
              <a:chExt cx="9147048" cy="15240"/>
            </a:xfrm>
          </p:grpSpPr>
          <p:cxnSp>
            <p:nvCxnSpPr>
              <p:cNvPr id="27" name="Straight Connector 26">
                <a:extLst>
                  <a:ext uri="{FF2B5EF4-FFF2-40B4-BE49-F238E27FC236}">
                    <a16:creationId xmlns:a16="http://schemas.microsoft.com/office/drawing/2014/main" id="{EEF27E5D-82E7-4B78-A654-390F8273111B}"/>
                  </a:ext>
                </a:extLst>
              </p:cNvPr>
              <p:cNvCxnSpPr/>
              <p:nvPr userDrawn="1"/>
            </p:nvCxnSpPr>
            <p:spPr>
              <a:xfrm>
                <a:off x="0" y="1344168"/>
                <a:ext cx="9144000" cy="0"/>
              </a:xfrm>
              <a:prstGeom prst="line">
                <a:avLst/>
              </a:prstGeom>
              <a:ln w="15875" cap="flat" cmpd="sng" algn="ctr">
                <a:solidFill>
                  <a:schemeClr val="accent5"/>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7432AF5-E976-4758-BF97-D29537F7AF92}"/>
                  </a:ext>
                </a:extLst>
              </p:cNvPr>
              <p:cNvCxnSpPr/>
              <p:nvPr userDrawn="1"/>
            </p:nvCxnSpPr>
            <p:spPr>
              <a:xfrm>
                <a:off x="-3048" y="1359408"/>
                <a:ext cx="9144000" cy="0"/>
              </a:xfrm>
              <a:prstGeom prst="line">
                <a:avLst/>
              </a:prstGeom>
              <a:ln w="15875" cap="flat" cmpd="sng" algn="ctr">
                <a:solidFill>
                  <a:schemeClr val="accent5"/>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5F7AC330-9D34-4BA7-B95C-7A83CB999E7B}"/>
                </a:ext>
              </a:extLst>
            </p:cNvPr>
            <p:cNvGrpSpPr/>
            <p:nvPr userDrawn="1"/>
          </p:nvGrpSpPr>
          <p:grpSpPr>
            <a:xfrm>
              <a:off x="-3048" y="1367976"/>
              <a:ext cx="9147048" cy="15240"/>
              <a:chOff x="-3048" y="1344168"/>
              <a:chExt cx="9147048" cy="15240"/>
            </a:xfrm>
          </p:grpSpPr>
          <p:cxnSp>
            <p:nvCxnSpPr>
              <p:cNvPr id="25" name="Straight Connector 24">
                <a:extLst>
                  <a:ext uri="{FF2B5EF4-FFF2-40B4-BE49-F238E27FC236}">
                    <a16:creationId xmlns:a16="http://schemas.microsoft.com/office/drawing/2014/main" id="{C04114B3-D50C-4ADA-A400-DBBCA8AF82D1}"/>
                  </a:ext>
                </a:extLst>
              </p:cNvPr>
              <p:cNvCxnSpPr/>
              <p:nvPr userDrawn="1"/>
            </p:nvCxnSpPr>
            <p:spPr>
              <a:xfrm>
                <a:off x="0" y="1344168"/>
                <a:ext cx="9144000" cy="0"/>
              </a:xfrm>
              <a:prstGeom prst="line">
                <a:avLst/>
              </a:prstGeom>
              <a:ln w="15875" cap="flat" cmpd="sng" algn="ctr">
                <a:solidFill>
                  <a:schemeClr val="accent5"/>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35768C6-EC04-45CC-A954-0EE781747A7E}"/>
                  </a:ext>
                </a:extLst>
              </p:cNvPr>
              <p:cNvCxnSpPr/>
              <p:nvPr userDrawn="1"/>
            </p:nvCxnSpPr>
            <p:spPr>
              <a:xfrm>
                <a:off x="-3048" y="1359408"/>
                <a:ext cx="9144000" cy="0"/>
              </a:xfrm>
              <a:prstGeom prst="line">
                <a:avLst/>
              </a:prstGeom>
              <a:ln w="15875" cap="flat" cmpd="sng" algn="ctr">
                <a:solidFill>
                  <a:schemeClr val="accent5"/>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2635748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9 - Slanted Left">
    <p:bg>
      <p:bgPr>
        <a:solidFill>
          <a:schemeClr val="bg1"/>
        </a:solidFill>
        <a:effectLst/>
      </p:bgPr>
    </p:bg>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AEB07810-A76D-401D-8861-54635770E6A3}"/>
              </a:ext>
            </a:extLst>
          </p:cNvPr>
          <p:cNvSpPr/>
          <p:nvPr userDrawn="1"/>
        </p:nvSpPr>
        <p:spPr>
          <a:xfrm flipV="1">
            <a:off x="-15039" y="0"/>
            <a:ext cx="6403807" cy="6858000"/>
          </a:xfrm>
          <a:custGeom>
            <a:avLst/>
            <a:gdLst>
              <a:gd name="connsiteX0" fmla="*/ 0 w 6388768"/>
              <a:gd name="connsiteY0" fmla="*/ 6858000 h 6858000"/>
              <a:gd name="connsiteX1" fmla="*/ 1597192 w 6388768"/>
              <a:gd name="connsiteY1" fmla="*/ 0 h 6858000"/>
              <a:gd name="connsiteX2" fmla="*/ 6388768 w 6388768"/>
              <a:gd name="connsiteY2" fmla="*/ 0 h 6858000"/>
              <a:gd name="connsiteX3" fmla="*/ 4791576 w 6388768"/>
              <a:gd name="connsiteY3" fmla="*/ 6858000 h 6858000"/>
              <a:gd name="connsiteX4" fmla="*/ 0 w 6388768"/>
              <a:gd name="connsiteY4" fmla="*/ 6858000 h 6858000"/>
              <a:gd name="connsiteX0" fmla="*/ 15039 w 6403807"/>
              <a:gd name="connsiteY0" fmla="*/ 6858000 h 6858000"/>
              <a:gd name="connsiteX1" fmla="*/ 0 w 6403807"/>
              <a:gd name="connsiteY1" fmla="*/ 0 h 6858000"/>
              <a:gd name="connsiteX2" fmla="*/ 6403807 w 6403807"/>
              <a:gd name="connsiteY2" fmla="*/ 0 h 6858000"/>
              <a:gd name="connsiteX3" fmla="*/ 4806615 w 6403807"/>
              <a:gd name="connsiteY3" fmla="*/ 6858000 h 6858000"/>
              <a:gd name="connsiteX4" fmla="*/ 15039 w 6403807"/>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807" h="6858000">
                <a:moveTo>
                  <a:pt x="15039" y="6858000"/>
                </a:moveTo>
                <a:lnTo>
                  <a:pt x="0" y="0"/>
                </a:lnTo>
                <a:lnTo>
                  <a:pt x="6403807" y="0"/>
                </a:lnTo>
                <a:lnTo>
                  <a:pt x="4806615" y="6858000"/>
                </a:lnTo>
                <a:lnTo>
                  <a:pt x="15039" y="6858000"/>
                </a:lnTo>
                <a:close/>
              </a:path>
            </a:pathLst>
          </a:custGeom>
          <a:solidFill>
            <a:schemeClr val="accent5"/>
          </a:solidFill>
          <a:ln w="12700" cap="flat" cmpd="sng" algn="ctr">
            <a:solidFill>
              <a:schemeClr val="accent5"/>
            </a:solidFill>
            <a:prstDash val="solid"/>
            <a:miter lim="800000"/>
            <a:headEnd type="none" w="med" len="med"/>
            <a:tailEnd type="none" w="med" len="med"/>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object, clock&#10;&#10;Description automatically generated">
            <a:extLst>
              <a:ext uri="{FF2B5EF4-FFF2-40B4-BE49-F238E27FC236}">
                <a16:creationId xmlns:a16="http://schemas.microsoft.com/office/drawing/2014/main" id="{C114B22C-BC9F-4E35-9FD9-185C40C1555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05247" y="6324887"/>
            <a:ext cx="1219200" cy="388293"/>
          </a:xfrm>
          <a:prstGeom prst="rect">
            <a:avLst/>
          </a:prstGeom>
        </p:spPr>
      </p:pic>
      <p:sp>
        <p:nvSpPr>
          <p:cNvPr id="5" name="Content Placeholder 12">
            <a:extLst>
              <a:ext uri="{FF2B5EF4-FFF2-40B4-BE49-F238E27FC236}">
                <a16:creationId xmlns:a16="http://schemas.microsoft.com/office/drawing/2014/main" id="{FC13E1AE-79ED-48E2-A96B-82BE22C86908}"/>
              </a:ext>
            </a:extLst>
          </p:cNvPr>
          <p:cNvSpPr>
            <a:spLocks noGrp="1"/>
          </p:cNvSpPr>
          <p:nvPr>
            <p:ph sz="quarter" idx="11"/>
          </p:nvPr>
        </p:nvSpPr>
        <p:spPr>
          <a:xfrm>
            <a:off x="5251675" y="194211"/>
            <a:ext cx="4521199" cy="866774"/>
          </a:xfrm>
          <a:prstGeom prst="rect">
            <a:avLst/>
          </a:prstGeom>
        </p:spPr>
        <p:txBody>
          <a:bodyPr anchor="ctr">
            <a:normAutofit/>
          </a:bodyPr>
          <a:lstStyle>
            <a:lvl1pPr>
              <a:lnSpc>
                <a:spcPct val="100000"/>
              </a:lnSpc>
              <a:defRPr sz="2400" b="1">
                <a:solidFill>
                  <a:schemeClr val="tx2"/>
                </a:solidFill>
                <a:latin typeface="+mj-lt"/>
              </a:defRPr>
            </a:lvl1pPr>
          </a:lstStyle>
          <a:p>
            <a:pPr lvl="0"/>
            <a:r>
              <a:rPr lang="en-US"/>
              <a:t>Click to edit Master text styles</a:t>
            </a:r>
          </a:p>
        </p:txBody>
      </p:sp>
      <p:sp>
        <p:nvSpPr>
          <p:cNvPr id="6" name="Content Placeholder 12">
            <a:extLst>
              <a:ext uri="{FF2B5EF4-FFF2-40B4-BE49-F238E27FC236}">
                <a16:creationId xmlns:a16="http://schemas.microsoft.com/office/drawing/2014/main" id="{60113871-2E15-4414-A3C5-F7AF97C28F55}"/>
              </a:ext>
            </a:extLst>
          </p:cNvPr>
          <p:cNvSpPr>
            <a:spLocks noGrp="1"/>
          </p:cNvSpPr>
          <p:nvPr>
            <p:ph sz="quarter" idx="12"/>
          </p:nvPr>
        </p:nvSpPr>
        <p:spPr>
          <a:xfrm>
            <a:off x="188065" y="194211"/>
            <a:ext cx="3359007" cy="866774"/>
          </a:xfrm>
          <a:prstGeom prst="rect">
            <a:avLst/>
          </a:prstGeom>
        </p:spPr>
        <p:txBody>
          <a:bodyPr anchor="ctr">
            <a:normAutofit/>
          </a:bodyPr>
          <a:lstStyle>
            <a:lvl1pPr>
              <a:lnSpc>
                <a:spcPct val="100000"/>
              </a:lnSpc>
              <a:defRPr sz="2400" b="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8767480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0 - Slanted Right">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64C0DCE-1EBC-47F0-B3CD-677F2AADDD41}"/>
              </a:ext>
            </a:extLst>
          </p:cNvPr>
          <p:cNvGraphicFramePr>
            <a:graphicFrameLocks noChangeAspect="1"/>
          </p:cNvGraphicFramePr>
          <p:nvPr userDrawn="1">
            <p:custDataLst>
              <p:tags r:id="rId1"/>
            </p:custDataLst>
            <p:extLst>
              <p:ext uri="{D42A27DB-BD31-4B8C-83A1-F6EECF244321}">
                <p14:modId xmlns:p14="http://schemas.microsoft.com/office/powerpoint/2010/main" val="8331034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3" name="Object 2" hidden="1">
                        <a:extLst>
                          <a:ext uri="{FF2B5EF4-FFF2-40B4-BE49-F238E27FC236}">
                            <a16:creationId xmlns:a16="http://schemas.microsoft.com/office/drawing/2014/main" id="{E64C0DCE-1EBC-47F0-B3CD-677F2AADDD4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Parallelogram 1">
            <a:extLst>
              <a:ext uri="{FF2B5EF4-FFF2-40B4-BE49-F238E27FC236}">
                <a16:creationId xmlns:a16="http://schemas.microsoft.com/office/drawing/2014/main" id="{AEB07810-A76D-401D-8861-54635770E6A3}"/>
              </a:ext>
            </a:extLst>
          </p:cNvPr>
          <p:cNvSpPr/>
          <p:nvPr userDrawn="1"/>
        </p:nvSpPr>
        <p:spPr>
          <a:xfrm flipH="1" flipV="1">
            <a:off x="5773020" y="0"/>
            <a:ext cx="6403807" cy="6858000"/>
          </a:xfrm>
          <a:custGeom>
            <a:avLst/>
            <a:gdLst>
              <a:gd name="connsiteX0" fmla="*/ 0 w 6388768"/>
              <a:gd name="connsiteY0" fmla="*/ 6858000 h 6858000"/>
              <a:gd name="connsiteX1" fmla="*/ 1597192 w 6388768"/>
              <a:gd name="connsiteY1" fmla="*/ 0 h 6858000"/>
              <a:gd name="connsiteX2" fmla="*/ 6388768 w 6388768"/>
              <a:gd name="connsiteY2" fmla="*/ 0 h 6858000"/>
              <a:gd name="connsiteX3" fmla="*/ 4791576 w 6388768"/>
              <a:gd name="connsiteY3" fmla="*/ 6858000 h 6858000"/>
              <a:gd name="connsiteX4" fmla="*/ 0 w 6388768"/>
              <a:gd name="connsiteY4" fmla="*/ 6858000 h 6858000"/>
              <a:gd name="connsiteX0" fmla="*/ 15039 w 6403807"/>
              <a:gd name="connsiteY0" fmla="*/ 6858000 h 6858000"/>
              <a:gd name="connsiteX1" fmla="*/ 0 w 6403807"/>
              <a:gd name="connsiteY1" fmla="*/ 0 h 6858000"/>
              <a:gd name="connsiteX2" fmla="*/ 6403807 w 6403807"/>
              <a:gd name="connsiteY2" fmla="*/ 0 h 6858000"/>
              <a:gd name="connsiteX3" fmla="*/ 4806615 w 6403807"/>
              <a:gd name="connsiteY3" fmla="*/ 6858000 h 6858000"/>
              <a:gd name="connsiteX4" fmla="*/ 15039 w 6403807"/>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807" h="6858000">
                <a:moveTo>
                  <a:pt x="15039" y="6858000"/>
                </a:moveTo>
                <a:lnTo>
                  <a:pt x="0" y="0"/>
                </a:lnTo>
                <a:lnTo>
                  <a:pt x="6403807" y="0"/>
                </a:lnTo>
                <a:lnTo>
                  <a:pt x="4806615" y="6858000"/>
                </a:lnTo>
                <a:lnTo>
                  <a:pt x="15039" y="6858000"/>
                </a:lnTo>
                <a:close/>
              </a:path>
            </a:pathLst>
          </a:custGeom>
          <a:solidFill>
            <a:schemeClr val="accent5"/>
          </a:solidFill>
          <a:ln w="12700" cap="flat" cmpd="sng" algn="ctr">
            <a:solidFill>
              <a:schemeClr val="accent5"/>
            </a:solidFill>
            <a:prstDash val="solid"/>
            <a:miter lim="800000"/>
            <a:headEnd type="none" w="med" len="med"/>
            <a:tailEnd type="none" w="med" len="me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12">
            <a:extLst>
              <a:ext uri="{FF2B5EF4-FFF2-40B4-BE49-F238E27FC236}">
                <a16:creationId xmlns:a16="http://schemas.microsoft.com/office/drawing/2014/main" id="{1959C7CE-B126-48FF-B24D-F810CBAC4F0C}"/>
              </a:ext>
            </a:extLst>
          </p:cNvPr>
          <p:cNvSpPr>
            <a:spLocks noGrp="1"/>
          </p:cNvSpPr>
          <p:nvPr>
            <p:ph sz="quarter" idx="11"/>
          </p:nvPr>
        </p:nvSpPr>
        <p:spPr>
          <a:xfrm>
            <a:off x="152901" y="243907"/>
            <a:ext cx="4521199" cy="866774"/>
          </a:xfrm>
          <a:prstGeom prst="rect">
            <a:avLst/>
          </a:prstGeom>
        </p:spPr>
        <p:txBody>
          <a:bodyPr anchor="ctr">
            <a:normAutofit/>
          </a:bodyPr>
          <a:lstStyle>
            <a:lvl1pPr>
              <a:lnSpc>
                <a:spcPct val="100000"/>
              </a:lnSpc>
              <a:defRPr sz="2400" b="1">
                <a:solidFill>
                  <a:schemeClr val="tx2"/>
                </a:solidFill>
                <a:latin typeface="+mj-lt"/>
              </a:defRPr>
            </a:lvl1pPr>
          </a:lstStyle>
          <a:p>
            <a:pPr lvl="0"/>
            <a:r>
              <a:rPr lang="en-US"/>
              <a:t>Click to edit Master text styles</a:t>
            </a:r>
          </a:p>
        </p:txBody>
      </p:sp>
      <p:sp>
        <p:nvSpPr>
          <p:cNvPr id="5" name="Content Placeholder 12">
            <a:extLst>
              <a:ext uri="{FF2B5EF4-FFF2-40B4-BE49-F238E27FC236}">
                <a16:creationId xmlns:a16="http://schemas.microsoft.com/office/drawing/2014/main" id="{BF69334C-C7DE-417F-A276-BB2E2595096F}"/>
              </a:ext>
            </a:extLst>
          </p:cNvPr>
          <p:cNvSpPr>
            <a:spLocks noGrp="1"/>
          </p:cNvSpPr>
          <p:nvPr>
            <p:ph sz="quarter" idx="12"/>
          </p:nvPr>
        </p:nvSpPr>
        <p:spPr>
          <a:xfrm>
            <a:off x="7710867" y="198146"/>
            <a:ext cx="3359007" cy="866774"/>
          </a:xfrm>
          <a:prstGeom prst="rect">
            <a:avLst/>
          </a:prstGeom>
        </p:spPr>
        <p:txBody>
          <a:bodyPr anchor="ctr">
            <a:normAutofit/>
          </a:bodyPr>
          <a:lstStyle>
            <a:lvl1pPr>
              <a:lnSpc>
                <a:spcPct val="100000"/>
              </a:lnSpc>
              <a:defRPr sz="2400" b="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27170441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1 - Custom">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id="{80775BAD-61D1-4107-B81F-FFC60F7527A1}"/>
              </a:ext>
            </a:extLst>
          </p:cNvPr>
          <p:cNvSpPr/>
          <p:nvPr userDrawn="1"/>
        </p:nvSpPr>
        <p:spPr>
          <a:xfrm>
            <a:off x="1" y="0"/>
            <a:ext cx="4343400" cy="6858000"/>
          </a:xfrm>
          <a:custGeom>
            <a:avLst/>
            <a:gdLst>
              <a:gd name="connsiteX0" fmla="*/ 0 w 4896853"/>
              <a:gd name="connsiteY0" fmla="*/ 0 h 6858000"/>
              <a:gd name="connsiteX1" fmla="*/ 2448427 w 4896853"/>
              <a:gd name="connsiteY1" fmla="*/ 0 h 6858000"/>
              <a:gd name="connsiteX2" fmla="*/ 4896853 w 4896853"/>
              <a:gd name="connsiteY2" fmla="*/ 3429000 h 6858000"/>
              <a:gd name="connsiteX3" fmla="*/ 2448427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2448427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952375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952375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699712 w 4896853"/>
              <a:gd name="connsiteY3" fmla="*/ 6845969 h 6858000"/>
              <a:gd name="connsiteX4" fmla="*/ 0 w 4896853"/>
              <a:gd name="connsiteY4" fmla="*/ 6858000 h 6858000"/>
              <a:gd name="connsiteX5" fmla="*/ 0 w 489685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6853" h="6858000">
                <a:moveTo>
                  <a:pt x="0" y="0"/>
                </a:moveTo>
                <a:lnTo>
                  <a:pt x="3675648" y="0"/>
                </a:lnTo>
                <a:lnTo>
                  <a:pt x="4896853" y="3429000"/>
                </a:lnTo>
                <a:lnTo>
                  <a:pt x="3699712" y="6845969"/>
                </a:lnTo>
                <a:lnTo>
                  <a:pt x="0" y="6858000"/>
                </a:lnTo>
                <a:lnTo>
                  <a:pt x="0" y="0"/>
                </a:lnTo>
                <a:close/>
              </a:path>
            </a:pathLst>
          </a:custGeom>
          <a:solidFill>
            <a:schemeClr val="accent5"/>
          </a:solidFill>
          <a:effectLst>
            <a:innerShdw blurRad="2794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8" name="Picture 7" descr="A picture containing object, clock&#10;&#10;Description automatically generated">
            <a:extLst>
              <a:ext uri="{FF2B5EF4-FFF2-40B4-BE49-F238E27FC236}">
                <a16:creationId xmlns:a16="http://schemas.microsoft.com/office/drawing/2014/main" id="{4351C4A5-D19C-4A96-B66D-7D718A03BF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05247" y="6324887"/>
            <a:ext cx="1219200" cy="388293"/>
          </a:xfrm>
          <a:prstGeom prst="rect">
            <a:avLst/>
          </a:prstGeom>
        </p:spPr>
      </p:pic>
      <p:sp>
        <p:nvSpPr>
          <p:cNvPr id="4" name="Content Placeholder 12">
            <a:extLst>
              <a:ext uri="{FF2B5EF4-FFF2-40B4-BE49-F238E27FC236}">
                <a16:creationId xmlns:a16="http://schemas.microsoft.com/office/drawing/2014/main" id="{8B923AFA-B201-4568-975F-25D8ACD1B233}"/>
              </a:ext>
            </a:extLst>
          </p:cNvPr>
          <p:cNvSpPr>
            <a:spLocks noGrp="1"/>
          </p:cNvSpPr>
          <p:nvPr>
            <p:ph sz="quarter" idx="11"/>
          </p:nvPr>
        </p:nvSpPr>
        <p:spPr>
          <a:xfrm>
            <a:off x="3750866" y="124638"/>
            <a:ext cx="4521199" cy="866774"/>
          </a:xfrm>
          <a:prstGeom prst="rect">
            <a:avLst/>
          </a:prstGeom>
        </p:spPr>
        <p:txBody>
          <a:bodyPr anchor="ctr">
            <a:normAutofit/>
          </a:bodyPr>
          <a:lstStyle>
            <a:lvl1pPr>
              <a:lnSpc>
                <a:spcPct val="100000"/>
              </a:lnSpc>
              <a:defRPr sz="2400" b="1">
                <a:solidFill>
                  <a:schemeClr val="tx2"/>
                </a:solidFill>
                <a:latin typeface="+mj-lt"/>
              </a:defRPr>
            </a:lvl1pPr>
          </a:lstStyle>
          <a:p>
            <a:pPr lvl="0"/>
            <a:r>
              <a:rPr lang="en-US"/>
              <a:t>Click to edit Master text styles</a:t>
            </a:r>
          </a:p>
        </p:txBody>
      </p:sp>
      <p:sp>
        <p:nvSpPr>
          <p:cNvPr id="6" name="Content Placeholder 12">
            <a:extLst>
              <a:ext uri="{FF2B5EF4-FFF2-40B4-BE49-F238E27FC236}">
                <a16:creationId xmlns:a16="http://schemas.microsoft.com/office/drawing/2014/main" id="{7A8BFE3C-B6D3-4EBE-A8AD-91B621EBA758}"/>
              </a:ext>
            </a:extLst>
          </p:cNvPr>
          <p:cNvSpPr>
            <a:spLocks noGrp="1"/>
          </p:cNvSpPr>
          <p:nvPr>
            <p:ph sz="quarter" idx="12"/>
          </p:nvPr>
        </p:nvSpPr>
        <p:spPr>
          <a:xfrm>
            <a:off x="391859" y="2995613"/>
            <a:ext cx="3359007" cy="866774"/>
          </a:xfrm>
          <a:prstGeom prst="rect">
            <a:avLst/>
          </a:prstGeom>
        </p:spPr>
        <p:txBody>
          <a:bodyPr anchor="ctr">
            <a:normAutofit/>
          </a:bodyPr>
          <a:lstStyle>
            <a:lvl1pPr>
              <a:lnSpc>
                <a:spcPct val="100000"/>
              </a:lnSpc>
              <a:defRPr sz="2400" b="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39477675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2-Custom">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id="{80775BAD-61D1-4107-B81F-FFC60F7527A1}"/>
              </a:ext>
            </a:extLst>
          </p:cNvPr>
          <p:cNvSpPr/>
          <p:nvPr userDrawn="1"/>
        </p:nvSpPr>
        <p:spPr>
          <a:xfrm flipH="1">
            <a:off x="7858027" y="0"/>
            <a:ext cx="4343400" cy="6858000"/>
          </a:xfrm>
          <a:custGeom>
            <a:avLst/>
            <a:gdLst>
              <a:gd name="connsiteX0" fmla="*/ 0 w 4896853"/>
              <a:gd name="connsiteY0" fmla="*/ 0 h 6858000"/>
              <a:gd name="connsiteX1" fmla="*/ 2448427 w 4896853"/>
              <a:gd name="connsiteY1" fmla="*/ 0 h 6858000"/>
              <a:gd name="connsiteX2" fmla="*/ 4896853 w 4896853"/>
              <a:gd name="connsiteY2" fmla="*/ 3429000 h 6858000"/>
              <a:gd name="connsiteX3" fmla="*/ 2448427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2448427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952375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952375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699712 w 4896853"/>
              <a:gd name="connsiteY3" fmla="*/ 6845969 h 6858000"/>
              <a:gd name="connsiteX4" fmla="*/ 0 w 4896853"/>
              <a:gd name="connsiteY4" fmla="*/ 6858000 h 6858000"/>
              <a:gd name="connsiteX5" fmla="*/ 0 w 489685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6853" h="6858000">
                <a:moveTo>
                  <a:pt x="0" y="0"/>
                </a:moveTo>
                <a:lnTo>
                  <a:pt x="3675648" y="0"/>
                </a:lnTo>
                <a:lnTo>
                  <a:pt x="4896853" y="3429000"/>
                </a:lnTo>
                <a:lnTo>
                  <a:pt x="3699712" y="6845969"/>
                </a:lnTo>
                <a:lnTo>
                  <a:pt x="0" y="6858000"/>
                </a:lnTo>
                <a:lnTo>
                  <a:pt x="0" y="0"/>
                </a:lnTo>
                <a:close/>
              </a:path>
            </a:pathLst>
          </a:custGeom>
          <a:solidFill>
            <a:schemeClr val="accent5"/>
          </a:solidFill>
          <a:effectLst>
            <a:innerShdw blurRad="254000" dist="38100" dir="3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12">
            <a:extLst>
              <a:ext uri="{FF2B5EF4-FFF2-40B4-BE49-F238E27FC236}">
                <a16:creationId xmlns:a16="http://schemas.microsoft.com/office/drawing/2014/main" id="{1D042D8B-6B16-4A41-99A1-2E6884A75591}"/>
              </a:ext>
            </a:extLst>
          </p:cNvPr>
          <p:cNvSpPr>
            <a:spLocks noGrp="1"/>
          </p:cNvSpPr>
          <p:nvPr>
            <p:ph sz="quarter" idx="11"/>
          </p:nvPr>
        </p:nvSpPr>
        <p:spPr>
          <a:xfrm>
            <a:off x="152901" y="243907"/>
            <a:ext cx="4521199" cy="866774"/>
          </a:xfrm>
          <a:prstGeom prst="rect">
            <a:avLst/>
          </a:prstGeom>
        </p:spPr>
        <p:txBody>
          <a:bodyPr anchor="ctr">
            <a:normAutofit/>
          </a:bodyPr>
          <a:lstStyle>
            <a:lvl1pPr>
              <a:lnSpc>
                <a:spcPct val="100000"/>
              </a:lnSpc>
              <a:defRPr sz="2400" b="1">
                <a:solidFill>
                  <a:schemeClr val="tx2"/>
                </a:solidFill>
                <a:latin typeface="+mj-lt"/>
              </a:defRPr>
            </a:lvl1pPr>
          </a:lstStyle>
          <a:p>
            <a:pPr lvl="0"/>
            <a:r>
              <a:rPr lang="en-US"/>
              <a:t>Click to edit Master text styles</a:t>
            </a:r>
          </a:p>
        </p:txBody>
      </p:sp>
      <p:sp>
        <p:nvSpPr>
          <p:cNvPr id="4" name="Content Placeholder 12">
            <a:extLst>
              <a:ext uri="{FF2B5EF4-FFF2-40B4-BE49-F238E27FC236}">
                <a16:creationId xmlns:a16="http://schemas.microsoft.com/office/drawing/2014/main" id="{695CD693-F045-418E-8FA7-4BB40BD39037}"/>
              </a:ext>
            </a:extLst>
          </p:cNvPr>
          <p:cNvSpPr>
            <a:spLocks noGrp="1"/>
          </p:cNvSpPr>
          <p:nvPr>
            <p:ph sz="quarter" idx="12"/>
          </p:nvPr>
        </p:nvSpPr>
        <p:spPr>
          <a:xfrm>
            <a:off x="8476180" y="2995613"/>
            <a:ext cx="3359007" cy="866774"/>
          </a:xfrm>
          <a:prstGeom prst="rect">
            <a:avLst/>
          </a:prstGeom>
        </p:spPr>
        <p:txBody>
          <a:bodyPr anchor="ctr">
            <a:normAutofit/>
          </a:bodyPr>
          <a:lstStyle>
            <a:lvl1pPr>
              <a:lnSpc>
                <a:spcPct val="100000"/>
              </a:lnSpc>
              <a:defRPr sz="2400" b="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33816073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3-Custom">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5A6CE3F-40D5-475A-A6B6-54E08606DF1D}"/>
              </a:ext>
            </a:extLst>
          </p:cNvPr>
          <p:cNvGraphicFramePr>
            <a:graphicFrameLocks noChangeAspect="1"/>
          </p:cNvGraphicFramePr>
          <p:nvPr userDrawn="1">
            <p:custDataLst>
              <p:tags r:id="rId1"/>
            </p:custDataLst>
            <p:extLst>
              <p:ext uri="{D42A27DB-BD31-4B8C-83A1-F6EECF244321}">
                <p14:modId xmlns:p14="http://schemas.microsoft.com/office/powerpoint/2010/main" val="6963243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E5A6CE3F-40D5-475A-A6B6-54E08606DF1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630C99F-06E8-4E82-894F-7F2C65CFAAAF}"/>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600" b="1" i="0" baseline="0">
              <a:latin typeface="Calibri Light" panose="020F0302020204030204" pitchFamily="34" charset="0"/>
              <a:ea typeface="+mj-ea"/>
              <a:cs typeface="+mj-cs"/>
              <a:sym typeface="Calibri Light" panose="020F0302020204030204" pitchFamily="34" charset="0"/>
            </a:endParaRPr>
          </a:p>
        </p:txBody>
      </p:sp>
      <p:sp>
        <p:nvSpPr>
          <p:cNvPr id="5" name="Arrow: Pentagon 4">
            <a:extLst>
              <a:ext uri="{FF2B5EF4-FFF2-40B4-BE49-F238E27FC236}">
                <a16:creationId xmlns:a16="http://schemas.microsoft.com/office/drawing/2014/main" id="{80775BAD-61D1-4107-B81F-FFC60F7527A1}"/>
              </a:ext>
            </a:extLst>
          </p:cNvPr>
          <p:cNvSpPr/>
          <p:nvPr userDrawn="1"/>
        </p:nvSpPr>
        <p:spPr>
          <a:xfrm>
            <a:off x="0" y="0"/>
            <a:ext cx="6870317" cy="6858000"/>
          </a:xfrm>
          <a:custGeom>
            <a:avLst/>
            <a:gdLst>
              <a:gd name="connsiteX0" fmla="*/ 0 w 4896853"/>
              <a:gd name="connsiteY0" fmla="*/ 0 h 6858000"/>
              <a:gd name="connsiteX1" fmla="*/ 2448427 w 4896853"/>
              <a:gd name="connsiteY1" fmla="*/ 0 h 6858000"/>
              <a:gd name="connsiteX2" fmla="*/ 4896853 w 4896853"/>
              <a:gd name="connsiteY2" fmla="*/ 3429000 h 6858000"/>
              <a:gd name="connsiteX3" fmla="*/ 2448427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2448427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952375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952375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699712 w 4896853"/>
              <a:gd name="connsiteY3" fmla="*/ 6845969 h 6858000"/>
              <a:gd name="connsiteX4" fmla="*/ 0 w 4896853"/>
              <a:gd name="connsiteY4" fmla="*/ 6858000 h 6858000"/>
              <a:gd name="connsiteX5" fmla="*/ 0 w 4896853"/>
              <a:gd name="connsiteY5" fmla="*/ 0 h 6858000"/>
              <a:gd name="connsiteX0" fmla="*/ 0 w 4896853"/>
              <a:gd name="connsiteY0" fmla="*/ 0 h 6858000"/>
              <a:gd name="connsiteX1" fmla="*/ 4100699 w 4896853"/>
              <a:gd name="connsiteY1" fmla="*/ 9939 h 6858000"/>
              <a:gd name="connsiteX2" fmla="*/ 4896853 w 4896853"/>
              <a:gd name="connsiteY2" fmla="*/ 3429000 h 6858000"/>
              <a:gd name="connsiteX3" fmla="*/ 3699712 w 4896853"/>
              <a:gd name="connsiteY3" fmla="*/ 6845969 h 6858000"/>
              <a:gd name="connsiteX4" fmla="*/ 0 w 4896853"/>
              <a:gd name="connsiteY4" fmla="*/ 6858000 h 6858000"/>
              <a:gd name="connsiteX5" fmla="*/ 0 w 4896853"/>
              <a:gd name="connsiteY5" fmla="*/ 0 h 6858000"/>
              <a:gd name="connsiteX0" fmla="*/ 0 w 4896853"/>
              <a:gd name="connsiteY0" fmla="*/ 0 h 6865847"/>
              <a:gd name="connsiteX1" fmla="*/ 4100699 w 4896853"/>
              <a:gd name="connsiteY1" fmla="*/ 9939 h 6865847"/>
              <a:gd name="connsiteX2" fmla="*/ 4896853 w 4896853"/>
              <a:gd name="connsiteY2" fmla="*/ 3429000 h 6865847"/>
              <a:gd name="connsiteX3" fmla="*/ 4131847 w 4896853"/>
              <a:gd name="connsiteY3" fmla="*/ 6865847 h 6865847"/>
              <a:gd name="connsiteX4" fmla="*/ 0 w 4896853"/>
              <a:gd name="connsiteY4" fmla="*/ 6858000 h 6865847"/>
              <a:gd name="connsiteX5" fmla="*/ 0 w 4896853"/>
              <a:gd name="connsiteY5" fmla="*/ 0 h 6865847"/>
              <a:gd name="connsiteX0" fmla="*/ 0 w 4896853"/>
              <a:gd name="connsiteY0" fmla="*/ 0 h 6865847"/>
              <a:gd name="connsiteX1" fmla="*/ 4093614 w 4896853"/>
              <a:gd name="connsiteY1" fmla="*/ 0 h 6865847"/>
              <a:gd name="connsiteX2" fmla="*/ 4896853 w 4896853"/>
              <a:gd name="connsiteY2" fmla="*/ 3429000 h 6865847"/>
              <a:gd name="connsiteX3" fmla="*/ 4131847 w 4896853"/>
              <a:gd name="connsiteY3" fmla="*/ 6865847 h 6865847"/>
              <a:gd name="connsiteX4" fmla="*/ 0 w 4896853"/>
              <a:gd name="connsiteY4" fmla="*/ 6858000 h 6865847"/>
              <a:gd name="connsiteX5" fmla="*/ 0 w 4896853"/>
              <a:gd name="connsiteY5" fmla="*/ 0 h 6865847"/>
              <a:gd name="connsiteX0" fmla="*/ 0 w 4896853"/>
              <a:gd name="connsiteY0" fmla="*/ 0 h 6858000"/>
              <a:gd name="connsiteX1" fmla="*/ 4093614 w 4896853"/>
              <a:gd name="connsiteY1" fmla="*/ 0 h 6858000"/>
              <a:gd name="connsiteX2" fmla="*/ 4896853 w 4896853"/>
              <a:gd name="connsiteY2" fmla="*/ 3429000 h 6858000"/>
              <a:gd name="connsiteX3" fmla="*/ 4131847 w 4896853"/>
              <a:gd name="connsiteY3" fmla="*/ 6855908 h 6858000"/>
              <a:gd name="connsiteX4" fmla="*/ 0 w 4896853"/>
              <a:gd name="connsiteY4" fmla="*/ 6858000 h 6858000"/>
              <a:gd name="connsiteX5" fmla="*/ 0 w 489685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6853" h="6858000">
                <a:moveTo>
                  <a:pt x="0" y="0"/>
                </a:moveTo>
                <a:lnTo>
                  <a:pt x="4093614" y="0"/>
                </a:lnTo>
                <a:lnTo>
                  <a:pt x="4896853" y="3429000"/>
                </a:lnTo>
                <a:lnTo>
                  <a:pt x="4131847" y="6855908"/>
                </a:lnTo>
                <a:lnTo>
                  <a:pt x="0" y="6858000"/>
                </a:lnTo>
                <a:lnTo>
                  <a:pt x="0" y="0"/>
                </a:lnTo>
                <a:close/>
              </a:path>
            </a:pathLst>
          </a:custGeom>
          <a:solidFill>
            <a:schemeClr val="accent5"/>
          </a:solidFill>
          <a:effectLst>
            <a:innerShdw blurRad="2794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7D9BEF-EEDA-40D8-892F-375439561AAB}"/>
              </a:ext>
            </a:extLst>
          </p:cNvPr>
          <p:cNvSpPr>
            <a:spLocks noGrp="1"/>
          </p:cNvSpPr>
          <p:nvPr>
            <p:ph type="title"/>
          </p:nvPr>
        </p:nvSpPr>
        <p:spPr>
          <a:xfrm>
            <a:off x="228600" y="365126"/>
            <a:ext cx="4840357" cy="914400"/>
          </a:xfrm>
        </p:spPr>
        <p:txBody>
          <a:bodyPr/>
          <a:lstStyle>
            <a:lvl1pPr>
              <a:defRPr>
                <a:solidFill>
                  <a:schemeClr val="bg1"/>
                </a:solidFill>
              </a:defRPr>
            </a:lvl1pPr>
          </a:lstStyle>
          <a:p>
            <a:r>
              <a:rPr lang="en-US"/>
              <a:t>Click to edit Master title style</a:t>
            </a:r>
          </a:p>
        </p:txBody>
      </p:sp>
      <p:pic>
        <p:nvPicPr>
          <p:cNvPr id="9" name="Picture 8" descr="A picture containing object, clock&#10;&#10;Description automatically generated">
            <a:extLst>
              <a:ext uri="{FF2B5EF4-FFF2-40B4-BE49-F238E27FC236}">
                <a16:creationId xmlns:a16="http://schemas.microsoft.com/office/drawing/2014/main" id="{5BF42E3E-D58C-46CF-AE6D-2A8BF2F2812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805247" y="6324887"/>
            <a:ext cx="1219200" cy="388293"/>
          </a:xfrm>
          <a:prstGeom prst="rect">
            <a:avLst/>
          </a:prstGeom>
        </p:spPr>
      </p:pic>
      <p:sp>
        <p:nvSpPr>
          <p:cNvPr id="8" name="Title 1">
            <a:extLst>
              <a:ext uri="{FF2B5EF4-FFF2-40B4-BE49-F238E27FC236}">
                <a16:creationId xmlns:a16="http://schemas.microsoft.com/office/drawing/2014/main" id="{5D946A34-FE38-4899-A89E-FF8A405C2556}"/>
              </a:ext>
            </a:extLst>
          </p:cNvPr>
          <p:cNvSpPr txBox="1">
            <a:spLocks/>
          </p:cNvSpPr>
          <p:nvPr userDrawn="1"/>
        </p:nvSpPr>
        <p:spPr>
          <a:xfrm>
            <a:off x="6817310" y="365126"/>
            <a:ext cx="4840357" cy="9144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600" b="1" kern="1200">
                <a:solidFill>
                  <a:schemeClr val="bg1"/>
                </a:solidFill>
                <a:latin typeface="+mj-lt"/>
                <a:ea typeface="+mj-ea"/>
                <a:cs typeface="+mj-cs"/>
              </a:defRPr>
            </a:lvl1pPr>
          </a:lstStyle>
          <a:p>
            <a:r>
              <a:rPr lang="en-US">
                <a:solidFill>
                  <a:schemeClr val="tx2"/>
                </a:solidFill>
              </a:rPr>
              <a:t>Click to edit Master title style</a:t>
            </a:r>
          </a:p>
        </p:txBody>
      </p:sp>
    </p:spTree>
    <p:extLst>
      <p:ext uri="{BB962C8B-B14F-4D97-AF65-F5344CB8AC3E}">
        <p14:creationId xmlns:p14="http://schemas.microsoft.com/office/powerpoint/2010/main" val="6558321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4-Custom">
    <p:bg>
      <p:bgPr>
        <a:solidFill>
          <a:schemeClr val="accent5"/>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0E4F4A9-BD03-4540-AF7B-7B272A402C95}"/>
              </a:ext>
            </a:extLst>
          </p:cNvPr>
          <p:cNvGraphicFramePr>
            <a:graphicFrameLocks noChangeAspect="1"/>
          </p:cNvGraphicFramePr>
          <p:nvPr userDrawn="1">
            <p:custDataLst>
              <p:tags r:id="rId1"/>
            </p:custDataLst>
            <p:extLst>
              <p:ext uri="{D42A27DB-BD31-4B8C-83A1-F6EECF244321}">
                <p14:modId xmlns:p14="http://schemas.microsoft.com/office/powerpoint/2010/main" val="41213783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B0E4F4A9-BD03-4540-AF7B-7B272A402C9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750C079-2820-49C4-84BD-F097ABE9589B}"/>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600" b="1" i="0" baseline="0">
              <a:latin typeface="Calibri Light" panose="020F0302020204030204" pitchFamily="34" charset="0"/>
              <a:ea typeface="+mj-ea"/>
              <a:cs typeface="+mj-cs"/>
              <a:sym typeface="Calibri Light" panose="020F0302020204030204" pitchFamily="34" charset="0"/>
            </a:endParaRPr>
          </a:p>
        </p:txBody>
      </p:sp>
      <p:sp>
        <p:nvSpPr>
          <p:cNvPr id="5" name="Arrow: Pentagon 4">
            <a:extLst>
              <a:ext uri="{FF2B5EF4-FFF2-40B4-BE49-F238E27FC236}">
                <a16:creationId xmlns:a16="http://schemas.microsoft.com/office/drawing/2014/main" id="{80775BAD-61D1-4107-B81F-FFC60F7527A1}"/>
              </a:ext>
            </a:extLst>
          </p:cNvPr>
          <p:cNvSpPr/>
          <p:nvPr userDrawn="1"/>
        </p:nvSpPr>
        <p:spPr>
          <a:xfrm>
            <a:off x="0" y="0"/>
            <a:ext cx="6460435" cy="6858000"/>
          </a:xfrm>
          <a:custGeom>
            <a:avLst/>
            <a:gdLst>
              <a:gd name="connsiteX0" fmla="*/ 0 w 4896853"/>
              <a:gd name="connsiteY0" fmla="*/ 0 h 6858000"/>
              <a:gd name="connsiteX1" fmla="*/ 2448427 w 4896853"/>
              <a:gd name="connsiteY1" fmla="*/ 0 h 6858000"/>
              <a:gd name="connsiteX2" fmla="*/ 4896853 w 4896853"/>
              <a:gd name="connsiteY2" fmla="*/ 3429000 h 6858000"/>
              <a:gd name="connsiteX3" fmla="*/ 2448427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2448427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952375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952375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699712 w 4896853"/>
              <a:gd name="connsiteY3" fmla="*/ 6845969 h 6858000"/>
              <a:gd name="connsiteX4" fmla="*/ 0 w 4896853"/>
              <a:gd name="connsiteY4" fmla="*/ 6858000 h 6858000"/>
              <a:gd name="connsiteX5" fmla="*/ 0 w 4896853"/>
              <a:gd name="connsiteY5" fmla="*/ 0 h 6858000"/>
              <a:gd name="connsiteX0" fmla="*/ 0 w 4896853"/>
              <a:gd name="connsiteY0" fmla="*/ 0 h 6858000"/>
              <a:gd name="connsiteX1" fmla="*/ 4494365 w 4896853"/>
              <a:gd name="connsiteY1" fmla="*/ 0 h 6858000"/>
              <a:gd name="connsiteX2" fmla="*/ 4896853 w 4896853"/>
              <a:gd name="connsiteY2" fmla="*/ 3429000 h 6858000"/>
              <a:gd name="connsiteX3" fmla="*/ 3699712 w 4896853"/>
              <a:gd name="connsiteY3" fmla="*/ 6845969 h 6858000"/>
              <a:gd name="connsiteX4" fmla="*/ 0 w 4896853"/>
              <a:gd name="connsiteY4" fmla="*/ 6858000 h 6858000"/>
              <a:gd name="connsiteX5" fmla="*/ 0 w 4896853"/>
              <a:gd name="connsiteY5" fmla="*/ 0 h 6858000"/>
              <a:gd name="connsiteX0" fmla="*/ 0 w 4896853"/>
              <a:gd name="connsiteY0" fmla="*/ 0 h 6858000"/>
              <a:gd name="connsiteX1" fmla="*/ 4494365 w 4896853"/>
              <a:gd name="connsiteY1" fmla="*/ 0 h 6858000"/>
              <a:gd name="connsiteX2" fmla="*/ 4896853 w 4896853"/>
              <a:gd name="connsiteY2" fmla="*/ 3429000 h 6858000"/>
              <a:gd name="connsiteX3" fmla="*/ 4446341 w 4896853"/>
              <a:gd name="connsiteY3" fmla="*/ 6845969 h 6858000"/>
              <a:gd name="connsiteX4" fmla="*/ 0 w 4896853"/>
              <a:gd name="connsiteY4" fmla="*/ 6858000 h 6858000"/>
              <a:gd name="connsiteX5" fmla="*/ 0 w 4896853"/>
              <a:gd name="connsiteY5" fmla="*/ 0 h 6858000"/>
              <a:gd name="connsiteX0" fmla="*/ 0 w 4896853"/>
              <a:gd name="connsiteY0" fmla="*/ 0 h 6858000"/>
              <a:gd name="connsiteX1" fmla="*/ 4494365 w 4896853"/>
              <a:gd name="connsiteY1" fmla="*/ 0 h 6858000"/>
              <a:gd name="connsiteX2" fmla="*/ 4896853 w 4896853"/>
              <a:gd name="connsiteY2" fmla="*/ 3429000 h 6858000"/>
              <a:gd name="connsiteX3" fmla="*/ 4318270 w 4896853"/>
              <a:gd name="connsiteY3" fmla="*/ 6855909 h 6858000"/>
              <a:gd name="connsiteX4" fmla="*/ 0 w 4896853"/>
              <a:gd name="connsiteY4" fmla="*/ 6858000 h 6858000"/>
              <a:gd name="connsiteX5" fmla="*/ 0 w 4896853"/>
              <a:gd name="connsiteY5" fmla="*/ 0 h 6858000"/>
              <a:gd name="connsiteX0" fmla="*/ 0 w 4896853"/>
              <a:gd name="connsiteY0" fmla="*/ 9939 h 6867939"/>
              <a:gd name="connsiteX1" fmla="*/ 4373827 w 4896853"/>
              <a:gd name="connsiteY1" fmla="*/ 0 h 6867939"/>
              <a:gd name="connsiteX2" fmla="*/ 4896853 w 4896853"/>
              <a:gd name="connsiteY2" fmla="*/ 3438939 h 6867939"/>
              <a:gd name="connsiteX3" fmla="*/ 4318270 w 4896853"/>
              <a:gd name="connsiteY3" fmla="*/ 6865848 h 6867939"/>
              <a:gd name="connsiteX4" fmla="*/ 0 w 4896853"/>
              <a:gd name="connsiteY4" fmla="*/ 6867939 h 6867939"/>
              <a:gd name="connsiteX5" fmla="*/ 0 w 4896853"/>
              <a:gd name="connsiteY5" fmla="*/ 9939 h 6867939"/>
              <a:gd name="connsiteX0" fmla="*/ 0 w 4896853"/>
              <a:gd name="connsiteY0" fmla="*/ 9939 h 6867939"/>
              <a:gd name="connsiteX1" fmla="*/ 4373827 w 4896853"/>
              <a:gd name="connsiteY1" fmla="*/ 0 h 6867939"/>
              <a:gd name="connsiteX2" fmla="*/ 4896853 w 4896853"/>
              <a:gd name="connsiteY2" fmla="*/ 3438939 h 6867939"/>
              <a:gd name="connsiteX3" fmla="*/ 4318270 w 4896853"/>
              <a:gd name="connsiteY3" fmla="*/ 6865848 h 6867939"/>
              <a:gd name="connsiteX4" fmla="*/ 0 w 4896853"/>
              <a:gd name="connsiteY4" fmla="*/ 6867939 h 6867939"/>
              <a:gd name="connsiteX5" fmla="*/ 0 w 4896853"/>
              <a:gd name="connsiteY5" fmla="*/ 9939 h 6867939"/>
              <a:gd name="connsiteX0" fmla="*/ 0 w 4896853"/>
              <a:gd name="connsiteY0" fmla="*/ 0 h 6858000"/>
              <a:gd name="connsiteX1" fmla="*/ 4366293 w 4896853"/>
              <a:gd name="connsiteY1" fmla="*/ 0 h 6858000"/>
              <a:gd name="connsiteX2" fmla="*/ 4896853 w 4896853"/>
              <a:gd name="connsiteY2" fmla="*/ 3429000 h 6858000"/>
              <a:gd name="connsiteX3" fmla="*/ 4318270 w 4896853"/>
              <a:gd name="connsiteY3" fmla="*/ 6855909 h 6858000"/>
              <a:gd name="connsiteX4" fmla="*/ 0 w 4896853"/>
              <a:gd name="connsiteY4" fmla="*/ 6858000 h 6858000"/>
              <a:gd name="connsiteX5" fmla="*/ 0 w 4896853"/>
              <a:gd name="connsiteY5" fmla="*/ 0 h 6858000"/>
              <a:gd name="connsiteX0" fmla="*/ 0 w 4896853"/>
              <a:gd name="connsiteY0" fmla="*/ 0 h 6858000"/>
              <a:gd name="connsiteX1" fmla="*/ 4366293 w 4896853"/>
              <a:gd name="connsiteY1" fmla="*/ 0 h 6858000"/>
              <a:gd name="connsiteX2" fmla="*/ 4896853 w 4896853"/>
              <a:gd name="connsiteY2" fmla="*/ 3429000 h 6858000"/>
              <a:gd name="connsiteX3" fmla="*/ 4318270 w 4896853"/>
              <a:gd name="connsiteY3" fmla="*/ 6845969 h 6858000"/>
              <a:gd name="connsiteX4" fmla="*/ 0 w 4896853"/>
              <a:gd name="connsiteY4" fmla="*/ 6858000 h 6858000"/>
              <a:gd name="connsiteX5" fmla="*/ 0 w 489685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6853" h="6858000">
                <a:moveTo>
                  <a:pt x="0" y="0"/>
                </a:moveTo>
                <a:lnTo>
                  <a:pt x="4366293" y="0"/>
                </a:lnTo>
                <a:lnTo>
                  <a:pt x="4896853" y="3429000"/>
                </a:lnTo>
                <a:lnTo>
                  <a:pt x="4318270" y="6845969"/>
                </a:lnTo>
                <a:lnTo>
                  <a:pt x="0" y="6858000"/>
                </a:lnTo>
                <a:lnTo>
                  <a:pt x="0" y="0"/>
                </a:lnTo>
                <a:close/>
              </a:path>
            </a:pathLst>
          </a:custGeom>
          <a:solidFill>
            <a:schemeClr val="bg1"/>
          </a:solidFill>
          <a:ln>
            <a:solidFill>
              <a:schemeClr val="bg1"/>
            </a:solidFill>
          </a:ln>
          <a:effectLst>
            <a:outerShdw blurRad="1651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38753D-D23A-44AF-AF43-6DBF2F54FD66}"/>
              </a:ext>
            </a:extLst>
          </p:cNvPr>
          <p:cNvSpPr>
            <a:spLocks noGrp="1"/>
          </p:cNvSpPr>
          <p:nvPr>
            <p:ph type="title"/>
          </p:nvPr>
        </p:nvSpPr>
        <p:spPr>
          <a:xfrm>
            <a:off x="318052" y="365126"/>
            <a:ext cx="5406887" cy="914400"/>
          </a:xfrm>
        </p:spPr>
        <p:txBody>
          <a:bodyPr/>
          <a:lstStyle>
            <a:lvl1pPr>
              <a:defRPr>
                <a:solidFill>
                  <a:schemeClr val="accent5"/>
                </a:solidFill>
              </a:defRPr>
            </a:lvl1pPr>
          </a:lstStyle>
          <a:p>
            <a:r>
              <a:rPr lang="en-US"/>
              <a:t>Click to edit Master title style</a:t>
            </a:r>
          </a:p>
        </p:txBody>
      </p:sp>
      <p:pic>
        <p:nvPicPr>
          <p:cNvPr id="9" name="Picture 8" descr="A picture containing object, clock&#10;&#10;Description automatically generated">
            <a:extLst>
              <a:ext uri="{FF2B5EF4-FFF2-40B4-BE49-F238E27FC236}">
                <a16:creationId xmlns:a16="http://schemas.microsoft.com/office/drawing/2014/main" id="{C5EC0369-E1B8-4708-B2C2-638F291EC2A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40560" y="6344766"/>
            <a:ext cx="1219200" cy="388293"/>
          </a:xfrm>
          <a:prstGeom prst="rect">
            <a:avLst/>
          </a:prstGeom>
        </p:spPr>
      </p:pic>
      <p:sp>
        <p:nvSpPr>
          <p:cNvPr id="8" name="Content Placeholder 12">
            <a:extLst>
              <a:ext uri="{FF2B5EF4-FFF2-40B4-BE49-F238E27FC236}">
                <a16:creationId xmlns:a16="http://schemas.microsoft.com/office/drawing/2014/main" id="{2B5C224E-EDF2-4500-A128-14F90F32B58E}"/>
              </a:ext>
            </a:extLst>
          </p:cNvPr>
          <p:cNvSpPr>
            <a:spLocks noGrp="1"/>
          </p:cNvSpPr>
          <p:nvPr>
            <p:ph sz="quarter" idx="11"/>
          </p:nvPr>
        </p:nvSpPr>
        <p:spPr>
          <a:xfrm>
            <a:off x="6256515" y="378665"/>
            <a:ext cx="5406887" cy="900861"/>
          </a:xfrm>
          <a:prstGeom prst="rect">
            <a:avLst/>
          </a:prstGeom>
        </p:spPr>
        <p:txBody>
          <a:bodyPr anchor="ctr">
            <a:normAutofit/>
          </a:bodyPr>
          <a:lstStyle>
            <a:lvl1pPr>
              <a:lnSpc>
                <a:spcPct val="100000"/>
              </a:lnSpc>
              <a:defRPr sz="2400" b="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2886501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15-Custom">
    <p:bg>
      <p:bgPr>
        <a:solidFill>
          <a:schemeClr val="accent5"/>
        </a:solidFill>
        <a:effectLst/>
      </p:bgPr>
    </p:bg>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id="{80775BAD-61D1-4107-B81F-FFC60F7527A1}"/>
              </a:ext>
            </a:extLst>
          </p:cNvPr>
          <p:cNvSpPr/>
          <p:nvPr userDrawn="1"/>
        </p:nvSpPr>
        <p:spPr>
          <a:xfrm flipH="1">
            <a:off x="3082564" y="0"/>
            <a:ext cx="9109434" cy="6858000"/>
          </a:xfrm>
          <a:custGeom>
            <a:avLst/>
            <a:gdLst>
              <a:gd name="connsiteX0" fmla="*/ 0 w 4896853"/>
              <a:gd name="connsiteY0" fmla="*/ 0 h 6858000"/>
              <a:gd name="connsiteX1" fmla="*/ 2448427 w 4896853"/>
              <a:gd name="connsiteY1" fmla="*/ 0 h 6858000"/>
              <a:gd name="connsiteX2" fmla="*/ 4896853 w 4896853"/>
              <a:gd name="connsiteY2" fmla="*/ 3429000 h 6858000"/>
              <a:gd name="connsiteX3" fmla="*/ 2448427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2448427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952375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952375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699712 w 4896853"/>
              <a:gd name="connsiteY3" fmla="*/ 6845969 h 6858000"/>
              <a:gd name="connsiteX4" fmla="*/ 0 w 4896853"/>
              <a:gd name="connsiteY4" fmla="*/ 6858000 h 6858000"/>
              <a:gd name="connsiteX5" fmla="*/ 0 w 4896853"/>
              <a:gd name="connsiteY5" fmla="*/ 0 h 6858000"/>
              <a:gd name="connsiteX0" fmla="*/ 0 w 4896853"/>
              <a:gd name="connsiteY0" fmla="*/ 0 h 6858000"/>
              <a:gd name="connsiteX1" fmla="*/ 4483459 w 4896853"/>
              <a:gd name="connsiteY1" fmla="*/ 9426 h 6858000"/>
              <a:gd name="connsiteX2" fmla="*/ 4896853 w 4896853"/>
              <a:gd name="connsiteY2" fmla="*/ 3429000 h 6858000"/>
              <a:gd name="connsiteX3" fmla="*/ 3699712 w 4896853"/>
              <a:gd name="connsiteY3" fmla="*/ 6845969 h 6858000"/>
              <a:gd name="connsiteX4" fmla="*/ 0 w 4896853"/>
              <a:gd name="connsiteY4" fmla="*/ 6858000 h 6858000"/>
              <a:gd name="connsiteX5" fmla="*/ 0 w 4896853"/>
              <a:gd name="connsiteY5" fmla="*/ 0 h 6858000"/>
              <a:gd name="connsiteX0" fmla="*/ 0 w 4896853"/>
              <a:gd name="connsiteY0" fmla="*/ 0 h 6858000"/>
              <a:gd name="connsiteX1" fmla="*/ 4483459 w 4896853"/>
              <a:gd name="connsiteY1" fmla="*/ 9426 h 6858000"/>
              <a:gd name="connsiteX2" fmla="*/ 4896853 w 4896853"/>
              <a:gd name="connsiteY2" fmla="*/ 3429000 h 6858000"/>
              <a:gd name="connsiteX3" fmla="*/ 4401105 w 4896853"/>
              <a:gd name="connsiteY3" fmla="*/ 6845969 h 6858000"/>
              <a:gd name="connsiteX4" fmla="*/ 0 w 4896853"/>
              <a:gd name="connsiteY4" fmla="*/ 6858000 h 6858000"/>
              <a:gd name="connsiteX5" fmla="*/ 0 w 489685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6853" h="6858000">
                <a:moveTo>
                  <a:pt x="0" y="0"/>
                </a:moveTo>
                <a:lnTo>
                  <a:pt x="4483459" y="9426"/>
                </a:lnTo>
                <a:lnTo>
                  <a:pt x="4896853" y="3429000"/>
                </a:lnTo>
                <a:lnTo>
                  <a:pt x="4401105" y="6845969"/>
                </a:lnTo>
                <a:lnTo>
                  <a:pt x="0" y="6858000"/>
                </a:lnTo>
                <a:lnTo>
                  <a:pt x="0" y="0"/>
                </a:lnTo>
                <a:close/>
              </a:path>
            </a:pathLst>
          </a:custGeom>
          <a:solidFill>
            <a:schemeClr val="bg1"/>
          </a:solidFill>
          <a:ln>
            <a:solidFill>
              <a:schemeClr val="bg1"/>
            </a:solidFill>
          </a:ln>
          <a:effectLst>
            <a:outerShdw blurRad="1143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object, clock&#10;&#10;Description automatically generated">
            <a:extLst>
              <a:ext uri="{FF2B5EF4-FFF2-40B4-BE49-F238E27FC236}">
                <a16:creationId xmlns:a16="http://schemas.microsoft.com/office/drawing/2014/main" id="{9C1AD48E-C481-4398-B7AB-C4ED9CBF0B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05247" y="6324887"/>
            <a:ext cx="1219200" cy="388293"/>
          </a:xfrm>
          <a:prstGeom prst="rect">
            <a:avLst/>
          </a:prstGeom>
        </p:spPr>
      </p:pic>
      <p:sp>
        <p:nvSpPr>
          <p:cNvPr id="8" name="Content Placeholder 12">
            <a:extLst>
              <a:ext uri="{FF2B5EF4-FFF2-40B4-BE49-F238E27FC236}">
                <a16:creationId xmlns:a16="http://schemas.microsoft.com/office/drawing/2014/main" id="{5EEA56DE-AF4F-4F20-AA5B-4966001CC964}"/>
              </a:ext>
            </a:extLst>
          </p:cNvPr>
          <p:cNvSpPr>
            <a:spLocks noGrp="1"/>
          </p:cNvSpPr>
          <p:nvPr>
            <p:ph sz="quarter" idx="11"/>
          </p:nvPr>
        </p:nvSpPr>
        <p:spPr>
          <a:xfrm>
            <a:off x="3949425" y="0"/>
            <a:ext cx="4521199" cy="866774"/>
          </a:xfrm>
          <a:prstGeom prst="rect">
            <a:avLst/>
          </a:prstGeom>
        </p:spPr>
        <p:txBody>
          <a:bodyPr anchor="ctr">
            <a:normAutofit/>
          </a:bodyPr>
          <a:lstStyle>
            <a:lvl1pPr>
              <a:lnSpc>
                <a:spcPct val="100000"/>
              </a:lnSpc>
              <a:defRPr sz="2400" b="1">
                <a:solidFill>
                  <a:schemeClr val="tx2"/>
                </a:solidFill>
                <a:latin typeface="+mj-lt"/>
              </a:defRPr>
            </a:lvl1pPr>
          </a:lstStyle>
          <a:p>
            <a:pPr lvl="0"/>
            <a:r>
              <a:rPr lang="en-US"/>
              <a:t>Click to edit Master text styles</a:t>
            </a:r>
          </a:p>
        </p:txBody>
      </p:sp>
      <p:sp>
        <p:nvSpPr>
          <p:cNvPr id="9" name="Content Placeholder 12">
            <a:extLst>
              <a:ext uri="{FF2B5EF4-FFF2-40B4-BE49-F238E27FC236}">
                <a16:creationId xmlns:a16="http://schemas.microsoft.com/office/drawing/2014/main" id="{FF153241-CBF7-4010-BAF7-081ABABE8CE6}"/>
              </a:ext>
            </a:extLst>
          </p:cNvPr>
          <p:cNvSpPr>
            <a:spLocks noGrp="1"/>
          </p:cNvSpPr>
          <p:nvPr>
            <p:ph sz="quarter" idx="12"/>
          </p:nvPr>
        </p:nvSpPr>
        <p:spPr>
          <a:xfrm>
            <a:off x="204271" y="2995613"/>
            <a:ext cx="2878293" cy="866774"/>
          </a:xfrm>
          <a:prstGeom prst="rect">
            <a:avLst/>
          </a:prstGeom>
        </p:spPr>
        <p:txBody>
          <a:bodyPr anchor="ctr">
            <a:normAutofit/>
          </a:bodyPr>
          <a:lstStyle>
            <a:lvl1pPr>
              <a:lnSpc>
                <a:spcPct val="100000"/>
              </a:lnSpc>
              <a:defRPr sz="2400" b="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4033586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DC8AC7-DDD2-4C13-A4D5-3DF00D4BDC82}" type="datetime1">
              <a:rPr lang="en-US" smtClean="0"/>
              <a:t>9/27/2023</a:t>
            </a:fld>
            <a:endParaRPr lang="en-US"/>
          </a:p>
        </p:txBody>
      </p:sp>
      <p:sp>
        <p:nvSpPr>
          <p:cNvPr id="4" name="Footer Placeholder 3"/>
          <p:cNvSpPr>
            <a:spLocks noGrp="1"/>
          </p:cNvSpPr>
          <p:nvPr>
            <p:ph type="ftr" sz="quarter" idx="11"/>
          </p:nvPr>
        </p:nvSpPr>
        <p:spPr>
          <a:xfrm>
            <a:off x="4038600" y="5729029"/>
            <a:ext cx="4114800" cy="365125"/>
          </a:xfrm>
        </p:spPr>
        <p:txBody>
          <a:bodyPr/>
          <a:lstStyle/>
          <a:p>
            <a:endParaRPr lang="en-US"/>
          </a:p>
        </p:txBody>
      </p:sp>
      <p:sp>
        <p:nvSpPr>
          <p:cNvPr id="5" name="Slide Number Placeholder 4"/>
          <p:cNvSpPr>
            <a:spLocks noGrp="1"/>
          </p:cNvSpPr>
          <p:nvPr>
            <p:ph type="sldNum" sz="quarter" idx="12"/>
          </p:nvPr>
        </p:nvSpPr>
        <p:spPr>
          <a:xfrm>
            <a:off x="4724400" y="6492875"/>
            <a:ext cx="2743200" cy="365125"/>
          </a:xfrm>
        </p:spPr>
        <p:txBody>
          <a:bodyPr/>
          <a:lstStyle>
            <a:lvl1pPr algn="ctr">
              <a:defRPr/>
            </a:lvl1pPr>
          </a:lstStyle>
          <a:p>
            <a:fld id="{61ED25BF-8B08-481C-9175-42CBF3C8334C}" type="slidenum">
              <a:rPr lang="en-US" smtClean="0"/>
              <a:pPr/>
              <a:t>‹#›</a:t>
            </a:fld>
            <a:endParaRPr lang="en-US"/>
          </a:p>
        </p:txBody>
      </p:sp>
    </p:spTree>
    <p:extLst>
      <p:ext uri="{BB962C8B-B14F-4D97-AF65-F5344CB8AC3E}">
        <p14:creationId xmlns:p14="http://schemas.microsoft.com/office/powerpoint/2010/main" val="32745238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6-Custom">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7DF9C67-F951-4C75-A0DF-54C2AB340FC8}"/>
              </a:ext>
            </a:extLst>
          </p:cNvPr>
          <p:cNvGraphicFramePr>
            <a:graphicFrameLocks noChangeAspect="1"/>
          </p:cNvGraphicFramePr>
          <p:nvPr userDrawn="1">
            <p:custDataLst>
              <p:tags r:id="rId1"/>
            </p:custDataLst>
            <p:extLst>
              <p:ext uri="{D42A27DB-BD31-4B8C-83A1-F6EECF244321}">
                <p14:modId xmlns:p14="http://schemas.microsoft.com/office/powerpoint/2010/main" val="718085954"/>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3" name="Object 2" hidden="1">
                        <a:extLst>
                          <a:ext uri="{FF2B5EF4-FFF2-40B4-BE49-F238E27FC236}">
                            <a16:creationId xmlns:a16="http://schemas.microsoft.com/office/drawing/2014/main" id="{57DF9C67-F951-4C75-A0DF-54C2AB340FC8}"/>
                          </a:ext>
                        </a:extLst>
                      </p:cNvPr>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43C9E87-3282-4FEA-A7DB-4AD01409424D}"/>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600" b="1" i="0" baseline="0">
              <a:latin typeface="Calibri Light" panose="020F0302020204030204" pitchFamily="34" charset="0"/>
              <a:ea typeface="+mj-ea"/>
              <a:cs typeface="+mj-cs"/>
              <a:sym typeface="Calibri Light" panose="020F0302020204030204" pitchFamily="34" charset="0"/>
            </a:endParaRPr>
          </a:p>
        </p:txBody>
      </p:sp>
      <p:sp>
        <p:nvSpPr>
          <p:cNvPr id="2" name="Rectangle 1">
            <a:extLst>
              <a:ext uri="{FF2B5EF4-FFF2-40B4-BE49-F238E27FC236}">
                <a16:creationId xmlns:a16="http://schemas.microsoft.com/office/drawing/2014/main" id="{41A5288C-F1C5-4422-97F2-4508F8233578}"/>
              </a:ext>
            </a:extLst>
          </p:cNvPr>
          <p:cNvSpPr/>
          <p:nvPr userDrawn="1"/>
        </p:nvSpPr>
        <p:spPr>
          <a:xfrm>
            <a:off x="8362951" y="609602"/>
            <a:ext cx="3810000" cy="542925"/>
          </a:xfrm>
          <a:prstGeom prst="rect">
            <a:avLst/>
          </a:prstGeom>
          <a:solidFill>
            <a:schemeClr val="bg1"/>
          </a:solidFill>
          <a:ln w="25400" cap="flat"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Arrow: Pentagon 4">
            <a:extLst>
              <a:ext uri="{FF2B5EF4-FFF2-40B4-BE49-F238E27FC236}">
                <a16:creationId xmlns:a16="http://schemas.microsoft.com/office/drawing/2014/main" id="{80775BAD-61D1-4107-B81F-FFC60F7527A1}"/>
              </a:ext>
            </a:extLst>
          </p:cNvPr>
          <p:cNvSpPr/>
          <p:nvPr userDrawn="1"/>
        </p:nvSpPr>
        <p:spPr>
          <a:xfrm>
            <a:off x="19051" y="0"/>
            <a:ext cx="8964891" cy="6858000"/>
          </a:xfrm>
          <a:custGeom>
            <a:avLst/>
            <a:gdLst>
              <a:gd name="connsiteX0" fmla="*/ 0 w 4896853"/>
              <a:gd name="connsiteY0" fmla="*/ 0 h 6858000"/>
              <a:gd name="connsiteX1" fmla="*/ 2448427 w 4896853"/>
              <a:gd name="connsiteY1" fmla="*/ 0 h 6858000"/>
              <a:gd name="connsiteX2" fmla="*/ 4896853 w 4896853"/>
              <a:gd name="connsiteY2" fmla="*/ 3429000 h 6858000"/>
              <a:gd name="connsiteX3" fmla="*/ 2448427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2448427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952375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952375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699712 w 4896853"/>
              <a:gd name="connsiteY3" fmla="*/ 6845969 h 6858000"/>
              <a:gd name="connsiteX4" fmla="*/ 0 w 4896853"/>
              <a:gd name="connsiteY4" fmla="*/ 6858000 h 6858000"/>
              <a:gd name="connsiteX5" fmla="*/ 0 w 4896853"/>
              <a:gd name="connsiteY5" fmla="*/ 0 h 6858000"/>
              <a:gd name="connsiteX0" fmla="*/ 0 w 4896853"/>
              <a:gd name="connsiteY0" fmla="*/ 0 h 6858000"/>
              <a:gd name="connsiteX1" fmla="*/ 4494365 w 4896853"/>
              <a:gd name="connsiteY1" fmla="*/ 0 h 6858000"/>
              <a:gd name="connsiteX2" fmla="*/ 4896853 w 4896853"/>
              <a:gd name="connsiteY2" fmla="*/ 3429000 h 6858000"/>
              <a:gd name="connsiteX3" fmla="*/ 3699712 w 4896853"/>
              <a:gd name="connsiteY3" fmla="*/ 6845969 h 6858000"/>
              <a:gd name="connsiteX4" fmla="*/ 0 w 4896853"/>
              <a:gd name="connsiteY4" fmla="*/ 6858000 h 6858000"/>
              <a:gd name="connsiteX5" fmla="*/ 0 w 4896853"/>
              <a:gd name="connsiteY5" fmla="*/ 0 h 6858000"/>
              <a:gd name="connsiteX0" fmla="*/ 0 w 4896853"/>
              <a:gd name="connsiteY0" fmla="*/ 0 h 6858000"/>
              <a:gd name="connsiteX1" fmla="*/ 4494365 w 4896853"/>
              <a:gd name="connsiteY1" fmla="*/ 0 h 6858000"/>
              <a:gd name="connsiteX2" fmla="*/ 4896853 w 4896853"/>
              <a:gd name="connsiteY2" fmla="*/ 3429000 h 6858000"/>
              <a:gd name="connsiteX3" fmla="*/ 4446341 w 4896853"/>
              <a:gd name="connsiteY3" fmla="*/ 6845969 h 6858000"/>
              <a:gd name="connsiteX4" fmla="*/ 0 w 4896853"/>
              <a:gd name="connsiteY4" fmla="*/ 6858000 h 6858000"/>
              <a:gd name="connsiteX5" fmla="*/ 0 w 489685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6853" h="6858000">
                <a:moveTo>
                  <a:pt x="0" y="0"/>
                </a:moveTo>
                <a:lnTo>
                  <a:pt x="4494365" y="0"/>
                </a:lnTo>
                <a:lnTo>
                  <a:pt x="4896853" y="3429000"/>
                </a:lnTo>
                <a:lnTo>
                  <a:pt x="4446341" y="6845969"/>
                </a:lnTo>
                <a:lnTo>
                  <a:pt x="0" y="6858000"/>
                </a:lnTo>
                <a:lnTo>
                  <a:pt x="0" y="0"/>
                </a:lnTo>
                <a:close/>
              </a:path>
            </a:pathLst>
          </a:custGeom>
          <a:solidFill>
            <a:schemeClr val="accent5"/>
          </a:solidFill>
          <a:ln w="12700" cap="flat" cmpd="sng" algn="ctr">
            <a:solidFill>
              <a:schemeClr val="accent5"/>
            </a:solidFill>
            <a:prstDash val="solid"/>
            <a:miter lim="800000"/>
            <a:headEnd type="none" w="med" len="med"/>
            <a:tailEnd type="none" w="med" len="med"/>
          </a:ln>
          <a:effectLst>
            <a:outerShdw blurRad="1651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itle 3">
            <a:extLst>
              <a:ext uri="{FF2B5EF4-FFF2-40B4-BE49-F238E27FC236}">
                <a16:creationId xmlns:a16="http://schemas.microsoft.com/office/drawing/2014/main" id="{1377A309-B054-4B43-A19F-5AD85ABF45B2}"/>
              </a:ext>
            </a:extLst>
          </p:cNvPr>
          <p:cNvSpPr>
            <a:spLocks noGrp="1"/>
          </p:cNvSpPr>
          <p:nvPr>
            <p:ph type="title"/>
          </p:nvPr>
        </p:nvSpPr>
        <p:spPr>
          <a:xfrm>
            <a:off x="9334500" y="2994819"/>
            <a:ext cx="2633664" cy="868363"/>
          </a:xfrm>
        </p:spPr>
        <p:txBody>
          <a:bodyPr/>
          <a:lstStyle/>
          <a:p>
            <a:r>
              <a:rPr lang="en-US"/>
              <a:t>Click to edit Master title style</a:t>
            </a:r>
          </a:p>
        </p:txBody>
      </p:sp>
      <p:pic>
        <p:nvPicPr>
          <p:cNvPr id="10" name="Picture 9" descr="A picture containing object, clock&#10;&#10;Description automatically generated">
            <a:extLst>
              <a:ext uri="{FF2B5EF4-FFF2-40B4-BE49-F238E27FC236}">
                <a16:creationId xmlns:a16="http://schemas.microsoft.com/office/drawing/2014/main" id="{78C93B8B-F89E-49A8-8D29-7A86A9BFDFC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805247" y="6324887"/>
            <a:ext cx="1219200" cy="388293"/>
          </a:xfrm>
          <a:prstGeom prst="rect">
            <a:avLst/>
          </a:prstGeom>
        </p:spPr>
      </p:pic>
      <p:sp>
        <p:nvSpPr>
          <p:cNvPr id="11" name="Content Placeholder 12">
            <a:extLst>
              <a:ext uri="{FF2B5EF4-FFF2-40B4-BE49-F238E27FC236}">
                <a16:creationId xmlns:a16="http://schemas.microsoft.com/office/drawing/2014/main" id="{9F95E598-7742-4355-9D1D-F39DB2BB6327}"/>
              </a:ext>
            </a:extLst>
          </p:cNvPr>
          <p:cNvSpPr>
            <a:spLocks noGrp="1"/>
          </p:cNvSpPr>
          <p:nvPr>
            <p:ph sz="quarter" idx="11"/>
          </p:nvPr>
        </p:nvSpPr>
        <p:spPr>
          <a:xfrm>
            <a:off x="93043" y="176215"/>
            <a:ext cx="4521199" cy="866774"/>
          </a:xfrm>
          <a:prstGeom prst="rect">
            <a:avLst/>
          </a:prstGeom>
        </p:spPr>
        <p:txBody>
          <a:bodyPr anchor="ctr">
            <a:normAutofit/>
          </a:bodyPr>
          <a:lstStyle>
            <a:lvl1pPr>
              <a:lnSpc>
                <a:spcPct val="100000"/>
              </a:lnSpc>
              <a:defRPr sz="2400" b="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6193976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7-Custo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A8F5B5-A9D2-4712-9491-019637D50D2D}"/>
              </a:ext>
            </a:extLst>
          </p:cNvPr>
          <p:cNvSpPr/>
          <p:nvPr userDrawn="1"/>
        </p:nvSpPr>
        <p:spPr>
          <a:xfrm>
            <a:off x="0" y="0"/>
            <a:ext cx="2844800" cy="6858000"/>
          </a:xfrm>
          <a:prstGeom prst="rect">
            <a:avLst/>
          </a:prstGeom>
          <a:solidFill>
            <a:schemeClr val="accent5"/>
          </a:solidFill>
          <a:ln w="25400" cap="flat" cmpd="sng" algn="ctr">
            <a:solidFill>
              <a:schemeClr val="accent5"/>
            </a:solidFill>
            <a:prstDash val="solid"/>
            <a:round/>
            <a:headEnd type="none" w="med" len="med"/>
            <a:tailEnd type="none" w="med" len="med"/>
          </a:ln>
          <a:effectLst>
            <a:outerShdw blurRad="508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5" name="Object 4" hidden="1">
            <a:extLst>
              <a:ext uri="{FF2B5EF4-FFF2-40B4-BE49-F238E27FC236}">
                <a16:creationId xmlns:a16="http://schemas.microsoft.com/office/drawing/2014/main" id="{C10ED313-0177-4DE4-B798-A46B119C46AD}"/>
              </a:ext>
            </a:extLst>
          </p:cNvPr>
          <p:cNvGraphicFramePr>
            <a:graphicFrameLocks noChangeAspect="1"/>
          </p:cNvGraphicFramePr>
          <p:nvPr userDrawn="1">
            <p:custDataLst>
              <p:tags r:id="rId1"/>
            </p:custDataLst>
            <p:extLst>
              <p:ext uri="{D42A27DB-BD31-4B8C-83A1-F6EECF244321}">
                <p14:modId xmlns:p14="http://schemas.microsoft.com/office/powerpoint/2010/main" val="1054005638"/>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C10ED313-0177-4DE4-B798-A46B119C46AD}"/>
                          </a:ext>
                        </a:extLst>
                      </p:cNvPr>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457134F-D407-4E4B-9C83-F6EC48E46B75}"/>
              </a:ext>
            </a:extLst>
          </p:cNvPr>
          <p:cNvSpPr/>
          <p:nvPr userDrawn="1">
            <p:custDataLst>
              <p:tags r:id="rId2"/>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600" b="1" i="0" baseline="0">
              <a:latin typeface="Calibri Light" panose="020F0302020204030204" pitchFamily="34" charset="0"/>
              <a:ea typeface="+mj-ea"/>
              <a:cs typeface="+mj-cs"/>
              <a:sym typeface="Calibri Light" panose="020F0302020204030204" pitchFamily="34" charset="0"/>
            </a:endParaRPr>
          </a:p>
        </p:txBody>
      </p:sp>
      <p:sp>
        <p:nvSpPr>
          <p:cNvPr id="2" name="Title 1">
            <a:extLst>
              <a:ext uri="{FF2B5EF4-FFF2-40B4-BE49-F238E27FC236}">
                <a16:creationId xmlns:a16="http://schemas.microsoft.com/office/drawing/2014/main" id="{65C52DAC-6FF0-4C6E-958B-5AA797973CAE}"/>
              </a:ext>
            </a:extLst>
          </p:cNvPr>
          <p:cNvSpPr>
            <a:spLocks noGrp="1"/>
          </p:cNvSpPr>
          <p:nvPr>
            <p:ph type="title"/>
          </p:nvPr>
        </p:nvSpPr>
        <p:spPr>
          <a:xfrm>
            <a:off x="250826" y="2247906"/>
            <a:ext cx="2343151" cy="2181221"/>
          </a:xfrm>
        </p:spPr>
        <p:txBody>
          <a:bodyPr/>
          <a:lstStyle>
            <a:lvl1pPr>
              <a:defRPr>
                <a:solidFill>
                  <a:schemeClr val="bg1"/>
                </a:solidFill>
              </a:defRPr>
            </a:lvl1pPr>
          </a:lstStyle>
          <a:p>
            <a:r>
              <a:rPr lang="en-US"/>
              <a:t>Click to edit Master title style</a:t>
            </a:r>
          </a:p>
        </p:txBody>
      </p:sp>
      <p:pic>
        <p:nvPicPr>
          <p:cNvPr id="8" name="Picture 7" descr="A picture containing object, clock&#10;&#10;Description automatically generated">
            <a:extLst>
              <a:ext uri="{FF2B5EF4-FFF2-40B4-BE49-F238E27FC236}">
                <a16:creationId xmlns:a16="http://schemas.microsoft.com/office/drawing/2014/main" id="{DDFD6BC1-0097-4FF7-AF88-D0237FA97F07}"/>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805247" y="6324887"/>
            <a:ext cx="1219200" cy="388293"/>
          </a:xfrm>
          <a:prstGeom prst="rect">
            <a:avLst/>
          </a:prstGeom>
        </p:spPr>
      </p:pic>
      <p:sp>
        <p:nvSpPr>
          <p:cNvPr id="10" name="Content Placeholder 12">
            <a:extLst>
              <a:ext uri="{FF2B5EF4-FFF2-40B4-BE49-F238E27FC236}">
                <a16:creationId xmlns:a16="http://schemas.microsoft.com/office/drawing/2014/main" id="{2F16FE43-9068-4F8F-9DE7-B1E25319CAAA}"/>
              </a:ext>
            </a:extLst>
          </p:cNvPr>
          <p:cNvSpPr>
            <a:spLocks noGrp="1"/>
          </p:cNvSpPr>
          <p:nvPr>
            <p:ph sz="quarter" idx="11"/>
          </p:nvPr>
        </p:nvSpPr>
        <p:spPr>
          <a:xfrm>
            <a:off x="3124477" y="126313"/>
            <a:ext cx="4521199" cy="866774"/>
          </a:xfrm>
          <a:prstGeom prst="rect">
            <a:avLst/>
          </a:prstGeom>
        </p:spPr>
        <p:txBody>
          <a:bodyPr anchor="ctr">
            <a:normAutofit/>
          </a:bodyPr>
          <a:lstStyle>
            <a:lvl1pPr>
              <a:lnSpc>
                <a:spcPct val="100000"/>
              </a:lnSpc>
              <a:defRPr sz="2400" b="1">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17122569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8-Custom">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10ED313-0177-4DE4-B798-A46B119C46AD}"/>
              </a:ext>
            </a:extLst>
          </p:cNvPr>
          <p:cNvGraphicFramePr>
            <a:graphicFrameLocks noChangeAspect="1"/>
          </p:cNvGraphicFramePr>
          <p:nvPr userDrawn="1">
            <p:custDataLst>
              <p:tags r:id="rId1"/>
            </p:custDataLst>
            <p:extLst>
              <p:ext uri="{D42A27DB-BD31-4B8C-83A1-F6EECF244321}">
                <p14:modId xmlns:p14="http://schemas.microsoft.com/office/powerpoint/2010/main" val="3223098790"/>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C10ED313-0177-4DE4-B798-A46B119C46AD}"/>
                          </a:ext>
                        </a:extLst>
                      </p:cNvPr>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457134F-D407-4E4B-9C83-F6EC48E46B75}"/>
              </a:ext>
            </a:extLst>
          </p:cNvPr>
          <p:cNvSpPr/>
          <p:nvPr userDrawn="1">
            <p:custDataLst>
              <p:tags r:id="rId2"/>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600" b="1" i="0" baseline="0">
              <a:latin typeface="Calibri Light" panose="020F0302020204030204" pitchFamily="34" charset="0"/>
              <a:ea typeface="+mj-ea"/>
              <a:cs typeface="+mj-cs"/>
              <a:sym typeface="Calibri Light" panose="020F0302020204030204" pitchFamily="34" charset="0"/>
            </a:endParaRPr>
          </a:p>
        </p:txBody>
      </p:sp>
      <p:sp>
        <p:nvSpPr>
          <p:cNvPr id="6" name="Rectangle 5">
            <a:extLst>
              <a:ext uri="{FF2B5EF4-FFF2-40B4-BE49-F238E27FC236}">
                <a16:creationId xmlns:a16="http://schemas.microsoft.com/office/drawing/2014/main" id="{5EA8F5B5-A9D2-4712-9491-019637D50D2D}"/>
              </a:ext>
            </a:extLst>
          </p:cNvPr>
          <p:cNvSpPr/>
          <p:nvPr userDrawn="1"/>
        </p:nvSpPr>
        <p:spPr>
          <a:xfrm>
            <a:off x="1" y="0"/>
            <a:ext cx="4400551" cy="6858000"/>
          </a:xfrm>
          <a:prstGeom prst="rect">
            <a:avLst/>
          </a:prstGeom>
          <a:solidFill>
            <a:schemeClr val="accent5"/>
          </a:solidFill>
          <a:ln w="25400" cap="flat" cmpd="sng" algn="ctr">
            <a:solidFill>
              <a:schemeClr val="accent5"/>
            </a:solidFill>
            <a:prstDash val="solid"/>
            <a:round/>
            <a:headEnd type="none" w="med" len="med"/>
            <a:tailEnd type="none" w="med" len="med"/>
          </a:ln>
          <a:effectLst>
            <a:outerShdw blurRad="508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5C52DAC-6FF0-4C6E-958B-5AA797973CAE}"/>
              </a:ext>
            </a:extLst>
          </p:cNvPr>
          <p:cNvSpPr>
            <a:spLocks noGrp="1"/>
          </p:cNvSpPr>
          <p:nvPr>
            <p:ph type="title"/>
          </p:nvPr>
        </p:nvSpPr>
        <p:spPr>
          <a:xfrm>
            <a:off x="1028701" y="2209806"/>
            <a:ext cx="2343151" cy="2181221"/>
          </a:xfrm>
        </p:spPr>
        <p:txBody>
          <a:bodyPr/>
          <a:lstStyle>
            <a:lvl1pPr>
              <a:defRPr>
                <a:solidFill>
                  <a:schemeClr val="bg1"/>
                </a:solidFill>
              </a:defRPr>
            </a:lvl1pPr>
          </a:lstStyle>
          <a:p>
            <a:r>
              <a:rPr lang="en-US"/>
              <a:t>Click to edit Master title style</a:t>
            </a:r>
          </a:p>
        </p:txBody>
      </p:sp>
      <p:pic>
        <p:nvPicPr>
          <p:cNvPr id="8" name="Picture 7" descr="A picture containing object, clock&#10;&#10;Description automatically generated">
            <a:extLst>
              <a:ext uri="{FF2B5EF4-FFF2-40B4-BE49-F238E27FC236}">
                <a16:creationId xmlns:a16="http://schemas.microsoft.com/office/drawing/2014/main" id="{D92E91FF-D2EC-4012-AE97-D7F3ACE5DDA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805247" y="6324887"/>
            <a:ext cx="1219200" cy="388293"/>
          </a:xfrm>
          <a:prstGeom prst="rect">
            <a:avLst/>
          </a:prstGeom>
        </p:spPr>
      </p:pic>
      <p:sp>
        <p:nvSpPr>
          <p:cNvPr id="10" name="Content Placeholder 12">
            <a:extLst>
              <a:ext uri="{FF2B5EF4-FFF2-40B4-BE49-F238E27FC236}">
                <a16:creationId xmlns:a16="http://schemas.microsoft.com/office/drawing/2014/main" id="{5F01A622-2C8D-443A-9D3C-D433BE52ED4C}"/>
              </a:ext>
            </a:extLst>
          </p:cNvPr>
          <p:cNvSpPr>
            <a:spLocks noGrp="1"/>
          </p:cNvSpPr>
          <p:nvPr>
            <p:ph sz="quarter" idx="11"/>
          </p:nvPr>
        </p:nvSpPr>
        <p:spPr>
          <a:xfrm>
            <a:off x="4625286" y="86556"/>
            <a:ext cx="4521199" cy="866774"/>
          </a:xfrm>
          <a:prstGeom prst="rect">
            <a:avLst/>
          </a:prstGeom>
        </p:spPr>
        <p:txBody>
          <a:bodyPr anchor="ctr">
            <a:normAutofit/>
          </a:bodyPr>
          <a:lstStyle>
            <a:lvl1pPr>
              <a:lnSpc>
                <a:spcPct val="100000"/>
              </a:lnSpc>
              <a:defRPr sz="2400" b="1">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1592668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9-Custo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A8F5B5-A9D2-4712-9491-019637D50D2D}"/>
              </a:ext>
            </a:extLst>
          </p:cNvPr>
          <p:cNvSpPr/>
          <p:nvPr userDrawn="1"/>
        </p:nvSpPr>
        <p:spPr>
          <a:xfrm>
            <a:off x="0" y="0"/>
            <a:ext cx="6191251" cy="6858000"/>
          </a:xfrm>
          <a:prstGeom prst="rect">
            <a:avLst/>
          </a:prstGeom>
          <a:solidFill>
            <a:schemeClr val="accent5"/>
          </a:solidFill>
          <a:ln w="25400" cap="flat" cmpd="sng" algn="ctr">
            <a:solidFill>
              <a:schemeClr val="accent5"/>
            </a:solidFill>
            <a:prstDash val="solid"/>
            <a:round/>
            <a:headEnd type="none" w="med" len="med"/>
            <a:tailEnd type="none" w="med" len="med"/>
          </a:ln>
          <a:effectLst>
            <a:outerShdw blurRad="508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5" name="Object 4" hidden="1">
            <a:extLst>
              <a:ext uri="{FF2B5EF4-FFF2-40B4-BE49-F238E27FC236}">
                <a16:creationId xmlns:a16="http://schemas.microsoft.com/office/drawing/2014/main" id="{C10ED313-0177-4DE4-B798-A46B119C46AD}"/>
              </a:ext>
            </a:extLst>
          </p:cNvPr>
          <p:cNvGraphicFramePr>
            <a:graphicFrameLocks noChangeAspect="1"/>
          </p:cNvGraphicFramePr>
          <p:nvPr userDrawn="1">
            <p:custDataLst>
              <p:tags r:id="rId1"/>
            </p:custDataLst>
            <p:extLst>
              <p:ext uri="{D42A27DB-BD31-4B8C-83A1-F6EECF244321}">
                <p14:modId xmlns:p14="http://schemas.microsoft.com/office/powerpoint/2010/main" val="2669730982"/>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C10ED313-0177-4DE4-B798-A46B119C46AD}"/>
                          </a:ext>
                        </a:extLst>
                      </p:cNvPr>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457134F-D407-4E4B-9C83-F6EC48E46B75}"/>
              </a:ext>
            </a:extLst>
          </p:cNvPr>
          <p:cNvSpPr/>
          <p:nvPr userDrawn="1">
            <p:custDataLst>
              <p:tags r:id="rId2"/>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400" b="1" i="0" baseline="0">
              <a:latin typeface="Calibri Light" panose="020F0302020204030204" pitchFamily="34" charset="0"/>
              <a:ea typeface="+mj-ea"/>
              <a:cs typeface="+mj-cs"/>
              <a:sym typeface="Calibri Light" panose="020F0302020204030204" pitchFamily="34" charset="0"/>
            </a:endParaRPr>
          </a:p>
        </p:txBody>
      </p:sp>
      <p:sp>
        <p:nvSpPr>
          <p:cNvPr id="2" name="Title 1">
            <a:extLst>
              <a:ext uri="{FF2B5EF4-FFF2-40B4-BE49-F238E27FC236}">
                <a16:creationId xmlns:a16="http://schemas.microsoft.com/office/drawing/2014/main" id="{65C52DAC-6FF0-4C6E-958B-5AA797973CAE}"/>
              </a:ext>
            </a:extLst>
          </p:cNvPr>
          <p:cNvSpPr>
            <a:spLocks noGrp="1"/>
          </p:cNvSpPr>
          <p:nvPr>
            <p:ph type="title"/>
          </p:nvPr>
        </p:nvSpPr>
        <p:spPr>
          <a:xfrm>
            <a:off x="660400" y="295277"/>
            <a:ext cx="4521200" cy="866775"/>
          </a:xfrm>
        </p:spPr>
        <p:txBody>
          <a:bodyPr anchor="ctr">
            <a:normAutofit/>
          </a:bodyPr>
          <a:lstStyle>
            <a:lvl1pPr algn="l">
              <a:defRPr sz="2400">
                <a:solidFill>
                  <a:schemeClr val="bg1"/>
                </a:solidFill>
              </a:defRPr>
            </a:lvl1pPr>
          </a:lstStyle>
          <a:p>
            <a:r>
              <a:rPr lang="en-US"/>
              <a:t>Click to edit Master title style</a:t>
            </a:r>
          </a:p>
        </p:txBody>
      </p:sp>
      <p:pic>
        <p:nvPicPr>
          <p:cNvPr id="9" name="Picture 8" descr="A picture containing object, clock&#10;&#10;Description automatically generated">
            <a:extLst>
              <a:ext uri="{FF2B5EF4-FFF2-40B4-BE49-F238E27FC236}">
                <a16:creationId xmlns:a16="http://schemas.microsoft.com/office/drawing/2014/main" id="{5F5BD9A4-592A-403A-A283-28A7CA3FEECD}"/>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805247" y="6324887"/>
            <a:ext cx="1219200" cy="388293"/>
          </a:xfrm>
          <a:prstGeom prst="rect">
            <a:avLst/>
          </a:prstGeom>
        </p:spPr>
      </p:pic>
      <p:sp>
        <p:nvSpPr>
          <p:cNvPr id="11" name="Content Placeholder 12">
            <a:extLst>
              <a:ext uri="{FF2B5EF4-FFF2-40B4-BE49-F238E27FC236}">
                <a16:creationId xmlns:a16="http://schemas.microsoft.com/office/drawing/2014/main" id="{81878B00-7E3D-404A-AA4C-FA764F8F5B26}"/>
              </a:ext>
            </a:extLst>
          </p:cNvPr>
          <p:cNvSpPr>
            <a:spLocks noGrp="1"/>
          </p:cNvSpPr>
          <p:nvPr>
            <p:ph sz="quarter" idx="11"/>
          </p:nvPr>
        </p:nvSpPr>
        <p:spPr>
          <a:xfrm>
            <a:off x="6851651" y="295278"/>
            <a:ext cx="4521199" cy="866774"/>
          </a:xfrm>
          <a:prstGeom prst="rect">
            <a:avLst/>
          </a:prstGeom>
        </p:spPr>
        <p:txBody>
          <a:bodyPr anchor="ctr">
            <a:normAutofit/>
          </a:bodyPr>
          <a:lstStyle>
            <a:lvl1pPr>
              <a:lnSpc>
                <a:spcPct val="100000"/>
              </a:lnSpc>
              <a:defRPr sz="2400" b="1">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35924598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0-Custo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A8F5B5-A9D2-4712-9491-019637D50D2D}"/>
              </a:ext>
            </a:extLst>
          </p:cNvPr>
          <p:cNvSpPr/>
          <p:nvPr userDrawn="1"/>
        </p:nvSpPr>
        <p:spPr>
          <a:xfrm>
            <a:off x="7791450" y="9525"/>
            <a:ext cx="4400551" cy="6858000"/>
          </a:xfrm>
          <a:prstGeom prst="rect">
            <a:avLst/>
          </a:prstGeom>
          <a:solidFill>
            <a:schemeClr val="accent5"/>
          </a:solidFill>
          <a:ln w="25400" cap="flat" cmpd="sng" algn="ctr">
            <a:solidFill>
              <a:schemeClr val="accent5"/>
            </a:solidFill>
            <a:prstDash val="solid"/>
            <a:round/>
            <a:headEnd type="none" w="med" len="med"/>
            <a:tailEnd type="none" w="med" len="me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5" name="Object 4" hidden="1">
            <a:extLst>
              <a:ext uri="{FF2B5EF4-FFF2-40B4-BE49-F238E27FC236}">
                <a16:creationId xmlns:a16="http://schemas.microsoft.com/office/drawing/2014/main" id="{C10ED313-0177-4DE4-B798-A46B119C46AD}"/>
              </a:ext>
            </a:extLst>
          </p:cNvPr>
          <p:cNvGraphicFramePr>
            <a:graphicFrameLocks noChangeAspect="1"/>
          </p:cNvGraphicFramePr>
          <p:nvPr userDrawn="1">
            <p:custDataLst>
              <p:tags r:id="rId1"/>
            </p:custDataLst>
            <p:extLst>
              <p:ext uri="{D42A27DB-BD31-4B8C-83A1-F6EECF244321}">
                <p14:modId xmlns:p14="http://schemas.microsoft.com/office/powerpoint/2010/main" val="1508432635"/>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C10ED313-0177-4DE4-B798-A46B119C46AD}"/>
                          </a:ext>
                        </a:extLst>
                      </p:cNvPr>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457134F-D407-4E4B-9C83-F6EC48E46B75}"/>
              </a:ext>
            </a:extLst>
          </p:cNvPr>
          <p:cNvSpPr/>
          <p:nvPr userDrawn="1">
            <p:custDataLst>
              <p:tags r:id="rId2"/>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600" b="1" i="0" baseline="0">
              <a:latin typeface="Calibri Light" panose="020F0302020204030204" pitchFamily="34" charset="0"/>
              <a:ea typeface="+mj-ea"/>
              <a:cs typeface="+mj-cs"/>
              <a:sym typeface="Calibri Light" panose="020F0302020204030204" pitchFamily="34" charset="0"/>
            </a:endParaRPr>
          </a:p>
        </p:txBody>
      </p:sp>
      <p:sp>
        <p:nvSpPr>
          <p:cNvPr id="3" name="Slide Number Placeholder 2">
            <a:extLst>
              <a:ext uri="{FF2B5EF4-FFF2-40B4-BE49-F238E27FC236}">
                <a16:creationId xmlns:a16="http://schemas.microsoft.com/office/drawing/2014/main" id="{20A6DCC7-D0BC-4F74-BA15-92476569B1B7}"/>
              </a:ext>
            </a:extLst>
          </p:cNvPr>
          <p:cNvSpPr>
            <a:spLocks noGrp="1"/>
          </p:cNvSpPr>
          <p:nvPr>
            <p:ph type="sldNum" sz="quarter" idx="10"/>
          </p:nvPr>
        </p:nvSpPr>
        <p:spPr/>
        <p:txBody>
          <a:bodyPr/>
          <a:lstStyle/>
          <a:p>
            <a:pPr>
              <a:defRPr/>
            </a:pPr>
            <a:fld id="{810234C7-F32F-482D-A57A-FCD5E0F71D03}" type="slidenum">
              <a:rPr lang="en-US" altLang="en-US" smtClean="0"/>
              <a:pPr>
                <a:defRPr/>
              </a:pPr>
              <a:t>‹#›</a:t>
            </a:fld>
            <a:endParaRPr lang="en-US" altLang="en-US"/>
          </a:p>
        </p:txBody>
      </p:sp>
      <p:sp>
        <p:nvSpPr>
          <p:cNvPr id="2" name="Title 1">
            <a:extLst>
              <a:ext uri="{FF2B5EF4-FFF2-40B4-BE49-F238E27FC236}">
                <a16:creationId xmlns:a16="http://schemas.microsoft.com/office/drawing/2014/main" id="{65C52DAC-6FF0-4C6E-958B-5AA797973CAE}"/>
              </a:ext>
            </a:extLst>
          </p:cNvPr>
          <p:cNvSpPr>
            <a:spLocks noGrp="1"/>
          </p:cNvSpPr>
          <p:nvPr>
            <p:ph type="title"/>
          </p:nvPr>
        </p:nvSpPr>
        <p:spPr>
          <a:xfrm>
            <a:off x="390525" y="275444"/>
            <a:ext cx="5095875" cy="724683"/>
          </a:xfrm>
        </p:spPr>
        <p:txBody>
          <a:bodyPr/>
          <a:lstStyle>
            <a:lvl1pPr>
              <a:defRPr>
                <a:solidFill>
                  <a:schemeClr val="tx2"/>
                </a:solidFill>
              </a:defRPr>
            </a:lvl1pPr>
          </a:lstStyle>
          <a:p>
            <a:r>
              <a:rPr lang="en-US"/>
              <a:t>Click to edit Master title style</a:t>
            </a:r>
          </a:p>
        </p:txBody>
      </p:sp>
      <p:sp>
        <p:nvSpPr>
          <p:cNvPr id="9" name="Content Placeholder 12">
            <a:extLst>
              <a:ext uri="{FF2B5EF4-FFF2-40B4-BE49-F238E27FC236}">
                <a16:creationId xmlns:a16="http://schemas.microsoft.com/office/drawing/2014/main" id="{17E55CE7-F438-4D87-85BE-8D992BDD41F3}"/>
              </a:ext>
            </a:extLst>
          </p:cNvPr>
          <p:cNvSpPr>
            <a:spLocks noGrp="1"/>
          </p:cNvSpPr>
          <p:nvPr>
            <p:ph sz="quarter" idx="11"/>
          </p:nvPr>
        </p:nvSpPr>
        <p:spPr>
          <a:xfrm>
            <a:off x="8378687" y="2749551"/>
            <a:ext cx="3401251" cy="866774"/>
          </a:xfrm>
          <a:prstGeom prst="rect">
            <a:avLst/>
          </a:prstGeom>
        </p:spPr>
        <p:txBody>
          <a:bodyPr>
            <a:normAutofit/>
          </a:bodyPr>
          <a:lstStyle>
            <a:lvl1pPr>
              <a:defRPr sz="2400" b="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4856030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1-Custo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A8F5B5-A9D2-4712-9491-019637D50D2D}"/>
              </a:ext>
            </a:extLst>
          </p:cNvPr>
          <p:cNvSpPr/>
          <p:nvPr userDrawn="1"/>
        </p:nvSpPr>
        <p:spPr>
          <a:xfrm>
            <a:off x="5981700" y="4762"/>
            <a:ext cx="6191251" cy="6858000"/>
          </a:xfrm>
          <a:prstGeom prst="rect">
            <a:avLst/>
          </a:prstGeom>
          <a:solidFill>
            <a:schemeClr val="accent5"/>
          </a:solidFill>
          <a:ln w="25400" cap="flat" cmpd="sng" algn="ctr">
            <a:solidFill>
              <a:schemeClr val="accent5"/>
            </a:solidFill>
            <a:prstDash val="solid"/>
            <a:round/>
            <a:headEnd type="none" w="med" len="med"/>
            <a:tailEnd type="none" w="med" len="me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solidFill>
            </a:endParaRPr>
          </a:p>
        </p:txBody>
      </p:sp>
      <p:graphicFrame>
        <p:nvGraphicFramePr>
          <p:cNvPr id="5" name="Object 4" hidden="1">
            <a:extLst>
              <a:ext uri="{FF2B5EF4-FFF2-40B4-BE49-F238E27FC236}">
                <a16:creationId xmlns:a16="http://schemas.microsoft.com/office/drawing/2014/main" id="{C10ED313-0177-4DE4-B798-A46B119C46AD}"/>
              </a:ext>
            </a:extLst>
          </p:cNvPr>
          <p:cNvGraphicFramePr>
            <a:graphicFrameLocks noChangeAspect="1"/>
          </p:cNvGraphicFramePr>
          <p:nvPr userDrawn="1">
            <p:custDataLst>
              <p:tags r:id="rId1"/>
            </p:custDataLst>
            <p:extLst>
              <p:ext uri="{D42A27DB-BD31-4B8C-83A1-F6EECF244321}">
                <p14:modId xmlns:p14="http://schemas.microsoft.com/office/powerpoint/2010/main" val="473735402"/>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C10ED313-0177-4DE4-B798-A46B119C46AD}"/>
                          </a:ext>
                        </a:extLst>
                      </p:cNvPr>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457134F-D407-4E4B-9C83-F6EC48E46B75}"/>
              </a:ext>
            </a:extLst>
          </p:cNvPr>
          <p:cNvSpPr/>
          <p:nvPr userDrawn="1">
            <p:custDataLst>
              <p:tags r:id="rId2"/>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400" b="1" i="0" baseline="0">
              <a:latin typeface="Calibri Light" panose="020F0302020204030204" pitchFamily="34" charset="0"/>
              <a:ea typeface="+mj-ea"/>
              <a:cs typeface="+mj-cs"/>
              <a:sym typeface="Calibri Light" panose="020F0302020204030204" pitchFamily="34" charset="0"/>
            </a:endParaRPr>
          </a:p>
        </p:txBody>
      </p:sp>
      <p:sp>
        <p:nvSpPr>
          <p:cNvPr id="2" name="Title 1">
            <a:extLst>
              <a:ext uri="{FF2B5EF4-FFF2-40B4-BE49-F238E27FC236}">
                <a16:creationId xmlns:a16="http://schemas.microsoft.com/office/drawing/2014/main" id="{65C52DAC-6FF0-4C6E-958B-5AA797973CAE}"/>
              </a:ext>
            </a:extLst>
          </p:cNvPr>
          <p:cNvSpPr>
            <a:spLocks noGrp="1"/>
          </p:cNvSpPr>
          <p:nvPr>
            <p:ph type="title"/>
          </p:nvPr>
        </p:nvSpPr>
        <p:spPr>
          <a:xfrm>
            <a:off x="6632575" y="357190"/>
            <a:ext cx="4521200" cy="866775"/>
          </a:xfrm>
        </p:spPr>
        <p:txBody>
          <a:bodyPr anchor="ctr"/>
          <a:lstStyle>
            <a:lvl1pPr algn="l">
              <a:defRPr sz="24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20A6DCC7-D0BC-4F74-BA15-92476569B1B7}"/>
              </a:ext>
            </a:extLst>
          </p:cNvPr>
          <p:cNvSpPr>
            <a:spLocks noGrp="1"/>
          </p:cNvSpPr>
          <p:nvPr>
            <p:ph type="sldNum" sz="quarter" idx="10"/>
          </p:nvPr>
        </p:nvSpPr>
        <p:spPr/>
        <p:txBody>
          <a:bodyPr/>
          <a:lstStyle/>
          <a:p>
            <a:pPr>
              <a:defRPr/>
            </a:pPr>
            <a:fld id="{810234C7-F32F-482D-A57A-FCD5E0F71D03}" type="slidenum">
              <a:rPr lang="en-US" altLang="en-US" smtClean="0"/>
              <a:pPr>
                <a:defRPr/>
              </a:pPr>
              <a:t>‹#›</a:t>
            </a:fld>
            <a:endParaRPr lang="en-US" altLang="en-US"/>
          </a:p>
        </p:txBody>
      </p:sp>
      <p:sp>
        <p:nvSpPr>
          <p:cNvPr id="13" name="Content Placeholder 12">
            <a:extLst>
              <a:ext uri="{FF2B5EF4-FFF2-40B4-BE49-F238E27FC236}">
                <a16:creationId xmlns:a16="http://schemas.microsoft.com/office/drawing/2014/main" id="{EBD678B9-EB55-4ABC-A0CA-B9B97A8CACE9}"/>
              </a:ext>
            </a:extLst>
          </p:cNvPr>
          <p:cNvSpPr>
            <a:spLocks noGrp="1"/>
          </p:cNvSpPr>
          <p:nvPr>
            <p:ph sz="quarter" idx="11"/>
          </p:nvPr>
        </p:nvSpPr>
        <p:spPr>
          <a:xfrm>
            <a:off x="549826" y="357191"/>
            <a:ext cx="4521199" cy="866774"/>
          </a:xfrm>
          <a:prstGeom prst="rect">
            <a:avLst/>
          </a:prstGeom>
        </p:spPr>
        <p:txBody>
          <a:bodyPr>
            <a:normAutofit/>
          </a:bodyPr>
          <a:lstStyle>
            <a:lvl1pPr>
              <a:defRPr sz="2400" b="1">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38772808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2-Custom">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A8F5B5-A9D2-4712-9491-019637D50D2D}"/>
              </a:ext>
            </a:extLst>
          </p:cNvPr>
          <p:cNvSpPr/>
          <p:nvPr userDrawn="1"/>
        </p:nvSpPr>
        <p:spPr>
          <a:xfrm>
            <a:off x="9185" y="-414"/>
            <a:ext cx="9400629" cy="6858000"/>
          </a:xfrm>
          <a:prstGeom prst="rect">
            <a:avLst/>
          </a:prstGeom>
          <a:solidFill>
            <a:srgbClr val="1E4E79"/>
          </a:solidFill>
          <a:ln w="25400" cap="flat" cmpd="sng" algn="ctr">
            <a:noFill/>
            <a:prstDash val="solid"/>
            <a:round/>
            <a:headEnd type="none" w="med" len="med"/>
            <a:tailEnd type="none" w="med" len="me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5" name="Object 4" hidden="1">
            <a:extLst>
              <a:ext uri="{FF2B5EF4-FFF2-40B4-BE49-F238E27FC236}">
                <a16:creationId xmlns:a16="http://schemas.microsoft.com/office/drawing/2014/main" id="{C10ED313-0177-4DE4-B798-A46B119C46AD}"/>
              </a:ext>
            </a:extLst>
          </p:cNvPr>
          <p:cNvGraphicFramePr>
            <a:graphicFrameLocks noChangeAspect="1"/>
          </p:cNvGraphicFramePr>
          <p:nvPr userDrawn="1">
            <p:custDataLst>
              <p:tags r:id="rId1"/>
            </p:custDataLst>
            <p:extLst>
              <p:ext uri="{D42A27DB-BD31-4B8C-83A1-F6EECF244321}">
                <p14:modId xmlns:p14="http://schemas.microsoft.com/office/powerpoint/2010/main" val="3227902896"/>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C10ED313-0177-4DE4-B798-A46B119C46AD}"/>
                          </a:ext>
                        </a:extLst>
                      </p:cNvPr>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457134F-D407-4E4B-9C83-F6EC48E46B75}"/>
              </a:ext>
            </a:extLst>
          </p:cNvPr>
          <p:cNvSpPr/>
          <p:nvPr userDrawn="1">
            <p:custDataLst>
              <p:tags r:id="rId2"/>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600" b="1" i="0" baseline="0">
              <a:latin typeface="Calibri Light" panose="020F0302020204030204" pitchFamily="34" charset="0"/>
              <a:ea typeface="+mj-ea"/>
              <a:cs typeface="+mj-cs"/>
              <a:sym typeface="Calibri Light" panose="020F0302020204030204" pitchFamily="34" charset="0"/>
            </a:endParaRPr>
          </a:p>
        </p:txBody>
      </p:sp>
      <p:sp>
        <p:nvSpPr>
          <p:cNvPr id="3" name="Slide Number Placeholder 2">
            <a:extLst>
              <a:ext uri="{FF2B5EF4-FFF2-40B4-BE49-F238E27FC236}">
                <a16:creationId xmlns:a16="http://schemas.microsoft.com/office/drawing/2014/main" id="{20A6DCC7-D0BC-4F74-BA15-92476569B1B7}"/>
              </a:ext>
            </a:extLst>
          </p:cNvPr>
          <p:cNvSpPr>
            <a:spLocks noGrp="1"/>
          </p:cNvSpPr>
          <p:nvPr>
            <p:ph type="sldNum" sz="quarter" idx="10"/>
          </p:nvPr>
        </p:nvSpPr>
        <p:spPr/>
        <p:txBody>
          <a:bodyPr/>
          <a:lstStyle/>
          <a:p>
            <a:pPr>
              <a:defRPr/>
            </a:pPr>
            <a:fld id="{810234C7-F32F-482D-A57A-FCD5E0F71D03}" type="slidenum">
              <a:rPr lang="en-US" altLang="en-US" smtClean="0"/>
              <a:pPr>
                <a:defRPr/>
              </a:pPr>
              <a:t>‹#›</a:t>
            </a:fld>
            <a:endParaRPr lang="en-US" altLang="en-US"/>
          </a:p>
        </p:txBody>
      </p:sp>
      <p:sp>
        <p:nvSpPr>
          <p:cNvPr id="2" name="Title 1">
            <a:extLst>
              <a:ext uri="{FF2B5EF4-FFF2-40B4-BE49-F238E27FC236}">
                <a16:creationId xmlns:a16="http://schemas.microsoft.com/office/drawing/2014/main" id="{65C52DAC-6FF0-4C6E-958B-5AA797973CAE}"/>
              </a:ext>
            </a:extLst>
          </p:cNvPr>
          <p:cNvSpPr>
            <a:spLocks noGrp="1"/>
          </p:cNvSpPr>
          <p:nvPr>
            <p:ph type="title"/>
          </p:nvPr>
        </p:nvSpPr>
        <p:spPr>
          <a:xfrm>
            <a:off x="390525" y="275444"/>
            <a:ext cx="5095875" cy="724683"/>
          </a:xfrm>
        </p:spPr>
        <p:txBody>
          <a:bodyPr/>
          <a:lstStyle>
            <a:lvl1pPr>
              <a:defRPr>
                <a:solidFill>
                  <a:schemeClr val="bg1"/>
                </a:solidFill>
              </a:defRPr>
            </a:lvl1pPr>
          </a:lstStyle>
          <a:p>
            <a:r>
              <a:rPr lang="en-US"/>
              <a:t>Click to edit Master title style</a:t>
            </a:r>
          </a:p>
        </p:txBody>
      </p:sp>
      <p:pic>
        <p:nvPicPr>
          <p:cNvPr id="10" name="Picture 9" descr="A picture containing drawing&#10;&#10;Description automatically generated">
            <a:extLst>
              <a:ext uri="{FF2B5EF4-FFF2-40B4-BE49-F238E27FC236}">
                <a16:creationId xmlns:a16="http://schemas.microsoft.com/office/drawing/2014/main" id="{97DC25E3-4E24-418A-9A60-3C9C59FE0B1C}"/>
              </a:ext>
            </a:extLst>
          </p:cNvPr>
          <p:cNvPicPr>
            <a:picLocks noChangeAspect="1"/>
          </p:cNvPicPr>
          <p:nvPr userDrawn="1"/>
        </p:nvPicPr>
        <p:blipFill rotWithShape="1">
          <a:blip r:embed="rId6" cstate="email">
            <a:extLst>
              <a:ext uri="{BEBA8EAE-BF5A-486C-A8C5-ECC9F3942E4B}">
                <a14:imgProps xmlns:a14="http://schemas.microsoft.com/office/drawing/2010/main">
                  <a14:imgLayer r:embed="rId7">
                    <a14:imgEffect>
                      <a14:backgroundRemoval t="9524" b="91126" l="5556" r="95679">
                        <a14:foregroundMark x1="29630" y1="52165" x2="29630" y2="52165"/>
                        <a14:foregroundMark x1="10262" y1="40043" x2="10262" y2="40043"/>
                        <a14:foregroundMark x1="43750" y1="49134" x2="43750" y2="49134"/>
                        <a14:foregroundMark x1="43904" y1="25974" x2="43904" y2="25974"/>
                        <a14:foregroundMark x1="12423" y1="22944" x2="12423" y2="22944"/>
                        <a14:foregroundMark x1="9336" y1="17965" x2="9336" y2="17965"/>
                        <a14:foregroundMark x1="18519" y1="38095" x2="18519" y2="38095"/>
                        <a14:foregroundMark x1="9336" y1="48701" x2="9336" y2="48701"/>
                        <a14:foregroundMark x1="7176" y1="70779" x2="7176" y2="70779"/>
                        <a14:foregroundMark x1="8410" y1="86797" x2="8410" y2="86797"/>
                        <a14:foregroundMark x1="12037" y1="86797" x2="12037" y2="86797"/>
                        <a14:foregroundMark x1="5787" y1="45671" x2="5787" y2="45671"/>
                        <a14:foregroundMark x1="5787" y1="26407" x2="5787" y2="26407"/>
                        <a14:foregroundMark x1="12037" y1="30952" x2="12037" y2="30952"/>
                        <a14:foregroundMark x1="43904" y1="32468" x2="43904" y2="32468"/>
                        <a14:foregroundMark x1="43904" y1="45022" x2="43904" y2="45022"/>
                        <a14:foregroundMark x1="49846" y1="43506" x2="49846" y2="43506"/>
                        <a14:foregroundMark x1="52392" y1="32900" x2="52392" y2="32900"/>
                        <a14:foregroundMark x1="53241" y1="18398" x2="53241" y2="18398"/>
                        <a14:foregroundMark x1="54012" y1="26407" x2="54012" y2="26407"/>
                        <a14:foregroundMark x1="51852" y1="55195" x2="51852" y2="55195"/>
                        <a14:foregroundMark x1="54167" y1="63636" x2="54167" y2="63636"/>
                        <a14:foregroundMark x1="57562" y1="66234" x2="57562" y2="66234"/>
                        <a14:foregroundMark x1="64198" y1="66234" x2="64198" y2="66234"/>
                        <a14:foregroundMark x1="64198" y1="53680" x2="64198" y2="53680"/>
                        <a14:foregroundMark x1="64198" y1="38961" x2="64198" y2="38961"/>
                        <a14:foregroundMark x1="64043" y1="16450" x2="64043" y2="16450"/>
                        <a14:foregroundMark x1="63272" y1="17965" x2="63272" y2="17965"/>
                        <a14:foregroundMark x1="71914" y1="50000" x2="71914" y2="50000"/>
                        <a14:foregroundMark x1="72454" y1="40043" x2="72454" y2="40043"/>
                        <a14:foregroundMark x1="80324" y1="33983" x2="80324" y2="33983"/>
                        <a14:foregroundMark x1="81790" y1="47619" x2="81790" y2="47619"/>
                        <a14:foregroundMark x1="81790" y1="60173" x2="81790" y2="60173"/>
                        <a14:foregroundMark x1="88735" y1="66234" x2="88735" y2="66234"/>
                        <a14:foregroundMark x1="93750" y1="67100" x2="93750" y2="67100"/>
                        <a14:foregroundMark x1="94676" y1="57143" x2="94676" y2="57143"/>
                        <a14:foregroundMark x1="92515" y1="49567" x2="92515" y2="49567"/>
                        <a14:foregroundMark x1="89120" y1="43506" x2="89120" y2="43506"/>
                        <a14:foregroundMark x1="94522" y1="34416" x2="94522" y2="34416"/>
                        <a14:foregroundMark x1="94522" y1="34416" x2="94522" y2="34416"/>
                        <a14:foregroundMark x1="40432" y1="86147" x2="40432" y2="86147"/>
                        <a14:foregroundMark x1="40586" y1="82684" x2="40586" y2="82684"/>
                        <a14:foregroundMark x1="40586" y1="80087" x2="40586" y2="80087"/>
                        <a14:foregroundMark x1="42901" y1="80519" x2="42901" y2="80519"/>
                        <a14:foregroundMark x1="40664" y1="87879" x2="40664" y2="87879"/>
                        <a14:foregroundMark x1="40664" y1="78571" x2="40664" y2="78571"/>
                        <a14:foregroundMark x1="32639" y1="91342" x2="32639" y2="91342"/>
                        <a14:foregroundMark x1="32639" y1="90476" x2="32639" y2="90476"/>
                        <a14:foregroundMark x1="16898" y1="33766" x2="16898" y2="33766"/>
                        <a14:foregroundMark x1="16204" y1="32035" x2="16204" y2="32035"/>
                        <a14:foregroundMark x1="13503" y1="24026" x2="13503" y2="24026"/>
                        <a14:foregroundMark x1="7639" y1="16450" x2="7639" y2="16450"/>
                        <a14:foregroundMark x1="7639" y1="16450" x2="7639" y2="16450"/>
                        <a14:foregroundMark x1="5556" y1="15152" x2="5556" y2="15152"/>
                        <a14:foregroundMark x1="6481" y1="22727" x2="6481" y2="22727"/>
                        <a14:foregroundMark x1="6404" y1="39394" x2="6404" y2="39394"/>
                        <a14:foregroundMark x1="6250" y1="51299" x2="6250" y2="51299"/>
                        <a14:foregroundMark x1="6250" y1="61039" x2="6250" y2="61039"/>
                        <a14:foregroundMark x1="12731" y1="9524" x2="12731" y2="9524"/>
                        <a14:foregroundMark x1="41898" y1="77273" x2="41898" y2="77273"/>
                        <a14:foregroundMark x1="50386" y1="88312" x2="50386" y2="88312"/>
                        <a14:foregroundMark x1="50154" y1="86364" x2="50154" y2="86364"/>
                        <a14:foregroundMark x1="49769" y1="81818" x2="49769" y2="81818"/>
                        <a14:foregroundMark x1="58102" y1="87446" x2="58102" y2="87446"/>
                        <a14:foregroundMark x1="57253" y1="85065" x2="57253" y2="85065"/>
                        <a14:foregroundMark x1="55633" y1="83117" x2="55633" y2="83117"/>
                        <a14:foregroundMark x1="56019" y1="87446" x2="56019" y2="87446"/>
                        <a14:foregroundMark x1="57716" y1="81602" x2="57716" y2="81602"/>
                        <a14:foregroundMark x1="57716" y1="79221" x2="57716" y2="79221"/>
                        <a14:foregroundMark x1="64583" y1="90043" x2="64583" y2="90043"/>
                        <a14:foregroundMark x1="64660" y1="85498" x2="64660" y2="85498"/>
                        <a14:foregroundMark x1="64660" y1="82684" x2="64660" y2="82684"/>
                        <a14:foregroundMark x1="73920" y1="88312" x2="73920" y2="88312"/>
                        <a14:foregroundMark x1="72994" y1="85714" x2="72994" y2="85714"/>
                        <a14:foregroundMark x1="74151" y1="82468" x2="74151" y2="82468"/>
                        <a14:foregroundMark x1="74151" y1="78139" x2="74151" y2="78139"/>
                        <a14:foregroundMark x1="73611" y1="77489" x2="73611" y2="77489"/>
                        <a14:foregroundMark x1="81404" y1="88745" x2="81404" y2="88745"/>
                        <a14:foregroundMark x1="79552" y1="89394" x2="79552" y2="89394"/>
                        <a14:foregroundMark x1="79321" y1="86364" x2="79321" y2="86364"/>
                        <a14:foregroundMark x1="89198" y1="88745" x2="89198" y2="88745"/>
                        <a14:foregroundMark x1="88272" y1="86364" x2="88272" y2="86364"/>
                        <a14:foregroundMark x1="86574" y1="86580" x2="86574" y2="86580"/>
                        <a14:foregroundMark x1="86728" y1="80952" x2="86728" y2="80952"/>
                        <a14:foregroundMark x1="89043" y1="80952" x2="89043" y2="80952"/>
                        <a14:foregroundMark x1="88966" y1="80952" x2="88966" y2="80952"/>
                        <a14:foregroundMark x1="87731" y1="77273" x2="87731" y2="77273"/>
                        <a14:foregroundMark x1="86034" y1="77273" x2="86034" y2="77273"/>
                        <a14:foregroundMark x1="93519" y1="89177" x2="93519" y2="89177"/>
                        <a14:foregroundMark x1="95216" y1="89610" x2="95216" y2="89610"/>
                        <a14:foregroundMark x1="95679" y1="87229" x2="95679" y2="87229"/>
                        <a14:foregroundMark x1="95679" y1="78571" x2="95679" y2="78571"/>
                        <a14:foregroundMark x1="65972" y1="77706" x2="65972" y2="77706"/>
                        <a14:foregroundMark x1="62654" y1="77922" x2="62654" y2="77922"/>
                        <a14:foregroundMark x1="47608" y1="88312" x2="47608" y2="88312"/>
                        <a14:foregroundMark x1="55093" y1="77489" x2="55093" y2="77489"/>
                        <a14:backgroundMark x1="41358" y1="80952" x2="41358" y2="80952"/>
                        <a14:backgroundMark x1="48997" y1="82684" x2="48997" y2="82684"/>
                        <a14:backgroundMark x1="56944" y1="81602" x2="56944" y2="81602"/>
                        <a14:backgroundMark x1="87654" y1="80736" x2="87654" y2="80736"/>
                      </a14:backgroundRemoval>
                    </a14:imgEffect>
                  </a14:imgLayer>
                </a14:imgProps>
              </a:ext>
              <a:ext uri="{28A0092B-C50C-407E-A947-70E740481C1C}">
                <a14:useLocalDpi xmlns:a14="http://schemas.microsoft.com/office/drawing/2010/main"/>
              </a:ext>
            </a:extLst>
          </a:blip>
          <a:srcRect/>
          <a:stretch/>
        </p:blipFill>
        <p:spPr>
          <a:xfrm>
            <a:off x="103446" y="6319169"/>
            <a:ext cx="1216152" cy="434206"/>
          </a:xfrm>
          <a:prstGeom prst="rect">
            <a:avLst/>
          </a:prstGeom>
        </p:spPr>
      </p:pic>
      <p:sp>
        <p:nvSpPr>
          <p:cNvPr id="11" name="Content Placeholder 12">
            <a:extLst>
              <a:ext uri="{FF2B5EF4-FFF2-40B4-BE49-F238E27FC236}">
                <a16:creationId xmlns:a16="http://schemas.microsoft.com/office/drawing/2014/main" id="{4606E909-12E8-475B-9448-BE9F1194BA08}"/>
              </a:ext>
            </a:extLst>
          </p:cNvPr>
          <p:cNvSpPr>
            <a:spLocks noGrp="1"/>
          </p:cNvSpPr>
          <p:nvPr>
            <p:ph sz="quarter" idx="11"/>
          </p:nvPr>
        </p:nvSpPr>
        <p:spPr>
          <a:xfrm>
            <a:off x="9640957" y="2901609"/>
            <a:ext cx="1900442" cy="866774"/>
          </a:xfrm>
          <a:prstGeom prst="rect">
            <a:avLst/>
          </a:prstGeom>
        </p:spPr>
        <p:txBody>
          <a:bodyPr>
            <a:normAutofit/>
          </a:bodyPr>
          <a:lstStyle>
            <a:lvl1pPr>
              <a:defRPr sz="2400" b="1">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3139892149"/>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3-Custom">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A8F5B5-A9D2-4712-9491-019637D50D2D}"/>
              </a:ext>
            </a:extLst>
          </p:cNvPr>
          <p:cNvSpPr/>
          <p:nvPr userDrawn="1"/>
        </p:nvSpPr>
        <p:spPr>
          <a:xfrm>
            <a:off x="9185" y="-414"/>
            <a:ext cx="12182815" cy="6858000"/>
          </a:xfrm>
          <a:prstGeom prst="rect">
            <a:avLst/>
          </a:prstGeom>
          <a:solidFill>
            <a:srgbClr val="1E4E79"/>
          </a:solidFill>
          <a:ln w="25400" cap="flat" cmpd="sng" algn="ctr">
            <a:noFill/>
            <a:prstDash val="solid"/>
            <a:round/>
            <a:headEnd type="none" w="med" len="med"/>
            <a:tailEnd type="none" w="med" len="me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5" name="Object 4" hidden="1">
            <a:extLst>
              <a:ext uri="{FF2B5EF4-FFF2-40B4-BE49-F238E27FC236}">
                <a16:creationId xmlns:a16="http://schemas.microsoft.com/office/drawing/2014/main" id="{C10ED313-0177-4DE4-B798-A46B119C46AD}"/>
              </a:ext>
            </a:extLst>
          </p:cNvPr>
          <p:cNvGraphicFramePr>
            <a:graphicFrameLocks noChangeAspect="1"/>
          </p:cNvGraphicFramePr>
          <p:nvPr userDrawn="1">
            <p:custDataLst>
              <p:tags r:id="rId1"/>
            </p:custDataLst>
            <p:extLst>
              <p:ext uri="{D42A27DB-BD31-4B8C-83A1-F6EECF244321}">
                <p14:modId xmlns:p14="http://schemas.microsoft.com/office/powerpoint/2010/main" val="3089445131"/>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C10ED313-0177-4DE4-B798-A46B119C46AD}"/>
                          </a:ext>
                        </a:extLst>
                      </p:cNvPr>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457134F-D407-4E4B-9C83-F6EC48E46B75}"/>
              </a:ext>
            </a:extLst>
          </p:cNvPr>
          <p:cNvSpPr/>
          <p:nvPr userDrawn="1">
            <p:custDataLst>
              <p:tags r:id="rId2"/>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600" b="1" i="0" baseline="0">
              <a:latin typeface="Calibri Light" panose="020F0302020204030204" pitchFamily="34" charset="0"/>
              <a:ea typeface="+mj-ea"/>
              <a:cs typeface="+mj-cs"/>
              <a:sym typeface="Calibri Light" panose="020F0302020204030204" pitchFamily="34" charset="0"/>
            </a:endParaRPr>
          </a:p>
        </p:txBody>
      </p:sp>
      <p:sp>
        <p:nvSpPr>
          <p:cNvPr id="2" name="Title 1">
            <a:extLst>
              <a:ext uri="{FF2B5EF4-FFF2-40B4-BE49-F238E27FC236}">
                <a16:creationId xmlns:a16="http://schemas.microsoft.com/office/drawing/2014/main" id="{65C52DAC-6FF0-4C6E-958B-5AA797973CAE}"/>
              </a:ext>
            </a:extLst>
          </p:cNvPr>
          <p:cNvSpPr>
            <a:spLocks noGrp="1"/>
          </p:cNvSpPr>
          <p:nvPr>
            <p:ph type="title"/>
          </p:nvPr>
        </p:nvSpPr>
        <p:spPr>
          <a:xfrm>
            <a:off x="390525" y="275444"/>
            <a:ext cx="5095875" cy="724683"/>
          </a:xfrm>
        </p:spPr>
        <p:txBody>
          <a:bodyPr/>
          <a:lstStyle>
            <a:lvl1pPr>
              <a:defRPr>
                <a:solidFill>
                  <a:schemeClr val="bg1"/>
                </a:solidFill>
              </a:defRPr>
            </a:lvl1pPr>
          </a:lstStyle>
          <a:p>
            <a:r>
              <a:rPr lang="en-US"/>
              <a:t>Click to edit Master title style</a:t>
            </a:r>
          </a:p>
        </p:txBody>
      </p:sp>
      <p:pic>
        <p:nvPicPr>
          <p:cNvPr id="10" name="Picture 9" descr="A picture containing drawing&#10;&#10;Description automatically generated">
            <a:extLst>
              <a:ext uri="{FF2B5EF4-FFF2-40B4-BE49-F238E27FC236}">
                <a16:creationId xmlns:a16="http://schemas.microsoft.com/office/drawing/2014/main" id="{97DC25E3-4E24-418A-9A60-3C9C59FE0B1C}"/>
              </a:ext>
            </a:extLst>
          </p:cNvPr>
          <p:cNvPicPr>
            <a:picLocks noChangeAspect="1"/>
          </p:cNvPicPr>
          <p:nvPr userDrawn="1"/>
        </p:nvPicPr>
        <p:blipFill rotWithShape="1">
          <a:blip r:embed="rId6" cstate="email">
            <a:extLst>
              <a:ext uri="{BEBA8EAE-BF5A-486C-A8C5-ECC9F3942E4B}">
                <a14:imgProps xmlns:a14="http://schemas.microsoft.com/office/drawing/2010/main">
                  <a14:imgLayer r:embed="rId7">
                    <a14:imgEffect>
                      <a14:backgroundRemoval t="9524" b="91126" l="5556" r="95679">
                        <a14:foregroundMark x1="29630" y1="52165" x2="29630" y2="52165"/>
                        <a14:foregroundMark x1="10262" y1="40043" x2="10262" y2="40043"/>
                        <a14:foregroundMark x1="43750" y1="49134" x2="43750" y2="49134"/>
                        <a14:foregroundMark x1="43904" y1="25974" x2="43904" y2="25974"/>
                        <a14:foregroundMark x1="12423" y1="22944" x2="12423" y2="22944"/>
                        <a14:foregroundMark x1="9336" y1="17965" x2="9336" y2="17965"/>
                        <a14:foregroundMark x1="18519" y1="38095" x2="18519" y2="38095"/>
                        <a14:foregroundMark x1="9336" y1="48701" x2="9336" y2="48701"/>
                        <a14:foregroundMark x1="7176" y1="70779" x2="7176" y2="70779"/>
                        <a14:foregroundMark x1="8410" y1="86797" x2="8410" y2="86797"/>
                        <a14:foregroundMark x1="12037" y1="86797" x2="12037" y2="86797"/>
                        <a14:foregroundMark x1="5787" y1="45671" x2="5787" y2="45671"/>
                        <a14:foregroundMark x1="5787" y1="26407" x2="5787" y2="26407"/>
                        <a14:foregroundMark x1="12037" y1="30952" x2="12037" y2="30952"/>
                        <a14:foregroundMark x1="43904" y1="32468" x2="43904" y2="32468"/>
                        <a14:foregroundMark x1="43904" y1="45022" x2="43904" y2="45022"/>
                        <a14:foregroundMark x1="49846" y1="43506" x2="49846" y2="43506"/>
                        <a14:foregroundMark x1="52392" y1="32900" x2="52392" y2="32900"/>
                        <a14:foregroundMark x1="53241" y1="18398" x2="53241" y2="18398"/>
                        <a14:foregroundMark x1="54012" y1="26407" x2="54012" y2="26407"/>
                        <a14:foregroundMark x1="51852" y1="55195" x2="51852" y2="55195"/>
                        <a14:foregroundMark x1="54167" y1="63636" x2="54167" y2="63636"/>
                        <a14:foregroundMark x1="57562" y1="66234" x2="57562" y2="66234"/>
                        <a14:foregroundMark x1="64198" y1="66234" x2="64198" y2="66234"/>
                        <a14:foregroundMark x1="64198" y1="53680" x2="64198" y2="53680"/>
                        <a14:foregroundMark x1="64198" y1="38961" x2="64198" y2="38961"/>
                        <a14:foregroundMark x1="64043" y1="16450" x2="64043" y2="16450"/>
                        <a14:foregroundMark x1="63272" y1="17965" x2="63272" y2="17965"/>
                        <a14:foregroundMark x1="71914" y1="50000" x2="71914" y2="50000"/>
                        <a14:foregroundMark x1="72454" y1="40043" x2="72454" y2="40043"/>
                        <a14:foregroundMark x1="80324" y1="33983" x2="80324" y2="33983"/>
                        <a14:foregroundMark x1="81790" y1="47619" x2="81790" y2="47619"/>
                        <a14:foregroundMark x1="81790" y1="60173" x2="81790" y2="60173"/>
                        <a14:foregroundMark x1="88735" y1="66234" x2="88735" y2="66234"/>
                        <a14:foregroundMark x1="93750" y1="67100" x2="93750" y2="67100"/>
                        <a14:foregroundMark x1="94676" y1="57143" x2="94676" y2="57143"/>
                        <a14:foregroundMark x1="92515" y1="49567" x2="92515" y2="49567"/>
                        <a14:foregroundMark x1="89120" y1="43506" x2="89120" y2="43506"/>
                        <a14:foregroundMark x1="94522" y1="34416" x2="94522" y2="34416"/>
                        <a14:foregroundMark x1="94522" y1="34416" x2="94522" y2="34416"/>
                        <a14:foregroundMark x1="40432" y1="86147" x2="40432" y2="86147"/>
                        <a14:foregroundMark x1="40586" y1="82684" x2="40586" y2="82684"/>
                        <a14:foregroundMark x1="40586" y1="80087" x2="40586" y2="80087"/>
                        <a14:foregroundMark x1="42901" y1="80519" x2="42901" y2="80519"/>
                        <a14:foregroundMark x1="40664" y1="87879" x2="40664" y2="87879"/>
                        <a14:foregroundMark x1="40664" y1="78571" x2="40664" y2="78571"/>
                        <a14:foregroundMark x1="32639" y1="91342" x2="32639" y2="91342"/>
                        <a14:foregroundMark x1="32639" y1="90476" x2="32639" y2="90476"/>
                        <a14:foregroundMark x1="16898" y1="33766" x2="16898" y2="33766"/>
                        <a14:foregroundMark x1="16204" y1="32035" x2="16204" y2="32035"/>
                        <a14:foregroundMark x1="13503" y1="24026" x2="13503" y2="24026"/>
                        <a14:foregroundMark x1="7639" y1="16450" x2="7639" y2="16450"/>
                        <a14:foregroundMark x1="7639" y1="16450" x2="7639" y2="16450"/>
                        <a14:foregroundMark x1="5556" y1="15152" x2="5556" y2="15152"/>
                        <a14:foregroundMark x1="6481" y1="22727" x2="6481" y2="22727"/>
                        <a14:foregroundMark x1="6404" y1="39394" x2="6404" y2="39394"/>
                        <a14:foregroundMark x1="6250" y1="51299" x2="6250" y2="51299"/>
                        <a14:foregroundMark x1="6250" y1="61039" x2="6250" y2="61039"/>
                        <a14:foregroundMark x1="12731" y1="9524" x2="12731" y2="9524"/>
                        <a14:foregroundMark x1="41898" y1="77273" x2="41898" y2="77273"/>
                        <a14:foregroundMark x1="50386" y1="88312" x2="50386" y2="88312"/>
                        <a14:foregroundMark x1="50154" y1="86364" x2="50154" y2="86364"/>
                        <a14:foregroundMark x1="49769" y1="81818" x2="49769" y2="81818"/>
                        <a14:foregroundMark x1="58102" y1="87446" x2="58102" y2="87446"/>
                        <a14:foregroundMark x1="57253" y1="85065" x2="57253" y2="85065"/>
                        <a14:foregroundMark x1="55633" y1="83117" x2="55633" y2="83117"/>
                        <a14:foregroundMark x1="56019" y1="87446" x2="56019" y2="87446"/>
                        <a14:foregroundMark x1="57716" y1="81602" x2="57716" y2="81602"/>
                        <a14:foregroundMark x1="57716" y1="79221" x2="57716" y2="79221"/>
                        <a14:foregroundMark x1="64583" y1="90043" x2="64583" y2="90043"/>
                        <a14:foregroundMark x1="64660" y1="85498" x2="64660" y2="85498"/>
                        <a14:foregroundMark x1="64660" y1="82684" x2="64660" y2="82684"/>
                        <a14:foregroundMark x1="73920" y1="88312" x2="73920" y2="88312"/>
                        <a14:foregroundMark x1="72994" y1="85714" x2="72994" y2="85714"/>
                        <a14:foregroundMark x1="74151" y1="82468" x2="74151" y2="82468"/>
                        <a14:foregroundMark x1="74151" y1="78139" x2="74151" y2="78139"/>
                        <a14:foregroundMark x1="73611" y1="77489" x2="73611" y2="77489"/>
                        <a14:foregroundMark x1="81404" y1="88745" x2="81404" y2="88745"/>
                        <a14:foregroundMark x1="79552" y1="89394" x2="79552" y2="89394"/>
                        <a14:foregroundMark x1="79321" y1="86364" x2="79321" y2="86364"/>
                        <a14:foregroundMark x1="89198" y1="88745" x2="89198" y2="88745"/>
                        <a14:foregroundMark x1="88272" y1="86364" x2="88272" y2="86364"/>
                        <a14:foregroundMark x1="86574" y1="86580" x2="86574" y2="86580"/>
                        <a14:foregroundMark x1="86728" y1="80952" x2="86728" y2="80952"/>
                        <a14:foregroundMark x1="89043" y1="80952" x2="89043" y2="80952"/>
                        <a14:foregroundMark x1="88966" y1="80952" x2="88966" y2="80952"/>
                        <a14:foregroundMark x1="87731" y1="77273" x2="87731" y2="77273"/>
                        <a14:foregroundMark x1="86034" y1="77273" x2="86034" y2="77273"/>
                        <a14:foregroundMark x1="93519" y1="89177" x2="93519" y2="89177"/>
                        <a14:foregroundMark x1="95216" y1="89610" x2="95216" y2="89610"/>
                        <a14:foregroundMark x1="95679" y1="87229" x2="95679" y2="87229"/>
                        <a14:foregroundMark x1="95679" y1="78571" x2="95679" y2="78571"/>
                        <a14:foregroundMark x1="65972" y1="77706" x2="65972" y2="77706"/>
                        <a14:foregroundMark x1="62654" y1="77922" x2="62654" y2="77922"/>
                        <a14:foregroundMark x1="47608" y1="88312" x2="47608" y2="88312"/>
                        <a14:foregroundMark x1="55093" y1="77489" x2="55093" y2="77489"/>
                        <a14:backgroundMark x1="41358" y1="80952" x2="41358" y2="80952"/>
                        <a14:backgroundMark x1="48997" y1="82684" x2="48997" y2="82684"/>
                        <a14:backgroundMark x1="56944" y1="81602" x2="56944" y2="81602"/>
                        <a14:backgroundMark x1="87654" y1="80736" x2="87654" y2="80736"/>
                      </a14:backgroundRemoval>
                    </a14:imgEffect>
                  </a14:imgLayer>
                </a14:imgProps>
              </a:ext>
              <a:ext uri="{28A0092B-C50C-407E-A947-70E740481C1C}">
                <a14:useLocalDpi xmlns:a14="http://schemas.microsoft.com/office/drawing/2010/main"/>
              </a:ext>
            </a:extLst>
          </a:blip>
          <a:srcRect/>
          <a:stretch/>
        </p:blipFill>
        <p:spPr>
          <a:xfrm>
            <a:off x="103446" y="6319169"/>
            <a:ext cx="1216152" cy="434206"/>
          </a:xfrm>
          <a:prstGeom prst="rect">
            <a:avLst/>
          </a:prstGeom>
        </p:spPr>
      </p:pic>
      <p:sp>
        <p:nvSpPr>
          <p:cNvPr id="3" name="Slide Number Placeholder 2">
            <a:extLst>
              <a:ext uri="{FF2B5EF4-FFF2-40B4-BE49-F238E27FC236}">
                <a16:creationId xmlns:a16="http://schemas.microsoft.com/office/drawing/2014/main" id="{20A6DCC7-D0BC-4F74-BA15-92476569B1B7}"/>
              </a:ext>
            </a:extLst>
          </p:cNvPr>
          <p:cNvSpPr>
            <a:spLocks noGrp="1"/>
          </p:cNvSpPr>
          <p:nvPr>
            <p:ph type="sldNum" sz="quarter" idx="10"/>
          </p:nvPr>
        </p:nvSpPr>
        <p:spPr/>
        <p:txBody>
          <a:bodyPr/>
          <a:lstStyle/>
          <a:p>
            <a:pPr>
              <a:defRPr/>
            </a:pPr>
            <a:fld id="{810234C7-F32F-482D-A57A-FCD5E0F71D03}" type="slidenum">
              <a:rPr lang="en-US" altLang="en-US" smtClean="0"/>
              <a:pPr>
                <a:defRPr/>
              </a:pPr>
              <a:t>‹#›</a:t>
            </a:fld>
            <a:endParaRPr lang="en-US" altLang="en-US"/>
          </a:p>
        </p:txBody>
      </p:sp>
    </p:spTree>
    <p:extLst>
      <p:ext uri="{BB962C8B-B14F-4D97-AF65-F5344CB8AC3E}">
        <p14:creationId xmlns:p14="http://schemas.microsoft.com/office/powerpoint/2010/main" val="4263727770"/>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5-Disclaimer">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3BC887B-FABC-4830-9BAB-283F7D932851}"/>
              </a:ext>
            </a:extLst>
          </p:cNvPr>
          <p:cNvGraphicFramePr>
            <a:graphicFrameLocks noChangeAspect="1"/>
          </p:cNvGraphicFramePr>
          <p:nvPr userDrawn="1">
            <p:custDataLst>
              <p:tags r:id="rId1"/>
            </p:custDataLst>
            <p:extLst>
              <p:ext uri="{D42A27DB-BD31-4B8C-83A1-F6EECF244321}">
                <p14:modId xmlns:p14="http://schemas.microsoft.com/office/powerpoint/2010/main" val="4934962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5" name="Object 4" hidden="1">
                        <a:extLst>
                          <a:ext uri="{FF2B5EF4-FFF2-40B4-BE49-F238E27FC236}">
                            <a16:creationId xmlns:a16="http://schemas.microsoft.com/office/drawing/2014/main" id="{13BC887B-FABC-4830-9BAB-283F7D93285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71FC59C4-2841-4996-894A-36CADA368D0C}"/>
              </a:ext>
            </a:extLst>
          </p:cNvPr>
          <p:cNvSpPr txBox="1"/>
          <p:nvPr userDrawn="1"/>
        </p:nvSpPr>
        <p:spPr>
          <a:xfrm>
            <a:off x="810705" y="393678"/>
            <a:ext cx="10850252" cy="1077218"/>
          </a:xfrm>
          <a:prstGeom prst="rect">
            <a:avLst/>
          </a:prstGeom>
          <a:solidFill>
            <a:schemeClr val="bg1"/>
          </a:solidFill>
          <a:effectLst>
            <a:outerShdw dist="38100" dir="5400000" algn="t" rotWithShape="0">
              <a:schemeClr val="accent1">
                <a:lumMod val="75000"/>
              </a:schemeClr>
            </a:outerShdw>
          </a:effectLst>
        </p:spPr>
        <p:txBody>
          <a:bodyPr wrap="square" rtlCol="0" anchor="b">
            <a:spAutoFit/>
          </a:bodyPr>
          <a:lstStyle/>
          <a:p>
            <a:endParaRPr lang="en-US" sz="3200"/>
          </a:p>
          <a:p>
            <a:r>
              <a:rPr lang="en-US" sz="3200"/>
              <a:t>Disclaimer</a:t>
            </a:r>
          </a:p>
        </p:txBody>
      </p:sp>
      <p:sp>
        <p:nvSpPr>
          <p:cNvPr id="7" name="TextBox 6">
            <a:extLst>
              <a:ext uri="{FF2B5EF4-FFF2-40B4-BE49-F238E27FC236}">
                <a16:creationId xmlns:a16="http://schemas.microsoft.com/office/drawing/2014/main" id="{C8031929-5456-45BD-BAA1-23B1B785309E}"/>
              </a:ext>
            </a:extLst>
          </p:cNvPr>
          <p:cNvSpPr txBox="1"/>
          <p:nvPr userDrawn="1"/>
        </p:nvSpPr>
        <p:spPr>
          <a:xfrm>
            <a:off x="1778524" y="2274838"/>
            <a:ext cx="863495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kern="1200">
                <a:solidFill>
                  <a:schemeClr val="tx1"/>
                </a:solidFill>
                <a:effectLst/>
                <a:latin typeface="+mn-lt"/>
                <a:ea typeface="+mn-ea"/>
                <a:cs typeface="+mn-cs"/>
              </a:rPr>
              <a:t>This document includes data that shall not be disclosed outside the organization listed on the cover page and shall not be duplicated, used, or disclosed‐‐in whole or in part‐‐for any purpose other than previously agreed upon in writing by Rios Partners, LLC or the contracting organization as specified in the contractual agreement between the organization and Rios Partners, LLC. </a:t>
            </a:r>
          </a:p>
        </p:txBody>
      </p:sp>
    </p:spTree>
    <p:extLst>
      <p:ext uri="{BB962C8B-B14F-4D97-AF65-F5344CB8AC3E}">
        <p14:creationId xmlns:p14="http://schemas.microsoft.com/office/powerpoint/2010/main" val="15840229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50F872A-4F7A-4C7D-96A6-7394584E48B2}" type="datetime1">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3073629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3A20D-DD1A-4AD1-A51A-A585E9038139}" type="datetime1">
              <a:rPr lang="en-US" smtClean="0"/>
              <a:t>9/27/2023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724400" y="6356350"/>
            <a:ext cx="2743200" cy="365125"/>
          </a:xfrm>
        </p:spPr>
        <p:txBody>
          <a:bodyPr/>
          <a:lstStyle>
            <a:lvl1pPr algn="ctr">
              <a:defRPr/>
            </a:lvl1pPr>
          </a:lstStyle>
          <a:p>
            <a:fld id="{61ED25BF-8B08-481C-9175-42CBF3C8334C}" type="slidenum">
              <a:rPr lang="en-US" smtClean="0"/>
              <a:pPr/>
              <a:t>‹#›</a:t>
            </a:fld>
            <a:endParaRPr lang="en-US"/>
          </a:p>
        </p:txBody>
      </p:sp>
    </p:spTree>
    <p:extLst>
      <p:ext uri="{BB962C8B-B14F-4D97-AF65-F5344CB8AC3E}">
        <p14:creationId xmlns:p14="http://schemas.microsoft.com/office/powerpoint/2010/main" val="24246987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extLst>
              <p:ext uri="{D42A27DB-BD31-4B8C-83A1-F6EECF244321}">
                <p14:modId xmlns:p14="http://schemas.microsoft.com/office/powerpoint/2010/main" val="10386466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837007" y="136525"/>
            <a:ext cx="10515600" cy="618385"/>
          </a:xfrm>
        </p:spPr>
        <p:txBody>
          <a:bodyPr vert="horz"/>
          <a:lstStyle/>
          <a:p>
            <a:r>
              <a:rPr lang="en-US"/>
              <a:t>Click to edit Master title style</a:t>
            </a:r>
          </a:p>
        </p:txBody>
      </p:sp>
      <p:sp>
        <p:nvSpPr>
          <p:cNvPr id="3" name="Content Placeholder 2"/>
          <p:cNvSpPr>
            <a:spLocks noGrp="1"/>
          </p:cNvSpPr>
          <p:nvPr>
            <p:ph idx="1"/>
          </p:nvPr>
        </p:nvSpPr>
        <p:spPr>
          <a:xfrm>
            <a:off x="837007" y="1146278"/>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F3A462-3653-4564-B8F7-AB2B0AC92D25}" type="datetime1">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40380247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extLst>
              <p:ext uri="{D42A27DB-BD31-4B8C-83A1-F6EECF244321}">
                <p14:modId xmlns:p14="http://schemas.microsoft.com/office/powerpoint/2010/main" val="10386466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837007" y="136525"/>
            <a:ext cx="9174523" cy="618385"/>
          </a:xfrm>
        </p:spPr>
        <p:txBody>
          <a:bodyPr vert="horz"/>
          <a:lstStyle/>
          <a:p>
            <a:r>
              <a:rPr lang="en-US"/>
              <a:t>Click to edit Master title style</a:t>
            </a:r>
          </a:p>
        </p:txBody>
      </p:sp>
      <p:sp>
        <p:nvSpPr>
          <p:cNvPr id="3" name="Content Placeholder 2"/>
          <p:cNvSpPr>
            <a:spLocks noGrp="1"/>
          </p:cNvSpPr>
          <p:nvPr>
            <p:ph idx="1"/>
          </p:nvPr>
        </p:nvSpPr>
        <p:spPr>
          <a:xfrm>
            <a:off x="837007" y="1146278"/>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CB8784-A400-4017-BD5D-FF3407E88DC1}" type="datetime1">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cxnSp>
        <p:nvCxnSpPr>
          <p:cNvPr id="28" name="Straight Connector 27">
            <a:extLst>
              <a:ext uri="{FF2B5EF4-FFF2-40B4-BE49-F238E27FC236}">
                <a16:creationId xmlns:a16="http://schemas.microsoft.com/office/drawing/2014/main" id="{13660A47-6AEB-5D73-3A97-28657D3321A4}"/>
              </a:ext>
            </a:extLst>
          </p:cNvPr>
          <p:cNvCxnSpPr>
            <a:cxnSpLocks/>
          </p:cNvCxnSpPr>
          <p:nvPr userDrawn="1"/>
        </p:nvCxnSpPr>
        <p:spPr>
          <a:xfrm>
            <a:off x="10198100" y="0"/>
            <a:ext cx="0" cy="86123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3AB15C1-5A62-9985-AFA9-A0B0561A3D40}"/>
              </a:ext>
            </a:extLst>
          </p:cNvPr>
          <p:cNvSpPr txBox="1"/>
          <p:nvPr userDrawn="1"/>
        </p:nvSpPr>
        <p:spPr>
          <a:xfrm>
            <a:off x="10166655" y="292119"/>
            <a:ext cx="11261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Category</a:t>
            </a:r>
          </a:p>
        </p:txBody>
      </p:sp>
      <p:grpSp>
        <p:nvGrpSpPr>
          <p:cNvPr id="30" name="Group 29">
            <a:extLst>
              <a:ext uri="{FF2B5EF4-FFF2-40B4-BE49-F238E27FC236}">
                <a16:creationId xmlns:a16="http://schemas.microsoft.com/office/drawing/2014/main" id="{ECF614C9-E5D7-AE01-9103-3230124C92D3}"/>
              </a:ext>
            </a:extLst>
          </p:cNvPr>
          <p:cNvGrpSpPr/>
          <p:nvPr userDrawn="1"/>
        </p:nvGrpSpPr>
        <p:grpSpPr>
          <a:xfrm>
            <a:off x="11342489" y="27302"/>
            <a:ext cx="806632" cy="806632"/>
            <a:chOff x="1961543" y="2661950"/>
            <a:chExt cx="910525" cy="910525"/>
          </a:xfrm>
        </p:grpSpPr>
        <p:sp>
          <p:nvSpPr>
            <p:cNvPr id="31" name="Oval 30">
              <a:extLst>
                <a:ext uri="{FF2B5EF4-FFF2-40B4-BE49-F238E27FC236}">
                  <a16:creationId xmlns:a16="http://schemas.microsoft.com/office/drawing/2014/main" id="{34086C58-3296-3D63-EFD6-5D8A51CF5A55}"/>
                </a:ext>
              </a:extLst>
            </p:cNvPr>
            <p:cNvSpPr/>
            <p:nvPr/>
          </p:nvSpPr>
          <p:spPr>
            <a:xfrm>
              <a:off x="1961543" y="2661950"/>
              <a:ext cx="910525" cy="910525"/>
            </a:xfrm>
            <a:prstGeom prst="ellipse">
              <a:avLst/>
            </a:prstGeom>
            <a:solidFill>
              <a:schemeClr val="bg1"/>
            </a:solidFill>
            <a:ln w="28575">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Arrow Connector 31">
              <a:extLst>
                <a:ext uri="{FF2B5EF4-FFF2-40B4-BE49-F238E27FC236}">
                  <a16:creationId xmlns:a16="http://schemas.microsoft.com/office/drawing/2014/main" id="{BB1CEA6F-FF51-A6AF-F51A-51B8B34030A1}"/>
                </a:ext>
              </a:extLst>
            </p:cNvPr>
            <p:cNvCxnSpPr>
              <a:cxnSpLocks/>
              <a:stCxn id="46" idx="1"/>
              <a:endCxn id="39" idx="0"/>
            </p:cNvCxnSpPr>
            <p:nvPr/>
          </p:nvCxnSpPr>
          <p:spPr>
            <a:xfrm flipH="1">
              <a:off x="2224385" y="2825568"/>
              <a:ext cx="111549" cy="101386"/>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61D8DE9-4A77-A8A1-3C5F-56AE18CF7FC0}"/>
                </a:ext>
              </a:extLst>
            </p:cNvPr>
            <p:cNvCxnSpPr>
              <a:cxnSpLocks/>
              <a:stCxn id="46" idx="3"/>
              <a:endCxn id="43" idx="0"/>
            </p:cNvCxnSpPr>
            <p:nvPr/>
          </p:nvCxnSpPr>
          <p:spPr>
            <a:xfrm>
              <a:off x="2518315" y="2825568"/>
              <a:ext cx="109779" cy="101386"/>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CAF70327-E6D0-6551-221F-07BC5DB82424}"/>
                </a:ext>
              </a:extLst>
            </p:cNvPr>
            <p:cNvGrpSpPr/>
            <p:nvPr/>
          </p:nvGrpSpPr>
          <p:grpSpPr>
            <a:xfrm>
              <a:off x="2309185" y="2707630"/>
              <a:ext cx="234110" cy="234110"/>
              <a:chOff x="2429304" y="900728"/>
              <a:chExt cx="751548" cy="751141"/>
            </a:xfrm>
          </p:grpSpPr>
          <p:sp>
            <p:nvSpPr>
              <p:cNvPr id="45" name="Oval 44">
                <a:extLst>
                  <a:ext uri="{FF2B5EF4-FFF2-40B4-BE49-F238E27FC236}">
                    <a16:creationId xmlns:a16="http://schemas.microsoft.com/office/drawing/2014/main" id="{4D4F2275-24E5-597E-7D9A-9CF408D47DA2}"/>
                  </a:ext>
                </a:extLst>
              </p:cNvPr>
              <p:cNvSpPr/>
              <p:nvPr/>
            </p:nvSpPr>
            <p:spPr>
              <a:xfrm>
                <a:off x="2429304" y="900728"/>
                <a:ext cx="751548" cy="751141"/>
              </a:xfrm>
              <a:prstGeom prst="ellipse">
                <a:avLst/>
              </a:prstGeom>
              <a:solidFill>
                <a:schemeClr val="bg1"/>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6" name="Graphic 45" descr="Folder Search with solid fill">
                <a:extLst>
                  <a:ext uri="{FF2B5EF4-FFF2-40B4-BE49-F238E27FC236}">
                    <a16:creationId xmlns:a16="http://schemas.microsoft.com/office/drawing/2014/main" id="{41056704-0F99-EF57-7DD8-55541FC240D3}"/>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515174" y="986387"/>
                <a:ext cx="585488" cy="585488"/>
              </a:xfrm>
              <a:prstGeom prst="rect">
                <a:avLst/>
              </a:prstGeom>
            </p:spPr>
          </p:pic>
        </p:grpSp>
        <p:grpSp>
          <p:nvGrpSpPr>
            <p:cNvPr id="35" name="Group 34">
              <a:extLst>
                <a:ext uri="{FF2B5EF4-FFF2-40B4-BE49-F238E27FC236}">
                  <a16:creationId xmlns:a16="http://schemas.microsoft.com/office/drawing/2014/main" id="{61261448-7779-DC5D-E545-ADD721F7E0FA}"/>
                </a:ext>
              </a:extLst>
            </p:cNvPr>
            <p:cNvGrpSpPr/>
            <p:nvPr/>
          </p:nvGrpSpPr>
          <p:grpSpPr>
            <a:xfrm>
              <a:off x="2511039" y="2926954"/>
              <a:ext cx="234110" cy="234110"/>
              <a:chOff x="5738183" y="2170102"/>
              <a:chExt cx="548640" cy="548640"/>
            </a:xfrm>
          </p:grpSpPr>
          <p:sp>
            <p:nvSpPr>
              <p:cNvPr id="43" name="Oval 42">
                <a:extLst>
                  <a:ext uri="{FF2B5EF4-FFF2-40B4-BE49-F238E27FC236}">
                    <a16:creationId xmlns:a16="http://schemas.microsoft.com/office/drawing/2014/main" id="{064FF02B-65D0-E3E0-6497-5649A9E641DA}"/>
                  </a:ext>
                </a:extLst>
              </p:cNvPr>
              <p:cNvSpPr/>
              <p:nvPr/>
            </p:nvSpPr>
            <p:spPr>
              <a:xfrm>
                <a:off x="5738183" y="2170102"/>
                <a:ext cx="548640" cy="548640"/>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4" name="Graphic 43" descr="Hourglass Full with solid fill">
                <a:extLst>
                  <a:ext uri="{FF2B5EF4-FFF2-40B4-BE49-F238E27FC236}">
                    <a16:creationId xmlns:a16="http://schemas.microsoft.com/office/drawing/2014/main" id="{E38332CE-AD68-4620-F8DD-E5C52BF9037F}"/>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829623" y="2261542"/>
                <a:ext cx="365760" cy="365760"/>
              </a:xfrm>
              <a:prstGeom prst="rect">
                <a:avLst/>
              </a:prstGeom>
            </p:spPr>
          </p:pic>
        </p:grpSp>
        <p:sp>
          <p:nvSpPr>
            <p:cNvPr id="36" name="Right Brace 35">
              <a:extLst>
                <a:ext uri="{FF2B5EF4-FFF2-40B4-BE49-F238E27FC236}">
                  <a16:creationId xmlns:a16="http://schemas.microsoft.com/office/drawing/2014/main" id="{911BE6FA-050E-4169-9F6C-AD85578FA0CA}"/>
                </a:ext>
              </a:extLst>
            </p:cNvPr>
            <p:cNvSpPr/>
            <p:nvPr/>
          </p:nvSpPr>
          <p:spPr>
            <a:xfrm rot="5400000">
              <a:off x="2331751" y="2859512"/>
              <a:ext cx="170108" cy="656687"/>
            </a:xfrm>
            <a:prstGeom prst="rightBrace">
              <a:avLst>
                <a:gd name="adj1" fmla="val 8333"/>
                <a:gd name="adj2" fmla="val 49820"/>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7" name="Group 36">
              <a:extLst>
                <a:ext uri="{FF2B5EF4-FFF2-40B4-BE49-F238E27FC236}">
                  <a16:creationId xmlns:a16="http://schemas.microsoft.com/office/drawing/2014/main" id="{3A27C745-4ADA-5B48-8181-8D9757E094A9}"/>
                </a:ext>
              </a:extLst>
            </p:cNvPr>
            <p:cNvGrpSpPr/>
            <p:nvPr/>
          </p:nvGrpSpPr>
          <p:grpSpPr>
            <a:xfrm>
              <a:off x="2299751" y="3292684"/>
              <a:ext cx="234110" cy="234110"/>
              <a:chOff x="2456138" y="4212877"/>
              <a:chExt cx="548640" cy="548640"/>
            </a:xfrm>
          </p:grpSpPr>
          <p:sp>
            <p:nvSpPr>
              <p:cNvPr id="41" name="Oval 40">
                <a:extLst>
                  <a:ext uri="{FF2B5EF4-FFF2-40B4-BE49-F238E27FC236}">
                    <a16:creationId xmlns:a16="http://schemas.microsoft.com/office/drawing/2014/main" id="{04CC3A5C-AB0F-0EA2-576D-54A97A4EAAA6}"/>
                  </a:ext>
                </a:extLst>
              </p:cNvPr>
              <p:cNvSpPr/>
              <p:nvPr/>
            </p:nvSpPr>
            <p:spPr>
              <a:xfrm>
                <a:off x="2456138" y="4212877"/>
                <a:ext cx="548640" cy="548640"/>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2" name="Graphic 41" descr="Clipboard Partially Checked with solid fill">
                <a:extLst>
                  <a:ext uri="{FF2B5EF4-FFF2-40B4-BE49-F238E27FC236}">
                    <a16:creationId xmlns:a16="http://schemas.microsoft.com/office/drawing/2014/main" id="{C57B966B-40DE-19B5-87C3-2994F1672073}"/>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518927" y="4275665"/>
                <a:ext cx="423063" cy="423063"/>
              </a:xfrm>
              <a:prstGeom prst="rect">
                <a:avLst/>
              </a:prstGeom>
            </p:spPr>
          </p:pic>
        </p:grpSp>
        <p:grpSp>
          <p:nvGrpSpPr>
            <p:cNvPr id="38" name="Group 37">
              <a:extLst>
                <a:ext uri="{FF2B5EF4-FFF2-40B4-BE49-F238E27FC236}">
                  <a16:creationId xmlns:a16="http://schemas.microsoft.com/office/drawing/2014/main" id="{BD157DD6-A1AE-2A73-98CF-268CECBF69A2}"/>
                </a:ext>
              </a:extLst>
            </p:cNvPr>
            <p:cNvGrpSpPr/>
            <p:nvPr/>
          </p:nvGrpSpPr>
          <p:grpSpPr>
            <a:xfrm>
              <a:off x="2107330" y="2926954"/>
              <a:ext cx="234110" cy="234110"/>
              <a:chOff x="1057250" y="2105279"/>
              <a:chExt cx="548640" cy="548640"/>
            </a:xfrm>
          </p:grpSpPr>
          <p:sp>
            <p:nvSpPr>
              <p:cNvPr id="39" name="Oval 38">
                <a:extLst>
                  <a:ext uri="{FF2B5EF4-FFF2-40B4-BE49-F238E27FC236}">
                    <a16:creationId xmlns:a16="http://schemas.microsoft.com/office/drawing/2014/main" id="{79E9C880-2FB7-E7E7-5DAB-7AC785AECE61}"/>
                  </a:ext>
                </a:extLst>
              </p:cNvPr>
              <p:cNvSpPr/>
              <p:nvPr/>
            </p:nvSpPr>
            <p:spPr>
              <a:xfrm>
                <a:off x="1057250" y="2105279"/>
                <a:ext cx="548640" cy="548640"/>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Graphic 39" descr="Group brainstorm with solid fill">
                <a:extLst>
                  <a:ext uri="{FF2B5EF4-FFF2-40B4-BE49-F238E27FC236}">
                    <a16:creationId xmlns:a16="http://schemas.microsoft.com/office/drawing/2014/main" id="{7EE653FF-6F62-5967-3692-50970B1E71C0}"/>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085349" y="2133378"/>
                <a:ext cx="492442" cy="492442"/>
              </a:xfrm>
              <a:prstGeom prst="rect">
                <a:avLst/>
              </a:prstGeom>
            </p:spPr>
          </p:pic>
        </p:grpSp>
      </p:grpSp>
    </p:spTree>
    <p:extLst>
      <p:ext uri="{BB962C8B-B14F-4D97-AF65-F5344CB8AC3E}">
        <p14:creationId xmlns:p14="http://schemas.microsoft.com/office/powerpoint/2010/main" val="41659983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extLst>
              <p:ext uri="{D42A27DB-BD31-4B8C-83A1-F6EECF244321}">
                <p14:modId xmlns:p14="http://schemas.microsoft.com/office/powerpoint/2010/main" val="10386466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837007" y="136525"/>
            <a:ext cx="9174523" cy="618385"/>
          </a:xfrm>
        </p:spPr>
        <p:txBody>
          <a:bodyPr vert="horz"/>
          <a:lstStyle/>
          <a:p>
            <a:r>
              <a:rPr lang="en-US"/>
              <a:t>Click to edit Master title style</a:t>
            </a:r>
          </a:p>
        </p:txBody>
      </p:sp>
      <p:sp>
        <p:nvSpPr>
          <p:cNvPr id="3" name="Content Placeholder 2"/>
          <p:cNvSpPr>
            <a:spLocks noGrp="1"/>
          </p:cNvSpPr>
          <p:nvPr>
            <p:ph idx="1"/>
          </p:nvPr>
        </p:nvSpPr>
        <p:spPr>
          <a:xfrm>
            <a:off x="837007" y="1146278"/>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D0D199-11C6-40E9-BE03-BAE96F3B1762}" type="datetime1">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cxnSp>
        <p:nvCxnSpPr>
          <p:cNvPr id="28" name="Straight Connector 27">
            <a:extLst>
              <a:ext uri="{FF2B5EF4-FFF2-40B4-BE49-F238E27FC236}">
                <a16:creationId xmlns:a16="http://schemas.microsoft.com/office/drawing/2014/main" id="{3B7A8A0D-107A-D6F5-6847-3608D5F41F1E}"/>
              </a:ext>
            </a:extLst>
          </p:cNvPr>
          <p:cNvCxnSpPr>
            <a:cxnSpLocks/>
          </p:cNvCxnSpPr>
          <p:nvPr userDrawn="1"/>
        </p:nvCxnSpPr>
        <p:spPr>
          <a:xfrm>
            <a:off x="10198100" y="0"/>
            <a:ext cx="0" cy="86123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9B3EBA77-9A23-6909-94FC-851AE487A829}"/>
              </a:ext>
            </a:extLst>
          </p:cNvPr>
          <p:cNvGrpSpPr/>
          <p:nvPr userDrawn="1"/>
        </p:nvGrpSpPr>
        <p:grpSpPr>
          <a:xfrm>
            <a:off x="11342489" y="27302"/>
            <a:ext cx="806632" cy="806632"/>
            <a:chOff x="3265410" y="2661950"/>
            <a:chExt cx="910525" cy="910525"/>
          </a:xfrm>
        </p:grpSpPr>
        <p:sp>
          <p:nvSpPr>
            <p:cNvPr id="30" name="Oval 29">
              <a:extLst>
                <a:ext uri="{FF2B5EF4-FFF2-40B4-BE49-F238E27FC236}">
                  <a16:creationId xmlns:a16="http://schemas.microsoft.com/office/drawing/2014/main" id="{729FF595-7B12-605B-2207-32DAA9C690AB}"/>
                </a:ext>
              </a:extLst>
            </p:cNvPr>
            <p:cNvSpPr/>
            <p:nvPr/>
          </p:nvSpPr>
          <p:spPr>
            <a:xfrm>
              <a:off x="3265410" y="2661950"/>
              <a:ext cx="910525" cy="910525"/>
            </a:xfrm>
            <a:prstGeom prst="ellipse">
              <a:avLst/>
            </a:prstGeom>
            <a:solidFill>
              <a:schemeClr val="bg1"/>
            </a:solidFill>
            <a:ln w="28575">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1" name="Straight Arrow Connector 30">
              <a:extLst>
                <a:ext uri="{FF2B5EF4-FFF2-40B4-BE49-F238E27FC236}">
                  <a16:creationId xmlns:a16="http://schemas.microsoft.com/office/drawing/2014/main" id="{3E8D381D-3FF3-312D-471A-6A4CE7A6D204}"/>
                </a:ext>
              </a:extLst>
            </p:cNvPr>
            <p:cNvCxnSpPr>
              <a:cxnSpLocks/>
              <a:stCxn id="45" idx="1"/>
              <a:endCxn id="38" idx="0"/>
            </p:cNvCxnSpPr>
            <p:nvPr/>
          </p:nvCxnSpPr>
          <p:spPr>
            <a:xfrm flipH="1">
              <a:off x="3528252" y="2825568"/>
              <a:ext cx="111549" cy="101386"/>
            </a:xfrm>
            <a:prstGeom prst="straightConnector1">
              <a:avLst/>
            </a:prstGeom>
            <a:ln>
              <a:solidFill>
                <a:srgbClr val="002F56"/>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E776C2A-B630-2B17-36EF-18336F07ADB6}"/>
                </a:ext>
              </a:extLst>
            </p:cNvPr>
            <p:cNvCxnSpPr>
              <a:cxnSpLocks/>
              <a:stCxn id="45" idx="3"/>
              <a:endCxn id="42" idx="0"/>
            </p:cNvCxnSpPr>
            <p:nvPr/>
          </p:nvCxnSpPr>
          <p:spPr>
            <a:xfrm>
              <a:off x="3822182" y="2825568"/>
              <a:ext cx="109779" cy="101386"/>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EE7AEF46-374C-1576-FEB4-9D67E0FDEA8E}"/>
                </a:ext>
              </a:extLst>
            </p:cNvPr>
            <p:cNvGrpSpPr/>
            <p:nvPr/>
          </p:nvGrpSpPr>
          <p:grpSpPr>
            <a:xfrm>
              <a:off x="3613052" y="2707630"/>
              <a:ext cx="234110" cy="234110"/>
              <a:chOff x="2429304" y="900728"/>
              <a:chExt cx="751548" cy="751141"/>
            </a:xfrm>
          </p:grpSpPr>
          <p:sp>
            <p:nvSpPr>
              <p:cNvPr id="44" name="Oval 43">
                <a:extLst>
                  <a:ext uri="{FF2B5EF4-FFF2-40B4-BE49-F238E27FC236}">
                    <a16:creationId xmlns:a16="http://schemas.microsoft.com/office/drawing/2014/main" id="{9E2884EB-08E7-307C-F6EF-47AFB2004248}"/>
                  </a:ext>
                </a:extLst>
              </p:cNvPr>
              <p:cNvSpPr/>
              <p:nvPr/>
            </p:nvSpPr>
            <p:spPr>
              <a:xfrm>
                <a:off x="2429304" y="900728"/>
                <a:ext cx="751548" cy="751141"/>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5" name="Graphic 44" descr="Folder Search with solid fill">
                <a:extLst>
                  <a:ext uri="{FF2B5EF4-FFF2-40B4-BE49-F238E27FC236}">
                    <a16:creationId xmlns:a16="http://schemas.microsoft.com/office/drawing/2014/main" id="{AE461F1D-40BC-C4AA-BFB0-D62C35F16440}"/>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515174" y="986387"/>
                <a:ext cx="585488" cy="585488"/>
              </a:xfrm>
              <a:prstGeom prst="rect">
                <a:avLst/>
              </a:prstGeom>
            </p:spPr>
          </p:pic>
        </p:grpSp>
        <p:grpSp>
          <p:nvGrpSpPr>
            <p:cNvPr id="34" name="Group 33">
              <a:extLst>
                <a:ext uri="{FF2B5EF4-FFF2-40B4-BE49-F238E27FC236}">
                  <a16:creationId xmlns:a16="http://schemas.microsoft.com/office/drawing/2014/main" id="{C0892853-4A3F-A29C-8A94-E0342F0CF609}"/>
                </a:ext>
              </a:extLst>
            </p:cNvPr>
            <p:cNvGrpSpPr/>
            <p:nvPr/>
          </p:nvGrpSpPr>
          <p:grpSpPr>
            <a:xfrm>
              <a:off x="3814906" y="2926954"/>
              <a:ext cx="234110" cy="234110"/>
              <a:chOff x="5738183" y="2170102"/>
              <a:chExt cx="548640" cy="548640"/>
            </a:xfrm>
          </p:grpSpPr>
          <p:sp>
            <p:nvSpPr>
              <p:cNvPr id="42" name="Oval 41">
                <a:extLst>
                  <a:ext uri="{FF2B5EF4-FFF2-40B4-BE49-F238E27FC236}">
                    <a16:creationId xmlns:a16="http://schemas.microsoft.com/office/drawing/2014/main" id="{BA9BF8BC-10B5-2A32-C5B5-324A8B0FB867}"/>
                  </a:ext>
                </a:extLst>
              </p:cNvPr>
              <p:cNvSpPr/>
              <p:nvPr/>
            </p:nvSpPr>
            <p:spPr>
              <a:xfrm>
                <a:off x="5738183" y="2170102"/>
                <a:ext cx="548640" cy="548640"/>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3" name="Graphic 42" descr="Hourglass Full with solid fill">
                <a:extLst>
                  <a:ext uri="{FF2B5EF4-FFF2-40B4-BE49-F238E27FC236}">
                    <a16:creationId xmlns:a16="http://schemas.microsoft.com/office/drawing/2014/main" id="{7EECE340-61BE-F0D0-FDB2-85B03E32BD1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829623" y="2261542"/>
                <a:ext cx="365760" cy="365760"/>
              </a:xfrm>
              <a:prstGeom prst="rect">
                <a:avLst/>
              </a:prstGeom>
            </p:spPr>
          </p:pic>
        </p:grpSp>
        <p:sp>
          <p:nvSpPr>
            <p:cNvPr id="35" name="Right Brace 34">
              <a:extLst>
                <a:ext uri="{FF2B5EF4-FFF2-40B4-BE49-F238E27FC236}">
                  <a16:creationId xmlns:a16="http://schemas.microsoft.com/office/drawing/2014/main" id="{D7E091F6-5754-56B3-023D-F1D8C40E5BB6}"/>
                </a:ext>
              </a:extLst>
            </p:cNvPr>
            <p:cNvSpPr/>
            <p:nvPr/>
          </p:nvSpPr>
          <p:spPr>
            <a:xfrm rot="5400000">
              <a:off x="3635618" y="2859512"/>
              <a:ext cx="170108" cy="656687"/>
            </a:xfrm>
            <a:prstGeom prst="rightBrace">
              <a:avLst>
                <a:gd name="adj1" fmla="val 8333"/>
                <a:gd name="adj2" fmla="val 49820"/>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6" name="Group 35">
              <a:extLst>
                <a:ext uri="{FF2B5EF4-FFF2-40B4-BE49-F238E27FC236}">
                  <a16:creationId xmlns:a16="http://schemas.microsoft.com/office/drawing/2014/main" id="{8F47399E-0DFB-8BB6-B6D4-F3D829EDE3F0}"/>
                </a:ext>
              </a:extLst>
            </p:cNvPr>
            <p:cNvGrpSpPr/>
            <p:nvPr/>
          </p:nvGrpSpPr>
          <p:grpSpPr>
            <a:xfrm>
              <a:off x="3603618" y="3292684"/>
              <a:ext cx="234110" cy="234110"/>
              <a:chOff x="2456138" y="4212877"/>
              <a:chExt cx="548640" cy="548640"/>
            </a:xfrm>
          </p:grpSpPr>
          <p:sp>
            <p:nvSpPr>
              <p:cNvPr id="40" name="Oval 39">
                <a:extLst>
                  <a:ext uri="{FF2B5EF4-FFF2-40B4-BE49-F238E27FC236}">
                    <a16:creationId xmlns:a16="http://schemas.microsoft.com/office/drawing/2014/main" id="{4C7577DF-53EE-577B-27AA-D051DA46EB32}"/>
                  </a:ext>
                </a:extLst>
              </p:cNvPr>
              <p:cNvSpPr/>
              <p:nvPr/>
            </p:nvSpPr>
            <p:spPr>
              <a:xfrm>
                <a:off x="2456138" y="4212877"/>
                <a:ext cx="548640" cy="548640"/>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 name="Graphic 40" descr="Clipboard Partially Checked with solid fill">
                <a:extLst>
                  <a:ext uri="{FF2B5EF4-FFF2-40B4-BE49-F238E27FC236}">
                    <a16:creationId xmlns:a16="http://schemas.microsoft.com/office/drawing/2014/main" id="{DC5B53B1-15EB-E4D6-8E31-5F42956A4EB4}"/>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518927" y="4275665"/>
                <a:ext cx="423063" cy="423063"/>
              </a:xfrm>
              <a:prstGeom prst="rect">
                <a:avLst/>
              </a:prstGeom>
            </p:spPr>
          </p:pic>
        </p:grpSp>
        <p:grpSp>
          <p:nvGrpSpPr>
            <p:cNvPr id="37" name="Group 36">
              <a:extLst>
                <a:ext uri="{FF2B5EF4-FFF2-40B4-BE49-F238E27FC236}">
                  <a16:creationId xmlns:a16="http://schemas.microsoft.com/office/drawing/2014/main" id="{5A70D64E-0342-5B97-0AEA-7E2D7170150D}"/>
                </a:ext>
              </a:extLst>
            </p:cNvPr>
            <p:cNvGrpSpPr/>
            <p:nvPr/>
          </p:nvGrpSpPr>
          <p:grpSpPr>
            <a:xfrm>
              <a:off x="3411197" y="2926954"/>
              <a:ext cx="234110" cy="234110"/>
              <a:chOff x="1057250" y="2105279"/>
              <a:chExt cx="548640" cy="548640"/>
            </a:xfrm>
          </p:grpSpPr>
          <p:sp>
            <p:nvSpPr>
              <p:cNvPr id="38" name="Oval 37">
                <a:extLst>
                  <a:ext uri="{FF2B5EF4-FFF2-40B4-BE49-F238E27FC236}">
                    <a16:creationId xmlns:a16="http://schemas.microsoft.com/office/drawing/2014/main" id="{B723EBE1-133F-3701-64BE-5B511BF732B1}"/>
                  </a:ext>
                </a:extLst>
              </p:cNvPr>
              <p:cNvSpPr/>
              <p:nvPr/>
            </p:nvSpPr>
            <p:spPr>
              <a:xfrm>
                <a:off x="1057250" y="2105279"/>
                <a:ext cx="548640" cy="548640"/>
              </a:xfrm>
              <a:prstGeom prst="ellipse">
                <a:avLst/>
              </a:prstGeom>
              <a:solidFill>
                <a:schemeClr val="bg1"/>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9" name="Graphic 38" descr="Group brainstorm with solid fill">
                <a:extLst>
                  <a:ext uri="{FF2B5EF4-FFF2-40B4-BE49-F238E27FC236}">
                    <a16:creationId xmlns:a16="http://schemas.microsoft.com/office/drawing/2014/main" id="{4A9F58C5-4AAD-CE5D-70F1-B6D747028D1A}"/>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085349" y="2133378"/>
                <a:ext cx="492442" cy="492442"/>
              </a:xfrm>
              <a:prstGeom prst="rect">
                <a:avLst/>
              </a:prstGeom>
            </p:spPr>
          </p:pic>
        </p:grpSp>
      </p:grpSp>
      <p:sp>
        <p:nvSpPr>
          <p:cNvPr id="46" name="TextBox 45">
            <a:extLst>
              <a:ext uri="{FF2B5EF4-FFF2-40B4-BE49-F238E27FC236}">
                <a16:creationId xmlns:a16="http://schemas.microsoft.com/office/drawing/2014/main" id="{55FE022B-67C2-ADD0-8A60-A025774DE42A}"/>
              </a:ext>
            </a:extLst>
          </p:cNvPr>
          <p:cNvSpPr txBox="1"/>
          <p:nvPr userDrawn="1"/>
        </p:nvSpPr>
        <p:spPr>
          <a:xfrm>
            <a:off x="10166655" y="292119"/>
            <a:ext cx="11261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Requirements</a:t>
            </a:r>
          </a:p>
        </p:txBody>
      </p:sp>
    </p:spTree>
    <p:extLst>
      <p:ext uri="{BB962C8B-B14F-4D97-AF65-F5344CB8AC3E}">
        <p14:creationId xmlns:p14="http://schemas.microsoft.com/office/powerpoint/2010/main" val="18623063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extLst>
              <p:ext uri="{D42A27DB-BD31-4B8C-83A1-F6EECF244321}">
                <p14:modId xmlns:p14="http://schemas.microsoft.com/office/powerpoint/2010/main" val="10386466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837007" y="136525"/>
            <a:ext cx="9174523" cy="618385"/>
          </a:xfrm>
        </p:spPr>
        <p:txBody>
          <a:bodyPr vert="horz"/>
          <a:lstStyle/>
          <a:p>
            <a:r>
              <a:rPr lang="en-US"/>
              <a:t>Click to edit Master title style</a:t>
            </a:r>
          </a:p>
        </p:txBody>
      </p:sp>
      <p:sp>
        <p:nvSpPr>
          <p:cNvPr id="3" name="Content Placeholder 2"/>
          <p:cNvSpPr>
            <a:spLocks noGrp="1"/>
          </p:cNvSpPr>
          <p:nvPr>
            <p:ph idx="1"/>
          </p:nvPr>
        </p:nvSpPr>
        <p:spPr>
          <a:xfrm>
            <a:off x="837007" y="1146278"/>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E218BA-68E6-4943-BEE0-097581A2AA0A}" type="datetime1">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cxnSp>
        <p:nvCxnSpPr>
          <p:cNvPr id="28" name="Straight Connector 27">
            <a:extLst>
              <a:ext uri="{FF2B5EF4-FFF2-40B4-BE49-F238E27FC236}">
                <a16:creationId xmlns:a16="http://schemas.microsoft.com/office/drawing/2014/main" id="{873F04D3-755D-B268-DFD6-533C8A21EA65}"/>
              </a:ext>
            </a:extLst>
          </p:cNvPr>
          <p:cNvCxnSpPr>
            <a:cxnSpLocks/>
          </p:cNvCxnSpPr>
          <p:nvPr userDrawn="1"/>
        </p:nvCxnSpPr>
        <p:spPr>
          <a:xfrm>
            <a:off x="10198100" y="0"/>
            <a:ext cx="0" cy="86123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0B07715-B448-56D0-04AA-4025C35C2EC7}"/>
              </a:ext>
            </a:extLst>
          </p:cNvPr>
          <p:cNvSpPr txBox="1"/>
          <p:nvPr userDrawn="1"/>
        </p:nvSpPr>
        <p:spPr>
          <a:xfrm>
            <a:off x="10166655" y="292119"/>
            <a:ext cx="11261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Current state</a:t>
            </a:r>
          </a:p>
        </p:txBody>
      </p:sp>
      <p:grpSp>
        <p:nvGrpSpPr>
          <p:cNvPr id="30" name="Group 29">
            <a:extLst>
              <a:ext uri="{FF2B5EF4-FFF2-40B4-BE49-F238E27FC236}">
                <a16:creationId xmlns:a16="http://schemas.microsoft.com/office/drawing/2014/main" id="{D5FDECF6-D6AF-2C70-4F2F-BADEC5E356EA}"/>
              </a:ext>
            </a:extLst>
          </p:cNvPr>
          <p:cNvGrpSpPr/>
          <p:nvPr userDrawn="1"/>
        </p:nvGrpSpPr>
        <p:grpSpPr>
          <a:xfrm>
            <a:off x="11342489" y="27302"/>
            <a:ext cx="806632" cy="806632"/>
            <a:chOff x="4611610" y="2734328"/>
            <a:chExt cx="910525" cy="910525"/>
          </a:xfrm>
        </p:grpSpPr>
        <p:sp>
          <p:nvSpPr>
            <p:cNvPr id="31" name="Oval 30">
              <a:extLst>
                <a:ext uri="{FF2B5EF4-FFF2-40B4-BE49-F238E27FC236}">
                  <a16:creationId xmlns:a16="http://schemas.microsoft.com/office/drawing/2014/main" id="{7C2E42AA-2CFC-8F20-1CBF-67E4F2B9CA25}"/>
                </a:ext>
              </a:extLst>
            </p:cNvPr>
            <p:cNvSpPr/>
            <p:nvPr/>
          </p:nvSpPr>
          <p:spPr>
            <a:xfrm>
              <a:off x="4611610" y="2734328"/>
              <a:ext cx="910525" cy="910525"/>
            </a:xfrm>
            <a:prstGeom prst="ellipse">
              <a:avLst/>
            </a:prstGeom>
            <a:solidFill>
              <a:schemeClr val="bg1"/>
            </a:solidFill>
            <a:ln w="28575">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Arrow Connector 31">
              <a:extLst>
                <a:ext uri="{FF2B5EF4-FFF2-40B4-BE49-F238E27FC236}">
                  <a16:creationId xmlns:a16="http://schemas.microsoft.com/office/drawing/2014/main" id="{34C9585D-9643-4FF4-3635-3115EFD7D2A8}"/>
                </a:ext>
              </a:extLst>
            </p:cNvPr>
            <p:cNvCxnSpPr>
              <a:cxnSpLocks/>
              <a:stCxn id="46" idx="1"/>
              <a:endCxn id="39" idx="0"/>
            </p:cNvCxnSpPr>
            <p:nvPr/>
          </p:nvCxnSpPr>
          <p:spPr>
            <a:xfrm flipH="1">
              <a:off x="4874452" y="2897946"/>
              <a:ext cx="111549" cy="101386"/>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77DF78D-9238-F539-DFB4-99BDADBA0B38}"/>
                </a:ext>
              </a:extLst>
            </p:cNvPr>
            <p:cNvCxnSpPr>
              <a:cxnSpLocks/>
              <a:stCxn id="46" idx="3"/>
              <a:endCxn id="43" idx="0"/>
            </p:cNvCxnSpPr>
            <p:nvPr/>
          </p:nvCxnSpPr>
          <p:spPr>
            <a:xfrm>
              <a:off x="5168382" y="2897946"/>
              <a:ext cx="109779" cy="101386"/>
            </a:xfrm>
            <a:prstGeom prst="straightConnector1">
              <a:avLst/>
            </a:prstGeom>
            <a:ln>
              <a:solidFill>
                <a:srgbClr val="002F56"/>
              </a:solidFill>
              <a:tailEnd type="triangle"/>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B4D4E336-A008-92D6-9600-E83757690D5E}"/>
                </a:ext>
              </a:extLst>
            </p:cNvPr>
            <p:cNvGrpSpPr/>
            <p:nvPr/>
          </p:nvGrpSpPr>
          <p:grpSpPr>
            <a:xfrm>
              <a:off x="4959252" y="2780008"/>
              <a:ext cx="234110" cy="234110"/>
              <a:chOff x="2429304" y="900728"/>
              <a:chExt cx="751548" cy="751141"/>
            </a:xfrm>
          </p:grpSpPr>
          <p:sp>
            <p:nvSpPr>
              <p:cNvPr id="45" name="Oval 44">
                <a:extLst>
                  <a:ext uri="{FF2B5EF4-FFF2-40B4-BE49-F238E27FC236}">
                    <a16:creationId xmlns:a16="http://schemas.microsoft.com/office/drawing/2014/main" id="{14C534CE-AE03-5375-6BE3-A50351D89A8B}"/>
                  </a:ext>
                </a:extLst>
              </p:cNvPr>
              <p:cNvSpPr/>
              <p:nvPr/>
            </p:nvSpPr>
            <p:spPr>
              <a:xfrm>
                <a:off x="2429304" y="900728"/>
                <a:ext cx="751548" cy="751141"/>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6" name="Graphic 45" descr="Folder Search with solid fill">
                <a:extLst>
                  <a:ext uri="{FF2B5EF4-FFF2-40B4-BE49-F238E27FC236}">
                    <a16:creationId xmlns:a16="http://schemas.microsoft.com/office/drawing/2014/main" id="{3616DEA4-6F57-F96F-1C2F-C884B5978E80}"/>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515174" y="986387"/>
                <a:ext cx="585488" cy="585488"/>
              </a:xfrm>
              <a:prstGeom prst="rect">
                <a:avLst/>
              </a:prstGeom>
            </p:spPr>
          </p:pic>
        </p:grpSp>
        <p:grpSp>
          <p:nvGrpSpPr>
            <p:cNvPr id="35" name="Group 34">
              <a:extLst>
                <a:ext uri="{FF2B5EF4-FFF2-40B4-BE49-F238E27FC236}">
                  <a16:creationId xmlns:a16="http://schemas.microsoft.com/office/drawing/2014/main" id="{F1750E5F-3F19-3607-F788-CDBEB80698F3}"/>
                </a:ext>
              </a:extLst>
            </p:cNvPr>
            <p:cNvGrpSpPr/>
            <p:nvPr/>
          </p:nvGrpSpPr>
          <p:grpSpPr>
            <a:xfrm>
              <a:off x="5161106" y="2999332"/>
              <a:ext cx="234110" cy="234110"/>
              <a:chOff x="5738183" y="2170102"/>
              <a:chExt cx="548640" cy="548640"/>
            </a:xfrm>
          </p:grpSpPr>
          <p:sp>
            <p:nvSpPr>
              <p:cNvPr id="43" name="Oval 42">
                <a:extLst>
                  <a:ext uri="{FF2B5EF4-FFF2-40B4-BE49-F238E27FC236}">
                    <a16:creationId xmlns:a16="http://schemas.microsoft.com/office/drawing/2014/main" id="{A98F7CE5-1BDB-5FD5-3280-0153CC11EE94}"/>
                  </a:ext>
                </a:extLst>
              </p:cNvPr>
              <p:cNvSpPr/>
              <p:nvPr/>
            </p:nvSpPr>
            <p:spPr>
              <a:xfrm>
                <a:off x="5738183" y="2170102"/>
                <a:ext cx="548640" cy="548640"/>
              </a:xfrm>
              <a:prstGeom prst="ellipse">
                <a:avLst/>
              </a:prstGeom>
              <a:solidFill>
                <a:schemeClr val="bg1"/>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4" name="Graphic 43" descr="Hourglass Full with solid fill">
                <a:extLst>
                  <a:ext uri="{FF2B5EF4-FFF2-40B4-BE49-F238E27FC236}">
                    <a16:creationId xmlns:a16="http://schemas.microsoft.com/office/drawing/2014/main" id="{131E4896-55B2-3DD9-1D65-B2AA48D0356E}"/>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829623" y="2261542"/>
                <a:ext cx="365760" cy="365760"/>
              </a:xfrm>
              <a:prstGeom prst="rect">
                <a:avLst/>
              </a:prstGeom>
            </p:spPr>
          </p:pic>
        </p:grpSp>
        <p:sp>
          <p:nvSpPr>
            <p:cNvPr id="36" name="Right Brace 35">
              <a:extLst>
                <a:ext uri="{FF2B5EF4-FFF2-40B4-BE49-F238E27FC236}">
                  <a16:creationId xmlns:a16="http://schemas.microsoft.com/office/drawing/2014/main" id="{6D4F74DC-C863-FB08-87CA-0B85D7DC668F}"/>
                </a:ext>
              </a:extLst>
            </p:cNvPr>
            <p:cNvSpPr/>
            <p:nvPr/>
          </p:nvSpPr>
          <p:spPr>
            <a:xfrm rot="5400000">
              <a:off x="4981818" y="2931890"/>
              <a:ext cx="170108" cy="656687"/>
            </a:xfrm>
            <a:prstGeom prst="rightBrace">
              <a:avLst>
                <a:gd name="adj1" fmla="val 8333"/>
                <a:gd name="adj2" fmla="val 49820"/>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7" name="Group 36">
              <a:extLst>
                <a:ext uri="{FF2B5EF4-FFF2-40B4-BE49-F238E27FC236}">
                  <a16:creationId xmlns:a16="http://schemas.microsoft.com/office/drawing/2014/main" id="{91BDD251-9D85-6058-6E3B-EF01844612FF}"/>
                </a:ext>
              </a:extLst>
            </p:cNvPr>
            <p:cNvGrpSpPr/>
            <p:nvPr/>
          </p:nvGrpSpPr>
          <p:grpSpPr>
            <a:xfrm>
              <a:off x="4949818" y="3365062"/>
              <a:ext cx="234110" cy="234110"/>
              <a:chOff x="2456138" y="4212877"/>
              <a:chExt cx="548640" cy="548640"/>
            </a:xfrm>
          </p:grpSpPr>
          <p:sp>
            <p:nvSpPr>
              <p:cNvPr id="41" name="Oval 40">
                <a:extLst>
                  <a:ext uri="{FF2B5EF4-FFF2-40B4-BE49-F238E27FC236}">
                    <a16:creationId xmlns:a16="http://schemas.microsoft.com/office/drawing/2014/main" id="{0F74AB1E-2C2A-35B1-835B-2E7772AB0A28}"/>
                  </a:ext>
                </a:extLst>
              </p:cNvPr>
              <p:cNvSpPr/>
              <p:nvPr/>
            </p:nvSpPr>
            <p:spPr>
              <a:xfrm>
                <a:off x="2456138" y="4212877"/>
                <a:ext cx="548640" cy="548640"/>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2" name="Graphic 41" descr="Clipboard Partially Checked with solid fill">
                <a:extLst>
                  <a:ext uri="{FF2B5EF4-FFF2-40B4-BE49-F238E27FC236}">
                    <a16:creationId xmlns:a16="http://schemas.microsoft.com/office/drawing/2014/main" id="{D67502D8-29D3-BA6B-FDEB-8547F5DD6DD8}"/>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518927" y="4275665"/>
                <a:ext cx="423063" cy="423063"/>
              </a:xfrm>
              <a:prstGeom prst="rect">
                <a:avLst/>
              </a:prstGeom>
            </p:spPr>
          </p:pic>
        </p:grpSp>
        <p:grpSp>
          <p:nvGrpSpPr>
            <p:cNvPr id="38" name="Group 37">
              <a:extLst>
                <a:ext uri="{FF2B5EF4-FFF2-40B4-BE49-F238E27FC236}">
                  <a16:creationId xmlns:a16="http://schemas.microsoft.com/office/drawing/2014/main" id="{AD037934-1220-46FF-CD3C-17496F891900}"/>
                </a:ext>
              </a:extLst>
            </p:cNvPr>
            <p:cNvGrpSpPr/>
            <p:nvPr/>
          </p:nvGrpSpPr>
          <p:grpSpPr>
            <a:xfrm>
              <a:off x="4757397" y="2999332"/>
              <a:ext cx="234110" cy="234110"/>
              <a:chOff x="1057250" y="2105279"/>
              <a:chExt cx="548640" cy="548640"/>
            </a:xfrm>
          </p:grpSpPr>
          <p:sp>
            <p:nvSpPr>
              <p:cNvPr id="39" name="Oval 38">
                <a:extLst>
                  <a:ext uri="{FF2B5EF4-FFF2-40B4-BE49-F238E27FC236}">
                    <a16:creationId xmlns:a16="http://schemas.microsoft.com/office/drawing/2014/main" id="{50084364-5835-96AA-DD59-673892D581B1}"/>
                  </a:ext>
                </a:extLst>
              </p:cNvPr>
              <p:cNvSpPr/>
              <p:nvPr/>
            </p:nvSpPr>
            <p:spPr>
              <a:xfrm>
                <a:off x="1057250" y="2105279"/>
                <a:ext cx="548640" cy="548640"/>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Graphic 39" descr="Group brainstorm with solid fill">
                <a:extLst>
                  <a:ext uri="{FF2B5EF4-FFF2-40B4-BE49-F238E27FC236}">
                    <a16:creationId xmlns:a16="http://schemas.microsoft.com/office/drawing/2014/main" id="{D9C48931-704B-B418-D545-042F130139D2}"/>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085349" y="2133378"/>
                <a:ext cx="492442" cy="492442"/>
              </a:xfrm>
              <a:prstGeom prst="rect">
                <a:avLst/>
              </a:prstGeom>
            </p:spPr>
          </p:pic>
        </p:grpSp>
      </p:grpSp>
    </p:spTree>
    <p:extLst>
      <p:ext uri="{BB962C8B-B14F-4D97-AF65-F5344CB8AC3E}">
        <p14:creationId xmlns:p14="http://schemas.microsoft.com/office/powerpoint/2010/main" val="8489171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extLst>
              <p:ext uri="{D42A27DB-BD31-4B8C-83A1-F6EECF244321}">
                <p14:modId xmlns:p14="http://schemas.microsoft.com/office/powerpoint/2010/main" val="10386466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837007" y="136525"/>
            <a:ext cx="9174523" cy="618385"/>
          </a:xfrm>
        </p:spPr>
        <p:txBody>
          <a:bodyPr vert="horz"/>
          <a:lstStyle/>
          <a:p>
            <a:r>
              <a:rPr lang="en-US"/>
              <a:t>Click to edit Master title style</a:t>
            </a:r>
          </a:p>
        </p:txBody>
      </p:sp>
      <p:sp>
        <p:nvSpPr>
          <p:cNvPr id="3" name="Content Placeholder 2"/>
          <p:cNvSpPr>
            <a:spLocks noGrp="1"/>
          </p:cNvSpPr>
          <p:nvPr>
            <p:ph idx="1"/>
          </p:nvPr>
        </p:nvSpPr>
        <p:spPr>
          <a:xfrm>
            <a:off x="837007" y="1146278"/>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059C49-440E-4F9B-BF65-558B6A000C36}" type="datetime1">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cxnSp>
        <p:nvCxnSpPr>
          <p:cNvPr id="28" name="Straight Connector 27">
            <a:extLst>
              <a:ext uri="{FF2B5EF4-FFF2-40B4-BE49-F238E27FC236}">
                <a16:creationId xmlns:a16="http://schemas.microsoft.com/office/drawing/2014/main" id="{516A53E8-EFF3-2310-04E5-1882AFFA383F}"/>
              </a:ext>
            </a:extLst>
          </p:cNvPr>
          <p:cNvCxnSpPr>
            <a:cxnSpLocks/>
          </p:cNvCxnSpPr>
          <p:nvPr userDrawn="1"/>
        </p:nvCxnSpPr>
        <p:spPr>
          <a:xfrm>
            <a:off x="10198100" y="0"/>
            <a:ext cx="0" cy="86123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4B927BEC-678F-83E0-8F3A-AEB839D2B413}"/>
              </a:ext>
            </a:extLst>
          </p:cNvPr>
          <p:cNvSpPr txBox="1"/>
          <p:nvPr userDrawn="1"/>
        </p:nvSpPr>
        <p:spPr>
          <a:xfrm>
            <a:off x="10166655" y="292119"/>
            <a:ext cx="11261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Gaps</a:t>
            </a:r>
          </a:p>
        </p:txBody>
      </p:sp>
      <p:grpSp>
        <p:nvGrpSpPr>
          <p:cNvPr id="30" name="Group 29">
            <a:extLst>
              <a:ext uri="{FF2B5EF4-FFF2-40B4-BE49-F238E27FC236}">
                <a16:creationId xmlns:a16="http://schemas.microsoft.com/office/drawing/2014/main" id="{3E57C41B-C1CE-2BAD-AACD-5D7CE86B50D6}"/>
              </a:ext>
            </a:extLst>
          </p:cNvPr>
          <p:cNvGrpSpPr/>
          <p:nvPr userDrawn="1"/>
        </p:nvGrpSpPr>
        <p:grpSpPr>
          <a:xfrm>
            <a:off x="11342489" y="27302"/>
            <a:ext cx="806632" cy="806632"/>
            <a:chOff x="5778101" y="2825568"/>
            <a:chExt cx="910525" cy="910525"/>
          </a:xfrm>
        </p:grpSpPr>
        <p:sp>
          <p:nvSpPr>
            <p:cNvPr id="31" name="Oval 30">
              <a:extLst>
                <a:ext uri="{FF2B5EF4-FFF2-40B4-BE49-F238E27FC236}">
                  <a16:creationId xmlns:a16="http://schemas.microsoft.com/office/drawing/2014/main" id="{7A6E0A86-9DDE-D76F-56FA-E60ED4A6C5E4}"/>
                </a:ext>
              </a:extLst>
            </p:cNvPr>
            <p:cNvSpPr/>
            <p:nvPr/>
          </p:nvSpPr>
          <p:spPr>
            <a:xfrm>
              <a:off x="5778101" y="2825568"/>
              <a:ext cx="910525" cy="910525"/>
            </a:xfrm>
            <a:prstGeom prst="ellipse">
              <a:avLst/>
            </a:prstGeom>
            <a:solidFill>
              <a:schemeClr val="bg1"/>
            </a:solidFill>
            <a:ln w="28575">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Arrow Connector 31">
              <a:extLst>
                <a:ext uri="{FF2B5EF4-FFF2-40B4-BE49-F238E27FC236}">
                  <a16:creationId xmlns:a16="http://schemas.microsoft.com/office/drawing/2014/main" id="{1D4576F8-161A-C8AF-5B5E-4832D8CDF9D9}"/>
                </a:ext>
              </a:extLst>
            </p:cNvPr>
            <p:cNvCxnSpPr>
              <a:cxnSpLocks/>
              <a:stCxn id="46" idx="1"/>
              <a:endCxn id="39" idx="0"/>
            </p:cNvCxnSpPr>
            <p:nvPr/>
          </p:nvCxnSpPr>
          <p:spPr>
            <a:xfrm flipH="1">
              <a:off x="6040943" y="2989186"/>
              <a:ext cx="111549" cy="101386"/>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AC2F122-A477-EF40-79DF-A7C88745629B}"/>
                </a:ext>
              </a:extLst>
            </p:cNvPr>
            <p:cNvCxnSpPr>
              <a:cxnSpLocks/>
              <a:stCxn id="46" idx="3"/>
              <a:endCxn id="43" idx="0"/>
            </p:cNvCxnSpPr>
            <p:nvPr/>
          </p:nvCxnSpPr>
          <p:spPr>
            <a:xfrm>
              <a:off x="6334873" y="2989186"/>
              <a:ext cx="109779" cy="101386"/>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CA57DA5D-CB56-C99C-CE33-0699276FFD1B}"/>
                </a:ext>
              </a:extLst>
            </p:cNvPr>
            <p:cNvGrpSpPr/>
            <p:nvPr/>
          </p:nvGrpSpPr>
          <p:grpSpPr>
            <a:xfrm>
              <a:off x="6125743" y="2871248"/>
              <a:ext cx="234110" cy="234110"/>
              <a:chOff x="2429304" y="900728"/>
              <a:chExt cx="751548" cy="751141"/>
            </a:xfrm>
          </p:grpSpPr>
          <p:sp>
            <p:nvSpPr>
              <p:cNvPr id="45" name="Oval 44">
                <a:extLst>
                  <a:ext uri="{FF2B5EF4-FFF2-40B4-BE49-F238E27FC236}">
                    <a16:creationId xmlns:a16="http://schemas.microsoft.com/office/drawing/2014/main" id="{1344BF57-7659-2849-863A-D0ECF403A9A3}"/>
                  </a:ext>
                </a:extLst>
              </p:cNvPr>
              <p:cNvSpPr/>
              <p:nvPr/>
            </p:nvSpPr>
            <p:spPr>
              <a:xfrm>
                <a:off x="2429304" y="900728"/>
                <a:ext cx="751548" cy="751141"/>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6" name="Graphic 45" descr="Folder Search with solid fill">
                <a:extLst>
                  <a:ext uri="{FF2B5EF4-FFF2-40B4-BE49-F238E27FC236}">
                    <a16:creationId xmlns:a16="http://schemas.microsoft.com/office/drawing/2014/main" id="{BFAA2680-B0BF-4606-7006-ECB7FF316D3D}"/>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515174" y="986387"/>
                <a:ext cx="585488" cy="585488"/>
              </a:xfrm>
              <a:prstGeom prst="rect">
                <a:avLst/>
              </a:prstGeom>
            </p:spPr>
          </p:pic>
        </p:grpSp>
        <p:grpSp>
          <p:nvGrpSpPr>
            <p:cNvPr id="35" name="Group 34">
              <a:extLst>
                <a:ext uri="{FF2B5EF4-FFF2-40B4-BE49-F238E27FC236}">
                  <a16:creationId xmlns:a16="http://schemas.microsoft.com/office/drawing/2014/main" id="{3B480CE1-9D03-5CFF-49EA-C19F79363B67}"/>
                </a:ext>
              </a:extLst>
            </p:cNvPr>
            <p:cNvGrpSpPr/>
            <p:nvPr/>
          </p:nvGrpSpPr>
          <p:grpSpPr>
            <a:xfrm>
              <a:off x="6327597" y="3090572"/>
              <a:ext cx="234110" cy="234110"/>
              <a:chOff x="5738183" y="2170102"/>
              <a:chExt cx="548640" cy="548640"/>
            </a:xfrm>
          </p:grpSpPr>
          <p:sp>
            <p:nvSpPr>
              <p:cNvPr id="43" name="Oval 42">
                <a:extLst>
                  <a:ext uri="{FF2B5EF4-FFF2-40B4-BE49-F238E27FC236}">
                    <a16:creationId xmlns:a16="http://schemas.microsoft.com/office/drawing/2014/main" id="{BA4EABE4-6C28-3E2B-9C15-B3A66C877B28}"/>
                  </a:ext>
                </a:extLst>
              </p:cNvPr>
              <p:cNvSpPr/>
              <p:nvPr/>
            </p:nvSpPr>
            <p:spPr>
              <a:xfrm>
                <a:off x="5738183" y="2170102"/>
                <a:ext cx="548640" cy="548640"/>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4" name="Graphic 43" descr="Hourglass Full with solid fill">
                <a:extLst>
                  <a:ext uri="{FF2B5EF4-FFF2-40B4-BE49-F238E27FC236}">
                    <a16:creationId xmlns:a16="http://schemas.microsoft.com/office/drawing/2014/main" id="{7402BD76-5122-F745-D3B0-51D0F1EAFE76}"/>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829623" y="2261542"/>
                <a:ext cx="365760" cy="365760"/>
              </a:xfrm>
              <a:prstGeom prst="rect">
                <a:avLst/>
              </a:prstGeom>
            </p:spPr>
          </p:pic>
        </p:grpSp>
        <p:sp>
          <p:nvSpPr>
            <p:cNvPr id="36" name="Right Brace 35">
              <a:extLst>
                <a:ext uri="{FF2B5EF4-FFF2-40B4-BE49-F238E27FC236}">
                  <a16:creationId xmlns:a16="http://schemas.microsoft.com/office/drawing/2014/main" id="{ADE52F7D-2DFE-E018-906C-8D1EB2C3EDE2}"/>
                </a:ext>
              </a:extLst>
            </p:cNvPr>
            <p:cNvSpPr/>
            <p:nvPr/>
          </p:nvSpPr>
          <p:spPr>
            <a:xfrm rot="5400000">
              <a:off x="6148309" y="3023130"/>
              <a:ext cx="170108" cy="656687"/>
            </a:xfrm>
            <a:prstGeom prst="rightBrace">
              <a:avLst>
                <a:gd name="adj1" fmla="val 8333"/>
                <a:gd name="adj2" fmla="val 49820"/>
              </a:avLst>
            </a:prstGeom>
            <a:ln w="19050">
              <a:solidFill>
                <a:srgbClr val="002F5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7" name="Group 36">
              <a:extLst>
                <a:ext uri="{FF2B5EF4-FFF2-40B4-BE49-F238E27FC236}">
                  <a16:creationId xmlns:a16="http://schemas.microsoft.com/office/drawing/2014/main" id="{05D20C42-1287-EBD9-7212-F30D53A423C2}"/>
                </a:ext>
              </a:extLst>
            </p:cNvPr>
            <p:cNvGrpSpPr/>
            <p:nvPr/>
          </p:nvGrpSpPr>
          <p:grpSpPr>
            <a:xfrm>
              <a:off x="6116309" y="3456302"/>
              <a:ext cx="234110" cy="234110"/>
              <a:chOff x="2456138" y="4212877"/>
              <a:chExt cx="548640" cy="548640"/>
            </a:xfrm>
          </p:grpSpPr>
          <p:sp>
            <p:nvSpPr>
              <p:cNvPr id="41" name="Oval 40">
                <a:extLst>
                  <a:ext uri="{FF2B5EF4-FFF2-40B4-BE49-F238E27FC236}">
                    <a16:creationId xmlns:a16="http://schemas.microsoft.com/office/drawing/2014/main" id="{D2D26FB1-9333-D050-3C76-EC1EB0523D4B}"/>
                  </a:ext>
                </a:extLst>
              </p:cNvPr>
              <p:cNvSpPr/>
              <p:nvPr/>
            </p:nvSpPr>
            <p:spPr>
              <a:xfrm>
                <a:off x="2456138" y="4212877"/>
                <a:ext cx="548640" cy="548640"/>
              </a:xfrm>
              <a:prstGeom prst="ellipse">
                <a:avLst/>
              </a:prstGeom>
              <a:solidFill>
                <a:schemeClr val="bg1"/>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2" name="Graphic 41" descr="Clipboard Partially Checked with solid fill">
                <a:extLst>
                  <a:ext uri="{FF2B5EF4-FFF2-40B4-BE49-F238E27FC236}">
                    <a16:creationId xmlns:a16="http://schemas.microsoft.com/office/drawing/2014/main" id="{3E6BFF57-5FE1-67D2-F69A-23BBC9A91F8F}"/>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518927" y="4275665"/>
                <a:ext cx="423063" cy="423063"/>
              </a:xfrm>
              <a:prstGeom prst="rect">
                <a:avLst/>
              </a:prstGeom>
            </p:spPr>
          </p:pic>
        </p:grpSp>
        <p:grpSp>
          <p:nvGrpSpPr>
            <p:cNvPr id="38" name="Group 37">
              <a:extLst>
                <a:ext uri="{FF2B5EF4-FFF2-40B4-BE49-F238E27FC236}">
                  <a16:creationId xmlns:a16="http://schemas.microsoft.com/office/drawing/2014/main" id="{80107A1F-CCB3-75D2-ADD2-496CD29B7A73}"/>
                </a:ext>
              </a:extLst>
            </p:cNvPr>
            <p:cNvGrpSpPr/>
            <p:nvPr/>
          </p:nvGrpSpPr>
          <p:grpSpPr>
            <a:xfrm>
              <a:off x="5923888" y="3090572"/>
              <a:ext cx="234110" cy="234110"/>
              <a:chOff x="1057250" y="2105279"/>
              <a:chExt cx="548640" cy="548640"/>
            </a:xfrm>
          </p:grpSpPr>
          <p:sp>
            <p:nvSpPr>
              <p:cNvPr id="39" name="Oval 38">
                <a:extLst>
                  <a:ext uri="{FF2B5EF4-FFF2-40B4-BE49-F238E27FC236}">
                    <a16:creationId xmlns:a16="http://schemas.microsoft.com/office/drawing/2014/main" id="{6EB4C81E-CA05-07E5-693F-B59304AFDE5B}"/>
                  </a:ext>
                </a:extLst>
              </p:cNvPr>
              <p:cNvSpPr/>
              <p:nvPr/>
            </p:nvSpPr>
            <p:spPr>
              <a:xfrm>
                <a:off x="1057250" y="2105279"/>
                <a:ext cx="548640" cy="548640"/>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Graphic 39" descr="Group brainstorm with solid fill">
                <a:extLst>
                  <a:ext uri="{FF2B5EF4-FFF2-40B4-BE49-F238E27FC236}">
                    <a16:creationId xmlns:a16="http://schemas.microsoft.com/office/drawing/2014/main" id="{192C9C49-360A-72A6-807C-9EE8D768690A}"/>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085349" y="2133378"/>
                <a:ext cx="492442" cy="492442"/>
              </a:xfrm>
              <a:prstGeom prst="rect">
                <a:avLst/>
              </a:prstGeom>
            </p:spPr>
          </p:pic>
        </p:grpSp>
      </p:grpSp>
    </p:spTree>
    <p:extLst>
      <p:ext uri="{BB962C8B-B14F-4D97-AF65-F5344CB8AC3E}">
        <p14:creationId xmlns:p14="http://schemas.microsoft.com/office/powerpoint/2010/main" val="16223964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052D09-A4DB-4BA0-9806-72D500D92A93}" type="datetime1">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cxnSp>
        <p:nvCxnSpPr>
          <p:cNvPr id="7" name="Straight Connector 6" descr="&quot;&quot;">
            <a:extLst>
              <a:ext uri="{FF2B5EF4-FFF2-40B4-BE49-F238E27FC236}">
                <a16:creationId xmlns:a16="http://schemas.microsoft.com/office/drawing/2014/main" id="{BEAC91FE-22FD-4E6A-87EB-4B75B31CDEB8}"/>
              </a:ext>
            </a:extLst>
          </p:cNvPr>
          <p:cNvCxnSpPr/>
          <p:nvPr userDrawn="1"/>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3071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13C46F-6D59-4EB3-902E-006547CC25CA}" type="datetime1">
              <a:rPr lang="en-US" smtClean="0"/>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18985942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7CF422-B366-4177-8F10-44FAA09B744B}" type="datetime1">
              <a:rPr lang="en-US" smtClean="0"/>
              <a:t>9/27/2023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87082473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9A06E9-B980-4AFD-8140-42281CD6F013}" type="datetime1">
              <a:rPr lang="en-US" smtClean="0"/>
              <a:t>9/27/2023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6063900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FFB822-CF43-47F1-AD4A-5804B73DF324}" type="datetime1">
              <a:rPr lang="en-US" smtClean="0"/>
              <a:t>9/27/2023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3434409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ADBD59-B8A2-4790-B0E6-373DEE1C4628}" type="datetime1">
              <a:rPr lang="en-US" smtClean="0"/>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4724400" y="6344721"/>
            <a:ext cx="2743200" cy="365125"/>
          </a:xfrm>
        </p:spPr>
        <p:txBody>
          <a:bodyPr/>
          <a:lstStyle>
            <a:lvl1pPr algn="ctr">
              <a:defRPr/>
            </a:lvl1pPr>
          </a:lstStyle>
          <a:p>
            <a:fld id="{61ED25BF-8B08-481C-9175-42CBF3C8334C}" type="slidenum">
              <a:rPr lang="en-US" smtClean="0"/>
              <a:pPr/>
              <a:t>‹#›</a:t>
            </a:fld>
            <a:endParaRPr lang="en-US"/>
          </a:p>
        </p:txBody>
      </p:sp>
    </p:spTree>
    <p:extLst>
      <p:ext uri="{BB962C8B-B14F-4D97-AF65-F5344CB8AC3E}">
        <p14:creationId xmlns:p14="http://schemas.microsoft.com/office/powerpoint/2010/main" val="893386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E23586-C4C9-4433-9835-22D81E7C9C69}" type="datetime1">
              <a:rPr lang="en-US" smtClean="0"/>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7750567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FA15E9-8E89-4C7D-BF08-92C5665BE71B}" type="datetime1">
              <a:rPr lang="en-US" smtClean="0"/>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30516254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37007" y="1146278"/>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FC9524-E2CB-4B53-8CAB-0FFFCC00BB2C}" type="datetime1">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800873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E3F76C-0D9C-40B7-9852-B34893EEE7B1}" type="datetime1">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30590128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a:prstGeom prst="rect">
            <a:avLst/>
          </a:prstGeo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670A9334-4E67-F94F-A05E-0CE8B74A054E}" type="slidenum">
              <a:rPr lang="en-US" smtClean="0"/>
              <a:pPr/>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26127" y="1076323"/>
            <a:ext cx="1737360" cy="1633538"/>
          </a:xfrm>
          <a:prstGeom prst="rect">
            <a:avLst/>
          </a:prstGeom>
        </p:spPr>
      </p:pic>
    </p:spTree>
    <p:extLst>
      <p:ext uri="{BB962C8B-B14F-4D97-AF65-F5344CB8AC3E}">
        <p14:creationId xmlns:p14="http://schemas.microsoft.com/office/powerpoint/2010/main" val="4063620883"/>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a:prstGeom prst="rect">
            <a:avLst/>
          </a:prstGeo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a:prstGeom prst="rect">
            <a:avLst/>
          </a:prstGeo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4794700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a:prstGeom prst="rect">
            <a:avLst/>
          </a:prstGeo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a:prstGeom prst="rect">
            <a:avLst/>
          </a:prstGeo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53455065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a:prstGeom prst="rect">
            <a:avLst/>
          </a:prstGeo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userDrawn="1"/>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a:prstGeom prst="rect">
            <a:avLst/>
          </a:prstGeom>
        </p:spPr>
        <p:txBody>
          <a:bodyPr/>
          <a:lstStyle>
            <a:lvl1pPr marL="0" indent="0">
              <a:lnSpc>
                <a:spcPct val="110000"/>
              </a:lnSpc>
              <a:buNone/>
              <a:defRPr/>
            </a:lvl1pPr>
          </a:lstStyle>
          <a:p>
            <a:pPr lvl="0"/>
            <a:r>
              <a:rPr lang="en-US"/>
              <a:t>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a:prstGeom prst="rect">
            <a:avLst/>
          </a:prstGeo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7209066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a:prstGeom prst="rect">
            <a:avLst/>
          </a:prstGeo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a:prstGeom prst="rect">
            <a:avLst/>
          </a:prstGeom>
        </p:spPr>
        <p:txBody>
          <a:bodyPr/>
          <a:lstStyle>
            <a:lvl1pPr marL="0" indent="0">
              <a:lnSpc>
                <a:spcPct val="110000"/>
              </a:lnSpc>
              <a:buNone/>
              <a:defRPr/>
            </a:lvl1pPr>
          </a:lstStyle>
          <a:p>
            <a:pPr lvl="0"/>
            <a:r>
              <a:rPr lang="en-US"/>
              <a:t>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a:prstGeom prst="rect">
            <a:avLst/>
          </a:prstGeo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4280639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a:prstGeom prst="rect">
            <a:avLst/>
          </a:prstGeo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a:prstGeom prst="rect">
            <a:avLst/>
          </a:prstGeom>
        </p:spPr>
        <p:txBody>
          <a:bodyPr/>
          <a:lstStyle>
            <a:lvl1pPr marL="0" indent="0">
              <a:lnSpc>
                <a:spcPct val="110000"/>
              </a:lnSpc>
              <a:buNone/>
              <a:defRPr/>
            </a:lvl1pPr>
          </a:lstStyle>
          <a:p>
            <a:pPr lvl="0"/>
            <a:r>
              <a:rPr lang="en-US"/>
              <a:t>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a:prstGeom prst="rect">
            <a:avLst/>
          </a:prstGeom>
        </p:spPr>
        <p:txBody>
          <a:bodyPr/>
          <a:lstStyle>
            <a:lvl1pPr marL="0" indent="0">
              <a:lnSpc>
                <a:spcPct val="110000"/>
              </a:lnSpc>
              <a:buNone/>
              <a:defRPr/>
            </a:lvl1pPr>
          </a:lstStyle>
          <a:p>
            <a:pPr lvl="0"/>
            <a:r>
              <a:rPr lang="en-US"/>
              <a:t>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a:prstGeom prst="rect">
            <a:avLst/>
          </a:prstGeom>
        </p:spPr>
        <p:txBody>
          <a:bodyPr/>
          <a:lstStyle>
            <a:lvl1pPr marL="0" indent="0">
              <a:lnSpc>
                <a:spcPct val="110000"/>
              </a:lnSpc>
              <a:buNone/>
              <a:defRPr/>
            </a:lvl1pPr>
          </a:lstStyle>
          <a:p>
            <a:pPr lvl="0"/>
            <a:r>
              <a:rPr lang="en-US"/>
              <a:t>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a:prstGeom prst="rect">
            <a:avLst/>
          </a:prstGeom>
        </p:spPr>
        <p:txBody>
          <a:bodyPr/>
          <a:lstStyle>
            <a:lvl1pPr marL="0" indent="0">
              <a:lnSpc>
                <a:spcPct val="110000"/>
              </a:lnSpc>
              <a:buNone/>
              <a:defRPr/>
            </a:lvl1pPr>
          </a:lstStyle>
          <a:p>
            <a:pPr lvl="0"/>
            <a:r>
              <a:rPr lang="en-US"/>
              <a:t>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a:prstGeom prst="rect">
            <a:avLst/>
          </a:prstGeom>
        </p:spPr>
        <p:txBody>
          <a:bodyPr/>
          <a:lstStyle>
            <a:lvl1pPr marL="0" indent="0">
              <a:lnSpc>
                <a:spcPct val="110000"/>
              </a:lnSpc>
              <a:buNone/>
              <a:defRPr/>
            </a:lvl1pPr>
          </a:lstStyle>
          <a:p>
            <a:pPr lvl="0"/>
            <a:r>
              <a:rPr lang="en-US"/>
              <a:t>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a:prstGeom prst="rect">
            <a:avLst/>
          </a:prstGeo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706185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17F173-8370-4FC1-AAF6-0A7DCF03EBF7}" type="datetime1">
              <a:rPr lang="en-US" smtClean="0"/>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4724400" y="6344721"/>
            <a:ext cx="2743200" cy="365125"/>
          </a:xfrm>
        </p:spPr>
        <p:txBody>
          <a:bodyPr/>
          <a:lstStyle>
            <a:lvl1pPr algn="ctr">
              <a:defRPr/>
            </a:lvl1pPr>
          </a:lstStyle>
          <a:p>
            <a:fld id="{61ED25BF-8B08-481C-9175-42CBF3C8334C}" type="slidenum">
              <a:rPr lang="en-US" smtClean="0"/>
              <a:pPr/>
              <a:t>‹#›</a:t>
            </a:fld>
            <a:endParaRPr lang="en-US"/>
          </a:p>
        </p:txBody>
      </p:sp>
    </p:spTree>
    <p:extLst>
      <p:ext uri="{BB962C8B-B14F-4D97-AF65-F5344CB8AC3E}">
        <p14:creationId xmlns:p14="http://schemas.microsoft.com/office/powerpoint/2010/main" val="398275644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a:prstGeom prst="rect">
            <a:avLst/>
          </a:prstGeo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a:prstGeom prst="rect">
            <a:avLst/>
          </a:prstGeo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0094435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a:prstGeom prst="rect">
            <a:avLst/>
          </a:prstGeo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a:prstGeom prst="rect">
            <a:avLst/>
          </a:prstGeo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a:prstGeom prst="rect">
            <a:avLst/>
          </a:prstGeo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a:prstGeom prst="rect">
            <a:avLst/>
          </a:prstGeo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410577327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a:prstGeom prst="rect">
            <a:avLst/>
          </a:prstGeo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a:prstGeom prst="rect">
            <a:avLst/>
          </a:prstGeo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7424695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8863200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481097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6" cstate="email">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fld id="{34567FB8-B153-4740-B927-09E59A545EA7}" type="datetime1">
              <a:rPr lang="en-US" smtClean="0"/>
              <a:t>9/27/2023</a:t>
            </a:fld>
            <a:endParaRPr lang="en-US"/>
          </a:p>
        </p:txBody>
      </p:sp>
      <p:sp>
        <p:nvSpPr>
          <p:cNvPr id="17"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fr-FR" sz="700">
                <a:solidFill>
                  <a:schemeClr val="bg1">
                    <a:lumMod val="50000"/>
                  </a:schemeClr>
                </a:solidFill>
                <a:latin typeface="+mn-lt"/>
                <a:ea typeface="+mn-ea"/>
                <a:cs typeface="+mn-cs"/>
                <a:sym typeface="+mn-lt"/>
              </a:rPr>
              <a:t>Suicide Prevention Portfolio Analysis_vf_09.12.2023.pptx</a:t>
            </a:r>
            <a:endParaRPr lang="en-US" sz="700">
              <a:solidFill>
                <a:schemeClr val="bg1">
                  <a:lumMod val="50000"/>
                </a:schemeClr>
              </a:solidFill>
              <a:latin typeface="+mn-lt"/>
              <a:ea typeface="+mn-ea"/>
              <a:cs typeface="+mn-cs"/>
              <a:sym typeface="+mn-lt"/>
            </a:endParaRPr>
          </a:p>
        </p:txBody>
      </p:sp>
      <p:sp>
        <p:nvSpPr>
          <p:cNvPr id="18" name="TextBox 17"/>
          <p:cNvSpPr txBox="1"/>
          <p:nvPr userDrawn="1"/>
        </p:nvSpPr>
        <p:spPr>
          <a:xfrm>
            <a:off x="11167872" y="6302535"/>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pic>
        <p:nvPicPr>
          <p:cNvPr id="15" name="Picture 14">
            <a:extLst>
              <a:ext uri="{FF2B5EF4-FFF2-40B4-BE49-F238E27FC236}">
                <a16:creationId xmlns:a16="http://schemas.microsoft.com/office/drawing/2014/main" id="{181816AD-763B-4B16-9270-FD30000ECCB6}"/>
              </a:ext>
            </a:extLst>
          </p:cNvPr>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11139573" y="6634790"/>
            <a:ext cx="1004185" cy="218918"/>
          </a:xfrm>
          <a:prstGeom prst="rect">
            <a:avLst/>
          </a:prstGeom>
          <a:noFill/>
        </p:spPr>
      </p:pic>
    </p:spTree>
    <p:extLst>
      <p:ext uri="{BB962C8B-B14F-4D97-AF65-F5344CB8AC3E}">
        <p14:creationId xmlns:p14="http://schemas.microsoft.com/office/powerpoint/2010/main" val="42545840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4 - Simple w/o Lin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FE09C639-C7C7-9848-BE32-492A9B56F14C}" type="slidenum">
              <a:rPr lang="en-US" smtClean="0"/>
              <a:t>‹#›</a:t>
            </a:fld>
            <a:endParaRPr lang="en-US"/>
          </a:p>
        </p:txBody>
      </p:sp>
      <p:sp>
        <p:nvSpPr>
          <p:cNvPr id="5" name="Title 1">
            <a:extLst>
              <a:ext uri="{FF2B5EF4-FFF2-40B4-BE49-F238E27FC236}">
                <a16:creationId xmlns:a16="http://schemas.microsoft.com/office/drawing/2014/main" id="{8F8B47C9-357D-4637-9CA7-33B2D4342E5E}"/>
              </a:ext>
            </a:extLst>
          </p:cNvPr>
          <p:cNvSpPr>
            <a:spLocks noGrp="1"/>
          </p:cNvSpPr>
          <p:nvPr>
            <p:ph type="ctrTitle"/>
          </p:nvPr>
        </p:nvSpPr>
        <p:spPr>
          <a:xfrm>
            <a:off x="0" y="136523"/>
            <a:ext cx="10363200" cy="791401"/>
          </a:xfrm>
        </p:spPr>
        <p:txBody>
          <a:bodyPr anchor="b">
            <a:noAutofit/>
          </a:bodyPr>
          <a:lstStyle>
            <a:lvl1pPr algn="l">
              <a:defRPr sz="2600" b="1"/>
            </a:lvl1pPr>
          </a:lstStyle>
          <a:p>
            <a:r>
              <a:rPr lang="en-US"/>
              <a:t>Click to edit Master title style</a:t>
            </a:r>
          </a:p>
        </p:txBody>
      </p:sp>
      <p:sp>
        <p:nvSpPr>
          <p:cNvPr id="6" name="Subtitle 2">
            <a:extLst>
              <a:ext uri="{FF2B5EF4-FFF2-40B4-BE49-F238E27FC236}">
                <a16:creationId xmlns:a16="http://schemas.microsoft.com/office/drawing/2014/main" id="{CA724090-DD90-4500-8219-207BEB562AC4}"/>
              </a:ext>
            </a:extLst>
          </p:cNvPr>
          <p:cNvSpPr>
            <a:spLocks noGrp="1"/>
          </p:cNvSpPr>
          <p:nvPr>
            <p:ph type="subTitle" idx="1"/>
          </p:nvPr>
        </p:nvSpPr>
        <p:spPr>
          <a:xfrm>
            <a:off x="0" y="1062015"/>
            <a:ext cx="9144000" cy="378672"/>
          </a:xfrm>
          <a:prstGeom prst="rect">
            <a:avLst/>
          </a:prstGeom>
        </p:spPr>
        <p:txBody>
          <a:bodyPr anchor="ctr">
            <a:noAutofit/>
          </a:bodyPr>
          <a:lstStyle>
            <a:lvl1pPr marL="0" indent="0" algn="l">
              <a:buNone/>
              <a:defRPr sz="18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7143906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Title/Cover/Divider">
    <p:bg>
      <p:bgPr>
        <a:solidFill>
          <a:srgbClr val="1E4E79"/>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6FFEBDE-C70F-4228-B5B1-F2C91D6593E5}"/>
              </a:ext>
            </a:extLst>
          </p:cNvPr>
          <p:cNvGraphicFramePr>
            <a:graphicFrameLocks noChangeAspect="1"/>
          </p:cNvGraphicFramePr>
          <p:nvPr userDrawn="1">
            <p:custDataLst>
              <p:tags r:id="rId1"/>
            </p:custDataLst>
            <p:extLst>
              <p:ext uri="{D42A27DB-BD31-4B8C-83A1-F6EECF244321}">
                <p14:modId xmlns:p14="http://schemas.microsoft.com/office/powerpoint/2010/main" val="1237541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F6FFEBDE-C70F-4228-B5B1-F2C91D6593E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D96E993-0D57-4FE0-990F-EB763C8B4C3C}"/>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4800" b="1" i="0" baseline="0">
              <a:latin typeface="Calibri Light" panose="020F0302020204030204" pitchFamily="34" charset="0"/>
              <a:ea typeface="+mj-ea"/>
              <a:cs typeface="+mj-cs"/>
              <a:sym typeface="Calibri Light" panose="020F0302020204030204" pitchFamily="34" charset="0"/>
            </a:endParaRPr>
          </a:p>
        </p:txBody>
      </p:sp>
      <p:cxnSp>
        <p:nvCxnSpPr>
          <p:cNvPr id="9" name="Straight Connector 8">
            <a:extLst>
              <a:ext uri="{FF2B5EF4-FFF2-40B4-BE49-F238E27FC236}">
                <a16:creationId xmlns:a16="http://schemas.microsoft.com/office/drawing/2014/main" id="{9D7C3A09-01CE-4A3D-9D26-A96DE6634143}"/>
              </a:ext>
            </a:extLst>
          </p:cNvPr>
          <p:cNvCxnSpPr/>
          <p:nvPr userDrawn="1"/>
        </p:nvCxnSpPr>
        <p:spPr>
          <a:xfrm>
            <a:off x="362356" y="3268276"/>
            <a:ext cx="8074311"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7858F56-C168-45A5-9DDB-324BCCDB85DE}"/>
              </a:ext>
            </a:extLst>
          </p:cNvPr>
          <p:cNvSpPr/>
          <p:nvPr userDrawn="1"/>
        </p:nvSpPr>
        <p:spPr>
          <a:xfrm>
            <a:off x="0" y="5837274"/>
            <a:ext cx="1796902" cy="979930"/>
          </a:xfrm>
          <a:prstGeom prst="rect">
            <a:avLst/>
          </a:prstGeom>
          <a:solidFill>
            <a:srgbClr val="1E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D3D77"/>
              </a:solidFill>
              <a:effectLst/>
            </a:endParaRPr>
          </a:p>
        </p:txBody>
      </p:sp>
      <p:pic>
        <p:nvPicPr>
          <p:cNvPr id="15" name="Picture 14" descr="A picture containing drawing&#10;&#10;Description automatically generated">
            <a:extLst>
              <a:ext uri="{FF2B5EF4-FFF2-40B4-BE49-F238E27FC236}">
                <a16:creationId xmlns:a16="http://schemas.microsoft.com/office/drawing/2014/main" id="{FC96EF3F-5078-47D7-A65C-435D0CE085BA}"/>
              </a:ext>
            </a:extLst>
          </p:cNvPr>
          <p:cNvPicPr>
            <a:picLocks noChangeAspect="1"/>
          </p:cNvPicPr>
          <p:nvPr userDrawn="1"/>
        </p:nvPicPr>
        <p:blipFill rotWithShape="1">
          <a:blip r:embed="rId6" cstate="email">
            <a:extLst>
              <a:ext uri="{BEBA8EAE-BF5A-486C-A8C5-ECC9F3942E4B}">
                <a14:imgProps xmlns:a14="http://schemas.microsoft.com/office/drawing/2010/main">
                  <a14:imgLayer r:embed="rId7">
                    <a14:imgEffect>
                      <a14:backgroundRemoval t="9524" b="91126" l="5556" r="95679">
                        <a14:foregroundMark x1="29630" y1="52165" x2="29630" y2="52165"/>
                        <a14:foregroundMark x1="10262" y1="40043" x2="10262" y2="40043"/>
                        <a14:foregroundMark x1="43750" y1="49134" x2="43750" y2="49134"/>
                        <a14:foregroundMark x1="43904" y1="25974" x2="43904" y2="25974"/>
                        <a14:foregroundMark x1="12423" y1="22944" x2="12423" y2="22944"/>
                        <a14:foregroundMark x1="9336" y1="17965" x2="9336" y2="17965"/>
                        <a14:foregroundMark x1="18519" y1="38095" x2="18519" y2="38095"/>
                        <a14:foregroundMark x1="9336" y1="48701" x2="9336" y2="48701"/>
                        <a14:foregroundMark x1="7176" y1="70779" x2="7176" y2="70779"/>
                        <a14:foregroundMark x1="8410" y1="86797" x2="8410" y2="86797"/>
                        <a14:foregroundMark x1="12037" y1="86797" x2="12037" y2="86797"/>
                        <a14:foregroundMark x1="5787" y1="45671" x2="5787" y2="45671"/>
                        <a14:foregroundMark x1="5787" y1="26407" x2="5787" y2="26407"/>
                        <a14:foregroundMark x1="12037" y1="30952" x2="12037" y2="30952"/>
                        <a14:foregroundMark x1="43904" y1="32468" x2="43904" y2="32468"/>
                        <a14:foregroundMark x1="43904" y1="45022" x2="43904" y2="45022"/>
                        <a14:foregroundMark x1="49846" y1="43506" x2="49846" y2="43506"/>
                        <a14:foregroundMark x1="52392" y1="32900" x2="52392" y2="32900"/>
                        <a14:foregroundMark x1="53241" y1="18398" x2="53241" y2="18398"/>
                        <a14:foregroundMark x1="54012" y1="26407" x2="54012" y2="26407"/>
                        <a14:foregroundMark x1="51852" y1="55195" x2="51852" y2="55195"/>
                        <a14:foregroundMark x1="54167" y1="63636" x2="54167" y2="63636"/>
                        <a14:foregroundMark x1="57562" y1="66234" x2="57562" y2="66234"/>
                        <a14:foregroundMark x1="64198" y1="66234" x2="64198" y2="66234"/>
                        <a14:foregroundMark x1="64198" y1="53680" x2="64198" y2="53680"/>
                        <a14:foregroundMark x1="64198" y1="38961" x2="64198" y2="38961"/>
                        <a14:foregroundMark x1="64043" y1="16450" x2="64043" y2="16450"/>
                        <a14:foregroundMark x1="63272" y1="17965" x2="63272" y2="17965"/>
                        <a14:foregroundMark x1="71914" y1="50000" x2="71914" y2="50000"/>
                        <a14:foregroundMark x1="72454" y1="40043" x2="72454" y2="40043"/>
                        <a14:foregroundMark x1="80324" y1="33983" x2="80324" y2="33983"/>
                        <a14:foregroundMark x1="81790" y1="47619" x2="81790" y2="47619"/>
                        <a14:foregroundMark x1="81790" y1="60173" x2="81790" y2="60173"/>
                        <a14:foregroundMark x1="88735" y1="66234" x2="88735" y2="66234"/>
                        <a14:foregroundMark x1="93750" y1="67100" x2="93750" y2="67100"/>
                        <a14:foregroundMark x1="94676" y1="57143" x2="94676" y2="57143"/>
                        <a14:foregroundMark x1="92515" y1="49567" x2="92515" y2="49567"/>
                        <a14:foregroundMark x1="89120" y1="43506" x2="89120" y2="43506"/>
                        <a14:foregroundMark x1="94522" y1="34416" x2="94522" y2="34416"/>
                        <a14:foregroundMark x1="94522" y1="34416" x2="94522" y2="34416"/>
                        <a14:foregroundMark x1="40432" y1="86147" x2="40432" y2="86147"/>
                        <a14:foregroundMark x1="40586" y1="82684" x2="40586" y2="82684"/>
                        <a14:foregroundMark x1="40586" y1="80087" x2="40586" y2="80087"/>
                        <a14:foregroundMark x1="42901" y1="80519" x2="42901" y2="80519"/>
                        <a14:foregroundMark x1="40664" y1="87879" x2="40664" y2="87879"/>
                        <a14:foregroundMark x1="40664" y1="78571" x2="40664" y2="78571"/>
                        <a14:foregroundMark x1="32639" y1="91342" x2="32639" y2="91342"/>
                        <a14:foregroundMark x1="32639" y1="90476" x2="32639" y2="90476"/>
                        <a14:foregroundMark x1="16898" y1="33766" x2="16898" y2="33766"/>
                        <a14:foregroundMark x1="16204" y1="32035" x2="16204" y2="32035"/>
                        <a14:foregroundMark x1="13503" y1="24026" x2="13503" y2="24026"/>
                        <a14:foregroundMark x1="7639" y1="16450" x2="7639" y2="16450"/>
                        <a14:foregroundMark x1="7639" y1="16450" x2="7639" y2="16450"/>
                        <a14:foregroundMark x1="5556" y1="15152" x2="5556" y2="15152"/>
                        <a14:foregroundMark x1="6481" y1="22727" x2="6481" y2="22727"/>
                        <a14:foregroundMark x1="6404" y1="39394" x2="6404" y2="39394"/>
                        <a14:foregroundMark x1="6250" y1="51299" x2="6250" y2="51299"/>
                        <a14:foregroundMark x1="6250" y1="61039" x2="6250" y2="61039"/>
                        <a14:foregroundMark x1="12731" y1="9524" x2="12731" y2="9524"/>
                        <a14:foregroundMark x1="41898" y1="77273" x2="41898" y2="77273"/>
                        <a14:foregroundMark x1="50386" y1="88312" x2="50386" y2="88312"/>
                        <a14:foregroundMark x1="50154" y1="86364" x2="50154" y2="86364"/>
                        <a14:foregroundMark x1="49769" y1="81818" x2="49769" y2="81818"/>
                        <a14:foregroundMark x1="58102" y1="87446" x2="58102" y2="87446"/>
                        <a14:foregroundMark x1="57253" y1="85065" x2="57253" y2="85065"/>
                        <a14:foregroundMark x1="55633" y1="83117" x2="55633" y2="83117"/>
                        <a14:foregroundMark x1="56019" y1="87446" x2="56019" y2="87446"/>
                        <a14:foregroundMark x1="57716" y1="81602" x2="57716" y2="81602"/>
                        <a14:foregroundMark x1="57716" y1="79221" x2="57716" y2="79221"/>
                        <a14:foregroundMark x1="64583" y1="90043" x2="64583" y2="90043"/>
                        <a14:foregroundMark x1="64660" y1="85498" x2="64660" y2="85498"/>
                        <a14:foregroundMark x1="64660" y1="82684" x2="64660" y2="82684"/>
                        <a14:foregroundMark x1="73920" y1="88312" x2="73920" y2="88312"/>
                        <a14:foregroundMark x1="72994" y1="85714" x2="72994" y2="85714"/>
                        <a14:foregroundMark x1="74151" y1="82468" x2="74151" y2="82468"/>
                        <a14:foregroundMark x1="74151" y1="78139" x2="74151" y2="78139"/>
                        <a14:foregroundMark x1="73611" y1="77489" x2="73611" y2="77489"/>
                        <a14:foregroundMark x1="81404" y1="88745" x2="81404" y2="88745"/>
                        <a14:foregroundMark x1="79552" y1="89394" x2="79552" y2="89394"/>
                        <a14:foregroundMark x1="79321" y1="86364" x2="79321" y2="86364"/>
                        <a14:foregroundMark x1="89198" y1="88745" x2="89198" y2="88745"/>
                        <a14:foregroundMark x1="88272" y1="86364" x2="88272" y2="86364"/>
                        <a14:foregroundMark x1="86574" y1="86580" x2="86574" y2="86580"/>
                        <a14:foregroundMark x1="86728" y1="80952" x2="86728" y2="80952"/>
                        <a14:foregroundMark x1="89043" y1="80952" x2="89043" y2="80952"/>
                        <a14:foregroundMark x1="88966" y1="80952" x2="88966" y2="80952"/>
                        <a14:foregroundMark x1="87731" y1="77273" x2="87731" y2="77273"/>
                        <a14:foregroundMark x1="86034" y1="77273" x2="86034" y2="77273"/>
                        <a14:foregroundMark x1="93519" y1="89177" x2="93519" y2="89177"/>
                        <a14:foregroundMark x1="95216" y1="89610" x2="95216" y2="89610"/>
                        <a14:foregroundMark x1="95679" y1="87229" x2="95679" y2="87229"/>
                        <a14:foregroundMark x1="95679" y1="78571" x2="95679" y2="78571"/>
                        <a14:foregroundMark x1="65972" y1="77706" x2="65972" y2="77706"/>
                        <a14:foregroundMark x1="62654" y1="77922" x2="62654" y2="77922"/>
                        <a14:foregroundMark x1="47608" y1="88312" x2="47608" y2="88312"/>
                        <a14:foregroundMark x1="55093" y1="77489" x2="55093" y2="77489"/>
                        <a14:backgroundMark x1="41358" y1="80952" x2="41358" y2="80952"/>
                        <a14:backgroundMark x1="48997" y1="82684" x2="48997" y2="82684"/>
                        <a14:backgroundMark x1="56944" y1="81602" x2="56944" y2="81602"/>
                        <a14:backgroundMark x1="87654" y1="80736" x2="87654" y2="80736"/>
                      </a14:backgroundRemoval>
                    </a14:imgEffect>
                  </a14:imgLayer>
                </a14:imgProps>
              </a:ext>
              <a:ext uri="{28A0092B-C50C-407E-A947-70E740481C1C}">
                <a14:useLocalDpi xmlns:a14="http://schemas.microsoft.com/office/drawing/2010/main"/>
              </a:ext>
            </a:extLst>
          </a:blip>
          <a:srcRect/>
          <a:stretch/>
        </p:blipFill>
        <p:spPr>
          <a:xfrm>
            <a:off x="7831915" y="5295014"/>
            <a:ext cx="4263447" cy="1522190"/>
          </a:xfrm>
          <a:prstGeom prst="rect">
            <a:avLst/>
          </a:prstGeom>
        </p:spPr>
      </p:pic>
      <p:sp>
        <p:nvSpPr>
          <p:cNvPr id="10" name="Title 1">
            <a:extLst>
              <a:ext uri="{FF2B5EF4-FFF2-40B4-BE49-F238E27FC236}">
                <a16:creationId xmlns:a16="http://schemas.microsoft.com/office/drawing/2014/main" id="{5B77D30B-76F3-4F1D-A80E-217212406042}"/>
              </a:ext>
            </a:extLst>
          </p:cNvPr>
          <p:cNvSpPr>
            <a:spLocks noGrp="1"/>
          </p:cNvSpPr>
          <p:nvPr>
            <p:ph type="ctrTitle"/>
          </p:nvPr>
        </p:nvSpPr>
        <p:spPr>
          <a:xfrm>
            <a:off x="288235" y="1718876"/>
            <a:ext cx="10363200" cy="1549400"/>
          </a:xfrm>
        </p:spPr>
        <p:txBody>
          <a:bodyPr anchor="b">
            <a:noAutofit/>
          </a:bodyPr>
          <a:lstStyle>
            <a:lvl1pPr algn="l">
              <a:defRPr sz="4800" b="1">
                <a:solidFill>
                  <a:schemeClr val="bg1"/>
                </a:solidFill>
              </a:defRPr>
            </a:lvl1pPr>
          </a:lstStyle>
          <a:p>
            <a:r>
              <a:rPr lang="en-US"/>
              <a:t>Click to edit Master title style</a:t>
            </a:r>
          </a:p>
        </p:txBody>
      </p:sp>
      <p:sp>
        <p:nvSpPr>
          <p:cNvPr id="13" name="Subtitle 2">
            <a:extLst>
              <a:ext uri="{FF2B5EF4-FFF2-40B4-BE49-F238E27FC236}">
                <a16:creationId xmlns:a16="http://schemas.microsoft.com/office/drawing/2014/main" id="{ADE1547A-DC43-41B3-9E71-A2D0AAF1CBB3}"/>
              </a:ext>
            </a:extLst>
          </p:cNvPr>
          <p:cNvSpPr>
            <a:spLocks noGrp="1"/>
          </p:cNvSpPr>
          <p:nvPr>
            <p:ph type="subTitle" idx="1"/>
          </p:nvPr>
        </p:nvSpPr>
        <p:spPr>
          <a:xfrm>
            <a:off x="288235" y="3268276"/>
            <a:ext cx="9144000" cy="741362"/>
          </a:xfrm>
          <a:prstGeom prst="rect">
            <a:avLst/>
          </a:prstGeom>
        </p:spPr>
        <p:txBody>
          <a:bodyPr anchor="ctr">
            <a:noAutofit/>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2672726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5-Two Content">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4FC9D42B-2535-4884-BC01-4A1910851BC7}"/>
              </a:ext>
            </a:extLst>
          </p:cNvPr>
          <p:cNvGraphicFramePr>
            <a:graphicFrameLocks noChangeAspect="1"/>
          </p:cNvGraphicFramePr>
          <p:nvPr userDrawn="1">
            <p:custDataLst>
              <p:tags r:id="rId1"/>
            </p:custDataLst>
            <p:extLst>
              <p:ext uri="{D42A27DB-BD31-4B8C-83A1-F6EECF244321}">
                <p14:modId xmlns:p14="http://schemas.microsoft.com/office/powerpoint/2010/main" val="5217547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15" name="Object 14" hidden="1">
                        <a:extLst>
                          <a:ext uri="{FF2B5EF4-FFF2-40B4-BE49-F238E27FC236}">
                            <a16:creationId xmlns:a16="http://schemas.microsoft.com/office/drawing/2014/main" id="{4FC9D42B-2535-4884-BC01-4A1910851B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C2CD4B9E-616E-4768-841F-E973425EB620}"/>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600" b="1" i="0" baseline="0">
              <a:latin typeface="Calibri Light" panose="020F0302020204030204" pitchFamily="34" charset="0"/>
              <a:ea typeface="+mj-ea"/>
              <a:cs typeface="+mj-cs"/>
              <a:sym typeface="Calibri Light" panose="020F0302020204030204" pitchFamily="34" charset="0"/>
            </a:endParaRPr>
          </a:p>
        </p:txBody>
      </p:sp>
      <p:sp>
        <p:nvSpPr>
          <p:cNvPr id="3" name="Content Placeholder 2"/>
          <p:cNvSpPr>
            <a:spLocks noGrp="1"/>
          </p:cNvSpPr>
          <p:nvPr>
            <p:ph sz="half" idx="1" hasCustomPrompt="1"/>
          </p:nvPr>
        </p:nvSpPr>
        <p:spPr>
          <a:xfrm>
            <a:off x="838200" y="1825625"/>
            <a:ext cx="5181600" cy="4351338"/>
          </a:xfrm>
          <a:prstGeom prst="rect">
            <a:avLst/>
          </a:prstGeom>
        </p:spPr>
        <p:txBody>
          <a:bodyPr>
            <a:no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172200" y="1825625"/>
            <a:ext cx="5181600" cy="4351338"/>
          </a:xfrm>
          <a:prstGeom prst="rect">
            <a:avLst/>
          </a:prstGeom>
        </p:spPr>
        <p:txBody>
          <a:bodyPr>
            <a:no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FE09C639-C7C7-9848-BE32-492A9B56F14C}" type="slidenum">
              <a:rPr lang="en-US" smtClean="0"/>
              <a:t>‹#›</a:t>
            </a:fld>
            <a:endParaRPr lang="en-US"/>
          </a:p>
        </p:txBody>
      </p:sp>
      <p:sp>
        <p:nvSpPr>
          <p:cNvPr id="16" name="Title 1">
            <a:extLst>
              <a:ext uri="{FF2B5EF4-FFF2-40B4-BE49-F238E27FC236}">
                <a16:creationId xmlns:a16="http://schemas.microsoft.com/office/drawing/2014/main" id="{5F20F4AD-868C-4518-BF2C-BE96602672C5}"/>
              </a:ext>
            </a:extLst>
          </p:cNvPr>
          <p:cNvSpPr>
            <a:spLocks noGrp="1"/>
          </p:cNvSpPr>
          <p:nvPr>
            <p:ph type="title"/>
          </p:nvPr>
        </p:nvSpPr>
        <p:spPr>
          <a:xfrm>
            <a:off x="838200" y="84378"/>
            <a:ext cx="10515600" cy="914400"/>
          </a:xfrm>
        </p:spPr>
        <p:txBody>
          <a:bodyPr>
            <a:noAutofit/>
          </a:bodyPr>
          <a:lstStyle/>
          <a:p>
            <a:r>
              <a:rPr lang="en-US"/>
              <a:t>Click to edit Master title style</a:t>
            </a:r>
          </a:p>
        </p:txBody>
      </p:sp>
      <p:grpSp>
        <p:nvGrpSpPr>
          <p:cNvPr id="17" name="Group 16">
            <a:extLst>
              <a:ext uri="{FF2B5EF4-FFF2-40B4-BE49-F238E27FC236}">
                <a16:creationId xmlns:a16="http://schemas.microsoft.com/office/drawing/2014/main" id="{8F6134CF-91D2-4FC4-BF8C-E2E15519CAA7}"/>
              </a:ext>
            </a:extLst>
          </p:cNvPr>
          <p:cNvGrpSpPr/>
          <p:nvPr userDrawn="1"/>
        </p:nvGrpSpPr>
        <p:grpSpPr>
          <a:xfrm>
            <a:off x="0" y="1068948"/>
            <a:ext cx="12196064" cy="39048"/>
            <a:chOff x="-3048" y="1344168"/>
            <a:chExt cx="9147048" cy="39048"/>
          </a:xfrm>
        </p:grpSpPr>
        <p:grpSp>
          <p:nvGrpSpPr>
            <p:cNvPr id="18" name="Group 17">
              <a:extLst>
                <a:ext uri="{FF2B5EF4-FFF2-40B4-BE49-F238E27FC236}">
                  <a16:creationId xmlns:a16="http://schemas.microsoft.com/office/drawing/2014/main" id="{C8DF2E32-0264-4985-954C-B6E6E5D6C688}"/>
                </a:ext>
              </a:extLst>
            </p:cNvPr>
            <p:cNvGrpSpPr/>
            <p:nvPr userDrawn="1"/>
          </p:nvGrpSpPr>
          <p:grpSpPr>
            <a:xfrm>
              <a:off x="-3048" y="1344168"/>
              <a:ext cx="9147048" cy="15240"/>
              <a:chOff x="-3048" y="1344168"/>
              <a:chExt cx="9147048" cy="15240"/>
            </a:xfrm>
          </p:grpSpPr>
          <p:cxnSp>
            <p:nvCxnSpPr>
              <p:cNvPr id="22" name="Straight Connector 21">
                <a:extLst>
                  <a:ext uri="{FF2B5EF4-FFF2-40B4-BE49-F238E27FC236}">
                    <a16:creationId xmlns:a16="http://schemas.microsoft.com/office/drawing/2014/main" id="{6FD112CB-F605-4CC4-B1EF-BACDBEC57668}"/>
                  </a:ext>
                </a:extLst>
              </p:cNvPr>
              <p:cNvCxnSpPr/>
              <p:nvPr userDrawn="1"/>
            </p:nvCxnSpPr>
            <p:spPr>
              <a:xfrm>
                <a:off x="0" y="1344168"/>
                <a:ext cx="9144000" cy="0"/>
              </a:xfrm>
              <a:prstGeom prst="line">
                <a:avLst/>
              </a:prstGeom>
              <a:ln w="15875" cap="flat" cmpd="sng" algn="ctr">
                <a:solidFill>
                  <a:schemeClr val="accent5"/>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E89C9FE-6DC9-4918-B587-46D2363FFCC5}"/>
                  </a:ext>
                </a:extLst>
              </p:cNvPr>
              <p:cNvCxnSpPr/>
              <p:nvPr userDrawn="1"/>
            </p:nvCxnSpPr>
            <p:spPr>
              <a:xfrm>
                <a:off x="-3048" y="1359408"/>
                <a:ext cx="9144000" cy="0"/>
              </a:xfrm>
              <a:prstGeom prst="line">
                <a:avLst/>
              </a:prstGeom>
              <a:ln w="15875" cap="flat" cmpd="sng" algn="ctr">
                <a:solidFill>
                  <a:schemeClr val="accent5"/>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0F552577-2114-47A0-9FA5-D54A103339B9}"/>
                </a:ext>
              </a:extLst>
            </p:cNvPr>
            <p:cNvGrpSpPr/>
            <p:nvPr userDrawn="1"/>
          </p:nvGrpSpPr>
          <p:grpSpPr>
            <a:xfrm>
              <a:off x="-3048" y="1367976"/>
              <a:ext cx="9147048" cy="15240"/>
              <a:chOff x="-3048" y="1344168"/>
              <a:chExt cx="9147048" cy="15240"/>
            </a:xfrm>
          </p:grpSpPr>
          <p:cxnSp>
            <p:nvCxnSpPr>
              <p:cNvPr id="20" name="Straight Connector 19">
                <a:extLst>
                  <a:ext uri="{FF2B5EF4-FFF2-40B4-BE49-F238E27FC236}">
                    <a16:creationId xmlns:a16="http://schemas.microsoft.com/office/drawing/2014/main" id="{A7869CCC-EE46-4130-813F-357CA0778582}"/>
                  </a:ext>
                </a:extLst>
              </p:cNvPr>
              <p:cNvCxnSpPr/>
              <p:nvPr userDrawn="1"/>
            </p:nvCxnSpPr>
            <p:spPr>
              <a:xfrm>
                <a:off x="0" y="1344168"/>
                <a:ext cx="9144000" cy="0"/>
              </a:xfrm>
              <a:prstGeom prst="line">
                <a:avLst/>
              </a:prstGeom>
              <a:ln w="15875" cap="flat" cmpd="sng" algn="ctr">
                <a:solidFill>
                  <a:schemeClr val="accent5"/>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0718D76-43D1-4365-9C23-E9214863040E}"/>
                  </a:ext>
                </a:extLst>
              </p:cNvPr>
              <p:cNvCxnSpPr/>
              <p:nvPr userDrawn="1"/>
            </p:nvCxnSpPr>
            <p:spPr>
              <a:xfrm>
                <a:off x="-3048" y="1359408"/>
                <a:ext cx="9144000" cy="0"/>
              </a:xfrm>
              <a:prstGeom prst="line">
                <a:avLst/>
              </a:prstGeom>
              <a:ln w="15875" cap="flat" cmpd="sng" algn="ctr">
                <a:solidFill>
                  <a:schemeClr val="accent5"/>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6773428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6-TwoContentHeader">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CAA7CBE-094D-4EA3-A7D5-3FC1AB2B8B8F}"/>
              </a:ext>
            </a:extLst>
          </p:cNvPr>
          <p:cNvGraphicFramePr>
            <a:graphicFrameLocks noChangeAspect="1"/>
          </p:cNvGraphicFramePr>
          <p:nvPr userDrawn="1">
            <p:custDataLst>
              <p:tags r:id="rId1"/>
            </p:custDataLst>
            <p:extLst>
              <p:ext uri="{D42A27DB-BD31-4B8C-83A1-F6EECF244321}">
                <p14:modId xmlns:p14="http://schemas.microsoft.com/office/powerpoint/2010/main" val="15547526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BCAA7CBE-094D-4EA3-A7D5-3FC1AB2B8B8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00C3291-4817-4D07-847A-47986ABEA3DF}"/>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600" b="1" i="0" baseline="0">
              <a:latin typeface="Calibri Light" panose="020F0302020204030204" pitchFamily="34" charset="0"/>
              <a:ea typeface="+mj-ea"/>
              <a:cs typeface="+mj-cs"/>
              <a:sym typeface="Calibri Light" panose="020F0302020204030204" pitchFamily="34" charset="0"/>
            </a:endParaRP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FE09C639-C7C7-9848-BE32-492A9B56F14C}" type="slidenum">
              <a:rPr lang="en-US" smtClean="0"/>
              <a:t>‹#›</a:t>
            </a:fld>
            <a:endParaRPr lang="en-US"/>
          </a:p>
        </p:txBody>
      </p:sp>
      <p:sp>
        <p:nvSpPr>
          <p:cNvPr id="15" name="Text Placeholder 2">
            <a:extLst>
              <a:ext uri="{FF2B5EF4-FFF2-40B4-BE49-F238E27FC236}">
                <a16:creationId xmlns:a16="http://schemas.microsoft.com/office/drawing/2014/main" id="{BFC0AFE6-8C54-45DF-BCD9-4424242BE4C9}"/>
              </a:ext>
            </a:extLst>
          </p:cNvPr>
          <p:cNvSpPr>
            <a:spLocks noGrp="1"/>
          </p:cNvSpPr>
          <p:nvPr>
            <p:ph type="body" idx="1" hasCustomPrompt="1"/>
          </p:nvPr>
        </p:nvSpPr>
        <p:spPr>
          <a:xfrm>
            <a:off x="839789" y="1690690"/>
            <a:ext cx="5157787" cy="823912"/>
          </a:xfrm>
          <a:prstGeom prst="rect">
            <a:avLst/>
          </a:prstGeom>
          <a:solidFill>
            <a:schemeClr val="bg1"/>
          </a:solidFill>
          <a:effectLst>
            <a:outerShdw dist="38100" dir="5400000" sx="98000" sy="98000" algn="t" rotWithShape="0">
              <a:schemeClr val="accent5">
                <a:lumMod val="50000"/>
              </a:schemeClr>
            </a:outerShdw>
          </a:effectLst>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3">
            <a:extLst>
              <a:ext uri="{FF2B5EF4-FFF2-40B4-BE49-F238E27FC236}">
                <a16:creationId xmlns:a16="http://schemas.microsoft.com/office/drawing/2014/main" id="{9D0C4057-1319-47F2-A951-F1AAF86F0206}"/>
              </a:ext>
            </a:extLst>
          </p:cNvPr>
          <p:cNvSpPr>
            <a:spLocks noGrp="1"/>
          </p:cNvSpPr>
          <p:nvPr>
            <p:ph sz="half" idx="2" hasCustomPrompt="1"/>
          </p:nvPr>
        </p:nvSpPr>
        <p:spPr>
          <a:xfrm>
            <a:off x="839789" y="2514602"/>
            <a:ext cx="5157787" cy="3684588"/>
          </a:xfrm>
          <a:prstGeom prst="rect">
            <a:avLst/>
          </a:prstGeom>
        </p:spPr>
        <p:txBody>
          <a:bodyPr>
            <a:no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a:extLst>
              <a:ext uri="{FF2B5EF4-FFF2-40B4-BE49-F238E27FC236}">
                <a16:creationId xmlns:a16="http://schemas.microsoft.com/office/drawing/2014/main" id="{9D21A1F8-A95B-4BB9-98A2-14C3D1CC1DDE}"/>
              </a:ext>
            </a:extLst>
          </p:cNvPr>
          <p:cNvSpPr>
            <a:spLocks noGrp="1"/>
          </p:cNvSpPr>
          <p:nvPr>
            <p:ph type="body" sz="quarter" idx="3" hasCustomPrompt="1"/>
          </p:nvPr>
        </p:nvSpPr>
        <p:spPr>
          <a:xfrm>
            <a:off x="6172201" y="1690690"/>
            <a:ext cx="5183188" cy="823912"/>
          </a:xfrm>
          <a:prstGeom prst="rect">
            <a:avLst/>
          </a:prstGeom>
          <a:solidFill>
            <a:schemeClr val="bg1"/>
          </a:solidFill>
          <a:effectLst>
            <a:outerShdw dist="38100" dir="5400000" sx="98000" sy="98000" algn="t" rotWithShape="0">
              <a:schemeClr val="accent5">
                <a:lumMod val="50000"/>
              </a:schemeClr>
            </a:outerShdw>
          </a:effectLst>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1F94A312-7DA1-443C-AD6E-666EA7A4FCA7}"/>
              </a:ext>
            </a:extLst>
          </p:cNvPr>
          <p:cNvSpPr>
            <a:spLocks noGrp="1"/>
          </p:cNvSpPr>
          <p:nvPr>
            <p:ph sz="quarter" idx="4" hasCustomPrompt="1"/>
          </p:nvPr>
        </p:nvSpPr>
        <p:spPr>
          <a:xfrm>
            <a:off x="6172201" y="2514602"/>
            <a:ext cx="5183188" cy="3684588"/>
          </a:xfrm>
          <a:prstGeom prst="rect">
            <a:avLst/>
          </a:prstGeom>
        </p:spPr>
        <p:txBody>
          <a:bodyPr>
            <a:no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31E5F104-E417-40DA-B17D-ABA7502D6056}"/>
              </a:ext>
            </a:extLst>
          </p:cNvPr>
          <p:cNvSpPr>
            <a:spLocks noGrp="1"/>
          </p:cNvSpPr>
          <p:nvPr>
            <p:ph type="title"/>
          </p:nvPr>
        </p:nvSpPr>
        <p:spPr>
          <a:xfrm>
            <a:off x="838200" y="84378"/>
            <a:ext cx="10515600" cy="914400"/>
          </a:xfrm>
        </p:spPr>
        <p:txBody>
          <a:bodyPr>
            <a:noAutofit/>
          </a:bodyPr>
          <a:lstStyle/>
          <a:p>
            <a:r>
              <a:rPr lang="en-US"/>
              <a:t>Click to edit Master title style</a:t>
            </a:r>
          </a:p>
        </p:txBody>
      </p:sp>
      <p:grpSp>
        <p:nvGrpSpPr>
          <p:cNvPr id="20" name="Group 19">
            <a:extLst>
              <a:ext uri="{FF2B5EF4-FFF2-40B4-BE49-F238E27FC236}">
                <a16:creationId xmlns:a16="http://schemas.microsoft.com/office/drawing/2014/main" id="{98949910-2FD1-4165-9E3C-7E79322985CF}"/>
              </a:ext>
            </a:extLst>
          </p:cNvPr>
          <p:cNvGrpSpPr/>
          <p:nvPr userDrawn="1"/>
        </p:nvGrpSpPr>
        <p:grpSpPr>
          <a:xfrm>
            <a:off x="0" y="1068948"/>
            <a:ext cx="12196064" cy="39048"/>
            <a:chOff x="-3048" y="1344168"/>
            <a:chExt cx="9147048" cy="39048"/>
          </a:xfrm>
        </p:grpSpPr>
        <p:grpSp>
          <p:nvGrpSpPr>
            <p:cNvPr id="21" name="Group 20">
              <a:extLst>
                <a:ext uri="{FF2B5EF4-FFF2-40B4-BE49-F238E27FC236}">
                  <a16:creationId xmlns:a16="http://schemas.microsoft.com/office/drawing/2014/main" id="{8BDD0478-076B-4811-A312-8077AC19713F}"/>
                </a:ext>
              </a:extLst>
            </p:cNvPr>
            <p:cNvGrpSpPr/>
            <p:nvPr userDrawn="1"/>
          </p:nvGrpSpPr>
          <p:grpSpPr>
            <a:xfrm>
              <a:off x="-3048" y="1344168"/>
              <a:ext cx="9147048" cy="15240"/>
              <a:chOff x="-3048" y="1344168"/>
              <a:chExt cx="9147048" cy="15240"/>
            </a:xfrm>
          </p:grpSpPr>
          <p:cxnSp>
            <p:nvCxnSpPr>
              <p:cNvPr id="25" name="Straight Connector 24">
                <a:extLst>
                  <a:ext uri="{FF2B5EF4-FFF2-40B4-BE49-F238E27FC236}">
                    <a16:creationId xmlns:a16="http://schemas.microsoft.com/office/drawing/2014/main" id="{16B3BAB7-7A4E-4455-860E-FA717B988615}"/>
                  </a:ext>
                </a:extLst>
              </p:cNvPr>
              <p:cNvCxnSpPr/>
              <p:nvPr userDrawn="1"/>
            </p:nvCxnSpPr>
            <p:spPr>
              <a:xfrm>
                <a:off x="0" y="1344168"/>
                <a:ext cx="9144000" cy="0"/>
              </a:xfrm>
              <a:prstGeom prst="line">
                <a:avLst/>
              </a:prstGeom>
              <a:ln w="15875" cap="flat" cmpd="sng" algn="ctr">
                <a:solidFill>
                  <a:schemeClr val="accent5"/>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469EBB7-4052-4849-BA4E-C37A42111AA6}"/>
                  </a:ext>
                </a:extLst>
              </p:cNvPr>
              <p:cNvCxnSpPr/>
              <p:nvPr userDrawn="1"/>
            </p:nvCxnSpPr>
            <p:spPr>
              <a:xfrm>
                <a:off x="-3048" y="1359408"/>
                <a:ext cx="9144000" cy="0"/>
              </a:xfrm>
              <a:prstGeom prst="line">
                <a:avLst/>
              </a:prstGeom>
              <a:ln w="15875" cap="flat" cmpd="sng" algn="ctr">
                <a:solidFill>
                  <a:schemeClr val="accent5"/>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10E8966F-EAB3-4446-BCF8-6EA964FF9142}"/>
                </a:ext>
              </a:extLst>
            </p:cNvPr>
            <p:cNvGrpSpPr/>
            <p:nvPr userDrawn="1"/>
          </p:nvGrpSpPr>
          <p:grpSpPr>
            <a:xfrm>
              <a:off x="-3048" y="1367976"/>
              <a:ext cx="9147048" cy="15240"/>
              <a:chOff x="-3048" y="1344168"/>
              <a:chExt cx="9147048" cy="15240"/>
            </a:xfrm>
          </p:grpSpPr>
          <p:cxnSp>
            <p:nvCxnSpPr>
              <p:cNvPr id="23" name="Straight Connector 22">
                <a:extLst>
                  <a:ext uri="{FF2B5EF4-FFF2-40B4-BE49-F238E27FC236}">
                    <a16:creationId xmlns:a16="http://schemas.microsoft.com/office/drawing/2014/main" id="{BB9C6490-6815-4D87-9761-B69BEA8F52C1}"/>
                  </a:ext>
                </a:extLst>
              </p:cNvPr>
              <p:cNvCxnSpPr/>
              <p:nvPr userDrawn="1"/>
            </p:nvCxnSpPr>
            <p:spPr>
              <a:xfrm>
                <a:off x="0" y="1344168"/>
                <a:ext cx="9144000" cy="0"/>
              </a:xfrm>
              <a:prstGeom prst="line">
                <a:avLst/>
              </a:prstGeom>
              <a:ln w="15875" cap="flat" cmpd="sng" algn="ctr">
                <a:solidFill>
                  <a:schemeClr val="accent5"/>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8C44BA-F41C-4A34-9ADD-3EEB38266F1F}"/>
                  </a:ext>
                </a:extLst>
              </p:cNvPr>
              <p:cNvCxnSpPr/>
              <p:nvPr userDrawn="1"/>
            </p:nvCxnSpPr>
            <p:spPr>
              <a:xfrm>
                <a:off x="-3048" y="1359408"/>
                <a:ext cx="9144000" cy="0"/>
              </a:xfrm>
              <a:prstGeom prst="line">
                <a:avLst/>
              </a:prstGeom>
              <a:ln w="15875" cap="flat" cmpd="sng" algn="ctr">
                <a:solidFill>
                  <a:schemeClr val="accent5"/>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58767760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8-Three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CA22BBF-14C6-428D-9A28-0D97CDEBE5FA}"/>
              </a:ext>
            </a:extLst>
          </p:cNvPr>
          <p:cNvGraphicFramePr>
            <a:graphicFrameLocks noChangeAspect="1"/>
          </p:cNvGraphicFramePr>
          <p:nvPr userDrawn="1">
            <p:custDataLst>
              <p:tags r:id="rId1"/>
            </p:custDataLst>
            <p:extLst>
              <p:ext uri="{D42A27DB-BD31-4B8C-83A1-F6EECF244321}">
                <p14:modId xmlns:p14="http://schemas.microsoft.com/office/powerpoint/2010/main" val="39026430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7CA22BBF-14C6-428D-9A28-0D97CDEBE5F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2F01F7F-5791-44A7-AF0B-DFF544A9121F}"/>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600" b="1" i="0" baseline="0">
              <a:latin typeface="Calibri Light" panose="020F0302020204030204" pitchFamily="34" charset="0"/>
              <a:ea typeface="+mj-ea"/>
              <a:cs typeface="+mj-cs"/>
              <a:sym typeface="Calibri Light" panose="020F0302020204030204" pitchFamily="34" charset="0"/>
            </a:endParaRP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FE09C639-C7C7-9848-BE32-492A9B56F14C}" type="slidenum">
              <a:rPr lang="en-US" smtClean="0"/>
              <a:t>‹#›</a:t>
            </a:fld>
            <a:endParaRPr lang="en-US"/>
          </a:p>
        </p:txBody>
      </p:sp>
      <p:sp>
        <p:nvSpPr>
          <p:cNvPr id="15" name="Text Placeholder 2">
            <a:extLst>
              <a:ext uri="{FF2B5EF4-FFF2-40B4-BE49-F238E27FC236}">
                <a16:creationId xmlns:a16="http://schemas.microsoft.com/office/drawing/2014/main" id="{BFC0AFE6-8C54-45DF-BCD9-4424242BE4C9}"/>
              </a:ext>
            </a:extLst>
          </p:cNvPr>
          <p:cNvSpPr>
            <a:spLocks noGrp="1"/>
          </p:cNvSpPr>
          <p:nvPr>
            <p:ph type="body" idx="1" hasCustomPrompt="1"/>
          </p:nvPr>
        </p:nvSpPr>
        <p:spPr>
          <a:xfrm>
            <a:off x="904189" y="1690690"/>
            <a:ext cx="3100387" cy="823912"/>
          </a:xfrm>
          <a:prstGeom prst="rect">
            <a:avLst/>
          </a:prstGeom>
          <a:solidFill>
            <a:schemeClr val="bg1"/>
          </a:solidFill>
          <a:effectLst>
            <a:outerShdw dist="38100" dir="5400000" sx="98000" sy="98000" algn="t" rotWithShape="0">
              <a:schemeClr val="accent5">
                <a:lumMod val="50000"/>
              </a:schemeClr>
            </a:outerShdw>
          </a:effectLst>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3">
            <a:extLst>
              <a:ext uri="{FF2B5EF4-FFF2-40B4-BE49-F238E27FC236}">
                <a16:creationId xmlns:a16="http://schemas.microsoft.com/office/drawing/2014/main" id="{9D0C4057-1319-47F2-A951-F1AAF86F0206}"/>
              </a:ext>
            </a:extLst>
          </p:cNvPr>
          <p:cNvSpPr>
            <a:spLocks noGrp="1"/>
          </p:cNvSpPr>
          <p:nvPr>
            <p:ph sz="half" idx="2" hasCustomPrompt="1"/>
          </p:nvPr>
        </p:nvSpPr>
        <p:spPr>
          <a:xfrm>
            <a:off x="904189" y="2514602"/>
            <a:ext cx="3100387" cy="3684588"/>
          </a:xfrm>
          <a:prstGeom prst="rect">
            <a:avLst/>
          </a:prstGeom>
        </p:spPr>
        <p:txBody>
          <a:bodyPr>
            <a:noAutofit/>
          </a:bodyPr>
          <a:lstStyle>
            <a:lvl1pPr>
              <a:defRPr sz="1600"/>
            </a:lvl1pPr>
            <a:lvl2pPr>
              <a:defRPr sz="16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a:extLst>
              <a:ext uri="{FF2B5EF4-FFF2-40B4-BE49-F238E27FC236}">
                <a16:creationId xmlns:a16="http://schemas.microsoft.com/office/drawing/2014/main" id="{9D21A1F8-A95B-4BB9-98A2-14C3D1CC1DDE}"/>
              </a:ext>
            </a:extLst>
          </p:cNvPr>
          <p:cNvSpPr>
            <a:spLocks noGrp="1"/>
          </p:cNvSpPr>
          <p:nvPr>
            <p:ph type="body" sz="quarter" idx="3" hasCustomPrompt="1"/>
          </p:nvPr>
        </p:nvSpPr>
        <p:spPr>
          <a:xfrm>
            <a:off x="8161258" y="1690690"/>
            <a:ext cx="3115656" cy="823912"/>
          </a:xfrm>
          <a:prstGeom prst="rect">
            <a:avLst/>
          </a:prstGeom>
          <a:solidFill>
            <a:schemeClr val="bg1"/>
          </a:solidFill>
          <a:effectLst>
            <a:outerShdw dist="38100" dir="5400000" sx="98000" sy="98000" algn="t" rotWithShape="0">
              <a:schemeClr val="accent5">
                <a:lumMod val="50000"/>
              </a:schemeClr>
            </a:outerShdw>
          </a:effectLst>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1F94A312-7DA1-443C-AD6E-666EA7A4FCA7}"/>
              </a:ext>
            </a:extLst>
          </p:cNvPr>
          <p:cNvSpPr>
            <a:spLocks noGrp="1"/>
          </p:cNvSpPr>
          <p:nvPr>
            <p:ph sz="quarter" idx="4" hasCustomPrompt="1"/>
          </p:nvPr>
        </p:nvSpPr>
        <p:spPr>
          <a:xfrm>
            <a:off x="8161258" y="2514602"/>
            <a:ext cx="3115656" cy="3684588"/>
          </a:xfrm>
          <a:prstGeom prst="rect">
            <a:avLst/>
          </a:prstGeom>
        </p:spPr>
        <p:txBody>
          <a:bodyPr>
            <a:noAutofit/>
          </a:bodyPr>
          <a:lstStyle>
            <a:lvl1pPr>
              <a:defRPr sz="1600"/>
            </a:lvl1pPr>
            <a:lvl2pPr>
              <a:defRPr sz="16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
            <a:extLst>
              <a:ext uri="{FF2B5EF4-FFF2-40B4-BE49-F238E27FC236}">
                <a16:creationId xmlns:a16="http://schemas.microsoft.com/office/drawing/2014/main" id="{CD3B4316-9026-4A01-B1CB-533CF30EF44B}"/>
              </a:ext>
            </a:extLst>
          </p:cNvPr>
          <p:cNvSpPr>
            <a:spLocks noGrp="1"/>
          </p:cNvSpPr>
          <p:nvPr>
            <p:ph type="body" idx="13" hasCustomPrompt="1"/>
          </p:nvPr>
        </p:nvSpPr>
        <p:spPr>
          <a:xfrm>
            <a:off x="4532723" y="1690690"/>
            <a:ext cx="3100387" cy="823912"/>
          </a:xfrm>
          <a:prstGeom prst="rect">
            <a:avLst/>
          </a:prstGeom>
          <a:solidFill>
            <a:schemeClr val="bg1"/>
          </a:solidFill>
          <a:effectLst>
            <a:outerShdw dist="38100" dir="5400000" sx="98000" sy="98000" algn="t" rotWithShape="0">
              <a:schemeClr val="accent5">
                <a:lumMod val="50000"/>
              </a:schemeClr>
            </a:outerShdw>
          </a:effectLst>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3">
            <a:extLst>
              <a:ext uri="{FF2B5EF4-FFF2-40B4-BE49-F238E27FC236}">
                <a16:creationId xmlns:a16="http://schemas.microsoft.com/office/drawing/2014/main" id="{02DFB68E-A60F-48E1-9EF9-C2D89435EBD0}"/>
              </a:ext>
            </a:extLst>
          </p:cNvPr>
          <p:cNvSpPr>
            <a:spLocks noGrp="1"/>
          </p:cNvSpPr>
          <p:nvPr>
            <p:ph sz="half" idx="14" hasCustomPrompt="1"/>
          </p:nvPr>
        </p:nvSpPr>
        <p:spPr>
          <a:xfrm>
            <a:off x="4532723" y="2514602"/>
            <a:ext cx="3100387" cy="3684588"/>
          </a:xfrm>
          <a:prstGeom prst="rect">
            <a:avLst/>
          </a:prstGeom>
        </p:spPr>
        <p:txBody>
          <a:bodyPr>
            <a:noAutofit/>
          </a:bodyPr>
          <a:lstStyle>
            <a:lvl1pPr>
              <a:defRPr sz="1600"/>
            </a:lvl1pPr>
            <a:lvl2pPr>
              <a:defRPr sz="16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6FF2EE0B-94CA-4CB0-9A4A-2395A5CF32DF}"/>
              </a:ext>
            </a:extLst>
          </p:cNvPr>
          <p:cNvSpPr>
            <a:spLocks noGrp="1"/>
          </p:cNvSpPr>
          <p:nvPr>
            <p:ph type="title"/>
          </p:nvPr>
        </p:nvSpPr>
        <p:spPr>
          <a:xfrm>
            <a:off x="838200" y="84378"/>
            <a:ext cx="10515600" cy="914400"/>
          </a:xfrm>
        </p:spPr>
        <p:txBody>
          <a:bodyPr>
            <a:noAutofit/>
          </a:bodyPr>
          <a:lstStyle/>
          <a:p>
            <a:r>
              <a:rPr lang="en-US"/>
              <a:t>Click to edit Master title style</a:t>
            </a:r>
          </a:p>
        </p:txBody>
      </p:sp>
      <p:grpSp>
        <p:nvGrpSpPr>
          <p:cNvPr id="22" name="Group 21">
            <a:extLst>
              <a:ext uri="{FF2B5EF4-FFF2-40B4-BE49-F238E27FC236}">
                <a16:creationId xmlns:a16="http://schemas.microsoft.com/office/drawing/2014/main" id="{B7112D4C-AC92-42AB-928E-FD3F1E54FE15}"/>
              </a:ext>
            </a:extLst>
          </p:cNvPr>
          <p:cNvGrpSpPr/>
          <p:nvPr userDrawn="1"/>
        </p:nvGrpSpPr>
        <p:grpSpPr>
          <a:xfrm>
            <a:off x="0" y="1068948"/>
            <a:ext cx="12196064" cy="39048"/>
            <a:chOff x="-3048" y="1344168"/>
            <a:chExt cx="9147048" cy="39048"/>
          </a:xfrm>
        </p:grpSpPr>
        <p:grpSp>
          <p:nvGrpSpPr>
            <p:cNvPr id="23" name="Group 22">
              <a:extLst>
                <a:ext uri="{FF2B5EF4-FFF2-40B4-BE49-F238E27FC236}">
                  <a16:creationId xmlns:a16="http://schemas.microsoft.com/office/drawing/2014/main" id="{444DEB16-CF70-42DA-BF5B-BABA4DE7CCF5}"/>
                </a:ext>
              </a:extLst>
            </p:cNvPr>
            <p:cNvGrpSpPr/>
            <p:nvPr userDrawn="1"/>
          </p:nvGrpSpPr>
          <p:grpSpPr>
            <a:xfrm>
              <a:off x="-3048" y="1344168"/>
              <a:ext cx="9147048" cy="15240"/>
              <a:chOff x="-3048" y="1344168"/>
              <a:chExt cx="9147048" cy="15240"/>
            </a:xfrm>
          </p:grpSpPr>
          <p:cxnSp>
            <p:nvCxnSpPr>
              <p:cNvPr id="27" name="Straight Connector 26">
                <a:extLst>
                  <a:ext uri="{FF2B5EF4-FFF2-40B4-BE49-F238E27FC236}">
                    <a16:creationId xmlns:a16="http://schemas.microsoft.com/office/drawing/2014/main" id="{EEF27E5D-82E7-4B78-A654-390F8273111B}"/>
                  </a:ext>
                </a:extLst>
              </p:cNvPr>
              <p:cNvCxnSpPr/>
              <p:nvPr userDrawn="1"/>
            </p:nvCxnSpPr>
            <p:spPr>
              <a:xfrm>
                <a:off x="0" y="1344168"/>
                <a:ext cx="9144000" cy="0"/>
              </a:xfrm>
              <a:prstGeom prst="line">
                <a:avLst/>
              </a:prstGeom>
              <a:ln w="15875" cap="flat" cmpd="sng" algn="ctr">
                <a:solidFill>
                  <a:schemeClr val="accent5"/>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7432AF5-E976-4758-BF97-D29537F7AF92}"/>
                  </a:ext>
                </a:extLst>
              </p:cNvPr>
              <p:cNvCxnSpPr/>
              <p:nvPr userDrawn="1"/>
            </p:nvCxnSpPr>
            <p:spPr>
              <a:xfrm>
                <a:off x="-3048" y="1359408"/>
                <a:ext cx="9144000" cy="0"/>
              </a:xfrm>
              <a:prstGeom prst="line">
                <a:avLst/>
              </a:prstGeom>
              <a:ln w="15875" cap="flat" cmpd="sng" algn="ctr">
                <a:solidFill>
                  <a:schemeClr val="accent5"/>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5F7AC330-9D34-4BA7-B95C-7A83CB999E7B}"/>
                </a:ext>
              </a:extLst>
            </p:cNvPr>
            <p:cNvGrpSpPr/>
            <p:nvPr userDrawn="1"/>
          </p:nvGrpSpPr>
          <p:grpSpPr>
            <a:xfrm>
              <a:off x="-3048" y="1367976"/>
              <a:ext cx="9147048" cy="15240"/>
              <a:chOff x="-3048" y="1344168"/>
              <a:chExt cx="9147048" cy="15240"/>
            </a:xfrm>
          </p:grpSpPr>
          <p:cxnSp>
            <p:nvCxnSpPr>
              <p:cNvPr id="25" name="Straight Connector 24">
                <a:extLst>
                  <a:ext uri="{FF2B5EF4-FFF2-40B4-BE49-F238E27FC236}">
                    <a16:creationId xmlns:a16="http://schemas.microsoft.com/office/drawing/2014/main" id="{C04114B3-D50C-4ADA-A400-DBBCA8AF82D1}"/>
                  </a:ext>
                </a:extLst>
              </p:cNvPr>
              <p:cNvCxnSpPr/>
              <p:nvPr userDrawn="1"/>
            </p:nvCxnSpPr>
            <p:spPr>
              <a:xfrm>
                <a:off x="0" y="1344168"/>
                <a:ext cx="9144000" cy="0"/>
              </a:xfrm>
              <a:prstGeom prst="line">
                <a:avLst/>
              </a:prstGeom>
              <a:ln w="15875" cap="flat" cmpd="sng" algn="ctr">
                <a:solidFill>
                  <a:schemeClr val="accent5"/>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35768C6-EC04-45CC-A954-0EE781747A7E}"/>
                  </a:ext>
                </a:extLst>
              </p:cNvPr>
              <p:cNvCxnSpPr/>
              <p:nvPr userDrawn="1"/>
            </p:nvCxnSpPr>
            <p:spPr>
              <a:xfrm>
                <a:off x="-3048" y="1359408"/>
                <a:ext cx="9144000" cy="0"/>
              </a:xfrm>
              <a:prstGeom prst="line">
                <a:avLst/>
              </a:prstGeom>
              <a:ln w="15875" cap="flat" cmpd="sng" algn="ctr">
                <a:solidFill>
                  <a:schemeClr val="accent5"/>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434238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28"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9" Type="http://schemas.openxmlformats.org/officeDocument/2006/relationships/slideLayout" Target="../slideLayouts/slideLayout60.xml"/><Relationship Id="rId21" Type="http://schemas.openxmlformats.org/officeDocument/2006/relationships/slideLayout" Target="../slideLayouts/slideLayout42.xml"/><Relationship Id="rId34" Type="http://schemas.openxmlformats.org/officeDocument/2006/relationships/slideLayout" Target="../slideLayouts/slideLayout55.xml"/><Relationship Id="rId42" Type="http://schemas.openxmlformats.org/officeDocument/2006/relationships/slideLayout" Target="../slideLayouts/slideLayout63.xml"/><Relationship Id="rId47" Type="http://schemas.openxmlformats.org/officeDocument/2006/relationships/slideLayout" Target="../slideLayouts/slideLayout68.xml"/><Relationship Id="rId50" Type="http://schemas.openxmlformats.org/officeDocument/2006/relationships/tags" Target="../tags/tag6.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9" Type="http://schemas.openxmlformats.org/officeDocument/2006/relationships/slideLayout" Target="../slideLayouts/slideLayout50.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32" Type="http://schemas.openxmlformats.org/officeDocument/2006/relationships/slideLayout" Target="../slideLayouts/slideLayout53.xml"/><Relationship Id="rId37" Type="http://schemas.openxmlformats.org/officeDocument/2006/relationships/slideLayout" Target="../slideLayouts/slideLayout58.xml"/><Relationship Id="rId40" Type="http://schemas.openxmlformats.org/officeDocument/2006/relationships/slideLayout" Target="../slideLayouts/slideLayout61.xml"/><Relationship Id="rId45" Type="http://schemas.openxmlformats.org/officeDocument/2006/relationships/slideLayout" Target="../slideLayouts/slideLayout66.xml"/><Relationship Id="rId53" Type="http://schemas.openxmlformats.org/officeDocument/2006/relationships/image" Target="../media/image1.emf"/><Relationship Id="rId5" Type="http://schemas.openxmlformats.org/officeDocument/2006/relationships/slideLayout" Target="../slideLayouts/slideLayout2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31" Type="http://schemas.openxmlformats.org/officeDocument/2006/relationships/slideLayout" Target="../slideLayouts/slideLayout52.xml"/><Relationship Id="rId44" Type="http://schemas.openxmlformats.org/officeDocument/2006/relationships/slideLayout" Target="../slideLayouts/slideLayout65.xml"/><Relationship Id="rId52" Type="http://schemas.openxmlformats.org/officeDocument/2006/relationships/oleObject" Target="../embeddings/oleObject3.bin"/><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slideLayout" Target="../slideLayouts/slideLayout51.xml"/><Relationship Id="rId35" Type="http://schemas.openxmlformats.org/officeDocument/2006/relationships/slideLayout" Target="../slideLayouts/slideLayout56.xml"/><Relationship Id="rId43" Type="http://schemas.openxmlformats.org/officeDocument/2006/relationships/slideLayout" Target="../slideLayouts/slideLayout64.xml"/><Relationship Id="rId48" Type="http://schemas.openxmlformats.org/officeDocument/2006/relationships/theme" Target="../theme/theme2.xml"/><Relationship Id="rId8" Type="http://schemas.openxmlformats.org/officeDocument/2006/relationships/slideLayout" Target="../slideLayouts/slideLayout29.xml"/><Relationship Id="rId51" Type="http://schemas.openxmlformats.org/officeDocument/2006/relationships/image" Target="../media/image6.png"/><Relationship Id="rId3" Type="http://schemas.openxmlformats.org/officeDocument/2006/relationships/slideLayout" Target="../slideLayouts/slideLayout24.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33" Type="http://schemas.openxmlformats.org/officeDocument/2006/relationships/slideLayout" Target="../slideLayouts/slideLayout54.xml"/><Relationship Id="rId38" Type="http://schemas.openxmlformats.org/officeDocument/2006/relationships/slideLayout" Target="../slideLayouts/slideLayout59.xml"/><Relationship Id="rId46" Type="http://schemas.openxmlformats.org/officeDocument/2006/relationships/slideLayout" Target="../slideLayouts/slideLayout67.xml"/><Relationship Id="rId20" Type="http://schemas.openxmlformats.org/officeDocument/2006/relationships/slideLayout" Target="../slideLayouts/slideLayout41.xml"/><Relationship Id="rId41" Type="http://schemas.openxmlformats.org/officeDocument/2006/relationships/slideLayout" Target="../slideLayouts/slideLayout62.xml"/><Relationship Id="rId54" Type="http://schemas.openxmlformats.org/officeDocument/2006/relationships/image" Target="../media/image7.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36" Type="http://schemas.openxmlformats.org/officeDocument/2006/relationships/slideLayout" Target="../slideLayouts/slideLayout57.xml"/><Relationship Id="rId49" Type="http://schemas.openxmlformats.org/officeDocument/2006/relationships/tags" Target="../tags/tag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9" Type="http://schemas.openxmlformats.org/officeDocument/2006/relationships/slideLayout" Target="../slideLayouts/slideLayout107.xml"/><Relationship Id="rId21" Type="http://schemas.openxmlformats.org/officeDocument/2006/relationships/slideLayout" Target="../slideLayouts/slideLayout89.xml"/><Relationship Id="rId34" Type="http://schemas.openxmlformats.org/officeDocument/2006/relationships/slideLayout" Target="../slideLayouts/slideLayout102.xml"/><Relationship Id="rId42" Type="http://schemas.openxmlformats.org/officeDocument/2006/relationships/slideLayout" Target="../slideLayouts/slideLayout110.xml"/><Relationship Id="rId47" Type="http://schemas.openxmlformats.org/officeDocument/2006/relationships/slideLayout" Target="../slideLayouts/slideLayout115.xml"/><Relationship Id="rId50" Type="http://schemas.openxmlformats.org/officeDocument/2006/relationships/tags" Target="../tags/tag45.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9" Type="http://schemas.openxmlformats.org/officeDocument/2006/relationships/slideLayout" Target="../slideLayouts/slideLayout97.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32" Type="http://schemas.openxmlformats.org/officeDocument/2006/relationships/slideLayout" Target="../slideLayouts/slideLayout100.xml"/><Relationship Id="rId37" Type="http://schemas.openxmlformats.org/officeDocument/2006/relationships/slideLayout" Target="../slideLayouts/slideLayout105.xml"/><Relationship Id="rId40" Type="http://schemas.openxmlformats.org/officeDocument/2006/relationships/slideLayout" Target="../slideLayouts/slideLayout108.xml"/><Relationship Id="rId45" Type="http://schemas.openxmlformats.org/officeDocument/2006/relationships/slideLayout" Target="../slideLayouts/slideLayout113.xml"/><Relationship Id="rId53" Type="http://schemas.openxmlformats.org/officeDocument/2006/relationships/image" Target="../media/image1.emf"/><Relationship Id="rId5" Type="http://schemas.openxmlformats.org/officeDocument/2006/relationships/slideLayout" Target="../slideLayouts/slideLayout73.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31" Type="http://schemas.openxmlformats.org/officeDocument/2006/relationships/slideLayout" Target="../slideLayouts/slideLayout99.xml"/><Relationship Id="rId44" Type="http://schemas.openxmlformats.org/officeDocument/2006/relationships/slideLayout" Target="../slideLayouts/slideLayout112.xml"/><Relationship Id="rId52" Type="http://schemas.openxmlformats.org/officeDocument/2006/relationships/oleObject" Target="../embeddings/oleObject26.bin"/><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 Id="rId30" Type="http://schemas.openxmlformats.org/officeDocument/2006/relationships/slideLayout" Target="../slideLayouts/slideLayout98.xml"/><Relationship Id="rId35" Type="http://schemas.openxmlformats.org/officeDocument/2006/relationships/slideLayout" Target="../slideLayouts/slideLayout103.xml"/><Relationship Id="rId43" Type="http://schemas.openxmlformats.org/officeDocument/2006/relationships/slideLayout" Target="../slideLayouts/slideLayout111.xml"/><Relationship Id="rId48" Type="http://schemas.openxmlformats.org/officeDocument/2006/relationships/theme" Target="../theme/theme3.xml"/><Relationship Id="rId8" Type="http://schemas.openxmlformats.org/officeDocument/2006/relationships/slideLayout" Target="../slideLayouts/slideLayout76.xml"/><Relationship Id="rId51" Type="http://schemas.openxmlformats.org/officeDocument/2006/relationships/image" Target="../media/image6.png"/><Relationship Id="rId3" Type="http://schemas.openxmlformats.org/officeDocument/2006/relationships/slideLayout" Target="../slideLayouts/slideLayout71.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33" Type="http://schemas.openxmlformats.org/officeDocument/2006/relationships/slideLayout" Target="../slideLayouts/slideLayout101.xml"/><Relationship Id="rId38" Type="http://schemas.openxmlformats.org/officeDocument/2006/relationships/slideLayout" Target="../slideLayouts/slideLayout106.xml"/><Relationship Id="rId46" Type="http://schemas.openxmlformats.org/officeDocument/2006/relationships/slideLayout" Target="../slideLayouts/slideLayout114.xml"/><Relationship Id="rId20" Type="http://schemas.openxmlformats.org/officeDocument/2006/relationships/slideLayout" Target="../slideLayouts/slideLayout88.xml"/><Relationship Id="rId41" Type="http://schemas.openxmlformats.org/officeDocument/2006/relationships/slideLayout" Target="../slideLayouts/slideLayout109.xml"/><Relationship Id="rId54" Type="http://schemas.openxmlformats.org/officeDocument/2006/relationships/image" Target="../media/image7.png"/><Relationship Id="rId1" Type="http://schemas.openxmlformats.org/officeDocument/2006/relationships/slideLayout" Target="../slideLayouts/slideLayout69.xml"/><Relationship Id="rId6" Type="http://schemas.openxmlformats.org/officeDocument/2006/relationships/slideLayout" Target="../slideLayouts/slideLayout74.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36" Type="http://schemas.openxmlformats.org/officeDocument/2006/relationships/slideLayout" Target="../slideLayouts/slideLayout104.xml"/><Relationship Id="rId49" Type="http://schemas.openxmlformats.org/officeDocument/2006/relationships/tags" Target="../tags/tag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p:custDataLst>
              <p:tags r:id="rId23"/>
            </p:custDataLst>
            <p:extLst>
              <p:ext uri="{D42A27DB-BD31-4B8C-83A1-F6EECF244321}">
                <p14:modId xmlns:p14="http://schemas.microsoft.com/office/powerpoint/2010/main" val="14895601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395" imgH="396" progId="TCLayout.ActiveDocument.1">
                  <p:embed/>
                </p:oleObj>
              </mc:Choice>
              <mc:Fallback>
                <p:oleObj name="think-cell Slide" r:id="rId25"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p:custDataLst>
              <p:tags r:id="rId2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EF88A0-7165-40BF-8394-9A125A1067D7}" type="datetime1">
              <a:rPr lang="en-US" smtClean="0"/>
              <a:t>9/27/2023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ED25BF-8B08-481C-9175-42CBF3C8334C}" type="slidenum">
              <a:rPr lang="en-US" smtClean="0"/>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1C4A79-7B67-4263-9C21-0F0F093D2ECB}"/>
              </a:ext>
            </a:extLst>
          </p:cNvPr>
          <p:cNvSpPr/>
          <p:nvPr/>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p:nvPicPr>
        <p:blipFill>
          <a:blip r:embed="rId27" cstate="print">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p:nvPicPr>
        <p:blipFill>
          <a:blip r:embed="rId28" cstate="print">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299258100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 id="2147483756" r:id="rId21"/>
  </p:sldLayoutIdLst>
  <p:hf hdr="0" ft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51C4A79-7B67-4263-9C21-0F0F093D2ECB}"/>
              </a:ext>
            </a:extLst>
          </p:cNvPr>
          <p:cNvSpPr/>
          <p:nvPr/>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p:nvPicPr>
        <p:blipFill>
          <a:blip r:embed="rId51" cstate="email">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p:custDataLst>
              <p:tags r:id="rId49"/>
            </p:custDataLst>
            <p:extLst>
              <p:ext uri="{D42A27DB-BD31-4B8C-83A1-F6EECF244321}">
                <p14:modId xmlns:p14="http://schemas.microsoft.com/office/powerpoint/2010/main" val="33806907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2" imgW="395" imgH="396" progId="TCLayout.ActiveDocument.1">
                  <p:embed/>
                </p:oleObj>
              </mc:Choice>
              <mc:Fallback>
                <p:oleObj name="think-cell Slide" r:id="rId52"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53"/>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p:custDataLst>
              <p:tags r:id="rId5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52A04E-F597-416A-8A85-22C0755BDB75}" type="datetime1">
              <a:rPr lang="en-US" smtClean="0"/>
              <a:t>9/27/2023</a:t>
            </a:fld>
            <a:endParaRPr lang="en-US"/>
          </a:p>
        </p:txBody>
      </p:sp>
      <p:sp>
        <p:nvSpPr>
          <p:cNvPr id="5" name="Footer Placeholder 4"/>
          <p:cNvSpPr>
            <a:spLocks noGrp="1"/>
          </p:cNvSpPr>
          <p:nvPr>
            <p:ph type="ftr" sz="quarter" idx="3"/>
          </p:nvPr>
        </p:nvSpPr>
        <p:spPr>
          <a:xfrm>
            <a:off x="4037407" y="577086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723207" y="6356349"/>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670A9334-4E67-F94F-A05E-0CE8B74A054E}" type="slidenum">
              <a:rPr lang="en-US" smtClean="0"/>
              <a:pPr/>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p:nvPicPr>
        <p:blipFill>
          <a:blip r:embed="rId54" cstate="email">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838200" y="96812"/>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505849120"/>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 id="2147483777" r:id="rId20"/>
    <p:sldLayoutId id="2147483778" r:id="rId21"/>
    <p:sldLayoutId id="2147483779" r:id="rId22"/>
    <p:sldLayoutId id="2147483780" r:id="rId23"/>
    <p:sldLayoutId id="2147483781" r:id="rId24"/>
    <p:sldLayoutId id="2147483782" r:id="rId25"/>
    <p:sldLayoutId id="2147483783" r:id="rId26"/>
    <p:sldLayoutId id="2147483785" r:id="rId27"/>
    <p:sldLayoutId id="2147483786" r:id="rId28"/>
    <p:sldLayoutId id="2147483712" r:id="rId29"/>
    <p:sldLayoutId id="2147483713" r:id="rId30"/>
    <p:sldLayoutId id="2147483714" r:id="rId31"/>
    <p:sldLayoutId id="2147483715" r:id="rId32"/>
    <p:sldLayoutId id="2147483716" r:id="rId33"/>
    <p:sldLayoutId id="2147483717" r:id="rId34"/>
    <p:sldLayoutId id="2147483718" r:id="rId35"/>
    <p:sldLayoutId id="2147483719" r:id="rId36"/>
    <p:sldLayoutId id="2147483720" r:id="rId37"/>
    <p:sldLayoutId id="2147483721" r:id="rId38"/>
    <p:sldLayoutId id="2147483722" r:id="rId39"/>
    <p:sldLayoutId id="2147483723" r:id="rId40"/>
    <p:sldLayoutId id="2147483724" r:id="rId41"/>
    <p:sldLayoutId id="2147483725" r:id="rId42"/>
    <p:sldLayoutId id="2147483726" r:id="rId43"/>
    <p:sldLayoutId id="2147483727" r:id="rId44"/>
    <p:sldLayoutId id="2147483728" r:id="rId45"/>
    <p:sldLayoutId id="2147483729" r:id="rId46"/>
    <p:sldLayoutId id="2147483730" r:id="rId47"/>
  </p:sldLayoutIdLst>
  <p:hf hdr="0" ftr="0" dt="0"/>
  <p:txStyles>
    <p:titleStyle>
      <a:lvl1pPr algn="l" defTabSz="914400" rtl="0" eaLnBrk="1" latinLnBrk="0" hangingPunct="1">
        <a:lnSpc>
          <a:spcPct val="90000"/>
        </a:lnSpc>
        <a:spcBef>
          <a:spcPct val="0"/>
        </a:spcBef>
        <a:buNone/>
        <a:defRPr sz="2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51C4A79-7B67-4263-9C21-0F0F093D2ECB}"/>
              </a:ext>
            </a:extLst>
          </p:cNvPr>
          <p:cNvSpPr/>
          <p:nvPr userDrawn="1"/>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userDrawn="1"/>
        </p:nvPicPr>
        <p:blipFill>
          <a:blip r:embed="rId51" cstate="email">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userDrawn="1">
            <p:custDataLst>
              <p:tags r:id="rId49"/>
            </p:custDataLst>
            <p:extLst>
              <p:ext uri="{D42A27DB-BD31-4B8C-83A1-F6EECF244321}">
                <p14:modId xmlns:p14="http://schemas.microsoft.com/office/powerpoint/2010/main" val="33806907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2" imgW="395" imgH="396" progId="TCLayout.ActiveDocument.1">
                  <p:embed/>
                </p:oleObj>
              </mc:Choice>
              <mc:Fallback>
                <p:oleObj name="think-cell Slide" r:id="rId52"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53"/>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userDrawn="1">
            <p:custDataLst>
              <p:tags r:id="rId5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028C48-B862-42FD-8D08-937591627A9F}" type="datetime1">
              <a:rPr lang="en-US" smtClean="0"/>
              <a:t>9/27/2023</a:t>
            </a:fld>
            <a:endParaRPr lang="en-US"/>
          </a:p>
        </p:txBody>
      </p:sp>
      <p:sp>
        <p:nvSpPr>
          <p:cNvPr id="5" name="Footer Placeholder 4"/>
          <p:cNvSpPr>
            <a:spLocks noGrp="1"/>
          </p:cNvSpPr>
          <p:nvPr>
            <p:ph type="ftr" sz="quarter" idx="3"/>
          </p:nvPr>
        </p:nvSpPr>
        <p:spPr>
          <a:xfrm>
            <a:off x="4037407" y="577086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723207" y="6356349"/>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670A9334-4E67-F94F-A05E-0CE8B74A054E}" type="slidenum">
              <a:rPr lang="en-US" smtClean="0"/>
              <a:pPr/>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userDrawn="1"/>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userDrawn="1"/>
        </p:nvPicPr>
        <p:blipFill>
          <a:blip r:embed="rId54" cstate="email">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838200" y="96812"/>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1263849888"/>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 id="2147483805" r:id="rId18"/>
    <p:sldLayoutId id="2147483806" r:id="rId19"/>
    <p:sldLayoutId id="2147483807" r:id="rId20"/>
    <p:sldLayoutId id="2147483808"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Lst>
  <p:hf hdr="0" ftr="0" dt="0"/>
  <p:txStyles>
    <p:titleStyle>
      <a:lvl1pPr algn="l" defTabSz="914400" rtl="0" eaLnBrk="1" latinLnBrk="0" hangingPunct="1">
        <a:lnSpc>
          <a:spcPct val="90000"/>
        </a:lnSpc>
        <a:spcBef>
          <a:spcPct val="0"/>
        </a:spcBef>
        <a:buNone/>
        <a:defRPr sz="2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notesSlide" Target="../notesSlides/notesSlide9.xml"/><Relationship Id="rId5" Type="http://schemas.openxmlformats.org/officeDocument/2006/relationships/slideLayout" Target="../slideLayouts/slideLayout6.xml"/><Relationship Id="rId4" Type="http://schemas.openxmlformats.org/officeDocument/2006/relationships/tags" Target="../tags/tag16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3" Type="http://schemas.openxmlformats.org/officeDocument/2006/relationships/tags" Target="../tags/tag95.xml"/><Relationship Id="rId18" Type="http://schemas.openxmlformats.org/officeDocument/2006/relationships/tags" Target="../tags/tag100.xml"/><Relationship Id="rId26" Type="http://schemas.openxmlformats.org/officeDocument/2006/relationships/slideLayout" Target="../slideLayouts/slideLayout6.xml"/><Relationship Id="rId39" Type="http://schemas.openxmlformats.org/officeDocument/2006/relationships/slide" Target="slide58.xml"/><Relationship Id="rId21" Type="http://schemas.openxmlformats.org/officeDocument/2006/relationships/tags" Target="../tags/tag103.xml"/><Relationship Id="rId34" Type="http://schemas.openxmlformats.org/officeDocument/2006/relationships/slide" Target="slide10.xml"/><Relationship Id="rId7" Type="http://schemas.openxmlformats.org/officeDocument/2006/relationships/tags" Target="../tags/tag89.xml"/><Relationship Id="rId2" Type="http://schemas.openxmlformats.org/officeDocument/2006/relationships/tags" Target="../tags/tag84.xml"/><Relationship Id="rId16" Type="http://schemas.openxmlformats.org/officeDocument/2006/relationships/tags" Target="../tags/tag98.xml"/><Relationship Id="rId20" Type="http://schemas.openxmlformats.org/officeDocument/2006/relationships/tags" Target="../tags/tag102.xml"/><Relationship Id="rId29" Type="http://schemas.openxmlformats.org/officeDocument/2006/relationships/slide" Target="slide80.xml"/><Relationship Id="rId41" Type="http://schemas.openxmlformats.org/officeDocument/2006/relationships/slide" Target="slide71.xml"/><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tags" Target="../tags/tag93.xml"/><Relationship Id="rId24" Type="http://schemas.openxmlformats.org/officeDocument/2006/relationships/tags" Target="../tags/tag106.xml"/><Relationship Id="rId32" Type="http://schemas.openxmlformats.org/officeDocument/2006/relationships/slide" Target="slide74.xml"/><Relationship Id="rId37" Type="http://schemas.openxmlformats.org/officeDocument/2006/relationships/slide" Target="slide32.xml"/><Relationship Id="rId40" Type="http://schemas.openxmlformats.org/officeDocument/2006/relationships/slide" Target="slide66.xml"/><Relationship Id="rId5" Type="http://schemas.openxmlformats.org/officeDocument/2006/relationships/tags" Target="../tags/tag87.xml"/><Relationship Id="rId15" Type="http://schemas.openxmlformats.org/officeDocument/2006/relationships/tags" Target="../tags/tag97.xml"/><Relationship Id="rId23" Type="http://schemas.openxmlformats.org/officeDocument/2006/relationships/tags" Target="../tags/tag105.xml"/><Relationship Id="rId28" Type="http://schemas.openxmlformats.org/officeDocument/2006/relationships/slide" Target="slide87.xml"/><Relationship Id="rId36" Type="http://schemas.openxmlformats.org/officeDocument/2006/relationships/slide" Target="slide3.xml"/><Relationship Id="rId10" Type="http://schemas.openxmlformats.org/officeDocument/2006/relationships/tags" Target="../tags/tag92.xml"/><Relationship Id="rId19" Type="http://schemas.openxmlformats.org/officeDocument/2006/relationships/tags" Target="../tags/tag101.xml"/><Relationship Id="rId31" Type="http://schemas.openxmlformats.org/officeDocument/2006/relationships/slide" Target="slide4.xml"/><Relationship Id="rId4" Type="http://schemas.openxmlformats.org/officeDocument/2006/relationships/tags" Target="../tags/tag86.xml"/><Relationship Id="rId9" Type="http://schemas.openxmlformats.org/officeDocument/2006/relationships/tags" Target="../tags/tag91.xml"/><Relationship Id="rId14" Type="http://schemas.openxmlformats.org/officeDocument/2006/relationships/tags" Target="../tags/tag96.xml"/><Relationship Id="rId22" Type="http://schemas.openxmlformats.org/officeDocument/2006/relationships/tags" Target="../tags/tag104.xml"/><Relationship Id="rId27" Type="http://schemas.openxmlformats.org/officeDocument/2006/relationships/slide" Target="slide86.xml"/><Relationship Id="rId30" Type="http://schemas.openxmlformats.org/officeDocument/2006/relationships/slide" Target="slide82.xml"/><Relationship Id="rId35" Type="http://schemas.openxmlformats.org/officeDocument/2006/relationships/slide" Target="slide7.xml"/><Relationship Id="rId8" Type="http://schemas.openxmlformats.org/officeDocument/2006/relationships/tags" Target="../tags/tag90.xml"/><Relationship Id="rId3" Type="http://schemas.openxmlformats.org/officeDocument/2006/relationships/tags" Target="../tags/tag85.xml"/><Relationship Id="rId12" Type="http://schemas.openxmlformats.org/officeDocument/2006/relationships/tags" Target="../tags/tag94.xml"/><Relationship Id="rId17" Type="http://schemas.openxmlformats.org/officeDocument/2006/relationships/tags" Target="../tags/tag99.xml"/><Relationship Id="rId25" Type="http://schemas.openxmlformats.org/officeDocument/2006/relationships/tags" Target="../tags/tag107.xml"/><Relationship Id="rId33" Type="http://schemas.openxmlformats.org/officeDocument/2006/relationships/slide" Target="slide39.xml"/><Relationship Id="rId38" Type="http://schemas.openxmlformats.org/officeDocument/2006/relationships/slide" Target="slide9.xml"/></Relationships>
</file>

<file path=ppt/slides/_rels/slide20.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notesSlide" Target="../notesSlides/notesSlide11.xml"/><Relationship Id="rId5" Type="http://schemas.openxmlformats.org/officeDocument/2006/relationships/slideLayout" Target="../slideLayouts/slideLayout6.xml"/><Relationship Id="rId4" Type="http://schemas.openxmlformats.org/officeDocument/2006/relationships/tags" Target="../tags/tag17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notesSlide" Target="../notesSlides/notesSlide14.xml"/><Relationship Id="rId5" Type="http://schemas.openxmlformats.org/officeDocument/2006/relationships/slideLayout" Target="../slideLayouts/slideLayout6.xml"/><Relationship Id="rId4" Type="http://schemas.openxmlformats.org/officeDocument/2006/relationships/tags" Target="../tags/tag17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notesSlide" Target="../notesSlides/notesSlide15.xml"/><Relationship Id="rId5" Type="http://schemas.openxmlformats.org/officeDocument/2006/relationships/slideLayout" Target="../slideLayouts/slideLayout6.xml"/><Relationship Id="rId4" Type="http://schemas.openxmlformats.org/officeDocument/2006/relationships/tags" Target="../tags/tag17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3" Type="http://schemas.openxmlformats.org/officeDocument/2006/relationships/tags" Target="../tags/tag191.xml"/><Relationship Id="rId18" Type="http://schemas.openxmlformats.org/officeDocument/2006/relationships/tags" Target="../tags/tag196.xml"/><Relationship Id="rId26" Type="http://schemas.openxmlformats.org/officeDocument/2006/relationships/slideLayout" Target="../slideLayouts/slideLayout6.xml"/><Relationship Id="rId39" Type="http://schemas.openxmlformats.org/officeDocument/2006/relationships/slide" Target="slide58.xml"/><Relationship Id="rId21" Type="http://schemas.openxmlformats.org/officeDocument/2006/relationships/tags" Target="../tags/tag199.xml"/><Relationship Id="rId34" Type="http://schemas.openxmlformats.org/officeDocument/2006/relationships/slide" Target="slide10.xml"/><Relationship Id="rId7" Type="http://schemas.openxmlformats.org/officeDocument/2006/relationships/tags" Target="../tags/tag185.xml"/><Relationship Id="rId2" Type="http://schemas.openxmlformats.org/officeDocument/2006/relationships/tags" Target="../tags/tag180.xml"/><Relationship Id="rId16" Type="http://schemas.openxmlformats.org/officeDocument/2006/relationships/tags" Target="../tags/tag194.xml"/><Relationship Id="rId20" Type="http://schemas.openxmlformats.org/officeDocument/2006/relationships/tags" Target="../tags/tag198.xml"/><Relationship Id="rId29" Type="http://schemas.openxmlformats.org/officeDocument/2006/relationships/slide" Target="slide80.xml"/><Relationship Id="rId41" Type="http://schemas.openxmlformats.org/officeDocument/2006/relationships/slide" Target="slide71.xml"/><Relationship Id="rId1" Type="http://schemas.openxmlformats.org/officeDocument/2006/relationships/tags" Target="../tags/tag179.xml"/><Relationship Id="rId6" Type="http://schemas.openxmlformats.org/officeDocument/2006/relationships/tags" Target="../tags/tag184.xml"/><Relationship Id="rId11" Type="http://schemas.openxmlformats.org/officeDocument/2006/relationships/tags" Target="../tags/tag189.xml"/><Relationship Id="rId24" Type="http://schemas.openxmlformats.org/officeDocument/2006/relationships/tags" Target="../tags/tag202.xml"/><Relationship Id="rId32" Type="http://schemas.openxmlformats.org/officeDocument/2006/relationships/slide" Target="slide74.xml"/><Relationship Id="rId37" Type="http://schemas.openxmlformats.org/officeDocument/2006/relationships/slide" Target="slide32.xml"/><Relationship Id="rId40" Type="http://schemas.openxmlformats.org/officeDocument/2006/relationships/slide" Target="slide66.xml"/><Relationship Id="rId5" Type="http://schemas.openxmlformats.org/officeDocument/2006/relationships/tags" Target="../tags/tag183.xml"/><Relationship Id="rId15" Type="http://schemas.openxmlformats.org/officeDocument/2006/relationships/tags" Target="../tags/tag193.xml"/><Relationship Id="rId23" Type="http://schemas.openxmlformats.org/officeDocument/2006/relationships/tags" Target="../tags/tag201.xml"/><Relationship Id="rId28" Type="http://schemas.openxmlformats.org/officeDocument/2006/relationships/slide" Target="slide87.xml"/><Relationship Id="rId36" Type="http://schemas.openxmlformats.org/officeDocument/2006/relationships/slide" Target="slide3.xml"/><Relationship Id="rId10" Type="http://schemas.openxmlformats.org/officeDocument/2006/relationships/tags" Target="../tags/tag188.xml"/><Relationship Id="rId19" Type="http://schemas.openxmlformats.org/officeDocument/2006/relationships/tags" Target="../tags/tag197.xml"/><Relationship Id="rId31" Type="http://schemas.openxmlformats.org/officeDocument/2006/relationships/slide" Target="slide4.xml"/><Relationship Id="rId4" Type="http://schemas.openxmlformats.org/officeDocument/2006/relationships/tags" Target="../tags/tag182.xml"/><Relationship Id="rId9" Type="http://schemas.openxmlformats.org/officeDocument/2006/relationships/tags" Target="../tags/tag187.xml"/><Relationship Id="rId14" Type="http://schemas.openxmlformats.org/officeDocument/2006/relationships/tags" Target="../tags/tag192.xml"/><Relationship Id="rId22" Type="http://schemas.openxmlformats.org/officeDocument/2006/relationships/tags" Target="../tags/tag200.xml"/><Relationship Id="rId27" Type="http://schemas.openxmlformats.org/officeDocument/2006/relationships/slide" Target="slide86.xml"/><Relationship Id="rId30" Type="http://schemas.openxmlformats.org/officeDocument/2006/relationships/slide" Target="slide82.xml"/><Relationship Id="rId35" Type="http://schemas.openxmlformats.org/officeDocument/2006/relationships/slide" Target="slide7.xml"/><Relationship Id="rId8" Type="http://schemas.openxmlformats.org/officeDocument/2006/relationships/tags" Target="../tags/tag186.xml"/><Relationship Id="rId3" Type="http://schemas.openxmlformats.org/officeDocument/2006/relationships/tags" Target="../tags/tag181.xml"/><Relationship Id="rId12" Type="http://schemas.openxmlformats.org/officeDocument/2006/relationships/tags" Target="../tags/tag190.xml"/><Relationship Id="rId17" Type="http://schemas.openxmlformats.org/officeDocument/2006/relationships/tags" Target="../tags/tag195.xml"/><Relationship Id="rId25" Type="http://schemas.openxmlformats.org/officeDocument/2006/relationships/tags" Target="../tags/tag203.xml"/><Relationship Id="rId33" Type="http://schemas.openxmlformats.org/officeDocument/2006/relationships/slide" Target="slide39.xml"/><Relationship Id="rId38" Type="http://schemas.openxmlformats.org/officeDocument/2006/relationships/slide" Target="slide9.xml"/></Relationships>
</file>

<file path=ppt/slides/_rels/slide32.xml.rels><?xml version="1.0" encoding="UTF-8" standalone="yes"?>
<Relationships xmlns="http://schemas.openxmlformats.org/package/2006/relationships"><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notesSlide" Target="../notesSlides/notesSlide16.xml"/><Relationship Id="rId5" Type="http://schemas.openxmlformats.org/officeDocument/2006/relationships/slideLayout" Target="../slideLayouts/slideLayout6.xml"/><Relationship Id="rId4" Type="http://schemas.openxmlformats.org/officeDocument/2006/relationships/tags" Target="../tags/tag20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3" Type="http://schemas.openxmlformats.org/officeDocument/2006/relationships/tags" Target="../tags/tag220.xml"/><Relationship Id="rId18" Type="http://schemas.openxmlformats.org/officeDocument/2006/relationships/tags" Target="../tags/tag225.xml"/><Relationship Id="rId26" Type="http://schemas.openxmlformats.org/officeDocument/2006/relationships/slideLayout" Target="../slideLayouts/slideLayout6.xml"/><Relationship Id="rId39" Type="http://schemas.openxmlformats.org/officeDocument/2006/relationships/slide" Target="slide58.xml"/><Relationship Id="rId21" Type="http://schemas.openxmlformats.org/officeDocument/2006/relationships/tags" Target="../tags/tag228.xml"/><Relationship Id="rId34" Type="http://schemas.openxmlformats.org/officeDocument/2006/relationships/slide" Target="slide10.xml"/><Relationship Id="rId7" Type="http://schemas.openxmlformats.org/officeDocument/2006/relationships/tags" Target="../tags/tag214.xml"/><Relationship Id="rId2" Type="http://schemas.openxmlformats.org/officeDocument/2006/relationships/tags" Target="../tags/tag209.xml"/><Relationship Id="rId16" Type="http://schemas.openxmlformats.org/officeDocument/2006/relationships/tags" Target="../tags/tag223.xml"/><Relationship Id="rId20" Type="http://schemas.openxmlformats.org/officeDocument/2006/relationships/tags" Target="../tags/tag227.xml"/><Relationship Id="rId29" Type="http://schemas.openxmlformats.org/officeDocument/2006/relationships/slide" Target="slide80.xml"/><Relationship Id="rId41" Type="http://schemas.openxmlformats.org/officeDocument/2006/relationships/slide" Target="slide71.xml"/><Relationship Id="rId1" Type="http://schemas.openxmlformats.org/officeDocument/2006/relationships/tags" Target="../tags/tag208.xml"/><Relationship Id="rId6" Type="http://schemas.openxmlformats.org/officeDocument/2006/relationships/tags" Target="../tags/tag213.xml"/><Relationship Id="rId11" Type="http://schemas.openxmlformats.org/officeDocument/2006/relationships/tags" Target="../tags/tag218.xml"/><Relationship Id="rId24" Type="http://schemas.openxmlformats.org/officeDocument/2006/relationships/tags" Target="../tags/tag231.xml"/><Relationship Id="rId32" Type="http://schemas.openxmlformats.org/officeDocument/2006/relationships/slide" Target="slide74.xml"/><Relationship Id="rId37" Type="http://schemas.openxmlformats.org/officeDocument/2006/relationships/slide" Target="slide32.xml"/><Relationship Id="rId40" Type="http://schemas.openxmlformats.org/officeDocument/2006/relationships/slide" Target="slide66.xml"/><Relationship Id="rId5" Type="http://schemas.openxmlformats.org/officeDocument/2006/relationships/tags" Target="../tags/tag212.xml"/><Relationship Id="rId15" Type="http://schemas.openxmlformats.org/officeDocument/2006/relationships/tags" Target="../tags/tag222.xml"/><Relationship Id="rId23" Type="http://schemas.openxmlformats.org/officeDocument/2006/relationships/tags" Target="../tags/tag230.xml"/><Relationship Id="rId28" Type="http://schemas.openxmlformats.org/officeDocument/2006/relationships/slide" Target="slide87.xml"/><Relationship Id="rId36" Type="http://schemas.openxmlformats.org/officeDocument/2006/relationships/slide" Target="slide3.xml"/><Relationship Id="rId10" Type="http://schemas.openxmlformats.org/officeDocument/2006/relationships/tags" Target="../tags/tag217.xml"/><Relationship Id="rId19" Type="http://schemas.openxmlformats.org/officeDocument/2006/relationships/tags" Target="../tags/tag226.xml"/><Relationship Id="rId31" Type="http://schemas.openxmlformats.org/officeDocument/2006/relationships/slide" Target="slide4.xml"/><Relationship Id="rId4" Type="http://schemas.openxmlformats.org/officeDocument/2006/relationships/tags" Target="../tags/tag211.xml"/><Relationship Id="rId9" Type="http://schemas.openxmlformats.org/officeDocument/2006/relationships/tags" Target="../tags/tag216.xml"/><Relationship Id="rId14" Type="http://schemas.openxmlformats.org/officeDocument/2006/relationships/tags" Target="../tags/tag221.xml"/><Relationship Id="rId22" Type="http://schemas.openxmlformats.org/officeDocument/2006/relationships/tags" Target="../tags/tag229.xml"/><Relationship Id="rId27" Type="http://schemas.openxmlformats.org/officeDocument/2006/relationships/slide" Target="slide86.xml"/><Relationship Id="rId30" Type="http://schemas.openxmlformats.org/officeDocument/2006/relationships/slide" Target="slide82.xml"/><Relationship Id="rId35" Type="http://schemas.openxmlformats.org/officeDocument/2006/relationships/slide" Target="slide7.xml"/><Relationship Id="rId8" Type="http://schemas.openxmlformats.org/officeDocument/2006/relationships/tags" Target="../tags/tag215.xml"/><Relationship Id="rId3" Type="http://schemas.openxmlformats.org/officeDocument/2006/relationships/tags" Target="../tags/tag210.xml"/><Relationship Id="rId12" Type="http://schemas.openxmlformats.org/officeDocument/2006/relationships/tags" Target="../tags/tag219.xml"/><Relationship Id="rId17" Type="http://schemas.openxmlformats.org/officeDocument/2006/relationships/tags" Target="../tags/tag224.xml"/><Relationship Id="rId25" Type="http://schemas.openxmlformats.org/officeDocument/2006/relationships/tags" Target="../tags/tag232.xml"/><Relationship Id="rId33" Type="http://schemas.openxmlformats.org/officeDocument/2006/relationships/slide" Target="slide39.xml"/><Relationship Id="rId38" Type="http://schemas.openxmlformats.org/officeDocument/2006/relationships/slide" Target="slide9.xml"/></Relationships>
</file>

<file path=ppt/slides/_rels/slide39.xml.rels><?xml version="1.0" encoding="UTF-8" standalone="yes"?>
<Relationships xmlns="http://schemas.openxmlformats.org/package/2006/relationships"><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notesSlide" Target="../notesSlides/notesSlide20.xml"/><Relationship Id="rId5" Type="http://schemas.openxmlformats.org/officeDocument/2006/relationships/slideLayout" Target="../slideLayouts/slideLayout6.xml"/><Relationship Id="rId4" Type="http://schemas.openxmlformats.org/officeDocument/2006/relationships/tags" Target="../tags/tag236.xml"/></Relationships>
</file>

<file path=ppt/slides/_rels/slide4.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39.svg"/><Relationship Id="rId5" Type="http://schemas.openxmlformats.org/officeDocument/2006/relationships/image" Target="../media/image34.svg"/><Relationship Id="rId10" Type="http://schemas.openxmlformats.org/officeDocument/2006/relationships/image" Target="../media/image38.png"/><Relationship Id="rId4" Type="http://schemas.openxmlformats.org/officeDocument/2006/relationships/image" Target="../media/image33.png"/><Relationship Id="rId9" Type="http://schemas.openxmlformats.org/officeDocument/2006/relationships/image" Target="../media/image3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notesSlide" Target="../notesSlides/notesSlide24.xml"/><Relationship Id="rId5" Type="http://schemas.openxmlformats.org/officeDocument/2006/relationships/slideLayout" Target="../slideLayouts/slideLayout6.xml"/><Relationship Id="rId4" Type="http://schemas.openxmlformats.org/officeDocument/2006/relationships/tags" Target="../tags/tag240.xml"/></Relationships>
</file>

<file path=ppt/slides/_rels/slide46.xml.rels><?xml version="1.0" encoding="UTF-8" standalone="yes"?>
<Relationships xmlns="http://schemas.openxmlformats.org/package/2006/relationships"><Relationship Id="rId3" Type="http://schemas.openxmlformats.org/officeDocument/2006/relationships/hyperlink" Target="https://support-va.dimensions.ai/support/solutions/articles/13000042800-how-is-a-publication-identified-as-a-resulting-publication-for-a-grant-"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tags" Target="../tags/tag243.xml"/><Relationship Id="rId2" Type="http://schemas.openxmlformats.org/officeDocument/2006/relationships/tags" Target="../tags/tag242.xml"/><Relationship Id="rId1" Type="http://schemas.openxmlformats.org/officeDocument/2006/relationships/tags" Target="../tags/tag241.xml"/><Relationship Id="rId6" Type="http://schemas.openxmlformats.org/officeDocument/2006/relationships/notesSlide" Target="../notesSlides/notesSlide30.xml"/><Relationship Id="rId5" Type="http://schemas.openxmlformats.org/officeDocument/2006/relationships/slideLayout" Target="../slideLayouts/slideLayout6.xml"/><Relationship Id="rId4" Type="http://schemas.openxmlformats.org/officeDocument/2006/relationships/tags" Target="../tags/tag244.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57.xml.rels><?xml version="1.0" encoding="UTF-8" standalone="yes"?>
<Relationships xmlns="http://schemas.openxmlformats.org/package/2006/relationships"><Relationship Id="rId13" Type="http://schemas.openxmlformats.org/officeDocument/2006/relationships/tags" Target="../tags/tag257.xml"/><Relationship Id="rId18" Type="http://schemas.openxmlformats.org/officeDocument/2006/relationships/tags" Target="../tags/tag262.xml"/><Relationship Id="rId26" Type="http://schemas.openxmlformats.org/officeDocument/2006/relationships/slideLayout" Target="../slideLayouts/slideLayout6.xml"/><Relationship Id="rId39" Type="http://schemas.openxmlformats.org/officeDocument/2006/relationships/slide" Target="slide58.xml"/><Relationship Id="rId21" Type="http://schemas.openxmlformats.org/officeDocument/2006/relationships/tags" Target="../tags/tag265.xml"/><Relationship Id="rId34" Type="http://schemas.openxmlformats.org/officeDocument/2006/relationships/slide" Target="slide10.xml"/><Relationship Id="rId7" Type="http://schemas.openxmlformats.org/officeDocument/2006/relationships/tags" Target="../tags/tag251.xml"/><Relationship Id="rId2" Type="http://schemas.openxmlformats.org/officeDocument/2006/relationships/tags" Target="../tags/tag246.xml"/><Relationship Id="rId16" Type="http://schemas.openxmlformats.org/officeDocument/2006/relationships/tags" Target="../tags/tag260.xml"/><Relationship Id="rId20" Type="http://schemas.openxmlformats.org/officeDocument/2006/relationships/tags" Target="../tags/tag264.xml"/><Relationship Id="rId29" Type="http://schemas.openxmlformats.org/officeDocument/2006/relationships/slide" Target="slide80.xml"/><Relationship Id="rId41" Type="http://schemas.openxmlformats.org/officeDocument/2006/relationships/slide" Target="slide71.xml"/><Relationship Id="rId1" Type="http://schemas.openxmlformats.org/officeDocument/2006/relationships/tags" Target="../tags/tag245.xml"/><Relationship Id="rId6" Type="http://schemas.openxmlformats.org/officeDocument/2006/relationships/tags" Target="../tags/tag250.xml"/><Relationship Id="rId11" Type="http://schemas.openxmlformats.org/officeDocument/2006/relationships/tags" Target="../tags/tag255.xml"/><Relationship Id="rId24" Type="http://schemas.openxmlformats.org/officeDocument/2006/relationships/tags" Target="../tags/tag268.xml"/><Relationship Id="rId32" Type="http://schemas.openxmlformats.org/officeDocument/2006/relationships/slide" Target="slide74.xml"/><Relationship Id="rId37" Type="http://schemas.openxmlformats.org/officeDocument/2006/relationships/slide" Target="slide32.xml"/><Relationship Id="rId40" Type="http://schemas.openxmlformats.org/officeDocument/2006/relationships/slide" Target="slide66.xml"/><Relationship Id="rId5" Type="http://schemas.openxmlformats.org/officeDocument/2006/relationships/tags" Target="../tags/tag249.xml"/><Relationship Id="rId15" Type="http://schemas.openxmlformats.org/officeDocument/2006/relationships/tags" Target="../tags/tag259.xml"/><Relationship Id="rId23" Type="http://schemas.openxmlformats.org/officeDocument/2006/relationships/tags" Target="../tags/tag267.xml"/><Relationship Id="rId28" Type="http://schemas.openxmlformats.org/officeDocument/2006/relationships/slide" Target="slide87.xml"/><Relationship Id="rId36" Type="http://schemas.openxmlformats.org/officeDocument/2006/relationships/slide" Target="slide3.xml"/><Relationship Id="rId10" Type="http://schemas.openxmlformats.org/officeDocument/2006/relationships/tags" Target="../tags/tag254.xml"/><Relationship Id="rId19" Type="http://schemas.openxmlformats.org/officeDocument/2006/relationships/tags" Target="../tags/tag263.xml"/><Relationship Id="rId31" Type="http://schemas.openxmlformats.org/officeDocument/2006/relationships/slide" Target="slide4.xml"/><Relationship Id="rId4" Type="http://schemas.openxmlformats.org/officeDocument/2006/relationships/tags" Target="../tags/tag248.xml"/><Relationship Id="rId9" Type="http://schemas.openxmlformats.org/officeDocument/2006/relationships/tags" Target="../tags/tag253.xml"/><Relationship Id="rId14" Type="http://schemas.openxmlformats.org/officeDocument/2006/relationships/tags" Target="../tags/tag258.xml"/><Relationship Id="rId22" Type="http://schemas.openxmlformats.org/officeDocument/2006/relationships/tags" Target="../tags/tag266.xml"/><Relationship Id="rId27" Type="http://schemas.openxmlformats.org/officeDocument/2006/relationships/slide" Target="slide86.xml"/><Relationship Id="rId30" Type="http://schemas.openxmlformats.org/officeDocument/2006/relationships/slide" Target="slide82.xml"/><Relationship Id="rId35" Type="http://schemas.openxmlformats.org/officeDocument/2006/relationships/slide" Target="slide7.xml"/><Relationship Id="rId8" Type="http://schemas.openxmlformats.org/officeDocument/2006/relationships/tags" Target="../tags/tag252.xml"/><Relationship Id="rId3" Type="http://schemas.openxmlformats.org/officeDocument/2006/relationships/tags" Target="../tags/tag247.xml"/><Relationship Id="rId12" Type="http://schemas.openxmlformats.org/officeDocument/2006/relationships/tags" Target="../tags/tag256.xml"/><Relationship Id="rId17" Type="http://schemas.openxmlformats.org/officeDocument/2006/relationships/tags" Target="../tags/tag261.xml"/><Relationship Id="rId25" Type="http://schemas.openxmlformats.org/officeDocument/2006/relationships/tags" Target="../tags/tag269.xml"/><Relationship Id="rId33" Type="http://schemas.openxmlformats.org/officeDocument/2006/relationships/slide" Target="slide39.xml"/><Relationship Id="rId38" Type="http://schemas.openxmlformats.org/officeDocument/2006/relationships/slide" Target="slide9.xml"/></Relationships>
</file>

<file path=ppt/slides/_rels/slide58.xml.rels><?xml version="1.0" encoding="UTF-8" standalone="yes"?>
<Relationships xmlns="http://schemas.openxmlformats.org/package/2006/relationships"><Relationship Id="rId3" Type="http://schemas.openxmlformats.org/officeDocument/2006/relationships/tags" Target="../tags/tag272.xml"/><Relationship Id="rId2" Type="http://schemas.openxmlformats.org/officeDocument/2006/relationships/tags" Target="../tags/tag271.xml"/><Relationship Id="rId1" Type="http://schemas.openxmlformats.org/officeDocument/2006/relationships/tags" Target="../tags/tag270.xml"/><Relationship Id="rId6" Type="http://schemas.openxmlformats.org/officeDocument/2006/relationships/notesSlide" Target="../notesSlides/notesSlide31.xml"/><Relationship Id="rId5" Type="http://schemas.openxmlformats.org/officeDocument/2006/relationships/slideLayout" Target="../slideLayouts/slideLayout6.xml"/><Relationship Id="rId4" Type="http://schemas.openxmlformats.org/officeDocument/2006/relationships/tags" Target="../tags/tag273.xml"/></Relationships>
</file>

<file path=ppt/slides/_rels/slide59.xml.rels><?xml version="1.0" encoding="UTF-8" standalone="yes"?>
<Relationships xmlns="http://schemas.openxmlformats.org/package/2006/relationships"><Relationship Id="rId3" Type="http://schemas.openxmlformats.org/officeDocument/2006/relationships/hyperlink" Target="https://huggingface.co/allenai/longformer-scico"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3" Type="http://schemas.openxmlformats.org/officeDocument/2006/relationships/tags" Target="../tags/tag120.xml"/><Relationship Id="rId18" Type="http://schemas.openxmlformats.org/officeDocument/2006/relationships/tags" Target="../tags/tag125.xml"/><Relationship Id="rId26" Type="http://schemas.openxmlformats.org/officeDocument/2006/relationships/tags" Target="../tags/tag133.xml"/><Relationship Id="rId39" Type="http://schemas.openxmlformats.org/officeDocument/2006/relationships/slide" Target="slide9.xml"/><Relationship Id="rId21" Type="http://schemas.openxmlformats.org/officeDocument/2006/relationships/tags" Target="../tags/tag128.xml"/><Relationship Id="rId34" Type="http://schemas.openxmlformats.org/officeDocument/2006/relationships/slide" Target="slide39.xml"/><Relationship Id="rId42" Type="http://schemas.openxmlformats.org/officeDocument/2006/relationships/slide" Target="slide71.xml"/><Relationship Id="rId7" Type="http://schemas.openxmlformats.org/officeDocument/2006/relationships/tags" Target="../tags/tag114.xml"/><Relationship Id="rId2" Type="http://schemas.openxmlformats.org/officeDocument/2006/relationships/tags" Target="../tags/tag109.xml"/><Relationship Id="rId16" Type="http://schemas.openxmlformats.org/officeDocument/2006/relationships/tags" Target="../tags/tag123.xml"/><Relationship Id="rId20" Type="http://schemas.openxmlformats.org/officeDocument/2006/relationships/tags" Target="../tags/tag127.xml"/><Relationship Id="rId29" Type="http://schemas.openxmlformats.org/officeDocument/2006/relationships/slide" Target="slide87.xml"/><Relationship Id="rId41" Type="http://schemas.openxmlformats.org/officeDocument/2006/relationships/slide" Target="slide66.xml"/><Relationship Id="rId1" Type="http://schemas.openxmlformats.org/officeDocument/2006/relationships/tags" Target="../tags/tag108.xml"/><Relationship Id="rId6" Type="http://schemas.openxmlformats.org/officeDocument/2006/relationships/tags" Target="../tags/tag113.xml"/><Relationship Id="rId11" Type="http://schemas.openxmlformats.org/officeDocument/2006/relationships/tags" Target="../tags/tag118.xml"/><Relationship Id="rId24" Type="http://schemas.openxmlformats.org/officeDocument/2006/relationships/tags" Target="../tags/tag131.xml"/><Relationship Id="rId32" Type="http://schemas.openxmlformats.org/officeDocument/2006/relationships/slide" Target="slide4.xml"/><Relationship Id="rId37" Type="http://schemas.openxmlformats.org/officeDocument/2006/relationships/slide" Target="slide3.xml"/><Relationship Id="rId40" Type="http://schemas.openxmlformats.org/officeDocument/2006/relationships/slide" Target="slide58.xml"/><Relationship Id="rId5" Type="http://schemas.openxmlformats.org/officeDocument/2006/relationships/tags" Target="../tags/tag112.xml"/><Relationship Id="rId15" Type="http://schemas.openxmlformats.org/officeDocument/2006/relationships/tags" Target="../tags/tag122.xml"/><Relationship Id="rId23" Type="http://schemas.openxmlformats.org/officeDocument/2006/relationships/tags" Target="../tags/tag130.xml"/><Relationship Id="rId28" Type="http://schemas.openxmlformats.org/officeDocument/2006/relationships/slide" Target="slide86.xml"/><Relationship Id="rId36" Type="http://schemas.openxmlformats.org/officeDocument/2006/relationships/slide" Target="slide7.xml"/><Relationship Id="rId10" Type="http://schemas.openxmlformats.org/officeDocument/2006/relationships/tags" Target="../tags/tag117.xml"/><Relationship Id="rId19" Type="http://schemas.openxmlformats.org/officeDocument/2006/relationships/tags" Target="../tags/tag126.xml"/><Relationship Id="rId31" Type="http://schemas.openxmlformats.org/officeDocument/2006/relationships/slide" Target="slide82.xml"/><Relationship Id="rId4" Type="http://schemas.openxmlformats.org/officeDocument/2006/relationships/tags" Target="../tags/tag111.xml"/><Relationship Id="rId9" Type="http://schemas.openxmlformats.org/officeDocument/2006/relationships/tags" Target="../tags/tag116.xml"/><Relationship Id="rId14" Type="http://schemas.openxmlformats.org/officeDocument/2006/relationships/tags" Target="../tags/tag121.xml"/><Relationship Id="rId22" Type="http://schemas.openxmlformats.org/officeDocument/2006/relationships/tags" Target="../tags/tag129.xml"/><Relationship Id="rId27" Type="http://schemas.openxmlformats.org/officeDocument/2006/relationships/slideLayout" Target="../slideLayouts/slideLayout6.xml"/><Relationship Id="rId30" Type="http://schemas.openxmlformats.org/officeDocument/2006/relationships/slide" Target="slide80.xml"/><Relationship Id="rId35" Type="http://schemas.openxmlformats.org/officeDocument/2006/relationships/slide" Target="slide10.xml"/><Relationship Id="rId8" Type="http://schemas.openxmlformats.org/officeDocument/2006/relationships/tags" Target="../tags/tag115.xml"/><Relationship Id="rId3" Type="http://schemas.openxmlformats.org/officeDocument/2006/relationships/tags" Target="../tags/tag110.xml"/><Relationship Id="rId12" Type="http://schemas.openxmlformats.org/officeDocument/2006/relationships/tags" Target="../tags/tag119.xml"/><Relationship Id="rId17" Type="http://schemas.openxmlformats.org/officeDocument/2006/relationships/tags" Target="../tags/tag124.xml"/><Relationship Id="rId25" Type="http://schemas.openxmlformats.org/officeDocument/2006/relationships/tags" Target="../tags/tag132.xml"/><Relationship Id="rId33" Type="http://schemas.openxmlformats.org/officeDocument/2006/relationships/slide" Target="slide74.xml"/><Relationship Id="rId38" Type="http://schemas.openxmlformats.org/officeDocument/2006/relationships/slide" Target="slide32.xml"/></Relationships>
</file>

<file path=ppt/slides/_rels/slide60.xml.rels><?xml version="1.0" encoding="UTF-8" standalone="yes"?>
<Relationships xmlns="http://schemas.openxmlformats.org/package/2006/relationships"><Relationship Id="rId3" Type="http://schemas.openxmlformats.org/officeDocument/2006/relationships/hyperlink" Target="https://pubmed.ncbi.nlm.nih.gov/21130823/"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3" Type="http://schemas.openxmlformats.org/officeDocument/2006/relationships/tags" Target="../tags/tag286.xml"/><Relationship Id="rId18" Type="http://schemas.openxmlformats.org/officeDocument/2006/relationships/tags" Target="../tags/tag291.xml"/><Relationship Id="rId26" Type="http://schemas.openxmlformats.org/officeDocument/2006/relationships/slideLayout" Target="../slideLayouts/slideLayout6.xml"/><Relationship Id="rId39" Type="http://schemas.openxmlformats.org/officeDocument/2006/relationships/slide" Target="slide58.xml"/><Relationship Id="rId21" Type="http://schemas.openxmlformats.org/officeDocument/2006/relationships/tags" Target="../tags/tag294.xml"/><Relationship Id="rId34" Type="http://schemas.openxmlformats.org/officeDocument/2006/relationships/slide" Target="slide10.xml"/><Relationship Id="rId7" Type="http://schemas.openxmlformats.org/officeDocument/2006/relationships/tags" Target="../tags/tag280.xml"/><Relationship Id="rId2" Type="http://schemas.openxmlformats.org/officeDocument/2006/relationships/tags" Target="../tags/tag275.xml"/><Relationship Id="rId16" Type="http://schemas.openxmlformats.org/officeDocument/2006/relationships/tags" Target="../tags/tag289.xml"/><Relationship Id="rId20" Type="http://schemas.openxmlformats.org/officeDocument/2006/relationships/tags" Target="../tags/tag293.xml"/><Relationship Id="rId29" Type="http://schemas.openxmlformats.org/officeDocument/2006/relationships/slide" Target="slide80.xml"/><Relationship Id="rId41" Type="http://schemas.openxmlformats.org/officeDocument/2006/relationships/slide" Target="slide71.xml"/><Relationship Id="rId1" Type="http://schemas.openxmlformats.org/officeDocument/2006/relationships/tags" Target="../tags/tag274.xml"/><Relationship Id="rId6" Type="http://schemas.openxmlformats.org/officeDocument/2006/relationships/tags" Target="../tags/tag279.xml"/><Relationship Id="rId11" Type="http://schemas.openxmlformats.org/officeDocument/2006/relationships/tags" Target="../tags/tag284.xml"/><Relationship Id="rId24" Type="http://schemas.openxmlformats.org/officeDocument/2006/relationships/tags" Target="../tags/tag297.xml"/><Relationship Id="rId32" Type="http://schemas.openxmlformats.org/officeDocument/2006/relationships/slide" Target="slide74.xml"/><Relationship Id="rId37" Type="http://schemas.openxmlformats.org/officeDocument/2006/relationships/slide" Target="slide32.xml"/><Relationship Id="rId40" Type="http://schemas.openxmlformats.org/officeDocument/2006/relationships/slide" Target="slide66.xml"/><Relationship Id="rId5" Type="http://schemas.openxmlformats.org/officeDocument/2006/relationships/tags" Target="../tags/tag278.xml"/><Relationship Id="rId15" Type="http://schemas.openxmlformats.org/officeDocument/2006/relationships/tags" Target="../tags/tag288.xml"/><Relationship Id="rId23" Type="http://schemas.openxmlformats.org/officeDocument/2006/relationships/tags" Target="../tags/tag296.xml"/><Relationship Id="rId28" Type="http://schemas.openxmlformats.org/officeDocument/2006/relationships/slide" Target="slide87.xml"/><Relationship Id="rId36" Type="http://schemas.openxmlformats.org/officeDocument/2006/relationships/slide" Target="slide3.xml"/><Relationship Id="rId10" Type="http://schemas.openxmlformats.org/officeDocument/2006/relationships/tags" Target="../tags/tag283.xml"/><Relationship Id="rId19" Type="http://schemas.openxmlformats.org/officeDocument/2006/relationships/tags" Target="../tags/tag292.xml"/><Relationship Id="rId31" Type="http://schemas.openxmlformats.org/officeDocument/2006/relationships/slide" Target="slide4.xml"/><Relationship Id="rId4" Type="http://schemas.openxmlformats.org/officeDocument/2006/relationships/tags" Target="../tags/tag277.xml"/><Relationship Id="rId9" Type="http://schemas.openxmlformats.org/officeDocument/2006/relationships/tags" Target="../tags/tag282.xml"/><Relationship Id="rId14" Type="http://schemas.openxmlformats.org/officeDocument/2006/relationships/tags" Target="../tags/tag287.xml"/><Relationship Id="rId22" Type="http://schemas.openxmlformats.org/officeDocument/2006/relationships/tags" Target="../tags/tag295.xml"/><Relationship Id="rId27" Type="http://schemas.openxmlformats.org/officeDocument/2006/relationships/slide" Target="slide86.xml"/><Relationship Id="rId30" Type="http://schemas.openxmlformats.org/officeDocument/2006/relationships/slide" Target="slide82.xml"/><Relationship Id="rId35" Type="http://schemas.openxmlformats.org/officeDocument/2006/relationships/slide" Target="slide7.xml"/><Relationship Id="rId8" Type="http://schemas.openxmlformats.org/officeDocument/2006/relationships/tags" Target="../tags/tag281.xml"/><Relationship Id="rId3" Type="http://schemas.openxmlformats.org/officeDocument/2006/relationships/tags" Target="../tags/tag276.xml"/><Relationship Id="rId12" Type="http://schemas.openxmlformats.org/officeDocument/2006/relationships/tags" Target="../tags/tag285.xml"/><Relationship Id="rId17" Type="http://schemas.openxmlformats.org/officeDocument/2006/relationships/tags" Target="../tags/tag290.xml"/><Relationship Id="rId25" Type="http://schemas.openxmlformats.org/officeDocument/2006/relationships/tags" Target="../tags/tag298.xml"/><Relationship Id="rId33" Type="http://schemas.openxmlformats.org/officeDocument/2006/relationships/slide" Target="slide39.xml"/><Relationship Id="rId38" Type="http://schemas.openxmlformats.org/officeDocument/2006/relationships/slide" Target="slide9.xml"/></Relationships>
</file>

<file path=ppt/slides/_rels/slide66.xml.rels><?xml version="1.0" encoding="UTF-8" standalone="yes"?>
<Relationships xmlns="http://schemas.openxmlformats.org/package/2006/relationships"><Relationship Id="rId3" Type="http://schemas.openxmlformats.org/officeDocument/2006/relationships/tags" Target="../tags/tag301.xml"/><Relationship Id="rId2" Type="http://schemas.openxmlformats.org/officeDocument/2006/relationships/tags" Target="../tags/tag300.xml"/><Relationship Id="rId1" Type="http://schemas.openxmlformats.org/officeDocument/2006/relationships/tags" Target="../tags/tag299.xml"/><Relationship Id="rId6" Type="http://schemas.openxmlformats.org/officeDocument/2006/relationships/notesSlide" Target="../notesSlides/notesSlide38.xml"/><Relationship Id="rId5" Type="http://schemas.openxmlformats.org/officeDocument/2006/relationships/slideLayout" Target="../slideLayouts/slideLayout6.xml"/><Relationship Id="rId4" Type="http://schemas.openxmlformats.org/officeDocument/2006/relationships/tags" Target="../tags/tag302.xml"/></Relationships>
</file>

<file path=ppt/slides/_rels/slide6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70.xml.rels><?xml version="1.0" encoding="UTF-8" standalone="yes"?>
<Relationships xmlns="http://schemas.openxmlformats.org/package/2006/relationships"><Relationship Id="rId13" Type="http://schemas.openxmlformats.org/officeDocument/2006/relationships/tags" Target="../tags/tag315.xml"/><Relationship Id="rId18" Type="http://schemas.openxmlformats.org/officeDocument/2006/relationships/tags" Target="../tags/tag320.xml"/><Relationship Id="rId26" Type="http://schemas.openxmlformats.org/officeDocument/2006/relationships/slideLayout" Target="../slideLayouts/slideLayout6.xml"/><Relationship Id="rId39" Type="http://schemas.openxmlformats.org/officeDocument/2006/relationships/slide" Target="slide58.xml"/><Relationship Id="rId21" Type="http://schemas.openxmlformats.org/officeDocument/2006/relationships/tags" Target="../tags/tag323.xml"/><Relationship Id="rId34" Type="http://schemas.openxmlformats.org/officeDocument/2006/relationships/slide" Target="slide10.xml"/><Relationship Id="rId7" Type="http://schemas.openxmlformats.org/officeDocument/2006/relationships/tags" Target="../tags/tag309.xml"/><Relationship Id="rId2" Type="http://schemas.openxmlformats.org/officeDocument/2006/relationships/tags" Target="../tags/tag304.xml"/><Relationship Id="rId16" Type="http://schemas.openxmlformats.org/officeDocument/2006/relationships/tags" Target="../tags/tag318.xml"/><Relationship Id="rId20" Type="http://schemas.openxmlformats.org/officeDocument/2006/relationships/tags" Target="../tags/tag322.xml"/><Relationship Id="rId29" Type="http://schemas.openxmlformats.org/officeDocument/2006/relationships/slide" Target="slide80.xml"/><Relationship Id="rId41" Type="http://schemas.openxmlformats.org/officeDocument/2006/relationships/slide" Target="slide71.xml"/><Relationship Id="rId1" Type="http://schemas.openxmlformats.org/officeDocument/2006/relationships/tags" Target="../tags/tag303.xml"/><Relationship Id="rId6" Type="http://schemas.openxmlformats.org/officeDocument/2006/relationships/tags" Target="../tags/tag308.xml"/><Relationship Id="rId11" Type="http://schemas.openxmlformats.org/officeDocument/2006/relationships/tags" Target="../tags/tag313.xml"/><Relationship Id="rId24" Type="http://schemas.openxmlformats.org/officeDocument/2006/relationships/tags" Target="../tags/tag326.xml"/><Relationship Id="rId32" Type="http://schemas.openxmlformats.org/officeDocument/2006/relationships/slide" Target="slide74.xml"/><Relationship Id="rId37" Type="http://schemas.openxmlformats.org/officeDocument/2006/relationships/slide" Target="slide32.xml"/><Relationship Id="rId40" Type="http://schemas.openxmlformats.org/officeDocument/2006/relationships/slide" Target="slide66.xml"/><Relationship Id="rId5" Type="http://schemas.openxmlformats.org/officeDocument/2006/relationships/tags" Target="../tags/tag307.xml"/><Relationship Id="rId15" Type="http://schemas.openxmlformats.org/officeDocument/2006/relationships/tags" Target="../tags/tag317.xml"/><Relationship Id="rId23" Type="http://schemas.openxmlformats.org/officeDocument/2006/relationships/tags" Target="../tags/tag325.xml"/><Relationship Id="rId28" Type="http://schemas.openxmlformats.org/officeDocument/2006/relationships/slide" Target="slide87.xml"/><Relationship Id="rId36" Type="http://schemas.openxmlformats.org/officeDocument/2006/relationships/slide" Target="slide3.xml"/><Relationship Id="rId10" Type="http://schemas.openxmlformats.org/officeDocument/2006/relationships/tags" Target="../tags/tag312.xml"/><Relationship Id="rId19" Type="http://schemas.openxmlformats.org/officeDocument/2006/relationships/tags" Target="../tags/tag321.xml"/><Relationship Id="rId31" Type="http://schemas.openxmlformats.org/officeDocument/2006/relationships/slide" Target="slide4.xml"/><Relationship Id="rId4" Type="http://schemas.openxmlformats.org/officeDocument/2006/relationships/tags" Target="../tags/tag306.xml"/><Relationship Id="rId9" Type="http://schemas.openxmlformats.org/officeDocument/2006/relationships/tags" Target="../tags/tag311.xml"/><Relationship Id="rId14" Type="http://schemas.openxmlformats.org/officeDocument/2006/relationships/tags" Target="../tags/tag316.xml"/><Relationship Id="rId22" Type="http://schemas.openxmlformats.org/officeDocument/2006/relationships/tags" Target="../tags/tag324.xml"/><Relationship Id="rId27" Type="http://schemas.openxmlformats.org/officeDocument/2006/relationships/slide" Target="slide86.xml"/><Relationship Id="rId30" Type="http://schemas.openxmlformats.org/officeDocument/2006/relationships/slide" Target="slide82.xml"/><Relationship Id="rId35" Type="http://schemas.openxmlformats.org/officeDocument/2006/relationships/slide" Target="slide7.xml"/><Relationship Id="rId8" Type="http://schemas.openxmlformats.org/officeDocument/2006/relationships/tags" Target="../tags/tag310.xml"/><Relationship Id="rId3" Type="http://schemas.openxmlformats.org/officeDocument/2006/relationships/tags" Target="../tags/tag305.xml"/><Relationship Id="rId12" Type="http://schemas.openxmlformats.org/officeDocument/2006/relationships/tags" Target="../tags/tag314.xml"/><Relationship Id="rId17" Type="http://schemas.openxmlformats.org/officeDocument/2006/relationships/tags" Target="../tags/tag319.xml"/><Relationship Id="rId25" Type="http://schemas.openxmlformats.org/officeDocument/2006/relationships/tags" Target="../tags/tag327.xml"/><Relationship Id="rId33" Type="http://schemas.openxmlformats.org/officeDocument/2006/relationships/slide" Target="slide39.xml"/><Relationship Id="rId38" Type="http://schemas.openxmlformats.org/officeDocument/2006/relationships/slide" Target="slide9.xml"/></Relationships>
</file>

<file path=ppt/slides/_rels/slide71.xml.rels><?xml version="1.0" encoding="UTF-8" standalone="yes"?>
<Relationships xmlns="http://schemas.openxmlformats.org/package/2006/relationships"><Relationship Id="rId3" Type="http://schemas.openxmlformats.org/officeDocument/2006/relationships/tags" Target="../tags/tag330.xml"/><Relationship Id="rId2" Type="http://schemas.openxmlformats.org/officeDocument/2006/relationships/tags" Target="../tags/tag329.xml"/><Relationship Id="rId1" Type="http://schemas.openxmlformats.org/officeDocument/2006/relationships/tags" Target="../tags/tag328.xml"/><Relationship Id="rId6" Type="http://schemas.openxmlformats.org/officeDocument/2006/relationships/notesSlide" Target="../notesSlides/notesSlide39.xml"/><Relationship Id="rId5" Type="http://schemas.openxmlformats.org/officeDocument/2006/relationships/slideLayout" Target="../slideLayouts/slideLayout6.xml"/><Relationship Id="rId4" Type="http://schemas.openxmlformats.org/officeDocument/2006/relationships/tags" Target="../tags/tag33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3" Type="http://schemas.openxmlformats.org/officeDocument/2006/relationships/tags" Target="../tags/tag344.xml"/><Relationship Id="rId18" Type="http://schemas.openxmlformats.org/officeDocument/2006/relationships/tags" Target="../tags/tag349.xml"/><Relationship Id="rId26" Type="http://schemas.openxmlformats.org/officeDocument/2006/relationships/slideLayout" Target="../slideLayouts/slideLayout6.xml"/><Relationship Id="rId39" Type="http://schemas.openxmlformats.org/officeDocument/2006/relationships/slide" Target="slide58.xml"/><Relationship Id="rId21" Type="http://schemas.openxmlformats.org/officeDocument/2006/relationships/tags" Target="../tags/tag352.xml"/><Relationship Id="rId34" Type="http://schemas.openxmlformats.org/officeDocument/2006/relationships/slide" Target="slide10.xml"/><Relationship Id="rId7" Type="http://schemas.openxmlformats.org/officeDocument/2006/relationships/tags" Target="../tags/tag338.xml"/><Relationship Id="rId2" Type="http://schemas.openxmlformats.org/officeDocument/2006/relationships/tags" Target="../tags/tag333.xml"/><Relationship Id="rId16" Type="http://schemas.openxmlformats.org/officeDocument/2006/relationships/tags" Target="../tags/tag347.xml"/><Relationship Id="rId20" Type="http://schemas.openxmlformats.org/officeDocument/2006/relationships/tags" Target="../tags/tag351.xml"/><Relationship Id="rId29" Type="http://schemas.openxmlformats.org/officeDocument/2006/relationships/slide" Target="slide80.xml"/><Relationship Id="rId41" Type="http://schemas.openxmlformats.org/officeDocument/2006/relationships/slide" Target="slide71.xml"/><Relationship Id="rId1" Type="http://schemas.openxmlformats.org/officeDocument/2006/relationships/tags" Target="../tags/tag332.xml"/><Relationship Id="rId6" Type="http://schemas.openxmlformats.org/officeDocument/2006/relationships/tags" Target="../tags/tag337.xml"/><Relationship Id="rId11" Type="http://schemas.openxmlformats.org/officeDocument/2006/relationships/tags" Target="../tags/tag342.xml"/><Relationship Id="rId24" Type="http://schemas.openxmlformats.org/officeDocument/2006/relationships/tags" Target="../tags/tag355.xml"/><Relationship Id="rId32" Type="http://schemas.openxmlformats.org/officeDocument/2006/relationships/slide" Target="slide74.xml"/><Relationship Id="rId37" Type="http://schemas.openxmlformats.org/officeDocument/2006/relationships/slide" Target="slide32.xml"/><Relationship Id="rId40" Type="http://schemas.openxmlformats.org/officeDocument/2006/relationships/slide" Target="slide66.xml"/><Relationship Id="rId5" Type="http://schemas.openxmlformats.org/officeDocument/2006/relationships/tags" Target="../tags/tag336.xml"/><Relationship Id="rId15" Type="http://schemas.openxmlformats.org/officeDocument/2006/relationships/tags" Target="../tags/tag346.xml"/><Relationship Id="rId23" Type="http://schemas.openxmlformats.org/officeDocument/2006/relationships/tags" Target="../tags/tag354.xml"/><Relationship Id="rId28" Type="http://schemas.openxmlformats.org/officeDocument/2006/relationships/slide" Target="slide87.xml"/><Relationship Id="rId36" Type="http://schemas.openxmlformats.org/officeDocument/2006/relationships/slide" Target="slide3.xml"/><Relationship Id="rId10" Type="http://schemas.openxmlformats.org/officeDocument/2006/relationships/tags" Target="../tags/tag341.xml"/><Relationship Id="rId19" Type="http://schemas.openxmlformats.org/officeDocument/2006/relationships/tags" Target="../tags/tag350.xml"/><Relationship Id="rId31" Type="http://schemas.openxmlformats.org/officeDocument/2006/relationships/slide" Target="slide4.xml"/><Relationship Id="rId4" Type="http://schemas.openxmlformats.org/officeDocument/2006/relationships/tags" Target="../tags/tag335.xml"/><Relationship Id="rId9" Type="http://schemas.openxmlformats.org/officeDocument/2006/relationships/tags" Target="../tags/tag340.xml"/><Relationship Id="rId14" Type="http://schemas.openxmlformats.org/officeDocument/2006/relationships/tags" Target="../tags/tag345.xml"/><Relationship Id="rId22" Type="http://schemas.openxmlformats.org/officeDocument/2006/relationships/tags" Target="../tags/tag353.xml"/><Relationship Id="rId27" Type="http://schemas.openxmlformats.org/officeDocument/2006/relationships/slide" Target="slide86.xml"/><Relationship Id="rId30" Type="http://schemas.openxmlformats.org/officeDocument/2006/relationships/slide" Target="slide82.xml"/><Relationship Id="rId35" Type="http://schemas.openxmlformats.org/officeDocument/2006/relationships/slide" Target="slide7.xml"/><Relationship Id="rId8" Type="http://schemas.openxmlformats.org/officeDocument/2006/relationships/tags" Target="../tags/tag339.xml"/><Relationship Id="rId3" Type="http://schemas.openxmlformats.org/officeDocument/2006/relationships/tags" Target="../tags/tag334.xml"/><Relationship Id="rId12" Type="http://schemas.openxmlformats.org/officeDocument/2006/relationships/tags" Target="../tags/tag343.xml"/><Relationship Id="rId17" Type="http://schemas.openxmlformats.org/officeDocument/2006/relationships/tags" Target="../tags/tag348.xml"/><Relationship Id="rId25" Type="http://schemas.openxmlformats.org/officeDocument/2006/relationships/tags" Target="../tags/tag356.xml"/><Relationship Id="rId33" Type="http://schemas.openxmlformats.org/officeDocument/2006/relationships/slide" Target="slide39.xml"/><Relationship Id="rId38" Type="http://schemas.openxmlformats.org/officeDocument/2006/relationships/slide" Target="slide9.xml"/></Relationships>
</file>

<file path=ppt/slides/_rels/slide8.xml.rels><?xml version="1.0" encoding="UTF-8" standalone="yes"?>
<Relationships xmlns="http://schemas.openxmlformats.org/package/2006/relationships"><Relationship Id="rId13" Type="http://schemas.openxmlformats.org/officeDocument/2006/relationships/tags" Target="../tags/tag146.xml"/><Relationship Id="rId18" Type="http://schemas.openxmlformats.org/officeDocument/2006/relationships/tags" Target="../tags/tag151.xml"/><Relationship Id="rId26" Type="http://schemas.openxmlformats.org/officeDocument/2006/relationships/slideLayout" Target="../slideLayouts/slideLayout78.xml"/><Relationship Id="rId39" Type="http://schemas.openxmlformats.org/officeDocument/2006/relationships/slide" Target="slide58.xml"/><Relationship Id="rId21" Type="http://schemas.openxmlformats.org/officeDocument/2006/relationships/tags" Target="../tags/tag154.xml"/><Relationship Id="rId34" Type="http://schemas.openxmlformats.org/officeDocument/2006/relationships/slide" Target="slide10.xml"/><Relationship Id="rId7" Type="http://schemas.openxmlformats.org/officeDocument/2006/relationships/tags" Target="../tags/tag140.xml"/><Relationship Id="rId2" Type="http://schemas.openxmlformats.org/officeDocument/2006/relationships/tags" Target="../tags/tag135.xml"/><Relationship Id="rId16" Type="http://schemas.openxmlformats.org/officeDocument/2006/relationships/tags" Target="../tags/tag149.xml"/><Relationship Id="rId20" Type="http://schemas.openxmlformats.org/officeDocument/2006/relationships/tags" Target="../tags/tag153.xml"/><Relationship Id="rId29" Type="http://schemas.openxmlformats.org/officeDocument/2006/relationships/slide" Target="slide80.xml"/><Relationship Id="rId41" Type="http://schemas.openxmlformats.org/officeDocument/2006/relationships/slide" Target="slide71.xml"/><Relationship Id="rId1" Type="http://schemas.openxmlformats.org/officeDocument/2006/relationships/tags" Target="../tags/tag134.xml"/><Relationship Id="rId6" Type="http://schemas.openxmlformats.org/officeDocument/2006/relationships/tags" Target="../tags/tag139.xml"/><Relationship Id="rId11" Type="http://schemas.openxmlformats.org/officeDocument/2006/relationships/tags" Target="../tags/tag144.xml"/><Relationship Id="rId24" Type="http://schemas.openxmlformats.org/officeDocument/2006/relationships/tags" Target="../tags/tag157.xml"/><Relationship Id="rId32" Type="http://schemas.openxmlformats.org/officeDocument/2006/relationships/slide" Target="slide74.xml"/><Relationship Id="rId37" Type="http://schemas.openxmlformats.org/officeDocument/2006/relationships/slide" Target="slide32.xml"/><Relationship Id="rId40" Type="http://schemas.openxmlformats.org/officeDocument/2006/relationships/slide" Target="slide66.xml"/><Relationship Id="rId5" Type="http://schemas.openxmlformats.org/officeDocument/2006/relationships/tags" Target="../tags/tag138.xml"/><Relationship Id="rId15" Type="http://schemas.openxmlformats.org/officeDocument/2006/relationships/tags" Target="../tags/tag148.xml"/><Relationship Id="rId23" Type="http://schemas.openxmlformats.org/officeDocument/2006/relationships/tags" Target="../tags/tag156.xml"/><Relationship Id="rId28" Type="http://schemas.openxmlformats.org/officeDocument/2006/relationships/slide" Target="slide87.xml"/><Relationship Id="rId36" Type="http://schemas.openxmlformats.org/officeDocument/2006/relationships/slide" Target="slide3.xml"/><Relationship Id="rId10" Type="http://schemas.openxmlformats.org/officeDocument/2006/relationships/tags" Target="../tags/tag143.xml"/><Relationship Id="rId19" Type="http://schemas.openxmlformats.org/officeDocument/2006/relationships/tags" Target="../tags/tag152.xml"/><Relationship Id="rId31" Type="http://schemas.openxmlformats.org/officeDocument/2006/relationships/slide" Target="slide4.xml"/><Relationship Id="rId4" Type="http://schemas.openxmlformats.org/officeDocument/2006/relationships/tags" Target="../tags/tag137.xml"/><Relationship Id="rId9" Type="http://schemas.openxmlformats.org/officeDocument/2006/relationships/tags" Target="../tags/tag142.xml"/><Relationship Id="rId14" Type="http://schemas.openxmlformats.org/officeDocument/2006/relationships/tags" Target="../tags/tag147.xml"/><Relationship Id="rId22" Type="http://schemas.openxmlformats.org/officeDocument/2006/relationships/tags" Target="../tags/tag155.xml"/><Relationship Id="rId27" Type="http://schemas.openxmlformats.org/officeDocument/2006/relationships/slide" Target="slide86.xml"/><Relationship Id="rId30" Type="http://schemas.openxmlformats.org/officeDocument/2006/relationships/slide" Target="slide82.xml"/><Relationship Id="rId35" Type="http://schemas.openxmlformats.org/officeDocument/2006/relationships/slide" Target="slide7.xml"/><Relationship Id="rId8" Type="http://schemas.openxmlformats.org/officeDocument/2006/relationships/tags" Target="../tags/tag141.xml"/><Relationship Id="rId3" Type="http://schemas.openxmlformats.org/officeDocument/2006/relationships/tags" Target="../tags/tag136.xml"/><Relationship Id="rId12" Type="http://schemas.openxmlformats.org/officeDocument/2006/relationships/tags" Target="../tags/tag145.xml"/><Relationship Id="rId17" Type="http://schemas.openxmlformats.org/officeDocument/2006/relationships/tags" Target="../tags/tag150.xml"/><Relationship Id="rId25" Type="http://schemas.openxmlformats.org/officeDocument/2006/relationships/tags" Target="../tags/tag158.xml"/><Relationship Id="rId33" Type="http://schemas.openxmlformats.org/officeDocument/2006/relationships/slide" Target="slide39.xml"/><Relationship Id="rId38" Type="http://schemas.openxmlformats.org/officeDocument/2006/relationships/slide" Target="slide9.xml"/></Relationships>
</file>

<file path=ppt/slides/_rels/slide80.xml.rels><?xml version="1.0" encoding="UTF-8" standalone="yes"?>
<Relationships xmlns="http://schemas.openxmlformats.org/package/2006/relationships"><Relationship Id="rId3" Type="http://schemas.openxmlformats.org/officeDocument/2006/relationships/tags" Target="../tags/tag359.xml"/><Relationship Id="rId7" Type="http://schemas.openxmlformats.org/officeDocument/2006/relationships/hyperlink" Target="http://www.va.dimensions.ai/" TargetMode="External"/><Relationship Id="rId2" Type="http://schemas.openxmlformats.org/officeDocument/2006/relationships/tags" Target="../tags/tag358.xml"/><Relationship Id="rId1" Type="http://schemas.openxmlformats.org/officeDocument/2006/relationships/tags" Target="../tags/tag357.xml"/><Relationship Id="rId6" Type="http://schemas.openxmlformats.org/officeDocument/2006/relationships/slideLayout" Target="../slideLayouts/slideLayout2.xml"/><Relationship Id="rId5" Type="http://schemas.openxmlformats.org/officeDocument/2006/relationships/tags" Target="../tags/tag361.xml"/><Relationship Id="rId4" Type="http://schemas.openxmlformats.org/officeDocument/2006/relationships/tags" Target="../tags/tag360.xml"/></Relationships>
</file>

<file path=ppt/slides/_rels/slide8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s://va.dimensions.ai/"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3" Type="http://schemas.openxmlformats.org/officeDocument/2006/relationships/tags" Target="../tags/tag374.xml"/><Relationship Id="rId18" Type="http://schemas.openxmlformats.org/officeDocument/2006/relationships/tags" Target="../tags/tag379.xml"/><Relationship Id="rId26" Type="http://schemas.openxmlformats.org/officeDocument/2006/relationships/slideLayout" Target="../slideLayouts/slideLayout6.xml"/><Relationship Id="rId39" Type="http://schemas.openxmlformats.org/officeDocument/2006/relationships/slide" Target="slide58.xml"/><Relationship Id="rId21" Type="http://schemas.openxmlformats.org/officeDocument/2006/relationships/tags" Target="../tags/tag382.xml"/><Relationship Id="rId34" Type="http://schemas.openxmlformats.org/officeDocument/2006/relationships/slide" Target="slide10.xml"/><Relationship Id="rId7" Type="http://schemas.openxmlformats.org/officeDocument/2006/relationships/tags" Target="../tags/tag368.xml"/><Relationship Id="rId2" Type="http://schemas.openxmlformats.org/officeDocument/2006/relationships/tags" Target="../tags/tag363.xml"/><Relationship Id="rId16" Type="http://schemas.openxmlformats.org/officeDocument/2006/relationships/tags" Target="../tags/tag377.xml"/><Relationship Id="rId20" Type="http://schemas.openxmlformats.org/officeDocument/2006/relationships/tags" Target="../tags/tag381.xml"/><Relationship Id="rId29" Type="http://schemas.openxmlformats.org/officeDocument/2006/relationships/slide" Target="slide80.xml"/><Relationship Id="rId41" Type="http://schemas.openxmlformats.org/officeDocument/2006/relationships/slide" Target="slide71.xml"/><Relationship Id="rId1" Type="http://schemas.openxmlformats.org/officeDocument/2006/relationships/tags" Target="../tags/tag362.xml"/><Relationship Id="rId6" Type="http://schemas.openxmlformats.org/officeDocument/2006/relationships/tags" Target="../tags/tag367.xml"/><Relationship Id="rId11" Type="http://schemas.openxmlformats.org/officeDocument/2006/relationships/tags" Target="../tags/tag372.xml"/><Relationship Id="rId24" Type="http://schemas.openxmlformats.org/officeDocument/2006/relationships/tags" Target="../tags/tag385.xml"/><Relationship Id="rId32" Type="http://schemas.openxmlformats.org/officeDocument/2006/relationships/slide" Target="slide74.xml"/><Relationship Id="rId37" Type="http://schemas.openxmlformats.org/officeDocument/2006/relationships/slide" Target="slide32.xml"/><Relationship Id="rId40" Type="http://schemas.openxmlformats.org/officeDocument/2006/relationships/slide" Target="slide66.xml"/><Relationship Id="rId5" Type="http://schemas.openxmlformats.org/officeDocument/2006/relationships/tags" Target="../tags/tag366.xml"/><Relationship Id="rId15" Type="http://schemas.openxmlformats.org/officeDocument/2006/relationships/tags" Target="../tags/tag376.xml"/><Relationship Id="rId23" Type="http://schemas.openxmlformats.org/officeDocument/2006/relationships/tags" Target="../tags/tag384.xml"/><Relationship Id="rId28" Type="http://schemas.openxmlformats.org/officeDocument/2006/relationships/slide" Target="slide87.xml"/><Relationship Id="rId36" Type="http://schemas.openxmlformats.org/officeDocument/2006/relationships/slide" Target="slide3.xml"/><Relationship Id="rId10" Type="http://schemas.openxmlformats.org/officeDocument/2006/relationships/tags" Target="../tags/tag371.xml"/><Relationship Id="rId19" Type="http://schemas.openxmlformats.org/officeDocument/2006/relationships/tags" Target="../tags/tag380.xml"/><Relationship Id="rId31" Type="http://schemas.openxmlformats.org/officeDocument/2006/relationships/slide" Target="slide4.xml"/><Relationship Id="rId4" Type="http://schemas.openxmlformats.org/officeDocument/2006/relationships/tags" Target="../tags/tag365.xml"/><Relationship Id="rId9" Type="http://schemas.openxmlformats.org/officeDocument/2006/relationships/tags" Target="../tags/tag370.xml"/><Relationship Id="rId14" Type="http://schemas.openxmlformats.org/officeDocument/2006/relationships/tags" Target="../tags/tag375.xml"/><Relationship Id="rId22" Type="http://schemas.openxmlformats.org/officeDocument/2006/relationships/tags" Target="../tags/tag383.xml"/><Relationship Id="rId27" Type="http://schemas.openxmlformats.org/officeDocument/2006/relationships/slide" Target="slide86.xml"/><Relationship Id="rId30" Type="http://schemas.openxmlformats.org/officeDocument/2006/relationships/slide" Target="slide82.xml"/><Relationship Id="rId35" Type="http://schemas.openxmlformats.org/officeDocument/2006/relationships/slide" Target="slide7.xml"/><Relationship Id="rId8" Type="http://schemas.openxmlformats.org/officeDocument/2006/relationships/tags" Target="../tags/tag369.xml"/><Relationship Id="rId3" Type="http://schemas.openxmlformats.org/officeDocument/2006/relationships/tags" Target="../tags/tag364.xml"/><Relationship Id="rId12" Type="http://schemas.openxmlformats.org/officeDocument/2006/relationships/tags" Target="../tags/tag373.xml"/><Relationship Id="rId17" Type="http://schemas.openxmlformats.org/officeDocument/2006/relationships/tags" Target="../tags/tag378.xml"/><Relationship Id="rId25" Type="http://schemas.openxmlformats.org/officeDocument/2006/relationships/tags" Target="../tags/tag386.xml"/><Relationship Id="rId33" Type="http://schemas.openxmlformats.org/officeDocument/2006/relationships/slide" Target="slide39.xml"/><Relationship Id="rId38" Type="http://schemas.openxmlformats.org/officeDocument/2006/relationships/slide" Target="slide9.xml"/></Relationships>
</file>

<file path=ppt/slides/_rels/slide86.xml.rels><?xml version="1.0" encoding="UTF-8" standalone="yes"?>
<Relationships xmlns="http://schemas.openxmlformats.org/package/2006/relationships"><Relationship Id="rId3" Type="http://schemas.openxmlformats.org/officeDocument/2006/relationships/tags" Target="../tags/tag389.xml"/><Relationship Id="rId2" Type="http://schemas.openxmlformats.org/officeDocument/2006/relationships/tags" Target="../tags/tag388.xml"/><Relationship Id="rId1" Type="http://schemas.openxmlformats.org/officeDocument/2006/relationships/tags" Target="../tags/tag387.xml"/><Relationship Id="rId6" Type="http://schemas.openxmlformats.org/officeDocument/2006/relationships/slideLayout" Target="../slideLayouts/slideLayout2.xml"/><Relationship Id="rId5" Type="http://schemas.openxmlformats.org/officeDocument/2006/relationships/tags" Target="../tags/tag391.xml"/><Relationship Id="rId4" Type="http://schemas.openxmlformats.org/officeDocument/2006/relationships/tags" Target="../tags/tag39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notesSlide" Target="../notesSlides/notesSlide2.xml"/><Relationship Id="rId5" Type="http://schemas.openxmlformats.org/officeDocument/2006/relationships/slideLayout" Target="../slideLayouts/slideLayout6.xml"/><Relationship Id="rId4" Type="http://schemas.openxmlformats.org/officeDocument/2006/relationships/tags" Target="../tags/tag16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6AA24-BEE8-45F9-977B-B5446FCB65DE}"/>
              </a:ext>
            </a:extLst>
          </p:cNvPr>
          <p:cNvSpPr>
            <a:spLocks noGrp="1"/>
          </p:cNvSpPr>
          <p:nvPr>
            <p:ph type="ctrTitle"/>
          </p:nvPr>
        </p:nvSpPr>
        <p:spPr>
          <a:xfrm>
            <a:off x="977680" y="3043883"/>
            <a:ext cx="10234254" cy="1330324"/>
          </a:xfrm>
        </p:spPr>
        <p:txBody>
          <a:bodyPr>
            <a:normAutofit/>
          </a:bodyPr>
          <a:lstStyle/>
          <a:p>
            <a:r>
              <a:rPr lang="en-US" sz="4400" dirty="0"/>
              <a:t>Suicide Prevention </a:t>
            </a:r>
            <a:r>
              <a:rPr lang="en-US" dirty="0"/>
              <a:t>Actively Managed </a:t>
            </a:r>
            <a:r>
              <a:rPr lang="en-US" sz="4400" dirty="0"/>
              <a:t>Portfolio </a:t>
            </a:r>
            <a:r>
              <a:rPr lang="en-US" dirty="0"/>
              <a:t>Analysis </a:t>
            </a:r>
            <a:endParaRPr lang="en-US" sz="4400" dirty="0"/>
          </a:p>
        </p:txBody>
      </p:sp>
      <p:sp>
        <p:nvSpPr>
          <p:cNvPr id="4" name="Subtitle 3">
            <a:extLst>
              <a:ext uri="{FF2B5EF4-FFF2-40B4-BE49-F238E27FC236}">
                <a16:creationId xmlns:a16="http://schemas.microsoft.com/office/drawing/2014/main" id="{804F9C91-3888-456E-BD84-E82E2F49F741}"/>
              </a:ext>
            </a:extLst>
          </p:cNvPr>
          <p:cNvSpPr>
            <a:spLocks noGrp="1"/>
          </p:cNvSpPr>
          <p:nvPr>
            <p:ph type="subTitle" idx="1"/>
          </p:nvPr>
        </p:nvSpPr>
        <p:spPr>
          <a:xfrm>
            <a:off x="1522807" y="4674716"/>
            <a:ext cx="9144000" cy="1330324"/>
          </a:xfrm>
        </p:spPr>
        <p:txBody>
          <a:bodyPr vert="horz" lIns="91440" tIns="45720" rIns="91440" bIns="45720" rtlCol="0" anchor="t">
            <a:noAutofit/>
          </a:bodyPr>
          <a:lstStyle/>
          <a:p>
            <a:r>
              <a:rPr lang="en-US" i="1"/>
              <a:t>Veterans Health Administration Office of Research and Development</a:t>
            </a:r>
          </a:p>
          <a:p>
            <a:endParaRPr lang="en-US" sz="1600" i="1"/>
          </a:p>
          <a:p>
            <a:r>
              <a:rPr lang="en-US" sz="1600" i="1"/>
              <a:t>September 2023</a:t>
            </a:r>
            <a:endParaRPr lang="en-US" sz="1600" i="1">
              <a:cs typeface="Calibri"/>
            </a:endParaRPr>
          </a:p>
        </p:txBody>
      </p:sp>
    </p:spTree>
    <p:extLst>
      <p:ext uri="{BB962C8B-B14F-4D97-AF65-F5344CB8AC3E}">
        <p14:creationId xmlns:p14="http://schemas.microsoft.com/office/powerpoint/2010/main" val="2524439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625E4C-823C-A079-469C-54C3BC8B0946}"/>
              </a:ext>
            </a:extLst>
          </p:cNvPr>
          <p:cNvSpPr>
            <a:spLocks noGrp="1"/>
          </p:cNvSpPr>
          <p:nvPr>
            <p:ph type="sldNum" sz="quarter" idx="12"/>
          </p:nvPr>
        </p:nvSpPr>
        <p:spPr/>
        <p:txBody>
          <a:bodyPr/>
          <a:lstStyle/>
          <a:p>
            <a:fld id="{61ED25BF-8B08-481C-9175-42CBF3C8334C}" type="slidenum">
              <a:rPr lang="en-US" smtClean="0"/>
              <a:pPr/>
              <a:t>10</a:t>
            </a:fld>
            <a:endParaRPr lang="en-US"/>
          </a:p>
        </p:txBody>
      </p:sp>
      <p:sp>
        <p:nvSpPr>
          <p:cNvPr id="5" name="Content Placeholder 2">
            <a:extLst>
              <a:ext uri="{FF2B5EF4-FFF2-40B4-BE49-F238E27FC236}">
                <a16:creationId xmlns:a16="http://schemas.microsoft.com/office/drawing/2014/main" id="{946C6052-F7C6-C0F3-B322-1EB6AA56595A}"/>
              </a:ext>
            </a:extLst>
          </p:cNvPr>
          <p:cNvSpPr txBox="1">
            <a:spLocks/>
          </p:cNvSpPr>
          <p:nvPr/>
        </p:nvSpPr>
        <p:spPr>
          <a:xfrm>
            <a:off x="368905" y="926436"/>
            <a:ext cx="11252602" cy="2558420"/>
          </a:xfrm>
          <a:prstGeom prst="rect">
            <a:avLst/>
          </a:prstGeom>
        </p:spPr>
        <p:txBody>
          <a:bodyPr vert="horz" wrap="square" lIns="91440" tIns="45720" rIns="91440" bIns="4572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en-US" sz="1600" b="1">
              <a:latin typeface="Calibri"/>
              <a:ea typeface="Calibri" panose="020F0502020204030204" pitchFamily="34" charset="0"/>
              <a:cs typeface="Calibri"/>
            </a:endParaRPr>
          </a:p>
        </p:txBody>
      </p:sp>
      <p:grpSp>
        <p:nvGrpSpPr>
          <p:cNvPr id="20" name="Group 19">
            <a:extLst>
              <a:ext uri="{FF2B5EF4-FFF2-40B4-BE49-F238E27FC236}">
                <a16:creationId xmlns:a16="http://schemas.microsoft.com/office/drawing/2014/main" id="{5FA01AD9-3630-9C11-6138-50B5C84C61D5}"/>
              </a:ext>
            </a:extLst>
          </p:cNvPr>
          <p:cNvGrpSpPr/>
          <p:nvPr/>
        </p:nvGrpSpPr>
        <p:grpSpPr>
          <a:xfrm>
            <a:off x="6374514" y="1508607"/>
            <a:ext cx="5328431" cy="4031154"/>
            <a:chOff x="498643" y="-171832"/>
            <a:chExt cx="3510604" cy="5786068"/>
          </a:xfrm>
        </p:grpSpPr>
        <p:sp>
          <p:nvSpPr>
            <p:cNvPr id="21" name="Rectangle 20">
              <a:extLst>
                <a:ext uri="{FF2B5EF4-FFF2-40B4-BE49-F238E27FC236}">
                  <a16:creationId xmlns:a16="http://schemas.microsoft.com/office/drawing/2014/main" id="{B6E7BF5A-D2C0-03EE-6976-229D0D6CA779}"/>
                </a:ext>
              </a:extLst>
            </p:cNvPr>
            <p:cNvSpPr/>
            <p:nvPr/>
          </p:nvSpPr>
          <p:spPr>
            <a:xfrm>
              <a:off x="498643" y="-171832"/>
              <a:ext cx="3509473" cy="826858"/>
            </a:xfrm>
            <a:prstGeom prst="rect">
              <a:avLst/>
            </a:prstGeom>
            <a:solidFill>
              <a:srgbClr val="002F56"/>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cs typeface="Calibri"/>
                </a:rPr>
                <a:t>Funding Terms  </a:t>
              </a:r>
              <a:endParaRPr lang="en-US" sz="1600" b="1"/>
            </a:p>
          </p:txBody>
        </p:sp>
        <p:sp>
          <p:nvSpPr>
            <p:cNvPr id="22" name="Rectangle 21">
              <a:extLst>
                <a:ext uri="{FF2B5EF4-FFF2-40B4-BE49-F238E27FC236}">
                  <a16:creationId xmlns:a16="http://schemas.microsoft.com/office/drawing/2014/main" id="{C602D881-EA19-ED57-9396-FC6493E45666}"/>
                </a:ext>
              </a:extLst>
            </p:cNvPr>
            <p:cNvSpPr/>
            <p:nvPr/>
          </p:nvSpPr>
          <p:spPr>
            <a:xfrm>
              <a:off x="498643" y="662402"/>
              <a:ext cx="3510604" cy="4951834"/>
            </a:xfrm>
            <a:prstGeom prst="rect">
              <a:avLst/>
            </a:prstGeom>
            <a:solidFill>
              <a:schemeClr val="bg2"/>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285750" indent="-285750">
                <a:spcBef>
                  <a:spcPts val="600"/>
                </a:spcBef>
                <a:buFont typeface="Arial" panose="020B0604020202020204" pitchFamily="34" charset="0"/>
                <a:buChar char="•"/>
              </a:pPr>
              <a:r>
                <a:rPr lang="en-US" sz="1400" b="1">
                  <a:solidFill>
                    <a:schemeClr val="tx1"/>
                  </a:solidFill>
                  <a:ea typeface="+mn-lt"/>
                  <a:cs typeface="+mn-lt"/>
                </a:rPr>
                <a:t>Awarded: </a:t>
              </a:r>
              <a:r>
                <a:rPr lang="en-US" sz="1400">
                  <a:solidFill>
                    <a:schemeClr val="tx1"/>
                  </a:solidFill>
                  <a:ea typeface="+mn-lt"/>
                  <a:cs typeface="+mn-lt"/>
                </a:rPr>
                <a:t>Total ORD funding a project is set to receive over its lifetime, a portion of the total award is given to a project each fiscal year </a:t>
              </a:r>
            </a:p>
            <a:p>
              <a:pPr marL="285750" indent="-285750">
                <a:spcBef>
                  <a:spcPts val="600"/>
                </a:spcBef>
                <a:buFont typeface="Arial" panose="020B0604020202020204" pitchFamily="34" charset="0"/>
                <a:buChar char="•"/>
              </a:pPr>
              <a:r>
                <a:rPr lang="en-US" sz="1400" b="1">
                  <a:solidFill>
                    <a:schemeClr val="tx1"/>
                  </a:solidFill>
                  <a:ea typeface="+mn-lt"/>
                  <a:cs typeface="+mn-lt"/>
                </a:rPr>
                <a:t>Budgeted: </a:t>
              </a:r>
              <a:r>
                <a:rPr lang="en-US" sz="1400">
                  <a:solidFill>
                    <a:schemeClr val="tx1"/>
                  </a:solidFill>
                  <a:ea typeface="+mn-lt"/>
                  <a:cs typeface="+mn-lt"/>
                </a:rPr>
                <a:t>The estimated amount the ORD believes will be allocated towards projects within a specific period, typically a fiscal year</a:t>
              </a:r>
            </a:p>
            <a:p>
              <a:pPr marL="285750" indent="-285750">
                <a:spcBef>
                  <a:spcPts val="600"/>
                </a:spcBef>
                <a:buFont typeface="Arial" panose="020B0604020202020204" pitchFamily="34" charset="0"/>
                <a:buChar char="•"/>
              </a:pPr>
              <a:r>
                <a:rPr lang="en-US" sz="1400" b="1">
                  <a:solidFill>
                    <a:schemeClr val="tx1"/>
                  </a:solidFill>
                  <a:ea typeface="+mn-lt"/>
                  <a:cs typeface="+mn-lt"/>
                </a:rPr>
                <a:t>Allocated: </a:t>
              </a:r>
              <a:r>
                <a:rPr lang="en-US" sz="1400">
                  <a:solidFill>
                    <a:schemeClr val="tx1"/>
                  </a:solidFill>
                  <a:ea typeface="+mn-lt"/>
                  <a:cs typeface="Calibri"/>
                </a:rPr>
                <a:t>Funding ORD assigns and distributes to projects within a specific period, typically a fiscal year; often aligns with annual budget but may be less dependent on financial appropriations</a:t>
              </a:r>
            </a:p>
            <a:p>
              <a:pPr algn="ctr"/>
              <a:endParaRPr lang="en-US" sz="1400">
                <a:solidFill>
                  <a:schemeClr val="tx1"/>
                </a:solidFill>
                <a:ea typeface="+mn-lt"/>
                <a:cs typeface="+mn-lt"/>
              </a:endParaRPr>
            </a:p>
          </p:txBody>
        </p:sp>
      </p:grpSp>
      <p:grpSp>
        <p:nvGrpSpPr>
          <p:cNvPr id="6" name="Group 5">
            <a:extLst>
              <a:ext uri="{FF2B5EF4-FFF2-40B4-BE49-F238E27FC236}">
                <a16:creationId xmlns:a16="http://schemas.microsoft.com/office/drawing/2014/main" id="{9FE1638C-E942-AC4D-2555-9E3C169A3418}"/>
              </a:ext>
            </a:extLst>
          </p:cNvPr>
          <p:cNvGrpSpPr/>
          <p:nvPr/>
        </p:nvGrpSpPr>
        <p:grpSpPr>
          <a:xfrm>
            <a:off x="287467" y="1508607"/>
            <a:ext cx="5259893" cy="4057580"/>
            <a:chOff x="494879" y="4395680"/>
            <a:chExt cx="3169886" cy="5613524"/>
          </a:xfrm>
        </p:grpSpPr>
        <p:sp>
          <p:nvSpPr>
            <p:cNvPr id="8" name="Rectangle 7">
              <a:extLst>
                <a:ext uri="{FF2B5EF4-FFF2-40B4-BE49-F238E27FC236}">
                  <a16:creationId xmlns:a16="http://schemas.microsoft.com/office/drawing/2014/main" id="{CA2E7BCC-4A91-B449-5D5E-C3A3F5C23A24}"/>
                </a:ext>
              </a:extLst>
            </p:cNvPr>
            <p:cNvSpPr/>
            <p:nvPr/>
          </p:nvSpPr>
          <p:spPr>
            <a:xfrm>
              <a:off x="494879" y="4395680"/>
              <a:ext cx="3168755" cy="795719"/>
            </a:xfrm>
            <a:prstGeom prst="rect">
              <a:avLst/>
            </a:prstGeom>
            <a:solidFill>
              <a:srgbClr val="002F56"/>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cs typeface="Calibri"/>
                </a:rPr>
                <a:t>Projects Terms  </a:t>
              </a:r>
              <a:endParaRPr lang="en-US" sz="1600" b="1"/>
            </a:p>
          </p:txBody>
        </p:sp>
        <p:sp>
          <p:nvSpPr>
            <p:cNvPr id="9" name="Rectangle 8">
              <a:extLst>
                <a:ext uri="{FF2B5EF4-FFF2-40B4-BE49-F238E27FC236}">
                  <a16:creationId xmlns:a16="http://schemas.microsoft.com/office/drawing/2014/main" id="{1D28064B-DC38-271A-8E75-99DB1864B085}"/>
                </a:ext>
              </a:extLst>
            </p:cNvPr>
            <p:cNvSpPr/>
            <p:nvPr/>
          </p:nvSpPr>
          <p:spPr>
            <a:xfrm>
              <a:off x="494879" y="5195881"/>
              <a:ext cx="3169886" cy="4813323"/>
            </a:xfrm>
            <a:prstGeom prst="rect">
              <a:avLst/>
            </a:prstGeom>
            <a:solidFill>
              <a:schemeClr val="bg2"/>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285750" indent="-285750">
                <a:spcBef>
                  <a:spcPts val="600"/>
                </a:spcBef>
                <a:buFont typeface="Arial" panose="020B0604020202020204" pitchFamily="34" charset="0"/>
                <a:buChar char="•"/>
              </a:pPr>
              <a:r>
                <a:rPr lang="en-US" sz="1400" b="1" dirty="0">
                  <a:solidFill>
                    <a:schemeClr val="tx1"/>
                  </a:solidFill>
                  <a:ea typeface="+mn-lt"/>
                  <a:cs typeface="+mn-lt"/>
                </a:rPr>
                <a:t>Total Projects: </a:t>
              </a:r>
              <a:r>
                <a:rPr lang="en-US" sz="1400" dirty="0">
                  <a:solidFill>
                    <a:schemeClr val="tx1"/>
                  </a:solidFill>
                  <a:ea typeface="+mn-lt"/>
                  <a:cs typeface="+mn-lt"/>
                </a:rPr>
                <a:t>All projects in the Suicide Prevention AMP; includes active, inactive, and completed projects across all years</a:t>
              </a:r>
            </a:p>
            <a:p>
              <a:pPr marL="285750" indent="-285750">
                <a:spcBef>
                  <a:spcPts val="600"/>
                </a:spcBef>
                <a:buFont typeface="Arial" panose="020B0604020202020204" pitchFamily="34" charset="0"/>
                <a:buChar char="•"/>
              </a:pPr>
              <a:r>
                <a:rPr lang="en-US" sz="1400" b="1" dirty="0">
                  <a:solidFill>
                    <a:schemeClr val="tx1"/>
                  </a:solidFill>
                  <a:ea typeface="+mn-lt"/>
                  <a:cs typeface="+mn-lt"/>
                </a:rPr>
                <a:t>New Projects: </a:t>
              </a:r>
              <a:r>
                <a:rPr lang="en-US" sz="1400" dirty="0">
                  <a:solidFill>
                    <a:schemeClr val="tx1"/>
                  </a:solidFill>
                  <a:ea typeface="+mn-lt"/>
                  <a:cs typeface="+mn-lt"/>
                </a:rPr>
                <a:t>Projects that start receiving ORD funding in a specific year; this is noted by project start date in RAFT</a:t>
              </a:r>
            </a:p>
            <a:p>
              <a:pPr marL="285750" indent="-285750">
                <a:spcBef>
                  <a:spcPts val="600"/>
                </a:spcBef>
                <a:buFont typeface="Arial" panose="020B0604020202020204" pitchFamily="34" charset="0"/>
                <a:buChar char="•"/>
              </a:pPr>
              <a:r>
                <a:rPr lang="en-US" sz="1400" b="1" dirty="0">
                  <a:solidFill>
                    <a:schemeClr val="tx1"/>
                  </a:solidFill>
                  <a:ea typeface="+mn-lt"/>
                  <a:cs typeface="+mn-lt"/>
                </a:rPr>
                <a:t>Active Projects: </a:t>
              </a:r>
              <a:r>
                <a:rPr lang="en-US" sz="1400" dirty="0">
                  <a:solidFill>
                    <a:schemeClr val="tx1"/>
                  </a:solidFill>
                  <a:ea typeface="+mn-lt"/>
                  <a:cs typeface="+mn-lt"/>
                </a:rPr>
                <a:t>Ongoing research projects that require continued effort and resources to achieve research goals; active projects fall within the specified end date field given in RAFT</a:t>
              </a:r>
            </a:p>
            <a:p>
              <a:pPr marL="285750" indent="-285750">
                <a:spcBef>
                  <a:spcPts val="600"/>
                </a:spcBef>
                <a:buFont typeface="Arial" panose="020B0604020202020204" pitchFamily="34" charset="0"/>
                <a:buChar char="•"/>
              </a:pPr>
              <a:r>
                <a:rPr lang="en-US" sz="1400" b="1" dirty="0">
                  <a:solidFill>
                    <a:schemeClr val="tx1"/>
                  </a:solidFill>
                  <a:ea typeface="+mn-lt"/>
                  <a:cs typeface="+mn-lt"/>
                </a:rPr>
                <a:t>Completed Projects: </a:t>
              </a:r>
              <a:r>
                <a:rPr lang="en-US" sz="1400" dirty="0">
                  <a:solidFill>
                    <a:schemeClr val="tx1"/>
                  </a:solidFill>
                  <a:ea typeface="+mn-lt"/>
                  <a:cs typeface="+mn-lt"/>
                </a:rPr>
                <a:t>Research projects that have met their research objectives; completed projects fall outside the specified end date field given in RAFT</a:t>
              </a:r>
            </a:p>
          </p:txBody>
        </p:sp>
      </p:grpSp>
      <p:sp>
        <p:nvSpPr>
          <p:cNvPr id="12" name="Title 1">
            <a:extLst>
              <a:ext uri="{FF2B5EF4-FFF2-40B4-BE49-F238E27FC236}">
                <a16:creationId xmlns:a16="http://schemas.microsoft.com/office/drawing/2014/main" id="{D1394D7F-B640-8303-9833-E50012F5F759}"/>
              </a:ext>
            </a:extLst>
          </p:cNvPr>
          <p:cNvSpPr>
            <a:spLocks noGrp="1"/>
          </p:cNvSpPr>
          <p:nvPr>
            <p:ph type="title"/>
          </p:nvPr>
        </p:nvSpPr>
        <p:spPr>
          <a:xfrm>
            <a:off x="228778" y="166264"/>
            <a:ext cx="11699087" cy="618385"/>
          </a:xfrm>
        </p:spPr>
        <p:txBody>
          <a:bodyPr/>
          <a:lstStyle/>
          <a:p>
            <a:r>
              <a:rPr lang="en-US" sz="2800">
                <a:cs typeface="Calibri Light"/>
              </a:rPr>
              <a:t>VA Project Distribution Analysis | Key Terms Defined </a:t>
            </a:r>
            <a:endParaRPr lang="en-US" sz="2800"/>
          </a:p>
        </p:txBody>
      </p:sp>
    </p:spTree>
    <p:extLst>
      <p:ext uri="{BB962C8B-B14F-4D97-AF65-F5344CB8AC3E}">
        <p14:creationId xmlns:p14="http://schemas.microsoft.com/office/powerpoint/2010/main" val="364891324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4595C0-E969-A033-3D7B-6A2BAD3B5299}"/>
              </a:ext>
            </a:extLst>
          </p:cNvPr>
          <p:cNvSpPr>
            <a:spLocks noGrp="1"/>
          </p:cNvSpPr>
          <p:nvPr>
            <p:ph type="sldNum" sz="quarter" idx="12"/>
          </p:nvPr>
        </p:nvSpPr>
        <p:spPr/>
        <p:txBody>
          <a:bodyPr/>
          <a:lstStyle/>
          <a:p>
            <a:fld id="{61ED25BF-8B08-481C-9175-42CBF3C8334C}" type="slidenum">
              <a:rPr lang="en-US" smtClean="0"/>
              <a:pPr/>
              <a:t>100</a:t>
            </a:fld>
            <a:endParaRPr lang="en-US"/>
          </a:p>
        </p:txBody>
      </p:sp>
      <p:sp>
        <p:nvSpPr>
          <p:cNvPr id="4" name="Title 1">
            <a:extLst>
              <a:ext uri="{FF2B5EF4-FFF2-40B4-BE49-F238E27FC236}">
                <a16:creationId xmlns:a16="http://schemas.microsoft.com/office/drawing/2014/main" id="{13BDF509-7024-E7DF-EE19-25FE8CA312D3}"/>
              </a:ext>
            </a:extLst>
          </p:cNvPr>
          <p:cNvSpPr txBox="1">
            <a:spLocks/>
          </p:cNvSpPr>
          <p:nvPr/>
        </p:nvSpPr>
        <p:spPr>
          <a:xfrm>
            <a:off x="301200" y="90149"/>
            <a:ext cx="10515600" cy="6802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US" sz="2800"/>
              <a:t>VA Investigator Distribution Analysis | Publications</a:t>
            </a:r>
          </a:p>
        </p:txBody>
      </p:sp>
      <p:cxnSp>
        <p:nvCxnSpPr>
          <p:cNvPr id="5" name="Straight Arrow Connector 4">
            <a:extLst>
              <a:ext uri="{FF2B5EF4-FFF2-40B4-BE49-F238E27FC236}">
                <a16:creationId xmlns:a16="http://schemas.microsoft.com/office/drawing/2014/main" id="{26D7D054-D439-D2BC-809C-7201F686C057}"/>
              </a:ext>
            </a:extLst>
          </p:cNvPr>
          <p:cNvCxnSpPr/>
          <p:nvPr/>
        </p:nvCxnSpPr>
        <p:spPr>
          <a:xfrm flipV="1">
            <a:off x="279817" y="1350818"/>
            <a:ext cx="11619874" cy="22485"/>
          </a:xfrm>
          <a:prstGeom prst="straightConnector1">
            <a:avLst/>
          </a:prstGeom>
          <a:ln w="12700">
            <a:solidFill>
              <a:srgbClr val="002F56"/>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633C6644-53AA-1809-F031-AD9744146AB9}"/>
              </a:ext>
            </a:extLst>
          </p:cNvPr>
          <p:cNvSpPr/>
          <p:nvPr/>
        </p:nvSpPr>
        <p:spPr>
          <a:xfrm>
            <a:off x="294819" y="1474791"/>
            <a:ext cx="11639484" cy="560021"/>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t>What types of publications result from the Suicide Prevention AMP?</a:t>
            </a:r>
            <a:endParaRPr lang="en-US"/>
          </a:p>
        </p:txBody>
      </p:sp>
      <p:sp>
        <p:nvSpPr>
          <p:cNvPr id="9" name="Rectangle 8">
            <a:extLst>
              <a:ext uri="{FF2B5EF4-FFF2-40B4-BE49-F238E27FC236}">
                <a16:creationId xmlns:a16="http://schemas.microsoft.com/office/drawing/2014/main" id="{720C32D8-D061-6F6C-992E-77CDF31EE03C}"/>
              </a:ext>
            </a:extLst>
          </p:cNvPr>
          <p:cNvSpPr/>
          <p:nvPr/>
        </p:nvSpPr>
        <p:spPr>
          <a:xfrm>
            <a:off x="301200" y="1966062"/>
            <a:ext cx="5259879" cy="3417147"/>
          </a:xfrm>
          <a:prstGeom prst="rect">
            <a:avLst/>
          </a:prstGeom>
          <a:no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US" sz="1600">
                <a:solidFill>
                  <a:schemeClr val="tx1"/>
                </a:solidFill>
                <a:cs typeface="Arial"/>
              </a:rPr>
              <a:t>A </a:t>
            </a:r>
            <a:r>
              <a:rPr lang="en-US" sz="1600" b="1">
                <a:solidFill>
                  <a:schemeClr val="tx1"/>
                </a:solidFill>
                <a:cs typeface="Arial"/>
              </a:rPr>
              <a:t>preprint</a:t>
            </a:r>
            <a:r>
              <a:rPr lang="en-US" sz="1600" b="1" baseline="30000">
                <a:solidFill>
                  <a:schemeClr val="tx1"/>
                </a:solidFill>
                <a:cs typeface="Arial"/>
              </a:rPr>
              <a:t> </a:t>
            </a:r>
            <a:r>
              <a:rPr lang="en-US" sz="1600">
                <a:solidFill>
                  <a:schemeClr val="tx1"/>
                </a:solidFill>
                <a:cs typeface="Arial"/>
              </a:rPr>
              <a:t>is a non-peer-reviewed version of a scholarly or scientific paper </a:t>
            </a:r>
          </a:p>
          <a:p>
            <a:pPr marL="285750" indent="-285750">
              <a:buFont typeface="Arial" panose="020B0604020202020204" pitchFamily="34" charset="0"/>
              <a:buChar char="•"/>
            </a:pPr>
            <a:r>
              <a:rPr lang="en-US" sz="1600">
                <a:solidFill>
                  <a:schemeClr val="tx1"/>
                </a:solidFill>
                <a:cs typeface="Arial"/>
              </a:rPr>
              <a:t>An </a:t>
            </a:r>
            <a:r>
              <a:rPr lang="en-US" sz="1600" b="1">
                <a:solidFill>
                  <a:schemeClr val="tx1"/>
                </a:solidFill>
                <a:cs typeface="Arial"/>
              </a:rPr>
              <a:t>article </a:t>
            </a:r>
            <a:r>
              <a:rPr lang="en-US" sz="1600">
                <a:solidFill>
                  <a:schemeClr val="tx1"/>
                </a:solidFill>
                <a:cs typeface="Arial"/>
              </a:rPr>
              <a:t>is a written document that presents researching findings; articles can be published in a scientific journals or trade magazines, including news and editorial content</a:t>
            </a:r>
          </a:p>
          <a:p>
            <a:pPr marL="285750" indent="-285750">
              <a:buFont typeface="Arial" panose="020B0604020202020204" pitchFamily="34" charset="0"/>
              <a:buChar char="•"/>
            </a:pPr>
            <a:r>
              <a:rPr lang="en-US" sz="1600">
                <a:solidFill>
                  <a:schemeClr val="tx1"/>
                </a:solidFill>
                <a:cs typeface="Arial"/>
              </a:rPr>
              <a:t>There are </a:t>
            </a:r>
            <a:r>
              <a:rPr lang="en-US" sz="1600" b="1">
                <a:solidFill>
                  <a:schemeClr val="tx1"/>
                </a:solidFill>
                <a:cs typeface="Arial"/>
              </a:rPr>
              <a:t>two types of publications that have resulted from the Suicide Prevention AMP</a:t>
            </a:r>
          </a:p>
          <a:p>
            <a:pPr marL="742950" lvl="1" indent="-285750">
              <a:buFont typeface="Arial" panose="020B0604020202020204" pitchFamily="34" charset="0"/>
              <a:buChar char="•"/>
            </a:pPr>
            <a:r>
              <a:rPr lang="en-US" sz="1600">
                <a:solidFill>
                  <a:schemeClr val="tx1"/>
                </a:solidFill>
                <a:cs typeface="Arial"/>
              </a:rPr>
              <a:t>234 publications (99%) are articles </a:t>
            </a:r>
          </a:p>
          <a:p>
            <a:pPr marL="742950" lvl="1" indent="-285750">
              <a:buFont typeface="Arial" panose="020B0604020202020204" pitchFamily="34" charset="0"/>
              <a:buChar char="•"/>
            </a:pPr>
            <a:r>
              <a:rPr lang="en-US" sz="1600">
                <a:solidFill>
                  <a:schemeClr val="tx1"/>
                </a:solidFill>
                <a:cs typeface="Arial"/>
              </a:rPr>
              <a:t>One publication (1%) is a preprint </a:t>
            </a:r>
          </a:p>
        </p:txBody>
      </p:sp>
      <p:grpSp>
        <p:nvGrpSpPr>
          <p:cNvPr id="25" name="Group 24">
            <a:extLst>
              <a:ext uri="{FF2B5EF4-FFF2-40B4-BE49-F238E27FC236}">
                <a16:creationId xmlns:a16="http://schemas.microsoft.com/office/drawing/2014/main" id="{5ACCE1E9-9890-5165-9F45-357D77CBB91D}"/>
              </a:ext>
            </a:extLst>
          </p:cNvPr>
          <p:cNvGrpSpPr/>
          <p:nvPr/>
        </p:nvGrpSpPr>
        <p:grpSpPr>
          <a:xfrm>
            <a:off x="5660127" y="2114250"/>
            <a:ext cx="6102080" cy="3394139"/>
            <a:chOff x="914400" y="914400"/>
            <a:chExt cx="6400800" cy="3657600"/>
          </a:xfrm>
        </p:grpSpPr>
        <p:sp>
          <p:nvSpPr>
            <p:cNvPr id="26" name="rc3">
              <a:extLst>
                <a:ext uri="{FF2B5EF4-FFF2-40B4-BE49-F238E27FC236}">
                  <a16:creationId xmlns:a16="http://schemas.microsoft.com/office/drawing/2014/main" id="{C26F8B9C-ABB7-1746-1631-4ACB662DD450}"/>
                </a:ext>
              </a:extLst>
            </p:cNvPr>
            <p:cNvSpPr/>
            <p:nvPr/>
          </p:nvSpPr>
          <p:spPr>
            <a:xfrm>
              <a:off x="914400" y="914400"/>
              <a:ext cx="6400800" cy="3657600"/>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27" name="pg4">
              <a:extLst>
                <a:ext uri="{FF2B5EF4-FFF2-40B4-BE49-F238E27FC236}">
                  <a16:creationId xmlns:a16="http://schemas.microsoft.com/office/drawing/2014/main" id="{CAA89A56-7E3F-C17C-4D99-1CE9A1A3E709}"/>
                </a:ext>
              </a:extLst>
            </p:cNvPr>
            <p:cNvSpPr/>
            <p:nvPr/>
          </p:nvSpPr>
          <p:spPr>
            <a:xfrm>
              <a:off x="2350219" y="1495246"/>
              <a:ext cx="2734803" cy="2734805"/>
            </a:xfrm>
            <a:custGeom>
              <a:avLst/>
              <a:gdLst/>
              <a:ahLst/>
              <a:cxnLst/>
              <a:rect l="0" t="0" r="0" b="0"/>
              <a:pathLst>
                <a:path w="2734803" h="2734805">
                  <a:moveTo>
                    <a:pt x="1367445" y="1367445"/>
                  </a:moveTo>
                  <a:lnTo>
                    <a:pt x="1365307" y="1320341"/>
                  </a:lnTo>
                  <a:lnTo>
                    <a:pt x="1363169" y="1273236"/>
                  </a:lnTo>
                  <a:lnTo>
                    <a:pt x="1361030" y="1226131"/>
                  </a:lnTo>
                  <a:lnTo>
                    <a:pt x="1358892" y="1179026"/>
                  </a:lnTo>
                  <a:lnTo>
                    <a:pt x="1356753" y="1131921"/>
                  </a:lnTo>
                  <a:lnTo>
                    <a:pt x="1354615" y="1084817"/>
                  </a:lnTo>
                  <a:lnTo>
                    <a:pt x="1352476" y="1037712"/>
                  </a:lnTo>
                  <a:lnTo>
                    <a:pt x="1350338" y="990607"/>
                  </a:lnTo>
                  <a:lnTo>
                    <a:pt x="1348200" y="943502"/>
                  </a:lnTo>
                  <a:lnTo>
                    <a:pt x="1346061" y="896397"/>
                  </a:lnTo>
                  <a:lnTo>
                    <a:pt x="1343923" y="849293"/>
                  </a:lnTo>
                  <a:lnTo>
                    <a:pt x="1341784" y="802188"/>
                  </a:lnTo>
                  <a:lnTo>
                    <a:pt x="1339646" y="755083"/>
                  </a:lnTo>
                  <a:lnTo>
                    <a:pt x="1337508" y="707978"/>
                  </a:lnTo>
                  <a:lnTo>
                    <a:pt x="1335369" y="660874"/>
                  </a:lnTo>
                  <a:lnTo>
                    <a:pt x="1333231" y="613769"/>
                  </a:lnTo>
                  <a:lnTo>
                    <a:pt x="1331092" y="566664"/>
                  </a:lnTo>
                  <a:lnTo>
                    <a:pt x="1328954" y="519559"/>
                  </a:lnTo>
                  <a:lnTo>
                    <a:pt x="1326815" y="472454"/>
                  </a:lnTo>
                  <a:lnTo>
                    <a:pt x="1324677" y="425350"/>
                  </a:lnTo>
                  <a:lnTo>
                    <a:pt x="1322539" y="378245"/>
                  </a:lnTo>
                  <a:lnTo>
                    <a:pt x="1320400" y="331140"/>
                  </a:lnTo>
                  <a:lnTo>
                    <a:pt x="1318262" y="284035"/>
                  </a:lnTo>
                  <a:lnTo>
                    <a:pt x="1316123" y="236930"/>
                  </a:lnTo>
                  <a:lnTo>
                    <a:pt x="1313985" y="189826"/>
                  </a:lnTo>
                  <a:lnTo>
                    <a:pt x="1311846" y="142721"/>
                  </a:lnTo>
                  <a:lnTo>
                    <a:pt x="1309708" y="95616"/>
                  </a:lnTo>
                  <a:lnTo>
                    <a:pt x="1307570" y="48511"/>
                  </a:lnTo>
                  <a:lnTo>
                    <a:pt x="1305431" y="1406"/>
                  </a:lnTo>
                  <a:lnTo>
                    <a:pt x="1259165" y="4293"/>
                  </a:lnTo>
                  <a:lnTo>
                    <a:pt x="1213024" y="8747"/>
                  </a:lnTo>
                  <a:lnTo>
                    <a:pt x="1167060" y="14761"/>
                  </a:lnTo>
                  <a:lnTo>
                    <a:pt x="1121326" y="22331"/>
                  </a:lnTo>
                  <a:lnTo>
                    <a:pt x="1075875" y="31446"/>
                  </a:lnTo>
                  <a:lnTo>
                    <a:pt x="1030760" y="42096"/>
                  </a:lnTo>
                  <a:lnTo>
                    <a:pt x="986031" y="54269"/>
                  </a:lnTo>
                  <a:lnTo>
                    <a:pt x="941740" y="67952"/>
                  </a:lnTo>
                  <a:lnTo>
                    <a:pt x="897939" y="83128"/>
                  </a:lnTo>
                  <a:lnTo>
                    <a:pt x="854677" y="99779"/>
                  </a:lnTo>
                  <a:lnTo>
                    <a:pt x="812005" y="117888"/>
                  </a:lnTo>
                  <a:lnTo>
                    <a:pt x="769970" y="137432"/>
                  </a:lnTo>
                  <a:lnTo>
                    <a:pt x="728623" y="158390"/>
                  </a:lnTo>
                  <a:lnTo>
                    <a:pt x="688009" y="180738"/>
                  </a:lnTo>
                  <a:lnTo>
                    <a:pt x="648177" y="204449"/>
                  </a:lnTo>
                  <a:lnTo>
                    <a:pt x="609170" y="229497"/>
                  </a:lnTo>
                  <a:lnTo>
                    <a:pt x="571036" y="255852"/>
                  </a:lnTo>
                  <a:lnTo>
                    <a:pt x="533816" y="283485"/>
                  </a:lnTo>
                  <a:lnTo>
                    <a:pt x="497555" y="312363"/>
                  </a:lnTo>
                  <a:lnTo>
                    <a:pt x="462293" y="342454"/>
                  </a:lnTo>
                  <a:lnTo>
                    <a:pt x="428071" y="373723"/>
                  </a:lnTo>
                  <a:lnTo>
                    <a:pt x="394929" y="406134"/>
                  </a:lnTo>
                  <a:lnTo>
                    <a:pt x="362904" y="439649"/>
                  </a:lnTo>
                  <a:lnTo>
                    <a:pt x="332034" y="474231"/>
                  </a:lnTo>
                  <a:lnTo>
                    <a:pt x="302354" y="509839"/>
                  </a:lnTo>
                  <a:lnTo>
                    <a:pt x="273898" y="546433"/>
                  </a:lnTo>
                  <a:lnTo>
                    <a:pt x="246698" y="583970"/>
                  </a:lnTo>
                  <a:lnTo>
                    <a:pt x="220786" y="622408"/>
                  </a:lnTo>
                  <a:lnTo>
                    <a:pt x="196192" y="661701"/>
                  </a:lnTo>
                  <a:lnTo>
                    <a:pt x="172944" y="701806"/>
                  </a:lnTo>
                  <a:lnTo>
                    <a:pt x="151069" y="742676"/>
                  </a:lnTo>
                  <a:lnTo>
                    <a:pt x="130592" y="784264"/>
                  </a:lnTo>
                  <a:lnTo>
                    <a:pt x="111536" y="826522"/>
                  </a:lnTo>
                  <a:lnTo>
                    <a:pt x="93923" y="869401"/>
                  </a:lnTo>
                  <a:lnTo>
                    <a:pt x="77773" y="912853"/>
                  </a:lnTo>
                  <a:lnTo>
                    <a:pt x="63106" y="956827"/>
                  </a:lnTo>
                  <a:lnTo>
                    <a:pt x="49938" y="1001273"/>
                  </a:lnTo>
                  <a:lnTo>
                    <a:pt x="38284" y="1046140"/>
                  </a:lnTo>
                  <a:lnTo>
                    <a:pt x="28157" y="1091376"/>
                  </a:lnTo>
                  <a:lnTo>
                    <a:pt x="19569" y="1136930"/>
                  </a:lnTo>
                  <a:lnTo>
                    <a:pt x="12530" y="1182748"/>
                  </a:lnTo>
                  <a:lnTo>
                    <a:pt x="7048" y="1228779"/>
                  </a:lnTo>
                  <a:lnTo>
                    <a:pt x="3130" y="1274969"/>
                  </a:lnTo>
                  <a:lnTo>
                    <a:pt x="780" y="1321265"/>
                  </a:lnTo>
                  <a:lnTo>
                    <a:pt x="0" y="1367614"/>
                  </a:lnTo>
                  <a:lnTo>
                    <a:pt x="791" y="1413963"/>
                  </a:lnTo>
                  <a:lnTo>
                    <a:pt x="3153" y="1460259"/>
                  </a:lnTo>
                  <a:lnTo>
                    <a:pt x="7083" y="1506448"/>
                  </a:lnTo>
                  <a:lnTo>
                    <a:pt x="12576" y="1552477"/>
                  </a:lnTo>
                  <a:lnTo>
                    <a:pt x="19626" y="1598293"/>
                  </a:lnTo>
                  <a:lnTo>
                    <a:pt x="28225" y="1643845"/>
                  </a:lnTo>
                  <a:lnTo>
                    <a:pt x="38363" y="1689078"/>
                  </a:lnTo>
                  <a:lnTo>
                    <a:pt x="50028" y="1733942"/>
                  </a:lnTo>
                  <a:lnTo>
                    <a:pt x="63207" y="1778385"/>
                  </a:lnTo>
                  <a:lnTo>
                    <a:pt x="77885" y="1822356"/>
                  </a:lnTo>
                  <a:lnTo>
                    <a:pt x="94046" y="1865804"/>
                  </a:lnTo>
                  <a:lnTo>
                    <a:pt x="111669" y="1908679"/>
                  </a:lnTo>
                  <a:lnTo>
                    <a:pt x="130735" y="1950932"/>
                  </a:lnTo>
                  <a:lnTo>
                    <a:pt x="151223" y="1992515"/>
                  </a:lnTo>
                  <a:lnTo>
                    <a:pt x="173108" y="2033379"/>
                  </a:lnTo>
                  <a:lnTo>
                    <a:pt x="196366" y="2073478"/>
                  </a:lnTo>
                  <a:lnTo>
                    <a:pt x="220970" y="2112766"/>
                  </a:lnTo>
                  <a:lnTo>
                    <a:pt x="246891" y="2151197"/>
                  </a:lnTo>
                  <a:lnTo>
                    <a:pt x="274100" y="2188728"/>
                  </a:lnTo>
                  <a:lnTo>
                    <a:pt x="302565" y="2225314"/>
                  </a:lnTo>
                  <a:lnTo>
                    <a:pt x="332254" y="2260915"/>
                  </a:lnTo>
                  <a:lnTo>
                    <a:pt x="363133" y="2295489"/>
                  </a:lnTo>
                  <a:lnTo>
                    <a:pt x="395166" y="2328997"/>
                  </a:lnTo>
                  <a:lnTo>
                    <a:pt x="428316" y="2361399"/>
                  </a:lnTo>
                  <a:lnTo>
                    <a:pt x="462546" y="2392660"/>
                  </a:lnTo>
                  <a:lnTo>
                    <a:pt x="497815" y="2422742"/>
                  </a:lnTo>
                  <a:lnTo>
                    <a:pt x="534083" y="2451612"/>
                  </a:lnTo>
                  <a:lnTo>
                    <a:pt x="571310" y="2479235"/>
                  </a:lnTo>
                  <a:lnTo>
                    <a:pt x="609451" y="2505581"/>
                  </a:lnTo>
                  <a:lnTo>
                    <a:pt x="648463" y="2530619"/>
                  </a:lnTo>
                  <a:lnTo>
                    <a:pt x="688302" y="2554320"/>
                  </a:lnTo>
                  <a:lnTo>
                    <a:pt x="728921" y="2576658"/>
                  </a:lnTo>
                  <a:lnTo>
                    <a:pt x="770274" y="2597606"/>
                  </a:lnTo>
                  <a:lnTo>
                    <a:pt x="812313" y="2617140"/>
                  </a:lnTo>
                  <a:lnTo>
                    <a:pt x="854990" y="2635238"/>
                  </a:lnTo>
                  <a:lnTo>
                    <a:pt x="898256" y="2651879"/>
                  </a:lnTo>
                  <a:lnTo>
                    <a:pt x="942061" y="2667044"/>
                  </a:lnTo>
                  <a:lnTo>
                    <a:pt x="986355" y="2680715"/>
                  </a:lnTo>
                  <a:lnTo>
                    <a:pt x="1031086" y="2692878"/>
                  </a:lnTo>
                  <a:lnTo>
                    <a:pt x="1076205" y="2703517"/>
                  </a:lnTo>
                  <a:lnTo>
                    <a:pt x="1121658" y="2712621"/>
                  </a:lnTo>
                  <a:lnTo>
                    <a:pt x="1167393" y="2720179"/>
                  </a:lnTo>
                  <a:lnTo>
                    <a:pt x="1213359" y="2726182"/>
                  </a:lnTo>
                  <a:lnTo>
                    <a:pt x="1259501" y="2730624"/>
                  </a:lnTo>
                  <a:lnTo>
                    <a:pt x="1305768" y="2733500"/>
                  </a:lnTo>
                  <a:lnTo>
                    <a:pt x="1352105" y="2734805"/>
                  </a:lnTo>
                  <a:lnTo>
                    <a:pt x="1398460" y="2734540"/>
                  </a:lnTo>
                  <a:lnTo>
                    <a:pt x="1444780" y="2732703"/>
                  </a:lnTo>
                  <a:lnTo>
                    <a:pt x="1491010" y="2729297"/>
                  </a:lnTo>
                  <a:lnTo>
                    <a:pt x="1537099" y="2724326"/>
                  </a:lnTo>
                  <a:lnTo>
                    <a:pt x="1582993" y="2717796"/>
                  </a:lnTo>
                  <a:lnTo>
                    <a:pt x="1628638" y="2709715"/>
                  </a:lnTo>
                  <a:lnTo>
                    <a:pt x="1673984" y="2700090"/>
                  </a:lnTo>
                  <a:lnTo>
                    <a:pt x="1718978" y="2688934"/>
                  </a:lnTo>
                  <a:lnTo>
                    <a:pt x="1763567" y="2676260"/>
                  </a:lnTo>
                  <a:lnTo>
                    <a:pt x="1807701" y="2662082"/>
                  </a:lnTo>
                  <a:lnTo>
                    <a:pt x="1851330" y="2646415"/>
                  </a:lnTo>
                  <a:lnTo>
                    <a:pt x="1894402" y="2629279"/>
                  </a:lnTo>
                  <a:lnTo>
                    <a:pt x="1936869" y="2610693"/>
                  </a:lnTo>
                  <a:lnTo>
                    <a:pt x="1978681" y="2590679"/>
                  </a:lnTo>
                  <a:lnTo>
                    <a:pt x="2019791" y="2569258"/>
                  </a:lnTo>
                  <a:lnTo>
                    <a:pt x="2060151" y="2546456"/>
                  </a:lnTo>
                  <a:lnTo>
                    <a:pt x="2099715" y="2522300"/>
                  </a:lnTo>
                  <a:lnTo>
                    <a:pt x="2138438" y="2496816"/>
                  </a:lnTo>
                  <a:lnTo>
                    <a:pt x="2176275" y="2470035"/>
                  </a:lnTo>
                  <a:lnTo>
                    <a:pt x="2213182" y="2441986"/>
                  </a:lnTo>
                  <a:lnTo>
                    <a:pt x="2249117" y="2412703"/>
                  </a:lnTo>
                  <a:lnTo>
                    <a:pt x="2284039" y="2382218"/>
                  </a:lnTo>
                  <a:lnTo>
                    <a:pt x="2317908" y="2350567"/>
                  </a:lnTo>
                  <a:lnTo>
                    <a:pt x="2350685" y="2317787"/>
                  </a:lnTo>
                  <a:lnTo>
                    <a:pt x="2382331" y="2283914"/>
                  </a:lnTo>
                  <a:lnTo>
                    <a:pt x="2412811" y="2248988"/>
                  </a:lnTo>
                  <a:lnTo>
                    <a:pt x="2442090" y="2213050"/>
                  </a:lnTo>
                  <a:lnTo>
                    <a:pt x="2470134" y="2176139"/>
                  </a:lnTo>
                  <a:lnTo>
                    <a:pt x="2496911" y="2138299"/>
                  </a:lnTo>
                  <a:lnTo>
                    <a:pt x="2522390" y="2099573"/>
                  </a:lnTo>
                  <a:lnTo>
                    <a:pt x="2546542" y="2060006"/>
                  </a:lnTo>
                  <a:lnTo>
                    <a:pt x="2569338" y="2019643"/>
                  </a:lnTo>
                  <a:lnTo>
                    <a:pt x="2590754" y="1978530"/>
                  </a:lnTo>
                  <a:lnTo>
                    <a:pt x="2610764" y="1936715"/>
                  </a:lnTo>
                  <a:lnTo>
                    <a:pt x="2629344" y="1894247"/>
                  </a:lnTo>
                  <a:lnTo>
                    <a:pt x="2646475" y="1851172"/>
                  </a:lnTo>
                  <a:lnTo>
                    <a:pt x="2662136" y="1807542"/>
                  </a:lnTo>
                  <a:lnTo>
                    <a:pt x="2676309" y="1763406"/>
                  </a:lnTo>
                  <a:lnTo>
                    <a:pt x="2688978" y="1718815"/>
                  </a:lnTo>
                  <a:lnTo>
                    <a:pt x="2700128" y="1673820"/>
                  </a:lnTo>
                  <a:lnTo>
                    <a:pt x="2709747" y="1628473"/>
                  </a:lnTo>
                  <a:lnTo>
                    <a:pt x="2717823" y="1582826"/>
                  </a:lnTo>
                  <a:lnTo>
                    <a:pt x="2724347" y="1536932"/>
                  </a:lnTo>
                  <a:lnTo>
                    <a:pt x="2729312" y="1490843"/>
                  </a:lnTo>
                  <a:lnTo>
                    <a:pt x="2732712" y="1444612"/>
                  </a:lnTo>
                  <a:lnTo>
                    <a:pt x="2734543" y="1398292"/>
                  </a:lnTo>
                  <a:lnTo>
                    <a:pt x="2734803" y="1351937"/>
                  </a:lnTo>
                  <a:lnTo>
                    <a:pt x="2733492" y="1305600"/>
                  </a:lnTo>
                  <a:lnTo>
                    <a:pt x="2730611" y="1259333"/>
                  </a:lnTo>
                  <a:lnTo>
                    <a:pt x="2726163" y="1213191"/>
                  </a:lnTo>
                  <a:lnTo>
                    <a:pt x="2720154" y="1167227"/>
                  </a:lnTo>
                  <a:lnTo>
                    <a:pt x="2712590" y="1121492"/>
                  </a:lnTo>
                  <a:lnTo>
                    <a:pt x="2703481" y="1076040"/>
                  </a:lnTo>
                  <a:lnTo>
                    <a:pt x="2692836" y="1030923"/>
                  </a:lnTo>
                  <a:lnTo>
                    <a:pt x="2680668" y="986193"/>
                  </a:lnTo>
                  <a:lnTo>
                    <a:pt x="2666991" y="941900"/>
                  </a:lnTo>
                  <a:lnTo>
                    <a:pt x="2651821" y="898097"/>
                  </a:lnTo>
                  <a:lnTo>
                    <a:pt x="2635175" y="854833"/>
                  </a:lnTo>
                  <a:lnTo>
                    <a:pt x="2617071" y="812159"/>
                  </a:lnTo>
                  <a:lnTo>
                    <a:pt x="2597532" y="770122"/>
                  </a:lnTo>
                  <a:lnTo>
                    <a:pt x="2576579" y="728772"/>
                  </a:lnTo>
                  <a:lnTo>
                    <a:pt x="2554237" y="688156"/>
                  </a:lnTo>
                  <a:lnTo>
                    <a:pt x="2530530" y="648320"/>
                  </a:lnTo>
                  <a:lnTo>
                    <a:pt x="2505488" y="609311"/>
                  </a:lnTo>
                  <a:lnTo>
                    <a:pt x="2479137" y="571173"/>
                  </a:lnTo>
                  <a:lnTo>
                    <a:pt x="2451509" y="533950"/>
                  </a:lnTo>
                  <a:lnTo>
                    <a:pt x="2422635" y="497685"/>
                  </a:lnTo>
                  <a:lnTo>
                    <a:pt x="2392548" y="462419"/>
                  </a:lnTo>
                  <a:lnTo>
                    <a:pt x="2361284" y="428194"/>
                  </a:lnTo>
                  <a:lnTo>
                    <a:pt x="2328877" y="395047"/>
                  </a:lnTo>
                  <a:lnTo>
                    <a:pt x="2295365" y="363019"/>
                  </a:lnTo>
                  <a:lnTo>
                    <a:pt x="2260787" y="332144"/>
                  </a:lnTo>
                  <a:lnTo>
                    <a:pt x="2225183" y="302460"/>
                  </a:lnTo>
                  <a:lnTo>
                    <a:pt x="2188593" y="273999"/>
                  </a:lnTo>
                  <a:lnTo>
                    <a:pt x="2151059" y="246795"/>
                  </a:lnTo>
                  <a:lnTo>
                    <a:pt x="2112624" y="220878"/>
                  </a:lnTo>
                  <a:lnTo>
                    <a:pt x="2073334" y="196279"/>
                  </a:lnTo>
                  <a:lnTo>
                    <a:pt x="2033232" y="173026"/>
                  </a:lnTo>
                  <a:lnTo>
                    <a:pt x="1992365" y="151146"/>
                  </a:lnTo>
                  <a:lnTo>
                    <a:pt x="1950780" y="130664"/>
                  </a:lnTo>
                  <a:lnTo>
                    <a:pt x="1908524" y="111602"/>
                  </a:lnTo>
                  <a:lnTo>
                    <a:pt x="1865647" y="93984"/>
                  </a:lnTo>
                  <a:lnTo>
                    <a:pt x="1822197" y="77829"/>
                  </a:lnTo>
                  <a:lnTo>
                    <a:pt x="1778225" y="63157"/>
                  </a:lnTo>
                  <a:lnTo>
                    <a:pt x="1733780" y="49983"/>
                  </a:lnTo>
                  <a:lnTo>
                    <a:pt x="1688915" y="38323"/>
                  </a:lnTo>
                  <a:lnTo>
                    <a:pt x="1643680" y="28191"/>
                  </a:lnTo>
                  <a:lnTo>
                    <a:pt x="1598127" y="19597"/>
                  </a:lnTo>
                  <a:lnTo>
                    <a:pt x="1552310" y="12553"/>
                  </a:lnTo>
                  <a:lnTo>
                    <a:pt x="1506280" y="7066"/>
                  </a:lnTo>
                  <a:lnTo>
                    <a:pt x="1460090" y="3141"/>
                  </a:lnTo>
                  <a:lnTo>
                    <a:pt x="1413795" y="785"/>
                  </a:lnTo>
                  <a:lnTo>
                    <a:pt x="1367445" y="0"/>
                  </a:lnTo>
                  <a:lnTo>
                    <a:pt x="1367445" y="47153"/>
                  </a:lnTo>
                  <a:lnTo>
                    <a:pt x="1367445" y="94306"/>
                  </a:lnTo>
                  <a:lnTo>
                    <a:pt x="1367445" y="141459"/>
                  </a:lnTo>
                  <a:lnTo>
                    <a:pt x="1367445" y="188613"/>
                  </a:lnTo>
                  <a:lnTo>
                    <a:pt x="1367445" y="235766"/>
                  </a:lnTo>
                  <a:lnTo>
                    <a:pt x="1367445" y="282919"/>
                  </a:lnTo>
                  <a:lnTo>
                    <a:pt x="1367445" y="330073"/>
                  </a:lnTo>
                  <a:lnTo>
                    <a:pt x="1367445" y="377226"/>
                  </a:lnTo>
                  <a:lnTo>
                    <a:pt x="1367445" y="424379"/>
                  </a:lnTo>
                  <a:lnTo>
                    <a:pt x="1367445" y="471533"/>
                  </a:lnTo>
                  <a:lnTo>
                    <a:pt x="1367445" y="518686"/>
                  </a:lnTo>
                  <a:lnTo>
                    <a:pt x="1367445" y="565839"/>
                  </a:lnTo>
                  <a:lnTo>
                    <a:pt x="1367445" y="612992"/>
                  </a:lnTo>
                  <a:lnTo>
                    <a:pt x="1367445" y="660146"/>
                  </a:lnTo>
                  <a:lnTo>
                    <a:pt x="1367445" y="707299"/>
                  </a:lnTo>
                  <a:lnTo>
                    <a:pt x="1367445" y="754452"/>
                  </a:lnTo>
                  <a:lnTo>
                    <a:pt x="1367445" y="801606"/>
                  </a:lnTo>
                  <a:lnTo>
                    <a:pt x="1367445" y="848759"/>
                  </a:lnTo>
                  <a:lnTo>
                    <a:pt x="1367445" y="895912"/>
                  </a:lnTo>
                  <a:lnTo>
                    <a:pt x="1367445" y="943066"/>
                  </a:lnTo>
                  <a:lnTo>
                    <a:pt x="1367445" y="990219"/>
                  </a:lnTo>
                  <a:lnTo>
                    <a:pt x="1367445" y="1037372"/>
                  </a:lnTo>
                  <a:lnTo>
                    <a:pt x="1367445" y="1084526"/>
                  </a:lnTo>
                  <a:lnTo>
                    <a:pt x="1367445" y="1131679"/>
                  </a:lnTo>
                  <a:lnTo>
                    <a:pt x="1367445" y="1178832"/>
                  </a:lnTo>
                  <a:lnTo>
                    <a:pt x="1367445" y="1225985"/>
                  </a:lnTo>
                  <a:lnTo>
                    <a:pt x="1367445" y="1273139"/>
                  </a:lnTo>
                  <a:lnTo>
                    <a:pt x="1367445" y="1320292"/>
                  </a:lnTo>
                  <a:close/>
                </a:path>
              </a:pathLst>
            </a:custGeom>
            <a:solidFill>
              <a:srgbClr val="4472C4">
                <a:alpha val="100000"/>
              </a:srgbClr>
            </a:solidFill>
          </p:spPr>
          <p:txBody>
            <a:bodyPr/>
            <a:lstStyle/>
            <a:p>
              <a:endParaRPr/>
            </a:p>
          </p:txBody>
        </p:sp>
        <p:sp>
          <p:nvSpPr>
            <p:cNvPr id="28" name="pg5">
              <a:extLst>
                <a:ext uri="{FF2B5EF4-FFF2-40B4-BE49-F238E27FC236}">
                  <a16:creationId xmlns:a16="http://schemas.microsoft.com/office/drawing/2014/main" id="{4266DF3A-CBFE-0649-A40F-C04A206C98B5}"/>
                </a:ext>
              </a:extLst>
            </p:cNvPr>
            <p:cNvSpPr/>
            <p:nvPr/>
          </p:nvSpPr>
          <p:spPr>
            <a:xfrm>
              <a:off x="3655650" y="1495246"/>
              <a:ext cx="62014" cy="1367445"/>
            </a:xfrm>
            <a:custGeom>
              <a:avLst/>
              <a:gdLst/>
              <a:ahLst/>
              <a:cxnLst/>
              <a:rect l="0" t="0" r="0" b="0"/>
              <a:pathLst>
                <a:path w="62014" h="1367445">
                  <a:moveTo>
                    <a:pt x="62014" y="1367445"/>
                  </a:moveTo>
                  <a:lnTo>
                    <a:pt x="62014" y="1320292"/>
                  </a:lnTo>
                  <a:lnTo>
                    <a:pt x="62014" y="1273139"/>
                  </a:lnTo>
                  <a:lnTo>
                    <a:pt x="62014" y="1225985"/>
                  </a:lnTo>
                  <a:lnTo>
                    <a:pt x="62014" y="1178832"/>
                  </a:lnTo>
                  <a:lnTo>
                    <a:pt x="62014" y="1131679"/>
                  </a:lnTo>
                  <a:lnTo>
                    <a:pt x="62014" y="1084526"/>
                  </a:lnTo>
                  <a:lnTo>
                    <a:pt x="62014" y="1037372"/>
                  </a:lnTo>
                  <a:lnTo>
                    <a:pt x="62014" y="990219"/>
                  </a:lnTo>
                  <a:lnTo>
                    <a:pt x="62014" y="943066"/>
                  </a:lnTo>
                  <a:lnTo>
                    <a:pt x="62014" y="895912"/>
                  </a:lnTo>
                  <a:lnTo>
                    <a:pt x="62014" y="848759"/>
                  </a:lnTo>
                  <a:lnTo>
                    <a:pt x="62014" y="801606"/>
                  </a:lnTo>
                  <a:lnTo>
                    <a:pt x="62014" y="754452"/>
                  </a:lnTo>
                  <a:lnTo>
                    <a:pt x="62014" y="707299"/>
                  </a:lnTo>
                  <a:lnTo>
                    <a:pt x="62014" y="660146"/>
                  </a:lnTo>
                  <a:lnTo>
                    <a:pt x="62014" y="612992"/>
                  </a:lnTo>
                  <a:lnTo>
                    <a:pt x="62014" y="565839"/>
                  </a:lnTo>
                  <a:lnTo>
                    <a:pt x="62014" y="518686"/>
                  </a:lnTo>
                  <a:lnTo>
                    <a:pt x="62014" y="471533"/>
                  </a:lnTo>
                  <a:lnTo>
                    <a:pt x="62014" y="424379"/>
                  </a:lnTo>
                  <a:lnTo>
                    <a:pt x="62014" y="377226"/>
                  </a:lnTo>
                  <a:lnTo>
                    <a:pt x="62014" y="330073"/>
                  </a:lnTo>
                  <a:lnTo>
                    <a:pt x="62014" y="282919"/>
                  </a:lnTo>
                  <a:lnTo>
                    <a:pt x="62014" y="235766"/>
                  </a:lnTo>
                  <a:lnTo>
                    <a:pt x="62014" y="188613"/>
                  </a:lnTo>
                  <a:lnTo>
                    <a:pt x="62014" y="141459"/>
                  </a:lnTo>
                  <a:lnTo>
                    <a:pt x="62014" y="94306"/>
                  </a:lnTo>
                  <a:lnTo>
                    <a:pt x="62014" y="47153"/>
                  </a:lnTo>
                  <a:lnTo>
                    <a:pt x="62014" y="0"/>
                  </a:lnTo>
                  <a:lnTo>
                    <a:pt x="0" y="1406"/>
                  </a:lnTo>
                  <a:lnTo>
                    <a:pt x="2138" y="48511"/>
                  </a:lnTo>
                  <a:lnTo>
                    <a:pt x="4276" y="95616"/>
                  </a:lnTo>
                  <a:lnTo>
                    <a:pt x="6415" y="142721"/>
                  </a:lnTo>
                  <a:lnTo>
                    <a:pt x="8553" y="189826"/>
                  </a:lnTo>
                  <a:lnTo>
                    <a:pt x="10692" y="236930"/>
                  </a:lnTo>
                  <a:lnTo>
                    <a:pt x="12830" y="284035"/>
                  </a:lnTo>
                  <a:lnTo>
                    <a:pt x="14968" y="331140"/>
                  </a:lnTo>
                  <a:lnTo>
                    <a:pt x="17107" y="378245"/>
                  </a:lnTo>
                  <a:lnTo>
                    <a:pt x="19245" y="425350"/>
                  </a:lnTo>
                  <a:lnTo>
                    <a:pt x="21384" y="472454"/>
                  </a:lnTo>
                  <a:lnTo>
                    <a:pt x="23522" y="519559"/>
                  </a:lnTo>
                  <a:lnTo>
                    <a:pt x="25661" y="566664"/>
                  </a:lnTo>
                  <a:lnTo>
                    <a:pt x="27799" y="613769"/>
                  </a:lnTo>
                  <a:lnTo>
                    <a:pt x="29937" y="660874"/>
                  </a:lnTo>
                  <a:lnTo>
                    <a:pt x="32076" y="707978"/>
                  </a:lnTo>
                  <a:lnTo>
                    <a:pt x="34214" y="755083"/>
                  </a:lnTo>
                  <a:lnTo>
                    <a:pt x="36353" y="802188"/>
                  </a:lnTo>
                  <a:lnTo>
                    <a:pt x="38491" y="849293"/>
                  </a:lnTo>
                  <a:lnTo>
                    <a:pt x="40630" y="896397"/>
                  </a:lnTo>
                  <a:lnTo>
                    <a:pt x="42768" y="943502"/>
                  </a:lnTo>
                  <a:lnTo>
                    <a:pt x="44906" y="990607"/>
                  </a:lnTo>
                  <a:lnTo>
                    <a:pt x="47045" y="1037712"/>
                  </a:lnTo>
                  <a:lnTo>
                    <a:pt x="49183" y="1084817"/>
                  </a:lnTo>
                  <a:lnTo>
                    <a:pt x="51322" y="1131921"/>
                  </a:lnTo>
                  <a:lnTo>
                    <a:pt x="53460" y="1179026"/>
                  </a:lnTo>
                  <a:lnTo>
                    <a:pt x="55598" y="1226131"/>
                  </a:lnTo>
                  <a:lnTo>
                    <a:pt x="57737" y="1273236"/>
                  </a:lnTo>
                  <a:lnTo>
                    <a:pt x="59875" y="1320341"/>
                  </a:lnTo>
                  <a:close/>
                </a:path>
              </a:pathLst>
            </a:custGeom>
            <a:solidFill>
              <a:srgbClr val="8FAADC">
                <a:alpha val="100000"/>
              </a:srgbClr>
            </a:solidFill>
          </p:spPr>
          <p:txBody>
            <a:bodyPr/>
            <a:lstStyle/>
            <a:p>
              <a:endParaRPr/>
            </a:p>
          </p:txBody>
        </p:sp>
        <p:sp>
          <p:nvSpPr>
            <p:cNvPr id="29" name="pg6">
              <a:extLst>
                <a:ext uri="{FF2B5EF4-FFF2-40B4-BE49-F238E27FC236}">
                  <a16:creationId xmlns:a16="http://schemas.microsoft.com/office/drawing/2014/main" id="{E3A6794F-BB5A-C3EA-EE3E-366771937DB9}"/>
                </a:ext>
              </a:extLst>
            </p:cNvPr>
            <p:cNvSpPr/>
            <p:nvPr/>
          </p:nvSpPr>
          <p:spPr>
            <a:xfrm>
              <a:off x="3547148" y="3349389"/>
              <a:ext cx="372052" cy="393694"/>
            </a:xfrm>
            <a:custGeom>
              <a:avLst/>
              <a:gdLst/>
              <a:ahLst/>
              <a:cxnLst/>
              <a:rect l="0" t="0" r="0" b="0"/>
              <a:pathLst>
                <a:path w="372052" h="393694">
                  <a:moveTo>
                    <a:pt x="27431" y="393694"/>
                  </a:moveTo>
                  <a:lnTo>
                    <a:pt x="344620" y="393694"/>
                  </a:lnTo>
                  <a:lnTo>
                    <a:pt x="343516" y="393671"/>
                  </a:lnTo>
                  <a:lnTo>
                    <a:pt x="347927" y="393494"/>
                  </a:lnTo>
                  <a:lnTo>
                    <a:pt x="352253" y="392611"/>
                  </a:lnTo>
                  <a:lnTo>
                    <a:pt x="356380" y="391045"/>
                  </a:lnTo>
                  <a:lnTo>
                    <a:pt x="360204" y="388838"/>
                  </a:lnTo>
                  <a:lnTo>
                    <a:pt x="363623" y="386046"/>
                  </a:lnTo>
                  <a:lnTo>
                    <a:pt x="366551" y="382741"/>
                  </a:lnTo>
                  <a:lnTo>
                    <a:pt x="368910" y="379010"/>
                  </a:lnTo>
                  <a:lnTo>
                    <a:pt x="370641" y="374949"/>
                  </a:lnTo>
                  <a:lnTo>
                    <a:pt x="371697" y="370662"/>
                  </a:lnTo>
                  <a:lnTo>
                    <a:pt x="372052" y="366262"/>
                  </a:lnTo>
                  <a:lnTo>
                    <a:pt x="372052" y="27432"/>
                  </a:lnTo>
                  <a:lnTo>
                    <a:pt x="371697" y="23031"/>
                  </a:lnTo>
                  <a:lnTo>
                    <a:pt x="370641" y="18745"/>
                  </a:lnTo>
                  <a:lnTo>
                    <a:pt x="368910" y="14683"/>
                  </a:lnTo>
                  <a:lnTo>
                    <a:pt x="366551" y="10952"/>
                  </a:lnTo>
                  <a:lnTo>
                    <a:pt x="363623" y="7647"/>
                  </a:lnTo>
                  <a:lnTo>
                    <a:pt x="360204" y="4855"/>
                  </a:lnTo>
                  <a:lnTo>
                    <a:pt x="356380" y="2648"/>
                  </a:lnTo>
                  <a:lnTo>
                    <a:pt x="352253" y="1083"/>
                  </a:lnTo>
                  <a:lnTo>
                    <a:pt x="347927" y="200"/>
                  </a:lnTo>
                  <a:lnTo>
                    <a:pt x="344620" y="0"/>
                  </a:lnTo>
                  <a:lnTo>
                    <a:pt x="27431" y="0"/>
                  </a:lnTo>
                  <a:lnTo>
                    <a:pt x="30738" y="200"/>
                  </a:lnTo>
                  <a:lnTo>
                    <a:pt x="26327" y="22"/>
                  </a:lnTo>
                  <a:lnTo>
                    <a:pt x="21944" y="554"/>
                  </a:lnTo>
                  <a:lnTo>
                    <a:pt x="17704" y="1782"/>
                  </a:lnTo>
                  <a:lnTo>
                    <a:pt x="13715" y="3675"/>
                  </a:lnTo>
                  <a:lnTo>
                    <a:pt x="10082" y="6183"/>
                  </a:lnTo>
                  <a:lnTo>
                    <a:pt x="6898" y="9241"/>
                  </a:lnTo>
                  <a:lnTo>
                    <a:pt x="4246" y="12770"/>
                  </a:lnTo>
                  <a:lnTo>
                    <a:pt x="2195" y="16679"/>
                  </a:lnTo>
                  <a:lnTo>
                    <a:pt x="797" y="20867"/>
                  </a:lnTo>
                  <a:lnTo>
                    <a:pt x="88" y="25224"/>
                  </a:lnTo>
                  <a:lnTo>
                    <a:pt x="0" y="27432"/>
                  </a:lnTo>
                  <a:lnTo>
                    <a:pt x="0" y="366262"/>
                  </a:lnTo>
                  <a:lnTo>
                    <a:pt x="88" y="364054"/>
                  </a:lnTo>
                  <a:lnTo>
                    <a:pt x="88" y="368469"/>
                  </a:lnTo>
                  <a:lnTo>
                    <a:pt x="797" y="372827"/>
                  </a:lnTo>
                  <a:lnTo>
                    <a:pt x="2195" y="377014"/>
                  </a:lnTo>
                  <a:lnTo>
                    <a:pt x="4246" y="380923"/>
                  </a:lnTo>
                  <a:lnTo>
                    <a:pt x="6898" y="384452"/>
                  </a:lnTo>
                  <a:lnTo>
                    <a:pt x="10082" y="387511"/>
                  </a:lnTo>
                  <a:lnTo>
                    <a:pt x="13715" y="390019"/>
                  </a:lnTo>
                  <a:lnTo>
                    <a:pt x="17704" y="391911"/>
                  </a:lnTo>
                  <a:lnTo>
                    <a:pt x="21944" y="393139"/>
                  </a:lnTo>
                  <a:lnTo>
                    <a:pt x="26327" y="393671"/>
                  </a:lnTo>
                  <a:close/>
                </a:path>
              </a:pathLst>
            </a:custGeom>
            <a:solidFill>
              <a:srgbClr val="4472C4">
                <a:alpha val="100000"/>
              </a:srgbClr>
            </a:solidFill>
          </p:spPr>
          <p:txBody>
            <a:bodyPr/>
            <a:lstStyle/>
            <a:p>
              <a:endParaRPr/>
            </a:p>
          </p:txBody>
        </p:sp>
        <p:sp>
          <p:nvSpPr>
            <p:cNvPr id="30" name="tx7">
              <a:extLst>
                <a:ext uri="{FF2B5EF4-FFF2-40B4-BE49-F238E27FC236}">
                  <a16:creationId xmlns:a16="http://schemas.microsoft.com/office/drawing/2014/main" id="{037D491D-8878-98B3-3F09-5D9420BCF597}"/>
                </a:ext>
              </a:extLst>
            </p:cNvPr>
            <p:cNvSpPr/>
            <p:nvPr/>
          </p:nvSpPr>
          <p:spPr>
            <a:xfrm>
              <a:off x="3616213" y="3392987"/>
              <a:ext cx="233924"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lang="en-US" sz="1103">
                  <a:solidFill>
                    <a:srgbClr val="FFFFFF">
                      <a:alpha val="100000"/>
                    </a:srgbClr>
                  </a:solidFill>
                  <a:cs typeface="Arial"/>
                </a:rPr>
                <a:t>234</a:t>
              </a:r>
              <a:endParaRPr sz="1103">
                <a:solidFill>
                  <a:srgbClr val="FFFFFF">
                    <a:alpha val="100000"/>
                  </a:srgbClr>
                </a:solidFill>
                <a:cs typeface="Arial"/>
              </a:endParaRPr>
            </a:p>
          </p:txBody>
        </p:sp>
        <p:sp>
          <p:nvSpPr>
            <p:cNvPr id="31" name="tx8">
              <a:extLst>
                <a:ext uri="{FF2B5EF4-FFF2-40B4-BE49-F238E27FC236}">
                  <a16:creationId xmlns:a16="http://schemas.microsoft.com/office/drawing/2014/main" id="{DF53E85D-62D7-5995-78BB-CB12F85DD03D}"/>
                </a:ext>
              </a:extLst>
            </p:cNvPr>
            <p:cNvSpPr/>
            <p:nvPr/>
          </p:nvSpPr>
          <p:spPr>
            <a:xfrm>
              <a:off x="3592868" y="3591595"/>
              <a:ext cx="280612"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FFFFFF">
                      <a:alpha val="100000"/>
                    </a:srgbClr>
                  </a:solidFill>
                  <a:cs typeface="Arial"/>
                </a:rPr>
                <a:t>99%</a:t>
              </a:r>
            </a:p>
          </p:txBody>
        </p:sp>
        <p:sp>
          <p:nvSpPr>
            <p:cNvPr id="32" name="pg9">
              <a:extLst>
                <a:ext uri="{FF2B5EF4-FFF2-40B4-BE49-F238E27FC236}">
                  <a16:creationId xmlns:a16="http://schemas.microsoft.com/office/drawing/2014/main" id="{CA71368F-5056-68BD-3901-5E7E243A1BE8}"/>
                </a:ext>
              </a:extLst>
            </p:cNvPr>
            <p:cNvSpPr/>
            <p:nvPr/>
          </p:nvSpPr>
          <p:spPr>
            <a:xfrm>
              <a:off x="3555116" y="1982300"/>
              <a:ext cx="294078" cy="393694"/>
            </a:xfrm>
            <a:custGeom>
              <a:avLst/>
              <a:gdLst/>
              <a:ahLst/>
              <a:cxnLst/>
              <a:rect l="0" t="0" r="0" b="0"/>
              <a:pathLst>
                <a:path w="294078" h="393694">
                  <a:moveTo>
                    <a:pt x="27432" y="393694"/>
                  </a:moveTo>
                  <a:lnTo>
                    <a:pt x="266646" y="393694"/>
                  </a:lnTo>
                  <a:lnTo>
                    <a:pt x="265541" y="393671"/>
                  </a:lnTo>
                  <a:lnTo>
                    <a:pt x="269952" y="393494"/>
                  </a:lnTo>
                  <a:lnTo>
                    <a:pt x="274278" y="392611"/>
                  </a:lnTo>
                  <a:lnTo>
                    <a:pt x="278406" y="391045"/>
                  </a:lnTo>
                  <a:lnTo>
                    <a:pt x="282229" y="388838"/>
                  </a:lnTo>
                  <a:lnTo>
                    <a:pt x="285649" y="386046"/>
                  </a:lnTo>
                  <a:lnTo>
                    <a:pt x="288576" y="382741"/>
                  </a:lnTo>
                  <a:lnTo>
                    <a:pt x="290936" y="379010"/>
                  </a:lnTo>
                  <a:lnTo>
                    <a:pt x="292666" y="374949"/>
                  </a:lnTo>
                  <a:lnTo>
                    <a:pt x="293723" y="370662"/>
                  </a:lnTo>
                  <a:lnTo>
                    <a:pt x="294078" y="366262"/>
                  </a:lnTo>
                  <a:lnTo>
                    <a:pt x="294078" y="27432"/>
                  </a:lnTo>
                  <a:lnTo>
                    <a:pt x="293723" y="23031"/>
                  </a:lnTo>
                  <a:lnTo>
                    <a:pt x="292666" y="18745"/>
                  </a:lnTo>
                  <a:lnTo>
                    <a:pt x="290936" y="14683"/>
                  </a:lnTo>
                  <a:lnTo>
                    <a:pt x="288576" y="10952"/>
                  </a:lnTo>
                  <a:lnTo>
                    <a:pt x="285649" y="7647"/>
                  </a:lnTo>
                  <a:lnTo>
                    <a:pt x="282229" y="4855"/>
                  </a:lnTo>
                  <a:lnTo>
                    <a:pt x="278406" y="2648"/>
                  </a:lnTo>
                  <a:lnTo>
                    <a:pt x="274278" y="1083"/>
                  </a:lnTo>
                  <a:lnTo>
                    <a:pt x="269952" y="200"/>
                  </a:lnTo>
                  <a:lnTo>
                    <a:pt x="266646" y="0"/>
                  </a:lnTo>
                  <a:lnTo>
                    <a:pt x="27432" y="0"/>
                  </a:lnTo>
                  <a:lnTo>
                    <a:pt x="30738" y="200"/>
                  </a:lnTo>
                  <a:lnTo>
                    <a:pt x="26327" y="22"/>
                  </a:lnTo>
                  <a:lnTo>
                    <a:pt x="21944" y="554"/>
                  </a:lnTo>
                  <a:lnTo>
                    <a:pt x="17704" y="1782"/>
                  </a:lnTo>
                  <a:lnTo>
                    <a:pt x="13715" y="3675"/>
                  </a:lnTo>
                  <a:lnTo>
                    <a:pt x="10082" y="6183"/>
                  </a:lnTo>
                  <a:lnTo>
                    <a:pt x="6898" y="9241"/>
                  </a:lnTo>
                  <a:lnTo>
                    <a:pt x="4246" y="12770"/>
                  </a:lnTo>
                  <a:lnTo>
                    <a:pt x="2195" y="16679"/>
                  </a:lnTo>
                  <a:lnTo>
                    <a:pt x="797" y="20867"/>
                  </a:lnTo>
                  <a:lnTo>
                    <a:pt x="88" y="25224"/>
                  </a:lnTo>
                  <a:lnTo>
                    <a:pt x="0" y="27432"/>
                  </a:lnTo>
                  <a:lnTo>
                    <a:pt x="0" y="366262"/>
                  </a:lnTo>
                  <a:lnTo>
                    <a:pt x="88" y="364054"/>
                  </a:lnTo>
                  <a:lnTo>
                    <a:pt x="88" y="368469"/>
                  </a:lnTo>
                  <a:lnTo>
                    <a:pt x="797" y="372827"/>
                  </a:lnTo>
                  <a:lnTo>
                    <a:pt x="2195" y="377014"/>
                  </a:lnTo>
                  <a:lnTo>
                    <a:pt x="4246" y="380923"/>
                  </a:lnTo>
                  <a:lnTo>
                    <a:pt x="6898" y="384452"/>
                  </a:lnTo>
                  <a:lnTo>
                    <a:pt x="10082" y="387511"/>
                  </a:lnTo>
                  <a:lnTo>
                    <a:pt x="13715" y="390019"/>
                  </a:lnTo>
                  <a:lnTo>
                    <a:pt x="17704" y="391911"/>
                  </a:lnTo>
                  <a:lnTo>
                    <a:pt x="21944" y="393139"/>
                  </a:lnTo>
                  <a:lnTo>
                    <a:pt x="26327" y="393671"/>
                  </a:lnTo>
                  <a:close/>
                </a:path>
              </a:pathLst>
            </a:custGeom>
            <a:solidFill>
              <a:srgbClr val="8FAADC">
                <a:alpha val="100000"/>
              </a:srgbClr>
            </a:solidFill>
          </p:spPr>
          <p:txBody>
            <a:bodyPr/>
            <a:lstStyle/>
            <a:p>
              <a:endParaRPr/>
            </a:p>
          </p:txBody>
        </p:sp>
        <p:sp>
          <p:nvSpPr>
            <p:cNvPr id="33" name="tx10">
              <a:extLst>
                <a:ext uri="{FF2B5EF4-FFF2-40B4-BE49-F238E27FC236}">
                  <a16:creationId xmlns:a16="http://schemas.microsoft.com/office/drawing/2014/main" id="{CDD48745-1625-9E6F-BB54-2F0A650850D8}"/>
                </a:ext>
              </a:extLst>
            </p:cNvPr>
            <p:cNvSpPr/>
            <p:nvPr/>
          </p:nvSpPr>
          <p:spPr>
            <a:xfrm>
              <a:off x="3663168" y="2027609"/>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lang="en-US" sz="1103">
                  <a:solidFill>
                    <a:srgbClr val="FFFFFF">
                      <a:alpha val="100000"/>
                    </a:srgbClr>
                  </a:solidFill>
                  <a:cs typeface="Arial"/>
                </a:rPr>
                <a:t>1</a:t>
              </a:r>
              <a:endParaRPr sz="1103">
                <a:solidFill>
                  <a:srgbClr val="FFFFFF">
                    <a:alpha val="100000"/>
                  </a:srgbClr>
                </a:solidFill>
                <a:cs typeface="Arial"/>
              </a:endParaRPr>
            </a:p>
          </p:txBody>
        </p:sp>
        <p:sp>
          <p:nvSpPr>
            <p:cNvPr id="35" name="tx11">
              <a:extLst>
                <a:ext uri="{FF2B5EF4-FFF2-40B4-BE49-F238E27FC236}">
                  <a16:creationId xmlns:a16="http://schemas.microsoft.com/office/drawing/2014/main" id="{AAF9F162-5D3E-CD58-0C55-493C900E0321}"/>
                </a:ext>
              </a:extLst>
            </p:cNvPr>
            <p:cNvSpPr/>
            <p:nvPr/>
          </p:nvSpPr>
          <p:spPr>
            <a:xfrm>
              <a:off x="3600836" y="2224505"/>
              <a:ext cx="202638"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FFFFFF">
                      <a:alpha val="100000"/>
                    </a:srgbClr>
                  </a:solidFill>
                  <a:cs typeface="Arial"/>
                </a:rPr>
                <a:t>1%</a:t>
              </a:r>
            </a:p>
          </p:txBody>
        </p:sp>
        <p:sp>
          <p:nvSpPr>
            <p:cNvPr id="36" name="rc12">
              <a:extLst>
                <a:ext uri="{FF2B5EF4-FFF2-40B4-BE49-F238E27FC236}">
                  <a16:creationId xmlns:a16="http://schemas.microsoft.com/office/drawing/2014/main" id="{86FF525B-3B94-7D1C-334A-CE2D92AF5134}"/>
                </a:ext>
              </a:extLst>
            </p:cNvPr>
            <p:cNvSpPr/>
            <p:nvPr/>
          </p:nvSpPr>
          <p:spPr>
            <a:xfrm>
              <a:off x="5507972" y="2760776"/>
              <a:ext cx="201456" cy="201456"/>
            </a:xfrm>
            <a:prstGeom prst="rect">
              <a:avLst/>
            </a:prstGeom>
            <a:solidFill>
              <a:srgbClr val="4472C4">
                <a:alpha val="100000"/>
              </a:srgbClr>
            </a:solidFill>
          </p:spPr>
          <p:txBody>
            <a:bodyPr/>
            <a:lstStyle/>
            <a:p>
              <a:endParaRPr/>
            </a:p>
          </p:txBody>
        </p:sp>
        <p:sp>
          <p:nvSpPr>
            <p:cNvPr id="37" name="rc13">
              <a:extLst>
                <a:ext uri="{FF2B5EF4-FFF2-40B4-BE49-F238E27FC236}">
                  <a16:creationId xmlns:a16="http://schemas.microsoft.com/office/drawing/2014/main" id="{F793A664-52BF-2CDD-51AD-EB110F35D39C}"/>
                </a:ext>
              </a:extLst>
            </p:cNvPr>
            <p:cNvSpPr/>
            <p:nvPr/>
          </p:nvSpPr>
          <p:spPr>
            <a:xfrm>
              <a:off x="5507972" y="2980232"/>
              <a:ext cx="201456" cy="201456"/>
            </a:xfrm>
            <a:prstGeom prst="rect">
              <a:avLst/>
            </a:prstGeom>
            <a:solidFill>
              <a:srgbClr val="8FAADC">
                <a:alpha val="100000"/>
              </a:srgbClr>
            </a:solidFill>
          </p:spPr>
          <p:txBody>
            <a:bodyPr/>
            <a:lstStyle/>
            <a:p>
              <a:endParaRPr/>
            </a:p>
          </p:txBody>
        </p:sp>
        <p:sp>
          <p:nvSpPr>
            <p:cNvPr id="38" name="tx14">
              <a:extLst>
                <a:ext uri="{FF2B5EF4-FFF2-40B4-BE49-F238E27FC236}">
                  <a16:creationId xmlns:a16="http://schemas.microsoft.com/office/drawing/2014/main" id="{2E19094E-DAA2-2A3B-B2A5-ACBED445CB9E}"/>
                </a:ext>
              </a:extLst>
            </p:cNvPr>
            <p:cNvSpPr/>
            <p:nvPr/>
          </p:nvSpPr>
          <p:spPr>
            <a:xfrm>
              <a:off x="5794343" y="2816438"/>
              <a:ext cx="338732" cy="88701"/>
            </a:xfrm>
            <a:prstGeom prst="rect">
              <a:avLst/>
            </a:prstGeom>
            <a:noFill/>
          </p:spPr>
          <p:txBody>
            <a:bodyPr wrap="none" lIns="0" tIns="0" rIns="0" bIns="0" anchor="ctr" anchorCtr="1"/>
            <a:lstStyle/>
            <a:p>
              <a:pPr marL="0" marR="0" indent="0" algn="l">
                <a:lnSpc>
                  <a:spcPts val="960"/>
                </a:lnSpc>
                <a:spcBef>
                  <a:spcPts val="0"/>
                </a:spcBef>
                <a:spcAft>
                  <a:spcPts val="0"/>
                </a:spcAft>
              </a:pPr>
              <a:r>
                <a:rPr sz="960">
                  <a:solidFill>
                    <a:srgbClr val="000000">
                      <a:alpha val="100000"/>
                    </a:srgbClr>
                  </a:solidFill>
                  <a:cs typeface="Arial"/>
                </a:rPr>
                <a:t>Article</a:t>
              </a:r>
            </a:p>
          </p:txBody>
        </p:sp>
        <p:sp>
          <p:nvSpPr>
            <p:cNvPr id="39" name="tx15">
              <a:extLst>
                <a:ext uri="{FF2B5EF4-FFF2-40B4-BE49-F238E27FC236}">
                  <a16:creationId xmlns:a16="http://schemas.microsoft.com/office/drawing/2014/main" id="{AA56E280-4012-CA37-C866-0D85824892B1}"/>
                </a:ext>
              </a:extLst>
            </p:cNvPr>
            <p:cNvSpPr/>
            <p:nvPr/>
          </p:nvSpPr>
          <p:spPr>
            <a:xfrm>
              <a:off x="5794343" y="3013094"/>
              <a:ext cx="426898" cy="111502"/>
            </a:xfrm>
            <a:prstGeom prst="rect">
              <a:avLst/>
            </a:prstGeom>
            <a:noFill/>
          </p:spPr>
          <p:txBody>
            <a:bodyPr wrap="none" lIns="0" tIns="0" rIns="0" bIns="0" anchor="ctr" anchorCtr="1"/>
            <a:lstStyle/>
            <a:p>
              <a:pPr marL="0" marR="0" indent="0" algn="l">
                <a:lnSpc>
                  <a:spcPts val="960"/>
                </a:lnSpc>
                <a:spcBef>
                  <a:spcPts val="0"/>
                </a:spcBef>
                <a:spcAft>
                  <a:spcPts val="0"/>
                </a:spcAft>
              </a:pPr>
              <a:r>
                <a:rPr sz="960">
                  <a:solidFill>
                    <a:srgbClr val="000000">
                      <a:alpha val="100000"/>
                    </a:srgbClr>
                  </a:solidFill>
                  <a:cs typeface="Arial"/>
                </a:rPr>
                <a:t>Preprint</a:t>
              </a:r>
            </a:p>
          </p:txBody>
        </p:sp>
        <p:sp>
          <p:nvSpPr>
            <p:cNvPr id="40" name="tx16">
              <a:extLst>
                <a:ext uri="{FF2B5EF4-FFF2-40B4-BE49-F238E27FC236}">
                  <a16:creationId xmlns:a16="http://schemas.microsoft.com/office/drawing/2014/main" id="{C3529822-09E0-862B-371A-8D3F61404DC5}"/>
                </a:ext>
              </a:extLst>
            </p:cNvPr>
            <p:cNvSpPr/>
            <p:nvPr/>
          </p:nvSpPr>
          <p:spPr>
            <a:xfrm>
              <a:off x="1873461" y="962513"/>
              <a:ext cx="3688407" cy="171628"/>
            </a:xfrm>
            <a:prstGeom prst="rect">
              <a:avLst/>
            </a:prstGeom>
            <a:noFill/>
          </p:spPr>
          <p:txBody>
            <a:bodyPr wrap="none" lIns="0" tIns="0" rIns="0" bIns="0" anchor="ctr" anchorCtr="1"/>
            <a:lstStyle/>
            <a:p>
              <a:pPr marL="0" marR="0" indent="0" algn="l">
                <a:lnSpc>
                  <a:spcPts val="1439"/>
                </a:lnSpc>
                <a:spcBef>
                  <a:spcPts val="0"/>
                </a:spcBef>
                <a:spcAft>
                  <a:spcPts val="0"/>
                </a:spcAft>
              </a:pPr>
              <a:r>
                <a:rPr sz="1439" b="1">
                  <a:solidFill>
                    <a:srgbClr val="000000">
                      <a:alpha val="100000"/>
                    </a:srgbClr>
                  </a:solidFill>
                  <a:cs typeface="Arial"/>
                </a:rPr>
                <a:t>Types of Resulting Publications from AMP</a:t>
              </a:r>
            </a:p>
          </p:txBody>
        </p:sp>
      </p:grpSp>
      <p:sp>
        <p:nvSpPr>
          <p:cNvPr id="7" name="TextBox 6">
            <a:extLst>
              <a:ext uri="{FF2B5EF4-FFF2-40B4-BE49-F238E27FC236}">
                <a16:creationId xmlns:a16="http://schemas.microsoft.com/office/drawing/2014/main" id="{F285A68A-5F67-8C38-A140-C7ACB58838AE}"/>
              </a:ext>
            </a:extLst>
          </p:cNvPr>
          <p:cNvSpPr txBox="1"/>
          <p:nvPr/>
        </p:nvSpPr>
        <p:spPr>
          <a:xfrm>
            <a:off x="3088531" y="6170975"/>
            <a:ext cx="6002446" cy="461665"/>
          </a:xfrm>
          <a:prstGeom prst="rect">
            <a:avLst/>
          </a:prstGeom>
          <a:noFill/>
        </p:spPr>
        <p:txBody>
          <a:bodyPr wrap="square" lIns="91440" tIns="45720" rIns="91440" bIns="45720" rtlCol="0" anchor="t">
            <a:spAutoFit/>
          </a:bodyPr>
          <a:lstStyle/>
          <a:p>
            <a:pPr algn="ctr"/>
            <a:r>
              <a:rPr lang="en-US" sz="1200">
                <a:solidFill>
                  <a:schemeClr val="bg1"/>
                </a:solidFill>
              </a:rPr>
              <a:t>Source: RAFT data on 149 projects in the Suicide Prevention portfolio with start years between 2005-2023; Dimensions data on 149 projects collected on June 28, 2023.</a:t>
            </a:r>
          </a:p>
        </p:txBody>
      </p:sp>
      <p:sp>
        <p:nvSpPr>
          <p:cNvPr id="11" name="TextBox 10">
            <a:extLst>
              <a:ext uri="{FF2B5EF4-FFF2-40B4-BE49-F238E27FC236}">
                <a16:creationId xmlns:a16="http://schemas.microsoft.com/office/drawing/2014/main" id="{B0BB13E2-D347-7891-5C4B-997707070876}"/>
              </a:ext>
            </a:extLst>
          </p:cNvPr>
          <p:cNvSpPr txBox="1"/>
          <p:nvPr/>
        </p:nvSpPr>
        <p:spPr>
          <a:xfrm>
            <a:off x="252234" y="5664836"/>
            <a:ext cx="6967243" cy="461665"/>
          </a:xfrm>
          <a:prstGeom prst="rect">
            <a:avLst/>
          </a:prstGeom>
          <a:noFill/>
        </p:spPr>
        <p:txBody>
          <a:bodyPr wrap="square">
            <a:spAutoFit/>
          </a:bodyPr>
          <a:lstStyle/>
          <a:p>
            <a:r>
              <a:rPr lang="en-US" sz="1200" b="1"/>
              <a:t>Note: </a:t>
            </a:r>
            <a:r>
              <a:rPr lang="en-US" sz="1200"/>
              <a:t>Publications included in this analysis were sourced from the Dimensions as of June 28, 2023. There may be other publications associated with this AMP outside of Dimensions. </a:t>
            </a:r>
          </a:p>
        </p:txBody>
      </p:sp>
    </p:spTree>
    <p:extLst>
      <p:ext uri="{BB962C8B-B14F-4D97-AF65-F5344CB8AC3E}">
        <p14:creationId xmlns:p14="http://schemas.microsoft.com/office/powerpoint/2010/main" val="265579119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87107-75BE-23C1-2002-80AA6B8AA1BA}"/>
              </a:ext>
            </a:extLst>
          </p:cNvPr>
          <p:cNvSpPr>
            <a:spLocks noGrp="1"/>
          </p:cNvSpPr>
          <p:nvPr>
            <p:ph type="title"/>
          </p:nvPr>
        </p:nvSpPr>
        <p:spPr/>
        <p:txBody>
          <a:bodyPr/>
          <a:lstStyle/>
          <a:p>
            <a:r>
              <a:rPr lang="en-US"/>
              <a:t>Suicide Prevention AMP Resulting Publications (1 of 3)</a:t>
            </a:r>
          </a:p>
        </p:txBody>
      </p:sp>
      <p:sp>
        <p:nvSpPr>
          <p:cNvPr id="3" name="Slide Number Placeholder 2">
            <a:extLst>
              <a:ext uri="{FF2B5EF4-FFF2-40B4-BE49-F238E27FC236}">
                <a16:creationId xmlns:a16="http://schemas.microsoft.com/office/drawing/2014/main" id="{47C67981-F53A-14A4-3BE5-27ACED5933F7}"/>
              </a:ext>
            </a:extLst>
          </p:cNvPr>
          <p:cNvSpPr>
            <a:spLocks noGrp="1"/>
          </p:cNvSpPr>
          <p:nvPr>
            <p:ph type="sldNum" sz="quarter" idx="12"/>
          </p:nvPr>
        </p:nvSpPr>
        <p:spPr/>
        <p:txBody>
          <a:bodyPr/>
          <a:lstStyle/>
          <a:p>
            <a:fld id="{61ED25BF-8B08-481C-9175-42CBF3C8334C}" type="slidenum">
              <a:rPr lang="en-US" smtClean="0"/>
              <a:pPr/>
              <a:t>101</a:t>
            </a:fld>
            <a:endParaRPr lang="en-US"/>
          </a:p>
        </p:txBody>
      </p:sp>
      <p:graphicFrame>
        <p:nvGraphicFramePr>
          <p:cNvPr id="5" name="Table 5">
            <a:extLst>
              <a:ext uri="{FF2B5EF4-FFF2-40B4-BE49-F238E27FC236}">
                <a16:creationId xmlns:a16="http://schemas.microsoft.com/office/drawing/2014/main" id="{E01E2961-290E-ECF1-D688-771A8D0C084F}"/>
              </a:ext>
            </a:extLst>
          </p:cNvPr>
          <p:cNvGraphicFramePr>
            <a:graphicFrameLocks noGrp="1"/>
          </p:cNvGraphicFramePr>
          <p:nvPr>
            <p:extLst>
              <p:ext uri="{D42A27DB-BD31-4B8C-83A1-F6EECF244321}">
                <p14:modId xmlns:p14="http://schemas.microsoft.com/office/powerpoint/2010/main" val="3715394359"/>
              </p:ext>
            </p:extLst>
          </p:nvPr>
        </p:nvGraphicFramePr>
        <p:xfrm>
          <a:off x="324196" y="989215"/>
          <a:ext cx="11571320" cy="4920478"/>
        </p:xfrm>
        <a:graphic>
          <a:graphicData uri="http://schemas.openxmlformats.org/drawingml/2006/table">
            <a:tbl>
              <a:tblPr firstRow="1" bandRow="1">
                <a:tableStyleId>{93296810-A885-4BE3-A3E7-6D5BEEA58F35}</a:tableStyleId>
              </a:tblPr>
              <a:tblGrid>
                <a:gridCol w="6026728">
                  <a:extLst>
                    <a:ext uri="{9D8B030D-6E8A-4147-A177-3AD203B41FA5}">
                      <a16:colId xmlns:a16="http://schemas.microsoft.com/office/drawing/2014/main" val="3759420432"/>
                    </a:ext>
                  </a:extLst>
                </a:gridCol>
                <a:gridCol w="1562792">
                  <a:extLst>
                    <a:ext uri="{9D8B030D-6E8A-4147-A177-3AD203B41FA5}">
                      <a16:colId xmlns:a16="http://schemas.microsoft.com/office/drawing/2014/main" val="3815615914"/>
                    </a:ext>
                  </a:extLst>
                </a:gridCol>
                <a:gridCol w="1729048">
                  <a:extLst>
                    <a:ext uri="{9D8B030D-6E8A-4147-A177-3AD203B41FA5}">
                      <a16:colId xmlns:a16="http://schemas.microsoft.com/office/drawing/2014/main" val="726320710"/>
                    </a:ext>
                  </a:extLst>
                </a:gridCol>
                <a:gridCol w="1130531">
                  <a:extLst>
                    <a:ext uri="{9D8B030D-6E8A-4147-A177-3AD203B41FA5}">
                      <a16:colId xmlns:a16="http://schemas.microsoft.com/office/drawing/2014/main" val="3739443083"/>
                    </a:ext>
                  </a:extLst>
                </a:gridCol>
                <a:gridCol w="1122221">
                  <a:extLst>
                    <a:ext uri="{9D8B030D-6E8A-4147-A177-3AD203B41FA5}">
                      <a16:colId xmlns:a16="http://schemas.microsoft.com/office/drawing/2014/main" val="1478186589"/>
                    </a:ext>
                  </a:extLst>
                </a:gridCol>
              </a:tblGrid>
              <a:tr h="235401">
                <a:tc>
                  <a:txBody>
                    <a:bodyPr/>
                    <a:lstStyle/>
                    <a:p>
                      <a:pPr algn="ctr" fontAlgn="b"/>
                      <a:r>
                        <a:rPr lang="en-US" sz="1100" b="1" u="none" strike="noStrike" dirty="0">
                          <a:solidFill>
                            <a:schemeClr val="bg1"/>
                          </a:solidFill>
                          <a:effectLst/>
                        </a:rPr>
                        <a:t>Project Title</a:t>
                      </a:r>
                      <a:endParaRPr lang="en-US" sz="1100" b="1" i="0" u="none" strike="noStrike" dirty="0">
                        <a:solidFill>
                          <a:schemeClr val="bg1"/>
                        </a:solidFill>
                        <a:effectLst/>
                        <a:latin typeface="Calibri" panose="020F0502020204030204" pitchFamily="34" charset="0"/>
                      </a:endParaRPr>
                    </a:p>
                  </a:txBody>
                  <a:tcPr marL="6350" marR="6350" marT="6350" marB="0" anchor="ctr"/>
                </a:tc>
                <a:tc>
                  <a:txBody>
                    <a:bodyPr/>
                    <a:lstStyle/>
                    <a:p>
                      <a:pPr algn="ctr" fontAlgn="b"/>
                      <a:r>
                        <a:rPr lang="en-US" sz="1100" b="1" u="none" strike="noStrike">
                          <a:solidFill>
                            <a:schemeClr val="bg1"/>
                          </a:solidFill>
                          <a:effectLst/>
                        </a:rPr>
                        <a:t>Investigator</a:t>
                      </a:r>
                      <a:endParaRPr lang="en-US" sz="1100" b="1" i="0" u="none" strike="noStrike">
                        <a:solidFill>
                          <a:schemeClr val="bg1"/>
                        </a:solidFill>
                        <a:effectLst/>
                        <a:latin typeface="Calibri" panose="020F0502020204030204" pitchFamily="34" charset="0"/>
                      </a:endParaRPr>
                    </a:p>
                  </a:txBody>
                  <a:tcPr marL="6350" marR="6350" marT="6350" marB="0" anchor="ctr"/>
                </a:tc>
                <a:tc>
                  <a:txBody>
                    <a:bodyPr/>
                    <a:lstStyle/>
                    <a:p>
                      <a:pPr algn="ctr" fontAlgn="b"/>
                      <a:r>
                        <a:rPr lang="en-US" sz="1100" b="1" u="none" strike="noStrike">
                          <a:solidFill>
                            <a:schemeClr val="bg1"/>
                          </a:solidFill>
                          <a:effectLst/>
                        </a:rPr>
                        <a:t>Number of Resulting Publications</a:t>
                      </a:r>
                      <a:endParaRPr lang="en-US" sz="1100" b="1" i="0" u="none" strike="noStrike">
                        <a:solidFill>
                          <a:schemeClr val="bg1"/>
                        </a:solidFill>
                        <a:effectLst/>
                        <a:latin typeface="Calibri" panose="020F0502020204030204" pitchFamily="34" charset="0"/>
                      </a:endParaRPr>
                    </a:p>
                  </a:txBody>
                  <a:tcPr marL="6350" marR="6350" marT="6350" marB="0" anchor="ctr"/>
                </a:tc>
                <a:tc>
                  <a:txBody>
                    <a:bodyPr/>
                    <a:lstStyle/>
                    <a:p>
                      <a:pPr algn="ctr" fontAlgn="b"/>
                      <a:r>
                        <a:rPr lang="en-US" sz="1100" b="1" u="none" strike="noStrike">
                          <a:solidFill>
                            <a:schemeClr val="bg1"/>
                          </a:solidFill>
                          <a:effectLst/>
                        </a:rPr>
                        <a:t>Average SCImago Journal Rank (SJR)</a:t>
                      </a:r>
                      <a:endParaRPr lang="en-US" sz="1100" b="1" i="0" u="none" strike="noStrike">
                        <a:solidFill>
                          <a:schemeClr val="bg1"/>
                        </a:solidFill>
                        <a:effectLst/>
                        <a:latin typeface="Calibri" panose="020F0502020204030204" pitchFamily="34" charset="0"/>
                      </a:endParaRPr>
                    </a:p>
                  </a:txBody>
                  <a:tcPr marL="6350" marR="6350" marT="6350" marB="0" anchor="ctr"/>
                </a:tc>
                <a:tc>
                  <a:txBody>
                    <a:bodyPr/>
                    <a:lstStyle/>
                    <a:p>
                      <a:pPr algn="ctr" fontAlgn="b"/>
                      <a:r>
                        <a:rPr lang="en-US" sz="1100" b="1" u="none" strike="noStrike">
                          <a:solidFill>
                            <a:schemeClr val="bg1"/>
                          </a:solidFill>
                          <a:effectLst/>
                        </a:rPr>
                        <a:t>Total Awarded</a:t>
                      </a:r>
                      <a:endParaRPr lang="en-US" sz="1100" b="1" i="0" u="none" strike="noStrike">
                        <a:solidFill>
                          <a:schemeClr val="bg1"/>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891742825"/>
                  </a:ext>
                </a:extLst>
              </a:tr>
              <a:tr h="235401">
                <a:tc>
                  <a:txBody>
                    <a:bodyPr/>
                    <a:lstStyle/>
                    <a:p>
                      <a:pPr algn="l" fontAlgn="b"/>
                      <a:r>
                        <a:rPr lang="en-US" sz="1100" b="0" u="none" strike="noStrike">
                          <a:solidFill>
                            <a:srgbClr val="000000"/>
                          </a:solidFill>
                          <a:effectLst/>
                        </a:rPr>
                        <a:t>Neurobiology of Affective Instability in Veterans at Low and High Risk for Suicide</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118"/>
                          </a:solidFill>
                          <a:effectLst/>
                        </a:rPr>
                        <a:t> Erin A. Hazlett</a:t>
                      </a:r>
                      <a:endParaRPr lang="en-US" sz="1100" b="0" i="0" u="none" strike="noStrike">
                        <a:solidFill>
                          <a:srgbClr val="000118"/>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22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1.61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$892,581 </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81337641"/>
                  </a:ext>
                </a:extLst>
              </a:tr>
              <a:tr h="235401">
                <a:tc>
                  <a:txBody>
                    <a:bodyPr/>
                    <a:lstStyle/>
                    <a:p>
                      <a:pPr algn="l" fontAlgn="b"/>
                      <a:r>
                        <a:rPr lang="en-US" sz="1100" b="0" u="none" strike="noStrike">
                          <a:solidFill>
                            <a:srgbClr val="000000"/>
                          </a:solidFill>
                          <a:effectLst/>
                        </a:rPr>
                        <a:t>Nonsuicidal Self Injury in Veterans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118"/>
                          </a:solidFill>
                          <a:effectLst/>
                        </a:rPr>
                        <a:t> Nathan A. Kimbrel</a:t>
                      </a:r>
                      <a:endParaRPr lang="en-US" sz="1100" b="0" i="0" u="none" strike="noStrike">
                        <a:solidFill>
                          <a:srgbClr val="000118"/>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17</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1.48</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$675,429 </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64282436"/>
                  </a:ext>
                </a:extLst>
              </a:tr>
              <a:tr h="235401">
                <a:tc>
                  <a:txBody>
                    <a:bodyPr/>
                    <a:lstStyle/>
                    <a:p>
                      <a:pPr algn="l" fontAlgn="b"/>
                      <a:r>
                        <a:rPr lang="en-US" sz="1100" b="0" u="none" strike="noStrike">
                          <a:solidFill>
                            <a:srgbClr val="000000"/>
                          </a:solidFill>
                          <a:effectLst/>
                        </a:rPr>
                        <a:t>Combined Transcranial Magnetic Stimulation and Brief Cognitive Therapy to Reduce Veteran Suicide</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118"/>
                          </a:solidFill>
                          <a:effectLst/>
                        </a:rPr>
                        <a:t> Jennifer M. Primack</a:t>
                      </a:r>
                      <a:endParaRPr lang="en-US" sz="1100" b="0" i="0" u="none" strike="noStrike">
                        <a:solidFill>
                          <a:srgbClr val="000118"/>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1.57</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$1,285,199 </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43417862"/>
                  </a:ext>
                </a:extLst>
              </a:tr>
              <a:tr h="235401">
                <a:tc>
                  <a:txBody>
                    <a:bodyPr/>
                    <a:lstStyle/>
                    <a:p>
                      <a:pPr algn="l" fontAlgn="b"/>
                      <a:r>
                        <a:rPr lang="en-US" sz="1100" b="0" u="none" strike="noStrike">
                          <a:solidFill>
                            <a:srgbClr val="000000"/>
                          </a:solidFill>
                          <a:effectLst/>
                        </a:rPr>
                        <a:t>Optimizing Veterans' Social Relationships to Enhance Depression Care</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118"/>
                          </a:solidFill>
                          <a:effectLst/>
                        </a:rPr>
                        <a:t> Alan Teo</a:t>
                      </a:r>
                      <a:endParaRPr lang="en-US" sz="1100" b="0" i="0" u="none" strike="noStrike">
                        <a:solidFill>
                          <a:srgbClr val="000118"/>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1.74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$1,164,890 </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75867709"/>
                  </a:ext>
                </a:extLst>
              </a:tr>
              <a:tr h="235401">
                <a:tc>
                  <a:txBody>
                    <a:bodyPr/>
                    <a:lstStyle/>
                    <a:p>
                      <a:pPr algn="l" fontAlgn="b"/>
                      <a:r>
                        <a:rPr lang="en-US" sz="1100" b="0" u="none" strike="noStrike">
                          <a:solidFill>
                            <a:srgbClr val="000000"/>
                          </a:solidFill>
                          <a:effectLst/>
                        </a:rPr>
                        <a:t>Identification of Veterans at-risk for Suicide: a Multidisciplinary Approach</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118"/>
                          </a:solidFill>
                          <a:effectLst/>
                        </a:rPr>
                        <a:t> Jennifer Barredo</a:t>
                      </a:r>
                      <a:endParaRPr lang="en-US" sz="1100" b="0" i="0" u="none" strike="noStrike">
                        <a:solidFill>
                          <a:srgbClr val="000118"/>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2.16</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$1,147,292 </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5630294"/>
                  </a:ext>
                </a:extLst>
              </a:tr>
              <a:tr h="235401">
                <a:tc>
                  <a:txBody>
                    <a:bodyPr/>
                    <a:lstStyle/>
                    <a:p>
                      <a:pPr algn="l" fontAlgn="b"/>
                      <a:r>
                        <a:rPr lang="en-US" sz="1100" b="0" u="none" strike="noStrike">
                          <a:solidFill>
                            <a:srgbClr val="000000"/>
                          </a:solidFill>
                          <a:effectLst/>
                        </a:rPr>
                        <a:t>Toxoplasma gondi, the kynurenine pathway, and suicidal behavior in veterans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118"/>
                          </a:solidFill>
                          <a:effectLst/>
                        </a:rPr>
                        <a:t> Teodor Postolache</a:t>
                      </a:r>
                      <a:endParaRPr lang="en-US" sz="1100" b="0" i="0" u="none" strike="noStrike">
                        <a:solidFill>
                          <a:srgbClr val="000118"/>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0.97</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$670,959 </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647507294"/>
                  </a:ext>
                </a:extLst>
              </a:tr>
              <a:tr h="235401">
                <a:tc>
                  <a:txBody>
                    <a:bodyPr/>
                    <a:lstStyle/>
                    <a:p>
                      <a:pPr algn="l" fontAlgn="b"/>
                      <a:r>
                        <a:rPr lang="en-US" sz="1100" b="0" u="none" strike="noStrike">
                          <a:solidFill>
                            <a:srgbClr val="000000"/>
                          </a:solidFill>
                          <a:effectLst/>
                        </a:rPr>
                        <a:t>The Role of Medications in Predicting Suicide-Related Outcomes and Unintended Death in Older Veterans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118"/>
                          </a:solidFill>
                          <a:effectLst/>
                        </a:rPr>
                        <a:t> Amy L. Byers</a:t>
                      </a:r>
                      <a:endParaRPr lang="en-US" sz="1100" b="0" i="0" u="none" strike="noStrike">
                        <a:solidFill>
                          <a:srgbClr val="000118"/>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2.41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$1,052,083 </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99243172"/>
                  </a:ext>
                </a:extLst>
              </a:tr>
              <a:tr h="235401">
                <a:tc>
                  <a:txBody>
                    <a:bodyPr/>
                    <a:lstStyle/>
                    <a:p>
                      <a:pPr algn="l" fontAlgn="b"/>
                      <a:r>
                        <a:rPr lang="en-US" sz="1100" b="0" u="none" strike="noStrike">
                          <a:solidFill>
                            <a:srgbClr val="000000"/>
                          </a:solidFill>
                          <a:effectLst/>
                        </a:rPr>
                        <a:t>Genetic and Molecular Determinants of Suicide</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118"/>
                          </a:solidFill>
                          <a:effectLst/>
                        </a:rPr>
                        <a:t> Stella Plevan (Dracheva)</a:t>
                      </a:r>
                      <a:endParaRPr lang="en-US" sz="1100" b="0" i="0" u="none" strike="noStrike">
                        <a:solidFill>
                          <a:srgbClr val="000118"/>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3.78</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$895,671 </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82492468"/>
                  </a:ext>
                </a:extLst>
              </a:tr>
              <a:tr h="235401">
                <a:tc>
                  <a:txBody>
                    <a:bodyPr/>
                    <a:lstStyle/>
                    <a:p>
                      <a:pPr algn="l" fontAlgn="b"/>
                      <a:r>
                        <a:rPr lang="en-US" sz="1100" b="0" u="none" strike="noStrike">
                          <a:solidFill>
                            <a:srgbClr val="000000"/>
                          </a:solidFill>
                          <a:effectLst/>
                        </a:rPr>
                        <a:t>Enhancing Social Connectedness Among Veterans at High Risk for Suicide through Community Engagement</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118"/>
                          </a:solidFill>
                          <a:effectLst/>
                        </a:rPr>
                        <a:t> Jason Chen</a:t>
                      </a:r>
                      <a:endParaRPr lang="en-US" sz="1100" b="0" i="0" u="none" strike="noStrike">
                        <a:solidFill>
                          <a:srgbClr val="000118"/>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1.05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$669,626 </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61736249"/>
                  </a:ext>
                </a:extLst>
              </a:tr>
              <a:tr h="235401">
                <a:tc>
                  <a:txBody>
                    <a:bodyPr/>
                    <a:lstStyle/>
                    <a:p>
                      <a:pPr algn="l" fontAlgn="b"/>
                      <a:r>
                        <a:rPr lang="en-US" sz="1100" b="0" u="none" strike="noStrike">
                          <a:solidFill>
                            <a:srgbClr val="000000"/>
                          </a:solidFill>
                          <a:effectLst/>
                        </a:rPr>
                        <a:t>Motivational Interviewing to Prevent Suicide in High Risk Veterans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118"/>
                          </a:solidFill>
                          <a:effectLst/>
                        </a:rPr>
                        <a:t> Peter Britton</a:t>
                      </a:r>
                      <a:endParaRPr lang="en-US" sz="1100" b="0" i="0" u="none" strike="noStrike">
                        <a:solidFill>
                          <a:srgbClr val="000118"/>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1.27</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$872,743 </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08449150"/>
                  </a:ext>
                </a:extLst>
              </a:tr>
              <a:tr h="235401">
                <a:tc>
                  <a:txBody>
                    <a:bodyPr/>
                    <a:lstStyle/>
                    <a:p>
                      <a:pPr algn="l" fontAlgn="b"/>
                      <a:r>
                        <a:rPr lang="en-US" sz="1100" b="0" u="none" strike="noStrike">
                          <a:solidFill>
                            <a:srgbClr val="000000"/>
                          </a:solidFill>
                          <a:effectLst/>
                        </a:rPr>
                        <a:t>Complement system and suicidal behavior</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118"/>
                          </a:solidFill>
                          <a:effectLst/>
                        </a:rPr>
                        <a:t> AnilKumar Pillai</a:t>
                      </a:r>
                      <a:endParaRPr lang="en-US" sz="1100" b="0" i="0" u="none" strike="noStrike">
                        <a:solidFill>
                          <a:srgbClr val="000118"/>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9</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1.84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$1,285,127 </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18708895"/>
                  </a:ext>
                </a:extLst>
              </a:tr>
              <a:tr h="235401">
                <a:tc>
                  <a:txBody>
                    <a:bodyPr/>
                    <a:lstStyle/>
                    <a:p>
                      <a:pPr algn="l" fontAlgn="b"/>
                      <a:r>
                        <a:rPr lang="en-US" sz="1100" b="0" u="none" strike="noStrike">
                          <a:solidFill>
                            <a:srgbClr val="000000"/>
                          </a:solidFill>
                          <a:effectLst/>
                        </a:rPr>
                        <a:t>Neurocognitive markers of short-term risk for suicidal behavior in high-risk Veterans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118"/>
                          </a:solidFill>
                          <a:effectLst/>
                        </a:rPr>
                        <a:t> Catherine Myers</a:t>
                      </a:r>
                      <a:endParaRPr lang="en-US" sz="1100" b="0" i="0" u="none" strike="noStrike">
                        <a:solidFill>
                          <a:srgbClr val="000118"/>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9</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1.01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$1,563,517 </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43788102"/>
                  </a:ext>
                </a:extLst>
              </a:tr>
              <a:tr h="235401">
                <a:tc>
                  <a:txBody>
                    <a:bodyPr/>
                    <a:lstStyle/>
                    <a:p>
                      <a:pPr algn="l" fontAlgn="b"/>
                      <a:r>
                        <a:rPr lang="en-US" sz="1100" b="0" u="none" strike="noStrike">
                          <a:solidFill>
                            <a:srgbClr val="000000"/>
                          </a:solidFill>
                          <a:effectLst/>
                        </a:rPr>
                        <a:t>Prevention of Suicide in Veterans Through Brief Intervention and Contact (VA-BIC)</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118"/>
                          </a:solidFill>
                          <a:effectLst/>
                        </a:rPr>
                        <a:t> Natalie Riblet</a:t>
                      </a:r>
                      <a:endParaRPr lang="en-US" sz="1100" b="0" i="0" u="none" strike="noStrike">
                        <a:solidFill>
                          <a:srgbClr val="000118"/>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8</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1.36</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$1,349,132 </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220208608"/>
                  </a:ext>
                </a:extLst>
              </a:tr>
              <a:tr h="235401">
                <a:tc>
                  <a:txBody>
                    <a:bodyPr/>
                    <a:lstStyle/>
                    <a:p>
                      <a:pPr algn="l" fontAlgn="b"/>
                      <a:r>
                        <a:rPr lang="en-US" sz="1100" b="0" u="none" strike="noStrike">
                          <a:solidFill>
                            <a:srgbClr val="000000"/>
                          </a:solidFill>
                          <a:effectLst/>
                        </a:rPr>
                        <a:t>CSR&amp;D Research Career Scientist Award Application</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118"/>
                          </a:solidFill>
                          <a:effectLst/>
                        </a:rPr>
                        <a:t> Erin A. Hazlett</a:t>
                      </a:r>
                      <a:endParaRPr lang="en-US" sz="1100" b="0" i="0" u="none" strike="noStrike">
                        <a:solidFill>
                          <a:srgbClr val="000118"/>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8</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2.02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$959,612 </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608062615"/>
                  </a:ext>
                </a:extLst>
              </a:tr>
              <a:tr h="235401">
                <a:tc>
                  <a:txBody>
                    <a:bodyPr/>
                    <a:lstStyle/>
                    <a:p>
                      <a:pPr algn="l" fontAlgn="b"/>
                      <a:r>
                        <a:rPr lang="en-US" sz="1100" b="0" u="none" strike="noStrike">
                          <a:solidFill>
                            <a:srgbClr val="000000"/>
                          </a:solidFill>
                          <a:effectLst/>
                        </a:rPr>
                        <a:t>Structural and functional neural alterations in suicidality among Veterans with PTSD</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118"/>
                          </a:solidFill>
                          <a:effectLst/>
                        </a:rPr>
                        <a:t> Lynnette A. Averill</a:t>
                      </a:r>
                      <a:endParaRPr lang="en-US" sz="1100" b="0" i="0" u="none" strike="noStrike">
                        <a:solidFill>
                          <a:srgbClr val="000118"/>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7</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1.20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$1,128,152 </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99629698"/>
                  </a:ext>
                </a:extLst>
              </a:tr>
              <a:tr h="235401">
                <a:tc>
                  <a:txBody>
                    <a:bodyPr/>
                    <a:lstStyle/>
                    <a:p>
                      <a:pPr algn="l" fontAlgn="b"/>
                      <a:r>
                        <a:rPr lang="en-US" sz="1100" b="0" u="none" strike="noStrike" dirty="0">
                          <a:solidFill>
                            <a:srgbClr val="000000"/>
                          </a:solidFill>
                          <a:effectLst/>
                        </a:rPr>
                        <a:t>Neurobiology of Suicide Risk in Traumatic Brain Injury and Substance Abuse</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118"/>
                          </a:solidFill>
                          <a:effectLst/>
                        </a:rPr>
                        <a:t> Deborah Yurgelun-Todd</a:t>
                      </a:r>
                      <a:endParaRPr lang="en-US" sz="1100" b="0" i="0" u="none" strike="noStrike">
                        <a:solidFill>
                          <a:srgbClr val="000118"/>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6</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1.12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$654,318 </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820334187"/>
                  </a:ext>
                </a:extLst>
              </a:tr>
              <a:tr h="235401">
                <a:tc>
                  <a:txBody>
                    <a:bodyPr/>
                    <a:lstStyle/>
                    <a:p>
                      <a:pPr algn="l" fontAlgn="b"/>
                      <a:r>
                        <a:rPr lang="en-US" sz="1100" b="0" u="none" strike="noStrike">
                          <a:solidFill>
                            <a:srgbClr val="000000"/>
                          </a:solidFill>
                          <a:effectLst/>
                        </a:rPr>
                        <a:t>DNA Methylation and Inflammatory Signatures Associated with Suicide Risk and Treatment in US Veterans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118"/>
                          </a:solidFill>
                          <a:effectLst/>
                        </a:rPr>
                        <a:t> Fatemeh G. Haghighi</a:t>
                      </a:r>
                      <a:endParaRPr lang="en-US" sz="1100" b="0" i="0" u="none" strike="noStrike">
                        <a:solidFill>
                          <a:srgbClr val="000118"/>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1.99</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$1,846,768 </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464837845"/>
                  </a:ext>
                </a:extLst>
              </a:tr>
              <a:tr h="235401">
                <a:tc>
                  <a:txBody>
                    <a:bodyPr/>
                    <a:lstStyle/>
                    <a:p>
                      <a:pPr algn="l" fontAlgn="b"/>
                      <a:r>
                        <a:rPr lang="en-US" sz="1100" b="0" u="none" strike="noStrike">
                          <a:solidFill>
                            <a:srgbClr val="000000"/>
                          </a:solidFill>
                          <a:effectLst/>
                        </a:rPr>
                        <a:t>Neuroinflammatory and Epigenetic Mechanisms of Blood-Brain Barrier Compromise in Suicide</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118"/>
                          </a:solidFill>
                          <a:effectLst/>
                        </a:rPr>
                        <a:t> Fatemeh G. Haghighi</a:t>
                      </a:r>
                      <a:endParaRPr lang="en-US" sz="1100" b="0" i="0" u="none" strike="noStrike">
                        <a:solidFill>
                          <a:srgbClr val="000118"/>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1.39</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$981,645 </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17720188"/>
                  </a:ext>
                </a:extLst>
              </a:tr>
              <a:tr h="235401">
                <a:tc>
                  <a:txBody>
                    <a:bodyPr/>
                    <a:lstStyle/>
                    <a:p>
                      <a:pPr algn="l" fontAlgn="b"/>
                      <a:r>
                        <a:rPr lang="en-US" sz="1100" b="0" u="none" strike="noStrike">
                          <a:solidFill>
                            <a:srgbClr val="000000"/>
                          </a:solidFill>
                          <a:effectLst/>
                        </a:rPr>
                        <a:t>Acceptability and Feasibility of a Peer-to-Peer Firearm-Specific Means Safety Intervention</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118"/>
                          </a:solidFill>
                          <a:effectLst/>
                        </a:rPr>
                        <a:t> Claire Houtsma</a:t>
                      </a:r>
                      <a:endParaRPr lang="en-US" sz="1100" b="0" i="0" u="none" strike="noStrike">
                        <a:solidFill>
                          <a:srgbClr val="000118"/>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0.45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$176,190 </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77851886"/>
                  </a:ext>
                </a:extLst>
              </a:tr>
            </a:tbl>
          </a:graphicData>
        </a:graphic>
      </p:graphicFrame>
    </p:spTree>
    <p:extLst>
      <p:ext uri="{BB962C8B-B14F-4D97-AF65-F5344CB8AC3E}">
        <p14:creationId xmlns:p14="http://schemas.microsoft.com/office/powerpoint/2010/main" val="317214901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87107-75BE-23C1-2002-80AA6B8AA1BA}"/>
              </a:ext>
            </a:extLst>
          </p:cNvPr>
          <p:cNvSpPr>
            <a:spLocks noGrp="1"/>
          </p:cNvSpPr>
          <p:nvPr>
            <p:ph type="title"/>
          </p:nvPr>
        </p:nvSpPr>
        <p:spPr/>
        <p:txBody>
          <a:bodyPr/>
          <a:lstStyle/>
          <a:p>
            <a:r>
              <a:rPr lang="en-US"/>
              <a:t>Suicide Prevention AMP Resulting Publications (2 of 3)</a:t>
            </a:r>
          </a:p>
        </p:txBody>
      </p:sp>
      <p:sp>
        <p:nvSpPr>
          <p:cNvPr id="3" name="Slide Number Placeholder 2">
            <a:extLst>
              <a:ext uri="{FF2B5EF4-FFF2-40B4-BE49-F238E27FC236}">
                <a16:creationId xmlns:a16="http://schemas.microsoft.com/office/drawing/2014/main" id="{47C67981-F53A-14A4-3BE5-27ACED5933F7}"/>
              </a:ext>
            </a:extLst>
          </p:cNvPr>
          <p:cNvSpPr>
            <a:spLocks noGrp="1"/>
          </p:cNvSpPr>
          <p:nvPr>
            <p:ph type="sldNum" sz="quarter" idx="12"/>
          </p:nvPr>
        </p:nvSpPr>
        <p:spPr/>
        <p:txBody>
          <a:bodyPr/>
          <a:lstStyle/>
          <a:p>
            <a:fld id="{61ED25BF-8B08-481C-9175-42CBF3C8334C}" type="slidenum">
              <a:rPr lang="en-US" smtClean="0"/>
              <a:pPr/>
              <a:t>102</a:t>
            </a:fld>
            <a:endParaRPr lang="en-US"/>
          </a:p>
        </p:txBody>
      </p:sp>
      <p:graphicFrame>
        <p:nvGraphicFramePr>
          <p:cNvPr id="5" name="Table 5">
            <a:extLst>
              <a:ext uri="{FF2B5EF4-FFF2-40B4-BE49-F238E27FC236}">
                <a16:creationId xmlns:a16="http://schemas.microsoft.com/office/drawing/2014/main" id="{E01E2961-290E-ECF1-D688-771A8D0C084F}"/>
              </a:ext>
            </a:extLst>
          </p:cNvPr>
          <p:cNvGraphicFramePr>
            <a:graphicFrameLocks noGrp="1"/>
          </p:cNvGraphicFramePr>
          <p:nvPr>
            <p:extLst>
              <p:ext uri="{D42A27DB-BD31-4B8C-83A1-F6EECF244321}">
                <p14:modId xmlns:p14="http://schemas.microsoft.com/office/powerpoint/2010/main" val="2639811333"/>
              </p:ext>
            </p:extLst>
          </p:nvPr>
        </p:nvGraphicFramePr>
        <p:xfrm>
          <a:off x="324196" y="989215"/>
          <a:ext cx="11571320" cy="5118620"/>
        </p:xfrm>
        <a:graphic>
          <a:graphicData uri="http://schemas.openxmlformats.org/drawingml/2006/table">
            <a:tbl>
              <a:tblPr firstRow="1" bandRow="1">
                <a:tableStyleId>{93296810-A885-4BE3-A3E7-6D5BEEA58F35}</a:tableStyleId>
              </a:tblPr>
              <a:tblGrid>
                <a:gridCol w="6026728">
                  <a:extLst>
                    <a:ext uri="{9D8B030D-6E8A-4147-A177-3AD203B41FA5}">
                      <a16:colId xmlns:a16="http://schemas.microsoft.com/office/drawing/2014/main" val="3759420432"/>
                    </a:ext>
                  </a:extLst>
                </a:gridCol>
                <a:gridCol w="1562792">
                  <a:extLst>
                    <a:ext uri="{9D8B030D-6E8A-4147-A177-3AD203B41FA5}">
                      <a16:colId xmlns:a16="http://schemas.microsoft.com/office/drawing/2014/main" val="3815615914"/>
                    </a:ext>
                  </a:extLst>
                </a:gridCol>
                <a:gridCol w="1729048">
                  <a:extLst>
                    <a:ext uri="{9D8B030D-6E8A-4147-A177-3AD203B41FA5}">
                      <a16:colId xmlns:a16="http://schemas.microsoft.com/office/drawing/2014/main" val="726320710"/>
                    </a:ext>
                  </a:extLst>
                </a:gridCol>
                <a:gridCol w="1130531">
                  <a:extLst>
                    <a:ext uri="{9D8B030D-6E8A-4147-A177-3AD203B41FA5}">
                      <a16:colId xmlns:a16="http://schemas.microsoft.com/office/drawing/2014/main" val="3739443083"/>
                    </a:ext>
                  </a:extLst>
                </a:gridCol>
                <a:gridCol w="1122221">
                  <a:extLst>
                    <a:ext uri="{9D8B030D-6E8A-4147-A177-3AD203B41FA5}">
                      <a16:colId xmlns:a16="http://schemas.microsoft.com/office/drawing/2014/main" val="1478186589"/>
                    </a:ext>
                  </a:extLst>
                </a:gridCol>
              </a:tblGrid>
              <a:tr h="272721">
                <a:tc>
                  <a:txBody>
                    <a:bodyPr/>
                    <a:lstStyle/>
                    <a:p>
                      <a:pPr algn="ctr" fontAlgn="b"/>
                      <a:r>
                        <a:rPr lang="en-US" sz="1100" b="1" u="none" strike="noStrike" dirty="0">
                          <a:solidFill>
                            <a:schemeClr val="bg1"/>
                          </a:solidFill>
                          <a:effectLst/>
                        </a:rPr>
                        <a:t>Project Title</a:t>
                      </a:r>
                      <a:endParaRPr lang="en-US" sz="1100" b="1" i="0" u="none" strike="noStrike" dirty="0">
                        <a:solidFill>
                          <a:schemeClr val="bg1"/>
                        </a:solidFill>
                        <a:effectLst/>
                        <a:latin typeface="Calibri" panose="020F0502020204030204" pitchFamily="34" charset="0"/>
                      </a:endParaRPr>
                    </a:p>
                  </a:txBody>
                  <a:tcPr marL="6350" marR="6350" marT="6350" marB="0" anchor="ctr"/>
                </a:tc>
                <a:tc>
                  <a:txBody>
                    <a:bodyPr/>
                    <a:lstStyle/>
                    <a:p>
                      <a:pPr algn="ctr" fontAlgn="b"/>
                      <a:r>
                        <a:rPr lang="en-US" sz="1100" b="1" u="none" strike="noStrike">
                          <a:solidFill>
                            <a:schemeClr val="bg1"/>
                          </a:solidFill>
                          <a:effectLst/>
                        </a:rPr>
                        <a:t>Investigator</a:t>
                      </a:r>
                      <a:endParaRPr lang="en-US" sz="1100" b="1" i="0" u="none" strike="noStrike">
                        <a:solidFill>
                          <a:schemeClr val="bg1"/>
                        </a:solidFill>
                        <a:effectLst/>
                        <a:latin typeface="Calibri" panose="020F0502020204030204" pitchFamily="34" charset="0"/>
                      </a:endParaRPr>
                    </a:p>
                  </a:txBody>
                  <a:tcPr marL="6350" marR="6350" marT="6350" marB="0" anchor="ctr"/>
                </a:tc>
                <a:tc>
                  <a:txBody>
                    <a:bodyPr/>
                    <a:lstStyle/>
                    <a:p>
                      <a:pPr algn="ctr" fontAlgn="b"/>
                      <a:r>
                        <a:rPr lang="en-US" sz="1100" b="1" u="none" strike="noStrike">
                          <a:solidFill>
                            <a:schemeClr val="bg1"/>
                          </a:solidFill>
                          <a:effectLst/>
                        </a:rPr>
                        <a:t>Number of Resulting Publications</a:t>
                      </a:r>
                      <a:endParaRPr lang="en-US" sz="1100" b="1" i="0" u="none" strike="noStrike">
                        <a:solidFill>
                          <a:schemeClr val="bg1"/>
                        </a:solidFill>
                        <a:effectLst/>
                        <a:latin typeface="Calibri" panose="020F0502020204030204" pitchFamily="34" charset="0"/>
                      </a:endParaRPr>
                    </a:p>
                  </a:txBody>
                  <a:tcPr marL="6350" marR="6350" marT="6350" marB="0" anchor="ctr"/>
                </a:tc>
                <a:tc>
                  <a:txBody>
                    <a:bodyPr/>
                    <a:lstStyle/>
                    <a:p>
                      <a:pPr algn="ctr" fontAlgn="b"/>
                      <a:r>
                        <a:rPr lang="en-US" sz="1100" b="1" u="none" strike="noStrike">
                          <a:solidFill>
                            <a:schemeClr val="bg1"/>
                          </a:solidFill>
                          <a:effectLst/>
                        </a:rPr>
                        <a:t>Average SCImago Journal Rank (SJR)</a:t>
                      </a:r>
                      <a:endParaRPr lang="en-US" sz="1100" b="1" i="0" u="none" strike="noStrike">
                        <a:solidFill>
                          <a:schemeClr val="bg1"/>
                        </a:solidFill>
                        <a:effectLst/>
                        <a:latin typeface="Calibri" panose="020F0502020204030204" pitchFamily="34" charset="0"/>
                      </a:endParaRPr>
                    </a:p>
                  </a:txBody>
                  <a:tcPr marL="6350" marR="6350" marT="6350" marB="0" anchor="ctr"/>
                </a:tc>
                <a:tc>
                  <a:txBody>
                    <a:bodyPr/>
                    <a:lstStyle/>
                    <a:p>
                      <a:pPr algn="ctr" fontAlgn="b"/>
                      <a:r>
                        <a:rPr lang="en-US" sz="1100" b="1" u="none" strike="noStrike">
                          <a:solidFill>
                            <a:schemeClr val="bg1"/>
                          </a:solidFill>
                          <a:effectLst/>
                        </a:rPr>
                        <a:t>Total Awarded</a:t>
                      </a:r>
                      <a:endParaRPr lang="en-US" sz="1100" b="1" i="0" u="none" strike="noStrike">
                        <a:solidFill>
                          <a:schemeClr val="bg1"/>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891742825"/>
                  </a:ext>
                </a:extLst>
              </a:tr>
              <a:tr h="272721">
                <a:tc>
                  <a:txBody>
                    <a:bodyPr/>
                    <a:lstStyle/>
                    <a:p>
                      <a:pPr algn="l" fontAlgn="b"/>
                      <a:r>
                        <a:rPr lang="en-US" sz="1100" b="0" u="none" strike="noStrike">
                          <a:solidFill>
                            <a:srgbClr val="000000"/>
                          </a:solidFill>
                          <a:effectLst/>
                        </a:rPr>
                        <a:t>Identifying Bio-signatures of Suicidal Subtypes in Veterans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118"/>
                          </a:solidFill>
                          <a:effectLst/>
                        </a:rPr>
                        <a:t> Fatemeh G. Haghighi</a:t>
                      </a:r>
                      <a:endParaRPr lang="en-US" sz="1100" b="0" i="0" u="none" strike="noStrike">
                        <a:solidFill>
                          <a:srgbClr val="000118"/>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1.03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$402,930 </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00774330"/>
                  </a:ext>
                </a:extLst>
              </a:tr>
              <a:tr h="272721">
                <a:tc>
                  <a:txBody>
                    <a:bodyPr/>
                    <a:lstStyle/>
                    <a:p>
                      <a:pPr algn="l" fontAlgn="b"/>
                      <a:r>
                        <a:rPr lang="en-US" sz="1100" b="0" u="none" strike="noStrike">
                          <a:solidFill>
                            <a:srgbClr val="000000"/>
                          </a:solidFill>
                          <a:effectLst/>
                        </a:rPr>
                        <a:t>Advancing Suicide Prevention for Female Veterans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118"/>
                          </a:solidFill>
                          <a:effectLst/>
                        </a:rPr>
                        <a:t> Lauren M. Denneson</a:t>
                      </a:r>
                      <a:endParaRPr lang="en-US" sz="1100" b="0" i="0" u="none" strike="noStrike">
                        <a:solidFill>
                          <a:srgbClr val="000118"/>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1.53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$1,098,958 </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07559958"/>
                  </a:ext>
                </a:extLst>
              </a:tr>
              <a:tr h="272721">
                <a:tc>
                  <a:txBody>
                    <a:bodyPr/>
                    <a:lstStyle/>
                    <a:p>
                      <a:pPr algn="l" fontAlgn="b"/>
                      <a:r>
                        <a:rPr lang="en-US" sz="1100" b="0" u="none" strike="noStrike">
                          <a:solidFill>
                            <a:srgbClr val="000000"/>
                          </a:solidFill>
                          <a:effectLst/>
                        </a:rPr>
                        <a:t>Risk and Resilience Factors related to Suicidal Ideation during Transition from Military to Civilian Life: Secondary Analyses of the TVMI Cohort Study</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118"/>
                          </a:solidFill>
                          <a:effectLst/>
                        </a:rPr>
                        <a:t> Dawne S. Vogt</a:t>
                      </a:r>
                      <a:endParaRPr lang="en-US" sz="1100" b="0" i="0" u="none" strike="noStrike">
                        <a:solidFill>
                          <a:srgbClr val="000118"/>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1.93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$356,266 </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14480371"/>
                  </a:ext>
                </a:extLst>
              </a:tr>
              <a:tr h="272721">
                <a:tc>
                  <a:txBody>
                    <a:bodyPr/>
                    <a:lstStyle/>
                    <a:p>
                      <a:pPr algn="l" fontAlgn="b"/>
                      <a:r>
                        <a:rPr lang="en-US" sz="1100" b="0" u="none" strike="noStrike">
                          <a:solidFill>
                            <a:srgbClr val="000000"/>
                          </a:solidFill>
                          <a:effectLst/>
                        </a:rPr>
                        <a:t>Identifying Novel Opportunities for Suicide Prevention among Women Veterans using Reproductive Health Care Services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118"/>
                          </a:solidFill>
                          <a:effectLst/>
                        </a:rPr>
                        <a:t> Claire A. Hoffmire</a:t>
                      </a:r>
                      <a:endParaRPr lang="en-US" sz="1100" b="0" i="0" u="none" strike="noStrike">
                        <a:solidFill>
                          <a:srgbClr val="000118"/>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0.83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$67,918 </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333192479"/>
                  </a:ext>
                </a:extLst>
              </a:tr>
              <a:tr h="272721">
                <a:tc>
                  <a:txBody>
                    <a:bodyPr/>
                    <a:lstStyle/>
                    <a:p>
                      <a:pPr algn="l" fontAlgn="b"/>
                      <a:r>
                        <a:rPr lang="en-US" sz="1100" b="0" u="none" strike="noStrike">
                          <a:solidFill>
                            <a:srgbClr val="000000"/>
                          </a:solidFill>
                          <a:effectLst/>
                        </a:rPr>
                        <a:t>Comparative Safety of Benzodiazepines and Opioids Among VA Patients with PTSD</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118"/>
                          </a:solidFill>
                          <a:effectLst/>
                        </a:rPr>
                        <a:t> Eric Hawkins</a:t>
                      </a:r>
                      <a:endParaRPr lang="en-US" sz="1100" b="0" i="0" u="none" strike="noStrike">
                        <a:solidFill>
                          <a:srgbClr val="000118"/>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1.63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$248,390 </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233242730"/>
                  </a:ext>
                </a:extLst>
              </a:tr>
              <a:tr h="272721">
                <a:tc>
                  <a:txBody>
                    <a:bodyPr/>
                    <a:lstStyle/>
                    <a:p>
                      <a:pPr algn="l" fontAlgn="b"/>
                      <a:r>
                        <a:rPr lang="en-US" sz="1100" b="0" u="none" strike="noStrike">
                          <a:solidFill>
                            <a:srgbClr val="000000"/>
                          </a:solidFill>
                          <a:effectLst/>
                        </a:rPr>
                        <a:t>CSRD Research Career Scientist Award Application</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118"/>
                          </a:solidFill>
                          <a:effectLst/>
                        </a:rPr>
                        <a:t> Erin A. Hazlett</a:t>
                      </a:r>
                      <a:endParaRPr lang="en-US" sz="1100" b="0" i="0" u="none" strike="noStrike">
                        <a:solidFill>
                          <a:srgbClr val="000118"/>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1.91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$1,668,446 </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542158443"/>
                  </a:ext>
                </a:extLst>
              </a:tr>
              <a:tr h="272721">
                <a:tc>
                  <a:txBody>
                    <a:bodyPr/>
                    <a:lstStyle/>
                    <a:p>
                      <a:pPr algn="l" fontAlgn="b"/>
                      <a:r>
                        <a:rPr lang="en-US" sz="1100" b="0" u="none" strike="noStrike">
                          <a:solidFill>
                            <a:srgbClr val="000000"/>
                          </a:solidFill>
                          <a:effectLst/>
                        </a:rPr>
                        <a:t>CSRD Research Career Scientist Award Application</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118"/>
                          </a:solidFill>
                          <a:effectLst/>
                        </a:rPr>
                        <a:t> Amy L. Byers</a:t>
                      </a:r>
                      <a:endParaRPr lang="en-US" sz="1100" b="0" i="0" u="none" strike="noStrike">
                        <a:solidFill>
                          <a:srgbClr val="000118"/>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1.91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$1,154,386 </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59667397"/>
                  </a:ext>
                </a:extLst>
              </a:tr>
              <a:tr h="272721">
                <a:tc>
                  <a:txBody>
                    <a:bodyPr/>
                    <a:lstStyle/>
                    <a:p>
                      <a:pPr algn="l" fontAlgn="b"/>
                      <a:r>
                        <a:rPr lang="en-US" sz="1100" b="0" u="none" strike="noStrike" dirty="0">
                          <a:solidFill>
                            <a:srgbClr val="000000"/>
                          </a:solidFill>
                          <a:effectLst/>
                        </a:rPr>
                        <a:t>Predicting Suicidal Behavior in Veterans with Bipolar Disorder using Behavioral and Neuroimaging Based Impulsivity Phenotypes</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118"/>
                          </a:solidFill>
                          <a:effectLst/>
                        </a:rPr>
                        <a:t> Philip R. Szeszko</a:t>
                      </a:r>
                      <a:endParaRPr lang="en-US" sz="1100" b="0" i="0" u="none" strike="noStrike">
                        <a:solidFill>
                          <a:srgbClr val="000118"/>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3.31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$1,241,952 </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30986319"/>
                  </a:ext>
                </a:extLst>
              </a:tr>
              <a:tr h="272721">
                <a:tc>
                  <a:txBody>
                    <a:bodyPr/>
                    <a:lstStyle/>
                    <a:p>
                      <a:pPr algn="l" fontAlgn="b"/>
                      <a:r>
                        <a:rPr lang="en-US" sz="1100" b="0" u="none" strike="noStrike">
                          <a:solidFill>
                            <a:srgbClr val="000000"/>
                          </a:solidFill>
                          <a:effectLst/>
                        </a:rPr>
                        <a:t>Understanding Suicide Risks among LGBT Veterans in VA Care</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118"/>
                          </a:solidFill>
                          <a:effectLst/>
                        </a:rPr>
                        <a:t> Joseph L. Goulet</a:t>
                      </a:r>
                      <a:endParaRPr lang="en-US" sz="1100" b="0" i="0" u="none" strike="noStrike">
                        <a:solidFill>
                          <a:srgbClr val="000118"/>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1.27</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$1,172,085 </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76922936"/>
                  </a:ext>
                </a:extLst>
              </a:tr>
              <a:tr h="272721">
                <a:tc>
                  <a:txBody>
                    <a:bodyPr/>
                    <a:lstStyle/>
                    <a:p>
                      <a:pPr algn="l" fontAlgn="b"/>
                      <a:r>
                        <a:rPr lang="en-US" sz="1100" b="0" u="none" strike="noStrike">
                          <a:solidFill>
                            <a:srgbClr val="000000"/>
                          </a:solidFill>
                          <a:effectLst/>
                        </a:rPr>
                        <a:t>An Adjunctive Behavioral Sleep Intervention to Prevent Veteran Suicides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118"/>
                          </a:solidFill>
                          <a:effectLst/>
                        </a:rPr>
                        <a:t> Wilfred Pigeon</a:t>
                      </a:r>
                      <a:endParaRPr lang="en-US" sz="1100" b="0" i="0" u="none" strike="noStrike">
                        <a:solidFill>
                          <a:srgbClr val="000118"/>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0.92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$94,095 </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32913224"/>
                  </a:ext>
                </a:extLst>
              </a:tr>
              <a:tr h="272721">
                <a:tc>
                  <a:txBody>
                    <a:bodyPr/>
                    <a:lstStyle/>
                    <a:p>
                      <a:pPr algn="l" fontAlgn="b"/>
                      <a:r>
                        <a:rPr lang="en-US" sz="1100" b="0" u="none" strike="noStrike">
                          <a:solidFill>
                            <a:srgbClr val="000000"/>
                          </a:solidFill>
                          <a:effectLst/>
                        </a:rPr>
                        <a:t>Improving Outcomes in Suicidal Veterans with Schizophrenia</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118"/>
                          </a:solidFill>
                          <a:effectLst/>
                        </a:rPr>
                        <a:t> John Kasckow</a:t>
                      </a:r>
                      <a:endParaRPr lang="en-US" sz="1100" b="0" i="0" u="none" strike="noStrike">
                        <a:solidFill>
                          <a:srgbClr val="000118"/>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0.80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$87,610 </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57871243"/>
                  </a:ext>
                </a:extLst>
              </a:tr>
              <a:tr h="272721">
                <a:tc>
                  <a:txBody>
                    <a:bodyPr/>
                    <a:lstStyle/>
                    <a:p>
                      <a:pPr algn="l" fontAlgn="b"/>
                      <a:r>
                        <a:rPr lang="en-US" sz="1100" b="0" u="none" strike="noStrike">
                          <a:solidFill>
                            <a:srgbClr val="000000"/>
                          </a:solidFill>
                          <a:effectLst/>
                        </a:rPr>
                        <a:t>Motivational Interviewing to Address Suicidal Ideation: A Randomized Controlled Trial with Suicidal Veterans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118"/>
                          </a:solidFill>
                          <a:effectLst/>
                        </a:rPr>
                        <a:t> Peter Britton</a:t>
                      </a:r>
                      <a:endParaRPr lang="en-US" sz="1100" b="0" i="0" u="none" strike="noStrike">
                        <a:solidFill>
                          <a:srgbClr val="000118"/>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1.61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$2,003,495 </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25512021"/>
                  </a:ext>
                </a:extLst>
              </a:tr>
              <a:tr h="272721">
                <a:tc>
                  <a:txBody>
                    <a:bodyPr/>
                    <a:lstStyle/>
                    <a:p>
                      <a:pPr algn="l" fontAlgn="b"/>
                      <a:r>
                        <a:rPr lang="en-US" sz="1100" b="0" u="none" strike="noStrike">
                          <a:solidFill>
                            <a:srgbClr val="000000"/>
                          </a:solidFill>
                          <a:effectLst/>
                        </a:rPr>
                        <a:t>Supporting Relationships to Reduce Suicide Risk: A Randomized Control Trial of the Brief Relationship Checkup</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118"/>
                          </a:solidFill>
                          <a:effectLst/>
                        </a:rPr>
                        <a:t> Dev Crasta</a:t>
                      </a:r>
                      <a:endParaRPr lang="en-US" sz="1100" b="0" i="0" u="none" strike="noStrike">
                        <a:solidFill>
                          <a:srgbClr val="000118"/>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0.81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$1,148,287 </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94148427"/>
                  </a:ext>
                </a:extLst>
              </a:tr>
              <a:tr h="272721">
                <a:tc>
                  <a:txBody>
                    <a:bodyPr/>
                    <a:lstStyle/>
                    <a:p>
                      <a:pPr algn="l" fontAlgn="b"/>
                      <a:r>
                        <a:rPr lang="en-US" sz="1100" b="0" u="none" strike="noStrike">
                          <a:solidFill>
                            <a:srgbClr val="000000"/>
                          </a:solidFill>
                          <a:effectLst/>
                        </a:rPr>
                        <a:t>Reducing Suicide Risk in Older Veterans with Mental Health Disorders using Problem Solving Therapy</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118"/>
                          </a:solidFill>
                          <a:effectLst/>
                        </a:rPr>
                        <a:t> Sherry A. Beaudreau</a:t>
                      </a:r>
                      <a:endParaRPr lang="en-US" sz="1100" b="0" i="0" u="none" strike="noStrike">
                        <a:solidFill>
                          <a:srgbClr val="000118"/>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0.87</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$2,293,540 </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03365952"/>
                  </a:ext>
                </a:extLst>
              </a:tr>
              <a:tr h="272721">
                <a:tc>
                  <a:txBody>
                    <a:bodyPr/>
                    <a:lstStyle/>
                    <a:p>
                      <a:pPr algn="l" fontAlgn="b"/>
                      <a:r>
                        <a:rPr lang="en-US" sz="1100" b="0" u="none" strike="noStrike">
                          <a:solidFill>
                            <a:srgbClr val="000000"/>
                          </a:solidFill>
                          <a:effectLst/>
                        </a:rPr>
                        <a:t>Using Big Data and Machine Learning to Understand the Association Between Altitude and Suicide among Veterans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118"/>
                          </a:solidFill>
                          <a:effectLst/>
                        </a:rPr>
                        <a:t> Nathan A. Kimbrel</a:t>
                      </a:r>
                      <a:endParaRPr lang="en-US" sz="1100" b="0" i="0" u="none" strike="noStrike">
                        <a:solidFill>
                          <a:srgbClr val="000118"/>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1.56</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$66,025 </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72336287"/>
                  </a:ext>
                </a:extLst>
              </a:tr>
              <a:tr h="272721">
                <a:tc>
                  <a:txBody>
                    <a:bodyPr/>
                    <a:lstStyle/>
                    <a:p>
                      <a:pPr algn="l" fontAlgn="b"/>
                      <a:r>
                        <a:rPr lang="en-US" sz="1100" b="0" u="none" strike="noStrike">
                          <a:solidFill>
                            <a:srgbClr val="000000"/>
                          </a:solidFill>
                          <a:effectLst/>
                        </a:rPr>
                        <a:t>Veteran Engagement Implementation Strategies to Prevent Rural Veteran Suicide</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118"/>
                          </a:solidFill>
                          <a:effectLst/>
                        </a:rPr>
                        <a:t> Eva Woodward</a:t>
                      </a:r>
                      <a:endParaRPr lang="en-US" sz="1100" b="0" i="0" u="none" strike="noStrike">
                        <a:solidFill>
                          <a:srgbClr val="000118"/>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1.28</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$673,053 </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03837693"/>
                  </a:ext>
                </a:extLst>
              </a:tr>
            </a:tbl>
          </a:graphicData>
        </a:graphic>
      </p:graphicFrame>
    </p:spTree>
    <p:extLst>
      <p:ext uri="{BB962C8B-B14F-4D97-AF65-F5344CB8AC3E}">
        <p14:creationId xmlns:p14="http://schemas.microsoft.com/office/powerpoint/2010/main" val="216546903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87107-75BE-23C1-2002-80AA6B8AA1BA}"/>
              </a:ext>
            </a:extLst>
          </p:cNvPr>
          <p:cNvSpPr>
            <a:spLocks noGrp="1"/>
          </p:cNvSpPr>
          <p:nvPr>
            <p:ph type="title"/>
          </p:nvPr>
        </p:nvSpPr>
        <p:spPr/>
        <p:txBody>
          <a:bodyPr/>
          <a:lstStyle/>
          <a:p>
            <a:r>
              <a:rPr lang="en-US"/>
              <a:t>Suicide Prevention AMP Resulting Publications (3 of 3)</a:t>
            </a:r>
          </a:p>
        </p:txBody>
      </p:sp>
      <p:sp>
        <p:nvSpPr>
          <p:cNvPr id="3" name="Slide Number Placeholder 2">
            <a:extLst>
              <a:ext uri="{FF2B5EF4-FFF2-40B4-BE49-F238E27FC236}">
                <a16:creationId xmlns:a16="http://schemas.microsoft.com/office/drawing/2014/main" id="{47C67981-F53A-14A4-3BE5-27ACED5933F7}"/>
              </a:ext>
            </a:extLst>
          </p:cNvPr>
          <p:cNvSpPr>
            <a:spLocks noGrp="1"/>
          </p:cNvSpPr>
          <p:nvPr>
            <p:ph type="sldNum" sz="quarter" idx="12"/>
          </p:nvPr>
        </p:nvSpPr>
        <p:spPr/>
        <p:txBody>
          <a:bodyPr/>
          <a:lstStyle/>
          <a:p>
            <a:fld id="{61ED25BF-8B08-481C-9175-42CBF3C8334C}" type="slidenum">
              <a:rPr lang="en-US" smtClean="0"/>
              <a:pPr/>
              <a:t>103</a:t>
            </a:fld>
            <a:endParaRPr lang="en-US"/>
          </a:p>
        </p:txBody>
      </p:sp>
      <p:graphicFrame>
        <p:nvGraphicFramePr>
          <p:cNvPr id="5" name="Table 5">
            <a:extLst>
              <a:ext uri="{FF2B5EF4-FFF2-40B4-BE49-F238E27FC236}">
                <a16:creationId xmlns:a16="http://schemas.microsoft.com/office/drawing/2014/main" id="{E01E2961-290E-ECF1-D688-771A8D0C084F}"/>
              </a:ext>
            </a:extLst>
          </p:cNvPr>
          <p:cNvGraphicFramePr>
            <a:graphicFrameLocks noGrp="1"/>
          </p:cNvGraphicFramePr>
          <p:nvPr>
            <p:extLst>
              <p:ext uri="{D42A27DB-BD31-4B8C-83A1-F6EECF244321}">
                <p14:modId xmlns:p14="http://schemas.microsoft.com/office/powerpoint/2010/main" val="665393730"/>
              </p:ext>
            </p:extLst>
          </p:nvPr>
        </p:nvGraphicFramePr>
        <p:xfrm>
          <a:off x="324196" y="989215"/>
          <a:ext cx="11571320" cy="2796119"/>
        </p:xfrm>
        <a:graphic>
          <a:graphicData uri="http://schemas.openxmlformats.org/drawingml/2006/table">
            <a:tbl>
              <a:tblPr firstRow="1" bandRow="1">
                <a:tableStyleId>{93296810-A885-4BE3-A3E7-6D5BEEA58F35}</a:tableStyleId>
              </a:tblPr>
              <a:tblGrid>
                <a:gridCol w="6026728">
                  <a:extLst>
                    <a:ext uri="{9D8B030D-6E8A-4147-A177-3AD203B41FA5}">
                      <a16:colId xmlns:a16="http://schemas.microsoft.com/office/drawing/2014/main" val="3759420432"/>
                    </a:ext>
                  </a:extLst>
                </a:gridCol>
                <a:gridCol w="1562792">
                  <a:extLst>
                    <a:ext uri="{9D8B030D-6E8A-4147-A177-3AD203B41FA5}">
                      <a16:colId xmlns:a16="http://schemas.microsoft.com/office/drawing/2014/main" val="3815615914"/>
                    </a:ext>
                  </a:extLst>
                </a:gridCol>
                <a:gridCol w="1729048">
                  <a:extLst>
                    <a:ext uri="{9D8B030D-6E8A-4147-A177-3AD203B41FA5}">
                      <a16:colId xmlns:a16="http://schemas.microsoft.com/office/drawing/2014/main" val="726320710"/>
                    </a:ext>
                  </a:extLst>
                </a:gridCol>
                <a:gridCol w="1130531">
                  <a:extLst>
                    <a:ext uri="{9D8B030D-6E8A-4147-A177-3AD203B41FA5}">
                      <a16:colId xmlns:a16="http://schemas.microsoft.com/office/drawing/2014/main" val="3739443083"/>
                    </a:ext>
                  </a:extLst>
                </a:gridCol>
                <a:gridCol w="1122221">
                  <a:extLst>
                    <a:ext uri="{9D8B030D-6E8A-4147-A177-3AD203B41FA5}">
                      <a16:colId xmlns:a16="http://schemas.microsoft.com/office/drawing/2014/main" val="1478186589"/>
                    </a:ext>
                  </a:extLst>
                </a:gridCol>
              </a:tblGrid>
              <a:tr h="272721">
                <a:tc>
                  <a:txBody>
                    <a:bodyPr/>
                    <a:lstStyle/>
                    <a:p>
                      <a:pPr algn="ctr" fontAlgn="b"/>
                      <a:r>
                        <a:rPr lang="en-US" sz="1100" b="1" u="none" strike="noStrike">
                          <a:solidFill>
                            <a:schemeClr val="bg1"/>
                          </a:solidFill>
                          <a:effectLst/>
                        </a:rPr>
                        <a:t>Project Title</a:t>
                      </a:r>
                      <a:endParaRPr lang="en-US" sz="1100" b="1" i="0" u="none" strike="noStrike">
                        <a:solidFill>
                          <a:schemeClr val="bg1"/>
                        </a:solidFill>
                        <a:effectLst/>
                        <a:latin typeface="Calibri" panose="020F0502020204030204" pitchFamily="34" charset="0"/>
                      </a:endParaRPr>
                    </a:p>
                  </a:txBody>
                  <a:tcPr marL="6350" marR="6350" marT="6350" marB="0" anchor="ctr"/>
                </a:tc>
                <a:tc>
                  <a:txBody>
                    <a:bodyPr/>
                    <a:lstStyle/>
                    <a:p>
                      <a:pPr algn="ctr" fontAlgn="b"/>
                      <a:r>
                        <a:rPr lang="en-US" sz="1100" b="1" u="none" strike="noStrike">
                          <a:solidFill>
                            <a:schemeClr val="bg1"/>
                          </a:solidFill>
                          <a:effectLst/>
                        </a:rPr>
                        <a:t>Investigator</a:t>
                      </a:r>
                      <a:endParaRPr lang="en-US" sz="1100" b="1" i="0" u="none" strike="noStrike">
                        <a:solidFill>
                          <a:schemeClr val="bg1"/>
                        </a:solidFill>
                        <a:effectLst/>
                        <a:latin typeface="Calibri" panose="020F0502020204030204" pitchFamily="34" charset="0"/>
                      </a:endParaRPr>
                    </a:p>
                  </a:txBody>
                  <a:tcPr marL="6350" marR="6350" marT="6350" marB="0" anchor="ctr"/>
                </a:tc>
                <a:tc>
                  <a:txBody>
                    <a:bodyPr/>
                    <a:lstStyle/>
                    <a:p>
                      <a:pPr algn="ctr" fontAlgn="b"/>
                      <a:r>
                        <a:rPr lang="en-US" sz="1100" b="1" u="none" strike="noStrike">
                          <a:solidFill>
                            <a:schemeClr val="bg1"/>
                          </a:solidFill>
                          <a:effectLst/>
                        </a:rPr>
                        <a:t>Number of Resulting Publications</a:t>
                      </a:r>
                      <a:endParaRPr lang="en-US" sz="1100" b="1" i="0" u="none" strike="noStrike">
                        <a:solidFill>
                          <a:schemeClr val="bg1"/>
                        </a:solidFill>
                        <a:effectLst/>
                        <a:latin typeface="Calibri" panose="020F0502020204030204" pitchFamily="34" charset="0"/>
                      </a:endParaRPr>
                    </a:p>
                  </a:txBody>
                  <a:tcPr marL="6350" marR="6350" marT="6350" marB="0" anchor="ctr"/>
                </a:tc>
                <a:tc>
                  <a:txBody>
                    <a:bodyPr/>
                    <a:lstStyle/>
                    <a:p>
                      <a:pPr algn="ctr" fontAlgn="b"/>
                      <a:r>
                        <a:rPr lang="en-US" sz="1100" b="1" u="none" strike="noStrike">
                          <a:solidFill>
                            <a:schemeClr val="bg1"/>
                          </a:solidFill>
                          <a:effectLst/>
                        </a:rPr>
                        <a:t>Average SCImago Journal Rank (SJR)</a:t>
                      </a:r>
                      <a:endParaRPr lang="en-US" sz="1100" b="1" i="0" u="none" strike="noStrike">
                        <a:solidFill>
                          <a:schemeClr val="bg1"/>
                        </a:solidFill>
                        <a:effectLst/>
                        <a:latin typeface="Calibri" panose="020F0502020204030204" pitchFamily="34" charset="0"/>
                      </a:endParaRPr>
                    </a:p>
                  </a:txBody>
                  <a:tcPr marL="6350" marR="6350" marT="6350" marB="0" anchor="ctr"/>
                </a:tc>
                <a:tc>
                  <a:txBody>
                    <a:bodyPr/>
                    <a:lstStyle/>
                    <a:p>
                      <a:pPr algn="ctr" fontAlgn="b"/>
                      <a:r>
                        <a:rPr lang="en-US" sz="1100" b="1" u="none" strike="noStrike">
                          <a:solidFill>
                            <a:schemeClr val="bg1"/>
                          </a:solidFill>
                          <a:effectLst/>
                        </a:rPr>
                        <a:t>Total Awarded</a:t>
                      </a:r>
                      <a:endParaRPr lang="en-US" sz="1100" b="1" i="0" u="none" strike="noStrike">
                        <a:solidFill>
                          <a:schemeClr val="bg1"/>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891742825"/>
                  </a:ext>
                </a:extLst>
              </a:tr>
              <a:tr h="272721">
                <a:tc>
                  <a:txBody>
                    <a:bodyPr/>
                    <a:lstStyle/>
                    <a:p>
                      <a:pPr algn="l" fontAlgn="b"/>
                      <a:r>
                        <a:rPr lang="en-US" sz="1100" b="0" u="none" strike="noStrike">
                          <a:solidFill>
                            <a:srgbClr val="000000"/>
                          </a:solidFill>
                          <a:effectLst/>
                        </a:rPr>
                        <a:t>Longitudinal Assessment of the Sleep-Suicide Link in Veterans Discharged from Inpatient Psychiatric Care</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118"/>
                          </a:solidFill>
                          <a:effectLst/>
                        </a:rPr>
                        <a:t> John E. McGeary</a:t>
                      </a:r>
                      <a:endParaRPr lang="en-US" sz="1100" b="0" i="0" u="none" strike="noStrike">
                        <a:solidFill>
                          <a:srgbClr val="000118"/>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1.17</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$1,220,748 </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805664646"/>
                  </a:ext>
                </a:extLst>
              </a:tr>
              <a:tr h="272721">
                <a:tc>
                  <a:txBody>
                    <a:bodyPr/>
                    <a:lstStyle/>
                    <a:p>
                      <a:pPr algn="l" fontAlgn="b"/>
                      <a:r>
                        <a:rPr lang="en-US" sz="1100" b="0" u="none" strike="noStrike">
                          <a:solidFill>
                            <a:srgbClr val="000000"/>
                          </a:solidFill>
                          <a:effectLst/>
                        </a:rPr>
                        <a:t>Preventing Suicide Among Female and Male Veterans Not Receiving VHA Services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118"/>
                          </a:solidFill>
                          <a:effectLst/>
                        </a:rPr>
                        <a:t> Lindsey Monteith</a:t>
                      </a:r>
                      <a:endParaRPr lang="en-US" sz="1100" b="0" i="0" u="none" strike="noStrike">
                        <a:solidFill>
                          <a:srgbClr val="000118"/>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0.58</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$1,195,604 </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78324037"/>
                  </a:ext>
                </a:extLst>
              </a:tr>
              <a:tr h="272721">
                <a:tc>
                  <a:txBody>
                    <a:bodyPr/>
                    <a:lstStyle/>
                    <a:p>
                      <a:pPr algn="l" fontAlgn="b"/>
                      <a:r>
                        <a:rPr lang="en-US" sz="1100" b="0" u="none" strike="noStrike">
                          <a:solidFill>
                            <a:srgbClr val="000000"/>
                          </a:solidFill>
                          <a:effectLst/>
                        </a:rPr>
                        <a:t>Effectiveness and Implementation of eScreening in Post 9/11 Transition Programs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118"/>
                          </a:solidFill>
                          <a:effectLst/>
                        </a:rPr>
                        <a:t> James O. Pittman</a:t>
                      </a:r>
                      <a:endParaRPr lang="en-US" sz="1100" b="0" i="0" u="none" strike="noStrike">
                        <a:solidFill>
                          <a:srgbClr val="000118"/>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$1,156,070 </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34303862"/>
                  </a:ext>
                </a:extLst>
              </a:tr>
              <a:tr h="272721">
                <a:tc>
                  <a:txBody>
                    <a:bodyPr/>
                    <a:lstStyle/>
                    <a:p>
                      <a:pPr algn="l" fontAlgn="b"/>
                      <a:r>
                        <a:rPr lang="en-US" sz="1100" b="0" u="none" strike="noStrike">
                          <a:solidFill>
                            <a:srgbClr val="000000"/>
                          </a:solidFill>
                          <a:effectLst/>
                        </a:rPr>
                        <a:t>Implementing Caring Contacts for Suicide Prevention in Non-Mental Health Settings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118"/>
                          </a:solidFill>
                          <a:effectLst/>
                        </a:rPr>
                        <a:t> Sara J. Landes</a:t>
                      </a:r>
                      <a:endParaRPr lang="en-US" sz="1100" b="0" i="0" u="none" strike="noStrike">
                        <a:solidFill>
                          <a:srgbClr val="000118"/>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4.03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$3,050,388 </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25152982"/>
                  </a:ext>
                </a:extLst>
              </a:tr>
              <a:tr h="272721">
                <a:tc>
                  <a:txBody>
                    <a:bodyPr/>
                    <a:lstStyle/>
                    <a:p>
                      <a:pPr algn="l" fontAlgn="b"/>
                      <a:r>
                        <a:rPr lang="en-US" sz="1100" b="0" u="none" strike="noStrike">
                          <a:solidFill>
                            <a:srgbClr val="000000"/>
                          </a:solidFill>
                          <a:effectLst/>
                        </a:rPr>
                        <a:t>Development and Evaluation of a Veteran-Informed Means Restriction Intervention for Suicide Prevention</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118"/>
                          </a:solidFill>
                          <a:effectLst/>
                        </a:rPr>
                        <a:t> Joseph I. Constans</a:t>
                      </a:r>
                      <a:endParaRPr lang="en-US" sz="1100" b="0" i="0" u="none" strike="noStrike">
                        <a:solidFill>
                          <a:srgbClr val="000118"/>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0.56</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$379,161 </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18923300"/>
                  </a:ext>
                </a:extLst>
              </a:tr>
              <a:tr h="272721">
                <a:tc>
                  <a:txBody>
                    <a:bodyPr/>
                    <a:lstStyle/>
                    <a:p>
                      <a:pPr algn="l" fontAlgn="b"/>
                      <a:r>
                        <a:rPr lang="en-US" sz="1100" b="0" u="none" strike="noStrike">
                          <a:solidFill>
                            <a:srgbClr val="000000"/>
                          </a:solidFill>
                          <a:effectLst/>
                        </a:rPr>
                        <a:t>Mobile App for the Prevention of Suicide</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118"/>
                          </a:solidFill>
                          <a:effectLst/>
                        </a:rPr>
                        <a:t> Jennifer M. Primack</a:t>
                      </a:r>
                      <a:endParaRPr lang="en-US" sz="1100" b="0" i="0" u="none" strike="noStrike">
                        <a:solidFill>
                          <a:srgbClr val="000118"/>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4.22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$197,524 </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23722946"/>
                  </a:ext>
                </a:extLst>
              </a:tr>
              <a:tr h="272721">
                <a:tc>
                  <a:txBody>
                    <a:bodyPr/>
                    <a:lstStyle/>
                    <a:p>
                      <a:pPr algn="l" fontAlgn="b"/>
                      <a:r>
                        <a:rPr lang="en-US" sz="1100" b="0" u="none" strike="noStrike">
                          <a:solidFill>
                            <a:srgbClr val="000000"/>
                          </a:solidFill>
                          <a:effectLst/>
                        </a:rPr>
                        <a:t>Psychosocial Rehabilitation after Moral Injury and Loss with Adaptive Disclosure</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118"/>
                          </a:solidFill>
                          <a:effectLst/>
                        </a:rPr>
                        <a:t> Brett T. Litz</a:t>
                      </a:r>
                      <a:endParaRPr lang="en-US" sz="1100" b="0" i="0" u="none" strike="noStrike">
                        <a:solidFill>
                          <a:srgbClr val="000118"/>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0.87</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$1,827,284 </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95446991"/>
                  </a:ext>
                </a:extLst>
              </a:tr>
              <a:tr h="272721">
                <a:tc>
                  <a:txBody>
                    <a:bodyPr/>
                    <a:lstStyle/>
                    <a:p>
                      <a:pPr algn="l" fontAlgn="b"/>
                      <a:r>
                        <a:rPr lang="en-US" sz="1100" b="0" u="none" strike="noStrike">
                          <a:solidFill>
                            <a:srgbClr val="000000"/>
                          </a:solidFill>
                          <a:effectLst/>
                        </a:rPr>
                        <a:t>Interpersonal Therapy for Veterans with PTSD</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118"/>
                          </a:solidFill>
                          <a:effectLst/>
                        </a:rPr>
                        <a:t> Mary Tracie Shea</a:t>
                      </a:r>
                      <a:endParaRPr lang="en-US" sz="1100" b="0" i="0" u="none" strike="noStrike">
                        <a:solidFill>
                          <a:srgbClr val="000118"/>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0.87</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$1,096,155 </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50627131"/>
                  </a:ext>
                </a:extLst>
              </a:tr>
              <a:tr h="272721">
                <a:tc>
                  <a:txBody>
                    <a:bodyPr/>
                    <a:lstStyle/>
                    <a:p>
                      <a:pPr algn="l" fontAlgn="b"/>
                      <a:r>
                        <a:rPr lang="en-US" sz="1100" b="0" u="none" strike="noStrike">
                          <a:solidFill>
                            <a:srgbClr val="000000"/>
                          </a:solidFill>
                          <a:effectLst/>
                        </a:rPr>
                        <a:t>Facilitating use of the Veterans Crisis Line in High-Risk Patients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118"/>
                          </a:solidFill>
                          <a:effectLst/>
                        </a:rPr>
                        <a:t> Mark A. </a:t>
                      </a:r>
                      <a:r>
                        <a:rPr lang="en-US" sz="1100" b="0" u="none" strike="noStrike" err="1">
                          <a:solidFill>
                            <a:srgbClr val="000118"/>
                          </a:solidFill>
                          <a:effectLst/>
                        </a:rPr>
                        <a:t>Ilgen</a:t>
                      </a:r>
                      <a:endParaRPr lang="en-US" sz="1100" b="0" i="0" u="none" strike="noStrike">
                        <a:solidFill>
                          <a:srgbClr val="000118"/>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0.75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$1,270,829 </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941741940"/>
                  </a:ext>
                </a:extLst>
              </a:tr>
            </a:tbl>
          </a:graphicData>
        </a:graphic>
      </p:graphicFrame>
    </p:spTree>
    <p:extLst>
      <p:ext uri="{BB962C8B-B14F-4D97-AF65-F5344CB8AC3E}">
        <p14:creationId xmlns:p14="http://schemas.microsoft.com/office/powerpoint/2010/main" val="423392197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BA448-930C-8782-0D31-BCB09305FF40}"/>
              </a:ext>
            </a:extLst>
          </p:cNvPr>
          <p:cNvSpPr>
            <a:spLocks noGrp="1"/>
          </p:cNvSpPr>
          <p:nvPr>
            <p:ph type="title"/>
          </p:nvPr>
        </p:nvSpPr>
        <p:spPr/>
        <p:txBody>
          <a:bodyPr/>
          <a:lstStyle/>
          <a:p>
            <a:r>
              <a:rPr lang="en-US"/>
              <a:t>Journals (1 of 4)</a:t>
            </a:r>
          </a:p>
        </p:txBody>
      </p:sp>
      <p:sp>
        <p:nvSpPr>
          <p:cNvPr id="3" name="Slide Number Placeholder 2">
            <a:extLst>
              <a:ext uri="{FF2B5EF4-FFF2-40B4-BE49-F238E27FC236}">
                <a16:creationId xmlns:a16="http://schemas.microsoft.com/office/drawing/2014/main" id="{D5ED435D-10B0-55B3-94C9-0CCEF8CDD733}"/>
              </a:ext>
            </a:extLst>
          </p:cNvPr>
          <p:cNvSpPr>
            <a:spLocks noGrp="1"/>
          </p:cNvSpPr>
          <p:nvPr>
            <p:ph type="sldNum" sz="quarter" idx="12"/>
          </p:nvPr>
        </p:nvSpPr>
        <p:spPr/>
        <p:txBody>
          <a:bodyPr/>
          <a:lstStyle/>
          <a:p>
            <a:fld id="{61ED25BF-8B08-481C-9175-42CBF3C8334C}" type="slidenum">
              <a:rPr lang="en-US" smtClean="0"/>
              <a:pPr/>
              <a:t>104</a:t>
            </a:fld>
            <a:endParaRPr lang="en-US"/>
          </a:p>
        </p:txBody>
      </p:sp>
      <p:graphicFrame>
        <p:nvGraphicFramePr>
          <p:cNvPr id="4" name="Table 4">
            <a:extLst>
              <a:ext uri="{FF2B5EF4-FFF2-40B4-BE49-F238E27FC236}">
                <a16:creationId xmlns:a16="http://schemas.microsoft.com/office/drawing/2014/main" id="{2D4F4525-8888-A922-DBE9-2168F172EC04}"/>
              </a:ext>
            </a:extLst>
          </p:cNvPr>
          <p:cNvGraphicFramePr>
            <a:graphicFrameLocks noGrp="1"/>
          </p:cNvGraphicFramePr>
          <p:nvPr>
            <p:extLst>
              <p:ext uri="{D42A27DB-BD31-4B8C-83A1-F6EECF244321}">
                <p14:modId xmlns:p14="http://schemas.microsoft.com/office/powerpoint/2010/main" val="265348863"/>
              </p:ext>
            </p:extLst>
          </p:nvPr>
        </p:nvGraphicFramePr>
        <p:xfrm>
          <a:off x="84285" y="932869"/>
          <a:ext cx="5974772" cy="5089959"/>
        </p:xfrm>
        <a:graphic>
          <a:graphicData uri="http://schemas.openxmlformats.org/drawingml/2006/table">
            <a:tbl>
              <a:tblPr firstRow="1" bandRow="1">
                <a:tableStyleId>{93296810-A885-4BE3-A3E7-6D5BEEA58F35}</a:tableStyleId>
              </a:tblPr>
              <a:tblGrid>
                <a:gridCol w="3757662">
                  <a:extLst>
                    <a:ext uri="{9D8B030D-6E8A-4147-A177-3AD203B41FA5}">
                      <a16:colId xmlns:a16="http://schemas.microsoft.com/office/drawing/2014/main" val="2394761757"/>
                    </a:ext>
                  </a:extLst>
                </a:gridCol>
                <a:gridCol w="1308964">
                  <a:extLst>
                    <a:ext uri="{9D8B030D-6E8A-4147-A177-3AD203B41FA5}">
                      <a16:colId xmlns:a16="http://schemas.microsoft.com/office/drawing/2014/main" val="1319542307"/>
                    </a:ext>
                  </a:extLst>
                </a:gridCol>
                <a:gridCol w="908146">
                  <a:extLst>
                    <a:ext uri="{9D8B030D-6E8A-4147-A177-3AD203B41FA5}">
                      <a16:colId xmlns:a16="http://schemas.microsoft.com/office/drawing/2014/main" val="3399329661"/>
                    </a:ext>
                  </a:extLst>
                </a:gridCol>
              </a:tblGrid>
              <a:tr h="517379">
                <a:tc>
                  <a:txBody>
                    <a:bodyPr/>
                    <a:lstStyle/>
                    <a:p>
                      <a:pPr algn="ctr" fontAlgn="b"/>
                      <a:r>
                        <a:rPr lang="en-US" sz="1200" b="1" u="none" strike="noStrike">
                          <a:solidFill>
                            <a:schemeClr val="bg1"/>
                          </a:solidFill>
                          <a:effectLst/>
                        </a:rPr>
                        <a:t>Journal</a:t>
                      </a:r>
                      <a:endParaRPr lang="en-US" sz="1200" b="1" i="0" u="none" strike="noStrike">
                        <a:solidFill>
                          <a:schemeClr val="bg1"/>
                        </a:solidFill>
                        <a:effectLst/>
                        <a:latin typeface="Calibri" panose="020F0502020204030204" pitchFamily="34" charset="0"/>
                      </a:endParaRPr>
                    </a:p>
                  </a:txBody>
                  <a:tcPr marL="6350" marR="6350" marT="6350" marB="0" anchor="ctr"/>
                </a:tc>
                <a:tc>
                  <a:txBody>
                    <a:bodyPr/>
                    <a:lstStyle/>
                    <a:p>
                      <a:pPr algn="ctr" fontAlgn="b"/>
                      <a:r>
                        <a:rPr lang="en-US" sz="1200" b="1" u="none" strike="noStrike">
                          <a:solidFill>
                            <a:schemeClr val="bg1"/>
                          </a:solidFill>
                          <a:effectLst/>
                        </a:rPr>
                        <a:t>Number of SP AMP Resulting Publications</a:t>
                      </a:r>
                      <a:endParaRPr lang="en-US" sz="1200" b="1" i="0" u="none" strike="noStrike">
                        <a:solidFill>
                          <a:schemeClr val="bg1"/>
                        </a:solidFill>
                        <a:effectLst/>
                        <a:latin typeface="Calibri" panose="020F0502020204030204" pitchFamily="34" charset="0"/>
                      </a:endParaRPr>
                    </a:p>
                  </a:txBody>
                  <a:tcPr marL="6350" marR="6350" marT="6350" marB="0" anchor="ctr"/>
                </a:tc>
                <a:tc>
                  <a:txBody>
                    <a:bodyPr/>
                    <a:lstStyle/>
                    <a:p>
                      <a:pPr algn="ctr" fontAlgn="b"/>
                      <a:r>
                        <a:rPr lang="en-US" sz="1200" b="1" u="none" strike="noStrike">
                          <a:solidFill>
                            <a:schemeClr val="bg1"/>
                          </a:solidFill>
                          <a:effectLst/>
                        </a:rPr>
                        <a:t>SJR (</a:t>
                      </a:r>
                      <a:r>
                        <a:rPr lang="en-US" sz="1200" b="1" u="none" strike="noStrike" err="1">
                          <a:solidFill>
                            <a:schemeClr val="bg1"/>
                          </a:solidFill>
                          <a:effectLst/>
                        </a:rPr>
                        <a:t>SCImago</a:t>
                      </a:r>
                      <a:r>
                        <a:rPr lang="en-US" sz="1200" b="1" u="none" strike="noStrike">
                          <a:solidFill>
                            <a:schemeClr val="bg1"/>
                          </a:solidFill>
                          <a:effectLst/>
                        </a:rPr>
                        <a:t> Journal Rank)</a:t>
                      </a:r>
                      <a:endParaRPr lang="en-US" sz="1200" b="1" i="0" u="none" strike="noStrike">
                        <a:solidFill>
                          <a:schemeClr val="bg1"/>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598831860"/>
                  </a:ext>
                </a:extLst>
              </a:tr>
              <a:tr h="246667">
                <a:tc>
                  <a:txBody>
                    <a:bodyPr/>
                    <a:lstStyle/>
                    <a:p>
                      <a:pPr algn="l" fontAlgn="b"/>
                      <a:r>
                        <a:rPr lang="en-US" sz="1100" b="0" u="none" strike="noStrike">
                          <a:solidFill>
                            <a:srgbClr val="000000"/>
                          </a:solidFill>
                          <a:effectLst/>
                        </a:rPr>
                        <a:t>Academic Psychiatry</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0.679</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46283585"/>
                  </a:ext>
                </a:extLst>
              </a:tr>
              <a:tr h="246667">
                <a:tc>
                  <a:txBody>
                    <a:bodyPr/>
                    <a:lstStyle/>
                    <a:p>
                      <a:pPr algn="l" fontAlgn="b"/>
                      <a:r>
                        <a:rPr lang="en-US" sz="1100" b="0" u="none" strike="noStrike">
                          <a:solidFill>
                            <a:srgbClr val="000000"/>
                          </a:solidFill>
                          <a:effectLst/>
                        </a:rPr>
                        <a:t>Acta Psychiatrica Scandinavica</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2.56</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46702952"/>
                  </a:ext>
                </a:extLst>
              </a:tr>
              <a:tr h="246667">
                <a:tc>
                  <a:txBody>
                    <a:bodyPr/>
                    <a:lstStyle/>
                    <a:p>
                      <a:pPr algn="l" fontAlgn="b"/>
                      <a:r>
                        <a:rPr lang="en-US" sz="1100" b="0" u="none" strike="noStrike">
                          <a:solidFill>
                            <a:srgbClr val="000000"/>
                          </a:solidFill>
                          <a:effectLst/>
                        </a:rPr>
                        <a:t>American Journal of Community Psychology</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1.23</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18438901"/>
                  </a:ext>
                </a:extLst>
              </a:tr>
              <a:tr h="246667">
                <a:tc>
                  <a:txBody>
                    <a:bodyPr/>
                    <a:lstStyle/>
                    <a:p>
                      <a:pPr algn="l" fontAlgn="b"/>
                      <a:r>
                        <a:rPr lang="en-US" sz="1100" b="0" u="none" strike="noStrike">
                          <a:solidFill>
                            <a:srgbClr val="000000"/>
                          </a:solidFill>
                          <a:effectLst/>
                        </a:rPr>
                        <a:t>American Journal of Geriatric Psychiatry</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1.94</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63506546"/>
                  </a:ext>
                </a:extLst>
              </a:tr>
              <a:tr h="318478">
                <a:tc>
                  <a:txBody>
                    <a:bodyPr/>
                    <a:lstStyle/>
                    <a:p>
                      <a:pPr algn="l" fontAlgn="b"/>
                      <a:r>
                        <a:rPr lang="en-US" sz="1100" b="0" u="none" strike="noStrike">
                          <a:solidFill>
                            <a:srgbClr val="000000"/>
                          </a:solidFill>
                          <a:effectLst/>
                        </a:rPr>
                        <a:t>American Journal of Medical Genetics Part B Neuropsychiatric Genetics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1.13</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630795549"/>
                  </a:ext>
                </a:extLst>
              </a:tr>
              <a:tr h="246667">
                <a:tc>
                  <a:txBody>
                    <a:bodyPr/>
                    <a:lstStyle/>
                    <a:p>
                      <a:pPr algn="l" fontAlgn="b"/>
                      <a:r>
                        <a:rPr lang="en-US" sz="1100" b="0" u="none" strike="noStrike">
                          <a:solidFill>
                            <a:srgbClr val="000000"/>
                          </a:solidFill>
                          <a:effectLst/>
                        </a:rPr>
                        <a:t>American Journal of Preventive Medicine</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2.21</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74848758"/>
                  </a:ext>
                </a:extLst>
              </a:tr>
              <a:tr h="246667">
                <a:tc>
                  <a:txBody>
                    <a:bodyPr/>
                    <a:lstStyle/>
                    <a:p>
                      <a:pPr algn="l" fontAlgn="b"/>
                      <a:r>
                        <a:rPr lang="en-US" sz="1100" b="0" u="none" strike="noStrike">
                          <a:solidFill>
                            <a:srgbClr val="000000"/>
                          </a:solidFill>
                          <a:effectLst/>
                        </a:rPr>
                        <a:t>American Journal of Psychiatry</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4.43</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83114202"/>
                  </a:ext>
                </a:extLst>
              </a:tr>
              <a:tr h="246667">
                <a:tc>
                  <a:txBody>
                    <a:bodyPr/>
                    <a:lstStyle/>
                    <a:p>
                      <a:pPr algn="l" fontAlgn="b"/>
                      <a:r>
                        <a:rPr lang="en-US" sz="1100" b="0" u="none" strike="noStrike">
                          <a:solidFill>
                            <a:srgbClr val="000000"/>
                          </a:solidFill>
                          <a:effectLst/>
                        </a:rPr>
                        <a:t>Annals of the American Thoracic Society</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1.77</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23392020"/>
                  </a:ext>
                </a:extLst>
              </a:tr>
              <a:tr h="246667">
                <a:tc>
                  <a:txBody>
                    <a:bodyPr/>
                    <a:lstStyle/>
                    <a:p>
                      <a:pPr algn="l" fontAlgn="b"/>
                      <a:r>
                        <a:rPr lang="en-US" sz="1100" b="0" u="none" strike="noStrike">
                          <a:solidFill>
                            <a:srgbClr val="000000"/>
                          </a:solidFill>
                          <a:effectLst/>
                        </a:rPr>
                        <a:t>Anxiety Stress &amp; Coping</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1.05</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44871324"/>
                  </a:ext>
                </a:extLst>
              </a:tr>
              <a:tr h="246667">
                <a:tc>
                  <a:txBody>
                    <a:bodyPr/>
                    <a:lstStyle/>
                    <a:p>
                      <a:pPr algn="l" fontAlgn="b"/>
                      <a:r>
                        <a:rPr lang="en-US" sz="1100" b="0" u="none" strike="noStrike">
                          <a:solidFill>
                            <a:srgbClr val="000000"/>
                          </a:solidFill>
                          <a:effectLst/>
                        </a:rPr>
                        <a:t>Archives of Suicide Research</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0.808</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52348393"/>
                  </a:ext>
                </a:extLst>
              </a:tr>
              <a:tr h="246667">
                <a:tc>
                  <a:txBody>
                    <a:bodyPr/>
                    <a:lstStyle/>
                    <a:p>
                      <a:pPr algn="l" fontAlgn="b"/>
                      <a:r>
                        <a:rPr lang="en-US" sz="1100" b="0" u="none" strike="noStrike">
                          <a:solidFill>
                            <a:srgbClr val="000000"/>
                          </a:solidFill>
                          <a:effectLst/>
                        </a:rPr>
                        <a:t>Archives of Women's Mental Health</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1.17</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53485353"/>
                  </a:ext>
                </a:extLst>
              </a:tr>
              <a:tr h="246667">
                <a:tc>
                  <a:txBody>
                    <a:bodyPr/>
                    <a:lstStyle/>
                    <a:p>
                      <a:pPr algn="l" fontAlgn="b"/>
                      <a:r>
                        <a:rPr lang="en-US" sz="1100" b="0" u="none" strike="noStrike">
                          <a:solidFill>
                            <a:srgbClr val="000000"/>
                          </a:solidFill>
                          <a:effectLst/>
                        </a:rPr>
                        <a:t>Asia-Pacific Psychiatry</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0.688</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49875414"/>
                  </a:ext>
                </a:extLst>
              </a:tr>
              <a:tr h="246667">
                <a:tc>
                  <a:txBody>
                    <a:bodyPr/>
                    <a:lstStyle/>
                    <a:p>
                      <a:pPr algn="l" fontAlgn="b"/>
                      <a:r>
                        <a:rPr lang="en-US" sz="1100" b="0" u="none" strike="noStrike">
                          <a:solidFill>
                            <a:srgbClr val="000000"/>
                          </a:solidFill>
                          <a:effectLst/>
                        </a:rPr>
                        <a:t>Behavior Therapy</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1.69</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40373258"/>
                  </a:ext>
                </a:extLst>
              </a:tr>
              <a:tr h="246667">
                <a:tc>
                  <a:txBody>
                    <a:bodyPr/>
                    <a:lstStyle/>
                    <a:p>
                      <a:pPr algn="l" fontAlgn="b"/>
                      <a:r>
                        <a:rPr lang="en-US" sz="1100" b="0" u="none" strike="noStrike">
                          <a:solidFill>
                            <a:srgbClr val="000000"/>
                          </a:solidFill>
                          <a:effectLst/>
                        </a:rPr>
                        <a:t>Behavioral Sleep Medicine</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0.932</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47506755"/>
                  </a:ext>
                </a:extLst>
              </a:tr>
              <a:tr h="246667">
                <a:tc>
                  <a:txBody>
                    <a:bodyPr/>
                    <a:lstStyle/>
                    <a:p>
                      <a:pPr algn="l" fontAlgn="b"/>
                      <a:r>
                        <a:rPr lang="en-US" sz="1100" b="0" u="none" strike="noStrike">
                          <a:solidFill>
                            <a:srgbClr val="000000"/>
                          </a:solidFill>
                          <a:effectLst/>
                        </a:rPr>
                        <a:t>Behavioural Brain Research</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0.89</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460186845"/>
                  </a:ext>
                </a:extLst>
              </a:tr>
              <a:tr h="246667">
                <a:tc>
                  <a:txBody>
                    <a:bodyPr/>
                    <a:lstStyle/>
                    <a:p>
                      <a:pPr algn="l" fontAlgn="b"/>
                      <a:r>
                        <a:rPr lang="en-US" sz="1100" b="0" u="none" strike="noStrike">
                          <a:solidFill>
                            <a:srgbClr val="000000"/>
                          </a:solidFill>
                          <a:effectLst/>
                        </a:rPr>
                        <a:t>Biological Psychiatry</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4.22</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36766661"/>
                  </a:ext>
                </a:extLst>
              </a:tr>
              <a:tr h="246667">
                <a:tc>
                  <a:txBody>
                    <a:bodyPr/>
                    <a:lstStyle/>
                    <a:p>
                      <a:pPr algn="l" fontAlgn="b"/>
                      <a:r>
                        <a:rPr lang="en-US" sz="1100" b="0" u="none" strike="noStrike">
                          <a:solidFill>
                            <a:srgbClr val="000000"/>
                          </a:solidFill>
                          <a:effectLst/>
                        </a:rPr>
                        <a:t>Biomarkers in Neuropsychiatry</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u="none" strike="noStrike">
                          <a:solidFill>
                            <a:srgbClr val="000000"/>
                          </a:solidFill>
                          <a:effectLst/>
                        </a:rPr>
                        <a:t>NA</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11611281"/>
                  </a:ext>
                </a:extLst>
              </a:tr>
              <a:tr h="246667">
                <a:tc>
                  <a:txBody>
                    <a:bodyPr/>
                    <a:lstStyle/>
                    <a:p>
                      <a:pPr algn="l" fontAlgn="b"/>
                      <a:r>
                        <a:rPr lang="en-US" sz="1100" b="0" u="none" strike="noStrike">
                          <a:solidFill>
                            <a:srgbClr val="000000"/>
                          </a:solidFill>
                          <a:effectLst/>
                        </a:rPr>
                        <a:t>Bipolar Disorders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1.91</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14896047"/>
                  </a:ext>
                </a:extLst>
              </a:tr>
            </a:tbl>
          </a:graphicData>
        </a:graphic>
      </p:graphicFrame>
      <p:graphicFrame>
        <p:nvGraphicFramePr>
          <p:cNvPr id="6" name="Table 4">
            <a:extLst>
              <a:ext uri="{FF2B5EF4-FFF2-40B4-BE49-F238E27FC236}">
                <a16:creationId xmlns:a16="http://schemas.microsoft.com/office/drawing/2014/main" id="{6B7BE908-5BF1-D069-4F5D-E7E4C69BB91B}"/>
              </a:ext>
            </a:extLst>
          </p:cNvPr>
          <p:cNvGraphicFramePr>
            <a:graphicFrameLocks noGrp="1"/>
          </p:cNvGraphicFramePr>
          <p:nvPr>
            <p:extLst>
              <p:ext uri="{D42A27DB-BD31-4B8C-83A1-F6EECF244321}">
                <p14:modId xmlns:p14="http://schemas.microsoft.com/office/powerpoint/2010/main" val="582340254"/>
              </p:ext>
            </p:extLst>
          </p:nvPr>
        </p:nvGraphicFramePr>
        <p:xfrm>
          <a:off x="6132943" y="925974"/>
          <a:ext cx="5974772" cy="5066807"/>
        </p:xfrm>
        <a:graphic>
          <a:graphicData uri="http://schemas.openxmlformats.org/drawingml/2006/table">
            <a:tbl>
              <a:tblPr firstRow="1" bandRow="1">
                <a:tableStyleId>{93296810-A885-4BE3-A3E7-6D5BEEA58F35}</a:tableStyleId>
              </a:tblPr>
              <a:tblGrid>
                <a:gridCol w="3757662">
                  <a:extLst>
                    <a:ext uri="{9D8B030D-6E8A-4147-A177-3AD203B41FA5}">
                      <a16:colId xmlns:a16="http://schemas.microsoft.com/office/drawing/2014/main" val="2394761757"/>
                    </a:ext>
                  </a:extLst>
                </a:gridCol>
                <a:gridCol w="1308964">
                  <a:extLst>
                    <a:ext uri="{9D8B030D-6E8A-4147-A177-3AD203B41FA5}">
                      <a16:colId xmlns:a16="http://schemas.microsoft.com/office/drawing/2014/main" val="1319542307"/>
                    </a:ext>
                  </a:extLst>
                </a:gridCol>
                <a:gridCol w="908146">
                  <a:extLst>
                    <a:ext uri="{9D8B030D-6E8A-4147-A177-3AD203B41FA5}">
                      <a16:colId xmlns:a16="http://schemas.microsoft.com/office/drawing/2014/main" val="3399329661"/>
                    </a:ext>
                  </a:extLst>
                </a:gridCol>
              </a:tblGrid>
              <a:tr h="517379">
                <a:tc>
                  <a:txBody>
                    <a:bodyPr/>
                    <a:lstStyle/>
                    <a:p>
                      <a:pPr algn="ctr" fontAlgn="b"/>
                      <a:r>
                        <a:rPr lang="en-US" sz="1200" b="1" u="none" strike="noStrike" dirty="0">
                          <a:solidFill>
                            <a:schemeClr val="bg1"/>
                          </a:solidFill>
                          <a:effectLst/>
                        </a:rPr>
                        <a:t>Journal</a:t>
                      </a:r>
                      <a:endParaRPr lang="en-US" sz="1200" b="1" i="0" u="none" strike="noStrike" dirty="0">
                        <a:solidFill>
                          <a:schemeClr val="bg1"/>
                        </a:solidFill>
                        <a:effectLst/>
                        <a:latin typeface="Calibri" panose="020F0502020204030204" pitchFamily="34" charset="0"/>
                      </a:endParaRPr>
                    </a:p>
                  </a:txBody>
                  <a:tcPr marL="6350" marR="6350" marT="6350" marB="0" anchor="ctr"/>
                </a:tc>
                <a:tc>
                  <a:txBody>
                    <a:bodyPr/>
                    <a:lstStyle/>
                    <a:p>
                      <a:pPr algn="ctr" fontAlgn="b"/>
                      <a:r>
                        <a:rPr lang="en-US" sz="1200" b="1" u="none" strike="noStrike">
                          <a:solidFill>
                            <a:schemeClr val="bg1"/>
                          </a:solidFill>
                          <a:effectLst/>
                        </a:rPr>
                        <a:t>Number of SP AMP Resulting Publications</a:t>
                      </a:r>
                      <a:endParaRPr lang="en-US" sz="1200" b="1" i="0" u="none" strike="noStrike">
                        <a:solidFill>
                          <a:schemeClr val="bg1"/>
                        </a:solidFill>
                        <a:effectLst/>
                        <a:latin typeface="Calibri" panose="020F0502020204030204" pitchFamily="34" charset="0"/>
                      </a:endParaRPr>
                    </a:p>
                  </a:txBody>
                  <a:tcPr marL="6350" marR="6350" marT="6350" marB="0" anchor="ctr"/>
                </a:tc>
                <a:tc>
                  <a:txBody>
                    <a:bodyPr/>
                    <a:lstStyle/>
                    <a:p>
                      <a:pPr algn="ctr" fontAlgn="b"/>
                      <a:r>
                        <a:rPr lang="en-US" sz="1200" b="1" u="none" strike="noStrike">
                          <a:solidFill>
                            <a:schemeClr val="bg1"/>
                          </a:solidFill>
                          <a:effectLst/>
                        </a:rPr>
                        <a:t>SJR (</a:t>
                      </a:r>
                      <a:r>
                        <a:rPr lang="en-US" sz="1200" b="1" u="none" strike="noStrike" err="1">
                          <a:solidFill>
                            <a:schemeClr val="bg1"/>
                          </a:solidFill>
                          <a:effectLst/>
                        </a:rPr>
                        <a:t>SCImago</a:t>
                      </a:r>
                      <a:r>
                        <a:rPr lang="en-US" sz="1200" b="1" u="none" strike="noStrike">
                          <a:solidFill>
                            <a:schemeClr val="bg1"/>
                          </a:solidFill>
                          <a:effectLst/>
                        </a:rPr>
                        <a:t> Journal Rank)</a:t>
                      </a:r>
                      <a:endParaRPr lang="en-US" sz="1200" b="1" i="0" u="none" strike="noStrike">
                        <a:solidFill>
                          <a:schemeClr val="bg1"/>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598831860"/>
                  </a:ext>
                </a:extLst>
              </a:tr>
              <a:tr h="246667">
                <a:tc>
                  <a:txBody>
                    <a:bodyPr/>
                    <a:lstStyle/>
                    <a:p>
                      <a:pPr algn="l" fontAlgn="b"/>
                      <a:r>
                        <a:rPr lang="en-US" sz="1100" b="0" u="none" strike="noStrike" dirty="0">
                          <a:solidFill>
                            <a:srgbClr val="000000"/>
                          </a:solidFill>
                          <a:effectLst/>
                        </a:rPr>
                        <a:t>Brain Imaging and Behavior</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0.991</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46283585"/>
                  </a:ext>
                </a:extLst>
              </a:tr>
              <a:tr h="246667">
                <a:tc>
                  <a:txBody>
                    <a:bodyPr/>
                    <a:lstStyle/>
                    <a:p>
                      <a:pPr algn="l" fontAlgn="b"/>
                      <a:r>
                        <a:rPr lang="en-US" sz="1100" b="0" u="none" strike="noStrike">
                          <a:solidFill>
                            <a:srgbClr val="000000"/>
                          </a:solidFill>
                          <a:effectLst/>
                        </a:rPr>
                        <a:t>Brain Injury</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0.621</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46702952"/>
                  </a:ext>
                </a:extLst>
              </a:tr>
              <a:tr h="246667">
                <a:tc>
                  <a:txBody>
                    <a:bodyPr/>
                    <a:lstStyle/>
                    <a:p>
                      <a:pPr algn="l" fontAlgn="b"/>
                      <a:r>
                        <a:rPr lang="en-US" sz="1100" b="0" u="none" strike="noStrike">
                          <a:solidFill>
                            <a:srgbClr val="000000"/>
                          </a:solidFill>
                          <a:effectLst/>
                        </a:rPr>
                        <a:t>Brain and Behavior</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0.809</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18438901"/>
                  </a:ext>
                </a:extLst>
              </a:tr>
              <a:tr h="246667">
                <a:tc>
                  <a:txBody>
                    <a:bodyPr/>
                    <a:lstStyle/>
                    <a:p>
                      <a:pPr algn="l" fontAlgn="b"/>
                      <a:r>
                        <a:rPr lang="en-US" sz="1100" b="0" u="none" strike="noStrike">
                          <a:solidFill>
                            <a:srgbClr val="000000"/>
                          </a:solidFill>
                          <a:effectLst/>
                        </a:rPr>
                        <a:t>Brazilian Journal of Psychiatry</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0.774</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63506546"/>
                  </a:ext>
                </a:extLst>
              </a:tr>
              <a:tr h="318478">
                <a:tc>
                  <a:txBody>
                    <a:bodyPr/>
                    <a:lstStyle/>
                    <a:p>
                      <a:pPr algn="l" fontAlgn="b"/>
                      <a:r>
                        <a:rPr lang="en-US" sz="1100" b="0" u="none" strike="noStrike">
                          <a:solidFill>
                            <a:srgbClr val="000000"/>
                          </a:solidFill>
                          <a:effectLst/>
                        </a:rPr>
                        <a:t>CHEST Journal</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2.26</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630795549"/>
                  </a:ext>
                </a:extLst>
              </a:tr>
              <a:tr h="246667">
                <a:tc>
                  <a:txBody>
                    <a:bodyPr/>
                    <a:lstStyle/>
                    <a:p>
                      <a:pPr algn="l" fontAlgn="b"/>
                      <a:r>
                        <a:rPr lang="en-US" sz="1100" b="0" u="none" strike="noStrike">
                          <a:solidFill>
                            <a:srgbClr val="000000"/>
                          </a:solidFill>
                          <a:effectLst/>
                        </a:rPr>
                        <a:t>Cerebral Cortex</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2.07</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74848758"/>
                  </a:ext>
                </a:extLst>
              </a:tr>
              <a:tr h="246667">
                <a:tc>
                  <a:txBody>
                    <a:bodyPr/>
                    <a:lstStyle/>
                    <a:p>
                      <a:pPr algn="l" fontAlgn="b"/>
                      <a:r>
                        <a:rPr lang="en-US" sz="1100" b="0" u="none" strike="noStrike">
                          <a:solidFill>
                            <a:srgbClr val="000000"/>
                          </a:solidFill>
                          <a:effectLst/>
                        </a:rPr>
                        <a:t>Chronic Stress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0.816</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83114202"/>
                  </a:ext>
                </a:extLst>
              </a:tr>
              <a:tr h="246667">
                <a:tc>
                  <a:txBody>
                    <a:bodyPr/>
                    <a:lstStyle/>
                    <a:p>
                      <a:pPr algn="l" fontAlgn="b"/>
                      <a:r>
                        <a:rPr lang="en-US" sz="1100" b="0" u="none" strike="noStrike">
                          <a:solidFill>
                            <a:srgbClr val="000000"/>
                          </a:solidFill>
                          <a:effectLst/>
                        </a:rPr>
                        <a:t>Cognitive and Behavioral Practice</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0.749</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23392020"/>
                  </a:ext>
                </a:extLst>
              </a:tr>
              <a:tr h="246667">
                <a:tc>
                  <a:txBody>
                    <a:bodyPr/>
                    <a:lstStyle/>
                    <a:p>
                      <a:pPr algn="l" fontAlgn="b"/>
                      <a:r>
                        <a:rPr lang="en-US" sz="1100" b="0" u="none" strike="noStrike">
                          <a:solidFill>
                            <a:srgbClr val="000000"/>
                          </a:solidFill>
                          <a:effectLst/>
                        </a:rPr>
                        <a:t>Community Mental Health Journal</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0.606</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44871324"/>
                  </a:ext>
                </a:extLst>
              </a:tr>
              <a:tr h="246667">
                <a:tc>
                  <a:txBody>
                    <a:bodyPr/>
                    <a:lstStyle/>
                    <a:p>
                      <a:pPr algn="l" fontAlgn="b"/>
                      <a:r>
                        <a:rPr lang="en-US" sz="1100" b="0" u="none" strike="noStrike">
                          <a:solidFill>
                            <a:srgbClr val="000000"/>
                          </a:solidFill>
                          <a:effectLst/>
                        </a:rPr>
                        <a:t>Contemporary Clinical Trials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0.867</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52348393"/>
                  </a:ext>
                </a:extLst>
              </a:tr>
              <a:tr h="246667">
                <a:tc>
                  <a:txBody>
                    <a:bodyPr/>
                    <a:lstStyle/>
                    <a:p>
                      <a:pPr algn="l" fontAlgn="b"/>
                      <a:r>
                        <a:rPr lang="en-US" sz="1100" b="0" u="none" strike="noStrike">
                          <a:solidFill>
                            <a:srgbClr val="000000"/>
                          </a:solidFill>
                          <a:effectLst/>
                        </a:rPr>
                        <a:t>Crisis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0.942</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53485353"/>
                  </a:ext>
                </a:extLst>
              </a:tr>
              <a:tr h="246667">
                <a:tc>
                  <a:txBody>
                    <a:bodyPr/>
                    <a:lstStyle/>
                    <a:p>
                      <a:pPr algn="l" fontAlgn="b"/>
                      <a:r>
                        <a:rPr lang="en-US" sz="1100" b="0" u="none" strike="noStrike">
                          <a:solidFill>
                            <a:srgbClr val="000000"/>
                          </a:solidFill>
                          <a:effectLst/>
                        </a:rPr>
                        <a:t>Current Behavioral Neuroscience Reports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0.648</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49875414"/>
                  </a:ext>
                </a:extLst>
              </a:tr>
              <a:tr h="246667">
                <a:tc>
                  <a:txBody>
                    <a:bodyPr/>
                    <a:lstStyle/>
                    <a:p>
                      <a:pPr algn="l" fontAlgn="b"/>
                      <a:r>
                        <a:rPr lang="en-US" sz="1100" b="0" u="none" strike="noStrike">
                          <a:solidFill>
                            <a:srgbClr val="000000"/>
                          </a:solidFill>
                          <a:effectLst/>
                        </a:rPr>
                        <a:t>Current Treatment Options in Psychiatry</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0.767</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40373258"/>
                  </a:ext>
                </a:extLst>
              </a:tr>
              <a:tr h="246667">
                <a:tc>
                  <a:txBody>
                    <a:bodyPr/>
                    <a:lstStyle/>
                    <a:p>
                      <a:pPr algn="l" fontAlgn="b"/>
                      <a:r>
                        <a:rPr lang="en-US" sz="1100" b="0" u="none" strike="noStrike">
                          <a:solidFill>
                            <a:srgbClr val="000000"/>
                          </a:solidFill>
                          <a:effectLst/>
                        </a:rPr>
                        <a:t>Data in Brief</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0.131</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47506755"/>
                  </a:ext>
                </a:extLst>
              </a:tr>
              <a:tr h="246667">
                <a:tc>
                  <a:txBody>
                    <a:bodyPr/>
                    <a:lstStyle/>
                    <a:p>
                      <a:pPr algn="l" fontAlgn="b"/>
                      <a:r>
                        <a:rPr lang="en-US" sz="1100" b="0" u="none" strike="noStrike">
                          <a:solidFill>
                            <a:srgbClr val="000000"/>
                          </a:solidFill>
                          <a:effectLst/>
                        </a:rPr>
                        <a:t>Death Studies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0.858</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460186845"/>
                  </a:ext>
                </a:extLst>
              </a:tr>
              <a:tr h="246667">
                <a:tc>
                  <a:txBody>
                    <a:bodyPr/>
                    <a:lstStyle/>
                    <a:p>
                      <a:pPr algn="l" fontAlgn="b"/>
                      <a:r>
                        <a:rPr lang="en-US" sz="1100" b="0" u="none" strike="noStrike">
                          <a:solidFill>
                            <a:srgbClr val="000000"/>
                          </a:solidFill>
                          <a:effectLst/>
                        </a:rPr>
                        <a:t>Depression and Anxiety</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2.66</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36766661"/>
                  </a:ext>
                </a:extLst>
              </a:tr>
              <a:tr h="246667">
                <a:tc>
                  <a:txBody>
                    <a:bodyPr/>
                    <a:lstStyle/>
                    <a:p>
                      <a:pPr algn="l" fontAlgn="b"/>
                      <a:r>
                        <a:rPr lang="en-US" sz="1100" b="0" u="none" strike="noStrike">
                          <a:solidFill>
                            <a:srgbClr val="000000"/>
                          </a:solidFill>
                          <a:effectLst/>
                        </a:rPr>
                        <a:t>Epidemiology and Infection</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0.997</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11611281"/>
                  </a:ext>
                </a:extLst>
              </a:tr>
              <a:tr h="246667">
                <a:tc>
                  <a:txBody>
                    <a:bodyPr/>
                    <a:lstStyle/>
                    <a:p>
                      <a:pPr algn="l" fontAlgn="b"/>
                      <a:r>
                        <a:rPr lang="en-US" sz="1100" b="0" u="none" strike="noStrike">
                          <a:solidFill>
                            <a:srgbClr val="000000"/>
                          </a:solidFill>
                          <a:effectLst/>
                        </a:rPr>
                        <a:t>European Neuropsychopharmacology</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1.32</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14896047"/>
                  </a:ext>
                </a:extLst>
              </a:tr>
            </a:tbl>
          </a:graphicData>
        </a:graphic>
      </p:graphicFrame>
    </p:spTree>
    <p:extLst>
      <p:ext uri="{BB962C8B-B14F-4D97-AF65-F5344CB8AC3E}">
        <p14:creationId xmlns:p14="http://schemas.microsoft.com/office/powerpoint/2010/main" val="10749627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BA448-930C-8782-0D31-BCB09305FF40}"/>
              </a:ext>
            </a:extLst>
          </p:cNvPr>
          <p:cNvSpPr>
            <a:spLocks noGrp="1"/>
          </p:cNvSpPr>
          <p:nvPr>
            <p:ph type="title"/>
          </p:nvPr>
        </p:nvSpPr>
        <p:spPr/>
        <p:txBody>
          <a:bodyPr/>
          <a:lstStyle/>
          <a:p>
            <a:r>
              <a:rPr lang="en-US"/>
              <a:t>Journals (2 of 4)</a:t>
            </a:r>
          </a:p>
        </p:txBody>
      </p:sp>
      <p:sp>
        <p:nvSpPr>
          <p:cNvPr id="3" name="Slide Number Placeholder 2">
            <a:extLst>
              <a:ext uri="{FF2B5EF4-FFF2-40B4-BE49-F238E27FC236}">
                <a16:creationId xmlns:a16="http://schemas.microsoft.com/office/drawing/2014/main" id="{D5ED435D-10B0-55B3-94C9-0CCEF8CDD733}"/>
              </a:ext>
            </a:extLst>
          </p:cNvPr>
          <p:cNvSpPr>
            <a:spLocks noGrp="1"/>
          </p:cNvSpPr>
          <p:nvPr>
            <p:ph type="sldNum" sz="quarter" idx="12"/>
          </p:nvPr>
        </p:nvSpPr>
        <p:spPr/>
        <p:txBody>
          <a:bodyPr/>
          <a:lstStyle/>
          <a:p>
            <a:fld id="{61ED25BF-8B08-481C-9175-42CBF3C8334C}" type="slidenum">
              <a:rPr lang="en-US" smtClean="0"/>
              <a:pPr/>
              <a:t>105</a:t>
            </a:fld>
            <a:endParaRPr lang="en-US"/>
          </a:p>
        </p:txBody>
      </p:sp>
      <p:graphicFrame>
        <p:nvGraphicFramePr>
          <p:cNvPr id="4" name="Table 4">
            <a:extLst>
              <a:ext uri="{FF2B5EF4-FFF2-40B4-BE49-F238E27FC236}">
                <a16:creationId xmlns:a16="http://schemas.microsoft.com/office/drawing/2014/main" id="{2D4F4525-8888-A922-DBE9-2168F172EC04}"/>
              </a:ext>
            </a:extLst>
          </p:cNvPr>
          <p:cNvGraphicFramePr>
            <a:graphicFrameLocks noGrp="1"/>
          </p:cNvGraphicFramePr>
          <p:nvPr>
            <p:extLst>
              <p:ext uri="{D42A27DB-BD31-4B8C-83A1-F6EECF244321}">
                <p14:modId xmlns:p14="http://schemas.microsoft.com/office/powerpoint/2010/main" val="2088332390"/>
              </p:ext>
            </p:extLst>
          </p:nvPr>
        </p:nvGraphicFramePr>
        <p:xfrm>
          <a:off x="84283" y="961880"/>
          <a:ext cx="5974772" cy="5161770"/>
        </p:xfrm>
        <a:graphic>
          <a:graphicData uri="http://schemas.openxmlformats.org/drawingml/2006/table">
            <a:tbl>
              <a:tblPr firstRow="1" bandRow="1">
                <a:tableStyleId>{93296810-A885-4BE3-A3E7-6D5BEEA58F35}</a:tableStyleId>
              </a:tblPr>
              <a:tblGrid>
                <a:gridCol w="3757662">
                  <a:extLst>
                    <a:ext uri="{9D8B030D-6E8A-4147-A177-3AD203B41FA5}">
                      <a16:colId xmlns:a16="http://schemas.microsoft.com/office/drawing/2014/main" val="2394761757"/>
                    </a:ext>
                  </a:extLst>
                </a:gridCol>
                <a:gridCol w="1308964">
                  <a:extLst>
                    <a:ext uri="{9D8B030D-6E8A-4147-A177-3AD203B41FA5}">
                      <a16:colId xmlns:a16="http://schemas.microsoft.com/office/drawing/2014/main" val="1319542307"/>
                    </a:ext>
                  </a:extLst>
                </a:gridCol>
                <a:gridCol w="908146">
                  <a:extLst>
                    <a:ext uri="{9D8B030D-6E8A-4147-A177-3AD203B41FA5}">
                      <a16:colId xmlns:a16="http://schemas.microsoft.com/office/drawing/2014/main" val="3399329661"/>
                    </a:ext>
                  </a:extLst>
                </a:gridCol>
              </a:tblGrid>
              <a:tr h="517379">
                <a:tc>
                  <a:txBody>
                    <a:bodyPr/>
                    <a:lstStyle/>
                    <a:p>
                      <a:pPr algn="ctr" fontAlgn="b"/>
                      <a:r>
                        <a:rPr lang="en-US" sz="1200" b="1" u="none" strike="noStrike">
                          <a:solidFill>
                            <a:schemeClr val="bg1"/>
                          </a:solidFill>
                          <a:effectLst/>
                        </a:rPr>
                        <a:t>Journal</a:t>
                      </a:r>
                      <a:endParaRPr lang="en-US" sz="1200" b="1" i="0" u="none" strike="noStrike">
                        <a:solidFill>
                          <a:schemeClr val="bg1"/>
                        </a:solidFill>
                        <a:effectLst/>
                        <a:latin typeface="Calibri" panose="020F0502020204030204" pitchFamily="34" charset="0"/>
                      </a:endParaRPr>
                    </a:p>
                  </a:txBody>
                  <a:tcPr marL="6350" marR="6350" marT="6350" marB="0" anchor="ctr"/>
                </a:tc>
                <a:tc>
                  <a:txBody>
                    <a:bodyPr/>
                    <a:lstStyle/>
                    <a:p>
                      <a:pPr algn="ctr" fontAlgn="b"/>
                      <a:r>
                        <a:rPr lang="en-US" sz="1200" b="1" u="none" strike="noStrike">
                          <a:solidFill>
                            <a:schemeClr val="bg1"/>
                          </a:solidFill>
                          <a:effectLst/>
                        </a:rPr>
                        <a:t>Number of SP AMP Resulting Publications</a:t>
                      </a:r>
                      <a:endParaRPr lang="en-US" sz="1200" b="1" i="0" u="none" strike="noStrike">
                        <a:solidFill>
                          <a:schemeClr val="bg1"/>
                        </a:solidFill>
                        <a:effectLst/>
                        <a:latin typeface="Calibri" panose="020F0502020204030204" pitchFamily="34" charset="0"/>
                      </a:endParaRPr>
                    </a:p>
                  </a:txBody>
                  <a:tcPr marL="6350" marR="6350" marT="6350" marB="0" anchor="ctr"/>
                </a:tc>
                <a:tc>
                  <a:txBody>
                    <a:bodyPr/>
                    <a:lstStyle/>
                    <a:p>
                      <a:pPr algn="ctr" fontAlgn="b"/>
                      <a:r>
                        <a:rPr lang="en-US" sz="1200" b="1" u="none" strike="noStrike">
                          <a:solidFill>
                            <a:schemeClr val="bg1"/>
                          </a:solidFill>
                          <a:effectLst/>
                        </a:rPr>
                        <a:t>SJR (</a:t>
                      </a:r>
                      <a:r>
                        <a:rPr lang="en-US" sz="1200" b="1" u="none" strike="noStrike" err="1">
                          <a:solidFill>
                            <a:schemeClr val="bg1"/>
                          </a:solidFill>
                          <a:effectLst/>
                        </a:rPr>
                        <a:t>SCImago</a:t>
                      </a:r>
                      <a:r>
                        <a:rPr lang="en-US" sz="1200" b="1" u="none" strike="noStrike">
                          <a:solidFill>
                            <a:schemeClr val="bg1"/>
                          </a:solidFill>
                          <a:effectLst/>
                        </a:rPr>
                        <a:t> Journal Rank)</a:t>
                      </a:r>
                      <a:endParaRPr lang="en-US" sz="1200" b="1" i="0" u="none" strike="noStrike">
                        <a:solidFill>
                          <a:schemeClr val="bg1"/>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598831860"/>
                  </a:ext>
                </a:extLst>
              </a:tr>
              <a:tr h="246667">
                <a:tc>
                  <a:txBody>
                    <a:bodyPr/>
                    <a:lstStyle/>
                    <a:p>
                      <a:pPr algn="l" fontAlgn="b"/>
                      <a:r>
                        <a:rPr lang="en-US" sz="1100" b="0" u="none" strike="noStrike">
                          <a:solidFill>
                            <a:srgbClr val="000000"/>
                          </a:solidFill>
                          <a:effectLst/>
                        </a:rPr>
                        <a:t>Expert Opinion on Investigational Drugs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1.18</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46283585"/>
                  </a:ext>
                </a:extLst>
              </a:tr>
              <a:tr h="246667">
                <a:tc>
                  <a:txBody>
                    <a:bodyPr/>
                    <a:lstStyle/>
                    <a:p>
                      <a:pPr algn="l" fontAlgn="b"/>
                      <a:r>
                        <a:rPr lang="en-US" sz="1100" b="0" u="none" strike="noStrike">
                          <a:solidFill>
                            <a:srgbClr val="000000"/>
                          </a:solidFill>
                          <a:effectLst/>
                        </a:rPr>
                        <a:t>Frontiers in Behavioral Neuroscience</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1.06</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46702952"/>
                  </a:ext>
                </a:extLst>
              </a:tr>
              <a:tr h="246667">
                <a:tc>
                  <a:txBody>
                    <a:bodyPr/>
                    <a:lstStyle/>
                    <a:p>
                      <a:pPr algn="l" fontAlgn="b"/>
                      <a:r>
                        <a:rPr lang="en-US" sz="1100" b="0" u="none" strike="noStrike">
                          <a:solidFill>
                            <a:srgbClr val="000000"/>
                          </a:solidFill>
                          <a:effectLst/>
                        </a:rPr>
                        <a:t>Frontiers in Molecular Neuroscience</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1.58</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18438901"/>
                  </a:ext>
                </a:extLst>
              </a:tr>
              <a:tr h="246667">
                <a:tc>
                  <a:txBody>
                    <a:bodyPr/>
                    <a:lstStyle/>
                    <a:p>
                      <a:pPr algn="l" fontAlgn="b"/>
                      <a:r>
                        <a:rPr lang="en-US" sz="1100" b="0" u="none" strike="noStrike">
                          <a:solidFill>
                            <a:srgbClr val="000000"/>
                          </a:solidFill>
                          <a:effectLst/>
                        </a:rPr>
                        <a:t>Frontiers in Neurology</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1.03</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63506546"/>
                  </a:ext>
                </a:extLst>
              </a:tr>
              <a:tr h="318478">
                <a:tc>
                  <a:txBody>
                    <a:bodyPr/>
                    <a:lstStyle/>
                    <a:p>
                      <a:pPr algn="l" fontAlgn="b"/>
                      <a:r>
                        <a:rPr lang="en-US" sz="1100" b="0" u="none" strike="noStrike">
                          <a:solidFill>
                            <a:srgbClr val="000000"/>
                          </a:solidFill>
                          <a:effectLst/>
                        </a:rPr>
                        <a:t>Frontiers in Psychiatry</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6</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1.28</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630795549"/>
                  </a:ext>
                </a:extLst>
              </a:tr>
              <a:tr h="246667">
                <a:tc>
                  <a:txBody>
                    <a:bodyPr/>
                    <a:lstStyle/>
                    <a:p>
                      <a:pPr algn="l" fontAlgn="b"/>
                      <a:r>
                        <a:rPr lang="en-US" sz="1100" b="0" u="none" strike="noStrike">
                          <a:solidFill>
                            <a:srgbClr val="000000"/>
                          </a:solidFill>
                          <a:effectLst/>
                        </a:rPr>
                        <a:t>Frontiers in Psychology</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0.873</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74848758"/>
                  </a:ext>
                </a:extLst>
              </a:tr>
              <a:tr h="246667">
                <a:tc>
                  <a:txBody>
                    <a:bodyPr/>
                    <a:lstStyle/>
                    <a:p>
                      <a:pPr algn="l" fontAlgn="b"/>
                      <a:r>
                        <a:rPr lang="en-US" sz="1100" b="0" u="none" strike="noStrike">
                          <a:solidFill>
                            <a:srgbClr val="000000"/>
                          </a:solidFill>
                          <a:effectLst/>
                        </a:rPr>
                        <a:t>General Hospital Psychiatry</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1.45</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83114202"/>
                  </a:ext>
                </a:extLst>
              </a:tr>
              <a:tr h="246667">
                <a:tc>
                  <a:txBody>
                    <a:bodyPr/>
                    <a:lstStyle/>
                    <a:p>
                      <a:pPr algn="l" fontAlgn="b"/>
                      <a:r>
                        <a:rPr lang="en-US" sz="1100" b="0" u="none" strike="noStrike">
                          <a:solidFill>
                            <a:srgbClr val="000000"/>
                          </a:solidFill>
                          <a:effectLst/>
                        </a:rPr>
                        <a:t>Genes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1.03</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23392020"/>
                  </a:ext>
                </a:extLst>
              </a:tr>
              <a:tr h="246667">
                <a:tc>
                  <a:txBody>
                    <a:bodyPr/>
                    <a:lstStyle/>
                    <a:p>
                      <a:pPr algn="l" fontAlgn="b"/>
                      <a:r>
                        <a:rPr lang="en-US" sz="1100" b="0" u="none" strike="noStrike">
                          <a:solidFill>
                            <a:srgbClr val="000000"/>
                          </a:solidFill>
                          <a:effectLst/>
                        </a:rPr>
                        <a:t>Human Molecular Genetics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2.18</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44871324"/>
                  </a:ext>
                </a:extLst>
              </a:tr>
              <a:tr h="246667">
                <a:tc>
                  <a:txBody>
                    <a:bodyPr/>
                    <a:lstStyle/>
                    <a:p>
                      <a:pPr algn="l" fontAlgn="b"/>
                      <a:r>
                        <a:rPr lang="en-US" sz="1100" b="0" u="none" strike="noStrike">
                          <a:solidFill>
                            <a:srgbClr val="000000"/>
                          </a:solidFill>
                          <a:effectLst/>
                        </a:rPr>
                        <a:t>Implementation Science Communications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NA</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52348393"/>
                  </a:ext>
                </a:extLst>
              </a:tr>
              <a:tr h="246667">
                <a:tc>
                  <a:txBody>
                    <a:bodyPr/>
                    <a:lstStyle/>
                    <a:p>
                      <a:pPr algn="l" fontAlgn="b"/>
                      <a:r>
                        <a:rPr lang="en-US" sz="1100" b="0" u="none" strike="noStrike">
                          <a:solidFill>
                            <a:srgbClr val="000000"/>
                          </a:solidFill>
                          <a:effectLst/>
                        </a:rPr>
                        <a:t>Injury Epidemiology</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0.555</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53485353"/>
                  </a:ext>
                </a:extLst>
              </a:tr>
              <a:tr h="246667">
                <a:tc>
                  <a:txBody>
                    <a:bodyPr/>
                    <a:lstStyle/>
                    <a:p>
                      <a:pPr algn="l" fontAlgn="b"/>
                      <a:r>
                        <a:rPr lang="en-US" sz="1100" b="0" u="none" strike="noStrike">
                          <a:solidFill>
                            <a:srgbClr val="000000"/>
                          </a:solidFill>
                          <a:effectLst/>
                        </a:rPr>
                        <a:t>International Journal of Environmental Research and Public Health</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0.814</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49875414"/>
                  </a:ext>
                </a:extLst>
              </a:tr>
              <a:tr h="246667">
                <a:tc>
                  <a:txBody>
                    <a:bodyPr/>
                    <a:lstStyle/>
                    <a:p>
                      <a:pPr algn="l" fontAlgn="b"/>
                      <a:r>
                        <a:rPr lang="en-US" sz="1100" b="0" u="none" strike="noStrike">
                          <a:solidFill>
                            <a:srgbClr val="000000"/>
                          </a:solidFill>
                          <a:effectLst/>
                        </a:rPr>
                        <a:t>International Journal of Medical Informatics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1.14</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40373258"/>
                  </a:ext>
                </a:extLst>
              </a:tr>
              <a:tr h="246667">
                <a:tc>
                  <a:txBody>
                    <a:bodyPr/>
                    <a:lstStyle/>
                    <a:p>
                      <a:pPr algn="l" fontAlgn="b"/>
                      <a:r>
                        <a:rPr lang="en-US" sz="1100" b="0" u="none" strike="noStrike">
                          <a:solidFill>
                            <a:srgbClr val="000000"/>
                          </a:solidFill>
                          <a:effectLst/>
                        </a:rPr>
                        <a:t>International Journal of Social Psychiatry</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1.79</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47506755"/>
                  </a:ext>
                </a:extLst>
              </a:tr>
              <a:tr h="246667">
                <a:tc>
                  <a:txBody>
                    <a:bodyPr/>
                    <a:lstStyle/>
                    <a:p>
                      <a:pPr algn="l" fontAlgn="b"/>
                      <a:r>
                        <a:rPr lang="en-US" sz="1100" b="0" u="none" strike="noStrike">
                          <a:solidFill>
                            <a:srgbClr val="000000"/>
                          </a:solidFill>
                          <a:effectLst/>
                        </a:rPr>
                        <a:t>JAMA Network Open</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4.03</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460186845"/>
                  </a:ext>
                </a:extLst>
              </a:tr>
              <a:tr h="246667">
                <a:tc>
                  <a:txBody>
                    <a:bodyPr/>
                    <a:lstStyle/>
                    <a:p>
                      <a:pPr algn="l" fontAlgn="b"/>
                      <a:r>
                        <a:rPr lang="en-US" sz="1100" b="0" u="none" strike="noStrike">
                          <a:solidFill>
                            <a:srgbClr val="000000"/>
                          </a:solidFill>
                          <a:effectLst/>
                        </a:rPr>
                        <a:t>JAMA Otolaryngology - Head &amp; Neck Surgery</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1.71</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36766661"/>
                  </a:ext>
                </a:extLst>
              </a:tr>
              <a:tr h="246667">
                <a:tc>
                  <a:txBody>
                    <a:bodyPr/>
                    <a:lstStyle/>
                    <a:p>
                      <a:pPr algn="l" fontAlgn="b"/>
                      <a:r>
                        <a:rPr lang="en-US" sz="1100" b="0" u="none" strike="noStrike">
                          <a:solidFill>
                            <a:srgbClr val="000000"/>
                          </a:solidFill>
                          <a:effectLst/>
                        </a:rPr>
                        <a:t>JAMA Psychiatry</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5.59</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11611281"/>
                  </a:ext>
                </a:extLst>
              </a:tr>
              <a:tr h="246667">
                <a:tc>
                  <a:txBody>
                    <a:bodyPr/>
                    <a:lstStyle/>
                    <a:p>
                      <a:pPr algn="l" fontAlgn="b"/>
                      <a:r>
                        <a:rPr lang="en-US" sz="1100" b="0" u="none" strike="noStrike">
                          <a:solidFill>
                            <a:srgbClr val="000000"/>
                          </a:solidFill>
                          <a:effectLst/>
                        </a:rPr>
                        <a:t>Journal of Affective Disorders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6</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1.79</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14896047"/>
                  </a:ext>
                </a:extLst>
              </a:tr>
            </a:tbl>
          </a:graphicData>
        </a:graphic>
      </p:graphicFrame>
      <p:graphicFrame>
        <p:nvGraphicFramePr>
          <p:cNvPr id="6" name="Table 4">
            <a:extLst>
              <a:ext uri="{FF2B5EF4-FFF2-40B4-BE49-F238E27FC236}">
                <a16:creationId xmlns:a16="http://schemas.microsoft.com/office/drawing/2014/main" id="{E9F1330C-A6A7-4829-3072-C8F5CC4D8304}"/>
              </a:ext>
            </a:extLst>
          </p:cNvPr>
          <p:cNvGraphicFramePr>
            <a:graphicFrameLocks noGrp="1"/>
          </p:cNvGraphicFramePr>
          <p:nvPr>
            <p:extLst>
              <p:ext uri="{D42A27DB-BD31-4B8C-83A1-F6EECF244321}">
                <p14:modId xmlns:p14="http://schemas.microsoft.com/office/powerpoint/2010/main" val="1079224423"/>
              </p:ext>
            </p:extLst>
          </p:nvPr>
        </p:nvGraphicFramePr>
        <p:xfrm>
          <a:off x="6132945" y="961880"/>
          <a:ext cx="5974772" cy="5066807"/>
        </p:xfrm>
        <a:graphic>
          <a:graphicData uri="http://schemas.openxmlformats.org/drawingml/2006/table">
            <a:tbl>
              <a:tblPr firstRow="1" bandRow="1">
                <a:tableStyleId>{93296810-A885-4BE3-A3E7-6D5BEEA58F35}</a:tableStyleId>
              </a:tblPr>
              <a:tblGrid>
                <a:gridCol w="3757662">
                  <a:extLst>
                    <a:ext uri="{9D8B030D-6E8A-4147-A177-3AD203B41FA5}">
                      <a16:colId xmlns:a16="http://schemas.microsoft.com/office/drawing/2014/main" val="2394761757"/>
                    </a:ext>
                  </a:extLst>
                </a:gridCol>
                <a:gridCol w="1308964">
                  <a:extLst>
                    <a:ext uri="{9D8B030D-6E8A-4147-A177-3AD203B41FA5}">
                      <a16:colId xmlns:a16="http://schemas.microsoft.com/office/drawing/2014/main" val="1319542307"/>
                    </a:ext>
                  </a:extLst>
                </a:gridCol>
                <a:gridCol w="908146">
                  <a:extLst>
                    <a:ext uri="{9D8B030D-6E8A-4147-A177-3AD203B41FA5}">
                      <a16:colId xmlns:a16="http://schemas.microsoft.com/office/drawing/2014/main" val="3399329661"/>
                    </a:ext>
                  </a:extLst>
                </a:gridCol>
              </a:tblGrid>
              <a:tr h="517379">
                <a:tc>
                  <a:txBody>
                    <a:bodyPr/>
                    <a:lstStyle/>
                    <a:p>
                      <a:pPr algn="ctr" fontAlgn="b"/>
                      <a:r>
                        <a:rPr lang="en-US" sz="1200" b="1" u="none" strike="noStrike" dirty="0">
                          <a:solidFill>
                            <a:schemeClr val="bg1"/>
                          </a:solidFill>
                          <a:effectLst/>
                        </a:rPr>
                        <a:t>Journal</a:t>
                      </a:r>
                      <a:endParaRPr lang="en-US" sz="1200" b="1" i="0" u="none" strike="noStrike" dirty="0">
                        <a:solidFill>
                          <a:schemeClr val="bg1"/>
                        </a:solidFill>
                        <a:effectLst/>
                        <a:latin typeface="Calibri" panose="020F0502020204030204" pitchFamily="34" charset="0"/>
                      </a:endParaRPr>
                    </a:p>
                  </a:txBody>
                  <a:tcPr marL="6350" marR="6350" marT="6350" marB="0" anchor="ctr"/>
                </a:tc>
                <a:tc>
                  <a:txBody>
                    <a:bodyPr/>
                    <a:lstStyle/>
                    <a:p>
                      <a:pPr algn="ctr" fontAlgn="b"/>
                      <a:r>
                        <a:rPr lang="en-US" sz="1200" b="1" u="none" strike="noStrike">
                          <a:solidFill>
                            <a:schemeClr val="bg1"/>
                          </a:solidFill>
                          <a:effectLst/>
                        </a:rPr>
                        <a:t>Number of SP AMP Resulting Publications</a:t>
                      </a:r>
                      <a:endParaRPr lang="en-US" sz="1200" b="1" i="0" u="none" strike="noStrike">
                        <a:solidFill>
                          <a:schemeClr val="bg1"/>
                        </a:solidFill>
                        <a:effectLst/>
                        <a:latin typeface="Calibri" panose="020F0502020204030204" pitchFamily="34" charset="0"/>
                      </a:endParaRPr>
                    </a:p>
                  </a:txBody>
                  <a:tcPr marL="6350" marR="6350" marT="6350" marB="0" anchor="ctr"/>
                </a:tc>
                <a:tc>
                  <a:txBody>
                    <a:bodyPr/>
                    <a:lstStyle/>
                    <a:p>
                      <a:pPr algn="ctr" fontAlgn="b"/>
                      <a:r>
                        <a:rPr lang="en-US" sz="1200" b="1" u="none" strike="noStrike">
                          <a:solidFill>
                            <a:schemeClr val="bg1"/>
                          </a:solidFill>
                          <a:effectLst/>
                        </a:rPr>
                        <a:t>SJR (</a:t>
                      </a:r>
                      <a:r>
                        <a:rPr lang="en-US" sz="1200" b="1" u="none" strike="noStrike" err="1">
                          <a:solidFill>
                            <a:schemeClr val="bg1"/>
                          </a:solidFill>
                          <a:effectLst/>
                        </a:rPr>
                        <a:t>SCImago</a:t>
                      </a:r>
                      <a:r>
                        <a:rPr lang="en-US" sz="1200" b="1" u="none" strike="noStrike">
                          <a:solidFill>
                            <a:schemeClr val="bg1"/>
                          </a:solidFill>
                          <a:effectLst/>
                        </a:rPr>
                        <a:t> Journal Rank)</a:t>
                      </a:r>
                      <a:endParaRPr lang="en-US" sz="1200" b="1" i="0" u="none" strike="noStrike">
                        <a:solidFill>
                          <a:schemeClr val="bg1"/>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598831860"/>
                  </a:ext>
                </a:extLst>
              </a:tr>
              <a:tr h="246667">
                <a:tc>
                  <a:txBody>
                    <a:bodyPr/>
                    <a:lstStyle/>
                    <a:p>
                      <a:pPr algn="l" fontAlgn="b"/>
                      <a:r>
                        <a:rPr lang="en-US" sz="1100" b="0" u="none" strike="noStrike">
                          <a:solidFill>
                            <a:srgbClr val="000000"/>
                          </a:solidFill>
                          <a:effectLst/>
                        </a:rPr>
                        <a:t>Journal of Aggression Maltreatment &amp; Trauma</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0.585</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46283585"/>
                  </a:ext>
                </a:extLst>
              </a:tr>
              <a:tr h="246667">
                <a:tc>
                  <a:txBody>
                    <a:bodyPr/>
                    <a:lstStyle/>
                    <a:p>
                      <a:pPr algn="l" fontAlgn="b"/>
                      <a:r>
                        <a:rPr lang="en-US" sz="1100" b="0" u="none" strike="noStrike">
                          <a:solidFill>
                            <a:srgbClr val="000000"/>
                          </a:solidFill>
                          <a:effectLst/>
                        </a:rPr>
                        <a:t>Journal of Alzheimer's Disease</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1.23</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46702952"/>
                  </a:ext>
                </a:extLst>
              </a:tr>
              <a:tr h="246667">
                <a:tc>
                  <a:txBody>
                    <a:bodyPr/>
                    <a:lstStyle/>
                    <a:p>
                      <a:pPr algn="l" fontAlgn="b"/>
                      <a:r>
                        <a:rPr lang="en-US" sz="1100" b="0" u="none" strike="noStrike">
                          <a:solidFill>
                            <a:srgbClr val="000000"/>
                          </a:solidFill>
                          <a:effectLst/>
                        </a:rPr>
                        <a:t>Journal of Biochemical and Molecular Toxicology</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0.54</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18438901"/>
                  </a:ext>
                </a:extLst>
              </a:tr>
              <a:tr h="246667">
                <a:tc>
                  <a:txBody>
                    <a:bodyPr/>
                    <a:lstStyle/>
                    <a:p>
                      <a:pPr algn="l" fontAlgn="b"/>
                      <a:r>
                        <a:rPr lang="en-US" sz="1100" b="0" u="none" strike="noStrike">
                          <a:solidFill>
                            <a:srgbClr val="000000"/>
                          </a:solidFill>
                          <a:effectLst/>
                        </a:rPr>
                        <a:t>Journal of Clinical Psychology</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1.16</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63506546"/>
                  </a:ext>
                </a:extLst>
              </a:tr>
              <a:tr h="318478">
                <a:tc>
                  <a:txBody>
                    <a:bodyPr/>
                    <a:lstStyle/>
                    <a:p>
                      <a:pPr algn="l" fontAlgn="b"/>
                      <a:r>
                        <a:rPr lang="en-US" sz="1100" b="0" u="none" strike="noStrike">
                          <a:solidFill>
                            <a:srgbClr val="000000"/>
                          </a:solidFill>
                          <a:effectLst/>
                        </a:rPr>
                        <a:t>Journal of Emergency Nursing</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0.392</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630795549"/>
                  </a:ext>
                </a:extLst>
              </a:tr>
              <a:tr h="246667">
                <a:tc>
                  <a:txBody>
                    <a:bodyPr/>
                    <a:lstStyle/>
                    <a:p>
                      <a:pPr algn="l" fontAlgn="b"/>
                      <a:r>
                        <a:rPr lang="en-US" sz="1100" b="0" u="none" strike="noStrike">
                          <a:solidFill>
                            <a:srgbClr val="000000"/>
                          </a:solidFill>
                          <a:effectLst/>
                        </a:rPr>
                        <a:t>Journal of General Internal Medicine</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1.54</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74848758"/>
                  </a:ext>
                </a:extLst>
              </a:tr>
              <a:tr h="246667">
                <a:tc>
                  <a:txBody>
                    <a:bodyPr/>
                    <a:lstStyle/>
                    <a:p>
                      <a:pPr algn="l" fontAlgn="b"/>
                      <a:r>
                        <a:rPr lang="en-US" sz="1100" b="0" u="none" strike="noStrike">
                          <a:solidFill>
                            <a:srgbClr val="000000"/>
                          </a:solidFill>
                          <a:effectLst/>
                        </a:rPr>
                        <a:t>Journal of Interpersonal Violence</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0.908</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83114202"/>
                  </a:ext>
                </a:extLst>
              </a:tr>
              <a:tr h="246667">
                <a:tc>
                  <a:txBody>
                    <a:bodyPr/>
                    <a:lstStyle/>
                    <a:p>
                      <a:pPr algn="l" fontAlgn="b"/>
                      <a:r>
                        <a:rPr lang="en-US" sz="1100" b="0" u="none" strike="noStrike">
                          <a:solidFill>
                            <a:srgbClr val="000000"/>
                          </a:solidFill>
                          <a:effectLst/>
                        </a:rPr>
                        <a:t>Journal of Mental Health</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0.865</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23392020"/>
                  </a:ext>
                </a:extLst>
              </a:tr>
              <a:tr h="246667">
                <a:tc>
                  <a:txBody>
                    <a:bodyPr/>
                    <a:lstStyle/>
                    <a:p>
                      <a:pPr algn="l" fontAlgn="b"/>
                      <a:r>
                        <a:rPr lang="en-US" sz="1100" b="0" u="none" strike="noStrike">
                          <a:solidFill>
                            <a:srgbClr val="000000"/>
                          </a:solidFill>
                          <a:effectLst/>
                        </a:rPr>
                        <a:t>Journal of Neuroscience</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2.69</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44871324"/>
                  </a:ext>
                </a:extLst>
              </a:tr>
              <a:tr h="246667">
                <a:tc>
                  <a:txBody>
                    <a:bodyPr/>
                    <a:lstStyle/>
                    <a:p>
                      <a:pPr algn="l" fontAlgn="b"/>
                      <a:r>
                        <a:rPr lang="en-US" sz="1100" b="0" u="none" strike="noStrike">
                          <a:solidFill>
                            <a:srgbClr val="000000"/>
                          </a:solidFill>
                          <a:effectLst/>
                        </a:rPr>
                        <a:t>Journal of Neurotrauma</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1.37</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52348393"/>
                  </a:ext>
                </a:extLst>
              </a:tr>
              <a:tr h="246667">
                <a:tc>
                  <a:txBody>
                    <a:bodyPr/>
                    <a:lstStyle/>
                    <a:p>
                      <a:pPr algn="l" fontAlgn="b"/>
                      <a:r>
                        <a:rPr lang="en-US" sz="1100" b="0" u="none" strike="noStrike">
                          <a:solidFill>
                            <a:srgbClr val="000000"/>
                          </a:solidFill>
                          <a:effectLst/>
                        </a:rPr>
                        <a:t>Journal of Personality Disorders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1.02</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53485353"/>
                  </a:ext>
                </a:extLst>
              </a:tr>
              <a:tr h="246667">
                <a:tc>
                  <a:txBody>
                    <a:bodyPr/>
                    <a:lstStyle/>
                    <a:p>
                      <a:pPr algn="l" fontAlgn="b"/>
                      <a:r>
                        <a:rPr lang="en-US" sz="1100" b="0" u="none" strike="noStrike">
                          <a:solidFill>
                            <a:srgbClr val="000000"/>
                          </a:solidFill>
                          <a:effectLst/>
                        </a:rPr>
                        <a:t>Journal of Personalized Medicine</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0.757</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49875414"/>
                  </a:ext>
                </a:extLst>
              </a:tr>
              <a:tr h="246667">
                <a:tc>
                  <a:txBody>
                    <a:bodyPr/>
                    <a:lstStyle/>
                    <a:p>
                      <a:pPr algn="l" fontAlgn="b"/>
                      <a:r>
                        <a:rPr lang="en-US" sz="1100" b="0" u="none" strike="noStrike">
                          <a:solidFill>
                            <a:srgbClr val="000000"/>
                          </a:solidFill>
                          <a:effectLst/>
                        </a:rPr>
                        <a:t>Journal of Psychiatric Research</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1.56</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40373258"/>
                  </a:ext>
                </a:extLst>
              </a:tr>
              <a:tr h="246667">
                <a:tc>
                  <a:txBody>
                    <a:bodyPr/>
                    <a:lstStyle/>
                    <a:p>
                      <a:pPr algn="l" fontAlgn="b"/>
                      <a:r>
                        <a:rPr lang="en-US" sz="1100" b="0" u="none" strike="noStrike">
                          <a:solidFill>
                            <a:srgbClr val="000000"/>
                          </a:solidFill>
                          <a:effectLst/>
                        </a:rPr>
                        <a:t>Journal of Psychiatry and Neuroscience</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1.47</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47506755"/>
                  </a:ext>
                </a:extLst>
              </a:tr>
              <a:tr h="246667">
                <a:tc>
                  <a:txBody>
                    <a:bodyPr/>
                    <a:lstStyle/>
                    <a:p>
                      <a:pPr algn="l" fontAlgn="b"/>
                      <a:r>
                        <a:rPr lang="en-US" sz="1100" b="0" u="none" strike="noStrike" dirty="0">
                          <a:solidFill>
                            <a:srgbClr val="000000"/>
                          </a:solidFill>
                          <a:effectLst/>
                        </a:rPr>
                        <a:t>Journal of Traumatic Stress</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1.28</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460186845"/>
                  </a:ext>
                </a:extLst>
              </a:tr>
              <a:tr h="246667">
                <a:tc>
                  <a:txBody>
                    <a:bodyPr/>
                    <a:lstStyle/>
                    <a:p>
                      <a:pPr algn="l" fontAlgn="b"/>
                      <a:r>
                        <a:rPr lang="en-US" sz="1100" b="0" u="none" strike="noStrike">
                          <a:solidFill>
                            <a:srgbClr val="000000"/>
                          </a:solidFill>
                          <a:effectLst/>
                        </a:rPr>
                        <a:t>Journal of the American Geriatrics Society</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2.13</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36766661"/>
                  </a:ext>
                </a:extLst>
              </a:tr>
              <a:tr h="246667">
                <a:tc>
                  <a:txBody>
                    <a:bodyPr/>
                    <a:lstStyle/>
                    <a:p>
                      <a:pPr algn="l" fontAlgn="b"/>
                      <a:r>
                        <a:rPr lang="en-US" sz="1100" b="0" u="none" strike="noStrike">
                          <a:solidFill>
                            <a:srgbClr val="000000"/>
                          </a:solidFill>
                          <a:effectLst/>
                        </a:rPr>
                        <a:t>Life Sciences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1.13</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11611281"/>
                  </a:ext>
                </a:extLst>
              </a:tr>
              <a:tr h="246667">
                <a:tc>
                  <a:txBody>
                    <a:bodyPr/>
                    <a:lstStyle/>
                    <a:p>
                      <a:pPr algn="l" fontAlgn="b"/>
                      <a:r>
                        <a:rPr lang="en-US" sz="1100" b="0" u="none" strike="noStrike">
                          <a:solidFill>
                            <a:srgbClr val="000000"/>
                          </a:solidFill>
                          <a:effectLst/>
                        </a:rPr>
                        <a:t>Medical Care</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1.39</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14896047"/>
                  </a:ext>
                </a:extLst>
              </a:tr>
            </a:tbl>
          </a:graphicData>
        </a:graphic>
      </p:graphicFrame>
    </p:spTree>
    <p:extLst>
      <p:ext uri="{BB962C8B-B14F-4D97-AF65-F5344CB8AC3E}">
        <p14:creationId xmlns:p14="http://schemas.microsoft.com/office/powerpoint/2010/main" val="39840754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BA448-930C-8782-0D31-BCB09305FF40}"/>
              </a:ext>
            </a:extLst>
          </p:cNvPr>
          <p:cNvSpPr>
            <a:spLocks noGrp="1"/>
          </p:cNvSpPr>
          <p:nvPr>
            <p:ph type="title"/>
          </p:nvPr>
        </p:nvSpPr>
        <p:spPr/>
        <p:txBody>
          <a:bodyPr/>
          <a:lstStyle/>
          <a:p>
            <a:r>
              <a:rPr lang="en-US"/>
              <a:t>Journals (3 of 4)</a:t>
            </a:r>
          </a:p>
        </p:txBody>
      </p:sp>
      <p:sp>
        <p:nvSpPr>
          <p:cNvPr id="3" name="Slide Number Placeholder 2">
            <a:extLst>
              <a:ext uri="{FF2B5EF4-FFF2-40B4-BE49-F238E27FC236}">
                <a16:creationId xmlns:a16="http://schemas.microsoft.com/office/drawing/2014/main" id="{D5ED435D-10B0-55B3-94C9-0CCEF8CDD733}"/>
              </a:ext>
            </a:extLst>
          </p:cNvPr>
          <p:cNvSpPr>
            <a:spLocks noGrp="1"/>
          </p:cNvSpPr>
          <p:nvPr>
            <p:ph type="sldNum" sz="quarter" idx="12"/>
          </p:nvPr>
        </p:nvSpPr>
        <p:spPr/>
        <p:txBody>
          <a:bodyPr/>
          <a:lstStyle/>
          <a:p>
            <a:fld id="{61ED25BF-8B08-481C-9175-42CBF3C8334C}" type="slidenum">
              <a:rPr lang="en-US" smtClean="0"/>
              <a:pPr/>
              <a:t>106</a:t>
            </a:fld>
            <a:endParaRPr lang="en-US"/>
          </a:p>
        </p:txBody>
      </p:sp>
      <p:graphicFrame>
        <p:nvGraphicFramePr>
          <p:cNvPr id="4" name="Table 4">
            <a:extLst>
              <a:ext uri="{FF2B5EF4-FFF2-40B4-BE49-F238E27FC236}">
                <a16:creationId xmlns:a16="http://schemas.microsoft.com/office/drawing/2014/main" id="{2D4F4525-8888-A922-DBE9-2168F172EC04}"/>
              </a:ext>
            </a:extLst>
          </p:cNvPr>
          <p:cNvGraphicFramePr>
            <a:graphicFrameLocks noGrp="1"/>
          </p:cNvGraphicFramePr>
          <p:nvPr>
            <p:extLst>
              <p:ext uri="{D42A27DB-BD31-4B8C-83A1-F6EECF244321}">
                <p14:modId xmlns:p14="http://schemas.microsoft.com/office/powerpoint/2010/main" val="2492276978"/>
              </p:ext>
            </p:extLst>
          </p:nvPr>
        </p:nvGraphicFramePr>
        <p:xfrm>
          <a:off x="84284" y="961880"/>
          <a:ext cx="5974772" cy="5161770"/>
        </p:xfrm>
        <a:graphic>
          <a:graphicData uri="http://schemas.openxmlformats.org/drawingml/2006/table">
            <a:tbl>
              <a:tblPr firstRow="1" bandRow="1">
                <a:tableStyleId>{93296810-A885-4BE3-A3E7-6D5BEEA58F35}</a:tableStyleId>
              </a:tblPr>
              <a:tblGrid>
                <a:gridCol w="3757662">
                  <a:extLst>
                    <a:ext uri="{9D8B030D-6E8A-4147-A177-3AD203B41FA5}">
                      <a16:colId xmlns:a16="http://schemas.microsoft.com/office/drawing/2014/main" val="2394761757"/>
                    </a:ext>
                  </a:extLst>
                </a:gridCol>
                <a:gridCol w="1308964">
                  <a:extLst>
                    <a:ext uri="{9D8B030D-6E8A-4147-A177-3AD203B41FA5}">
                      <a16:colId xmlns:a16="http://schemas.microsoft.com/office/drawing/2014/main" val="1319542307"/>
                    </a:ext>
                  </a:extLst>
                </a:gridCol>
                <a:gridCol w="908146">
                  <a:extLst>
                    <a:ext uri="{9D8B030D-6E8A-4147-A177-3AD203B41FA5}">
                      <a16:colId xmlns:a16="http://schemas.microsoft.com/office/drawing/2014/main" val="3399329661"/>
                    </a:ext>
                  </a:extLst>
                </a:gridCol>
              </a:tblGrid>
              <a:tr h="517379">
                <a:tc>
                  <a:txBody>
                    <a:bodyPr/>
                    <a:lstStyle/>
                    <a:p>
                      <a:pPr algn="ctr" fontAlgn="b"/>
                      <a:r>
                        <a:rPr lang="en-US" sz="1200" b="1" u="none" strike="noStrike">
                          <a:solidFill>
                            <a:schemeClr val="bg1"/>
                          </a:solidFill>
                          <a:effectLst/>
                        </a:rPr>
                        <a:t>Journal</a:t>
                      </a:r>
                      <a:endParaRPr lang="en-US" sz="1200" b="1" i="0" u="none" strike="noStrike">
                        <a:solidFill>
                          <a:schemeClr val="bg1"/>
                        </a:solidFill>
                        <a:effectLst/>
                        <a:latin typeface="Calibri" panose="020F0502020204030204" pitchFamily="34" charset="0"/>
                      </a:endParaRPr>
                    </a:p>
                  </a:txBody>
                  <a:tcPr marL="6350" marR="6350" marT="6350" marB="0" anchor="ctr"/>
                </a:tc>
                <a:tc>
                  <a:txBody>
                    <a:bodyPr/>
                    <a:lstStyle/>
                    <a:p>
                      <a:pPr algn="ctr" fontAlgn="b"/>
                      <a:r>
                        <a:rPr lang="en-US" sz="1200" b="1" u="none" strike="noStrike">
                          <a:solidFill>
                            <a:schemeClr val="bg1"/>
                          </a:solidFill>
                          <a:effectLst/>
                        </a:rPr>
                        <a:t>Number of SP AMP Resulting Publications</a:t>
                      </a:r>
                      <a:endParaRPr lang="en-US" sz="1200" b="1" i="0" u="none" strike="noStrike">
                        <a:solidFill>
                          <a:schemeClr val="bg1"/>
                        </a:solidFill>
                        <a:effectLst/>
                        <a:latin typeface="Calibri" panose="020F0502020204030204" pitchFamily="34" charset="0"/>
                      </a:endParaRPr>
                    </a:p>
                  </a:txBody>
                  <a:tcPr marL="6350" marR="6350" marT="6350" marB="0" anchor="ctr"/>
                </a:tc>
                <a:tc>
                  <a:txBody>
                    <a:bodyPr/>
                    <a:lstStyle/>
                    <a:p>
                      <a:pPr algn="ctr" fontAlgn="b"/>
                      <a:r>
                        <a:rPr lang="en-US" sz="1200" b="1" u="none" strike="noStrike">
                          <a:solidFill>
                            <a:schemeClr val="bg1"/>
                          </a:solidFill>
                          <a:effectLst/>
                        </a:rPr>
                        <a:t>SJR (</a:t>
                      </a:r>
                      <a:r>
                        <a:rPr lang="en-US" sz="1200" b="1" u="none" strike="noStrike" err="1">
                          <a:solidFill>
                            <a:schemeClr val="bg1"/>
                          </a:solidFill>
                          <a:effectLst/>
                        </a:rPr>
                        <a:t>SCImago</a:t>
                      </a:r>
                      <a:r>
                        <a:rPr lang="en-US" sz="1200" b="1" u="none" strike="noStrike">
                          <a:solidFill>
                            <a:schemeClr val="bg1"/>
                          </a:solidFill>
                          <a:effectLst/>
                        </a:rPr>
                        <a:t> Journal Rank)</a:t>
                      </a:r>
                      <a:endParaRPr lang="en-US" sz="1200" b="1" i="0" u="none" strike="noStrike">
                        <a:solidFill>
                          <a:schemeClr val="bg1"/>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598831860"/>
                  </a:ext>
                </a:extLst>
              </a:tr>
              <a:tr h="246667">
                <a:tc>
                  <a:txBody>
                    <a:bodyPr/>
                    <a:lstStyle/>
                    <a:p>
                      <a:pPr algn="l" fontAlgn="b"/>
                      <a:r>
                        <a:rPr lang="en-US" sz="1100" b="0" u="none" strike="noStrike">
                          <a:solidFill>
                            <a:srgbClr val="000000"/>
                          </a:solidFill>
                          <a:effectLst/>
                        </a:rPr>
                        <a:t>Military Behavioral Health</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0.271</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46283585"/>
                  </a:ext>
                </a:extLst>
              </a:tr>
              <a:tr h="246667">
                <a:tc>
                  <a:txBody>
                    <a:bodyPr/>
                    <a:lstStyle/>
                    <a:p>
                      <a:pPr algn="l" fontAlgn="b"/>
                      <a:r>
                        <a:rPr lang="en-US" sz="1100" b="0" u="none" strike="noStrike">
                          <a:solidFill>
                            <a:srgbClr val="000000"/>
                          </a:solidFill>
                          <a:effectLst/>
                        </a:rPr>
                        <a:t>Military Medicine</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0.403</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46702952"/>
                  </a:ext>
                </a:extLst>
              </a:tr>
              <a:tr h="246667">
                <a:tc>
                  <a:txBody>
                    <a:bodyPr/>
                    <a:lstStyle/>
                    <a:p>
                      <a:pPr algn="l" fontAlgn="b"/>
                      <a:r>
                        <a:rPr lang="en-US" sz="1100" b="0" u="none" strike="noStrike">
                          <a:solidFill>
                            <a:srgbClr val="000000"/>
                          </a:solidFill>
                          <a:effectLst/>
                        </a:rPr>
                        <a:t>Mitochondrion</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1.11</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18438901"/>
                  </a:ext>
                </a:extLst>
              </a:tr>
              <a:tr h="246667">
                <a:tc>
                  <a:txBody>
                    <a:bodyPr/>
                    <a:lstStyle/>
                    <a:p>
                      <a:pPr algn="l" fontAlgn="b"/>
                      <a:r>
                        <a:rPr lang="en-US" sz="1100" b="0" u="none" strike="noStrike">
                          <a:solidFill>
                            <a:srgbClr val="000000"/>
                          </a:solidFill>
                          <a:effectLst/>
                        </a:rPr>
                        <a:t>Molecular Immunology</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63506546"/>
                  </a:ext>
                </a:extLst>
              </a:tr>
              <a:tr h="318478">
                <a:tc>
                  <a:txBody>
                    <a:bodyPr/>
                    <a:lstStyle/>
                    <a:p>
                      <a:pPr algn="l" fontAlgn="b"/>
                      <a:r>
                        <a:rPr lang="en-US" sz="1100" b="0" u="none" strike="noStrike">
                          <a:solidFill>
                            <a:srgbClr val="000000"/>
                          </a:solidFill>
                          <a:effectLst/>
                        </a:rPr>
                        <a:t>Molecular Psychiatry</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4.39</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630795549"/>
                  </a:ext>
                </a:extLst>
              </a:tr>
              <a:tr h="246667">
                <a:tc>
                  <a:txBody>
                    <a:bodyPr/>
                    <a:lstStyle/>
                    <a:p>
                      <a:pPr algn="l" fontAlgn="b"/>
                      <a:r>
                        <a:rPr lang="en-US" sz="1100" b="0" u="none" strike="noStrike">
                          <a:solidFill>
                            <a:srgbClr val="000000"/>
                          </a:solidFill>
                          <a:effectLst/>
                        </a:rPr>
                        <a:t>Movement Disorders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2.47</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74848758"/>
                  </a:ext>
                </a:extLst>
              </a:tr>
              <a:tr h="246667">
                <a:tc>
                  <a:txBody>
                    <a:bodyPr/>
                    <a:lstStyle/>
                    <a:p>
                      <a:pPr algn="l" fontAlgn="b"/>
                      <a:r>
                        <a:rPr lang="en-US" sz="1100" b="0" u="none" strike="noStrike">
                          <a:solidFill>
                            <a:srgbClr val="000000"/>
                          </a:solidFill>
                          <a:effectLst/>
                        </a:rPr>
                        <a:t>Nano-Micro Letters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3.95</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83114202"/>
                  </a:ext>
                </a:extLst>
              </a:tr>
              <a:tr h="246667">
                <a:tc>
                  <a:txBody>
                    <a:bodyPr/>
                    <a:lstStyle/>
                    <a:p>
                      <a:pPr algn="l" fontAlgn="b"/>
                      <a:r>
                        <a:rPr lang="en-US" sz="1100" b="0" u="none" strike="noStrike">
                          <a:solidFill>
                            <a:srgbClr val="000000"/>
                          </a:solidFill>
                          <a:effectLst/>
                        </a:rPr>
                        <a:t>Nature Communications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4.85</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23392020"/>
                  </a:ext>
                </a:extLst>
              </a:tr>
              <a:tr h="246667">
                <a:tc>
                  <a:txBody>
                    <a:bodyPr/>
                    <a:lstStyle/>
                    <a:p>
                      <a:pPr algn="l" fontAlgn="b"/>
                      <a:r>
                        <a:rPr lang="en-US" sz="1100" b="0" u="none" strike="noStrike">
                          <a:solidFill>
                            <a:srgbClr val="000000"/>
                          </a:solidFill>
                          <a:effectLst/>
                        </a:rPr>
                        <a:t>NeuroImage Clinical</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1.42</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44871324"/>
                  </a:ext>
                </a:extLst>
              </a:tr>
              <a:tr h="246667">
                <a:tc>
                  <a:txBody>
                    <a:bodyPr/>
                    <a:lstStyle/>
                    <a:p>
                      <a:pPr algn="l" fontAlgn="b"/>
                      <a:r>
                        <a:rPr lang="en-US" sz="1100" b="0" u="none" strike="noStrike">
                          <a:solidFill>
                            <a:srgbClr val="000000"/>
                          </a:solidFill>
                          <a:effectLst/>
                        </a:rPr>
                        <a:t>Neuromodulation Technology at the Neural Interface</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0.787</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52348393"/>
                  </a:ext>
                </a:extLst>
              </a:tr>
              <a:tr h="246667">
                <a:tc>
                  <a:txBody>
                    <a:bodyPr/>
                    <a:lstStyle/>
                    <a:p>
                      <a:pPr algn="l" fontAlgn="b"/>
                      <a:r>
                        <a:rPr lang="en-US" sz="1100" b="0" u="none" strike="noStrike">
                          <a:solidFill>
                            <a:srgbClr val="000000"/>
                          </a:solidFill>
                          <a:effectLst/>
                        </a:rPr>
                        <a:t>Neuropsychopharmacology</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2.28</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53485353"/>
                  </a:ext>
                </a:extLst>
              </a:tr>
              <a:tr h="246667">
                <a:tc>
                  <a:txBody>
                    <a:bodyPr/>
                    <a:lstStyle/>
                    <a:p>
                      <a:pPr algn="l" fontAlgn="b"/>
                      <a:r>
                        <a:rPr lang="en-US" sz="1100" b="0" u="none" strike="noStrike">
                          <a:solidFill>
                            <a:srgbClr val="000000"/>
                          </a:solidFill>
                          <a:effectLst/>
                        </a:rPr>
                        <a:t>Neuroscience &amp; Biobehavioral Reviews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2.66</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49875414"/>
                  </a:ext>
                </a:extLst>
              </a:tr>
              <a:tr h="246667">
                <a:tc>
                  <a:txBody>
                    <a:bodyPr/>
                    <a:lstStyle/>
                    <a:p>
                      <a:pPr algn="l" fontAlgn="b"/>
                      <a:r>
                        <a:rPr lang="en-US" sz="1100" b="0" u="none" strike="noStrike">
                          <a:solidFill>
                            <a:srgbClr val="000000"/>
                          </a:solidFill>
                          <a:effectLst/>
                        </a:rPr>
                        <a:t>Nucleic Acids Research</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8.24</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40373258"/>
                  </a:ext>
                </a:extLst>
              </a:tr>
              <a:tr h="246667">
                <a:tc>
                  <a:txBody>
                    <a:bodyPr/>
                    <a:lstStyle/>
                    <a:p>
                      <a:pPr algn="l" fontAlgn="b"/>
                      <a:r>
                        <a:rPr lang="en-US" sz="1100" b="0" u="none" strike="noStrike">
                          <a:solidFill>
                            <a:srgbClr val="000000"/>
                          </a:solidFill>
                          <a:effectLst/>
                        </a:rPr>
                        <a:t>PeerJ</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0.766</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47506755"/>
                  </a:ext>
                </a:extLst>
              </a:tr>
              <a:tr h="246667">
                <a:tc>
                  <a:txBody>
                    <a:bodyPr/>
                    <a:lstStyle/>
                    <a:p>
                      <a:pPr algn="l" fontAlgn="b"/>
                      <a:r>
                        <a:rPr lang="en-US" sz="1100" b="0" u="none" strike="noStrike">
                          <a:solidFill>
                            <a:srgbClr val="000000"/>
                          </a:solidFill>
                          <a:effectLst/>
                        </a:rPr>
                        <a:t>Proceedings of the National Academy of Sciences of the United States of America</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4.18</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460186845"/>
                  </a:ext>
                </a:extLst>
              </a:tr>
              <a:tr h="246667">
                <a:tc>
                  <a:txBody>
                    <a:bodyPr/>
                    <a:lstStyle/>
                    <a:p>
                      <a:pPr algn="l" fontAlgn="b"/>
                      <a:r>
                        <a:rPr lang="en-US" sz="1100" b="0" u="none" strike="noStrike">
                          <a:solidFill>
                            <a:srgbClr val="000000"/>
                          </a:solidFill>
                          <a:effectLst/>
                        </a:rPr>
                        <a:t>Professional Psychology Research and Practice</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0.577</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36766661"/>
                  </a:ext>
                </a:extLst>
              </a:tr>
              <a:tr h="246667">
                <a:tc>
                  <a:txBody>
                    <a:bodyPr/>
                    <a:lstStyle/>
                    <a:p>
                      <a:pPr algn="l" fontAlgn="b"/>
                      <a:r>
                        <a:rPr lang="en-US" sz="1100" b="0" u="none" strike="noStrike">
                          <a:solidFill>
                            <a:srgbClr val="000000"/>
                          </a:solidFill>
                          <a:effectLst/>
                        </a:rPr>
                        <a:t>Psychiatric Services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1.26</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11611281"/>
                  </a:ext>
                </a:extLst>
              </a:tr>
              <a:tr h="246667">
                <a:tc>
                  <a:txBody>
                    <a:bodyPr/>
                    <a:lstStyle/>
                    <a:p>
                      <a:pPr algn="l" fontAlgn="b"/>
                      <a:r>
                        <a:rPr lang="en-US" sz="1100" b="0" u="none" strike="noStrike">
                          <a:solidFill>
                            <a:srgbClr val="000000"/>
                          </a:solidFill>
                          <a:effectLst/>
                        </a:rPr>
                        <a:t>Psychiatry Research</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1.66</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14896047"/>
                  </a:ext>
                </a:extLst>
              </a:tr>
            </a:tbl>
          </a:graphicData>
        </a:graphic>
      </p:graphicFrame>
      <p:graphicFrame>
        <p:nvGraphicFramePr>
          <p:cNvPr id="6" name="Table 4">
            <a:extLst>
              <a:ext uri="{FF2B5EF4-FFF2-40B4-BE49-F238E27FC236}">
                <a16:creationId xmlns:a16="http://schemas.microsoft.com/office/drawing/2014/main" id="{A8480105-9E39-2D3D-A670-0489D0CF97C1}"/>
              </a:ext>
            </a:extLst>
          </p:cNvPr>
          <p:cNvGraphicFramePr>
            <a:graphicFrameLocks noGrp="1"/>
          </p:cNvGraphicFramePr>
          <p:nvPr>
            <p:extLst>
              <p:ext uri="{D42A27DB-BD31-4B8C-83A1-F6EECF244321}">
                <p14:modId xmlns:p14="http://schemas.microsoft.com/office/powerpoint/2010/main" val="784179257"/>
              </p:ext>
            </p:extLst>
          </p:nvPr>
        </p:nvGraphicFramePr>
        <p:xfrm>
          <a:off x="6132945" y="961880"/>
          <a:ext cx="5974772" cy="5066807"/>
        </p:xfrm>
        <a:graphic>
          <a:graphicData uri="http://schemas.openxmlformats.org/drawingml/2006/table">
            <a:tbl>
              <a:tblPr firstRow="1" bandRow="1">
                <a:tableStyleId>{93296810-A885-4BE3-A3E7-6D5BEEA58F35}</a:tableStyleId>
              </a:tblPr>
              <a:tblGrid>
                <a:gridCol w="3757662">
                  <a:extLst>
                    <a:ext uri="{9D8B030D-6E8A-4147-A177-3AD203B41FA5}">
                      <a16:colId xmlns:a16="http://schemas.microsoft.com/office/drawing/2014/main" val="2394761757"/>
                    </a:ext>
                  </a:extLst>
                </a:gridCol>
                <a:gridCol w="1308964">
                  <a:extLst>
                    <a:ext uri="{9D8B030D-6E8A-4147-A177-3AD203B41FA5}">
                      <a16:colId xmlns:a16="http://schemas.microsoft.com/office/drawing/2014/main" val="1319542307"/>
                    </a:ext>
                  </a:extLst>
                </a:gridCol>
                <a:gridCol w="908146">
                  <a:extLst>
                    <a:ext uri="{9D8B030D-6E8A-4147-A177-3AD203B41FA5}">
                      <a16:colId xmlns:a16="http://schemas.microsoft.com/office/drawing/2014/main" val="3399329661"/>
                    </a:ext>
                  </a:extLst>
                </a:gridCol>
              </a:tblGrid>
              <a:tr h="517379">
                <a:tc>
                  <a:txBody>
                    <a:bodyPr/>
                    <a:lstStyle/>
                    <a:p>
                      <a:pPr algn="ctr" fontAlgn="b"/>
                      <a:r>
                        <a:rPr lang="en-US" sz="1200" b="1" u="none" strike="noStrike" dirty="0">
                          <a:solidFill>
                            <a:schemeClr val="bg1"/>
                          </a:solidFill>
                          <a:effectLst/>
                        </a:rPr>
                        <a:t>Journal</a:t>
                      </a:r>
                      <a:endParaRPr lang="en-US" sz="1200" b="1" i="0" u="none" strike="noStrike" dirty="0">
                        <a:solidFill>
                          <a:schemeClr val="bg1"/>
                        </a:solidFill>
                        <a:effectLst/>
                        <a:latin typeface="Calibri" panose="020F0502020204030204" pitchFamily="34" charset="0"/>
                      </a:endParaRPr>
                    </a:p>
                  </a:txBody>
                  <a:tcPr marL="6350" marR="6350" marT="6350" marB="0" anchor="ctr"/>
                </a:tc>
                <a:tc>
                  <a:txBody>
                    <a:bodyPr/>
                    <a:lstStyle/>
                    <a:p>
                      <a:pPr algn="ctr" fontAlgn="b"/>
                      <a:r>
                        <a:rPr lang="en-US" sz="1200" b="1" u="none" strike="noStrike">
                          <a:solidFill>
                            <a:schemeClr val="bg1"/>
                          </a:solidFill>
                          <a:effectLst/>
                        </a:rPr>
                        <a:t>Number of SP AMP Resulting Publications</a:t>
                      </a:r>
                      <a:endParaRPr lang="en-US" sz="1200" b="1" i="0" u="none" strike="noStrike">
                        <a:solidFill>
                          <a:schemeClr val="bg1"/>
                        </a:solidFill>
                        <a:effectLst/>
                        <a:latin typeface="Calibri" panose="020F0502020204030204" pitchFamily="34" charset="0"/>
                      </a:endParaRPr>
                    </a:p>
                  </a:txBody>
                  <a:tcPr marL="6350" marR="6350" marT="6350" marB="0" anchor="ctr"/>
                </a:tc>
                <a:tc>
                  <a:txBody>
                    <a:bodyPr/>
                    <a:lstStyle/>
                    <a:p>
                      <a:pPr algn="ctr" fontAlgn="b"/>
                      <a:r>
                        <a:rPr lang="en-US" sz="1200" b="1" u="none" strike="noStrike">
                          <a:solidFill>
                            <a:schemeClr val="bg1"/>
                          </a:solidFill>
                          <a:effectLst/>
                        </a:rPr>
                        <a:t>SJR (</a:t>
                      </a:r>
                      <a:r>
                        <a:rPr lang="en-US" sz="1200" b="1" u="none" strike="noStrike" err="1">
                          <a:solidFill>
                            <a:schemeClr val="bg1"/>
                          </a:solidFill>
                          <a:effectLst/>
                        </a:rPr>
                        <a:t>SCImago</a:t>
                      </a:r>
                      <a:r>
                        <a:rPr lang="en-US" sz="1200" b="1" u="none" strike="noStrike">
                          <a:solidFill>
                            <a:schemeClr val="bg1"/>
                          </a:solidFill>
                          <a:effectLst/>
                        </a:rPr>
                        <a:t> Journal Rank)</a:t>
                      </a:r>
                      <a:endParaRPr lang="en-US" sz="1200" b="1" i="0" u="none" strike="noStrike">
                        <a:solidFill>
                          <a:schemeClr val="bg1"/>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598831860"/>
                  </a:ext>
                </a:extLst>
              </a:tr>
              <a:tr h="246667">
                <a:tc>
                  <a:txBody>
                    <a:bodyPr/>
                    <a:lstStyle/>
                    <a:p>
                      <a:pPr algn="l" fontAlgn="b"/>
                      <a:r>
                        <a:rPr lang="en-US" sz="1100" b="0" u="none" strike="noStrike" dirty="0">
                          <a:solidFill>
                            <a:srgbClr val="000000"/>
                          </a:solidFill>
                          <a:effectLst/>
                        </a:rPr>
                        <a:t>Psychiatry Research Neuroimaging</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0.817</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46283585"/>
                  </a:ext>
                </a:extLst>
              </a:tr>
              <a:tr h="246667">
                <a:tc>
                  <a:txBody>
                    <a:bodyPr/>
                    <a:lstStyle/>
                    <a:p>
                      <a:pPr algn="l" fontAlgn="b"/>
                      <a:r>
                        <a:rPr lang="en-US" sz="1100" b="0" u="none" strike="noStrike">
                          <a:solidFill>
                            <a:srgbClr val="000000"/>
                          </a:solidFill>
                          <a:effectLst/>
                        </a:rPr>
                        <a:t>Psychiatry and Clinical Neurosciences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1.35</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46702952"/>
                  </a:ext>
                </a:extLst>
              </a:tr>
              <a:tr h="246667">
                <a:tc>
                  <a:txBody>
                    <a:bodyPr/>
                    <a:lstStyle/>
                    <a:p>
                      <a:pPr algn="l" fontAlgn="b"/>
                      <a:r>
                        <a:rPr lang="en-US" sz="1100" b="0" u="none" strike="noStrike">
                          <a:solidFill>
                            <a:srgbClr val="000000"/>
                          </a:solidFill>
                          <a:effectLst/>
                        </a:rPr>
                        <a:t>Psychological Medicine</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2.33</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18438901"/>
                  </a:ext>
                </a:extLst>
              </a:tr>
              <a:tr h="246667">
                <a:tc>
                  <a:txBody>
                    <a:bodyPr/>
                    <a:lstStyle/>
                    <a:p>
                      <a:pPr algn="l" fontAlgn="b"/>
                      <a:r>
                        <a:rPr lang="en-US" sz="1100" b="0" u="none" strike="noStrike">
                          <a:solidFill>
                            <a:srgbClr val="000000"/>
                          </a:solidFill>
                          <a:effectLst/>
                        </a:rPr>
                        <a:t>Psychological Services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0.733</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63506546"/>
                  </a:ext>
                </a:extLst>
              </a:tr>
              <a:tr h="318478">
                <a:tc>
                  <a:txBody>
                    <a:bodyPr/>
                    <a:lstStyle/>
                    <a:p>
                      <a:pPr algn="l" fontAlgn="b"/>
                      <a:r>
                        <a:rPr lang="en-US" sz="1100" b="0" u="none" strike="noStrike">
                          <a:solidFill>
                            <a:srgbClr val="000000"/>
                          </a:solidFill>
                          <a:effectLst/>
                        </a:rPr>
                        <a:t>Psychological Trauma Theory Research Practice and Policy</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1.96</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630795549"/>
                  </a:ext>
                </a:extLst>
              </a:tr>
              <a:tr h="246667">
                <a:tc>
                  <a:txBody>
                    <a:bodyPr/>
                    <a:lstStyle/>
                    <a:p>
                      <a:pPr algn="l" fontAlgn="b"/>
                      <a:r>
                        <a:rPr lang="en-US" sz="1100" b="0" u="none" strike="noStrike">
                          <a:solidFill>
                            <a:srgbClr val="000000"/>
                          </a:solidFill>
                          <a:effectLst/>
                        </a:rPr>
                        <a:t>Psychology of Men &amp; Masculinity</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0.905</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74848758"/>
                  </a:ext>
                </a:extLst>
              </a:tr>
              <a:tr h="246667">
                <a:tc>
                  <a:txBody>
                    <a:bodyPr/>
                    <a:lstStyle/>
                    <a:p>
                      <a:pPr algn="l" fontAlgn="b"/>
                      <a:r>
                        <a:rPr lang="en-US" sz="1100" b="0" u="none" strike="noStrike">
                          <a:solidFill>
                            <a:srgbClr val="000000"/>
                          </a:solidFill>
                          <a:effectLst/>
                        </a:rPr>
                        <a:t>Psychopharmacology</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1.1</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83114202"/>
                  </a:ext>
                </a:extLst>
              </a:tr>
              <a:tr h="246667">
                <a:tc>
                  <a:txBody>
                    <a:bodyPr/>
                    <a:lstStyle/>
                    <a:p>
                      <a:pPr algn="l" fontAlgn="b"/>
                      <a:r>
                        <a:rPr lang="en-US" sz="1100" b="0" u="none" strike="noStrike">
                          <a:solidFill>
                            <a:srgbClr val="000000"/>
                          </a:solidFill>
                          <a:effectLst/>
                        </a:rPr>
                        <a:t>Psychophysiology</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1.46</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23392020"/>
                  </a:ext>
                </a:extLst>
              </a:tr>
              <a:tr h="246667">
                <a:tc>
                  <a:txBody>
                    <a:bodyPr/>
                    <a:lstStyle/>
                    <a:p>
                      <a:pPr algn="l" fontAlgn="b"/>
                      <a:r>
                        <a:rPr lang="en-US" sz="1100" b="0" u="none" strike="noStrike">
                          <a:solidFill>
                            <a:srgbClr val="000000"/>
                          </a:solidFill>
                          <a:effectLst/>
                        </a:rPr>
                        <a:t>Pteridines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0.193</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44871324"/>
                  </a:ext>
                </a:extLst>
              </a:tr>
              <a:tr h="246667">
                <a:tc>
                  <a:txBody>
                    <a:bodyPr/>
                    <a:lstStyle/>
                    <a:p>
                      <a:pPr algn="l" fontAlgn="b"/>
                      <a:r>
                        <a:rPr lang="en-US" sz="1100" b="0" u="none" strike="noStrike">
                          <a:solidFill>
                            <a:srgbClr val="000000"/>
                          </a:solidFill>
                          <a:effectLst/>
                        </a:rPr>
                        <a:t>Research in Nursing &amp; Health</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0.595</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52348393"/>
                  </a:ext>
                </a:extLst>
              </a:tr>
              <a:tr h="246667">
                <a:tc>
                  <a:txBody>
                    <a:bodyPr/>
                    <a:lstStyle/>
                    <a:p>
                      <a:pPr algn="l" fontAlgn="b"/>
                      <a:r>
                        <a:rPr lang="en-US" sz="1100" b="0" u="none" strike="noStrike">
                          <a:solidFill>
                            <a:srgbClr val="000000"/>
                          </a:solidFill>
                          <a:effectLst/>
                        </a:rPr>
                        <a:t>Schizophrenia Bulletin</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2.43</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53485353"/>
                  </a:ext>
                </a:extLst>
              </a:tr>
              <a:tr h="246667">
                <a:tc>
                  <a:txBody>
                    <a:bodyPr/>
                    <a:lstStyle/>
                    <a:p>
                      <a:pPr algn="l" fontAlgn="b"/>
                      <a:r>
                        <a:rPr lang="en-US" sz="1100" b="0" u="none" strike="noStrike">
                          <a:solidFill>
                            <a:srgbClr val="000000"/>
                          </a:solidFill>
                          <a:effectLst/>
                        </a:rPr>
                        <a:t>Schizophrenia Research</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1.45</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49875414"/>
                  </a:ext>
                </a:extLst>
              </a:tr>
              <a:tr h="246667">
                <a:tc>
                  <a:txBody>
                    <a:bodyPr/>
                    <a:lstStyle/>
                    <a:p>
                      <a:pPr algn="l" fontAlgn="b"/>
                      <a:r>
                        <a:rPr lang="en-US" sz="1100" b="0" u="none" strike="noStrike">
                          <a:solidFill>
                            <a:srgbClr val="000000"/>
                          </a:solidFill>
                          <a:effectLst/>
                        </a:rPr>
                        <a:t>Science Advances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4.59</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40373258"/>
                  </a:ext>
                </a:extLst>
              </a:tr>
              <a:tr h="246667">
                <a:tc>
                  <a:txBody>
                    <a:bodyPr/>
                    <a:lstStyle/>
                    <a:p>
                      <a:pPr algn="l" fontAlgn="b"/>
                      <a:r>
                        <a:rPr lang="en-US" sz="1100" b="0" u="none" strike="noStrike">
                          <a:solidFill>
                            <a:srgbClr val="000000"/>
                          </a:solidFill>
                          <a:effectLst/>
                        </a:rPr>
                        <a:t>Social Psychiatry and Psychiatric Epidemiology</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1.68</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47506755"/>
                  </a:ext>
                </a:extLst>
              </a:tr>
              <a:tr h="246667">
                <a:tc>
                  <a:txBody>
                    <a:bodyPr/>
                    <a:lstStyle/>
                    <a:p>
                      <a:pPr algn="l" fontAlgn="b"/>
                      <a:r>
                        <a:rPr lang="en-US" sz="1100" b="0" u="none" strike="noStrike">
                          <a:solidFill>
                            <a:srgbClr val="000000"/>
                          </a:solidFill>
                          <a:effectLst/>
                        </a:rPr>
                        <a:t>Social Science &amp; Medicine</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1.81</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460186845"/>
                  </a:ext>
                </a:extLst>
              </a:tr>
              <a:tr h="246667">
                <a:tc>
                  <a:txBody>
                    <a:bodyPr/>
                    <a:lstStyle/>
                    <a:p>
                      <a:pPr algn="l" fontAlgn="b"/>
                      <a:r>
                        <a:rPr lang="en-US" sz="1100" b="0" u="none" strike="noStrike">
                          <a:solidFill>
                            <a:srgbClr val="000000"/>
                          </a:solidFill>
                          <a:effectLst/>
                        </a:rPr>
                        <a:t>Substance Abuse</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0.88</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36766661"/>
                  </a:ext>
                </a:extLst>
              </a:tr>
              <a:tr h="246667">
                <a:tc>
                  <a:txBody>
                    <a:bodyPr/>
                    <a:lstStyle/>
                    <a:p>
                      <a:pPr algn="l" fontAlgn="b"/>
                      <a:r>
                        <a:rPr lang="en-US" sz="1100" b="0" u="none" strike="noStrike">
                          <a:solidFill>
                            <a:srgbClr val="000000"/>
                          </a:solidFill>
                          <a:effectLst/>
                        </a:rPr>
                        <a:t>Suicide and Life-Threatening Behavior</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1.61</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11611281"/>
                  </a:ext>
                </a:extLst>
              </a:tr>
              <a:tr h="246667">
                <a:tc>
                  <a:txBody>
                    <a:bodyPr/>
                    <a:lstStyle/>
                    <a:p>
                      <a:pPr algn="l" fontAlgn="b"/>
                      <a:r>
                        <a:rPr lang="en-US" sz="1100" b="0" u="none" strike="noStrike" dirty="0">
                          <a:solidFill>
                            <a:srgbClr val="000000"/>
                          </a:solidFill>
                          <a:effectLst/>
                        </a:rPr>
                        <a:t>Psychiatry Research Neuroimaging</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0.817</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14896047"/>
                  </a:ext>
                </a:extLst>
              </a:tr>
            </a:tbl>
          </a:graphicData>
        </a:graphic>
      </p:graphicFrame>
    </p:spTree>
    <p:extLst>
      <p:ext uri="{BB962C8B-B14F-4D97-AF65-F5344CB8AC3E}">
        <p14:creationId xmlns:p14="http://schemas.microsoft.com/office/powerpoint/2010/main" val="98664828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BA448-930C-8782-0D31-BCB09305FF40}"/>
              </a:ext>
            </a:extLst>
          </p:cNvPr>
          <p:cNvSpPr>
            <a:spLocks noGrp="1"/>
          </p:cNvSpPr>
          <p:nvPr>
            <p:ph type="title"/>
          </p:nvPr>
        </p:nvSpPr>
        <p:spPr/>
        <p:txBody>
          <a:bodyPr/>
          <a:lstStyle/>
          <a:p>
            <a:r>
              <a:rPr lang="en-US"/>
              <a:t>Journals (4 of 4)</a:t>
            </a:r>
          </a:p>
        </p:txBody>
      </p:sp>
      <p:sp>
        <p:nvSpPr>
          <p:cNvPr id="3" name="Slide Number Placeholder 2">
            <a:extLst>
              <a:ext uri="{FF2B5EF4-FFF2-40B4-BE49-F238E27FC236}">
                <a16:creationId xmlns:a16="http://schemas.microsoft.com/office/drawing/2014/main" id="{D5ED435D-10B0-55B3-94C9-0CCEF8CDD733}"/>
              </a:ext>
            </a:extLst>
          </p:cNvPr>
          <p:cNvSpPr>
            <a:spLocks noGrp="1"/>
          </p:cNvSpPr>
          <p:nvPr>
            <p:ph type="sldNum" sz="quarter" idx="12"/>
          </p:nvPr>
        </p:nvSpPr>
        <p:spPr/>
        <p:txBody>
          <a:bodyPr/>
          <a:lstStyle/>
          <a:p>
            <a:fld id="{61ED25BF-8B08-481C-9175-42CBF3C8334C}" type="slidenum">
              <a:rPr lang="en-US" smtClean="0"/>
              <a:pPr/>
              <a:t>107</a:t>
            </a:fld>
            <a:endParaRPr lang="en-US"/>
          </a:p>
        </p:txBody>
      </p:sp>
      <p:graphicFrame>
        <p:nvGraphicFramePr>
          <p:cNvPr id="5" name="Table 4">
            <a:extLst>
              <a:ext uri="{FF2B5EF4-FFF2-40B4-BE49-F238E27FC236}">
                <a16:creationId xmlns:a16="http://schemas.microsoft.com/office/drawing/2014/main" id="{7AF46B7B-947B-671E-7A9F-E903E35E1B1D}"/>
              </a:ext>
            </a:extLst>
          </p:cNvPr>
          <p:cNvGraphicFramePr>
            <a:graphicFrameLocks noGrp="1"/>
          </p:cNvGraphicFramePr>
          <p:nvPr>
            <p:extLst>
              <p:ext uri="{D42A27DB-BD31-4B8C-83A1-F6EECF244321}">
                <p14:modId xmlns:p14="http://schemas.microsoft.com/office/powerpoint/2010/main" val="28762451"/>
              </p:ext>
            </p:extLst>
          </p:nvPr>
        </p:nvGraphicFramePr>
        <p:xfrm>
          <a:off x="2760951" y="1577589"/>
          <a:ext cx="5774747" cy="3702821"/>
        </p:xfrm>
        <a:graphic>
          <a:graphicData uri="http://schemas.openxmlformats.org/drawingml/2006/table">
            <a:tbl>
              <a:tblPr firstRow="1" bandRow="1">
                <a:tableStyleId>{93296810-A885-4BE3-A3E7-6D5BEEA58F35}</a:tableStyleId>
              </a:tblPr>
              <a:tblGrid>
                <a:gridCol w="3631862">
                  <a:extLst>
                    <a:ext uri="{9D8B030D-6E8A-4147-A177-3AD203B41FA5}">
                      <a16:colId xmlns:a16="http://schemas.microsoft.com/office/drawing/2014/main" val="2394761757"/>
                    </a:ext>
                  </a:extLst>
                </a:gridCol>
                <a:gridCol w="1265142">
                  <a:extLst>
                    <a:ext uri="{9D8B030D-6E8A-4147-A177-3AD203B41FA5}">
                      <a16:colId xmlns:a16="http://schemas.microsoft.com/office/drawing/2014/main" val="1319542307"/>
                    </a:ext>
                  </a:extLst>
                </a:gridCol>
                <a:gridCol w="877743">
                  <a:extLst>
                    <a:ext uri="{9D8B030D-6E8A-4147-A177-3AD203B41FA5}">
                      <a16:colId xmlns:a16="http://schemas.microsoft.com/office/drawing/2014/main" val="3399329661"/>
                    </a:ext>
                  </a:extLst>
                </a:gridCol>
              </a:tblGrid>
              <a:tr h="350957">
                <a:tc>
                  <a:txBody>
                    <a:bodyPr/>
                    <a:lstStyle/>
                    <a:p>
                      <a:pPr algn="ctr" fontAlgn="b"/>
                      <a:r>
                        <a:rPr lang="en-US" sz="1200" b="1" u="none" strike="noStrike">
                          <a:solidFill>
                            <a:schemeClr val="bg1"/>
                          </a:solidFill>
                          <a:effectLst/>
                        </a:rPr>
                        <a:t>Journal</a:t>
                      </a:r>
                      <a:endParaRPr lang="en-US" sz="1200" b="1" i="0" u="none" strike="noStrike">
                        <a:solidFill>
                          <a:schemeClr val="bg1"/>
                        </a:solidFill>
                        <a:effectLst/>
                        <a:latin typeface="Calibri" panose="020F0502020204030204" pitchFamily="34" charset="0"/>
                      </a:endParaRPr>
                    </a:p>
                  </a:txBody>
                  <a:tcPr marL="6350" marR="6350" marT="6350" marB="0" anchor="ctr"/>
                </a:tc>
                <a:tc>
                  <a:txBody>
                    <a:bodyPr/>
                    <a:lstStyle/>
                    <a:p>
                      <a:pPr algn="ctr" fontAlgn="b"/>
                      <a:r>
                        <a:rPr lang="en-US" sz="1200" b="1" u="none" strike="noStrike">
                          <a:solidFill>
                            <a:schemeClr val="bg1"/>
                          </a:solidFill>
                          <a:effectLst/>
                        </a:rPr>
                        <a:t>Number of SP AMP Resulting Publications</a:t>
                      </a:r>
                      <a:endParaRPr lang="en-US" sz="1200" b="1" i="0" u="none" strike="noStrike">
                        <a:solidFill>
                          <a:schemeClr val="bg1"/>
                        </a:solidFill>
                        <a:effectLst/>
                        <a:latin typeface="Calibri" panose="020F0502020204030204" pitchFamily="34" charset="0"/>
                      </a:endParaRPr>
                    </a:p>
                  </a:txBody>
                  <a:tcPr marL="6350" marR="6350" marT="6350" marB="0" anchor="ctr"/>
                </a:tc>
                <a:tc>
                  <a:txBody>
                    <a:bodyPr/>
                    <a:lstStyle/>
                    <a:p>
                      <a:pPr algn="ctr" fontAlgn="b"/>
                      <a:r>
                        <a:rPr lang="en-US" sz="1200" b="1" u="none" strike="noStrike">
                          <a:solidFill>
                            <a:schemeClr val="bg1"/>
                          </a:solidFill>
                          <a:effectLst/>
                        </a:rPr>
                        <a:t>SJR (</a:t>
                      </a:r>
                      <a:r>
                        <a:rPr lang="en-US" sz="1200" b="1" u="none" strike="noStrike" err="1">
                          <a:solidFill>
                            <a:schemeClr val="bg1"/>
                          </a:solidFill>
                          <a:effectLst/>
                        </a:rPr>
                        <a:t>SCImago</a:t>
                      </a:r>
                      <a:r>
                        <a:rPr lang="en-US" sz="1200" b="1" u="none" strike="noStrike">
                          <a:solidFill>
                            <a:schemeClr val="bg1"/>
                          </a:solidFill>
                          <a:effectLst/>
                        </a:rPr>
                        <a:t> Journal Rank)</a:t>
                      </a:r>
                      <a:endParaRPr lang="en-US" sz="1200" b="1" i="0" u="none" strike="noStrike">
                        <a:solidFill>
                          <a:schemeClr val="bg1"/>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598831860"/>
                  </a:ext>
                </a:extLst>
              </a:tr>
              <a:tr h="349759">
                <a:tc>
                  <a:txBody>
                    <a:bodyPr/>
                    <a:lstStyle/>
                    <a:p>
                      <a:pPr algn="l" fontAlgn="b"/>
                      <a:r>
                        <a:rPr lang="en-US" sz="1100" b="0" u="none" strike="noStrike">
                          <a:solidFill>
                            <a:srgbClr val="000000"/>
                          </a:solidFill>
                          <a:effectLst/>
                        </a:rPr>
                        <a:t>The Journal of Clinical Psychiatry</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1.36</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05392216"/>
                  </a:ext>
                </a:extLst>
              </a:tr>
              <a:tr h="349759">
                <a:tc>
                  <a:txBody>
                    <a:bodyPr/>
                    <a:lstStyle/>
                    <a:p>
                      <a:pPr algn="l" fontAlgn="b"/>
                      <a:r>
                        <a:rPr lang="en-US" sz="1100" b="0" u="none" strike="noStrike">
                          <a:solidFill>
                            <a:srgbClr val="000000"/>
                          </a:solidFill>
                          <a:effectLst/>
                        </a:rPr>
                        <a:t>The Journal of Nervous and Mental Disease</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0.622</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15306660"/>
                  </a:ext>
                </a:extLst>
              </a:tr>
              <a:tr h="349759">
                <a:tc>
                  <a:txBody>
                    <a:bodyPr/>
                    <a:lstStyle/>
                    <a:p>
                      <a:pPr algn="l" fontAlgn="b"/>
                      <a:r>
                        <a:rPr lang="en-US" sz="1100" b="0" u="none" strike="noStrike">
                          <a:solidFill>
                            <a:srgbClr val="000000"/>
                          </a:solidFill>
                          <a:effectLst/>
                        </a:rPr>
                        <a:t>The World Journal of Biological Psychiatry</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0.988</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97691815"/>
                  </a:ext>
                </a:extLst>
              </a:tr>
              <a:tr h="349759">
                <a:tc>
                  <a:txBody>
                    <a:bodyPr/>
                    <a:lstStyle/>
                    <a:p>
                      <a:pPr algn="l" fontAlgn="b"/>
                      <a:r>
                        <a:rPr lang="en-US" sz="1100" b="0" u="none" strike="noStrike">
                          <a:solidFill>
                            <a:srgbClr val="000000"/>
                          </a:solidFill>
                          <a:effectLst/>
                        </a:rPr>
                        <a:t>Therapeutic Advances in Psychopharmacology</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NA</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55551172"/>
                  </a:ext>
                </a:extLst>
              </a:tr>
              <a:tr h="349759">
                <a:tc>
                  <a:txBody>
                    <a:bodyPr/>
                    <a:lstStyle/>
                    <a:p>
                      <a:pPr algn="l" fontAlgn="b"/>
                      <a:r>
                        <a:rPr lang="en-US" sz="1100" b="0" u="none" strike="noStrike">
                          <a:solidFill>
                            <a:srgbClr val="000000"/>
                          </a:solidFill>
                          <a:effectLst/>
                        </a:rPr>
                        <a:t>Translational Behavioral Medicine</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0.899</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61234979"/>
                  </a:ext>
                </a:extLst>
              </a:tr>
              <a:tr h="349759">
                <a:tc>
                  <a:txBody>
                    <a:bodyPr/>
                    <a:lstStyle/>
                    <a:p>
                      <a:pPr algn="l" fontAlgn="b"/>
                      <a:r>
                        <a:rPr lang="en-US" sz="1100" b="0" u="none" strike="noStrike">
                          <a:solidFill>
                            <a:srgbClr val="000000"/>
                          </a:solidFill>
                          <a:effectLst/>
                        </a:rPr>
                        <a:t>Translational Psychiatry</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2.08</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33373421"/>
                  </a:ext>
                </a:extLst>
              </a:tr>
              <a:tr h="349759">
                <a:tc>
                  <a:txBody>
                    <a:bodyPr/>
                    <a:lstStyle/>
                    <a:p>
                      <a:pPr algn="l" fontAlgn="b"/>
                      <a:r>
                        <a:rPr lang="en-US" sz="1100" b="0" u="none" strike="noStrike">
                          <a:solidFill>
                            <a:srgbClr val="000000"/>
                          </a:solidFill>
                          <a:effectLst/>
                        </a:rPr>
                        <a:t>Trials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0.865</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84774879"/>
                  </a:ext>
                </a:extLst>
              </a:tr>
              <a:tr h="349759">
                <a:tc>
                  <a:txBody>
                    <a:bodyPr/>
                    <a:lstStyle/>
                    <a:p>
                      <a:pPr algn="l" fontAlgn="b"/>
                      <a:r>
                        <a:rPr lang="en-US" sz="1100" b="0" u="none" strike="noStrike">
                          <a:solidFill>
                            <a:srgbClr val="000000"/>
                          </a:solidFill>
                          <a:effectLst/>
                        </a:rPr>
                        <a:t>Women's Health Issues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39867463"/>
                  </a:ext>
                </a:extLst>
              </a:tr>
              <a:tr h="349759">
                <a:tc>
                  <a:txBody>
                    <a:bodyPr/>
                    <a:lstStyle/>
                    <a:p>
                      <a:pPr algn="l" fontAlgn="b"/>
                      <a:r>
                        <a:rPr lang="en-US" sz="1100" b="0" u="none" strike="noStrike">
                          <a:solidFill>
                            <a:srgbClr val="000000"/>
                          </a:solidFill>
                          <a:effectLst/>
                        </a:rPr>
                        <a:t>bioRxiv</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NA</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54459425"/>
                  </a:ext>
                </a:extLst>
              </a:tr>
            </a:tbl>
          </a:graphicData>
        </a:graphic>
      </p:graphicFrame>
    </p:spTree>
    <p:extLst>
      <p:ext uri="{BB962C8B-B14F-4D97-AF65-F5344CB8AC3E}">
        <p14:creationId xmlns:p14="http://schemas.microsoft.com/office/powerpoint/2010/main" val="262954903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C6F46-F16F-920E-94DB-6323E681B884}"/>
              </a:ext>
            </a:extLst>
          </p:cNvPr>
          <p:cNvSpPr>
            <a:spLocks noGrp="1"/>
          </p:cNvSpPr>
          <p:nvPr>
            <p:ph type="title"/>
          </p:nvPr>
        </p:nvSpPr>
        <p:spPr/>
        <p:txBody>
          <a:bodyPr/>
          <a:lstStyle/>
          <a:p>
            <a:r>
              <a:rPr lang="en-US"/>
              <a:t>Highly Collaborative Investigators</a:t>
            </a:r>
          </a:p>
        </p:txBody>
      </p:sp>
      <p:sp>
        <p:nvSpPr>
          <p:cNvPr id="3" name="Slide Number Placeholder 2">
            <a:extLst>
              <a:ext uri="{FF2B5EF4-FFF2-40B4-BE49-F238E27FC236}">
                <a16:creationId xmlns:a16="http://schemas.microsoft.com/office/drawing/2014/main" id="{2F4556A0-969E-D5AF-9CE4-DB40C0FFCF1A}"/>
              </a:ext>
            </a:extLst>
          </p:cNvPr>
          <p:cNvSpPr>
            <a:spLocks noGrp="1"/>
          </p:cNvSpPr>
          <p:nvPr>
            <p:ph type="sldNum" sz="quarter" idx="12"/>
          </p:nvPr>
        </p:nvSpPr>
        <p:spPr/>
        <p:txBody>
          <a:bodyPr/>
          <a:lstStyle/>
          <a:p>
            <a:fld id="{61ED25BF-8B08-481C-9175-42CBF3C8334C}" type="slidenum">
              <a:rPr lang="en-US" smtClean="0"/>
              <a:pPr/>
              <a:t>108</a:t>
            </a:fld>
            <a:endParaRPr lang="en-US"/>
          </a:p>
        </p:txBody>
      </p:sp>
      <p:graphicFrame>
        <p:nvGraphicFramePr>
          <p:cNvPr id="5" name="Table 5">
            <a:extLst>
              <a:ext uri="{FF2B5EF4-FFF2-40B4-BE49-F238E27FC236}">
                <a16:creationId xmlns:a16="http://schemas.microsoft.com/office/drawing/2014/main" id="{6CE12C6D-EB15-E9EA-52D1-0488A652CB5E}"/>
              </a:ext>
            </a:extLst>
          </p:cNvPr>
          <p:cNvGraphicFramePr>
            <a:graphicFrameLocks noGrp="1"/>
          </p:cNvGraphicFramePr>
          <p:nvPr>
            <p:extLst>
              <p:ext uri="{D42A27DB-BD31-4B8C-83A1-F6EECF244321}">
                <p14:modId xmlns:p14="http://schemas.microsoft.com/office/powerpoint/2010/main" val="292590784"/>
              </p:ext>
            </p:extLst>
          </p:nvPr>
        </p:nvGraphicFramePr>
        <p:xfrm>
          <a:off x="2970413" y="911629"/>
          <a:ext cx="2907061" cy="5151188"/>
        </p:xfrm>
        <a:graphic>
          <a:graphicData uri="http://schemas.openxmlformats.org/drawingml/2006/table">
            <a:tbl>
              <a:tblPr firstRow="1" bandRow="1">
                <a:tableStyleId>{93296810-A885-4BE3-A3E7-6D5BEEA58F35}</a:tableStyleId>
              </a:tblPr>
              <a:tblGrid>
                <a:gridCol w="2907061">
                  <a:extLst>
                    <a:ext uri="{9D8B030D-6E8A-4147-A177-3AD203B41FA5}">
                      <a16:colId xmlns:a16="http://schemas.microsoft.com/office/drawing/2014/main" val="1925803569"/>
                    </a:ext>
                  </a:extLst>
                </a:gridCol>
              </a:tblGrid>
              <a:tr h="470008">
                <a:tc>
                  <a:txBody>
                    <a:bodyPr/>
                    <a:lstStyle/>
                    <a:p>
                      <a:pPr algn="ctr" fontAlgn="b"/>
                      <a:r>
                        <a:rPr lang="en-US" sz="1600" b="1" u="none" strike="noStrike">
                          <a:solidFill>
                            <a:schemeClr val="bg1"/>
                          </a:solidFill>
                          <a:effectLst/>
                        </a:rPr>
                        <a:t>Investigator Name</a:t>
                      </a:r>
                      <a:endParaRPr lang="en-US" sz="1600" b="1" i="0" u="none" strike="noStrike">
                        <a:solidFill>
                          <a:schemeClr val="bg1"/>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686785859"/>
                  </a:ext>
                </a:extLst>
              </a:tr>
              <a:tr h="234059">
                <a:tc>
                  <a:txBody>
                    <a:bodyPr/>
                    <a:lstStyle/>
                    <a:p>
                      <a:pPr algn="l" fontAlgn="b"/>
                      <a:r>
                        <a:rPr lang="en-US" sz="1400" b="0" i="0" u="none" strike="noStrike">
                          <a:solidFill>
                            <a:srgbClr val="000000"/>
                          </a:solidFill>
                          <a:effectLst/>
                          <a:latin typeface="Calibri" panose="020F0502020204030204" pitchFamily="34" charset="0"/>
                        </a:rPr>
                        <a:t>Alan R Teo</a:t>
                      </a:r>
                    </a:p>
                  </a:txBody>
                  <a:tcPr marL="6350" marR="6350" marT="6350" marB="0" anchor="b"/>
                </a:tc>
                <a:extLst>
                  <a:ext uri="{0D108BD9-81ED-4DB2-BD59-A6C34878D82A}">
                    <a16:rowId xmlns:a16="http://schemas.microsoft.com/office/drawing/2014/main" val="3822859971"/>
                  </a:ext>
                </a:extLst>
              </a:tr>
              <a:tr h="234059">
                <a:tc>
                  <a:txBody>
                    <a:bodyPr/>
                    <a:lstStyle/>
                    <a:p>
                      <a:pPr algn="l" fontAlgn="b"/>
                      <a:r>
                        <a:rPr lang="en-US" sz="1400" b="0" i="0" u="none" strike="noStrike">
                          <a:solidFill>
                            <a:srgbClr val="000000"/>
                          </a:solidFill>
                          <a:effectLst/>
                          <a:latin typeface="Calibri" panose="020F0502020204030204" pitchFamily="34" charset="0"/>
                        </a:rPr>
                        <a:t>Alejandro Interian</a:t>
                      </a:r>
                    </a:p>
                  </a:txBody>
                  <a:tcPr marL="6350" marR="6350" marT="6350" marB="0" anchor="b"/>
                </a:tc>
                <a:extLst>
                  <a:ext uri="{0D108BD9-81ED-4DB2-BD59-A6C34878D82A}">
                    <a16:rowId xmlns:a16="http://schemas.microsoft.com/office/drawing/2014/main" val="3627618408"/>
                  </a:ext>
                </a:extLst>
              </a:tr>
              <a:tr h="234059">
                <a:tc>
                  <a:txBody>
                    <a:bodyPr/>
                    <a:lstStyle/>
                    <a:p>
                      <a:pPr algn="l" fontAlgn="b"/>
                      <a:r>
                        <a:rPr lang="en-US" sz="1400" b="0" i="0" u="none" strike="noStrike">
                          <a:solidFill>
                            <a:srgbClr val="000000"/>
                          </a:solidFill>
                          <a:effectLst/>
                          <a:latin typeface="Calibri" panose="020F0502020204030204" pitchFamily="34" charset="0"/>
                        </a:rPr>
                        <a:t>Amy L Byers</a:t>
                      </a:r>
                    </a:p>
                  </a:txBody>
                  <a:tcPr marL="6350" marR="6350" marT="6350" marB="0" anchor="b"/>
                </a:tc>
                <a:extLst>
                  <a:ext uri="{0D108BD9-81ED-4DB2-BD59-A6C34878D82A}">
                    <a16:rowId xmlns:a16="http://schemas.microsoft.com/office/drawing/2014/main" val="3870185835"/>
                  </a:ext>
                </a:extLst>
              </a:tr>
              <a:tr h="234059">
                <a:tc>
                  <a:txBody>
                    <a:bodyPr/>
                    <a:lstStyle/>
                    <a:p>
                      <a:pPr algn="l" fontAlgn="b"/>
                      <a:r>
                        <a:rPr lang="en-US" sz="1400" b="0" i="0" u="none" strike="noStrike">
                          <a:solidFill>
                            <a:srgbClr val="000000"/>
                          </a:solidFill>
                          <a:effectLst/>
                          <a:latin typeface="Calibri" panose="020F0502020204030204" pitchFamily="34" charset="0"/>
                        </a:rPr>
                        <a:t>Bryann B DeBeer</a:t>
                      </a:r>
                    </a:p>
                  </a:txBody>
                  <a:tcPr marL="6350" marR="6350" marT="6350" marB="0" anchor="b"/>
                </a:tc>
                <a:extLst>
                  <a:ext uri="{0D108BD9-81ED-4DB2-BD59-A6C34878D82A}">
                    <a16:rowId xmlns:a16="http://schemas.microsoft.com/office/drawing/2014/main" val="537325442"/>
                  </a:ext>
                </a:extLst>
              </a:tr>
              <a:tr h="234059">
                <a:tc>
                  <a:txBody>
                    <a:bodyPr/>
                    <a:lstStyle/>
                    <a:p>
                      <a:pPr algn="l" fontAlgn="b"/>
                      <a:r>
                        <a:rPr lang="en-US" sz="1400" b="0" i="0" u="none" strike="noStrike">
                          <a:solidFill>
                            <a:srgbClr val="000000"/>
                          </a:solidFill>
                          <a:effectLst/>
                          <a:latin typeface="Calibri" panose="020F0502020204030204" pitchFamily="34" charset="0"/>
                        </a:rPr>
                        <a:t>Catherine E Myers</a:t>
                      </a:r>
                    </a:p>
                  </a:txBody>
                  <a:tcPr marL="6350" marR="6350" marT="6350" marB="0" anchor="b"/>
                </a:tc>
                <a:extLst>
                  <a:ext uri="{0D108BD9-81ED-4DB2-BD59-A6C34878D82A}">
                    <a16:rowId xmlns:a16="http://schemas.microsoft.com/office/drawing/2014/main" val="3422900146"/>
                  </a:ext>
                </a:extLst>
              </a:tr>
              <a:tr h="234059">
                <a:tc>
                  <a:txBody>
                    <a:bodyPr/>
                    <a:lstStyle/>
                    <a:p>
                      <a:pPr algn="l" fontAlgn="b"/>
                      <a:r>
                        <a:rPr lang="en-US" sz="1400" b="0" i="0" u="none" strike="noStrike">
                          <a:solidFill>
                            <a:srgbClr val="000000"/>
                          </a:solidFill>
                          <a:effectLst/>
                          <a:latin typeface="Calibri" panose="020F0502020204030204" pitchFamily="34" charset="0"/>
                        </a:rPr>
                        <a:t>Claire A Hoffmire</a:t>
                      </a:r>
                    </a:p>
                  </a:txBody>
                  <a:tcPr marL="6350" marR="6350" marT="6350" marB="0" anchor="b"/>
                </a:tc>
                <a:extLst>
                  <a:ext uri="{0D108BD9-81ED-4DB2-BD59-A6C34878D82A}">
                    <a16:rowId xmlns:a16="http://schemas.microsoft.com/office/drawing/2014/main" val="1789930803"/>
                  </a:ext>
                </a:extLst>
              </a:tr>
              <a:tr h="234059">
                <a:tc>
                  <a:txBody>
                    <a:bodyPr/>
                    <a:lstStyle/>
                    <a:p>
                      <a:pPr algn="l" fontAlgn="b"/>
                      <a:r>
                        <a:rPr lang="en-US" sz="1400" b="0" i="0" u="none" strike="noStrike">
                          <a:solidFill>
                            <a:srgbClr val="000000"/>
                          </a:solidFill>
                          <a:effectLst/>
                          <a:latin typeface="Calibri" panose="020F0502020204030204" pitchFamily="34" charset="0"/>
                        </a:rPr>
                        <a:t>Claire Houtsma</a:t>
                      </a:r>
                    </a:p>
                  </a:txBody>
                  <a:tcPr marL="6350" marR="6350" marT="6350" marB="0" anchor="b"/>
                </a:tc>
                <a:extLst>
                  <a:ext uri="{0D108BD9-81ED-4DB2-BD59-A6C34878D82A}">
                    <a16:rowId xmlns:a16="http://schemas.microsoft.com/office/drawing/2014/main" val="1019071717"/>
                  </a:ext>
                </a:extLst>
              </a:tr>
              <a:tr h="234059">
                <a:tc>
                  <a:txBody>
                    <a:bodyPr/>
                    <a:lstStyle/>
                    <a:p>
                      <a:pPr algn="l" fontAlgn="b"/>
                      <a:r>
                        <a:rPr lang="en-US" sz="1400" b="0" i="0" u="none" strike="noStrike">
                          <a:solidFill>
                            <a:srgbClr val="000000"/>
                          </a:solidFill>
                          <a:effectLst/>
                          <a:latin typeface="Calibri" panose="020F0502020204030204" pitchFamily="34" charset="0"/>
                        </a:rPr>
                        <a:t>David Kimhy</a:t>
                      </a:r>
                    </a:p>
                  </a:txBody>
                  <a:tcPr marL="6350" marR="6350" marT="6350" marB="0" anchor="b"/>
                </a:tc>
                <a:extLst>
                  <a:ext uri="{0D108BD9-81ED-4DB2-BD59-A6C34878D82A}">
                    <a16:rowId xmlns:a16="http://schemas.microsoft.com/office/drawing/2014/main" val="1346983158"/>
                  </a:ext>
                </a:extLst>
              </a:tr>
              <a:tr h="234059">
                <a:tc>
                  <a:txBody>
                    <a:bodyPr/>
                    <a:lstStyle/>
                    <a:p>
                      <a:pPr algn="l" fontAlgn="b"/>
                      <a:r>
                        <a:rPr lang="en-US" sz="1400" b="0" i="0" u="none" strike="noStrike">
                          <a:solidFill>
                            <a:srgbClr val="000000"/>
                          </a:solidFill>
                          <a:effectLst/>
                          <a:latin typeface="Calibri" panose="020F0502020204030204" pitchFamily="34" charset="0"/>
                        </a:rPr>
                        <a:t>David W Oslin</a:t>
                      </a:r>
                    </a:p>
                  </a:txBody>
                  <a:tcPr marL="6350" marR="6350" marT="6350" marB="0" anchor="b"/>
                </a:tc>
                <a:extLst>
                  <a:ext uri="{0D108BD9-81ED-4DB2-BD59-A6C34878D82A}">
                    <a16:rowId xmlns:a16="http://schemas.microsoft.com/office/drawing/2014/main" val="100073767"/>
                  </a:ext>
                </a:extLst>
              </a:tr>
              <a:tr h="234059">
                <a:tc>
                  <a:txBody>
                    <a:bodyPr/>
                    <a:lstStyle/>
                    <a:p>
                      <a:pPr algn="l" fontAlgn="b"/>
                      <a:r>
                        <a:rPr lang="en-US" sz="1400" b="0" i="0" u="none" strike="noStrike">
                          <a:solidFill>
                            <a:srgbClr val="000000"/>
                          </a:solidFill>
                          <a:effectLst/>
                          <a:latin typeface="Calibri" panose="020F0502020204030204" pitchFamily="34" charset="0"/>
                        </a:rPr>
                        <a:t>Dev Crasta</a:t>
                      </a:r>
                    </a:p>
                  </a:txBody>
                  <a:tcPr marL="6350" marR="6350" marT="6350" marB="0" anchor="b"/>
                </a:tc>
                <a:extLst>
                  <a:ext uri="{0D108BD9-81ED-4DB2-BD59-A6C34878D82A}">
                    <a16:rowId xmlns:a16="http://schemas.microsoft.com/office/drawing/2014/main" val="1318949551"/>
                  </a:ext>
                </a:extLst>
              </a:tr>
              <a:tr h="234059">
                <a:tc>
                  <a:txBody>
                    <a:bodyPr/>
                    <a:lstStyle/>
                    <a:p>
                      <a:pPr algn="l" fontAlgn="b"/>
                      <a:r>
                        <a:rPr lang="en-US" sz="1400" b="0" i="0" u="none" strike="noStrike">
                          <a:solidFill>
                            <a:srgbClr val="000000"/>
                          </a:solidFill>
                          <a:effectLst/>
                          <a:latin typeface="Calibri" panose="020F0502020204030204" pitchFamily="34" charset="0"/>
                        </a:rPr>
                        <a:t>Elizabeth Karras</a:t>
                      </a:r>
                    </a:p>
                  </a:txBody>
                  <a:tcPr marL="6350" marR="6350" marT="6350" marB="0" anchor="b"/>
                </a:tc>
                <a:extLst>
                  <a:ext uri="{0D108BD9-81ED-4DB2-BD59-A6C34878D82A}">
                    <a16:rowId xmlns:a16="http://schemas.microsoft.com/office/drawing/2014/main" val="2274270819"/>
                  </a:ext>
                </a:extLst>
              </a:tr>
              <a:tr h="234059">
                <a:tc>
                  <a:txBody>
                    <a:bodyPr/>
                    <a:lstStyle/>
                    <a:p>
                      <a:pPr algn="l" fontAlgn="b"/>
                      <a:r>
                        <a:rPr lang="en-US" sz="1400" b="0" i="0" u="none" strike="noStrike">
                          <a:solidFill>
                            <a:srgbClr val="000000"/>
                          </a:solidFill>
                          <a:effectLst/>
                          <a:latin typeface="Calibri" panose="020F0502020204030204" pitchFamily="34" charset="0"/>
                        </a:rPr>
                        <a:t>Emily R Edwards</a:t>
                      </a:r>
                    </a:p>
                  </a:txBody>
                  <a:tcPr marL="6350" marR="6350" marT="6350" marB="0" anchor="b"/>
                </a:tc>
                <a:extLst>
                  <a:ext uri="{0D108BD9-81ED-4DB2-BD59-A6C34878D82A}">
                    <a16:rowId xmlns:a16="http://schemas.microsoft.com/office/drawing/2014/main" val="1476628692"/>
                  </a:ext>
                </a:extLst>
              </a:tr>
              <a:tr h="234059">
                <a:tc>
                  <a:txBody>
                    <a:bodyPr/>
                    <a:lstStyle/>
                    <a:p>
                      <a:pPr algn="l" fontAlgn="b"/>
                      <a:r>
                        <a:rPr lang="en-US" sz="1400" b="0" i="0" u="none" strike="noStrike">
                          <a:solidFill>
                            <a:srgbClr val="000000"/>
                          </a:solidFill>
                          <a:effectLst/>
                          <a:latin typeface="Calibri" panose="020F0502020204030204" pitchFamily="34" charset="0"/>
                        </a:rPr>
                        <a:t>Erin A Hazlett</a:t>
                      </a:r>
                    </a:p>
                  </a:txBody>
                  <a:tcPr marL="6350" marR="6350" marT="6350" marB="0" anchor="b"/>
                </a:tc>
                <a:extLst>
                  <a:ext uri="{0D108BD9-81ED-4DB2-BD59-A6C34878D82A}">
                    <a16:rowId xmlns:a16="http://schemas.microsoft.com/office/drawing/2014/main" val="2808056352"/>
                  </a:ext>
                </a:extLst>
              </a:tr>
              <a:tr h="234059">
                <a:tc>
                  <a:txBody>
                    <a:bodyPr/>
                    <a:lstStyle/>
                    <a:p>
                      <a:pPr algn="l" fontAlgn="b"/>
                      <a:r>
                        <a:rPr lang="en-US" sz="1400" b="0" i="0" u="none" strike="noStrike">
                          <a:solidFill>
                            <a:srgbClr val="000000"/>
                          </a:solidFill>
                          <a:effectLst/>
                          <a:latin typeface="Calibri" panose="020F0502020204030204" pitchFamily="34" charset="0"/>
                        </a:rPr>
                        <a:t>Fatemeh Haghighi</a:t>
                      </a:r>
                    </a:p>
                  </a:txBody>
                  <a:tcPr marL="6350" marR="6350" marT="6350" marB="0" anchor="b"/>
                </a:tc>
                <a:extLst>
                  <a:ext uri="{0D108BD9-81ED-4DB2-BD59-A6C34878D82A}">
                    <a16:rowId xmlns:a16="http://schemas.microsoft.com/office/drawing/2014/main" val="4127195567"/>
                  </a:ext>
                </a:extLst>
              </a:tr>
              <a:tr h="234059">
                <a:tc>
                  <a:txBody>
                    <a:bodyPr/>
                    <a:lstStyle/>
                    <a:p>
                      <a:pPr algn="l" fontAlgn="b"/>
                      <a:r>
                        <a:rPr lang="en-US" sz="1400" b="0" i="0" u="none" strike="noStrike">
                          <a:solidFill>
                            <a:srgbClr val="000000"/>
                          </a:solidFill>
                          <a:effectLst/>
                          <a:latin typeface="Calibri" panose="020F0502020204030204" pitchFamily="34" charset="0"/>
                        </a:rPr>
                        <a:t>J Kasckow</a:t>
                      </a:r>
                    </a:p>
                  </a:txBody>
                  <a:tcPr marL="6350" marR="6350" marT="6350" marB="0" anchor="b"/>
                </a:tc>
                <a:extLst>
                  <a:ext uri="{0D108BD9-81ED-4DB2-BD59-A6C34878D82A}">
                    <a16:rowId xmlns:a16="http://schemas.microsoft.com/office/drawing/2014/main" val="2675108383"/>
                  </a:ext>
                </a:extLst>
              </a:tr>
              <a:tr h="234059">
                <a:tc>
                  <a:txBody>
                    <a:bodyPr/>
                    <a:lstStyle/>
                    <a:p>
                      <a:pPr algn="l" fontAlgn="b"/>
                      <a:r>
                        <a:rPr lang="en-US" sz="1400" b="0" i="0" u="none" strike="noStrike">
                          <a:solidFill>
                            <a:srgbClr val="000000"/>
                          </a:solidFill>
                          <a:effectLst/>
                          <a:latin typeface="Calibri" panose="020F0502020204030204" pitchFamily="34" charset="0"/>
                        </a:rPr>
                        <a:t>Jason I Chen</a:t>
                      </a:r>
                    </a:p>
                  </a:txBody>
                  <a:tcPr marL="6350" marR="6350" marT="6350" marB="0" anchor="b"/>
                </a:tc>
                <a:extLst>
                  <a:ext uri="{0D108BD9-81ED-4DB2-BD59-A6C34878D82A}">
                    <a16:rowId xmlns:a16="http://schemas.microsoft.com/office/drawing/2014/main" val="1160185299"/>
                  </a:ext>
                </a:extLst>
              </a:tr>
              <a:tr h="234059">
                <a:tc>
                  <a:txBody>
                    <a:bodyPr/>
                    <a:lstStyle/>
                    <a:p>
                      <a:pPr algn="l" fontAlgn="b"/>
                      <a:r>
                        <a:rPr lang="en-US" sz="1400" b="0" i="0" u="none" strike="noStrike">
                          <a:solidFill>
                            <a:srgbClr val="000000"/>
                          </a:solidFill>
                          <a:effectLst/>
                          <a:latin typeface="Calibri" panose="020F0502020204030204" pitchFamily="34" charset="0"/>
                        </a:rPr>
                        <a:t>Jean C Beckham</a:t>
                      </a:r>
                    </a:p>
                  </a:txBody>
                  <a:tcPr marL="6350" marR="6350" marT="6350" marB="0" anchor="b"/>
                </a:tc>
                <a:extLst>
                  <a:ext uri="{0D108BD9-81ED-4DB2-BD59-A6C34878D82A}">
                    <a16:rowId xmlns:a16="http://schemas.microsoft.com/office/drawing/2014/main" val="21007358"/>
                  </a:ext>
                </a:extLst>
              </a:tr>
              <a:tr h="234059">
                <a:tc>
                  <a:txBody>
                    <a:bodyPr/>
                    <a:lstStyle/>
                    <a:p>
                      <a:pPr algn="l" fontAlgn="b"/>
                      <a:r>
                        <a:rPr lang="en-US" sz="1400" b="0" i="0" u="none" strike="noStrike">
                          <a:solidFill>
                            <a:srgbClr val="000000"/>
                          </a:solidFill>
                          <a:effectLst/>
                          <a:latin typeface="Calibri" panose="020F0502020204030204" pitchFamily="34" charset="0"/>
                        </a:rPr>
                        <a:t>Jennifer Barredo</a:t>
                      </a:r>
                    </a:p>
                  </a:txBody>
                  <a:tcPr marL="6350" marR="6350" marT="6350" marB="0" anchor="b"/>
                </a:tc>
                <a:extLst>
                  <a:ext uri="{0D108BD9-81ED-4DB2-BD59-A6C34878D82A}">
                    <a16:rowId xmlns:a16="http://schemas.microsoft.com/office/drawing/2014/main" val="3487217517"/>
                  </a:ext>
                </a:extLst>
              </a:tr>
              <a:tr h="234059">
                <a:tc>
                  <a:txBody>
                    <a:bodyPr/>
                    <a:lstStyle/>
                    <a:p>
                      <a:pPr algn="l" fontAlgn="b"/>
                      <a:r>
                        <a:rPr lang="en-US" sz="1400" b="0" i="0" u="none" strike="noStrike">
                          <a:solidFill>
                            <a:srgbClr val="000000"/>
                          </a:solidFill>
                          <a:effectLst/>
                          <a:latin typeface="Calibri" panose="020F0502020204030204" pitchFamily="34" charset="0"/>
                        </a:rPr>
                        <a:t>Jennifer M Primack</a:t>
                      </a:r>
                    </a:p>
                  </a:txBody>
                  <a:tcPr marL="6350" marR="6350" marT="6350" marB="0" anchor="b"/>
                </a:tc>
                <a:extLst>
                  <a:ext uri="{0D108BD9-81ED-4DB2-BD59-A6C34878D82A}">
                    <a16:rowId xmlns:a16="http://schemas.microsoft.com/office/drawing/2014/main" val="940242806"/>
                  </a:ext>
                </a:extLst>
              </a:tr>
              <a:tr h="234059">
                <a:tc>
                  <a:txBody>
                    <a:bodyPr/>
                    <a:lstStyle/>
                    <a:p>
                      <a:pPr algn="l" fontAlgn="b"/>
                      <a:r>
                        <a:rPr lang="en-US" sz="1400" b="0" i="0" u="none" strike="noStrike">
                          <a:solidFill>
                            <a:srgbClr val="000000"/>
                          </a:solidFill>
                          <a:effectLst/>
                          <a:latin typeface="Calibri" panose="020F0502020204030204" pitchFamily="34" charset="0"/>
                        </a:rPr>
                        <a:t>Joseph I </a:t>
                      </a:r>
                      <a:r>
                        <a:rPr lang="en-US" sz="1400" b="0" i="0" u="none" strike="noStrike" err="1">
                          <a:solidFill>
                            <a:srgbClr val="000000"/>
                          </a:solidFill>
                          <a:effectLst/>
                          <a:latin typeface="Calibri" panose="020F0502020204030204" pitchFamily="34" charset="0"/>
                        </a:rPr>
                        <a:t>Constans</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11973119"/>
                  </a:ext>
                </a:extLst>
              </a:tr>
            </a:tbl>
          </a:graphicData>
        </a:graphic>
      </p:graphicFrame>
      <p:graphicFrame>
        <p:nvGraphicFramePr>
          <p:cNvPr id="11" name="Table 5">
            <a:extLst>
              <a:ext uri="{FF2B5EF4-FFF2-40B4-BE49-F238E27FC236}">
                <a16:creationId xmlns:a16="http://schemas.microsoft.com/office/drawing/2014/main" id="{B666E608-D368-29E1-1E37-30CBCB0FAE8B}"/>
              </a:ext>
            </a:extLst>
          </p:cNvPr>
          <p:cNvGraphicFramePr>
            <a:graphicFrameLocks noGrp="1"/>
          </p:cNvGraphicFramePr>
          <p:nvPr>
            <p:extLst>
              <p:ext uri="{D42A27DB-BD31-4B8C-83A1-F6EECF244321}">
                <p14:modId xmlns:p14="http://schemas.microsoft.com/office/powerpoint/2010/main" val="2481923418"/>
              </p:ext>
            </p:extLst>
          </p:nvPr>
        </p:nvGraphicFramePr>
        <p:xfrm>
          <a:off x="6389255" y="911628"/>
          <a:ext cx="2733398" cy="5175132"/>
        </p:xfrm>
        <a:graphic>
          <a:graphicData uri="http://schemas.openxmlformats.org/drawingml/2006/table">
            <a:tbl>
              <a:tblPr firstRow="1" bandRow="1">
                <a:tableStyleId>{93296810-A885-4BE3-A3E7-6D5BEEA58F35}</a:tableStyleId>
              </a:tblPr>
              <a:tblGrid>
                <a:gridCol w="2733398">
                  <a:extLst>
                    <a:ext uri="{9D8B030D-6E8A-4147-A177-3AD203B41FA5}">
                      <a16:colId xmlns:a16="http://schemas.microsoft.com/office/drawing/2014/main" val="1925803569"/>
                    </a:ext>
                  </a:extLst>
                </a:gridCol>
              </a:tblGrid>
              <a:tr h="319050">
                <a:tc>
                  <a:txBody>
                    <a:bodyPr/>
                    <a:lstStyle/>
                    <a:p>
                      <a:pPr algn="ctr" fontAlgn="b"/>
                      <a:r>
                        <a:rPr lang="en-US" sz="1600" b="1" u="none" strike="noStrike">
                          <a:solidFill>
                            <a:schemeClr val="bg1"/>
                          </a:solidFill>
                          <a:effectLst/>
                        </a:rPr>
                        <a:t>Investigator Name</a:t>
                      </a:r>
                      <a:endParaRPr lang="en-US" sz="1600" b="1" i="0" u="none" strike="noStrike">
                        <a:solidFill>
                          <a:schemeClr val="bg1"/>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686785859"/>
                  </a:ext>
                </a:extLst>
              </a:tr>
              <a:tr h="220731">
                <a:tc>
                  <a:txBody>
                    <a:bodyPr/>
                    <a:lstStyle/>
                    <a:p>
                      <a:pPr algn="l" fontAlgn="b"/>
                      <a:r>
                        <a:rPr lang="en-US" sz="1400" b="0" i="0" u="none" strike="noStrike">
                          <a:solidFill>
                            <a:srgbClr val="000000"/>
                          </a:solidFill>
                          <a:effectLst/>
                          <a:latin typeface="Calibri" panose="020F0502020204030204" pitchFamily="34" charset="0"/>
                        </a:rPr>
                        <a:t>Jennifer S Funderburk</a:t>
                      </a:r>
                    </a:p>
                  </a:txBody>
                  <a:tcPr marL="6350" marR="6350" marT="6350" marB="0" anchor="b"/>
                </a:tc>
                <a:extLst>
                  <a:ext uri="{0D108BD9-81ED-4DB2-BD59-A6C34878D82A}">
                    <a16:rowId xmlns:a16="http://schemas.microsoft.com/office/drawing/2014/main" val="3822859971"/>
                  </a:ext>
                </a:extLst>
              </a:tr>
              <a:tr h="220731">
                <a:tc>
                  <a:txBody>
                    <a:bodyPr/>
                    <a:lstStyle/>
                    <a:p>
                      <a:pPr algn="l" fontAlgn="b"/>
                      <a:r>
                        <a:rPr lang="en-US" sz="1400" b="0" i="0" u="none" strike="noStrike">
                          <a:solidFill>
                            <a:srgbClr val="000000"/>
                          </a:solidFill>
                          <a:effectLst/>
                          <a:latin typeface="Calibri" panose="020F0502020204030204" pitchFamily="34" charset="0"/>
                        </a:rPr>
                        <a:t>Joseph A Simonetti</a:t>
                      </a:r>
                    </a:p>
                  </a:txBody>
                  <a:tcPr marL="6350" marR="6350" marT="6350" marB="0" anchor="b"/>
                </a:tc>
                <a:extLst>
                  <a:ext uri="{0D108BD9-81ED-4DB2-BD59-A6C34878D82A}">
                    <a16:rowId xmlns:a16="http://schemas.microsoft.com/office/drawing/2014/main" val="3627618408"/>
                  </a:ext>
                </a:extLst>
              </a:tr>
              <a:tr h="220731">
                <a:tc>
                  <a:txBody>
                    <a:bodyPr/>
                    <a:lstStyle/>
                    <a:p>
                      <a:pPr algn="l" fontAlgn="b"/>
                      <a:r>
                        <a:rPr lang="en-US" sz="1400" b="0" i="0" u="none" strike="noStrike">
                          <a:solidFill>
                            <a:srgbClr val="000000"/>
                          </a:solidFill>
                          <a:effectLst/>
                          <a:latin typeface="Calibri" panose="020F0502020204030204" pitchFamily="34" charset="0"/>
                        </a:rPr>
                        <a:t>Joseph Geraci</a:t>
                      </a:r>
                    </a:p>
                  </a:txBody>
                  <a:tcPr marL="6350" marR="6350" marT="6350" marB="0" anchor="b"/>
                </a:tc>
                <a:extLst>
                  <a:ext uri="{0D108BD9-81ED-4DB2-BD59-A6C34878D82A}">
                    <a16:rowId xmlns:a16="http://schemas.microsoft.com/office/drawing/2014/main" val="3870185835"/>
                  </a:ext>
                </a:extLst>
              </a:tr>
              <a:tr h="220731">
                <a:tc>
                  <a:txBody>
                    <a:bodyPr/>
                    <a:lstStyle/>
                    <a:p>
                      <a:pPr algn="l" fontAlgn="b"/>
                      <a:r>
                        <a:rPr lang="en-US" sz="1400" b="0" i="0" u="none" strike="noStrike">
                          <a:solidFill>
                            <a:srgbClr val="000000"/>
                          </a:solidFill>
                          <a:effectLst/>
                          <a:latin typeface="Calibri" panose="020F0502020204030204" pitchFamily="34" charset="0"/>
                        </a:rPr>
                        <a:t>Joseph W Boffa</a:t>
                      </a:r>
                    </a:p>
                  </a:txBody>
                  <a:tcPr marL="6350" marR="6350" marT="6350" marB="0" anchor="b"/>
                </a:tc>
                <a:extLst>
                  <a:ext uri="{0D108BD9-81ED-4DB2-BD59-A6C34878D82A}">
                    <a16:rowId xmlns:a16="http://schemas.microsoft.com/office/drawing/2014/main" val="537325442"/>
                  </a:ext>
                </a:extLst>
              </a:tr>
              <a:tr h="220731">
                <a:tc>
                  <a:txBody>
                    <a:bodyPr/>
                    <a:lstStyle/>
                    <a:p>
                      <a:pPr algn="l" fontAlgn="b"/>
                      <a:r>
                        <a:rPr lang="en-US" sz="1400" b="0" i="0" u="none" strike="noStrike">
                          <a:solidFill>
                            <a:srgbClr val="000000"/>
                          </a:solidFill>
                          <a:effectLst/>
                          <a:latin typeface="Calibri" panose="020F0502020204030204" pitchFamily="34" charset="0"/>
                        </a:rPr>
                        <a:t>Lauren M Denneson</a:t>
                      </a:r>
                    </a:p>
                  </a:txBody>
                  <a:tcPr marL="6350" marR="6350" marT="6350" marB="0" anchor="b"/>
                </a:tc>
                <a:extLst>
                  <a:ext uri="{0D108BD9-81ED-4DB2-BD59-A6C34878D82A}">
                    <a16:rowId xmlns:a16="http://schemas.microsoft.com/office/drawing/2014/main" val="3422900146"/>
                  </a:ext>
                </a:extLst>
              </a:tr>
              <a:tr h="220731">
                <a:tc>
                  <a:txBody>
                    <a:bodyPr/>
                    <a:lstStyle/>
                    <a:p>
                      <a:pPr algn="l" fontAlgn="b"/>
                      <a:r>
                        <a:rPr lang="en-US" sz="1400" b="0" i="0" u="none" strike="noStrike">
                          <a:solidFill>
                            <a:srgbClr val="000000"/>
                          </a:solidFill>
                          <a:effectLst/>
                          <a:latin typeface="Calibri" panose="020F0502020204030204" pitchFamily="34" charset="0"/>
                        </a:rPr>
                        <a:t>Lindsey L Monteith</a:t>
                      </a:r>
                    </a:p>
                  </a:txBody>
                  <a:tcPr marL="6350" marR="6350" marT="6350" marB="0" anchor="b"/>
                </a:tc>
                <a:extLst>
                  <a:ext uri="{0D108BD9-81ED-4DB2-BD59-A6C34878D82A}">
                    <a16:rowId xmlns:a16="http://schemas.microsoft.com/office/drawing/2014/main" val="1789930803"/>
                  </a:ext>
                </a:extLst>
              </a:tr>
              <a:tr h="220731">
                <a:tc>
                  <a:txBody>
                    <a:bodyPr/>
                    <a:lstStyle/>
                    <a:p>
                      <a:pPr algn="l" fontAlgn="b"/>
                      <a:r>
                        <a:rPr lang="en-US" sz="1400" b="0" i="0" u="none" strike="noStrike">
                          <a:solidFill>
                            <a:srgbClr val="000000"/>
                          </a:solidFill>
                          <a:effectLst/>
                          <a:latin typeface="Calibri" panose="020F0502020204030204" pitchFamily="34" charset="0"/>
                        </a:rPr>
                        <a:t>Lisa A Brenner</a:t>
                      </a:r>
                    </a:p>
                  </a:txBody>
                  <a:tcPr marL="6350" marR="6350" marT="6350" marB="0" anchor="b"/>
                </a:tc>
                <a:extLst>
                  <a:ext uri="{0D108BD9-81ED-4DB2-BD59-A6C34878D82A}">
                    <a16:rowId xmlns:a16="http://schemas.microsoft.com/office/drawing/2014/main" val="1019071717"/>
                  </a:ext>
                </a:extLst>
              </a:tr>
              <a:tr h="220731">
                <a:tc>
                  <a:txBody>
                    <a:bodyPr/>
                    <a:lstStyle/>
                    <a:p>
                      <a:pPr algn="l" fontAlgn="b"/>
                      <a:r>
                        <a:rPr lang="en-US" sz="1400" b="0" i="0" u="none" strike="noStrike">
                          <a:solidFill>
                            <a:srgbClr val="000000"/>
                          </a:solidFill>
                          <a:effectLst/>
                          <a:latin typeface="Calibri" panose="020F0502020204030204" pitchFamily="34" charset="0"/>
                        </a:rPr>
                        <a:t>Marcia Valenstein</a:t>
                      </a:r>
                    </a:p>
                  </a:txBody>
                  <a:tcPr marL="6350" marR="6350" marT="6350" marB="0" anchor="b"/>
                </a:tc>
                <a:extLst>
                  <a:ext uri="{0D108BD9-81ED-4DB2-BD59-A6C34878D82A}">
                    <a16:rowId xmlns:a16="http://schemas.microsoft.com/office/drawing/2014/main" val="1346983158"/>
                  </a:ext>
                </a:extLst>
              </a:tr>
              <a:tr h="220731">
                <a:tc>
                  <a:txBody>
                    <a:bodyPr/>
                    <a:lstStyle/>
                    <a:p>
                      <a:pPr algn="l" fontAlgn="b"/>
                      <a:r>
                        <a:rPr lang="en-US" sz="1400" b="0" i="0" u="none" strike="noStrike">
                          <a:solidFill>
                            <a:srgbClr val="000000"/>
                          </a:solidFill>
                          <a:effectLst/>
                          <a:latin typeface="Calibri" panose="020F0502020204030204" pitchFamily="34" charset="0"/>
                        </a:rPr>
                        <a:t>Marianne S Goodman</a:t>
                      </a:r>
                    </a:p>
                  </a:txBody>
                  <a:tcPr marL="6350" marR="6350" marT="6350" marB="0" anchor="b"/>
                </a:tc>
                <a:extLst>
                  <a:ext uri="{0D108BD9-81ED-4DB2-BD59-A6C34878D82A}">
                    <a16:rowId xmlns:a16="http://schemas.microsoft.com/office/drawing/2014/main" val="100073767"/>
                  </a:ext>
                </a:extLst>
              </a:tr>
              <a:tr h="220731">
                <a:tc>
                  <a:txBody>
                    <a:bodyPr/>
                    <a:lstStyle/>
                    <a:p>
                      <a:pPr algn="l" fontAlgn="b"/>
                      <a:r>
                        <a:rPr lang="en-US" sz="1400" b="0" i="0" u="none" strike="noStrike">
                          <a:solidFill>
                            <a:srgbClr val="000000"/>
                          </a:solidFill>
                          <a:effectLst/>
                          <a:latin typeface="Calibri" panose="020F0502020204030204" pitchFamily="34" charset="0"/>
                        </a:rPr>
                        <a:t>Mark A Ilgen</a:t>
                      </a:r>
                    </a:p>
                  </a:txBody>
                  <a:tcPr marL="6350" marR="6350" marT="6350" marB="0" anchor="b"/>
                </a:tc>
                <a:extLst>
                  <a:ext uri="{0D108BD9-81ED-4DB2-BD59-A6C34878D82A}">
                    <a16:rowId xmlns:a16="http://schemas.microsoft.com/office/drawing/2014/main" val="1318949551"/>
                  </a:ext>
                </a:extLst>
              </a:tr>
              <a:tr h="220731">
                <a:tc>
                  <a:txBody>
                    <a:bodyPr/>
                    <a:lstStyle/>
                    <a:p>
                      <a:pPr algn="l" fontAlgn="b"/>
                      <a:r>
                        <a:rPr lang="en-US" sz="1400" b="0" i="0" u="none" strike="noStrike">
                          <a:solidFill>
                            <a:srgbClr val="000000"/>
                          </a:solidFill>
                          <a:effectLst/>
                          <a:latin typeface="Calibri" panose="020F0502020204030204" pitchFamily="34" charset="0"/>
                        </a:rPr>
                        <a:t>Nathan A Kimbrel</a:t>
                      </a:r>
                    </a:p>
                  </a:txBody>
                  <a:tcPr marL="6350" marR="6350" marT="6350" marB="0" anchor="b"/>
                </a:tc>
                <a:extLst>
                  <a:ext uri="{0D108BD9-81ED-4DB2-BD59-A6C34878D82A}">
                    <a16:rowId xmlns:a16="http://schemas.microsoft.com/office/drawing/2014/main" val="2274270819"/>
                  </a:ext>
                </a:extLst>
              </a:tr>
              <a:tr h="220731">
                <a:tc>
                  <a:txBody>
                    <a:bodyPr/>
                    <a:lstStyle/>
                    <a:p>
                      <a:pPr algn="l" fontAlgn="b"/>
                      <a:r>
                        <a:rPr lang="en-US" sz="1400" b="0" i="0" u="none" strike="noStrike">
                          <a:solidFill>
                            <a:srgbClr val="000000"/>
                          </a:solidFill>
                          <a:effectLst/>
                          <a:latin typeface="Calibri" panose="020F0502020204030204" pitchFamily="34" charset="0"/>
                        </a:rPr>
                        <a:t>Peter C Britton</a:t>
                      </a:r>
                    </a:p>
                  </a:txBody>
                  <a:tcPr marL="6350" marR="6350" marT="6350" marB="0" anchor="b"/>
                </a:tc>
                <a:extLst>
                  <a:ext uri="{0D108BD9-81ED-4DB2-BD59-A6C34878D82A}">
                    <a16:rowId xmlns:a16="http://schemas.microsoft.com/office/drawing/2014/main" val="1476628692"/>
                  </a:ext>
                </a:extLst>
              </a:tr>
              <a:tr h="220731">
                <a:tc>
                  <a:txBody>
                    <a:bodyPr/>
                    <a:lstStyle/>
                    <a:p>
                      <a:pPr algn="l" fontAlgn="b"/>
                      <a:r>
                        <a:rPr lang="en-US" sz="1400" b="0" i="0" u="none" strike="noStrike">
                          <a:solidFill>
                            <a:srgbClr val="000000"/>
                          </a:solidFill>
                          <a:effectLst/>
                          <a:latin typeface="Calibri" panose="020F0502020204030204" pitchFamily="34" charset="0"/>
                        </a:rPr>
                        <a:t>Philip R Szeszko</a:t>
                      </a:r>
                    </a:p>
                  </a:txBody>
                  <a:tcPr marL="6350" marR="6350" marT="6350" marB="0" anchor="b"/>
                </a:tc>
                <a:extLst>
                  <a:ext uri="{0D108BD9-81ED-4DB2-BD59-A6C34878D82A}">
                    <a16:rowId xmlns:a16="http://schemas.microsoft.com/office/drawing/2014/main" val="2808056352"/>
                  </a:ext>
                </a:extLst>
              </a:tr>
              <a:tr h="220731">
                <a:tc>
                  <a:txBody>
                    <a:bodyPr/>
                    <a:lstStyle/>
                    <a:p>
                      <a:pPr algn="l" fontAlgn="b"/>
                      <a:r>
                        <a:rPr lang="en-US" sz="1400" b="0" i="0" u="none" strike="noStrike">
                          <a:solidFill>
                            <a:srgbClr val="000000"/>
                          </a:solidFill>
                          <a:effectLst/>
                          <a:latin typeface="Calibri" panose="020F0502020204030204" pitchFamily="34" charset="0"/>
                        </a:rPr>
                        <a:t>Rachel L Zelkowitz</a:t>
                      </a:r>
                    </a:p>
                  </a:txBody>
                  <a:tcPr marL="6350" marR="6350" marT="6350" marB="0" anchor="b"/>
                </a:tc>
                <a:extLst>
                  <a:ext uri="{0D108BD9-81ED-4DB2-BD59-A6C34878D82A}">
                    <a16:rowId xmlns:a16="http://schemas.microsoft.com/office/drawing/2014/main" val="4127195567"/>
                  </a:ext>
                </a:extLst>
              </a:tr>
              <a:tr h="220731">
                <a:tc>
                  <a:txBody>
                    <a:bodyPr/>
                    <a:lstStyle/>
                    <a:p>
                      <a:pPr algn="l" fontAlgn="b"/>
                      <a:r>
                        <a:rPr lang="en-US" sz="1400" b="0" i="0" u="none" strike="noStrike">
                          <a:solidFill>
                            <a:srgbClr val="000000"/>
                          </a:solidFill>
                          <a:effectLst/>
                          <a:latin typeface="Calibri" panose="020F0502020204030204" pitchFamily="34" charset="0"/>
                        </a:rPr>
                        <a:t>Robert M Bossarte</a:t>
                      </a:r>
                    </a:p>
                  </a:txBody>
                  <a:tcPr marL="6350" marR="6350" marT="6350" marB="0" anchor="b"/>
                </a:tc>
                <a:extLst>
                  <a:ext uri="{0D108BD9-81ED-4DB2-BD59-A6C34878D82A}">
                    <a16:rowId xmlns:a16="http://schemas.microsoft.com/office/drawing/2014/main" val="2675108383"/>
                  </a:ext>
                </a:extLst>
              </a:tr>
              <a:tr h="220731">
                <a:tc>
                  <a:txBody>
                    <a:bodyPr/>
                    <a:lstStyle/>
                    <a:p>
                      <a:pPr algn="l" fontAlgn="b"/>
                      <a:r>
                        <a:rPr lang="en-US" sz="1400" b="0" i="0" u="none" strike="noStrike">
                          <a:solidFill>
                            <a:srgbClr val="000000"/>
                          </a:solidFill>
                          <a:effectLst/>
                          <a:latin typeface="Calibri" panose="020F0502020204030204" pitchFamily="34" charset="0"/>
                        </a:rPr>
                        <a:t>Sherry A Beaudreau</a:t>
                      </a:r>
                    </a:p>
                  </a:txBody>
                  <a:tcPr marL="6350" marR="6350" marT="6350" marB="0" anchor="b"/>
                </a:tc>
                <a:extLst>
                  <a:ext uri="{0D108BD9-81ED-4DB2-BD59-A6C34878D82A}">
                    <a16:rowId xmlns:a16="http://schemas.microsoft.com/office/drawing/2014/main" val="1160185299"/>
                  </a:ext>
                </a:extLst>
              </a:tr>
              <a:tr h="220731">
                <a:tc>
                  <a:txBody>
                    <a:bodyPr/>
                    <a:lstStyle/>
                    <a:p>
                      <a:pPr algn="l" fontAlgn="b"/>
                      <a:r>
                        <a:rPr lang="en-US" sz="1400" b="0" i="0" u="none" strike="noStrike">
                          <a:solidFill>
                            <a:srgbClr val="000000"/>
                          </a:solidFill>
                          <a:effectLst/>
                          <a:latin typeface="Calibri" panose="020F0502020204030204" pitchFamily="34" charset="0"/>
                        </a:rPr>
                        <a:t>Shira Maguen</a:t>
                      </a:r>
                    </a:p>
                  </a:txBody>
                  <a:tcPr marL="6350" marR="6350" marT="6350" marB="0" anchor="b"/>
                </a:tc>
                <a:extLst>
                  <a:ext uri="{0D108BD9-81ED-4DB2-BD59-A6C34878D82A}">
                    <a16:rowId xmlns:a16="http://schemas.microsoft.com/office/drawing/2014/main" val="21007358"/>
                  </a:ext>
                </a:extLst>
              </a:tr>
              <a:tr h="220731">
                <a:tc>
                  <a:txBody>
                    <a:bodyPr/>
                    <a:lstStyle/>
                    <a:p>
                      <a:pPr algn="l" fontAlgn="b"/>
                      <a:r>
                        <a:rPr lang="en-US" sz="1400" b="0" i="0" u="none" strike="noStrike">
                          <a:solidFill>
                            <a:srgbClr val="000000"/>
                          </a:solidFill>
                          <a:effectLst/>
                          <a:latin typeface="Calibri" panose="020F0502020204030204" pitchFamily="34" charset="0"/>
                        </a:rPr>
                        <a:t>Steven K Dobscha</a:t>
                      </a:r>
                    </a:p>
                  </a:txBody>
                  <a:tcPr marL="6350" marR="6350" marT="6350" marB="0" anchor="b"/>
                </a:tc>
                <a:extLst>
                  <a:ext uri="{0D108BD9-81ED-4DB2-BD59-A6C34878D82A}">
                    <a16:rowId xmlns:a16="http://schemas.microsoft.com/office/drawing/2014/main" val="3487217517"/>
                  </a:ext>
                </a:extLst>
              </a:tr>
              <a:tr h="220731">
                <a:tc>
                  <a:txBody>
                    <a:bodyPr/>
                    <a:lstStyle/>
                    <a:p>
                      <a:pPr algn="l" fontAlgn="b"/>
                      <a:r>
                        <a:rPr lang="en-US" sz="1400" b="0" i="0" u="none" strike="noStrike">
                          <a:solidFill>
                            <a:srgbClr val="000000"/>
                          </a:solidFill>
                          <a:effectLst/>
                          <a:latin typeface="Calibri" panose="020F0502020204030204" pitchFamily="34" charset="0"/>
                        </a:rPr>
                        <a:t>Tate F Halverson</a:t>
                      </a:r>
                    </a:p>
                  </a:txBody>
                  <a:tcPr marL="6350" marR="6350" marT="6350" marB="0" anchor="b"/>
                </a:tc>
                <a:extLst>
                  <a:ext uri="{0D108BD9-81ED-4DB2-BD59-A6C34878D82A}">
                    <a16:rowId xmlns:a16="http://schemas.microsoft.com/office/drawing/2014/main" val="940242806"/>
                  </a:ext>
                </a:extLst>
              </a:tr>
              <a:tr h="220731">
                <a:tc>
                  <a:txBody>
                    <a:bodyPr/>
                    <a:lstStyle/>
                    <a:p>
                      <a:pPr algn="l" fontAlgn="b"/>
                      <a:r>
                        <a:rPr lang="en-US" sz="1400" b="0" i="0" u="none" strike="noStrike">
                          <a:solidFill>
                            <a:srgbClr val="000000"/>
                          </a:solidFill>
                          <a:effectLst/>
                          <a:latin typeface="Calibri" panose="020F0502020204030204" pitchFamily="34" charset="0"/>
                        </a:rPr>
                        <a:t>Wilfred R Pigeon</a:t>
                      </a:r>
                    </a:p>
                  </a:txBody>
                  <a:tcPr marL="6350" marR="6350" marT="6350" marB="0" anchor="b"/>
                </a:tc>
                <a:extLst>
                  <a:ext uri="{0D108BD9-81ED-4DB2-BD59-A6C34878D82A}">
                    <a16:rowId xmlns:a16="http://schemas.microsoft.com/office/drawing/2014/main" val="1130353069"/>
                  </a:ext>
                </a:extLst>
              </a:tr>
              <a:tr h="220731">
                <a:tc>
                  <a:txBody>
                    <a:bodyPr/>
                    <a:lstStyle/>
                    <a:p>
                      <a:pPr algn="l" fontAlgn="b"/>
                      <a:r>
                        <a:rPr lang="en-US" sz="1400" b="0" i="0" u="none" strike="noStrike">
                          <a:solidFill>
                            <a:srgbClr val="000000"/>
                          </a:solidFill>
                          <a:effectLst/>
                          <a:latin typeface="Calibri" panose="020F0502020204030204" pitchFamily="34" charset="0"/>
                        </a:rPr>
                        <a:t>Yosef Sokol</a:t>
                      </a:r>
                    </a:p>
                  </a:txBody>
                  <a:tcPr marL="6350" marR="6350" marT="6350" marB="0" anchor="b"/>
                </a:tc>
                <a:extLst>
                  <a:ext uri="{0D108BD9-81ED-4DB2-BD59-A6C34878D82A}">
                    <a16:rowId xmlns:a16="http://schemas.microsoft.com/office/drawing/2014/main" val="1350868392"/>
                  </a:ext>
                </a:extLst>
              </a:tr>
              <a:tr h="220731">
                <a:tc>
                  <a:txBody>
                    <a:bodyPr/>
                    <a:lstStyle/>
                    <a:p>
                      <a:pPr algn="l" fontAlgn="b"/>
                      <a:r>
                        <a:rPr lang="en-US" sz="1400" b="0" i="0" u="none" strike="noStrike">
                          <a:solidFill>
                            <a:srgbClr val="000000"/>
                          </a:solidFill>
                          <a:effectLst/>
                          <a:latin typeface="Calibri" panose="020F0502020204030204" pitchFamily="34" charset="0"/>
                        </a:rPr>
                        <a:t>Dawne Vogt</a:t>
                      </a:r>
                    </a:p>
                  </a:txBody>
                  <a:tcPr marL="6350" marR="6350" marT="6350" marB="0" anchor="b"/>
                </a:tc>
                <a:extLst>
                  <a:ext uri="{0D108BD9-81ED-4DB2-BD59-A6C34878D82A}">
                    <a16:rowId xmlns:a16="http://schemas.microsoft.com/office/drawing/2014/main" val="4243684496"/>
                  </a:ext>
                </a:extLst>
              </a:tr>
            </a:tbl>
          </a:graphicData>
        </a:graphic>
      </p:graphicFrame>
    </p:spTree>
    <p:extLst>
      <p:ext uri="{BB962C8B-B14F-4D97-AF65-F5344CB8AC3E}">
        <p14:creationId xmlns:p14="http://schemas.microsoft.com/office/powerpoint/2010/main" val="168582471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5DF02-C47D-6851-747B-74488A65883A}"/>
              </a:ext>
            </a:extLst>
          </p:cNvPr>
          <p:cNvSpPr>
            <a:spLocks noGrp="1"/>
          </p:cNvSpPr>
          <p:nvPr>
            <p:ph type="ctrTitle"/>
          </p:nvPr>
        </p:nvSpPr>
        <p:spPr/>
        <p:txBody>
          <a:bodyPr/>
          <a:lstStyle/>
          <a:p>
            <a:r>
              <a:rPr lang="en-US"/>
              <a:t>Appendix D</a:t>
            </a:r>
          </a:p>
        </p:txBody>
      </p:sp>
      <p:sp>
        <p:nvSpPr>
          <p:cNvPr id="3" name="Subtitle 2">
            <a:extLst>
              <a:ext uri="{FF2B5EF4-FFF2-40B4-BE49-F238E27FC236}">
                <a16:creationId xmlns:a16="http://schemas.microsoft.com/office/drawing/2014/main" id="{EF5E435F-525E-36C9-B53E-2205645D6170}"/>
              </a:ext>
            </a:extLst>
          </p:cNvPr>
          <p:cNvSpPr>
            <a:spLocks noGrp="1"/>
          </p:cNvSpPr>
          <p:nvPr>
            <p:ph type="subTitle" idx="1"/>
          </p:nvPr>
        </p:nvSpPr>
        <p:spPr/>
        <p:txBody>
          <a:bodyPr/>
          <a:lstStyle/>
          <a:p>
            <a:r>
              <a:rPr lang="en-US" i="1"/>
              <a:t>Additional VA Medical Center Distribution Analysis</a:t>
            </a:r>
          </a:p>
        </p:txBody>
      </p:sp>
      <p:sp>
        <p:nvSpPr>
          <p:cNvPr id="5" name="Slide Number Placeholder 4">
            <a:extLst>
              <a:ext uri="{FF2B5EF4-FFF2-40B4-BE49-F238E27FC236}">
                <a16:creationId xmlns:a16="http://schemas.microsoft.com/office/drawing/2014/main" id="{F39A282F-84DF-2906-CAC2-3DE02DE01F97}"/>
              </a:ext>
            </a:extLst>
          </p:cNvPr>
          <p:cNvSpPr>
            <a:spLocks noGrp="1"/>
          </p:cNvSpPr>
          <p:nvPr>
            <p:ph type="sldNum" sz="quarter" idx="11"/>
          </p:nvPr>
        </p:nvSpPr>
        <p:spPr/>
        <p:txBody>
          <a:bodyPr/>
          <a:lstStyle/>
          <a:p>
            <a:fld id="{61ED25BF-8B08-481C-9175-42CBF3C8334C}" type="slidenum">
              <a:rPr lang="en-US" smtClean="0"/>
              <a:pPr/>
              <a:t>109</a:t>
            </a:fld>
            <a:endParaRPr lang="en-US"/>
          </a:p>
        </p:txBody>
      </p:sp>
    </p:spTree>
    <p:extLst>
      <p:ext uri="{BB962C8B-B14F-4D97-AF65-F5344CB8AC3E}">
        <p14:creationId xmlns:p14="http://schemas.microsoft.com/office/powerpoint/2010/main" val="426039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3545E-6F40-48D4-8B81-2AB05A418C4A}"/>
              </a:ext>
            </a:extLst>
          </p:cNvPr>
          <p:cNvSpPr>
            <a:spLocks noGrp="1"/>
          </p:cNvSpPr>
          <p:nvPr>
            <p:ph type="title"/>
          </p:nvPr>
        </p:nvSpPr>
        <p:spPr>
          <a:xfrm>
            <a:off x="228778" y="166264"/>
            <a:ext cx="11699087" cy="618385"/>
          </a:xfrm>
        </p:spPr>
        <p:txBody>
          <a:bodyPr/>
          <a:lstStyle/>
          <a:p>
            <a:r>
              <a:rPr lang="en-US" sz="2800">
                <a:cs typeface="Calibri Light"/>
              </a:rPr>
              <a:t>VA Project Distribution Analysis | High-level Portfolio Overview </a:t>
            </a:r>
            <a:endParaRPr lang="en-US" sz="2800"/>
          </a:p>
        </p:txBody>
      </p:sp>
      <p:cxnSp>
        <p:nvCxnSpPr>
          <p:cNvPr id="3" name="Straight Arrow Connector 2">
            <a:extLst>
              <a:ext uri="{FF2B5EF4-FFF2-40B4-BE49-F238E27FC236}">
                <a16:creationId xmlns:a16="http://schemas.microsoft.com/office/drawing/2014/main" id="{7D301F19-681B-B3D0-DEC9-73542333E2AF}"/>
              </a:ext>
            </a:extLst>
          </p:cNvPr>
          <p:cNvCxnSpPr/>
          <p:nvPr/>
        </p:nvCxnSpPr>
        <p:spPr>
          <a:xfrm flipV="1">
            <a:off x="279817" y="1397125"/>
            <a:ext cx="11619874" cy="22485"/>
          </a:xfrm>
          <a:prstGeom prst="straightConnector1">
            <a:avLst/>
          </a:prstGeom>
          <a:ln w="12700">
            <a:solidFill>
              <a:srgbClr val="002F56"/>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1A198296-406B-152E-7808-A655C416D43D}"/>
              </a:ext>
            </a:extLst>
          </p:cNvPr>
          <p:cNvSpPr>
            <a:spLocks noGrp="1"/>
          </p:cNvSpPr>
          <p:nvPr>
            <p:ph type="sldNum" sz="quarter" idx="12"/>
          </p:nvPr>
        </p:nvSpPr>
        <p:spPr/>
        <p:txBody>
          <a:bodyPr/>
          <a:lstStyle/>
          <a:p>
            <a:fld id="{61ED25BF-8B08-481C-9175-42CBF3C8334C}" type="slidenum">
              <a:rPr lang="en-US" smtClean="0"/>
              <a:t>11</a:t>
            </a:fld>
            <a:endParaRPr lang="en-US"/>
          </a:p>
        </p:txBody>
      </p:sp>
      <p:sp>
        <p:nvSpPr>
          <p:cNvPr id="5" name="TextBox 4">
            <a:extLst>
              <a:ext uri="{FF2B5EF4-FFF2-40B4-BE49-F238E27FC236}">
                <a16:creationId xmlns:a16="http://schemas.microsoft.com/office/drawing/2014/main" id="{2B502D4E-81AF-6BDE-34AD-89E2D0E7D786}"/>
              </a:ext>
            </a:extLst>
          </p:cNvPr>
          <p:cNvSpPr txBox="1"/>
          <p:nvPr/>
        </p:nvSpPr>
        <p:spPr>
          <a:xfrm>
            <a:off x="3088531" y="6170975"/>
            <a:ext cx="6002446" cy="461665"/>
          </a:xfrm>
          <a:prstGeom prst="rect">
            <a:avLst/>
          </a:prstGeom>
          <a:noFill/>
        </p:spPr>
        <p:txBody>
          <a:bodyPr wrap="square" lIns="91440" tIns="45720" rIns="91440" bIns="45720" rtlCol="0" anchor="t">
            <a:spAutoFit/>
          </a:bodyPr>
          <a:lstStyle/>
          <a:p>
            <a:pPr algn="ctr"/>
            <a:r>
              <a:rPr lang="en-US" sz="1200">
                <a:solidFill>
                  <a:schemeClr val="bg1"/>
                </a:solidFill>
              </a:rPr>
              <a:t>Source: RAFT data on 149 projects in the Suicide Prevention portfolio with start years between 2005-2023; see Appendix for distribution of total awarded funding.</a:t>
            </a:r>
          </a:p>
        </p:txBody>
      </p:sp>
      <p:sp>
        <p:nvSpPr>
          <p:cNvPr id="7" name="TextBox 6">
            <a:extLst>
              <a:ext uri="{FF2B5EF4-FFF2-40B4-BE49-F238E27FC236}">
                <a16:creationId xmlns:a16="http://schemas.microsoft.com/office/drawing/2014/main" id="{86E84627-5677-51EE-E0DD-7241F1A60F36}"/>
              </a:ext>
            </a:extLst>
          </p:cNvPr>
          <p:cNvSpPr txBox="1"/>
          <p:nvPr/>
        </p:nvSpPr>
        <p:spPr>
          <a:xfrm>
            <a:off x="300364" y="2201090"/>
            <a:ext cx="4199226" cy="3693319"/>
          </a:xfrm>
          <a:prstGeom prst="rect">
            <a:avLst/>
          </a:prstGeom>
          <a:noFill/>
          <a:ln>
            <a:solidFill>
              <a:srgbClr val="002F56"/>
            </a:solidFill>
          </a:ln>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Calibri"/>
              </a:rPr>
              <a:t>The Suicide Prevention AMP contains </a:t>
            </a:r>
            <a:r>
              <a:rPr kumimoji="0" lang="en-US" sz="1400" b="1" i="0" u="none" strike="noStrike" kern="1200" cap="none" spc="0" normalizeH="0" baseline="0" noProof="0">
                <a:ln>
                  <a:noFill/>
                </a:ln>
                <a:solidFill>
                  <a:prstClr val="black"/>
                </a:solidFill>
                <a:effectLst/>
                <a:uLnTx/>
                <a:uFillTx/>
                <a:latin typeface="Calibri" panose="020F0502020204030204"/>
                <a:ea typeface="+mn-ea"/>
                <a:cs typeface="Calibri"/>
              </a:rPr>
              <a:t>149 total projects as of June 2023</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Calibri"/>
              </a:rPr>
              <a:t>:</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Calibri"/>
              </a:rPr>
              <a:t>90 (60%) are active </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Calibri"/>
              </a:rPr>
              <a:t>59 (40%) are completed</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Calibri"/>
              </a:rPr>
              <a:t>To-date projects in </a:t>
            </a:r>
            <a:r>
              <a:rPr kumimoji="0" lang="en-US" sz="1400" b="1" i="0" u="none" strike="noStrike" kern="1200" cap="none" spc="0" normalizeH="0" baseline="0" noProof="0">
                <a:ln>
                  <a:noFill/>
                </a:ln>
                <a:solidFill>
                  <a:prstClr val="black"/>
                </a:solidFill>
                <a:effectLst/>
                <a:uLnTx/>
                <a:uFillTx/>
                <a:latin typeface="Calibri" panose="020F0502020204030204"/>
                <a:ea typeface="+mn-ea"/>
                <a:cs typeface="Calibri"/>
              </a:rPr>
              <a:t>the Suicide Prevention AMP have been awarded a total of $218 million in funding</a:t>
            </a:r>
          </a:p>
          <a:p>
            <a:pPr marL="742950" lvl="1" indent="-285750">
              <a:spcBef>
                <a:spcPts val="600"/>
              </a:spcBef>
              <a:buFont typeface="Arial" panose="020B0604020202020204" pitchFamily="34" charset="0"/>
              <a:buChar char="•"/>
              <a:defRPr/>
            </a:pPr>
            <a:r>
              <a:rPr lang="en-US" sz="1200">
                <a:solidFill>
                  <a:prstClr val="black"/>
                </a:solidFill>
                <a:latin typeface="Calibri" panose="020F0502020204030204"/>
                <a:cs typeface="Calibri"/>
              </a:rPr>
              <a:t>Active projects have been awarded $146 million, or 67% of total funding</a:t>
            </a:r>
          </a:p>
          <a:p>
            <a:pPr marL="742950" lvl="1" indent="-285750">
              <a:spcBef>
                <a:spcPts val="600"/>
              </a:spcBef>
              <a:buFont typeface="Arial" panose="020B0604020202020204" pitchFamily="34" charset="0"/>
              <a:buChar char="•"/>
              <a:defRPr/>
            </a:pPr>
            <a:r>
              <a:rPr lang="en-US" sz="1200">
                <a:solidFill>
                  <a:prstClr val="black"/>
                </a:solidFill>
                <a:latin typeface="Calibri" panose="020F0502020204030204"/>
                <a:cs typeface="Calibri"/>
              </a:rPr>
              <a:t>Completed projects have been awarded $72 million, or 33% of total funding</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In </a:t>
            </a:r>
            <a:r>
              <a:rPr lang="en-US" sz="1400">
                <a:solidFill>
                  <a:prstClr val="black"/>
                </a:solidFill>
                <a:latin typeface="Calibri" panose="020F0502020204030204"/>
                <a:ea typeface="Calibri" panose="020F0502020204030204"/>
                <a:cs typeface="Calibri" panose="020F0502020204030204"/>
              </a:rPr>
              <a:t>Fiscal Year ORD </a:t>
            </a:r>
            <a:r>
              <a:rPr kumimoji="0" lang="en-US" sz="1400" b="1"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allocated a total of $19.5 million</a:t>
            </a:r>
            <a:r>
              <a:rPr kumimoji="0" lang="en-US" sz="14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 to the AMP</a:t>
            </a:r>
          </a:p>
          <a:p>
            <a:pPr marL="742950" marR="0" lvl="1" indent="-285750" algn="l" defTabSz="914400" rtl="0" eaLnBrk="1" fontAlgn="auto" latinLnBrk="0" hangingPunct="1">
              <a:lnSpc>
                <a:spcPct val="100000"/>
              </a:lnSpc>
              <a:spcBef>
                <a:spcPts val="600"/>
              </a:spcBef>
              <a:spcAft>
                <a:spcPts val="0"/>
              </a:spcAft>
              <a:buClrTx/>
              <a:buSzTx/>
              <a:buFont typeface="Arial,Sans-Serif"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Active projects received $19.5 million</a:t>
            </a:r>
          </a:p>
          <a:p>
            <a:pPr marL="742950" marR="0" lvl="1" indent="-285750" algn="l" defTabSz="914400" rtl="0" eaLnBrk="1" fontAlgn="auto" latinLnBrk="0" hangingPunct="1">
              <a:lnSpc>
                <a:spcPct val="100000"/>
              </a:lnSpc>
              <a:spcBef>
                <a:spcPts val="600"/>
              </a:spcBef>
              <a:spcAft>
                <a:spcPts val="0"/>
              </a:spcAft>
              <a:buClrTx/>
              <a:buSzTx/>
              <a:buFont typeface="Arial,Sans-Serif"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Completed projects received $17,000</a:t>
            </a:r>
          </a:p>
        </p:txBody>
      </p:sp>
      <p:sp>
        <p:nvSpPr>
          <p:cNvPr id="6" name="Rectangle 5">
            <a:extLst>
              <a:ext uri="{FF2B5EF4-FFF2-40B4-BE49-F238E27FC236}">
                <a16:creationId xmlns:a16="http://schemas.microsoft.com/office/drawing/2014/main" id="{AA41D00A-DF81-964A-2099-00EF2861AB69}"/>
              </a:ext>
            </a:extLst>
          </p:cNvPr>
          <p:cNvSpPr/>
          <p:nvPr/>
        </p:nvSpPr>
        <p:spPr>
          <a:xfrm>
            <a:off x="300365" y="1473736"/>
            <a:ext cx="11556658" cy="720276"/>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solidFill>
                  <a:schemeClr val="bg1"/>
                </a:solidFill>
                <a:ea typeface="+mn-lt"/>
                <a:cs typeface="+mn-lt"/>
              </a:rPr>
              <a:t>What are the project counts and funding distributions for active, completed, and inactive projects as of 2023?</a:t>
            </a:r>
            <a:endParaRPr lang="en-US">
              <a:solidFill>
                <a:schemeClr val="bg1"/>
              </a:solidFill>
              <a:ea typeface="+mn-lt"/>
              <a:cs typeface="+mn-lt"/>
            </a:endParaRPr>
          </a:p>
        </p:txBody>
      </p:sp>
      <p:grpSp>
        <p:nvGrpSpPr>
          <p:cNvPr id="37" name="Group 36">
            <a:extLst>
              <a:ext uri="{FF2B5EF4-FFF2-40B4-BE49-F238E27FC236}">
                <a16:creationId xmlns:a16="http://schemas.microsoft.com/office/drawing/2014/main" id="{4B6F8689-BA59-A826-322D-EC5D252371C3}"/>
              </a:ext>
            </a:extLst>
          </p:cNvPr>
          <p:cNvGrpSpPr/>
          <p:nvPr/>
        </p:nvGrpSpPr>
        <p:grpSpPr>
          <a:xfrm>
            <a:off x="8166658" y="2964371"/>
            <a:ext cx="2734056" cy="2734056"/>
            <a:chOff x="8186779" y="3047721"/>
            <a:chExt cx="2693710" cy="2682359"/>
          </a:xfrm>
        </p:grpSpPr>
        <p:sp>
          <p:nvSpPr>
            <p:cNvPr id="21" name="pg4">
              <a:extLst>
                <a:ext uri="{FF2B5EF4-FFF2-40B4-BE49-F238E27FC236}">
                  <a16:creationId xmlns:a16="http://schemas.microsoft.com/office/drawing/2014/main" id="{1F8C7110-2297-15E0-0DA4-54EAD2473600}"/>
                </a:ext>
              </a:extLst>
            </p:cNvPr>
            <p:cNvSpPr/>
            <p:nvPr/>
          </p:nvSpPr>
          <p:spPr>
            <a:xfrm>
              <a:off x="8186779" y="3047721"/>
              <a:ext cx="1346908" cy="1998291"/>
            </a:xfrm>
            <a:custGeom>
              <a:avLst/>
              <a:gdLst/>
              <a:ahLst/>
              <a:cxnLst/>
              <a:rect l="0" t="0" r="0" b="0"/>
              <a:pathLst>
                <a:path w="1446012" h="2154446">
                  <a:moveTo>
                    <a:pt x="1446012" y="1446012"/>
                  </a:moveTo>
                  <a:lnTo>
                    <a:pt x="1446012" y="1396149"/>
                  </a:lnTo>
                  <a:lnTo>
                    <a:pt x="1446012" y="1346287"/>
                  </a:lnTo>
                  <a:lnTo>
                    <a:pt x="1446012" y="1296424"/>
                  </a:lnTo>
                  <a:lnTo>
                    <a:pt x="1446012" y="1246562"/>
                  </a:lnTo>
                  <a:lnTo>
                    <a:pt x="1446012" y="1196699"/>
                  </a:lnTo>
                  <a:lnTo>
                    <a:pt x="1446012" y="1146837"/>
                  </a:lnTo>
                  <a:lnTo>
                    <a:pt x="1446012" y="1096974"/>
                  </a:lnTo>
                  <a:lnTo>
                    <a:pt x="1446012" y="1047112"/>
                  </a:lnTo>
                  <a:lnTo>
                    <a:pt x="1446012" y="997249"/>
                  </a:lnTo>
                  <a:lnTo>
                    <a:pt x="1446012" y="947387"/>
                  </a:lnTo>
                  <a:lnTo>
                    <a:pt x="1446012" y="897524"/>
                  </a:lnTo>
                  <a:lnTo>
                    <a:pt x="1446012" y="847662"/>
                  </a:lnTo>
                  <a:lnTo>
                    <a:pt x="1446012" y="797799"/>
                  </a:lnTo>
                  <a:lnTo>
                    <a:pt x="1446012" y="747937"/>
                  </a:lnTo>
                  <a:lnTo>
                    <a:pt x="1446012" y="698074"/>
                  </a:lnTo>
                  <a:lnTo>
                    <a:pt x="1446012" y="648212"/>
                  </a:lnTo>
                  <a:lnTo>
                    <a:pt x="1446012" y="598349"/>
                  </a:lnTo>
                  <a:lnTo>
                    <a:pt x="1446012" y="548487"/>
                  </a:lnTo>
                  <a:lnTo>
                    <a:pt x="1446012" y="498624"/>
                  </a:lnTo>
                  <a:lnTo>
                    <a:pt x="1446012" y="448762"/>
                  </a:lnTo>
                  <a:lnTo>
                    <a:pt x="1446012" y="398899"/>
                  </a:lnTo>
                  <a:lnTo>
                    <a:pt x="1446012" y="349037"/>
                  </a:lnTo>
                  <a:lnTo>
                    <a:pt x="1446012" y="299174"/>
                  </a:lnTo>
                  <a:lnTo>
                    <a:pt x="1446012" y="249312"/>
                  </a:lnTo>
                  <a:lnTo>
                    <a:pt x="1446012" y="199449"/>
                  </a:lnTo>
                  <a:lnTo>
                    <a:pt x="1446012" y="149587"/>
                  </a:lnTo>
                  <a:lnTo>
                    <a:pt x="1446012" y="99724"/>
                  </a:lnTo>
                  <a:lnTo>
                    <a:pt x="1446012" y="49862"/>
                  </a:lnTo>
                  <a:lnTo>
                    <a:pt x="1446012" y="0"/>
                  </a:lnTo>
                  <a:lnTo>
                    <a:pt x="1396649" y="842"/>
                  </a:lnTo>
                  <a:lnTo>
                    <a:pt x="1347343" y="3370"/>
                  </a:lnTo>
                  <a:lnTo>
                    <a:pt x="1298152" y="7579"/>
                  </a:lnTo>
                  <a:lnTo>
                    <a:pt x="1249133" y="13465"/>
                  </a:lnTo>
                  <a:lnTo>
                    <a:pt x="1200345" y="21021"/>
                  </a:lnTo>
                  <a:lnTo>
                    <a:pt x="1151842" y="30238"/>
                  </a:lnTo>
                  <a:lnTo>
                    <a:pt x="1103682" y="41105"/>
                  </a:lnTo>
                  <a:lnTo>
                    <a:pt x="1055922" y="53611"/>
                  </a:lnTo>
                  <a:lnTo>
                    <a:pt x="1008616" y="67739"/>
                  </a:lnTo>
                  <a:lnTo>
                    <a:pt x="961820" y="83474"/>
                  </a:lnTo>
                  <a:lnTo>
                    <a:pt x="915588" y="100797"/>
                  </a:lnTo>
                  <a:lnTo>
                    <a:pt x="869975" y="119689"/>
                  </a:lnTo>
                  <a:lnTo>
                    <a:pt x="825033" y="140126"/>
                  </a:lnTo>
                  <a:lnTo>
                    <a:pt x="780816" y="162086"/>
                  </a:lnTo>
                  <a:lnTo>
                    <a:pt x="737373" y="185543"/>
                  </a:lnTo>
                  <a:lnTo>
                    <a:pt x="694757" y="210468"/>
                  </a:lnTo>
                  <a:lnTo>
                    <a:pt x="653016" y="236835"/>
                  </a:lnTo>
                  <a:lnTo>
                    <a:pt x="612200" y="264610"/>
                  </a:lnTo>
                  <a:lnTo>
                    <a:pt x="572356" y="293763"/>
                  </a:lnTo>
                  <a:lnTo>
                    <a:pt x="533530" y="324259"/>
                  </a:lnTo>
                  <a:lnTo>
                    <a:pt x="495768" y="356063"/>
                  </a:lnTo>
                  <a:lnTo>
                    <a:pt x="459114" y="389137"/>
                  </a:lnTo>
                  <a:lnTo>
                    <a:pt x="423610" y="423444"/>
                  </a:lnTo>
                  <a:lnTo>
                    <a:pt x="389298" y="458942"/>
                  </a:lnTo>
                  <a:lnTo>
                    <a:pt x="356217" y="495591"/>
                  </a:lnTo>
                  <a:lnTo>
                    <a:pt x="324407" y="533348"/>
                  </a:lnTo>
                  <a:lnTo>
                    <a:pt x="293905" y="572169"/>
                  </a:lnTo>
                  <a:lnTo>
                    <a:pt x="264746" y="612008"/>
                  </a:lnTo>
                  <a:lnTo>
                    <a:pt x="236963" y="652820"/>
                  </a:lnTo>
                  <a:lnTo>
                    <a:pt x="210590" y="694556"/>
                  </a:lnTo>
                  <a:lnTo>
                    <a:pt x="185658" y="737169"/>
                  </a:lnTo>
                  <a:lnTo>
                    <a:pt x="162194" y="780607"/>
                  </a:lnTo>
                  <a:lnTo>
                    <a:pt x="140227" y="824822"/>
                  </a:lnTo>
                  <a:lnTo>
                    <a:pt x="119782" y="869760"/>
                  </a:lnTo>
                  <a:lnTo>
                    <a:pt x="100883" y="915370"/>
                  </a:lnTo>
                  <a:lnTo>
                    <a:pt x="83552" y="961599"/>
                  </a:lnTo>
                  <a:lnTo>
                    <a:pt x="67810" y="1008392"/>
                  </a:lnTo>
                  <a:lnTo>
                    <a:pt x="53674" y="1055696"/>
                  </a:lnTo>
                  <a:lnTo>
                    <a:pt x="41161" y="1103454"/>
                  </a:lnTo>
                  <a:lnTo>
                    <a:pt x="30286" y="1151612"/>
                  </a:lnTo>
                  <a:lnTo>
                    <a:pt x="21061" y="1200113"/>
                  </a:lnTo>
                  <a:lnTo>
                    <a:pt x="13497" y="1248901"/>
                  </a:lnTo>
                  <a:lnTo>
                    <a:pt x="7603" y="1297918"/>
                  </a:lnTo>
                  <a:lnTo>
                    <a:pt x="3386" y="1347109"/>
                  </a:lnTo>
                  <a:lnTo>
                    <a:pt x="850" y="1396414"/>
                  </a:lnTo>
                  <a:lnTo>
                    <a:pt x="0" y="1445777"/>
                  </a:lnTo>
                  <a:lnTo>
                    <a:pt x="834" y="1495141"/>
                  </a:lnTo>
                  <a:lnTo>
                    <a:pt x="3354" y="1544447"/>
                  </a:lnTo>
                  <a:lnTo>
                    <a:pt x="7555" y="1593639"/>
                  </a:lnTo>
                  <a:lnTo>
                    <a:pt x="13433" y="1642658"/>
                  </a:lnTo>
                  <a:lnTo>
                    <a:pt x="20981" y="1691448"/>
                  </a:lnTo>
                  <a:lnTo>
                    <a:pt x="30190" y="1739952"/>
                  </a:lnTo>
                  <a:lnTo>
                    <a:pt x="41050" y="1788114"/>
                  </a:lnTo>
                  <a:lnTo>
                    <a:pt x="53547" y="1835876"/>
                  </a:lnTo>
                  <a:lnTo>
                    <a:pt x="67668" y="1883184"/>
                  </a:lnTo>
                  <a:lnTo>
                    <a:pt x="83395" y="1929983"/>
                  </a:lnTo>
                  <a:lnTo>
                    <a:pt x="100711" y="1976217"/>
                  </a:lnTo>
                  <a:lnTo>
                    <a:pt x="119595" y="2021833"/>
                  </a:lnTo>
                  <a:lnTo>
                    <a:pt x="140025" y="2066779"/>
                  </a:lnTo>
                  <a:lnTo>
                    <a:pt x="161978" y="2111000"/>
                  </a:lnTo>
                  <a:lnTo>
                    <a:pt x="185428" y="2154446"/>
                  </a:lnTo>
                  <a:lnTo>
                    <a:pt x="228896" y="2130017"/>
                  </a:lnTo>
                  <a:lnTo>
                    <a:pt x="272364" y="2105589"/>
                  </a:lnTo>
                  <a:lnTo>
                    <a:pt x="315833" y="2081160"/>
                  </a:lnTo>
                  <a:lnTo>
                    <a:pt x="359301" y="2056731"/>
                  </a:lnTo>
                  <a:lnTo>
                    <a:pt x="402770" y="2032302"/>
                  </a:lnTo>
                  <a:lnTo>
                    <a:pt x="446238" y="2007874"/>
                  </a:lnTo>
                  <a:lnTo>
                    <a:pt x="489707" y="1983445"/>
                  </a:lnTo>
                  <a:lnTo>
                    <a:pt x="533175" y="1959016"/>
                  </a:lnTo>
                  <a:lnTo>
                    <a:pt x="576643" y="1934587"/>
                  </a:lnTo>
                  <a:lnTo>
                    <a:pt x="620112" y="1910159"/>
                  </a:lnTo>
                  <a:lnTo>
                    <a:pt x="663580" y="1885730"/>
                  </a:lnTo>
                  <a:lnTo>
                    <a:pt x="707049" y="1861301"/>
                  </a:lnTo>
                  <a:lnTo>
                    <a:pt x="750517" y="1836872"/>
                  </a:lnTo>
                  <a:lnTo>
                    <a:pt x="793986" y="1812443"/>
                  </a:lnTo>
                  <a:lnTo>
                    <a:pt x="837454" y="1788015"/>
                  </a:lnTo>
                  <a:lnTo>
                    <a:pt x="880922" y="1763586"/>
                  </a:lnTo>
                  <a:lnTo>
                    <a:pt x="924391" y="1739157"/>
                  </a:lnTo>
                  <a:lnTo>
                    <a:pt x="967859" y="1714728"/>
                  </a:lnTo>
                  <a:lnTo>
                    <a:pt x="1011328" y="1690300"/>
                  </a:lnTo>
                  <a:lnTo>
                    <a:pt x="1054796" y="1665871"/>
                  </a:lnTo>
                  <a:lnTo>
                    <a:pt x="1098265" y="1641442"/>
                  </a:lnTo>
                  <a:lnTo>
                    <a:pt x="1141733" y="1617013"/>
                  </a:lnTo>
                  <a:lnTo>
                    <a:pt x="1185201" y="1592585"/>
                  </a:lnTo>
                  <a:lnTo>
                    <a:pt x="1228670" y="1568156"/>
                  </a:lnTo>
                  <a:lnTo>
                    <a:pt x="1272138" y="1543727"/>
                  </a:lnTo>
                  <a:lnTo>
                    <a:pt x="1315607" y="1519298"/>
                  </a:lnTo>
                  <a:lnTo>
                    <a:pt x="1359075" y="1494870"/>
                  </a:lnTo>
                  <a:lnTo>
                    <a:pt x="1402544" y="1470441"/>
                  </a:lnTo>
                  <a:close/>
                </a:path>
              </a:pathLst>
            </a:custGeom>
            <a:solidFill>
              <a:srgbClr val="8FAADC">
                <a:alpha val="100000"/>
              </a:srgbClr>
            </a:solidFill>
          </p:spPr>
          <p:txBody>
            <a:bodyPr/>
            <a:lstStyle/>
            <a:p>
              <a:endParaRPr/>
            </a:p>
          </p:txBody>
        </p:sp>
        <p:sp>
          <p:nvSpPr>
            <p:cNvPr id="22" name="pg5">
              <a:extLst>
                <a:ext uri="{FF2B5EF4-FFF2-40B4-BE49-F238E27FC236}">
                  <a16:creationId xmlns:a16="http://schemas.microsoft.com/office/drawing/2014/main" id="{D3F27DB0-02F5-0929-080B-8D09B6FBCE41}"/>
                </a:ext>
              </a:extLst>
            </p:cNvPr>
            <p:cNvSpPr/>
            <p:nvPr/>
          </p:nvSpPr>
          <p:spPr>
            <a:xfrm>
              <a:off x="8359498" y="3047721"/>
              <a:ext cx="2520991" cy="2682359"/>
            </a:xfrm>
            <a:custGeom>
              <a:avLst/>
              <a:gdLst/>
              <a:ahLst/>
              <a:cxnLst/>
              <a:rect l="0" t="0" r="0" b="0"/>
              <a:pathLst>
                <a:path w="2706482" h="2891970">
                  <a:moveTo>
                    <a:pt x="1260584" y="1446012"/>
                  </a:moveTo>
                  <a:lnTo>
                    <a:pt x="1217115" y="1470441"/>
                  </a:lnTo>
                  <a:lnTo>
                    <a:pt x="1173647" y="1494870"/>
                  </a:lnTo>
                  <a:lnTo>
                    <a:pt x="1130179" y="1519298"/>
                  </a:lnTo>
                  <a:lnTo>
                    <a:pt x="1086710" y="1543727"/>
                  </a:lnTo>
                  <a:lnTo>
                    <a:pt x="1043242" y="1568156"/>
                  </a:lnTo>
                  <a:lnTo>
                    <a:pt x="999773" y="1592585"/>
                  </a:lnTo>
                  <a:lnTo>
                    <a:pt x="956305" y="1617013"/>
                  </a:lnTo>
                  <a:lnTo>
                    <a:pt x="912836" y="1641442"/>
                  </a:lnTo>
                  <a:lnTo>
                    <a:pt x="869368" y="1665871"/>
                  </a:lnTo>
                  <a:lnTo>
                    <a:pt x="825900" y="1690300"/>
                  </a:lnTo>
                  <a:lnTo>
                    <a:pt x="782431" y="1714728"/>
                  </a:lnTo>
                  <a:lnTo>
                    <a:pt x="738963" y="1739157"/>
                  </a:lnTo>
                  <a:lnTo>
                    <a:pt x="695494" y="1763586"/>
                  </a:lnTo>
                  <a:lnTo>
                    <a:pt x="652026" y="1788015"/>
                  </a:lnTo>
                  <a:lnTo>
                    <a:pt x="608557" y="1812443"/>
                  </a:lnTo>
                  <a:lnTo>
                    <a:pt x="565089" y="1836872"/>
                  </a:lnTo>
                  <a:lnTo>
                    <a:pt x="521621" y="1861301"/>
                  </a:lnTo>
                  <a:lnTo>
                    <a:pt x="478152" y="1885730"/>
                  </a:lnTo>
                  <a:lnTo>
                    <a:pt x="434684" y="1910159"/>
                  </a:lnTo>
                  <a:lnTo>
                    <a:pt x="391215" y="1934587"/>
                  </a:lnTo>
                  <a:lnTo>
                    <a:pt x="347747" y="1959016"/>
                  </a:lnTo>
                  <a:lnTo>
                    <a:pt x="304278" y="1983445"/>
                  </a:lnTo>
                  <a:lnTo>
                    <a:pt x="260810" y="2007874"/>
                  </a:lnTo>
                  <a:lnTo>
                    <a:pt x="217342" y="2032302"/>
                  </a:lnTo>
                  <a:lnTo>
                    <a:pt x="173873" y="2056731"/>
                  </a:lnTo>
                  <a:lnTo>
                    <a:pt x="130405" y="2081160"/>
                  </a:lnTo>
                  <a:lnTo>
                    <a:pt x="86936" y="2105589"/>
                  </a:lnTo>
                  <a:lnTo>
                    <a:pt x="43468" y="2130017"/>
                  </a:lnTo>
                  <a:lnTo>
                    <a:pt x="0" y="2154446"/>
                  </a:lnTo>
                  <a:lnTo>
                    <a:pt x="24716" y="2196733"/>
                  </a:lnTo>
                  <a:lnTo>
                    <a:pt x="50850" y="2238158"/>
                  </a:lnTo>
                  <a:lnTo>
                    <a:pt x="78372" y="2278674"/>
                  </a:lnTo>
                  <a:lnTo>
                    <a:pt x="107250" y="2318235"/>
                  </a:lnTo>
                  <a:lnTo>
                    <a:pt x="137452" y="2356796"/>
                  </a:lnTo>
                  <a:lnTo>
                    <a:pt x="168942" y="2394311"/>
                  </a:lnTo>
                  <a:lnTo>
                    <a:pt x="201685" y="2430738"/>
                  </a:lnTo>
                  <a:lnTo>
                    <a:pt x="235643" y="2466036"/>
                  </a:lnTo>
                  <a:lnTo>
                    <a:pt x="270777" y="2500163"/>
                  </a:lnTo>
                  <a:lnTo>
                    <a:pt x="307046" y="2533081"/>
                  </a:lnTo>
                  <a:lnTo>
                    <a:pt x="344410" y="2564751"/>
                  </a:lnTo>
                  <a:lnTo>
                    <a:pt x="382824" y="2595138"/>
                  </a:lnTo>
                  <a:lnTo>
                    <a:pt x="422246" y="2624206"/>
                  </a:lnTo>
                  <a:lnTo>
                    <a:pt x="462630" y="2651923"/>
                  </a:lnTo>
                  <a:lnTo>
                    <a:pt x="503929" y="2678256"/>
                  </a:lnTo>
                  <a:lnTo>
                    <a:pt x="546096" y="2703175"/>
                  </a:lnTo>
                  <a:lnTo>
                    <a:pt x="589083" y="2726652"/>
                  </a:lnTo>
                  <a:lnTo>
                    <a:pt x="632840" y="2748659"/>
                  </a:lnTo>
                  <a:lnTo>
                    <a:pt x="677318" y="2769172"/>
                  </a:lnTo>
                  <a:lnTo>
                    <a:pt x="722465" y="2788167"/>
                  </a:lnTo>
                  <a:lnTo>
                    <a:pt x="768229" y="2805622"/>
                  </a:lnTo>
                  <a:lnTo>
                    <a:pt x="814559" y="2821517"/>
                  </a:lnTo>
                  <a:lnTo>
                    <a:pt x="861399" y="2835833"/>
                  </a:lnTo>
                  <a:lnTo>
                    <a:pt x="908698" y="2848556"/>
                  </a:lnTo>
                  <a:lnTo>
                    <a:pt x="956401" y="2859669"/>
                  </a:lnTo>
                  <a:lnTo>
                    <a:pt x="1004453" y="2869160"/>
                  </a:lnTo>
                  <a:lnTo>
                    <a:pt x="1052798" y="2877018"/>
                  </a:lnTo>
                  <a:lnTo>
                    <a:pt x="1101382" y="2883234"/>
                  </a:lnTo>
                  <a:lnTo>
                    <a:pt x="1150149" y="2887801"/>
                  </a:lnTo>
                  <a:lnTo>
                    <a:pt x="1199042" y="2890714"/>
                  </a:lnTo>
                  <a:lnTo>
                    <a:pt x="1248006" y="2891970"/>
                  </a:lnTo>
                  <a:lnTo>
                    <a:pt x="1296985" y="2891566"/>
                  </a:lnTo>
                  <a:lnTo>
                    <a:pt x="1345921" y="2889504"/>
                  </a:lnTo>
                  <a:lnTo>
                    <a:pt x="1394760" y="2885786"/>
                  </a:lnTo>
                  <a:lnTo>
                    <a:pt x="1443445" y="2880416"/>
                  </a:lnTo>
                  <a:lnTo>
                    <a:pt x="1491919" y="2873400"/>
                  </a:lnTo>
                  <a:lnTo>
                    <a:pt x="1540129" y="2864746"/>
                  </a:lnTo>
                  <a:lnTo>
                    <a:pt x="1588018" y="2854465"/>
                  </a:lnTo>
                  <a:lnTo>
                    <a:pt x="1635531" y="2842567"/>
                  </a:lnTo>
                  <a:lnTo>
                    <a:pt x="1682614" y="2829068"/>
                  </a:lnTo>
                  <a:lnTo>
                    <a:pt x="1729212" y="2813981"/>
                  </a:lnTo>
                  <a:lnTo>
                    <a:pt x="1775273" y="2797325"/>
                  </a:lnTo>
                  <a:lnTo>
                    <a:pt x="1820744" y="2779118"/>
                  </a:lnTo>
                  <a:lnTo>
                    <a:pt x="1865572" y="2759382"/>
                  </a:lnTo>
                  <a:lnTo>
                    <a:pt x="1909705" y="2738139"/>
                  </a:lnTo>
                  <a:lnTo>
                    <a:pt x="1953094" y="2715414"/>
                  </a:lnTo>
                  <a:lnTo>
                    <a:pt x="1995689" y="2691232"/>
                  </a:lnTo>
                  <a:lnTo>
                    <a:pt x="2037440" y="2665621"/>
                  </a:lnTo>
                  <a:lnTo>
                    <a:pt x="2078299" y="2638612"/>
                  </a:lnTo>
                  <a:lnTo>
                    <a:pt x="2118221" y="2610233"/>
                  </a:lnTo>
                  <a:lnTo>
                    <a:pt x="2157158" y="2580519"/>
                  </a:lnTo>
                  <a:lnTo>
                    <a:pt x="2195067" y="2549504"/>
                  </a:lnTo>
                  <a:lnTo>
                    <a:pt x="2231903" y="2517222"/>
                  </a:lnTo>
                  <a:lnTo>
                    <a:pt x="2267625" y="2483711"/>
                  </a:lnTo>
                  <a:lnTo>
                    <a:pt x="2302192" y="2449010"/>
                  </a:lnTo>
                  <a:lnTo>
                    <a:pt x="2335564" y="2413158"/>
                  </a:lnTo>
                  <a:lnTo>
                    <a:pt x="2367702" y="2376196"/>
                  </a:lnTo>
                  <a:lnTo>
                    <a:pt x="2398570" y="2338167"/>
                  </a:lnTo>
                  <a:lnTo>
                    <a:pt x="2428132" y="2299114"/>
                  </a:lnTo>
                  <a:lnTo>
                    <a:pt x="2456355" y="2259082"/>
                  </a:lnTo>
                  <a:lnTo>
                    <a:pt x="2483206" y="2218118"/>
                  </a:lnTo>
                  <a:lnTo>
                    <a:pt x="2508654" y="2176268"/>
                  </a:lnTo>
                  <a:lnTo>
                    <a:pt x="2532670" y="2133580"/>
                  </a:lnTo>
                  <a:lnTo>
                    <a:pt x="2555226" y="2090103"/>
                  </a:lnTo>
                  <a:lnTo>
                    <a:pt x="2576297" y="2045887"/>
                  </a:lnTo>
                  <a:lnTo>
                    <a:pt x="2595859" y="2000983"/>
                  </a:lnTo>
                  <a:lnTo>
                    <a:pt x="2613889" y="1955442"/>
                  </a:lnTo>
                  <a:lnTo>
                    <a:pt x="2630365" y="1909316"/>
                  </a:lnTo>
                  <a:lnTo>
                    <a:pt x="2645271" y="1862659"/>
                  </a:lnTo>
                  <a:lnTo>
                    <a:pt x="2658587" y="1815524"/>
                  </a:lnTo>
                  <a:lnTo>
                    <a:pt x="2670300" y="1767965"/>
                  </a:lnTo>
                  <a:lnTo>
                    <a:pt x="2680395" y="1720037"/>
                  </a:lnTo>
                  <a:lnTo>
                    <a:pt x="2688861" y="1671794"/>
                  </a:lnTo>
                  <a:lnTo>
                    <a:pt x="2695688" y="1623292"/>
                  </a:lnTo>
                  <a:lnTo>
                    <a:pt x="2700869" y="1574587"/>
                  </a:lnTo>
                  <a:lnTo>
                    <a:pt x="2704397" y="1525734"/>
                  </a:lnTo>
                  <a:lnTo>
                    <a:pt x="2706269" y="1476790"/>
                  </a:lnTo>
                  <a:lnTo>
                    <a:pt x="2706482" y="1427810"/>
                  </a:lnTo>
                  <a:lnTo>
                    <a:pt x="2705036" y="1378852"/>
                  </a:lnTo>
                  <a:lnTo>
                    <a:pt x="2701933" y="1329970"/>
                  </a:lnTo>
                  <a:lnTo>
                    <a:pt x="2697176" y="1281221"/>
                  </a:lnTo>
                  <a:lnTo>
                    <a:pt x="2690771" y="1232662"/>
                  </a:lnTo>
                  <a:lnTo>
                    <a:pt x="2682724" y="1184347"/>
                  </a:lnTo>
                  <a:lnTo>
                    <a:pt x="2673047" y="1136333"/>
                  </a:lnTo>
                  <a:lnTo>
                    <a:pt x="2661748" y="1088674"/>
                  </a:lnTo>
                  <a:lnTo>
                    <a:pt x="2648842" y="1041425"/>
                  </a:lnTo>
                  <a:lnTo>
                    <a:pt x="2634343" y="994640"/>
                  </a:lnTo>
                  <a:lnTo>
                    <a:pt x="2618268" y="948373"/>
                  </a:lnTo>
                  <a:lnTo>
                    <a:pt x="2600636" y="902677"/>
                  </a:lnTo>
                  <a:lnTo>
                    <a:pt x="2581466" y="857604"/>
                  </a:lnTo>
                  <a:lnTo>
                    <a:pt x="2560780" y="813207"/>
                  </a:lnTo>
                  <a:lnTo>
                    <a:pt x="2538602" y="769535"/>
                  </a:lnTo>
                  <a:lnTo>
                    <a:pt x="2514959" y="726640"/>
                  </a:lnTo>
                  <a:lnTo>
                    <a:pt x="2489875" y="684570"/>
                  </a:lnTo>
                  <a:lnTo>
                    <a:pt x="2463382" y="643373"/>
                  </a:lnTo>
                  <a:lnTo>
                    <a:pt x="2435509" y="603098"/>
                  </a:lnTo>
                  <a:lnTo>
                    <a:pt x="2406287" y="563790"/>
                  </a:lnTo>
                  <a:lnTo>
                    <a:pt x="2375751" y="525493"/>
                  </a:lnTo>
                  <a:lnTo>
                    <a:pt x="2343936" y="488253"/>
                  </a:lnTo>
                  <a:lnTo>
                    <a:pt x="2310877" y="452112"/>
                  </a:lnTo>
                  <a:lnTo>
                    <a:pt x="2276613" y="417112"/>
                  </a:lnTo>
                  <a:lnTo>
                    <a:pt x="2241184" y="383291"/>
                  </a:lnTo>
                  <a:lnTo>
                    <a:pt x="2204630" y="350690"/>
                  </a:lnTo>
                  <a:lnTo>
                    <a:pt x="2166992" y="319346"/>
                  </a:lnTo>
                  <a:lnTo>
                    <a:pt x="2128315" y="289295"/>
                  </a:lnTo>
                  <a:lnTo>
                    <a:pt x="2088642" y="260570"/>
                  </a:lnTo>
                  <a:lnTo>
                    <a:pt x="2048019" y="233206"/>
                  </a:lnTo>
                  <a:lnTo>
                    <a:pt x="2006492" y="207233"/>
                  </a:lnTo>
                  <a:lnTo>
                    <a:pt x="1964110" y="182682"/>
                  </a:lnTo>
                  <a:lnTo>
                    <a:pt x="1920920" y="159580"/>
                  </a:lnTo>
                  <a:lnTo>
                    <a:pt x="1876973" y="137954"/>
                  </a:lnTo>
                  <a:lnTo>
                    <a:pt x="1832318" y="117828"/>
                  </a:lnTo>
                  <a:lnTo>
                    <a:pt x="1787008" y="99227"/>
                  </a:lnTo>
                  <a:lnTo>
                    <a:pt x="1741094" y="82171"/>
                  </a:lnTo>
                  <a:lnTo>
                    <a:pt x="1694628" y="66680"/>
                  </a:lnTo>
                  <a:lnTo>
                    <a:pt x="1647664" y="52771"/>
                  </a:lnTo>
                  <a:lnTo>
                    <a:pt x="1600256" y="40461"/>
                  </a:lnTo>
                  <a:lnTo>
                    <a:pt x="1552459" y="29763"/>
                  </a:lnTo>
                  <a:lnTo>
                    <a:pt x="1504326" y="20690"/>
                  </a:lnTo>
                  <a:lnTo>
                    <a:pt x="1455914" y="13253"/>
                  </a:lnTo>
                  <a:lnTo>
                    <a:pt x="1407278" y="7460"/>
                  </a:lnTo>
                  <a:lnTo>
                    <a:pt x="1358474" y="3317"/>
                  </a:lnTo>
                  <a:lnTo>
                    <a:pt x="1309557" y="829"/>
                  </a:lnTo>
                  <a:lnTo>
                    <a:pt x="1260584" y="0"/>
                  </a:lnTo>
                  <a:lnTo>
                    <a:pt x="1260584" y="49862"/>
                  </a:lnTo>
                  <a:lnTo>
                    <a:pt x="1260584" y="99724"/>
                  </a:lnTo>
                  <a:lnTo>
                    <a:pt x="1260584" y="149587"/>
                  </a:lnTo>
                  <a:lnTo>
                    <a:pt x="1260584" y="199449"/>
                  </a:lnTo>
                  <a:lnTo>
                    <a:pt x="1260584" y="249312"/>
                  </a:lnTo>
                  <a:lnTo>
                    <a:pt x="1260584" y="299174"/>
                  </a:lnTo>
                  <a:lnTo>
                    <a:pt x="1260584" y="349037"/>
                  </a:lnTo>
                  <a:lnTo>
                    <a:pt x="1260584" y="398899"/>
                  </a:lnTo>
                  <a:lnTo>
                    <a:pt x="1260584" y="448762"/>
                  </a:lnTo>
                  <a:lnTo>
                    <a:pt x="1260584" y="498624"/>
                  </a:lnTo>
                  <a:lnTo>
                    <a:pt x="1260584" y="548487"/>
                  </a:lnTo>
                  <a:lnTo>
                    <a:pt x="1260584" y="598349"/>
                  </a:lnTo>
                  <a:lnTo>
                    <a:pt x="1260584" y="648212"/>
                  </a:lnTo>
                  <a:lnTo>
                    <a:pt x="1260584" y="698074"/>
                  </a:lnTo>
                  <a:lnTo>
                    <a:pt x="1260584" y="747937"/>
                  </a:lnTo>
                  <a:lnTo>
                    <a:pt x="1260584" y="797799"/>
                  </a:lnTo>
                  <a:lnTo>
                    <a:pt x="1260584" y="847662"/>
                  </a:lnTo>
                  <a:lnTo>
                    <a:pt x="1260584" y="897524"/>
                  </a:lnTo>
                  <a:lnTo>
                    <a:pt x="1260584" y="947387"/>
                  </a:lnTo>
                  <a:lnTo>
                    <a:pt x="1260584" y="997249"/>
                  </a:lnTo>
                  <a:lnTo>
                    <a:pt x="1260584" y="1047112"/>
                  </a:lnTo>
                  <a:lnTo>
                    <a:pt x="1260584" y="1096974"/>
                  </a:lnTo>
                  <a:lnTo>
                    <a:pt x="1260584" y="1146837"/>
                  </a:lnTo>
                  <a:lnTo>
                    <a:pt x="1260584" y="1196699"/>
                  </a:lnTo>
                  <a:lnTo>
                    <a:pt x="1260584" y="1246562"/>
                  </a:lnTo>
                  <a:lnTo>
                    <a:pt x="1260584" y="1296424"/>
                  </a:lnTo>
                  <a:lnTo>
                    <a:pt x="1260584" y="1346287"/>
                  </a:lnTo>
                  <a:lnTo>
                    <a:pt x="1260584" y="1396149"/>
                  </a:lnTo>
                  <a:close/>
                </a:path>
              </a:pathLst>
            </a:custGeom>
            <a:solidFill>
              <a:srgbClr val="4472C4">
                <a:alpha val="100000"/>
              </a:srgbClr>
            </a:solidFill>
          </p:spPr>
          <p:txBody>
            <a:bodyPr/>
            <a:lstStyle/>
            <a:p>
              <a:endParaRPr/>
            </a:p>
          </p:txBody>
        </p:sp>
        <p:sp>
          <p:nvSpPr>
            <p:cNvPr id="23" name="pg6">
              <a:extLst>
                <a:ext uri="{FF2B5EF4-FFF2-40B4-BE49-F238E27FC236}">
                  <a16:creationId xmlns:a16="http://schemas.microsoft.com/office/drawing/2014/main" id="{16EC6497-A03F-710D-52FF-C4A4A14828BB}"/>
                </a:ext>
              </a:extLst>
            </p:cNvPr>
            <p:cNvSpPr/>
            <p:nvPr/>
          </p:nvSpPr>
          <p:spPr>
            <a:xfrm>
              <a:off x="8546710" y="3867685"/>
              <a:ext cx="811415" cy="365159"/>
            </a:xfrm>
            <a:custGeom>
              <a:avLst/>
              <a:gdLst/>
              <a:ahLst/>
              <a:cxnLst/>
              <a:rect l="0" t="0" r="0" b="0"/>
              <a:pathLst>
                <a:path w="871118" h="393694">
                  <a:moveTo>
                    <a:pt x="27431" y="393694"/>
                  </a:moveTo>
                  <a:lnTo>
                    <a:pt x="843686" y="393694"/>
                  </a:lnTo>
                  <a:lnTo>
                    <a:pt x="842581" y="393671"/>
                  </a:lnTo>
                  <a:lnTo>
                    <a:pt x="846992" y="393494"/>
                  </a:lnTo>
                  <a:lnTo>
                    <a:pt x="851318" y="392611"/>
                  </a:lnTo>
                  <a:lnTo>
                    <a:pt x="855446" y="391045"/>
                  </a:lnTo>
                  <a:lnTo>
                    <a:pt x="859269" y="388838"/>
                  </a:lnTo>
                  <a:lnTo>
                    <a:pt x="862689" y="386046"/>
                  </a:lnTo>
                  <a:lnTo>
                    <a:pt x="865616" y="382741"/>
                  </a:lnTo>
                  <a:lnTo>
                    <a:pt x="867976" y="379010"/>
                  </a:lnTo>
                  <a:lnTo>
                    <a:pt x="869706" y="374949"/>
                  </a:lnTo>
                  <a:lnTo>
                    <a:pt x="870763" y="370662"/>
                  </a:lnTo>
                  <a:lnTo>
                    <a:pt x="871118" y="366262"/>
                  </a:lnTo>
                  <a:lnTo>
                    <a:pt x="871118" y="27431"/>
                  </a:lnTo>
                  <a:lnTo>
                    <a:pt x="870763" y="23031"/>
                  </a:lnTo>
                  <a:lnTo>
                    <a:pt x="869706" y="18745"/>
                  </a:lnTo>
                  <a:lnTo>
                    <a:pt x="867976" y="14683"/>
                  </a:lnTo>
                  <a:lnTo>
                    <a:pt x="865616" y="10952"/>
                  </a:lnTo>
                  <a:lnTo>
                    <a:pt x="862689" y="7647"/>
                  </a:lnTo>
                  <a:lnTo>
                    <a:pt x="859269" y="4855"/>
                  </a:lnTo>
                  <a:lnTo>
                    <a:pt x="855446" y="2648"/>
                  </a:lnTo>
                  <a:lnTo>
                    <a:pt x="851318" y="1083"/>
                  </a:lnTo>
                  <a:lnTo>
                    <a:pt x="846992" y="200"/>
                  </a:lnTo>
                  <a:lnTo>
                    <a:pt x="843686" y="0"/>
                  </a:lnTo>
                  <a:lnTo>
                    <a:pt x="27431" y="0"/>
                  </a:lnTo>
                  <a:lnTo>
                    <a:pt x="30738" y="200"/>
                  </a:lnTo>
                  <a:lnTo>
                    <a:pt x="26327" y="22"/>
                  </a:lnTo>
                  <a:lnTo>
                    <a:pt x="21944" y="554"/>
                  </a:lnTo>
                  <a:lnTo>
                    <a:pt x="17704" y="1782"/>
                  </a:lnTo>
                  <a:lnTo>
                    <a:pt x="13715" y="3675"/>
                  </a:lnTo>
                  <a:lnTo>
                    <a:pt x="10082" y="6183"/>
                  </a:lnTo>
                  <a:lnTo>
                    <a:pt x="6898" y="9241"/>
                  </a:lnTo>
                  <a:lnTo>
                    <a:pt x="4246" y="12770"/>
                  </a:lnTo>
                  <a:lnTo>
                    <a:pt x="2195" y="16679"/>
                  </a:lnTo>
                  <a:lnTo>
                    <a:pt x="797" y="20867"/>
                  </a:lnTo>
                  <a:lnTo>
                    <a:pt x="88" y="25224"/>
                  </a:lnTo>
                  <a:lnTo>
                    <a:pt x="0" y="27431"/>
                  </a:lnTo>
                  <a:lnTo>
                    <a:pt x="0" y="366262"/>
                  </a:lnTo>
                  <a:lnTo>
                    <a:pt x="88" y="364054"/>
                  </a:lnTo>
                  <a:lnTo>
                    <a:pt x="88" y="368469"/>
                  </a:lnTo>
                  <a:lnTo>
                    <a:pt x="797" y="372827"/>
                  </a:lnTo>
                  <a:lnTo>
                    <a:pt x="2195" y="377014"/>
                  </a:lnTo>
                  <a:lnTo>
                    <a:pt x="4246" y="380923"/>
                  </a:lnTo>
                  <a:lnTo>
                    <a:pt x="6898" y="384452"/>
                  </a:lnTo>
                  <a:lnTo>
                    <a:pt x="10082" y="387511"/>
                  </a:lnTo>
                  <a:lnTo>
                    <a:pt x="13715" y="390019"/>
                  </a:lnTo>
                  <a:lnTo>
                    <a:pt x="17704" y="391911"/>
                  </a:lnTo>
                  <a:lnTo>
                    <a:pt x="21944" y="393139"/>
                  </a:lnTo>
                  <a:lnTo>
                    <a:pt x="26327" y="393671"/>
                  </a:lnTo>
                  <a:close/>
                </a:path>
              </a:pathLst>
            </a:custGeom>
            <a:solidFill>
              <a:srgbClr val="8FAADC">
                <a:alpha val="100000"/>
              </a:srgbClr>
            </a:solidFill>
          </p:spPr>
          <p:txBody>
            <a:bodyPr/>
            <a:lstStyle/>
            <a:p>
              <a:endParaRPr/>
            </a:p>
          </p:txBody>
        </p:sp>
        <p:sp>
          <p:nvSpPr>
            <p:cNvPr id="24" name="tx7">
              <a:extLst>
                <a:ext uri="{FF2B5EF4-FFF2-40B4-BE49-F238E27FC236}">
                  <a16:creationId xmlns:a16="http://schemas.microsoft.com/office/drawing/2014/main" id="{34CD3316-25C4-772D-FC62-119CF6BF389F}"/>
                </a:ext>
              </a:extLst>
            </p:cNvPr>
            <p:cNvSpPr/>
            <p:nvPr/>
          </p:nvSpPr>
          <p:spPr>
            <a:xfrm>
              <a:off x="8879787" y="3908123"/>
              <a:ext cx="145261" cy="95054"/>
            </a:xfrm>
            <a:prstGeom prst="rect">
              <a:avLst/>
            </a:prstGeom>
            <a:noFill/>
          </p:spPr>
          <p:txBody>
            <a:bodyPr wrap="none" lIns="0" tIns="0" rIns="0" bIns="0" anchor="ctr" anchorCtr="1"/>
            <a:lstStyle/>
            <a:p>
              <a:pPr marL="0" marR="0" indent="0" algn="l">
                <a:lnSpc>
                  <a:spcPts val="1103"/>
                </a:lnSpc>
                <a:spcBef>
                  <a:spcPts val="0"/>
                </a:spcBef>
                <a:spcAft>
                  <a:spcPts val="0"/>
                </a:spcAft>
              </a:pPr>
              <a:r>
                <a:rPr lang="en-US" sz="1103">
                  <a:solidFill>
                    <a:srgbClr val="FFFFFF">
                      <a:alpha val="100000"/>
                    </a:srgbClr>
                  </a:solidFill>
                  <a:cs typeface="Arial"/>
                </a:rPr>
                <a:t>33%</a:t>
              </a:r>
              <a:endParaRPr sz="1103">
                <a:solidFill>
                  <a:srgbClr val="FFFFFF">
                    <a:alpha val="100000"/>
                  </a:srgbClr>
                </a:solidFill>
                <a:cs typeface="Arial"/>
              </a:endParaRPr>
            </a:p>
          </p:txBody>
        </p:sp>
        <p:sp>
          <p:nvSpPr>
            <p:cNvPr id="25" name="tx8">
              <a:extLst>
                <a:ext uri="{FF2B5EF4-FFF2-40B4-BE49-F238E27FC236}">
                  <a16:creationId xmlns:a16="http://schemas.microsoft.com/office/drawing/2014/main" id="{CAAC0C4B-6EB8-7714-A94E-D76679C348A6}"/>
                </a:ext>
              </a:extLst>
            </p:cNvPr>
            <p:cNvSpPr/>
            <p:nvPr/>
          </p:nvSpPr>
          <p:spPr>
            <a:xfrm>
              <a:off x="8589297" y="4070366"/>
              <a:ext cx="726242" cy="12007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FFFFFF">
                      <a:alpha val="100000"/>
                    </a:srgbClr>
                  </a:solidFill>
                  <a:cs typeface="Arial"/>
                </a:rPr>
                <a:t>$</a:t>
              </a:r>
              <a:r>
                <a:rPr lang="en-US" sz="1103">
                  <a:solidFill>
                    <a:srgbClr val="FFFFFF">
                      <a:alpha val="100000"/>
                    </a:srgbClr>
                  </a:solidFill>
                  <a:cs typeface="Arial"/>
                </a:rPr>
                <a:t>72M</a:t>
              </a:r>
              <a:endParaRPr sz="1103">
                <a:solidFill>
                  <a:srgbClr val="FFFFFF">
                    <a:alpha val="100000"/>
                  </a:srgbClr>
                </a:solidFill>
                <a:cs typeface="Arial"/>
              </a:endParaRPr>
            </a:p>
          </p:txBody>
        </p:sp>
        <p:sp>
          <p:nvSpPr>
            <p:cNvPr id="26" name="pg9">
              <a:extLst>
                <a:ext uri="{FF2B5EF4-FFF2-40B4-BE49-F238E27FC236}">
                  <a16:creationId xmlns:a16="http://schemas.microsoft.com/office/drawing/2014/main" id="{32762E1F-B368-E88F-E609-7D306F9B0B72}"/>
                </a:ext>
              </a:extLst>
            </p:cNvPr>
            <p:cNvSpPr/>
            <p:nvPr/>
          </p:nvSpPr>
          <p:spPr>
            <a:xfrm>
              <a:off x="9672932" y="4545008"/>
              <a:ext cx="884045" cy="365159"/>
            </a:xfrm>
            <a:custGeom>
              <a:avLst/>
              <a:gdLst/>
              <a:ahLst/>
              <a:cxnLst/>
              <a:rect l="0" t="0" r="0" b="0"/>
              <a:pathLst>
                <a:path w="949092" h="393694">
                  <a:moveTo>
                    <a:pt x="27431" y="393694"/>
                  </a:moveTo>
                  <a:lnTo>
                    <a:pt x="921660" y="393694"/>
                  </a:lnTo>
                  <a:lnTo>
                    <a:pt x="920556" y="393671"/>
                  </a:lnTo>
                  <a:lnTo>
                    <a:pt x="924967" y="393494"/>
                  </a:lnTo>
                  <a:lnTo>
                    <a:pt x="929292" y="392611"/>
                  </a:lnTo>
                  <a:lnTo>
                    <a:pt x="933420" y="391045"/>
                  </a:lnTo>
                  <a:lnTo>
                    <a:pt x="937244" y="388838"/>
                  </a:lnTo>
                  <a:lnTo>
                    <a:pt x="940663" y="386046"/>
                  </a:lnTo>
                  <a:lnTo>
                    <a:pt x="943591" y="382741"/>
                  </a:lnTo>
                  <a:lnTo>
                    <a:pt x="945950" y="379010"/>
                  </a:lnTo>
                  <a:lnTo>
                    <a:pt x="947681" y="374949"/>
                  </a:lnTo>
                  <a:lnTo>
                    <a:pt x="948737" y="370662"/>
                  </a:lnTo>
                  <a:lnTo>
                    <a:pt x="949092" y="366262"/>
                  </a:lnTo>
                  <a:lnTo>
                    <a:pt x="949092" y="27432"/>
                  </a:lnTo>
                  <a:lnTo>
                    <a:pt x="948737" y="23031"/>
                  </a:lnTo>
                  <a:lnTo>
                    <a:pt x="947681" y="18745"/>
                  </a:lnTo>
                  <a:lnTo>
                    <a:pt x="945950" y="14683"/>
                  </a:lnTo>
                  <a:lnTo>
                    <a:pt x="943591" y="10952"/>
                  </a:lnTo>
                  <a:lnTo>
                    <a:pt x="940663" y="7647"/>
                  </a:lnTo>
                  <a:lnTo>
                    <a:pt x="937244" y="4855"/>
                  </a:lnTo>
                  <a:lnTo>
                    <a:pt x="933420" y="2648"/>
                  </a:lnTo>
                  <a:lnTo>
                    <a:pt x="929292" y="1083"/>
                  </a:lnTo>
                  <a:lnTo>
                    <a:pt x="924967" y="200"/>
                  </a:lnTo>
                  <a:lnTo>
                    <a:pt x="921660" y="0"/>
                  </a:lnTo>
                  <a:lnTo>
                    <a:pt x="27431" y="0"/>
                  </a:lnTo>
                  <a:lnTo>
                    <a:pt x="30738" y="200"/>
                  </a:lnTo>
                  <a:lnTo>
                    <a:pt x="26327" y="22"/>
                  </a:lnTo>
                  <a:lnTo>
                    <a:pt x="21944" y="554"/>
                  </a:lnTo>
                  <a:lnTo>
                    <a:pt x="17704" y="1782"/>
                  </a:lnTo>
                  <a:lnTo>
                    <a:pt x="13716" y="3675"/>
                  </a:lnTo>
                  <a:lnTo>
                    <a:pt x="10082" y="6183"/>
                  </a:lnTo>
                  <a:lnTo>
                    <a:pt x="6898" y="9241"/>
                  </a:lnTo>
                  <a:lnTo>
                    <a:pt x="4246" y="12770"/>
                  </a:lnTo>
                  <a:lnTo>
                    <a:pt x="2195" y="16679"/>
                  </a:lnTo>
                  <a:lnTo>
                    <a:pt x="797" y="20867"/>
                  </a:lnTo>
                  <a:lnTo>
                    <a:pt x="88" y="25224"/>
                  </a:lnTo>
                  <a:lnTo>
                    <a:pt x="0" y="27432"/>
                  </a:lnTo>
                  <a:lnTo>
                    <a:pt x="0" y="366262"/>
                  </a:lnTo>
                  <a:lnTo>
                    <a:pt x="88" y="364054"/>
                  </a:lnTo>
                  <a:lnTo>
                    <a:pt x="88" y="368469"/>
                  </a:lnTo>
                  <a:lnTo>
                    <a:pt x="797" y="372827"/>
                  </a:lnTo>
                  <a:lnTo>
                    <a:pt x="2195" y="377014"/>
                  </a:lnTo>
                  <a:lnTo>
                    <a:pt x="4246" y="380923"/>
                  </a:lnTo>
                  <a:lnTo>
                    <a:pt x="6898" y="384452"/>
                  </a:lnTo>
                  <a:lnTo>
                    <a:pt x="10082" y="387511"/>
                  </a:lnTo>
                  <a:lnTo>
                    <a:pt x="13716" y="390019"/>
                  </a:lnTo>
                  <a:lnTo>
                    <a:pt x="17704" y="391911"/>
                  </a:lnTo>
                  <a:lnTo>
                    <a:pt x="21944" y="393139"/>
                  </a:lnTo>
                  <a:lnTo>
                    <a:pt x="26327" y="393671"/>
                  </a:lnTo>
                  <a:close/>
                </a:path>
              </a:pathLst>
            </a:custGeom>
            <a:solidFill>
              <a:srgbClr val="4472C4">
                <a:alpha val="100000"/>
              </a:srgbClr>
            </a:solidFill>
          </p:spPr>
          <p:txBody>
            <a:bodyPr/>
            <a:lstStyle/>
            <a:p>
              <a:endParaRPr/>
            </a:p>
          </p:txBody>
        </p:sp>
        <p:sp>
          <p:nvSpPr>
            <p:cNvPr id="27" name="tx10">
              <a:extLst>
                <a:ext uri="{FF2B5EF4-FFF2-40B4-BE49-F238E27FC236}">
                  <a16:creationId xmlns:a16="http://schemas.microsoft.com/office/drawing/2014/main" id="{B3621DC4-87EB-976C-6856-4F5AED4A72EB}"/>
                </a:ext>
              </a:extLst>
            </p:cNvPr>
            <p:cNvSpPr/>
            <p:nvPr/>
          </p:nvSpPr>
          <p:spPr>
            <a:xfrm>
              <a:off x="10042324" y="4585445"/>
              <a:ext cx="145261" cy="95054"/>
            </a:xfrm>
            <a:prstGeom prst="rect">
              <a:avLst/>
            </a:prstGeom>
            <a:noFill/>
          </p:spPr>
          <p:txBody>
            <a:bodyPr wrap="none" lIns="0" tIns="0" rIns="0" bIns="0" anchor="ctr" anchorCtr="1"/>
            <a:lstStyle/>
            <a:p>
              <a:pPr marL="0" marR="0" indent="0" algn="l">
                <a:lnSpc>
                  <a:spcPts val="1103"/>
                </a:lnSpc>
                <a:spcBef>
                  <a:spcPts val="0"/>
                </a:spcBef>
                <a:spcAft>
                  <a:spcPts val="0"/>
                </a:spcAft>
              </a:pPr>
              <a:r>
                <a:rPr lang="en-US" sz="1103">
                  <a:solidFill>
                    <a:srgbClr val="FFFFFF">
                      <a:alpha val="100000"/>
                    </a:srgbClr>
                  </a:solidFill>
                  <a:cs typeface="Arial"/>
                </a:rPr>
                <a:t>67%</a:t>
              </a:r>
              <a:endParaRPr sz="1103">
                <a:solidFill>
                  <a:srgbClr val="FFFFFF">
                    <a:alpha val="100000"/>
                  </a:srgbClr>
                </a:solidFill>
                <a:cs typeface="Arial"/>
              </a:endParaRPr>
            </a:p>
          </p:txBody>
        </p:sp>
        <p:sp>
          <p:nvSpPr>
            <p:cNvPr id="28" name="tx11">
              <a:extLst>
                <a:ext uri="{FF2B5EF4-FFF2-40B4-BE49-F238E27FC236}">
                  <a16:creationId xmlns:a16="http://schemas.microsoft.com/office/drawing/2014/main" id="{4123E1AD-10FD-6CBC-60C2-F5614D1A3DEE}"/>
                </a:ext>
              </a:extLst>
            </p:cNvPr>
            <p:cNvSpPr/>
            <p:nvPr/>
          </p:nvSpPr>
          <p:spPr>
            <a:xfrm>
              <a:off x="9715518" y="4747688"/>
              <a:ext cx="798872" cy="12007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FFFFFF">
                      <a:alpha val="100000"/>
                    </a:srgbClr>
                  </a:solidFill>
                  <a:cs typeface="Arial"/>
                </a:rPr>
                <a:t>$</a:t>
              </a:r>
              <a:r>
                <a:rPr lang="en-US" sz="1103">
                  <a:solidFill>
                    <a:srgbClr val="FFFFFF">
                      <a:alpha val="100000"/>
                    </a:srgbClr>
                  </a:solidFill>
                  <a:cs typeface="Arial"/>
                </a:rPr>
                <a:t>146M</a:t>
              </a:r>
              <a:endParaRPr sz="1103">
                <a:solidFill>
                  <a:srgbClr val="FFFFFF">
                    <a:alpha val="100000"/>
                  </a:srgbClr>
                </a:solidFill>
                <a:cs typeface="Arial"/>
              </a:endParaRPr>
            </a:p>
          </p:txBody>
        </p:sp>
      </p:grpSp>
      <p:sp>
        <p:nvSpPr>
          <p:cNvPr id="29" name="tx12">
            <a:extLst>
              <a:ext uri="{FF2B5EF4-FFF2-40B4-BE49-F238E27FC236}">
                <a16:creationId xmlns:a16="http://schemas.microsoft.com/office/drawing/2014/main" id="{CB765110-2174-812E-CBB9-A26C699A4D8F}"/>
              </a:ext>
            </a:extLst>
          </p:cNvPr>
          <p:cNvSpPr/>
          <p:nvPr/>
        </p:nvSpPr>
        <p:spPr>
          <a:xfrm>
            <a:off x="11103549" y="3900429"/>
            <a:ext cx="402437" cy="104634"/>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000000">
                    <a:alpha val="100000"/>
                  </a:srgbClr>
                </a:solidFill>
                <a:cs typeface="Arial"/>
              </a:rPr>
              <a:t>Status</a:t>
            </a:r>
          </a:p>
        </p:txBody>
      </p:sp>
      <p:sp>
        <p:nvSpPr>
          <p:cNvPr id="30" name="rc13">
            <a:extLst>
              <a:ext uri="{FF2B5EF4-FFF2-40B4-BE49-F238E27FC236}">
                <a16:creationId xmlns:a16="http://schemas.microsoft.com/office/drawing/2014/main" id="{21EACEEE-7DAB-3E8C-D63B-651B36229F6E}"/>
              </a:ext>
            </a:extLst>
          </p:cNvPr>
          <p:cNvSpPr/>
          <p:nvPr/>
        </p:nvSpPr>
        <p:spPr>
          <a:xfrm>
            <a:off x="11111932" y="4098699"/>
            <a:ext cx="187649" cy="186854"/>
          </a:xfrm>
          <a:prstGeom prst="rect">
            <a:avLst/>
          </a:prstGeom>
          <a:solidFill>
            <a:srgbClr val="4472C4">
              <a:alpha val="100000"/>
            </a:srgbClr>
          </a:solidFill>
        </p:spPr>
        <p:txBody>
          <a:bodyPr/>
          <a:lstStyle/>
          <a:p>
            <a:endParaRPr/>
          </a:p>
        </p:txBody>
      </p:sp>
      <p:sp>
        <p:nvSpPr>
          <p:cNvPr id="31" name="rc14">
            <a:extLst>
              <a:ext uri="{FF2B5EF4-FFF2-40B4-BE49-F238E27FC236}">
                <a16:creationId xmlns:a16="http://schemas.microsoft.com/office/drawing/2014/main" id="{CA426D1B-CC5E-CF3E-8F5E-CDD42E668F3E}"/>
              </a:ext>
            </a:extLst>
          </p:cNvPr>
          <p:cNvSpPr/>
          <p:nvPr/>
        </p:nvSpPr>
        <p:spPr>
          <a:xfrm>
            <a:off x="11111932" y="4302249"/>
            <a:ext cx="187649" cy="186853"/>
          </a:xfrm>
          <a:prstGeom prst="rect">
            <a:avLst/>
          </a:prstGeom>
          <a:solidFill>
            <a:srgbClr val="8FAADC">
              <a:alpha val="100000"/>
            </a:srgbClr>
          </a:solidFill>
        </p:spPr>
        <p:txBody>
          <a:bodyPr/>
          <a:lstStyle/>
          <a:p>
            <a:endParaRPr/>
          </a:p>
        </p:txBody>
      </p:sp>
      <p:sp>
        <p:nvSpPr>
          <p:cNvPr id="32" name="tx15">
            <a:extLst>
              <a:ext uri="{FF2B5EF4-FFF2-40B4-BE49-F238E27FC236}">
                <a16:creationId xmlns:a16="http://schemas.microsoft.com/office/drawing/2014/main" id="{A27310DE-3D1B-E640-2AAA-6F609591FC8F}"/>
              </a:ext>
            </a:extLst>
          </p:cNvPr>
          <p:cNvSpPr/>
          <p:nvPr/>
        </p:nvSpPr>
        <p:spPr>
          <a:xfrm>
            <a:off x="11378676" y="4150327"/>
            <a:ext cx="309251" cy="82272"/>
          </a:xfrm>
          <a:prstGeom prst="rect">
            <a:avLst/>
          </a:prstGeom>
          <a:noFill/>
        </p:spPr>
        <p:txBody>
          <a:bodyPr wrap="none" lIns="0" tIns="0" rIns="0" bIns="0" anchor="ctr" anchorCtr="1"/>
          <a:lstStyle/>
          <a:p>
            <a:pPr marL="0" marR="0" indent="0" algn="l">
              <a:lnSpc>
                <a:spcPts val="960"/>
              </a:lnSpc>
              <a:spcBef>
                <a:spcPts val="0"/>
              </a:spcBef>
              <a:spcAft>
                <a:spcPts val="0"/>
              </a:spcAft>
            </a:pPr>
            <a:r>
              <a:rPr sz="960">
                <a:solidFill>
                  <a:srgbClr val="000000">
                    <a:alpha val="100000"/>
                  </a:srgbClr>
                </a:solidFill>
                <a:cs typeface="Arial"/>
              </a:rPr>
              <a:t>Active</a:t>
            </a:r>
          </a:p>
        </p:txBody>
      </p:sp>
      <p:sp>
        <p:nvSpPr>
          <p:cNvPr id="34" name="tx16">
            <a:extLst>
              <a:ext uri="{FF2B5EF4-FFF2-40B4-BE49-F238E27FC236}">
                <a16:creationId xmlns:a16="http://schemas.microsoft.com/office/drawing/2014/main" id="{169E83C1-0C8C-02D2-3A2B-5DFB19BAF48F}"/>
              </a:ext>
            </a:extLst>
          </p:cNvPr>
          <p:cNvSpPr/>
          <p:nvPr/>
        </p:nvSpPr>
        <p:spPr>
          <a:xfrm>
            <a:off x="11378676" y="4331349"/>
            <a:ext cx="549189" cy="104800"/>
          </a:xfrm>
          <a:prstGeom prst="rect">
            <a:avLst/>
          </a:prstGeom>
          <a:noFill/>
        </p:spPr>
        <p:txBody>
          <a:bodyPr wrap="none" lIns="0" tIns="0" rIns="0" bIns="0" anchor="ctr" anchorCtr="1"/>
          <a:lstStyle/>
          <a:p>
            <a:pPr marL="0" marR="0" indent="0" algn="l">
              <a:lnSpc>
                <a:spcPts val="960"/>
              </a:lnSpc>
              <a:spcBef>
                <a:spcPts val="0"/>
              </a:spcBef>
              <a:spcAft>
                <a:spcPts val="0"/>
              </a:spcAft>
            </a:pPr>
            <a:r>
              <a:rPr sz="960">
                <a:solidFill>
                  <a:srgbClr val="000000">
                    <a:alpha val="100000"/>
                  </a:srgbClr>
                </a:solidFill>
                <a:cs typeface="Arial"/>
              </a:rPr>
              <a:t>Completed</a:t>
            </a:r>
          </a:p>
        </p:txBody>
      </p:sp>
      <p:sp>
        <p:nvSpPr>
          <p:cNvPr id="36" name="tx17">
            <a:extLst>
              <a:ext uri="{FF2B5EF4-FFF2-40B4-BE49-F238E27FC236}">
                <a16:creationId xmlns:a16="http://schemas.microsoft.com/office/drawing/2014/main" id="{1FEFC8D4-14DE-DCEE-8A07-4DC4E93706A3}"/>
              </a:ext>
            </a:extLst>
          </p:cNvPr>
          <p:cNvSpPr/>
          <p:nvPr/>
        </p:nvSpPr>
        <p:spPr>
          <a:xfrm>
            <a:off x="7621867" y="2370789"/>
            <a:ext cx="3823639" cy="159188"/>
          </a:xfrm>
          <a:prstGeom prst="rect">
            <a:avLst/>
          </a:prstGeom>
          <a:noFill/>
        </p:spPr>
        <p:txBody>
          <a:bodyPr wrap="none" lIns="0" tIns="0" rIns="0" bIns="0" anchor="ctr" anchorCtr="1"/>
          <a:lstStyle/>
          <a:p>
            <a:pPr marL="0" marR="0" indent="0" algn="l">
              <a:lnSpc>
                <a:spcPts val="1439"/>
              </a:lnSpc>
              <a:spcBef>
                <a:spcPts val="0"/>
              </a:spcBef>
              <a:spcAft>
                <a:spcPts val="0"/>
              </a:spcAft>
            </a:pPr>
            <a:r>
              <a:rPr lang="en-US" sz="1439" b="1">
                <a:solidFill>
                  <a:srgbClr val="000000">
                    <a:alpha val="100000"/>
                  </a:srgbClr>
                </a:solidFill>
                <a:cs typeface="Arial"/>
              </a:rPr>
              <a:t>Total Awarded to Suicide Prevention Projects </a:t>
            </a:r>
            <a:endParaRPr sz="1439" b="1">
              <a:solidFill>
                <a:srgbClr val="000000">
                  <a:alpha val="100000"/>
                </a:srgbClr>
              </a:solidFill>
              <a:cs typeface="Arial"/>
            </a:endParaRPr>
          </a:p>
        </p:txBody>
      </p:sp>
      <p:sp>
        <p:nvSpPr>
          <p:cNvPr id="79" name="TextBox 78">
            <a:extLst>
              <a:ext uri="{FF2B5EF4-FFF2-40B4-BE49-F238E27FC236}">
                <a16:creationId xmlns:a16="http://schemas.microsoft.com/office/drawing/2014/main" id="{39DD8D05-0A87-4462-FB0C-5776150CC9D9}"/>
              </a:ext>
            </a:extLst>
          </p:cNvPr>
          <p:cNvSpPr txBox="1"/>
          <p:nvPr/>
        </p:nvSpPr>
        <p:spPr>
          <a:xfrm>
            <a:off x="349591" y="949089"/>
            <a:ext cx="11556658" cy="369332"/>
          </a:xfrm>
          <a:prstGeom prst="rect">
            <a:avLst/>
          </a:prstGeom>
          <a:noFill/>
        </p:spPr>
        <p:txBody>
          <a:bodyPr wrap="square" lIns="91440" tIns="45720" rIns="91440" bIns="45720" rtlCol="0" anchor="t">
            <a:spAutoFit/>
          </a:bodyPr>
          <a:lstStyle/>
          <a:p>
            <a:r>
              <a:rPr lang="en-US" b="1" i="1">
                <a:cs typeface="Calibri"/>
              </a:rPr>
              <a:t>The Suicide Prevention AMP contains 149 ORD-funded projects with $218 million in total funding awarded</a:t>
            </a:r>
          </a:p>
        </p:txBody>
      </p:sp>
      <p:grpSp>
        <p:nvGrpSpPr>
          <p:cNvPr id="35" name="Group 34">
            <a:extLst>
              <a:ext uri="{FF2B5EF4-FFF2-40B4-BE49-F238E27FC236}">
                <a16:creationId xmlns:a16="http://schemas.microsoft.com/office/drawing/2014/main" id="{F95493DF-0911-4FC2-EF24-532EBEBE4F58}"/>
              </a:ext>
            </a:extLst>
          </p:cNvPr>
          <p:cNvGrpSpPr/>
          <p:nvPr/>
        </p:nvGrpSpPr>
        <p:grpSpPr>
          <a:xfrm>
            <a:off x="4878397" y="2964371"/>
            <a:ext cx="2734056" cy="2734056"/>
            <a:chOff x="4878397" y="3128963"/>
            <a:chExt cx="2776878" cy="2798756"/>
          </a:xfrm>
        </p:grpSpPr>
        <p:sp>
          <p:nvSpPr>
            <p:cNvPr id="12" name="pg4">
              <a:extLst>
                <a:ext uri="{FF2B5EF4-FFF2-40B4-BE49-F238E27FC236}">
                  <a16:creationId xmlns:a16="http://schemas.microsoft.com/office/drawing/2014/main" id="{D37E5D7D-7CA9-B3D4-3F8E-A3FF767832EB}"/>
                </a:ext>
              </a:extLst>
            </p:cNvPr>
            <p:cNvSpPr/>
            <p:nvPr/>
          </p:nvSpPr>
          <p:spPr>
            <a:xfrm>
              <a:off x="5422591" y="3128963"/>
              <a:ext cx="2232684" cy="2798756"/>
            </a:xfrm>
            <a:custGeom>
              <a:avLst/>
              <a:gdLst/>
              <a:ahLst/>
              <a:cxnLst/>
              <a:rect l="0" t="0" r="0" b="0"/>
              <a:pathLst>
                <a:path w="2325175" h="2891955">
                  <a:moveTo>
                    <a:pt x="879268" y="1446012"/>
                  </a:moveTo>
                  <a:lnTo>
                    <a:pt x="848948" y="1485597"/>
                  </a:lnTo>
                  <a:lnTo>
                    <a:pt x="818629" y="1525182"/>
                  </a:lnTo>
                  <a:lnTo>
                    <a:pt x="788309" y="1564768"/>
                  </a:lnTo>
                  <a:lnTo>
                    <a:pt x="757990" y="1604353"/>
                  </a:lnTo>
                  <a:lnTo>
                    <a:pt x="727670" y="1643938"/>
                  </a:lnTo>
                  <a:lnTo>
                    <a:pt x="697350" y="1683523"/>
                  </a:lnTo>
                  <a:lnTo>
                    <a:pt x="667031" y="1723109"/>
                  </a:lnTo>
                  <a:lnTo>
                    <a:pt x="636711" y="1762694"/>
                  </a:lnTo>
                  <a:lnTo>
                    <a:pt x="606392" y="1802279"/>
                  </a:lnTo>
                  <a:lnTo>
                    <a:pt x="576072" y="1841864"/>
                  </a:lnTo>
                  <a:lnTo>
                    <a:pt x="545752" y="1881450"/>
                  </a:lnTo>
                  <a:lnTo>
                    <a:pt x="515433" y="1921035"/>
                  </a:lnTo>
                  <a:lnTo>
                    <a:pt x="485113" y="1960620"/>
                  </a:lnTo>
                  <a:lnTo>
                    <a:pt x="454794" y="2000205"/>
                  </a:lnTo>
                  <a:lnTo>
                    <a:pt x="424474" y="2039790"/>
                  </a:lnTo>
                  <a:lnTo>
                    <a:pt x="394154" y="2079376"/>
                  </a:lnTo>
                  <a:lnTo>
                    <a:pt x="363835" y="2118961"/>
                  </a:lnTo>
                  <a:lnTo>
                    <a:pt x="333515" y="2158546"/>
                  </a:lnTo>
                  <a:lnTo>
                    <a:pt x="303196" y="2198131"/>
                  </a:lnTo>
                  <a:lnTo>
                    <a:pt x="272876" y="2237717"/>
                  </a:lnTo>
                  <a:lnTo>
                    <a:pt x="242556" y="2277302"/>
                  </a:lnTo>
                  <a:lnTo>
                    <a:pt x="212237" y="2316887"/>
                  </a:lnTo>
                  <a:lnTo>
                    <a:pt x="181917" y="2356472"/>
                  </a:lnTo>
                  <a:lnTo>
                    <a:pt x="151598" y="2396058"/>
                  </a:lnTo>
                  <a:lnTo>
                    <a:pt x="121278" y="2435643"/>
                  </a:lnTo>
                  <a:lnTo>
                    <a:pt x="90958" y="2475228"/>
                  </a:lnTo>
                  <a:lnTo>
                    <a:pt x="60639" y="2514813"/>
                  </a:lnTo>
                  <a:lnTo>
                    <a:pt x="30319" y="2554398"/>
                  </a:lnTo>
                  <a:lnTo>
                    <a:pt x="0" y="2593984"/>
                  </a:lnTo>
                  <a:lnTo>
                    <a:pt x="39397" y="2623114"/>
                  </a:lnTo>
                  <a:lnTo>
                    <a:pt x="79758" y="2650892"/>
                  </a:lnTo>
                  <a:lnTo>
                    <a:pt x="121038" y="2677287"/>
                  </a:lnTo>
                  <a:lnTo>
                    <a:pt x="163188" y="2702269"/>
                  </a:lnTo>
                  <a:lnTo>
                    <a:pt x="206160" y="2725808"/>
                  </a:lnTo>
                  <a:lnTo>
                    <a:pt x="249905" y="2747878"/>
                  </a:lnTo>
                  <a:lnTo>
                    <a:pt x="294373" y="2768453"/>
                  </a:lnTo>
                  <a:lnTo>
                    <a:pt x="339512" y="2787510"/>
                  </a:lnTo>
                  <a:lnTo>
                    <a:pt x="385271" y="2805026"/>
                  </a:lnTo>
                  <a:lnTo>
                    <a:pt x="431597" y="2820982"/>
                  </a:lnTo>
                  <a:lnTo>
                    <a:pt x="478437" y="2835360"/>
                  </a:lnTo>
                  <a:lnTo>
                    <a:pt x="525737" y="2848142"/>
                  </a:lnTo>
                  <a:lnTo>
                    <a:pt x="573444" y="2859314"/>
                  </a:lnTo>
                  <a:lnTo>
                    <a:pt x="621501" y="2868864"/>
                  </a:lnTo>
                  <a:lnTo>
                    <a:pt x="669854" y="2876780"/>
                  </a:lnTo>
                  <a:lnTo>
                    <a:pt x="718448" y="2883054"/>
                  </a:lnTo>
                  <a:lnTo>
                    <a:pt x="767226" y="2887677"/>
                  </a:lnTo>
                  <a:lnTo>
                    <a:pt x="816133" y="2890646"/>
                  </a:lnTo>
                  <a:lnTo>
                    <a:pt x="865113" y="2891955"/>
                  </a:lnTo>
                  <a:lnTo>
                    <a:pt x="914109" y="2891605"/>
                  </a:lnTo>
                  <a:lnTo>
                    <a:pt x="963064" y="2889594"/>
                  </a:lnTo>
                  <a:lnTo>
                    <a:pt x="1011924" y="2885927"/>
                  </a:lnTo>
                  <a:lnTo>
                    <a:pt x="1060631" y="2880606"/>
                  </a:lnTo>
                  <a:lnTo>
                    <a:pt x="1109130" y="2873638"/>
                  </a:lnTo>
                  <a:lnTo>
                    <a:pt x="1157365" y="2865031"/>
                  </a:lnTo>
                  <a:lnTo>
                    <a:pt x="1205281" y="2854794"/>
                  </a:lnTo>
                  <a:lnTo>
                    <a:pt x="1252822" y="2842940"/>
                  </a:lnTo>
                  <a:lnTo>
                    <a:pt x="1299935" y="2829483"/>
                  </a:lnTo>
                  <a:lnTo>
                    <a:pt x="1346564" y="2814437"/>
                  </a:lnTo>
                  <a:lnTo>
                    <a:pt x="1392658" y="2797819"/>
                  </a:lnTo>
                  <a:lnTo>
                    <a:pt x="1438161" y="2779650"/>
                  </a:lnTo>
                  <a:lnTo>
                    <a:pt x="1483023" y="2759949"/>
                  </a:lnTo>
                  <a:lnTo>
                    <a:pt x="1527192" y="2738740"/>
                  </a:lnTo>
                  <a:lnTo>
                    <a:pt x="1570617" y="2716047"/>
                  </a:lnTo>
                  <a:lnTo>
                    <a:pt x="1613248" y="2691896"/>
                  </a:lnTo>
                  <a:lnTo>
                    <a:pt x="1655036" y="2666314"/>
                  </a:lnTo>
                  <a:lnTo>
                    <a:pt x="1695934" y="2639330"/>
                  </a:lnTo>
                  <a:lnTo>
                    <a:pt x="1735894" y="2610977"/>
                  </a:lnTo>
                  <a:lnTo>
                    <a:pt x="1774870" y="2581287"/>
                  </a:lnTo>
                  <a:lnTo>
                    <a:pt x="1812818" y="2550292"/>
                  </a:lnTo>
                  <a:lnTo>
                    <a:pt x="1849695" y="2518030"/>
                  </a:lnTo>
                  <a:lnTo>
                    <a:pt x="1885457" y="2484538"/>
                  </a:lnTo>
                  <a:lnTo>
                    <a:pt x="1920064" y="2449852"/>
                  </a:lnTo>
                  <a:lnTo>
                    <a:pt x="1953476" y="2414015"/>
                  </a:lnTo>
                  <a:lnTo>
                    <a:pt x="1985655" y="2377066"/>
                  </a:lnTo>
                  <a:lnTo>
                    <a:pt x="2016563" y="2339047"/>
                  </a:lnTo>
                  <a:lnTo>
                    <a:pt x="2046165" y="2300004"/>
                  </a:lnTo>
                  <a:lnTo>
                    <a:pt x="2074428" y="2259980"/>
                  </a:lnTo>
                  <a:lnTo>
                    <a:pt x="2101319" y="2219021"/>
                  </a:lnTo>
                  <a:lnTo>
                    <a:pt x="2126806" y="2177175"/>
                  </a:lnTo>
                  <a:lnTo>
                    <a:pt x="2150862" y="2134490"/>
                  </a:lnTo>
                  <a:lnTo>
                    <a:pt x="2173457" y="2091014"/>
                  </a:lnTo>
                  <a:lnTo>
                    <a:pt x="2194566" y="2046797"/>
                  </a:lnTo>
                  <a:lnTo>
                    <a:pt x="2214165" y="2001891"/>
                  </a:lnTo>
                  <a:lnTo>
                    <a:pt x="2232232" y="1956346"/>
                  </a:lnTo>
                  <a:lnTo>
                    <a:pt x="2248745" y="1910216"/>
                  </a:lnTo>
                  <a:lnTo>
                    <a:pt x="2263686" y="1863552"/>
                  </a:lnTo>
                  <a:lnTo>
                    <a:pt x="2277037" y="1816410"/>
                  </a:lnTo>
                  <a:lnTo>
                    <a:pt x="2288783" y="1768842"/>
                  </a:lnTo>
                  <a:lnTo>
                    <a:pt x="2298911" y="1720903"/>
                  </a:lnTo>
                  <a:lnTo>
                    <a:pt x="2307409" y="1672648"/>
                  </a:lnTo>
                  <a:lnTo>
                    <a:pt x="2314268" y="1624134"/>
                  </a:lnTo>
                  <a:lnTo>
                    <a:pt x="2319479" y="1575415"/>
                  </a:lnTo>
                  <a:lnTo>
                    <a:pt x="2323036" y="1526547"/>
                  </a:lnTo>
                  <a:lnTo>
                    <a:pt x="2324936" y="1477587"/>
                  </a:lnTo>
                  <a:lnTo>
                    <a:pt x="2325175" y="1428590"/>
                  </a:lnTo>
                  <a:lnTo>
                    <a:pt x="2323755" y="1379614"/>
                  </a:lnTo>
                  <a:lnTo>
                    <a:pt x="2320676" y="1330714"/>
                  </a:lnTo>
                  <a:lnTo>
                    <a:pt x="2315943" y="1281946"/>
                  </a:lnTo>
                  <a:lnTo>
                    <a:pt x="2309560" y="1233367"/>
                  </a:lnTo>
                  <a:lnTo>
                    <a:pt x="2301534" y="1185031"/>
                  </a:lnTo>
                  <a:lnTo>
                    <a:pt x="2291876" y="1136996"/>
                  </a:lnTo>
                  <a:lnTo>
                    <a:pt x="2280596" y="1089315"/>
                  </a:lnTo>
                  <a:lnTo>
                    <a:pt x="2267707" y="1042044"/>
                  </a:lnTo>
                  <a:lnTo>
                    <a:pt x="2253223" y="995236"/>
                  </a:lnTo>
                  <a:lnTo>
                    <a:pt x="2237163" y="948946"/>
                  </a:lnTo>
                  <a:lnTo>
                    <a:pt x="2219543" y="903227"/>
                  </a:lnTo>
                  <a:lnTo>
                    <a:pt x="2200384" y="858131"/>
                  </a:lnTo>
                  <a:lnTo>
                    <a:pt x="2179709" y="813710"/>
                  </a:lnTo>
                  <a:lnTo>
                    <a:pt x="2157540" y="770015"/>
                  </a:lnTo>
                  <a:lnTo>
                    <a:pt x="2133904" y="727096"/>
                  </a:lnTo>
                  <a:lnTo>
                    <a:pt x="2108827" y="685002"/>
                  </a:lnTo>
                  <a:lnTo>
                    <a:pt x="2082339" y="643783"/>
                  </a:lnTo>
                  <a:lnTo>
                    <a:pt x="2054469" y="603484"/>
                  </a:lnTo>
                  <a:lnTo>
                    <a:pt x="2025250" y="564152"/>
                  </a:lnTo>
                  <a:lnTo>
                    <a:pt x="1994716" y="525834"/>
                  </a:lnTo>
                  <a:lnTo>
                    <a:pt x="1962900" y="488571"/>
                  </a:lnTo>
                  <a:lnTo>
                    <a:pt x="1929841" y="452408"/>
                  </a:lnTo>
                  <a:lnTo>
                    <a:pt x="1895575" y="417386"/>
                  </a:lnTo>
                  <a:lnTo>
                    <a:pt x="1860142" y="383544"/>
                  </a:lnTo>
                  <a:lnTo>
                    <a:pt x="1823584" y="350923"/>
                  </a:lnTo>
                  <a:lnTo>
                    <a:pt x="1785941" y="319559"/>
                  </a:lnTo>
                  <a:lnTo>
                    <a:pt x="1747257" y="289488"/>
                  </a:lnTo>
                  <a:lnTo>
                    <a:pt x="1707576" y="260745"/>
                  </a:lnTo>
                  <a:lnTo>
                    <a:pt x="1666945" y="233363"/>
                  </a:lnTo>
                  <a:lnTo>
                    <a:pt x="1625409" y="207373"/>
                  </a:lnTo>
                  <a:lnTo>
                    <a:pt x="1583016" y="182805"/>
                  </a:lnTo>
                  <a:lnTo>
                    <a:pt x="1539815" y="159688"/>
                  </a:lnTo>
                  <a:lnTo>
                    <a:pt x="1495856" y="138048"/>
                  </a:lnTo>
                  <a:lnTo>
                    <a:pt x="1451189" y="117909"/>
                  </a:lnTo>
                  <a:lnTo>
                    <a:pt x="1405866" y="99295"/>
                  </a:lnTo>
                  <a:lnTo>
                    <a:pt x="1359938" y="82227"/>
                  </a:lnTo>
                  <a:lnTo>
                    <a:pt x="1313458" y="66725"/>
                  </a:lnTo>
                  <a:lnTo>
                    <a:pt x="1266479" y="52807"/>
                  </a:lnTo>
                  <a:lnTo>
                    <a:pt x="1219056" y="40489"/>
                  </a:lnTo>
                  <a:lnTo>
                    <a:pt x="1171243" y="29784"/>
                  </a:lnTo>
                  <a:lnTo>
                    <a:pt x="1123094" y="20705"/>
                  </a:lnTo>
                  <a:lnTo>
                    <a:pt x="1074666" y="13262"/>
                  </a:lnTo>
                  <a:lnTo>
                    <a:pt x="1026013" y="7465"/>
                  </a:lnTo>
                  <a:lnTo>
                    <a:pt x="977192" y="3319"/>
                  </a:lnTo>
                  <a:lnTo>
                    <a:pt x="928258" y="830"/>
                  </a:lnTo>
                  <a:lnTo>
                    <a:pt x="879268" y="0"/>
                  </a:lnTo>
                  <a:lnTo>
                    <a:pt x="879268" y="49862"/>
                  </a:lnTo>
                  <a:lnTo>
                    <a:pt x="879268" y="99724"/>
                  </a:lnTo>
                  <a:lnTo>
                    <a:pt x="879268" y="149587"/>
                  </a:lnTo>
                  <a:lnTo>
                    <a:pt x="879268" y="199449"/>
                  </a:lnTo>
                  <a:lnTo>
                    <a:pt x="879268" y="249312"/>
                  </a:lnTo>
                  <a:lnTo>
                    <a:pt x="879268" y="299174"/>
                  </a:lnTo>
                  <a:lnTo>
                    <a:pt x="879268" y="349037"/>
                  </a:lnTo>
                  <a:lnTo>
                    <a:pt x="879268" y="398899"/>
                  </a:lnTo>
                  <a:lnTo>
                    <a:pt x="879268" y="448762"/>
                  </a:lnTo>
                  <a:lnTo>
                    <a:pt x="879268" y="498624"/>
                  </a:lnTo>
                  <a:lnTo>
                    <a:pt x="879268" y="548487"/>
                  </a:lnTo>
                  <a:lnTo>
                    <a:pt x="879268" y="598349"/>
                  </a:lnTo>
                  <a:lnTo>
                    <a:pt x="879268" y="648212"/>
                  </a:lnTo>
                  <a:lnTo>
                    <a:pt x="879268" y="698074"/>
                  </a:lnTo>
                  <a:lnTo>
                    <a:pt x="879268" y="747937"/>
                  </a:lnTo>
                  <a:lnTo>
                    <a:pt x="879268" y="797799"/>
                  </a:lnTo>
                  <a:lnTo>
                    <a:pt x="879268" y="847662"/>
                  </a:lnTo>
                  <a:lnTo>
                    <a:pt x="879268" y="897524"/>
                  </a:lnTo>
                  <a:lnTo>
                    <a:pt x="879268" y="947387"/>
                  </a:lnTo>
                  <a:lnTo>
                    <a:pt x="879268" y="997249"/>
                  </a:lnTo>
                  <a:lnTo>
                    <a:pt x="879268" y="1047112"/>
                  </a:lnTo>
                  <a:lnTo>
                    <a:pt x="879268" y="1096974"/>
                  </a:lnTo>
                  <a:lnTo>
                    <a:pt x="879268" y="1146837"/>
                  </a:lnTo>
                  <a:lnTo>
                    <a:pt x="879268" y="1196699"/>
                  </a:lnTo>
                  <a:lnTo>
                    <a:pt x="879268" y="1246562"/>
                  </a:lnTo>
                  <a:lnTo>
                    <a:pt x="879268" y="1296424"/>
                  </a:lnTo>
                  <a:lnTo>
                    <a:pt x="879268" y="1346287"/>
                  </a:lnTo>
                  <a:lnTo>
                    <a:pt x="879268" y="1396149"/>
                  </a:lnTo>
                  <a:close/>
                </a:path>
              </a:pathLst>
            </a:custGeom>
            <a:solidFill>
              <a:srgbClr val="4472C4">
                <a:alpha val="100000"/>
              </a:srgbClr>
            </a:solidFill>
          </p:spPr>
          <p:txBody>
            <a:bodyPr/>
            <a:lstStyle/>
            <a:p>
              <a:endParaRPr/>
            </a:p>
          </p:txBody>
        </p:sp>
        <p:sp>
          <p:nvSpPr>
            <p:cNvPr id="13" name="pg5">
              <a:extLst>
                <a:ext uri="{FF2B5EF4-FFF2-40B4-BE49-F238E27FC236}">
                  <a16:creationId xmlns:a16="http://schemas.microsoft.com/office/drawing/2014/main" id="{30275C0B-43B9-65DE-F5F4-88E24E5892DC}"/>
                </a:ext>
              </a:extLst>
            </p:cNvPr>
            <p:cNvSpPr/>
            <p:nvPr/>
          </p:nvSpPr>
          <p:spPr>
            <a:xfrm>
              <a:off x="4878397" y="3128964"/>
              <a:ext cx="1388486" cy="2510387"/>
            </a:xfrm>
            <a:custGeom>
              <a:avLst/>
              <a:gdLst/>
              <a:ahLst/>
              <a:cxnLst/>
              <a:rect l="0" t="0" r="0" b="0"/>
              <a:pathLst>
                <a:path w="1446005" h="2593984">
                  <a:moveTo>
                    <a:pt x="1446005" y="1446012"/>
                  </a:moveTo>
                  <a:lnTo>
                    <a:pt x="1446005" y="1396149"/>
                  </a:lnTo>
                  <a:lnTo>
                    <a:pt x="1446005" y="1346287"/>
                  </a:lnTo>
                  <a:lnTo>
                    <a:pt x="1446005" y="1296424"/>
                  </a:lnTo>
                  <a:lnTo>
                    <a:pt x="1446005" y="1246562"/>
                  </a:lnTo>
                  <a:lnTo>
                    <a:pt x="1446005" y="1196699"/>
                  </a:lnTo>
                  <a:lnTo>
                    <a:pt x="1446005" y="1146837"/>
                  </a:lnTo>
                  <a:lnTo>
                    <a:pt x="1446005" y="1096974"/>
                  </a:lnTo>
                  <a:lnTo>
                    <a:pt x="1446005" y="1047112"/>
                  </a:lnTo>
                  <a:lnTo>
                    <a:pt x="1446005" y="997249"/>
                  </a:lnTo>
                  <a:lnTo>
                    <a:pt x="1446005" y="947387"/>
                  </a:lnTo>
                  <a:lnTo>
                    <a:pt x="1446005" y="897524"/>
                  </a:lnTo>
                  <a:lnTo>
                    <a:pt x="1446005" y="847662"/>
                  </a:lnTo>
                  <a:lnTo>
                    <a:pt x="1446005" y="797799"/>
                  </a:lnTo>
                  <a:lnTo>
                    <a:pt x="1446005" y="747937"/>
                  </a:lnTo>
                  <a:lnTo>
                    <a:pt x="1446005" y="698074"/>
                  </a:lnTo>
                  <a:lnTo>
                    <a:pt x="1446005" y="648212"/>
                  </a:lnTo>
                  <a:lnTo>
                    <a:pt x="1446005" y="598349"/>
                  </a:lnTo>
                  <a:lnTo>
                    <a:pt x="1446005" y="548487"/>
                  </a:lnTo>
                  <a:lnTo>
                    <a:pt x="1446005" y="498624"/>
                  </a:lnTo>
                  <a:lnTo>
                    <a:pt x="1446005" y="448762"/>
                  </a:lnTo>
                  <a:lnTo>
                    <a:pt x="1446005" y="398899"/>
                  </a:lnTo>
                  <a:lnTo>
                    <a:pt x="1446005" y="349037"/>
                  </a:lnTo>
                  <a:lnTo>
                    <a:pt x="1446005" y="299174"/>
                  </a:lnTo>
                  <a:lnTo>
                    <a:pt x="1446005" y="249312"/>
                  </a:lnTo>
                  <a:lnTo>
                    <a:pt x="1446005" y="199449"/>
                  </a:lnTo>
                  <a:lnTo>
                    <a:pt x="1446005" y="149587"/>
                  </a:lnTo>
                  <a:lnTo>
                    <a:pt x="1446005" y="99724"/>
                  </a:lnTo>
                  <a:lnTo>
                    <a:pt x="1446005" y="49862"/>
                  </a:lnTo>
                  <a:lnTo>
                    <a:pt x="1446005" y="0"/>
                  </a:lnTo>
                  <a:lnTo>
                    <a:pt x="1396732" y="839"/>
                  </a:lnTo>
                  <a:lnTo>
                    <a:pt x="1347516" y="3357"/>
                  </a:lnTo>
                  <a:lnTo>
                    <a:pt x="1298415" y="7551"/>
                  </a:lnTo>
                  <a:lnTo>
                    <a:pt x="1249484" y="13416"/>
                  </a:lnTo>
                  <a:lnTo>
                    <a:pt x="1200783" y="20944"/>
                  </a:lnTo>
                  <a:lnTo>
                    <a:pt x="1152365" y="30128"/>
                  </a:lnTo>
                  <a:lnTo>
                    <a:pt x="1104289" y="40956"/>
                  </a:lnTo>
                  <a:lnTo>
                    <a:pt x="1056610" y="53416"/>
                  </a:lnTo>
                  <a:lnTo>
                    <a:pt x="1009383" y="67493"/>
                  </a:lnTo>
                  <a:lnTo>
                    <a:pt x="962664" y="83172"/>
                  </a:lnTo>
                  <a:lnTo>
                    <a:pt x="916505" y="100433"/>
                  </a:lnTo>
                  <a:lnTo>
                    <a:pt x="870962" y="119258"/>
                  </a:lnTo>
                  <a:lnTo>
                    <a:pt x="826086" y="139623"/>
                  </a:lnTo>
                  <a:lnTo>
                    <a:pt x="781931" y="161505"/>
                  </a:lnTo>
                  <a:lnTo>
                    <a:pt x="738547" y="184880"/>
                  </a:lnTo>
                  <a:lnTo>
                    <a:pt x="695984" y="209719"/>
                  </a:lnTo>
                  <a:lnTo>
                    <a:pt x="654293" y="235994"/>
                  </a:lnTo>
                  <a:lnTo>
                    <a:pt x="613521" y="263675"/>
                  </a:lnTo>
                  <a:lnTo>
                    <a:pt x="573716" y="292728"/>
                  </a:lnTo>
                  <a:lnTo>
                    <a:pt x="534924" y="323121"/>
                  </a:lnTo>
                  <a:lnTo>
                    <a:pt x="497190" y="354819"/>
                  </a:lnTo>
                  <a:lnTo>
                    <a:pt x="460559" y="387784"/>
                  </a:lnTo>
                  <a:lnTo>
                    <a:pt x="425072" y="421977"/>
                  </a:lnTo>
                  <a:lnTo>
                    <a:pt x="390770" y="457361"/>
                  </a:lnTo>
                  <a:lnTo>
                    <a:pt x="357695" y="493892"/>
                  </a:lnTo>
                  <a:lnTo>
                    <a:pt x="325883" y="531530"/>
                  </a:lnTo>
                  <a:lnTo>
                    <a:pt x="295372" y="570229"/>
                  </a:lnTo>
                  <a:lnTo>
                    <a:pt x="266198" y="609946"/>
                  </a:lnTo>
                  <a:lnTo>
                    <a:pt x="238394" y="650633"/>
                  </a:lnTo>
                  <a:lnTo>
                    <a:pt x="211993" y="692245"/>
                  </a:lnTo>
                  <a:lnTo>
                    <a:pt x="187024" y="734732"/>
                  </a:lnTo>
                  <a:lnTo>
                    <a:pt x="163519" y="778045"/>
                  </a:lnTo>
                  <a:lnTo>
                    <a:pt x="141502" y="822134"/>
                  </a:lnTo>
                  <a:lnTo>
                    <a:pt x="121001" y="866947"/>
                  </a:lnTo>
                  <a:lnTo>
                    <a:pt x="102039" y="912434"/>
                  </a:lnTo>
                  <a:lnTo>
                    <a:pt x="84637" y="958539"/>
                  </a:lnTo>
                  <a:lnTo>
                    <a:pt x="68817" y="1005211"/>
                  </a:lnTo>
                  <a:lnTo>
                    <a:pt x="54597" y="1052395"/>
                  </a:lnTo>
                  <a:lnTo>
                    <a:pt x="41992" y="1100037"/>
                  </a:lnTo>
                  <a:lnTo>
                    <a:pt x="31018" y="1148079"/>
                  </a:lnTo>
                  <a:lnTo>
                    <a:pt x="21688" y="1196469"/>
                  </a:lnTo>
                  <a:lnTo>
                    <a:pt x="14012" y="1245147"/>
                  </a:lnTo>
                  <a:lnTo>
                    <a:pt x="7999" y="1294060"/>
                  </a:lnTo>
                  <a:lnTo>
                    <a:pt x="3656" y="1343148"/>
                  </a:lnTo>
                  <a:lnTo>
                    <a:pt x="989" y="1392356"/>
                  </a:lnTo>
                  <a:lnTo>
                    <a:pt x="0" y="1441627"/>
                  </a:lnTo>
                  <a:lnTo>
                    <a:pt x="690" y="1490902"/>
                  </a:lnTo>
                  <a:lnTo>
                    <a:pt x="3059" y="1540126"/>
                  </a:lnTo>
                  <a:lnTo>
                    <a:pt x="7104" y="1589240"/>
                  </a:lnTo>
                  <a:lnTo>
                    <a:pt x="12820" y="1638187"/>
                  </a:lnTo>
                  <a:lnTo>
                    <a:pt x="20201" y="1686912"/>
                  </a:lnTo>
                  <a:lnTo>
                    <a:pt x="29237" y="1735357"/>
                  </a:lnTo>
                  <a:lnTo>
                    <a:pt x="39919" y="1783465"/>
                  </a:lnTo>
                  <a:lnTo>
                    <a:pt x="52235" y="1831182"/>
                  </a:lnTo>
                  <a:lnTo>
                    <a:pt x="66169" y="1878451"/>
                  </a:lnTo>
                  <a:lnTo>
                    <a:pt x="81706" y="1925218"/>
                  </a:lnTo>
                  <a:lnTo>
                    <a:pt x="98827" y="1971429"/>
                  </a:lnTo>
                  <a:lnTo>
                    <a:pt x="117513" y="2017029"/>
                  </a:lnTo>
                  <a:lnTo>
                    <a:pt x="137742" y="2061966"/>
                  </a:lnTo>
                  <a:lnTo>
                    <a:pt x="159491" y="2106188"/>
                  </a:lnTo>
                  <a:lnTo>
                    <a:pt x="182733" y="2149643"/>
                  </a:lnTo>
                  <a:lnTo>
                    <a:pt x="207443" y="2192280"/>
                  </a:lnTo>
                  <a:lnTo>
                    <a:pt x="233592" y="2234051"/>
                  </a:lnTo>
                  <a:lnTo>
                    <a:pt x="261149" y="2274907"/>
                  </a:lnTo>
                  <a:lnTo>
                    <a:pt x="290082" y="2314800"/>
                  </a:lnTo>
                  <a:lnTo>
                    <a:pt x="320357" y="2353684"/>
                  </a:lnTo>
                  <a:lnTo>
                    <a:pt x="351940" y="2391513"/>
                  </a:lnTo>
                  <a:lnTo>
                    <a:pt x="384793" y="2428245"/>
                  </a:lnTo>
                  <a:lnTo>
                    <a:pt x="418879" y="2463835"/>
                  </a:lnTo>
                  <a:lnTo>
                    <a:pt x="454158" y="2498244"/>
                  </a:lnTo>
                  <a:lnTo>
                    <a:pt x="490589" y="2531430"/>
                  </a:lnTo>
                  <a:lnTo>
                    <a:pt x="528130" y="2563356"/>
                  </a:lnTo>
                  <a:lnTo>
                    <a:pt x="566737" y="2593984"/>
                  </a:lnTo>
                  <a:lnTo>
                    <a:pt x="597056" y="2554398"/>
                  </a:lnTo>
                  <a:lnTo>
                    <a:pt x="627376" y="2514813"/>
                  </a:lnTo>
                  <a:lnTo>
                    <a:pt x="657696" y="2475228"/>
                  </a:lnTo>
                  <a:lnTo>
                    <a:pt x="688015" y="2435643"/>
                  </a:lnTo>
                  <a:lnTo>
                    <a:pt x="718335" y="2396058"/>
                  </a:lnTo>
                  <a:lnTo>
                    <a:pt x="748654" y="2356472"/>
                  </a:lnTo>
                  <a:lnTo>
                    <a:pt x="778974" y="2316887"/>
                  </a:lnTo>
                  <a:lnTo>
                    <a:pt x="809294" y="2277302"/>
                  </a:lnTo>
                  <a:lnTo>
                    <a:pt x="839613" y="2237717"/>
                  </a:lnTo>
                  <a:lnTo>
                    <a:pt x="869933" y="2198131"/>
                  </a:lnTo>
                  <a:lnTo>
                    <a:pt x="900252" y="2158546"/>
                  </a:lnTo>
                  <a:lnTo>
                    <a:pt x="930572" y="2118961"/>
                  </a:lnTo>
                  <a:lnTo>
                    <a:pt x="960892" y="2079376"/>
                  </a:lnTo>
                  <a:lnTo>
                    <a:pt x="991211" y="2039790"/>
                  </a:lnTo>
                  <a:lnTo>
                    <a:pt x="1021531" y="2000205"/>
                  </a:lnTo>
                  <a:lnTo>
                    <a:pt x="1051851" y="1960620"/>
                  </a:lnTo>
                  <a:lnTo>
                    <a:pt x="1082170" y="1921035"/>
                  </a:lnTo>
                  <a:lnTo>
                    <a:pt x="1112490" y="1881450"/>
                  </a:lnTo>
                  <a:lnTo>
                    <a:pt x="1142809" y="1841864"/>
                  </a:lnTo>
                  <a:lnTo>
                    <a:pt x="1173129" y="1802279"/>
                  </a:lnTo>
                  <a:lnTo>
                    <a:pt x="1203449" y="1762694"/>
                  </a:lnTo>
                  <a:lnTo>
                    <a:pt x="1233768" y="1723109"/>
                  </a:lnTo>
                  <a:lnTo>
                    <a:pt x="1264088" y="1683523"/>
                  </a:lnTo>
                  <a:lnTo>
                    <a:pt x="1294407" y="1643938"/>
                  </a:lnTo>
                  <a:lnTo>
                    <a:pt x="1324727" y="1604353"/>
                  </a:lnTo>
                  <a:lnTo>
                    <a:pt x="1355047" y="1564768"/>
                  </a:lnTo>
                  <a:lnTo>
                    <a:pt x="1385366" y="1525182"/>
                  </a:lnTo>
                  <a:lnTo>
                    <a:pt x="1415686" y="1485597"/>
                  </a:lnTo>
                  <a:close/>
                </a:path>
              </a:pathLst>
            </a:custGeom>
            <a:solidFill>
              <a:srgbClr val="8FAADC">
                <a:alpha val="100000"/>
              </a:srgbClr>
            </a:solidFill>
          </p:spPr>
          <p:txBody>
            <a:bodyPr/>
            <a:lstStyle/>
            <a:p>
              <a:endParaRPr/>
            </a:p>
          </p:txBody>
        </p:sp>
        <p:sp>
          <p:nvSpPr>
            <p:cNvPr id="14" name="pg6">
              <a:extLst>
                <a:ext uri="{FF2B5EF4-FFF2-40B4-BE49-F238E27FC236}">
                  <a16:creationId xmlns:a16="http://schemas.microsoft.com/office/drawing/2014/main" id="{279BE14F-356D-AFEB-A996-A287BFC0FB3E}"/>
                </a:ext>
              </a:extLst>
            </p:cNvPr>
            <p:cNvSpPr/>
            <p:nvPr/>
          </p:nvSpPr>
          <p:spPr>
            <a:xfrm>
              <a:off x="6745758" y="4562494"/>
              <a:ext cx="357252" cy="381006"/>
            </a:xfrm>
            <a:custGeom>
              <a:avLst/>
              <a:gdLst/>
              <a:ahLst/>
              <a:cxnLst/>
              <a:rect l="0" t="0" r="0" b="0"/>
              <a:pathLst>
                <a:path w="372052" h="393694">
                  <a:moveTo>
                    <a:pt x="27431" y="393694"/>
                  </a:moveTo>
                  <a:lnTo>
                    <a:pt x="344620" y="393694"/>
                  </a:lnTo>
                  <a:lnTo>
                    <a:pt x="343516" y="393671"/>
                  </a:lnTo>
                  <a:lnTo>
                    <a:pt x="347927" y="393494"/>
                  </a:lnTo>
                  <a:lnTo>
                    <a:pt x="352253" y="392611"/>
                  </a:lnTo>
                  <a:lnTo>
                    <a:pt x="356380" y="391045"/>
                  </a:lnTo>
                  <a:lnTo>
                    <a:pt x="360204" y="388838"/>
                  </a:lnTo>
                  <a:lnTo>
                    <a:pt x="363623" y="386046"/>
                  </a:lnTo>
                  <a:lnTo>
                    <a:pt x="366551" y="382741"/>
                  </a:lnTo>
                  <a:lnTo>
                    <a:pt x="368910" y="379010"/>
                  </a:lnTo>
                  <a:lnTo>
                    <a:pt x="370641" y="374949"/>
                  </a:lnTo>
                  <a:lnTo>
                    <a:pt x="371697" y="370662"/>
                  </a:lnTo>
                  <a:lnTo>
                    <a:pt x="372052" y="366262"/>
                  </a:lnTo>
                  <a:lnTo>
                    <a:pt x="372052" y="27431"/>
                  </a:lnTo>
                  <a:lnTo>
                    <a:pt x="371697" y="23031"/>
                  </a:lnTo>
                  <a:lnTo>
                    <a:pt x="370641" y="18745"/>
                  </a:lnTo>
                  <a:lnTo>
                    <a:pt x="368910" y="14683"/>
                  </a:lnTo>
                  <a:lnTo>
                    <a:pt x="366551" y="10952"/>
                  </a:lnTo>
                  <a:lnTo>
                    <a:pt x="363623" y="7647"/>
                  </a:lnTo>
                  <a:lnTo>
                    <a:pt x="360204" y="4855"/>
                  </a:lnTo>
                  <a:lnTo>
                    <a:pt x="356380" y="2648"/>
                  </a:lnTo>
                  <a:lnTo>
                    <a:pt x="352253" y="1083"/>
                  </a:lnTo>
                  <a:lnTo>
                    <a:pt x="347927" y="200"/>
                  </a:lnTo>
                  <a:lnTo>
                    <a:pt x="344620" y="0"/>
                  </a:lnTo>
                  <a:lnTo>
                    <a:pt x="27431" y="0"/>
                  </a:lnTo>
                  <a:lnTo>
                    <a:pt x="30738" y="200"/>
                  </a:lnTo>
                  <a:lnTo>
                    <a:pt x="26327" y="22"/>
                  </a:lnTo>
                  <a:lnTo>
                    <a:pt x="21944" y="554"/>
                  </a:lnTo>
                  <a:lnTo>
                    <a:pt x="17704" y="1782"/>
                  </a:lnTo>
                  <a:lnTo>
                    <a:pt x="13716" y="3675"/>
                  </a:lnTo>
                  <a:lnTo>
                    <a:pt x="10082" y="6183"/>
                  </a:lnTo>
                  <a:lnTo>
                    <a:pt x="6898" y="9241"/>
                  </a:lnTo>
                  <a:lnTo>
                    <a:pt x="4246" y="12770"/>
                  </a:lnTo>
                  <a:lnTo>
                    <a:pt x="2195" y="16679"/>
                  </a:lnTo>
                  <a:lnTo>
                    <a:pt x="797" y="20867"/>
                  </a:lnTo>
                  <a:lnTo>
                    <a:pt x="88" y="25224"/>
                  </a:lnTo>
                  <a:lnTo>
                    <a:pt x="0" y="27431"/>
                  </a:lnTo>
                  <a:lnTo>
                    <a:pt x="0" y="366262"/>
                  </a:lnTo>
                  <a:lnTo>
                    <a:pt x="88" y="364054"/>
                  </a:lnTo>
                  <a:lnTo>
                    <a:pt x="88" y="368469"/>
                  </a:lnTo>
                  <a:lnTo>
                    <a:pt x="797" y="372827"/>
                  </a:lnTo>
                  <a:lnTo>
                    <a:pt x="2195" y="377014"/>
                  </a:lnTo>
                  <a:lnTo>
                    <a:pt x="4246" y="380923"/>
                  </a:lnTo>
                  <a:lnTo>
                    <a:pt x="6898" y="384452"/>
                  </a:lnTo>
                  <a:lnTo>
                    <a:pt x="10082" y="387511"/>
                  </a:lnTo>
                  <a:lnTo>
                    <a:pt x="13716" y="390019"/>
                  </a:lnTo>
                  <a:lnTo>
                    <a:pt x="17704" y="391911"/>
                  </a:lnTo>
                  <a:lnTo>
                    <a:pt x="21944" y="393139"/>
                  </a:lnTo>
                  <a:lnTo>
                    <a:pt x="26327" y="393671"/>
                  </a:lnTo>
                  <a:close/>
                </a:path>
              </a:pathLst>
            </a:custGeom>
            <a:solidFill>
              <a:srgbClr val="4472C4">
                <a:alpha val="100000"/>
              </a:srgbClr>
            </a:solidFill>
          </p:spPr>
          <p:txBody>
            <a:bodyPr/>
            <a:lstStyle/>
            <a:p>
              <a:endParaRPr/>
            </a:p>
          </p:txBody>
        </p:sp>
        <p:sp>
          <p:nvSpPr>
            <p:cNvPr id="15" name="tx7">
              <a:extLst>
                <a:ext uri="{FF2B5EF4-FFF2-40B4-BE49-F238E27FC236}">
                  <a16:creationId xmlns:a16="http://schemas.microsoft.com/office/drawing/2014/main" id="{43E86050-4ED5-08B9-4069-BA796A5C7950}"/>
                </a:ext>
              </a:extLst>
            </p:cNvPr>
            <p:cNvSpPr/>
            <p:nvPr/>
          </p:nvSpPr>
          <p:spPr>
            <a:xfrm>
              <a:off x="6849512" y="4604687"/>
              <a:ext cx="149746" cy="99179"/>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FFFFFF">
                      <a:alpha val="100000"/>
                    </a:srgbClr>
                  </a:solidFill>
                  <a:cs typeface="Arial"/>
                </a:rPr>
                <a:t>90</a:t>
              </a:r>
            </a:p>
          </p:txBody>
        </p:sp>
        <p:sp>
          <p:nvSpPr>
            <p:cNvPr id="16" name="tx8">
              <a:extLst>
                <a:ext uri="{FF2B5EF4-FFF2-40B4-BE49-F238E27FC236}">
                  <a16:creationId xmlns:a16="http://schemas.microsoft.com/office/drawing/2014/main" id="{3F35FBE0-AF08-F4C6-1EB1-4FC18EF08FA6}"/>
                </a:ext>
              </a:extLst>
            </p:cNvPr>
            <p:cNvSpPr/>
            <p:nvPr/>
          </p:nvSpPr>
          <p:spPr>
            <a:xfrm>
              <a:off x="6789659" y="4796893"/>
              <a:ext cx="269450" cy="102359"/>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FFFFFF">
                      <a:alpha val="100000"/>
                    </a:srgbClr>
                  </a:solidFill>
                  <a:cs typeface="Arial"/>
                </a:rPr>
                <a:t>60%</a:t>
              </a:r>
            </a:p>
          </p:txBody>
        </p:sp>
        <p:sp>
          <p:nvSpPr>
            <p:cNvPr id="17" name="pg9">
              <a:extLst>
                <a:ext uri="{FF2B5EF4-FFF2-40B4-BE49-F238E27FC236}">
                  <a16:creationId xmlns:a16="http://schemas.microsoft.com/office/drawing/2014/main" id="{27AA0DC0-0306-9A4C-3269-3A3CE36EA3E3}"/>
                </a:ext>
              </a:extLst>
            </p:cNvPr>
            <p:cNvSpPr/>
            <p:nvPr/>
          </p:nvSpPr>
          <p:spPr>
            <a:xfrm>
              <a:off x="5430758" y="4113248"/>
              <a:ext cx="357252" cy="381006"/>
            </a:xfrm>
            <a:custGeom>
              <a:avLst/>
              <a:gdLst/>
              <a:ahLst/>
              <a:cxnLst/>
              <a:rect l="0" t="0" r="0" b="0"/>
              <a:pathLst>
                <a:path w="372052" h="393694">
                  <a:moveTo>
                    <a:pt x="27432" y="393694"/>
                  </a:moveTo>
                  <a:lnTo>
                    <a:pt x="344620" y="393694"/>
                  </a:lnTo>
                  <a:lnTo>
                    <a:pt x="343516" y="393671"/>
                  </a:lnTo>
                  <a:lnTo>
                    <a:pt x="347927" y="393494"/>
                  </a:lnTo>
                  <a:lnTo>
                    <a:pt x="352253" y="392611"/>
                  </a:lnTo>
                  <a:lnTo>
                    <a:pt x="356380" y="391045"/>
                  </a:lnTo>
                  <a:lnTo>
                    <a:pt x="360204" y="388838"/>
                  </a:lnTo>
                  <a:lnTo>
                    <a:pt x="363623" y="386046"/>
                  </a:lnTo>
                  <a:lnTo>
                    <a:pt x="366551" y="382741"/>
                  </a:lnTo>
                  <a:lnTo>
                    <a:pt x="368910" y="379010"/>
                  </a:lnTo>
                  <a:lnTo>
                    <a:pt x="370641" y="374949"/>
                  </a:lnTo>
                  <a:lnTo>
                    <a:pt x="371697" y="370662"/>
                  </a:lnTo>
                  <a:lnTo>
                    <a:pt x="372052" y="366262"/>
                  </a:lnTo>
                  <a:lnTo>
                    <a:pt x="372052" y="27431"/>
                  </a:lnTo>
                  <a:lnTo>
                    <a:pt x="371697" y="23031"/>
                  </a:lnTo>
                  <a:lnTo>
                    <a:pt x="370641" y="18745"/>
                  </a:lnTo>
                  <a:lnTo>
                    <a:pt x="368910" y="14683"/>
                  </a:lnTo>
                  <a:lnTo>
                    <a:pt x="366551" y="10952"/>
                  </a:lnTo>
                  <a:lnTo>
                    <a:pt x="363623" y="7647"/>
                  </a:lnTo>
                  <a:lnTo>
                    <a:pt x="360204" y="4855"/>
                  </a:lnTo>
                  <a:lnTo>
                    <a:pt x="356380" y="2648"/>
                  </a:lnTo>
                  <a:lnTo>
                    <a:pt x="352253" y="1083"/>
                  </a:lnTo>
                  <a:lnTo>
                    <a:pt x="347927" y="200"/>
                  </a:lnTo>
                  <a:lnTo>
                    <a:pt x="344620" y="0"/>
                  </a:lnTo>
                  <a:lnTo>
                    <a:pt x="27432" y="0"/>
                  </a:lnTo>
                  <a:lnTo>
                    <a:pt x="30738" y="200"/>
                  </a:lnTo>
                  <a:lnTo>
                    <a:pt x="26327" y="22"/>
                  </a:lnTo>
                  <a:lnTo>
                    <a:pt x="21944" y="554"/>
                  </a:lnTo>
                  <a:lnTo>
                    <a:pt x="17704" y="1782"/>
                  </a:lnTo>
                  <a:lnTo>
                    <a:pt x="13715" y="3675"/>
                  </a:lnTo>
                  <a:lnTo>
                    <a:pt x="10082" y="6183"/>
                  </a:lnTo>
                  <a:lnTo>
                    <a:pt x="6898" y="9241"/>
                  </a:lnTo>
                  <a:lnTo>
                    <a:pt x="4246" y="12770"/>
                  </a:lnTo>
                  <a:lnTo>
                    <a:pt x="2195" y="16679"/>
                  </a:lnTo>
                  <a:lnTo>
                    <a:pt x="797" y="20867"/>
                  </a:lnTo>
                  <a:lnTo>
                    <a:pt x="88" y="25224"/>
                  </a:lnTo>
                  <a:lnTo>
                    <a:pt x="0" y="27431"/>
                  </a:lnTo>
                  <a:lnTo>
                    <a:pt x="0" y="366262"/>
                  </a:lnTo>
                  <a:lnTo>
                    <a:pt x="88" y="364054"/>
                  </a:lnTo>
                  <a:lnTo>
                    <a:pt x="88" y="368469"/>
                  </a:lnTo>
                  <a:lnTo>
                    <a:pt x="797" y="372827"/>
                  </a:lnTo>
                  <a:lnTo>
                    <a:pt x="2195" y="377014"/>
                  </a:lnTo>
                  <a:lnTo>
                    <a:pt x="4246" y="380923"/>
                  </a:lnTo>
                  <a:lnTo>
                    <a:pt x="6898" y="384452"/>
                  </a:lnTo>
                  <a:lnTo>
                    <a:pt x="10082" y="387511"/>
                  </a:lnTo>
                  <a:lnTo>
                    <a:pt x="13715" y="390019"/>
                  </a:lnTo>
                  <a:lnTo>
                    <a:pt x="17704" y="391911"/>
                  </a:lnTo>
                  <a:lnTo>
                    <a:pt x="21944" y="393139"/>
                  </a:lnTo>
                  <a:lnTo>
                    <a:pt x="26327" y="393671"/>
                  </a:lnTo>
                  <a:close/>
                </a:path>
              </a:pathLst>
            </a:custGeom>
            <a:solidFill>
              <a:srgbClr val="8FAADC">
                <a:alpha val="100000"/>
              </a:srgbClr>
            </a:solidFill>
          </p:spPr>
          <p:txBody>
            <a:bodyPr/>
            <a:lstStyle/>
            <a:p>
              <a:endParaRPr/>
            </a:p>
          </p:txBody>
        </p:sp>
        <p:sp>
          <p:nvSpPr>
            <p:cNvPr id="18" name="tx10">
              <a:extLst>
                <a:ext uri="{FF2B5EF4-FFF2-40B4-BE49-F238E27FC236}">
                  <a16:creationId xmlns:a16="http://schemas.microsoft.com/office/drawing/2014/main" id="{70088640-3E70-4DF2-54DF-FA3C7BA940A2}"/>
                </a:ext>
              </a:extLst>
            </p:cNvPr>
            <p:cNvSpPr/>
            <p:nvPr/>
          </p:nvSpPr>
          <p:spPr>
            <a:xfrm>
              <a:off x="5534512" y="4155441"/>
              <a:ext cx="149746" cy="99179"/>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FFFFFF">
                      <a:alpha val="100000"/>
                    </a:srgbClr>
                  </a:solidFill>
                  <a:cs typeface="Arial"/>
                </a:rPr>
                <a:t>59</a:t>
              </a:r>
            </a:p>
          </p:txBody>
        </p:sp>
        <p:sp>
          <p:nvSpPr>
            <p:cNvPr id="19" name="tx11">
              <a:extLst>
                <a:ext uri="{FF2B5EF4-FFF2-40B4-BE49-F238E27FC236}">
                  <a16:creationId xmlns:a16="http://schemas.microsoft.com/office/drawing/2014/main" id="{BE1191C4-3D14-A547-F087-04B46C61EFAC}"/>
                </a:ext>
              </a:extLst>
            </p:cNvPr>
            <p:cNvSpPr/>
            <p:nvPr/>
          </p:nvSpPr>
          <p:spPr>
            <a:xfrm>
              <a:off x="5474659" y="4347647"/>
              <a:ext cx="269450" cy="102359"/>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FFFFFF">
                      <a:alpha val="100000"/>
                    </a:srgbClr>
                  </a:solidFill>
                  <a:cs typeface="Arial"/>
                </a:rPr>
                <a:t>40%</a:t>
              </a:r>
            </a:p>
          </p:txBody>
        </p:sp>
      </p:grpSp>
      <p:sp>
        <p:nvSpPr>
          <p:cNvPr id="20" name="tx17">
            <a:extLst>
              <a:ext uri="{FF2B5EF4-FFF2-40B4-BE49-F238E27FC236}">
                <a16:creationId xmlns:a16="http://schemas.microsoft.com/office/drawing/2014/main" id="{E44E7BF4-9C78-63B4-2CDC-687AF57447E2}"/>
              </a:ext>
            </a:extLst>
          </p:cNvPr>
          <p:cNvSpPr/>
          <p:nvPr/>
        </p:nvSpPr>
        <p:spPr>
          <a:xfrm>
            <a:off x="3832503" y="2429798"/>
            <a:ext cx="4868762" cy="166097"/>
          </a:xfrm>
          <a:prstGeom prst="rect">
            <a:avLst/>
          </a:prstGeom>
          <a:noFill/>
        </p:spPr>
        <p:txBody>
          <a:bodyPr wrap="none" lIns="0" tIns="0" rIns="0" bIns="0" anchor="ctr" anchorCtr="1"/>
          <a:lstStyle/>
          <a:p>
            <a:pPr marL="0" marR="0" indent="0" algn="ctr">
              <a:lnSpc>
                <a:spcPts val="1439"/>
              </a:lnSpc>
              <a:spcBef>
                <a:spcPts val="0"/>
              </a:spcBef>
              <a:spcAft>
                <a:spcPts val="0"/>
              </a:spcAft>
            </a:pPr>
            <a:r>
              <a:rPr sz="1439" b="1">
                <a:solidFill>
                  <a:srgbClr val="000000">
                    <a:alpha val="100000"/>
                  </a:srgbClr>
                </a:solidFill>
                <a:cs typeface="Arial"/>
              </a:rPr>
              <a:t>Distribution </a:t>
            </a:r>
            <a:r>
              <a:rPr lang="en-US" sz="1439" b="1">
                <a:solidFill>
                  <a:srgbClr val="000000">
                    <a:alpha val="100000"/>
                  </a:srgbClr>
                </a:solidFill>
                <a:cs typeface="Arial"/>
              </a:rPr>
              <a:t>of Suicide Prevention </a:t>
            </a:r>
          </a:p>
          <a:p>
            <a:pPr marL="0" marR="0" indent="0" algn="ctr">
              <a:lnSpc>
                <a:spcPts val="1439"/>
              </a:lnSpc>
              <a:spcBef>
                <a:spcPts val="0"/>
              </a:spcBef>
              <a:spcAft>
                <a:spcPts val="0"/>
              </a:spcAft>
            </a:pPr>
            <a:r>
              <a:rPr lang="en-US" sz="1439" b="1">
                <a:solidFill>
                  <a:srgbClr val="000000">
                    <a:alpha val="100000"/>
                  </a:srgbClr>
                </a:solidFill>
                <a:cs typeface="Arial"/>
              </a:rPr>
              <a:t>Projects by Status </a:t>
            </a:r>
            <a:endParaRPr sz="1439" b="1">
              <a:solidFill>
                <a:srgbClr val="000000">
                  <a:alpha val="100000"/>
                </a:srgbClr>
              </a:solidFill>
              <a:cs typeface="Arial"/>
            </a:endParaRPr>
          </a:p>
        </p:txBody>
      </p:sp>
      <p:sp>
        <p:nvSpPr>
          <p:cNvPr id="38" name="TextBox 37">
            <a:extLst>
              <a:ext uri="{FF2B5EF4-FFF2-40B4-BE49-F238E27FC236}">
                <a16:creationId xmlns:a16="http://schemas.microsoft.com/office/drawing/2014/main" id="{218E4C80-75E2-65C4-2C16-6EB1CD8769A5}"/>
              </a:ext>
            </a:extLst>
          </p:cNvPr>
          <p:cNvSpPr txBox="1"/>
          <p:nvPr/>
        </p:nvSpPr>
        <p:spPr>
          <a:xfrm>
            <a:off x="228778" y="5922730"/>
            <a:ext cx="4002471" cy="261610"/>
          </a:xfrm>
          <a:prstGeom prst="rect">
            <a:avLst/>
          </a:prstGeom>
          <a:noFill/>
        </p:spPr>
        <p:txBody>
          <a:bodyPr wrap="square" lIns="91440" tIns="45720" rIns="91440" bIns="45720" rtlCol="0" anchor="t">
            <a:spAutoFit/>
          </a:bodyPr>
          <a:lstStyle/>
          <a:p>
            <a:r>
              <a:rPr lang="en-US" sz="1100" b="1"/>
              <a:t>Note: </a:t>
            </a:r>
            <a:r>
              <a:rPr lang="en-US" sz="1100"/>
              <a:t>See Appendix A for FY 2023 allocation analysis </a:t>
            </a:r>
          </a:p>
        </p:txBody>
      </p:sp>
    </p:spTree>
    <p:extLst>
      <p:ext uri="{BB962C8B-B14F-4D97-AF65-F5344CB8AC3E}">
        <p14:creationId xmlns:p14="http://schemas.microsoft.com/office/powerpoint/2010/main" val="320821456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87107-75BE-23C1-2002-80AA6B8AA1BA}"/>
              </a:ext>
            </a:extLst>
          </p:cNvPr>
          <p:cNvSpPr>
            <a:spLocks noGrp="1"/>
          </p:cNvSpPr>
          <p:nvPr>
            <p:ph type="title"/>
          </p:nvPr>
        </p:nvSpPr>
        <p:spPr/>
        <p:txBody>
          <a:bodyPr/>
          <a:lstStyle/>
          <a:p>
            <a:r>
              <a:rPr lang="en-US"/>
              <a:t>VA Medical Center Distribution</a:t>
            </a:r>
          </a:p>
        </p:txBody>
      </p:sp>
      <p:sp>
        <p:nvSpPr>
          <p:cNvPr id="3" name="Slide Number Placeholder 2">
            <a:extLst>
              <a:ext uri="{FF2B5EF4-FFF2-40B4-BE49-F238E27FC236}">
                <a16:creationId xmlns:a16="http://schemas.microsoft.com/office/drawing/2014/main" id="{47C67981-F53A-14A4-3BE5-27ACED5933F7}"/>
              </a:ext>
            </a:extLst>
          </p:cNvPr>
          <p:cNvSpPr>
            <a:spLocks noGrp="1"/>
          </p:cNvSpPr>
          <p:nvPr>
            <p:ph type="sldNum" sz="quarter" idx="12"/>
          </p:nvPr>
        </p:nvSpPr>
        <p:spPr/>
        <p:txBody>
          <a:bodyPr/>
          <a:lstStyle/>
          <a:p>
            <a:fld id="{61ED25BF-8B08-481C-9175-42CBF3C8334C}" type="slidenum">
              <a:rPr lang="en-US" smtClean="0"/>
              <a:pPr/>
              <a:t>110</a:t>
            </a:fld>
            <a:endParaRPr lang="en-US"/>
          </a:p>
        </p:txBody>
      </p:sp>
      <p:graphicFrame>
        <p:nvGraphicFramePr>
          <p:cNvPr id="4" name="Table 5">
            <a:extLst>
              <a:ext uri="{FF2B5EF4-FFF2-40B4-BE49-F238E27FC236}">
                <a16:creationId xmlns:a16="http://schemas.microsoft.com/office/drawing/2014/main" id="{C6F3DFBA-5A84-6378-F903-337479C56A94}"/>
              </a:ext>
            </a:extLst>
          </p:cNvPr>
          <p:cNvGraphicFramePr>
            <a:graphicFrameLocks noGrp="1"/>
          </p:cNvGraphicFramePr>
          <p:nvPr>
            <p:extLst>
              <p:ext uri="{D42A27DB-BD31-4B8C-83A1-F6EECF244321}">
                <p14:modId xmlns:p14="http://schemas.microsoft.com/office/powerpoint/2010/main" val="1098697656"/>
              </p:ext>
            </p:extLst>
          </p:nvPr>
        </p:nvGraphicFramePr>
        <p:xfrm>
          <a:off x="1062180" y="1001728"/>
          <a:ext cx="4185921" cy="5048190"/>
        </p:xfrm>
        <a:graphic>
          <a:graphicData uri="http://schemas.openxmlformats.org/drawingml/2006/table">
            <a:tbl>
              <a:tblPr firstRow="1" bandRow="1">
                <a:tableStyleId>{93296810-A885-4BE3-A3E7-6D5BEEA58F35}</a:tableStyleId>
              </a:tblPr>
              <a:tblGrid>
                <a:gridCol w="1633913">
                  <a:extLst>
                    <a:ext uri="{9D8B030D-6E8A-4147-A177-3AD203B41FA5}">
                      <a16:colId xmlns:a16="http://schemas.microsoft.com/office/drawing/2014/main" val="3668131654"/>
                    </a:ext>
                  </a:extLst>
                </a:gridCol>
                <a:gridCol w="922713">
                  <a:extLst>
                    <a:ext uri="{9D8B030D-6E8A-4147-A177-3AD203B41FA5}">
                      <a16:colId xmlns:a16="http://schemas.microsoft.com/office/drawing/2014/main" val="3944597097"/>
                    </a:ext>
                  </a:extLst>
                </a:gridCol>
                <a:gridCol w="1629295">
                  <a:extLst>
                    <a:ext uri="{9D8B030D-6E8A-4147-A177-3AD203B41FA5}">
                      <a16:colId xmlns:a16="http://schemas.microsoft.com/office/drawing/2014/main" val="2067953037"/>
                    </a:ext>
                  </a:extLst>
                </a:gridCol>
              </a:tblGrid>
              <a:tr h="231546">
                <a:tc>
                  <a:txBody>
                    <a:bodyPr/>
                    <a:lstStyle/>
                    <a:p>
                      <a:pPr algn="ctr" fontAlgn="b"/>
                      <a:r>
                        <a:rPr lang="en-US" sz="1400" b="1" u="none" strike="noStrike">
                          <a:solidFill>
                            <a:schemeClr val="bg1"/>
                          </a:solidFill>
                          <a:effectLst/>
                        </a:rPr>
                        <a:t>Medical Center Name</a:t>
                      </a:r>
                      <a:endParaRPr lang="en-US" sz="1400" b="1" i="0" u="none" strike="noStrike">
                        <a:solidFill>
                          <a:schemeClr val="bg1"/>
                        </a:solidFill>
                        <a:effectLst/>
                        <a:latin typeface="Calibri" panose="020F0502020204030204" pitchFamily="34" charset="0"/>
                      </a:endParaRPr>
                    </a:p>
                  </a:txBody>
                  <a:tcPr marL="6350" marR="6350" marT="6350" marB="0" anchor="ctr"/>
                </a:tc>
                <a:tc>
                  <a:txBody>
                    <a:bodyPr/>
                    <a:lstStyle/>
                    <a:p>
                      <a:pPr algn="ctr" fontAlgn="b"/>
                      <a:r>
                        <a:rPr lang="en-US" sz="1400" b="1" u="none" strike="noStrike">
                          <a:solidFill>
                            <a:schemeClr val="bg1"/>
                          </a:solidFill>
                          <a:effectLst/>
                        </a:rPr>
                        <a:t>Number of Projects</a:t>
                      </a:r>
                      <a:endParaRPr lang="en-US" sz="1400" b="1" i="0" u="none" strike="noStrike">
                        <a:solidFill>
                          <a:schemeClr val="bg1"/>
                        </a:solidFill>
                        <a:effectLst/>
                        <a:latin typeface="Calibri" panose="020F0502020204030204" pitchFamily="34" charset="0"/>
                      </a:endParaRPr>
                    </a:p>
                  </a:txBody>
                  <a:tcPr marL="6350" marR="6350" marT="6350" marB="0" anchor="ctr"/>
                </a:tc>
                <a:tc>
                  <a:txBody>
                    <a:bodyPr/>
                    <a:lstStyle/>
                    <a:p>
                      <a:pPr algn="ctr" fontAlgn="b"/>
                      <a:r>
                        <a:rPr lang="en-US" sz="1400" b="1" u="none" strike="noStrike">
                          <a:solidFill>
                            <a:schemeClr val="bg1"/>
                          </a:solidFill>
                          <a:effectLst/>
                        </a:rPr>
                        <a:t>Total Awarded</a:t>
                      </a:r>
                      <a:endParaRPr lang="en-US" sz="1400" b="1" i="0" u="none" strike="noStrike">
                        <a:solidFill>
                          <a:schemeClr val="bg1"/>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643982336"/>
                  </a:ext>
                </a:extLst>
              </a:tr>
              <a:tr h="230756">
                <a:tc>
                  <a:txBody>
                    <a:bodyPr/>
                    <a:lstStyle/>
                    <a:p>
                      <a:pPr algn="l" fontAlgn="b"/>
                      <a:r>
                        <a:rPr lang="en-US" sz="1200" b="0" u="none" strike="noStrike">
                          <a:solidFill>
                            <a:srgbClr val="000000"/>
                          </a:solidFill>
                          <a:effectLst/>
                        </a:rPr>
                        <a:t>Ann Arbor, MI</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$1,401,130 </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411119984"/>
                  </a:ext>
                </a:extLst>
              </a:tr>
              <a:tr h="230756">
                <a:tc>
                  <a:txBody>
                    <a:bodyPr/>
                    <a:lstStyle/>
                    <a:p>
                      <a:pPr algn="l" fontAlgn="b"/>
                      <a:r>
                        <a:rPr lang="en-US" sz="1200" b="0" u="none" strike="noStrike">
                          <a:solidFill>
                            <a:srgbClr val="000000"/>
                          </a:solidFill>
                          <a:effectLst/>
                        </a:rPr>
                        <a:t>Augusta, GA</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$230,001 </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54867026"/>
                  </a:ext>
                </a:extLst>
              </a:tr>
              <a:tr h="230756">
                <a:tc>
                  <a:txBody>
                    <a:bodyPr/>
                    <a:lstStyle/>
                    <a:p>
                      <a:pPr algn="l" fontAlgn="b"/>
                      <a:r>
                        <a:rPr lang="en-US" sz="1200" b="0" u="none" strike="noStrike">
                          <a:solidFill>
                            <a:srgbClr val="000000"/>
                          </a:solidFill>
                          <a:effectLst/>
                        </a:rPr>
                        <a:t>Baltimore, MD</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4</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$3,367,005 </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44232199"/>
                  </a:ext>
                </a:extLst>
              </a:tr>
              <a:tr h="230756">
                <a:tc>
                  <a:txBody>
                    <a:bodyPr/>
                    <a:lstStyle/>
                    <a:p>
                      <a:pPr algn="l" fontAlgn="b"/>
                      <a:r>
                        <a:rPr lang="en-US" sz="1200" b="0" u="none" strike="noStrike">
                          <a:solidFill>
                            <a:srgbClr val="000000"/>
                          </a:solidFill>
                          <a:effectLst/>
                        </a:rPr>
                        <a:t>Bedford, MA</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$1,689,213 </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60790772"/>
                  </a:ext>
                </a:extLst>
              </a:tr>
              <a:tr h="230756">
                <a:tc>
                  <a:txBody>
                    <a:bodyPr/>
                    <a:lstStyle/>
                    <a:p>
                      <a:pPr algn="l" fontAlgn="b"/>
                      <a:r>
                        <a:rPr lang="en-US" sz="1200" b="0" u="none" strike="noStrike">
                          <a:solidFill>
                            <a:srgbClr val="000000"/>
                          </a:solidFill>
                          <a:effectLst/>
                        </a:rPr>
                        <a:t>Boston, MA</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6</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$6,368,730 </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297346212"/>
                  </a:ext>
                </a:extLst>
              </a:tr>
              <a:tr h="230756">
                <a:tc>
                  <a:txBody>
                    <a:bodyPr/>
                    <a:lstStyle/>
                    <a:p>
                      <a:pPr algn="l" fontAlgn="b"/>
                      <a:r>
                        <a:rPr lang="en-US" sz="1200" b="0" u="none" strike="noStrike">
                          <a:solidFill>
                            <a:srgbClr val="000000"/>
                          </a:solidFill>
                          <a:effectLst/>
                        </a:rPr>
                        <a:t>Brockton, MA</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$1,198,870 </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2356766"/>
                  </a:ext>
                </a:extLst>
              </a:tr>
              <a:tr h="230756">
                <a:tc>
                  <a:txBody>
                    <a:bodyPr/>
                    <a:lstStyle/>
                    <a:p>
                      <a:pPr algn="l" fontAlgn="b"/>
                      <a:r>
                        <a:rPr lang="en-US" sz="1200" b="0" u="none" strike="noStrike">
                          <a:solidFill>
                            <a:srgbClr val="000000"/>
                          </a:solidFill>
                          <a:effectLst/>
                        </a:rPr>
                        <a:t>Bronx, NY</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$179,758 </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9481096"/>
                  </a:ext>
                </a:extLst>
              </a:tr>
              <a:tr h="230756">
                <a:tc>
                  <a:txBody>
                    <a:bodyPr/>
                    <a:lstStyle/>
                    <a:p>
                      <a:pPr algn="l" fontAlgn="b"/>
                      <a:r>
                        <a:rPr lang="en-US" sz="1200" b="0" u="none" strike="noStrike">
                          <a:solidFill>
                            <a:srgbClr val="000000"/>
                          </a:solidFill>
                          <a:effectLst/>
                        </a:rPr>
                        <a:t>Chicago, IL</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$710,000 </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29717296"/>
                  </a:ext>
                </a:extLst>
              </a:tr>
              <a:tr h="230756">
                <a:tc>
                  <a:txBody>
                    <a:bodyPr/>
                    <a:lstStyle/>
                    <a:p>
                      <a:pPr algn="l" fontAlgn="b"/>
                      <a:r>
                        <a:rPr lang="en-US" sz="1200" b="0" u="none" strike="noStrike">
                          <a:solidFill>
                            <a:srgbClr val="000000"/>
                          </a:solidFill>
                          <a:effectLst/>
                        </a:rPr>
                        <a:t>Cleveland, OH</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$1,178,204 </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320686996"/>
                  </a:ext>
                </a:extLst>
              </a:tr>
              <a:tr h="230756">
                <a:tc>
                  <a:txBody>
                    <a:bodyPr/>
                    <a:lstStyle/>
                    <a:p>
                      <a:pPr algn="l" fontAlgn="b"/>
                      <a:r>
                        <a:rPr lang="en-US" sz="1200" b="0" u="none" strike="noStrike">
                          <a:solidFill>
                            <a:srgbClr val="000000"/>
                          </a:solidFill>
                          <a:effectLst/>
                        </a:rPr>
                        <a:t>Decatur, GA</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4</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$3,382,354 </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47874852"/>
                  </a:ext>
                </a:extLst>
              </a:tr>
              <a:tr h="230756">
                <a:tc>
                  <a:txBody>
                    <a:bodyPr/>
                    <a:lstStyle/>
                    <a:p>
                      <a:pPr algn="l" fontAlgn="b"/>
                      <a:r>
                        <a:rPr lang="en-US" sz="1200" b="0" u="none" strike="noStrike">
                          <a:solidFill>
                            <a:srgbClr val="000000"/>
                          </a:solidFill>
                          <a:effectLst/>
                        </a:rPr>
                        <a:t>Denver, CO</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5</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$8,505,351 </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51655554"/>
                  </a:ext>
                </a:extLst>
              </a:tr>
              <a:tr h="230756">
                <a:tc>
                  <a:txBody>
                    <a:bodyPr/>
                    <a:lstStyle/>
                    <a:p>
                      <a:pPr algn="l" fontAlgn="b"/>
                      <a:r>
                        <a:rPr lang="en-US" sz="1200" b="0" u="none" strike="noStrike">
                          <a:solidFill>
                            <a:srgbClr val="000000"/>
                          </a:solidFill>
                          <a:effectLst/>
                        </a:rPr>
                        <a:t>Durham, NC</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$1,065,923 </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29910974"/>
                  </a:ext>
                </a:extLst>
              </a:tr>
              <a:tr h="230756">
                <a:tc>
                  <a:txBody>
                    <a:bodyPr/>
                    <a:lstStyle/>
                    <a:p>
                      <a:pPr algn="l" fontAlgn="b"/>
                      <a:r>
                        <a:rPr lang="en-US" sz="1200" b="0" u="none" strike="noStrike">
                          <a:solidFill>
                            <a:srgbClr val="000000"/>
                          </a:solidFill>
                          <a:effectLst/>
                        </a:rPr>
                        <a:t>Gainesville, FL</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$1,100,000 </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45277339"/>
                  </a:ext>
                </a:extLst>
              </a:tr>
              <a:tr h="230756">
                <a:tc>
                  <a:txBody>
                    <a:bodyPr/>
                    <a:lstStyle/>
                    <a:p>
                      <a:pPr algn="l" fontAlgn="b"/>
                      <a:r>
                        <a:rPr lang="en-US" sz="1200" b="0" u="none" strike="noStrike">
                          <a:solidFill>
                            <a:srgbClr val="000000"/>
                          </a:solidFill>
                          <a:effectLst/>
                        </a:rPr>
                        <a:t>Hines, IL</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$198,911 </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236386132"/>
                  </a:ext>
                </a:extLst>
              </a:tr>
              <a:tr h="230756">
                <a:tc>
                  <a:txBody>
                    <a:bodyPr/>
                    <a:lstStyle/>
                    <a:p>
                      <a:pPr algn="l" fontAlgn="b"/>
                      <a:r>
                        <a:rPr lang="en-US" sz="1200" b="0" u="none" strike="noStrike">
                          <a:solidFill>
                            <a:srgbClr val="000000"/>
                          </a:solidFill>
                          <a:effectLst/>
                        </a:rPr>
                        <a:t>Houston, TX</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$1,199,999 </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47525046"/>
                  </a:ext>
                </a:extLst>
              </a:tr>
              <a:tr h="230756">
                <a:tc>
                  <a:txBody>
                    <a:bodyPr/>
                    <a:lstStyle/>
                    <a:p>
                      <a:pPr algn="l" fontAlgn="b"/>
                      <a:r>
                        <a:rPr lang="en-US" sz="1200" b="0" u="none" strike="noStrike">
                          <a:solidFill>
                            <a:srgbClr val="000000"/>
                          </a:solidFill>
                          <a:effectLst/>
                        </a:rPr>
                        <a:t>Indianapolis, IN</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$1,197,273 </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00272436"/>
                  </a:ext>
                </a:extLst>
              </a:tr>
              <a:tr h="230756">
                <a:tc>
                  <a:txBody>
                    <a:bodyPr/>
                    <a:lstStyle/>
                    <a:p>
                      <a:pPr algn="l" fontAlgn="b"/>
                      <a:r>
                        <a:rPr lang="en-US" sz="1200" b="0" u="none" strike="noStrike">
                          <a:solidFill>
                            <a:srgbClr val="000000"/>
                          </a:solidFill>
                          <a:effectLst/>
                        </a:rPr>
                        <a:t>Iowa City, IA</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$1,951,294 </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564724514"/>
                  </a:ext>
                </a:extLst>
              </a:tr>
              <a:tr h="230756">
                <a:tc>
                  <a:txBody>
                    <a:bodyPr/>
                    <a:lstStyle/>
                    <a:p>
                      <a:pPr algn="l" fontAlgn="b"/>
                      <a:r>
                        <a:rPr lang="en-US" sz="1200" b="0" u="none" strike="noStrike">
                          <a:solidFill>
                            <a:srgbClr val="000000"/>
                          </a:solidFill>
                          <a:effectLst/>
                        </a:rPr>
                        <a:t>Kansas City, MO</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$1,410,492 </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214212397"/>
                  </a:ext>
                </a:extLst>
              </a:tr>
              <a:tr h="230756">
                <a:tc>
                  <a:txBody>
                    <a:bodyPr/>
                    <a:lstStyle/>
                    <a:p>
                      <a:pPr algn="l" fontAlgn="b"/>
                      <a:r>
                        <a:rPr lang="en-US" sz="1200" b="0" u="none" strike="noStrike">
                          <a:solidFill>
                            <a:srgbClr val="000000"/>
                          </a:solidFill>
                          <a:effectLst/>
                        </a:rPr>
                        <a:t>Madison, WI</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$730,307 </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914350414"/>
                  </a:ext>
                </a:extLst>
              </a:tr>
              <a:tr h="230756">
                <a:tc>
                  <a:txBody>
                    <a:bodyPr/>
                    <a:lstStyle/>
                    <a:p>
                      <a:pPr algn="l" fontAlgn="b"/>
                      <a:r>
                        <a:rPr lang="en-US" sz="1200" b="0" u="none" strike="noStrike">
                          <a:solidFill>
                            <a:srgbClr val="000000"/>
                          </a:solidFill>
                          <a:effectLst/>
                        </a:rPr>
                        <a:t>Miami, FL</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$295,834 </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50571535"/>
                  </a:ext>
                </a:extLst>
              </a:tr>
            </a:tbl>
          </a:graphicData>
        </a:graphic>
      </p:graphicFrame>
      <p:graphicFrame>
        <p:nvGraphicFramePr>
          <p:cNvPr id="6" name="Table 5">
            <a:extLst>
              <a:ext uri="{FF2B5EF4-FFF2-40B4-BE49-F238E27FC236}">
                <a16:creationId xmlns:a16="http://schemas.microsoft.com/office/drawing/2014/main" id="{F24D51D1-3C1E-A096-50FE-DE8F9ACD7284}"/>
              </a:ext>
            </a:extLst>
          </p:cNvPr>
          <p:cNvGraphicFramePr>
            <a:graphicFrameLocks noGrp="1"/>
          </p:cNvGraphicFramePr>
          <p:nvPr>
            <p:extLst>
              <p:ext uri="{D42A27DB-BD31-4B8C-83A1-F6EECF244321}">
                <p14:modId xmlns:p14="http://schemas.microsoft.com/office/powerpoint/2010/main" val="2609158387"/>
              </p:ext>
            </p:extLst>
          </p:nvPr>
        </p:nvGraphicFramePr>
        <p:xfrm>
          <a:off x="6943899" y="1251039"/>
          <a:ext cx="4185921" cy="4355922"/>
        </p:xfrm>
        <a:graphic>
          <a:graphicData uri="http://schemas.openxmlformats.org/drawingml/2006/table">
            <a:tbl>
              <a:tblPr firstRow="1" bandRow="1">
                <a:tableStyleId>{93296810-A885-4BE3-A3E7-6D5BEEA58F35}</a:tableStyleId>
              </a:tblPr>
              <a:tblGrid>
                <a:gridCol w="1633913">
                  <a:extLst>
                    <a:ext uri="{9D8B030D-6E8A-4147-A177-3AD203B41FA5}">
                      <a16:colId xmlns:a16="http://schemas.microsoft.com/office/drawing/2014/main" val="3668131654"/>
                    </a:ext>
                  </a:extLst>
                </a:gridCol>
                <a:gridCol w="922713">
                  <a:extLst>
                    <a:ext uri="{9D8B030D-6E8A-4147-A177-3AD203B41FA5}">
                      <a16:colId xmlns:a16="http://schemas.microsoft.com/office/drawing/2014/main" val="3944597097"/>
                    </a:ext>
                  </a:extLst>
                </a:gridCol>
                <a:gridCol w="1629295">
                  <a:extLst>
                    <a:ext uri="{9D8B030D-6E8A-4147-A177-3AD203B41FA5}">
                      <a16:colId xmlns:a16="http://schemas.microsoft.com/office/drawing/2014/main" val="2067953037"/>
                    </a:ext>
                  </a:extLst>
                </a:gridCol>
              </a:tblGrid>
              <a:tr h="231546">
                <a:tc>
                  <a:txBody>
                    <a:bodyPr/>
                    <a:lstStyle/>
                    <a:p>
                      <a:pPr algn="ctr" fontAlgn="b"/>
                      <a:r>
                        <a:rPr lang="en-US" sz="1400" b="1" u="none" strike="noStrike">
                          <a:solidFill>
                            <a:schemeClr val="bg1"/>
                          </a:solidFill>
                          <a:effectLst/>
                        </a:rPr>
                        <a:t>Medical Center Name</a:t>
                      </a:r>
                      <a:endParaRPr lang="en-US" sz="1400" b="1" i="0" u="none" strike="noStrike">
                        <a:solidFill>
                          <a:schemeClr val="bg1"/>
                        </a:solidFill>
                        <a:effectLst/>
                        <a:latin typeface="Calibri" panose="020F0502020204030204" pitchFamily="34" charset="0"/>
                      </a:endParaRPr>
                    </a:p>
                  </a:txBody>
                  <a:tcPr marL="6350" marR="6350" marT="6350" marB="0" anchor="ctr"/>
                </a:tc>
                <a:tc>
                  <a:txBody>
                    <a:bodyPr/>
                    <a:lstStyle/>
                    <a:p>
                      <a:pPr algn="ctr" fontAlgn="b"/>
                      <a:r>
                        <a:rPr lang="en-US" sz="1400" b="1" u="none" strike="noStrike">
                          <a:solidFill>
                            <a:schemeClr val="bg1"/>
                          </a:solidFill>
                          <a:effectLst/>
                        </a:rPr>
                        <a:t>Number of Projects</a:t>
                      </a:r>
                      <a:endParaRPr lang="en-US" sz="1400" b="1" i="0" u="none" strike="noStrike">
                        <a:solidFill>
                          <a:schemeClr val="bg1"/>
                        </a:solidFill>
                        <a:effectLst/>
                        <a:latin typeface="Calibri" panose="020F0502020204030204" pitchFamily="34" charset="0"/>
                      </a:endParaRPr>
                    </a:p>
                  </a:txBody>
                  <a:tcPr marL="6350" marR="6350" marT="6350" marB="0" anchor="ctr"/>
                </a:tc>
                <a:tc>
                  <a:txBody>
                    <a:bodyPr/>
                    <a:lstStyle/>
                    <a:p>
                      <a:pPr algn="ctr" fontAlgn="b"/>
                      <a:r>
                        <a:rPr lang="en-US" sz="1400" b="1" u="none" strike="noStrike">
                          <a:solidFill>
                            <a:schemeClr val="bg1"/>
                          </a:solidFill>
                          <a:effectLst/>
                        </a:rPr>
                        <a:t>Total Awarded</a:t>
                      </a:r>
                      <a:endParaRPr lang="en-US" sz="1400" b="1" i="0" u="none" strike="noStrike">
                        <a:solidFill>
                          <a:schemeClr val="bg1"/>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643982336"/>
                  </a:ext>
                </a:extLst>
              </a:tr>
              <a:tr h="230756">
                <a:tc>
                  <a:txBody>
                    <a:bodyPr/>
                    <a:lstStyle/>
                    <a:p>
                      <a:pPr algn="l" fontAlgn="b"/>
                      <a:r>
                        <a:rPr lang="en-US" sz="1200" b="0" u="none" strike="noStrike">
                          <a:solidFill>
                            <a:srgbClr val="000000"/>
                          </a:solidFill>
                          <a:effectLst/>
                        </a:rPr>
                        <a:t>Nashville, TN</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$1,205,554 </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91527632"/>
                  </a:ext>
                </a:extLst>
              </a:tr>
              <a:tr h="230756">
                <a:tc>
                  <a:txBody>
                    <a:bodyPr/>
                    <a:lstStyle/>
                    <a:p>
                      <a:pPr algn="l" fontAlgn="b"/>
                      <a:r>
                        <a:rPr lang="en-US" sz="1200" b="0" u="none" strike="noStrike">
                          <a:solidFill>
                            <a:srgbClr val="000000"/>
                          </a:solidFill>
                          <a:effectLst/>
                        </a:rPr>
                        <a:t>Palo Alto, CA</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$1,501,827 </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13700012"/>
                  </a:ext>
                </a:extLst>
              </a:tr>
              <a:tr h="230756">
                <a:tc>
                  <a:txBody>
                    <a:bodyPr/>
                    <a:lstStyle/>
                    <a:p>
                      <a:pPr algn="l" fontAlgn="b"/>
                      <a:r>
                        <a:rPr lang="en-US" sz="1200" b="0" u="none" strike="noStrike">
                          <a:solidFill>
                            <a:srgbClr val="000000"/>
                          </a:solidFill>
                          <a:effectLst/>
                        </a:rPr>
                        <a:t>Philadelphia, PA</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5</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$9,224,480 </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551244867"/>
                  </a:ext>
                </a:extLst>
              </a:tr>
              <a:tr h="230756">
                <a:tc>
                  <a:txBody>
                    <a:bodyPr/>
                    <a:lstStyle/>
                    <a:p>
                      <a:pPr algn="l" fontAlgn="b"/>
                      <a:r>
                        <a:rPr lang="en-US" sz="1200" b="0" u="none" strike="noStrike">
                          <a:solidFill>
                            <a:srgbClr val="000000"/>
                          </a:solidFill>
                          <a:effectLst/>
                        </a:rPr>
                        <a:t>Phoenix, AZ</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$710,000 </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56093600"/>
                  </a:ext>
                </a:extLst>
              </a:tr>
              <a:tr h="230756">
                <a:tc>
                  <a:txBody>
                    <a:bodyPr/>
                    <a:lstStyle/>
                    <a:p>
                      <a:pPr algn="l" fontAlgn="b"/>
                      <a:r>
                        <a:rPr lang="en-US" sz="1200" b="0" u="none" strike="noStrike">
                          <a:solidFill>
                            <a:srgbClr val="000000"/>
                          </a:solidFill>
                          <a:effectLst/>
                        </a:rPr>
                        <a:t>Pittsburgh, PA</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5</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$5,911,890 </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00580497"/>
                  </a:ext>
                </a:extLst>
              </a:tr>
              <a:tr h="230756">
                <a:tc>
                  <a:txBody>
                    <a:bodyPr/>
                    <a:lstStyle/>
                    <a:p>
                      <a:pPr algn="l" fontAlgn="b"/>
                      <a:r>
                        <a:rPr lang="en-US" sz="1200" b="0" u="none" strike="noStrike">
                          <a:solidFill>
                            <a:srgbClr val="000000"/>
                          </a:solidFill>
                          <a:effectLst/>
                        </a:rPr>
                        <a:t>Portland, OR</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$3,791,214 </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423139724"/>
                  </a:ext>
                </a:extLst>
              </a:tr>
              <a:tr h="230756">
                <a:tc>
                  <a:txBody>
                    <a:bodyPr/>
                    <a:lstStyle/>
                    <a:p>
                      <a:pPr algn="l" fontAlgn="b"/>
                      <a:r>
                        <a:rPr lang="en-US" sz="1200" b="0" u="none" strike="noStrike">
                          <a:solidFill>
                            <a:srgbClr val="000000"/>
                          </a:solidFill>
                          <a:effectLst/>
                        </a:rPr>
                        <a:t>Providence, RI</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$2,555,287 </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940049046"/>
                  </a:ext>
                </a:extLst>
              </a:tr>
              <a:tr h="230756">
                <a:tc>
                  <a:txBody>
                    <a:bodyPr/>
                    <a:lstStyle/>
                    <a:p>
                      <a:pPr algn="l" fontAlgn="b"/>
                      <a:r>
                        <a:rPr lang="en-US" sz="1200" b="0" u="none" strike="noStrike">
                          <a:solidFill>
                            <a:srgbClr val="000000"/>
                          </a:solidFill>
                          <a:effectLst/>
                        </a:rPr>
                        <a:t>Salem, VA</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$1,552,481 </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920369126"/>
                  </a:ext>
                </a:extLst>
              </a:tr>
              <a:tr h="230756">
                <a:tc>
                  <a:txBody>
                    <a:bodyPr/>
                    <a:lstStyle/>
                    <a:p>
                      <a:pPr algn="l" fontAlgn="b"/>
                      <a:r>
                        <a:rPr lang="en-US" sz="1200" b="0" u="none" strike="noStrike">
                          <a:solidFill>
                            <a:srgbClr val="000000"/>
                          </a:solidFill>
                          <a:effectLst/>
                        </a:rPr>
                        <a:t>Salisbury, NC</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$0 </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39227714"/>
                  </a:ext>
                </a:extLst>
              </a:tr>
              <a:tr h="230756">
                <a:tc>
                  <a:txBody>
                    <a:bodyPr/>
                    <a:lstStyle/>
                    <a:p>
                      <a:pPr algn="l" fontAlgn="b"/>
                      <a:r>
                        <a:rPr lang="en-US" sz="1200" b="0" u="none" strike="noStrike">
                          <a:solidFill>
                            <a:srgbClr val="000000"/>
                          </a:solidFill>
                          <a:effectLst/>
                        </a:rPr>
                        <a:t>Salt Lake City, UT</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$2,234,656 </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48370573"/>
                  </a:ext>
                </a:extLst>
              </a:tr>
              <a:tr h="230756">
                <a:tc>
                  <a:txBody>
                    <a:bodyPr/>
                    <a:lstStyle/>
                    <a:p>
                      <a:pPr algn="l" fontAlgn="b"/>
                      <a:r>
                        <a:rPr lang="en-US" sz="1200" b="0" u="none" strike="noStrike">
                          <a:solidFill>
                            <a:srgbClr val="000000"/>
                          </a:solidFill>
                          <a:effectLst/>
                        </a:rPr>
                        <a:t>San Antonio, TX</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$194,236 </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52659877"/>
                  </a:ext>
                </a:extLst>
              </a:tr>
              <a:tr h="230756">
                <a:tc>
                  <a:txBody>
                    <a:bodyPr/>
                    <a:lstStyle/>
                    <a:p>
                      <a:pPr algn="l" fontAlgn="b"/>
                      <a:r>
                        <a:rPr lang="en-US" sz="1200" b="0" u="none" strike="noStrike">
                          <a:solidFill>
                            <a:srgbClr val="000000"/>
                          </a:solidFill>
                          <a:effectLst/>
                        </a:rPr>
                        <a:t>San Diego, CA</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4</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$5,394,123 </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91190343"/>
                  </a:ext>
                </a:extLst>
              </a:tr>
              <a:tr h="230756">
                <a:tc>
                  <a:txBody>
                    <a:bodyPr/>
                    <a:lstStyle/>
                    <a:p>
                      <a:pPr algn="l" fontAlgn="b"/>
                      <a:r>
                        <a:rPr lang="en-US" sz="1200" b="0" u="none" strike="noStrike">
                          <a:solidFill>
                            <a:srgbClr val="000000"/>
                          </a:solidFill>
                          <a:effectLst/>
                        </a:rPr>
                        <a:t>San Francisco, CA</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$2,886,470 </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69761423"/>
                  </a:ext>
                </a:extLst>
              </a:tr>
              <a:tr h="230756">
                <a:tc>
                  <a:txBody>
                    <a:bodyPr/>
                    <a:lstStyle/>
                    <a:p>
                      <a:pPr algn="l" fontAlgn="b"/>
                      <a:r>
                        <a:rPr lang="en-US" sz="1200" b="0" u="none" strike="noStrike">
                          <a:solidFill>
                            <a:srgbClr val="000000"/>
                          </a:solidFill>
                          <a:effectLst/>
                        </a:rPr>
                        <a:t>Seattle, WA</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$1,438,139 </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84063831"/>
                  </a:ext>
                </a:extLst>
              </a:tr>
              <a:tr h="230756">
                <a:tc>
                  <a:txBody>
                    <a:bodyPr/>
                    <a:lstStyle/>
                    <a:p>
                      <a:pPr algn="l" fontAlgn="b"/>
                      <a:r>
                        <a:rPr lang="en-US" sz="1200" b="0" u="none" strike="noStrike">
                          <a:solidFill>
                            <a:srgbClr val="000000"/>
                          </a:solidFill>
                          <a:effectLst/>
                        </a:rPr>
                        <a:t>St. Louis, MO</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$1,141,708 </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71137778"/>
                  </a:ext>
                </a:extLst>
              </a:tr>
              <a:tr h="230756">
                <a:tc>
                  <a:txBody>
                    <a:bodyPr/>
                    <a:lstStyle/>
                    <a:p>
                      <a:pPr algn="l" fontAlgn="b"/>
                      <a:r>
                        <a:rPr lang="en-US" sz="1200" b="0" u="none" strike="noStrike">
                          <a:solidFill>
                            <a:srgbClr val="000000"/>
                          </a:solidFill>
                          <a:effectLst/>
                        </a:rPr>
                        <a:t>Tuscaloosa, AL</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$1,294,567 </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42444396"/>
                  </a:ext>
                </a:extLst>
              </a:tr>
              <a:tr h="230756">
                <a:tc>
                  <a:txBody>
                    <a:bodyPr/>
                    <a:lstStyle/>
                    <a:p>
                      <a:pPr algn="l" fontAlgn="b"/>
                      <a:r>
                        <a:rPr lang="en-US" sz="1200" b="0" u="none" strike="noStrike">
                          <a:solidFill>
                            <a:srgbClr val="000000"/>
                          </a:solidFill>
                          <a:effectLst/>
                        </a:rPr>
                        <a:t>West Los Angeles, CA</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u="none" strike="noStrike">
                          <a:solidFill>
                            <a:srgbClr val="000000"/>
                          </a:solidFill>
                          <a:effectLst/>
                        </a:rPr>
                        <a:t>$1,199,785 </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49818124"/>
                  </a:ext>
                </a:extLst>
              </a:tr>
            </a:tbl>
          </a:graphicData>
        </a:graphic>
      </p:graphicFrame>
    </p:spTree>
    <p:extLst>
      <p:ext uri="{BB962C8B-B14F-4D97-AF65-F5344CB8AC3E}">
        <p14:creationId xmlns:p14="http://schemas.microsoft.com/office/powerpoint/2010/main" val="169353170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5DF02-C47D-6851-747B-74488A65883A}"/>
              </a:ext>
            </a:extLst>
          </p:cNvPr>
          <p:cNvSpPr>
            <a:spLocks noGrp="1"/>
          </p:cNvSpPr>
          <p:nvPr>
            <p:ph type="ctrTitle"/>
          </p:nvPr>
        </p:nvSpPr>
        <p:spPr/>
        <p:txBody>
          <a:bodyPr/>
          <a:lstStyle/>
          <a:p>
            <a:r>
              <a:rPr lang="en-US"/>
              <a:t>Appendix E</a:t>
            </a:r>
          </a:p>
        </p:txBody>
      </p:sp>
      <p:sp>
        <p:nvSpPr>
          <p:cNvPr id="3" name="Subtitle 2">
            <a:extLst>
              <a:ext uri="{FF2B5EF4-FFF2-40B4-BE49-F238E27FC236}">
                <a16:creationId xmlns:a16="http://schemas.microsoft.com/office/drawing/2014/main" id="{EF5E435F-525E-36C9-B53E-2205645D6170}"/>
              </a:ext>
            </a:extLst>
          </p:cNvPr>
          <p:cNvSpPr>
            <a:spLocks noGrp="1"/>
          </p:cNvSpPr>
          <p:nvPr>
            <p:ph type="subTitle" idx="1"/>
          </p:nvPr>
        </p:nvSpPr>
        <p:spPr/>
        <p:txBody>
          <a:bodyPr/>
          <a:lstStyle/>
          <a:p>
            <a:r>
              <a:rPr lang="en-US" i="1"/>
              <a:t>Additional Analysis of Relevant Research Beyond the VA</a:t>
            </a:r>
          </a:p>
        </p:txBody>
      </p:sp>
      <p:sp>
        <p:nvSpPr>
          <p:cNvPr id="5" name="Slide Number Placeholder 4">
            <a:extLst>
              <a:ext uri="{FF2B5EF4-FFF2-40B4-BE49-F238E27FC236}">
                <a16:creationId xmlns:a16="http://schemas.microsoft.com/office/drawing/2014/main" id="{F39A282F-84DF-2906-CAC2-3DE02DE01F97}"/>
              </a:ext>
            </a:extLst>
          </p:cNvPr>
          <p:cNvSpPr>
            <a:spLocks noGrp="1"/>
          </p:cNvSpPr>
          <p:nvPr>
            <p:ph type="sldNum" sz="quarter" idx="11"/>
          </p:nvPr>
        </p:nvSpPr>
        <p:spPr/>
        <p:txBody>
          <a:bodyPr/>
          <a:lstStyle/>
          <a:p>
            <a:fld id="{61ED25BF-8B08-481C-9175-42CBF3C8334C}" type="slidenum">
              <a:rPr lang="en-US" smtClean="0"/>
              <a:pPr/>
              <a:t>111</a:t>
            </a:fld>
            <a:endParaRPr lang="en-US"/>
          </a:p>
        </p:txBody>
      </p:sp>
    </p:spTree>
    <p:extLst>
      <p:ext uri="{BB962C8B-B14F-4D97-AF65-F5344CB8AC3E}">
        <p14:creationId xmlns:p14="http://schemas.microsoft.com/office/powerpoint/2010/main" val="286142434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07421-25A4-F277-92E3-2ABA3A0AC4F9}"/>
              </a:ext>
            </a:extLst>
          </p:cNvPr>
          <p:cNvSpPr>
            <a:spLocks noGrp="1"/>
          </p:cNvSpPr>
          <p:nvPr>
            <p:ph type="title"/>
          </p:nvPr>
        </p:nvSpPr>
        <p:spPr/>
        <p:txBody>
          <a:bodyPr/>
          <a:lstStyle/>
          <a:p>
            <a:r>
              <a:rPr lang="en-US"/>
              <a:t>Funder (1 of 3)</a:t>
            </a:r>
          </a:p>
        </p:txBody>
      </p:sp>
      <p:sp>
        <p:nvSpPr>
          <p:cNvPr id="3" name="Slide Number Placeholder 2">
            <a:extLst>
              <a:ext uri="{FF2B5EF4-FFF2-40B4-BE49-F238E27FC236}">
                <a16:creationId xmlns:a16="http://schemas.microsoft.com/office/drawing/2014/main" id="{6C27DA5D-96F5-E5AF-4607-0696CDFC5E12}"/>
              </a:ext>
            </a:extLst>
          </p:cNvPr>
          <p:cNvSpPr>
            <a:spLocks noGrp="1"/>
          </p:cNvSpPr>
          <p:nvPr>
            <p:ph type="sldNum" sz="quarter" idx="12"/>
          </p:nvPr>
        </p:nvSpPr>
        <p:spPr/>
        <p:txBody>
          <a:bodyPr/>
          <a:lstStyle/>
          <a:p>
            <a:fld id="{61ED25BF-8B08-481C-9175-42CBF3C8334C}" type="slidenum">
              <a:rPr lang="en-US" smtClean="0"/>
              <a:pPr/>
              <a:t>112</a:t>
            </a:fld>
            <a:endParaRPr lang="en-US"/>
          </a:p>
        </p:txBody>
      </p:sp>
      <p:graphicFrame>
        <p:nvGraphicFramePr>
          <p:cNvPr id="4" name="Table 4">
            <a:extLst>
              <a:ext uri="{FF2B5EF4-FFF2-40B4-BE49-F238E27FC236}">
                <a16:creationId xmlns:a16="http://schemas.microsoft.com/office/drawing/2014/main" id="{C24E7E41-26D9-AAAF-121E-1B14D4A6B25B}"/>
              </a:ext>
            </a:extLst>
          </p:cNvPr>
          <p:cNvGraphicFramePr>
            <a:graphicFrameLocks noGrp="1"/>
          </p:cNvGraphicFramePr>
          <p:nvPr>
            <p:extLst>
              <p:ext uri="{D42A27DB-BD31-4B8C-83A1-F6EECF244321}">
                <p14:modId xmlns:p14="http://schemas.microsoft.com/office/powerpoint/2010/main" val="672322244"/>
              </p:ext>
            </p:extLst>
          </p:nvPr>
        </p:nvGraphicFramePr>
        <p:xfrm>
          <a:off x="1154545" y="942714"/>
          <a:ext cx="9882909" cy="5114235"/>
        </p:xfrm>
        <a:graphic>
          <a:graphicData uri="http://schemas.openxmlformats.org/drawingml/2006/table">
            <a:tbl>
              <a:tblPr firstRow="1" bandRow="1">
                <a:tableStyleId>{93296810-A885-4BE3-A3E7-6D5BEEA58F35}</a:tableStyleId>
              </a:tblPr>
              <a:tblGrid>
                <a:gridCol w="6315163">
                  <a:extLst>
                    <a:ext uri="{9D8B030D-6E8A-4147-A177-3AD203B41FA5}">
                      <a16:colId xmlns:a16="http://schemas.microsoft.com/office/drawing/2014/main" val="2229897787"/>
                    </a:ext>
                  </a:extLst>
                </a:gridCol>
                <a:gridCol w="1895964">
                  <a:extLst>
                    <a:ext uri="{9D8B030D-6E8A-4147-A177-3AD203B41FA5}">
                      <a16:colId xmlns:a16="http://schemas.microsoft.com/office/drawing/2014/main" val="3530153539"/>
                    </a:ext>
                  </a:extLst>
                </a:gridCol>
                <a:gridCol w="1671782">
                  <a:extLst>
                    <a:ext uri="{9D8B030D-6E8A-4147-A177-3AD203B41FA5}">
                      <a16:colId xmlns:a16="http://schemas.microsoft.com/office/drawing/2014/main" val="2159041815"/>
                    </a:ext>
                  </a:extLst>
                </a:gridCol>
              </a:tblGrid>
              <a:tr h="353181">
                <a:tc>
                  <a:txBody>
                    <a:bodyPr/>
                    <a:lstStyle/>
                    <a:p>
                      <a:pPr algn="ctr" fontAlgn="b"/>
                      <a:r>
                        <a:rPr lang="en-US"/>
                        <a:t>Funder</a:t>
                      </a:r>
                    </a:p>
                  </a:txBody>
                  <a:tcPr marL="6350" marR="6350" marT="6350" marB="0" anchor="ctr"/>
                </a:tc>
                <a:tc>
                  <a:txBody>
                    <a:bodyPr/>
                    <a:lstStyle/>
                    <a:p>
                      <a:pPr algn="ctr" fontAlgn="b"/>
                      <a:r>
                        <a:rPr lang="en-US"/>
                        <a:t>Number of Grants</a:t>
                      </a:r>
                    </a:p>
                  </a:txBody>
                  <a:tcPr marL="6350" marR="6350" marT="6350" marB="0" anchor="ctr"/>
                </a:tc>
                <a:tc>
                  <a:txBody>
                    <a:bodyPr/>
                    <a:lstStyle/>
                    <a:p>
                      <a:pPr algn="ctr" fontAlgn="b"/>
                      <a:r>
                        <a:rPr lang="en-US"/>
                        <a:t>Funding Amount</a:t>
                      </a:r>
                    </a:p>
                  </a:txBody>
                  <a:tcPr marL="6350" marR="6350" marT="6350" marB="0" anchor="ctr"/>
                </a:tc>
                <a:extLst>
                  <a:ext uri="{0D108BD9-81ED-4DB2-BD59-A6C34878D82A}">
                    <a16:rowId xmlns:a16="http://schemas.microsoft.com/office/drawing/2014/main" val="1674829909"/>
                  </a:ext>
                </a:extLst>
              </a:tr>
              <a:tr h="280062">
                <a:tc>
                  <a:txBody>
                    <a:bodyPr/>
                    <a:lstStyle/>
                    <a:p>
                      <a:pPr algn="l" fontAlgn="b"/>
                      <a:r>
                        <a:rPr lang="en-US" sz="1400"/>
                        <a:t>Agency for Healthcare Research and Quality</a:t>
                      </a:r>
                    </a:p>
                  </a:txBody>
                  <a:tcPr marL="6350" marR="6350" marT="6350" marB="0" anchor="b"/>
                </a:tc>
                <a:tc>
                  <a:txBody>
                    <a:bodyPr/>
                    <a:lstStyle/>
                    <a:p>
                      <a:pPr algn="r" fontAlgn="b"/>
                      <a:r>
                        <a:rPr lang="en-US" sz="1400"/>
                        <a:t>4</a:t>
                      </a:r>
                    </a:p>
                  </a:txBody>
                  <a:tcPr marL="6350" marR="6350" marT="6350" marB="0" anchor="b"/>
                </a:tc>
                <a:tc>
                  <a:txBody>
                    <a:bodyPr/>
                    <a:lstStyle/>
                    <a:p>
                      <a:pPr algn="r" fontAlgn="b"/>
                      <a:r>
                        <a:rPr lang="en-US" sz="1400"/>
                        <a:t>$3,311,077 </a:t>
                      </a:r>
                    </a:p>
                  </a:txBody>
                  <a:tcPr marL="6350" marR="6350" marT="6350" marB="0" anchor="b"/>
                </a:tc>
                <a:extLst>
                  <a:ext uri="{0D108BD9-81ED-4DB2-BD59-A6C34878D82A}">
                    <a16:rowId xmlns:a16="http://schemas.microsoft.com/office/drawing/2014/main" val="655657241"/>
                  </a:ext>
                </a:extLst>
              </a:tr>
              <a:tr h="280062">
                <a:tc>
                  <a:txBody>
                    <a:bodyPr/>
                    <a:lstStyle/>
                    <a:p>
                      <a:pPr algn="l" fontAlgn="b"/>
                      <a:r>
                        <a:rPr lang="en-US" sz="1400"/>
                        <a:t>American Foundation for Suicide Prevention</a:t>
                      </a:r>
                    </a:p>
                  </a:txBody>
                  <a:tcPr marL="6350" marR="6350" marT="6350" marB="0" anchor="b"/>
                </a:tc>
                <a:tc>
                  <a:txBody>
                    <a:bodyPr/>
                    <a:lstStyle/>
                    <a:p>
                      <a:pPr algn="r" fontAlgn="b"/>
                      <a:r>
                        <a:rPr lang="en-US" sz="1400"/>
                        <a:t>84</a:t>
                      </a:r>
                    </a:p>
                  </a:txBody>
                  <a:tcPr marL="6350" marR="6350" marT="6350" marB="0" anchor="b"/>
                </a:tc>
                <a:tc>
                  <a:txBody>
                    <a:bodyPr/>
                    <a:lstStyle/>
                    <a:p>
                      <a:pPr algn="r" fontAlgn="b"/>
                      <a:r>
                        <a:rPr lang="en-US" sz="1400"/>
                        <a:t>$20,720,362 </a:t>
                      </a:r>
                    </a:p>
                  </a:txBody>
                  <a:tcPr marL="6350" marR="6350" marT="6350" marB="0" anchor="b"/>
                </a:tc>
                <a:extLst>
                  <a:ext uri="{0D108BD9-81ED-4DB2-BD59-A6C34878D82A}">
                    <a16:rowId xmlns:a16="http://schemas.microsoft.com/office/drawing/2014/main" val="4132824346"/>
                  </a:ext>
                </a:extLst>
              </a:tr>
              <a:tr h="280062">
                <a:tc>
                  <a:txBody>
                    <a:bodyPr/>
                    <a:lstStyle/>
                    <a:p>
                      <a:pPr algn="l" fontAlgn="b"/>
                      <a:r>
                        <a:rPr lang="en-US" sz="1400"/>
                        <a:t>American Institute for Cancer Research</a:t>
                      </a:r>
                    </a:p>
                  </a:txBody>
                  <a:tcPr marL="6350" marR="6350" marT="6350" marB="0" anchor="b"/>
                </a:tc>
                <a:tc>
                  <a:txBody>
                    <a:bodyPr/>
                    <a:lstStyle/>
                    <a:p>
                      <a:pPr algn="r" fontAlgn="b"/>
                      <a:r>
                        <a:rPr lang="en-US" sz="1400"/>
                        <a:t>1</a:t>
                      </a:r>
                    </a:p>
                  </a:txBody>
                  <a:tcPr marL="6350" marR="6350" marT="6350" marB="0" anchor="b"/>
                </a:tc>
                <a:tc>
                  <a:txBody>
                    <a:bodyPr/>
                    <a:lstStyle/>
                    <a:p>
                      <a:pPr algn="r" fontAlgn="b"/>
                      <a:r>
                        <a:rPr lang="en-US" sz="1400"/>
                        <a:t>$0 </a:t>
                      </a:r>
                    </a:p>
                  </a:txBody>
                  <a:tcPr marL="6350" marR="6350" marT="6350" marB="0" anchor="b"/>
                </a:tc>
                <a:extLst>
                  <a:ext uri="{0D108BD9-81ED-4DB2-BD59-A6C34878D82A}">
                    <a16:rowId xmlns:a16="http://schemas.microsoft.com/office/drawing/2014/main" val="4197254637"/>
                  </a:ext>
                </a:extLst>
              </a:tr>
              <a:tr h="280062">
                <a:tc>
                  <a:txBody>
                    <a:bodyPr/>
                    <a:lstStyle/>
                    <a:p>
                      <a:pPr algn="l" fontAlgn="b"/>
                      <a:r>
                        <a:rPr lang="en-US" sz="1400"/>
                        <a:t>Brain &amp; Behavior Research Foundation</a:t>
                      </a:r>
                    </a:p>
                  </a:txBody>
                  <a:tcPr marL="6350" marR="6350" marT="6350" marB="0" anchor="b"/>
                </a:tc>
                <a:tc>
                  <a:txBody>
                    <a:bodyPr/>
                    <a:lstStyle/>
                    <a:p>
                      <a:pPr algn="r" fontAlgn="b"/>
                      <a:r>
                        <a:rPr lang="en-US" sz="1400"/>
                        <a:t>1</a:t>
                      </a:r>
                    </a:p>
                  </a:txBody>
                  <a:tcPr marL="6350" marR="6350" marT="6350" marB="0" anchor="b"/>
                </a:tc>
                <a:tc>
                  <a:txBody>
                    <a:bodyPr/>
                    <a:lstStyle/>
                    <a:p>
                      <a:pPr algn="r" fontAlgn="b"/>
                      <a:r>
                        <a:rPr lang="en-US" sz="1400"/>
                        <a:t>$69,834 </a:t>
                      </a:r>
                    </a:p>
                  </a:txBody>
                  <a:tcPr marL="6350" marR="6350" marT="6350" marB="0" anchor="b"/>
                </a:tc>
                <a:extLst>
                  <a:ext uri="{0D108BD9-81ED-4DB2-BD59-A6C34878D82A}">
                    <a16:rowId xmlns:a16="http://schemas.microsoft.com/office/drawing/2014/main" val="4045177347"/>
                  </a:ext>
                </a:extLst>
              </a:tr>
              <a:tr h="280062">
                <a:tc>
                  <a:txBody>
                    <a:bodyPr/>
                    <a:lstStyle/>
                    <a:p>
                      <a:pPr algn="l" fontAlgn="b"/>
                      <a:r>
                        <a:rPr lang="en-US" sz="1400"/>
                        <a:t>Cancer Prevention and Research Institute of Texas</a:t>
                      </a:r>
                    </a:p>
                  </a:txBody>
                  <a:tcPr marL="6350" marR="6350" marT="6350" marB="0" anchor="b"/>
                </a:tc>
                <a:tc>
                  <a:txBody>
                    <a:bodyPr/>
                    <a:lstStyle/>
                    <a:p>
                      <a:pPr algn="r" fontAlgn="b"/>
                      <a:r>
                        <a:rPr lang="en-US" sz="1400"/>
                        <a:t>6</a:t>
                      </a:r>
                    </a:p>
                  </a:txBody>
                  <a:tcPr marL="6350" marR="6350" marT="6350" marB="0" anchor="b"/>
                </a:tc>
                <a:tc>
                  <a:txBody>
                    <a:bodyPr/>
                    <a:lstStyle/>
                    <a:p>
                      <a:pPr algn="r" fontAlgn="b"/>
                      <a:r>
                        <a:rPr lang="en-US" sz="1400"/>
                        <a:t>$6,516,178 </a:t>
                      </a:r>
                    </a:p>
                  </a:txBody>
                  <a:tcPr marL="6350" marR="6350" marT="6350" marB="0" anchor="b"/>
                </a:tc>
                <a:extLst>
                  <a:ext uri="{0D108BD9-81ED-4DB2-BD59-A6C34878D82A}">
                    <a16:rowId xmlns:a16="http://schemas.microsoft.com/office/drawing/2014/main" val="1006320323"/>
                  </a:ext>
                </a:extLst>
              </a:tr>
              <a:tr h="280062">
                <a:tc>
                  <a:txBody>
                    <a:bodyPr/>
                    <a:lstStyle/>
                    <a:p>
                      <a:pPr algn="l" fontAlgn="b"/>
                      <a:r>
                        <a:rPr lang="en-US" sz="1400"/>
                        <a:t>Congressionally Directed Medical Research Programs</a:t>
                      </a:r>
                    </a:p>
                  </a:txBody>
                  <a:tcPr marL="6350" marR="6350" marT="6350" marB="0" anchor="b"/>
                </a:tc>
                <a:tc>
                  <a:txBody>
                    <a:bodyPr/>
                    <a:lstStyle/>
                    <a:p>
                      <a:pPr algn="r" fontAlgn="b"/>
                      <a:r>
                        <a:rPr lang="en-US" sz="1400"/>
                        <a:t>40</a:t>
                      </a:r>
                    </a:p>
                  </a:txBody>
                  <a:tcPr marL="6350" marR="6350" marT="6350" marB="0" anchor="b"/>
                </a:tc>
                <a:tc>
                  <a:txBody>
                    <a:bodyPr/>
                    <a:lstStyle/>
                    <a:p>
                      <a:pPr algn="r" fontAlgn="b"/>
                      <a:r>
                        <a:rPr lang="en-US" sz="1400"/>
                        <a:t>$101,435,569 </a:t>
                      </a:r>
                    </a:p>
                  </a:txBody>
                  <a:tcPr marL="6350" marR="6350" marT="6350" marB="0" anchor="b"/>
                </a:tc>
                <a:extLst>
                  <a:ext uri="{0D108BD9-81ED-4DB2-BD59-A6C34878D82A}">
                    <a16:rowId xmlns:a16="http://schemas.microsoft.com/office/drawing/2014/main" val="2905173781"/>
                  </a:ext>
                </a:extLst>
              </a:tr>
              <a:tr h="280062">
                <a:tc>
                  <a:txBody>
                    <a:bodyPr/>
                    <a:lstStyle/>
                    <a:p>
                      <a:pPr algn="l" fontAlgn="b"/>
                      <a:r>
                        <a:rPr lang="en-US" sz="1400"/>
                        <a:t>Council for International Exchange of Scholars</a:t>
                      </a:r>
                    </a:p>
                  </a:txBody>
                  <a:tcPr marL="6350" marR="6350" marT="6350" marB="0" anchor="b"/>
                </a:tc>
                <a:tc>
                  <a:txBody>
                    <a:bodyPr/>
                    <a:lstStyle/>
                    <a:p>
                      <a:pPr algn="r" fontAlgn="b"/>
                      <a:r>
                        <a:rPr lang="en-US" sz="1400"/>
                        <a:t>4</a:t>
                      </a:r>
                    </a:p>
                  </a:txBody>
                  <a:tcPr marL="6350" marR="6350" marT="6350" marB="0" anchor="b"/>
                </a:tc>
                <a:tc>
                  <a:txBody>
                    <a:bodyPr/>
                    <a:lstStyle/>
                    <a:p>
                      <a:pPr algn="r" fontAlgn="b"/>
                      <a:r>
                        <a:rPr lang="en-US" sz="1400"/>
                        <a:t>$0 </a:t>
                      </a:r>
                    </a:p>
                  </a:txBody>
                  <a:tcPr marL="6350" marR="6350" marT="6350" marB="0" anchor="b"/>
                </a:tc>
                <a:extLst>
                  <a:ext uri="{0D108BD9-81ED-4DB2-BD59-A6C34878D82A}">
                    <a16:rowId xmlns:a16="http://schemas.microsoft.com/office/drawing/2014/main" val="2170267292"/>
                  </a:ext>
                </a:extLst>
              </a:tr>
              <a:tr h="280062">
                <a:tc>
                  <a:txBody>
                    <a:bodyPr/>
                    <a:lstStyle/>
                    <a:p>
                      <a:pPr algn="l" fontAlgn="b"/>
                      <a:r>
                        <a:rPr lang="en-US" sz="1400"/>
                        <a:t>Directorate for Computer &amp; Information Science &amp; Engineering</a:t>
                      </a:r>
                    </a:p>
                  </a:txBody>
                  <a:tcPr marL="6350" marR="6350" marT="6350" marB="0" anchor="b"/>
                </a:tc>
                <a:tc>
                  <a:txBody>
                    <a:bodyPr/>
                    <a:lstStyle/>
                    <a:p>
                      <a:pPr algn="r" fontAlgn="b"/>
                      <a:r>
                        <a:rPr lang="en-US" sz="1400"/>
                        <a:t>2</a:t>
                      </a:r>
                    </a:p>
                  </a:txBody>
                  <a:tcPr marL="6350" marR="6350" marT="6350" marB="0" anchor="b"/>
                </a:tc>
                <a:tc>
                  <a:txBody>
                    <a:bodyPr/>
                    <a:lstStyle/>
                    <a:p>
                      <a:pPr algn="r" fontAlgn="b"/>
                      <a:r>
                        <a:rPr lang="en-US" sz="1400"/>
                        <a:t>$1,002,342 </a:t>
                      </a:r>
                    </a:p>
                  </a:txBody>
                  <a:tcPr marL="6350" marR="6350" marT="6350" marB="0" anchor="b"/>
                </a:tc>
                <a:extLst>
                  <a:ext uri="{0D108BD9-81ED-4DB2-BD59-A6C34878D82A}">
                    <a16:rowId xmlns:a16="http://schemas.microsoft.com/office/drawing/2014/main" val="4178139256"/>
                  </a:ext>
                </a:extLst>
              </a:tr>
              <a:tr h="280062">
                <a:tc>
                  <a:txBody>
                    <a:bodyPr/>
                    <a:lstStyle/>
                    <a:p>
                      <a:pPr algn="l" fontAlgn="b"/>
                      <a:r>
                        <a:rPr lang="en-US" sz="1400"/>
                        <a:t>Directorate for Engineering</a:t>
                      </a:r>
                    </a:p>
                  </a:txBody>
                  <a:tcPr marL="6350" marR="6350" marT="6350" marB="0" anchor="b"/>
                </a:tc>
                <a:tc>
                  <a:txBody>
                    <a:bodyPr/>
                    <a:lstStyle/>
                    <a:p>
                      <a:pPr algn="r" fontAlgn="b"/>
                      <a:r>
                        <a:rPr lang="en-US" sz="1400"/>
                        <a:t>1</a:t>
                      </a:r>
                    </a:p>
                  </a:txBody>
                  <a:tcPr marL="6350" marR="6350" marT="6350" marB="0" anchor="b"/>
                </a:tc>
                <a:tc>
                  <a:txBody>
                    <a:bodyPr/>
                    <a:lstStyle/>
                    <a:p>
                      <a:pPr algn="r" fontAlgn="b"/>
                      <a:r>
                        <a:rPr lang="en-US" sz="1400"/>
                        <a:t>$463,229 </a:t>
                      </a:r>
                    </a:p>
                  </a:txBody>
                  <a:tcPr marL="6350" marR="6350" marT="6350" marB="0" anchor="b"/>
                </a:tc>
                <a:extLst>
                  <a:ext uri="{0D108BD9-81ED-4DB2-BD59-A6C34878D82A}">
                    <a16:rowId xmlns:a16="http://schemas.microsoft.com/office/drawing/2014/main" val="1413197372"/>
                  </a:ext>
                </a:extLst>
              </a:tr>
              <a:tr h="280062">
                <a:tc>
                  <a:txBody>
                    <a:bodyPr/>
                    <a:lstStyle/>
                    <a:p>
                      <a:pPr algn="l" fontAlgn="b"/>
                      <a:r>
                        <a:rPr lang="en-US" sz="1400"/>
                        <a:t>Directorate for Geosciences</a:t>
                      </a:r>
                    </a:p>
                  </a:txBody>
                  <a:tcPr marL="6350" marR="6350" marT="6350" marB="0" anchor="b"/>
                </a:tc>
                <a:tc>
                  <a:txBody>
                    <a:bodyPr/>
                    <a:lstStyle/>
                    <a:p>
                      <a:pPr algn="r" fontAlgn="b"/>
                      <a:r>
                        <a:rPr lang="en-US" sz="1400"/>
                        <a:t>3</a:t>
                      </a:r>
                    </a:p>
                  </a:txBody>
                  <a:tcPr marL="6350" marR="6350" marT="6350" marB="0" anchor="b"/>
                </a:tc>
                <a:tc>
                  <a:txBody>
                    <a:bodyPr/>
                    <a:lstStyle/>
                    <a:p>
                      <a:pPr algn="r" fontAlgn="b"/>
                      <a:r>
                        <a:rPr lang="en-US" sz="1400"/>
                        <a:t>$1,360,724 </a:t>
                      </a:r>
                    </a:p>
                  </a:txBody>
                  <a:tcPr marL="6350" marR="6350" marT="6350" marB="0" anchor="b"/>
                </a:tc>
                <a:extLst>
                  <a:ext uri="{0D108BD9-81ED-4DB2-BD59-A6C34878D82A}">
                    <a16:rowId xmlns:a16="http://schemas.microsoft.com/office/drawing/2014/main" val="169459614"/>
                  </a:ext>
                </a:extLst>
              </a:tr>
              <a:tr h="280062">
                <a:tc>
                  <a:txBody>
                    <a:bodyPr/>
                    <a:lstStyle/>
                    <a:p>
                      <a:pPr algn="l" fontAlgn="b"/>
                      <a:r>
                        <a:rPr lang="en-US" sz="1400"/>
                        <a:t>Directorate for Social, Behavioral &amp; Economic Sciences</a:t>
                      </a:r>
                    </a:p>
                  </a:txBody>
                  <a:tcPr marL="6350" marR="6350" marT="6350" marB="0" anchor="b"/>
                </a:tc>
                <a:tc>
                  <a:txBody>
                    <a:bodyPr/>
                    <a:lstStyle/>
                    <a:p>
                      <a:pPr algn="r" fontAlgn="b"/>
                      <a:r>
                        <a:rPr lang="en-US" sz="1400"/>
                        <a:t>5</a:t>
                      </a:r>
                    </a:p>
                  </a:txBody>
                  <a:tcPr marL="6350" marR="6350" marT="6350" marB="0" anchor="b"/>
                </a:tc>
                <a:tc>
                  <a:txBody>
                    <a:bodyPr/>
                    <a:lstStyle/>
                    <a:p>
                      <a:pPr algn="r" fontAlgn="b"/>
                      <a:r>
                        <a:rPr lang="en-US" sz="1400"/>
                        <a:t>$662,538 </a:t>
                      </a:r>
                    </a:p>
                  </a:txBody>
                  <a:tcPr marL="6350" marR="6350" marT="6350" marB="0" anchor="b"/>
                </a:tc>
                <a:extLst>
                  <a:ext uri="{0D108BD9-81ED-4DB2-BD59-A6C34878D82A}">
                    <a16:rowId xmlns:a16="http://schemas.microsoft.com/office/drawing/2014/main" val="431413536"/>
                  </a:ext>
                </a:extLst>
              </a:tr>
              <a:tr h="280062">
                <a:tc>
                  <a:txBody>
                    <a:bodyPr/>
                    <a:lstStyle/>
                    <a:p>
                      <a:pPr algn="l" fontAlgn="b"/>
                      <a:r>
                        <a:rPr lang="en-US" sz="1400"/>
                        <a:t>Directorate for Technology, Innovation and Partnerships</a:t>
                      </a:r>
                    </a:p>
                  </a:txBody>
                  <a:tcPr marL="6350" marR="6350" marT="6350" marB="0" anchor="b"/>
                </a:tc>
                <a:tc>
                  <a:txBody>
                    <a:bodyPr/>
                    <a:lstStyle/>
                    <a:p>
                      <a:pPr algn="r" fontAlgn="b"/>
                      <a:r>
                        <a:rPr lang="en-US" sz="1400"/>
                        <a:t>1</a:t>
                      </a:r>
                    </a:p>
                  </a:txBody>
                  <a:tcPr marL="6350" marR="6350" marT="6350" marB="0" anchor="b"/>
                </a:tc>
                <a:tc>
                  <a:txBody>
                    <a:bodyPr/>
                    <a:lstStyle/>
                    <a:p>
                      <a:pPr algn="r" fontAlgn="b"/>
                      <a:r>
                        <a:rPr lang="en-US" sz="1400"/>
                        <a:t>$225,000 </a:t>
                      </a:r>
                    </a:p>
                  </a:txBody>
                  <a:tcPr marL="6350" marR="6350" marT="6350" marB="0" anchor="b"/>
                </a:tc>
                <a:extLst>
                  <a:ext uri="{0D108BD9-81ED-4DB2-BD59-A6C34878D82A}">
                    <a16:rowId xmlns:a16="http://schemas.microsoft.com/office/drawing/2014/main" val="3528218968"/>
                  </a:ext>
                </a:extLst>
              </a:tr>
              <a:tr h="280062">
                <a:tc>
                  <a:txBody>
                    <a:bodyPr/>
                    <a:lstStyle/>
                    <a:p>
                      <a:pPr algn="l" fontAlgn="b"/>
                      <a:r>
                        <a:rPr lang="en-US" sz="1400"/>
                        <a:t>Eunice Kennedy Shriver National Institute of Child Health and Human Development</a:t>
                      </a:r>
                    </a:p>
                  </a:txBody>
                  <a:tcPr marL="6350" marR="6350" marT="6350" marB="0" anchor="b"/>
                </a:tc>
                <a:tc>
                  <a:txBody>
                    <a:bodyPr/>
                    <a:lstStyle/>
                    <a:p>
                      <a:pPr algn="r" fontAlgn="b"/>
                      <a:r>
                        <a:rPr lang="en-US" sz="1400"/>
                        <a:t>18</a:t>
                      </a:r>
                    </a:p>
                  </a:txBody>
                  <a:tcPr marL="6350" marR="6350" marT="6350" marB="0" anchor="b"/>
                </a:tc>
                <a:tc>
                  <a:txBody>
                    <a:bodyPr/>
                    <a:lstStyle/>
                    <a:p>
                      <a:pPr algn="r" fontAlgn="b"/>
                      <a:r>
                        <a:rPr lang="en-US" sz="1400"/>
                        <a:t>$19,761,474 </a:t>
                      </a:r>
                    </a:p>
                  </a:txBody>
                  <a:tcPr marL="6350" marR="6350" marT="6350" marB="0" anchor="b"/>
                </a:tc>
                <a:extLst>
                  <a:ext uri="{0D108BD9-81ED-4DB2-BD59-A6C34878D82A}">
                    <a16:rowId xmlns:a16="http://schemas.microsoft.com/office/drawing/2014/main" val="1046934536"/>
                  </a:ext>
                </a:extLst>
              </a:tr>
              <a:tr h="280062">
                <a:tc>
                  <a:txBody>
                    <a:bodyPr/>
                    <a:lstStyle/>
                    <a:p>
                      <a:pPr algn="l" fontAlgn="b"/>
                      <a:r>
                        <a:rPr lang="en-US" sz="1400"/>
                        <a:t>Fogarty International Center</a:t>
                      </a:r>
                    </a:p>
                  </a:txBody>
                  <a:tcPr marL="6350" marR="6350" marT="6350" marB="0" anchor="b"/>
                </a:tc>
                <a:tc>
                  <a:txBody>
                    <a:bodyPr/>
                    <a:lstStyle/>
                    <a:p>
                      <a:pPr algn="r" fontAlgn="b"/>
                      <a:r>
                        <a:rPr lang="en-US" sz="1400"/>
                        <a:t>5</a:t>
                      </a:r>
                    </a:p>
                  </a:txBody>
                  <a:tcPr marL="6350" marR="6350" marT="6350" marB="0" anchor="b"/>
                </a:tc>
                <a:tc>
                  <a:txBody>
                    <a:bodyPr/>
                    <a:lstStyle/>
                    <a:p>
                      <a:pPr algn="r" fontAlgn="b"/>
                      <a:r>
                        <a:rPr lang="en-US" sz="1400"/>
                        <a:t>$5,118,089 </a:t>
                      </a:r>
                    </a:p>
                  </a:txBody>
                  <a:tcPr marL="6350" marR="6350" marT="6350" marB="0" anchor="b"/>
                </a:tc>
                <a:extLst>
                  <a:ext uri="{0D108BD9-81ED-4DB2-BD59-A6C34878D82A}">
                    <a16:rowId xmlns:a16="http://schemas.microsoft.com/office/drawing/2014/main" val="2742861287"/>
                  </a:ext>
                </a:extLst>
              </a:tr>
              <a:tr h="280062">
                <a:tc>
                  <a:txBody>
                    <a:bodyPr/>
                    <a:lstStyle/>
                    <a:p>
                      <a:pPr algn="l" fontAlgn="b"/>
                      <a:r>
                        <a:rPr lang="en-US" sz="1400"/>
                        <a:t>Health Resources and Services Administration</a:t>
                      </a:r>
                    </a:p>
                  </a:txBody>
                  <a:tcPr marL="6350" marR="6350" marT="6350" marB="0" anchor="b"/>
                </a:tc>
                <a:tc>
                  <a:txBody>
                    <a:bodyPr/>
                    <a:lstStyle/>
                    <a:p>
                      <a:pPr algn="r" fontAlgn="b"/>
                      <a:r>
                        <a:rPr lang="en-US" sz="1400"/>
                        <a:t>4</a:t>
                      </a:r>
                    </a:p>
                  </a:txBody>
                  <a:tcPr marL="6350" marR="6350" marT="6350" marB="0" anchor="b"/>
                </a:tc>
                <a:tc>
                  <a:txBody>
                    <a:bodyPr/>
                    <a:lstStyle/>
                    <a:p>
                      <a:pPr algn="r" fontAlgn="b"/>
                      <a:r>
                        <a:rPr lang="en-US" sz="1400"/>
                        <a:t>$0 </a:t>
                      </a:r>
                    </a:p>
                  </a:txBody>
                  <a:tcPr marL="6350" marR="6350" marT="6350" marB="0" anchor="b"/>
                </a:tc>
                <a:extLst>
                  <a:ext uri="{0D108BD9-81ED-4DB2-BD59-A6C34878D82A}">
                    <a16:rowId xmlns:a16="http://schemas.microsoft.com/office/drawing/2014/main" val="1724018619"/>
                  </a:ext>
                </a:extLst>
              </a:tr>
              <a:tr h="280062">
                <a:tc>
                  <a:txBody>
                    <a:bodyPr/>
                    <a:lstStyle/>
                    <a:p>
                      <a:pPr algn="l" fontAlgn="b"/>
                      <a:r>
                        <a:rPr lang="en-US" sz="1400"/>
                        <a:t>Juvenile Diabetes Research Foundation</a:t>
                      </a:r>
                    </a:p>
                  </a:txBody>
                  <a:tcPr marL="6350" marR="6350" marT="6350" marB="0" anchor="b"/>
                </a:tc>
                <a:tc>
                  <a:txBody>
                    <a:bodyPr/>
                    <a:lstStyle/>
                    <a:p>
                      <a:pPr algn="r" fontAlgn="b"/>
                      <a:r>
                        <a:rPr lang="en-US" sz="1400"/>
                        <a:t>2</a:t>
                      </a:r>
                    </a:p>
                  </a:txBody>
                  <a:tcPr marL="6350" marR="6350" marT="6350" marB="0" anchor="b"/>
                </a:tc>
                <a:tc>
                  <a:txBody>
                    <a:bodyPr/>
                    <a:lstStyle/>
                    <a:p>
                      <a:pPr algn="r" fontAlgn="b"/>
                      <a:r>
                        <a:rPr lang="en-US" sz="1400"/>
                        <a:t>$1,340,373 </a:t>
                      </a:r>
                    </a:p>
                  </a:txBody>
                  <a:tcPr marL="6350" marR="6350" marT="6350" marB="0" anchor="b"/>
                </a:tc>
                <a:extLst>
                  <a:ext uri="{0D108BD9-81ED-4DB2-BD59-A6C34878D82A}">
                    <a16:rowId xmlns:a16="http://schemas.microsoft.com/office/drawing/2014/main" val="1085085673"/>
                  </a:ext>
                </a:extLst>
              </a:tr>
              <a:tr h="280062">
                <a:tc>
                  <a:txBody>
                    <a:bodyPr/>
                    <a:lstStyle/>
                    <a:p>
                      <a:pPr algn="l" fontAlgn="b"/>
                      <a:r>
                        <a:rPr lang="en-US" sz="1400"/>
                        <a:t>Leukemia and Lymphoma Society</a:t>
                      </a:r>
                    </a:p>
                  </a:txBody>
                  <a:tcPr marL="6350" marR="6350" marT="6350" marB="0" anchor="b"/>
                </a:tc>
                <a:tc>
                  <a:txBody>
                    <a:bodyPr/>
                    <a:lstStyle/>
                    <a:p>
                      <a:pPr algn="r" fontAlgn="b"/>
                      <a:r>
                        <a:rPr lang="en-US" sz="1400"/>
                        <a:t>1</a:t>
                      </a:r>
                    </a:p>
                  </a:txBody>
                  <a:tcPr marL="6350" marR="6350" marT="6350" marB="0" anchor="b"/>
                </a:tc>
                <a:tc>
                  <a:txBody>
                    <a:bodyPr/>
                    <a:lstStyle/>
                    <a:p>
                      <a:pPr algn="r" fontAlgn="b"/>
                      <a:r>
                        <a:rPr lang="en-US" sz="1400"/>
                        <a:t>$180,000 </a:t>
                      </a:r>
                    </a:p>
                  </a:txBody>
                  <a:tcPr marL="6350" marR="6350" marT="6350" marB="0" anchor="b"/>
                </a:tc>
                <a:extLst>
                  <a:ext uri="{0D108BD9-81ED-4DB2-BD59-A6C34878D82A}">
                    <a16:rowId xmlns:a16="http://schemas.microsoft.com/office/drawing/2014/main" val="3976148287"/>
                  </a:ext>
                </a:extLst>
              </a:tr>
            </a:tbl>
          </a:graphicData>
        </a:graphic>
      </p:graphicFrame>
    </p:spTree>
    <p:extLst>
      <p:ext uri="{BB962C8B-B14F-4D97-AF65-F5344CB8AC3E}">
        <p14:creationId xmlns:p14="http://schemas.microsoft.com/office/powerpoint/2010/main" val="392659699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07421-25A4-F277-92E3-2ABA3A0AC4F9}"/>
              </a:ext>
            </a:extLst>
          </p:cNvPr>
          <p:cNvSpPr>
            <a:spLocks noGrp="1"/>
          </p:cNvSpPr>
          <p:nvPr>
            <p:ph type="title"/>
          </p:nvPr>
        </p:nvSpPr>
        <p:spPr/>
        <p:txBody>
          <a:bodyPr/>
          <a:lstStyle/>
          <a:p>
            <a:r>
              <a:rPr lang="en-US"/>
              <a:t>Funder (2 of 3)</a:t>
            </a:r>
          </a:p>
        </p:txBody>
      </p:sp>
      <p:sp>
        <p:nvSpPr>
          <p:cNvPr id="3" name="Slide Number Placeholder 2">
            <a:extLst>
              <a:ext uri="{FF2B5EF4-FFF2-40B4-BE49-F238E27FC236}">
                <a16:creationId xmlns:a16="http://schemas.microsoft.com/office/drawing/2014/main" id="{6C27DA5D-96F5-E5AF-4607-0696CDFC5E12}"/>
              </a:ext>
            </a:extLst>
          </p:cNvPr>
          <p:cNvSpPr>
            <a:spLocks noGrp="1"/>
          </p:cNvSpPr>
          <p:nvPr>
            <p:ph type="sldNum" sz="quarter" idx="12"/>
          </p:nvPr>
        </p:nvSpPr>
        <p:spPr/>
        <p:txBody>
          <a:bodyPr/>
          <a:lstStyle/>
          <a:p>
            <a:fld id="{61ED25BF-8B08-481C-9175-42CBF3C8334C}" type="slidenum">
              <a:rPr lang="en-US" smtClean="0"/>
              <a:pPr/>
              <a:t>113</a:t>
            </a:fld>
            <a:endParaRPr lang="en-US"/>
          </a:p>
        </p:txBody>
      </p:sp>
      <p:graphicFrame>
        <p:nvGraphicFramePr>
          <p:cNvPr id="4" name="Table 4">
            <a:extLst>
              <a:ext uri="{FF2B5EF4-FFF2-40B4-BE49-F238E27FC236}">
                <a16:creationId xmlns:a16="http://schemas.microsoft.com/office/drawing/2014/main" id="{C24E7E41-26D9-AAAF-121E-1B14D4A6B25B}"/>
              </a:ext>
            </a:extLst>
          </p:cNvPr>
          <p:cNvGraphicFramePr>
            <a:graphicFrameLocks noGrp="1"/>
          </p:cNvGraphicFramePr>
          <p:nvPr>
            <p:extLst>
              <p:ext uri="{D42A27DB-BD31-4B8C-83A1-F6EECF244321}">
                <p14:modId xmlns:p14="http://schemas.microsoft.com/office/powerpoint/2010/main" val="3288076284"/>
              </p:ext>
            </p:extLst>
          </p:nvPr>
        </p:nvGraphicFramePr>
        <p:xfrm>
          <a:off x="1154545" y="951953"/>
          <a:ext cx="9882909" cy="5114235"/>
        </p:xfrm>
        <a:graphic>
          <a:graphicData uri="http://schemas.openxmlformats.org/drawingml/2006/table">
            <a:tbl>
              <a:tblPr firstRow="1" bandRow="1">
                <a:tableStyleId>{93296810-A885-4BE3-A3E7-6D5BEEA58F35}</a:tableStyleId>
              </a:tblPr>
              <a:tblGrid>
                <a:gridCol w="6315163">
                  <a:extLst>
                    <a:ext uri="{9D8B030D-6E8A-4147-A177-3AD203B41FA5}">
                      <a16:colId xmlns:a16="http://schemas.microsoft.com/office/drawing/2014/main" val="2229897787"/>
                    </a:ext>
                  </a:extLst>
                </a:gridCol>
                <a:gridCol w="1895964">
                  <a:extLst>
                    <a:ext uri="{9D8B030D-6E8A-4147-A177-3AD203B41FA5}">
                      <a16:colId xmlns:a16="http://schemas.microsoft.com/office/drawing/2014/main" val="3530153539"/>
                    </a:ext>
                  </a:extLst>
                </a:gridCol>
                <a:gridCol w="1671782">
                  <a:extLst>
                    <a:ext uri="{9D8B030D-6E8A-4147-A177-3AD203B41FA5}">
                      <a16:colId xmlns:a16="http://schemas.microsoft.com/office/drawing/2014/main" val="2159041815"/>
                    </a:ext>
                  </a:extLst>
                </a:gridCol>
              </a:tblGrid>
              <a:tr h="353181">
                <a:tc>
                  <a:txBody>
                    <a:bodyPr/>
                    <a:lstStyle/>
                    <a:p>
                      <a:pPr algn="ctr" fontAlgn="b"/>
                      <a:r>
                        <a:rPr lang="en-US"/>
                        <a:t>Funder</a:t>
                      </a:r>
                    </a:p>
                  </a:txBody>
                  <a:tcPr marL="6350" marR="6350" marT="6350" marB="0" anchor="ctr"/>
                </a:tc>
                <a:tc>
                  <a:txBody>
                    <a:bodyPr/>
                    <a:lstStyle/>
                    <a:p>
                      <a:pPr algn="ctr" fontAlgn="b"/>
                      <a:r>
                        <a:rPr lang="en-US"/>
                        <a:t>Number of Grants</a:t>
                      </a:r>
                    </a:p>
                  </a:txBody>
                  <a:tcPr marL="6350" marR="6350" marT="6350" marB="0" anchor="ctr"/>
                </a:tc>
                <a:tc>
                  <a:txBody>
                    <a:bodyPr/>
                    <a:lstStyle/>
                    <a:p>
                      <a:pPr algn="ctr" fontAlgn="b"/>
                      <a:r>
                        <a:rPr lang="en-US"/>
                        <a:t>Funding Amount</a:t>
                      </a:r>
                    </a:p>
                  </a:txBody>
                  <a:tcPr marL="6350" marR="6350" marT="6350" marB="0" anchor="ctr"/>
                </a:tc>
                <a:extLst>
                  <a:ext uri="{0D108BD9-81ED-4DB2-BD59-A6C34878D82A}">
                    <a16:rowId xmlns:a16="http://schemas.microsoft.com/office/drawing/2014/main" val="1674829909"/>
                  </a:ext>
                </a:extLst>
              </a:tr>
              <a:tr h="280062">
                <a:tc>
                  <a:txBody>
                    <a:bodyPr/>
                    <a:lstStyle/>
                    <a:p>
                      <a:pPr algn="l" fontAlgn="b"/>
                      <a:r>
                        <a:rPr lang="en-US" sz="1400"/>
                        <a:t>National Cancer Institute</a:t>
                      </a:r>
                    </a:p>
                  </a:txBody>
                  <a:tcPr marL="6350" marR="6350" marT="6350" marB="0" anchor="b"/>
                </a:tc>
                <a:tc>
                  <a:txBody>
                    <a:bodyPr/>
                    <a:lstStyle/>
                    <a:p>
                      <a:pPr algn="r" fontAlgn="b"/>
                      <a:r>
                        <a:rPr lang="en-US" sz="1400"/>
                        <a:t>5</a:t>
                      </a:r>
                    </a:p>
                  </a:txBody>
                  <a:tcPr marL="6350" marR="6350" marT="6350" marB="0" anchor="b"/>
                </a:tc>
                <a:tc>
                  <a:txBody>
                    <a:bodyPr/>
                    <a:lstStyle/>
                    <a:p>
                      <a:pPr algn="r" fontAlgn="b"/>
                      <a:r>
                        <a:rPr lang="en-US" sz="1400"/>
                        <a:t>$13,427,152 </a:t>
                      </a:r>
                    </a:p>
                  </a:txBody>
                  <a:tcPr marL="6350" marR="6350" marT="6350" marB="0" anchor="b"/>
                </a:tc>
                <a:extLst>
                  <a:ext uri="{0D108BD9-81ED-4DB2-BD59-A6C34878D82A}">
                    <a16:rowId xmlns:a16="http://schemas.microsoft.com/office/drawing/2014/main" val="2185616131"/>
                  </a:ext>
                </a:extLst>
              </a:tr>
              <a:tr h="280062">
                <a:tc>
                  <a:txBody>
                    <a:bodyPr/>
                    <a:lstStyle/>
                    <a:p>
                      <a:pPr algn="l" fontAlgn="b"/>
                      <a:r>
                        <a:rPr lang="en-US" sz="1400"/>
                        <a:t>National Center for Chronic Disease Prevention and Health Promotion</a:t>
                      </a:r>
                    </a:p>
                  </a:txBody>
                  <a:tcPr marL="6350" marR="6350" marT="6350" marB="0" anchor="b"/>
                </a:tc>
                <a:tc>
                  <a:txBody>
                    <a:bodyPr/>
                    <a:lstStyle/>
                    <a:p>
                      <a:pPr algn="r" fontAlgn="b"/>
                      <a:r>
                        <a:rPr lang="en-US" sz="1400"/>
                        <a:t>1</a:t>
                      </a:r>
                    </a:p>
                  </a:txBody>
                  <a:tcPr marL="6350" marR="6350" marT="6350" marB="0" anchor="b"/>
                </a:tc>
                <a:tc>
                  <a:txBody>
                    <a:bodyPr/>
                    <a:lstStyle/>
                    <a:p>
                      <a:pPr algn="r" fontAlgn="b"/>
                      <a:r>
                        <a:rPr lang="en-US" sz="1400"/>
                        <a:t>$2,625,000 </a:t>
                      </a:r>
                    </a:p>
                  </a:txBody>
                  <a:tcPr marL="6350" marR="6350" marT="6350" marB="0" anchor="b"/>
                </a:tc>
                <a:extLst>
                  <a:ext uri="{0D108BD9-81ED-4DB2-BD59-A6C34878D82A}">
                    <a16:rowId xmlns:a16="http://schemas.microsoft.com/office/drawing/2014/main" val="946375220"/>
                  </a:ext>
                </a:extLst>
              </a:tr>
              <a:tr h="280062">
                <a:tc>
                  <a:txBody>
                    <a:bodyPr/>
                    <a:lstStyle/>
                    <a:p>
                      <a:pPr algn="l" fontAlgn="b"/>
                      <a:r>
                        <a:rPr lang="en-US" sz="1400"/>
                        <a:t>National Center for Complementary and Integrative Health</a:t>
                      </a:r>
                    </a:p>
                  </a:txBody>
                  <a:tcPr marL="6350" marR="6350" marT="6350" marB="0" anchor="b"/>
                </a:tc>
                <a:tc>
                  <a:txBody>
                    <a:bodyPr/>
                    <a:lstStyle/>
                    <a:p>
                      <a:pPr algn="r" fontAlgn="b"/>
                      <a:r>
                        <a:rPr lang="en-US" sz="1400"/>
                        <a:t>2</a:t>
                      </a:r>
                    </a:p>
                  </a:txBody>
                  <a:tcPr marL="6350" marR="6350" marT="6350" marB="0" anchor="b"/>
                </a:tc>
                <a:tc>
                  <a:txBody>
                    <a:bodyPr/>
                    <a:lstStyle/>
                    <a:p>
                      <a:pPr algn="r" fontAlgn="b"/>
                      <a:r>
                        <a:rPr lang="en-US" sz="1400"/>
                        <a:t>$958,658 </a:t>
                      </a:r>
                    </a:p>
                  </a:txBody>
                  <a:tcPr marL="6350" marR="6350" marT="6350" marB="0" anchor="b"/>
                </a:tc>
                <a:extLst>
                  <a:ext uri="{0D108BD9-81ED-4DB2-BD59-A6C34878D82A}">
                    <a16:rowId xmlns:a16="http://schemas.microsoft.com/office/drawing/2014/main" val="1224681021"/>
                  </a:ext>
                </a:extLst>
              </a:tr>
              <a:tr h="280062">
                <a:tc>
                  <a:txBody>
                    <a:bodyPr/>
                    <a:lstStyle/>
                    <a:p>
                      <a:pPr algn="l" fontAlgn="b"/>
                      <a:r>
                        <a:rPr lang="en-US" sz="1400"/>
                        <a:t>National Center for Injury Prevention and Control</a:t>
                      </a:r>
                    </a:p>
                  </a:txBody>
                  <a:tcPr marL="6350" marR="6350" marT="6350" marB="0" anchor="b"/>
                </a:tc>
                <a:tc>
                  <a:txBody>
                    <a:bodyPr/>
                    <a:lstStyle/>
                    <a:p>
                      <a:pPr algn="r" fontAlgn="b"/>
                      <a:r>
                        <a:rPr lang="en-US" sz="1400"/>
                        <a:t>42</a:t>
                      </a:r>
                    </a:p>
                  </a:txBody>
                  <a:tcPr marL="6350" marR="6350" marT="6350" marB="0" anchor="b"/>
                </a:tc>
                <a:tc>
                  <a:txBody>
                    <a:bodyPr/>
                    <a:lstStyle/>
                    <a:p>
                      <a:pPr algn="r" fontAlgn="b"/>
                      <a:r>
                        <a:rPr lang="en-US" sz="1400"/>
                        <a:t>$74,877,703 </a:t>
                      </a:r>
                    </a:p>
                  </a:txBody>
                  <a:tcPr marL="6350" marR="6350" marT="6350" marB="0" anchor="b"/>
                </a:tc>
                <a:extLst>
                  <a:ext uri="{0D108BD9-81ED-4DB2-BD59-A6C34878D82A}">
                    <a16:rowId xmlns:a16="http://schemas.microsoft.com/office/drawing/2014/main" val="2185891833"/>
                  </a:ext>
                </a:extLst>
              </a:tr>
              <a:tr h="280062">
                <a:tc>
                  <a:txBody>
                    <a:bodyPr/>
                    <a:lstStyle/>
                    <a:p>
                      <a:pPr algn="l" fontAlgn="b"/>
                      <a:r>
                        <a:rPr lang="en-US" sz="1400"/>
                        <a:t>National Endowment for the Humanities</a:t>
                      </a:r>
                    </a:p>
                  </a:txBody>
                  <a:tcPr marL="6350" marR="6350" marT="6350" marB="0" anchor="b"/>
                </a:tc>
                <a:tc>
                  <a:txBody>
                    <a:bodyPr/>
                    <a:lstStyle/>
                    <a:p>
                      <a:pPr algn="r" fontAlgn="b"/>
                      <a:r>
                        <a:rPr lang="en-US" sz="1400"/>
                        <a:t>1</a:t>
                      </a:r>
                    </a:p>
                  </a:txBody>
                  <a:tcPr marL="6350" marR="6350" marT="6350" marB="0" anchor="b"/>
                </a:tc>
                <a:tc>
                  <a:txBody>
                    <a:bodyPr/>
                    <a:lstStyle/>
                    <a:p>
                      <a:pPr algn="r" fontAlgn="b"/>
                      <a:r>
                        <a:rPr lang="en-US" sz="1400"/>
                        <a:t>$50,400 </a:t>
                      </a:r>
                    </a:p>
                  </a:txBody>
                  <a:tcPr marL="6350" marR="6350" marT="6350" marB="0" anchor="b"/>
                </a:tc>
                <a:extLst>
                  <a:ext uri="{0D108BD9-81ED-4DB2-BD59-A6C34878D82A}">
                    <a16:rowId xmlns:a16="http://schemas.microsoft.com/office/drawing/2014/main" val="3605666750"/>
                  </a:ext>
                </a:extLst>
              </a:tr>
              <a:tr h="280062">
                <a:tc>
                  <a:txBody>
                    <a:bodyPr/>
                    <a:lstStyle/>
                    <a:p>
                      <a:pPr algn="l" fontAlgn="b"/>
                      <a:r>
                        <a:rPr lang="en-US" sz="1400"/>
                        <a:t>National Heart Lung and Blood Institute</a:t>
                      </a:r>
                    </a:p>
                  </a:txBody>
                  <a:tcPr marL="6350" marR="6350" marT="6350" marB="0" anchor="b"/>
                </a:tc>
                <a:tc>
                  <a:txBody>
                    <a:bodyPr/>
                    <a:lstStyle/>
                    <a:p>
                      <a:pPr algn="r" fontAlgn="b"/>
                      <a:r>
                        <a:rPr lang="en-US" sz="1400"/>
                        <a:t>2</a:t>
                      </a:r>
                    </a:p>
                  </a:txBody>
                  <a:tcPr marL="6350" marR="6350" marT="6350" marB="0" anchor="b"/>
                </a:tc>
                <a:tc>
                  <a:txBody>
                    <a:bodyPr/>
                    <a:lstStyle/>
                    <a:p>
                      <a:pPr algn="r" fontAlgn="b"/>
                      <a:r>
                        <a:rPr lang="en-US" sz="1400"/>
                        <a:t>$2,154,206 </a:t>
                      </a:r>
                    </a:p>
                  </a:txBody>
                  <a:tcPr marL="6350" marR="6350" marT="6350" marB="0" anchor="b"/>
                </a:tc>
                <a:extLst>
                  <a:ext uri="{0D108BD9-81ED-4DB2-BD59-A6C34878D82A}">
                    <a16:rowId xmlns:a16="http://schemas.microsoft.com/office/drawing/2014/main" val="4189286815"/>
                  </a:ext>
                </a:extLst>
              </a:tr>
              <a:tr h="280062">
                <a:tc>
                  <a:txBody>
                    <a:bodyPr/>
                    <a:lstStyle/>
                    <a:p>
                      <a:pPr algn="l" fontAlgn="b"/>
                      <a:r>
                        <a:rPr lang="en-US" sz="1400"/>
                        <a:t>National Institute for Occupational Safety and Health</a:t>
                      </a:r>
                    </a:p>
                  </a:txBody>
                  <a:tcPr marL="6350" marR="6350" marT="6350" marB="0" anchor="b"/>
                </a:tc>
                <a:tc>
                  <a:txBody>
                    <a:bodyPr/>
                    <a:lstStyle/>
                    <a:p>
                      <a:pPr algn="r" fontAlgn="b"/>
                      <a:r>
                        <a:rPr lang="en-US" sz="1400"/>
                        <a:t>4</a:t>
                      </a:r>
                    </a:p>
                  </a:txBody>
                  <a:tcPr marL="6350" marR="6350" marT="6350" marB="0" anchor="b"/>
                </a:tc>
                <a:tc>
                  <a:txBody>
                    <a:bodyPr/>
                    <a:lstStyle/>
                    <a:p>
                      <a:pPr algn="r" fontAlgn="b"/>
                      <a:r>
                        <a:rPr lang="en-US" sz="1400"/>
                        <a:t>$8,002,306 </a:t>
                      </a:r>
                    </a:p>
                  </a:txBody>
                  <a:tcPr marL="6350" marR="6350" marT="6350" marB="0" anchor="b"/>
                </a:tc>
                <a:extLst>
                  <a:ext uri="{0D108BD9-81ED-4DB2-BD59-A6C34878D82A}">
                    <a16:rowId xmlns:a16="http://schemas.microsoft.com/office/drawing/2014/main" val="1133894559"/>
                  </a:ext>
                </a:extLst>
              </a:tr>
              <a:tr h="280062">
                <a:tc>
                  <a:txBody>
                    <a:bodyPr/>
                    <a:lstStyle/>
                    <a:p>
                      <a:pPr algn="l" fontAlgn="b"/>
                      <a:r>
                        <a:rPr lang="en-US" sz="1400"/>
                        <a:t>National Institute of Allergy and Infectious Diseases</a:t>
                      </a:r>
                    </a:p>
                  </a:txBody>
                  <a:tcPr marL="6350" marR="6350" marT="6350" marB="0" anchor="b"/>
                </a:tc>
                <a:tc>
                  <a:txBody>
                    <a:bodyPr/>
                    <a:lstStyle/>
                    <a:p>
                      <a:pPr algn="r" fontAlgn="b"/>
                      <a:r>
                        <a:rPr lang="en-US" sz="1400"/>
                        <a:t>1</a:t>
                      </a:r>
                    </a:p>
                  </a:txBody>
                  <a:tcPr marL="6350" marR="6350" marT="6350" marB="0" anchor="b"/>
                </a:tc>
                <a:tc>
                  <a:txBody>
                    <a:bodyPr/>
                    <a:lstStyle/>
                    <a:p>
                      <a:pPr algn="r" fontAlgn="b"/>
                      <a:r>
                        <a:rPr lang="en-US" sz="1400"/>
                        <a:t>$429,000 </a:t>
                      </a:r>
                    </a:p>
                  </a:txBody>
                  <a:tcPr marL="6350" marR="6350" marT="6350" marB="0" anchor="b"/>
                </a:tc>
                <a:extLst>
                  <a:ext uri="{0D108BD9-81ED-4DB2-BD59-A6C34878D82A}">
                    <a16:rowId xmlns:a16="http://schemas.microsoft.com/office/drawing/2014/main" val="421594214"/>
                  </a:ext>
                </a:extLst>
              </a:tr>
              <a:tr h="280062">
                <a:tc>
                  <a:txBody>
                    <a:bodyPr/>
                    <a:lstStyle/>
                    <a:p>
                      <a:pPr algn="l" fontAlgn="b"/>
                      <a:r>
                        <a:rPr lang="en-US" sz="1400"/>
                        <a:t>National Institute of Dental and Craniofacial Research</a:t>
                      </a:r>
                    </a:p>
                  </a:txBody>
                  <a:tcPr marL="6350" marR="6350" marT="6350" marB="0" anchor="b"/>
                </a:tc>
                <a:tc>
                  <a:txBody>
                    <a:bodyPr/>
                    <a:lstStyle/>
                    <a:p>
                      <a:pPr algn="r" fontAlgn="b"/>
                      <a:r>
                        <a:rPr lang="en-US" sz="1400"/>
                        <a:t>1</a:t>
                      </a:r>
                    </a:p>
                  </a:txBody>
                  <a:tcPr marL="6350" marR="6350" marT="6350" marB="0" anchor="b"/>
                </a:tc>
                <a:tc>
                  <a:txBody>
                    <a:bodyPr/>
                    <a:lstStyle/>
                    <a:p>
                      <a:pPr algn="r" fontAlgn="b"/>
                      <a:r>
                        <a:rPr lang="en-US" sz="1400"/>
                        <a:t>$323,555 </a:t>
                      </a:r>
                    </a:p>
                  </a:txBody>
                  <a:tcPr marL="6350" marR="6350" marT="6350" marB="0" anchor="b"/>
                </a:tc>
                <a:extLst>
                  <a:ext uri="{0D108BD9-81ED-4DB2-BD59-A6C34878D82A}">
                    <a16:rowId xmlns:a16="http://schemas.microsoft.com/office/drawing/2014/main" val="3083985467"/>
                  </a:ext>
                </a:extLst>
              </a:tr>
              <a:tr h="280062">
                <a:tc>
                  <a:txBody>
                    <a:bodyPr/>
                    <a:lstStyle/>
                    <a:p>
                      <a:pPr algn="l" fontAlgn="b"/>
                      <a:r>
                        <a:rPr lang="en-US" sz="1400"/>
                        <a:t>National Institute of Diabetes and Digestive and Kidney Diseases</a:t>
                      </a:r>
                    </a:p>
                  </a:txBody>
                  <a:tcPr marL="6350" marR="6350" marT="6350" marB="0" anchor="b"/>
                </a:tc>
                <a:tc>
                  <a:txBody>
                    <a:bodyPr/>
                    <a:lstStyle/>
                    <a:p>
                      <a:pPr algn="r" fontAlgn="b"/>
                      <a:r>
                        <a:rPr lang="en-US" sz="1400"/>
                        <a:t>2</a:t>
                      </a:r>
                    </a:p>
                  </a:txBody>
                  <a:tcPr marL="6350" marR="6350" marT="6350" marB="0" anchor="b"/>
                </a:tc>
                <a:tc>
                  <a:txBody>
                    <a:bodyPr/>
                    <a:lstStyle/>
                    <a:p>
                      <a:pPr algn="r" fontAlgn="b"/>
                      <a:r>
                        <a:rPr lang="en-US" sz="1400"/>
                        <a:t>$7,853,923 </a:t>
                      </a:r>
                    </a:p>
                  </a:txBody>
                  <a:tcPr marL="6350" marR="6350" marT="6350" marB="0" anchor="b"/>
                </a:tc>
                <a:extLst>
                  <a:ext uri="{0D108BD9-81ED-4DB2-BD59-A6C34878D82A}">
                    <a16:rowId xmlns:a16="http://schemas.microsoft.com/office/drawing/2014/main" val="654244713"/>
                  </a:ext>
                </a:extLst>
              </a:tr>
              <a:tr h="280062">
                <a:tc>
                  <a:txBody>
                    <a:bodyPr/>
                    <a:lstStyle/>
                    <a:p>
                      <a:pPr algn="l" fontAlgn="b"/>
                      <a:r>
                        <a:rPr lang="en-US" sz="1400"/>
                        <a:t>National Institute of Environmental Health Sciences</a:t>
                      </a:r>
                    </a:p>
                  </a:txBody>
                  <a:tcPr marL="6350" marR="6350" marT="6350" marB="0" anchor="b"/>
                </a:tc>
                <a:tc>
                  <a:txBody>
                    <a:bodyPr/>
                    <a:lstStyle/>
                    <a:p>
                      <a:pPr algn="r" fontAlgn="b"/>
                      <a:r>
                        <a:rPr lang="en-US" sz="1400"/>
                        <a:t>2</a:t>
                      </a:r>
                    </a:p>
                  </a:txBody>
                  <a:tcPr marL="6350" marR="6350" marT="6350" marB="0" anchor="b"/>
                </a:tc>
                <a:tc>
                  <a:txBody>
                    <a:bodyPr/>
                    <a:lstStyle/>
                    <a:p>
                      <a:pPr algn="r" fontAlgn="b"/>
                      <a:r>
                        <a:rPr lang="en-US" sz="1400"/>
                        <a:t>$33,279,411 </a:t>
                      </a:r>
                    </a:p>
                  </a:txBody>
                  <a:tcPr marL="6350" marR="6350" marT="6350" marB="0" anchor="b"/>
                </a:tc>
                <a:extLst>
                  <a:ext uri="{0D108BD9-81ED-4DB2-BD59-A6C34878D82A}">
                    <a16:rowId xmlns:a16="http://schemas.microsoft.com/office/drawing/2014/main" val="1326932574"/>
                  </a:ext>
                </a:extLst>
              </a:tr>
              <a:tr h="280062">
                <a:tc>
                  <a:txBody>
                    <a:bodyPr/>
                    <a:lstStyle/>
                    <a:p>
                      <a:pPr algn="l" fontAlgn="b"/>
                      <a:r>
                        <a:rPr lang="en-US" sz="1400"/>
                        <a:t>National Institute of Food and Agriculture</a:t>
                      </a:r>
                    </a:p>
                  </a:txBody>
                  <a:tcPr marL="6350" marR="6350" marT="6350" marB="0" anchor="b"/>
                </a:tc>
                <a:tc>
                  <a:txBody>
                    <a:bodyPr/>
                    <a:lstStyle/>
                    <a:p>
                      <a:pPr algn="r" fontAlgn="b"/>
                      <a:r>
                        <a:rPr lang="en-US" sz="1400"/>
                        <a:t>33</a:t>
                      </a:r>
                    </a:p>
                  </a:txBody>
                  <a:tcPr marL="6350" marR="6350" marT="6350" marB="0" anchor="b"/>
                </a:tc>
                <a:tc>
                  <a:txBody>
                    <a:bodyPr/>
                    <a:lstStyle/>
                    <a:p>
                      <a:pPr algn="r" fontAlgn="b"/>
                      <a:r>
                        <a:rPr lang="en-US" sz="1400"/>
                        <a:t>$15,758,349 </a:t>
                      </a:r>
                    </a:p>
                  </a:txBody>
                  <a:tcPr marL="6350" marR="6350" marT="6350" marB="0" anchor="b"/>
                </a:tc>
                <a:extLst>
                  <a:ext uri="{0D108BD9-81ED-4DB2-BD59-A6C34878D82A}">
                    <a16:rowId xmlns:a16="http://schemas.microsoft.com/office/drawing/2014/main" val="1162650947"/>
                  </a:ext>
                </a:extLst>
              </a:tr>
              <a:tr h="280062">
                <a:tc>
                  <a:txBody>
                    <a:bodyPr/>
                    <a:lstStyle/>
                    <a:p>
                      <a:pPr algn="l" fontAlgn="b"/>
                      <a:r>
                        <a:rPr lang="en-US" sz="1400"/>
                        <a:t>National Institute of General Medical Sciences</a:t>
                      </a:r>
                    </a:p>
                  </a:txBody>
                  <a:tcPr marL="6350" marR="6350" marT="6350" marB="0" anchor="b"/>
                </a:tc>
                <a:tc>
                  <a:txBody>
                    <a:bodyPr/>
                    <a:lstStyle/>
                    <a:p>
                      <a:pPr algn="r" fontAlgn="b"/>
                      <a:r>
                        <a:rPr lang="en-US" sz="1400"/>
                        <a:t>3</a:t>
                      </a:r>
                    </a:p>
                  </a:txBody>
                  <a:tcPr marL="6350" marR="6350" marT="6350" marB="0" anchor="b"/>
                </a:tc>
                <a:tc>
                  <a:txBody>
                    <a:bodyPr/>
                    <a:lstStyle/>
                    <a:p>
                      <a:pPr algn="r" fontAlgn="b"/>
                      <a:r>
                        <a:rPr lang="en-US" sz="1400"/>
                        <a:t>$46,034,706 </a:t>
                      </a:r>
                    </a:p>
                  </a:txBody>
                  <a:tcPr marL="6350" marR="6350" marT="6350" marB="0" anchor="b"/>
                </a:tc>
                <a:extLst>
                  <a:ext uri="{0D108BD9-81ED-4DB2-BD59-A6C34878D82A}">
                    <a16:rowId xmlns:a16="http://schemas.microsoft.com/office/drawing/2014/main" val="4239172973"/>
                  </a:ext>
                </a:extLst>
              </a:tr>
              <a:tr h="280062">
                <a:tc>
                  <a:txBody>
                    <a:bodyPr/>
                    <a:lstStyle/>
                    <a:p>
                      <a:pPr algn="l" fontAlgn="b"/>
                      <a:r>
                        <a:rPr lang="en-US" sz="1400"/>
                        <a:t>National Institute of Justice</a:t>
                      </a:r>
                    </a:p>
                  </a:txBody>
                  <a:tcPr marL="6350" marR="6350" marT="6350" marB="0" anchor="b"/>
                </a:tc>
                <a:tc>
                  <a:txBody>
                    <a:bodyPr/>
                    <a:lstStyle/>
                    <a:p>
                      <a:pPr algn="r" fontAlgn="b"/>
                      <a:r>
                        <a:rPr lang="en-US" sz="1400"/>
                        <a:t>4</a:t>
                      </a:r>
                    </a:p>
                  </a:txBody>
                  <a:tcPr marL="6350" marR="6350" marT="6350" marB="0" anchor="b"/>
                </a:tc>
                <a:tc>
                  <a:txBody>
                    <a:bodyPr/>
                    <a:lstStyle/>
                    <a:p>
                      <a:pPr algn="r" fontAlgn="b"/>
                      <a:r>
                        <a:rPr lang="en-US" sz="1400"/>
                        <a:t>$7,129,106 </a:t>
                      </a:r>
                    </a:p>
                  </a:txBody>
                  <a:tcPr marL="6350" marR="6350" marT="6350" marB="0" anchor="b"/>
                </a:tc>
                <a:extLst>
                  <a:ext uri="{0D108BD9-81ED-4DB2-BD59-A6C34878D82A}">
                    <a16:rowId xmlns:a16="http://schemas.microsoft.com/office/drawing/2014/main" val="2014615379"/>
                  </a:ext>
                </a:extLst>
              </a:tr>
              <a:tr h="280062">
                <a:tc>
                  <a:txBody>
                    <a:bodyPr/>
                    <a:lstStyle/>
                    <a:p>
                      <a:pPr algn="l" fontAlgn="b"/>
                      <a:r>
                        <a:rPr lang="en-US" sz="1400"/>
                        <a:t>National Institute of Mental Health</a:t>
                      </a:r>
                    </a:p>
                  </a:txBody>
                  <a:tcPr marL="6350" marR="6350" marT="6350" marB="0" anchor="b"/>
                </a:tc>
                <a:tc>
                  <a:txBody>
                    <a:bodyPr/>
                    <a:lstStyle/>
                    <a:p>
                      <a:pPr algn="r" fontAlgn="b"/>
                      <a:r>
                        <a:rPr lang="en-US" sz="1400"/>
                        <a:t>341</a:t>
                      </a:r>
                    </a:p>
                  </a:txBody>
                  <a:tcPr marL="6350" marR="6350" marT="6350" marB="0" anchor="b"/>
                </a:tc>
                <a:tc>
                  <a:txBody>
                    <a:bodyPr/>
                    <a:lstStyle/>
                    <a:p>
                      <a:pPr algn="r" fontAlgn="b"/>
                      <a:r>
                        <a:rPr lang="en-US" sz="1400"/>
                        <a:t>$636,508,601 </a:t>
                      </a:r>
                    </a:p>
                  </a:txBody>
                  <a:tcPr marL="6350" marR="6350" marT="6350" marB="0" anchor="b"/>
                </a:tc>
                <a:extLst>
                  <a:ext uri="{0D108BD9-81ED-4DB2-BD59-A6C34878D82A}">
                    <a16:rowId xmlns:a16="http://schemas.microsoft.com/office/drawing/2014/main" val="2914111881"/>
                  </a:ext>
                </a:extLst>
              </a:tr>
              <a:tr h="280062">
                <a:tc>
                  <a:txBody>
                    <a:bodyPr/>
                    <a:lstStyle/>
                    <a:p>
                      <a:pPr algn="l" fontAlgn="b"/>
                      <a:r>
                        <a:rPr lang="en-US" sz="1400"/>
                        <a:t>National Institute of Neurological Disorders and Stroke</a:t>
                      </a:r>
                    </a:p>
                  </a:txBody>
                  <a:tcPr marL="6350" marR="6350" marT="6350" marB="0" anchor="b"/>
                </a:tc>
                <a:tc>
                  <a:txBody>
                    <a:bodyPr/>
                    <a:lstStyle/>
                    <a:p>
                      <a:pPr algn="r" fontAlgn="b"/>
                      <a:r>
                        <a:rPr lang="en-US" sz="1400"/>
                        <a:t>2</a:t>
                      </a:r>
                    </a:p>
                  </a:txBody>
                  <a:tcPr marL="6350" marR="6350" marT="6350" marB="0" anchor="b"/>
                </a:tc>
                <a:tc>
                  <a:txBody>
                    <a:bodyPr/>
                    <a:lstStyle/>
                    <a:p>
                      <a:pPr algn="r" fontAlgn="b"/>
                      <a:r>
                        <a:rPr lang="en-US" sz="1400"/>
                        <a:t>$1,843,242 </a:t>
                      </a:r>
                    </a:p>
                  </a:txBody>
                  <a:tcPr marL="6350" marR="6350" marT="6350" marB="0" anchor="b"/>
                </a:tc>
                <a:extLst>
                  <a:ext uri="{0D108BD9-81ED-4DB2-BD59-A6C34878D82A}">
                    <a16:rowId xmlns:a16="http://schemas.microsoft.com/office/drawing/2014/main" val="51826262"/>
                  </a:ext>
                </a:extLst>
              </a:tr>
              <a:tr h="280062">
                <a:tc>
                  <a:txBody>
                    <a:bodyPr/>
                    <a:lstStyle/>
                    <a:p>
                      <a:pPr algn="l" fontAlgn="b"/>
                      <a:r>
                        <a:rPr lang="en-US" sz="1400"/>
                        <a:t>National Institute of Nursing Research</a:t>
                      </a:r>
                    </a:p>
                  </a:txBody>
                  <a:tcPr marL="6350" marR="6350" marT="6350" marB="0" anchor="b"/>
                </a:tc>
                <a:tc>
                  <a:txBody>
                    <a:bodyPr/>
                    <a:lstStyle/>
                    <a:p>
                      <a:pPr algn="r" fontAlgn="b"/>
                      <a:r>
                        <a:rPr lang="en-US" sz="1400"/>
                        <a:t>5</a:t>
                      </a:r>
                    </a:p>
                  </a:txBody>
                  <a:tcPr marL="6350" marR="6350" marT="6350" marB="0" anchor="b"/>
                </a:tc>
                <a:tc>
                  <a:txBody>
                    <a:bodyPr/>
                    <a:lstStyle/>
                    <a:p>
                      <a:pPr algn="r" fontAlgn="b"/>
                      <a:r>
                        <a:rPr lang="en-US" sz="1400"/>
                        <a:t>$5,099,052 </a:t>
                      </a:r>
                    </a:p>
                  </a:txBody>
                  <a:tcPr marL="6350" marR="6350" marT="6350" marB="0" anchor="b"/>
                </a:tc>
                <a:extLst>
                  <a:ext uri="{0D108BD9-81ED-4DB2-BD59-A6C34878D82A}">
                    <a16:rowId xmlns:a16="http://schemas.microsoft.com/office/drawing/2014/main" val="1187651729"/>
                  </a:ext>
                </a:extLst>
              </a:tr>
            </a:tbl>
          </a:graphicData>
        </a:graphic>
      </p:graphicFrame>
    </p:spTree>
    <p:extLst>
      <p:ext uri="{BB962C8B-B14F-4D97-AF65-F5344CB8AC3E}">
        <p14:creationId xmlns:p14="http://schemas.microsoft.com/office/powerpoint/2010/main" val="357704826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07421-25A4-F277-92E3-2ABA3A0AC4F9}"/>
              </a:ext>
            </a:extLst>
          </p:cNvPr>
          <p:cNvSpPr>
            <a:spLocks noGrp="1"/>
          </p:cNvSpPr>
          <p:nvPr>
            <p:ph type="title"/>
          </p:nvPr>
        </p:nvSpPr>
        <p:spPr/>
        <p:txBody>
          <a:bodyPr/>
          <a:lstStyle/>
          <a:p>
            <a:r>
              <a:rPr lang="en-US"/>
              <a:t>Funder (3 of 3)</a:t>
            </a:r>
          </a:p>
        </p:txBody>
      </p:sp>
      <p:sp>
        <p:nvSpPr>
          <p:cNvPr id="3" name="Slide Number Placeholder 2">
            <a:extLst>
              <a:ext uri="{FF2B5EF4-FFF2-40B4-BE49-F238E27FC236}">
                <a16:creationId xmlns:a16="http://schemas.microsoft.com/office/drawing/2014/main" id="{6C27DA5D-96F5-E5AF-4607-0696CDFC5E12}"/>
              </a:ext>
            </a:extLst>
          </p:cNvPr>
          <p:cNvSpPr>
            <a:spLocks noGrp="1"/>
          </p:cNvSpPr>
          <p:nvPr>
            <p:ph type="sldNum" sz="quarter" idx="12"/>
          </p:nvPr>
        </p:nvSpPr>
        <p:spPr/>
        <p:txBody>
          <a:bodyPr/>
          <a:lstStyle/>
          <a:p>
            <a:fld id="{61ED25BF-8B08-481C-9175-42CBF3C8334C}" type="slidenum">
              <a:rPr lang="en-US" smtClean="0"/>
              <a:pPr/>
              <a:t>114</a:t>
            </a:fld>
            <a:endParaRPr lang="en-US"/>
          </a:p>
        </p:txBody>
      </p:sp>
      <p:graphicFrame>
        <p:nvGraphicFramePr>
          <p:cNvPr id="4" name="Table 4">
            <a:extLst>
              <a:ext uri="{FF2B5EF4-FFF2-40B4-BE49-F238E27FC236}">
                <a16:creationId xmlns:a16="http://schemas.microsoft.com/office/drawing/2014/main" id="{C24E7E41-26D9-AAAF-121E-1B14D4A6B25B}"/>
              </a:ext>
            </a:extLst>
          </p:cNvPr>
          <p:cNvGraphicFramePr>
            <a:graphicFrameLocks noGrp="1"/>
          </p:cNvGraphicFramePr>
          <p:nvPr>
            <p:extLst>
              <p:ext uri="{D42A27DB-BD31-4B8C-83A1-F6EECF244321}">
                <p14:modId xmlns:p14="http://schemas.microsoft.com/office/powerpoint/2010/main" val="667429899"/>
              </p:ext>
            </p:extLst>
          </p:nvPr>
        </p:nvGraphicFramePr>
        <p:xfrm>
          <a:off x="1154545" y="1151944"/>
          <a:ext cx="9882909" cy="4554111"/>
        </p:xfrm>
        <a:graphic>
          <a:graphicData uri="http://schemas.openxmlformats.org/drawingml/2006/table">
            <a:tbl>
              <a:tblPr firstRow="1" bandRow="1">
                <a:tableStyleId>{93296810-A885-4BE3-A3E7-6D5BEEA58F35}</a:tableStyleId>
              </a:tblPr>
              <a:tblGrid>
                <a:gridCol w="6315163">
                  <a:extLst>
                    <a:ext uri="{9D8B030D-6E8A-4147-A177-3AD203B41FA5}">
                      <a16:colId xmlns:a16="http://schemas.microsoft.com/office/drawing/2014/main" val="2229897787"/>
                    </a:ext>
                  </a:extLst>
                </a:gridCol>
                <a:gridCol w="1895964">
                  <a:extLst>
                    <a:ext uri="{9D8B030D-6E8A-4147-A177-3AD203B41FA5}">
                      <a16:colId xmlns:a16="http://schemas.microsoft.com/office/drawing/2014/main" val="3530153539"/>
                    </a:ext>
                  </a:extLst>
                </a:gridCol>
                <a:gridCol w="1671782">
                  <a:extLst>
                    <a:ext uri="{9D8B030D-6E8A-4147-A177-3AD203B41FA5}">
                      <a16:colId xmlns:a16="http://schemas.microsoft.com/office/drawing/2014/main" val="2159041815"/>
                    </a:ext>
                  </a:extLst>
                </a:gridCol>
              </a:tblGrid>
              <a:tr h="353181">
                <a:tc>
                  <a:txBody>
                    <a:bodyPr/>
                    <a:lstStyle/>
                    <a:p>
                      <a:pPr algn="ctr" fontAlgn="b"/>
                      <a:r>
                        <a:rPr lang="en-US" dirty="0"/>
                        <a:t>Funder</a:t>
                      </a:r>
                    </a:p>
                  </a:txBody>
                  <a:tcPr marL="6350" marR="6350" marT="6350" marB="0" anchor="ctr"/>
                </a:tc>
                <a:tc>
                  <a:txBody>
                    <a:bodyPr/>
                    <a:lstStyle/>
                    <a:p>
                      <a:pPr algn="ctr" fontAlgn="b"/>
                      <a:r>
                        <a:rPr lang="en-US"/>
                        <a:t>Number of Grants</a:t>
                      </a:r>
                    </a:p>
                  </a:txBody>
                  <a:tcPr marL="6350" marR="6350" marT="6350" marB="0" anchor="ctr"/>
                </a:tc>
                <a:tc>
                  <a:txBody>
                    <a:bodyPr/>
                    <a:lstStyle/>
                    <a:p>
                      <a:pPr algn="ctr" fontAlgn="b"/>
                      <a:r>
                        <a:rPr lang="en-US"/>
                        <a:t>Funding Amount</a:t>
                      </a:r>
                    </a:p>
                  </a:txBody>
                  <a:tcPr marL="6350" marR="6350" marT="6350" marB="0" anchor="ctr"/>
                </a:tc>
                <a:extLst>
                  <a:ext uri="{0D108BD9-81ED-4DB2-BD59-A6C34878D82A}">
                    <a16:rowId xmlns:a16="http://schemas.microsoft.com/office/drawing/2014/main" val="1674829909"/>
                  </a:ext>
                </a:extLst>
              </a:tr>
              <a:tr h="280062">
                <a:tc>
                  <a:txBody>
                    <a:bodyPr/>
                    <a:lstStyle/>
                    <a:p>
                      <a:pPr algn="l" fontAlgn="b"/>
                      <a:r>
                        <a:rPr lang="en-US" sz="1400" dirty="0"/>
                        <a:t>National Institute on Aging</a:t>
                      </a:r>
                    </a:p>
                  </a:txBody>
                  <a:tcPr marL="6350" marR="6350" marT="6350" marB="0" anchor="b"/>
                </a:tc>
                <a:tc>
                  <a:txBody>
                    <a:bodyPr/>
                    <a:lstStyle/>
                    <a:p>
                      <a:pPr algn="r" fontAlgn="b"/>
                      <a:r>
                        <a:rPr lang="en-US" sz="1400"/>
                        <a:t>6</a:t>
                      </a:r>
                    </a:p>
                  </a:txBody>
                  <a:tcPr marL="6350" marR="6350" marT="6350" marB="0" anchor="b"/>
                </a:tc>
                <a:tc>
                  <a:txBody>
                    <a:bodyPr/>
                    <a:lstStyle/>
                    <a:p>
                      <a:pPr algn="r" fontAlgn="b"/>
                      <a:r>
                        <a:rPr lang="en-US" sz="1400"/>
                        <a:t>$6,215,343 </a:t>
                      </a:r>
                    </a:p>
                  </a:txBody>
                  <a:tcPr marL="6350" marR="6350" marT="6350" marB="0" anchor="b"/>
                </a:tc>
                <a:extLst>
                  <a:ext uri="{0D108BD9-81ED-4DB2-BD59-A6C34878D82A}">
                    <a16:rowId xmlns:a16="http://schemas.microsoft.com/office/drawing/2014/main" val="207331817"/>
                  </a:ext>
                </a:extLst>
              </a:tr>
              <a:tr h="280062">
                <a:tc>
                  <a:txBody>
                    <a:bodyPr/>
                    <a:lstStyle/>
                    <a:p>
                      <a:pPr algn="l" fontAlgn="b"/>
                      <a:r>
                        <a:rPr lang="en-US" sz="1400"/>
                        <a:t>National Institute on Alcohol Abuse and Alcoholism</a:t>
                      </a:r>
                    </a:p>
                  </a:txBody>
                  <a:tcPr marL="6350" marR="6350" marT="6350" marB="0" anchor="b"/>
                </a:tc>
                <a:tc>
                  <a:txBody>
                    <a:bodyPr/>
                    <a:lstStyle/>
                    <a:p>
                      <a:pPr algn="r" fontAlgn="b"/>
                      <a:r>
                        <a:rPr lang="en-US" sz="1400"/>
                        <a:t>30</a:t>
                      </a:r>
                    </a:p>
                  </a:txBody>
                  <a:tcPr marL="6350" marR="6350" marT="6350" marB="0" anchor="b"/>
                </a:tc>
                <a:tc>
                  <a:txBody>
                    <a:bodyPr/>
                    <a:lstStyle/>
                    <a:p>
                      <a:pPr algn="r" fontAlgn="b"/>
                      <a:r>
                        <a:rPr lang="en-US" sz="1400"/>
                        <a:t>$40,459,336 </a:t>
                      </a:r>
                    </a:p>
                  </a:txBody>
                  <a:tcPr marL="6350" marR="6350" marT="6350" marB="0" anchor="b"/>
                </a:tc>
                <a:extLst>
                  <a:ext uri="{0D108BD9-81ED-4DB2-BD59-A6C34878D82A}">
                    <a16:rowId xmlns:a16="http://schemas.microsoft.com/office/drawing/2014/main" val="1231416311"/>
                  </a:ext>
                </a:extLst>
              </a:tr>
              <a:tr h="280062">
                <a:tc>
                  <a:txBody>
                    <a:bodyPr/>
                    <a:lstStyle/>
                    <a:p>
                      <a:pPr algn="l" fontAlgn="b"/>
                      <a:r>
                        <a:rPr lang="en-US" sz="1400"/>
                        <a:t>National Institute on Deafness and Other Communication Disorders</a:t>
                      </a:r>
                    </a:p>
                  </a:txBody>
                  <a:tcPr marL="6350" marR="6350" marT="6350" marB="0" anchor="b"/>
                </a:tc>
                <a:tc>
                  <a:txBody>
                    <a:bodyPr/>
                    <a:lstStyle/>
                    <a:p>
                      <a:pPr algn="r" fontAlgn="b"/>
                      <a:r>
                        <a:rPr lang="en-US" sz="1400"/>
                        <a:t>1</a:t>
                      </a:r>
                    </a:p>
                  </a:txBody>
                  <a:tcPr marL="6350" marR="6350" marT="6350" marB="0" anchor="b"/>
                </a:tc>
                <a:tc>
                  <a:txBody>
                    <a:bodyPr/>
                    <a:lstStyle/>
                    <a:p>
                      <a:pPr algn="r" fontAlgn="b"/>
                      <a:r>
                        <a:rPr lang="en-US" sz="1400"/>
                        <a:t>$111,686 </a:t>
                      </a:r>
                    </a:p>
                  </a:txBody>
                  <a:tcPr marL="6350" marR="6350" marT="6350" marB="0" anchor="b"/>
                </a:tc>
                <a:extLst>
                  <a:ext uri="{0D108BD9-81ED-4DB2-BD59-A6C34878D82A}">
                    <a16:rowId xmlns:a16="http://schemas.microsoft.com/office/drawing/2014/main" val="3530196285"/>
                  </a:ext>
                </a:extLst>
              </a:tr>
              <a:tr h="280062">
                <a:tc>
                  <a:txBody>
                    <a:bodyPr/>
                    <a:lstStyle/>
                    <a:p>
                      <a:pPr algn="l" fontAlgn="b"/>
                      <a:r>
                        <a:rPr lang="en-US" sz="1400"/>
                        <a:t>National Institute on Drug Abuse</a:t>
                      </a:r>
                    </a:p>
                  </a:txBody>
                  <a:tcPr marL="6350" marR="6350" marT="6350" marB="0" anchor="b"/>
                </a:tc>
                <a:tc>
                  <a:txBody>
                    <a:bodyPr/>
                    <a:lstStyle/>
                    <a:p>
                      <a:pPr algn="r" fontAlgn="b"/>
                      <a:r>
                        <a:rPr lang="en-US" sz="1400"/>
                        <a:t>32</a:t>
                      </a:r>
                    </a:p>
                  </a:txBody>
                  <a:tcPr marL="6350" marR="6350" marT="6350" marB="0" anchor="b"/>
                </a:tc>
                <a:tc>
                  <a:txBody>
                    <a:bodyPr/>
                    <a:lstStyle/>
                    <a:p>
                      <a:pPr algn="r" fontAlgn="b"/>
                      <a:r>
                        <a:rPr lang="en-US" sz="1400"/>
                        <a:t>$30,203,912 </a:t>
                      </a:r>
                    </a:p>
                  </a:txBody>
                  <a:tcPr marL="6350" marR="6350" marT="6350" marB="0" anchor="b"/>
                </a:tc>
                <a:extLst>
                  <a:ext uri="{0D108BD9-81ED-4DB2-BD59-A6C34878D82A}">
                    <a16:rowId xmlns:a16="http://schemas.microsoft.com/office/drawing/2014/main" val="3440586833"/>
                  </a:ext>
                </a:extLst>
              </a:tr>
              <a:tr h="280062">
                <a:tc>
                  <a:txBody>
                    <a:bodyPr/>
                    <a:lstStyle/>
                    <a:p>
                      <a:pPr algn="l" fontAlgn="b"/>
                      <a:r>
                        <a:rPr lang="en-US" sz="1400"/>
                        <a:t>National Institute on Minority Health and Health Disparities</a:t>
                      </a:r>
                    </a:p>
                  </a:txBody>
                  <a:tcPr marL="6350" marR="6350" marT="6350" marB="0" anchor="b"/>
                </a:tc>
                <a:tc>
                  <a:txBody>
                    <a:bodyPr/>
                    <a:lstStyle/>
                    <a:p>
                      <a:pPr algn="r" fontAlgn="b"/>
                      <a:r>
                        <a:rPr lang="en-US" sz="1400"/>
                        <a:t>10</a:t>
                      </a:r>
                    </a:p>
                  </a:txBody>
                  <a:tcPr marL="6350" marR="6350" marT="6350" marB="0" anchor="b"/>
                </a:tc>
                <a:tc>
                  <a:txBody>
                    <a:bodyPr/>
                    <a:lstStyle/>
                    <a:p>
                      <a:pPr algn="r" fontAlgn="b"/>
                      <a:r>
                        <a:rPr lang="en-US" sz="1400"/>
                        <a:t>$9,927,605 </a:t>
                      </a:r>
                    </a:p>
                  </a:txBody>
                  <a:tcPr marL="6350" marR="6350" marT="6350" marB="0" anchor="b"/>
                </a:tc>
                <a:extLst>
                  <a:ext uri="{0D108BD9-81ED-4DB2-BD59-A6C34878D82A}">
                    <a16:rowId xmlns:a16="http://schemas.microsoft.com/office/drawing/2014/main" val="4070778252"/>
                  </a:ext>
                </a:extLst>
              </a:tr>
              <a:tr h="280062">
                <a:tc>
                  <a:txBody>
                    <a:bodyPr/>
                    <a:lstStyle/>
                    <a:p>
                      <a:pPr algn="l" fontAlgn="b"/>
                      <a:r>
                        <a:rPr lang="en-US" sz="1400"/>
                        <a:t>Office of Public Health Preparedness and Response</a:t>
                      </a:r>
                    </a:p>
                  </a:txBody>
                  <a:tcPr marL="6350" marR="6350" marT="6350" marB="0" anchor="b"/>
                </a:tc>
                <a:tc>
                  <a:txBody>
                    <a:bodyPr/>
                    <a:lstStyle/>
                    <a:p>
                      <a:pPr algn="r" fontAlgn="b"/>
                      <a:r>
                        <a:rPr lang="en-US" sz="1400"/>
                        <a:t>1</a:t>
                      </a:r>
                    </a:p>
                  </a:txBody>
                  <a:tcPr marL="6350" marR="6350" marT="6350" marB="0" anchor="b"/>
                </a:tc>
                <a:tc>
                  <a:txBody>
                    <a:bodyPr/>
                    <a:lstStyle/>
                    <a:p>
                      <a:pPr algn="r" fontAlgn="b"/>
                      <a:r>
                        <a:rPr lang="en-US" sz="1400"/>
                        <a:t>$543,526 </a:t>
                      </a:r>
                    </a:p>
                  </a:txBody>
                  <a:tcPr marL="6350" marR="6350" marT="6350" marB="0" anchor="b"/>
                </a:tc>
                <a:extLst>
                  <a:ext uri="{0D108BD9-81ED-4DB2-BD59-A6C34878D82A}">
                    <a16:rowId xmlns:a16="http://schemas.microsoft.com/office/drawing/2014/main" val="1210790340"/>
                  </a:ext>
                </a:extLst>
              </a:tr>
              <a:tr h="280062">
                <a:tc>
                  <a:txBody>
                    <a:bodyPr/>
                    <a:lstStyle/>
                    <a:p>
                      <a:pPr algn="l" fontAlgn="b"/>
                      <a:r>
                        <a:rPr lang="en-US" sz="1400"/>
                        <a:t>Patient-Centered Outcomes Research Institute</a:t>
                      </a:r>
                    </a:p>
                  </a:txBody>
                  <a:tcPr marL="6350" marR="6350" marT="6350" marB="0" anchor="b"/>
                </a:tc>
                <a:tc>
                  <a:txBody>
                    <a:bodyPr/>
                    <a:lstStyle/>
                    <a:p>
                      <a:pPr algn="r" fontAlgn="b"/>
                      <a:r>
                        <a:rPr lang="en-US" sz="1400"/>
                        <a:t>14</a:t>
                      </a:r>
                    </a:p>
                  </a:txBody>
                  <a:tcPr marL="6350" marR="6350" marT="6350" marB="0" anchor="b"/>
                </a:tc>
                <a:tc>
                  <a:txBody>
                    <a:bodyPr/>
                    <a:lstStyle/>
                    <a:p>
                      <a:pPr algn="r" fontAlgn="b"/>
                      <a:r>
                        <a:rPr lang="en-US" sz="1400"/>
                        <a:t>$79,677,079 </a:t>
                      </a:r>
                    </a:p>
                  </a:txBody>
                  <a:tcPr marL="6350" marR="6350" marT="6350" marB="0" anchor="b"/>
                </a:tc>
                <a:extLst>
                  <a:ext uri="{0D108BD9-81ED-4DB2-BD59-A6C34878D82A}">
                    <a16:rowId xmlns:a16="http://schemas.microsoft.com/office/drawing/2014/main" val="420566408"/>
                  </a:ext>
                </a:extLst>
              </a:tr>
              <a:tr h="280062">
                <a:tc>
                  <a:txBody>
                    <a:bodyPr/>
                    <a:lstStyle/>
                    <a:p>
                      <a:pPr algn="l" fontAlgn="b"/>
                      <a:r>
                        <a:rPr lang="en-US" sz="1400"/>
                        <a:t>Robert Wood Johnson Foundation</a:t>
                      </a:r>
                    </a:p>
                  </a:txBody>
                  <a:tcPr marL="6350" marR="6350" marT="6350" marB="0" anchor="b"/>
                </a:tc>
                <a:tc>
                  <a:txBody>
                    <a:bodyPr/>
                    <a:lstStyle/>
                    <a:p>
                      <a:pPr algn="r" fontAlgn="b"/>
                      <a:r>
                        <a:rPr lang="en-US" sz="1400"/>
                        <a:t>4</a:t>
                      </a:r>
                    </a:p>
                  </a:txBody>
                  <a:tcPr marL="6350" marR="6350" marT="6350" marB="0" anchor="b"/>
                </a:tc>
                <a:tc>
                  <a:txBody>
                    <a:bodyPr/>
                    <a:lstStyle/>
                    <a:p>
                      <a:pPr algn="r" fontAlgn="b"/>
                      <a:r>
                        <a:rPr lang="en-US" sz="1400"/>
                        <a:t>$5,899,912 </a:t>
                      </a:r>
                    </a:p>
                  </a:txBody>
                  <a:tcPr marL="6350" marR="6350" marT="6350" marB="0" anchor="b"/>
                </a:tc>
                <a:extLst>
                  <a:ext uri="{0D108BD9-81ED-4DB2-BD59-A6C34878D82A}">
                    <a16:rowId xmlns:a16="http://schemas.microsoft.com/office/drawing/2014/main" val="3228823680"/>
                  </a:ext>
                </a:extLst>
              </a:tr>
              <a:tr h="280062">
                <a:tc>
                  <a:txBody>
                    <a:bodyPr/>
                    <a:lstStyle/>
                    <a:p>
                      <a:pPr algn="l" fontAlgn="b"/>
                      <a:r>
                        <a:rPr lang="en-US" sz="1400"/>
                        <a:t>Substance Abuse and Mental Health Services Administration</a:t>
                      </a:r>
                    </a:p>
                  </a:txBody>
                  <a:tcPr marL="6350" marR="6350" marT="6350" marB="0" anchor="b"/>
                </a:tc>
                <a:tc>
                  <a:txBody>
                    <a:bodyPr/>
                    <a:lstStyle/>
                    <a:p>
                      <a:pPr algn="r" fontAlgn="b"/>
                      <a:r>
                        <a:rPr lang="en-US" sz="1400"/>
                        <a:t>259</a:t>
                      </a:r>
                    </a:p>
                  </a:txBody>
                  <a:tcPr marL="6350" marR="6350" marT="6350" marB="0" anchor="b"/>
                </a:tc>
                <a:tc>
                  <a:txBody>
                    <a:bodyPr/>
                    <a:lstStyle/>
                    <a:p>
                      <a:pPr algn="r" fontAlgn="b"/>
                      <a:r>
                        <a:rPr lang="en-US" sz="1400"/>
                        <a:t>$0 </a:t>
                      </a:r>
                    </a:p>
                  </a:txBody>
                  <a:tcPr marL="6350" marR="6350" marT="6350" marB="0" anchor="b"/>
                </a:tc>
                <a:extLst>
                  <a:ext uri="{0D108BD9-81ED-4DB2-BD59-A6C34878D82A}">
                    <a16:rowId xmlns:a16="http://schemas.microsoft.com/office/drawing/2014/main" val="2373490928"/>
                  </a:ext>
                </a:extLst>
              </a:tr>
              <a:tr h="280062">
                <a:tc>
                  <a:txBody>
                    <a:bodyPr/>
                    <a:lstStyle/>
                    <a:p>
                      <a:pPr algn="l" fontAlgn="b"/>
                      <a:r>
                        <a:rPr lang="en-US" sz="1400"/>
                        <a:t>Susan G. Komen Breast Cancer Foundation</a:t>
                      </a:r>
                    </a:p>
                  </a:txBody>
                  <a:tcPr marL="6350" marR="6350" marT="6350" marB="0" anchor="b"/>
                </a:tc>
                <a:tc>
                  <a:txBody>
                    <a:bodyPr/>
                    <a:lstStyle/>
                    <a:p>
                      <a:pPr algn="r" fontAlgn="b"/>
                      <a:r>
                        <a:rPr lang="en-US" sz="1400"/>
                        <a:t>2</a:t>
                      </a:r>
                    </a:p>
                  </a:txBody>
                  <a:tcPr marL="6350" marR="6350" marT="6350" marB="0" anchor="b"/>
                </a:tc>
                <a:tc>
                  <a:txBody>
                    <a:bodyPr/>
                    <a:lstStyle/>
                    <a:p>
                      <a:pPr algn="r" fontAlgn="b"/>
                      <a:r>
                        <a:rPr lang="en-US" sz="1400"/>
                        <a:t>$500,000 </a:t>
                      </a:r>
                    </a:p>
                  </a:txBody>
                  <a:tcPr marL="6350" marR="6350" marT="6350" marB="0" anchor="b"/>
                </a:tc>
                <a:extLst>
                  <a:ext uri="{0D108BD9-81ED-4DB2-BD59-A6C34878D82A}">
                    <a16:rowId xmlns:a16="http://schemas.microsoft.com/office/drawing/2014/main" val="1394670252"/>
                  </a:ext>
                </a:extLst>
              </a:tr>
              <a:tr h="280062">
                <a:tc>
                  <a:txBody>
                    <a:bodyPr/>
                    <a:lstStyle/>
                    <a:p>
                      <a:pPr algn="l" fontAlgn="b"/>
                      <a:r>
                        <a:rPr lang="en-US" sz="1400"/>
                        <a:t>Uniformed Services University of the Health Sciences</a:t>
                      </a:r>
                    </a:p>
                  </a:txBody>
                  <a:tcPr marL="6350" marR="6350" marT="6350" marB="0" anchor="b"/>
                </a:tc>
                <a:tc>
                  <a:txBody>
                    <a:bodyPr/>
                    <a:lstStyle/>
                    <a:p>
                      <a:pPr algn="r" fontAlgn="b"/>
                      <a:r>
                        <a:rPr lang="en-US" sz="1400"/>
                        <a:t>1</a:t>
                      </a:r>
                    </a:p>
                  </a:txBody>
                  <a:tcPr marL="6350" marR="6350" marT="6350" marB="0" anchor="b"/>
                </a:tc>
                <a:tc>
                  <a:txBody>
                    <a:bodyPr/>
                    <a:lstStyle/>
                    <a:p>
                      <a:pPr algn="r" fontAlgn="b"/>
                      <a:r>
                        <a:rPr lang="en-US" sz="1400"/>
                        <a:t>$33,805 </a:t>
                      </a:r>
                    </a:p>
                  </a:txBody>
                  <a:tcPr marL="6350" marR="6350" marT="6350" marB="0" anchor="b"/>
                </a:tc>
                <a:extLst>
                  <a:ext uri="{0D108BD9-81ED-4DB2-BD59-A6C34878D82A}">
                    <a16:rowId xmlns:a16="http://schemas.microsoft.com/office/drawing/2014/main" val="839123082"/>
                  </a:ext>
                </a:extLst>
              </a:tr>
              <a:tr h="280062">
                <a:tc>
                  <a:txBody>
                    <a:bodyPr/>
                    <a:lstStyle/>
                    <a:p>
                      <a:pPr algn="l" fontAlgn="b"/>
                      <a:r>
                        <a:rPr lang="en-US" sz="1400"/>
                        <a:t>United States Department of Defense</a:t>
                      </a:r>
                    </a:p>
                  </a:txBody>
                  <a:tcPr marL="6350" marR="6350" marT="6350" marB="0" anchor="b"/>
                </a:tc>
                <a:tc>
                  <a:txBody>
                    <a:bodyPr/>
                    <a:lstStyle/>
                    <a:p>
                      <a:pPr algn="r" fontAlgn="b"/>
                      <a:r>
                        <a:rPr lang="en-US" sz="1400"/>
                        <a:t>2</a:t>
                      </a:r>
                    </a:p>
                  </a:txBody>
                  <a:tcPr marL="6350" marR="6350" marT="6350" marB="0" anchor="b"/>
                </a:tc>
                <a:tc>
                  <a:txBody>
                    <a:bodyPr/>
                    <a:lstStyle/>
                    <a:p>
                      <a:pPr algn="r" fontAlgn="b"/>
                      <a:r>
                        <a:rPr lang="en-US" sz="1400"/>
                        <a:t>$2,458,024 </a:t>
                      </a:r>
                    </a:p>
                  </a:txBody>
                  <a:tcPr marL="6350" marR="6350" marT="6350" marB="0" anchor="b"/>
                </a:tc>
                <a:extLst>
                  <a:ext uri="{0D108BD9-81ED-4DB2-BD59-A6C34878D82A}">
                    <a16:rowId xmlns:a16="http://schemas.microsoft.com/office/drawing/2014/main" val="2171805196"/>
                  </a:ext>
                </a:extLst>
              </a:tr>
              <a:tr h="280062">
                <a:tc>
                  <a:txBody>
                    <a:bodyPr/>
                    <a:lstStyle/>
                    <a:p>
                      <a:pPr algn="l" fontAlgn="b"/>
                      <a:r>
                        <a:rPr lang="en-US" sz="1400"/>
                        <a:t>United States Department of Veterans Affairs</a:t>
                      </a:r>
                    </a:p>
                  </a:txBody>
                  <a:tcPr marL="6350" marR="6350" marT="6350" marB="0" anchor="b"/>
                </a:tc>
                <a:tc>
                  <a:txBody>
                    <a:bodyPr/>
                    <a:lstStyle/>
                    <a:p>
                      <a:pPr algn="r" fontAlgn="b"/>
                      <a:r>
                        <a:rPr lang="en-US" sz="1400"/>
                        <a:t>109</a:t>
                      </a:r>
                    </a:p>
                  </a:txBody>
                  <a:tcPr marL="6350" marR="6350" marT="6350" marB="0" anchor="b"/>
                </a:tc>
                <a:tc>
                  <a:txBody>
                    <a:bodyPr/>
                    <a:lstStyle/>
                    <a:p>
                      <a:pPr algn="r" fontAlgn="b"/>
                      <a:r>
                        <a:rPr lang="en-US" sz="1400"/>
                        <a:t>$1,307,994 </a:t>
                      </a:r>
                    </a:p>
                  </a:txBody>
                  <a:tcPr marL="6350" marR="6350" marT="6350" marB="0" anchor="b"/>
                </a:tc>
                <a:extLst>
                  <a:ext uri="{0D108BD9-81ED-4DB2-BD59-A6C34878D82A}">
                    <a16:rowId xmlns:a16="http://schemas.microsoft.com/office/drawing/2014/main" val="925310969"/>
                  </a:ext>
                </a:extLst>
              </a:tr>
              <a:tr h="280062">
                <a:tc>
                  <a:txBody>
                    <a:bodyPr/>
                    <a:lstStyle/>
                    <a:p>
                      <a:pPr algn="l" fontAlgn="b"/>
                      <a:r>
                        <a:rPr lang="en-US" sz="1400"/>
                        <a:t>United States Department of the Air Force</a:t>
                      </a:r>
                    </a:p>
                  </a:txBody>
                  <a:tcPr marL="6350" marR="6350" marT="6350" marB="0" anchor="b"/>
                </a:tc>
                <a:tc>
                  <a:txBody>
                    <a:bodyPr/>
                    <a:lstStyle/>
                    <a:p>
                      <a:pPr algn="r" fontAlgn="b"/>
                      <a:r>
                        <a:rPr lang="en-US" sz="1400"/>
                        <a:t>8</a:t>
                      </a:r>
                    </a:p>
                  </a:txBody>
                  <a:tcPr marL="6350" marR="6350" marT="6350" marB="0" anchor="b"/>
                </a:tc>
                <a:tc>
                  <a:txBody>
                    <a:bodyPr/>
                    <a:lstStyle/>
                    <a:p>
                      <a:pPr algn="r" fontAlgn="b"/>
                      <a:r>
                        <a:rPr lang="en-US" sz="1400"/>
                        <a:t>$823,666 </a:t>
                      </a:r>
                    </a:p>
                  </a:txBody>
                  <a:tcPr marL="6350" marR="6350" marT="6350" marB="0" anchor="b"/>
                </a:tc>
                <a:extLst>
                  <a:ext uri="{0D108BD9-81ED-4DB2-BD59-A6C34878D82A}">
                    <a16:rowId xmlns:a16="http://schemas.microsoft.com/office/drawing/2014/main" val="3669347630"/>
                  </a:ext>
                </a:extLst>
              </a:tr>
              <a:tr h="280062">
                <a:tc>
                  <a:txBody>
                    <a:bodyPr/>
                    <a:lstStyle/>
                    <a:p>
                      <a:pPr algn="l" fontAlgn="b"/>
                      <a:r>
                        <a:rPr lang="en-US" sz="1400"/>
                        <a:t>William Thomas Grant Foundation</a:t>
                      </a:r>
                    </a:p>
                  </a:txBody>
                  <a:tcPr marL="6350" marR="6350" marT="6350" marB="0" anchor="b"/>
                </a:tc>
                <a:tc>
                  <a:txBody>
                    <a:bodyPr/>
                    <a:lstStyle/>
                    <a:p>
                      <a:pPr algn="r" fontAlgn="b"/>
                      <a:r>
                        <a:rPr lang="en-US" sz="1400"/>
                        <a:t>1</a:t>
                      </a:r>
                    </a:p>
                  </a:txBody>
                  <a:tcPr marL="6350" marR="6350" marT="6350" marB="0" anchor="b"/>
                </a:tc>
                <a:tc>
                  <a:txBody>
                    <a:bodyPr/>
                    <a:lstStyle/>
                    <a:p>
                      <a:pPr algn="r" fontAlgn="b"/>
                      <a:r>
                        <a:rPr lang="en-US" sz="1400"/>
                        <a:t>$600,000 </a:t>
                      </a:r>
                    </a:p>
                  </a:txBody>
                  <a:tcPr marL="6350" marR="6350" marT="6350" marB="0" anchor="b"/>
                </a:tc>
                <a:extLst>
                  <a:ext uri="{0D108BD9-81ED-4DB2-BD59-A6C34878D82A}">
                    <a16:rowId xmlns:a16="http://schemas.microsoft.com/office/drawing/2014/main" val="2931290318"/>
                  </a:ext>
                </a:extLst>
              </a:tr>
            </a:tbl>
          </a:graphicData>
        </a:graphic>
      </p:graphicFrame>
    </p:spTree>
    <p:extLst>
      <p:ext uri="{BB962C8B-B14F-4D97-AF65-F5344CB8AC3E}">
        <p14:creationId xmlns:p14="http://schemas.microsoft.com/office/powerpoint/2010/main" val="427044987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5DF02-C47D-6851-747B-74488A65883A}"/>
              </a:ext>
            </a:extLst>
          </p:cNvPr>
          <p:cNvSpPr>
            <a:spLocks noGrp="1"/>
          </p:cNvSpPr>
          <p:nvPr>
            <p:ph type="ctrTitle"/>
          </p:nvPr>
        </p:nvSpPr>
        <p:spPr/>
        <p:txBody>
          <a:bodyPr/>
          <a:lstStyle/>
          <a:p>
            <a:r>
              <a:rPr lang="en-US"/>
              <a:t>Appendix F</a:t>
            </a:r>
          </a:p>
        </p:txBody>
      </p:sp>
      <p:sp>
        <p:nvSpPr>
          <p:cNvPr id="3" name="Subtitle 2">
            <a:extLst>
              <a:ext uri="{FF2B5EF4-FFF2-40B4-BE49-F238E27FC236}">
                <a16:creationId xmlns:a16="http://schemas.microsoft.com/office/drawing/2014/main" id="{EF5E435F-525E-36C9-B53E-2205645D6170}"/>
              </a:ext>
            </a:extLst>
          </p:cNvPr>
          <p:cNvSpPr>
            <a:spLocks noGrp="1"/>
          </p:cNvSpPr>
          <p:nvPr>
            <p:ph type="subTitle" idx="1"/>
          </p:nvPr>
        </p:nvSpPr>
        <p:spPr/>
        <p:txBody>
          <a:bodyPr/>
          <a:lstStyle/>
          <a:p>
            <a:r>
              <a:rPr lang="en-US" i="1"/>
              <a:t>Additional SPRINT API Analysis</a:t>
            </a:r>
          </a:p>
        </p:txBody>
      </p:sp>
      <p:sp>
        <p:nvSpPr>
          <p:cNvPr id="5" name="Slide Number Placeholder 4">
            <a:extLst>
              <a:ext uri="{FF2B5EF4-FFF2-40B4-BE49-F238E27FC236}">
                <a16:creationId xmlns:a16="http://schemas.microsoft.com/office/drawing/2014/main" id="{F39A282F-84DF-2906-CAC2-3DE02DE01F97}"/>
              </a:ext>
            </a:extLst>
          </p:cNvPr>
          <p:cNvSpPr>
            <a:spLocks noGrp="1"/>
          </p:cNvSpPr>
          <p:nvPr>
            <p:ph type="sldNum" sz="quarter" idx="11"/>
          </p:nvPr>
        </p:nvSpPr>
        <p:spPr/>
        <p:txBody>
          <a:bodyPr/>
          <a:lstStyle/>
          <a:p>
            <a:fld id="{61ED25BF-8B08-481C-9175-42CBF3C8334C}" type="slidenum">
              <a:rPr lang="en-US" smtClean="0"/>
              <a:pPr/>
              <a:t>115</a:t>
            </a:fld>
            <a:endParaRPr lang="en-US"/>
          </a:p>
        </p:txBody>
      </p:sp>
    </p:spTree>
    <p:extLst>
      <p:ext uri="{BB962C8B-B14F-4D97-AF65-F5344CB8AC3E}">
        <p14:creationId xmlns:p14="http://schemas.microsoft.com/office/powerpoint/2010/main" val="83289544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07421-25A4-F277-92E3-2ABA3A0AC4F9}"/>
              </a:ext>
            </a:extLst>
          </p:cNvPr>
          <p:cNvSpPr>
            <a:spLocks noGrp="1"/>
          </p:cNvSpPr>
          <p:nvPr>
            <p:ph type="title"/>
          </p:nvPr>
        </p:nvSpPr>
        <p:spPr/>
        <p:txBody>
          <a:bodyPr/>
          <a:lstStyle/>
          <a:p>
            <a:r>
              <a:rPr lang="en-US"/>
              <a:t>SPRINT API Matches (1 of 11)</a:t>
            </a:r>
          </a:p>
        </p:txBody>
      </p:sp>
      <p:sp>
        <p:nvSpPr>
          <p:cNvPr id="3" name="Slide Number Placeholder 2">
            <a:extLst>
              <a:ext uri="{FF2B5EF4-FFF2-40B4-BE49-F238E27FC236}">
                <a16:creationId xmlns:a16="http://schemas.microsoft.com/office/drawing/2014/main" id="{6C27DA5D-96F5-E5AF-4607-0696CDFC5E12}"/>
              </a:ext>
            </a:extLst>
          </p:cNvPr>
          <p:cNvSpPr>
            <a:spLocks noGrp="1"/>
          </p:cNvSpPr>
          <p:nvPr>
            <p:ph type="sldNum" sz="quarter" idx="12"/>
          </p:nvPr>
        </p:nvSpPr>
        <p:spPr/>
        <p:txBody>
          <a:bodyPr/>
          <a:lstStyle/>
          <a:p>
            <a:fld id="{61ED25BF-8B08-481C-9175-42CBF3C8334C}" type="slidenum">
              <a:rPr lang="en-US" smtClean="0"/>
              <a:pPr/>
              <a:t>116</a:t>
            </a:fld>
            <a:endParaRPr lang="en-US"/>
          </a:p>
        </p:txBody>
      </p:sp>
      <p:graphicFrame>
        <p:nvGraphicFramePr>
          <p:cNvPr id="4" name="Table 4">
            <a:extLst>
              <a:ext uri="{FF2B5EF4-FFF2-40B4-BE49-F238E27FC236}">
                <a16:creationId xmlns:a16="http://schemas.microsoft.com/office/drawing/2014/main" id="{C24E7E41-26D9-AAAF-121E-1B14D4A6B25B}"/>
              </a:ext>
            </a:extLst>
          </p:cNvPr>
          <p:cNvGraphicFramePr>
            <a:graphicFrameLocks noGrp="1"/>
          </p:cNvGraphicFramePr>
          <p:nvPr>
            <p:extLst>
              <p:ext uri="{D42A27DB-BD31-4B8C-83A1-F6EECF244321}">
                <p14:modId xmlns:p14="http://schemas.microsoft.com/office/powerpoint/2010/main" val="2698766851"/>
              </p:ext>
            </p:extLst>
          </p:nvPr>
        </p:nvGraphicFramePr>
        <p:xfrm>
          <a:off x="86265" y="905776"/>
          <a:ext cx="12007970" cy="5201505"/>
        </p:xfrm>
        <a:graphic>
          <a:graphicData uri="http://schemas.openxmlformats.org/drawingml/2006/table">
            <a:tbl>
              <a:tblPr firstRow="1" bandRow="1">
                <a:tableStyleId>{93296810-A885-4BE3-A3E7-6D5BEEA58F35}</a:tableStyleId>
              </a:tblPr>
              <a:tblGrid>
                <a:gridCol w="7287414">
                  <a:extLst>
                    <a:ext uri="{9D8B030D-6E8A-4147-A177-3AD203B41FA5}">
                      <a16:colId xmlns:a16="http://schemas.microsoft.com/office/drawing/2014/main" val="2229897787"/>
                    </a:ext>
                  </a:extLst>
                </a:gridCol>
                <a:gridCol w="2514114">
                  <a:extLst>
                    <a:ext uri="{9D8B030D-6E8A-4147-A177-3AD203B41FA5}">
                      <a16:colId xmlns:a16="http://schemas.microsoft.com/office/drawing/2014/main" val="2868535965"/>
                    </a:ext>
                  </a:extLst>
                </a:gridCol>
                <a:gridCol w="1327383">
                  <a:extLst>
                    <a:ext uri="{9D8B030D-6E8A-4147-A177-3AD203B41FA5}">
                      <a16:colId xmlns:a16="http://schemas.microsoft.com/office/drawing/2014/main" val="3530153539"/>
                    </a:ext>
                  </a:extLst>
                </a:gridCol>
                <a:gridCol w="879059">
                  <a:extLst>
                    <a:ext uri="{9D8B030D-6E8A-4147-A177-3AD203B41FA5}">
                      <a16:colId xmlns:a16="http://schemas.microsoft.com/office/drawing/2014/main" val="2159041815"/>
                    </a:ext>
                  </a:extLst>
                </a:gridCol>
              </a:tblGrid>
              <a:tr h="433255">
                <a:tc>
                  <a:txBody>
                    <a:bodyPr/>
                    <a:lstStyle/>
                    <a:p>
                      <a:pPr algn="ctr" fontAlgn="b"/>
                      <a:r>
                        <a:rPr lang="en-US" sz="1400" b="1" i="0" u="none" strike="noStrike" dirty="0">
                          <a:solidFill>
                            <a:schemeClr val="bg1"/>
                          </a:solidFill>
                          <a:effectLst/>
                          <a:latin typeface="Calibri" panose="020F0502020204030204" pitchFamily="34" charset="0"/>
                        </a:rPr>
                        <a:t>SPRINT API Project Name</a:t>
                      </a:r>
                    </a:p>
                  </a:txBody>
                  <a:tcPr marL="6350" marR="6350" marT="6350" marB="0" anchor="ctr"/>
                </a:tc>
                <a:tc>
                  <a:txBody>
                    <a:bodyPr/>
                    <a:lstStyle/>
                    <a:p>
                      <a:pPr algn="ctr" fontAlgn="b"/>
                      <a:r>
                        <a:rPr lang="en-US" sz="1400" b="1" i="0" u="none" strike="noStrike">
                          <a:solidFill>
                            <a:schemeClr val="bg1"/>
                          </a:solidFill>
                          <a:effectLst/>
                          <a:latin typeface="Calibri" panose="020F0502020204030204" pitchFamily="34" charset="0"/>
                        </a:rPr>
                        <a:t>SPRINT API Principal Investigator</a:t>
                      </a:r>
                    </a:p>
                  </a:txBody>
                  <a:tcPr marL="6350" marR="6350" marT="6350" marB="0" anchor="ctr"/>
                </a:tc>
                <a:tc>
                  <a:txBody>
                    <a:bodyPr/>
                    <a:lstStyle/>
                    <a:p>
                      <a:pPr algn="ctr" fontAlgn="b"/>
                      <a:r>
                        <a:rPr lang="en-US" sz="1400" b="1" i="0" u="none" strike="noStrike">
                          <a:solidFill>
                            <a:schemeClr val="bg1"/>
                          </a:solidFill>
                          <a:effectLst/>
                          <a:latin typeface="Calibri" panose="020F0502020204030204" pitchFamily="34" charset="0"/>
                        </a:rPr>
                        <a:t>RAFT Project ID</a:t>
                      </a:r>
                    </a:p>
                  </a:txBody>
                  <a:tcPr marL="6350" marR="6350" marT="6350" marB="0" anchor="ctr"/>
                </a:tc>
                <a:tc>
                  <a:txBody>
                    <a:bodyPr/>
                    <a:lstStyle/>
                    <a:p>
                      <a:pPr algn="ctr" fontAlgn="b"/>
                      <a:r>
                        <a:rPr lang="en-US" sz="1400" b="1" i="0" u="none" strike="noStrike">
                          <a:solidFill>
                            <a:schemeClr val="bg1"/>
                          </a:solidFill>
                          <a:effectLst/>
                          <a:latin typeface="Calibri" panose="020F0502020204030204" pitchFamily="34" charset="0"/>
                        </a:rPr>
                        <a:t>Current Portfolio</a:t>
                      </a:r>
                    </a:p>
                  </a:txBody>
                  <a:tcPr marL="6350" marR="6350" marT="6350" marB="0" anchor="ctr"/>
                </a:tc>
                <a:extLst>
                  <a:ext uri="{0D108BD9-81ED-4DB2-BD59-A6C34878D82A}">
                    <a16:rowId xmlns:a16="http://schemas.microsoft.com/office/drawing/2014/main" val="1674829909"/>
                  </a:ext>
                </a:extLst>
              </a:tr>
              <a:tr h="353332">
                <a:tc>
                  <a:txBody>
                    <a:bodyPr/>
                    <a:lstStyle/>
                    <a:p>
                      <a:pPr algn="l" fontAlgn="b"/>
                      <a:r>
                        <a:rPr lang="en-US" sz="1200" b="0" i="0" u="none" strike="noStrike">
                          <a:solidFill>
                            <a:srgbClr val="000000"/>
                          </a:solidFill>
                          <a:effectLst/>
                          <a:latin typeface="Calibri" panose="020F0502020204030204" pitchFamily="34" charset="0"/>
                        </a:rPr>
                        <a:t>A Gene-by-Environment Genome-Wide Interaction Study (GEWIS) of Suicidal Thoughts and Behaviors in Veterans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Kimbrel, Nathan 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MHBA-004-21F</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3046582849"/>
                  </a:ext>
                </a:extLst>
              </a:tr>
              <a:tr h="353332">
                <a:tc>
                  <a:txBody>
                    <a:bodyPr/>
                    <a:lstStyle/>
                    <a:p>
                      <a:pPr algn="l" fontAlgn="b"/>
                      <a:r>
                        <a:rPr lang="en-US" sz="1200" b="0" i="0" u="none" strike="noStrike" dirty="0">
                          <a:solidFill>
                            <a:srgbClr val="000000"/>
                          </a:solidFill>
                          <a:effectLst/>
                          <a:latin typeface="Calibri" panose="020F0502020204030204" pitchFamily="34" charset="0"/>
                        </a:rPr>
                        <a:t>A Hybrid Effectiveness-Implementation Trial of Treatments for Veterans with PTSD at Elevated Acute Risk for Suicide</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Harned, Melanie</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HSR4-012-22SHold</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2453218863"/>
                  </a:ext>
                </a:extLst>
              </a:tr>
              <a:tr h="353332">
                <a:tc>
                  <a:txBody>
                    <a:bodyPr/>
                    <a:lstStyle/>
                    <a:p>
                      <a:pPr algn="l" fontAlgn="b"/>
                      <a:r>
                        <a:rPr lang="en-US" sz="1200" b="0" i="0" u="none" strike="noStrike" dirty="0">
                          <a:solidFill>
                            <a:srgbClr val="000000"/>
                          </a:solidFill>
                          <a:effectLst/>
                          <a:latin typeface="Calibri" panose="020F0502020204030204" pitchFamily="34" charset="0"/>
                        </a:rPr>
                        <a:t>A Multi-Method Examination of Veteran Crisis Line Emergency Dispatches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Britton, Peter</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HSR4-004-19W</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2794475023"/>
                  </a:ext>
                </a:extLst>
              </a:tr>
              <a:tr h="509488">
                <a:tc>
                  <a:txBody>
                    <a:bodyPr/>
                    <a:lstStyle/>
                    <a:p>
                      <a:pPr algn="l" fontAlgn="b"/>
                      <a:r>
                        <a:rPr lang="en-US" sz="1200" b="0" i="0" u="none" strike="noStrike" dirty="0">
                          <a:solidFill>
                            <a:srgbClr val="000000"/>
                          </a:solidFill>
                          <a:effectLst/>
                          <a:latin typeface="Calibri" panose="020F0502020204030204" pitchFamily="34" charset="0"/>
                        </a:rPr>
                        <a:t>A Novel Cognitive Remediation Intervention Targeting Poor Decision-Making and Depression in Veterans at High Risk for Suicide: A Safe, Telehealth Approach During the COVID-19 Pandemic</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Hazlett, Erin 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RRDS-027-21S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296652822"/>
                  </a:ext>
                </a:extLst>
              </a:tr>
              <a:tr h="353332">
                <a:tc>
                  <a:txBody>
                    <a:bodyPr/>
                    <a:lstStyle/>
                    <a:p>
                      <a:pPr algn="l" fontAlgn="b"/>
                      <a:r>
                        <a:rPr lang="en-US" sz="1200" b="0" i="0" u="none" strike="noStrike" dirty="0">
                          <a:solidFill>
                            <a:srgbClr val="000000"/>
                          </a:solidFill>
                          <a:effectLst/>
                          <a:latin typeface="Calibri" panose="020F0502020204030204" pitchFamily="34" charset="0"/>
                        </a:rPr>
                        <a:t>A Novel Peer-Delivered Recovery-Focused Suicide Prevention Intervention for Veterans with Serious Mental Illness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Chalker, Samantha 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RRD9-004-21W</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559808182"/>
                  </a:ext>
                </a:extLst>
              </a:tr>
              <a:tr h="353332">
                <a:tc>
                  <a:txBody>
                    <a:bodyPr/>
                    <a:lstStyle/>
                    <a:p>
                      <a:pPr algn="l" fontAlgn="b"/>
                      <a:r>
                        <a:rPr lang="en-US" sz="1200" b="0" i="0" u="none" strike="noStrike" dirty="0">
                          <a:solidFill>
                            <a:srgbClr val="000000"/>
                          </a:solidFill>
                          <a:effectLst/>
                          <a:latin typeface="Calibri" panose="020F0502020204030204" pitchFamily="34" charset="0"/>
                        </a:rPr>
                        <a:t>A Pilot Investigation of Cognitive Behavior Therapy for Loneliness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Allan, Nicholas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None</a:t>
                      </a:r>
                    </a:p>
                  </a:txBody>
                  <a:tcPr marL="6350" marR="6350" marT="6350" marB="0" anchor="b"/>
                </a:tc>
                <a:extLst>
                  <a:ext uri="{0D108BD9-81ED-4DB2-BD59-A6C34878D82A}">
                    <a16:rowId xmlns:a16="http://schemas.microsoft.com/office/drawing/2014/main" val="3100464276"/>
                  </a:ext>
                </a:extLst>
              </a:tr>
              <a:tr h="353332">
                <a:tc>
                  <a:txBody>
                    <a:bodyPr/>
                    <a:lstStyle/>
                    <a:p>
                      <a:pPr algn="l" fontAlgn="b"/>
                      <a:r>
                        <a:rPr lang="en-US" sz="1200" b="0" i="0" u="none" strike="noStrike">
                          <a:solidFill>
                            <a:srgbClr val="000000"/>
                          </a:solidFill>
                          <a:effectLst/>
                          <a:latin typeface="Calibri" panose="020F0502020204030204" pitchFamily="34" charset="0"/>
                        </a:rPr>
                        <a:t>A hybrid effectiveness-implementation multisite trial of a dialectical behavior therapy skills group for Veterans at high-risk for suicide attempt</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Decker, Suzanne</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HSR4-006-19W</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3865120085"/>
                  </a:ext>
                </a:extLst>
              </a:tr>
              <a:tr h="353332">
                <a:tc>
                  <a:txBody>
                    <a:bodyPr/>
                    <a:lstStyle/>
                    <a:p>
                      <a:pPr algn="l" fontAlgn="b"/>
                      <a:r>
                        <a:rPr lang="en-US" sz="1200" b="0" i="0" u="none" strike="noStrike" dirty="0">
                          <a:solidFill>
                            <a:srgbClr val="000000"/>
                          </a:solidFill>
                          <a:effectLst/>
                          <a:latin typeface="Calibri" panose="020F0502020204030204" pitchFamily="34" charset="0"/>
                        </a:rPr>
                        <a:t>A pilot trial of health coaching to improve functioning and reduce suicide risk among reintegrating Veterans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Denneson, Lauren M.</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RRD4-004-21S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4067098542"/>
                  </a:ext>
                </a:extLst>
              </a:tr>
              <a:tr h="353332">
                <a:tc>
                  <a:txBody>
                    <a:bodyPr/>
                    <a:lstStyle/>
                    <a:p>
                      <a:pPr algn="l" fontAlgn="b"/>
                      <a:r>
                        <a:rPr lang="en-US" sz="1200" b="0" i="0" u="none" strike="noStrike" dirty="0">
                          <a:solidFill>
                            <a:srgbClr val="000000"/>
                          </a:solidFill>
                          <a:effectLst/>
                          <a:latin typeface="Calibri" panose="020F0502020204030204" pitchFamily="34" charset="0"/>
                        </a:rPr>
                        <a:t>Acceptability and Feasibility of a Peer-to-Peer Firearm-Specific Means Safety Intervention</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Houtsma, Claire</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PSYC-001-21S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1019109760"/>
                  </a:ext>
                </a:extLst>
              </a:tr>
              <a:tr h="353332">
                <a:tc>
                  <a:txBody>
                    <a:bodyPr/>
                    <a:lstStyle/>
                    <a:p>
                      <a:pPr algn="l" fontAlgn="b"/>
                      <a:r>
                        <a:rPr lang="en-US" sz="1200" b="0" i="0" u="none" strike="noStrike" dirty="0">
                          <a:solidFill>
                            <a:srgbClr val="000000"/>
                          </a:solidFill>
                          <a:effectLst/>
                          <a:latin typeface="Calibri" panose="020F0502020204030204" pitchFamily="34" charset="0"/>
                        </a:rPr>
                        <a:t>Advancing Suicide Prevention for Female Veterans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Denneson, Lauren</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HSR4-004-17S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23924898"/>
                  </a:ext>
                </a:extLst>
              </a:tr>
              <a:tr h="353332">
                <a:tc>
                  <a:txBody>
                    <a:bodyPr/>
                    <a:lstStyle/>
                    <a:p>
                      <a:pPr algn="l" fontAlgn="b"/>
                      <a:r>
                        <a:rPr lang="en-US" sz="1200" b="0" i="0" u="none" strike="noStrike">
                          <a:solidFill>
                            <a:srgbClr val="000000"/>
                          </a:solidFill>
                          <a:effectLst/>
                          <a:latin typeface="Calibri" panose="020F0502020204030204" pitchFamily="34" charset="0"/>
                        </a:rPr>
                        <a:t>Alexithymia Intervention for Suicide (ALEXIS)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Kimhy, David</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RRDS-047-22S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1955502812"/>
                  </a:ext>
                </a:extLst>
              </a:tr>
              <a:tr h="353332">
                <a:tc>
                  <a:txBody>
                    <a:bodyPr/>
                    <a:lstStyle/>
                    <a:p>
                      <a:pPr algn="l" fontAlgn="b"/>
                      <a:r>
                        <a:rPr lang="en-US" sz="1200" b="0" i="0" u="none" strike="noStrike">
                          <a:solidFill>
                            <a:srgbClr val="000000"/>
                          </a:solidFill>
                          <a:effectLst/>
                          <a:latin typeface="Calibri" panose="020F0502020204030204" pitchFamily="34" charset="0"/>
                        </a:rPr>
                        <a:t>Application of a mobile health platform for assessing cognition and psychiatric symptoms in Veterans</a:t>
                      </a:r>
                    </a:p>
                  </a:txBody>
                  <a:tcPr marL="6350" marR="6350" marT="6350" marB="0" anchor="b"/>
                </a:tc>
                <a:tc>
                  <a:txBody>
                    <a:bodyPr/>
                    <a:lstStyle/>
                    <a:p>
                      <a:pPr algn="l" fontAlgn="b"/>
                      <a:r>
                        <a:rPr lang="en-US" sz="1200" b="0" i="0" u="none" strike="noStrike" dirty="0" err="1">
                          <a:solidFill>
                            <a:srgbClr val="000000"/>
                          </a:solidFill>
                          <a:effectLst/>
                          <a:latin typeface="Calibri" panose="020F0502020204030204" pitchFamily="34" charset="0"/>
                        </a:rPr>
                        <a:t>Bomyea</a:t>
                      </a:r>
                      <a:r>
                        <a:rPr lang="en-US" sz="1200" b="0" i="0" u="none" strike="noStrike" dirty="0">
                          <a:solidFill>
                            <a:srgbClr val="000000"/>
                          </a:solidFill>
                          <a:effectLst/>
                          <a:latin typeface="Calibri" panose="020F0502020204030204" pitchFamily="34" charset="0"/>
                        </a:rPr>
                        <a:t>, Jessica 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MHBC-007-22S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1685403339"/>
                  </a:ext>
                </a:extLst>
              </a:tr>
              <a:tr h="353332">
                <a:tc>
                  <a:txBody>
                    <a:bodyPr/>
                    <a:lstStyle/>
                    <a:p>
                      <a:pPr algn="l" fontAlgn="b"/>
                      <a:r>
                        <a:rPr lang="en-US" sz="1200" b="0" i="0" u="none" strike="noStrike">
                          <a:solidFill>
                            <a:srgbClr val="000000"/>
                          </a:solidFill>
                          <a:effectLst/>
                          <a:latin typeface="Calibri" panose="020F0502020204030204" pitchFamily="34" charset="0"/>
                        </a:rPr>
                        <a:t>Approximating Mechanisms of Suicide Risk to Innovate Interventions for Mid-to-Late-Life Veterans</a:t>
                      </a: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Ruderman, Michael</a:t>
                      </a: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PSYC-002-22S</a:t>
                      </a: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2401763305"/>
                  </a:ext>
                </a:extLst>
              </a:tr>
            </a:tbl>
          </a:graphicData>
        </a:graphic>
      </p:graphicFrame>
    </p:spTree>
    <p:extLst>
      <p:ext uri="{BB962C8B-B14F-4D97-AF65-F5344CB8AC3E}">
        <p14:creationId xmlns:p14="http://schemas.microsoft.com/office/powerpoint/2010/main" val="64573534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07421-25A4-F277-92E3-2ABA3A0AC4F9}"/>
              </a:ext>
            </a:extLst>
          </p:cNvPr>
          <p:cNvSpPr>
            <a:spLocks noGrp="1"/>
          </p:cNvSpPr>
          <p:nvPr>
            <p:ph type="title"/>
          </p:nvPr>
        </p:nvSpPr>
        <p:spPr/>
        <p:txBody>
          <a:bodyPr/>
          <a:lstStyle/>
          <a:p>
            <a:r>
              <a:rPr lang="en-US"/>
              <a:t>SPRINT API Matches (2 of 11)</a:t>
            </a:r>
          </a:p>
        </p:txBody>
      </p:sp>
      <p:sp>
        <p:nvSpPr>
          <p:cNvPr id="3" name="Slide Number Placeholder 2">
            <a:extLst>
              <a:ext uri="{FF2B5EF4-FFF2-40B4-BE49-F238E27FC236}">
                <a16:creationId xmlns:a16="http://schemas.microsoft.com/office/drawing/2014/main" id="{6C27DA5D-96F5-E5AF-4607-0696CDFC5E12}"/>
              </a:ext>
            </a:extLst>
          </p:cNvPr>
          <p:cNvSpPr>
            <a:spLocks noGrp="1"/>
          </p:cNvSpPr>
          <p:nvPr>
            <p:ph type="sldNum" sz="quarter" idx="12"/>
          </p:nvPr>
        </p:nvSpPr>
        <p:spPr/>
        <p:txBody>
          <a:bodyPr/>
          <a:lstStyle/>
          <a:p>
            <a:fld id="{61ED25BF-8B08-481C-9175-42CBF3C8334C}" type="slidenum">
              <a:rPr lang="en-US" smtClean="0"/>
              <a:pPr/>
              <a:t>117</a:t>
            </a:fld>
            <a:endParaRPr lang="en-US"/>
          </a:p>
        </p:txBody>
      </p:sp>
      <p:graphicFrame>
        <p:nvGraphicFramePr>
          <p:cNvPr id="4" name="Table 4">
            <a:extLst>
              <a:ext uri="{FF2B5EF4-FFF2-40B4-BE49-F238E27FC236}">
                <a16:creationId xmlns:a16="http://schemas.microsoft.com/office/drawing/2014/main" id="{C24E7E41-26D9-AAAF-121E-1B14D4A6B25B}"/>
              </a:ext>
            </a:extLst>
          </p:cNvPr>
          <p:cNvGraphicFramePr>
            <a:graphicFrameLocks noGrp="1"/>
          </p:cNvGraphicFramePr>
          <p:nvPr>
            <p:extLst>
              <p:ext uri="{D42A27DB-BD31-4B8C-83A1-F6EECF244321}">
                <p14:modId xmlns:p14="http://schemas.microsoft.com/office/powerpoint/2010/main" val="753402056"/>
              </p:ext>
            </p:extLst>
          </p:nvPr>
        </p:nvGraphicFramePr>
        <p:xfrm>
          <a:off x="120770" y="923029"/>
          <a:ext cx="11973464" cy="5177530"/>
        </p:xfrm>
        <a:graphic>
          <a:graphicData uri="http://schemas.openxmlformats.org/drawingml/2006/table">
            <a:tbl>
              <a:tblPr firstRow="1" bandRow="1">
                <a:tableStyleId>{93296810-A885-4BE3-A3E7-6D5BEEA58F35}</a:tableStyleId>
              </a:tblPr>
              <a:tblGrid>
                <a:gridCol w="7266473">
                  <a:extLst>
                    <a:ext uri="{9D8B030D-6E8A-4147-A177-3AD203B41FA5}">
                      <a16:colId xmlns:a16="http://schemas.microsoft.com/office/drawing/2014/main" val="2229897787"/>
                    </a:ext>
                  </a:extLst>
                </a:gridCol>
                <a:gridCol w="2506890">
                  <a:extLst>
                    <a:ext uri="{9D8B030D-6E8A-4147-A177-3AD203B41FA5}">
                      <a16:colId xmlns:a16="http://schemas.microsoft.com/office/drawing/2014/main" val="2868535965"/>
                    </a:ext>
                  </a:extLst>
                </a:gridCol>
                <a:gridCol w="1323568">
                  <a:extLst>
                    <a:ext uri="{9D8B030D-6E8A-4147-A177-3AD203B41FA5}">
                      <a16:colId xmlns:a16="http://schemas.microsoft.com/office/drawing/2014/main" val="3530153539"/>
                    </a:ext>
                  </a:extLst>
                </a:gridCol>
                <a:gridCol w="876533">
                  <a:extLst>
                    <a:ext uri="{9D8B030D-6E8A-4147-A177-3AD203B41FA5}">
                      <a16:colId xmlns:a16="http://schemas.microsoft.com/office/drawing/2014/main" val="2159041815"/>
                    </a:ext>
                  </a:extLst>
                </a:gridCol>
              </a:tblGrid>
              <a:tr h="413514">
                <a:tc>
                  <a:txBody>
                    <a:bodyPr/>
                    <a:lstStyle/>
                    <a:p>
                      <a:pPr algn="ctr" fontAlgn="b"/>
                      <a:r>
                        <a:rPr lang="en-US" sz="1400" b="1" i="0" u="none" strike="noStrike" dirty="0">
                          <a:solidFill>
                            <a:schemeClr val="bg1"/>
                          </a:solidFill>
                          <a:effectLst/>
                          <a:latin typeface="Calibri" panose="020F0502020204030204" pitchFamily="34" charset="0"/>
                        </a:rPr>
                        <a:t>SPRINT API Project Name</a:t>
                      </a:r>
                    </a:p>
                  </a:txBody>
                  <a:tcPr marL="6350" marR="6350" marT="6350" marB="0" anchor="ctr"/>
                </a:tc>
                <a:tc>
                  <a:txBody>
                    <a:bodyPr/>
                    <a:lstStyle/>
                    <a:p>
                      <a:pPr algn="ctr" fontAlgn="b"/>
                      <a:r>
                        <a:rPr lang="en-US" sz="1400" b="1" i="0" u="none" strike="noStrike">
                          <a:solidFill>
                            <a:schemeClr val="bg1"/>
                          </a:solidFill>
                          <a:effectLst/>
                          <a:latin typeface="Calibri" panose="020F0502020204030204" pitchFamily="34" charset="0"/>
                        </a:rPr>
                        <a:t>SPRINT API Principal Investigator</a:t>
                      </a:r>
                    </a:p>
                  </a:txBody>
                  <a:tcPr marL="6350" marR="6350" marT="6350" marB="0" anchor="ctr"/>
                </a:tc>
                <a:tc>
                  <a:txBody>
                    <a:bodyPr/>
                    <a:lstStyle/>
                    <a:p>
                      <a:pPr algn="ctr" fontAlgn="b"/>
                      <a:r>
                        <a:rPr lang="en-US" sz="1400" b="1" i="0" u="none" strike="noStrike">
                          <a:solidFill>
                            <a:schemeClr val="bg1"/>
                          </a:solidFill>
                          <a:effectLst/>
                          <a:latin typeface="Calibri" panose="020F0502020204030204" pitchFamily="34" charset="0"/>
                        </a:rPr>
                        <a:t>RAFT Project ID</a:t>
                      </a:r>
                    </a:p>
                  </a:txBody>
                  <a:tcPr marL="6350" marR="6350" marT="6350" marB="0" anchor="ctr"/>
                </a:tc>
                <a:tc>
                  <a:txBody>
                    <a:bodyPr/>
                    <a:lstStyle/>
                    <a:p>
                      <a:pPr algn="ctr" fontAlgn="b"/>
                      <a:r>
                        <a:rPr lang="en-US" sz="1400" b="1" i="0" u="none" strike="noStrike">
                          <a:solidFill>
                            <a:schemeClr val="bg1"/>
                          </a:solidFill>
                          <a:effectLst/>
                          <a:latin typeface="Calibri" panose="020F0502020204030204" pitchFamily="34" charset="0"/>
                        </a:rPr>
                        <a:t>Current Portfolio</a:t>
                      </a:r>
                    </a:p>
                  </a:txBody>
                  <a:tcPr marL="6350" marR="6350" marT="6350" marB="0" anchor="ctr"/>
                </a:tc>
                <a:extLst>
                  <a:ext uri="{0D108BD9-81ED-4DB2-BD59-A6C34878D82A}">
                    <a16:rowId xmlns:a16="http://schemas.microsoft.com/office/drawing/2014/main" val="1674829909"/>
                  </a:ext>
                </a:extLst>
              </a:tr>
              <a:tr h="311903">
                <a:tc>
                  <a:txBody>
                    <a:bodyPr/>
                    <a:lstStyle/>
                    <a:p>
                      <a:pPr algn="l" fontAlgn="b"/>
                      <a:r>
                        <a:rPr lang="en-US" sz="1200" b="0" i="0" u="none" strike="noStrike" dirty="0">
                          <a:solidFill>
                            <a:srgbClr val="000000"/>
                          </a:solidFill>
                          <a:effectLst/>
                          <a:latin typeface="Calibri" panose="020F0502020204030204" pitchFamily="34" charset="0"/>
                        </a:rPr>
                        <a:t>Behavioral Health QUERI program</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Landes, Sara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HQ5 014-19W</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3072587643"/>
                  </a:ext>
                </a:extLst>
              </a:tr>
              <a:tr h="311903">
                <a:tc>
                  <a:txBody>
                    <a:bodyPr/>
                    <a:lstStyle/>
                    <a:p>
                      <a:pPr algn="l" fontAlgn="b"/>
                      <a:r>
                        <a:rPr lang="en-US" sz="1200" b="0" i="0" u="none" strike="noStrike" dirty="0">
                          <a:solidFill>
                            <a:srgbClr val="000000"/>
                          </a:solidFill>
                          <a:effectLst/>
                          <a:latin typeface="Calibri" panose="020F0502020204030204" pitchFamily="34" charset="0"/>
                        </a:rPr>
                        <a:t>Beliefs About Suicide and Help Seeking: An Elicitation Study</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Titus, Caitlin</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None</a:t>
                      </a:r>
                    </a:p>
                  </a:txBody>
                  <a:tcPr marL="6350" marR="6350" marT="6350" marB="0" anchor="b"/>
                </a:tc>
                <a:extLst>
                  <a:ext uri="{0D108BD9-81ED-4DB2-BD59-A6C34878D82A}">
                    <a16:rowId xmlns:a16="http://schemas.microsoft.com/office/drawing/2014/main" val="799604756"/>
                  </a:ext>
                </a:extLst>
              </a:tr>
              <a:tr h="311903">
                <a:tc>
                  <a:txBody>
                    <a:bodyPr/>
                    <a:lstStyle/>
                    <a:p>
                      <a:pPr algn="l" fontAlgn="b"/>
                      <a:r>
                        <a:rPr lang="en-US" sz="1200" b="0" i="0" u="none" strike="noStrike" dirty="0">
                          <a:solidFill>
                            <a:srgbClr val="000000"/>
                          </a:solidFill>
                          <a:effectLst/>
                          <a:latin typeface="Calibri" panose="020F0502020204030204" pitchFamily="34" charset="0"/>
                        </a:rPr>
                        <a:t>Brief Behavioral Treatment for Insomnia in Veterans with Posttraumatic Stress Disorder</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Maguen, Shira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RRDE-001-22S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3413476932"/>
                  </a:ext>
                </a:extLst>
              </a:tr>
              <a:tr h="328479">
                <a:tc>
                  <a:txBody>
                    <a:bodyPr/>
                    <a:lstStyle/>
                    <a:p>
                      <a:pPr algn="l" fontAlgn="b"/>
                      <a:r>
                        <a:rPr lang="en-US" sz="1200" b="0" i="0" u="none" strike="noStrike" dirty="0">
                          <a:solidFill>
                            <a:srgbClr val="000000"/>
                          </a:solidFill>
                          <a:effectLst/>
                          <a:latin typeface="Calibri" panose="020F0502020204030204" pitchFamily="34" charset="0"/>
                        </a:rPr>
                        <a:t>CBT for Suicide Prevention Pilot (Telehealth delivery of Cognitive Behavioral Therapy for Suicide Prevention (CBT-SP))</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Ilgen, Mark</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None</a:t>
                      </a:r>
                    </a:p>
                  </a:txBody>
                  <a:tcPr marL="6350" marR="6350" marT="6350" marB="0" anchor="b"/>
                </a:tc>
                <a:extLst>
                  <a:ext uri="{0D108BD9-81ED-4DB2-BD59-A6C34878D82A}">
                    <a16:rowId xmlns:a16="http://schemas.microsoft.com/office/drawing/2014/main" val="2682447848"/>
                  </a:ext>
                </a:extLst>
              </a:tr>
              <a:tr h="311903">
                <a:tc>
                  <a:txBody>
                    <a:bodyPr/>
                    <a:lstStyle/>
                    <a:p>
                      <a:pPr algn="l" fontAlgn="b"/>
                      <a:r>
                        <a:rPr lang="en-US" sz="1200" b="0" i="0" u="none" strike="noStrike" dirty="0">
                          <a:solidFill>
                            <a:srgbClr val="000000"/>
                          </a:solidFill>
                          <a:effectLst/>
                          <a:latin typeface="Calibri" panose="020F0502020204030204" pitchFamily="34" charset="0"/>
                        </a:rPr>
                        <a:t>CSR&amp;D Research Career Scientist Award</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Haghighi, Fatemeh</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RCSR-005-19S</a:t>
                      </a: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TBI AMP</a:t>
                      </a:r>
                    </a:p>
                  </a:txBody>
                  <a:tcPr marL="6350" marR="6350" marT="6350" marB="0" anchor="b"/>
                </a:tc>
                <a:extLst>
                  <a:ext uri="{0D108BD9-81ED-4DB2-BD59-A6C34878D82A}">
                    <a16:rowId xmlns:a16="http://schemas.microsoft.com/office/drawing/2014/main" val="92159063"/>
                  </a:ext>
                </a:extLst>
              </a:tr>
              <a:tr h="311903">
                <a:tc>
                  <a:txBody>
                    <a:bodyPr/>
                    <a:lstStyle/>
                    <a:p>
                      <a:pPr algn="l" fontAlgn="b"/>
                      <a:r>
                        <a:rPr lang="en-US" sz="1200" b="0" i="0" u="none" strike="noStrike" dirty="0">
                          <a:solidFill>
                            <a:srgbClr val="000000"/>
                          </a:solidFill>
                          <a:effectLst/>
                          <a:latin typeface="Calibri" panose="020F0502020204030204" pitchFamily="34" charset="0"/>
                        </a:rPr>
                        <a:t>CSR&amp;D Research Career Scientist Award</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Hazlett, Erin</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RCSR-007-17F</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4114548026"/>
                  </a:ext>
                </a:extLst>
              </a:tr>
              <a:tr h="311903">
                <a:tc>
                  <a:txBody>
                    <a:bodyPr/>
                    <a:lstStyle/>
                    <a:p>
                      <a:pPr algn="l" fontAlgn="b"/>
                      <a:r>
                        <a:rPr lang="en-US" sz="1200" b="0" i="0" u="none" strike="noStrike" dirty="0">
                          <a:solidFill>
                            <a:srgbClr val="000000"/>
                          </a:solidFill>
                          <a:effectLst/>
                          <a:latin typeface="Calibri" panose="020F0502020204030204" pitchFamily="34" charset="0"/>
                        </a:rPr>
                        <a:t>CSRD Research Career Scientist Award Application</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Byers, Amy L.</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RCSR-002-21S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3146625487"/>
                  </a:ext>
                </a:extLst>
              </a:tr>
              <a:tr h="355306">
                <a:tc>
                  <a:txBody>
                    <a:bodyPr/>
                    <a:lstStyle/>
                    <a:p>
                      <a:pPr algn="l" fontAlgn="b"/>
                      <a:r>
                        <a:rPr lang="en-US" sz="1200" b="0" i="0" u="none" strike="noStrike" dirty="0">
                          <a:solidFill>
                            <a:srgbClr val="000000"/>
                          </a:solidFill>
                          <a:effectLst/>
                          <a:latin typeface="Calibri" panose="020F0502020204030204" pitchFamily="34" charset="0"/>
                        </a:rPr>
                        <a:t>CTBI: Traumatic brain injury-induced inflammation effects on cognitive evaluations and response inhibition: Mechanisms of increased risk for suicidality (Project 1)</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Goodman, Marianne; Hazlett, Erin</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NURC-004-19S</a:t>
                      </a: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TBI AMP</a:t>
                      </a:r>
                    </a:p>
                  </a:txBody>
                  <a:tcPr marL="6350" marR="6350" marT="6350" marB="0" anchor="b"/>
                </a:tc>
                <a:extLst>
                  <a:ext uri="{0D108BD9-81ED-4DB2-BD59-A6C34878D82A}">
                    <a16:rowId xmlns:a16="http://schemas.microsoft.com/office/drawing/2014/main" val="1960164179"/>
                  </a:ext>
                </a:extLst>
              </a:tr>
              <a:tr h="355306">
                <a:tc>
                  <a:txBody>
                    <a:bodyPr/>
                    <a:lstStyle/>
                    <a:p>
                      <a:pPr algn="l" fontAlgn="b"/>
                      <a:r>
                        <a:rPr lang="en-US" sz="1200" b="0" i="0" u="none" strike="noStrike" dirty="0">
                          <a:solidFill>
                            <a:srgbClr val="000000"/>
                          </a:solidFill>
                          <a:effectLst/>
                          <a:latin typeface="Calibri" panose="020F0502020204030204" pitchFamily="34" charset="0"/>
                        </a:rPr>
                        <a:t>CTBI: Traumatic brain injury-induced inflammation effects on cognitive evaluations and response inhibition: Mechanisms of increased risk for suicidality (Project 2)</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Niculescu, Alexander</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NURC-012-19S</a:t>
                      </a: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TBI AMP</a:t>
                      </a:r>
                    </a:p>
                  </a:txBody>
                  <a:tcPr marL="6350" marR="6350" marT="6350" marB="0" anchor="b"/>
                </a:tc>
                <a:extLst>
                  <a:ext uri="{0D108BD9-81ED-4DB2-BD59-A6C34878D82A}">
                    <a16:rowId xmlns:a16="http://schemas.microsoft.com/office/drawing/2014/main" val="4118074534"/>
                  </a:ext>
                </a:extLst>
              </a:tr>
              <a:tr h="355306">
                <a:tc>
                  <a:txBody>
                    <a:bodyPr/>
                    <a:lstStyle/>
                    <a:p>
                      <a:pPr algn="l" fontAlgn="b"/>
                      <a:r>
                        <a:rPr lang="en-US" sz="1200" b="0" i="0" u="none" strike="noStrike" dirty="0">
                          <a:solidFill>
                            <a:srgbClr val="000000"/>
                          </a:solidFill>
                          <a:effectLst/>
                          <a:latin typeface="Calibri" panose="020F0502020204030204" pitchFamily="34" charset="0"/>
                        </a:rPr>
                        <a:t>CTBI: Traumatic brain injury-induced inflammation effects on cognitive evaluations and response inhibition: Mechanisms of increased risk for suicidality (Project 3)</a:t>
                      </a: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Beck, Kevin</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NURC-014-19S</a:t>
                      </a: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TBI AMP</a:t>
                      </a:r>
                    </a:p>
                  </a:txBody>
                  <a:tcPr marL="6350" marR="6350" marT="6350" marB="0" anchor="b"/>
                </a:tc>
                <a:extLst>
                  <a:ext uri="{0D108BD9-81ED-4DB2-BD59-A6C34878D82A}">
                    <a16:rowId xmlns:a16="http://schemas.microsoft.com/office/drawing/2014/main" val="693677605"/>
                  </a:ext>
                </a:extLst>
              </a:tr>
              <a:tr h="355306">
                <a:tc>
                  <a:txBody>
                    <a:bodyPr/>
                    <a:lstStyle/>
                    <a:p>
                      <a:pPr algn="l" fontAlgn="b"/>
                      <a:r>
                        <a:rPr lang="en-US" sz="1200" b="0" i="0" u="none" strike="noStrike">
                          <a:solidFill>
                            <a:srgbClr val="000000"/>
                          </a:solidFill>
                          <a:effectLst/>
                          <a:latin typeface="Calibri" panose="020F0502020204030204" pitchFamily="34" charset="0"/>
                        </a:rPr>
                        <a:t>Can services to address Veterans social determinants of health reduce their suicide risk?</a:t>
                      </a:r>
                    </a:p>
                  </a:txBody>
                  <a:tcPr marL="6350" marR="6350" marT="6350" marB="0" anchor="b"/>
                </a:tc>
                <a:tc>
                  <a:txBody>
                    <a:bodyPr/>
                    <a:lstStyle/>
                    <a:p>
                      <a:pPr algn="l" fontAlgn="b"/>
                      <a:r>
                        <a:rPr lang="nb-NO" sz="1200" b="0" i="0" u="none" strike="noStrike">
                          <a:solidFill>
                            <a:srgbClr val="000000"/>
                          </a:solidFill>
                          <a:effectLst/>
                          <a:latin typeface="Calibri" panose="020F0502020204030204" pitchFamily="34" charset="0"/>
                        </a:rPr>
                        <a:t>(1) Montgomery, Ann E.; (2) True, Jennifer (Gala)</a:t>
                      </a: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HSR4-011-19W</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1945974072"/>
                  </a:ext>
                </a:extLst>
              </a:tr>
              <a:tr h="355306">
                <a:tc>
                  <a:txBody>
                    <a:bodyPr/>
                    <a:lstStyle/>
                    <a:p>
                      <a:pPr algn="l" fontAlgn="b"/>
                      <a:r>
                        <a:rPr lang="en-US" sz="1200" b="0" i="0" u="none" strike="noStrike" dirty="0">
                          <a:solidFill>
                            <a:srgbClr val="000000"/>
                          </a:solidFill>
                          <a:effectLst/>
                          <a:latin typeface="Calibri" panose="020F0502020204030204" pitchFamily="34" charset="0"/>
                        </a:rPr>
                        <a:t>Can suicide theory-guided natural language processing of clinical progress notes improve existing prediction models of Veteran suicide mortality?</a:t>
                      </a: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Sox-Harris, Alex</a:t>
                      </a: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HSR4-015-20S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2645458342"/>
                  </a:ext>
                </a:extLst>
              </a:tr>
              <a:tr h="311903">
                <a:tc>
                  <a:txBody>
                    <a:bodyPr/>
                    <a:lstStyle/>
                    <a:p>
                      <a:pPr algn="l" fontAlgn="b"/>
                      <a:r>
                        <a:rPr lang="en-US" sz="1200" b="0" i="0" u="none" strike="noStrike">
                          <a:solidFill>
                            <a:srgbClr val="000000"/>
                          </a:solidFill>
                          <a:effectLst/>
                          <a:latin typeface="Calibri" panose="020F0502020204030204" pitchFamily="34" charset="0"/>
                        </a:rPr>
                        <a:t>Caring Buddies/Family members Training and Education</a:t>
                      </a: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Asghar-Ali, Ali Abbas</a:t>
                      </a: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NA</a:t>
                      </a: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None</a:t>
                      </a:r>
                    </a:p>
                  </a:txBody>
                  <a:tcPr marL="6350" marR="6350" marT="6350" marB="0" anchor="b"/>
                </a:tc>
                <a:extLst>
                  <a:ext uri="{0D108BD9-81ED-4DB2-BD59-A6C34878D82A}">
                    <a16:rowId xmlns:a16="http://schemas.microsoft.com/office/drawing/2014/main" val="1368838486"/>
                  </a:ext>
                </a:extLst>
              </a:tr>
              <a:tr h="355306">
                <a:tc>
                  <a:txBody>
                    <a:bodyPr/>
                    <a:lstStyle/>
                    <a:p>
                      <a:pPr algn="l" fontAlgn="b"/>
                      <a:r>
                        <a:rPr lang="en-US" sz="1200" b="0" i="0" u="none" strike="noStrike">
                          <a:solidFill>
                            <a:srgbClr val="000000"/>
                          </a:solidFill>
                          <a:effectLst/>
                          <a:latin typeface="Calibri" panose="020F0502020204030204" pitchFamily="34" charset="0"/>
                        </a:rPr>
                        <a:t>Caring Cards to and from Veterans: Feasibility and Acceptability of a Peer Approach to Suicide Prevention and Recovery</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Granholm, Eric L.</a:t>
                      </a: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RRDS-012-20S</a:t>
                      </a: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897685530"/>
                  </a:ext>
                </a:extLst>
              </a:tr>
            </a:tbl>
          </a:graphicData>
        </a:graphic>
      </p:graphicFrame>
    </p:spTree>
    <p:extLst>
      <p:ext uri="{BB962C8B-B14F-4D97-AF65-F5344CB8AC3E}">
        <p14:creationId xmlns:p14="http://schemas.microsoft.com/office/powerpoint/2010/main" val="758668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07421-25A4-F277-92E3-2ABA3A0AC4F9}"/>
              </a:ext>
            </a:extLst>
          </p:cNvPr>
          <p:cNvSpPr>
            <a:spLocks noGrp="1"/>
          </p:cNvSpPr>
          <p:nvPr>
            <p:ph type="title"/>
          </p:nvPr>
        </p:nvSpPr>
        <p:spPr/>
        <p:txBody>
          <a:bodyPr/>
          <a:lstStyle/>
          <a:p>
            <a:r>
              <a:rPr lang="en-US"/>
              <a:t>SPRINT API Matches (3 of 11)</a:t>
            </a:r>
          </a:p>
        </p:txBody>
      </p:sp>
      <p:sp>
        <p:nvSpPr>
          <p:cNvPr id="3" name="Slide Number Placeholder 2">
            <a:extLst>
              <a:ext uri="{FF2B5EF4-FFF2-40B4-BE49-F238E27FC236}">
                <a16:creationId xmlns:a16="http://schemas.microsoft.com/office/drawing/2014/main" id="{6C27DA5D-96F5-E5AF-4607-0696CDFC5E12}"/>
              </a:ext>
            </a:extLst>
          </p:cNvPr>
          <p:cNvSpPr>
            <a:spLocks noGrp="1"/>
          </p:cNvSpPr>
          <p:nvPr>
            <p:ph type="sldNum" sz="quarter" idx="12"/>
          </p:nvPr>
        </p:nvSpPr>
        <p:spPr/>
        <p:txBody>
          <a:bodyPr/>
          <a:lstStyle/>
          <a:p>
            <a:fld id="{61ED25BF-8B08-481C-9175-42CBF3C8334C}" type="slidenum">
              <a:rPr lang="en-US" smtClean="0"/>
              <a:pPr/>
              <a:t>118</a:t>
            </a:fld>
            <a:endParaRPr lang="en-US"/>
          </a:p>
        </p:txBody>
      </p:sp>
      <p:graphicFrame>
        <p:nvGraphicFramePr>
          <p:cNvPr id="4" name="Table 4">
            <a:extLst>
              <a:ext uri="{FF2B5EF4-FFF2-40B4-BE49-F238E27FC236}">
                <a16:creationId xmlns:a16="http://schemas.microsoft.com/office/drawing/2014/main" id="{C24E7E41-26D9-AAAF-121E-1B14D4A6B25B}"/>
              </a:ext>
            </a:extLst>
          </p:cNvPr>
          <p:cNvGraphicFramePr>
            <a:graphicFrameLocks noGrp="1"/>
          </p:cNvGraphicFramePr>
          <p:nvPr>
            <p:extLst>
              <p:ext uri="{D42A27DB-BD31-4B8C-83A1-F6EECF244321}">
                <p14:modId xmlns:p14="http://schemas.microsoft.com/office/powerpoint/2010/main" val="1562652025"/>
              </p:ext>
            </p:extLst>
          </p:nvPr>
        </p:nvGraphicFramePr>
        <p:xfrm>
          <a:off x="120770" y="923029"/>
          <a:ext cx="11973464" cy="5040540"/>
        </p:xfrm>
        <a:graphic>
          <a:graphicData uri="http://schemas.openxmlformats.org/drawingml/2006/table">
            <a:tbl>
              <a:tblPr firstRow="1" bandRow="1">
                <a:tableStyleId>{93296810-A885-4BE3-A3E7-6D5BEEA58F35}</a:tableStyleId>
              </a:tblPr>
              <a:tblGrid>
                <a:gridCol w="7266473">
                  <a:extLst>
                    <a:ext uri="{9D8B030D-6E8A-4147-A177-3AD203B41FA5}">
                      <a16:colId xmlns:a16="http://schemas.microsoft.com/office/drawing/2014/main" val="2229897787"/>
                    </a:ext>
                  </a:extLst>
                </a:gridCol>
                <a:gridCol w="2506890">
                  <a:extLst>
                    <a:ext uri="{9D8B030D-6E8A-4147-A177-3AD203B41FA5}">
                      <a16:colId xmlns:a16="http://schemas.microsoft.com/office/drawing/2014/main" val="2868535965"/>
                    </a:ext>
                  </a:extLst>
                </a:gridCol>
                <a:gridCol w="1323568">
                  <a:extLst>
                    <a:ext uri="{9D8B030D-6E8A-4147-A177-3AD203B41FA5}">
                      <a16:colId xmlns:a16="http://schemas.microsoft.com/office/drawing/2014/main" val="3530153539"/>
                    </a:ext>
                  </a:extLst>
                </a:gridCol>
                <a:gridCol w="876533">
                  <a:extLst>
                    <a:ext uri="{9D8B030D-6E8A-4147-A177-3AD203B41FA5}">
                      <a16:colId xmlns:a16="http://schemas.microsoft.com/office/drawing/2014/main" val="2159041815"/>
                    </a:ext>
                  </a:extLst>
                </a:gridCol>
              </a:tblGrid>
              <a:tr h="413514">
                <a:tc>
                  <a:txBody>
                    <a:bodyPr/>
                    <a:lstStyle/>
                    <a:p>
                      <a:pPr algn="ctr" fontAlgn="b"/>
                      <a:r>
                        <a:rPr lang="en-US" sz="1400" b="1" i="0" u="none" strike="noStrike" dirty="0">
                          <a:solidFill>
                            <a:schemeClr val="bg1"/>
                          </a:solidFill>
                          <a:effectLst/>
                          <a:latin typeface="Calibri" panose="020F0502020204030204" pitchFamily="34" charset="0"/>
                        </a:rPr>
                        <a:t>SPRINT API Project Name</a:t>
                      </a:r>
                    </a:p>
                  </a:txBody>
                  <a:tcPr marL="6350" marR="6350" marT="6350" marB="0" anchor="ctr"/>
                </a:tc>
                <a:tc>
                  <a:txBody>
                    <a:bodyPr/>
                    <a:lstStyle/>
                    <a:p>
                      <a:pPr algn="ctr" fontAlgn="b"/>
                      <a:r>
                        <a:rPr lang="en-US" sz="1400" b="1" i="0" u="none" strike="noStrike">
                          <a:solidFill>
                            <a:schemeClr val="bg1"/>
                          </a:solidFill>
                          <a:effectLst/>
                          <a:latin typeface="Calibri" panose="020F0502020204030204" pitchFamily="34" charset="0"/>
                        </a:rPr>
                        <a:t>SPRINT API Principal Investigator</a:t>
                      </a:r>
                    </a:p>
                  </a:txBody>
                  <a:tcPr marL="6350" marR="6350" marT="6350" marB="0" anchor="ctr"/>
                </a:tc>
                <a:tc>
                  <a:txBody>
                    <a:bodyPr/>
                    <a:lstStyle/>
                    <a:p>
                      <a:pPr algn="ctr" fontAlgn="b"/>
                      <a:r>
                        <a:rPr lang="en-US" sz="1400" b="1" i="0" u="none" strike="noStrike">
                          <a:solidFill>
                            <a:schemeClr val="bg1"/>
                          </a:solidFill>
                          <a:effectLst/>
                          <a:latin typeface="Calibri" panose="020F0502020204030204" pitchFamily="34" charset="0"/>
                        </a:rPr>
                        <a:t>RAFT Project ID</a:t>
                      </a:r>
                    </a:p>
                  </a:txBody>
                  <a:tcPr marL="6350" marR="6350" marT="6350" marB="0" anchor="ctr"/>
                </a:tc>
                <a:tc>
                  <a:txBody>
                    <a:bodyPr/>
                    <a:lstStyle/>
                    <a:p>
                      <a:pPr algn="ctr" fontAlgn="b"/>
                      <a:r>
                        <a:rPr lang="en-US" sz="1400" b="1" i="0" u="none" strike="noStrike">
                          <a:solidFill>
                            <a:schemeClr val="bg1"/>
                          </a:solidFill>
                          <a:effectLst/>
                          <a:latin typeface="Calibri" panose="020F0502020204030204" pitchFamily="34" charset="0"/>
                        </a:rPr>
                        <a:t>Current Portfolio</a:t>
                      </a:r>
                    </a:p>
                  </a:txBody>
                  <a:tcPr marL="6350" marR="6350" marT="6350" marB="0" anchor="ctr"/>
                </a:tc>
                <a:extLst>
                  <a:ext uri="{0D108BD9-81ED-4DB2-BD59-A6C34878D82A}">
                    <a16:rowId xmlns:a16="http://schemas.microsoft.com/office/drawing/2014/main" val="1674829909"/>
                  </a:ext>
                </a:extLst>
              </a:tr>
              <a:tr h="311903">
                <a:tc>
                  <a:txBody>
                    <a:bodyPr/>
                    <a:lstStyle/>
                    <a:p>
                      <a:pPr algn="l" fontAlgn="b"/>
                      <a:r>
                        <a:rPr lang="en-US" sz="1200" b="0" i="0" u="none" strike="noStrike" dirty="0">
                          <a:solidFill>
                            <a:srgbClr val="000000"/>
                          </a:solidFill>
                          <a:effectLst/>
                          <a:latin typeface="Calibri" panose="020F0502020204030204" pitchFamily="34" charset="0"/>
                        </a:rPr>
                        <a:t>Characteristics and Patterns of Opioid-Related Overdoses among Veterans</a:t>
                      </a:r>
                    </a:p>
                  </a:txBody>
                  <a:tcPr marL="6350" marR="6350" marT="6350" marB="0" anchor="b"/>
                </a:tc>
                <a:tc>
                  <a:txBody>
                    <a:bodyPr/>
                    <a:lstStyle/>
                    <a:p>
                      <a:pPr algn="l" fontAlgn="b"/>
                      <a:r>
                        <a:rPr lang="en-US" sz="1200" b="0" i="0" u="none" strike="noStrike" err="1">
                          <a:solidFill>
                            <a:srgbClr val="000000"/>
                          </a:solidFill>
                          <a:effectLst/>
                          <a:latin typeface="Calibri" panose="020F0502020204030204" pitchFamily="34" charset="0"/>
                        </a:rPr>
                        <a:t>Bossarte</a:t>
                      </a:r>
                      <a:r>
                        <a:rPr lang="en-US" sz="1200" b="0" i="0" u="none" strike="noStrike">
                          <a:solidFill>
                            <a:srgbClr val="000000"/>
                          </a:solidFill>
                          <a:effectLst/>
                          <a:latin typeface="Calibri" panose="020F0502020204030204" pitchFamily="34" charset="0"/>
                        </a:rPr>
                        <a:t>, Robert</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None</a:t>
                      </a:r>
                    </a:p>
                  </a:txBody>
                  <a:tcPr marL="6350" marR="6350" marT="6350" marB="0" anchor="b"/>
                </a:tc>
                <a:extLst>
                  <a:ext uri="{0D108BD9-81ED-4DB2-BD59-A6C34878D82A}">
                    <a16:rowId xmlns:a16="http://schemas.microsoft.com/office/drawing/2014/main" val="979154938"/>
                  </a:ext>
                </a:extLst>
              </a:tr>
              <a:tr h="355306">
                <a:tc>
                  <a:txBody>
                    <a:bodyPr/>
                    <a:lstStyle/>
                    <a:p>
                      <a:pPr algn="l" fontAlgn="b"/>
                      <a:r>
                        <a:rPr lang="en-US" sz="1200" b="0" i="0" u="none" strike="noStrike">
                          <a:solidFill>
                            <a:srgbClr val="000000"/>
                          </a:solidFill>
                          <a:effectLst/>
                          <a:latin typeface="Calibri" panose="020F0502020204030204" pitchFamily="34" charset="0"/>
                        </a:rPr>
                        <a:t>Characteristics of Transitioning Service Members who call the Veteran's Crisis Line and then engage in non-VHA mental healthcare</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Mohamed, Ahmed</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None</a:t>
                      </a:r>
                    </a:p>
                  </a:txBody>
                  <a:tcPr marL="6350" marR="6350" marT="6350" marB="0" anchor="b"/>
                </a:tc>
                <a:extLst>
                  <a:ext uri="{0D108BD9-81ED-4DB2-BD59-A6C34878D82A}">
                    <a16:rowId xmlns:a16="http://schemas.microsoft.com/office/drawing/2014/main" val="1180379546"/>
                  </a:ext>
                </a:extLst>
              </a:tr>
              <a:tr h="311903">
                <a:tc>
                  <a:txBody>
                    <a:bodyPr/>
                    <a:lstStyle/>
                    <a:p>
                      <a:pPr algn="l" fontAlgn="b"/>
                      <a:r>
                        <a:rPr lang="en-US" sz="1200" b="0" i="0" u="none" strike="noStrike" dirty="0">
                          <a:solidFill>
                            <a:srgbClr val="000000"/>
                          </a:solidFill>
                          <a:effectLst/>
                          <a:latin typeface="Calibri" panose="020F0502020204030204" pitchFamily="34" charset="0"/>
                        </a:rPr>
                        <a:t>Clinical and Imaging Biomarker Trial of Uridine for Veterans with Suicidal Ideation</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Kondo, Douglas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MHBB-012-16F</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2161749994"/>
                  </a:ext>
                </a:extLst>
              </a:tr>
              <a:tr h="311903">
                <a:tc>
                  <a:txBody>
                    <a:bodyPr/>
                    <a:lstStyle/>
                    <a:p>
                      <a:pPr algn="l" fontAlgn="b"/>
                      <a:r>
                        <a:rPr lang="en-US" sz="1200" b="0" i="0" u="none" strike="noStrike">
                          <a:solidFill>
                            <a:srgbClr val="000000"/>
                          </a:solidFill>
                          <a:effectLst/>
                          <a:latin typeface="Calibri" panose="020F0502020204030204" pitchFamily="34" charset="0"/>
                        </a:rPr>
                        <a:t>Clinical context of SuicIde following OPIOID transitionS in Veterans, CSI:OPIOIDS-V</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Kertesz, Stefan G.</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HSR9-005-21S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237796113"/>
                  </a:ext>
                </a:extLst>
              </a:tr>
              <a:tr h="311903">
                <a:tc>
                  <a:txBody>
                    <a:bodyPr/>
                    <a:lstStyle/>
                    <a:p>
                      <a:pPr algn="l" fontAlgn="b"/>
                      <a:r>
                        <a:rPr lang="en-US" sz="1200" b="0" i="0" u="none" strike="noStrike">
                          <a:solidFill>
                            <a:srgbClr val="000000"/>
                          </a:solidFill>
                          <a:effectLst/>
                          <a:latin typeface="Calibri" panose="020F0502020204030204" pitchFamily="34" charset="0"/>
                        </a:rPr>
                        <a:t>Combined TMS and Brief Cognitive Behavioral Therapy to Reduce Suicide</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Primack, Jennifer</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HSR4-015-18S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3704465731"/>
                  </a:ext>
                </a:extLst>
              </a:tr>
              <a:tr h="311903">
                <a:tc>
                  <a:txBody>
                    <a:bodyPr/>
                    <a:lstStyle/>
                    <a:p>
                      <a:pPr algn="l" fontAlgn="b"/>
                      <a:r>
                        <a:rPr lang="en-US" sz="1200" b="0" i="0" u="none" strike="noStrike" dirty="0">
                          <a:solidFill>
                            <a:srgbClr val="000000"/>
                          </a:solidFill>
                          <a:effectLst/>
                          <a:latin typeface="Calibri" panose="020F0502020204030204" pitchFamily="34" charset="0"/>
                        </a:rPr>
                        <a:t>Community Care Learning Collaborative - VA Patient Safety Center of Inquiry - Suicide Prevention Collaborative 1.0</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DeBeer, Bryann</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None</a:t>
                      </a:r>
                    </a:p>
                  </a:txBody>
                  <a:tcPr marL="6350" marR="6350" marT="6350" marB="0" anchor="b"/>
                </a:tc>
                <a:extLst>
                  <a:ext uri="{0D108BD9-81ED-4DB2-BD59-A6C34878D82A}">
                    <a16:rowId xmlns:a16="http://schemas.microsoft.com/office/drawing/2014/main" val="3871362981"/>
                  </a:ext>
                </a:extLst>
              </a:tr>
              <a:tr h="311903">
                <a:tc>
                  <a:txBody>
                    <a:bodyPr/>
                    <a:lstStyle/>
                    <a:p>
                      <a:pPr algn="l" fontAlgn="b"/>
                      <a:r>
                        <a:rPr lang="en-US" sz="1200" b="0" i="0" u="none" strike="noStrike">
                          <a:solidFill>
                            <a:srgbClr val="000000"/>
                          </a:solidFill>
                          <a:effectLst/>
                          <a:latin typeface="Calibri" panose="020F0502020204030204" pitchFamily="34" charset="0"/>
                        </a:rPr>
                        <a:t>Complement system and suicidal behavior</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Pillai, Anilkumar</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MHBA-005-19S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817131158"/>
                  </a:ext>
                </a:extLst>
              </a:tr>
              <a:tr h="311903">
                <a:tc>
                  <a:txBody>
                    <a:bodyPr/>
                    <a:lstStyle/>
                    <a:p>
                      <a:pPr algn="l" fontAlgn="b"/>
                      <a:r>
                        <a:rPr lang="en-US" sz="1200" b="0" i="0" u="none" strike="noStrike">
                          <a:solidFill>
                            <a:srgbClr val="000000"/>
                          </a:solidFill>
                          <a:effectLst/>
                          <a:latin typeface="Calibri" panose="020F0502020204030204" pitchFamily="34" charset="0"/>
                        </a:rPr>
                        <a:t>Developing Artificial Intelligence Methods to  Identify Firearm and Substance Use Risk Factors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Dudley, R. Adams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None</a:t>
                      </a:r>
                    </a:p>
                  </a:txBody>
                  <a:tcPr marL="6350" marR="6350" marT="6350" marB="0" anchor="b"/>
                </a:tc>
                <a:extLst>
                  <a:ext uri="{0D108BD9-81ED-4DB2-BD59-A6C34878D82A}">
                    <a16:rowId xmlns:a16="http://schemas.microsoft.com/office/drawing/2014/main" val="1158722056"/>
                  </a:ext>
                </a:extLst>
              </a:tr>
              <a:tr h="355306">
                <a:tc>
                  <a:txBody>
                    <a:bodyPr/>
                    <a:lstStyle/>
                    <a:p>
                      <a:pPr algn="l" fontAlgn="b"/>
                      <a:r>
                        <a:rPr lang="en-US" sz="1200" b="0" i="0" u="none" strike="noStrike" dirty="0">
                          <a:solidFill>
                            <a:srgbClr val="000000"/>
                          </a:solidFill>
                          <a:effectLst/>
                          <a:latin typeface="Calibri" panose="020F0502020204030204" pitchFamily="34" charset="0"/>
                        </a:rPr>
                        <a:t>Developing Models of the Comparative Safety and Effectiveness of Pharmacological and Non-Pharmacological Therapies for Insomnia and Suicidal Behaviors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Lavigne, Jill</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None</a:t>
                      </a:r>
                    </a:p>
                  </a:txBody>
                  <a:tcPr marL="6350" marR="6350" marT="6350" marB="0" anchor="b"/>
                </a:tc>
                <a:extLst>
                  <a:ext uri="{0D108BD9-81ED-4DB2-BD59-A6C34878D82A}">
                    <a16:rowId xmlns:a16="http://schemas.microsoft.com/office/drawing/2014/main" val="1950138979"/>
                  </a:ext>
                </a:extLst>
              </a:tr>
              <a:tr h="355306">
                <a:tc>
                  <a:txBody>
                    <a:bodyPr/>
                    <a:lstStyle/>
                    <a:p>
                      <a:pPr algn="l" fontAlgn="b"/>
                      <a:r>
                        <a:rPr lang="en-US" sz="1200" b="0" i="0" u="none" strike="noStrike">
                          <a:solidFill>
                            <a:srgbClr val="000000"/>
                          </a:solidFill>
                          <a:effectLst/>
                          <a:latin typeface="Calibri" panose="020F0502020204030204" pitchFamily="34" charset="0"/>
                        </a:rPr>
                        <a:t>Developing Models to Predict Risk for Suicide and Related Outcomes Upon Separation from Service Using Pre-separation Factors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Bossarte, Robert</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None</a:t>
                      </a:r>
                    </a:p>
                  </a:txBody>
                  <a:tcPr marL="6350" marR="6350" marT="6350" marB="0" anchor="b"/>
                </a:tc>
                <a:extLst>
                  <a:ext uri="{0D108BD9-81ED-4DB2-BD59-A6C34878D82A}">
                    <a16:rowId xmlns:a16="http://schemas.microsoft.com/office/drawing/2014/main" val="4224933408"/>
                  </a:ext>
                </a:extLst>
              </a:tr>
              <a:tr h="311903">
                <a:tc>
                  <a:txBody>
                    <a:bodyPr/>
                    <a:lstStyle/>
                    <a:p>
                      <a:pPr algn="l" fontAlgn="b"/>
                      <a:r>
                        <a:rPr lang="en-US" sz="1200" b="0" i="0" u="none" strike="noStrike">
                          <a:solidFill>
                            <a:srgbClr val="000000"/>
                          </a:solidFill>
                          <a:effectLst/>
                          <a:latin typeface="Calibri" panose="020F0502020204030204" pitchFamily="34" charset="0"/>
                        </a:rPr>
                        <a:t>Developing a Mobile Intervention to Reduce Suicidal Cognitions in Veterans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Dillon, Kirsten</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RRD9-015-18S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RAFT</a:t>
                      </a:r>
                    </a:p>
                  </a:txBody>
                  <a:tcPr marL="6350" marR="6350" marT="6350" marB="0" anchor="b"/>
                </a:tc>
                <a:extLst>
                  <a:ext uri="{0D108BD9-81ED-4DB2-BD59-A6C34878D82A}">
                    <a16:rowId xmlns:a16="http://schemas.microsoft.com/office/drawing/2014/main" val="1198765506"/>
                  </a:ext>
                </a:extLst>
              </a:tr>
              <a:tr h="311903">
                <a:tc>
                  <a:txBody>
                    <a:bodyPr/>
                    <a:lstStyle/>
                    <a:p>
                      <a:pPr algn="l" fontAlgn="b"/>
                      <a:r>
                        <a:rPr lang="en-US" sz="1200" b="0" i="0" u="none" strike="noStrike" dirty="0">
                          <a:solidFill>
                            <a:srgbClr val="000000"/>
                          </a:solidFill>
                          <a:effectLst/>
                          <a:latin typeface="Calibri" panose="020F0502020204030204" pitchFamily="34" charset="0"/>
                        </a:rPr>
                        <a:t>Development and Testing of a Veteran-Centered Lethal Means Safety Suicide Prevention Intervention</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Simonetti, Joseph</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MRA0-028-20S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1029132086"/>
                  </a:ext>
                </a:extLst>
              </a:tr>
              <a:tr h="355306">
                <a:tc>
                  <a:txBody>
                    <a:bodyPr/>
                    <a:lstStyle/>
                    <a:p>
                      <a:pPr algn="l" fontAlgn="b"/>
                      <a:r>
                        <a:rPr lang="en-US" sz="1200" b="0" i="0" u="none" strike="noStrike">
                          <a:solidFill>
                            <a:srgbClr val="000000"/>
                          </a:solidFill>
                          <a:effectLst/>
                          <a:latin typeface="Calibri" panose="020F0502020204030204" pitchFamily="34" charset="0"/>
                        </a:rPr>
                        <a:t>Development of a Novel Couples-Based Suicide Intervention: Treatment for Relationships and Safety Together (TR&amp;ST)</a:t>
                      </a:r>
                    </a:p>
                  </a:txBody>
                  <a:tcPr marL="6350" marR="6350" marT="6350" marB="0" anchor="b"/>
                </a:tc>
                <a:tc>
                  <a:txBody>
                    <a:bodyPr/>
                    <a:lstStyle/>
                    <a:p>
                      <a:pPr algn="l" fontAlgn="b"/>
                      <a:r>
                        <a:rPr lang="en-US" sz="1200" b="0" i="0" u="none" strike="noStrike" dirty="0" err="1">
                          <a:solidFill>
                            <a:srgbClr val="000000"/>
                          </a:solidFill>
                          <a:effectLst/>
                          <a:latin typeface="Calibri" panose="020F0502020204030204" pitchFamily="34" charset="0"/>
                        </a:rPr>
                        <a:t>Khalifian</a:t>
                      </a:r>
                      <a:r>
                        <a:rPr lang="en-US" sz="1200" b="0" i="0" u="none" strike="noStrike" dirty="0">
                          <a:solidFill>
                            <a:srgbClr val="000000"/>
                          </a:solidFill>
                          <a:effectLst/>
                          <a:latin typeface="Calibri" panose="020F0502020204030204" pitchFamily="34" charset="0"/>
                        </a:rPr>
                        <a:t>, Chandra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RRD9-018-20S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3627020813"/>
                  </a:ext>
                </a:extLst>
              </a:tr>
              <a:tr h="311903">
                <a:tc>
                  <a:txBody>
                    <a:bodyPr/>
                    <a:lstStyle/>
                    <a:p>
                      <a:pPr algn="l" fontAlgn="b"/>
                      <a:r>
                        <a:rPr lang="en-US" sz="1200" b="0" i="0" u="none" strike="noStrike">
                          <a:solidFill>
                            <a:srgbClr val="000000"/>
                          </a:solidFill>
                          <a:effectLst/>
                          <a:latin typeface="Calibri" panose="020F0502020204030204" pitchFamily="34" charset="0"/>
                        </a:rPr>
                        <a:t>Development of a Recovery Oriented Treatment for Post Acute Suicidal Episode (PASE) Veterans</a:t>
                      </a: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Sokol, Yosef</a:t>
                      </a: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RRD8-004-20S</a:t>
                      </a: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1702517971"/>
                  </a:ext>
                </a:extLst>
              </a:tr>
            </a:tbl>
          </a:graphicData>
        </a:graphic>
      </p:graphicFrame>
    </p:spTree>
    <p:extLst>
      <p:ext uri="{BB962C8B-B14F-4D97-AF65-F5344CB8AC3E}">
        <p14:creationId xmlns:p14="http://schemas.microsoft.com/office/powerpoint/2010/main" val="206691178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07421-25A4-F277-92E3-2ABA3A0AC4F9}"/>
              </a:ext>
            </a:extLst>
          </p:cNvPr>
          <p:cNvSpPr>
            <a:spLocks noGrp="1"/>
          </p:cNvSpPr>
          <p:nvPr>
            <p:ph type="title"/>
          </p:nvPr>
        </p:nvSpPr>
        <p:spPr/>
        <p:txBody>
          <a:bodyPr/>
          <a:lstStyle/>
          <a:p>
            <a:r>
              <a:rPr lang="en-US"/>
              <a:t>SPRINT API Matches (4 of 11)</a:t>
            </a:r>
          </a:p>
        </p:txBody>
      </p:sp>
      <p:sp>
        <p:nvSpPr>
          <p:cNvPr id="3" name="Slide Number Placeholder 2">
            <a:extLst>
              <a:ext uri="{FF2B5EF4-FFF2-40B4-BE49-F238E27FC236}">
                <a16:creationId xmlns:a16="http://schemas.microsoft.com/office/drawing/2014/main" id="{6C27DA5D-96F5-E5AF-4607-0696CDFC5E12}"/>
              </a:ext>
            </a:extLst>
          </p:cNvPr>
          <p:cNvSpPr>
            <a:spLocks noGrp="1"/>
          </p:cNvSpPr>
          <p:nvPr>
            <p:ph type="sldNum" sz="quarter" idx="12"/>
          </p:nvPr>
        </p:nvSpPr>
        <p:spPr/>
        <p:txBody>
          <a:bodyPr/>
          <a:lstStyle/>
          <a:p>
            <a:fld id="{61ED25BF-8B08-481C-9175-42CBF3C8334C}" type="slidenum">
              <a:rPr lang="en-US" smtClean="0"/>
              <a:pPr/>
              <a:t>119</a:t>
            </a:fld>
            <a:endParaRPr lang="en-US"/>
          </a:p>
        </p:txBody>
      </p:sp>
      <p:graphicFrame>
        <p:nvGraphicFramePr>
          <p:cNvPr id="4" name="Table 4">
            <a:extLst>
              <a:ext uri="{FF2B5EF4-FFF2-40B4-BE49-F238E27FC236}">
                <a16:creationId xmlns:a16="http://schemas.microsoft.com/office/drawing/2014/main" id="{C24E7E41-26D9-AAAF-121E-1B14D4A6B25B}"/>
              </a:ext>
            </a:extLst>
          </p:cNvPr>
          <p:cNvGraphicFramePr>
            <a:graphicFrameLocks noGrp="1"/>
          </p:cNvGraphicFramePr>
          <p:nvPr>
            <p:extLst>
              <p:ext uri="{D42A27DB-BD31-4B8C-83A1-F6EECF244321}">
                <p14:modId xmlns:p14="http://schemas.microsoft.com/office/powerpoint/2010/main" val="3847197335"/>
              </p:ext>
            </p:extLst>
          </p:nvPr>
        </p:nvGraphicFramePr>
        <p:xfrm>
          <a:off x="120770" y="923029"/>
          <a:ext cx="11973464" cy="5232029"/>
        </p:xfrm>
        <a:graphic>
          <a:graphicData uri="http://schemas.openxmlformats.org/drawingml/2006/table">
            <a:tbl>
              <a:tblPr firstRow="1" bandRow="1">
                <a:tableStyleId>{93296810-A885-4BE3-A3E7-6D5BEEA58F35}</a:tableStyleId>
              </a:tblPr>
              <a:tblGrid>
                <a:gridCol w="7266473">
                  <a:extLst>
                    <a:ext uri="{9D8B030D-6E8A-4147-A177-3AD203B41FA5}">
                      <a16:colId xmlns:a16="http://schemas.microsoft.com/office/drawing/2014/main" val="2229897787"/>
                    </a:ext>
                  </a:extLst>
                </a:gridCol>
                <a:gridCol w="2506890">
                  <a:extLst>
                    <a:ext uri="{9D8B030D-6E8A-4147-A177-3AD203B41FA5}">
                      <a16:colId xmlns:a16="http://schemas.microsoft.com/office/drawing/2014/main" val="2868535965"/>
                    </a:ext>
                  </a:extLst>
                </a:gridCol>
                <a:gridCol w="1323568">
                  <a:extLst>
                    <a:ext uri="{9D8B030D-6E8A-4147-A177-3AD203B41FA5}">
                      <a16:colId xmlns:a16="http://schemas.microsoft.com/office/drawing/2014/main" val="3530153539"/>
                    </a:ext>
                  </a:extLst>
                </a:gridCol>
                <a:gridCol w="876533">
                  <a:extLst>
                    <a:ext uri="{9D8B030D-6E8A-4147-A177-3AD203B41FA5}">
                      <a16:colId xmlns:a16="http://schemas.microsoft.com/office/drawing/2014/main" val="2159041815"/>
                    </a:ext>
                  </a:extLst>
                </a:gridCol>
              </a:tblGrid>
              <a:tr h="413514">
                <a:tc>
                  <a:txBody>
                    <a:bodyPr/>
                    <a:lstStyle/>
                    <a:p>
                      <a:pPr algn="ctr" fontAlgn="b"/>
                      <a:r>
                        <a:rPr lang="en-US" sz="1400" b="1" i="0" u="none" strike="noStrike" dirty="0">
                          <a:solidFill>
                            <a:schemeClr val="bg1"/>
                          </a:solidFill>
                          <a:effectLst/>
                          <a:latin typeface="Calibri" panose="020F0502020204030204" pitchFamily="34" charset="0"/>
                        </a:rPr>
                        <a:t>SPRINT API Project Name</a:t>
                      </a:r>
                    </a:p>
                  </a:txBody>
                  <a:tcPr marL="6350" marR="6350" marT="6350" marB="0" anchor="ctr"/>
                </a:tc>
                <a:tc>
                  <a:txBody>
                    <a:bodyPr/>
                    <a:lstStyle/>
                    <a:p>
                      <a:pPr algn="ctr" fontAlgn="b"/>
                      <a:r>
                        <a:rPr lang="en-US" sz="1400" b="1" i="0" u="none" strike="noStrike">
                          <a:solidFill>
                            <a:schemeClr val="bg1"/>
                          </a:solidFill>
                          <a:effectLst/>
                          <a:latin typeface="Calibri" panose="020F0502020204030204" pitchFamily="34" charset="0"/>
                        </a:rPr>
                        <a:t>SPRINT API Principal Investigator</a:t>
                      </a:r>
                    </a:p>
                  </a:txBody>
                  <a:tcPr marL="6350" marR="6350" marT="6350" marB="0" anchor="ctr"/>
                </a:tc>
                <a:tc>
                  <a:txBody>
                    <a:bodyPr/>
                    <a:lstStyle/>
                    <a:p>
                      <a:pPr algn="ctr" fontAlgn="b"/>
                      <a:r>
                        <a:rPr lang="en-US" sz="1400" b="1" i="0" u="none" strike="noStrike">
                          <a:solidFill>
                            <a:schemeClr val="bg1"/>
                          </a:solidFill>
                          <a:effectLst/>
                          <a:latin typeface="Calibri" panose="020F0502020204030204" pitchFamily="34" charset="0"/>
                        </a:rPr>
                        <a:t>RAFT Project ID</a:t>
                      </a:r>
                    </a:p>
                  </a:txBody>
                  <a:tcPr marL="6350" marR="6350" marT="6350" marB="0" anchor="ctr"/>
                </a:tc>
                <a:tc>
                  <a:txBody>
                    <a:bodyPr/>
                    <a:lstStyle/>
                    <a:p>
                      <a:pPr algn="ctr" fontAlgn="b"/>
                      <a:r>
                        <a:rPr lang="en-US" sz="1400" b="1" i="0" u="none" strike="noStrike">
                          <a:solidFill>
                            <a:schemeClr val="bg1"/>
                          </a:solidFill>
                          <a:effectLst/>
                          <a:latin typeface="Calibri" panose="020F0502020204030204" pitchFamily="34" charset="0"/>
                        </a:rPr>
                        <a:t>Current Portfolio</a:t>
                      </a:r>
                    </a:p>
                  </a:txBody>
                  <a:tcPr marL="6350" marR="6350" marT="6350" marB="0" anchor="ctr"/>
                </a:tc>
                <a:extLst>
                  <a:ext uri="{0D108BD9-81ED-4DB2-BD59-A6C34878D82A}">
                    <a16:rowId xmlns:a16="http://schemas.microsoft.com/office/drawing/2014/main" val="1674829909"/>
                  </a:ext>
                </a:extLst>
              </a:tr>
              <a:tr h="311903">
                <a:tc>
                  <a:txBody>
                    <a:bodyPr/>
                    <a:lstStyle/>
                    <a:p>
                      <a:pPr algn="l" fontAlgn="b"/>
                      <a:r>
                        <a:rPr lang="en-US" sz="1200" b="0" i="0" u="none" strike="noStrike" dirty="0">
                          <a:solidFill>
                            <a:srgbClr val="000000"/>
                          </a:solidFill>
                          <a:effectLst/>
                          <a:latin typeface="Calibri" panose="020F0502020204030204" pitchFamily="34" charset="0"/>
                        </a:rPr>
                        <a:t>ED LMS Study</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Simonetti, Joseph</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None</a:t>
                      </a:r>
                    </a:p>
                  </a:txBody>
                  <a:tcPr marL="6350" marR="6350" marT="6350" marB="0" anchor="b"/>
                </a:tc>
                <a:extLst>
                  <a:ext uri="{0D108BD9-81ED-4DB2-BD59-A6C34878D82A}">
                    <a16:rowId xmlns:a16="http://schemas.microsoft.com/office/drawing/2014/main" val="888132973"/>
                  </a:ext>
                </a:extLst>
              </a:tr>
              <a:tr h="311903">
                <a:tc>
                  <a:txBody>
                    <a:bodyPr/>
                    <a:lstStyle/>
                    <a:p>
                      <a:pPr algn="l" fontAlgn="b"/>
                      <a:r>
                        <a:rPr lang="en-US" sz="1200" b="0" i="0" u="none" strike="noStrike" dirty="0">
                          <a:solidFill>
                            <a:srgbClr val="000000"/>
                          </a:solidFill>
                          <a:effectLst/>
                          <a:latin typeface="Calibri" panose="020F0502020204030204" pitchFamily="34" charset="0"/>
                        </a:rPr>
                        <a:t>Effectiveness and Implementation of </a:t>
                      </a:r>
                      <a:r>
                        <a:rPr lang="en-US" sz="1200" b="0" i="0" u="none" strike="noStrike" dirty="0" err="1">
                          <a:solidFill>
                            <a:srgbClr val="000000"/>
                          </a:solidFill>
                          <a:effectLst/>
                          <a:latin typeface="Calibri" panose="020F0502020204030204" pitchFamily="34" charset="0"/>
                        </a:rPr>
                        <a:t>eScreening</a:t>
                      </a:r>
                      <a:r>
                        <a:rPr lang="en-US" sz="1200" b="0" i="0" u="none" strike="noStrike" dirty="0">
                          <a:solidFill>
                            <a:srgbClr val="000000"/>
                          </a:solidFill>
                          <a:effectLst/>
                          <a:latin typeface="Calibri" panose="020F0502020204030204" pitchFamily="34" charset="0"/>
                        </a:rPr>
                        <a:t> in Post 9/11 Transition Programs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Pittman, James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HSR4-013-19S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2417268423"/>
                  </a:ext>
                </a:extLst>
              </a:tr>
              <a:tr h="311903">
                <a:tc>
                  <a:txBody>
                    <a:bodyPr/>
                    <a:lstStyle/>
                    <a:p>
                      <a:pPr algn="l" fontAlgn="b"/>
                      <a:r>
                        <a:rPr lang="en-US" sz="1200" b="0" i="0" u="none" strike="noStrike">
                          <a:solidFill>
                            <a:srgbClr val="000000"/>
                          </a:solidFill>
                          <a:effectLst/>
                          <a:latin typeface="Calibri" panose="020F0502020204030204" pitchFamily="34" charset="0"/>
                        </a:rPr>
                        <a:t>Effects of Neuromodulation and Cognitive Training for Suicide in Veterans (ENACTS)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Gilmore, Casey 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RRDS-023-21F</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1573706505"/>
                  </a:ext>
                </a:extLst>
              </a:tr>
              <a:tr h="355306">
                <a:tc>
                  <a:txBody>
                    <a:bodyPr/>
                    <a:lstStyle/>
                    <a:p>
                      <a:pPr algn="l" fontAlgn="b"/>
                      <a:r>
                        <a:rPr lang="en-US" sz="1200" b="0" i="0" u="none" strike="noStrike" dirty="0">
                          <a:solidFill>
                            <a:srgbClr val="000000"/>
                          </a:solidFill>
                          <a:effectLst/>
                          <a:latin typeface="Calibri" panose="020F0502020204030204" pitchFamily="34" charset="0"/>
                        </a:rPr>
                        <a:t>Effects of a Targeted Web-Based Suicide Prevention Intervention on Suicidal Ideation and Self-Directed Violence: A Randomized Controlled Trial in Veterans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Boffa, Joseph W.</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MHBC-006-22S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1224561977"/>
                  </a:ext>
                </a:extLst>
              </a:tr>
              <a:tr h="311903">
                <a:tc>
                  <a:txBody>
                    <a:bodyPr/>
                    <a:lstStyle/>
                    <a:p>
                      <a:pPr algn="l" fontAlgn="b"/>
                      <a:r>
                        <a:rPr lang="en-US" sz="1200" b="0" i="0" u="none" strike="noStrike" dirty="0">
                          <a:solidFill>
                            <a:srgbClr val="000000"/>
                          </a:solidFill>
                          <a:effectLst/>
                          <a:latin typeface="Calibri" panose="020F0502020204030204" pitchFamily="34" charset="0"/>
                        </a:rPr>
                        <a:t>Engaging Suicide Prevention Coordinators in Reaching Rural Veterans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Goss, Cynthia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None</a:t>
                      </a:r>
                    </a:p>
                  </a:txBody>
                  <a:tcPr marL="6350" marR="6350" marT="6350" marB="0" anchor="b"/>
                </a:tc>
                <a:extLst>
                  <a:ext uri="{0D108BD9-81ED-4DB2-BD59-A6C34878D82A}">
                    <a16:rowId xmlns:a16="http://schemas.microsoft.com/office/drawing/2014/main" val="1383952381"/>
                  </a:ext>
                </a:extLst>
              </a:tr>
              <a:tr h="311903">
                <a:tc>
                  <a:txBody>
                    <a:bodyPr/>
                    <a:lstStyle/>
                    <a:p>
                      <a:pPr algn="l" fontAlgn="b"/>
                      <a:r>
                        <a:rPr lang="en-US" sz="1200" b="0" i="0" u="none" strike="noStrike" dirty="0">
                          <a:solidFill>
                            <a:srgbClr val="000000"/>
                          </a:solidFill>
                          <a:effectLst/>
                          <a:latin typeface="Calibri" panose="020F0502020204030204" pitchFamily="34" charset="0"/>
                        </a:rPr>
                        <a:t>Enhancing Analytic Models to Predict Risk for Suicide and Related Outcomes among Veterans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Bossarte, Robert</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None</a:t>
                      </a:r>
                    </a:p>
                  </a:txBody>
                  <a:tcPr marL="6350" marR="6350" marT="6350" marB="0" anchor="b"/>
                </a:tc>
                <a:extLst>
                  <a:ext uri="{0D108BD9-81ED-4DB2-BD59-A6C34878D82A}">
                    <a16:rowId xmlns:a16="http://schemas.microsoft.com/office/drawing/2014/main" val="133925430"/>
                  </a:ext>
                </a:extLst>
              </a:tr>
              <a:tr h="311903">
                <a:tc>
                  <a:txBody>
                    <a:bodyPr/>
                    <a:lstStyle/>
                    <a:p>
                      <a:pPr algn="l" fontAlgn="b"/>
                      <a:r>
                        <a:rPr lang="en-US" sz="1200" b="0" i="0" u="none" strike="noStrike">
                          <a:solidFill>
                            <a:srgbClr val="000000"/>
                          </a:solidFill>
                          <a:effectLst/>
                          <a:latin typeface="Calibri" panose="020F0502020204030204" pitchFamily="34" charset="0"/>
                        </a:rPr>
                        <a:t>Enhancing Risk ID and SPED among Homeless Veterans Accessing VHA Emergency Services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Holliday, Ryan</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None</a:t>
                      </a:r>
                    </a:p>
                  </a:txBody>
                  <a:tcPr marL="6350" marR="6350" marT="6350" marB="0" anchor="b"/>
                </a:tc>
                <a:extLst>
                  <a:ext uri="{0D108BD9-81ED-4DB2-BD59-A6C34878D82A}">
                    <a16:rowId xmlns:a16="http://schemas.microsoft.com/office/drawing/2014/main" val="2809266563"/>
                  </a:ext>
                </a:extLst>
              </a:tr>
              <a:tr h="311903">
                <a:tc>
                  <a:txBody>
                    <a:bodyPr/>
                    <a:lstStyle/>
                    <a:p>
                      <a:pPr algn="l" fontAlgn="b"/>
                      <a:r>
                        <a:rPr lang="en-US" sz="1200" b="0" i="0" u="none" strike="noStrike" dirty="0">
                          <a:solidFill>
                            <a:srgbClr val="000000"/>
                          </a:solidFill>
                          <a:effectLst/>
                          <a:latin typeface="Calibri" panose="020F0502020204030204" pitchFamily="34" charset="0"/>
                        </a:rPr>
                        <a:t>Enhancing Social Connectedness Among Veterans at High Risk for Suicide through Community Engagement</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Chen, Jason</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MRA0-002-18S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641918889"/>
                  </a:ext>
                </a:extLst>
              </a:tr>
              <a:tr h="355306">
                <a:tc>
                  <a:txBody>
                    <a:bodyPr/>
                    <a:lstStyle/>
                    <a:p>
                      <a:pPr algn="l" fontAlgn="b"/>
                      <a:r>
                        <a:rPr lang="en-US" sz="1200" b="0" i="0" u="none" strike="noStrike" dirty="0">
                          <a:solidFill>
                            <a:srgbClr val="000000"/>
                          </a:solidFill>
                          <a:effectLst/>
                          <a:latin typeface="Calibri" panose="020F0502020204030204" pitchFamily="34" charset="0"/>
                        </a:rPr>
                        <a:t>Establishing Relationships and Developing a Therapeutic Target for Impulsivity and Suicidality Among Veterans with Traumatic Brain Injury and Co-occurring Conditions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Aaronson, Alexandra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RRD9-005-19S</a:t>
                      </a: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TBI AMP</a:t>
                      </a:r>
                    </a:p>
                  </a:txBody>
                  <a:tcPr marL="6350" marR="6350" marT="6350" marB="0" anchor="b"/>
                </a:tc>
                <a:extLst>
                  <a:ext uri="{0D108BD9-81ED-4DB2-BD59-A6C34878D82A}">
                    <a16:rowId xmlns:a16="http://schemas.microsoft.com/office/drawing/2014/main" val="42158056"/>
                  </a:ext>
                </a:extLst>
              </a:tr>
              <a:tr h="311903">
                <a:tc>
                  <a:txBody>
                    <a:bodyPr/>
                    <a:lstStyle/>
                    <a:p>
                      <a:pPr algn="l" fontAlgn="b"/>
                      <a:r>
                        <a:rPr lang="en-US" sz="1200" b="0" i="0" u="none" strike="noStrike" dirty="0">
                          <a:solidFill>
                            <a:srgbClr val="000000"/>
                          </a:solidFill>
                          <a:effectLst/>
                          <a:latin typeface="Calibri" panose="020F0502020204030204" pitchFamily="34" charset="0"/>
                        </a:rPr>
                        <a:t>Evaluating the Use of Peer Specialists to Support Suicide Prevention</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Chinman, Matthew</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RRDS-013-19F</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4081064309"/>
                  </a:ext>
                </a:extLst>
              </a:tr>
              <a:tr h="311903">
                <a:tc>
                  <a:txBody>
                    <a:bodyPr/>
                    <a:lstStyle/>
                    <a:p>
                      <a:pPr algn="l" fontAlgn="b"/>
                      <a:r>
                        <a:rPr lang="en-US" sz="1200" b="0" i="0" u="none" strike="noStrike" dirty="0">
                          <a:solidFill>
                            <a:srgbClr val="000000"/>
                          </a:solidFill>
                          <a:effectLst/>
                          <a:latin typeface="Calibri" panose="020F0502020204030204" pitchFamily="34" charset="0"/>
                        </a:rPr>
                        <a:t>Evaluation of Lethal Means Safety Education (COMIRB 19-0209)</a:t>
                      </a: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Matarazzo, Bridget</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None</a:t>
                      </a:r>
                    </a:p>
                  </a:txBody>
                  <a:tcPr marL="6350" marR="6350" marT="6350" marB="0" anchor="b"/>
                </a:tc>
                <a:extLst>
                  <a:ext uri="{0D108BD9-81ED-4DB2-BD59-A6C34878D82A}">
                    <a16:rowId xmlns:a16="http://schemas.microsoft.com/office/drawing/2014/main" val="2335456952"/>
                  </a:ext>
                </a:extLst>
              </a:tr>
              <a:tr h="311903">
                <a:tc>
                  <a:txBody>
                    <a:bodyPr/>
                    <a:lstStyle/>
                    <a:p>
                      <a:pPr algn="l" fontAlgn="b"/>
                      <a:r>
                        <a:rPr lang="en-US" sz="1200" b="0" i="0" u="none" strike="noStrike" dirty="0">
                          <a:solidFill>
                            <a:srgbClr val="000000"/>
                          </a:solidFill>
                          <a:effectLst/>
                          <a:latin typeface="Calibri" panose="020F0502020204030204" pitchFamily="34" charset="0"/>
                        </a:rPr>
                        <a:t>Evaluation of Veterans Crisis Line Outcomes</a:t>
                      </a: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Britton, Peter</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None</a:t>
                      </a:r>
                    </a:p>
                  </a:txBody>
                  <a:tcPr marL="6350" marR="6350" marT="6350" marB="0" anchor="b"/>
                </a:tc>
                <a:extLst>
                  <a:ext uri="{0D108BD9-81ED-4DB2-BD59-A6C34878D82A}">
                    <a16:rowId xmlns:a16="http://schemas.microsoft.com/office/drawing/2014/main" val="2427997284"/>
                  </a:ext>
                </a:extLst>
              </a:tr>
              <a:tr h="311903">
                <a:tc>
                  <a:txBody>
                    <a:bodyPr/>
                    <a:lstStyle/>
                    <a:p>
                      <a:pPr algn="l" fontAlgn="b"/>
                      <a:r>
                        <a:rPr lang="en-US" sz="1200" b="0" i="0" u="none" strike="noStrike" dirty="0">
                          <a:solidFill>
                            <a:srgbClr val="000000"/>
                          </a:solidFill>
                          <a:effectLst/>
                          <a:latin typeface="Calibri" panose="020F0502020204030204" pitchFamily="34" charset="0"/>
                        </a:rPr>
                        <a:t>Evaluation of the VA Suicide Risk Management Consultation Program  (COMIRB 18-862)</a:t>
                      </a: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Matarazzo, Bridget</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None</a:t>
                      </a:r>
                    </a:p>
                  </a:txBody>
                  <a:tcPr marL="6350" marR="6350" marT="6350" marB="0" anchor="b"/>
                </a:tc>
                <a:extLst>
                  <a:ext uri="{0D108BD9-81ED-4DB2-BD59-A6C34878D82A}">
                    <a16:rowId xmlns:a16="http://schemas.microsoft.com/office/drawing/2014/main" val="755849726"/>
                  </a:ext>
                </a:extLst>
              </a:tr>
              <a:tr h="311903">
                <a:tc>
                  <a:txBody>
                    <a:bodyPr/>
                    <a:lstStyle/>
                    <a:p>
                      <a:pPr algn="l" fontAlgn="b"/>
                      <a:r>
                        <a:rPr lang="en-US" sz="1200" b="0" i="0" u="none" strike="noStrike" dirty="0">
                          <a:solidFill>
                            <a:srgbClr val="000000"/>
                          </a:solidFill>
                          <a:effectLst/>
                          <a:latin typeface="Calibri" panose="020F0502020204030204" pitchFamily="34" charset="0"/>
                        </a:rPr>
                        <a:t>Evaluation, </a:t>
                      </a:r>
                      <a:r>
                        <a:rPr lang="en-US" sz="1200" b="0" i="0" u="none" strike="noStrike" dirty="0" err="1">
                          <a:solidFill>
                            <a:srgbClr val="000000"/>
                          </a:solidFill>
                          <a:effectLst/>
                          <a:latin typeface="Calibri" panose="020F0502020204030204" pitchFamily="34" charset="0"/>
                        </a:rPr>
                        <a:t>KeepItSecure</a:t>
                      </a:r>
                      <a:r>
                        <a:rPr lang="en-US" sz="1200" b="0" i="0" u="none" strike="noStrike" dirty="0">
                          <a:solidFill>
                            <a:srgbClr val="000000"/>
                          </a:solidFill>
                          <a:effectLst/>
                          <a:latin typeface="Calibri" panose="020F0502020204030204" pitchFamily="34" charset="0"/>
                        </a:rPr>
                        <a:t> Public messaging campaign</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Karras-Pilato, Elizabeth</a:t>
                      </a: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NA</a:t>
                      </a: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None</a:t>
                      </a:r>
                    </a:p>
                  </a:txBody>
                  <a:tcPr marL="6350" marR="6350" marT="6350" marB="0" anchor="b"/>
                </a:tc>
                <a:extLst>
                  <a:ext uri="{0D108BD9-81ED-4DB2-BD59-A6C34878D82A}">
                    <a16:rowId xmlns:a16="http://schemas.microsoft.com/office/drawing/2014/main" val="4169697807"/>
                  </a:ext>
                </a:extLst>
              </a:tr>
              <a:tr h="311903">
                <a:tc>
                  <a:txBody>
                    <a:bodyPr/>
                    <a:lstStyle/>
                    <a:p>
                      <a:pPr algn="l" fontAlgn="b"/>
                      <a:r>
                        <a:rPr lang="en-US" sz="1200" b="0" i="0" u="none" strike="noStrike">
                          <a:solidFill>
                            <a:srgbClr val="000000"/>
                          </a:solidFill>
                          <a:effectLst/>
                          <a:latin typeface="Calibri" panose="020F0502020204030204" pitchFamily="34" charset="0"/>
                        </a:rPr>
                        <a:t>Examination of resting state functional connectivity as a marker of acute suicide risk</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Caceda, Ricardo</a:t>
                      </a: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MHBB-001-18F</a:t>
                      </a: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2623005563"/>
                  </a:ext>
                </a:extLst>
              </a:tr>
            </a:tbl>
          </a:graphicData>
        </a:graphic>
      </p:graphicFrame>
    </p:spTree>
    <p:extLst>
      <p:ext uri="{BB962C8B-B14F-4D97-AF65-F5344CB8AC3E}">
        <p14:creationId xmlns:p14="http://schemas.microsoft.com/office/powerpoint/2010/main" val="3787267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213AB8-0861-C7BE-9ED4-53963558DA4F}"/>
              </a:ext>
            </a:extLst>
          </p:cNvPr>
          <p:cNvSpPr>
            <a:spLocks noGrp="1"/>
          </p:cNvSpPr>
          <p:nvPr>
            <p:ph type="sldNum" sz="quarter" idx="12"/>
          </p:nvPr>
        </p:nvSpPr>
        <p:spPr/>
        <p:txBody>
          <a:bodyPr/>
          <a:lstStyle/>
          <a:p>
            <a:fld id="{61ED25BF-8B08-481C-9175-42CBF3C8334C}" type="slidenum">
              <a:rPr lang="en-US" smtClean="0"/>
              <a:pPr/>
              <a:t>12</a:t>
            </a:fld>
            <a:endParaRPr lang="en-US"/>
          </a:p>
        </p:txBody>
      </p:sp>
      <p:sp>
        <p:nvSpPr>
          <p:cNvPr id="84" name="Title 1">
            <a:extLst>
              <a:ext uri="{FF2B5EF4-FFF2-40B4-BE49-F238E27FC236}">
                <a16:creationId xmlns:a16="http://schemas.microsoft.com/office/drawing/2014/main" id="{DBD12758-1D36-1D38-7579-C68240C0FA36}"/>
              </a:ext>
            </a:extLst>
          </p:cNvPr>
          <p:cNvSpPr>
            <a:spLocks noGrp="1"/>
          </p:cNvSpPr>
          <p:nvPr>
            <p:ph type="title"/>
          </p:nvPr>
        </p:nvSpPr>
        <p:spPr>
          <a:xfrm>
            <a:off x="228778" y="166264"/>
            <a:ext cx="11699087" cy="618385"/>
          </a:xfrm>
        </p:spPr>
        <p:txBody>
          <a:bodyPr/>
          <a:lstStyle/>
          <a:p>
            <a:r>
              <a:rPr lang="en-US" sz="2800">
                <a:cs typeface="Calibri Light"/>
              </a:rPr>
              <a:t>VA Project Distribution Analysis | High-level Portfolio Overview </a:t>
            </a:r>
            <a:endParaRPr lang="en-US" sz="2800"/>
          </a:p>
        </p:txBody>
      </p:sp>
      <p:cxnSp>
        <p:nvCxnSpPr>
          <p:cNvPr id="86" name="Straight Arrow Connector 85">
            <a:extLst>
              <a:ext uri="{FF2B5EF4-FFF2-40B4-BE49-F238E27FC236}">
                <a16:creationId xmlns:a16="http://schemas.microsoft.com/office/drawing/2014/main" id="{3E0E4703-D0F5-7DC0-E199-CB484225B5E1}"/>
              </a:ext>
            </a:extLst>
          </p:cNvPr>
          <p:cNvCxnSpPr/>
          <p:nvPr/>
        </p:nvCxnSpPr>
        <p:spPr>
          <a:xfrm flipV="1">
            <a:off x="279817" y="1397125"/>
            <a:ext cx="11619874" cy="22485"/>
          </a:xfrm>
          <a:prstGeom prst="straightConnector1">
            <a:avLst/>
          </a:prstGeom>
          <a:ln w="12700">
            <a:solidFill>
              <a:srgbClr val="002F56"/>
            </a:solidFill>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13DEA254-9059-5E19-C1FF-888A5F441721}"/>
              </a:ext>
            </a:extLst>
          </p:cNvPr>
          <p:cNvSpPr/>
          <p:nvPr/>
        </p:nvSpPr>
        <p:spPr>
          <a:xfrm>
            <a:off x="346800" y="1511051"/>
            <a:ext cx="11558016" cy="581543"/>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solidFill>
                  <a:schemeClr val="bg1"/>
                </a:solidFill>
                <a:ea typeface="+mn-lt"/>
                <a:cs typeface="+mn-lt"/>
              </a:rPr>
              <a:t>How many active projects vs. completed projects are in the AMP over time?</a:t>
            </a:r>
            <a:endParaRPr lang="en-US">
              <a:solidFill>
                <a:schemeClr val="bg1"/>
              </a:solidFill>
              <a:ea typeface="+mn-lt"/>
              <a:cs typeface="+mn-lt"/>
            </a:endParaRPr>
          </a:p>
        </p:txBody>
      </p:sp>
      <p:sp>
        <p:nvSpPr>
          <p:cNvPr id="88" name="TextBox 87">
            <a:extLst>
              <a:ext uri="{FF2B5EF4-FFF2-40B4-BE49-F238E27FC236}">
                <a16:creationId xmlns:a16="http://schemas.microsoft.com/office/drawing/2014/main" id="{72D19198-F82E-F787-AA46-7360DC8D2236}"/>
              </a:ext>
            </a:extLst>
          </p:cNvPr>
          <p:cNvSpPr txBox="1"/>
          <p:nvPr/>
        </p:nvSpPr>
        <p:spPr>
          <a:xfrm>
            <a:off x="351220" y="2087416"/>
            <a:ext cx="11558016" cy="1015663"/>
          </a:xfrm>
          <a:prstGeom prst="rect">
            <a:avLst/>
          </a:prstGeom>
          <a:noFill/>
          <a:ln>
            <a:solidFill>
              <a:srgbClr val="002F56"/>
            </a:solidFill>
          </a:ln>
        </p:spPr>
        <p:txBody>
          <a:bodyPr wrap="square" lIns="91440" tIns="45720" rIns="91440" bIns="45720" rtlCol="0" anchor="t">
            <a:spAutoFit/>
          </a:bodyPr>
          <a:lstStyle/>
          <a:p>
            <a:pPr marL="742950" lvl="1" indent="-285750">
              <a:buFont typeface="Arial" panose="020B0604020202020204" pitchFamily="34" charset="0"/>
              <a:buChar char="•"/>
            </a:pPr>
            <a:r>
              <a:rPr lang="en-US" sz="1600">
                <a:cs typeface="Calibri"/>
              </a:rPr>
              <a:t>As of June 2023, </a:t>
            </a:r>
            <a:r>
              <a:rPr lang="en-US" sz="1600" b="1">
                <a:cs typeface="Calibri"/>
              </a:rPr>
              <a:t>90 projects are currently active </a:t>
            </a:r>
            <a:r>
              <a:rPr lang="en-US" sz="1600">
                <a:cs typeface="Calibri"/>
              </a:rPr>
              <a:t>and </a:t>
            </a:r>
            <a:r>
              <a:rPr lang="en-US" sz="1600" b="1">
                <a:cs typeface="Calibri"/>
              </a:rPr>
              <a:t>59 projects are completed</a:t>
            </a:r>
          </a:p>
          <a:p>
            <a:pPr marL="742950" lvl="1" indent="-285750">
              <a:buFont typeface="Arial" panose="020B0604020202020204" pitchFamily="34" charset="0"/>
              <a:buChar char="•"/>
            </a:pPr>
            <a:r>
              <a:rPr lang="en-US" sz="1600">
                <a:cs typeface="Calibri"/>
              </a:rPr>
              <a:t>Active and completed projects have grown significantly from 2005 to 2023</a:t>
            </a:r>
          </a:p>
          <a:p>
            <a:pPr marL="1200150" lvl="2" indent="-285750">
              <a:buFont typeface="Arial" panose="020B0604020202020204" pitchFamily="34" charset="0"/>
              <a:buChar char="•"/>
            </a:pPr>
            <a:r>
              <a:rPr lang="en-US" sz="1400" b="1">
                <a:cs typeface="Calibri"/>
              </a:rPr>
              <a:t>The annual growth rate for active projects is 27%</a:t>
            </a:r>
          </a:p>
          <a:p>
            <a:pPr marL="1200150" lvl="2" indent="-285750">
              <a:buFont typeface="Arial" panose="020B0604020202020204" pitchFamily="34" charset="0"/>
              <a:buChar char="•"/>
            </a:pPr>
            <a:r>
              <a:rPr lang="en-US" sz="1400" b="1">
                <a:cs typeface="Calibri"/>
              </a:rPr>
              <a:t>The annual growth rate for completed projects is 19%</a:t>
            </a:r>
          </a:p>
        </p:txBody>
      </p:sp>
      <p:sp>
        <p:nvSpPr>
          <p:cNvPr id="406" name="TextBox 405">
            <a:extLst>
              <a:ext uri="{FF2B5EF4-FFF2-40B4-BE49-F238E27FC236}">
                <a16:creationId xmlns:a16="http://schemas.microsoft.com/office/drawing/2014/main" id="{0D0CF64B-E4FF-8222-FC89-74FAFC1FB2AC}"/>
              </a:ext>
            </a:extLst>
          </p:cNvPr>
          <p:cNvSpPr txBox="1"/>
          <p:nvPr/>
        </p:nvSpPr>
        <p:spPr>
          <a:xfrm>
            <a:off x="3152896" y="6156382"/>
            <a:ext cx="6002446" cy="646331"/>
          </a:xfrm>
          <a:prstGeom prst="rect">
            <a:avLst/>
          </a:prstGeom>
          <a:noFill/>
        </p:spPr>
        <p:txBody>
          <a:bodyPr wrap="square" lIns="91440" tIns="45720" rIns="91440" bIns="45720" rtlCol="0" anchor="t">
            <a:spAutoFit/>
          </a:bodyPr>
          <a:lstStyle/>
          <a:p>
            <a:pPr algn="ctr"/>
            <a:r>
              <a:rPr lang="en-US" sz="1200">
                <a:solidFill>
                  <a:schemeClr val="bg1"/>
                </a:solidFill>
              </a:rPr>
              <a:t>Source: RAFT data on 149 projects in the Suicide Prevention portfolio with start years between 2005-2023.</a:t>
            </a:r>
          </a:p>
          <a:p>
            <a:pPr algn="ctr"/>
            <a:endParaRPr lang="en-US" sz="1200">
              <a:solidFill>
                <a:schemeClr val="bg1"/>
              </a:solidFill>
            </a:endParaRPr>
          </a:p>
        </p:txBody>
      </p:sp>
      <p:sp>
        <p:nvSpPr>
          <p:cNvPr id="182" name="TextBox 181">
            <a:extLst>
              <a:ext uri="{FF2B5EF4-FFF2-40B4-BE49-F238E27FC236}">
                <a16:creationId xmlns:a16="http://schemas.microsoft.com/office/drawing/2014/main" id="{50CA77DD-5128-90A0-32B9-91A0BEFA7182}"/>
              </a:ext>
            </a:extLst>
          </p:cNvPr>
          <p:cNvSpPr txBox="1"/>
          <p:nvPr/>
        </p:nvSpPr>
        <p:spPr>
          <a:xfrm>
            <a:off x="311424" y="833787"/>
            <a:ext cx="11556658" cy="646331"/>
          </a:xfrm>
          <a:prstGeom prst="rect">
            <a:avLst/>
          </a:prstGeom>
          <a:noFill/>
        </p:spPr>
        <p:txBody>
          <a:bodyPr wrap="square" lIns="91440" tIns="45720" rIns="91440" bIns="45720" rtlCol="0" anchor="t">
            <a:spAutoFit/>
          </a:bodyPr>
          <a:lstStyle/>
          <a:p>
            <a:r>
              <a:rPr lang="en-US" b="1" i="1">
                <a:cs typeface="Calibri"/>
              </a:rPr>
              <a:t>The Suicide Prevention AMP has experienced a steady increase in the number of active and completed projects from 2005 to 2023, demonstrating overall growth and progress in research activities </a:t>
            </a:r>
          </a:p>
        </p:txBody>
      </p:sp>
      <p:grpSp>
        <p:nvGrpSpPr>
          <p:cNvPr id="5" name="Group 4">
            <a:extLst>
              <a:ext uri="{FF2B5EF4-FFF2-40B4-BE49-F238E27FC236}">
                <a16:creationId xmlns:a16="http://schemas.microsoft.com/office/drawing/2014/main" id="{855F37F6-F0D0-C7E0-E2BB-999AD71D916D}"/>
              </a:ext>
            </a:extLst>
          </p:cNvPr>
          <p:cNvGrpSpPr/>
          <p:nvPr/>
        </p:nvGrpSpPr>
        <p:grpSpPr>
          <a:xfrm>
            <a:off x="488996" y="3172418"/>
            <a:ext cx="11178649" cy="2851795"/>
            <a:chOff x="914400" y="914400"/>
            <a:chExt cx="6400800" cy="3854591"/>
          </a:xfrm>
        </p:grpSpPr>
        <p:sp>
          <p:nvSpPr>
            <p:cNvPr id="6" name="rc3">
              <a:extLst>
                <a:ext uri="{FF2B5EF4-FFF2-40B4-BE49-F238E27FC236}">
                  <a16:creationId xmlns:a16="http://schemas.microsoft.com/office/drawing/2014/main" id="{94FC2829-7923-AC77-EA88-44E4FEE5AA56}"/>
                </a:ext>
              </a:extLst>
            </p:cNvPr>
            <p:cNvSpPr/>
            <p:nvPr/>
          </p:nvSpPr>
          <p:spPr>
            <a:xfrm>
              <a:off x="914400" y="914400"/>
              <a:ext cx="6400800" cy="3657600"/>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7" name="rc4">
              <a:extLst>
                <a:ext uri="{FF2B5EF4-FFF2-40B4-BE49-F238E27FC236}">
                  <a16:creationId xmlns:a16="http://schemas.microsoft.com/office/drawing/2014/main" id="{42BDB1DD-CC07-6F41-02FE-B9A0AD77BF33}"/>
                </a:ext>
              </a:extLst>
            </p:cNvPr>
            <p:cNvSpPr/>
            <p:nvPr/>
          </p:nvSpPr>
          <p:spPr>
            <a:xfrm>
              <a:off x="914400" y="1111391"/>
              <a:ext cx="6400800" cy="3657600"/>
            </a:xfrm>
            <a:prstGeom prst="rect">
              <a:avLst/>
            </a:prstGeom>
            <a:solidFill>
              <a:srgbClr val="FFFFFF">
                <a:alpha val="100000"/>
              </a:srgbClr>
            </a:solidFill>
            <a:ln w="14782" cap="rnd">
              <a:solidFill>
                <a:srgbClr val="FFFFFF">
                  <a:alpha val="100000"/>
                </a:srgbClr>
              </a:solidFill>
              <a:prstDash val="solid"/>
              <a:round/>
            </a:ln>
          </p:spPr>
          <p:txBody>
            <a:bodyPr/>
            <a:lstStyle/>
            <a:p>
              <a:endParaRPr/>
            </a:p>
          </p:txBody>
        </p:sp>
        <p:sp>
          <p:nvSpPr>
            <p:cNvPr id="81" name="rc5">
              <a:extLst>
                <a:ext uri="{FF2B5EF4-FFF2-40B4-BE49-F238E27FC236}">
                  <a16:creationId xmlns:a16="http://schemas.microsoft.com/office/drawing/2014/main" id="{C8F3AE49-0A09-1BDA-F9AB-77D143418B2F}"/>
                </a:ext>
              </a:extLst>
            </p:cNvPr>
            <p:cNvSpPr/>
            <p:nvPr/>
          </p:nvSpPr>
          <p:spPr>
            <a:xfrm>
              <a:off x="1477886" y="1263859"/>
              <a:ext cx="5761397" cy="2315794"/>
            </a:xfrm>
            <a:prstGeom prst="rect">
              <a:avLst/>
            </a:prstGeom>
            <a:solidFill>
              <a:srgbClr val="FFFFFF">
                <a:alpha val="100000"/>
              </a:srgbClr>
            </a:solidFill>
          </p:spPr>
          <p:txBody>
            <a:bodyPr/>
            <a:lstStyle/>
            <a:p>
              <a:endParaRPr/>
            </a:p>
          </p:txBody>
        </p:sp>
        <p:sp>
          <p:nvSpPr>
            <p:cNvPr id="82" name="pl6">
              <a:extLst>
                <a:ext uri="{FF2B5EF4-FFF2-40B4-BE49-F238E27FC236}">
                  <a16:creationId xmlns:a16="http://schemas.microsoft.com/office/drawing/2014/main" id="{9AC9DC4F-0A22-CEAA-0465-BC7E65FCAA0C}"/>
                </a:ext>
              </a:extLst>
            </p:cNvPr>
            <p:cNvSpPr/>
            <p:nvPr/>
          </p:nvSpPr>
          <p:spPr>
            <a:xfrm>
              <a:off x="1477886" y="3579653"/>
              <a:ext cx="5761397" cy="0"/>
            </a:xfrm>
            <a:custGeom>
              <a:avLst/>
              <a:gdLst/>
              <a:ahLst/>
              <a:cxnLst/>
              <a:rect l="0" t="0" r="0" b="0"/>
              <a:pathLst>
                <a:path w="5761397">
                  <a:moveTo>
                    <a:pt x="0" y="0"/>
                  </a:moveTo>
                  <a:lnTo>
                    <a:pt x="5761397" y="0"/>
                  </a:lnTo>
                  <a:lnTo>
                    <a:pt x="5761397" y="0"/>
                  </a:lnTo>
                </a:path>
              </a:pathLst>
            </a:custGeom>
            <a:ln w="14782" cap="flat">
              <a:solidFill>
                <a:srgbClr val="EBEBEB">
                  <a:alpha val="100000"/>
                </a:srgbClr>
              </a:solidFill>
              <a:prstDash val="solid"/>
              <a:round/>
            </a:ln>
          </p:spPr>
          <p:txBody>
            <a:bodyPr/>
            <a:lstStyle/>
            <a:p>
              <a:endParaRPr/>
            </a:p>
          </p:txBody>
        </p:sp>
        <p:sp>
          <p:nvSpPr>
            <p:cNvPr id="83" name="pl7">
              <a:extLst>
                <a:ext uri="{FF2B5EF4-FFF2-40B4-BE49-F238E27FC236}">
                  <a16:creationId xmlns:a16="http://schemas.microsoft.com/office/drawing/2014/main" id="{0A086B63-2CD8-216A-888C-BCA02645FFD1}"/>
                </a:ext>
              </a:extLst>
            </p:cNvPr>
            <p:cNvSpPr/>
            <p:nvPr/>
          </p:nvSpPr>
          <p:spPr>
            <a:xfrm>
              <a:off x="1477886" y="2987568"/>
              <a:ext cx="5761397" cy="0"/>
            </a:xfrm>
            <a:custGeom>
              <a:avLst/>
              <a:gdLst/>
              <a:ahLst/>
              <a:cxnLst/>
              <a:rect l="0" t="0" r="0" b="0"/>
              <a:pathLst>
                <a:path w="5761397">
                  <a:moveTo>
                    <a:pt x="0" y="0"/>
                  </a:moveTo>
                  <a:lnTo>
                    <a:pt x="5761397" y="0"/>
                  </a:lnTo>
                  <a:lnTo>
                    <a:pt x="5761397" y="0"/>
                  </a:lnTo>
                </a:path>
              </a:pathLst>
            </a:custGeom>
            <a:ln w="14782" cap="flat">
              <a:solidFill>
                <a:srgbClr val="EBEBEB">
                  <a:alpha val="100000"/>
                </a:srgbClr>
              </a:solidFill>
              <a:prstDash val="solid"/>
              <a:round/>
            </a:ln>
          </p:spPr>
          <p:txBody>
            <a:bodyPr/>
            <a:lstStyle/>
            <a:p>
              <a:endParaRPr/>
            </a:p>
          </p:txBody>
        </p:sp>
        <p:sp>
          <p:nvSpPr>
            <p:cNvPr id="85" name="pl8">
              <a:extLst>
                <a:ext uri="{FF2B5EF4-FFF2-40B4-BE49-F238E27FC236}">
                  <a16:creationId xmlns:a16="http://schemas.microsoft.com/office/drawing/2014/main" id="{44DA697E-9468-FDD5-12D4-A17C1A0013D2}"/>
                </a:ext>
              </a:extLst>
            </p:cNvPr>
            <p:cNvSpPr/>
            <p:nvPr/>
          </p:nvSpPr>
          <p:spPr>
            <a:xfrm>
              <a:off x="1477886" y="2395482"/>
              <a:ext cx="5761397" cy="0"/>
            </a:xfrm>
            <a:custGeom>
              <a:avLst/>
              <a:gdLst/>
              <a:ahLst/>
              <a:cxnLst/>
              <a:rect l="0" t="0" r="0" b="0"/>
              <a:pathLst>
                <a:path w="5761397">
                  <a:moveTo>
                    <a:pt x="0" y="0"/>
                  </a:moveTo>
                  <a:lnTo>
                    <a:pt x="5761397" y="0"/>
                  </a:lnTo>
                  <a:lnTo>
                    <a:pt x="5761397" y="0"/>
                  </a:lnTo>
                </a:path>
              </a:pathLst>
            </a:custGeom>
            <a:ln w="14782" cap="flat">
              <a:solidFill>
                <a:srgbClr val="EBEBEB">
                  <a:alpha val="100000"/>
                </a:srgbClr>
              </a:solidFill>
              <a:prstDash val="solid"/>
              <a:round/>
            </a:ln>
          </p:spPr>
          <p:txBody>
            <a:bodyPr/>
            <a:lstStyle/>
            <a:p>
              <a:endParaRPr/>
            </a:p>
          </p:txBody>
        </p:sp>
        <p:sp>
          <p:nvSpPr>
            <p:cNvPr id="89" name="pl9">
              <a:extLst>
                <a:ext uri="{FF2B5EF4-FFF2-40B4-BE49-F238E27FC236}">
                  <a16:creationId xmlns:a16="http://schemas.microsoft.com/office/drawing/2014/main" id="{5924468B-F9F2-F32C-FEE2-6B34BF3D51D3}"/>
                </a:ext>
              </a:extLst>
            </p:cNvPr>
            <p:cNvSpPr/>
            <p:nvPr/>
          </p:nvSpPr>
          <p:spPr>
            <a:xfrm>
              <a:off x="1477886" y="1803397"/>
              <a:ext cx="5761397" cy="0"/>
            </a:xfrm>
            <a:custGeom>
              <a:avLst/>
              <a:gdLst/>
              <a:ahLst/>
              <a:cxnLst/>
              <a:rect l="0" t="0" r="0" b="0"/>
              <a:pathLst>
                <a:path w="5761397">
                  <a:moveTo>
                    <a:pt x="0" y="0"/>
                  </a:moveTo>
                  <a:lnTo>
                    <a:pt x="5761397" y="0"/>
                  </a:lnTo>
                  <a:lnTo>
                    <a:pt x="5761397" y="0"/>
                  </a:lnTo>
                </a:path>
              </a:pathLst>
            </a:custGeom>
            <a:ln w="14782" cap="flat">
              <a:solidFill>
                <a:srgbClr val="EBEBEB">
                  <a:alpha val="100000"/>
                </a:srgbClr>
              </a:solidFill>
              <a:prstDash val="solid"/>
              <a:round/>
            </a:ln>
          </p:spPr>
          <p:txBody>
            <a:bodyPr/>
            <a:lstStyle/>
            <a:p>
              <a:endParaRPr/>
            </a:p>
          </p:txBody>
        </p:sp>
        <p:sp>
          <p:nvSpPr>
            <p:cNvPr id="91" name="rc10">
              <a:extLst>
                <a:ext uri="{FF2B5EF4-FFF2-40B4-BE49-F238E27FC236}">
                  <a16:creationId xmlns:a16="http://schemas.microsoft.com/office/drawing/2014/main" id="{18BC89F2-2F71-2F0F-3AE1-3CBB1FEE4E01}"/>
                </a:ext>
              </a:extLst>
            </p:cNvPr>
            <p:cNvSpPr/>
            <p:nvPr/>
          </p:nvSpPr>
          <p:spPr>
            <a:xfrm>
              <a:off x="1582912" y="3564851"/>
              <a:ext cx="150036" cy="14802"/>
            </a:xfrm>
            <a:prstGeom prst="rect">
              <a:avLst/>
            </a:prstGeom>
            <a:solidFill>
              <a:srgbClr val="8FAADC">
                <a:alpha val="100000"/>
              </a:srgbClr>
            </a:solidFill>
          </p:spPr>
          <p:txBody>
            <a:bodyPr/>
            <a:lstStyle/>
            <a:p>
              <a:endParaRPr/>
            </a:p>
          </p:txBody>
        </p:sp>
        <p:sp>
          <p:nvSpPr>
            <p:cNvPr id="92" name="rc11">
              <a:extLst>
                <a:ext uri="{FF2B5EF4-FFF2-40B4-BE49-F238E27FC236}">
                  <a16:creationId xmlns:a16="http://schemas.microsoft.com/office/drawing/2014/main" id="{53C6D713-3433-D6FE-6EB5-B13061B61E9B}"/>
                </a:ext>
              </a:extLst>
            </p:cNvPr>
            <p:cNvSpPr/>
            <p:nvPr/>
          </p:nvSpPr>
          <p:spPr>
            <a:xfrm>
              <a:off x="1882985" y="3564851"/>
              <a:ext cx="150036" cy="14802"/>
            </a:xfrm>
            <a:prstGeom prst="rect">
              <a:avLst/>
            </a:prstGeom>
            <a:solidFill>
              <a:srgbClr val="8FAADC">
                <a:alpha val="100000"/>
              </a:srgbClr>
            </a:solidFill>
          </p:spPr>
          <p:txBody>
            <a:bodyPr/>
            <a:lstStyle/>
            <a:p>
              <a:endParaRPr/>
            </a:p>
          </p:txBody>
        </p:sp>
        <p:sp>
          <p:nvSpPr>
            <p:cNvPr id="93" name="rc12">
              <a:extLst>
                <a:ext uri="{FF2B5EF4-FFF2-40B4-BE49-F238E27FC236}">
                  <a16:creationId xmlns:a16="http://schemas.microsoft.com/office/drawing/2014/main" id="{657C2B7A-4E1D-9064-E001-DC2ED2064919}"/>
                </a:ext>
              </a:extLst>
            </p:cNvPr>
            <p:cNvSpPr/>
            <p:nvPr/>
          </p:nvSpPr>
          <p:spPr>
            <a:xfrm>
              <a:off x="2183058" y="3564851"/>
              <a:ext cx="150036" cy="14802"/>
            </a:xfrm>
            <a:prstGeom prst="rect">
              <a:avLst/>
            </a:prstGeom>
            <a:solidFill>
              <a:srgbClr val="8FAADC">
                <a:alpha val="100000"/>
              </a:srgbClr>
            </a:solidFill>
          </p:spPr>
          <p:txBody>
            <a:bodyPr/>
            <a:lstStyle/>
            <a:p>
              <a:endParaRPr/>
            </a:p>
          </p:txBody>
        </p:sp>
        <p:sp>
          <p:nvSpPr>
            <p:cNvPr id="94" name="rc13">
              <a:extLst>
                <a:ext uri="{FF2B5EF4-FFF2-40B4-BE49-F238E27FC236}">
                  <a16:creationId xmlns:a16="http://schemas.microsoft.com/office/drawing/2014/main" id="{9FFF9EB2-8E9C-0D7C-F8A7-C6EC4DF0C861}"/>
                </a:ext>
              </a:extLst>
            </p:cNvPr>
            <p:cNvSpPr/>
            <p:nvPr/>
          </p:nvSpPr>
          <p:spPr>
            <a:xfrm>
              <a:off x="2483130" y="3520445"/>
              <a:ext cx="150036" cy="59208"/>
            </a:xfrm>
            <a:prstGeom prst="rect">
              <a:avLst/>
            </a:prstGeom>
            <a:solidFill>
              <a:srgbClr val="8FAADC">
                <a:alpha val="100000"/>
              </a:srgbClr>
            </a:solidFill>
          </p:spPr>
          <p:txBody>
            <a:bodyPr/>
            <a:lstStyle/>
            <a:p>
              <a:endParaRPr/>
            </a:p>
          </p:txBody>
        </p:sp>
        <p:sp>
          <p:nvSpPr>
            <p:cNvPr id="95" name="rc14">
              <a:extLst>
                <a:ext uri="{FF2B5EF4-FFF2-40B4-BE49-F238E27FC236}">
                  <a16:creationId xmlns:a16="http://schemas.microsoft.com/office/drawing/2014/main" id="{45BC2EBB-7F74-4E11-596C-35A5F1C414F9}"/>
                </a:ext>
              </a:extLst>
            </p:cNvPr>
            <p:cNvSpPr/>
            <p:nvPr/>
          </p:nvSpPr>
          <p:spPr>
            <a:xfrm>
              <a:off x="2783203" y="3461236"/>
              <a:ext cx="150036" cy="14802"/>
            </a:xfrm>
            <a:prstGeom prst="rect">
              <a:avLst/>
            </a:prstGeom>
            <a:solidFill>
              <a:srgbClr val="4472C4">
                <a:alpha val="100000"/>
              </a:srgbClr>
            </a:solidFill>
          </p:spPr>
          <p:txBody>
            <a:bodyPr/>
            <a:lstStyle/>
            <a:p>
              <a:endParaRPr/>
            </a:p>
          </p:txBody>
        </p:sp>
        <p:sp>
          <p:nvSpPr>
            <p:cNvPr id="96" name="rc15">
              <a:extLst>
                <a:ext uri="{FF2B5EF4-FFF2-40B4-BE49-F238E27FC236}">
                  <a16:creationId xmlns:a16="http://schemas.microsoft.com/office/drawing/2014/main" id="{17F41389-87A2-FEC9-868D-2B57E90E9272}"/>
                </a:ext>
              </a:extLst>
            </p:cNvPr>
            <p:cNvSpPr/>
            <p:nvPr/>
          </p:nvSpPr>
          <p:spPr>
            <a:xfrm>
              <a:off x="2783203" y="3476038"/>
              <a:ext cx="150036" cy="103614"/>
            </a:xfrm>
            <a:prstGeom prst="rect">
              <a:avLst/>
            </a:prstGeom>
            <a:solidFill>
              <a:srgbClr val="8FAADC">
                <a:alpha val="100000"/>
              </a:srgbClr>
            </a:solidFill>
          </p:spPr>
          <p:txBody>
            <a:bodyPr/>
            <a:lstStyle/>
            <a:p>
              <a:endParaRPr/>
            </a:p>
          </p:txBody>
        </p:sp>
        <p:sp>
          <p:nvSpPr>
            <p:cNvPr id="97" name="rc16">
              <a:extLst>
                <a:ext uri="{FF2B5EF4-FFF2-40B4-BE49-F238E27FC236}">
                  <a16:creationId xmlns:a16="http://schemas.microsoft.com/office/drawing/2014/main" id="{0797F633-2024-A8CD-D07C-72A416D49E0B}"/>
                </a:ext>
              </a:extLst>
            </p:cNvPr>
            <p:cNvSpPr/>
            <p:nvPr/>
          </p:nvSpPr>
          <p:spPr>
            <a:xfrm>
              <a:off x="3083276" y="3402027"/>
              <a:ext cx="150036" cy="14802"/>
            </a:xfrm>
            <a:prstGeom prst="rect">
              <a:avLst/>
            </a:prstGeom>
            <a:solidFill>
              <a:srgbClr val="4472C4">
                <a:alpha val="100000"/>
              </a:srgbClr>
            </a:solidFill>
          </p:spPr>
          <p:txBody>
            <a:bodyPr/>
            <a:lstStyle/>
            <a:p>
              <a:endParaRPr/>
            </a:p>
          </p:txBody>
        </p:sp>
        <p:sp>
          <p:nvSpPr>
            <p:cNvPr id="98" name="rc17">
              <a:extLst>
                <a:ext uri="{FF2B5EF4-FFF2-40B4-BE49-F238E27FC236}">
                  <a16:creationId xmlns:a16="http://schemas.microsoft.com/office/drawing/2014/main" id="{1081CE9F-E804-72AC-2DE4-F1ED4D9ADC2E}"/>
                </a:ext>
              </a:extLst>
            </p:cNvPr>
            <p:cNvSpPr/>
            <p:nvPr/>
          </p:nvSpPr>
          <p:spPr>
            <a:xfrm>
              <a:off x="3083276" y="3416830"/>
              <a:ext cx="150036" cy="162823"/>
            </a:xfrm>
            <a:prstGeom prst="rect">
              <a:avLst/>
            </a:prstGeom>
            <a:solidFill>
              <a:srgbClr val="8FAADC">
                <a:alpha val="100000"/>
              </a:srgbClr>
            </a:solidFill>
          </p:spPr>
          <p:txBody>
            <a:bodyPr/>
            <a:lstStyle/>
            <a:p>
              <a:endParaRPr/>
            </a:p>
          </p:txBody>
        </p:sp>
        <p:sp>
          <p:nvSpPr>
            <p:cNvPr id="99" name="rc18">
              <a:extLst>
                <a:ext uri="{FF2B5EF4-FFF2-40B4-BE49-F238E27FC236}">
                  <a16:creationId xmlns:a16="http://schemas.microsoft.com/office/drawing/2014/main" id="{8CB7E8D1-7C34-0126-6DBC-8E282787CB40}"/>
                </a:ext>
              </a:extLst>
            </p:cNvPr>
            <p:cNvSpPr/>
            <p:nvPr/>
          </p:nvSpPr>
          <p:spPr>
            <a:xfrm>
              <a:off x="3383349" y="3387225"/>
              <a:ext cx="150036" cy="44406"/>
            </a:xfrm>
            <a:prstGeom prst="rect">
              <a:avLst/>
            </a:prstGeom>
            <a:solidFill>
              <a:srgbClr val="4472C4">
                <a:alpha val="100000"/>
              </a:srgbClr>
            </a:solidFill>
          </p:spPr>
          <p:txBody>
            <a:bodyPr/>
            <a:lstStyle/>
            <a:p>
              <a:endParaRPr/>
            </a:p>
          </p:txBody>
        </p:sp>
        <p:sp>
          <p:nvSpPr>
            <p:cNvPr id="100" name="rc19">
              <a:extLst>
                <a:ext uri="{FF2B5EF4-FFF2-40B4-BE49-F238E27FC236}">
                  <a16:creationId xmlns:a16="http://schemas.microsoft.com/office/drawing/2014/main" id="{3B41558D-B714-F240-15FE-853C8A5C22B0}"/>
                </a:ext>
              </a:extLst>
            </p:cNvPr>
            <p:cNvSpPr/>
            <p:nvPr/>
          </p:nvSpPr>
          <p:spPr>
            <a:xfrm>
              <a:off x="3383349" y="3431632"/>
              <a:ext cx="150036" cy="148021"/>
            </a:xfrm>
            <a:prstGeom prst="rect">
              <a:avLst/>
            </a:prstGeom>
            <a:solidFill>
              <a:srgbClr val="8FAADC">
                <a:alpha val="100000"/>
              </a:srgbClr>
            </a:solidFill>
          </p:spPr>
          <p:txBody>
            <a:bodyPr/>
            <a:lstStyle/>
            <a:p>
              <a:endParaRPr/>
            </a:p>
          </p:txBody>
        </p:sp>
        <p:sp>
          <p:nvSpPr>
            <p:cNvPr id="101" name="rc20">
              <a:extLst>
                <a:ext uri="{FF2B5EF4-FFF2-40B4-BE49-F238E27FC236}">
                  <a16:creationId xmlns:a16="http://schemas.microsoft.com/office/drawing/2014/main" id="{FF88C93E-06CA-90E5-0AF3-EF6E2066FA46}"/>
                </a:ext>
              </a:extLst>
            </p:cNvPr>
            <p:cNvSpPr/>
            <p:nvPr/>
          </p:nvSpPr>
          <p:spPr>
            <a:xfrm>
              <a:off x="3683422" y="3313215"/>
              <a:ext cx="150036" cy="59208"/>
            </a:xfrm>
            <a:prstGeom prst="rect">
              <a:avLst/>
            </a:prstGeom>
            <a:solidFill>
              <a:srgbClr val="4472C4">
                <a:alpha val="100000"/>
              </a:srgbClr>
            </a:solidFill>
          </p:spPr>
          <p:txBody>
            <a:bodyPr/>
            <a:lstStyle/>
            <a:p>
              <a:endParaRPr/>
            </a:p>
          </p:txBody>
        </p:sp>
        <p:sp>
          <p:nvSpPr>
            <p:cNvPr id="102" name="rc21">
              <a:extLst>
                <a:ext uri="{FF2B5EF4-FFF2-40B4-BE49-F238E27FC236}">
                  <a16:creationId xmlns:a16="http://schemas.microsoft.com/office/drawing/2014/main" id="{3B7680D2-435E-9FF3-BC87-52085FA2924E}"/>
                </a:ext>
              </a:extLst>
            </p:cNvPr>
            <p:cNvSpPr/>
            <p:nvPr/>
          </p:nvSpPr>
          <p:spPr>
            <a:xfrm>
              <a:off x="3683422" y="3372423"/>
              <a:ext cx="150036" cy="207229"/>
            </a:xfrm>
            <a:prstGeom prst="rect">
              <a:avLst/>
            </a:prstGeom>
            <a:solidFill>
              <a:srgbClr val="8FAADC">
                <a:alpha val="100000"/>
              </a:srgbClr>
            </a:solidFill>
          </p:spPr>
          <p:txBody>
            <a:bodyPr/>
            <a:lstStyle/>
            <a:p>
              <a:endParaRPr/>
            </a:p>
          </p:txBody>
        </p:sp>
        <p:sp>
          <p:nvSpPr>
            <p:cNvPr id="103" name="rc22">
              <a:extLst>
                <a:ext uri="{FF2B5EF4-FFF2-40B4-BE49-F238E27FC236}">
                  <a16:creationId xmlns:a16="http://schemas.microsoft.com/office/drawing/2014/main" id="{EE205C42-486E-C1B9-14B3-E5A28EA44F82}"/>
                </a:ext>
              </a:extLst>
            </p:cNvPr>
            <p:cNvSpPr/>
            <p:nvPr/>
          </p:nvSpPr>
          <p:spPr>
            <a:xfrm>
              <a:off x="3983494" y="3254006"/>
              <a:ext cx="150036" cy="103614"/>
            </a:xfrm>
            <a:prstGeom prst="rect">
              <a:avLst/>
            </a:prstGeom>
            <a:solidFill>
              <a:srgbClr val="4472C4">
                <a:alpha val="100000"/>
              </a:srgbClr>
            </a:solidFill>
          </p:spPr>
          <p:txBody>
            <a:bodyPr/>
            <a:lstStyle/>
            <a:p>
              <a:endParaRPr/>
            </a:p>
          </p:txBody>
        </p:sp>
        <p:sp>
          <p:nvSpPr>
            <p:cNvPr id="104" name="rc23">
              <a:extLst>
                <a:ext uri="{FF2B5EF4-FFF2-40B4-BE49-F238E27FC236}">
                  <a16:creationId xmlns:a16="http://schemas.microsoft.com/office/drawing/2014/main" id="{C571DFAC-F7D1-534C-18B8-0D1100352921}"/>
                </a:ext>
              </a:extLst>
            </p:cNvPr>
            <p:cNvSpPr/>
            <p:nvPr/>
          </p:nvSpPr>
          <p:spPr>
            <a:xfrm>
              <a:off x="3983494" y="3357621"/>
              <a:ext cx="150036" cy="222032"/>
            </a:xfrm>
            <a:prstGeom prst="rect">
              <a:avLst/>
            </a:prstGeom>
            <a:solidFill>
              <a:srgbClr val="8FAADC">
                <a:alpha val="100000"/>
              </a:srgbClr>
            </a:solidFill>
          </p:spPr>
          <p:txBody>
            <a:bodyPr/>
            <a:lstStyle/>
            <a:p>
              <a:endParaRPr/>
            </a:p>
          </p:txBody>
        </p:sp>
        <p:sp>
          <p:nvSpPr>
            <p:cNvPr id="105" name="rc24">
              <a:extLst>
                <a:ext uri="{FF2B5EF4-FFF2-40B4-BE49-F238E27FC236}">
                  <a16:creationId xmlns:a16="http://schemas.microsoft.com/office/drawing/2014/main" id="{EEE4B0AA-2D5A-33C6-683C-19B22B23C945}"/>
                </a:ext>
              </a:extLst>
            </p:cNvPr>
            <p:cNvSpPr/>
            <p:nvPr/>
          </p:nvSpPr>
          <p:spPr>
            <a:xfrm>
              <a:off x="4283567" y="3179995"/>
              <a:ext cx="150036" cy="162823"/>
            </a:xfrm>
            <a:prstGeom prst="rect">
              <a:avLst/>
            </a:prstGeom>
            <a:solidFill>
              <a:srgbClr val="4472C4">
                <a:alpha val="100000"/>
              </a:srgbClr>
            </a:solidFill>
          </p:spPr>
          <p:txBody>
            <a:bodyPr/>
            <a:lstStyle/>
            <a:p>
              <a:endParaRPr/>
            </a:p>
          </p:txBody>
        </p:sp>
        <p:sp>
          <p:nvSpPr>
            <p:cNvPr id="106" name="rc25">
              <a:extLst>
                <a:ext uri="{FF2B5EF4-FFF2-40B4-BE49-F238E27FC236}">
                  <a16:creationId xmlns:a16="http://schemas.microsoft.com/office/drawing/2014/main" id="{C01F2272-B67B-4129-86D8-14EA3A1867CA}"/>
                </a:ext>
              </a:extLst>
            </p:cNvPr>
            <p:cNvSpPr/>
            <p:nvPr/>
          </p:nvSpPr>
          <p:spPr>
            <a:xfrm>
              <a:off x="4283567" y="3342819"/>
              <a:ext cx="150036" cy="236834"/>
            </a:xfrm>
            <a:prstGeom prst="rect">
              <a:avLst/>
            </a:prstGeom>
            <a:solidFill>
              <a:srgbClr val="8FAADC">
                <a:alpha val="100000"/>
              </a:srgbClr>
            </a:solidFill>
          </p:spPr>
          <p:txBody>
            <a:bodyPr/>
            <a:lstStyle/>
            <a:p>
              <a:endParaRPr/>
            </a:p>
          </p:txBody>
        </p:sp>
        <p:sp>
          <p:nvSpPr>
            <p:cNvPr id="107" name="rc26">
              <a:extLst>
                <a:ext uri="{FF2B5EF4-FFF2-40B4-BE49-F238E27FC236}">
                  <a16:creationId xmlns:a16="http://schemas.microsoft.com/office/drawing/2014/main" id="{D848A943-082D-D71A-CC7E-4C06DD026A84}"/>
                </a:ext>
              </a:extLst>
            </p:cNvPr>
            <p:cNvSpPr/>
            <p:nvPr/>
          </p:nvSpPr>
          <p:spPr>
            <a:xfrm>
              <a:off x="4583640" y="3076380"/>
              <a:ext cx="150036" cy="207229"/>
            </a:xfrm>
            <a:prstGeom prst="rect">
              <a:avLst/>
            </a:prstGeom>
            <a:solidFill>
              <a:srgbClr val="4472C4">
                <a:alpha val="100000"/>
              </a:srgbClr>
            </a:solidFill>
          </p:spPr>
          <p:txBody>
            <a:bodyPr/>
            <a:lstStyle/>
            <a:p>
              <a:endParaRPr/>
            </a:p>
          </p:txBody>
        </p:sp>
        <p:sp>
          <p:nvSpPr>
            <p:cNvPr id="108" name="rc27">
              <a:extLst>
                <a:ext uri="{FF2B5EF4-FFF2-40B4-BE49-F238E27FC236}">
                  <a16:creationId xmlns:a16="http://schemas.microsoft.com/office/drawing/2014/main" id="{39869444-17B7-5177-B3C6-0AD6D64E31F9}"/>
                </a:ext>
              </a:extLst>
            </p:cNvPr>
            <p:cNvSpPr/>
            <p:nvPr/>
          </p:nvSpPr>
          <p:spPr>
            <a:xfrm>
              <a:off x="4583640" y="3283610"/>
              <a:ext cx="150036" cy="296042"/>
            </a:xfrm>
            <a:prstGeom prst="rect">
              <a:avLst/>
            </a:prstGeom>
            <a:solidFill>
              <a:srgbClr val="8FAADC">
                <a:alpha val="100000"/>
              </a:srgbClr>
            </a:solidFill>
          </p:spPr>
          <p:txBody>
            <a:bodyPr/>
            <a:lstStyle/>
            <a:p>
              <a:endParaRPr/>
            </a:p>
          </p:txBody>
        </p:sp>
        <p:sp>
          <p:nvSpPr>
            <p:cNvPr id="109" name="rc28">
              <a:extLst>
                <a:ext uri="{FF2B5EF4-FFF2-40B4-BE49-F238E27FC236}">
                  <a16:creationId xmlns:a16="http://schemas.microsoft.com/office/drawing/2014/main" id="{76A48F7C-0F8C-C0DE-36D0-B749179AEDA1}"/>
                </a:ext>
              </a:extLst>
            </p:cNvPr>
            <p:cNvSpPr/>
            <p:nvPr/>
          </p:nvSpPr>
          <p:spPr>
            <a:xfrm>
              <a:off x="4883713" y="2987568"/>
              <a:ext cx="150036" cy="296042"/>
            </a:xfrm>
            <a:prstGeom prst="rect">
              <a:avLst/>
            </a:prstGeom>
            <a:solidFill>
              <a:srgbClr val="4472C4">
                <a:alpha val="100000"/>
              </a:srgbClr>
            </a:solidFill>
          </p:spPr>
          <p:txBody>
            <a:bodyPr/>
            <a:lstStyle/>
            <a:p>
              <a:endParaRPr/>
            </a:p>
          </p:txBody>
        </p:sp>
        <p:sp>
          <p:nvSpPr>
            <p:cNvPr id="110" name="rc29">
              <a:extLst>
                <a:ext uri="{FF2B5EF4-FFF2-40B4-BE49-F238E27FC236}">
                  <a16:creationId xmlns:a16="http://schemas.microsoft.com/office/drawing/2014/main" id="{A73B7507-7198-E350-9CE5-98759B74CE80}"/>
                </a:ext>
              </a:extLst>
            </p:cNvPr>
            <p:cNvSpPr/>
            <p:nvPr/>
          </p:nvSpPr>
          <p:spPr>
            <a:xfrm>
              <a:off x="4883713" y="3283610"/>
              <a:ext cx="150036" cy="296042"/>
            </a:xfrm>
            <a:prstGeom prst="rect">
              <a:avLst/>
            </a:prstGeom>
            <a:solidFill>
              <a:srgbClr val="8FAADC">
                <a:alpha val="100000"/>
              </a:srgbClr>
            </a:solidFill>
          </p:spPr>
          <p:txBody>
            <a:bodyPr/>
            <a:lstStyle/>
            <a:p>
              <a:endParaRPr/>
            </a:p>
          </p:txBody>
        </p:sp>
        <p:sp>
          <p:nvSpPr>
            <p:cNvPr id="111" name="rc30">
              <a:extLst>
                <a:ext uri="{FF2B5EF4-FFF2-40B4-BE49-F238E27FC236}">
                  <a16:creationId xmlns:a16="http://schemas.microsoft.com/office/drawing/2014/main" id="{D0D82DD7-551A-B519-A530-A752464101D3}"/>
                </a:ext>
              </a:extLst>
            </p:cNvPr>
            <p:cNvSpPr/>
            <p:nvPr/>
          </p:nvSpPr>
          <p:spPr>
            <a:xfrm>
              <a:off x="5183786" y="2883953"/>
              <a:ext cx="150036" cy="325646"/>
            </a:xfrm>
            <a:prstGeom prst="rect">
              <a:avLst/>
            </a:prstGeom>
            <a:solidFill>
              <a:srgbClr val="4472C4">
                <a:alpha val="100000"/>
              </a:srgbClr>
            </a:solidFill>
          </p:spPr>
          <p:txBody>
            <a:bodyPr/>
            <a:lstStyle/>
            <a:p>
              <a:endParaRPr/>
            </a:p>
          </p:txBody>
        </p:sp>
        <p:sp>
          <p:nvSpPr>
            <p:cNvPr id="112" name="rc31">
              <a:extLst>
                <a:ext uri="{FF2B5EF4-FFF2-40B4-BE49-F238E27FC236}">
                  <a16:creationId xmlns:a16="http://schemas.microsoft.com/office/drawing/2014/main" id="{41105CA3-4537-0D47-9B7B-889DA9AE1493}"/>
                </a:ext>
              </a:extLst>
            </p:cNvPr>
            <p:cNvSpPr/>
            <p:nvPr/>
          </p:nvSpPr>
          <p:spPr>
            <a:xfrm>
              <a:off x="5183786" y="3209600"/>
              <a:ext cx="150036" cy="370053"/>
            </a:xfrm>
            <a:prstGeom prst="rect">
              <a:avLst/>
            </a:prstGeom>
            <a:solidFill>
              <a:srgbClr val="8FAADC">
                <a:alpha val="100000"/>
              </a:srgbClr>
            </a:solidFill>
          </p:spPr>
          <p:txBody>
            <a:bodyPr/>
            <a:lstStyle/>
            <a:p>
              <a:endParaRPr/>
            </a:p>
          </p:txBody>
        </p:sp>
        <p:sp>
          <p:nvSpPr>
            <p:cNvPr id="113" name="rc32">
              <a:extLst>
                <a:ext uri="{FF2B5EF4-FFF2-40B4-BE49-F238E27FC236}">
                  <a16:creationId xmlns:a16="http://schemas.microsoft.com/office/drawing/2014/main" id="{A838CCF7-7A8B-4017-2F8E-7768E28FBC90}"/>
                </a:ext>
              </a:extLst>
            </p:cNvPr>
            <p:cNvSpPr/>
            <p:nvPr/>
          </p:nvSpPr>
          <p:spPr>
            <a:xfrm>
              <a:off x="5483858" y="2735931"/>
              <a:ext cx="150036" cy="355251"/>
            </a:xfrm>
            <a:prstGeom prst="rect">
              <a:avLst/>
            </a:prstGeom>
            <a:solidFill>
              <a:srgbClr val="4472C4">
                <a:alpha val="100000"/>
              </a:srgbClr>
            </a:solidFill>
          </p:spPr>
          <p:txBody>
            <a:bodyPr/>
            <a:lstStyle/>
            <a:p>
              <a:endParaRPr/>
            </a:p>
          </p:txBody>
        </p:sp>
        <p:sp>
          <p:nvSpPr>
            <p:cNvPr id="114" name="rc33">
              <a:extLst>
                <a:ext uri="{FF2B5EF4-FFF2-40B4-BE49-F238E27FC236}">
                  <a16:creationId xmlns:a16="http://schemas.microsoft.com/office/drawing/2014/main" id="{23584F7E-0C2F-5E6E-C13B-B48B196A990A}"/>
                </a:ext>
              </a:extLst>
            </p:cNvPr>
            <p:cNvSpPr/>
            <p:nvPr/>
          </p:nvSpPr>
          <p:spPr>
            <a:xfrm>
              <a:off x="5483858" y="3091183"/>
              <a:ext cx="150036" cy="488470"/>
            </a:xfrm>
            <a:prstGeom prst="rect">
              <a:avLst/>
            </a:prstGeom>
            <a:solidFill>
              <a:srgbClr val="8FAADC">
                <a:alpha val="100000"/>
              </a:srgbClr>
            </a:solidFill>
          </p:spPr>
          <p:txBody>
            <a:bodyPr/>
            <a:lstStyle/>
            <a:p>
              <a:endParaRPr/>
            </a:p>
          </p:txBody>
        </p:sp>
        <p:sp>
          <p:nvSpPr>
            <p:cNvPr id="115" name="rc34">
              <a:extLst>
                <a:ext uri="{FF2B5EF4-FFF2-40B4-BE49-F238E27FC236}">
                  <a16:creationId xmlns:a16="http://schemas.microsoft.com/office/drawing/2014/main" id="{AE35A6AF-C511-68E0-0592-6A519BDA7549}"/>
                </a:ext>
              </a:extLst>
            </p:cNvPr>
            <p:cNvSpPr/>
            <p:nvPr/>
          </p:nvSpPr>
          <p:spPr>
            <a:xfrm>
              <a:off x="5783931" y="2454691"/>
              <a:ext cx="150036" cy="429261"/>
            </a:xfrm>
            <a:prstGeom prst="rect">
              <a:avLst/>
            </a:prstGeom>
            <a:solidFill>
              <a:srgbClr val="4472C4">
                <a:alpha val="100000"/>
              </a:srgbClr>
            </a:solidFill>
          </p:spPr>
          <p:txBody>
            <a:bodyPr/>
            <a:lstStyle/>
            <a:p>
              <a:endParaRPr/>
            </a:p>
          </p:txBody>
        </p:sp>
        <p:sp>
          <p:nvSpPr>
            <p:cNvPr id="116" name="rc35">
              <a:extLst>
                <a:ext uri="{FF2B5EF4-FFF2-40B4-BE49-F238E27FC236}">
                  <a16:creationId xmlns:a16="http://schemas.microsoft.com/office/drawing/2014/main" id="{23235185-0E48-EA71-08AE-60D102571A40}"/>
                </a:ext>
              </a:extLst>
            </p:cNvPr>
            <p:cNvSpPr/>
            <p:nvPr/>
          </p:nvSpPr>
          <p:spPr>
            <a:xfrm>
              <a:off x="5783931" y="2883953"/>
              <a:ext cx="150036" cy="695700"/>
            </a:xfrm>
            <a:prstGeom prst="rect">
              <a:avLst/>
            </a:prstGeom>
            <a:solidFill>
              <a:srgbClr val="8FAADC">
                <a:alpha val="100000"/>
              </a:srgbClr>
            </a:solidFill>
          </p:spPr>
          <p:txBody>
            <a:bodyPr/>
            <a:lstStyle/>
            <a:p>
              <a:endParaRPr/>
            </a:p>
          </p:txBody>
        </p:sp>
        <p:sp>
          <p:nvSpPr>
            <p:cNvPr id="117" name="rc36">
              <a:extLst>
                <a:ext uri="{FF2B5EF4-FFF2-40B4-BE49-F238E27FC236}">
                  <a16:creationId xmlns:a16="http://schemas.microsoft.com/office/drawing/2014/main" id="{078076D3-9E52-590D-1561-5658B5AF7278}"/>
                </a:ext>
              </a:extLst>
            </p:cNvPr>
            <p:cNvSpPr/>
            <p:nvPr/>
          </p:nvSpPr>
          <p:spPr>
            <a:xfrm>
              <a:off x="6084004" y="2114242"/>
              <a:ext cx="150036" cy="532876"/>
            </a:xfrm>
            <a:prstGeom prst="rect">
              <a:avLst/>
            </a:prstGeom>
            <a:solidFill>
              <a:srgbClr val="4472C4">
                <a:alpha val="100000"/>
              </a:srgbClr>
            </a:solidFill>
          </p:spPr>
          <p:txBody>
            <a:bodyPr/>
            <a:lstStyle/>
            <a:p>
              <a:endParaRPr/>
            </a:p>
          </p:txBody>
        </p:sp>
        <p:sp>
          <p:nvSpPr>
            <p:cNvPr id="118" name="rc37">
              <a:extLst>
                <a:ext uri="{FF2B5EF4-FFF2-40B4-BE49-F238E27FC236}">
                  <a16:creationId xmlns:a16="http://schemas.microsoft.com/office/drawing/2014/main" id="{24647627-A267-C2CE-3241-FC5CA274305A}"/>
                </a:ext>
              </a:extLst>
            </p:cNvPr>
            <p:cNvSpPr/>
            <p:nvPr/>
          </p:nvSpPr>
          <p:spPr>
            <a:xfrm>
              <a:off x="6084004" y="2647119"/>
              <a:ext cx="150036" cy="932534"/>
            </a:xfrm>
            <a:prstGeom prst="rect">
              <a:avLst/>
            </a:prstGeom>
            <a:solidFill>
              <a:srgbClr val="8FAADC">
                <a:alpha val="100000"/>
              </a:srgbClr>
            </a:solidFill>
          </p:spPr>
          <p:txBody>
            <a:bodyPr/>
            <a:lstStyle/>
            <a:p>
              <a:endParaRPr/>
            </a:p>
          </p:txBody>
        </p:sp>
        <p:sp>
          <p:nvSpPr>
            <p:cNvPr id="119" name="rc38">
              <a:extLst>
                <a:ext uri="{FF2B5EF4-FFF2-40B4-BE49-F238E27FC236}">
                  <a16:creationId xmlns:a16="http://schemas.microsoft.com/office/drawing/2014/main" id="{DA7EB0E4-0AF4-8C5F-038B-F9937C35B7A9}"/>
                </a:ext>
              </a:extLst>
            </p:cNvPr>
            <p:cNvSpPr/>
            <p:nvPr/>
          </p:nvSpPr>
          <p:spPr>
            <a:xfrm>
              <a:off x="6384077" y="1892210"/>
              <a:ext cx="150036" cy="606887"/>
            </a:xfrm>
            <a:prstGeom prst="rect">
              <a:avLst/>
            </a:prstGeom>
            <a:solidFill>
              <a:srgbClr val="4472C4">
                <a:alpha val="100000"/>
              </a:srgbClr>
            </a:solidFill>
          </p:spPr>
          <p:txBody>
            <a:bodyPr/>
            <a:lstStyle/>
            <a:p>
              <a:endParaRPr/>
            </a:p>
          </p:txBody>
        </p:sp>
        <p:sp>
          <p:nvSpPr>
            <p:cNvPr id="120" name="rc39">
              <a:extLst>
                <a:ext uri="{FF2B5EF4-FFF2-40B4-BE49-F238E27FC236}">
                  <a16:creationId xmlns:a16="http://schemas.microsoft.com/office/drawing/2014/main" id="{6A0771B6-E576-A577-ECBF-4B26BB41F001}"/>
                </a:ext>
              </a:extLst>
            </p:cNvPr>
            <p:cNvSpPr/>
            <p:nvPr/>
          </p:nvSpPr>
          <p:spPr>
            <a:xfrm>
              <a:off x="6384077" y="2499097"/>
              <a:ext cx="150036" cy="1080555"/>
            </a:xfrm>
            <a:prstGeom prst="rect">
              <a:avLst/>
            </a:prstGeom>
            <a:solidFill>
              <a:srgbClr val="8FAADC">
                <a:alpha val="100000"/>
              </a:srgbClr>
            </a:solidFill>
          </p:spPr>
          <p:txBody>
            <a:bodyPr/>
            <a:lstStyle/>
            <a:p>
              <a:endParaRPr/>
            </a:p>
          </p:txBody>
        </p:sp>
        <p:sp>
          <p:nvSpPr>
            <p:cNvPr id="121" name="rc40">
              <a:extLst>
                <a:ext uri="{FF2B5EF4-FFF2-40B4-BE49-F238E27FC236}">
                  <a16:creationId xmlns:a16="http://schemas.microsoft.com/office/drawing/2014/main" id="{771A51E5-F07E-847F-C528-50CA59FCE721}"/>
                </a:ext>
              </a:extLst>
            </p:cNvPr>
            <p:cNvSpPr/>
            <p:nvPr/>
          </p:nvSpPr>
          <p:spPr>
            <a:xfrm>
              <a:off x="6684150" y="1670178"/>
              <a:ext cx="150036" cy="710502"/>
            </a:xfrm>
            <a:prstGeom prst="rect">
              <a:avLst/>
            </a:prstGeom>
            <a:solidFill>
              <a:srgbClr val="4472C4">
                <a:alpha val="100000"/>
              </a:srgbClr>
            </a:solidFill>
          </p:spPr>
          <p:txBody>
            <a:bodyPr/>
            <a:lstStyle/>
            <a:p>
              <a:endParaRPr/>
            </a:p>
          </p:txBody>
        </p:sp>
        <p:sp>
          <p:nvSpPr>
            <p:cNvPr id="122" name="rc41">
              <a:extLst>
                <a:ext uri="{FF2B5EF4-FFF2-40B4-BE49-F238E27FC236}">
                  <a16:creationId xmlns:a16="http://schemas.microsoft.com/office/drawing/2014/main" id="{EDBC5ABA-F893-B778-A405-47A73D714C48}"/>
                </a:ext>
              </a:extLst>
            </p:cNvPr>
            <p:cNvSpPr/>
            <p:nvPr/>
          </p:nvSpPr>
          <p:spPr>
            <a:xfrm>
              <a:off x="6684150" y="2380680"/>
              <a:ext cx="150036" cy="1198972"/>
            </a:xfrm>
            <a:prstGeom prst="rect">
              <a:avLst/>
            </a:prstGeom>
            <a:solidFill>
              <a:srgbClr val="8FAADC">
                <a:alpha val="100000"/>
              </a:srgbClr>
            </a:solidFill>
          </p:spPr>
          <p:txBody>
            <a:bodyPr/>
            <a:lstStyle/>
            <a:p>
              <a:endParaRPr/>
            </a:p>
          </p:txBody>
        </p:sp>
        <p:sp>
          <p:nvSpPr>
            <p:cNvPr id="123" name="rc42">
              <a:extLst>
                <a:ext uri="{FF2B5EF4-FFF2-40B4-BE49-F238E27FC236}">
                  <a16:creationId xmlns:a16="http://schemas.microsoft.com/office/drawing/2014/main" id="{381DA58D-CA61-BE29-9288-2695A42824B9}"/>
                </a:ext>
              </a:extLst>
            </p:cNvPr>
            <p:cNvSpPr/>
            <p:nvPr/>
          </p:nvSpPr>
          <p:spPr>
            <a:xfrm>
              <a:off x="6984222" y="1374135"/>
              <a:ext cx="150036" cy="873325"/>
            </a:xfrm>
            <a:prstGeom prst="rect">
              <a:avLst/>
            </a:prstGeom>
            <a:solidFill>
              <a:srgbClr val="4472C4">
                <a:alpha val="100000"/>
              </a:srgbClr>
            </a:solidFill>
          </p:spPr>
          <p:txBody>
            <a:bodyPr/>
            <a:lstStyle/>
            <a:p>
              <a:endParaRPr/>
            </a:p>
          </p:txBody>
        </p:sp>
        <p:sp>
          <p:nvSpPr>
            <p:cNvPr id="124" name="rc43">
              <a:extLst>
                <a:ext uri="{FF2B5EF4-FFF2-40B4-BE49-F238E27FC236}">
                  <a16:creationId xmlns:a16="http://schemas.microsoft.com/office/drawing/2014/main" id="{D36B518E-0AB8-7065-7115-3F75B4A16AFE}"/>
                </a:ext>
              </a:extLst>
            </p:cNvPr>
            <p:cNvSpPr/>
            <p:nvPr/>
          </p:nvSpPr>
          <p:spPr>
            <a:xfrm>
              <a:off x="6984222" y="2247461"/>
              <a:ext cx="150036" cy="1332192"/>
            </a:xfrm>
            <a:prstGeom prst="rect">
              <a:avLst/>
            </a:prstGeom>
            <a:solidFill>
              <a:srgbClr val="8FAADC">
                <a:alpha val="100000"/>
              </a:srgbClr>
            </a:solidFill>
          </p:spPr>
          <p:txBody>
            <a:bodyPr/>
            <a:lstStyle/>
            <a:p>
              <a:endParaRPr/>
            </a:p>
          </p:txBody>
        </p:sp>
        <p:sp>
          <p:nvSpPr>
            <p:cNvPr id="125" name="tx44">
              <a:extLst>
                <a:ext uri="{FF2B5EF4-FFF2-40B4-BE49-F238E27FC236}">
                  <a16:creationId xmlns:a16="http://schemas.microsoft.com/office/drawing/2014/main" id="{5AB75EE6-A3C5-818D-BFA2-AD5BF3A2A873}"/>
                </a:ext>
              </a:extLst>
            </p:cNvPr>
            <p:cNvSpPr/>
            <p:nvPr/>
          </p:nvSpPr>
          <p:spPr>
            <a:xfrm>
              <a:off x="1618943" y="3450793"/>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a:t>
              </a:r>
            </a:p>
          </p:txBody>
        </p:sp>
        <p:sp>
          <p:nvSpPr>
            <p:cNvPr id="126" name="tx45">
              <a:extLst>
                <a:ext uri="{FF2B5EF4-FFF2-40B4-BE49-F238E27FC236}">
                  <a16:creationId xmlns:a16="http://schemas.microsoft.com/office/drawing/2014/main" id="{49FE5767-E61F-B41F-2FD2-F96019634FB6}"/>
                </a:ext>
              </a:extLst>
            </p:cNvPr>
            <p:cNvSpPr/>
            <p:nvPr/>
          </p:nvSpPr>
          <p:spPr>
            <a:xfrm>
              <a:off x="1919016" y="3450793"/>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a:t>
              </a:r>
            </a:p>
          </p:txBody>
        </p:sp>
        <p:sp>
          <p:nvSpPr>
            <p:cNvPr id="127" name="tx46">
              <a:extLst>
                <a:ext uri="{FF2B5EF4-FFF2-40B4-BE49-F238E27FC236}">
                  <a16:creationId xmlns:a16="http://schemas.microsoft.com/office/drawing/2014/main" id="{E2A85B82-0111-F4BB-6BF8-AC7030D3005B}"/>
                </a:ext>
              </a:extLst>
            </p:cNvPr>
            <p:cNvSpPr/>
            <p:nvPr/>
          </p:nvSpPr>
          <p:spPr>
            <a:xfrm>
              <a:off x="2219088" y="3450793"/>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a:t>
              </a:r>
            </a:p>
          </p:txBody>
        </p:sp>
        <p:sp>
          <p:nvSpPr>
            <p:cNvPr id="128" name="tx47">
              <a:extLst>
                <a:ext uri="{FF2B5EF4-FFF2-40B4-BE49-F238E27FC236}">
                  <a16:creationId xmlns:a16="http://schemas.microsoft.com/office/drawing/2014/main" id="{2510CC1F-6B3C-2F8B-975D-0EE8AB0C83F5}"/>
                </a:ext>
              </a:extLst>
            </p:cNvPr>
            <p:cNvSpPr/>
            <p:nvPr/>
          </p:nvSpPr>
          <p:spPr>
            <a:xfrm>
              <a:off x="2519161" y="3429000"/>
              <a:ext cx="77974" cy="100360"/>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4</a:t>
              </a:r>
            </a:p>
          </p:txBody>
        </p:sp>
        <p:sp>
          <p:nvSpPr>
            <p:cNvPr id="129" name="tx48">
              <a:extLst>
                <a:ext uri="{FF2B5EF4-FFF2-40B4-BE49-F238E27FC236}">
                  <a16:creationId xmlns:a16="http://schemas.microsoft.com/office/drawing/2014/main" id="{7A8184FD-BB2D-3BB6-FDDC-837CD73BBEF5}"/>
                </a:ext>
              </a:extLst>
            </p:cNvPr>
            <p:cNvSpPr/>
            <p:nvPr/>
          </p:nvSpPr>
          <p:spPr>
            <a:xfrm>
              <a:off x="2819234" y="3338383"/>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a:t>
              </a:r>
            </a:p>
          </p:txBody>
        </p:sp>
        <p:sp>
          <p:nvSpPr>
            <p:cNvPr id="130" name="tx49">
              <a:extLst>
                <a:ext uri="{FF2B5EF4-FFF2-40B4-BE49-F238E27FC236}">
                  <a16:creationId xmlns:a16="http://schemas.microsoft.com/office/drawing/2014/main" id="{E316A73F-1655-2263-E345-2A27839E79D1}"/>
                </a:ext>
              </a:extLst>
            </p:cNvPr>
            <p:cNvSpPr/>
            <p:nvPr/>
          </p:nvSpPr>
          <p:spPr>
            <a:xfrm>
              <a:off x="2819234" y="3478966"/>
              <a:ext cx="77974" cy="99060"/>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7</a:t>
              </a:r>
            </a:p>
          </p:txBody>
        </p:sp>
        <p:sp>
          <p:nvSpPr>
            <p:cNvPr id="131" name="tx50">
              <a:extLst>
                <a:ext uri="{FF2B5EF4-FFF2-40B4-BE49-F238E27FC236}">
                  <a16:creationId xmlns:a16="http://schemas.microsoft.com/office/drawing/2014/main" id="{FB2B71A6-5E54-C47C-6FC3-A01C42E566F5}"/>
                </a:ext>
              </a:extLst>
            </p:cNvPr>
            <p:cNvSpPr/>
            <p:nvPr/>
          </p:nvSpPr>
          <p:spPr>
            <a:xfrm>
              <a:off x="3119307" y="3279174"/>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a:t>
              </a:r>
            </a:p>
          </p:txBody>
        </p:sp>
        <p:sp>
          <p:nvSpPr>
            <p:cNvPr id="132" name="tx51">
              <a:extLst>
                <a:ext uri="{FF2B5EF4-FFF2-40B4-BE49-F238E27FC236}">
                  <a16:creationId xmlns:a16="http://schemas.microsoft.com/office/drawing/2014/main" id="{BC302678-2DC6-F090-F167-FF25D1B3C5EE}"/>
                </a:ext>
              </a:extLst>
            </p:cNvPr>
            <p:cNvSpPr/>
            <p:nvPr/>
          </p:nvSpPr>
          <p:spPr>
            <a:xfrm>
              <a:off x="3080319" y="3447650"/>
              <a:ext cx="155949"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11</a:t>
              </a:r>
            </a:p>
          </p:txBody>
        </p:sp>
        <p:sp>
          <p:nvSpPr>
            <p:cNvPr id="133" name="tx52">
              <a:extLst>
                <a:ext uri="{FF2B5EF4-FFF2-40B4-BE49-F238E27FC236}">
                  <a16:creationId xmlns:a16="http://schemas.microsoft.com/office/drawing/2014/main" id="{FDB1E499-36A9-35B0-AB3D-E776A4C473C1}"/>
                </a:ext>
              </a:extLst>
            </p:cNvPr>
            <p:cNvSpPr/>
            <p:nvPr/>
          </p:nvSpPr>
          <p:spPr>
            <a:xfrm>
              <a:off x="3419380" y="3277394"/>
              <a:ext cx="77974"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3</a:t>
              </a:r>
            </a:p>
          </p:txBody>
        </p:sp>
        <p:sp>
          <p:nvSpPr>
            <p:cNvPr id="134" name="tx53">
              <a:extLst>
                <a:ext uri="{FF2B5EF4-FFF2-40B4-BE49-F238E27FC236}">
                  <a16:creationId xmlns:a16="http://schemas.microsoft.com/office/drawing/2014/main" id="{C30F788F-A9D9-F800-A85E-867ADB76C3AF}"/>
                </a:ext>
              </a:extLst>
            </p:cNvPr>
            <p:cNvSpPr/>
            <p:nvPr/>
          </p:nvSpPr>
          <p:spPr>
            <a:xfrm>
              <a:off x="3380392" y="3453340"/>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10</a:t>
              </a:r>
            </a:p>
          </p:txBody>
        </p:sp>
        <p:sp>
          <p:nvSpPr>
            <p:cNvPr id="135" name="tx54">
              <a:extLst>
                <a:ext uri="{FF2B5EF4-FFF2-40B4-BE49-F238E27FC236}">
                  <a16:creationId xmlns:a16="http://schemas.microsoft.com/office/drawing/2014/main" id="{C5AB79AE-6C63-9FE5-E788-0A441EFF2211}"/>
                </a:ext>
              </a:extLst>
            </p:cNvPr>
            <p:cNvSpPr/>
            <p:nvPr/>
          </p:nvSpPr>
          <p:spPr>
            <a:xfrm>
              <a:off x="3719452" y="3212976"/>
              <a:ext cx="77974" cy="100360"/>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4</a:t>
              </a:r>
            </a:p>
          </p:txBody>
        </p:sp>
        <p:sp>
          <p:nvSpPr>
            <p:cNvPr id="136" name="tx55">
              <a:extLst>
                <a:ext uri="{FF2B5EF4-FFF2-40B4-BE49-F238E27FC236}">
                  <a16:creationId xmlns:a16="http://schemas.microsoft.com/office/drawing/2014/main" id="{CCDC997A-A53C-1B8E-37BF-52EC4FC59D76}"/>
                </a:ext>
              </a:extLst>
            </p:cNvPr>
            <p:cNvSpPr/>
            <p:nvPr/>
          </p:nvSpPr>
          <p:spPr>
            <a:xfrm>
              <a:off x="3680465" y="3425447"/>
              <a:ext cx="155949"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14</a:t>
              </a:r>
            </a:p>
          </p:txBody>
        </p:sp>
        <p:sp>
          <p:nvSpPr>
            <p:cNvPr id="137" name="tx56">
              <a:extLst>
                <a:ext uri="{FF2B5EF4-FFF2-40B4-BE49-F238E27FC236}">
                  <a16:creationId xmlns:a16="http://schemas.microsoft.com/office/drawing/2014/main" id="{D48DA1EE-82AD-34FB-C33D-6EB576A15848}"/>
                </a:ext>
              </a:extLst>
            </p:cNvPr>
            <p:cNvSpPr/>
            <p:nvPr/>
          </p:nvSpPr>
          <p:spPr>
            <a:xfrm>
              <a:off x="4019525" y="3256934"/>
              <a:ext cx="77974" cy="99060"/>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7</a:t>
              </a:r>
            </a:p>
          </p:txBody>
        </p:sp>
        <p:sp>
          <p:nvSpPr>
            <p:cNvPr id="138" name="tx57">
              <a:extLst>
                <a:ext uri="{FF2B5EF4-FFF2-40B4-BE49-F238E27FC236}">
                  <a16:creationId xmlns:a16="http://schemas.microsoft.com/office/drawing/2014/main" id="{44A6509A-1A31-12AB-80DB-1A2F795ED81A}"/>
                </a:ext>
              </a:extLst>
            </p:cNvPr>
            <p:cNvSpPr/>
            <p:nvPr/>
          </p:nvSpPr>
          <p:spPr>
            <a:xfrm>
              <a:off x="3980538" y="3416334"/>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15</a:t>
              </a:r>
            </a:p>
          </p:txBody>
        </p:sp>
        <p:sp>
          <p:nvSpPr>
            <p:cNvPr id="139" name="tx58">
              <a:extLst>
                <a:ext uri="{FF2B5EF4-FFF2-40B4-BE49-F238E27FC236}">
                  <a16:creationId xmlns:a16="http://schemas.microsoft.com/office/drawing/2014/main" id="{A46ACE67-C9E3-868C-52B7-1B67D7A79993}"/>
                </a:ext>
              </a:extLst>
            </p:cNvPr>
            <p:cNvSpPr/>
            <p:nvPr/>
          </p:nvSpPr>
          <p:spPr>
            <a:xfrm>
              <a:off x="4280611" y="3210816"/>
              <a:ext cx="155949"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11</a:t>
              </a:r>
            </a:p>
          </p:txBody>
        </p:sp>
        <p:sp>
          <p:nvSpPr>
            <p:cNvPr id="140" name="tx59">
              <a:extLst>
                <a:ext uri="{FF2B5EF4-FFF2-40B4-BE49-F238E27FC236}">
                  <a16:creationId xmlns:a16="http://schemas.microsoft.com/office/drawing/2014/main" id="{30B8809A-5FA6-74CF-1A4C-D3110B7978CB}"/>
                </a:ext>
              </a:extLst>
            </p:cNvPr>
            <p:cNvSpPr/>
            <p:nvPr/>
          </p:nvSpPr>
          <p:spPr>
            <a:xfrm>
              <a:off x="4280611" y="3408933"/>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16</a:t>
              </a:r>
            </a:p>
          </p:txBody>
        </p:sp>
        <p:sp>
          <p:nvSpPr>
            <p:cNvPr id="141" name="tx60">
              <a:extLst>
                <a:ext uri="{FF2B5EF4-FFF2-40B4-BE49-F238E27FC236}">
                  <a16:creationId xmlns:a16="http://schemas.microsoft.com/office/drawing/2014/main" id="{DA23D7EE-BB16-4808-FB0B-85EEEEE8FAA0}"/>
                </a:ext>
              </a:extLst>
            </p:cNvPr>
            <p:cNvSpPr/>
            <p:nvPr/>
          </p:nvSpPr>
          <p:spPr>
            <a:xfrm>
              <a:off x="4580683" y="3129404"/>
              <a:ext cx="155949"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14</a:t>
              </a:r>
            </a:p>
          </p:txBody>
        </p:sp>
        <p:sp>
          <p:nvSpPr>
            <p:cNvPr id="142" name="tx61">
              <a:extLst>
                <a:ext uri="{FF2B5EF4-FFF2-40B4-BE49-F238E27FC236}">
                  <a16:creationId xmlns:a16="http://schemas.microsoft.com/office/drawing/2014/main" id="{2C0B4AB9-4471-FCAE-DD37-75E4200BF13C}"/>
                </a:ext>
              </a:extLst>
            </p:cNvPr>
            <p:cNvSpPr/>
            <p:nvPr/>
          </p:nvSpPr>
          <p:spPr>
            <a:xfrm>
              <a:off x="4580683" y="3379329"/>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20</a:t>
              </a:r>
            </a:p>
          </p:txBody>
        </p:sp>
        <p:sp>
          <p:nvSpPr>
            <p:cNvPr id="143" name="tx62">
              <a:extLst>
                <a:ext uri="{FF2B5EF4-FFF2-40B4-BE49-F238E27FC236}">
                  <a16:creationId xmlns:a16="http://schemas.microsoft.com/office/drawing/2014/main" id="{8100B506-6326-00F2-89F6-58E4760C09BA}"/>
                </a:ext>
              </a:extLst>
            </p:cNvPr>
            <p:cNvSpPr/>
            <p:nvPr/>
          </p:nvSpPr>
          <p:spPr>
            <a:xfrm>
              <a:off x="4880756" y="3083286"/>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20</a:t>
              </a:r>
            </a:p>
          </p:txBody>
        </p:sp>
        <p:sp>
          <p:nvSpPr>
            <p:cNvPr id="144" name="tx63">
              <a:extLst>
                <a:ext uri="{FF2B5EF4-FFF2-40B4-BE49-F238E27FC236}">
                  <a16:creationId xmlns:a16="http://schemas.microsoft.com/office/drawing/2014/main" id="{30B1F53E-7D83-DAE4-21E5-4281ABB34D1F}"/>
                </a:ext>
              </a:extLst>
            </p:cNvPr>
            <p:cNvSpPr/>
            <p:nvPr/>
          </p:nvSpPr>
          <p:spPr>
            <a:xfrm>
              <a:off x="4880756" y="3379329"/>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20</a:t>
              </a:r>
            </a:p>
          </p:txBody>
        </p:sp>
        <p:sp>
          <p:nvSpPr>
            <p:cNvPr id="145" name="tx64">
              <a:extLst>
                <a:ext uri="{FF2B5EF4-FFF2-40B4-BE49-F238E27FC236}">
                  <a16:creationId xmlns:a16="http://schemas.microsoft.com/office/drawing/2014/main" id="{5DDD19D9-63F9-B63A-BF2D-AB55886A8D71}"/>
                </a:ext>
              </a:extLst>
            </p:cNvPr>
            <p:cNvSpPr/>
            <p:nvPr/>
          </p:nvSpPr>
          <p:spPr>
            <a:xfrm>
              <a:off x="5180829" y="2996185"/>
              <a:ext cx="155949"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22</a:t>
              </a:r>
            </a:p>
          </p:txBody>
        </p:sp>
        <p:sp>
          <p:nvSpPr>
            <p:cNvPr id="183" name="tx65">
              <a:extLst>
                <a:ext uri="{FF2B5EF4-FFF2-40B4-BE49-F238E27FC236}">
                  <a16:creationId xmlns:a16="http://schemas.microsoft.com/office/drawing/2014/main" id="{F9F5CBFB-DF86-73AD-983B-37205548BFBE}"/>
                </a:ext>
              </a:extLst>
            </p:cNvPr>
            <p:cNvSpPr/>
            <p:nvPr/>
          </p:nvSpPr>
          <p:spPr>
            <a:xfrm>
              <a:off x="5180829" y="3342324"/>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25</a:t>
              </a:r>
            </a:p>
          </p:txBody>
        </p:sp>
        <p:sp>
          <p:nvSpPr>
            <p:cNvPr id="184" name="tx66">
              <a:extLst>
                <a:ext uri="{FF2B5EF4-FFF2-40B4-BE49-F238E27FC236}">
                  <a16:creationId xmlns:a16="http://schemas.microsoft.com/office/drawing/2014/main" id="{09999FB6-6CBF-BF30-854B-44B0921ABA38}"/>
                </a:ext>
              </a:extLst>
            </p:cNvPr>
            <p:cNvSpPr/>
            <p:nvPr/>
          </p:nvSpPr>
          <p:spPr>
            <a:xfrm>
              <a:off x="5480902" y="2862966"/>
              <a:ext cx="155949"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24</a:t>
              </a:r>
            </a:p>
          </p:txBody>
        </p:sp>
        <p:sp>
          <p:nvSpPr>
            <p:cNvPr id="185" name="tx67">
              <a:extLst>
                <a:ext uri="{FF2B5EF4-FFF2-40B4-BE49-F238E27FC236}">
                  <a16:creationId xmlns:a16="http://schemas.microsoft.com/office/drawing/2014/main" id="{5E15DAA8-809D-50F3-D98E-7F58F703818C}"/>
                </a:ext>
              </a:extLst>
            </p:cNvPr>
            <p:cNvSpPr/>
            <p:nvPr/>
          </p:nvSpPr>
          <p:spPr>
            <a:xfrm>
              <a:off x="5480902" y="3283047"/>
              <a:ext cx="155949"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33</a:t>
              </a:r>
            </a:p>
          </p:txBody>
        </p:sp>
        <p:sp>
          <p:nvSpPr>
            <p:cNvPr id="186" name="tx68">
              <a:extLst>
                <a:ext uri="{FF2B5EF4-FFF2-40B4-BE49-F238E27FC236}">
                  <a16:creationId xmlns:a16="http://schemas.microsoft.com/office/drawing/2014/main" id="{BC92AC25-1894-98E9-D78D-DA389D79EA8C}"/>
                </a:ext>
              </a:extLst>
            </p:cNvPr>
            <p:cNvSpPr/>
            <p:nvPr/>
          </p:nvSpPr>
          <p:spPr>
            <a:xfrm>
              <a:off x="5780975" y="2617019"/>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29</a:t>
              </a:r>
            </a:p>
          </p:txBody>
        </p:sp>
        <p:sp>
          <p:nvSpPr>
            <p:cNvPr id="187" name="tx69">
              <a:extLst>
                <a:ext uri="{FF2B5EF4-FFF2-40B4-BE49-F238E27FC236}">
                  <a16:creationId xmlns:a16="http://schemas.microsoft.com/office/drawing/2014/main" id="{3F6D3DB6-F985-F5A5-6C1F-3863D16CC157}"/>
                </a:ext>
              </a:extLst>
            </p:cNvPr>
            <p:cNvSpPr/>
            <p:nvPr/>
          </p:nvSpPr>
          <p:spPr>
            <a:xfrm>
              <a:off x="5780975" y="3181623"/>
              <a:ext cx="155949" cy="100360"/>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47</a:t>
              </a:r>
            </a:p>
          </p:txBody>
        </p:sp>
        <p:sp>
          <p:nvSpPr>
            <p:cNvPr id="188" name="tx70">
              <a:extLst>
                <a:ext uri="{FF2B5EF4-FFF2-40B4-BE49-F238E27FC236}">
                  <a16:creationId xmlns:a16="http://schemas.microsoft.com/office/drawing/2014/main" id="{4DB09E81-C431-8CFE-56F8-21613BF87BD2}"/>
                </a:ext>
              </a:extLst>
            </p:cNvPr>
            <p:cNvSpPr/>
            <p:nvPr/>
          </p:nvSpPr>
          <p:spPr>
            <a:xfrm>
              <a:off x="6081047" y="2328309"/>
              <a:ext cx="155949"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36</a:t>
              </a:r>
            </a:p>
          </p:txBody>
        </p:sp>
        <p:sp>
          <p:nvSpPr>
            <p:cNvPr id="189" name="tx71">
              <a:extLst>
                <a:ext uri="{FF2B5EF4-FFF2-40B4-BE49-F238E27FC236}">
                  <a16:creationId xmlns:a16="http://schemas.microsoft.com/office/drawing/2014/main" id="{A66529C1-F8B4-1D71-11B2-809CCA1729F5}"/>
                </a:ext>
              </a:extLst>
            </p:cNvPr>
            <p:cNvSpPr/>
            <p:nvPr/>
          </p:nvSpPr>
          <p:spPr>
            <a:xfrm>
              <a:off x="6081047" y="3061015"/>
              <a:ext cx="155949"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63</a:t>
              </a:r>
            </a:p>
          </p:txBody>
        </p:sp>
        <p:sp>
          <p:nvSpPr>
            <p:cNvPr id="190" name="tx72">
              <a:extLst>
                <a:ext uri="{FF2B5EF4-FFF2-40B4-BE49-F238E27FC236}">
                  <a16:creationId xmlns:a16="http://schemas.microsoft.com/office/drawing/2014/main" id="{D86A81EB-1867-8D9E-8340-BBC432B8E039}"/>
                </a:ext>
              </a:extLst>
            </p:cNvPr>
            <p:cNvSpPr/>
            <p:nvPr/>
          </p:nvSpPr>
          <p:spPr>
            <a:xfrm>
              <a:off x="6381120" y="2145062"/>
              <a:ext cx="155949"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41</a:t>
              </a:r>
            </a:p>
          </p:txBody>
        </p:sp>
        <p:sp>
          <p:nvSpPr>
            <p:cNvPr id="191" name="tx73">
              <a:extLst>
                <a:ext uri="{FF2B5EF4-FFF2-40B4-BE49-F238E27FC236}">
                  <a16:creationId xmlns:a16="http://schemas.microsoft.com/office/drawing/2014/main" id="{57C90376-580F-DA63-51EB-C34850F09F36}"/>
                </a:ext>
              </a:extLst>
            </p:cNvPr>
            <p:cNvSpPr/>
            <p:nvPr/>
          </p:nvSpPr>
          <p:spPr>
            <a:xfrm>
              <a:off x="6381120" y="2987004"/>
              <a:ext cx="155949"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73</a:t>
              </a:r>
            </a:p>
          </p:txBody>
        </p:sp>
        <p:sp>
          <p:nvSpPr>
            <p:cNvPr id="384" name="tx74">
              <a:extLst>
                <a:ext uri="{FF2B5EF4-FFF2-40B4-BE49-F238E27FC236}">
                  <a16:creationId xmlns:a16="http://schemas.microsoft.com/office/drawing/2014/main" id="{87321C79-F9E5-8A6A-245A-F6F47D0204AC}"/>
                </a:ext>
              </a:extLst>
            </p:cNvPr>
            <p:cNvSpPr/>
            <p:nvPr/>
          </p:nvSpPr>
          <p:spPr>
            <a:xfrm>
              <a:off x="6681193" y="1973126"/>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48</a:t>
              </a:r>
            </a:p>
          </p:txBody>
        </p:sp>
        <p:sp>
          <p:nvSpPr>
            <p:cNvPr id="385" name="tx75">
              <a:extLst>
                <a:ext uri="{FF2B5EF4-FFF2-40B4-BE49-F238E27FC236}">
                  <a16:creationId xmlns:a16="http://schemas.microsoft.com/office/drawing/2014/main" id="{F2D7E900-1818-A0CF-8259-01EA540B0CA1}"/>
                </a:ext>
              </a:extLst>
            </p:cNvPr>
            <p:cNvSpPr/>
            <p:nvPr/>
          </p:nvSpPr>
          <p:spPr>
            <a:xfrm>
              <a:off x="6681193" y="2927864"/>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81</a:t>
              </a:r>
            </a:p>
          </p:txBody>
        </p:sp>
        <p:sp>
          <p:nvSpPr>
            <p:cNvPr id="386" name="tx76">
              <a:extLst>
                <a:ext uri="{FF2B5EF4-FFF2-40B4-BE49-F238E27FC236}">
                  <a16:creationId xmlns:a16="http://schemas.microsoft.com/office/drawing/2014/main" id="{7B478EB3-80F6-D36D-CD8B-DC41AAF9ADE9}"/>
                </a:ext>
              </a:extLst>
            </p:cNvPr>
            <p:cNvSpPr/>
            <p:nvPr/>
          </p:nvSpPr>
          <p:spPr>
            <a:xfrm>
              <a:off x="6981266" y="1758495"/>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59</a:t>
              </a:r>
            </a:p>
          </p:txBody>
        </p:sp>
        <p:sp>
          <p:nvSpPr>
            <p:cNvPr id="387" name="tx77">
              <a:extLst>
                <a:ext uri="{FF2B5EF4-FFF2-40B4-BE49-F238E27FC236}">
                  <a16:creationId xmlns:a16="http://schemas.microsoft.com/office/drawing/2014/main" id="{6AEC393F-7C77-0C49-EF08-B644233D5830}"/>
                </a:ext>
              </a:extLst>
            </p:cNvPr>
            <p:cNvSpPr/>
            <p:nvPr/>
          </p:nvSpPr>
          <p:spPr>
            <a:xfrm>
              <a:off x="6981266" y="2861254"/>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90</a:t>
              </a:r>
            </a:p>
          </p:txBody>
        </p:sp>
        <p:sp>
          <p:nvSpPr>
            <p:cNvPr id="388" name="rc78">
              <a:extLst>
                <a:ext uri="{FF2B5EF4-FFF2-40B4-BE49-F238E27FC236}">
                  <a16:creationId xmlns:a16="http://schemas.microsoft.com/office/drawing/2014/main" id="{22529B6B-B933-3385-5C44-77185841FFCF}"/>
                </a:ext>
              </a:extLst>
            </p:cNvPr>
            <p:cNvSpPr/>
            <p:nvPr/>
          </p:nvSpPr>
          <p:spPr>
            <a:xfrm>
              <a:off x="1477886" y="1263859"/>
              <a:ext cx="5761397" cy="2315794"/>
            </a:xfrm>
            <a:prstGeom prst="rect">
              <a:avLst/>
            </a:prstGeom>
            <a:ln w="14782" cap="rnd">
              <a:solidFill>
                <a:srgbClr val="000000">
                  <a:alpha val="100000"/>
                </a:srgbClr>
              </a:solidFill>
              <a:prstDash val="solid"/>
              <a:round/>
            </a:ln>
          </p:spPr>
          <p:txBody>
            <a:bodyPr/>
            <a:lstStyle/>
            <a:p>
              <a:endParaRPr/>
            </a:p>
          </p:txBody>
        </p:sp>
        <p:sp>
          <p:nvSpPr>
            <p:cNvPr id="389" name="tx79">
              <a:extLst>
                <a:ext uri="{FF2B5EF4-FFF2-40B4-BE49-F238E27FC236}">
                  <a16:creationId xmlns:a16="http://schemas.microsoft.com/office/drawing/2014/main" id="{985A3962-180C-67E2-F7F5-964FB3DAABF1}"/>
                </a:ext>
              </a:extLst>
            </p:cNvPr>
            <p:cNvSpPr/>
            <p:nvPr/>
          </p:nvSpPr>
          <p:spPr>
            <a:xfrm>
              <a:off x="1338931" y="3532276"/>
              <a:ext cx="70631"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0</a:t>
              </a:r>
            </a:p>
          </p:txBody>
        </p:sp>
        <p:sp>
          <p:nvSpPr>
            <p:cNvPr id="390" name="tx80">
              <a:extLst>
                <a:ext uri="{FF2B5EF4-FFF2-40B4-BE49-F238E27FC236}">
                  <a16:creationId xmlns:a16="http://schemas.microsoft.com/office/drawing/2014/main" id="{51CEA7D2-4BF1-EB9B-6C85-E6DEB53A9750}"/>
                </a:ext>
              </a:extLst>
            </p:cNvPr>
            <p:cNvSpPr/>
            <p:nvPr/>
          </p:nvSpPr>
          <p:spPr>
            <a:xfrm>
              <a:off x="1268300" y="2940191"/>
              <a:ext cx="14126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40</a:t>
              </a:r>
            </a:p>
          </p:txBody>
        </p:sp>
        <p:sp>
          <p:nvSpPr>
            <p:cNvPr id="391" name="tx81">
              <a:extLst>
                <a:ext uri="{FF2B5EF4-FFF2-40B4-BE49-F238E27FC236}">
                  <a16:creationId xmlns:a16="http://schemas.microsoft.com/office/drawing/2014/main" id="{CD679149-0B62-8A6F-32B4-7C4AD0F1CAC4}"/>
                </a:ext>
              </a:extLst>
            </p:cNvPr>
            <p:cNvSpPr/>
            <p:nvPr/>
          </p:nvSpPr>
          <p:spPr>
            <a:xfrm>
              <a:off x="1268300" y="2348105"/>
              <a:ext cx="14126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80</a:t>
              </a:r>
            </a:p>
          </p:txBody>
        </p:sp>
        <p:sp>
          <p:nvSpPr>
            <p:cNvPr id="392" name="tx82">
              <a:extLst>
                <a:ext uri="{FF2B5EF4-FFF2-40B4-BE49-F238E27FC236}">
                  <a16:creationId xmlns:a16="http://schemas.microsoft.com/office/drawing/2014/main" id="{E44B85F2-81CA-66DC-FF0C-8DBB6EA40377}"/>
                </a:ext>
              </a:extLst>
            </p:cNvPr>
            <p:cNvSpPr/>
            <p:nvPr/>
          </p:nvSpPr>
          <p:spPr>
            <a:xfrm>
              <a:off x="1197669" y="1756020"/>
              <a:ext cx="211894"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120</a:t>
              </a:r>
            </a:p>
          </p:txBody>
        </p:sp>
        <p:sp>
          <p:nvSpPr>
            <p:cNvPr id="393" name="tx83">
              <a:extLst>
                <a:ext uri="{FF2B5EF4-FFF2-40B4-BE49-F238E27FC236}">
                  <a16:creationId xmlns:a16="http://schemas.microsoft.com/office/drawing/2014/main" id="{8E122F8A-2FC8-E79C-70D4-4EC178305064}"/>
                </a:ext>
              </a:extLst>
            </p:cNvPr>
            <p:cNvSpPr/>
            <p:nvPr/>
          </p:nvSpPr>
          <p:spPr>
            <a:xfrm>
              <a:off x="1516667" y="3646054"/>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2005</a:t>
              </a:r>
            </a:p>
          </p:txBody>
        </p:sp>
        <p:sp>
          <p:nvSpPr>
            <p:cNvPr id="394" name="tx84">
              <a:extLst>
                <a:ext uri="{FF2B5EF4-FFF2-40B4-BE49-F238E27FC236}">
                  <a16:creationId xmlns:a16="http://schemas.microsoft.com/office/drawing/2014/main" id="{22AE06AF-0542-BB4B-A9AB-D599607FD87A}"/>
                </a:ext>
              </a:extLst>
            </p:cNvPr>
            <p:cNvSpPr/>
            <p:nvPr/>
          </p:nvSpPr>
          <p:spPr>
            <a:xfrm>
              <a:off x="1816740" y="3646054"/>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2006</a:t>
              </a:r>
            </a:p>
          </p:txBody>
        </p:sp>
        <p:sp>
          <p:nvSpPr>
            <p:cNvPr id="395" name="tx85">
              <a:extLst>
                <a:ext uri="{FF2B5EF4-FFF2-40B4-BE49-F238E27FC236}">
                  <a16:creationId xmlns:a16="http://schemas.microsoft.com/office/drawing/2014/main" id="{00100A6C-CD42-1698-8621-3888931A5674}"/>
                </a:ext>
              </a:extLst>
            </p:cNvPr>
            <p:cNvSpPr/>
            <p:nvPr/>
          </p:nvSpPr>
          <p:spPr>
            <a:xfrm>
              <a:off x="2116813" y="3646054"/>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2007</a:t>
              </a:r>
            </a:p>
          </p:txBody>
        </p:sp>
        <p:sp>
          <p:nvSpPr>
            <p:cNvPr id="396" name="tx86">
              <a:extLst>
                <a:ext uri="{FF2B5EF4-FFF2-40B4-BE49-F238E27FC236}">
                  <a16:creationId xmlns:a16="http://schemas.microsoft.com/office/drawing/2014/main" id="{E30962C4-8F1A-1271-4E50-8B6089535B98}"/>
                </a:ext>
              </a:extLst>
            </p:cNvPr>
            <p:cNvSpPr/>
            <p:nvPr/>
          </p:nvSpPr>
          <p:spPr>
            <a:xfrm>
              <a:off x="2416886" y="3646054"/>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2008</a:t>
              </a:r>
            </a:p>
          </p:txBody>
        </p:sp>
        <p:sp>
          <p:nvSpPr>
            <p:cNvPr id="397" name="tx87">
              <a:extLst>
                <a:ext uri="{FF2B5EF4-FFF2-40B4-BE49-F238E27FC236}">
                  <a16:creationId xmlns:a16="http://schemas.microsoft.com/office/drawing/2014/main" id="{3233A761-9D81-777F-AC91-FEF98C8E7EBD}"/>
                </a:ext>
              </a:extLst>
            </p:cNvPr>
            <p:cNvSpPr/>
            <p:nvPr/>
          </p:nvSpPr>
          <p:spPr>
            <a:xfrm>
              <a:off x="2716959" y="3646054"/>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2009</a:t>
              </a:r>
            </a:p>
          </p:txBody>
        </p:sp>
        <p:sp>
          <p:nvSpPr>
            <p:cNvPr id="398" name="tx88">
              <a:extLst>
                <a:ext uri="{FF2B5EF4-FFF2-40B4-BE49-F238E27FC236}">
                  <a16:creationId xmlns:a16="http://schemas.microsoft.com/office/drawing/2014/main" id="{BFC561CC-1915-687D-55BE-87EC07F044E7}"/>
                </a:ext>
              </a:extLst>
            </p:cNvPr>
            <p:cNvSpPr/>
            <p:nvPr/>
          </p:nvSpPr>
          <p:spPr>
            <a:xfrm>
              <a:off x="3017031" y="3646054"/>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2010</a:t>
              </a:r>
            </a:p>
          </p:txBody>
        </p:sp>
        <p:sp>
          <p:nvSpPr>
            <p:cNvPr id="399" name="tx89">
              <a:extLst>
                <a:ext uri="{FF2B5EF4-FFF2-40B4-BE49-F238E27FC236}">
                  <a16:creationId xmlns:a16="http://schemas.microsoft.com/office/drawing/2014/main" id="{0562E890-83FE-0D2A-EF15-DEA22F826934}"/>
                </a:ext>
              </a:extLst>
            </p:cNvPr>
            <p:cNvSpPr/>
            <p:nvPr/>
          </p:nvSpPr>
          <p:spPr>
            <a:xfrm>
              <a:off x="3317104" y="3646054"/>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2011</a:t>
              </a:r>
            </a:p>
          </p:txBody>
        </p:sp>
        <p:sp>
          <p:nvSpPr>
            <p:cNvPr id="400" name="tx90">
              <a:extLst>
                <a:ext uri="{FF2B5EF4-FFF2-40B4-BE49-F238E27FC236}">
                  <a16:creationId xmlns:a16="http://schemas.microsoft.com/office/drawing/2014/main" id="{7FC7A2FB-9BC2-C5B5-C814-C81DCBD3BC87}"/>
                </a:ext>
              </a:extLst>
            </p:cNvPr>
            <p:cNvSpPr/>
            <p:nvPr/>
          </p:nvSpPr>
          <p:spPr>
            <a:xfrm>
              <a:off x="3617177" y="3646054"/>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2012</a:t>
              </a:r>
            </a:p>
          </p:txBody>
        </p:sp>
        <p:sp>
          <p:nvSpPr>
            <p:cNvPr id="401" name="tx91">
              <a:extLst>
                <a:ext uri="{FF2B5EF4-FFF2-40B4-BE49-F238E27FC236}">
                  <a16:creationId xmlns:a16="http://schemas.microsoft.com/office/drawing/2014/main" id="{4506E5A3-3E67-0331-799E-47DEA1445585}"/>
                </a:ext>
              </a:extLst>
            </p:cNvPr>
            <p:cNvSpPr/>
            <p:nvPr/>
          </p:nvSpPr>
          <p:spPr>
            <a:xfrm>
              <a:off x="3917250" y="3645992"/>
              <a:ext cx="282525" cy="92893"/>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2013</a:t>
              </a:r>
            </a:p>
          </p:txBody>
        </p:sp>
        <p:sp>
          <p:nvSpPr>
            <p:cNvPr id="402" name="tx92">
              <a:extLst>
                <a:ext uri="{FF2B5EF4-FFF2-40B4-BE49-F238E27FC236}">
                  <a16:creationId xmlns:a16="http://schemas.microsoft.com/office/drawing/2014/main" id="{C296F37F-2542-B19F-9CE8-1AC23FA4C01E}"/>
                </a:ext>
              </a:extLst>
            </p:cNvPr>
            <p:cNvSpPr/>
            <p:nvPr/>
          </p:nvSpPr>
          <p:spPr>
            <a:xfrm>
              <a:off x="4217323" y="3646054"/>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2014</a:t>
              </a:r>
            </a:p>
          </p:txBody>
        </p:sp>
        <p:sp>
          <p:nvSpPr>
            <p:cNvPr id="403" name="tx93">
              <a:extLst>
                <a:ext uri="{FF2B5EF4-FFF2-40B4-BE49-F238E27FC236}">
                  <a16:creationId xmlns:a16="http://schemas.microsoft.com/office/drawing/2014/main" id="{5EC8F4CD-BAB6-9EFD-2316-35EF844061CC}"/>
                </a:ext>
              </a:extLst>
            </p:cNvPr>
            <p:cNvSpPr/>
            <p:nvPr/>
          </p:nvSpPr>
          <p:spPr>
            <a:xfrm>
              <a:off x="4517395" y="3646054"/>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2015</a:t>
              </a:r>
            </a:p>
          </p:txBody>
        </p:sp>
        <p:sp>
          <p:nvSpPr>
            <p:cNvPr id="404" name="tx94">
              <a:extLst>
                <a:ext uri="{FF2B5EF4-FFF2-40B4-BE49-F238E27FC236}">
                  <a16:creationId xmlns:a16="http://schemas.microsoft.com/office/drawing/2014/main" id="{6AF45056-25AC-4B53-6BFB-5D0A0F110FE7}"/>
                </a:ext>
              </a:extLst>
            </p:cNvPr>
            <p:cNvSpPr/>
            <p:nvPr/>
          </p:nvSpPr>
          <p:spPr>
            <a:xfrm>
              <a:off x="4817468" y="3646054"/>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2016</a:t>
              </a:r>
            </a:p>
          </p:txBody>
        </p:sp>
        <p:sp>
          <p:nvSpPr>
            <p:cNvPr id="405" name="tx95">
              <a:extLst>
                <a:ext uri="{FF2B5EF4-FFF2-40B4-BE49-F238E27FC236}">
                  <a16:creationId xmlns:a16="http://schemas.microsoft.com/office/drawing/2014/main" id="{C36750C6-9894-08DD-8C93-D4EF5BDA71D6}"/>
                </a:ext>
              </a:extLst>
            </p:cNvPr>
            <p:cNvSpPr/>
            <p:nvPr/>
          </p:nvSpPr>
          <p:spPr>
            <a:xfrm>
              <a:off x="5117541" y="3646054"/>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2017</a:t>
              </a:r>
            </a:p>
          </p:txBody>
        </p:sp>
        <p:sp>
          <p:nvSpPr>
            <p:cNvPr id="407" name="tx96">
              <a:extLst>
                <a:ext uri="{FF2B5EF4-FFF2-40B4-BE49-F238E27FC236}">
                  <a16:creationId xmlns:a16="http://schemas.microsoft.com/office/drawing/2014/main" id="{5D798244-59F4-16F7-B153-9181D2270256}"/>
                </a:ext>
              </a:extLst>
            </p:cNvPr>
            <p:cNvSpPr/>
            <p:nvPr/>
          </p:nvSpPr>
          <p:spPr>
            <a:xfrm>
              <a:off x="5417614" y="3646054"/>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2018</a:t>
              </a:r>
            </a:p>
          </p:txBody>
        </p:sp>
        <p:sp>
          <p:nvSpPr>
            <p:cNvPr id="408" name="tx97">
              <a:extLst>
                <a:ext uri="{FF2B5EF4-FFF2-40B4-BE49-F238E27FC236}">
                  <a16:creationId xmlns:a16="http://schemas.microsoft.com/office/drawing/2014/main" id="{222D2AD1-0F29-0449-1F58-5A52BE4B64CD}"/>
                </a:ext>
              </a:extLst>
            </p:cNvPr>
            <p:cNvSpPr/>
            <p:nvPr/>
          </p:nvSpPr>
          <p:spPr>
            <a:xfrm>
              <a:off x="5717687" y="3646054"/>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2019</a:t>
              </a:r>
            </a:p>
          </p:txBody>
        </p:sp>
        <p:sp>
          <p:nvSpPr>
            <p:cNvPr id="409" name="tx98">
              <a:extLst>
                <a:ext uri="{FF2B5EF4-FFF2-40B4-BE49-F238E27FC236}">
                  <a16:creationId xmlns:a16="http://schemas.microsoft.com/office/drawing/2014/main" id="{FC147951-14AF-FD96-627E-07DE63561053}"/>
                </a:ext>
              </a:extLst>
            </p:cNvPr>
            <p:cNvSpPr/>
            <p:nvPr/>
          </p:nvSpPr>
          <p:spPr>
            <a:xfrm>
              <a:off x="6017759" y="3646054"/>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2020</a:t>
              </a:r>
            </a:p>
          </p:txBody>
        </p:sp>
        <p:sp>
          <p:nvSpPr>
            <p:cNvPr id="410" name="tx99">
              <a:extLst>
                <a:ext uri="{FF2B5EF4-FFF2-40B4-BE49-F238E27FC236}">
                  <a16:creationId xmlns:a16="http://schemas.microsoft.com/office/drawing/2014/main" id="{0468AF13-A12C-15A2-C85C-376AD7466E30}"/>
                </a:ext>
              </a:extLst>
            </p:cNvPr>
            <p:cNvSpPr/>
            <p:nvPr/>
          </p:nvSpPr>
          <p:spPr>
            <a:xfrm>
              <a:off x="6317832" y="3646054"/>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2021</a:t>
              </a:r>
            </a:p>
          </p:txBody>
        </p:sp>
        <p:sp>
          <p:nvSpPr>
            <p:cNvPr id="411" name="tx100">
              <a:extLst>
                <a:ext uri="{FF2B5EF4-FFF2-40B4-BE49-F238E27FC236}">
                  <a16:creationId xmlns:a16="http://schemas.microsoft.com/office/drawing/2014/main" id="{7B5379B9-F2A7-66FC-CE45-BFB484F36C6D}"/>
                </a:ext>
              </a:extLst>
            </p:cNvPr>
            <p:cNvSpPr/>
            <p:nvPr/>
          </p:nvSpPr>
          <p:spPr>
            <a:xfrm>
              <a:off x="6617905" y="3646054"/>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2022</a:t>
              </a:r>
            </a:p>
          </p:txBody>
        </p:sp>
        <p:sp>
          <p:nvSpPr>
            <p:cNvPr id="412" name="tx101">
              <a:extLst>
                <a:ext uri="{FF2B5EF4-FFF2-40B4-BE49-F238E27FC236}">
                  <a16:creationId xmlns:a16="http://schemas.microsoft.com/office/drawing/2014/main" id="{3D09BAC6-8398-529A-9430-D03D5449D501}"/>
                </a:ext>
              </a:extLst>
            </p:cNvPr>
            <p:cNvSpPr/>
            <p:nvPr/>
          </p:nvSpPr>
          <p:spPr>
            <a:xfrm>
              <a:off x="6917978" y="3645992"/>
              <a:ext cx="282525" cy="92893"/>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2023</a:t>
              </a:r>
            </a:p>
          </p:txBody>
        </p:sp>
        <p:sp>
          <p:nvSpPr>
            <p:cNvPr id="413" name="tx102">
              <a:extLst>
                <a:ext uri="{FF2B5EF4-FFF2-40B4-BE49-F238E27FC236}">
                  <a16:creationId xmlns:a16="http://schemas.microsoft.com/office/drawing/2014/main" id="{F234E747-CA35-1111-CFFB-E5ECC7B9D279}"/>
                </a:ext>
              </a:extLst>
            </p:cNvPr>
            <p:cNvSpPr/>
            <p:nvPr/>
          </p:nvSpPr>
          <p:spPr>
            <a:xfrm>
              <a:off x="4165436" y="3801428"/>
              <a:ext cx="386298" cy="133052"/>
            </a:xfrm>
            <a:prstGeom prst="rect">
              <a:avLst/>
            </a:prstGeom>
            <a:noFill/>
          </p:spPr>
          <p:txBody>
            <a:bodyPr wrap="none" lIns="0" tIns="0" rIns="0" bIns="0" anchor="ctr" anchorCtr="1"/>
            <a:lstStyle/>
            <a:p>
              <a:pPr marL="0" marR="0" indent="0" algn="l">
                <a:lnSpc>
                  <a:spcPts val="1439"/>
                </a:lnSpc>
                <a:spcBef>
                  <a:spcPts val="0"/>
                </a:spcBef>
                <a:spcAft>
                  <a:spcPts val="0"/>
                </a:spcAft>
              </a:pPr>
              <a:r>
                <a:rPr lang="en-US" sz="1439">
                  <a:solidFill>
                    <a:srgbClr val="000000">
                      <a:alpha val="100000"/>
                    </a:srgbClr>
                  </a:solidFill>
                  <a:cs typeface="Arial"/>
                </a:rPr>
                <a:t>Fiscal </a:t>
              </a:r>
              <a:r>
                <a:rPr sz="1439">
                  <a:solidFill>
                    <a:srgbClr val="000000">
                      <a:alpha val="100000"/>
                    </a:srgbClr>
                  </a:solidFill>
                  <a:cs typeface="Arial"/>
                </a:rPr>
                <a:t>Year</a:t>
              </a:r>
            </a:p>
          </p:txBody>
        </p:sp>
        <p:sp>
          <p:nvSpPr>
            <p:cNvPr id="414" name="tx103">
              <a:extLst>
                <a:ext uri="{FF2B5EF4-FFF2-40B4-BE49-F238E27FC236}">
                  <a16:creationId xmlns:a16="http://schemas.microsoft.com/office/drawing/2014/main" id="{73569F23-9BAC-BBAC-E43F-36BED73861AF}"/>
                </a:ext>
              </a:extLst>
            </p:cNvPr>
            <p:cNvSpPr/>
            <p:nvPr/>
          </p:nvSpPr>
          <p:spPr>
            <a:xfrm rot="-5400000">
              <a:off x="809533" y="2354069"/>
              <a:ext cx="488007" cy="135374"/>
            </a:xfrm>
            <a:prstGeom prst="rect">
              <a:avLst/>
            </a:prstGeom>
            <a:noFill/>
          </p:spPr>
          <p:txBody>
            <a:bodyPr wrap="none" lIns="0" tIns="0" rIns="0" bIns="0" anchor="ctr" anchorCtr="1"/>
            <a:lstStyle/>
            <a:p>
              <a:pPr marL="0" marR="0" indent="0" algn="l">
                <a:lnSpc>
                  <a:spcPts val="1439"/>
                </a:lnSpc>
                <a:spcBef>
                  <a:spcPts val="0"/>
                </a:spcBef>
                <a:spcAft>
                  <a:spcPts val="0"/>
                </a:spcAft>
              </a:pPr>
              <a:r>
                <a:rPr lang="en-US" sz="1439">
                  <a:solidFill>
                    <a:srgbClr val="000000">
                      <a:alpha val="100000"/>
                    </a:srgbClr>
                  </a:solidFill>
                  <a:cs typeface="Arial"/>
                </a:rPr>
                <a:t>Number of Projects</a:t>
              </a:r>
              <a:endParaRPr sz="1439">
                <a:solidFill>
                  <a:srgbClr val="000000">
                    <a:alpha val="100000"/>
                  </a:srgbClr>
                </a:solidFill>
                <a:cs typeface="Arial"/>
              </a:endParaRPr>
            </a:p>
          </p:txBody>
        </p:sp>
        <p:sp>
          <p:nvSpPr>
            <p:cNvPr id="415" name="rc104">
              <a:extLst>
                <a:ext uri="{FF2B5EF4-FFF2-40B4-BE49-F238E27FC236}">
                  <a16:creationId xmlns:a16="http://schemas.microsoft.com/office/drawing/2014/main" id="{38A458F1-1990-907E-E87E-DEB7C27E385F}"/>
                </a:ext>
              </a:extLst>
            </p:cNvPr>
            <p:cNvSpPr/>
            <p:nvPr/>
          </p:nvSpPr>
          <p:spPr>
            <a:xfrm>
              <a:off x="3399632" y="4124798"/>
              <a:ext cx="1917907" cy="371286"/>
            </a:xfrm>
            <a:prstGeom prst="rect">
              <a:avLst/>
            </a:prstGeom>
            <a:solidFill>
              <a:srgbClr val="FFFFFF">
                <a:alpha val="100000"/>
              </a:srgbClr>
            </a:solidFill>
          </p:spPr>
          <p:txBody>
            <a:bodyPr/>
            <a:lstStyle/>
            <a:p>
              <a:endParaRPr/>
            </a:p>
          </p:txBody>
        </p:sp>
        <p:sp>
          <p:nvSpPr>
            <p:cNvPr id="416" name="rc105">
              <a:extLst>
                <a:ext uri="{FF2B5EF4-FFF2-40B4-BE49-F238E27FC236}">
                  <a16:creationId xmlns:a16="http://schemas.microsoft.com/office/drawing/2014/main" id="{1A7DA54F-B588-2C0D-C279-B2307BA92596}"/>
                </a:ext>
              </a:extLst>
            </p:cNvPr>
            <p:cNvSpPr/>
            <p:nvPr/>
          </p:nvSpPr>
          <p:spPr>
            <a:xfrm>
              <a:off x="3551462" y="4200713"/>
              <a:ext cx="219456" cy="219455"/>
            </a:xfrm>
            <a:prstGeom prst="rect">
              <a:avLst/>
            </a:prstGeom>
            <a:solidFill>
              <a:srgbClr val="FFFFFF">
                <a:alpha val="100000"/>
              </a:srgbClr>
            </a:solidFill>
          </p:spPr>
          <p:txBody>
            <a:bodyPr/>
            <a:lstStyle/>
            <a:p>
              <a:endParaRPr/>
            </a:p>
          </p:txBody>
        </p:sp>
        <p:sp>
          <p:nvSpPr>
            <p:cNvPr id="417" name="rc106">
              <a:extLst>
                <a:ext uri="{FF2B5EF4-FFF2-40B4-BE49-F238E27FC236}">
                  <a16:creationId xmlns:a16="http://schemas.microsoft.com/office/drawing/2014/main" id="{008A4D4E-BA85-7FDD-A0BB-0AAC151A5D77}"/>
                </a:ext>
              </a:extLst>
            </p:cNvPr>
            <p:cNvSpPr/>
            <p:nvPr/>
          </p:nvSpPr>
          <p:spPr>
            <a:xfrm>
              <a:off x="4347637" y="4182673"/>
              <a:ext cx="201456" cy="201456"/>
            </a:xfrm>
            <a:prstGeom prst="rect">
              <a:avLst/>
            </a:prstGeom>
            <a:solidFill>
              <a:srgbClr val="4472C4">
                <a:alpha val="100000"/>
              </a:srgbClr>
            </a:solidFill>
          </p:spPr>
          <p:txBody>
            <a:bodyPr/>
            <a:lstStyle/>
            <a:p>
              <a:endParaRPr/>
            </a:p>
          </p:txBody>
        </p:sp>
        <p:sp>
          <p:nvSpPr>
            <p:cNvPr id="419" name="rc108">
              <a:extLst>
                <a:ext uri="{FF2B5EF4-FFF2-40B4-BE49-F238E27FC236}">
                  <a16:creationId xmlns:a16="http://schemas.microsoft.com/office/drawing/2014/main" id="{3BA1848C-D069-FB59-CFCF-402337B5E5BB}"/>
                </a:ext>
              </a:extLst>
            </p:cNvPr>
            <p:cNvSpPr/>
            <p:nvPr/>
          </p:nvSpPr>
          <p:spPr>
            <a:xfrm>
              <a:off x="3538887" y="4183300"/>
              <a:ext cx="201456" cy="201456"/>
            </a:xfrm>
            <a:prstGeom prst="rect">
              <a:avLst/>
            </a:prstGeom>
            <a:solidFill>
              <a:srgbClr val="8FAADC">
                <a:alpha val="100000"/>
              </a:srgbClr>
            </a:solidFill>
          </p:spPr>
          <p:txBody>
            <a:bodyPr/>
            <a:lstStyle/>
            <a:p>
              <a:endParaRPr/>
            </a:p>
          </p:txBody>
        </p:sp>
        <p:sp>
          <p:nvSpPr>
            <p:cNvPr id="420" name="tx109">
              <a:extLst>
                <a:ext uri="{FF2B5EF4-FFF2-40B4-BE49-F238E27FC236}">
                  <a16:creationId xmlns:a16="http://schemas.microsoft.com/office/drawing/2014/main" id="{BAC69761-8CD5-48AF-6D36-7DA8853632DB}"/>
                </a:ext>
              </a:extLst>
            </p:cNvPr>
            <p:cNvSpPr/>
            <p:nvPr/>
          </p:nvSpPr>
          <p:spPr>
            <a:xfrm>
              <a:off x="4580683" y="4227998"/>
              <a:ext cx="614164" cy="117698"/>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Completed</a:t>
              </a:r>
            </a:p>
          </p:txBody>
        </p:sp>
        <p:sp>
          <p:nvSpPr>
            <p:cNvPr id="421" name="tx110">
              <a:extLst>
                <a:ext uri="{FF2B5EF4-FFF2-40B4-BE49-F238E27FC236}">
                  <a16:creationId xmlns:a16="http://schemas.microsoft.com/office/drawing/2014/main" id="{6D5FEEBF-E67C-0D1D-52CE-78886A45F4E8}"/>
                </a:ext>
              </a:extLst>
            </p:cNvPr>
            <p:cNvSpPr/>
            <p:nvPr/>
          </p:nvSpPr>
          <p:spPr>
            <a:xfrm>
              <a:off x="3833458" y="4227998"/>
              <a:ext cx="409339" cy="92397"/>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Active</a:t>
              </a:r>
            </a:p>
          </p:txBody>
        </p:sp>
        <p:sp>
          <p:nvSpPr>
            <p:cNvPr id="422" name="tx111">
              <a:extLst>
                <a:ext uri="{FF2B5EF4-FFF2-40B4-BE49-F238E27FC236}">
                  <a16:creationId xmlns:a16="http://schemas.microsoft.com/office/drawing/2014/main" id="{80142DBC-B22A-1364-229B-9BFBC0C26CD9}"/>
                </a:ext>
              </a:extLst>
            </p:cNvPr>
            <p:cNvSpPr/>
            <p:nvPr/>
          </p:nvSpPr>
          <p:spPr>
            <a:xfrm>
              <a:off x="2858971" y="942809"/>
              <a:ext cx="2999229" cy="200233"/>
            </a:xfrm>
            <a:prstGeom prst="rect">
              <a:avLst/>
            </a:prstGeom>
            <a:noFill/>
          </p:spPr>
          <p:txBody>
            <a:bodyPr wrap="none" lIns="0" tIns="0" rIns="0" bIns="0" anchor="ctr" anchorCtr="1"/>
            <a:lstStyle/>
            <a:p>
              <a:pPr marL="0" marR="0" indent="0" algn="l">
                <a:lnSpc>
                  <a:spcPts val="1679"/>
                </a:lnSpc>
                <a:spcBef>
                  <a:spcPts val="0"/>
                </a:spcBef>
                <a:spcAft>
                  <a:spcPts val="0"/>
                </a:spcAft>
              </a:pPr>
              <a:r>
                <a:rPr lang="en-US" sz="1679" b="1">
                  <a:solidFill>
                    <a:srgbClr val="000000">
                      <a:alpha val="100000"/>
                    </a:srgbClr>
                  </a:solidFill>
                  <a:cs typeface="Arial"/>
                </a:rPr>
                <a:t>Number of Projects by Project Status over Time </a:t>
              </a:r>
              <a:endParaRPr sz="1679" b="1">
                <a:solidFill>
                  <a:srgbClr val="000000">
                    <a:alpha val="100000"/>
                  </a:srgbClr>
                </a:solidFill>
                <a:cs typeface="Arial"/>
              </a:endParaRPr>
            </a:p>
          </p:txBody>
        </p:sp>
      </p:grpSp>
    </p:spTree>
    <p:extLst>
      <p:ext uri="{BB962C8B-B14F-4D97-AF65-F5344CB8AC3E}">
        <p14:creationId xmlns:p14="http://schemas.microsoft.com/office/powerpoint/2010/main" val="38353481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07421-25A4-F277-92E3-2ABA3A0AC4F9}"/>
              </a:ext>
            </a:extLst>
          </p:cNvPr>
          <p:cNvSpPr>
            <a:spLocks noGrp="1"/>
          </p:cNvSpPr>
          <p:nvPr>
            <p:ph type="title"/>
          </p:nvPr>
        </p:nvSpPr>
        <p:spPr/>
        <p:txBody>
          <a:bodyPr/>
          <a:lstStyle/>
          <a:p>
            <a:r>
              <a:rPr lang="en-US"/>
              <a:t>SPRINT API Matches (5 of 11)</a:t>
            </a:r>
          </a:p>
        </p:txBody>
      </p:sp>
      <p:sp>
        <p:nvSpPr>
          <p:cNvPr id="3" name="Slide Number Placeholder 2">
            <a:extLst>
              <a:ext uri="{FF2B5EF4-FFF2-40B4-BE49-F238E27FC236}">
                <a16:creationId xmlns:a16="http://schemas.microsoft.com/office/drawing/2014/main" id="{6C27DA5D-96F5-E5AF-4607-0696CDFC5E12}"/>
              </a:ext>
            </a:extLst>
          </p:cNvPr>
          <p:cNvSpPr>
            <a:spLocks noGrp="1"/>
          </p:cNvSpPr>
          <p:nvPr>
            <p:ph type="sldNum" sz="quarter" idx="12"/>
          </p:nvPr>
        </p:nvSpPr>
        <p:spPr/>
        <p:txBody>
          <a:bodyPr/>
          <a:lstStyle/>
          <a:p>
            <a:fld id="{61ED25BF-8B08-481C-9175-42CBF3C8334C}" type="slidenum">
              <a:rPr lang="en-US" smtClean="0"/>
              <a:pPr/>
              <a:t>120</a:t>
            </a:fld>
            <a:endParaRPr lang="en-US"/>
          </a:p>
        </p:txBody>
      </p:sp>
      <p:graphicFrame>
        <p:nvGraphicFramePr>
          <p:cNvPr id="4" name="Table 4">
            <a:extLst>
              <a:ext uri="{FF2B5EF4-FFF2-40B4-BE49-F238E27FC236}">
                <a16:creationId xmlns:a16="http://schemas.microsoft.com/office/drawing/2014/main" id="{C24E7E41-26D9-AAAF-121E-1B14D4A6B25B}"/>
              </a:ext>
            </a:extLst>
          </p:cNvPr>
          <p:cNvGraphicFramePr>
            <a:graphicFrameLocks noGrp="1"/>
          </p:cNvGraphicFramePr>
          <p:nvPr>
            <p:extLst>
              <p:ext uri="{D42A27DB-BD31-4B8C-83A1-F6EECF244321}">
                <p14:modId xmlns:p14="http://schemas.microsoft.com/office/powerpoint/2010/main" val="4076306047"/>
              </p:ext>
            </p:extLst>
          </p:nvPr>
        </p:nvGraphicFramePr>
        <p:xfrm>
          <a:off x="120770" y="923029"/>
          <a:ext cx="11973464" cy="5352443"/>
        </p:xfrm>
        <a:graphic>
          <a:graphicData uri="http://schemas.openxmlformats.org/drawingml/2006/table">
            <a:tbl>
              <a:tblPr firstRow="1" bandRow="1">
                <a:tableStyleId>{93296810-A885-4BE3-A3E7-6D5BEEA58F35}</a:tableStyleId>
              </a:tblPr>
              <a:tblGrid>
                <a:gridCol w="7266473">
                  <a:extLst>
                    <a:ext uri="{9D8B030D-6E8A-4147-A177-3AD203B41FA5}">
                      <a16:colId xmlns:a16="http://schemas.microsoft.com/office/drawing/2014/main" val="2229897787"/>
                    </a:ext>
                  </a:extLst>
                </a:gridCol>
                <a:gridCol w="2506890">
                  <a:extLst>
                    <a:ext uri="{9D8B030D-6E8A-4147-A177-3AD203B41FA5}">
                      <a16:colId xmlns:a16="http://schemas.microsoft.com/office/drawing/2014/main" val="2868535965"/>
                    </a:ext>
                  </a:extLst>
                </a:gridCol>
                <a:gridCol w="1323568">
                  <a:extLst>
                    <a:ext uri="{9D8B030D-6E8A-4147-A177-3AD203B41FA5}">
                      <a16:colId xmlns:a16="http://schemas.microsoft.com/office/drawing/2014/main" val="3530153539"/>
                    </a:ext>
                  </a:extLst>
                </a:gridCol>
                <a:gridCol w="876533">
                  <a:extLst>
                    <a:ext uri="{9D8B030D-6E8A-4147-A177-3AD203B41FA5}">
                      <a16:colId xmlns:a16="http://schemas.microsoft.com/office/drawing/2014/main" val="2159041815"/>
                    </a:ext>
                  </a:extLst>
                </a:gridCol>
              </a:tblGrid>
              <a:tr h="413514">
                <a:tc>
                  <a:txBody>
                    <a:bodyPr/>
                    <a:lstStyle/>
                    <a:p>
                      <a:pPr algn="ctr" fontAlgn="b"/>
                      <a:r>
                        <a:rPr lang="en-US" sz="1400" b="1" i="0" u="none" strike="noStrike" dirty="0">
                          <a:solidFill>
                            <a:schemeClr val="bg1"/>
                          </a:solidFill>
                          <a:effectLst/>
                          <a:latin typeface="Calibri" panose="020F0502020204030204" pitchFamily="34" charset="0"/>
                        </a:rPr>
                        <a:t>SPRINT API Project Name</a:t>
                      </a:r>
                    </a:p>
                  </a:txBody>
                  <a:tcPr marL="6350" marR="6350" marT="6350" marB="0" anchor="ctr"/>
                </a:tc>
                <a:tc>
                  <a:txBody>
                    <a:bodyPr/>
                    <a:lstStyle/>
                    <a:p>
                      <a:pPr algn="ctr" fontAlgn="b"/>
                      <a:r>
                        <a:rPr lang="en-US" sz="1400" b="1" i="0" u="none" strike="noStrike">
                          <a:solidFill>
                            <a:schemeClr val="bg1"/>
                          </a:solidFill>
                          <a:effectLst/>
                          <a:latin typeface="Calibri" panose="020F0502020204030204" pitchFamily="34" charset="0"/>
                        </a:rPr>
                        <a:t>SPRINT API Principal Investigator</a:t>
                      </a:r>
                    </a:p>
                  </a:txBody>
                  <a:tcPr marL="6350" marR="6350" marT="6350" marB="0" anchor="ctr"/>
                </a:tc>
                <a:tc>
                  <a:txBody>
                    <a:bodyPr/>
                    <a:lstStyle/>
                    <a:p>
                      <a:pPr algn="ctr" fontAlgn="b"/>
                      <a:r>
                        <a:rPr lang="en-US" sz="1400" b="1" i="0" u="none" strike="noStrike">
                          <a:solidFill>
                            <a:schemeClr val="bg1"/>
                          </a:solidFill>
                          <a:effectLst/>
                          <a:latin typeface="Calibri" panose="020F0502020204030204" pitchFamily="34" charset="0"/>
                        </a:rPr>
                        <a:t>RAFT Project ID</a:t>
                      </a:r>
                    </a:p>
                  </a:txBody>
                  <a:tcPr marL="6350" marR="6350" marT="6350" marB="0" anchor="ctr"/>
                </a:tc>
                <a:tc>
                  <a:txBody>
                    <a:bodyPr/>
                    <a:lstStyle/>
                    <a:p>
                      <a:pPr algn="ctr" fontAlgn="b"/>
                      <a:r>
                        <a:rPr lang="en-US" sz="1400" b="1" i="0" u="none" strike="noStrike">
                          <a:solidFill>
                            <a:schemeClr val="bg1"/>
                          </a:solidFill>
                          <a:effectLst/>
                          <a:latin typeface="Calibri" panose="020F0502020204030204" pitchFamily="34" charset="0"/>
                        </a:rPr>
                        <a:t>Current Portfolio</a:t>
                      </a:r>
                    </a:p>
                  </a:txBody>
                  <a:tcPr marL="6350" marR="6350" marT="6350" marB="0" anchor="ctr"/>
                </a:tc>
                <a:extLst>
                  <a:ext uri="{0D108BD9-81ED-4DB2-BD59-A6C34878D82A}">
                    <a16:rowId xmlns:a16="http://schemas.microsoft.com/office/drawing/2014/main" val="1674829909"/>
                  </a:ext>
                </a:extLst>
              </a:tr>
              <a:tr h="355306">
                <a:tc>
                  <a:txBody>
                    <a:bodyPr/>
                    <a:lstStyle/>
                    <a:p>
                      <a:pPr algn="l" fontAlgn="b"/>
                      <a:r>
                        <a:rPr lang="en-US" sz="1200" b="0" i="0" u="none" strike="noStrike" dirty="0">
                          <a:solidFill>
                            <a:srgbClr val="000000"/>
                          </a:solidFill>
                          <a:effectLst/>
                          <a:latin typeface="Calibri" panose="020F0502020204030204" pitchFamily="34" charset="0"/>
                        </a:rPr>
                        <a:t>Examining Early Intervention Obstructive Sleep Apnea Treatment on Long-Term Outcomes in Veterans with SUD/PTSD in a Residential Treatment Program</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Colvonen, Peter J.</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RRDE-003-21S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707608020"/>
                  </a:ext>
                </a:extLst>
              </a:tr>
              <a:tr h="355306">
                <a:tc>
                  <a:txBody>
                    <a:bodyPr/>
                    <a:lstStyle/>
                    <a:p>
                      <a:pPr algn="l" fontAlgn="b"/>
                      <a:r>
                        <a:rPr lang="en-US" sz="1200" b="0" i="0" u="none" strike="noStrike" dirty="0">
                          <a:solidFill>
                            <a:srgbClr val="000000"/>
                          </a:solidFill>
                          <a:effectLst/>
                          <a:latin typeface="Calibri" panose="020F0502020204030204" pitchFamily="34" charset="0"/>
                        </a:rPr>
                        <a:t>Examining Stakeholders' Perspectives of Integrating Suicide Prevention Treatment into Cognitive Processing Therapy for PTSD</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Boska, Rachel</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None</a:t>
                      </a:r>
                    </a:p>
                  </a:txBody>
                  <a:tcPr marL="6350" marR="6350" marT="6350" marB="0" anchor="b"/>
                </a:tc>
                <a:extLst>
                  <a:ext uri="{0D108BD9-81ED-4DB2-BD59-A6C34878D82A}">
                    <a16:rowId xmlns:a16="http://schemas.microsoft.com/office/drawing/2014/main" val="3288483454"/>
                  </a:ext>
                </a:extLst>
              </a:tr>
              <a:tr h="355306">
                <a:tc>
                  <a:txBody>
                    <a:bodyPr/>
                    <a:lstStyle/>
                    <a:p>
                      <a:pPr algn="l" fontAlgn="b"/>
                      <a:r>
                        <a:rPr lang="en-US" sz="1200" b="0" i="0" u="none" strike="noStrike" dirty="0">
                          <a:solidFill>
                            <a:srgbClr val="000000"/>
                          </a:solidFill>
                          <a:effectLst/>
                          <a:latin typeface="Calibri" panose="020F0502020204030204" pitchFamily="34" charset="0"/>
                        </a:rPr>
                        <a:t>Examining the Effectiveness of an Adaptive Implementation Intervention to Improve Uptake of the VA Suicide Risk Identification Strategy</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Bahraini, Nazanin</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HQ8 001-18W</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3339880704"/>
                  </a:ext>
                </a:extLst>
              </a:tr>
              <a:tr h="311903">
                <a:tc>
                  <a:txBody>
                    <a:bodyPr/>
                    <a:lstStyle/>
                    <a:p>
                      <a:pPr algn="l" fontAlgn="b"/>
                      <a:r>
                        <a:rPr lang="en-US" sz="1200" b="0" i="0" u="none" strike="noStrike">
                          <a:solidFill>
                            <a:srgbClr val="000000"/>
                          </a:solidFill>
                          <a:effectLst/>
                          <a:latin typeface="Calibri" panose="020F0502020204030204" pitchFamily="34" charset="0"/>
                        </a:rPr>
                        <a:t>Exploring suicidal ideation in PTSD treatment using NLP to assess clinical notes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Fielstein, Elliott</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None</a:t>
                      </a:r>
                    </a:p>
                  </a:txBody>
                  <a:tcPr marL="6350" marR="6350" marT="6350" marB="0" anchor="b"/>
                </a:tc>
                <a:extLst>
                  <a:ext uri="{0D108BD9-81ED-4DB2-BD59-A6C34878D82A}">
                    <a16:rowId xmlns:a16="http://schemas.microsoft.com/office/drawing/2014/main" val="3256567286"/>
                  </a:ext>
                </a:extLst>
              </a:tr>
              <a:tr h="311903">
                <a:tc>
                  <a:txBody>
                    <a:bodyPr/>
                    <a:lstStyle/>
                    <a:p>
                      <a:pPr algn="l" fontAlgn="b"/>
                      <a:r>
                        <a:rPr lang="en-US" sz="1200" b="0" i="0" u="none" strike="noStrike">
                          <a:solidFill>
                            <a:srgbClr val="000000"/>
                          </a:solidFill>
                          <a:effectLst/>
                          <a:latin typeface="Calibri" panose="020F0502020204030204" pitchFamily="34" charset="0"/>
                        </a:rPr>
                        <a:t>Exposure to Suicide Among Post 9/11 Veterans: Prevalence, Correlates and Treatment Needs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Sayer, Nina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HSR4-019-21S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283301496"/>
                  </a:ext>
                </a:extLst>
              </a:tr>
              <a:tr h="311903">
                <a:tc>
                  <a:txBody>
                    <a:bodyPr/>
                    <a:lstStyle/>
                    <a:p>
                      <a:pPr algn="l" fontAlgn="b"/>
                      <a:r>
                        <a:rPr lang="en-US" sz="1200" b="0" i="0" u="none" strike="noStrike" dirty="0">
                          <a:solidFill>
                            <a:srgbClr val="000000"/>
                          </a:solidFill>
                          <a:effectLst/>
                          <a:latin typeface="Calibri" panose="020F0502020204030204" pitchFamily="34" charset="0"/>
                        </a:rPr>
                        <a:t>Extending the Safety Net: Reaching Veterans at High Risk for Suicide Who Disengage from Care</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Chen, Jason</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MRA0-002-18S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RAFT</a:t>
                      </a:r>
                    </a:p>
                  </a:txBody>
                  <a:tcPr marL="6350" marR="6350" marT="6350" marB="0" anchor="b"/>
                </a:tc>
                <a:extLst>
                  <a:ext uri="{0D108BD9-81ED-4DB2-BD59-A6C34878D82A}">
                    <a16:rowId xmlns:a16="http://schemas.microsoft.com/office/drawing/2014/main" val="2858050862"/>
                  </a:ext>
                </a:extLst>
              </a:tr>
              <a:tr h="311903">
                <a:tc>
                  <a:txBody>
                    <a:bodyPr/>
                    <a:lstStyle/>
                    <a:p>
                      <a:pPr algn="l" fontAlgn="b"/>
                      <a:r>
                        <a:rPr lang="en-US" sz="1200" b="0" i="0" u="none" strike="noStrike" dirty="0">
                          <a:solidFill>
                            <a:srgbClr val="000000"/>
                          </a:solidFill>
                          <a:effectLst/>
                          <a:latin typeface="Calibri" panose="020F0502020204030204" pitchFamily="34" charset="0"/>
                        </a:rPr>
                        <a:t>Family Firearm Safety Training - VA Patient Safety Center of Inquiry</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DeBeer, Bryann</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None</a:t>
                      </a:r>
                    </a:p>
                  </a:txBody>
                  <a:tcPr marL="6350" marR="6350" marT="6350" marB="0" anchor="b"/>
                </a:tc>
                <a:extLst>
                  <a:ext uri="{0D108BD9-81ED-4DB2-BD59-A6C34878D82A}">
                    <a16:rowId xmlns:a16="http://schemas.microsoft.com/office/drawing/2014/main" val="11455435"/>
                  </a:ext>
                </a:extLst>
              </a:tr>
              <a:tr h="311903">
                <a:tc>
                  <a:txBody>
                    <a:bodyPr/>
                    <a:lstStyle/>
                    <a:p>
                      <a:pPr algn="l" fontAlgn="b"/>
                      <a:r>
                        <a:rPr lang="en-US" sz="1200" b="0" i="0" u="none" strike="noStrike" dirty="0">
                          <a:solidFill>
                            <a:srgbClr val="000000"/>
                          </a:solidFill>
                          <a:effectLst/>
                          <a:latin typeface="Calibri" panose="020F0502020204030204" pitchFamily="34" charset="0"/>
                        </a:rPr>
                        <a:t>Firearm Lethal Means Safety Counseling with Dialectical Behavior Therapy (DBT)</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Sears, Meredith</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None</a:t>
                      </a:r>
                    </a:p>
                  </a:txBody>
                  <a:tcPr marL="6350" marR="6350" marT="6350" marB="0" anchor="b"/>
                </a:tc>
                <a:extLst>
                  <a:ext uri="{0D108BD9-81ED-4DB2-BD59-A6C34878D82A}">
                    <a16:rowId xmlns:a16="http://schemas.microsoft.com/office/drawing/2014/main" val="4012551031"/>
                  </a:ext>
                </a:extLst>
              </a:tr>
              <a:tr h="311903">
                <a:tc>
                  <a:txBody>
                    <a:bodyPr/>
                    <a:lstStyle/>
                    <a:p>
                      <a:pPr algn="l" fontAlgn="b"/>
                      <a:r>
                        <a:rPr lang="en-US" sz="1200" b="0" i="0" u="none" strike="noStrike" dirty="0">
                          <a:solidFill>
                            <a:srgbClr val="000000"/>
                          </a:solidFill>
                          <a:effectLst/>
                          <a:latin typeface="Calibri" panose="020F0502020204030204" pitchFamily="34" charset="0"/>
                        </a:rPr>
                        <a:t>Gender differences in Veteran reintegration and associated suicide risk</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Denneson, Lauren M.</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HSR4-007-21W</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2129314349"/>
                  </a:ext>
                </a:extLst>
              </a:tr>
              <a:tr h="311903">
                <a:tc>
                  <a:txBody>
                    <a:bodyPr/>
                    <a:lstStyle/>
                    <a:p>
                      <a:pPr algn="l" fontAlgn="b"/>
                      <a:r>
                        <a:rPr lang="en-US" sz="1200" b="0" i="0" u="none" strike="noStrike" dirty="0">
                          <a:solidFill>
                            <a:srgbClr val="000000"/>
                          </a:solidFill>
                          <a:effectLst/>
                          <a:latin typeface="Calibri" panose="020F0502020204030204" pitchFamily="34" charset="0"/>
                        </a:rPr>
                        <a:t>Group ("Project Life Force") vs. Individual Suicide Safety Planning RCT (PLF)</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Goodman, Marianne</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MHBB-025-17F</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2118766299"/>
                  </a:ext>
                </a:extLst>
              </a:tr>
              <a:tr h="311903">
                <a:tc>
                  <a:txBody>
                    <a:bodyPr/>
                    <a:lstStyle/>
                    <a:p>
                      <a:pPr algn="l" fontAlgn="b"/>
                      <a:r>
                        <a:rPr lang="en-US" sz="1200" b="0" i="0" u="none" strike="noStrike">
                          <a:solidFill>
                            <a:srgbClr val="000000"/>
                          </a:solidFill>
                          <a:effectLst/>
                          <a:latin typeface="Calibri" panose="020F0502020204030204" pitchFamily="34" charset="0"/>
                        </a:rPr>
                        <a:t>Identification of Veterans at-risk for Suicide: a Multidisciplinary Approach</a:t>
                      </a:r>
                    </a:p>
                  </a:txBody>
                  <a:tcPr marL="6350" marR="6350" marT="6350" marB="0" anchor="b"/>
                </a:tc>
                <a:tc>
                  <a:txBody>
                    <a:bodyPr/>
                    <a:lstStyle/>
                    <a:p>
                      <a:pPr algn="l" fontAlgn="b"/>
                      <a:r>
                        <a:rPr lang="en-US" sz="1200" b="0" i="0" u="none" strike="noStrike" dirty="0" err="1">
                          <a:solidFill>
                            <a:srgbClr val="000000"/>
                          </a:solidFill>
                          <a:effectLst/>
                          <a:latin typeface="Calibri" panose="020F0502020204030204" pitchFamily="34" charset="0"/>
                        </a:rPr>
                        <a:t>Barredo</a:t>
                      </a:r>
                      <a:r>
                        <a:rPr lang="en-US" sz="1200" b="0" i="0" u="none" strike="noStrike" dirty="0">
                          <a:solidFill>
                            <a:srgbClr val="000000"/>
                          </a:solidFill>
                          <a:effectLst/>
                          <a:latin typeface="Calibri" panose="020F0502020204030204" pitchFamily="34" charset="0"/>
                        </a:rPr>
                        <a:t>, Jennifer</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MHBB-028-18S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1528609543"/>
                  </a:ext>
                </a:extLst>
              </a:tr>
              <a:tr h="355306">
                <a:tc>
                  <a:txBody>
                    <a:bodyPr/>
                    <a:lstStyle/>
                    <a:p>
                      <a:pPr algn="l" fontAlgn="b"/>
                      <a:r>
                        <a:rPr lang="en-US" sz="1200" b="0" i="0" u="none" strike="noStrike" dirty="0">
                          <a:solidFill>
                            <a:srgbClr val="000000"/>
                          </a:solidFill>
                          <a:effectLst/>
                          <a:latin typeface="Calibri" panose="020F0502020204030204" pitchFamily="34" charset="0"/>
                        </a:rPr>
                        <a:t>Identifying Best Practices for Medication-Based Suicide Prevention Strategies to Minimize the Risk of Medically-Serious Adverse Events</a:t>
                      </a: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Smith, Eric</a:t>
                      </a: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HSR4-019-18W</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2485913604"/>
                  </a:ext>
                </a:extLst>
              </a:tr>
              <a:tr h="311903">
                <a:tc>
                  <a:txBody>
                    <a:bodyPr/>
                    <a:lstStyle/>
                    <a:p>
                      <a:pPr algn="l" fontAlgn="b"/>
                      <a:r>
                        <a:rPr lang="en-US" sz="1200" b="0" i="0" u="none" strike="noStrike" dirty="0">
                          <a:solidFill>
                            <a:srgbClr val="000000"/>
                          </a:solidFill>
                          <a:effectLst/>
                          <a:latin typeface="Calibri" panose="020F0502020204030204" pitchFamily="34" charset="0"/>
                        </a:rPr>
                        <a:t>Identifying bio-signatures of suicidal subtypes in Veterans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Haghighi, Fatemeh</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SPLM-009-17</a:t>
                      </a: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3030672029"/>
                  </a:ext>
                </a:extLst>
              </a:tr>
              <a:tr h="311903">
                <a:tc>
                  <a:txBody>
                    <a:bodyPr/>
                    <a:lstStyle/>
                    <a:p>
                      <a:pPr algn="l" fontAlgn="b"/>
                      <a:r>
                        <a:rPr lang="en-US" sz="1200" b="0" i="0" u="none" strike="noStrike">
                          <a:solidFill>
                            <a:srgbClr val="000000"/>
                          </a:solidFill>
                          <a:effectLst/>
                          <a:latin typeface="Calibri" panose="020F0502020204030204" pitchFamily="34" charset="0"/>
                        </a:rPr>
                        <a:t>Identifying neural signatures of current and future suicidal thoughts and behaviors</a:t>
                      </a: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Jagger-</a:t>
                      </a:r>
                      <a:r>
                        <a:rPr lang="en-US" sz="1200" b="0" i="0" u="none" strike="noStrike" dirty="0" err="1">
                          <a:solidFill>
                            <a:srgbClr val="000000"/>
                          </a:solidFill>
                          <a:effectLst/>
                          <a:latin typeface="Calibri" panose="020F0502020204030204" pitchFamily="34" charset="0"/>
                        </a:rPr>
                        <a:t>Rickels</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Audreyana</a:t>
                      </a:r>
                      <a:endParaRPr lang="en-US"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PSYC-002-21F</a:t>
                      </a: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TBI AMP</a:t>
                      </a:r>
                    </a:p>
                  </a:txBody>
                  <a:tcPr marL="6350" marR="6350" marT="6350" marB="0" anchor="b"/>
                </a:tc>
                <a:extLst>
                  <a:ext uri="{0D108BD9-81ED-4DB2-BD59-A6C34878D82A}">
                    <a16:rowId xmlns:a16="http://schemas.microsoft.com/office/drawing/2014/main" val="2597077790"/>
                  </a:ext>
                </a:extLst>
              </a:tr>
              <a:tr h="311903">
                <a:tc>
                  <a:txBody>
                    <a:bodyPr/>
                    <a:lstStyle/>
                    <a:p>
                      <a:pPr algn="l" fontAlgn="b"/>
                      <a:r>
                        <a:rPr lang="en-US" sz="1200" b="0" i="0" u="none" strike="noStrike">
                          <a:solidFill>
                            <a:srgbClr val="000000"/>
                          </a:solidFill>
                          <a:effectLst/>
                          <a:latin typeface="Calibri" panose="020F0502020204030204" pitchFamily="34" charset="0"/>
                        </a:rPr>
                        <a:t>Identifying neurobiological vulnerabilities in reward processing associated with suicidal behavior in Veterans.</a:t>
                      </a: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Klein, Matthew</a:t>
                      </a: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PSYC-002-20FHold</a:t>
                      </a: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3560735964"/>
                  </a:ext>
                </a:extLst>
              </a:tr>
            </a:tbl>
          </a:graphicData>
        </a:graphic>
      </p:graphicFrame>
    </p:spTree>
    <p:extLst>
      <p:ext uri="{BB962C8B-B14F-4D97-AF65-F5344CB8AC3E}">
        <p14:creationId xmlns:p14="http://schemas.microsoft.com/office/powerpoint/2010/main" val="175109926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07421-25A4-F277-92E3-2ABA3A0AC4F9}"/>
              </a:ext>
            </a:extLst>
          </p:cNvPr>
          <p:cNvSpPr>
            <a:spLocks noGrp="1"/>
          </p:cNvSpPr>
          <p:nvPr>
            <p:ph type="title"/>
          </p:nvPr>
        </p:nvSpPr>
        <p:spPr/>
        <p:txBody>
          <a:bodyPr/>
          <a:lstStyle/>
          <a:p>
            <a:r>
              <a:rPr lang="en-US"/>
              <a:t>SPRINT API Matches (6 of 11)</a:t>
            </a:r>
          </a:p>
        </p:txBody>
      </p:sp>
      <p:sp>
        <p:nvSpPr>
          <p:cNvPr id="3" name="Slide Number Placeholder 2">
            <a:extLst>
              <a:ext uri="{FF2B5EF4-FFF2-40B4-BE49-F238E27FC236}">
                <a16:creationId xmlns:a16="http://schemas.microsoft.com/office/drawing/2014/main" id="{6C27DA5D-96F5-E5AF-4607-0696CDFC5E12}"/>
              </a:ext>
            </a:extLst>
          </p:cNvPr>
          <p:cNvSpPr>
            <a:spLocks noGrp="1"/>
          </p:cNvSpPr>
          <p:nvPr>
            <p:ph type="sldNum" sz="quarter" idx="12"/>
          </p:nvPr>
        </p:nvSpPr>
        <p:spPr/>
        <p:txBody>
          <a:bodyPr/>
          <a:lstStyle/>
          <a:p>
            <a:fld id="{61ED25BF-8B08-481C-9175-42CBF3C8334C}" type="slidenum">
              <a:rPr lang="en-US" smtClean="0"/>
              <a:pPr/>
              <a:t>121</a:t>
            </a:fld>
            <a:endParaRPr lang="en-US"/>
          </a:p>
        </p:txBody>
      </p:sp>
      <p:graphicFrame>
        <p:nvGraphicFramePr>
          <p:cNvPr id="4" name="Table 4">
            <a:extLst>
              <a:ext uri="{FF2B5EF4-FFF2-40B4-BE49-F238E27FC236}">
                <a16:creationId xmlns:a16="http://schemas.microsoft.com/office/drawing/2014/main" id="{C24E7E41-26D9-AAAF-121E-1B14D4A6B25B}"/>
              </a:ext>
            </a:extLst>
          </p:cNvPr>
          <p:cNvGraphicFramePr>
            <a:graphicFrameLocks noGrp="1"/>
          </p:cNvGraphicFramePr>
          <p:nvPr>
            <p:extLst>
              <p:ext uri="{D42A27DB-BD31-4B8C-83A1-F6EECF244321}">
                <p14:modId xmlns:p14="http://schemas.microsoft.com/office/powerpoint/2010/main" val="2981510254"/>
              </p:ext>
            </p:extLst>
          </p:nvPr>
        </p:nvGraphicFramePr>
        <p:xfrm>
          <a:off x="120770" y="923029"/>
          <a:ext cx="11973464" cy="5352443"/>
        </p:xfrm>
        <a:graphic>
          <a:graphicData uri="http://schemas.openxmlformats.org/drawingml/2006/table">
            <a:tbl>
              <a:tblPr firstRow="1" bandRow="1">
                <a:tableStyleId>{93296810-A885-4BE3-A3E7-6D5BEEA58F35}</a:tableStyleId>
              </a:tblPr>
              <a:tblGrid>
                <a:gridCol w="7266473">
                  <a:extLst>
                    <a:ext uri="{9D8B030D-6E8A-4147-A177-3AD203B41FA5}">
                      <a16:colId xmlns:a16="http://schemas.microsoft.com/office/drawing/2014/main" val="2229897787"/>
                    </a:ext>
                  </a:extLst>
                </a:gridCol>
                <a:gridCol w="2506890">
                  <a:extLst>
                    <a:ext uri="{9D8B030D-6E8A-4147-A177-3AD203B41FA5}">
                      <a16:colId xmlns:a16="http://schemas.microsoft.com/office/drawing/2014/main" val="2868535965"/>
                    </a:ext>
                  </a:extLst>
                </a:gridCol>
                <a:gridCol w="1323568">
                  <a:extLst>
                    <a:ext uri="{9D8B030D-6E8A-4147-A177-3AD203B41FA5}">
                      <a16:colId xmlns:a16="http://schemas.microsoft.com/office/drawing/2014/main" val="3530153539"/>
                    </a:ext>
                  </a:extLst>
                </a:gridCol>
                <a:gridCol w="876533">
                  <a:extLst>
                    <a:ext uri="{9D8B030D-6E8A-4147-A177-3AD203B41FA5}">
                      <a16:colId xmlns:a16="http://schemas.microsoft.com/office/drawing/2014/main" val="2159041815"/>
                    </a:ext>
                  </a:extLst>
                </a:gridCol>
              </a:tblGrid>
              <a:tr h="413514">
                <a:tc>
                  <a:txBody>
                    <a:bodyPr/>
                    <a:lstStyle/>
                    <a:p>
                      <a:pPr algn="ctr" fontAlgn="b"/>
                      <a:r>
                        <a:rPr lang="en-US" sz="1400" b="1" i="0" u="none" strike="noStrike" dirty="0">
                          <a:solidFill>
                            <a:schemeClr val="bg1"/>
                          </a:solidFill>
                          <a:effectLst/>
                          <a:latin typeface="Calibri" panose="020F0502020204030204" pitchFamily="34" charset="0"/>
                        </a:rPr>
                        <a:t>SPRINT API Project Name</a:t>
                      </a:r>
                    </a:p>
                  </a:txBody>
                  <a:tcPr marL="6350" marR="6350" marT="6350" marB="0" anchor="ctr"/>
                </a:tc>
                <a:tc>
                  <a:txBody>
                    <a:bodyPr/>
                    <a:lstStyle/>
                    <a:p>
                      <a:pPr algn="ctr" fontAlgn="b"/>
                      <a:r>
                        <a:rPr lang="en-US" sz="1400" b="1" i="0" u="none" strike="noStrike">
                          <a:solidFill>
                            <a:schemeClr val="bg1"/>
                          </a:solidFill>
                          <a:effectLst/>
                          <a:latin typeface="Calibri" panose="020F0502020204030204" pitchFamily="34" charset="0"/>
                        </a:rPr>
                        <a:t>SPRINT API Principal Investigator</a:t>
                      </a:r>
                    </a:p>
                  </a:txBody>
                  <a:tcPr marL="6350" marR="6350" marT="6350" marB="0" anchor="ctr"/>
                </a:tc>
                <a:tc>
                  <a:txBody>
                    <a:bodyPr/>
                    <a:lstStyle/>
                    <a:p>
                      <a:pPr algn="ctr" fontAlgn="b"/>
                      <a:r>
                        <a:rPr lang="en-US" sz="1400" b="1" i="0" u="none" strike="noStrike">
                          <a:solidFill>
                            <a:schemeClr val="bg1"/>
                          </a:solidFill>
                          <a:effectLst/>
                          <a:latin typeface="Calibri" panose="020F0502020204030204" pitchFamily="34" charset="0"/>
                        </a:rPr>
                        <a:t>RAFT Project ID</a:t>
                      </a:r>
                    </a:p>
                  </a:txBody>
                  <a:tcPr marL="6350" marR="6350" marT="6350" marB="0" anchor="ctr"/>
                </a:tc>
                <a:tc>
                  <a:txBody>
                    <a:bodyPr/>
                    <a:lstStyle/>
                    <a:p>
                      <a:pPr algn="ctr" fontAlgn="b"/>
                      <a:r>
                        <a:rPr lang="en-US" sz="1400" b="1" i="0" u="none" strike="noStrike">
                          <a:solidFill>
                            <a:schemeClr val="bg1"/>
                          </a:solidFill>
                          <a:effectLst/>
                          <a:latin typeface="Calibri" panose="020F0502020204030204" pitchFamily="34" charset="0"/>
                        </a:rPr>
                        <a:t>Current Portfolio</a:t>
                      </a:r>
                    </a:p>
                  </a:txBody>
                  <a:tcPr marL="6350" marR="6350" marT="6350" marB="0" anchor="ctr"/>
                </a:tc>
                <a:extLst>
                  <a:ext uri="{0D108BD9-81ED-4DB2-BD59-A6C34878D82A}">
                    <a16:rowId xmlns:a16="http://schemas.microsoft.com/office/drawing/2014/main" val="1674829909"/>
                  </a:ext>
                </a:extLst>
              </a:tr>
              <a:tr h="355306">
                <a:tc>
                  <a:txBody>
                    <a:bodyPr/>
                    <a:lstStyle/>
                    <a:p>
                      <a:pPr algn="l" fontAlgn="b"/>
                      <a:r>
                        <a:rPr lang="en-US" sz="1200" b="0" i="0" u="none" strike="noStrike">
                          <a:solidFill>
                            <a:srgbClr val="000000"/>
                          </a:solidFill>
                          <a:effectLst/>
                          <a:latin typeface="Calibri" panose="020F0502020204030204" pitchFamily="34" charset="0"/>
                        </a:rPr>
                        <a:t>Impact of VA-issued telehealth tablets on suicide-related hospitalizations and suicide deaths among at-risk rural and urban veterans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Gujral, Kritee</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None</a:t>
                      </a:r>
                    </a:p>
                  </a:txBody>
                  <a:tcPr marL="6350" marR="6350" marT="6350" marB="0" anchor="b"/>
                </a:tc>
                <a:extLst>
                  <a:ext uri="{0D108BD9-81ED-4DB2-BD59-A6C34878D82A}">
                    <a16:rowId xmlns:a16="http://schemas.microsoft.com/office/drawing/2014/main" val="2139624815"/>
                  </a:ext>
                </a:extLst>
              </a:tr>
              <a:tr h="355306">
                <a:tc>
                  <a:txBody>
                    <a:bodyPr/>
                    <a:lstStyle/>
                    <a:p>
                      <a:pPr algn="l" fontAlgn="b"/>
                      <a:r>
                        <a:rPr lang="en-US" sz="1200" b="0" i="0" u="none" strike="noStrike">
                          <a:solidFill>
                            <a:srgbClr val="000000"/>
                          </a:solidFill>
                          <a:effectLst/>
                          <a:latin typeface="Calibri" panose="020F0502020204030204" pitchFamily="34" charset="0"/>
                        </a:rPr>
                        <a:t>Implementation of Lethal Means Counseling among Veterans with Problematic Substance Use: Evaluation and Adaptation</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Khazanov, Gabriela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None</a:t>
                      </a:r>
                    </a:p>
                  </a:txBody>
                  <a:tcPr marL="6350" marR="6350" marT="6350" marB="0" anchor="b"/>
                </a:tc>
                <a:extLst>
                  <a:ext uri="{0D108BD9-81ED-4DB2-BD59-A6C34878D82A}">
                    <a16:rowId xmlns:a16="http://schemas.microsoft.com/office/drawing/2014/main" val="2479227246"/>
                  </a:ext>
                </a:extLst>
              </a:tr>
              <a:tr h="311903">
                <a:tc>
                  <a:txBody>
                    <a:bodyPr/>
                    <a:lstStyle/>
                    <a:p>
                      <a:pPr algn="l" fontAlgn="b"/>
                      <a:r>
                        <a:rPr lang="en-US" sz="1200" b="0" i="0" u="none" strike="noStrike">
                          <a:solidFill>
                            <a:srgbClr val="000000"/>
                          </a:solidFill>
                          <a:effectLst/>
                          <a:latin typeface="Calibri" panose="020F0502020204030204" pitchFamily="34" charset="0"/>
                        </a:rPr>
                        <a:t>Implementation, Validity and Clinical Utility of Suicide Risk Screening in the Veterans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Bahraini, Nazanin</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None</a:t>
                      </a:r>
                    </a:p>
                  </a:txBody>
                  <a:tcPr marL="6350" marR="6350" marT="6350" marB="0" anchor="b"/>
                </a:tc>
                <a:extLst>
                  <a:ext uri="{0D108BD9-81ED-4DB2-BD59-A6C34878D82A}">
                    <a16:rowId xmlns:a16="http://schemas.microsoft.com/office/drawing/2014/main" val="824463393"/>
                  </a:ext>
                </a:extLst>
              </a:tr>
              <a:tr h="311903">
                <a:tc>
                  <a:txBody>
                    <a:bodyPr/>
                    <a:lstStyle/>
                    <a:p>
                      <a:pPr algn="l" fontAlgn="b"/>
                      <a:r>
                        <a:rPr lang="en-US" sz="1200" b="0" i="0" u="none" strike="noStrike">
                          <a:solidFill>
                            <a:srgbClr val="000000"/>
                          </a:solidFill>
                          <a:effectLst/>
                          <a:latin typeface="Calibri" panose="020F0502020204030204" pitchFamily="34" charset="0"/>
                        </a:rPr>
                        <a:t>Implementing CBT for Treatment Seeking to Prevent Suicide in Rural Veterans</a:t>
                      </a:r>
                    </a:p>
                  </a:txBody>
                  <a:tcPr marL="6350" marR="6350" marT="6350" marB="0" anchor="b"/>
                </a:tc>
                <a:tc>
                  <a:txBody>
                    <a:bodyPr/>
                    <a:lstStyle/>
                    <a:p>
                      <a:pPr algn="l" fontAlgn="b"/>
                      <a:r>
                        <a:rPr lang="en-US" sz="1200" b="0" i="0" u="none" strike="noStrike" err="1">
                          <a:solidFill>
                            <a:srgbClr val="000000"/>
                          </a:solidFill>
                          <a:effectLst/>
                          <a:latin typeface="Calibri" panose="020F0502020204030204" pitchFamily="34" charset="0"/>
                        </a:rPr>
                        <a:t>Possemato</a:t>
                      </a:r>
                      <a:r>
                        <a:rPr lang="en-US" sz="1200" b="0" i="0" u="none" strike="noStrike">
                          <a:solidFill>
                            <a:srgbClr val="000000"/>
                          </a:solidFill>
                          <a:effectLst/>
                          <a:latin typeface="Calibri" panose="020F0502020204030204" pitchFamily="34" charset="0"/>
                        </a:rPr>
                        <a:t>, Kyle</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HQ2 012-13S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RAFT</a:t>
                      </a:r>
                    </a:p>
                  </a:txBody>
                  <a:tcPr marL="6350" marR="6350" marT="6350" marB="0" anchor="b"/>
                </a:tc>
                <a:extLst>
                  <a:ext uri="{0D108BD9-81ED-4DB2-BD59-A6C34878D82A}">
                    <a16:rowId xmlns:a16="http://schemas.microsoft.com/office/drawing/2014/main" val="2968862883"/>
                  </a:ext>
                </a:extLst>
              </a:tr>
              <a:tr h="355306">
                <a:tc>
                  <a:txBody>
                    <a:bodyPr/>
                    <a:lstStyle/>
                    <a:p>
                      <a:pPr algn="l" fontAlgn="b"/>
                      <a:r>
                        <a:rPr lang="en-US" sz="1200" b="0" i="0" u="none" strike="noStrike">
                          <a:solidFill>
                            <a:srgbClr val="000000"/>
                          </a:solidFill>
                          <a:effectLst/>
                          <a:latin typeface="Calibri" panose="020F0502020204030204" pitchFamily="34" charset="0"/>
                        </a:rPr>
                        <a:t>Improving Anxiety Treatment Engagement and Effectiveness in Primary Care-Mental Health Integration: Multi-site Hybrid I RCT of a Brief Veteran-Centered Anxiety Intervention</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Shepardson, Robyn L.</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HSR4-013-20S</a:t>
                      </a: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TBI AMP</a:t>
                      </a:r>
                    </a:p>
                  </a:txBody>
                  <a:tcPr marL="6350" marR="6350" marT="6350" marB="0" anchor="b"/>
                </a:tc>
                <a:extLst>
                  <a:ext uri="{0D108BD9-81ED-4DB2-BD59-A6C34878D82A}">
                    <a16:rowId xmlns:a16="http://schemas.microsoft.com/office/drawing/2014/main" val="1304844670"/>
                  </a:ext>
                </a:extLst>
              </a:tr>
              <a:tr h="311903">
                <a:tc>
                  <a:txBody>
                    <a:bodyPr/>
                    <a:lstStyle/>
                    <a:p>
                      <a:pPr algn="l" fontAlgn="b"/>
                      <a:r>
                        <a:rPr lang="en-US" sz="1200" b="0" i="0" u="none" strike="noStrike">
                          <a:solidFill>
                            <a:srgbClr val="000000"/>
                          </a:solidFill>
                          <a:effectLst/>
                          <a:latin typeface="Calibri" panose="020F0502020204030204" pitchFamily="34" charset="0"/>
                        </a:rPr>
                        <a:t>Improving Sleep as a Strategy to Reduce Suicide Risk Among at-Risk Veterans: A Real World Clinical Trial</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Pigeon, Wilfred</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HSR4-027-16W</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2124551135"/>
                  </a:ext>
                </a:extLst>
              </a:tr>
              <a:tr h="311903">
                <a:tc>
                  <a:txBody>
                    <a:bodyPr/>
                    <a:lstStyle/>
                    <a:p>
                      <a:pPr algn="l" fontAlgn="b"/>
                      <a:r>
                        <a:rPr lang="en-US" sz="1200" b="0" i="0" u="none" strike="noStrike">
                          <a:solidFill>
                            <a:srgbClr val="000000"/>
                          </a:solidFill>
                          <a:effectLst/>
                          <a:latin typeface="Calibri" panose="020F0502020204030204" pitchFamily="34" charset="0"/>
                        </a:rPr>
                        <a:t>Increasing Social Connection Through Crisis Caring Contacts: A Pragmatic Trial</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Teo, Alan</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HSR4-020-21S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1989684794"/>
                  </a:ext>
                </a:extLst>
              </a:tr>
              <a:tr h="355306">
                <a:tc>
                  <a:txBody>
                    <a:bodyPr/>
                    <a:lstStyle/>
                    <a:p>
                      <a:pPr algn="l" fontAlgn="b"/>
                      <a:r>
                        <a:rPr lang="en-US" sz="1200" b="0" i="0" u="none" strike="noStrike">
                          <a:solidFill>
                            <a:srgbClr val="000000"/>
                          </a:solidFill>
                          <a:effectLst/>
                          <a:latin typeface="Calibri" panose="020F0502020204030204" pitchFamily="34" charset="0"/>
                        </a:rPr>
                        <a:t>Integrating signals of suicide risk from DoD and VHA data to improve upon suicide risk prevention strategies for combat Veterans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Brenner, Lisa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RRDS-008-15F</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RAFT</a:t>
                      </a:r>
                    </a:p>
                  </a:txBody>
                  <a:tcPr marL="6350" marR="6350" marT="6350" marB="0" anchor="b"/>
                </a:tc>
                <a:extLst>
                  <a:ext uri="{0D108BD9-81ED-4DB2-BD59-A6C34878D82A}">
                    <a16:rowId xmlns:a16="http://schemas.microsoft.com/office/drawing/2014/main" val="4113650366"/>
                  </a:ext>
                </a:extLst>
              </a:tr>
              <a:tr h="311903">
                <a:tc>
                  <a:txBody>
                    <a:bodyPr/>
                    <a:lstStyle/>
                    <a:p>
                      <a:pPr algn="l" fontAlgn="b"/>
                      <a:r>
                        <a:rPr lang="en-US" sz="1200" b="0" i="0" u="none" strike="noStrike">
                          <a:solidFill>
                            <a:srgbClr val="000000"/>
                          </a:solidFill>
                          <a:effectLst/>
                          <a:latin typeface="Calibri" panose="020F0502020204030204" pitchFamily="34" charset="0"/>
                        </a:rPr>
                        <a:t>Internet-Delivered Cognitive Behavioral Therapy to Prevent Suicide in Veterans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None</a:t>
                      </a:r>
                    </a:p>
                  </a:txBody>
                  <a:tcPr marL="6350" marR="6350" marT="6350" marB="0" anchor="b"/>
                </a:tc>
                <a:extLst>
                  <a:ext uri="{0D108BD9-81ED-4DB2-BD59-A6C34878D82A}">
                    <a16:rowId xmlns:a16="http://schemas.microsoft.com/office/drawing/2014/main" val="3716604695"/>
                  </a:ext>
                </a:extLst>
              </a:tr>
              <a:tr h="311903">
                <a:tc>
                  <a:txBody>
                    <a:bodyPr/>
                    <a:lstStyle/>
                    <a:p>
                      <a:pPr algn="l" fontAlgn="b"/>
                      <a:r>
                        <a:rPr lang="en-US" sz="1200" b="0" i="0" u="none" strike="noStrike">
                          <a:solidFill>
                            <a:srgbClr val="000000"/>
                          </a:solidFill>
                          <a:effectLst/>
                          <a:latin typeface="Calibri" panose="020F0502020204030204" pitchFamily="34" charset="0"/>
                        </a:rPr>
                        <a:t>Ketamine for The Rapid Treatment of Major Depression and Alcohol Use Disorder</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Yoon, Gihyun</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MHBB-009-16F</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2271076344"/>
                  </a:ext>
                </a:extLst>
              </a:tr>
              <a:tr h="311903">
                <a:tc>
                  <a:txBody>
                    <a:bodyPr/>
                    <a:lstStyle/>
                    <a:p>
                      <a:pPr algn="l" fontAlgn="b"/>
                      <a:r>
                        <a:rPr lang="en-US" sz="1200" b="0" i="0" u="none" strike="noStrike">
                          <a:solidFill>
                            <a:srgbClr val="000000"/>
                          </a:solidFill>
                          <a:effectLst/>
                          <a:latin typeface="Calibri" panose="020F0502020204030204" pitchFamily="34" charset="0"/>
                        </a:rPr>
                        <a:t>Ketamine for treatment of suicidal ideation in the psychiatric emergency room (seed)</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Vaidya, Punit</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None</a:t>
                      </a:r>
                    </a:p>
                  </a:txBody>
                  <a:tcPr marL="6350" marR="6350" marT="6350" marB="0" anchor="b"/>
                </a:tc>
                <a:extLst>
                  <a:ext uri="{0D108BD9-81ED-4DB2-BD59-A6C34878D82A}">
                    <a16:rowId xmlns:a16="http://schemas.microsoft.com/office/drawing/2014/main" val="4046065738"/>
                  </a:ext>
                </a:extLst>
              </a:tr>
              <a:tr h="311903">
                <a:tc>
                  <a:txBody>
                    <a:bodyPr/>
                    <a:lstStyle/>
                    <a:p>
                      <a:pPr algn="l" fontAlgn="b"/>
                      <a:r>
                        <a:rPr lang="en-US" sz="1200" b="0" i="0" u="none" strike="noStrike" dirty="0">
                          <a:solidFill>
                            <a:srgbClr val="000000"/>
                          </a:solidFill>
                          <a:effectLst/>
                          <a:latin typeface="Calibri" panose="020F0502020204030204" pitchFamily="34" charset="0"/>
                        </a:rPr>
                        <a:t>Leveraging COVID-19 to modernize depression care for VA primary care populations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Leung, Lucinda B.</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HSR4-020-22SHold</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783537929"/>
                  </a:ext>
                </a:extLst>
              </a:tr>
              <a:tr h="311903">
                <a:tc>
                  <a:txBody>
                    <a:bodyPr/>
                    <a:lstStyle/>
                    <a:p>
                      <a:pPr algn="l" fontAlgn="b"/>
                      <a:r>
                        <a:rPr lang="en-US" sz="1200" b="0" i="0" u="none" strike="noStrike">
                          <a:solidFill>
                            <a:srgbClr val="000000"/>
                          </a:solidFill>
                          <a:effectLst/>
                          <a:latin typeface="Calibri" panose="020F0502020204030204" pitchFamily="34" charset="0"/>
                        </a:rPr>
                        <a:t>Longitudinal Assessment of the Sleep-Suicide Link in Veterans Discharged from Inpatient Psychiatric Care</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McGeary, John E.</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HSR4-010-19S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3986040767"/>
                  </a:ext>
                </a:extLst>
              </a:tr>
              <a:tr h="311903">
                <a:tc>
                  <a:txBody>
                    <a:bodyPr/>
                    <a:lstStyle/>
                    <a:p>
                      <a:pPr algn="l" fontAlgn="b"/>
                      <a:r>
                        <a:rPr lang="en-US" sz="1200" b="0" i="0" u="none" strike="noStrike">
                          <a:solidFill>
                            <a:srgbClr val="000000"/>
                          </a:solidFill>
                          <a:effectLst/>
                          <a:latin typeface="Calibri" panose="020F0502020204030204" pitchFamily="34" charset="0"/>
                        </a:rPr>
                        <a:t>Medication Safety and Risk of Suicidal Ideation, Behavior and Suicide in Veterans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Lavigne, Jill</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None</a:t>
                      </a:r>
                    </a:p>
                  </a:txBody>
                  <a:tcPr marL="6350" marR="6350" marT="6350" marB="0" anchor="b"/>
                </a:tc>
                <a:extLst>
                  <a:ext uri="{0D108BD9-81ED-4DB2-BD59-A6C34878D82A}">
                    <a16:rowId xmlns:a16="http://schemas.microsoft.com/office/drawing/2014/main" val="1513146141"/>
                  </a:ext>
                </a:extLst>
              </a:tr>
              <a:tr h="311903">
                <a:tc>
                  <a:txBody>
                    <a:bodyPr/>
                    <a:lstStyle/>
                    <a:p>
                      <a:pPr algn="l" fontAlgn="b"/>
                      <a:r>
                        <a:rPr lang="en-US" sz="1200" b="0" i="0" u="none" strike="noStrike">
                          <a:solidFill>
                            <a:srgbClr val="000000"/>
                          </a:solidFill>
                          <a:effectLst/>
                          <a:latin typeface="Calibri" panose="020F0502020204030204" pitchFamily="34" charset="0"/>
                        </a:rPr>
                        <a:t>Modeling the Pathway between autonomic function, emotion regulation, and suicide risk in Veterans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Bartholomew, Morgan</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SPR-001-22W</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RAFT</a:t>
                      </a:r>
                    </a:p>
                  </a:txBody>
                  <a:tcPr marL="6350" marR="6350" marT="6350" marB="0" anchor="b"/>
                </a:tc>
                <a:extLst>
                  <a:ext uri="{0D108BD9-81ED-4DB2-BD59-A6C34878D82A}">
                    <a16:rowId xmlns:a16="http://schemas.microsoft.com/office/drawing/2014/main" val="3149470067"/>
                  </a:ext>
                </a:extLst>
              </a:tr>
            </a:tbl>
          </a:graphicData>
        </a:graphic>
      </p:graphicFrame>
    </p:spTree>
    <p:extLst>
      <p:ext uri="{BB962C8B-B14F-4D97-AF65-F5344CB8AC3E}">
        <p14:creationId xmlns:p14="http://schemas.microsoft.com/office/powerpoint/2010/main" val="26088774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07421-25A4-F277-92E3-2ABA3A0AC4F9}"/>
              </a:ext>
            </a:extLst>
          </p:cNvPr>
          <p:cNvSpPr>
            <a:spLocks noGrp="1"/>
          </p:cNvSpPr>
          <p:nvPr>
            <p:ph type="title"/>
          </p:nvPr>
        </p:nvSpPr>
        <p:spPr/>
        <p:txBody>
          <a:bodyPr/>
          <a:lstStyle/>
          <a:p>
            <a:r>
              <a:rPr lang="en-US"/>
              <a:t>SPRINT API Matches (7 of 11)</a:t>
            </a:r>
          </a:p>
        </p:txBody>
      </p:sp>
      <p:sp>
        <p:nvSpPr>
          <p:cNvPr id="3" name="Slide Number Placeholder 2">
            <a:extLst>
              <a:ext uri="{FF2B5EF4-FFF2-40B4-BE49-F238E27FC236}">
                <a16:creationId xmlns:a16="http://schemas.microsoft.com/office/drawing/2014/main" id="{6C27DA5D-96F5-E5AF-4607-0696CDFC5E12}"/>
              </a:ext>
            </a:extLst>
          </p:cNvPr>
          <p:cNvSpPr>
            <a:spLocks noGrp="1"/>
          </p:cNvSpPr>
          <p:nvPr>
            <p:ph type="sldNum" sz="quarter" idx="12"/>
          </p:nvPr>
        </p:nvSpPr>
        <p:spPr/>
        <p:txBody>
          <a:bodyPr/>
          <a:lstStyle/>
          <a:p>
            <a:fld id="{61ED25BF-8B08-481C-9175-42CBF3C8334C}" type="slidenum">
              <a:rPr lang="en-US" smtClean="0"/>
              <a:pPr/>
              <a:t>122</a:t>
            </a:fld>
            <a:endParaRPr lang="en-US"/>
          </a:p>
        </p:txBody>
      </p:sp>
      <p:graphicFrame>
        <p:nvGraphicFramePr>
          <p:cNvPr id="4" name="Table 4">
            <a:extLst>
              <a:ext uri="{FF2B5EF4-FFF2-40B4-BE49-F238E27FC236}">
                <a16:creationId xmlns:a16="http://schemas.microsoft.com/office/drawing/2014/main" id="{C24E7E41-26D9-AAAF-121E-1B14D4A6B25B}"/>
              </a:ext>
            </a:extLst>
          </p:cNvPr>
          <p:cNvGraphicFramePr>
            <a:graphicFrameLocks noGrp="1"/>
          </p:cNvGraphicFramePr>
          <p:nvPr>
            <p:extLst>
              <p:ext uri="{D42A27DB-BD31-4B8C-83A1-F6EECF244321}">
                <p14:modId xmlns:p14="http://schemas.microsoft.com/office/powerpoint/2010/main" val="2535324928"/>
              </p:ext>
            </p:extLst>
          </p:nvPr>
        </p:nvGraphicFramePr>
        <p:xfrm>
          <a:off x="120770" y="923029"/>
          <a:ext cx="11973464" cy="5472857"/>
        </p:xfrm>
        <a:graphic>
          <a:graphicData uri="http://schemas.openxmlformats.org/drawingml/2006/table">
            <a:tbl>
              <a:tblPr firstRow="1" bandRow="1">
                <a:tableStyleId>{93296810-A885-4BE3-A3E7-6D5BEEA58F35}</a:tableStyleId>
              </a:tblPr>
              <a:tblGrid>
                <a:gridCol w="7266473">
                  <a:extLst>
                    <a:ext uri="{9D8B030D-6E8A-4147-A177-3AD203B41FA5}">
                      <a16:colId xmlns:a16="http://schemas.microsoft.com/office/drawing/2014/main" val="2229897787"/>
                    </a:ext>
                  </a:extLst>
                </a:gridCol>
                <a:gridCol w="2506890">
                  <a:extLst>
                    <a:ext uri="{9D8B030D-6E8A-4147-A177-3AD203B41FA5}">
                      <a16:colId xmlns:a16="http://schemas.microsoft.com/office/drawing/2014/main" val="2868535965"/>
                    </a:ext>
                  </a:extLst>
                </a:gridCol>
                <a:gridCol w="1323568">
                  <a:extLst>
                    <a:ext uri="{9D8B030D-6E8A-4147-A177-3AD203B41FA5}">
                      <a16:colId xmlns:a16="http://schemas.microsoft.com/office/drawing/2014/main" val="3530153539"/>
                    </a:ext>
                  </a:extLst>
                </a:gridCol>
                <a:gridCol w="876533">
                  <a:extLst>
                    <a:ext uri="{9D8B030D-6E8A-4147-A177-3AD203B41FA5}">
                      <a16:colId xmlns:a16="http://schemas.microsoft.com/office/drawing/2014/main" val="2159041815"/>
                    </a:ext>
                  </a:extLst>
                </a:gridCol>
              </a:tblGrid>
              <a:tr h="413514">
                <a:tc>
                  <a:txBody>
                    <a:bodyPr/>
                    <a:lstStyle/>
                    <a:p>
                      <a:pPr algn="ctr" fontAlgn="b"/>
                      <a:r>
                        <a:rPr lang="en-US" sz="1400" b="1" i="0" u="none" strike="noStrike" dirty="0">
                          <a:solidFill>
                            <a:schemeClr val="bg1"/>
                          </a:solidFill>
                          <a:effectLst/>
                          <a:latin typeface="Calibri" panose="020F0502020204030204" pitchFamily="34" charset="0"/>
                        </a:rPr>
                        <a:t>SPRINT API Project Name</a:t>
                      </a:r>
                    </a:p>
                  </a:txBody>
                  <a:tcPr marL="6350" marR="6350" marT="6350" marB="0" anchor="ctr"/>
                </a:tc>
                <a:tc>
                  <a:txBody>
                    <a:bodyPr/>
                    <a:lstStyle/>
                    <a:p>
                      <a:pPr algn="ctr" fontAlgn="b"/>
                      <a:r>
                        <a:rPr lang="en-US" sz="1400" b="1" i="0" u="none" strike="noStrike">
                          <a:solidFill>
                            <a:schemeClr val="bg1"/>
                          </a:solidFill>
                          <a:effectLst/>
                          <a:latin typeface="Calibri" panose="020F0502020204030204" pitchFamily="34" charset="0"/>
                        </a:rPr>
                        <a:t>SPRINT API Principal Investigator</a:t>
                      </a:r>
                    </a:p>
                  </a:txBody>
                  <a:tcPr marL="6350" marR="6350" marT="6350" marB="0" anchor="ctr"/>
                </a:tc>
                <a:tc>
                  <a:txBody>
                    <a:bodyPr/>
                    <a:lstStyle/>
                    <a:p>
                      <a:pPr algn="ctr" fontAlgn="b"/>
                      <a:r>
                        <a:rPr lang="en-US" sz="1400" b="1" i="0" u="none" strike="noStrike">
                          <a:solidFill>
                            <a:schemeClr val="bg1"/>
                          </a:solidFill>
                          <a:effectLst/>
                          <a:latin typeface="Calibri" panose="020F0502020204030204" pitchFamily="34" charset="0"/>
                        </a:rPr>
                        <a:t>RAFT Project ID</a:t>
                      </a:r>
                    </a:p>
                  </a:txBody>
                  <a:tcPr marL="6350" marR="6350" marT="6350" marB="0" anchor="ctr"/>
                </a:tc>
                <a:tc>
                  <a:txBody>
                    <a:bodyPr/>
                    <a:lstStyle/>
                    <a:p>
                      <a:pPr algn="ctr" fontAlgn="b"/>
                      <a:r>
                        <a:rPr lang="en-US" sz="1400" b="1" i="0" u="none" strike="noStrike">
                          <a:solidFill>
                            <a:schemeClr val="bg1"/>
                          </a:solidFill>
                          <a:effectLst/>
                          <a:latin typeface="Calibri" panose="020F0502020204030204" pitchFamily="34" charset="0"/>
                        </a:rPr>
                        <a:t>Current Portfolio</a:t>
                      </a:r>
                    </a:p>
                  </a:txBody>
                  <a:tcPr marL="6350" marR="6350" marT="6350" marB="0" anchor="ctr"/>
                </a:tc>
                <a:extLst>
                  <a:ext uri="{0D108BD9-81ED-4DB2-BD59-A6C34878D82A}">
                    <a16:rowId xmlns:a16="http://schemas.microsoft.com/office/drawing/2014/main" val="1674829909"/>
                  </a:ext>
                </a:extLst>
              </a:tr>
              <a:tr h="311903">
                <a:tc>
                  <a:txBody>
                    <a:bodyPr/>
                    <a:lstStyle/>
                    <a:p>
                      <a:pPr algn="l" fontAlgn="b"/>
                      <a:r>
                        <a:rPr lang="en-US" sz="1200" b="0" i="0" u="none" strike="noStrike" dirty="0">
                          <a:solidFill>
                            <a:srgbClr val="000000"/>
                          </a:solidFill>
                          <a:effectLst/>
                          <a:latin typeface="Calibri" panose="020F0502020204030204" pitchFamily="34" charset="0"/>
                        </a:rPr>
                        <a:t>Motivational Interviewing to Address Suicidal Ideation: A Randomized Controlled Trial with Suicidal Veterans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Britton, Peter</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MHBC-001-21S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1249361057"/>
                  </a:ext>
                </a:extLst>
              </a:tr>
              <a:tr h="311903">
                <a:tc>
                  <a:txBody>
                    <a:bodyPr/>
                    <a:lstStyle/>
                    <a:p>
                      <a:pPr algn="l" fontAlgn="b"/>
                      <a:r>
                        <a:rPr lang="en-US" sz="1200" b="0" i="0" u="none" strike="noStrike">
                          <a:solidFill>
                            <a:srgbClr val="000000"/>
                          </a:solidFill>
                          <a:effectLst/>
                          <a:latin typeface="Calibri" panose="020F0502020204030204" pitchFamily="34" charset="0"/>
                        </a:rPr>
                        <a:t>Multisite RCT of STEP-Home: A Transdiagnostic Skill-based Community Reintegration Workshop (STEP-Home)</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Fortier, Catherine</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RRD4-007-18S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RAFT</a:t>
                      </a:r>
                    </a:p>
                  </a:txBody>
                  <a:tcPr marL="6350" marR="6350" marT="6350" marB="0" anchor="b"/>
                </a:tc>
                <a:extLst>
                  <a:ext uri="{0D108BD9-81ED-4DB2-BD59-A6C34878D82A}">
                    <a16:rowId xmlns:a16="http://schemas.microsoft.com/office/drawing/2014/main" val="462192154"/>
                  </a:ext>
                </a:extLst>
              </a:tr>
              <a:tr h="355306">
                <a:tc>
                  <a:txBody>
                    <a:bodyPr/>
                    <a:lstStyle/>
                    <a:p>
                      <a:pPr algn="l" fontAlgn="b"/>
                      <a:r>
                        <a:rPr lang="en-US" sz="1200" b="0" i="0" u="none" strike="noStrike" dirty="0">
                          <a:solidFill>
                            <a:srgbClr val="000000"/>
                          </a:solidFill>
                          <a:effectLst/>
                          <a:latin typeface="Calibri" panose="020F0502020204030204" pitchFamily="34" charset="0"/>
                        </a:rPr>
                        <a:t>Natural Language Processing algorithms for operations use operations use (e.g. REACHVET and STORM 3.0 and beyond)</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Tamang, Suzanne</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None</a:t>
                      </a:r>
                    </a:p>
                  </a:txBody>
                  <a:tcPr marL="6350" marR="6350" marT="6350" marB="0" anchor="b"/>
                </a:tc>
                <a:extLst>
                  <a:ext uri="{0D108BD9-81ED-4DB2-BD59-A6C34878D82A}">
                    <a16:rowId xmlns:a16="http://schemas.microsoft.com/office/drawing/2014/main" val="2731058717"/>
                  </a:ext>
                </a:extLst>
              </a:tr>
              <a:tr h="311903">
                <a:tc>
                  <a:txBody>
                    <a:bodyPr/>
                    <a:lstStyle/>
                    <a:p>
                      <a:pPr algn="l" fontAlgn="b"/>
                      <a:r>
                        <a:rPr lang="en-US" sz="1200" b="0" i="0" u="none" strike="noStrike" dirty="0">
                          <a:solidFill>
                            <a:srgbClr val="000000"/>
                          </a:solidFill>
                          <a:effectLst/>
                          <a:latin typeface="Calibri" panose="020F0502020204030204" pitchFamily="34" charset="0"/>
                        </a:rPr>
                        <a:t>Neurobiology of Impulsivity and Aggression in Female Veterans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McGlade, Erin</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MHBA-014-16S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2390991702"/>
                  </a:ext>
                </a:extLst>
              </a:tr>
              <a:tr h="311903">
                <a:tc>
                  <a:txBody>
                    <a:bodyPr/>
                    <a:lstStyle/>
                    <a:p>
                      <a:pPr algn="l" fontAlgn="b"/>
                      <a:r>
                        <a:rPr lang="en-US" sz="1200" b="0" i="0" u="none" strike="noStrike" dirty="0">
                          <a:solidFill>
                            <a:srgbClr val="000000"/>
                          </a:solidFill>
                          <a:effectLst/>
                          <a:latin typeface="Calibri" panose="020F0502020204030204" pitchFamily="34" charset="0"/>
                        </a:rPr>
                        <a:t>Neurocognitive markers of short-term risk for suicidal behavior in high-risk Veterans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Myers, Catherine</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MHBB-008-18S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1754641187"/>
                  </a:ext>
                </a:extLst>
              </a:tr>
              <a:tr h="311903">
                <a:tc>
                  <a:txBody>
                    <a:bodyPr/>
                    <a:lstStyle/>
                    <a:p>
                      <a:pPr algn="l" fontAlgn="b"/>
                      <a:r>
                        <a:rPr lang="en-US" sz="1200" b="0" i="0" u="none" strike="noStrike">
                          <a:solidFill>
                            <a:srgbClr val="000000"/>
                          </a:solidFill>
                          <a:effectLst/>
                          <a:latin typeface="Calibri" panose="020F0502020204030204" pitchFamily="34" charset="0"/>
                        </a:rPr>
                        <a:t>Neuroinflammatory and Epigenetic Mechanisms of Blood-Brain Barrier Compromise in Suicide</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Haghighi, Fatemeh</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MHBA-005-17S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3950958112"/>
                  </a:ext>
                </a:extLst>
              </a:tr>
              <a:tr h="355306">
                <a:tc>
                  <a:txBody>
                    <a:bodyPr/>
                    <a:lstStyle/>
                    <a:p>
                      <a:pPr algn="l" fontAlgn="b"/>
                      <a:r>
                        <a:rPr lang="en-US" sz="1200" b="0" i="0" u="none" strike="noStrike" dirty="0">
                          <a:solidFill>
                            <a:srgbClr val="000000"/>
                          </a:solidFill>
                          <a:effectLst/>
                          <a:latin typeface="Calibri" panose="020F0502020204030204" pitchFamily="34" charset="0"/>
                        </a:rPr>
                        <a:t>Neuromodulation for impulsivity and suicidality in Veterans with mild traumatic brain injury and common co-occurring mental health conditions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Aaronson, Alexandra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RRD9-011-22S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RAFT</a:t>
                      </a:r>
                    </a:p>
                  </a:txBody>
                  <a:tcPr marL="6350" marR="6350" marT="6350" marB="0" anchor="b"/>
                </a:tc>
                <a:extLst>
                  <a:ext uri="{0D108BD9-81ED-4DB2-BD59-A6C34878D82A}">
                    <a16:rowId xmlns:a16="http://schemas.microsoft.com/office/drawing/2014/main" val="2606537045"/>
                  </a:ext>
                </a:extLst>
              </a:tr>
              <a:tr h="355306">
                <a:tc>
                  <a:txBody>
                    <a:bodyPr/>
                    <a:lstStyle/>
                    <a:p>
                      <a:pPr algn="l" fontAlgn="b"/>
                      <a:r>
                        <a:rPr lang="en-US" sz="1200" b="0" i="0" u="none" strike="noStrike" dirty="0">
                          <a:solidFill>
                            <a:srgbClr val="000000"/>
                          </a:solidFill>
                          <a:effectLst/>
                          <a:latin typeface="Calibri" panose="020F0502020204030204" pitchFamily="34" charset="0"/>
                        </a:rPr>
                        <a:t>Neuromodulation for impulsivity and suicidality in Veterans with mild traumatic brain injury and common co-occurring mental health conditions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Aaronson, Alexandra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RRD9-011-22S</a:t>
                      </a: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TBI AMP</a:t>
                      </a:r>
                    </a:p>
                  </a:txBody>
                  <a:tcPr marL="6350" marR="6350" marT="6350" marB="0" anchor="b"/>
                </a:tc>
                <a:extLst>
                  <a:ext uri="{0D108BD9-81ED-4DB2-BD59-A6C34878D82A}">
                    <a16:rowId xmlns:a16="http://schemas.microsoft.com/office/drawing/2014/main" val="3078566450"/>
                  </a:ext>
                </a:extLst>
              </a:tr>
              <a:tr h="311903">
                <a:tc>
                  <a:txBody>
                    <a:bodyPr/>
                    <a:lstStyle/>
                    <a:p>
                      <a:pPr algn="l" fontAlgn="b"/>
                      <a:r>
                        <a:rPr lang="en-US" sz="1200" b="0" i="0" u="none" strike="noStrike" dirty="0">
                          <a:solidFill>
                            <a:srgbClr val="000000"/>
                          </a:solidFill>
                          <a:effectLst/>
                          <a:latin typeface="Calibri" panose="020F0502020204030204" pitchFamily="34" charset="0"/>
                        </a:rPr>
                        <a:t>ORNL - Ongoing Geospatial data curation</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Trafton, Jodie</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None</a:t>
                      </a:r>
                    </a:p>
                  </a:txBody>
                  <a:tcPr marL="6350" marR="6350" marT="6350" marB="0" anchor="b"/>
                </a:tc>
                <a:extLst>
                  <a:ext uri="{0D108BD9-81ED-4DB2-BD59-A6C34878D82A}">
                    <a16:rowId xmlns:a16="http://schemas.microsoft.com/office/drawing/2014/main" val="1774572696"/>
                  </a:ext>
                </a:extLst>
              </a:tr>
              <a:tr h="311903">
                <a:tc>
                  <a:txBody>
                    <a:bodyPr/>
                    <a:lstStyle/>
                    <a:p>
                      <a:pPr algn="l" fontAlgn="b"/>
                      <a:r>
                        <a:rPr lang="en-US" sz="1200" b="0" i="0" u="none" strike="noStrike" dirty="0">
                          <a:solidFill>
                            <a:srgbClr val="000000"/>
                          </a:solidFill>
                          <a:effectLst/>
                          <a:latin typeface="Calibri" panose="020F0502020204030204" pitchFamily="34" charset="0"/>
                        </a:rPr>
                        <a:t>Ongoing Program Evaluation of the VA Suicide Risk Management Consultation Program (COMIRB 20-1542)</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Matarazzo, Bridget</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None</a:t>
                      </a:r>
                    </a:p>
                  </a:txBody>
                  <a:tcPr marL="6350" marR="6350" marT="6350" marB="0" anchor="b"/>
                </a:tc>
                <a:extLst>
                  <a:ext uri="{0D108BD9-81ED-4DB2-BD59-A6C34878D82A}">
                    <a16:rowId xmlns:a16="http://schemas.microsoft.com/office/drawing/2014/main" val="141352362"/>
                  </a:ext>
                </a:extLst>
              </a:tr>
              <a:tr h="355306">
                <a:tc>
                  <a:txBody>
                    <a:bodyPr/>
                    <a:lstStyle/>
                    <a:p>
                      <a:pPr algn="l" fontAlgn="b"/>
                      <a:r>
                        <a:rPr lang="en-US" sz="1200" b="0" i="0" u="none" strike="noStrike" dirty="0">
                          <a:solidFill>
                            <a:srgbClr val="000000"/>
                          </a:solidFill>
                          <a:effectLst/>
                          <a:latin typeface="Calibri" panose="020F0502020204030204" pitchFamily="34" charset="0"/>
                        </a:rPr>
                        <a:t>Partnered Implementation Evaluation of a National Sponsorship Program for Transitioning Service Members (ETS Sponsorship)</a:t>
                      </a: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Geraci, Joseph</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HQ8 003-20S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2925238548"/>
                  </a:ext>
                </a:extLst>
              </a:tr>
              <a:tr h="355306">
                <a:tc>
                  <a:txBody>
                    <a:bodyPr/>
                    <a:lstStyle/>
                    <a:p>
                      <a:pPr algn="l" fontAlgn="b"/>
                      <a:r>
                        <a:rPr lang="en-US" sz="1200" b="0" i="0" u="none" strike="noStrike" dirty="0">
                          <a:solidFill>
                            <a:srgbClr val="000000"/>
                          </a:solidFill>
                          <a:effectLst/>
                          <a:latin typeface="Calibri" panose="020F0502020204030204" pitchFamily="34" charset="0"/>
                        </a:rPr>
                        <a:t>Pharmacy Lethal Means Management in the Rural Research Alliance of Community Pharmacies (RURAL-CP) Practice Based Research Network (PBRN)</a:t>
                      </a: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Lavigne, Jill</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None</a:t>
                      </a:r>
                    </a:p>
                  </a:txBody>
                  <a:tcPr marL="6350" marR="6350" marT="6350" marB="0" anchor="b"/>
                </a:tc>
                <a:extLst>
                  <a:ext uri="{0D108BD9-81ED-4DB2-BD59-A6C34878D82A}">
                    <a16:rowId xmlns:a16="http://schemas.microsoft.com/office/drawing/2014/main" val="1212364773"/>
                  </a:ext>
                </a:extLst>
              </a:tr>
              <a:tr h="311903">
                <a:tc>
                  <a:txBody>
                    <a:bodyPr/>
                    <a:lstStyle/>
                    <a:p>
                      <a:pPr algn="l" fontAlgn="b"/>
                      <a:r>
                        <a:rPr lang="en-US" sz="1200" b="0" i="0" u="none" strike="noStrike" dirty="0">
                          <a:solidFill>
                            <a:srgbClr val="000000"/>
                          </a:solidFill>
                          <a:effectLst/>
                          <a:latin typeface="Calibri" panose="020F0502020204030204" pitchFamily="34" charset="0"/>
                        </a:rPr>
                        <a:t>Post-Hospital Intervention for Veterans with Comorbid Bipolar and Substance Use Disorders</a:t>
                      </a:r>
                    </a:p>
                  </a:txBody>
                  <a:tcPr marL="6350" marR="6350" marT="6350" marB="0" anchor="b"/>
                </a:tc>
                <a:tc>
                  <a:txBody>
                    <a:bodyPr/>
                    <a:lstStyle/>
                    <a:p>
                      <a:pPr algn="l" fontAlgn="b"/>
                      <a:r>
                        <a:rPr lang="en-US" sz="1200" b="0" i="0" u="none" strike="noStrike" dirty="0" err="1">
                          <a:solidFill>
                            <a:srgbClr val="000000"/>
                          </a:solidFill>
                          <a:effectLst/>
                          <a:latin typeface="Calibri" panose="020F0502020204030204" pitchFamily="34" charset="0"/>
                        </a:rPr>
                        <a:t>Metrik</a:t>
                      </a:r>
                      <a:r>
                        <a:rPr lang="en-US" sz="1200" b="0" i="0" u="none" strike="noStrike" dirty="0">
                          <a:solidFill>
                            <a:srgbClr val="000000"/>
                          </a:solidFill>
                          <a:effectLst/>
                          <a:latin typeface="Calibri" panose="020F0502020204030204" pitchFamily="34" charset="0"/>
                        </a:rPr>
                        <a:t>, Jane</a:t>
                      </a: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HSR4-011-18W</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RAFT</a:t>
                      </a:r>
                    </a:p>
                  </a:txBody>
                  <a:tcPr marL="6350" marR="6350" marT="6350" marB="0" anchor="b"/>
                </a:tc>
                <a:extLst>
                  <a:ext uri="{0D108BD9-81ED-4DB2-BD59-A6C34878D82A}">
                    <a16:rowId xmlns:a16="http://schemas.microsoft.com/office/drawing/2014/main" val="2421534772"/>
                  </a:ext>
                </a:extLst>
              </a:tr>
              <a:tr h="311903">
                <a:tc>
                  <a:txBody>
                    <a:bodyPr/>
                    <a:lstStyle/>
                    <a:p>
                      <a:pPr algn="l" fontAlgn="b"/>
                      <a:r>
                        <a:rPr lang="en-US" sz="1200" b="0" i="0" u="none" strike="noStrike">
                          <a:solidFill>
                            <a:srgbClr val="000000"/>
                          </a:solidFill>
                          <a:effectLst/>
                          <a:latin typeface="Calibri" panose="020F0502020204030204" pitchFamily="34" charset="0"/>
                        </a:rPr>
                        <a:t>Pre-piloting a motivational interviewing-based intervention for lethal means safety in primary care</a:t>
                      </a:r>
                    </a:p>
                  </a:txBody>
                  <a:tcPr marL="6350" marR="6350" marT="6350" marB="0" anchor="b"/>
                </a:tc>
                <a:tc>
                  <a:txBody>
                    <a:bodyPr/>
                    <a:lstStyle/>
                    <a:p>
                      <a:pPr algn="l" fontAlgn="b"/>
                      <a:r>
                        <a:rPr lang="en-US" sz="1200" b="0" i="0" u="none" strike="noStrike" dirty="0" err="1">
                          <a:solidFill>
                            <a:srgbClr val="000000"/>
                          </a:solidFill>
                          <a:effectLst/>
                          <a:latin typeface="Calibri" panose="020F0502020204030204" pitchFamily="34" charset="0"/>
                        </a:rPr>
                        <a:t>Aunon</a:t>
                      </a:r>
                      <a:r>
                        <a:rPr lang="en-US" sz="1200" b="0" i="0" u="none" strike="noStrike" dirty="0">
                          <a:solidFill>
                            <a:srgbClr val="000000"/>
                          </a:solidFill>
                          <a:effectLst/>
                          <a:latin typeface="Calibri" panose="020F0502020204030204" pitchFamily="34" charset="0"/>
                        </a:rPr>
                        <a:t>, Frances</a:t>
                      </a: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NA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None</a:t>
                      </a:r>
                    </a:p>
                  </a:txBody>
                  <a:tcPr marL="6350" marR="6350" marT="6350" marB="0" anchor="b"/>
                </a:tc>
                <a:extLst>
                  <a:ext uri="{0D108BD9-81ED-4DB2-BD59-A6C34878D82A}">
                    <a16:rowId xmlns:a16="http://schemas.microsoft.com/office/drawing/2014/main" val="1578683446"/>
                  </a:ext>
                </a:extLst>
              </a:tr>
              <a:tr h="355306">
                <a:tc>
                  <a:txBody>
                    <a:bodyPr/>
                    <a:lstStyle/>
                    <a:p>
                      <a:pPr algn="l" fontAlgn="b"/>
                      <a:r>
                        <a:rPr lang="en-US" sz="1200" b="0" i="0" u="none" strike="noStrike" dirty="0">
                          <a:solidFill>
                            <a:srgbClr val="000000"/>
                          </a:solidFill>
                          <a:effectLst/>
                          <a:latin typeface="Calibri" panose="020F0502020204030204" pitchFamily="34" charset="0"/>
                        </a:rPr>
                        <a:t>Predicting Suicidal Behavior in Veterans with Bipolar Disorder using Behavioral and Neuroimaging Based Impulsivity Phenotypes</a:t>
                      </a:r>
                    </a:p>
                  </a:txBody>
                  <a:tcPr marL="6350" marR="6350" marT="6350" marB="0" anchor="b"/>
                </a:tc>
                <a:tc>
                  <a:txBody>
                    <a:bodyPr/>
                    <a:lstStyle/>
                    <a:p>
                      <a:pPr algn="l" fontAlgn="b"/>
                      <a:r>
                        <a:rPr lang="en-US" sz="1200" b="0" i="0" u="none" strike="noStrike" dirty="0" err="1">
                          <a:solidFill>
                            <a:srgbClr val="000000"/>
                          </a:solidFill>
                          <a:effectLst/>
                          <a:latin typeface="Calibri" panose="020F0502020204030204" pitchFamily="34" charset="0"/>
                        </a:rPr>
                        <a:t>Szeszko</a:t>
                      </a:r>
                      <a:r>
                        <a:rPr lang="en-US" sz="1200" b="0" i="0" u="none" strike="noStrike" dirty="0">
                          <a:solidFill>
                            <a:srgbClr val="000000"/>
                          </a:solidFill>
                          <a:effectLst/>
                          <a:latin typeface="Calibri" panose="020F0502020204030204" pitchFamily="34" charset="0"/>
                        </a:rPr>
                        <a:t>, Philip</a:t>
                      </a: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MHBB-002-19S</a:t>
                      </a: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3474974418"/>
                  </a:ext>
                </a:extLst>
              </a:tr>
            </a:tbl>
          </a:graphicData>
        </a:graphic>
      </p:graphicFrame>
    </p:spTree>
    <p:extLst>
      <p:ext uri="{BB962C8B-B14F-4D97-AF65-F5344CB8AC3E}">
        <p14:creationId xmlns:p14="http://schemas.microsoft.com/office/powerpoint/2010/main" val="155012040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07421-25A4-F277-92E3-2ABA3A0AC4F9}"/>
              </a:ext>
            </a:extLst>
          </p:cNvPr>
          <p:cNvSpPr>
            <a:spLocks noGrp="1"/>
          </p:cNvSpPr>
          <p:nvPr>
            <p:ph type="title"/>
          </p:nvPr>
        </p:nvSpPr>
        <p:spPr/>
        <p:txBody>
          <a:bodyPr/>
          <a:lstStyle/>
          <a:p>
            <a:r>
              <a:rPr lang="en-US"/>
              <a:t>SPRINT API Matches (8 of 11)</a:t>
            </a:r>
          </a:p>
        </p:txBody>
      </p:sp>
      <p:sp>
        <p:nvSpPr>
          <p:cNvPr id="3" name="Slide Number Placeholder 2">
            <a:extLst>
              <a:ext uri="{FF2B5EF4-FFF2-40B4-BE49-F238E27FC236}">
                <a16:creationId xmlns:a16="http://schemas.microsoft.com/office/drawing/2014/main" id="{6C27DA5D-96F5-E5AF-4607-0696CDFC5E12}"/>
              </a:ext>
            </a:extLst>
          </p:cNvPr>
          <p:cNvSpPr>
            <a:spLocks noGrp="1"/>
          </p:cNvSpPr>
          <p:nvPr>
            <p:ph type="sldNum" sz="quarter" idx="12"/>
          </p:nvPr>
        </p:nvSpPr>
        <p:spPr/>
        <p:txBody>
          <a:bodyPr/>
          <a:lstStyle/>
          <a:p>
            <a:fld id="{61ED25BF-8B08-481C-9175-42CBF3C8334C}" type="slidenum">
              <a:rPr lang="en-US" smtClean="0"/>
              <a:pPr/>
              <a:t>123</a:t>
            </a:fld>
            <a:endParaRPr lang="en-US"/>
          </a:p>
        </p:txBody>
      </p:sp>
      <p:graphicFrame>
        <p:nvGraphicFramePr>
          <p:cNvPr id="4" name="Table 4">
            <a:extLst>
              <a:ext uri="{FF2B5EF4-FFF2-40B4-BE49-F238E27FC236}">
                <a16:creationId xmlns:a16="http://schemas.microsoft.com/office/drawing/2014/main" id="{C24E7E41-26D9-AAAF-121E-1B14D4A6B25B}"/>
              </a:ext>
            </a:extLst>
          </p:cNvPr>
          <p:cNvGraphicFramePr>
            <a:graphicFrameLocks noGrp="1"/>
          </p:cNvGraphicFramePr>
          <p:nvPr>
            <p:extLst>
              <p:ext uri="{D42A27DB-BD31-4B8C-83A1-F6EECF244321}">
                <p14:modId xmlns:p14="http://schemas.microsoft.com/office/powerpoint/2010/main" val="4038233306"/>
              </p:ext>
            </p:extLst>
          </p:nvPr>
        </p:nvGraphicFramePr>
        <p:xfrm>
          <a:off x="120770" y="923029"/>
          <a:ext cx="11973464" cy="5430082"/>
        </p:xfrm>
        <a:graphic>
          <a:graphicData uri="http://schemas.openxmlformats.org/drawingml/2006/table">
            <a:tbl>
              <a:tblPr firstRow="1" bandRow="1">
                <a:tableStyleId>{93296810-A885-4BE3-A3E7-6D5BEEA58F35}</a:tableStyleId>
              </a:tblPr>
              <a:tblGrid>
                <a:gridCol w="7266473">
                  <a:extLst>
                    <a:ext uri="{9D8B030D-6E8A-4147-A177-3AD203B41FA5}">
                      <a16:colId xmlns:a16="http://schemas.microsoft.com/office/drawing/2014/main" val="2229897787"/>
                    </a:ext>
                  </a:extLst>
                </a:gridCol>
                <a:gridCol w="2506890">
                  <a:extLst>
                    <a:ext uri="{9D8B030D-6E8A-4147-A177-3AD203B41FA5}">
                      <a16:colId xmlns:a16="http://schemas.microsoft.com/office/drawing/2014/main" val="2868535965"/>
                    </a:ext>
                  </a:extLst>
                </a:gridCol>
                <a:gridCol w="1323568">
                  <a:extLst>
                    <a:ext uri="{9D8B030D-6E8A-4147-A177-3AD203B41FA5}">
                      <a16:colId xmlns:a16="http://schemas.microsoft.com/office/drawing/2014/main" val="3530153539"/>
                    </a:ext>
                  </a:extLst>
                </a:gridCol>
                <a:gridCol w="876533">
                  <a:extLst>
                    <a:ext uri="{9D8B030D-6E8A-4147-A177-3AD203B41FA5}">
                      <a16:colId xmlns:a16="http://schemas.microsoft.com/office/drawing/2014/main" val="2159041815"/>
                    </a:ext>
                  </a:extLst>
                </a:gridCol>
              </a:tblGrid>
              <a:tr h="413514">
                <a:tc>
                  <a:txBody>
                    <a:bodyPr/>
                    <a:lstStyle/>
                    <a:p>
                      <a:pPr algn="ctr" fontAlgn="b"/>
                      <a:r>
                        <a:rPr lang="en-US" sz="1400" b="1" i="0" u="none" strike="noStrike" dirty="0">
                          <a:solidFill>
                            <a:schemeClr val="bg1"/>
                          </a:solidFill>
                          <a:effectLst/>
                          <a:latin typeface="Calibri" panose="020F0502020204030204" pitchFamily="34" charset="0"/>
                        </a:rPr>
                        <a:t>SPRINT API Project Name</a:t>
                      </a:r>
                    </a:p>
                  </a:txBody>
                  <a:tcPr marL="6350" marR="6350" marT="6350" marB="0" anchor="ctr"/>
                </a:tc>
                <a:tc>
                  <a:txBody>
                    <a:bodyPr/>
                    <a:lstStyle/>
                    <a:p>
                      <a:pPr algn="ctr" fontAlgn="b"/>
                      <a:r>
                        <a:rPr lang="en-US" sz="1400" b="1" i="0" u="none" strike="noStrike">
                          <a:solidFill>
                            <a:schemeClr val="bg1"/>
                          </a:solidFill>
                          <a:effectLst/>
                          <a:latin typeface="Calibri" panose="020F0502020204030204" pitchFamily="34" charset="0"/>
                        </a:rPr>
                        <a:t>SPRINT API Principal Investigator</a:t>
                      </a:r>
                    </a:p>
                  </a:txBody>
                  <a:tcPr marL="6350" marR="6350" marT="6350" marB="0" anchor="ctr"/>
                </a:tc>
                <a:tc>
                  <a:txBody>
                    <a:bodyPr/>
                    <a:lstStyle/>
                    <a:p>
                      <a:pPr algn="ctr" fontAlgn="b"/>
                      <a:r>
                        <a:rPr lang="en-US" sz="1400" b="1" i="0" u="none" strike="noStrike">
                          <a:solidFill>
                            <a:schemeClr val="bg1"/>
                          </a:solidFill>
                          <a:effectLst/>
                          <a:latin typeface="Calibri" panose="020F0502020204030204" pitchFamily="34" charset="0"/>
                        </a:rPr>
                        <a:t>RAFT Project ID</a:t>
                      </a:r>
                    </a:p>
                  </a:txBody>
                  <a:tcPr marL="6350" marR="6350" marT="6350" marB="0" anchor="ctr"/>
                </a:tc>
                <a:tc>
                  <a:txBody>
                    <a:bodyPr/>
                    <a:lstStyle/>
                    <a:p>
                      <a:pPr algn="ctr" fontAlgn="b"/>
                      <a:r>
                        <a:rPr lang="en-US" sz="1400" b="1" i="0" u="none" strike="noStrike">
                          <a:solidFill>
                            <a:schemeClr val="bg1"/>
                          </a:solidFill>
                          <a:effectLst/>
                          <a:latin typeface="Calibri" panose="020F0502020204030204" pitchFamily="34" charset="0"/>
                        </a:rPr>
                        <a:t>Current Portfolio</a:t>
                      </a:r>
                    </a:p>
                  </a:txBody>
                  <a:tcPr marL="6350" marR="6350" marT="6350" marB="0" anchor="ctr"/>
                </a:tc>
                <a:extLst>
                  <a:ext uri="{0D108BD9-81ED-4DB2-BD59-A6C34878D82A}">
                    <a16:rowId xmlns:a16="http://schemas.microsoft.com/office/drawing/2014/main" val="1674829909"/>
                  </a:ext>
                </a:extLst>
              </a:tr>
              <a:tr h="311903">
                <a:tc>
                  <a:txBody>
                    <a:bodyPr/>
                    <a:lstStyle/>
                    <a:p>
                      <a:pPr algn="l" fontAlgn="b"/>
                      <a:r>
                        <a:rPr lang="en-US" sz="1200" b="0" i="0" u="none" strike="noStrike" dirty="0">
                          <a:solidFill>
                            <a:srgbClr val="000000"/>
                          </a:solidFill>
                          <a:effectLst/>
                          <a:latin typeface="Calibri" panose="020F0502020204030204" pitchFamily="34" charset="0"/>
                        </a:rPr>
                        <a:t>Preventing Suicide Among Female and Male Veterans Not Receiving VHA Services (INQQUIRE-VETS)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Hoffmire, Claire; Lindsey Monteith</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HSR4-011-19S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3619330285"/>
                  </a:ext>
                </a:extLst>
              </a:tr>
              <a:tr h="355306">
                <a:tc>
                  <a:txBody>
                    <a:bodyPr/>
                    <a:lstStyle/>
                    <a:p>
                      <a:pPr algn="l" fontAlgn="b"/>
                      <a:r>
                        <a:rPr lang="en-US" sz="1200" b="0" i="0" u="none" strike="noStrike">
                          <a:solidFill>
                            <a:srgbClr val="000000"/>
                          </a:solidFill>
                          <a:effectLst/>
                          <a:latin typeface="Calibri" panose="020F0502020204030204" pitchFamily="34" charset="0"/>
                        </a:rPr>
                        <a:t>Preventing Suicide Among Survivors of Military Sexual Violence: Identifying Critical Risk Periods and Factors that Attenuate and Exacerbate Risk</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Monteith, Lindsey</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HSR4-011-19S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RAFT</a:t>
                      </a:r>
                    </a:p>
                  </a:txBody>
                  <a:tcPr marL="6350" marR="6350" marT="6350" marB="0" anchor="b"/>
                </a:tc>
                <a:extLst>
                  <a:ext uri="{0D108BD9-81ED-4DB2-BD59-A6C34878D82A}">
                    <a16:rowId xmlns:a16="http://schemas.microsoft.com/office/drawing/2014/main" val="4189448200"/>
                  </a:ext>
                </a:extLst>
              </a:tr>
              <a:tr h="311903">
                <a:tc>
                  <a:txBody>
                    <a:bodyPr/>
                    <a:lstStyle/>
                    <a:p>
                      <a:pPr algn="l" fontAlgn="b"/>
                      <a:r>
                        <a:rPr lang="en-US" sz="1200" b="0" i="0" u="none" strike="noStrike">
                          <a:solidFill>
                            <a:srgbClr val="000000"/>
                          </a:solidFill>
                          <a:effectLst/>
                          <a:latin typeface="Calibri" panose="020F0502020204030204" pitchFamily="34" charset="0"/>
                        </a:rPr>
                        <a:t>Prevention of Suicide in Veterans Through Brief Intervention and Contact (VA-BIC)</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Riblet, Natalie</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MHBC-007-19F</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1508029378"/>
                  </a:ext>
                </a:extLst>
              </a:tr>
              <a:tr h="311903">
                <a:tc>
                  <a:txBody>
                    <a:bodyPr/>
                    <a:lstStyle/>
                    <a:p>
                      <a:pPr algn="l" fontAlgn="b"/>
                      <a:r>
                        <a:rPr lang="en-US" sz="1200" b="0" i="0" u="none" strike="noStrike" dirty="0">
                          <a:solidFill>
                            <a:srgbClr val="000000"/>
                          </a:solidFill>
                          <a:effectLst/>
                          <a:latin typeface="Calibri" panose="020F0502020204030204" pitchFamily="34" charset="0"/>
                        </a:rPr>
                        <a:t>Prevention, Recovery, &amp; Emergency Preparedness: Empowering Veterans to Promote Community Resilience (PREP)</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Waliski, Angie</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None</a:t>
                      </a:r>
                    </a:p>
                  </a:txBody>
                  <a:tcPr marL="6350" marR="6350" marT="6350" marB="0" anchor="b"/>
                </a:tc>
                <a:extLst>
                  <a:ext uri="{0D108BD9-81ED-4DB2-BD59-A6C34878D82A}">
                    <a16:rowId xmlns:a16="http://schemas.microsoft.com/office/drawing/2014/main" val="1549410657"/>
                  </a:ext>
                </a:extLst>
              </a:tr>
              <a:tr h="311903">
                <a:tc>
                  <a:txBody>
                    <a:bodyPr/>
                    <a:lstStyle/>
                    <a:p>
                      <a:pPr algn="l" fontAlgn="b"/>
                      <a:r>
                        <a:rPr lang="en-US" sz="1200" b="0" i="0" u="none" strike="noStrike">
                          <a:solidFill>
                            <a:srgbClr val="000000"/>
                          </a:solidFill>
                          <a:effectLst/>
                          <a:latin typeface="Calibri" panose="020F0502020204030204" pitchFamily="34" charset="0"/>
                        </a:rPr>
                        <a:t>Project Life Force COVID-19</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Goodman, Marianne</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None</a:t>
                      </a:r>
                    </a:p>
                  </a:txBody>
                  <a:tcPr marL="6350" marR="6350" marT="6350" marB="0" anchor="b"/>
                </a:tc>
                <a:extLst>
                  <a:ext uri="{0D108BD9-81ED-4DB2-BD59-A6C34878D82A}">
                    <a16:rowId xmlns:a16="http://schemas.microsoft.com/office/drawing/2014/main" val="3265344789"/>
                  </a:ext>
                </a:extLst>
              </a:tr>
              <a:tr h="449749">
                <a:tc>
                  <a:txBody>
                    <a:bodyPr/>
                    <a:lstStyle/>
                    <a:p>
                      <a:pPr algn="l" fontAlgn="b"/>
                      <a:r>
                        <a:rPr lang="en-US" sz="1200" b="0" i="0" u="none" strike="noStrike">
                          <a:solidFill>
                            <a:srgbClr val="000000"/>
                          </a:solidFill>
                          <a:effectLst/>
                          <a:latin typeface="Calibri" panose="020F0502020204030204" pitchFamily="34" charset="0"/>
                        </a:rPr>
                        <a:t>Project Life Force- Rural Veterans (PLF-RV), Suicide-Specific Safety Planning Group Intervention over Telehealth for Rural Veterans and Veterans who do not seek VA Care: Pilot Implementation</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Goodman, Marianne</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COR 19-490-A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RAFT</a:t>
                      </a:r>
                    </a:p>
                  </a:txBody>
                  <a:tcPr marL="6350" marR="6350" marT="6350" marB="0" anchor="b"/>
                </a:tc>
                <a:extLst>
                  <a:ext uri="{0D108BD9-81ED-4DB2-BD59-A6C34878D82A}">
                    <a16:rowId xmlns:a16="http://schemas.microsoft.com/office/drawing/2014/main" val="2778491182"/>
                  </a:ext>
                </a:extLst>
              </a:tr>
              <a:tr h="311903">
                <a:tc>
                  <a:txBody>
                    <a:bodyPr/>
                    <a:lstStyle/>
                    <a:p>
                      <a:pPr algn="l" fontAlgn="b"/>
                      <a:r>
                        <a:rPr lang="en-US" sz="1200" b="0" i="0" u="none" strike="noStrike" dirty="0">
                          <a:solidFill>
                            <a:srgbClr val="000000"/>
                          </a:solidFill>
                          <a:effectLst/>
                          <a:latin typeface="Calibri" panose="020F0502020204030204" pitchFamily="34" charset="0"/>
                        </a:rPr>
                        <a:t>Psychological Drivers of Self-Destructive Behaviors in PTSD</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Zelkowitz, Rachel L.</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MHBC-004-21F</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3859385106"/>
                  </a:ext>
                </a:extLst>
              </a:tr>
              <a:tr h="355306">
                <a:tc>
                  <a:txBody>
                    <a:bodyPr/>
                    <a:lstStyle/>
                    <a:p>
                      <a:pPr algn="l" fontAlgn="b"/>
                      <a:r>
                        <a:rPr lang="en-US" sz="1200" b="0" i="0" u="none" strike="noStrike" dirty="0">
                          <a:solidFill>
                            <a:srgbClr val="000000"/>
                          </a:solidFill>
                          <a:effectLst/>
                          <a:latin typeface="Calibri" panose="020F0502020204030204" pitchFamily="34" charset="0"/>
                        </a:rPr>
                        <a:t>Public messaging to increase treatment seeking among Veterans at risk for suicide during transition from military service</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Karras-Pilato, Elizabeth</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HSR4-006-20S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1272186039"/>
                  </a:ext>
                </a:extLst>
              </a:tr>
              <a:tr h="311903">
                <a:tc>
                  <a:txBody>
                    <a:bodyPr/>
                    <a:lstStyle/>
                    <a:p>
                      <a:pPr algn="l" fontAlgn="b"/>
                      <a:r>
                        <a:rPr lang="en-US" sz="1200" b="0" i="0" u="none" strike="noStrike">
                          <a:solidFill>
                            <a:srgbClr val="000000"/>
                          </a:solidFill>
                          <a:effectLst/>
                          <a:latin typeface="Calibri" panose="020F0502020204030204" pitchFamily="34" charset="0"/>
                        </a:rPr>
                        <a:t>Quality of Mental Health Services for Homeless Veterans in Primary Care Settings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Jones, Audrey L.</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MRA0-017-20S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RAFT</a:t>
                      </a:r>
                    </a:p>
                  </a:txBody>
                  <a:tcPr marL="6350" marR="6350" marT="6350" marB="0" anchor="b"/>
                </a:tc>
                <a:extLst>
                  <a:ext uri="{0D108BD9-81ED-4DB2-BD59-A6C34878D82A}">
                    <a16:rowId xmlns:a16="http://schemas.microsoft.com/office/drawing/2014/main" val="98942535"/>
                  </a:ext>
                </a:extLst>
              </a:tr>
              <a:tr h="311903">
                <a:tc>
                  <a:txBody>
                    <a:bodyPr/>
                    <a:lstStyle/>
                    <a:p>
                      <a:pPr algn="l" fontAlgn="b"/>
                      <a:r>
                        <a:rPr lang="en-US" sz="1200" b="0" i="0" u="none" strike="noStrike" dirty="0">
                          <a:solidFill>
                            <a:srgbClr val="000000"/>
                          </a:solidFill>
                          <a:effectLst/>
                          <a:latin typeface="Calibri" panose="020F0502020204030204" pitchFamily="34" charset="0"/>
                        </a:rPr>
                        <a:t>Randomized Evaluation of Caring Letters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Reger, Mark</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HQ8 005-18S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3891631247"/>
                  </a:ext>
                </a:extLst>
              </a:tr>
              <a:tr h="311903">
                <a:tc>
                  <a:txBody>
                    <a:bodyPr/>
                    <a:lstStyle/>
                    <a:p>
                      <a:pPr algn="l" fontAlgn="b"/>
                      <a:r>
                        <a:rPr lang="en-US" sz="1200" b="0" i="0" u="none" strike="noStrike" dirty="0">
                          <a:solidFill>
                            <a:srgbClr val="000000"/>
                          </a:solidFill>
                          <a:effectLst/>
                          <a:latin typeface="Calibri" panose="020F0502020204030204" pitchFamily="34" charset="0"/>
                        </a:rPr>
                        <a:t>Rapid Referral to Suicide Specific Intervention in Psychiatric Emergency Care</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Depp, Colin 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HSR4-004-17W</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559817092"/>
                  </a:ext>
                </a:extLst>
              </a:tr>
              <a:tr h="311903">
                <a:tc>
                  <a:txBody>
                    <a:bodyPr/>
                    <a:lstStyle/>
                    <a:p>
                      <a:pPr algn="l" fontAlgn="b"/>
                      <a:r>
                        <a:rPr lang="en-US" sz="1200" b="0" i="0" u="none" strike="noStrike" dirty="0">
                          <a:solidFill>
                            <a:srgbClr val="000000"/>
                          </a:solidFill>
                          <a:effectLst/>
                          <a:latin typeface="Calibri" panose="020F0502020204030204" pitchFamily="34" charset="0"/>
                        </a:rPr>
                        <a:t>Recently separating Veterans and Service Members, suicide, and select risk factors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Ashrafioun, Lisham</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None</a:t>
                      </a:r>
                    </a:p>
                  </a:txBody>
                  <a:tcPr marL="6350" marR="6350" marT="6350" marB="0" anchor="b"/>
                </a:tc>
                <a:extLst>
                  <a:ext uri="{0D108BD9-81ED-4DB2-BD59-A6C34878D82A}">
                    <a16:rowId xmlns:a16="http://schemas.microsoft.com/office/drawing/2014/main" val="3195161015"/>
                  </a:ext>
                </a:extLst>
              </a:tr>
              <a:tr h="311903">
                <a:tc>
                  <a:txBody>
                    <a:bodyPr/>
                    <a:lstStyle/>
                    <a:p>
                      <a:pPr algn="l" fontAlgn="b"/>
                      <a:r>
                        <a:rPr lang="en-US" sz="1200" b="0" i="0" u="none" strike="noStrike">
                          <a:solidFill>
                            <a:srgbClr val="000000"/>
                          </a:solidFill>
                          <a:effectLst/>
                          <a:latin typeface="Calibri" panose="020F0502020204030204" pitchFamily="34" charset="0"/>
                        </a:rPr>
                        <a:t>Reducing Suicide Risk in Older Veterans with Mental Health Disorders Using Problem Solving Therapy</a:t>
                      </a:r>
                    </a:p>
                  </a:txBody>
                  <a:tcPr marL="6350" marR="6350" marT="6350" marB="0" anchor="b"/>
                </a:tc>
                <a:tc>
                  <a:txBody>
                    <a:bodyPr/>
                    <a:lstStyle/>
                    <a:p>
                      <a:pPr algn="l" fontAlgn="b"/>
                      <a:r>
                        <a:rPr lang="en-US" sz="1200" b="0" i="0" u="none" strike="noStrike" dirty="0" err="1">
                          <a:solidFill>
                            <a:srgbClr val="000000"/>
                          </a:solidFill>
                          <a:effectLst/>
                          <a:latin typeface="Calibri" panose="020F0502020204030204" pitchFamily="34" charset="0"/>
                        </a:rPr>
                        <a:t>Beaudreau</a:t>
                      </a:r>
                      <a:r>
                        <a:rPr lang="en-US" sz="1200" b="0" i="0" u="none" strike="noStrike" dirty="0">
                          <a:solidFill>
                            <a:srgbClr val="000000"/>
                          </a:solidFill>
                          <a:effectLst/>
                          <a:latin typeface="Calibri" panose="020F0502020204030204" pitchFamily="34" charset="0"/>
                        </a:rPr>
                        <a:t>, Sherry</a:t>
                      </a: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MHBC-003-20S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2498932806"/>
                  </a:ext>
                </a:extLst>
              </a:tr>
              <a:tr h="311903">
                <a:tc>
                  <a:txBody>
                    <a:bodyPr/>
                    <a:lstStyle/>
                    <a:p>
                      <a:pPr algn="l" fontAlgn="b"/>
                      <a:r>
                        <a:rPr lang="en-US" sz="1200" b="0" i="0" u="none" strike="noStrike">
                          <a:solidFill>
                            <a:srgbClr val="000000"/>
                          </a:solidFill>
                          <a:effectLst/>
                          <a:latin typeface="Calibri" panose="020F0502020204030204" pitchFamily="34" charset="0"/>
                        </a:rPr>
                        <a:t>Research Career Scientist Award</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Ilgen, Mark</a:t>
                      </a: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RCS 19-333</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RAFT</a:t>
                      </a:r>
                    </a:p>
                  </a:txBody>
                  <a:tcPr marL="6350" marR="6350" marT="6350" marB="0" anchor="b"/>
                </a:tc>
                <a:extLst>
                  <a:ext uri="{0D108BD9-81ED-4DB2-BD59-A6C34878D82A}">
                    <a16:rowId xmlns:a16="http://schemas.microsoft.com/office/drawing/2014/main" val="3885943548"/>
                  </a:ext>
                </a:extLst>
              </a:tr>
              <a:tr h="355306">
                <a:tc>
                  <a:txBody>
                    <a:bodyPr/>
                    <a:lstStyle/>
                    <a:p>
                      <a:pPr algn="l" fontAlgn="b"/>
                      <a:r>
                        <a:rPr lang="en-US" sz="1200" b="0" i="0" u="none" strike="noStrike">
                          <a:solidFill>
                            <a:srgbClr val="000000"/>
                          </a:solidFill>
                          <a:effectLst/>
                          <a:latin typeface="Calibri" panose="020F0502020204030204" pitchFamily="34" charset="0"/>
                        </a:rPr>
                        <a:t>Reward processing and depressive subtypes: Identifying neural biotypes related to suicide risk, resilience, and treatment response</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Fryer, Susanna</a:t>
                      </a: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MHBB-003-19S</a:t>
                      </a: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2418369957"/>
                  </a:ext>
                </a:extLst>
              </a:tr>
            </a:tbl>
          </a:graphicData>
        </a:graphic>
      </p:graphicFrame>
    </p:spTree>
    <p:extLst>
      <p:ext uri="{BB962C8B-B14F-4D97-AF65-F5344CB8AC3E}">
        <p14:creationId xmlns:p14="http://schemas.microsoft.com/office/powerpoint/2010/main" val="128321688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07421-25A4-F277-92E3-2ABA3A0AC4F9}"/>
              </a:ext>
            </a:extLst>
          </p:cNvPr>
          <p:cNvSpPr>
            <a:spLocks noGrp="1"/>
          </p:cNvSpPr>
          <p:nvPr>
            <p:ph type="title"/>
          </p:nvPr>
        </p:nvSpPr>
        <p:spPr/>
        <p:txBody>
          <a:bodyPr/>
          <a:lstStyle/>
          <a:p>
            <a:r>
              <a:rPr lang="en-US"/>
              <a:t>SPRINT API Matches (9 of 11)</a:t>
            </a:r>
          </a:p>
        </p:txBody>
      </p:sp>
      <p:sp>
        <p:nvSpPr>
          <p:cNvPr id="3" name="Slide Number Placeholder 2">
            <a:extLst>
              <a:ext uri="{FF2B5EF4-FFF2-40B4-BE49-F238E27FC236}">
                <a16:creationId xmlns:a16="http://schemas.microsoft.com/office/drawing/2014/main" id="{6C27DA5D-96F5-E5AF-4607-0696CDFC5E12}"/>
              </a:ext>
            </a:extLst>
          </p:cNvPr>
          <p:cNvSpPr>
            <a:spLocks noGrp="1"/>
          </p:cNvSpPr>
          <p:nvPr>
            <p:ph type="sldNum" sz="quarter" idx="12"/>
          </p:nvPr>
        </p:nvSpPr>
        <p:spPr/>
        <p:txBody>
          <a:bodyPr/>
          <a:lstStyle/>
          <a:p>
            <a:fld id="{61ED25BF-8B08-481C-9175-42CBF3C8334C}" type="slidenum">
              <a:rPr lang="en-US" smtClean="0"/>
              <a:pPr/>
              <a:t>124</a:t>
            </a:fld>
            <a:endParaRPr lang="en-US"/>
          </a:p>
        </p:txBody>
      </p:sp>
      <p:graphicFrame>
        <p:nvGraphicFramePr>
          <p:cNvPr id="4" name="Table 4">
            <a:extLst>
              <a:ext uri="{FF2B5EF4-FFF2-40B4-BE49-F238E27FC236}">
                <a16:creationId xmlns:a16="http://schemas.microsoft.com/office/drawing/2014/main" id="{C24E7E41-26D9-AAAF-121E-1B14D4A6B25B}"/>
              </a:ext>
            </a:extLst>
          </p:cNvPr>
          <p:cNvGraphicFramePr>
            <a:graphicFrameLocks noGrp="1"/>
          </p:cNvGraphicFramePr>
          <p:nvPr>
            <p:extLst>
              <p:ext uri="{D42A27DB-BD31-4B8C-83A1-F6EECF244321}">
                <p14:modId xmlns:p14="http://schemas.microsoft.com/office/powerpoint/2010/main" val="1777578825"/>
              </p:ext>
            </p:extLst>
          </p:nvPr>
        </p:nvGraphicFramePr>
        <p:xfrm>
          <a:off x="120770" y="923029"/>
          <a:ext cx="11973464" cy="5178386"/>
        </p:xfrm>
        <a:graphic>
          <a:graphicData uri="http://schemas.openxmlformats.org/drawingml/2006/table">
            <a:tbl>
              <a:tblPr firstRow="1" bandRow="1">
                <a:tableStyleId>{93296810-A885-4BE3-A3E7-6D5BEEA58F35}</a:tableStyleId>
              </a:tblPr>
              <a:tblGrid>
                <a:gridCol w="7266473">
                  <a:extLst>
                    <a:ext uri="{9D8B030D-6E8A-4147-A177-3AD203B41FA5}">
                      <a16:colId xmlns:a16="http://schemas.microsoft.com/office/drawing/2014/main" val="2229897787"/>
                    </a:ext>
                  </a:extLst>
                </a:gridCol>
                <a:gridCol w="2506890">
                  <a:extLst>
                    <a:ext uri="{9D8B030D-6E8A-4147-A177-3AD203B41FA5}">
                      <a16:colId xmlns:a16="http://schemas.microsoft.com/office/drawing/2014/main" val="2868535965"/>
                    </a:ext>
                  </a:extLst>
                </a:gridCol>
                <a:gridCol w="1323568">
                  <a:extLst>
                    <a:ext uri="{9D8B030D-6E8A-4147-A177-3AD203B41FA5}">
                      <a16:colId xmlns:a16="http://schemas.microsoft.com/office/drawing/2014/main" val="3530153539"/>
                    </a:ext>
                  </a:extLst>
                </a:gridCol>
                <a:gridCol w="876533">
                  <a:extLst>
                    <a:ext uri="{9D8B030D-6E8A-4147-A177-3AD203B41FA5}">
                      <a16:colId xmlns:a16="http://schemas.microsoft.com/office/drawing/2014/main" val="2159041815"/>
                    </a:ext>
                  </a:extLst>
                </a:gridCol>
              </a:tblGrid>
              <a:tr h="413514">
                <a:tc>
                  <a:txBody>
                    <a:bodyPr/>
                    <a:lstStyle/>
                    <a:p>
                      <a:pPr algn="ctr" fontAlgn="b"/>
                      <a:r>
                        <a:rPr lang="en-US" sz="1400" b="1" i="0" u="none" strike="noStrike">
                          <a:solidFill>
                            <a:schemeClr val="bg1"/>
                          </a:solidFill>
                          <a:effectLst/>
                          <a:latin typeface="Calibri" panose="020F0502020204030204" pitchFamily="34" charset="0"/>
                        </a:rPr>
                        <a:t>SPRINT API Project Name</a:t>
                      </a:r>
                    </a:p>
                  </a:txBody>
                  <a:tcPr marL="6350" marR="6350" marT="6350" marB="0" anchor="ctr"/>
                </a:tc>
                <a:tc>
                  <a:txBody>
                    <a:bodyPr/>
                    <a:lstStyle/>
                    <a:p>
                      <a:pPr algn="ctr" fontAlgn="b"/>
                      <a:r>
                        <a:rPr lang="en-US" sz="1400" b="1" i="0" u="none" strike="noStrike">
                          <a:solidFill>
                            <a:schemeClr val="bg1"/>
                          </a:solidFill>
                          <a:effectLst/>
                          <a:latin typeface="Calibri" panose="020F0502020204030204" pitchFamily="34" charset="0"/>
                        </a:rPr>
                        <a:t>SPRINT API Principal Investigator</a:t>
                      </a:r>
                    </a:p>
                  </a:txBody>
                  <a:tcPr marL="6350" marR="6350" marT="6350" marB="0" anchor="ctr"/>
                </a:tc>
                <a:tc>
                  <a:txBody>
                    <a:bodyPr/>
                    <a:lstStyle/>
                    <a:p>
                      <a:pPr algn="ctr" fontAlgn="b"/>
                      <a:r>
                        <a:rPr lang="en-US" sz="1400" b="1" i="0" u="none" strike="noStrike">
                          <a:solidFill>
                            <a:schemeClr val="bg1"/>
                          </a:solidFill>
                          <a:effectLst/>
                          <a:latin typeface="Calibri" panose="020F0502020204030204" pitchFamily="34" charset="0"/>
                        </a:rPr>
                        <a:t>RAFT Project ID</a:t>
                      </a:r>
                    </a:p>
                  </a:txBody>
                  <a:tcPr marL="6350" marR="6350" marT="6350" marB="0" anchor="ctr"/>
                </a:tc>
                <a:tc>
                  <a:txBody>
                    <a:bodyPr/>
                    <a:lstStyle/>
                    <a:p>
                      <a:pPr algn="ctr" fontAlgn="b"/>
                      <a:r>
                        <a:rPr lang="en-US" sz="1400" b="1" i="0" u="none" strike="noStrike">
                          <a:solidFill>
                            <a:schemeClr val="bg1"/>
                          </a:solidFill>
                          <a:effectLst/>
                          <a:latin typeface="Calibri" panose="020F0502020204030204" pitchFamily="34" charset="0"/>
                        </a:rPr>
                        <a:t>Current Portfolio</a:t>
                      </a:r>
                    </a:p>
                  </a:txBody>
                  <a:tcPr marL="6350" marR="6350" marT="6350" marB="0" anchor="ctr"/>
                </a:tc>
                <a:extLst>
                  <a:ext uri="{0D108BD9-81ED-4DB2-BD59-A6C34878D82A}">
                    <a16:rowId xmlns:a16="http://schemas.microsoft.com/office/drawing/2014/main" val="1674829909"/>
                  </a:ext>
                </a:extLst>
              </a:tr>
              <a:tr h="311903">
                <a:tc>
                  <a:txBody>
                    <a:bodyPr/>
                    <a:lstStyle/>
                    <a:p>
                      <a:pPr algn="l" fontAlgn="b"/>
                      <a:r>
                        <a:rPr lang="en-US" sz="1200" b="0" i="0" u="none" strike="noStrike" dirty="0">
                          <a:solidFill>
                            <a:srgbClr val="000000"/>
                          </a:solidFill>
                          <a:effectLst/>
                          <a:latin typeface="Calibri" panose="020F0502020204030204" pitchFamily="34" charset="0"/>
                        </a:rPr>
                        <a:t>Risk and Protective Factors for Veteran Suicide Following Discharge from VA Nursing Homes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Britton, Peter</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MHBC-001-21S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RAFT</a:t>
                      </a:r>
                    </a:p>
                  </a:txBody>
                  <a:tcPr marL="6350" marR="6350" marT="6350" marB="0" anchor="b"/>
                </a:tc>
                <a:extLst>
                  <a:ext uri="{0D108BD9-81ED-4DB2-BD59-A6C34878D82A}">
                    <a16:rowId xmlns:a16="http://schemas.microsoft.com/office/drawing/2014/main" val="80164729"/>
                  </a:ext>
                </a:extLst>
              </a:tr>
              <a:tr h="311903">
                <a:tc>
                  <a:txBody>
                    <a:bodyPr/>
                    <a:lstStyle/>
                    <a:p>
                      <a:pPr algn="l" fontAlgn="b"/>
                      <a:r>
                        <a:rPr lang="en-US" sz="1200" b="0" i="0" u="none" strike="noStrike">
                          <a:solidFill>
                            <a:srgbClr val="000000"/>
                          </a:solidFill>
                          <a:effectLst/>
                          <a:latin typeface="Calibri" panose="020F0502020204030204" pitchFamily="34" charset="0"/>
                        </a:rPr>
                        <a:t>Rural Suicide Prevention Enterprise Wide Initiative: Dissemination of Together With Veterans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Brenner, Lisa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None</a:t>
                      </a:r>
                    </a:p>
                  </a:txBody>
                  <a:tcPr marL="6350" marR="6350" marT="6350" marB="0" anchor="b"/>
                </a:tc>
                <a:extLst>
                  <a:ext uri="{0D108BD9-81ED-4DB2-BD59-A6C34878D82A}">
                    <a16:rowId xmlns:a16="http://schemas.microsoft.com/office/drawing/2014/main" val="56965308"/>
                  </a:ext>
                </a:extLst>
              </a:tr>
              <a:tr h="311903">
                <a:tc>
                  <a:txBody>
                    <a:bodyPr/>
                    <a:lstStyle/>
                    <a:p>
                      <a:pPr algn="l" fontAlgn="b"/>
                      <a:r>
                        <a:rPr lang="en-US" sz="1200" b="0" i="0" u="none" strike="noStrike" dirty="0">
                          <a:solidFill>
                            <a:srgbClr val="000000"/>
                          </a:solidFill>
                          <a:effectLst/>
                          <a:latin typeface="Calibri" panose="020F0502020204030204" pitchFamily="34" charset="0"/>
                        </a:rPr>
                        <a:t>SP Project: Deep-learning/NLP</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Trafton, Jodie</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None</a:t>
                      </a:r>
                    </a:p>
                  </a:txBody>
                  <a:tcPr marL="6350" marR="6350" marT="6350" marB="0" anchor="b"/>
                </a:tc>
                <a:extLst>
                  <a:ext uri="{0D108BD9-81ED-4DB2-BD59-A6C34878D82A}">
                    <a16:rowId xmlns:a16="http://schemas.microsoft.com/office/drawing/2014/main" val="321367474"/>
                  </a:ext>
                </a:extLst>
              </a:tr>
              <a:tr h="449749">
                <a:tc>
                  <a:txBody>
                    <a:bodyPr/>
                    <a:lstStyle/>
                    <a:p>
                      <a:pPr algn="l" fontAlgn="b"/>
                      <a:r>
                        <a:rPr lang="en-US" sz="1200" b="0" i="0" u="none" strike="noStrike">
                          <a:solidFill>
                            <a:srgbClr val="000000"/>
                          </a:solidFill>
                          <a:effectLst/>
                          <a:latin typeface="Calibri" panose="020F0502020204030204" pitchFamily="34" charset="0"/>
                        </a:rPr>
                        <a:t>SUPERCEDE - a brief psychotherapy and intensive case management intervention for Veterans at risk for suicide and enrolled in VA community care - VA Patient Safety Center of Inquiry - Suicide Prevention Collaborative 2.0</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DeBeer, Bryann</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None</a:t>
                      </a:r>
                    </a:p>
                  </a:txBody>
                  <a:tcPr marL="6350" marR="6350" marT="6350" marB="0" anchor="b"/>
                </a:tc>
                <a:extLst>
                  <a:ext uri="{0D108BD9-81ED-4DB2-BD59-A6C34878D82A}">
                    <a16:rowId xmlns:a16="http://schemas.microsoft.com/office/drawing/2014/main" val="1745820231"/>
                  </a:ext>
                </a:extLst>
              </a:tr>
              <a:tr h="355306">
                <a:tc>
                  <a:txBody>
                    <a:bodyPr/>
                    <a:lstStyle/>
                    <a:p>
                      <a:pPr algn="l" fontAlgn="b"/>
                      <a:r>
                        <a:rPr lang="en-US" sz="1200" b="0" i="0" u="none" strike="noStrike">
                          <a:solidFill>
                            <a:srgbClr val="000000"/>
                          </a:solidFill>
                          <a:effectLst/>
                          <a:latin typeface="Calibri" panose="020F0502020204030204" pitchFamily="34" charset="0"/>
                        </a:rPr>
                        <a:t>Serving All Who Have Served: Enhancing Suicide-Related Care Quality for Black, Indigenous, and People of Color Veterans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Chen, Jason</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HSR4-007-22S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477083684"/>
                  </a:ext>
                </a:extLst>
              </a:tr>
              <a:tr h="311903">
                <a:tc>
                  <a:txBody>
                    <a:bodyPr/>
                    <a:lstStyle/>
                    <a:p>
                      <a:pPr algn="l" fontAlgn="b"/>
                      <a:r>
                        <a:rPr lang="en-US" sz="1200" b="0" i="0" u="none" strike="noStrike">
                          <a:solidFill>
                            <a:srgbClr val="000000"/>
                          </a:solidFill>
                          <a:effectLst/>
                          <a:latin typeface="Calibri" panose="020F0502020204030204" pitchFamily="34" charset="0"/>
                        </a:rPr>
                        <a:t>Spatial Distribution of Veteran Suicide in Colorado</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Brenner, Lisa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None</a:t>
                      </a:r>
                    </a:p>
                  </a:txBody>
                  <a:tcPr marL="6350" marR="6350" marT="6350" marB="0" anchor="b"/>
                </a:tc>
                <a:extLst>
                  <a:ext uri="{0D108BD9-81ED-4DB2-BD59-A6C34878D82A}">
                    <a16:rowId xmlns:a16="http://schemas.microsoft.com/office/drawing/2014/main" val="2453504283"/>
                  </a:ext>
                </a:extLst>
              </a:tr>
              <a:tr h="311903">
                <a:tc>
                  <a:txBody>
                    <a:bodyPr/>
                    <a:lstStyle/>
                    <a:p>
                      <a:pPr algn="l" fontAlgn="b"/>
                      <a:r>
                        <a:rPr lang="en-US" sz="1200" b="0" i="0" u="none" strike="noStrike" dirty="0">
                          <a:solidFill>
                            <a:srgbClr val="000000"/>
                          </a:solidFill>
                          <a:effectLst/>
                          <a:latin typeface="Calibri" panose="020F0502020204030204" pitchFamily="34" charset="0"/>
                        </a:rPr>
                        <a:t>Strengthening Suicide Prevention Efforts for Women Veterans through the Veterans Crisis Line</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Dichter, Melissa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HSR4-003-19S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2043276312"/>
                  </a:ext>
                </a:extLst>
              </a:tr>
              <a:tr h="311903">
                <a:tc>
                  <a:txBody>
                    <a:bodyPr/>
                    <a:lstStyle/>
                    <a:p>
                      <a:pPr algn="l" fontAlgn="b"/>
                      <a:r>
                        <a:rPr lang="en-US" sz="1200" b="0" i="0" u="none" strike="noStrike">
                          <a:solidFill>
                            <a:srgbClr val="000000"/>
                          </a:solidFill>
                          <a:effectLst/>
                          <a:latin typeface="Calibri" panose="020F0502020204030204" pitchFamily="34" charset="0"/>
                        </a:rPr>
                        <a:t>Structural and functional neural alterations in suicidality among Veterans with PTSD</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Averill, Lynnette</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MHBB-030-18S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1697410653"/>
                  </a:ext>
                </a:extLst>
              </a:tr>
              <a:tr h="355306">
                <a:tc>
                  <a:txBody>
                    <a:bodyPr/>
                    <a:lstStyle/>
                    <a:p>
                      <a:pPr algn="l" fontAlgn="b"/>
                      <a:r>
                        <a:rPr lang="en-US" sz="1200" b="0" i="0" u="none" strike="noStrike">
                          <a:solidFill>
                            <a:srgbClr val="000000"/>
                          </a:solidFill>
                          <a:effectLst/>
                          <a:latin typeface="Calibri" panose="020F0502020204030204" pitchFamily="34" charset="0"/>
                        </a:rPr>
                        <a:t>Suicide Prevention Research Impact </a:t>
                      </a:r>
                      <a:r>
                        <a:rPr lang="en-US" sz="1200" b="0" i="0" u="none" strike="noStrike" err="1">
                          <a:solidFill>
                            <a:srgbClr val="000000"/>
                          </a:solidFill>
                          <a:effectLst/>
                          <a:latin typeface="Calibri" panose="020F0502020204030204" pitchFamily="34" charset="0"/>
                        </a:rPr>
                        <a:t>NeTwork</a:t>
                      </a:r>
                      <a:r>
                        <a:rPr lang="en-US" sz="1200" b="0" i="0" u="none" strike="noStrike">
                          <a:solidFill>
                            <a:srgbClr val="000000"/>
                          </a:solidFill>
                          <a:effectLst/>
                          <a:latin typeface="Calibri" panose="020F0502020204030204" pitchFamily="34" charset="0"/>
                        </a:rPr>
                        <a:t> (SPRINT)</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Dobscha, Steven; Ilgen, Mark; Hudson, Teresa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COR 19-490</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3351594888"/>
                  </a:ext>
                </a:extLst>
              </a:tr>
              <a:tr h="311903">
                <a:tc>
                  <a:txBody>
                    <a:bodyPr/>
                    <a:lstStyle/>
                    <a:p>
                      <a:pPr algn="l" fontAlgn="b"/>
                      <a:r>
                        <a:rPr lang="en-US" sz="1200" b="0" i="0" u="none" strike="noStrike" dirty="0">
                          <a:solidFill>
                            <a:srgbClr val="000000"/>
                          </a:solidFill>
                          <a:effectLst/>
                          <a:latin typeface="Calibri" panose="020F0502020204030204" pitchFamily="34" charset="0"/>
                        </a:rPr>
                        <a:t>Suicide Prevention Trials Database</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Denneson, Lauren</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SDR-SPTD-20S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817620604"/>
                  </a:ext>
                </a:extLst>
              </a:tr>
              <a:tr h="311903">
                <a:tc>
                  <a:txBody>
                    <a:bodyPr/>
                    <a:lstStyle/>
                    <a:p>
                      <a:pPr algn="l" fontAlgn="b"/>
                      <a:r>
                        <a:rPr lang="en-US" sz="1200" b="0" i="0" u="none" strike="noStrike" dirty="0">
                          <a:solidFill>
                            <a:srgbClr val="000000"/>
                          </a:solidFill>
                          <a:effectLst/>
                          <a:latin typeface="Calibri" panose="020F0502020204030204" pitchFamily="34" charset="0"/>
                        </a:rPr>
                        <a:t>Suicide among Veterans Discharged from VA Psychiatric Inpatient Units, 2005-2010</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Britton, Peter</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HSR4-004-19W</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RAFT</a:t>
                      </a:r>
                    </a:p>
                  </a:txBody>
                  <a:tcPr marL="6350" marR="6350" marT="6350" marB="0" anchor="b"/>
                </a:tc>
                <a:extLst>
                  <a:ext uri="{0D108BD9-81ED-4DB2-BD59-A6C34878D82A}">
                    <a16:rowId xmlns:a16="http://schemas.microsoft.com/office/drawing/2014/main" val="1998017371"/>
                  </a:ext>
                </a:extLst>
              </a:tr>
              <a:tr h="355306">
                <a:tc>
                  <a:txBody>
                    <a:bodyPr/>
                    <a:lstStyle/>
                    <a:p>
                      <a:pPr algn="l" fontAlgn="b"/>
                      <a:r>
                        <a:rPr lang="en-US" sz="1200" b="0" i="0" u="none" strike="noStrike">
                          <a:solidFill>
                            <a:srgbClr val="000000"/>
                          </a:solidFill>
                          <a:effectLst/>
                          <a:latin typeface="Calibri" panose="020F0502020204030204" pitchFamily="34" charset="0"/>
                        </a:rPr>
                        <a:t>Suicide risk modification by statin prescriptions in US Veterans with common inflammation-mediated clinical conditions- a controlled, quasi-randomized epidemiological approach</a:t>
                      </a:r>
                    </a:p>
                  </a:txBody>
                  <a:tcPr marL="6350" marR="6350" marT="6350" marB="0" anchor="b"/>
                </a:tc>
                <a:tc>
                  <a:txBody>
                    <a:bodyPr/>
                    <a:lstStyle/>
                    <a:p>
                      <a:pPr algn="l" fontAlgn="b"/>
                      <a:r>
                        <a:rPr lang="en-US" sz="1200" b="0" i="0" u="none" strike="noStrike" dirty="0" err="1">
                          <a:solidFill>
                            <a:srgbClr val="000000"/>
                          </a:solidFill>
                          <a:effectLst/>
                          <a:latin typeface="Calibri" panose="020F0502020204030204" pitchFamily="34" charset="0"/>
                        </a:rPr>
                        <a:t>Postolache</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Teodor</a:t>
                      </a:r>
                      <a:endParaRPr lang="en-US"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MHBC-002-21F</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1136139194"/>
                  </a:ext>
                </a:extLst>
              </a:tr>
              <a:tr h="311903">
                <a:tc>
                  <a:txBody>
                    <a:bodyPr/>
                    <a:lstStyle/>
                    <a:p>
                      <a:pPr algn="l" fontAlgn="b"/>
                      <a:r>
                        <a:rPr lang="en-US" sz="1200" b="0" i="0" u="none" strike="noStrike">
                          <a:solidFill>
                            <a:srgbClr val="000000"/>
                          </a:solidFill>
                          <a:effectLst/>
                          <a:latin typeface="Calibri" panose="020F0502020204030204" pitchFamily="34" charset="0"/>
                        </a:rPr>
                        <a:t>Supporting Relationships to Reduce Suicide Risk: A Randomized Control Trial of the Brief Relationship Checkup</a:t>
                      </a: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Crasta, Dev</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RRD9-001-21W</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3984458305"/>
                  </a:ext>
                </a:extLst>
              </a:tr>
              <a:tr h="355306">
                <a:tc>
                  <a:txBody>
                    <a:bodyPr/>
                    <a:lstStyle/>
                    <a:p>
                      <a:pPr algn="l" fontAlgn="b"/>
                      <a:r>
                        <a:rPr lang="en-US" sz="1200" b="0" i="0" u="none" strike="noStrike">
                          <a:solidFill>
                            <a:srgbClr val="000000"/>
                          </a:solidFill>
                          <a:effectLst/>
                          <a:latin typeface="Calibri" panose="020F0502020204030204" pitchFamily="34" charset="0"/>
                        </a:rPr>
                        <a:t>Testing the Efficacy of ACT for Life: A Brief Inpatient Intervention to Maximize Recovery and Prevent Future Suicidal Behavior</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Barnes, Sean</a:t>
                      </a: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RRD4-001-20S</a:t>
                      </a: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1096131942"/>
                  </a:ext>
                </a:extLst>
              </a:tr>
            </a:tbl>
          </a:graphicData>
        </a:graphic>
      </p:graphicFrame>
    </p:spTree>
    <p:extLst>
      <p:ext uri="{BB962C8B-B14F-4D97-AF65-F5344CB8AC3E}">
        <p14:creationId xmlns:p14="http://schemas.microsoft.com/office/powerpoint/2010/main" val="233115538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07421-25A4-F277-92E3-2ABA3A0AC4F9}"/>
              </a:ext>
            </a:extLst>
          </p:cNvPr>
          <p:cNvSpPr>
            <a:spLocks noGrp="1"/>
          </p:cNvSpPr>
          <p:nvPr>
            <p:ph type="title"/>
          </p:nvPr>
        </p:nvSpPr>
        <p:spPr/>
        <p:txBody>
          <a:bodyPr/>
          <a:lstStyle/>
          <a:p>
            <a:r>
              <a:rPr lang="en-US"/>
              <a:t>SPRINT API Matches (10 of 11)</a:t>
            </a:r>
          </a:p>
        </p:txBody>
      </p:sp>
      <p:sp>
        <p:nvSpPr>
          <p:cNvPr id="3" name="Slide Number Placeholder 2">
            <a:extLst>
              <a:ext uri="{FF2B5EF4-FFF2-40B4-BE49-F238E27FC236}">
                <a16:creationId xmlns:a16="http://schemas.microsoft.com/office/drawing/2014/main" id="{6C27DA5D-96F5-E5AF-4607-0696CDFC5E12}"/>
              </a:ext>
            </a:extLst>
          </p:cNvPr>
          <p:cNvSpPr>
            <a:spLocks noGrp="1"/>
          </p:cNvSpPr>
          <p:nvPr>
            <p:ph type="sldNum" sz="quarter" idx="12"/>
          </p:nvPr>
        </p:nvSpPr>
        <p:spPr/>
        <p:txBody>
          <a:bodyPr/>
          <a:lstStyle/>
          <a:p>
            <a:fld id="{61ED25BF-8B08-481C-9175-42CBF3C8334C}" type="slidenum">
              <a:rPr lang="en-US" smtClean="0"/>
              <a:pPr/>
              <a:t>125</a:t>
            </a:fld>
            <a:endParaRPr lang="en-US"/>
          </a:p>
        </p:txBody>
      </p:sp>
      <p:graphicFrame>
        <p:nvGraphicFramePr>
          <p:cNvPr id="4" name="Table 4">
            <a:extLst>
              <a:ext uri="{FF2B5EF4-FFF2-40B4-BE49-F238E27FC236}">
                <a16:creationId xmlns:a16="http://schemas.microsoft.com/office/drawing/2014/main" id="{C24E7E41-26D9-AAAF-121E-1B14D4A6B25B}"/>
              </a:ext>
            </a:extLst>
          </p:cNvPr>
          <p:cNvGraphicFramePr>
            <a:graphicFrameLocks noGrp="1"/>
          </p:cNvGraphicFramePr>
          <p:nvPr>
            <p:extLst>
              <p:ext uri="{D42A27DB-BD31-4B8C-83A1-F6EECF244321}">
                <p14:modId xmlns:p14="http://schemas.microsoft.com/office/powerpoint/2010/main" val="1865742146"/>
              </p:ext>
            </p:extLst>
          </p:nvPr>
        </p:nvGraphicFramePr>
        <p:xfrm>
          <a:off x="120770" y="923029"/>
          <a:ext cx="11973464" cy="4876495"/>
        </p:xfrm>
        <a:graphic>
          <a:graphicData uri="http://schemas.openxmlformats.org/drawingml/2006/table">
            <a:tbl>
              <a:tblPr firstRow="1" bandRow="1">
                <a:tableStyleId>{93296810-A885-4BE3-A3E7-6D5BEEA58F35}</a:tableStyleId>
              </a:tblPr>
              <a:tblGrid>
                <a:gridCol w="7266473">
                  <a:extLst>
                    <a:ext uri="{9D8B030D-6E8A-4147-A177-3AD203B41FA5}">
                      <a16:colId xmlns:a16="http://schemas.microsoft.com/office/drawing/2014/main" val="2229897787"/>
                    </a:ext>
                  </a:extLst>
                </a:gridCol>
                <a:gridCol w="2506890">
                  <a:extLst>
                    <a:ext uri="{9D8B030D-6E8A-4147-A177-3AD203B41FA5}">
                      <a16:colId xmlns:a16="http://schemas.microsoft.com/office/drawing/2014/main" val="2868535965"/>
                    </a:ext>
                  </a:extLst>
                </a:gridCol>
                <a:gridCol w="1323568">
                  <a:extLst>
                    <a:ext uri="{9D8B030D-6E8A-4147-A177-3AD203B41FA5}">
                      <a16:colId xmlns:a16="http://schemas.microsoft.com/office/drawing/2014/main" val="3530153539"/>
                    </a:ext>
                  </a:extLst>
                </a:gridCol>
                <a:gridCol w="876533">
                  <a:extLst>
                    <a:ext uri="{9D8B030D-6E8A-4147-A177-3AD203B41FA5}">
                      <a16:colId xmlns:a16="http://schemas.microsoft.com/office/drawing/2014/main" val="2159041815"/>
                    </a:ext>
                  </a:extLst>
                </a:gridCol>
              </a:tblGrid>
              <a:tr h="413514">
                <a:tc>
                  <a:txBody>
                    <a:bodyPr/>
                    <a:lstStyle/>
                    <a:p>
                      <a:pPr algn="ctr" fontAlgn="b"/>
                      <a:r>
                        <a:rPr lang="en-US" sz="1400" b="1" i="0" u="none" strike="noStrike" dirty="0">
                          <a:solidFill>
                            <a:schemeClr val="bg1"/>
                          </a:solidFill>
                          <a:effectLst/>
                          <a:latin typeface="Calibri" panose="020F0502020204030204" pitchFamily="34" charset="0"/>
                        </a:rPr>
                        <a:t>SPRINT API Project Name</a:t>
                      </a:r>
                    </a:p>
                  </a:txBody>
                  <a:tcPr marL="6350" marR="6350" marT="6350" marB="0" anchor="ctr"/>
                </a:tc>
                <a:tc>
                  <a:txBody>
                    <a:bodyPr/>
                    <a:lstStyle/>
                    <a:p>
                      <a:pPr algn="ctr" fontAlgn="b"/>
                      <a:r>
                        <a:rPr lang="en-US" sz="1400" b="1" i="0" u="none" strike="noStrike">
                          <a:solidFill>
                            <a:schemeClr val="bg1"/>
                          </a:solidFill>
                          <a:effectLst/>
                          <a:latin typeface="Calibri" panose="020F0502020204030204" pitchFamily="34" charset="0"/>
                        </a:rPr>
                        <a:t>SPRINT API Principal Investigator</a:t>
                      </a:r>
                    </a:p>
                  </a:txBody>
                  <a:tcPr marL="6350" marR="6350" marT="6350" marB="0" anchor="ctr"/>
                </a:tc>
                <a:tc>
                  <a:txBody>
                    <a:bodyPr/>
                    <a:lstStyle/>
                    <a:p>
                      <a:pPr algn="ctr" fontAlgn="b"/>
                      <a:r>
                        <a:rPr lang="en-US" sz="1400" b="1" i="0" u="none" strike="noStrike">
                          <a:solidFill>
                            <a:schemeClr val="bg1"/>
                          </a:solidFill>
                          <a:effectLst/>
                          <a:latin typeface="Calibri" panose="020F0502020204030204" pitchFamily="34" charset="0"/>
                        </a:rPr>
                        <a:t>RAFT Project ID</a:t>
                      </a:r>
                    </a:p>
                  </a:txBody>
                  <a:tcPr marL="6350" marR="6350" marT="6350" marB="0" anchor="ctr"/>
                </a:tc>
                <a:tc>
                  <a:txBody>
                    <a:bodyPr/>
                    <a:lstStyle/>
                    <a:p>
                      <a:pPr algn="ctr" fontAlgn="b"/>
                      <a:r>
                        <a:rPr lang="en-US" sz="1400" b="1" i="0" u="none" strike="noStrike">
                          <a:solidFill>
                            <a:schemeClr val="bg1"/>
                          </a:solidFill>
                          <a:effectLst/>
                          <a:latin typeface="Calibri" panose="020F0502020204030204" pitchFamily="34" charset="0"/>
                        </a:rPr>
                        <a:t>Current Portfolio</a:t>
                      </a:r>
                    </a:p>
                  </a:txBody>
                  <a:tcPr marL="6350" marR="6350" marT="6350" marB="0" anchor="ctr"/>
                </a:tc>
                <a:extLst>
                  <a:ext uri="{0D108BD9-81ED-4DB2-BD59-A6C34878D82A}">
                    <a16:rowId xmlns:a16="http://schemas.microsoft.com/office/drawing/2014/main" val="1674829909"/>
                  </a:ext>
                </a:extLst>
              </a:tr>
              <a:tr h="311903">
                <a:tc>
                  <a:txBody>
                    <a:bodyPr/>
                    <a:lstStyle/>
                    <a:p>
                      <a:pPr algn="l" fontAlgn="b"/>
                      <a:r>
                        <a:rPr lang="en-US" sz="1200" b="0" i="0" u="none" strike="noStrike" dirty="0">
                          <a:solidFill>
                            <a:srgbClr val="000000"/>
                          </a:solidFill>
                          <a:effectLst/>
                          <a:latin typeface="Calibri" panose="020F0502020204030204" pitchFamily="34" charset="0"/>
                        </a:rPr>
                        <a:t>The Development of a Retreat-Based Suicide Prevention Program for Women Veterans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Presseau, Candice</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COR 19-490-B</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RAFT</a:t>
                      </a:r>
                    </a:p>
                  </a:txBody>
                  <a:tcPr marL="6350" marR="6350" marT="6350" marB="0" anchor="b"/>
                </a:tc>
                <a:extLst>
                  <a:ext uri="{0D108BD9-81ED-4DB2-BD59-A6C34878D82A}">
                    <a16:rowId xmlns:a16="http://schemas.microsoft.com/office/drawing/2014/main" val="3729992606"/>
                  </a:ext>
                </a:extLst>
              </a:tr>
              <a:tr h="311903">
                <a:tc>
                  <a:txBody>
                    <a:bodyPr/>
                    <a:lstStyle/>
                    <a:p>
                      <a:pPr algn="l" fontAlgn="b"/>
                      <a:r>
                        <a:rPr lang="en-US" sz="1200" b="0" i="0" u="none" strike="noStrike">
                          <a:solidFill>
                            <a:srgbClr val="000000"/>
                          </a:solidFill>
                          <a:effectLst/>
                          <a:latin typeface="Calibri" panose="020F0502020204030204" pitchFamily="34" charset="0"/>
                        </a:rPr>
                        <a:t>The Role of Medications in Predicting Suicide-Related Outcomes and Unintended Death in Older Veterans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Byers, Amy</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EPID-002-18F</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2713243571"/>
                  </a:ext>
                </a:extLst>
              </a:tr>
              <a:tr h="328479">
                <a:tc>
                  <a:txBody>
                    <a:bodyPr/>
                    <a:lstStyle/>
                    <a:p>
                      <a:pPr algn="l" fontAlgn="b"/>
                      <a:r>
                        <a:rPr lang="en-US" sz="1200" b="0" i="0" u="none" strike="noStrike" dirty="0">
                          <a:solidFill>
                            <a:srgbClr val="000000"/>
                          </a:solidFill>
                          <a:effectLst/>
                          <a:latin typeface="Calibri" panose="020F0502020204030204" pitchFamily="34" charset="0"/>
                        </a:rPr>
                        <a:t>The use of VA public messaging to minimize risk for suicide among recently transitioned veterans not using VHA care</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Karras-Pilato, Elizabeth</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None</a:t>
                      </a:r>
                    </a:p>
                  </a:txBody>
                  <a:tcPr marL="6350" marR="6350" marT="6350" marB="0" anchor="b"/>
                </a:tc>
                <a:extLst>
                  <a:ext uri="{0D108BD9-81ED-4DB2-BD59-A6C34878D82A}">
                    <a16:rowId xmlns:a16="http://schemas.microsoft.com/office/drawing/2014/main" val="4056043766"/>
                  </a:ext>
                </a:extLst>
              </a:tr>
              <a:tr h="311903">
                <a:tc>
                  <a:txBody>
                    <a:bodyPr/>
                    <a:lstStyle/>
                    <a:p>
                      <a:pPr algn="l" fontAlgn="b"/>
                      <a:r>
                        <a:rPr lang="en-US" sz="1200" b="0" i="0" u="none" strike="noStrike" dirty="0">
                          <a:solidFill>
                            <a:srgbClr val="000000"/>
                          </a:solidFill>
                          <a:effectLst/>
                          <a:latin typeface="Calibri" panose="020F0502020204030204" pitchFamily="34" charset="0"/>
                        </a:rPr>
                        <a:t>Toward Optimizing Behavioral Markers of Suicide Risk (Movies)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Barnes, Sean</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MHBB-010-16F</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1704985364"/>
                  </a:ext>
                </a:extLst>
              </a:tr>
              <a:tr h="311903">
                <a:tc>
                  <a:txBody>
                    <a:bodyPr/>
                    <a:lstStyle/>
                    <a:p>
                      <a:pPr algn="l" fontAlgn="b"/>
                      <a:r>
                        <a:rPr lang="en-US" sz="1200" b="0" i="0" u="none" strike="noStrike" dirty="0">
                          <a:solidFill>
                            <a:srgbClr val="000000"/>
                          </a:solidFill>
                          <a:effectLst/>
                          <a:latin typeface="Calibri" panose="020F0502020204030204" pitchFamily="34" charset="0"/>
                        </a:rPr>
                        <a:t>Understanding Heterogeneity in Treatment of Mood Disorders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Bossarte, Robert</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None</a:t>
                      </a:r>
                    </a:p>
                  </a:txBody>
                  <a:tcPr marL="6350" marR="6350" marT="6350" marB="0" anchor="b"/>
                </a:tc>
                <a:extLst>
                  <a:ext uri="{0D108BD9-81ED-4DB2-BD59-A6C34878D82A}">
                    <a16:rowId xmlns:a16="http://schemas.microsoft.com/office/drawing/2014/main" val="21178970"/>
                  </a:ext>
                </a:extLst>
              </a:tr>
              <a:tr h="311903">
                <a:tc>
                  <a:txBody>
                    <a:bodyPr/>
                    <a:lstStyle/>
                    <a:p>
                      <a:pPr algn="l" fontAlgn="b"/>
                      <a:r>
                        <a:rPr lang="en-US" sz="1200" b="0" i="0" u="none" strike="noStrike" dirty="0">
                          <a:solidFill>
                            <a:srgbClr val="000000"/>
                          </a:solidFill>
                          <a:effectLst/>
                          <a:latin typeface="Calibri" panose="020F0502020204030204" pitchFamily="34" charset="0"/>
                        </a:rPr>
                        <a:t>Understanding Impact of VHA's New Suicidal Ideation Screening Initiative: Veteran's Perspective</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Dobscha, Steven</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HSR4-007-18W</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2908382824"/>
                  </a:ext>
                </a:extLst>
              </a:tr>
              <a:tr h="311903">
                <a:tc>
                  <a:txBody>
                    <a:bodyPr/>
                    <a:lstStyle/>
                    <a:p>
                      <a:pPr algn="l" fontAlgn="b"/>
                      <a:r>
                        <a:rPr lang="en-US" sz="1200" b="0" i="0" u="none" strike="noStrike" dirty="0">
                          <a:solidFill>
                            <a:srgbClr val="000000"/>
                          </a:solidFill>
                          <a:effectLst/>
                          <a:latin typeface="Calibri" panose="020F0502020204030204" pitchFamily="34" charset="0"/>
                        </a:rPr>
                        <a:t>Understanding Mental Health Problems and Health Risk Behaviors among LGBT Veterans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Simpson, Tracy L.</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HSR4-010-17W</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RAFT</a:t>
                      </a:r>
                    </a:p>
                  </a:txBody>
                  <a:tcPr marL="6350" marR="6350" marT="6350" marB="0" anchor="b"/>
                </a:tc>
                <a:extLst>
                  <a:ext uri="{0D108BD9-81ED-4DB2-BD59-A6C34878D82A}">
                    <a16:rowId xmlns:a16="http://schemas.microsoft.com/office/drawing/2014/main" val="2019226374"/>
                  </a:ext>
                </a:extLst>
              </a:tr>
              <a:tr h="311903">
                <a:tc>
                  <a:txBody>
                    <a:bodyPr/>
                    <a:lstStyle/>
                    <a:p>
                      <a:pPr algn="l" fontAlgn="b"/>
                      <a:r>
                        <a:rPr lang="en-US" sz="1200" b="0" i="0" u="none" strike="noStrike" dirty="0">
                          <a:solidFill>
                            <a:srgbClr val="000000"/>
                          </a:solidFill>
                          <a:effectLst/>
                          <a:latin typeface="Calibri" panose="020F0502020204030204" pitchFamily="34" charset="0"/>
                        </a:rPr>
                        <a:t>Understanding Suicide Risk and Enhancing Suicide Prevention  among Asian American and Pacific Islander Veterans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Monteith, Lindsey</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None</a:t>
                      </a:r>
                    </a:p>
                  </a:txBody>
                  <a:tcPr marL="6350" marR="6350" marT="6350" marB="0" anchor="b"/>
                </a:tc>
                <a:extLst>
                  <a:ext uri="{0D108BD9-81ED-4DB2-BD59-A6C34878D82A}">
                    <a16:rowId xmlns:a16="http://schemas.microsoft.com/office/drawing/2014/main" val="708467213"/>
                  </a:ext>
                </a:extLst>
              </a:tr>
              <a:tr h="311903">
                <a:tc>
                  <a:txBody>
                    <a:bodyPr/>
                    <a:lstStyle/>
                    <a:p>
                      <a:pPr algn="l" fontAlgn="b"/>
                      <a:r>
                        <a:rPr lang="en-US" sz="1200" b="0" i="0" u="none" strike="noStrike" dirty="0">
                          <a:solidFill>
                            <a:srgbClr val="000000"/>
                          </a:solidFill>
                          <a:effectLst/>
                          <a:latin typeface="Calibri" panose="020F0502020204030204" pitchFamily="34" charset="0"/>
                        </a:rPr>
                        <a:t>Understanding Suicide Risks among LGBT Veterans in VA Care</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Goulet, Joseph</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HSR4-009-18S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2290494882"/>
                  </a:ext>
                </a:extLst>
              </a:tr>
              <a:tr h="311903">
                <a:tc>
                  <a:txBody>
                    <a:bodyPr/>
                    <a:lstStyle/>
                    <a:p>
                      <a:pPr algn="l" fontAlgn="b"/>
                      <a:r>
                        <a:rPr lang="en-US" sz="1200" b="0" i="0" u="none" strike="noStrike" dirty="0">
                          <a:solidFill>
                            <a:srgbClr val="000000"/>
                          </a:solidFill>
                          <a:effectLst/>
                          <a:latin typeface="Calibri" panose="020F0502020204030204" pitchFamily="34" charset="0"/>
                        </a:rPr>
                        <a:t>Using Big Data and Machine Learning to Understand the Association Between Altitude and Suicide among Veterans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Kimbrel, Nathan 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SDR 21-150</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3178857635"/>
                  </a:ext>
                </a:extLst>
              </a:tr>
              <a:tr h="311903">
                <a:tc>
                  <a:txBody>
                    <a:bodyPr/>
                    <a:lstStyle/>
                    <a:p>
                      <a:pPr algn="l" fontAlgn="b"/>
                      <a:r>
                        <a:rPr lang="en-US" sz="1200" b="0" i="0" u="none" strike="noStrike" dirty="0">
                          <a:solidFill>
                            <a:srgbClr val="000000"/>
                          </a:solidFill>
                          <a:effectLst/>
                          <a:latin typeface="Calibri" panose="020F0502020204030204" pitchFamily="34" charset="0"/>
                        </a:rPr>
                        <a:t>Using mindfulness-based cognitive therapy to manage pain and mitigate suicide risk in Veterans</a:t>
                      </a:r>
                    </a:p>
                  </a:txBody>
                  <a:tcPr marL="6350" marR="6350" marT="6350" marB="0" anchor="b"/>
                </a:tc>
                <a:tc>
                  <a:txBody>
                    <a:bodyPr/>
                    <a:lstStyle/>
                    <a:p>
                      <a:pPr algn="l" fontAlgn="b"/>
                      <a:r>
                        <a:rPr lang="en-US" sz="1200" b="0" i="0" u="none" strike="noStrike" dirty="0" err="1">
                          <a:solidFill>
                            <a:srgbClr val="000000"/>
                          </a:solidFill>
                          <a:effectLst/>
                          <a:latin typeface="Calibri" panose="020F0502020204030204" pitchFamily="34" charset="0"/>
                        </a:rPr>
                        <a:t>Ashrafioun</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Lisham</a:t>
                      </a:r>
                      <a:endParaRPr lang="en-US"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HSR9-001-21S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RAFT</a:t>
                      </a:r>
                    </a:p>
                  </a:txBody>
                  <a:tcPr marL="6350" marR="6350" marT="6350" marB="0" anchor="b"/>
                </a:tc>
                <a:extLst>
                  <a:ext uri="{0D108BD9-81ED-4DB2-BD59-A6C34878D82A}">
                    <a16:rowId xmlns:a16="http://schemas.microsoft.com/office/drawing/2014/main" val="1194977081"/>
                  </a:ext>
                </a:extLst>
              </a:tr>
              <a:tr h="311903">
                <a:tc>
                  <a:txBody>
                    <a:bodyPr/>
                    <a:lstStyle/>
                    <a:p>
                      <a:pPr algn="l" fontAlgn="b"/>
                      <a:r>
                        <a:rPr lang="en-US" sz="1200" b="0" i="0" u="none" strike="noStrike">
                          <a:solidFill>
                            <a:srgbClr val="000000"/>
                          </a:solidFill>
                          <a:effectLst/>
                          <a:latin typeface="Calibri" panose="020F0502020204030204" pitchFamily="34" charset="0"/>
                        </a:rPr>
                        <a:t>VA Aripiprazole vs. Esketamine for Treatment of Depression VAST-D II</a:t>
                      </a: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Mohamed, </a:t>
                      </a:r>
                      <a:r>
                        <a:rPr lang="en-US" sz="1200" b="0" i="0" u="none" strike="noStrike" dirty="0" err="1">
                          <a:solidFill>
                            <a:srgbClr val="000000"/>
                          </a:solidFill>
                          <a:effectLst/>
                          <a:latin typeface="Calibri" panose="020F0502020204030204" pitchFamily="34" charset="0"/>
                        </a:rPr>
                        <a:t>Somaia</a:t>
                      </a:r>
                      <a:endParaRPr lang="en-US"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KEP 002-20S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3027357824"/>
                  </a:ext>
                </a:extLst>
              </a:tr>
              <a:tr h="355306">
                <a:tc>
                  <a:txBody>
                    <a:bodyPr/>
                    <a:lstStyle/>
                    <a:p>
                      <a:pPr algn="l" fontAlgn="b"/>
                      <a:r>
                        <a:rPr lang="en-US" sz="1200" b="0" i="0" u="none" strike="noStrike" dirty="0">
                          <a:solidFill>
                            <a:srgbClr val="000000"/>
                          </a:solidFill>
                          <a:effectLst/>
                          <a:latin typeface="Calibri" panose="020F0502020204030204" pitchFamily="34" charset="0"/>
                        </a:rPr>
                        <a:t>VA-DoD Long-Term Impact of Military-Relevant Brain Injury Consortium (LIMBIC): Phenotypes of Persistent Comorbidity in Post 9/11 Era Veterans with </a:t>
                      </a:r>
                      <a:r>
                        <a:rPr lang="en-US" sz="1200" b="0" i="0" u="none" strike="noStrike" dirty="0" err="1">
                          <a:solidFill>
                            <a:srgbClr val="000000"/>
                          </a:solidFill>
                          <a:effectLst/>
                          <a:latin typeface="Calibri" panose="020F0502020204030204" pitchFamily="34" charset="0"/>
                        </a:rPr>
                        <a:t>mTBI</a:t>
                      </a:r>
                      <a:endParaRPr lang="en-US"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Pugh, Mary Jo</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RRDB-006-19S</a:t>
                      </a: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TBI AMP</a:t>
                      </a:r>
                    </a:p>
                  </a:txBody>
                  <a:tcPr marL="6350" marR="6350" marT="6350" marB="0" anchor="b"/>
                </a:tc>
                <a:extLst>
                  <a:ext uri="{0D108BD9-81ED-4DB2-BD59-A6C34878D82A}">
                    <a16:rowId xmlns:a16="http://schemas.microsoft.com/office/drawing/2014/main" val="3237370879"/>
                  </a:ext>
                </a:extLst>
              </a:tr>
              <a:tr h="311903">
                <a:tc>
                  <a:txBody>
                    <a:bodyPr/>
                    <a:lstStyle/>
                    <a:p>
                      <a:pPr algn="l" fontAlgn="b"/>
                      <a:r>
                        <a:rPr lang="en-US" sz="1200" b="0" i="0" u="none" strike="noStrike">
                          <a:solidFill>
                            <a:srgbClr val="000000"/>
                          </a:solidFill>
                          <a:effectLst/>
                          <a:latin typeface="Calibri" panose="020F0502020204030204" pitchFamily="34" charset="0"/>
                        </a:rPr>
                        <a:t>Veteran Engagement Implementation Strategies to Prevent Rural Veteran Suicide (CDA)</a:t>
                      </a: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Woodward, Eva</a:t>
                      </a: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CDA 18-192</a:t>
                      </a: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3228346607"/>
                  </a:ext>
                </a:extLst>
              </a:tr>
            </a:tbl>
          </a:graphicData>
        </a:graphic>
      </p:graphicFrame>
    </p:spTree>
    <p:extLst>
      <p:ext uri="{BB962C8B-B14F-4D97-AF65-F5344CB8AC3E}">
        <p14:creationId xmlns:p14="http://schemas.microsoft.com/office/powerpoint/2010/main" val="307552372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07421-25A4-F277-92E3-2ABA3A0AC4F9}"/>
              </a:ext>
            </a:extLst>
          </p:cNvPr>
          <p:cNvSpPr>
            <a:spLocks noGrp="1"/>
          </p:cNvSpPr>
          <p:nvPr>
            <p:ph type="title"/>
          </p:nvPr>
        </p:nvSpPr>
        <p:spPr/>
        <p:txBody>
          <a:bodyPr/>
          <a:lstStyle/>
          <a:p>
            <a:r>
              <a:rPr lang="en-US"/>
              <a:t>SPRINT API Matches (11 of 11)</a:t>
            </a:r>
          </a:p>
        </p:txBody>
      </p:sp>
      <p:sp>
        <p:nvSpPr>
          <p:cNvPr id="3" name="Slide Number Placeholder 2">
            <a:extLst>
              <a:ext uri="{FF2B5EF4-FFF2-40B4-BE49-F238E27FC236}">
                <a16:creationId xmlns:a16="http://schemas.microsoft.com/office/drawing/2014/main" id="{6C27DA5D-96F5-E5AF-4607-0696CDFC5E12}"/>
              </a:ext>
            </a:extLst>
          </p:cNvPr>
          <p:cNvSpPr>
            <a:spLocks noGrp="1"/>
          </p:cNvSpPr>
          <p:nvPr>
            <p:ph type="sldNum" sz="quarter" idx="12"/>
          </p:nvPr>
        </p:nvSpPr>
        <p:spPr/>
        <p:txBody>
          <a:bodyPr/>
          <a:lstStyle/>
          <a:p>
            <a:fld id="{61ED25BF-8B08-481C-9175-42CBF3C8334C}" type="slidenum">
              <a:rPr lang="en-US" smtClean="0"/>
              <a:pPr/>
              <a:t>126</a:t>
            </a:fld>
            <a:endParaRPr lang="en-US"/>
          </a:p>
        </p:txBody>
      </p:sp>
      <p:graphicFrame>
        <p:nvGraphicFramePr>
          <p:cNvPr id="4" name="Table 4">
            <a:extLst>
              <a:ext uri="{FF2B5EF4-FFF2-40B4-BE49-F238E27FC236}">
                <a16:creationId xmlns:a16="http://schemas.microsoft.com/office/drawing/2014/main" id="{C24E7E41-26D9-AAAF-121E-1B14D4A6B25B}"/>
              </a:ext>
            </a:extLst>
          </p:cNvPr>
          <p:cNvGraphicFramePr>
            <a:graphicFrameLocks noGrp="1"/>
          </p:cNvGraphicFramePr>
          <p:nvPr>
            <p:extLst>
              <p:ext uri="{D42A27DB-BD31-4B8C-83A1-F6EECF244321}">
                <p14:modId xmlns:p14="http://schemas.microsoft.com/office/powerpoint/2010/main" val="339147702"/>
              </p:ext>
            </p:extLst>
          </p:nvPr>
        </p:nvGraphicFramePr>
        <p:xfrm>
          <a:off x="120770" y="923029"/>
          <a:ext cx="11973464" cy="1740889"/>
        </p:xfrm>
        <a:graphic>
          <a:graphicData uri="http://schemas.openxmlformats.org/drawingml/2006/table">
            <a:tbl>
              <a:tblPr firstRow="1" bandRow="1">
                <a:tableStyleId>{93296810-A885-4BE3-A3E7-6D5BEEA58F35}</a:tableStyleId>
              </a:tblPr>
              <a:tblGrid>
                <a:gridCol w="7266473">
                  <a:extLst>
                    <a:ext uri="{9D8B030D-6E8A-4147-A177-3AD203B41FA5}">
                      <a16:colId xmlns:a16="http://schemas.microsoft.com/office/drawing/2014/main" val="2229897787"/>
                    </a:ext>
                  </a:extLst>
                </a:gridCol>
                <a:gridCol w="2506890">
                  <a:extLst>
                    <a:ext uri="{9D8B030D-6E8A-4147-A177-3AD203B41FA5}">
                      <a16:colId xmlns:a16="http://schemas.microsoft.com/office/drawing/2014/main" val="2868535965"/>
                    </a:ext>
                  </a:extLst>
                </a:gridCol>
                <a:gridCol w="1323568">
                  <a:extLst>
                    <a:ext uri="{9D8B030D-6E8A-4147-A177-3AD203B41FA5}">
                      <a16:colId xmlns:a16="http://schemas.microsoft.com/office/drawing/2014/main" val="3530153539"/>
                    </a:ext>
                  </a:extLst>
                </a:gridCol>
                <a:gridCol w="876533">
                  <a:extLst>
                    <a:ext uri="{9D8B030D-6E8A-4147-A177-3AD203B41FA5}">
                      <a16:colId xmlns:a16="http://schemas.microsoft.com/office/drawing/2014/main" val="2159041815"/>
                    </a:ext>
                  </a:extLst>
                </a:gridCol>
              </a:tblGrid>
              <a:tr h="413514">
                <a:tc>
                  <a:txBody>
                    <a:bodyPr/>
                    <a:lstStyle/>
                    <a:p>
                      <a:pPr algn="ctr" fontAlgn="b"/>
                      <a:r>
                        <a:rPr lang="en-US" sz="1400" b="1" i="0" u="none" strike="noStrike">
                          <a:solidFill>
                            <a:schemeClr val="bg1"/>
                          </a:solidFill>
                          <a:effectLst/>
                          <a:latin typeface="Calibri" panose="020F0502020204030204" pitchFamily="34" charset="0"/>
                        </a:rPr>
                        <a:t>SPRINT API Project Name</a:t>
                      </a:r>
                    </a:p>
                  </a:txBody>
                  <a:tcPr marL="6350" marR="6350" marT="6350" marB="0" anchor="ctr"/>
                </a:tc>
                <a:tc>
                  <a:txBody>
                    <a:bodyPr/>
                    <a:lstStyle/>
                    <a:p>
                      <a:pPr algn="ctr" fontAlgn="b"/>
                      <a:r>
                        <a:rPr lang="en-US" sz="1400" b="1" i="0" u="none" strike="noStrike">
                          <a:solidFill>
                            <a:schemeClr val="bg1"/>
                          </a:solidFill>
                          <a:effectLst/>
                          <a:latin typeface="Calibri" panose="020F0502020204030204" pitchFamily="34" charset="0"/>
                        </a:rPr>
                        <a:t>SPRINT API Principal Investigator</a:t>
                      </a:r>
                    </a:p>
                  </a:txBody>
                  <a:tcPr marL="6350" marR="6350" marT="6350" marB="0" anchor="ctr"/>
                </a:tc>
                <a:tc>
                  <a:txBody>
                    <a:bodyPr/>
                    <a:lstStyle/>
                    <a:p>
                      <a:pPr algn="ctr" fontAlgn="b"/>
                      <a:r>
                        <a:rPr lang="en-US" sz="1400" b="1" i="0" u="none" strike="noStrike">
                          <a:solidFill>
                            <a:schemeClr val="bg1"/>
                          </a:solidFill>
                          <a:effectLst/>
                          <a:latin typeface="Calibri" panose="020F0502020204030204" pitchFamily="34" charset="0"/>
                        </a:rPr>
                        <a:t>RAFT Project ID</a:t>
                      </a:r>
                    </a:p>
                  </a:txBody>
                  <a:tcPr marL="6350" marR="6350" marT="6350" marB="0" anchor="ctr"/>
                </a:tc>
                <a:tc>
                  <a:txBody>
                    <a:bodyPr/>
                    <a:lstStyle/>
                    <a:p>
                      <a:pPr algn="ctr" fontAlgn="b"/>
                      <a:r>
                        <a:rPr lang="en-US" sz="1400" b="1" i="0" u="none" strike="noStrike">
                          <a:solidFill>
                            <a:schemeClr val="bg1"/>
                          </a:solidFill>
                          <a:effectLst/>
                          <a:latin typeface="Calibri" panose="020F0502020204030204" pitchFamily="34" charset="0"/>
                        </a:rPr>
                        <a:t>Current Portfolio</a:t>
                      </a:r>
                    </a:p>
                  </a:txBody>
                  <a:tcPr marL="6350" marR="6350" marT="6350" marB="0" anchor="ctr"/>
                </a:tc>
                <a:extLst>
                  <a:ext uri="{0D108BD9-81ED-4DB2-BD59-A6C34878D82A}">
                    <a16:rowId xmlns:a16="http://schemas.microsoft.com/office/drawing/2014/main" val="1674829909"/>
                  </a:ext>
                </a:extLst>
              </a:tr>
              <a:tr h="311903">
                <a:tc>
                  <a:txBody>
                    <a:bodyPr/>
                    <a:lstStyle/>
                    <a:p>
                      <a:pPr algn="l" fontAlgn="b"/>
                      <a:r>
                        <a:rPr lang="en-US" sz="1200" b="0" i="0" u="none" strike="noStrike" dirty="0">
                          <a:solidFill>
                            <a:srgbClr val="000000"/>
                          </a:solidFill>
                          <a:effectLst/>
                          <a:latin typeface="Calibri" panose="020F0502020204030204" pitchFamily="34" charset="0"/>
                        </a:rPr>
                        <a:t>Veterans Crisis Line (VCL) 5-year evaluation plan</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Garrido, Melissa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None</a:t>
                      </a:r>
                    </a:p>
                  </a:txBody>
                  <a:tcPr marL="6350" marR="6350" marT="6350" marB="0" anchor="b"/>
                </a:tc>
                <a:extLst>
                  <a:ext uri="{0D108BD9-81ED-4DB2-BD59-A6C34878D82A}">
                    <a16:rowId xmlns:a16="http://schemas.microsoft.com/office/drawing/2014/main" val="1692032872"/>
                  </a:ext>
                </a:extLst>
              </a:tr>
              <a:tr h="355306">
                <a:tc>
                  <a:txBody>
                    <a:bodyPr/>
                    <a:lstStyle/>
                    <a:p>
                      <a:pPr algn="l" fontAlgn="b"/>
                      <a:r>
                        <a:rPr lang="en-US" sz="1200" b="0" i="0" u="none" strike="noStrike" dirty="0">
                          <a:solidFill>
                            <a:srgbClr val="000000"/>
                          </a:solidFill>
                          <a:effectLst/>
                          <a:latin typeface="Calibri" panose="020F0502020204030204" pitchFamily="34" charset="0"/>
                        </a:rPr>
                        <a:t>Veterans Crisis Line Outcomes: Treatment Contact and Risk for Non-Fatal Suicide Attempts, Suicide Deaths, and All-Cause Mortality</a:t>
                      </a: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Britton, Peter</a:t>
                      </a: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NA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None</a:t>
                      </a:r>
                    </a:p>
                  </a:txBody>
                  <a:tcPr marL="6350" marR="6350" marT="6350" marB="0" anchor="b"/>
                </a:tc>
                <a:extLst>
                  <a:ext uri="{0D108BD9-81ED-4DB2-BD59-A6C34878D82A}">
                    <a16:rowId xmlns:a16="http://schemas.microsoft.com/office/drawing/2014/main" val="2509963684"/>
                  </a:ext>
                </a:extLst>
              </a:tr>
              <a:tr h="311903">
                <a:tc>
                  <a:txBody>
                    <a:bodyPr/>
                    <a:lstStyle/>
                    <a:p>
                      <a:pPr algn="l" fontAlgn="b"/>
                      <a:r>
                        <a:rPr lang="en-US" sz="1200" b="0" i="0" u="none" strike="noStrike" dirty="0">
                          <a:solidFill>
                            <a:srgbClr val="000000"/>
                          </a:solidFill>
                          <a:effectLst/>
                          <a:latin typeface="Calibri" panose="020F0502020204030204" pitchFamily="34" charset="0"/>
                        </a:rPr>
                        <a:t>Virtual Hope Box Enhanced Facilitation in High-Risk Suicidal Veterans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Bagge, Courtney L.</a:t>
                      </a: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HSR4-002-22SHold</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4173447548"/>
                  </a:ext>
                </a:extLst>
              </a:tr>
              <a:tr h="311903">
                <a:tc>
                  <a:txBody>
                    <a:bodyPr/>
                    <a:lstStyle/>
                    <a:p>
                      <a:pPr algn="l" fontAlgn="b"/>
                      <a:r>
                        <a:rPr lang="en-US" sz="1200" b="0" i="0" u="none" strike="noStrike" dirty="0">
                          <a:solidFill>
                            <a:srgbClr val="000000"/>
                          </a:solidFill>
                          <a:effectLst/>
                          <a:latin typeface="Calibri" panose="020F0502020204030204" pitchFamily="34" charset="0"/>
                        </a:rPr>
                        <a:t>mHealth Assessment of Recurrent Clinical States in Bipolar Disorders (MARCS-BD)</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Urosevic, Snezana</a:t>
                      </a: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RRDS-060-20S</a:t>
                      </a: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SP AMP</a:t>
                      </a:r>
                    </a:p>
                  </a:txBody>
                  <a:tcPr marL="6350" marR="6350" marT="6350" marB="0" anchor="b"/>
                </a:tc>
                <a:extLst>
                  <a:ext uri="{0D108BD9-81ED-4DB2-BD59-A6C34878D82A}">
                    <a16:rowId xmlns:a16="http://schemas.microsoft.com/office/drawing/2014/main" val="495245837"/>
                  </a:ext>
                </a:extLst>
              </a:tr>
            </a:tbl>
          </a:graphicData>
        </a:graphic>
      </p:graphicFrame>
    </p:spTree>
    <p:extLst>
      <p:ext uri="{BB962C8B-B14F-4D97-AF65-F5344CB8AC3E}">
        <p14:creationId xmlns:p14="http://schemas.microsoft.com/office/powerpoint/2010/main" val="316435706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0D2DB-8C76-5644-BDE9-1819A1400CF9}"/>
              </a:ext>
            </a:extLst>
          </p:cNvPr>
          <p:cNvSpPr>
            <a:spLocks noGrp="1"/>
          </p:cNvSpPr>
          <p:nvPr>
            <p:ph type="title"/>
          </p:nvPr>
        </p:nvSpPr>
        <p:spPr/>
        <p:txBody>
          <a:bodyPr/>
          <a:lstStyle/>
          <a:p>
            <a:r>
              <a:rPr lang="en-US"/>
              <a:t>Suicide Prevention AMP-SPRINT Matched IDs</a:t>
            </a:r>
          </a:p>
        </p:txBody>
      </p:sp>
      <p:sp>
        <p:nvSpPr>
          <p:cNvPr id="3" name="Slide Number Placeholder 2">
            <a:extLst>
              <a:ext uri="{FF2B5EF4-FFF2-40B4-BE49-F238E27FC236}">
                <a16:creationId xmlns:a16="http://schemas.microsoft.com/office/drawing/2014/main" id="{167F6B78-E60C-9A8D-3E17-38E7980655AE}"/>
              </a:ext>
            </a:extLst>
          </p:cNvPr>
          <p:cNvSpPr>
            <a:spLocks noGrp="1"/>
          </p:cNvSpPr>
          <p:nvPr>
            <p:ph type="sldNum" sz="quarter" idx="12"/>
          </p:nvPr>
        </p:nvSpPr>
        <p:spPr/>
        <p:txBody>
          <a:bodyPr/>
          <a:lstStyle/>
          <a:p>
            <a:fld id="{61ED25BF-8B08-481C-9175-42CBF3C8334C}" type="slidenum">
              <a:rPr lang="en-US" smtClean="0"/>
              <a:pPr/>
              <a:t>127</a:t>
            </a:fld>
            <a:endParaRPr lang="en-US"/>
          </a:p>
        </p:txBody>
      </p:sp>
      <p:graphicFrame>
        <p:nvGraphicFramePr>
          <p:cNvPr id="5" name="Table 5">
            <a:extLst>
              <a:ext uri="{FF2B5EF4-FFF2-40B4-BE49-F238E27FC236}">
                <a16:creationId xmlns:a16="http://schemas.microsoft.com/office/drawing/2014/main" id="{EE99A75F-ED13-135F-DAAB-C6067B871A6D}"/>
              </a:ext>
            </a:extLst>
          </p:cNvPr>
          <p:cNvGraphicFramePr>
            <a:graphicFrameLocks noGrp="1"/>
          </p:cNvGraphicFramePr>
          <p:nvPr>
            <p:extLst>
              <p:ext uri="{D42A27DB-BD31-4B8C-83A1-F6EECF244321}">
                <p14:modId xmlns:p14="http://schemas.microsoft.com/office/powerpoint/2010/main" val="132324734"/>
              </p:ext>
            </p:extLst>
          </p:nvPr>
        </p:nvGraphicFramePr>
        <p:xfrm>
          <a:off x="2031999" y="1205111"/>
          <a:ext cx="8128002" cy="4447778"/>
        </p:xfrm>
        <a:graphic>
          <a:graphicData uri="http://schemas.openxmlformats.org/drawingml/2006/table">
            <a:tbl>
              <a:tblPr firstRow="1" bandRow="1">
                <a:tableStyleId>{93296810-A885-4BE3-A3E7-6D5BEEA58F35}</a:tableStyleId>
              </a:tblPr>
              <a:tblGrid>
                <a:gridCol w="1354667">
                  <a:extLst>
                    <a:ext uri="{9D8B030D-6E8A-4147-A177-3AD203B41FA5}">
                      <a16:colId xmlns:a16="http://schemas.microsoft.com/office/drawing/2014/main" val="391886936"/>
                    </a:ext>
                  </a:extLst>
                </a:gridCol>
                <a:gridCol w="1354667">
                  <a:extLst>
                    <a:ext uri="{9D8B030D-6E8A-4147-A177-3AD203B41FA5}">
                      <a16:colId xmlns:a16="http://schemas.microsoft.com/office/drawing/2014/main" val="2938275320"/>
                    </a:ext>
                  </a:extLst>
                </a:gridCol>
                <a:gridCol w="1354667">
                  <a:extLst>
                    <a:ext uri="{9D8B030D-6E8A-4147-A177-3AD203B41FA5}">
                      <a16:colId xmlns:a16="http://schemas.microsoft.com/office/drawing/2014/main" val="3852774686"/>
                    </a:ext>
                  </a:extLst>
                </a:gridCol>
                <a:gridCol w="1354667">
                  <a:extLst>
                    <a:ext uri="{9D8B030D-6E8A-4147-A177-3AD203B41FA5}">
                      <a16:colId xmlns:a16="http://schemas.microsoft.com/office/drawing/2014/main" val="2049791736"/>
                    </a:ext>
                  </a:extLst>
                </a:gridCol>
                <a:gridCol w="1354667">
                  <a:extLst>
                    <a:ext uri="{9D8B030D-6E8A-4147-A177-3AD203B41FA5}">
                      <a16:colId xmlns:a16="http://schemas.microsoft.com/office/drawing/2014/main" val="16582455"/>
                    </a:ext>
                  </a:extLst>
                </a:gridCol>
                <a:gridCol w="1354667">
                  <a:extLst>
                    <a:ext uri="{9D8B030D-6E8A-4147-A177-3AD203B41FA5}">
                      <a16:colId xmlns:a16="http://schemas.microsoft.com/office/drawing/2014/main" val="2353554068"/>
                    </a:ext>
                  </a:extLst>
                </a:gridCol>
              </a:tblGrid>
              <a:tr h="316346">
                <a:tc gridSpan="6">
                  <a:txBody>
                    <a:bodyPr/>
                    <a:lstStyle/>
                    <a:p>
                      <a:pPr algn="ctr"/>
                      <a:r>
                        <a:rPr lang="en-US" sz="1600"/>
                        <a:t>Suicide Prevention AMP Projects Matched with SPRINT API Projects</a:t>
                      </a:r>
                      <a:endParaRPr lang="en-US" sz="1600">
                        <a:latin typeface="+mn-lt"/>
                      </a:endParaRPr>
                    </a:p>
                  </a:txBody>
                  <a:tcPr anchor="ctr"/>
                </a:tc>
                <a:tc hMerge="1">
                  <a:txBody>
                    <a:bodyPr/>
                    <a:lstStyle/>
                    <a:p>
                      <a:pPr algn="ctr"/>
                      <a:endParaRPr lang="en-US" sz="1600">
                        <a:latin typeface="+mn-lt"/>
                      </a:endParaRPr>
                    </a:p>
                  </a:txBody>
                  <a:tcPr anchor="ctr"/>
                </a:tc>
                <a:tc hMerge="1">
                  <a:txBody>
                    <a:bodyPr/>
                    <a:lstStyle/>
                    <a:p>
                      <a:pPr algn="ctr"/>
                      <a:endParaRPr lang="en-US" sz="1600">
                        <a:latin typeface="+mn-lt"/>
                      </a:endParaRPr>
                    </a:p>
                  </a:txBody>
                  <a:tcPr anchor="ctr"/>
                </a:tc>
                <a:tc hMerge="1">
                  <a:txBody>
                    <a:bodyPr/>
                    <a:lstStyle/>
                    <a:p>
                      <a:pPr algn="ctr"/>
                      <a:endParaRPr lang="en-US" sz="1600">
                        <a:latin typeface="+mn-lt"/>
                      </a:endParaRPr>
                    </a:p>
                  </a:txBody>
                  <a:tcPr anchor="ctr"/>
                </a:tc>
                <a:tc hMerge="1">
                  <a:txBody>
                    <a:bodyPr/>
                    <a:lstStyle/>
                    <a:p>
                      <a:pPr algn="ctr"/>
                      <a:endParaRPr lang="en-US" sz="1600">
                        <a:latin typeface="+mn-lt"/>
                      </a:endParaRPr>
                    </a:p>
                  </a:txBody>
                  <a:tcPr anchor="ctr"/>
                </a:tc>
                <a:tc hMerge="1">
                  <a:txBody>
                    <a:bodyPr/>
                    <a:lstStyle/>
                    <a:p>
                      <a:pPr algn="ctr"/>
                      <a:endParaRPr lang="en-US" sz="1600">
                        <a:latin typeface="+mn-lt"/>
                      </a:endParaRPr>
                    </a:p>
                  </a:txBody>
                  <a:tcPr anchor="ctr"/>
                </a:tc>
                <a:extLst>
                  <a:ext uri="{0D108BD9-81ED-4DB2-BD59-A6C34878D82A}">
                    <a16:rowId xmlns:a16="http://schemas.microsoft.com/office/drawing/2014/main" val="51931189"/>
                  </a:ext>
                </a:extLst>
              </a:tr>
              <a:tr h="316346">
                <a:tc>
                  <a:txBody>
                    <a:bodyPr/>
                    <a:lstStyle/>
                    <a:p>
                      <a:pPr algn="ctr" fontAlgn="b"/>
                      <a:r>
                        <a:rPr lang="en-US" sz="1200" b="0" i="0" u="none" strike="noStrike">
                          <a:solidFill>
                            <a:srgbClr val="000000"/>
                          </a:solidFill>
                          <a:effectLst/>
                          <a:latin typeface="+mn-lt"/>
                        </a:rPr>
                        <a:t>MHBA-004-21F</a:t>
                      </a:r>
                    </a:p>
                  </a:txBody>
                  <a:tcPr marL="6350" marR="6350" marT="6350" marB="0" anchor="ctr"/>
                </a:tc>
                <a:tc>
                  <a:txBody>
                    <a:bodyPr/>
                    <a:lstStyle/>
                    <a:p>
                      <a:pPr algn="ctr" fontAlgn="b"/>
                      <a:r>
                        <a:rPr lang="en-US" sz="1200" b="0" i="0" u="none" strike="noStrike">
                          <a:solidFill>
                            <a:srgbClr val="000000"/>
                          </a:solidFill>
                          <a:effectLst/>
                          <a:latin typeface="+mn-lt"/>
                        </a:rPr>
                        <a:t>RCSR-007-17F</a:t>
                      </a:r>
                    </a:p>
                  </a:txBody>
                  <a:tcPr marL="6350" marR="6350" marT="6350" marB="0" anchor="ctr"/>
                </a:tc>
                <a:tc>
                  <a:txBody>
                    <a:bodyPr/>
                    <a:lstStyle/>
                    <a:p>
                      <a:pPr algn="ctr" fontAlgn="b"/>
                      <a:r>
                        <a:rPr lang="en-US" sz="1200" b="0" i="0" u="none" strike="noStrike">
                          <a:solidFill>
                            <a:srgbClr val="000000"/>
                          </a:solidFill>
                          <a:effectLst/>
                          <a:latin typeface="+mn-lt"/>
                        </a:rPr>
                        <a:t>MHBC-006-22S</a:t>
                      </a:r>
                    </a:p>
                  </a:txBody>
                  <a:tcPr marL="6350" marR="6350" marT="6350" marB="0" anchor="ctr"/>
                </a:tc>
                <a:tc>
                  <a:txBody>
                    <a:bodyPr/>
                    <a:lstStyle/>
                    <a:p>
                      <a:pPr algn="ctr" fontAlgn="b"/>
                      <a:r>
                        <a:rPr lang="en-US" sz="1200" b="0" i="0" u="none" strike="noStrike">
                          <a:solidFill>
                            <a:srgbClr val="000000"/>
                          </a:solidFill>
                          <a:effectLst/>
                          <a:latin typeface="+mn-lt"/>
                        </a:rPr>
                        <a:t>HSR4-020-21S</a:t>
                      </a:r>
                    </a:p>
                  </a:txBody>
                  <a:tcPr marL="6350" marR="6350" marT="6350" marB="0" anchor="ctr"/>
                </a:tc>
                <a:tc>
                  <a:txBody>
                    <a:bodyPr/>
                    <a:lstStyle/>
                    <a:p>
                      <a:pPr algn="ctr" fontAlgn="b"/>
                      <a:r>
                        <a:rPr lang="en-US" sz="1200" b="0" i="0" u="none" strike="noStrike">
                          <a:solidFill>
                            <a:srgbClr val="000000"/>
                          </a:solidFill>
                          <a:effectLst/>
                          <a:latin typeface="+mn-lt"/>
                        </a:rPr>
                        <a:t>HQ8 005-18S</a:t>
                      </a:r>
                    </a:p>
                  </a:txBody>
                  <a:tcPr marL="6350" marR="6350" marT="6350" marB="0" anchor="ctr"/>
                </a:tc>
                <a:tc>
                  <a:txBody>
                    <a:bodyPr/>
                    <a:lstStyle/>
                    <a:p>
                      <a:pPr algn="ctr" fontAlgn="b"/>
                      <a:r>
                        <a:rPr lang="en-US" sz="1200" b="0" i="0" u="none" strike="noStrike">
                          <a:solidFill>
                            <a:srgbClr val="000000"/>
                          </a:solidFill>
                          <a:effectLst/>
                          <a:latin typeface="+mn-lt"/>
                        </a:rPr>
                        <a:t>HSR4-007-18W</a:t>
                      </a:r>
                    </a:p>
                  </a:txBody>
                  <a:tcPr marL="6350" marR="6350" marT="6350" marB="0" anchor="ctr"/>
                </a:tc>
                <a:extLst>
                  <a:ext uri="{0D108BD9-81ED-4DB2-BD59-A6C34878D82A}">
                    <a16:rowId xmlns:a16="http://schemas.microsoft.com/office/drawing/2014/main" val="2408235955"/>
                  </a:ext>
                </a:extLst>
              </a:tr>
              <a:tr h="316346">
                <a:tc>
                  <a:txBody>
                    <a:bodyPr/>
                    <a:lstStyle/>
                    <a:p>
                      <a:pPr algn="ctr" fontAlgn="b"/>
                      <a:r>
                        <a:rPr lang="en-US" sz="1200" b="0" i="0" u="none" strike="noStrike">
                          <a:solidFill>
                            <a:srgbClr val="000000"/>
                          </a:solidFill>
                          <a:effectLst/>
                          <a:latin typeface="+mn-lt"/>
                        </a:rPr>
                        <a:t>HSR4-012-22SHold</a:t>
                      </a:r>
                    </a:p>
                  </a:txBody>
                  <a:tcPr marL="6350" marR="6350" marT="6350" marB="0" anchor="ctr"/>
                </a:tc>
                <a:tc>
                  <a:txBody>
                    <a:bodyPr/>
                    <a:lstStyle/>
                    <a:p>
                      <a:pPr algn="ctr" fontAlgn="b"/>
                      <a:r>
                        <a:rPr lang="en-US" sz="1200" b="0" i="0" u="none" strike="noStrike">
                          <a:solidFill>
                            <a:srgbClr val="000000"/>
                          </a:solidFill>
                          <a:effectLst/>
                          <a:latin typeface="+mn-lt"/>
                        </a:rPr>
                        <a:t>RCSR-002-21S</a:t>
                      </a:r>
                    </a:p>
                  </a:txBody>
                  <a:tcPr marL="6350" marR="6350" marT="6350" marB="0" anchor="ctr"/>
                </a:tc>
                <a:tc>
                  <a:txBody>
                    <a:bodyPr/>
                    <a:lstStyle/>
                    <a:p>
                      <a:pPr algn="ctr" fontAlgn="b"/>
                      <a:r>
                        <a:rPr lang="en-US" sz="1200" b="0" i="0" u="none" strike="noStrike">
                          <a:solidFill>
                            <a:srgbClr val="000000"/>
                          </a:solidFill>
                          <a:effectLst/>
                          <a:latin typeface="+mn-lt"/>
                        </a:rPr>
                        <a:t>MRA0-002-18S</a:t>
                      </a:r>
                    </a:p>
                  </a:txBody>
                  <a:tcPr marL="6350" marR="6350" marT="6350" marB="0" anchor="ctr"/>
                </a:tc>
                <a:tc>
                  <a:txBody>
                    <a:bodyPr/>
                    <a:lstStyle/>
                    <a:p>
                      <a:pPr algn="ctr" fontAlgn="b"/>
                      <a:r>
                        <a:rPr lang="en-US" sz="1200" b="0" i="0" u="none" strike="noStrike">
                          <a:solidFill>
                            <a:srgbClr val="000000"/>
                          </a:solidFill>
                          <a:effectLst/>
                          <a:latin typeface="+mn-lt"/>
                        </a:rPr>
                        <a:t>MHBB-009-16F</a:t>
                      </a:r>
                    </a:p>
                  </a:txBody>
                  <a:tcPr marL="6350" marR="6350" marT="6350" marB="0" anchor="ctr"/>
                </a:tc>
                <a:tc>
                  <a:txBody>
                    <a:bodyPr/>
                    <a:lstStyle/>
                    <a:p>
                      <a:pPr algn="ctr" fontAlgn="b"/>
                      <a:r>
                        <a:rPr lang="en-US" sz="1200" b="0" i="0" u="none" strike="noStrike">
                          <a:solidFill>
                            <a:srgbClr val="000000"/>
                          </a:solidFill>
                          <a:effectLst/>
                          <a:latin typeface="+mn-lt"/>
                        </a:rPr>
                        <a:t>HSR4-004-17W</a:t>
                      </a:r>
                    </a:p>
                  </a:txBody>
                  <a:tcPr marL="6350" marR="6350" marT="6350" marB="0" anchor="ctr"/>
                </a:tc>
                <a:tc>
                  <a:txBody>
                    <a:bodyPr/>
                    <a:lstStyle/>
                    <a:p>
                      <a:pPr algn="ctr" fontAlgn="b"/>
                      <a:r>
                        <a:rPr lang="en-US" sz="1200" b="0" i="0" u="none" strike="noStrike">
                          <a:solidFill>
                            <a:srgbClr val="000000"/>
                          </a:solidFill>
                          <a:effectLst/>
                          <a:latin typeface="+mn-lt"/>
                        </a:rPr>
                        <a:t>HSR4-009-18S</a:t>
                      </a:r>
                    </a:p>
                  </a:txBody>
                  <a:tcPr marL="6350" marR="6350" marT="6350" marB="0" anchor="ctr"/>
                </a:tc>
                <a:extLst>
                  <a:ext uri="{0D108BD9-81ED-4DB2-BD59-A6C34878D82A}">
                    <a16:rowId xmlns:a16="http://schemas.microsoft.com/office/drawing/2014/main" val="3693866170"/>
                  </a:ext>
                </a:extLst>
              </a:tr>
              <a:tr h="316346">
                <a:tc>
                  <a:txBody>
                    <a:bodyPr/>
                    <a:lstStyle/>
                    <a:p>
                      <a:pPr algn="ctr" fontAlgn="b"/>
                      <a:r>
                        <a:rPr lang="en-US" sz="1200" b="0" i="0" u="none" strike="noStrike">
                          <a:solidFill>
                            <a:srgbClr val="000000"/>
                          </a:solidFill>
                          <a:effectLst/>
                          <a:latin typeface="+mn-lt"/>
                        </a:rPr>
                        <a:t>HSR4-004-19W</a:t>
                      </a:r>
                    </a:p>
                  </a:txBody>
                  <a:tcPr marL="6350" marR="6350" marT="6350" marB="0" anchor="ctr"/>
                </a:tc>
                <a:tc>
                  <a:txBody>
                    <a:bodyPr/>
                    <a:lstStyle/>
                    <a:p>
                      <a:pPr algn="ctr" fontAlgn="b"/>
                      <a:r>
                        <a:rPr lang="en-US" sz="1200" b="0" i="0" u="none" strike="noStrike">
                          <a:solidFill>
                            <a:srgbClr val="000000"/>
                          </a:solidFill>
                          <a:effectLst/>
                          <a:latin typeface="+mn-lt"/>
                        </a:rPr>
                        <a:t>HSR4-011-19W</a:t>
                      </a:r>
                    </a:p>
                  </a:txBody>
                  <a:tcPr marL="6350" marR="6350" marT="6350" marB="0" anchor="ctr"/>
                </a:tc>
                <a:tc>
                  <a:txBody>
                    <a:bodyPr/>
                    <a:lstStyle/>
                    <a:p>
                      <a:pPr algn="ctr" fontAlgn="b"/>
                      <a:r>
                        <a:rPr lang="en-US" sz="1200" b="0" i="0" u="none" strike="noStrike">
                          <a:solidFill>
                            <a:srgbClr val="000000"/>
                          </a:solidFill>
                          <a:effectLst/>
                          <a:latin typeface="+mn-lt"/>
                        </a:rPr>
                        <a:t>RRDS-013-19F</a:t>
                      </a:r>
                    </a:p>
                  </a:txBody>
                  <a:tcPr marL="6350" marR="6350" marT="6350" marB="0" anchor="ctr"/>
                </a:tc>
                <a:tc>
                  <a:txBody>
                    <a:bodyPr/>
                    <a:lstStyle/>
                    <a:p>
                      <a:pPr algn="ctr" fontAlgn="b"/>
                      <a:r>
                        <a:rPr lang="en-US" sz="1200" b="0" i="0" u="none" strike="noStrike">
                          <a:solidFill>
                            <a:srgbClr val="000000"/>
                          </a:solidFill>
                          <a:effectLst/>
                          <a:latin typeface="+mn-lt"/>
                        </a:rPr>
                        <a:t>HSR4-020-22SHold</a:t>
                      </a:r>
                    </a:p>
                  </a:txBody>
                  <a:tcPr marL="6350" marR="6350" marT="6350" marB="0" anchor="ctr"/>
                </a:tc>
                <a:tc>
                  <a:txBody>
                    <a:bodyPr/>
                    <a:lstStyle/>
                    <a:p>
                      <a:pPr algn="ctr" fontAlgn="b"/>
                      <a:r>
                        <a:rPr lang="en-US" sz="1200" b="0" i="0" u="none" strike="noStrike">
                          <a:solidFill>
                            <a:srgbClr val="000000"/>
                          </a:solidFill>
                          <a:effectLst/>
                          <a:latin typeface="+mn-lt"/>
                        </a:rPr>
                        <a:t>MHBC-003-20S</a:t>
                      </a:r>
                    </a:p>
                  </a:txBody>
                  <a:tcPr marL="6350" marR="6350" marT="6350" marB="0" anchor="ctr"/>
                </a:tc>
                <a:tc>
                  <a:txBody>
                    <a:bodyPr/>
                    <a:lstStyle/>
                    <a:p>
                      <a:pPr algn="ctr" fontAlgn="b"/>
                      <a:r>
                        <a:rPr lang="en-US" sz="1200" b="0" i="0" u="none" strike="noStrike">
                          <a:solidFill>
                            <a:srgbClr val="000000"/>
                          </a:solidFill>
                          <a:effectLst/>
                          <a:latin typeface="+mn-lt"/>
                        </a:rPr>
                        <a:t>SDR 21-150</a:t>
                      </a:r>
                    </a:p>
                  </a:txBody>
                  <a:tcPr marL="6350" marR="6350" marT="6350" marB="0" anchor="ctr"/>
                </a:tc>
                <a:extLst>
                  <a:ext uri="{0D108BD9-81ED-4DB2-BD59-A6C34878D82A}">
                    <a16:rowId xmlns:a16="http://schemas.microsoft.com/office/drawing/2014/main" val="1995496955"/>
                  </a:ext>
                </a:extLst>
              </a:tr>
              <a:tr h="316346">
                <a:tc>
                  <a:txBody>
                    <a:bodyPr/>
                    <a:lstStyle/>
                    <a:p>
                      <a:pPr algn="ctr" fontAlgn="b"/>
                      <a:r>
                        <a:rPr lang="en-US" sz="1200" b="0" i="0" u="none" strike="noStrike">
                          <a:solidFill>
                            <a:srgbClr val="000000"/>
                          </a:solidFill>
                          <a:effectLst/>
                          <a:latin typeface="+mn-lt"/>
                        </a:rPr>
                        <a:t>RRDS-027-21S</a:t>
                      </a:r>
                    </a:p>
                  </a:txBody>
                  <a:tcPr marL="6350" marR="6350" marT="6350" marB="0" anchor="ctr"/>
                </a:tc>
                <a:tc>
                  <a:txBody>
                    <a:bodyPr/>
                    <a:lstStyle/>
                    <a:p>
                      <a:pPr algn="ctr" fontAlgn="b"/>
                      <a:r>
                        <a:rPr lang="en-US" sz="1200" b="0" i="0" u="none" strike="noStrike">
                          <a:solidFill>
                            <a:srgbClr val="000000"/>
                          </a:solidFill>
                          <a:effectLst/>
                          <a:latin typeface="+mn-lt"/>
                        </a:rPr>
                        <a:t>HSR4-015-20S</a:t>
                      </a:r>
                    </a:p>
                  </a:txBody>
                  <a:tcPr marL="6350" marR="6350" marT="6350" marB="0" anchor="ctr"/>
                </a:tc>
                <a:tc>
                  <a:txBody>
                    <a:bodyPr/>
                    <a:lstStyle/>
                    <a:p>
                      <a:pPr algn="ctr" fontAlgn="b"/>
                      <a:r>
                        <a:rPr lang="en-US" sz="1200" b="0" i="0" u="none" strike="noStrike">
                          <a:solidFill>
                            <a:srgbClr val="000000"/>
                          </a:solidFill>
                          <a:effectLst/>
                          <a:latin typeface="+mn-lt"/>
                        </a:rPr>
                        <a:t>MHBB-001-18F</a:t>
                      </a:r>
                    </a:p>
                  </a:txBody>
                  <a:tcPr marL="6350" marR="6350" marT="6350" marB="0" anchor="ctr"/>
                </a:tc>
                <a:tc>
                  <a:txBody>
                    <a:bodyPr/>
                    <a:lstStyle/>
                    <a:p>
                      <a:pPr algn="ctr" fontAlgn="b"/>
                      <a:r>
                        <a:rPr lang="en-US" sz="1200" b="0" i="0" u="none" strike="noStrike">
                          <a:solidFill>
                            <a:srgbClr val="000000"/>
                          </a:solidFill>
                          <a:effectLst/>
                          <a:latin typeface="+mn-lt"/>
                        </a:rPr>
                        <a:t>HSR4-010-19S</a:t>
                      </a:r>
                    </a:p>
                  </a:txBody>
                  <a:tcPr marL="6350" marR="6350" marT="6350" marB="0" anchor="ctr"/>
                </a:tc>
                <a:tc>
                  <a:txBody>
                    <a:bodyPr/>
                    <a:lstStyle/>
                    <a:p>
                      <a:pPr algn="ctr" fontAlgn="b"/>
                      <a:r>
                        <a:rPr lang="en-US" sz="1200" b="0" i="0" u="none" strike="noStrike">
                          <a:solidFill>
                            <a:srgbClr val="000000"/>
                          </a:solidFill>
                          <a:effectLst/>
                          <a:latin typeface="+mn-lt"/>
                        </a:rPr>
                        <a:t>MHBB-003-19S</a:t>
                      </a:r>
                    </a:p>
                  </a:txBody>
                  <a:tcPr marL="6350" marR="6350" marT="6350" marB="0" anchor="ctr"/>
                </a:tc>
                <a:tc>
                  <a:txBody>
                    <a:bodyPr/>
                    <a:lstStyle/>
                    <a:p>
                      <a:pPr algn="ctr" fontAlgn="b"/>
                      <a:r>
                        <a:rPr lang="en-US" sz="1200" b="0" i="0" u="none" strike="noStrike">
                          <a:solidFill>
                            <a:srgbClr val="000000"/>
                          </a:solidFill>
                          <a:effectLst/>
                          <a:latin typeface="+mn-lt"/>
                        </a:rPr>
                        <a:t>KEP 002-20S</a:t>
                      </a:r>
                    </a:p>
                  </a:txBody>
                  <a:tcPr marL="6350" marR="6350" marT="6350" marB="0" anchor="ctr"/>
                </a:tc>
                <a:extLst>
                  <a:ext uri="{0D108BD9-81ED-4DB2-BD59-A6C34878D82A}">
                    <a16:rowId xmlns:a16="http://schemas.microsoft.com/office/drawing/2014/main" val="1099533791"/>
                  </a:ext>
                </a:extLst>
              </a:tr>
              <a:tr h="316346">
                <a:tc>
                  <a:txBody>
                    <a:bodyPr/>
                    <a:lstStyle/>
                    <a:p>
                      <a:pPr algn="ctr" fontAlgn="b"/>
                      <a:r>
                        <a:rPr lang="en-US" sz="1200" b="0" i="0" u="none" strike="noStrike">
                          <a:solidFill>
                            <a:srgbClr val="000000"/>
                          </a:solidFill>
                          <a:effectLst/>
                          <a:latin typeface="+mn-lt"/>
                        </a:rPr>
                        <a:t>RRD9-004-21W</a:t>
                      </a:r>
                    </a:p>
                  </a:txBody>
                  <a:tcPr marL="6350" marR="6350" marT="6350" marB="0" anchor="ctr"/>
                </a:tc>
                <a:tc>
                  <a:txBody>
                    <a:bodyPr/>
                    <a:lstStyle/>
                    <a:p>
                      <a:pPr algn="ctr" fontAlgn="b"/>
                      <a:r>
                        <a:rPr lang="en-US" sz="1200" b="0" i="0" u="none" strike="noStrike">
                          <a:solidFill>
                            <a:srgbClr val="000000"/>
                          </a:solidFill>
                          <a:effectLst/>
                          <a:latin typeface="+mn-lt"/>
                        </a:rPr>
                        <a:t>RRDS-012-20S</a:t>
                      </a:r>
                    </a:p>
                  </a:txBody>
                  <a:tcPr marL="6350" marR="6350" marT="6350" marB="0" anchor="ctr"/>
                </a:tc>
                <a:tc>
                  <a:txBody>
                    <a:bodyPr/>
                    <a:lstStyle/>
                    <a:p>
                      <a:pPr algn="ctr" fontAlgn="b"/>
                      <a:r>
                        <a:rPr lang="en-US" sz="1200" b="0" i="0" u="none" strike="noStrike">
                          <a:solidFill>
                            <a:srgbClr val="000000"/>
                          </a:solidFill>
                          <a:effectLst/>
                          <a:latin typeface="+mn-lt"/>
                        </a:rPr>
                        <a:t>RRDE-003-21S</a:t>
                      </a:r>
                    </a:p>
                  </a:txBody>
                  <a:tcPr marL="6350" marR="6350" marT="6350" marB="0" anchor="ctr"/>
                </a:tc>
                <a:tc>
                  <a:txBody>
                    <a:bodyPr/>
                    <a:lstStyle/>
                    <a:p>
                      <a:pPr algn="ctr" fontAlgn="b"/>
                      <a:r>
                        <a:rPr lang="en-US" sz="1200" b="0" i="0" u="none" strike="noStrike">
                          <a:solidFill>
                            <a:srgbClr val="000000"/>
                          </a:solidFill>
                          <a:effectLst/>
                          <a:latin typeface="+mn-lt"/>
                        </a:rPr>
                        <a:t>MHBC-001-21S</a:t>
                      </a:r>
                    </a:p>
                  </a:txBody>
                  <a:tcPr marL="6350" marR="6350" marT="6350" marB="0" anchor="ctr"/>
                </a:tc>
                <a:tc>
                  <a:txBody>
                    <a:bodyPr/>
                    <a:lstStyle/>
                    <a:p>
                      <a:pPr algn="ctr" fontAlgn="b"/>
                      <a:r>
                        <a:rPr lang="en-US" sz="1200" b="0" i="0" u="none" strike="noStrike">
                          <a:solidFill>
                            <a:srgbClr val="000000"/>
                          </a:solidFill>
                          <a:effectLst/>
                          <a:latin typeface="+mn-lt"/>
                        </a:rPr>
                        <a:t>HSR4-007-22S</a:t>
                      </a:r>
                    </a:p>
                  </a:txBody>
                  <a:tcPr marL="6350" marR="6350" marT="6350" marB="0" anchor="ctr"/>
                </a:tc>
                <a:tc>
                  <a:txBody>
                    <a:bodyPr/>
                    <a:lstStyle/>
                    <a:p>
                      <a:pPr algn="ctr" fontAlgn="b"/>
                      <a:r>
                        <a:rPr lang="en-US" sz="1200" b="0" i="0" u="none" strike="noStrike">
                          <a:solidFill>
                            <a:srgbClr val="000000"/>
                          </a:solidFill>
                          <a:effectLst/>
                          <a:latin typeface="+mn-lt"/>
                        </a:rPr>
                        <a:t>CDA 18-192</a:t>
                      </a:r>
                    </a:p>
                  </a:txBody>
                  <a:tcPr marL="6350" marR="6350" marT="6350" marB="0" anchor="ctr"/>
                </a:tc>
                <a:extLst>
                  <a:ext uri="{0D108BD9-81ED-4DB2-BD59-A6C34878D82A}">
                    <a16:rowId xmlns:a16="http://schemas.microsoft.com/office/drawing/2014/main" val="2997131262"/>
                  </a:ext>
                </a:extLst>
              </a:tr>
              <a:tr h="316346">
                <a:tc>
                  <a:txBody>
                    <a:bodyPr/>
                    <a:lstStyle/>
                    <a:p>
                      <a:pPr algn="ctr" fontAlgn="b"/>
                      <a:r>
                        <a:rPr lang="en-US" sz="1200" b="0" i="0" u="none" strike="noStrike">
                          <a:solidFill>
                            <a:srgbClr val="000000"/>
                          </a:solidFill>
                          <a:effectLst/>
                          <a:latin typeface="+mn-lt"/>
                        </a:rPr>
                        <a:t>HSR4-006-19W</a:t>
                      </a:r>
                    </a:p>
                  </a:txBody>
                  <a:tcPr marL="6350" marR="6350" marT="6350" marB="0" anchor="ctr"/>
                </a:tc>
                <a:tc>
                  <a:txBody>
                    <a:bodyPr/>
                    <a:lstStyle/>
                    <a:p>
                      <a:pPr algn="ctr" fontAlgn="b"/>
                      <a:r>
                        <a:rPr lang="en-US" sz="1200" b="0" i="0" u="none" strike="noStrike">
                          <a:solidFill>
                            <a:srgbClr val="000000"/>
                          </a:solidFill>
                          <a:effectLst/>
                          <a:latin typeface="+mn-lt"/>
                        </a:rPr>
                        <a:t>MHBB-012-16F</a:t>
                      </a:r>
                    </a:p>
                  </a:txBody>
                  <a:tcPr marL="6350" marR="6350" marT="6350" marB="0" anchor="ctr"/>
                </a:tc>
                <a:tc>
                  <a:txBody>
                    <a:bodyPr/>
                    <a:lstStyle/>
                    <a:p>
                      <a:pPr algn="ctr" fontAlgn="b"/>
                      <a:r>
                        <a:rPr lang="en-US" sz="1200" b="0" i="0" u="none" strike="noStrike">
                          <a:solidFill>
                            <a:srgbClr val="000000"/>
                          </a:solidFill>
                          <a:effectLst/>
                          <a:latin typeface="+mn-lt"/>
                        </a:rPr>
                        <a:t>HQ8 001-18W</a:t>
                      </a:r>
                    </a:p>
                  </a:txBody>
                  <a:tcPr marL="6350" marR="6350" marT="6350" marB="0" anchor="ctr"/>
                </a:tc>
                <a:tc>
                  <a:txBody>
                    <a:bodyPr/>
                    <a:lstStyle/>
                    <a:p>
                      <a:pPr algn="ctr" fontAlgn="b"/>
                      <a:r>
                        <a:rPr lang="en-US" sz="1200" b="0" i="0" u="none" strike="noStrike">
                          <a:solidFill>
                            <a:srgbClr val="000000"/>
                          </a:solidFill>
                          <a:effectLst/>
                          <a:latin typeface="+mn-lt"/>
                        </a:rPr>
                        <a:t>MHBA-014-16S</a:t>
                      </a:r>
                    </a:p>
                  </a:txBody>
                  <a:tcPr marL="6350" marR="6350" marT="6350" marB="0" anchor="ctr"/>
                </a:tc>
                <a:tc>
                  <a:txBody>
                    <a:bodyPr/>
                    <a:lstStyle/>
                    <a:p>
                      <a:pPr algn="ctr" fontAlgn="b"/>
                      <a:r>
                        <a:rPr lang="en-US" sz="1200" b="0" i="0" u="none" strike="noStrike">
                          <a:solidFill>
                            <a:srgbClr val="000000"/>
                          </a:solidFill>
                          <a:effectLst/>
                          <a:latin typeface="+mn-lt"/>
                        </a:rPr>
                        <a:t>HSR4-003-19S</a:t>
                      </a:r>
                    </a:p>
                  </a:txBody>
                  <a:tcPr marL="6350" marR="6350" marT="6350" marB="0" anchor="ctr"/>
                </a:tc>
                <a:tc>
                  <a:txBody>
                    <a:bodyPr/>
                    <a:lstStyle/>
                    <a:p>
                      <a:pPr algn="ctr" fontAlgn="b"/>
                      <a:r>
                        <a:rPr lang="en-US" sz="1200" b="0" i="0" u="none" strike="noStrike">
                          <a:solidFill>
                            <a:srgbClr val="000000"/>
                          </a:solidFill>
                          <a:effectLst/>
                          <a:latin typeface="+mn-lt"/>
                        </a:rPr>
                        <a:t>HSR4-002-22SHold</a:t>
                      </a:r>
                    </a:p>
                  </a:txBody>
                  <a:tcPr marL="6350" marR="6350" marT="6350" marB="0" anchor="ctr"/>
                </a:tc>
                <a:extLst>
                  <a:ext uri="{0D108BD9-81ED-4DB2-BD59-A6C34878D82A}">
                    <a16:rowId xmlns:a16="http://schemas.microsoft.com/office/drawing/2014/main" val="3571038011"/>
                  </a:ext>
                </a:extLst>
              </a:tr>
              <a:tr h="316346">
                <a:tc>
                  <a:txBody>
                    <a:bodyPr/>
                    <a:lstStyle/>
                    <a:p>
                      <a:pPr algn="ctr" fontAlgn="b"/>
                      <a:r>
                        <a:rPr lang="en-US" sz="1200" b="0" i="0" u="none" strike="noStrike">
                          <a:solidFill>
                            <a:srgbClr val="000000"/>
                          </a:solidFill>
                          <a:effectLst/>
                          <a:latin typeface="+mn-lt"/>
                        </a:rPr>
                        <a:t>RRD4-004-21S</a:t>
                      </a:r>
                    </a:p>
                  </a:txBody>
                  <a:tcPr marL="6350" marR="6350" marT="6350" marB="0" anchor="ctr"/>
                </a:tc>
                <a:tc>
                  <a:txBody>
                    <a:bodyPr/>
                    <a:lstStyle/>
                    <a:p>
                      <a:pPr algn="ctr" fontAlgn="b"/>
                      <a:r>
                        <a:rPr lang="en-US" sz="1200" b="0" i="0" u="none" strike="noStrike">
                          <a:solidFill>
                            <a:srgbClr val="000000"/>
                          </a:solidFill>
                          <a:effectLst/>
                          <a:latin typeface="+mn-lt"/>
                        </a:rPr>
                        <a:t>HSR9-005-21S</a:t>
                      </a:r>
                    </a:p>
                  </a:txBody>
                  <a:tcPr marL="6350" marR="6350" marT="6350" marB="0" anchor="ctr"/>
                </a:tc>
                <a:tc>
                  <a:txBody>
                    <a:bodyPr/>
                    <a:lstStyle/>
                    <a:p>
                      <a:pPr algn="ctr" fontAlgn="b"/>
                      <a:r>
                        <a:rPr lang="en-US" sz="1200" b="0" i="0" u="none" strike="noStrike">
                          <a:solidFill>
                            <a:srgbClr val="000000"/>
                          </a:solidFill>
                          <a:effectLst/>
                          <a:latin typeface="+mn-lt"/>
                        </a:rPr>
                        <a:t>HSR4-019-21S</a:t>
                      </a:r>
                    </a:p>
                  </a:txBody>
                  <a:tcPr marL="6350" marR="6350" marT="6350" marB="0" anchor="ctr"/>
                </a:tc>
                <a:tc>
                  <a:txBody>
                    <a:bodyPr/>
                    <a:lstStyle/>
                    <a:p>
                      <a:pPr algn="ctr" fontAlgn="b"/>
                      <a:r>
                        <a:rPr lang="en-US" sz="1200" b="0" i="0" u="none" strike="noStrike">
                          <a:solidFill>
                            <a:srgbClr val="000000"/>
                          </a:solidFill>
                          <a:effectLst/>
                          <a:latin typeface="+mn-lt"/>
                        </a:rPr>
                        <a:t>MHBB-008-18S</a:t>
                      </a:r>
                    </a:p>
                  </a:txBody>
                  <a:tcPr marL="6350" marR="6350" marT="6350" marB="0" anchor="ctr"/>
                </a:tc>
                <a:tc>
                  <a:txBody>
                    <a:bodyPr/>
                    <a:lstStyle/>
                    <a:p>
                      <a:pPr algn="ctr" fontAlgn="b"/>
                      <a:r>
                        <a:rPr lang="en-US" sz="1200" b="0" i="0" u="none" strike="noStrike">
                          <a:solidFill>
                            <a:srgbClr val="000000"/>
                          </a:solidFill>
                          <a:effectLst/>
                          <a:latin typeface="+mn-lt"/>
                        </a:rPr>
                        <a:t>MHBB-030-18S</a:t>
                      </a:r>
                    </a:p>
                  </a:txBody>
                  <a:tcPr marL="6350" marR="6350" marT="6350" marB="0" anchor="ctr"/>
                </a:tc>
                <a:tc>
                  <a:txBody>
                    <a:bodyPr/>
                    <a:lstStyle/>
                    <a:p>
                      <a:pPr algn="ctr" fontAlgn="b"/>
                      <a:r>
                        <a:rPr lang="en-US" sz="1200" b="0" i="0" u="none" strike="noStrike">
                          <a:solidFill>
                            <a:srgbClr val="000000"/>
                          </a:solidFill>
                          <a:effectLst/>
                          <a:latin typeface="+mn-lt"/>
                        </a:rPr>
                        <a:t>RRDS-060-20S</a:t>
                      </a:r>
                    </a:p>
                  </a:txBody>
                  <a:tcPr marL="6350" marR="6350" marT="6350" marB="0" anchor="ctr"/>
                </a:tc>
                <a:extLst>
                  <a:ext uri="{0D108BD9-81ED-4DB2-BD59-A6C34878D82A}">
                    <a16:rowId xmlns:a16="http://schemas.microsoft.com/office/drawing/2014/main" val="2770907701"/>
                  </a:ext>
                </a:extLst>
              </a:tr>
              <a:tr h="316346">
                <a:tc>
                  <a:txBody>
                    <a:bodyPr/>
                    <a:lstStyle/>
                    <a:p>
                      <a:pPr algn="ctr" fontAlgn="b"/>
                      <a:r>
                        <a:rPr lang="en-US" sz="1200" b="0" i="0" u="none" strike="noStrike">
                          <a:solidFill>
                            <a:srgbClr val="000000"/>
                          </a:solidFill>
                          <a:effectLst/>
                          <a:latin typeface="+mn-lt"/>
                        </a:rPr>
                        <a:t>PSYC-001-21S</a:t>
                      </a:r>
                    </a:p>
                  </a:txBody>
                  <a:tcPr marL="6350" marR="6350" marT="6350" marB="0" anchor="ctr"/>
                </a:tc>
                <a:tc>
                  <a:txBody>
                    <a:bodyPr/>
                    <a:lstStyle/>
                    <a:p>
                      <a:pPr algn="ctr" fontAlgn="b"/>
                      <a:r>
                        <a:rPr lang="en-US" sz="1200" b="0" i="0" u="none" strike="noStrike">
                          <a:solidFill>
                            <a:srgbClr val="000000"/>
                          </a:solidFill>
                          <a:effectLst/>
                          <a:latin typeface="+mn-lt"/>
                        </a:rPr>
                        <a:t>HSR4-015-18S</a:t>
                      </a:r>
                    </a:p>
                  </a:txBody>
                  <a:tcPr marL="6350" marR="6350" marT="6350" marB="0" anchor="ctr"/>
                </a:tc>
                <a:tc>
                  <a:txBody>
                    <a:bodyPr/>
                    <a:lstStyle/>
                    <a:p>
                      <a:pPr algn="ctr" fontAlgn="b"/>
                      <a:r>
                        <a:rPr lang="en-US" sz="1200" b="0" i="0" u="none" strike="noStrike">
                          <a:solidFill>
                            <a:srgbClr val="000000"/>
                          </a:solidFill>
                          <a:effectLst/>
                          <a:latin typeface="+mn-lt"/>
                        </a:rPr>
                        <a:t>HSR4-007-21W</a:t>
                      </a:r>
                    </a:p>
                  </a:txBody>
                  <a:tcPr marL="6350" marR="6350" marT="6350" marB="0" anchor="ctr"/>
                </a:tc>
                <a:tc>
                  <a:txBody>
                    <a:bodyPr/>
                    <a:lstStyle/>
                    <a:p>
                      <a:pPr algn="ctr" fontAlgn="b"/>
                      <a:r>
                        <a:rPr lang="en-US" sz="1200" b="0" i="0" u="none" strike="noStrike">
                          <a:solidFill>
                            <a:srgbClr val="000000"/>
                          </a:solidFill>
                          <a:effectLst/>
                          <a:latin typeface="+mn-lt"/>
                        </a:rPr>
                        <a:t>MHBA-005-17S</a:t>
                      </a:r>
                    </a:p>
                  </a:txBody>
                  <a:tcPr marL="6350" marR="6350" marT="6350" marB="0" anchor="ctr"/>
                </a:tc>
                <a:tc>
                  <a:txBody>
                    <a:bodyPr/>
                    <a:lstStyle/>
                    <a:p>
                      <a:pPr algn="ctr" fontAlgn="b"/>
                      <a:r>
                        <a:rPr lang="en-US" sz="1200" b="0" i="0" u="none" strike="noStrike">
                          <a:solidFill>
                            <a:srgbClr val="000000"/>
                          </a:solidFill>
                          <a:effectLst/>
                          <a:latin typeface="+mn-lt"/>
                        </a:rPr>
                        <a:t>COR 19-490</a:t>
                      </a:r>
                    </a:p>
                  </a:txBody>
                  <a:tcPr marL="6350" marR="6350" marT="6350" marB="0" anchor="ctr"/>
                </a:tc>
                <a:tc>
                  <a:txBody>
                    <a:bodyPr/>
                    <a:lstStyle/>
                    <a:p>
                      <a:pPr algn="ctr" fontAlgn="b"/>
                      <a:r>
                        <a:rPr lang="en-US" sz="1200" b="0" i="0" u="none" strike="noStrike">
                          <a:solidFill>
                            <a:srgbClr val="000000"/>
                          </a:solidFill>
                          <a:effectLst/>
                          <a:latin typeface="+mn-lt"/>
                        </a:rPr>
                        <a:t>RRDE-001-22S</a:t>
                      </a:r>
                    </a:p>
                  </a:txBody>
                  <a:tcPr marL="6350" marR="6350" marT="6350" marB="0" anchor="ctr"/>
                </a:tc>
                <a:extLst>
                  <a:ext uri="{0D108BD9-81ED-4DB2-BD59-A6C34878D82A}">
                    <a16:rowId xmlns:a16="http://schemas.microsoft.com/office/drawing/2014/main" val="405806383"/>
                  </a:ext>
                </a:extLst>
              </a:tr>
              <a:tr h="316346">
                <a:tc>
                  <a:txBody>
                    <a:bodyPr/>
                    <a:lstStyle/>
                    <a:p>
                      <a:pPr algn="ctr" fontAlgn="b"/>
                      <a:r>
                        <a:rPr lang="en-US" sz="1200" b="0" i="0" u="none" strike="noStrike">
                          <a:solidFill>
                            <a:srgbClr val="000000"/>
                          </a:solidFill>
                          <a:effectLst/>
                          <a:latin typeface="+mn-lt"/>
                        </a:rPr>
                        <a:t>HSR4-004-17S</a:t>
                      </a:r>
                    </a:p>
                  </a:txBody>
                  <a:tcPr marL="6350" marR="6350" marT="6350" marB="0" anchor="ctr"/>
                </a:tc>
                <a:tc>
                  <a:txBody>
                    <a:bodyPr/>
                    <a:lstStyle/>
                    <a:p>
                      <a:pPr algn="ctr" fontAlgn="b"/>
                      <a:r>
                        <a:rPr lang="en-US" sz="1200" b="0" i="0" u="none" strike="noStrike">
                          <a:solidFill>
                            <a:srgbClr val="000000"/>
                          </a:solidFill>
                          <a:effectLst/>
                          <a:latin typeface="+mn-lt"/>
                        </a:rPr>
                        <a:t>MHBA-005-19S</a:t>
                      </a:r>
                    </a:p>
                  </a:txBody>
                  <a:tcPr marL="6350" marR="6350" marT="6350" marB="0" anchor="ctr"/>
                </a:tc>
                <a:tc>
                  <a:txBody>
                    <a:bodyPr/>
                    <a:lstStyle/>
                    <a:p>
                      <a:pPr algn="ctr" fontAlgn="b"/>
                      <a:r>
                        <a:rPr lang="en-US" sz="1200" b="0" i="0" u="none" strike="noStrike">
                          <a:solidFill>
                            <a:srgbClr val="000000"/>
                          </a:solidFill>
                          <a:effectLst/>
                          <a:latin typeface="+mn-lt"/>
                        </a:rPr>
                        <a:t>MHBB-025-17F</a:t>
                      </a:r>
                    </a:p>
                  </a:txBody>
                  <a:tcPr marL="6350" marR="6350" marT="6350" marB="0" anchor="ctr"/>
                </a:tc>
                <a:tc>
                  <a:txBody>
                    <a:bodyPr/>
                    <a:lstStyle/>
                    <a:p>
                      <a:pPr algn="ctr" fontAlgn="b"/>
                      <a:r>
                        <a:rPr lang="en-US" sz="1200" b="0" i="0" u="none" strike="noStrike">
                          <a:solidFill>
                            <a:srgbClr val="000000"/>
                          </a:solidFill>
                          <a:effectLst/>
                          <a:latin typeface="+mn-lt"/>
                        </a:rPr>
                        <a:t>HQ8 003-20S</a:t>
                      </a:r>
                    </a:p>
                  </a:txBody>
                  <a:tcPr marL="6350" marR="6350" marT="6350" marB="0" anchor="ctr"/>
                </a:tc>
                <a:tc>
                  <a:txBody>
                    <a:bodyPr/>
                    <a:lstStyle/>
                    <a:p>
                      <a:pPr algn="ctr" fontAlgn="b"/>
                      <a:r>
                        <a:rPr lang="en-US" sz="1200" b="0" i="0" u="none" strike="noStrike">
                          <a:solidFill>
                            <a:srgbClr val="000000"/>
                          </a:solidFill>
                          <a:effectLst/>
                          <a:latin typeface="+mn-lt"/>
                        </a:rPr>
                        <a:t>SDR-SPTD-20S</a:t>
                      </a:r>
                    </a:p>
                  </a:txBody>
                  <a:tcPr marL="6350" marR="6350" marT="6350" marB="0" anchor="ctr"/>
                </a:tc>
                <a:tc>
                  <a:txBody>
                    <a:bodyPr/>
                    <a:lstStyle/>
                    <a:p>
                      <a:pPr algn="ctr" fontAlgn="b"/>
                      <a:r>
                        <a:rPr lang="en-US" sz="1200" b="0" i="0" u="none" strike="noStrike">
                          <a:solidFill>
                            <a:srgbClr val="000000"/>
                          </a:solidFill>
                          <a:effectLst/>
                          <a:latin typeface="+mn-lt"/>
                        </a:rPr>
                        <a:t>RRDS-023-21F</a:t>
                      </a:r>
                    </a:p>
                  </a:txBody>
                  <a:tcPr marL="6350" marR="6350" marT="6350" marB="0" anchor="ctr"/>
                </a:tc>
                <a:extLst>
                  <a:ext uri="{0D108BD9-81ED-4DB2-BD59-A6C34878D82A}">
                    <a16:rowId xmlns:a16="http://schemas.microsoft.com/office/drawing/2014/main" val="949057543"/>
                  </a:ext>
                </a:extLst>
              </a:tr>
              <a:tr h="316346">
                <a:tc>
                  <a:txBody>
                    <a:bodyPr/>
                    <a:lstStyle/>
                    <a:p>
                      <a:pPr algn="ctr" fontAlgn="b"/>
                      <a:r>
                        <a:rPr lang="en-US" sz="1200" b="0" i="0" u="none" strike="noStrike">
                          <a:solidFill>
                            <a:srgbClr val="000000"/>
                          </a:solidFill>
                          <a:effectLst/>
                          <a:latin typeface="+mn-lt"/>
                        </a:rPr>
                        <a:t>RRDS-047-22S</a:t>
                      </a:r>
                    </a:p>
                  </a:txBody>
                  <a:tcPr marL="6350" marR="6350" marT="6350" marB="0" anchor="ctr"/>
                </a:tc>
                <a:tc>
                  <a:txBody>
                    <a:bodyPr/>
                    <a:lstStyle/>
                    <a:p>
                      <a:pPr algn="ctr" fontAlgn="b"/>
                      <a:r>
                        <a:rPr lang="en-US" sz="1200" b="0" i="0" u="none" strike="noStrike">
                          <a:solidFill>
                            <a:srgbClr val="000000"/>
                          </a:solidFill>
                          <a:effectLst/>
                          <a:latin typeface="+mn-lt"/>
                        </a:rPr>
                        <a:t>MRA0-028-20S</a:t>
                      </a:r>
                    </a:p>
                  </a:txBody>
                  <a:tcPr marL="6350" marR="6350" marT="6350" marB="0" anchor="ctr"/>
                </a:tc>
                <a:tc>
                  <a:txBody>
                    <a:bodyPr/>
                    <a:lstStyle/>
                    <a:p>
                      <a:pPr algn="ctr" fontAlgn="b"/>
                      <a:r>
                        <a:rPr lang="en-US" sz="1200" b="0" i="0" u="none" strike="noStrike">
                          <a:solidFill>
                            <a:srgbClr val="000000"/>
                          </a:solidFill>
                          <a:effectLst/>
                          <a:latin typeface="+mn-lt"/>
                        </a:rPr>
                        <a:t>MHBB-028-18S</a:t>
                      </a:r>
                    </a:p>
                  </a:txBody>
                  <a:tcPr marL="6350" marR="6350" marT="6350" marB="0" anchor="ctr"/>
                </a:tc>
                <a:tc>
                  <a:txBody>
                    <a:bodyPr/>
                    <a:lstStyle/>
                    <a:p>
                      <a:pPr algn="ctr" fontAlgn="b"/>
                      <a:r>
                        <a:rPr lang="en-US" sz="1200" b="0" i="0" u="none" strike="noStrike">
                          <a:solidFill>
                            <a:srgbClr val="000000"/>
                          </a:solidFill>
                          <a:effectLst/>
                          <a:latin typeface="+mn-lt"/>
                        </a:rPr>
                        <a:t>MHBB-002-19S</a:t>
                      </a:r>
                    </a:p>
                  </a:txBody>
                  <a:tcPr marL="6350" marR="6350" marT="6350" marB="0" anchor="ctr"/>
                </a:tc>
                <a:tc>
                  <a:txBody>
                    <a:bodyPr/>
                    <a:lstStyle/>
                    <a:p>
                      <a:pPr algn="ctr" fontAlgn="b"/>
                      <a:r>
                        <a:rPr lang="en-US" sz="1200" b="0" i="0" u="none" strike="noStrike">
                          <a:solidFill>
                            <a:srgbClr val="000000"/>
                          </a:solidFill>
                          <a:effectLst/>
                          <a:latin typeface="+mn-lt"/>
                        </a:rPr>
                        <a:t>MHBC-002-21F</a:t>
                      </a:r>
                    </a:p>
                  </a:txBody>
                  <a:tcPr marL="6350" marR="6350" marT="6350" marB="0" anchor="ctr"/>
                </a:tc>
                <a:tc>
                  <a:txBody>
                    <a:bodyPr/>
                    <a:lstStyle/>
                    <a:p>
                      <a:pPr algn="ctr" fontAlgn="b"/>
                      <a:r>
                        <a:rPr lang="en-US" sz="1200" b="0" i="0" u="none" strike="noStrike">
                          <a:solidFill>
                            <a:srgbClr val="000000"/>
                          </a:solidFill>
                          <a:effectLst/>
                          <a:latin typeface="+mn-lt"/>
                        </a:rPr>
                        <a:t>HSR4-027-16W</a:t>
                      </a:r>
                    </a:p>
                  </a:txBody>
                  <a:tcPr marL="6350" marR="6350" marT="6350" marB="0" anchor="ctr"/>
                </a:tc>
                <a:extLst>
                  <a:ext uri="{0D108BD9-81ED-4DB2-BD59-A6C34878D82A}">
                    <a16:rowId xmlns:a16="http://schemas.microsoft.com/office/drawing/2014/main" val="2133928674"/>
                  </a:ext>
                </a:extLst>
              </a:tr>
              <a:tr h="316346">
                <a:tc>
                  <a:txBody>
                    <a:bodyPr/>
                    <a:lstStyle/>
                    <a:p>
                      <a:pPr algn="ctr" fontAlgn="b"/>
                      <a:r>
                        <a:rPr lang="en-US" sz="1200" b="0" i="0" u="none" strike="noStrike">
                          <a:solidFill>
                            <a:srgbClr val="000000"/>
                          </a:solidFill>
                          <a:effectLst/>
                          <a:latin typeface="+mn-lt"/>
                        </a:rPr>
                        <a:t>MHBC-007-22S</a:t>
                      </a:r>
                    </a:p>
                  </a:txBody>
                  <a:tcPr marL="6350" marR="6350" marT="6350" marB="0" anchor="ctr"/>
                </a:tc>
                <a:tc>
                  <a:txBody>
                    <a:bodyPr/>
                    <a:lstStyle/>
                    <a:p>
                      <a:pPr algn="ctr" fontAlgn="b"/>
                      <a:r>
                        <a:rPr lang="en-US" sz="1200" b="0" i="0" u="none" strike="noStrike">
                          <a:solidFill>
                            <a:srgbClr val="000000"/>
                          </a:solidFill>
                          <a:effectLst/>
                          <a:latin typeface="+mn-lt"/>
                        </a:rPr>
                        <a:t>RRD9-018-20S</a:t>
                      </a:r>
                    </a:p>
                  </a:txBody>
                  <a:tcPr marL="6350" marR="6350" marT="6350" marB="0" anchor="ctr"/>
                </a:tc>
                <a:tc>
                  <a:txBody>
                    <a:bodyPr/>
                    <a:lstStyle/>
                    <a:p>
                      <a:pPr algn="ctr" fontAlgn="b"/>
                      <a:r>
                        <a:rPr lang="en-US" sz="1200" b="0" i="0" u="none" strike="noStrike">
                          <a:solidFill>
                            <a:srgbClr val="000000"/>
                          </a:solidFill>
                          <a:effectLst/>
                          <a:latin typeface="+mn-lt"/>
                        </a:rPr>
                        <a:t>HSR4-019-18W</a:t>
                      </a:r>
                    </a:p>
                  </a:txBody>
                  <a:tcPr marL="6350" marR="6350" marT="6350" marB="0" anchor="ctr"/>
                </a:tc>
                <a:tc>
                  <a:txBody>
                    <a:bodyPr/>
                    <a:lstStyle/>
                    <a:p>
                      <a:pPr algn="ctr" fontAlgn="b"/>
                      <a:r>
                        <a:rPr lang="en-US" sz="1200" b="0" i="0" u="none" strike="noStrike">
                          <a:solidFill>
                            <a:srgbClr val="000000"/>
                          </a:solidFill>
                          <a:effectLst/>
                          <a:latin typeface="+mn-lt"/>
                        </a:rPr>
                        <a:t>HSR4-011-19S</a:t>
                      </a:r>
                    </a:p>
                  </a:txBody>
                  <a:tcPr marL="6350" marR="6350" marT="6350" marB="0" anchor="ctr"/>
                </a:tc>
                <a:tc>
                  <a:txBody>
                    <a:bodyPr/>
                    <a:lstStyle/>
                    <a:p>
                      <a:pPr algn="ctr" fontAlgn="b"/>
                      <a:r>
                        <a:rPr lang="en-US" sz="1200" b="0" i="0" u="none" strike="noStrike">
                          <a:solidFill>
                            <a:srgbClr val="000000"/>
                          </a:solidFill>
                          <a:effectLst/>
                          <a:latin typeface="+mn-lt"/>
                        </a:rPr>
                        <a:t>RRD9-001-21W</a:t>
                      </a:r>
                    </a:p>
                  </a:txBody>
                  <a:tcPr marL="6350" marR="6350" marT="6350" marB="0" anchor="ctr"/>
                </a:tc>
                <a:tc>
                  <a:txBody>
                    <a:bodyPr/>
                    <a:lstStyle/>
                    <a:p>
                      <a:pPr algn="ctr" fontAlgn="b"/>
                      <a:r>
                        <a:rPr lang="en-US" sz="1200" b="0" i="0" u="none" strike="noStrike">
                          <a:solidFill>
                            <a:srgbClr val="000000"/>
                          </a:solidFill>
                          <a:effectLst/>
                          <a:latin typeface="+mn-lt"/>
                        </a:rPr>
                        <a:t>HSR4-006-20S</a:t>
                      </a:r>
                    </a:p>
                  </a:txBody>
                  <a:tcPr marL="6350" marR="6350" marT="6350" marB="0" anchor="ctr"/>
                </a:tc>
                <a:extLst>
                  <a:ext uri="{0D108BD9-81ED-4DB2-BD59-A6C34878D82A}">
                    <a16:rowId xmlns:a16="http://schemas.microsoft.com/office/drawing/2014/main" val="2817676718"/>
                  </a:ext>
                </a:extLst>
              </a:tr>
              <a:tr h="316346">
                <a:tc>
                  <a:txBody>
                    <a:bodyPr/>
                    <a:lstStyle/>
                    <a:p>
                      <a:pPr algn="ctr" fontAlgn="b"/>
                      <a:r>
                        <a:rPr lang="en-US" sz="1200" b="0" i="0" u="none" strike="noStrike">
                          <a:solidFill>
                            <a:srgbClr val="000000"/>
                          </a:solidFill>
                          <a:effectLst/>
                          <a:latin typeface="+mn-lt"/>
                        </a:rPr>
                        <a:t>PSYC-002-22S</a:t>
                      </a:r>
                    </a:p>
                  </a:txBody>
                  <a:tcPr marL="6350" marR="6350" marT="6350" marB="0" anchor="ctr"/>
                </a:tc>
                <a:tc>
                  <a:txBody>
                    <a:bodyPr/>
                    <a:lstStyle/>
                    <a:p>
                      <a:pPr algn="ctr" fontAlgn="b"/>
                      <a:r>
                        <a:rPr lang="en-US" sz="1200" b="0" i="0" u="none" strike="noStrike">
                          <a:solidFill>
                            <a:srgbClr val="000000"/>
                          </a:solidFill>
                          <a:effectLst/>
                          <a:latin typeface="+mn-lt"/>
                        </a:rPr>
                        <a:t>RRD8-004-20S</a:t>
                      </a:r>
                    </a:p>
                  </a:txBody>
                  <a:tcPr marL="6350" marR="6350" marT="6350" marB="0" anchor="ctr"/>
                </a:tc>
                <a:tc>
                  <a:txBody>
                    <a:bodyPr/>
                    <a:lstStyle/>
                    <a:p>
                      <a:pPr algn="ctr" fontAlgn="b"/>
                      <a:r>
                        <a:rPr lang="en-US" sz="1200" b="0" i="0" u="none" strike="noStrike">
                          <a:solidFill>
                            <a:srgbClr val="000000"/>
                          </a:solidFill>
                          <a:effectLst/>
                          <a:latin typeface="+mn-lt"/>
                        </a:rPr>
                        <a:t>SPLM-009-17</a:t>
                      </a:r>
                    </a:p>
                  </a:txBody>
                  <a:tcPr marL="6350" marR="6350" marT="6350" marB="0" anchor="ctr"/>
                </a:tc>
                <a:tc>
                  <a:txBody>
                    <a:bodyPr/>
                    <a:lstStyle/>
                    <a:p>
                      <a:pPr algn="ctr" fontAlgn="b"/>
                      <a:r>
                        <a:rPr lang="en-US" sz="1200" b="0" i="0" u="none" strike="noStrike">
                          <a:solidFill>
                            <a:srgbClr val="000000"/>
                          </a:solidFill>
                          <a:effectLst/>
                          <a:latin typeface="+mn-lt"/>
                        </a:rPr>
                        <a:t>MHBC-007-19F</a:t>
                      </a:r>
                    </a:p>
                  </a:txBody>
                  <a:tcPr marL="6350" marR="6350" marT="6350" marB="0" anchor="ctr"/>
                </a:tc>
                <a:tc>
                  <a:txBody>
                    <a:bodyPr/>
                    <a:lstStyle/>
                    <a:p>
                      <a:pPr algn="ctr" fontAlgn="b"/>
                      <a:r>
                        <a:rPr lang="en-US" sz="1200" b="0" i="0" u="none" strike="noStrike">
                          <a:solidFill>
                            <a:srgbClr val="000000"/>
                          </a:solidFill>
                          <a:effectLst/>
                          <a:latin typeface="+mn-lt"/>
                        </a:rPr>
                        <a:t>RRD4-001-20S</a:t>
                      </a:r>
                    </a:p>
                  </a:txBody>
                  <a:tcPr marL="6350" marR="6350" marT="6350" marB="0" anchor="ctr"/>
                </a:tc>
                <a:tc>
                  <a:txBody>
                    <a:bodyPr/>
                    <a:lstStyle/>
                    <a:p>
                      <a:pPr algn="ctr" fontAlgn="b"/>
                      <a:r>
                        <a:rPr lang="en-US" sz="1200" b="0" i="0" u="none" strike="noStrike">
                          <a:solidFill>
                            <a:srgbClr val="000000"/>
                          </a:solidFill>
                          <a:effectLst/>
                          <a:latin typeface="+mn-lt"/>
                        </a:rPr>
                        <a:t>MHBB-010-16F</a:t>
                      </a:r>
                    </a:p>
                  </a:txBody>
                  <a:tcPr marL="6350" marR="6350" marT="6350" marB="0" anchor="ctr"/>
                </a:tc>
                <a:extLst>
                  <a:ext uri="{0D108BD9-81ED-4DB2-BD59-A6C34878D82A}">
                    <a16:rowId xmlns:a16="http://schemas.microsoft.com/office/drawing/2014/main" val="1885097003"/>
                  </a:ext>
                </a:extLst>
              </a:tr>
              <a:tr h="316346">
                <a:tc>
                  <a:txBody>
                    <a:bodyPr/>
                    <a:lstStyle/>
                    <a:p>
                      <a:pPr algn="ctr" fontAlgn="b"/>
                      <a:r>
                        <a:rPr lang="en-US" sz="1200" b="0" i="0" u="none" strike="noStrike">
                          <a:solidFill>
                            <a:srgbClr val="000000"/>
                          </a:solidFill>
                          <a:effectLst/>
                          <a:latin typeface="+mn-lt"/>
                        </a:rPr>
                        <a:t>HQ5 014-19W</a:t>
                      </a:r>
                    </a:p>
                  </a:txBody>
                  <a:tcPr marL="6350" marR="6350" marT="6350" marB="0" anchor="ctr"/>
                </a:tc>
                <a:tc>
                  <a:txBody>
                    <a:bodyPr/>
                    <a:lstStyle/>
                    <a:p>
                      <a:pPr algn="ctr" fontAlgn="b"/>
                      <a:r>
                        <a:rPr lang="en-US" sz="1200" b="0" i="0" u="none" strike="noStrike">
                          <a:solidFill>
                            <a:srgbClr val="000000"/>
                          </a:solidFill>
                          <a:effectLst/>
                          <a:latin typeface="+mn-lt"/>
                        </a:rPr>
                        <a:t>HSR4-013-19S</a:t>
                      </a:r>
                    </a:p>
                  </a:txBody>
                  <a:tcPr marL="6350" marR="6350" marT="6350" marB="0" anchor="ctr"/>
                </a:tc>
                <a:tc>
                  <a:txBody>
                    <a:bodyPr/>
                    <a:lstStyle/>
                    <a:p>
                      <a:pPr algn="ctr" fontAlgn="b"/>
                      <a:r>
                        <a:rPr lang="en-US" sz="1200" b="0" i="0" u="none" strike="noStrike">
                          <a:solidFill>
                            <a:srgbClr val="000000"/>
                          </a:solidFill>
                          <a:effectLst/>
                          <a:latin typeface="+mn-lt"/>
                        </a:rPr>
                        <a:t>PSYC-002-20FHold</a:t>
                      </a:r>
                    </a:p>
                  </a:txBody>
                  <a:tcPr marL="6350" marR="6350" marT="6350" marB="0" anchor="ctr"/>
                </a:tc>
                <a:tc>
                  <a:txBody>
                    <a:bodyPr/>
                    <a:lstStyle/>
                    <a:p>
                      <a:pPr algn="ctr" fontAlgn="b"/>
                      <a:r>
                        <a:rPr lang="en-US" sz="1200" b="0" i="0" u="none" strike="noStrike">
                          <a:solidFill>
                            <a:srgbClr val="000000"/>
                          </a:solidFill>
                          <a:effectLst/>
                          <a:latin typeface="+mn-lt"/>
                        </a:rPr>
                        <a:t>MHBC-004-21F</a:t>
                      </a:r>
                    </a:p>
                  </a:txBody>
                  <a:tcPr marL="6350" marR="6350" marT="6350" marB="0" anchor="ctr"/>
                </a:tc>
                <a:tc>
                  <a:txBody>
                    <a:bodyPr/>
                    <a:lstStyle/>
                    <a:p>
                      <a:pPr algn="ctr" fontAlgn="b"/>
                      <a:r>
                        <a:rPr lang="en-US" sz="1200" b="0" i="0" u="none" strike="noStrike">
                          <a:solidFill>
                            <a:srgbClr val="000000"/>
                          </a:solidFill>
                          <a:effectLst/>
                          <a:latin typeface="+mn-lt"/>
                        </a:rPr>
                        <a:t>EPID-002-18F</a:t>
                      </a:r>
                    </a:p>
                  </a:txBody>
                  <a:tcPr marL="6350" marR="6350" marT="6350" marB="0" anchor="ctr"/>
                </a:tc>
                <a:tc>
                  <a:txBody>
                    <a:bodyPr/>
                    <a:lstStyle/>
                    <a:p>
                      <a:pPr algn="ctr" fontAlgn="b"/>
                      <a:endParaRPr lang="en-US" sz="1200" b="0" i="0" u="none" strike="noStrike">
                        <a:solidFill>
                          <a:srgbClr val="000000"/>
                        </a:solidFill>
                        <a:effectLst/>
                        <a:latin typeface="+mn-lt"/>
                      </a:endParaRPr>
                    </a:p>
                  </a:txBody>
                  <a:tcPr marL="6350" marR="6350" marT="6350" marB="0" anchor="ctr"/>
                </a:tc>
                <a:extLst>
                  <a:ext uri="{0D108BD9-81ED-4DB2-BD59-A6C34878D82A}">
                    <a16:rowId xmlns:a16="http://schemas.microsoft.com/office/drawing/2014/main" val="323898725"/>
                  </a:ext>
                </a:extLst>
              </a:tr>
            </a:tbl>
          </a:graphicData>
        </a:graphic>
      </p:graphicFrame>
    </p:spTree>
    <p:extLst>
      <p:ext uri="{BB962C8B-B14F-4D97-AF65-F5344CB8AC3E}">
        <p14:creationId xmlns:p14="http://schemas.microsoft.com/office/powerpoint/2010/main" val="227108458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0D2DB-8C76-5644-BDE9-1819A1400CF9}"/>
              </a:ext>
            </a:extLst>
          </p:cNvPr>
          <p:cNvSpPr>
            <a:spLocks noGrp="1"/>
          </p:cNvSpPr>
          <p:nvPr>
            <p:ph type="title"/>
          </p:nvPr>
        </p:nvSpPr>
        <p:spPr/>
        <p:txBody>
          <a:bodyPr/>
          <a:lstStyle/>
          <a:p>
            <a:r>
              <a:rPr lang="en-US"/>
              <a:t>Suicide Prevention AMP-SPRINT Unmatched IDs</a:t>
            </a:r>
          </a:p>
        </p:txBody>
      </p:sp>
      <p:sp>
        <p:nvSpPr>
          <p:cNvPr id="3" name="Slide Number Placeholder 2">
            <a:extLst>
              <a:ext uri="{FF2B5EF4-FFF2-40B4-BE49-F238E27FC236}">
                <a16:creationId xmlns:a16="http://schemas.microsoft.com/office/drawing/2014/main" id="{167F6B78-E60C-9A8D-3E17-38E7980655AE}"/>
              </a:ext>
            </a:extLst>
          </p:cNvPr>
          <p:cNvSpPr>
            <a:spLocks noGrp="1"/>
          </p:cNvSpPr>
          <p:nvPr>
            <p:ph type="sldNum" sz="quarter" idx="12"/>
          </p:nvPr>
        </p:nvSpPr>
        <p:spPr/>
        <p:txBody>
          <a:bodyPr/>
          <a:lstStyle/>
          <a:p>
            <a:fld id="{61ED25BF-8B08-481C-9175-42CBF3C8334C}" type="slidenum">
              <a:rPr lang="en-US" smtClean="0"/>
              <a:pPr/>
              <a:t>128</a:t>
            </a:fld>
            <a:endParaRPr lang="en-US"/>
          </a:p>
        </p:txBody>
      </p:sp>
      <p:graphicFrame>
        <p:nvGraphicFramePr>
          <p:cNvPr id="6" name="Table 5">
            <a:extLst>
              <a:ext uri="{FF2B5EF4-FFF2-40B4-BE49-F238E27FC236}">
                <a16:creationId xmlns:a16="http://schemas.microsoft.com/office/drawing/2014/main" id="{9801BA0C-5268-709B-719F-A96DAA15D533}"/>
              </a:ext>
            </a:extLst>
          </p:cNvPr>
          <p:cNvGraphicFramePr>
            <a:graphicFrameLocks noGrp="1"/>
          </p:cNvGraphicFramePr>
          <p:nvPr>
            <p:extLst>
              <p:ext uri="{D42A27DB-BD31-4B8C-83A1-F6EECF244321}">
                <p14:modId xmlns:p14="http://schemas.microsoft.com/office/powerpoint/2010/main" val="2312155998"/>
              </p:ext>
            </p:extLst>
          </p:nvPr>
        </p:nvGraphicFramePr>
        <p:xfrm>
          <a:off x="2031999" y="1256145"/>
          <a:ext cx="8128002" cy="4131432"/>
        </p:xfrm>
        <a:graphic>
          <a:graphicData uri="http://schemas.openxmlformats.org/drawingml/2006/table">
            <a:tbl>
              <a:tblPr firstRow="1" bandRow="1">
                <a:tableStyleId>{93296810-A885-4BE3-A3E7-6D5BEEA58F35}</a:tableStyleId>
              </a:tblPr>
              <a:tblGrid>
                <a:gridCol w="1354667">
                  <a:extLst>
                    <a:ext uri="{9D8B030D-6E8A-4147-A177-3AD203B41FA5}">
                      <a16:colId xmlns:a16="http://schemas.microsoft.com/office/drawing/2014/main" val="391886936"/>
                    </a:ext>
                  </a:extLst>
                </a:gridCol>
                <a:gridCol w="1354667">
                  <a:extLst>
                    <a:ext uri="{9D8B030D-6E8A-4147-A177-3AD203B41FA5}">
                      <a16:colId xmlns:a16="http://schemas.microsoft.com/office/drawing/2014/main" val="2938275320"/>
                    </a:ext>
                  </a:extLst>
                </a:gridCol>
                <a:gridCol w="1354667">
                  <a:extLst>
                    <a:ext uri="{9D8B030D-6E8A-4147-A177-3AD203B41FA5}">
                      <a16:colId xmlns:a16="http://schemas.microsoft.com/office/drawing/2014/main" val="3852774686"/>
                    </a:ext>
                  </a:extLst>
                </a:gridCol>
                <a:gridCol w="1354667">
                  <a:extLst>
                    <a:ext uri="{9D8B030D-6E8A-4147-A177-3AD203B41FA5}">
                      <a16:colId xmlns:a16="http://schemas.microsoft.com/office/drawing/2014/main" val="2049791736"/>
                    </a:ext>
                  </a:extLst>
                </a:gridCol>
                <a:gridCol w="1354667">
                  <a:extLst>
                    <a:ext uri="{9D8B030D-6E8A-4147-A177-3AD203B41FA5}">
                      <a16:colId xmlns:a16="http://schemas.microsoft.com/office/drawing/2014/main" val="16582455"/>
                    </a:ext>
                  </a:extLst>
                </a:gridCol>
                <a:gridCol w="1354667">
                  <a:extLst>
                    <a:ext uri="{9D8B030D-6E8A-4147-A177-3AD203B41FA5}">
                      <a16:colId xmlns:a16="http://schemas.microsoft.com/office/drawing/2014/main" val="2353554068"/>
                    </a:ext>
                  </a:extLst>
                </a:gridCol>
              </a:tblGrid>
              <a:tr h="316346">
                <a:tc gridSpan="6">
                  <a:txBody>
                    <a:bodyPr/>
                    <a:lstStyle/>
                    <a:p>
                      <a:pPr algn="ctr"/>
                      <a:r>
                        <a:rPr lang="en-US" sz="1600"/>
                        <a:t>Suicide Prevention AMP Projects Not Matched with SPRINT API Projects</a:t>
                      </a:r>
                      <a:endParaRPr lang="en-US" sz="1600">
                        <a:latin typeface="+mn-lt"/>
                      </a:endParaRPr>
                    </a:p>
                  </a:txBody>
                  <a:tcPr anchor="ctr"/>
                </a:tc>
                <a:tc hMerge="1">
                  <a:txBody>
                    <a:bodyPr/>
                    <a:lstStyle/>
                    <a:p>
                      <a:pPr algn="ctr"/>
                      <a:endParaRPr lang="en-US" sz="1600">
                        <a:latin typeface="+mn-lt"/>
                      </a:endParaRPr>
                    </a:p>
                  </a:txBody>
                  <a:tcPr anchor="ctr"/>
                </a:tc>
                <a:tc hMerge="1">
                  <a:txBody>
                    <a:bodyPr/>
                    <a:lstStyle/>
                    <a:p>
                      <a:pPr algn="ctr"/>
                      <a:endParaRPr lang="en-US" sz="1600">
                        <a:latin typeface="+mn-lt"/>
                      </a:endParaRPr>
                    </a:p>
                  </a:txBody>
                  <a:tcPr anchor="ctr"/>
                </a:tc>
                <a:tc hMerge="1">
                  <a:txBody>
                    <a:bodyPr/>
                    <a:lstStyle/>
                    <a:p>
                      <a:pPr algn="ctr"/>
                      <a:endParaRPr lang="en-US" sz="1600">
                        <a:latin typeface="+mn-lt"/>
                      </a:endParaRPr>
                    </a:p>
                  </a:txBody>
                  <a:tcPr anchor="ctr"/>
                </a:tc>
                <a:tc hMerge="1">
                  <a:txBody>
                    <a:bodyPr/>
                    <a:lstStyle/>
                    <a:p>
                      <a:pPr algn="ctr"/>
                      <a:endParaRPr lang="en-US" sz="1600">
                        <a:latin typeface="+mn-lt"/>
                      </a:endParaRPr>
                    </a:p>
                  </a:txBody>
                  <a:tcPr anchor="ctr"/>
                </a:tc>
                <a:tc hMerge="1">
                  <a:txBody>
                    <a:bodyPr/>
                    <a:lstStyle/>
                    <a:p>
                      <a:pPr algn="ctr"/>
                      <a:endParaRPr lang="en-US" sz="1600">
                        <a:latin typeface="+mn-lt"/>
                      </a:endParaRPr>
                    </a:p>
                  </a:txBody>
                  <a:tcPr anchor="ctr"/>
                </a:tc>
                <a:extLst>
                  <a:ext uri="{0D108BD9-81ED-4DB2-BD59-A6C34878D82A}">
                    <a16:rowId xmlns:a16="http://schemas.microsoft.com/office/drawing/2014/main" val="51931189"/>
                  </a:ext>
                </a:extLst>
              </a:tr>
              <a:tr h="316346">
                <a:tc>
                  <a:txBody>
                    <a:bodyPr/>
                    <a:lstStyle/>
                    <a:p>
                      <a:pPr algn="ctr" fontAlgn="b"/>
                      <a:r>
                        <a:rPr lang="en-US" sz="1200" b="0" i="0" u="none" strike="noStrike" dirty="0">
                          <a:solidFill>
                            <a:srgbClr val="000000"/>
                          </a:solidFill>
                          <a:effectLst/>
                          <a:latin typeface="Calibri" panose="020F0502020204030204" pitchFamily="34" charset="0"/>
                        </a:rPr>
                        <a:t>RCSR-007-22FHold</a:t>
                      </a:r>
                    </a:p>
                  </a:txBody>
                  <a:tcPr marL="6350" marR="6350" marT="6350" marB="0" anchor="ctr"/>
                </a:tc>
                <a:tc>
                  <a:txBody>
                    <a:bodyPr/>
                    <a:lstStyle/>
                    <a:p>
                      <a:pPr algn="ctr" fontAlgn="b"/>
                      <a:r>
                        <a:rPr lang="en-US" sz="1200" b="0" i="0" u="none" strike="noStrike" dirty="0">
                          <a:solidFill>
                            <a:srgbClr val="000000"/>
                          </a:solidFill>
                          <a:effectLst/>
                          <a:latin typeface="Calibri" panose="020F0502020204030204" pitchFamily="34" charset="0"/>
                        </a:rPr>
                        <a:t>C19 20-203</a:t>
                      </a:r>
                    </a:p>
                  </a:txBody>
                  <a:tcPr marL="6350" marR="6350" marT="6350" marB="0" anchor="ctr"/>
                </a:tc>
                <a:tc>
                  <a:txBody>
                    <a:bodyPr/>
                    <a:lstStyle/>
                    <a:p>
                      <a:pPr algn="ctr" fontAlgn="b"/>
                      <a:r>
                        <a:rPr lang="en-US" sz="1200" b="0" i="0" u="none" strike="noStrike" dirty="0">
                          <a:solidFill>
                            <a:srgbClr val="000000"/>
                          </a:solidFill>
                          <a:effectLst/>
                          <a:latin typeface="Calibri" panose="020F0502020204030204" pitchFamily="34" charset="0"/>
                        </a:rPr>
                        <a:t>MHBA-002-16S</a:t>
                      </a:r>
                    </a:p>
                  </a:txBody>
                  <a:tcPr marL="6350" marR="6350" marT="6350" marB="0" anchor="ctr"/>
                </a:tc>
                <a:tc>
                  <a:txBody>
                    <a:bodyPr/>
                    <a:lstStyle/>
                    <a:p>
                      <a:pPr algn="ctr" fontAlgn="b"/>
                      <a:r>
                        <a:rPr lang="en-US" sz="1200" b="0" i="0" u="none" strike="noStrike" dirty="0">
                          <a:solidFill>
                            <a:srgbClr val="000000"/>
                          </a:solidFill>
                          <a:effectLst/>
                          <a:latin typeface="Calibri" panose="020F0502020204030204" pitchFamily="34" charset="0"/>
                        </a:rPr>
                        <a:t>HSR4-013-14S</a:t>
                      </a:r>
                    </a:p>
                  </a:txBody>
                  <a:tcPr marL="6350" marR="6350" marT="6350" marB="0" anchor="ctr"/>
                </a:tc>
                <a:tc>
                  <a:txBody>
                    <a:bodyPr/>
                    <a:lstStyle/>
                    <a:p>
                      <a:pPr algn="ctr" fontAlgn="b"/>
                      <a:r>
                        <a:rPr lang="en-US" sz="1200" b="0" i="0" u="none" strike="noStrike" dirty="0">
                          <a:solidFill>
                            <a:srgbClr val="000000"/>
                          </a:solidFill>
                          <a:effectLst/>
                          <a:latin typeface="Calibri" panose="020F0502020204030204" pitchFamily="34" charset="0"/>
                        </a:rPr>
                        <a:t>RRP 11-002</a:t>
                      </a:r>
                    </a:p>
                  </a:txBody>
                  <a:tcPr marL="6350" marR="6350" marT="6350" marB="0" anchor="ctr"/>
                </a:tc>
                <a:tc>
                  <a:txBody>
                    <a:bodyPr/>
                    <a:lstStyle/>
                    <a:p>
                      <a:pPr algn="ctr" fontAlgn="b"/>
                      <a:r>
                        <a:rPr lang="en-US" sz="1200" b="0" i="0" u="none" strike="noStrike" dirty="0">
                          <a:solidFill>
                            <a:srgbClr val="000000"/>
                          </a:solidFill>
                          <a:effectLst/>
                          <a:latin typeface="Calibri" panose="020F0502020204030204" pitchFamily="34" charset="0"/>
                        </a:rPr>
                        <a:t>IIR 04-211</a:t>
                      </a:r>
                    </a:p>
                  </a:txBody>
                  <a:tcPr marL="6350" marR="6350" marT="6350" marB="0" anchor="ctr"/>
                </a:tc>
                <a:extLst>
                  <a:ext uri="{0D108BD9-81ED-4DB2-BD59-A6C34878D82A}">
                    <a16:rowId xmlns:a16="http://schemas.microsoft.com/office/drawing/2014/main" val="2408235955"/>
                  </a:ext>
                </a:extLst>
              </a:tr>
              <a:tr h="316346">
                <a:tc>
                  <a:txBody>
                    <a:bodyPr/>
                    <a:lstStyle/>
                    <a:p>
                      <a:pPr algn="ctr" fontAlgn="b"/>
                      <a:r>
                        <a:rPr lang="en-US" sz="1200" b="0" i="0" u="none" strike="noStrike" dirty="0">
                          <a:solidFill>
                            <a:srgbClr val="000000"/>
                          </a:solidFill>
                          <a:effectLst/>
                          <a:latin typeface="Calibri" panose="020F0502020204030204" pitchFamily="34" charset="0"/>
                        </a:rPr>
                        <a:t>HSR4-005-22WHold</a:t>
                      </a:r>
                    </a:p>
                  </a:txBody>
                  <a:tcPr marL="6350" marR="6350" marT="6350" marB="0" anchor="ctr"/>
                </a:tc>
                <a:tc>
                  <a:txBody>
                    <a:bodyPr/>
                    <a:lstStyle/>
                    <a:p>
                      <a:pPr algn="ctr" fontAlgn="b"/>
                      <a:r>
                        <a:rPr lang="en-US" sz="1200" b="0" i="0" u="none" strike="noStrike" dirty="0">
                          <a:solidFill>
                            <a:srgbClr val="000000"/>
                          </a:solidFill>
                          <a:effectLst/>
                          <a:latin typeface="Calibri" panose="020F0502020204030204" pitchFamily="34" charset="0"/>
                        </a:rPr>
                        <a:t>C19 20-216</a:t>
                      </a:r>
                    </a:p>
                  </a:txBody>
                  <a:tcPr marL="6350" marR="6350" marT="6350" marB="0" anchor="ctr"/>
                </a:tc>
                <a:tc>
                  <a:txBody>
                    <a:bodyPr/>
                    <a:lstStyle/>
                    <a:p>
                      <a:pPr algn="ctr" fontAlgn="b"/>
                      <a:r>
                        <a:rPr lang="en-US" sz="1200" b="0" i="0" u="none" strike="noStrike">
                          <a:solidFill>
                            <a:srgbClr val="000000"/>
                          </a:solidFill>
                          <a:effectLst/>
                          <a:latin typeface="Calibri" panose="020F0502020204030204" pitchFamily="34" charset="0"/>
                        </a:rPr>
                        <a:t>MVP-DOE1</a:t>
                      </a:r>
                    </a:p>
                  </a:txBody>
                  <a:tcPr marL="6350" marR="6350" marT="6350" marB="0" anchor="ctr"/>
                </a:tc>
                <a:tc>
                  <a:txBody>
                    <a:bodyPr/>
                    <a:lstStyle/>
                    <a:p>
                      <a:pPr algn="ctr" fontAlgn="b"/>
                      <a:r>
                        <a:rPr lang="en-US" sz="1200" b="0" i="0" u="none" strike="noStrike" dirty="0">
                          <a:solidFill>
                            <a:srgbClr val="000000"/>
                          </a:solidFill>
                          <a:effectLst/>
                          <a:latin typeface="Calibri" panose="020F0502020204030204" pitchFamily="34" charset="0"/>
                        </a:rPr>
                        <a:t>HSR4-022-13W</a:t>
                      </a:r>
                    </a:p>
                  </a:txBody>
                  <a:tcPr marL="6350" marR="6350" marT="6350" marB="0" anchor="ctr"/>
                </a:tc>
                <a:tc>
                  <a:txBody>
                    <a:bodyPr/>
                    <a:lstStyle/>
                    <a:p>
                      <a:pPr algn="ctr" fontAlgn="b"/>
                      <a:r>
                        <a:rPr lang="en-US" sz="1200" b="0" i="0" u="none" strike="noStrike">
                          <a:solidFill>
                            <a:srgbClr val="000000"/>
                          </a:solidFill>
                          <a:effectLst/>
                          <a:latin typeface="Calibri" panose="020F0502020204030204" pitchFamily="34" charset="0"/>
                        </a:rPr>
                        <a:t>RRP 11-265</a:t>
                      </a:r>
                    </a:p>
                  </a:txBody>
                  <a:tcPr marL="6350" marR="6350" marT="6350" marB="0" anchor="ctr"/>
                </a:tc>
                <a:tc>
                  <a:txBody>
                    <a:bodyPr/>
                    <a:lstStyle/>
                    <a:p>
                      <a:pPr algn="ctr" fontAlgn="b"/>
                      <a:r>
                        <a:rPr lang="en-US" sz="1200" b="0" i="0" u="none" strike="noStrike">
                          <a:solidFill>
                            <a:srgbClr val="000000"/>
                          </a:solidFill>
                          <a:effectLst/>
                          <a:latin typeface="Calibri" panose="020F0502020204030204" pitchFamily="34" charset="0"/>
                        </a:rPr>
                        <a:t>MRA0-027-19SHold</a:t>
                      </a:r>
                    </a:p>
                  </a:txBody>
                  <a:tcPr marL="6350" marR="6350" marT="6350" marB="0" anchor="ctr"/>
                </a:tc>
                <a:extLst>
                  <a:ext uri="{0D108BD9-81ED-4DB2-BD59-A6C34878D82A}">
                    <a16:rowId xmlns:a16="http://schemas.microsoft.com/office/drawing/2014/main" val="1095501325"/>
                  </a:ext>
                </a:extLst>
              </a:tr>
              <a:tr h="316346">
                <a:tc>
                  <a:txBody>
                    <a:bodyPr/>
                    <a:lstStyle/>
                    <a:p>
                      <a:pPr algn="ctr" fontAlgn="b"/>
                      <a:r>
                        <a:rPr lang="en-US" sz="1200" b="0" i="0" u="none" strike="noStrike">
                          <a:solidFill>
                            <a:srgbClr val="000000"/>
                          </a:solidFill>
                          <a:effectLst/>
                          <a:latin typeface="Calibri" panose="020F0502020204030204" pitchFamily="34" charset="0"/>
                        </a:rPr>
                        <a:t>HSR5-003-22WHold</a:t>
                      </a:r>
                    </a:p>
                  </a:txBody>
                  <a:tcPr marL="6350" marR="6350" marT="6350" marB="0" anchor="ctr"/>
                </a:tc>
                <a:tc>
                  <a:txBody>
                    <a:bodyPr/>
                    <a:lstStyle/>
                    <a:p>
                      <a:pPr algn="ctr" fontAlgn="b"/>
                      <a:r>
                        <a:rPr lang="en-US" sz="1200" b="0" i="0" u="none" strike="noStrike" dirty="0">
                          <a:solidFill>
                            <a:srgbClr val="000000"/>
                          </a:solidFill>
                          <a:effectLst/>
                          <a:latin typeface="Calibri" panose="020F0502020204030204" pitchFamily="34" charset="0"/>
                        </a:rPr>
                        <a:t>HSR4-023-19S</a:t>
                      </a:r>
                    </a:p>
                  </a:txBody>
                  <a:tcPr marL="6350" marR="6350" marT="6350" marB="0" anchor="ctr"/>
                </a:tc>
                <a:tc>
                  <a:txBody>
                    <a:bodyPr/>
                    <a:lstStyle/>
                    <a:p>
                      <a:pPr algn="ctr" fontAlgn="b"/>
                      <a:r>
                        <a:rPr lang="en-US" sz="1200" b="0" i="0" u="none" strike="noStrike" dirty="0">
                          <a:solidFill>
                            <a:srgbClr val="000000"/>
                          </a:solidFill>
                          <a:effectLst/>
                          <a:latin typeface="Calibri" panose="020F0502020204030204" pitchFamily="34" charset="0"/>
                        </a:rPr>
                        <a:t>RRD4-005-16S</a:t>
                      </a:r>
                    </a:p>
                  </a:txBody>
                  <a:tcPr marL="6350" marR="6350" marT="6350" marB="0" anchor="ctr"/>
                </a:tc>
                <a:tc>
                  <a:txBody>
                    <a:bodyPr/>
                    <a:lstStyle/>
                    <a:p>
                      <a:pPr algn="ctr" fontAlgn="b"/>
                      <a:r>
                        <a:rPr lang="en-US" sz="1200" b="0" i="0" u="none" strike="noStrike">
                          <a:solidFill>
                            <a:srgbClr val="000000"/>
                          </a:solidFill>
                          <a:effectLst/>
                          <a:latin typeface="Calibri" panose="020F0502020204030204" pitchFamily="34" charset="0"/>
                        </a:rPr>
                        <a:t>RRDS-030-15S</a:t>
                      </a:r>
                    </a:p>
                  </a:txBody>
                  <a:tcPr marL="6350" marR="6350" marT="6350" marB="0" anchor="ctr"/>
                </a:tc>
                <a:tc>
                  <a:txBody>
                    <a:bodyPr/>
                    <a:lstStyle/>
                    <a:p>
                      <a:pPr algn="ctr" fontAlgn="b"/>
                      <a:r>
                        <a:rPr lang="en-US" sz="1200" b="0" i="0" u="none" strike="noStrike" dirty="0">
                          <a:solidFill>
                            <a:srgbClr val="000000"/>
                          </a:solidFill>
                          <a:effectLst/>
                          <a:latin typeface="Calibri" panose="020F0502020204030204" pitchFamily="34" charset="0"/>
                        </a:rPr>
                        <a:t>HSR4-590-10S</a:t>
                      </a:r>
                    </a:p>
                  </a:txBody>
                  <a:tcPr marL="6350" marR="6350" marT="6350" marB="0" anchor="ctr"/>
                </a:tc>
                <a:tc>
                  <a:txBody>
                    <a:bodyPr/>
                    <a:lstStyle/>
                    <a:p>
                      <a:pPr algn="ctr" fontAlgn="b"/>
                      <a:r>
                        <a:rPr lang="en-US" sz="1200" b="0" i="0" u="none" strike="noStrike" dirty="0">
                          <a:solidFill>
                            <a:srgbClr val="000000"/>
                          </a:solidFill>
                          <a:effectLst/>
                          <a:latin typeface="Calibri" panose="020F0502020204030204" pitchFamily="34" charset="0"/>
                        </a:rPr>
                        <a:t>590</a:t>
                      </a:r>
                    </a:p>
                  </a:txBody>
                  <a:tcPr marL="6350" marR="6350" marT="6350" marB="0" anchor="ctr"/>
                </a:tc>
                <a:extLst>
                  <a:ext uri="{0D108BD9-81ED-4DB2-BD59-A6C34878D82A}">
                    <a16:rowId xmlns:a16="http://schemas.microsoft.com/office/drawing/2014/main" val="3854791407"/>
                  </a:ext>
                </a:extLst>
              </a:tr>
              <a:tr h="316346">
                <a:tc>
                  <a:txBody>
                    <a:bodyPr/>
                    <a:lstStyle/>
                    <a:p>
                      <a:pPr algn="ctr" fontAlgn="b"/>
                      <a:r>
                        <a:rPr lang="en-US" sz="1200" b="0" i="0" u="none" strike="noStrike" dirty="0">
                          <a:solidFill>
                            <a:srgbClr val="000000"/>
                          </a:solidFill>
                          <a:effectLst/>
                          <a:latin typeface="Calibri" panose="020F0502020204030204" pitchFamily="34" charset="0"/>
                        </a:rPr>
                        <a:t>HSR9-009-21S</a:t>
                      </a:r>
                    </a:p>
                  </a:txBody>
                  <a:tcPr marL="6350" marR="6350" marT="6350" marB="0" anchor="ctr"/>
                </a:tc>
                <a:tc>
                  <a:txBody>
                    <a:bodyPr/>
                    <a:lstStyle/>
                    <a:p>
                      <a:pPr algn="ctr" fontAlgn="b"/>
                      <a:r>
                        <a:rPr lang="en-US" sz="1200" b="0" i="0" u="none" strike="noStrike">
                          <a:solidFill>
                            <a:srgbClr val="000000"/>
                          </a:solidFill>
                          <a:effectLst/>
                          <a:latin typeface="Calibri" panose="020F0502020204030204" pitchFamily="34" charset="0"/>
                        </a:rPr>
                        <a:t>HSR4-026-19W</a:t>
                      </a:r>
                    </a:p>
                  </a:txBody>
                  <a:tcPr marL="6350" marR="6350" marT="6350" marB="0" anchor="ctr"/>
                </a:tc>
                <a:tc>
                  <a:txBody>
                    <a:bodyPr/>
                    <a:lstStyle/>
                    <a:p>
                      <a:pPr algn="ctr" fontAlgn="b"/>
                      <a:r>
                        <a:rPr lang="en-US" sz="1200" b="0" i="0" u="none" strike="noStrike">
                          <a:solidFill>
                            <a:srgbClr val="000000"/>
                          </a:solidFill>
                          <a:effectLst/>
                          <a:latin typeface="Calibri" panose="020F0502020204030204" pitchFamily="34" charset="0"/>
                        </a:rPr>
                        <a:t>RRD4-015-16S</a:t>
                      </a:r>
                    </a:p>
                  </a:txBody>
                  <a:tcPr marL="6350" marR="6350" marT="6350" marB="0" anchor="ctr"/>
                </a:tc>
                <a:tc>
                  <a:txBody>
                    <a:bodyPr/>
                    <a:lstStyle/>
                    <a:p>
                      <a:pPr algn="ctr" fontAlgn="b"/>
                      <a:r>
                        <a:rPr lang="en-US" sz="1200" b="0" i="0" u="none" strike="noStrike" dirty="0">
                          <a:solidFill>
                            <a:srgbClr val="000000"/>
                          </a:solidFill>
                          <a:effectLst/>
                          <a:latin typeface="Calibri" panose="020F0502020204030204" pitchFamily="34" charset="0"/>
                        </a:rPr>
                        <a:t>HSR4-014-13S</a:t>
                      </a:r>
                    </a:p>
                  </a:txBody>
                  <a:tcPr marL="6350" marR="6350" marT="6350" marB="0" anchor="ctr"/>
                </a:tc>
                <a:tc>
                  <a:txBody>
                    <a:bodyPr/>
                    <a:lstStyle/>
                    <a:p>
                      <a:pPr algn="ctr" fontAlgn="b"/>
                      <a:r>
                        <a:rPr lang="en-US" sz="1200" b="0" i="0" u="none" strike="noStrike">
                          <a:solidFill>
                            <a:srgbClr val="000000"/>
                          </a:solidFill>
                          <a:effectLst/>
                          <a:latin typeface="Calibri" panose="020F0502020204030204" pitchFamily="34" charset="0"/>
                        </a:rPr>
                        <a:t>CDA 09-216</a:t>
                      </a:r>
                    </a:p>
                  </a:txBody>
                  <a:tcPr marL="6350" marR="6350" marT="6350" marB="0" anchor="ctr"/>
                </a:tc>
                <a:tc>
                  <a:txBody>
                    <a:bodyPr/>
                    <a:lstStyle/>
                    <a:p>
                      <a:pPr algn="ctr" fontAlgn="b"/>
                      <a:r>
                        <a:rPr lang="en-US" sz="1200" b="0" i="0" u="none" strike="noStrike">
                          <a:solidFill>
                            <a:srgbClr val="000000"/>
                          </a:solidFill>
                          <a:effectLst/>
                          <a:latin typeface="Calibri" panose="020F0502020204030204" pitchFamily="34" charset="0"/>
                        </a:rPr>
                        <a:t>VA-STARRS 22</a:t>
                      </a:r>
                    </a:p>
                  </a:txBody>
                  <a:tcPr marL="6350" marR="6350" marT="6350" marB="0" anchor="ctr"/>
                </a:tc>
                <a:extLst>
                  <a:ext uri="{0D108BD9-81ED-4DB2-BD59-A6C34878D82A}">
                    <a16:rowId xmlns:a16="http://schemas.microsoft.com/office/drawing/2014/main" val="924113121"/>
                  </a:ext>
                </a:extLst>
              </a:tr>
              <a:tr h="316346">
                <a:tc>
                  <a:txBody>
                    <a:bodyPr/>
                    <a:lstStyle/>
                    <a:p>
                      <a:pPr algn="ctr" fontAlgn="b"/>
                      <a:r>
                        <a:rPr lang="en-US" sz="1200" b="0" i="0" u="none" strike="noStrike" dirty="0">
                          <a:solidFill>
                            <a:srgbClr val="000000"/>
                          </a:solidFill>
                          <a:effectLst/>
                          <a:latin typeface="Calibri" panose="020F0502020204030204" pitchFamily="34" charset="0"/>
                        </a:rPr>
                        <a:t>MHBC-004-22FHold</a:t>
                      </a:r>
                    </a:p>
                  </a:txBody>
                  <a:tcPr marL="6350" marR="6350" marT="6350" marB="0" anchor="ctr"/>
                </a:tc>
                <a:tc>
                  <a:txBody>
                    <a:bodyPr/>
                    <a:lstStyle/>
                    <a:p>
                      <a:pPr algn="ctr" fontAlgn="b"/>
                      <a:r>
                        <a:rPr lang="en-US" sz="1200" b="0" i="0" u="none" strike="noStrike" dirty="0">
                          <a:solidFill>
                            <a:srgbClr val="000000"/>
                          </a:solidFill>
                          <a:effectLst/>
                          <a:latin typeface="Calibri" panose="020F0502020204030204" pitchFamily="34" charset="0"/>
                        </a:rPr>
                        <a:t>HSR4-027-19W</a:t>
                      </a:r>
                    </a:p>
                  </a:txBody>
                  <a:tcPr marL="6350" marR="6350" marT="6350" marB="0" anchor="ctr"/>
                </a:tc>
                <a:tc>
                  <a:txBody>
                    <a:bodyPr/>
                    <a:lstStyle/>
                    <a:p>
                      <a:pPr algn="ctr" fontAlgn="b"/>
                      <a:r>
                        <a:rPr lang="en-US" sz="1200" b="0" i="0" u="none" strike="noStrike" dirty="0">
                          <a:solidFill>
                            <a:srgbClr val="000000"/>
                          </a:solidFill>
                          <a:effectLst/>
                          <a:latin typeface="Calibri" panose="020F0502020204030204" pitchFamily="34" charset="0"/>
                        </a:rPr>
                        <a:t>MHBA-016-15S</a:t>
                      </a:r>
                    </a:p>
                  </a:txBody>
                  <a:tcPr marL="6350" marR="6350" marT="6350" marB="0" anchor="ctr"/>
                </a:tc>
                <a:tc>
                  <a:txBody>
                    <a:bodyPr/>
                    <a:lstStyle/>
                    <a:p>
                      <a:pPr algn="ctr" fontAlgn="b"/>
                      <a:r>
                        <a:rPr lang="en-US" sz="1200" b="0" i="0" u="none" strike="noStrike">
                          <a:solidFill>
                            <a:srgbClr val="000000"/>
                          </a:solidFill>
                          <a:effectLst/>
                          <a:latin typeface="Calibri" panose="020F0502020204030204" pitchFamily="34" charset="0"/>
                        </a:rPr>
                        <a:t>HSR4-016-12S</a:t>
                      </a:r>
                    </a:p>
                  </a:txBody>
                  <a:tcPr marL="6350" marR="6350" marT="6350" marB="0" anchor="ctr"/>
                </a:tc>
                <a:tc>
                  <a:txBody>
                    <a:bodyPr/>
                    <a:lstStyle/>
                    <a:p>
                      <a:pPr algn="ctr" fontAlgn="b"/>
                      <a:r>
                        <a:rPr lang="en-US" sz="1200" b="0" i="0" u="none" strike="noStrike" dirty="0">
                          <a:solidFill>
                            <a:srgbClr val="000000"/>
                          </a:solidFill>
                          <a:effectLst/>
                          <a:latin typeface="Calibri" panose="020F0502020204030204" pitchFamily="34" charset="0"/>
                        </a:rPr>
                        <a:t>D7210-R</a:t>
                      </a:r>
                    </a:p>
                  </a:txBody>
                  <a:tcPr marL="6350" marR="6350" marT="6350" marB="0" anchor="ctr"/>
                </a:tc>
                <a:tc>
                  <a:txBody>
                    <a:bodyPr/>
                    <a:lstStyle/>
                    <a:p>
                      <a:pPr algn="ctr" fontAlgn="b"/>
                      <a:r>
                        <a:rPr lang="en-US" sz="1200" b="0" i="0" u="none" strike="noStrike">
                          <a:solidFill>
                            <a:srgbClr val="000000"/>
                          </a:solidFill>
                          <a:effectLst/>
                          <a:latin typeface="Calibri" panose="020F0502020204030204" pitchFamily="34" charset="0"/>
                        </a:rPr>
                        <a:t>HSR2-019-17W</a:t>
                      </a:r>
                    </a:p>
                  </a:txBody>
                  <a:tcPr marL="6350" marR="6350" marT="6350" marB="0" anchor="ctr"/>
                </a:tc>
                <a:extLst>
                  <a:ext uri="{0D108BD9-81ED-4DB2-BD59-A6C34878D82A}">
                    <a16:rowId xmlns:a16="http://schemas.microsoft.com/office/drawing/2014/main" val="4099567583"/>
                  </a:ext>
                </a:extLst>
              </a:tr>
              <a:tr h="316346">
                <a:tc>
                  <a:txBody>
                    <a:bodyPr/>
                    <a:lstStyle/>
                    <a:p>
                      <a:pPr algn="ctr" fontAlgn="b"/>
                      <a:r>
                        <a:rPr lang="en-US" sz="1200" b="0" i="0" u="none" strike="noStrike">
                          <a:solidFill>
                            <a:srgbClr val="000000"/>
                          </a:solidFill>
                          <a:effectLst/>
                          <a:latin typeface="Calibri" panose="020F0502020204030204" pitchFamily="34" charset="0"/>
                        </a:rPr>
                        <a:t>RRD4-005-22WHold</a:t>
                      </a:r>
                    </a:p>
                  </a:txBody>
                  <a:tcPr marL="6350" marR="6350" marT="6350" marB="0" anchor="ctr"/>
                </a:tc>
                <a:tc>
                  <a:txBody>
                    <a:bodyPr/>
                    <a:lstStyle/>
                    <a:p>
                      <a:pPr algn="ctr" fontAlgn="b"/>
                      <a:r>
                        <a:rPr lang="en-US" sz="1200" b="0" i="0" u="none" strike="noStrike" dirty="0">
                          <a:solidFill>
                            <a:srgbClr val="000000"/>
                          </a:solidFill>
                          <a:effectLst/>
                          <a:latin typeface="Calibri" panose="020F0502020204030204" pitchFamily="34" charset="0"/>
                        </a:rPr>
                        <a:t>HSN2-013-18W</a:t>
                      </a:r>
                    </a:p>
                  </a:txBody>
                  <a:tcPr marL="6350" marR="6350" marT="6350" marB="0" anchor="ctr"/>
                </a:tc>
                <a:tc>
                  <a:txBody>
                    <a:bodyPr/>
                    <a:lstStyle/>
                    <a:p>
                      <a:pPr algn="ctr" fontAlgn="b"/>
                      <a:r>
                        <a:rPr lang="en-US" sz="1200" b="0" i="0" u="none" strike="noStrike">
                          <a:solidFill>
                            <a:srgbClr val="000000"/>
                          </a:solidFill>
                          <a:effectLst/>
                          <a:latin typeface="Calibri" panose="020F0502020204030204" pitchFamily="34" charset="0"/>
                        </a:rPr>
                        <a:t>RRD4-009-14W</a:t>
                      </a:r>
                    </a:p>
                  </a:txBody>
                  <a:tcPr marL="6350" marR="6350" marT="6350" marB="0" anchor="ctr"/>
                </a:tc>
                <a:tc>
                  <a:txBody>
                    <a:bodyPr/>
                    <a:lstStyle/>
                    <a:p>
                      <a:pPr algn="ctr" fontAlgn="b"/>
                      <a:r>
                        <a:rPr lang="en-US" sz="1200" b="0" i="0" u="none" strike="noStrike">
                          <a:solidFill>
                            <a:srgbClr val="000000"/>
                          </a:solidFill>
                          <a:effectLst/>
                          <a:latin typeface="Calibri" panose="020F0502020204030204" pitchFamily="34" charset="0"/>
                        </a:rPr>
                        <a:t>HSR4-033-13S</a:t>
                      </a:r>
                    </a:p>
                  </a:txBody>
                  <a:tcPr marL="6350" marR="6350" marT="6350" marB="0" anchor="ctr"/>
                </a:tc>
                <a:tc>
                  <a:txBody>
                    <a:bodyPr/>
                    <a:lstStyle/>
                    <a:p>
                      <a:pPr algn="ctr" fontAlgn="b"/>
                      <a:r>
                        <a:rPr lang="en-US" sz="1200" b="0" i="0" u="none" strike="noStrike">
                          <a:solidFill>
                            <a:srgbClr val="000000"/>
                          </a:solidFill>
                          <a:effectLst/>
                          <a:latin typeface="Calibri" panose="020F0502020204030204" pitchFamily="34" charset="0"/>
                        </a:rPr>
                        <a:t>HSR6-322-09S</a:t>
                      </a:r>
                    </a:p>
                  </a:txBody>
                  <a:tcPr marL="6350" marR="6350" marT="6350" marB="0" anchor="ctr"/>
                </a:tc>
                <a:tc>
                  <a:txBody>
                    <a:bodyPr/>
                    <a:lstStyle/>
                    <a:p>
                      <a:pPr algn="ctr" fontAlgn="b"/>
                      <a:r>
                        <a:rPr lang="en-US" sz="1200" b="0" i="0" u="none" strike="noStrike" dirty="0">
                          <a:solidFill>
                            <a:srgbClr val="000000"/>
                          </a:solidFill>
                          <a:effectLst/>
                          <a:latin typeface="Calibri" panose="020F0502020204030204" pitchFamily="34" charset="0"/>
                        </a:rPr>
                        <a:t>RRDS-016-18S</a:t>
                      </a:r>
                    </a:p>
                  </a:txBody>
                  <a:tcPr marL="6350" marR="6350" marT="6350" marB="0" anchor="ctr"/>
                </a:tc>
                <a:extLst>
                  <a:ext uri="{0D108BD9-81ED-4DB2-BD59-A6C34878D82A}">
                    <a16:rowId xmlns:a16="http://schemas.microsoft.com/office/drawing/2014/main" val="47224511"/>
                  </a:ext>
                </a:extLst>
              </a:tr>
              <a:tr h="316346">
                <a:tc>
                  <a:txBody>
                    <a:bodyPr/>
                    <a:lstStyle/>
                    <a:p>
                      <a:pPr algn="ctr" fontAlgn="b"/>
                      <a:r>
                        <a:rPr lang="en-US" sz="1200" b="0" i="0" u="none" strike="noStrike" dirty="0">
                          <a:solidFill>
                            <a:srgbClr val="000000"/>
                          </a:solidFill>
                          <a:effectLst/>
                          <a:latin typeface="Calibri" panose="020F0502020204030204" pitchFamily="34" charset="0"/>
                        </a:rPr>
                        <a:t>RRD9-002-22WHold</a:t>
                      </a:r>
                    </a:p>
                  </a:txBody>
                  <a:tcPr marL="6350" marR="6350" marT="6350" marB="0" anchor="ctr"/>
                </a:tc>
                <a:tc>
                  <a:txBody>
                    <a:bodyPr/>
                    <a:lstStyle/>
                    <a:p>
                      <a:pPr algn="ctr" fontAlgn="b"/>
                      <a:r>
                        <a:rPr lang="en-US" sz="1200" b="0" i="0" u="none" strike="noStrike" dirty="0">
                          <a:solidFill>
                            <a:srgbClr val="000000"/>
                          </a:solidFill>
                          <a:effectLst/>
                          <a:latin typeface="Calibri" panose="020F0502020204030204" pitchFamily="34" charset="0"/>
                        </a:rPr>
                        <a:t>HSR4-026-18S</a:t>
                      </a:r>
                    </a:p>
                  </a:txBody>
                  <a:tcPr marL="6350" marR="6350" marT="6350" marB="0" anchor="ctr"/>
                </a:tc>
                <a:tc>
                  <a:txBody>
                    <a:bodyPr/>
                    <a:lstStyle/>
                    <a:p>
                      <a:pPr algn="ctr" fontAlgn="b"/>
                      <a:r>
                        <a:rPr lang="en-US" sz="1200" b="0" i="0" u="none" strike="noStrike">
                          <a:solidFill>
                            <a:srgbClr val="000000"/>
                          </a:solidFill>
                          <a:effectLst/>
                          <a:latin typeface="Calibri" panose="020F0502020204030204" pitchFamily="34" charset="0"/>
                        </a:rPr>
                        <a:t>RRDS-002-15F</a:t>
                      </a:r>
                    </a:p>
                  </a:txBody>
                  <a:tcPr marL="6350" marR="6350" marT="6350" marB="0" anchor="ctr"/>
                </a:tc>
                <a:tc>
                  <a:txBody>
                    <a:bodyPr/>
                    <a:lstStyle/>
                    <a:p>
                      <a:pPr algn="ctr" fontAlgn="b"/>
                      <a:r>
                        <a:rPr lang="en-US" sz="1200" b="0" i="0" u="none" strike="noStrike" dirty="0">
                          <a:solidFill>
                            <a:srgbClr val="000000"/>
                          </a:solidFill>
                          <a:effectLst/>
                          <a:latin typeface="Calibri" panose="020F0502020204030204" pitchFamily="34" charset="0"/>
                        </a:rPr>
                        <a:t>RRP 11-417</a:t>
                      </a:r>
                    </a:p>
                  </a:txBody>
                  <a:tcPr marL="6350" marR="6350" marT="6350" marB="0" anchor="ctr"/>
                </a:tc>
                <a:tc>
                  <a:txBody>
                    <a:bodyPr/>
                    <a:lstStyle/>
                    <a:p>
                      <a:pPr algn="ctr" fontAlgn="b"/>
                      <a:r>
                        <a:rPr lang="en-US" sz="1200" b="0" i="0" u="none" strike="noStrike">
                          <a:solidFill>
                            <a:srgbClr val="000000"/>
                          </a:solidFill>
                          <a:effectLst/>
                          <a:latin typeface="Calibri" panose="020F0502020204030204" pitchFamily="34" charset="0"/>
                        </a:rPr>
                        <a:t>MHBA-020-09F</a:t>
                      </a:r>
                    </a:p>
                  </a:txBody>
                  <a:tcPr marL="6350" marR="6350" marT="6350" marB="0" anchor="ctr"/>
                </a:tc>
                <a:tc>
                  <a:txBody>
                    <a:bodyPr/>
                    <a:lstStyle/>
                    <a:p>
                      <a:pPr algn="ctr" fontAlgn="b"/>
                      <a:r>
                        <a:rPr lang="en-US" sz="1200" b="0" i="0" u="none" strike="noStrike">
                          <a:solidFill>
                            <a:srgbClr val="000000"/>
                          </a:solidFill>
                          <a:effectLst/>
                          <a:latin typeface="Calibri" panose="020F0502020204030204" pitchFamily="34" charset="0"/>
                        </a:rPr>
                        <a:t>EPID-001-14F</a:t>
                      </a:r>
                    </a:p>
                  </a:txBody>
                  <a:tcPr marL="6350" marR="6350" marT="6350" marB="0" anchor="ctr"/>
                </a:tc>
                <a:extLst>
                  <a:ext uri="{0D108BD9-81ED-4DB2-BD59-A6C34878D82A}">
                    <a16:rowId xmlns:a16="http://schemas.microsoft.com/office/drawing/2014/main" val="1101820868"/>
                  </a:ext>
                </a:extLst>
              </a:tr>
              <a:tr h="316346">
                <a:tc>
                  <a:txBody>
                    <a:bodyPr/>
                    <a:lstStyle/>
                    <a:p>
                      <a:pPr algn="ctr" fontAlgn="b"/>
                      <a:r>
                        <a:rPr lang="en-US" sz="1200" b="0" i="0" u="none" strike="noStrike" dirty="0">
                          <a:solidFill>
                            <a:srgbClr val="000000"/>
                          </a:solidFill>
                          <a:effectLst/>
                          <a:latin typeface="Calibri" panose="020F0502020204030204" pitchFamily="34" charset="0"/>
                        </a:rPr>
                        <a:t>RRD9-006-22WHold</a:t>
                      </a:r>
                    </a:p>
                  </a:txBody>
                  <a:tcPr marL="6350" marR="6350" marT="6350" marB="0" anchor="ctr"/>
                </a:tc>
                <a:tc>
                  <a:txBody>
                    <a:bodyPr/>
                    <a:lstStyle/>
                    <a:p>
                      <a:pPr algn="ctr" fontAlgn="b"/>
                      <a:r>
                        <a:rPr lang="en-US" sz="1200" b="0" i="0" u="none" strike="noStrike" dirty="0">
                          <a:solidFill>
                            <a:srgbClr val="000000"/>
                          </a:solidFill>
                          <a:effectLst/>
                          <a:latin typeface="Calibri" panose="020F0502020204030204" pitchFamily="34" charset="0"/>
                        </a:rPr>
                        <a:t>HSR4-028-17W</a:t>
                      </a:r>
                    </a:p>
                  </a:txBody>
                  <a:tcPr marL="6350" marR="6350" marT="6350" marB="0" anchor="ctr"/>
                </a:tc>
                <a:tc>
                  <a:txBody>
                    <a:bodyPr/>
                    <a:lstStyle/>
                    <a:p>
                      <a:pPr algn="ctr" fontAlgn="b"/>
                      <a:r>
                        <a:rPr lang="en-US" sz="1200" b="0" i="0" u="none" strike="noStrike" dirty="0">
                          <a:solidFill>
                            <a:srgbClr val="000000"/>
                          </a:solidFill>
                          <a:effectLst/>
                          <a:latin typeface="Calibri" panose="020F0502020204030204" pitchFamily="34" charset="0"/>
                        </a:rPr>
                        <a:t>SDR 16-195</a:t>
                      </a:r>
                    </a:p>
                  </a:txBody>
                  <a:tcPr marL="6350" marR="6350" marT="6350" marB="0" anchor="ctr"/>
                </a:tc>
                <a:tc>
                  <a:txBody>
                    <a:bodyPr/>
                    <a:lstStyle/>
                    <a:p>
                      <a:pPr algn="ctr" fontAlgn="b"/>
                      <a:r>
                        <a:rPr lang="en-US" sz="1200" b="0" i="0" u="none" strike="noStrike" dirty="0">
                          <a:solidFill>
                            <a:srgbClr val="000000"/>
                          </a:solidFill>
                          <a:effectLst/>
                          <a:latin typeface="Calibri" panose="020F0502020204030204" pitchFamily="34" charset="0"/>
                        </a:rPr>
                        <a:t>SPLC-001-12F</a:t>
                      </a:r>
                    </a:p>
                  </a:txBody>
                  <a:tcPr marL="6350" marR="6350" marT="6350" marB="0" anchor="ctr"/>
                </a:tc>
                <a:tc>
                  <a:txBody>
                    <a:bodyPr/>
                    <a:lstStyle/>
                    <a:p>
                      <a:pPr algn="ctr" fontAlgn="b"/>
                      <a:r>
                        <a:rPr lang="en-US" sz="1200" b="0" i="0" u="none" strike="noStrike" dirty="0">
                          <a:solidFill>
                            <a:srgbClr val="000000"/>
                          </a:solidFill>
                          <a:effectLst/>
                          <a:latin typeface="Calibri" panose="020F0502020204030204" pitchFamily="34" charset="0"/>
                        </a:rPr>
                        <a:t>EDU 08-424</a:t>
                      </a:r>
                    </a:p>
                  </a:txBody>
                  <a:tcPr marL="6350" marR="6350" marT="6350" marB="0" anchor="ctr"/>
                </a:tc>
                <a:tc>
                  <a:txBody>
                    <a:bodyPr/>
                    <a:lstStyle/>
                    <a:p>
                      <a:pPr algn="ctr" fontAlgn="b"/>
                      <a:r>
                        <a:rPr lang="en-US" sz="1200" b="0" i="0" u="none" strike="noStrike">
                          <a:solidFill>
                            <a:srgbClr val="000000"/>
                          </a:solidFill>
                          <a:effectLst/>
                          <a:latin typeface="Calibri" panose="020F0502020204030204" pitchFamily="34" charset="0"/>
                        </a:rPr>
                        <a:t>HSR4-006-14W</a:t>
                      </a:r>
                    </a:p>
                  </a:txBody>
                  <a:tcPr marL="6350" marR="6350" marT="6350" marB="0" anchor="ctr"/>
                </a:tc>
                <a:extLst>
                  <a:ext uri="{0D108BD9-81ED-4DB2-BD59-A6C34878D82A}">
                    <a16:rowId xmlns:a16="http://schemas.microsoft.com/office/drawing/2014/main" val="1195359433"/>
                  </a:ext>
                </a:extLst>
              </a:tr>
              <a:tr h="316346">
                <a:tc>
                  <a:txBody>
                    <a:bodyPr/>
                    <a:lstStyle/>
                    <a:p>
                      <a:pPr algn="ctr" fontAlgn="b"/>
                      <a:r>
                        <a:rPr lang="en-US" sz="1200" b="0" i="0" u="none" strike="noStrike" dirty="0">
                          <a:solidFill>
                            <a:srgbClr val="000000"/>
                          </a:solidFill>
                          <a:effectLst/>
                          <a:latin typeface="Calibri" panose="020F0502020204030204" pitchFamily="34" charset="0"/>
                        </a:rPr>
                        <a:t>RRDS-017-23SHold</a:t>
                      </a:r>
                    </a:p>
                  </a:txBody>
                  <a:tcPr marL="6350" marR="6350" marT="6350" marB="0" anchor="ctr"/>
                </a:tc>
                <a:tc>
                  <a:txBody>
                    <a:bodyPr/>
                    <a:lstStyle/>
                    <a:p>
                      <a:pPr algn="ctr" fontAlgn="b"/>
                      <a:r>
                        <a:rPr lang="en-US" sz="1200" b="0" i="0" u="none" strike="noStrike" dirty="0">
                          <a:solidFill>
                            <a:srgbClr val="000000"/>
                          </a:solidFill>
                          <a:effectLst/>
                          <a:latin typeface="Calibri" panose="020F0502020204030204" pitchFamily="34" charset="0"/>
                        </a:rPr>
                        <a:t>IPA JAGER-HYMAN</a:t>
                      </a:r>
                    </a:p>
                  </a:txBody>
                  <a:tcPr marL="6350" marR="6350" marT="6350" marB="0" anchor="ctr"/>
                </a:tc>
                <a:tc>
                  <a:txBody>
                    <a:bodyPr/>
                    <a:lstStyle/>
                    <a:p>
                      <a:pPr algn="ctr" fontAlgn="b"/>
                      <a:r>
                        <a:rPr lang="en-US" sz="1200" b="0" i="0" u="none" strike="noStrike" dirty="0">
                          <a:solidFill>
                            <a:srgbClr val="000000"/>
                          </a:solidFill>
                          <a:effectLst/>
                          <a:latin typeface="Calibri" panose="020F0502020204030204" pitchFamily="34" charset="0"/>
                        </a:rPr>
                        <a:t>MHBA-004-15F</a:t>
                      </a:r>
                    </a:p>
                  </a:txBody>
                  <a:tcPr marL="6350" marR="6350" marT="6350" marB="0" anchor="ctr"/>
                </a:tc>
                <a:tc>
                  <a:txBody>
                    <a:bodyPr/>
                    <a:lstStyle/>
                    <a:p>
                      <a:pPr algn="ctr" fontAlgn="b"/>
                      <a:r>
                        <a:rPr lang="en-US" sz="1200" b="0" i="0" u="none" strike="noStrike" dirty="0">
                          <a:solidFill>
                            <a:srgbClr val="000000"/>
                          </a:solidFill>
                          <a:effectLst/>
                          <a:latin typeface="Calibri" panose="020F0502020204030204" pitchFamily="34" charset="0"/>
                        </a:rPr>
                        <a:t>HSR4-013-12W</a:t>
                      </a:r>
                    </a:p>
                  </a:txBody>
                  <a:tcPr marL="6350" marR="6350" marT="6350" marB="0" anchor="ctr"/>
                </a:tc>
                <a:tc>
                  <a:txBody>
                    <a:bodyPr/>
                    <a:lstStyle/>
                    <a:p>
                      <a:pPr algn="ctr" fontAlgn="b"/>
                      <a:r>
                        <a:rPr lang="en-US" sz="1200" b="0" i="0" u="none" strike="noStrike" dirty="0">
                          <a:solidFill>
                            <a:srgbClr val="000000"/>
                          </a:solidFill>
                          <a:effectLst/>
                          <a:latin typeface="Calibri" panose="020F0502020204030204" pitchFamily="34" charset="0"/>
                        </a:rPr>
                        <a:t>IAC 08-099</a:t>
                      </a:r>
                    </a:p>
                  </a:txBody>
                  <a:tcPr marL="6350" marR="6350" marT="6350" marB="0" anchor="ctr"/>
                </a:tc>
                <a:tc>
                  <a:txBody>
                    <a:bodyPr/>
                    <a:lstStyle/>
                    <a:p>
                      <a:pPr algn="ctr" fontAlgn="b"/>
                      <a:r>
                        <a:rPr lang="en-US" sz="1200" b="0" i="0" u="none" strike="noStrike" dirty="0">
                          <a:solidFill>
                            <a:srgbClr val="000000"/>
                          </a:solidFill>
                          <a:effectLst/>
                          <a:latin typeface="Calibri" panose="020F0502020204030204" pitchFamily="34" charset="0"/>
                        </a:rPr>
                        <a:t>576</a:t>
                      </a:r>
                    </a:p>
                  </a:txBody>
                  <a:tcPr marL="6350" marR="6350" marT="6350" marB="0" anchor="ctr"/>
                </a:tc>
                <a:extLst>
                  <a:ext uri="{0D108BD9-81ED-4DB2-BD59-A6C34878D82A}">
                    <a16:rowId xmlns:a16="http://schemas.microsoft.com/office/drawing/2014/main" val="662905153"/>
                  </a:ext>
                </a:extLst>
              </a:tr>
              <a:tr h="316346">
                <a:tc>
                  <a:txBody>
                    <a:bodyPr/>
                    <a:lstStyle/>
                    <a:p>
                      <a:pPr algn="ctr" fontAlgn="b"/>
                      <a:r>
                        <a:rPr lang="en-US" sz="1200" b="0" i="0" u="none" strike="noStrike">
                          <a:solidFill>
                            <a:srgbClr val="000000"/>
                          </a:solidFill>
                          <a:effectLst/>
                          <a:latin typeface="Calibri" panose="020F0502020204030204" pitchFamily="34" charset="0"/>
                        </a:rPr>
                        <a:t>SPR-001-22W</a:t>
                      </a:r>
                    </a:p>
                  </a:txBody>
                  <a:tcPr marL="6350" marR="6350" marT="6350" marB="0" anchor="ctr"/>
                </a:tc>
                <a:tc>
                  <a:txBody>
                    <a:bodyPr/>
                    <a:lstStyle/>
                    <a:p>
                      <a:pPr algn="ctr" fontAlgn="b"/>
                      <a:r>
                        <a:rPr lang="en-US" sz="1200" b="0" i="0" u="none" strike="noStrike">
                          <a:solidFill>
                            <a:srgbClr val="000000"/>
                          </a:solidFill>
                          <a:effectLst/>
                          <a:latin typeface="Calibri" panose="020F0502020204030204" pitchFamily="34" charset="0"/>
                        </a:rPr>
                        <a:t>SPLM-040-17</a:t>
                      </a:r>
                    </a:p>
                  </a:txBody>
                  <a:tcPr marL="6350" marR="6350" marT="6350" marB="0" anchor="ctr"/>
                </a:tc>
                <a:tc>
                  <a:txBody>
                    <a:bodyPr/>
                    <a:lstStyle/>
                    <a:p>
                      <a:pPr algn="ctr" fontAlgn="b"/>
                      <a:r>
                        <a:rPr lang="en-US" sz="1200" b="0" i="0" u="none" strike="noStrike">
                          <a:solidFill>
                            <a:srgbClr val="000000"/>
                          </a:solidFill>
                          <a:effectLst/>
                          <a:latin typeface="Calibri" panose="020F0502020204030204" pitchFamily="34" charset="0"/>
                        </a:rPr>
                        <a:t>MHBA-017-15S</a:t>
                      </a:r>
                    </a:p>
                  </a:txBody>
                  <a:tcPr marL="6350" marR="6350" marT="6350" marB="0" anchor="ctr"/>
                </a:tc>
                <a:tc>
                  <a:txBody>
                    <a:bodyPr/>
                    <a:lstStyle/>
                    <a:p>
                      <a:pPr algn="ctr" fontAlgn="b"/>
                      <a:r>
                        <a:rPr lang="en-US" sz="1200" b="0" i="0" u="none" strike="noStrike" dirty="0">
                          <a:solidFill>
                            <a:srgbClr val="000000"/>
                          </a:solidFill>
                          <a:effectLst/>
                          <a:latin typeface="Calibri" panose="020F0502020204030204" pitchFamily="34" charset="0"/>
                        </a:rPr>
                        <a:t>RRP 12-460</a:t>
                      </a:r>
                    </a:p>
                  </a:txBody>
                  <a:tcPr marL="6350" marR="6350" marT="6350" marB="0" anchor="ctr"/>
                </a:tc>
                <a:tc>
                  <a:txBody>
                    <a:bodyPr/>
                    <a:lstStyle/>
                    <a:p>
                      <a:pPr algn="ctr" fontAlgn="b"/>
                      <a:r>
                        <a:rPr lang="en-US" sz="1200" b="0" i="0" u="none" strike="noStrike" dirty="0">
                          <a:solidFill>
                            <a:srgbClr val="000000"/>
                          </a:solidFill>
                          <a:effectLst/>
                          <a:latin typeface="Calibri" panose="020F0502020204030204" pitchFamily="34" charset="0"/>
                        </a:rPr>
                        <a:t>MHBA-023-09S</a:t>
                      </a:r>
                    </a:p>
                  </a:txBody>
                  <a:tcPr marL="6350" marR="6350" marT="6350" marB="0" anchor="ctr"/>
                </a:tc>
                <a:tc>
                  <a:txBody>
                    <a:bodyPr/>
                    <a:lstStyle/>
                    <a:p>
                      <a:pPr algn="ctr" fontAlgn="b"/>
                      <a:r>
                        <a:rPr lang="en-US" sz="1200" b="0" i="0" u="none" strike="noStrike" dirty="0">
                          <a:solidFill>
                            <a:srgbClr val="000000"/>
                          </a:solidFill>
                          <a:effectLst/>
                          <a:latin typeface="Calibri" panose="020F0502020204030204" pitchFamily="34" charset="0"/>
                        </a:rPr>
                        <a:t>HSR7-027-10W</a:t>
                      </a:r>
                    </a:p>
                  </a:txBody>
                  <a:tcPr marL="6350" marR="6350" marT="6350" marB="0" anchor="ctr"/>
                </a:tc>
                <a:extLst>
                  <a:ext uri="{0D108BD9-81ED-4DB2-BD59-A6C34878D82A}">
                    <a16:rowId xmlns:a16="http://schemas.microsoft.com/office/drawing/2014/main" val="2962813198"/>
                  </a:ext>
                </a:extLst>
              </a:tr>
              <a:tr h="316346">
                <a:tc>
                  <a:txBody>
                    <a:bodyPr/>
                    <a:lstStyle/>
                    <a:p>
                      <a:pPr algn="ctr" fontAlgn="b"/>
                      <a:r>
                        <a:rPr lang="en-US" sz="1200" b="0" i="0" u="none" strike="noStrike" dirty="0">
                          <a:solidFill>
                            <a:srgbClr val="000000"/>
                          </a:solidFill>
                          <a:effectLst/>
                          <a:latin typeface="Calibri" panose="020F0502020204030204" pitchFamily="34" charset="0"/>
                        </a:rPr>
                        <a:t>HSR6-001-18W</a:t>
                      </a:r>
                    </a:p>
                  </a:txBody>
                  <a:tcPr marL="6350" marR="6350" marT="6350" marB="0" anchor="ctr"/>
                </a:tc>
                <a:tc>
                  <a:txBody>
                    <a:bodyPr/>
                    <a:lstStyle/>
                    <a:p>
                      <a:pPr algn="ctr" fontAlgn="b"/>
                      <a:r>
                        <a:rPr lang="en-US" sz="1200" b="0" i="0" u="none" strike="noStrike" dirty="0">
                          <a:solidFill>
                            <a:srgbClr val="000000"/>
                          </a:solidFill>
                          <a:effectLst/>
                          <a:latin typeface="Calibri" panose="020F0502020204030204" pitchFamily="34" charset="0"/>
                        </a:rPr>
                        <a:t>HSN2-041-18W</a:t>
                      </a:r>
                    </a:p>
                  </a:txBody>
                  <a:tcPr marL="6350" marR="6350" marT="6350" marB="0" anchor="ctr"/>
                </a:tc>
                <a:tc>
                  <a:txBody>
                    <a:bodyPr/>
                    <a:lstStyle/>
                    <a:p>
                      <a:pPr algn="ctr" fontAlgn="b"/>
                      <a:r>
                        <a:rPr lang="en-US" sz="1200" b="0" i="0" u="none" strike="noStrike" dirty="0">
                          <a:solidFill>
                            <a:srgbClr val="000000"/>
                          </a:solidFill>
                          <a:effectLst/>
                          <a:latin typeface="Calibri" panose="020F0502020204030204" pitchFamily="34" charset="0"/>
                        </a:rPr>
                        <a:t>HSR4-009-13W</a:t>
                      </a:r>
                    </a:p>
                  </a:txBody>
                  <a:tcPr marL="6350" marR="6350" marT="6350" marB="0" anchor="ctr"/>
                </a:tc>
                <a:tc>
                  <a:txBody>
                    <a:bodyPr/>
                    <a:lstStyle/>
                    <a:p>
                      <a:pPr algn="ctr" fontAlgn="b"/>
                      <a:r>
                        <a:rPr lang="en-US" sz="1200" b="0" i="0" u="none" strike="noStrike" dirty="0">
                          <a:solidFill>
                            <a:srgbClr val="000000"/>
                          </a:solidFill>
                          <a:effectLst/>
                          <a:latin typeface="Calibri" panose="020F0502020204030204" pitchFamily="34" charset="0"/>
                        </a:rPr>
                        <a:t>HSR4-021-12W</a:t>
                      </a:r>
                    </a:p>
                  </a:txBody>
                  <a:tcPr marL="6350" marR="6350" marT="6350" marB="0" anchor="ctr"/>
                </a:tc>
                <a:tc>
                  <a:txBody>
                    <a:bodyPr/>
                    <a:lstStyle/>
                    <a:p>
                      <a:pPr algn="ctr" fontAlgn="b"/>
                      <a:r>
                        <a:rPr lang="en-US" sz="1200" b="0" i="0" u="none" strike="noStrike" dirty="0">
                          <a:solidFill>
                            <a:srgbClr val="000000"/>
                          </a:solidFill>
                          <a:effectLst/>
                          <a:latin typeface="Calibri" panose="020F0502020204030204" pitchFamily="34" charset="0"/>
                        </a:rPr>
                        <a:t>RRP 09-135</a:t>
                      </a:r>
                    </a:p>
                  </a:txBody>
                  <a:tcPr marL="6350" marR="6350" marT="6350" marB="0" anchor="ctr"/>
                </a:tc>
                <a:tc>
                  <a:txBody>
                    <a:bodyPr/>
                    <a:lstStyle/>
                    <a:p>
                      <a:pPr algn="ctr" fontAlgn="b"/>
                      <a:r>
                        <a:rPr lang="en-US" sz="1200" b="0" i="0" u="none" strike="noStrike" dirty="0">
                          <a:solidFill>
                            <a:srgbClr val="000000"/>
                          </a:solidFill>
                          <a:effectLst/>
                          <a:latin typeface="Calibri" panose="020F0502020204030204" pitchFamily="34" charset="0"/>
                        </a:rPr>
                        <a:t>DHI 08-096</a:t>
                      </a:r>
                    </a:p>
                  </a:txBody>
                  <a:tcPr marL="6350" marR="6350" marT="6350" marB="0" anchor="ctr"/>
                </a:tc>
                <a:extLst>
                  <a:ext uri="{0D108BD9-81ED-4DB2-BD59-A6C34878D82A}">
                    <a16:rowId xmlns:a16="http://schemas.microsoft.com/office/drawing/2014/main" val="3470472390"/>
                  </a:ext>
                </a:extLst>
              </a:tr>
              <a:tr h="316346">
                <a:tc>
                  <a:txBody>
                    <a:bodyPr/>
                    <a:lstStyle/>
                    <a:p>
                      <a:pPr algn="ctr" fontAlgn="b"/>
                      <a:r>
                        <a:rPr lang="en-US" sz="1200" b="0" i="0" u="none" strike="noStrike" dirty="0">
                          <a:solidFill>
                            <a:srgbClr val="000000"/>
                          </a:solidFill>
                          <a:effectLst/>
                          <a:latin typeface="Calibri" panose="020F0502020204030204" pitchFamily="34" charset="0"/>
                        </a:rPr>
                        <a:t>HQ7 002-18S</a:t>
                      </a:r>
                    </a:p>
                  </a:txBody>
                  <a:tcPr marL="6350" marR="6350" marT="6350" marB="0" anchor="ctr"/>
                </a:tc>
                <a:tc>
                  <a:txBody>
                    <a:bodyPr/>
                    <a:lstStyle/>
                    <a:p>
                      <a:pPr algn="ctr" fontAlgn="b"/>
                      <a:r>
                        <a:rPr lang="en-US" sz="1200" b="0" i="0" u="none" strike="noStrike" dirty="0">
                          <a:solidFill>
                            <a:srgbClr val="000000"/>
                          </a:solidFill>
                          <a:effectLst/>
                          <a:latin typeface="Calibri" panose="020F0502020204030204" pitchFamily="34" charset="0"/>
                        </a:rPr>
                        <a:t>HSR4-026-17W</a:t>
                      </a:r>
                    </a:p>
                  </a:txBody>
                  <a:tcPr marL="6350" marR="6350" marT="6350" marB="0" anchor="ctr"/>
                </a:tc>
                <a:tc>
                  <a:txBody>
                    <a:bodyPr/>
                    <a:lstStyle/>
                    <a:p>
                      <a:pPr algn="ctr" fontAlgn="b"/>
                      <a:r>
                        <a:rPr lang="en-US" sz="1200" b="0" i="0" u="none" strike="noStrike" dirty="0">
                          <a:solidFill>
                            <a:srgbClr val="000000"/>
                          </a:solidFill>
                          <a:effectLst/>
                          <a:latin typeface="Calibri" panose="020F0502020204030204" pitchFamily="34" charset="0"/>
                        </a:rPr>
                        <a:t>CDA0-031-14S</a:t>
                      </a:r>
                    </a:p>
                  </a:txBody>
                  <a:tcPr marL="6350" marR="6350" marT="6350" marB="0" anchor="ctr"/>
                </a:tc>
                <a:tc>
                  <a:txBody>
                    <a:bodyPr/>
                    <a:lstStyle/>
                    <a:p>
                      <a:pPr algn="ctr" fontAlgn="b"/>
                      <a:r>
                        <a:rPr lang="en-US" sz="1200" b="0" i="0" u="none" strike="noStrike" dirty="0">
                          <a:solidFill>
                            <a:srgbClr val="000000"/>
                          </a:solidFill>
                          <a:effectLst/>
                          <a:latin typeface="Calibri" panose="020F0502020204030204" pitchFamily="34" charset="0"/>
                        </a:rPr>
                        <a:t>MHBA-020-11S</a:t>
                      </a:r>
                    </a:p>
                  </a:txBody>
                  <a:tcPr marL="6350" marR="6350" marT="6350" marB="0" anchor="ctr"/>
                </a:tc>
                <a:tc>
                  <a:txBody>
                    <a:bodyPr/>
                    <a:lstStyle/>
                    <a:p>
                      <a:pPr algn="ctr" fontAlgn="b"/>
                      <a:r>
                        <a:rPr lang="en-US" sz="1200" b="0" i="0" u="none" strike="noStrike" dirty="0">
                          <a:solidFill>
                            <a:srgbClr val="000000"/>
                          </a:solidFill>
                          <a:effectLst/>
                          <a:latin typeface="Calibri" panose="020F0502020204030204" pitchFamily="34" charset="0"/>
                        </a:rPr>
                        <a:t>556</a:t>
                      </a:r>
                    </a:p>
                  </a:txBody>
                  <a:tcPr marL="6350" marR="6350" marT="6350" marB="0" anchor="ctr"/>
                </a:tc>
                <a:tc>
                  <a:txBody>
                    <a:bodyPr/>
                    <a:lstStyle/>
                    <a:p>
                      <a:pPr algn="ctr" fontAlgn="b"/>
                      <a:r>
                        <a:rPr lang="en-US" sz="1200" b="0" i="0" u="none" strike="noStrike" dirty="0">
                          <a:solidFill>
                            <a:srgbClr val="000000"/>
                          </a:solidFill>
                          <a:effectLst/>
                          <a:latin typeface="Calibri" panose="020F0502020204030204" pitchFamily="34" charset="0"/>
                        </a:rPr>
                        <a:t>MHBB-006-07F</a:t>
                      </a:r>
                    </a:p>
                  </a:txBody>
                  <a:tcPr marL="6350" marR="6350" marT="6350" marB="0" anchor="ctr"/>
                </a:tc>
                <a:extLst>
                  <a:ext uri="{0D108BD9-81ED-4DB2-BD59-A6C34878D82A}">
                    <a16:rowId xmlns:a16="http://schemas.microsoft.com/office/drawing/2014/main" val="2443798746"/>
                  </a:ext>
                </a:extLst>
              </a:tr>
            </a:tbl>
          </a:graphicData>
        </a:graphic>
      </p:graphicFrame>
    </p:spTree>
    <p:extLst>
      <p:ext uri="{BB962C8B-B14F-4D97-AF65-F5344CB8AC3E}">
        <p14:creationId xmlns:p14="http://schemas.microsoft.com/office/powerpoint/2010/main" val="214723851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5DF02-C47D-6851-747B-74488A65883A}"/>
              </a:ext>
            </a:extLst>
          </p:cNvPr>
          <p:cNvSpPr>
            <a:spLocks noGrp="1"/>
          </p:cNvSpPr>
          <p:nvPr>
            <p:ph type="ctrTitle"/>
          </p:nvPr>
        </p:nvSpPr>
        <p:spPr/>
        <p:txBody>
          <a:bodyPr/>
          <a:lstStyle/>
          <a:p>
            <a:r>
              <a:rPr lang="en-US"/>
              <a:t>Appendix G</a:t>
            </a:r>
          </a:p>
        </p:txBody>
      </p:sp>
      <p:sp>
        <p:nvSpPr>
          <p:cNvPr id="3" name="Subtitle 2">
            <a:extLst>
              <a:ext uri="{FF2B5EF4-FFF2-40B4-BE49-F238E27FC236}">
                <a16:creationId xmlns:a16="http://schemas.microsoft.com/office/drawing/2014/main" id="{EF5E435F-525E-36C9-B53E-2205645D6170}"/>
              </a:ext>
            </a:extLst>
          </p:cNvPr>
          <p:cNvSpPr>
            <a:spLocks noGrp="1"/>
          </p:cNvSpPr>
          <p:nvPr>
            <p:ph type="subTitle" idx="1"/>
          </p:nvPr>
        </p:nvSpPr>
        <p:spPr/>
        <p:txBody>
          <a:bodyPr/>
          <a:lstStyle/>
          <a:p>
            <a:r>
              <a:rPr lang="en-US" i="1"/>
              <a:t>Grant Thematic Analysis</a:t>
            </a:r>
          </a:p>
        </p:txBody>
      </p:sp>
      <p:sp>
        <p:nvSpPr>
          <p:cNvPr id="5" name="Slide Number Placeholder 4">
            <a:extLst>
              <a:ext uri="{FF2B5EF4-FFF2-40B4-BE49-F238E27FC236}">
                <a16:creationId xmlns:a16="http://schemas.microsoft.com/office/drawing/2014/main" id="{F39A282F-84DF-2906-CAC2-3DE02DE01F97}"/>
              </a:ext>
            </a:extLst>
          </p:cNvPr>
          <p:cNvSpPr>
            <a:spLocks noGrp="1"/>
          </p:cNvSpPr>
          <p:nvPr>
            <p:ph type="sldNum" sz="quarter" idx="11"/>
          </p:nvPr>
        </p:nvSpPr>
        <p:spPr/>
        <p:txBody>
          <a:bodyPr/>
          <a:lstStyle/>
          <a:p>
            <a:fld id="{61ED25BF-8B08-481C-9175-42CBF3C8334C}" type="slidenum">
              <a:rPr lang="en-US" smtClean="0"/>
              <a:pPr/>
              <a:t>129</a:t>
            </a:fld>
            <a:endParaRPr lang="en-US"/>
          </a:p>
        </p:txBody>
      </p:sp>
    </p:spTree>
    <p:extLst>
      <p:ext uri="{BB962C8B-B14F-4D97-AF65-F5344CB8AC3E}">
        <p14:creationId xmlns:p14="http://schemas.microsoft.com/office/powerpoint/2010/main" val="3500617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6D97-184E-2E3F-4AFB-7004B6E3892E}"/>
              </a:ext>
            </a:extLst>
          </p:cNvPr>
          <p:cNvSpPr>
            <a:spLocks noGrp="1"/>
          </p:cNvSpPr>
          <p:nvPr>
            <p:ph type="title"/>
          </p:nvPr>
        </p:nvSpPr>
        <p:spPr/>
        <p:txBody>
          <a:bodyPr/>
          <a:lstStyle/>
          <a:p>
            <a:r>
              <a:rPr lang="en-US" sz="2800">
                <a:ea typeface="+mj-lt"/>
                <a:cs typeface="+mj-lt"/>
              </a:rPr>
              <a:t>VA Project Distribution Analysis | High-level Portfolio Overview </a:t>
            </a:r>
            <a:endParaRPr lang="en-US" sz="2800"/>
          </a:p>
        </p:txBody>
      </p:sp>
      <p:sp>
        <p:nvSpPr>
          <p:cNvPr id="4" name="Slide Number Placeholder 3">
            <a:extLst>
              <a:ext uri="{FF2B5EF4-FFF2-40B4-BE49-F238E27FC236}">
                <a16:creationId xmlns:a16="http://schemas.microsoft.com/office/drawing/2014/main" id="{9B819CDD-BD58-4267-BB28-7F28ECBEAA89}"/>
              </a:ext>
            </a:extLst>
          </p:cNvPr>
          <p:cNvSpPr>
            <a:spLocks noGrp="1"/>
          </p:cNvSpPr>
          <p:nvPr>
            <p:ph type="sldNum" sz="quarter" idx="12"/>
          </p:nvPr>
        </p:nvSpPr>
        <p:spPr/>
        <p:txBody>
          <a:bodyPr/>
          <a:lstStyle/>
          <a:p>
            <a:fld id="{61ED25BF-8B08-481C-9175-42CBF3C8334C}" type="slidenum">
              <a:rPr lang="en-US" smtClean="0"/>
              <a:pPr/>
              <a:t>13</a:t>
            </a:fld>
            <a:endParaRPr lang="en-US"/>
          </a:p>
        </p:txBody>
      </p:sp>
      <p:grpSp>
        <p:nvGrpSpPr>
          <p:cNvPr id="136" name="Group 135">
            <a:extLst>
              <a:ext uri="{FF2B5EF4-FFF2-40B4-BE49-F238E27FC236}">
                <a16:creationId xmlns:a16="http://schemas.microsoft.com/office/drawing/2014/main" id="{D8A31359-02CA-E8A6-398F-54B2281F0B42}"/>
              </a:ext>
            </a:extLst>
          </p:cNvPr>
          <p:cNvGrpSpPr/>
          <p:nvPr/>
        </p:nvGrpSpPr>
        <p:grpSpPr>
          <a:xfrm>
            <a:off x="324386" y="1456635"/>
            <a:ext cx="11535003" cy="1134474"/>
            <a:chOff x="279817" y="1291040"/>
            <a:chExt cx="11567178" cy="1134474"/>
          </a:xfrm>
        </p:grpSpPr>
        <p:sp>
          <p:nvSpPr>
            <p:cNvPr id="137" name="Rectangle 136">
              <a:extLst>
                <a:ext uri="{FF2B5EF4-FFF2-40B4-BE49-F238E27FC236}">
                  <a16:creationId xmlns:a16="http://schemas.microsoft.com/office/drawing/2014/main" id="{D2661A30-85FB-D245-D02B-973D9BC18674}"/>
                </a:ext>
              </a:extLst>
            </p:cNvPr>
            <p:cNvSpPr/>
            <p:nvPr/>
          </p:nvSpPr>
          <p:spPr>
            <a:xfrm>
              <a:off x="279817" y="1291040"/>
              <a:ext cx="11556658" cy="536596"/>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ea typeface="Calibri"/>
                  <a:cs typeface="Calibri"/>
                </a:rPr>
                <a:t>How many new projects have started over time?</a:t>
              </a:r>
            </a:p>
          </p:txBody>
        </p:sp>
        <p:sp>
          <p:nvSpPr>
            <p:cNvPr id="138" name="TextBox 137">
              <a:extLst>
                <a:ext uri="{FF2B5EF4-FFF2-40B4-BE49-F238E27FC236}">
                  <a16:creationId xmlns:a16="http://schemas.microsoft.com/office/drawing/2014/main" id="{92CEAFD1-9095-9049-C0F7-94F3914AD118}"/>
                </a:ext>
              </a:extLst>
            </p:cNvPr>
            <p:cNvSpPr txBox="1"/>
            <p:nvPr/>
          </p:nvSpPr>
          <p:spPr>
            <a:xfrm>
              <a:off x="284098" y="1840739"/>
              <a:ext cx="11562897" cy="584775"/>
            </a:xfrm>
            <a:prstGeom prst="rect">
              <a:avLst/>
            </a:prstGeom>
            <a:noFill/>
            <a:ln>
              <a:solidFill>
                <a:srgbClr val="002F56"/>
              </a:solidFill>
            </a:ln>
          </p:spPr>
          <p:txBody>
            <a:bodyPr wrap="square" lIns="91440" tIns="45720" rIns="91440" bIns="45720" rtlCol="0" anchor="ctr">
              <a:spAutoFit/>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a:solidFill>
                    <a:prstClr val="black"/>
                  </a:solidFill>
                  <a:latin typeface="Calibri" panose="020F0502020204030204"/>
                  <a:cs typeface="Calibri"/>
                </a:rPr>
                <a:t>Between 2005 and 2018, the rate of new projects increased slowly</a:t>
              </a:r>
              <a:r>
                <a:rPr lang="en-US" sz="1600">
                  <a:solidFill>
                    <a:prstClr val="black"/>
                  </a:solidFill>
                  <a:latin typeface="Calibri" panose="020F0502020204030204"/>
                  <a:cs typeface="Calibri"/>
                </a:rPr>
                <a:t>, with an average of four projects per year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prstClr val="black"/>
                  </a:solidFill>
                  <a:latin typeface="Calibri" panose="020F0502020204030204"/>
                  <a:cs typeface="Calibri"/>
                </a:rPr>
                <a:t>The </a:t>
              </a:r>
              <a:r>
                <a:rPr lang="en-US" sz="1600" b="1">
                  <a:solidFill>
                    <a:prstClr val="black"/>
                  </a:solidFill>
                  <a:latin typeface="Calibri" panose="020F0502020204030204"/>
                  <a:cs typeface="Calibri"/>
                </a:rPr>
                <a:t>biggest years for new projects were 2020 and 2023, </a:t>
              </a:r>
              <a:r>
                <a:rPr lang="en-US" sz="1600">
                  <a:solidFill>
                    <a:prstClr val="black"/>
                  </a:solidFill>
                  <a:latin typeface="Calibri" panose="020F0502020204030204"/>
                  <a:cs typeface="Calibri"/>
                </a:rPr>
                <a:t>with 23 new projects and 20 new projects, respectively </a:t>
              </a:r>
              <a:endParaRPr lang="en-US" sz="1400">
                <a:cs typeface="Calibri"/>
              </a:endParaRPr>
            </a:p>
          </p:txBody>
        </p:sp>
      </p:grpSp>
      <p:sp>
        <p:nvSpPr>
          <p:cNvPr id="139" name="TextBox 138">
            <a:extLst>
              <a:ext uri="{FF2B5EF4-FFF2-40B4-BE49-F238E27FC236}">
                <a16:creationId xmlns:a16="http://schemas.microsoft.com/office/drawing/2014/main" id="{4438A43E-FFD2-AD60-41D0-646D0E87CBC5}"/>
              </a:ext>
            </a:extLst>
          </p:cNvPr>
          <p:cNvSpPr txBox="1"/>
          <p:nvPr/>
        </p:nvSpPr>
        <p:spPr>
          <a:xfrm>
            <a:off x="328751" y="843542"/>
            <a:ext cx="11556658" cy="646331"/>
          </a:xfrm>
          <a:prstGeom prst="rect">
            <a:avLst/>
          </a:prstGeom>
          <a:noFill/>
        </p:spPr>
        <p:txBody>
          <a:bodyPr wrap="square" lIns="91440" tIns="45720" rIns="91440" bIns="45720" rtlCol="0" anchor="t">
            <a:spAutoFit/>
          </a:bodyPr>
          <a:lstStyle/>
          <a:p>
            <a:r>
              <a:rPr lang="en-US" b="1" i="1">
                <a:cs typeface="Calibri"/>
              </a:rPr>
              <a:t>Since 2019 the Suicide Prevention AMP has added an average of 18 projects per year compared to an average of 8 between 2005 and 2018</a:t>
            </a:r>
          </a:p>
        </p:txBody>
      </p:sp>
      <p:grpSp>
        <p:nvGrpSpPr>
          <p:cNvPr id="5" name="Group 4">
            <a:extLst>
              <a:ext uri="{FF2B5EF4-FFF2-40B4-BE49-F238E27FC236}">
                <a16:creationId xmlns:a16="http://schemas.microsoft.com/office/drawing/2014/main" id="{0980EDBB-D5A6-2862-FC97-4B8FA52980C6}"/>
              </a:ext>
            </a:extLst>
          </p:cNvPr>
          <p:cNvGrpSpPr/>
          <p:nvPr/>
        </p:nvGrpSpPr>
        <p:grpSpPr>
          <a:xfrm>
            <a:off x="706581" y="2815501"/>
            <a:ext cx="10755746" cy="3197372"/>
            <a:chOff x="914400" y="914400"/>
            <a:chExt cx="6400800" cy="3657600"/>
          </a:xfrm>
        </p:grpSpPr>
        <p:sp>
          <p:nvSpPr>
            <p:cNvPr id="6" name="rc3">
              <a:extLst>
                <a:ext uri="{FF2B5EF4-FFF2-40B4-BE49-F238E27FC236}">
                  <a16:creationId xmlns:a16="http://schemas.microsoft.com/office/drawing/2014/main" id="{C4A45111-B918-3C92-87FF-FAF3C0F0B80D}"/>
                </a:ext>
              </a:extLst>
            </p:cNvPr>
            <p:cNvSpPr/>
            <p:nvPr/>
          </p:nvSpPr>
          <p:spPr>
            <a:xfrm>
              <a:off x="914400" y="914400"/>
              <a:ext cx="6400800" cy="3657600"/>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7" name="rc4">
              <a:extLst>
                <a:ext uri="{FF2B5EF4-FFF2-40B4-BE49-F238E27FC236}">
                  <a16:creationId xmlns:a16="http://schemas.microsoft.com/office/drawing/2014/main" id="{D5A82180-2BE2-DA73-3530-0A54B4611A0A}"/>
                </a:ext>
              </a:extLst>
            </p:cNvPr>
            <p:cNvSpPr/>
            <p:nvPr/>
          </p:nvSpPr>
          <p:spPr>
            <a:xfrm>
              <a:off x="914400" y="914400"/>
              <a:ext cx="6400800" cy="3657600"/>
            </a:xfrm>
            <a:prstGeom prst="rect">
              <a:avLst/>
            </a:prstGeom>
            <a:solidFill>
              <a:srgbClr val="FFFFFF">
                <a:alpha val="100000"/>
              </a:srgbClr>
            </a:solidFill>
            <a:ln w="12318" cap="rnd">
              <a:solidFill>
                <a:srgbClr val="FFFFFF">
                  <a:alpha val="100000"/>
                </a:srgbClr>
              </a:solidFill>
              <a:prstDash val="solid"/>
              <a:round/>
            </a:ln>
          </p:spPr>
          <p:txBody>
            <a:bodyPr/>
            <a:lstStyle/>
            <a:p>
              <a:endParaRPr/>
            </a:p>
          </p:txBody>
        </p:sp>
        <p:sp>
          <p:nvSpPr>
            <p:cNvPr id="8" name="rc5">
              <a:extLst>
                <a:ext uri="{FF2B5EF4-FFF2-40B4-BE49-F238E27FC236}">
                  <a16:creationId xmlns:a16="http://schemas.microsoft.com/office/drawing/2014/main" id="{1A879E8C-A63C-BBF7-AD02-02B42D9970C7}"/>
                </a:ext>
              </a:extLst>
            </p:cNvPr>
            <p:cNvSpPr/>
            <p:nvPr/>
          </p:nvSpPr>
          <p:spPr>
            <a:xfrm>
              <a:off x="1318419" y="1184953"/>
              <a:ext cx="5933517" cy="2536377"/>
            </a:xfrm>
            <a:prstGeom prst="rect">
              <a:avLst/>
            </a:prstGeom>
            <a:solidFill>
              <a:srgbClr val="FFFFFF">
                <a:alpha val="100000"/>
              </a:srgbClr>
            </a:solidFill>
          </p:spPr>
          <p:txBody>
            <a:bodyPr/>
            <a:lstStyle/>
            <a:p>
              <a:endParaRPr/>
            </a:p>
          </p:txBody>
        </p:sp>
        <p:sp>
          <p:nvSpPr>
            <p:cNvPr id="9" name="pl6">
              <a:extLst>
                <a:ext uri="{FF2B5EF4-FFF2-40B4-BE49-F238E27FC236}">
                  <a16:creationId xmlns:a16="http://schemas.microsoft.com/office/drawing/2014/main" id="{9F9C976B-A231-1DFC-C512-EFF4F632EE9B}"/>
                </a:ext>
              </a:extLst>
            </p:cNvPr>
            <p:cNvSpPr/>
            <p:nvPr/>
          </p:nvSpPr>
          <p:spPr>
            <a:xfrm>
              <a:off x="1318419" y="3721331"/>
              <a:ext cx="5933517" cy="0"/>
            </a:xfrm>
            <a:custGeom>
              <a:avLst/>
              <a:gdLst/>
              <a:ahLst/>
              <a:cxnLst/>
              <a:rect l="0" t="0" r="0" b="0"/>
              <a:pathLst>
                <a:path w="5933517">
                  <a:moveTo>
                    <a:pt x="0" y="0"/>
                  </a:moveTo>
                  <a:lnTo>
                    <a:pt x="5933517" y="0"/>
                  </a:lnTo>
                  <a:lnTo>
                    <a:pt x="5933517" y="0"/>
                  </a:lnTo>
                </a:path>
              </a:pathLst>
            </a:custGeom>
            <a:ln w="12318" cap="flat">
              <a:solidFill>
                <a:srgbClr val="EBEBEB">
                  <a:alpha val="100000"/>
                </a:srgbClr>
              </a:solidFill>
              <a:prstDash val="solid"/>
              <a:round/>
            </a:ln>
          </p:spPr>
          <p:txBody>
            <a:bodyPr/>
            <a:lstStyle/>
            <a:p>
              <a:endParaRPr/>
            </a:p>
          </p:txBody>
        </p:sp>
        <p:sp>
          <p:nvSpPr>
            <p:cNvPr id="10" name="pl7">
              <a:extLst>
                <a:ext uri="{FF2B5EF4-FFF2-40B4-BE49-F238E27FC236}">
                  <a16:creationId xmlns:a16="http://schemas.microsoft.com/office/drawing/2014/main" id="{B83BA0B1-9AC4-1C4F-E53D-773D67FB8D42}"/>
                </a:ext>
              </a:extLst>
            </p:cNvPr>
            <p:cNvSpPr/>
            <p:nvPr/>
          </p:nvSpPr>
          <p:spPr>
            <a:xfrm>
              <a:off x="1318419" y="3240957"/>
              <a:ext cx="5933517" cy="0"/>
            </a:xfrm>
            <a:custGeom>
              <a:avLst/>
              <a:gdLst/>
              <a:ahLst/>
              <a:cxnLst/>
              <a:rect l="0" t="0" r="0" b="0"/>
              <a:pathLst>
                <a:path w="5933517">
                  <a:moveTo>
                    <a:pt x="0" y="0"/>
                  </a:moveTo>
                  <a:lnTo>
                    <a:pt x="5933517" y="0"/>
                  </a:lnTo>
                  <a:lnTo>
                    <a:pt x="5933517" y="0"/>
                  </a:lnTo>
                </a:path>
              </a:pathLst>
            </a:custGeom>
            <a:ln w="12318" cap="flat">
              <a:solidFill>
                <a:srgbClr val="EBEBEB">
                  <a:alpha val="100000"/>
                </a:srgbClr>
              </a:solidFill>
              <a:prstDash val="solid"/>
              <a:round/>
            </a:ln>
          </p:spPr>
          <p:txBody>
            <a:bodyPr/>
            <a:lstStyle/>
            <a:p>
              <a:endParaRPr/>
            </a:p>
          </p:txBody>
        </p:sp>
        <p:sp>
          <p:nvSpPr>
            <p:cNvPr id="11" name="pl8">
              <a:extLst>
                <a:ext uri="{FF2B5EF4-FFF2-40B4-BE49-F238E27FC236}">
                  <a16:creationId xmlns:a16="http://schemas.microsoft.com/office/drawing/2014/main" id="{F238E17A-CA35-1A25-E4B4-D7013FC8F9A3}"/>
                </a:ext>
              </a:extLst>
            </p:cNvPr>
            <p:cNvSpPr/>
            <p:nvPr/>
          </p:nvSpPr>
          <p:spPr>
            <a:xfrm>
              <a:off x="1318419" y="2760582"/>
              <a:ext cx="5933517" cy="0"/>
            </a:xfrm>
            <a:custGeom>
              <a:avLst/>
              <a:gdLst/>
              <a:ahLst/>
              <a:cxnLst/>
              <a:rect l="0" t="0" r="0" b="0"/>
              <a:pathLst>
                <a:path w="5933517">
                  <a:moveTo>
                    <a:pt x="0" y="0"/>
                  </a:moveTo>
                  <a:lnTo>
                    <a:pt x="5933517" y="0"/>
                  </a:lnTo>
                  <a:lnTo>
                    <a:pt x="5933517" y="0"/>
                  </a:lnTo>
                </a:path>
              </a:pathLst>
            </a:custGeom>
            <a:ln w="12318" cap="flat">
              <a:solidFill>
                <a:srgbClr val="EBEBEB">
                  <a:alpha val="100000"/>
                </a:srgbClr>
              </a:solidFill>
              <a:prstDash val="solid"/>
              <a:round/>
            </a:ln>
          </p:spPr>
          <p:txBody>
            <a:bodyPr/>
            <a:lstStyle/>
            <a:p>
              <a:endParaRPr/>
            </a:p>
          </p:txBody>
        </p:sp>
        <p:sp>
          <p:nvSpPr>
            <p:cNvPr id="12" name="pl9">
              <a:extLst>
                <a:ext uri="{FF2B5EF4-FFF2-40B4-BE49-F238E27FC236}">
                  <a16:creationId xmlns:a16="http://schemas.microsoft.com/office/drawing/2014/main" id="{70082B10-EE29-D568-42E2-23269F82B674}"/>
                </a:ext>
              </a:extLst>
            </p:cNvPr>
            <p:cNvSpPr/>
            <p:nvPr/>
          </p:nvSpPr>
          <p:spPr>
            <a:xfrm>
              <a:off x="1318419" y="2280208"/>
              <a:ext cx="5933517" cy="0"/>
            </a:xfrm>
            <a:custGeom>
              <a:avLst/>
              <a:gdLst/>
              <a:ahLst/>
              <a:cxnLst/>
              <a:rect l="0" t="0" r="0" b="0"/>
              <a:pathLst>
                <a:path w="5933517">
                  <a:moveTo>
                    <a:pt x="0" y="0"/>
                  </a:moveTo>
                  <a:lnTo>
                    <a:pt x="5933517" y="0"/>
                  </a:lnTo>
                  <a:lnTo>
                    <a:pt x="5933517" y="0"/>
                  </a:lnTo>
                </a:path>
              </a:pathLst>
            </a:custGeom>
            <a:ln w="12318" cap="flat">
              <a:solidFill>
                <a:srgbClr val="EBEBEB">
                  <a:alpha val="100000"/>
                </a:srgbClr>
              </a:solidFill>
              <a:prstDash val="solid"/>
              <a:round/>
            </a:ln>
          </p:spPr>
          <p:txBody>
            <a:bodyPr/>
            <a:lstStyle/>
            <a:p>
              <a:endParaRPr/>
            </a:p>
          </p:txBody>
        </p:sp>
        <p:sp>
          <p:nvSpPr>
            <p:cNvPr id="13" name="pl10">
              <a:extLst>
                <a:ext uri="{FF2B5EF4-FFF2-40B4-BE49-F238E27FC236}">
                  <a16:creationId xmlns:a16="http://schemas.microsoft.com/office/drawing/2014/main" id="{913F104B-44D9-39D8-EF15-BA16FD8CB840}"/>
                </a:ext>
              </a:extLst>
            </p:cNvPr>
            <p:cNvSpPr/>
            <p:nvPr/>
          </p:nvSpPr>
          <p:spPr>
            <a:xfrm>
              <a:off x="1318419" y="1799833"/>
              <a:ext cx="5933517" cy="0"/>
            </a:xfrm>
            <a:custGeom>
              <a:avLst/>
              <a:gdLst/>
              <a:ahLst/>
              <a:cxnLst/>
              <a:rect l="0" t="0" r="0" b="0"/>
              <a:pathLst>
                <a:path w="5933517">
                  <a:moveTo>
                    <a:pt x="0" y="0"/>
                  </a:moveTo>
                  <a:lnTo>
                    <a:pt x="5933517" y="0"/>
                  </a:lnTo>
                  <a:lnTo>
                    <a:pt x="5933517" y="0"/>
                  </a:lnTo>
                </a:path>
              </a:pathLst>
            </a:custGeom>
            <a:ln w="12318" cap="flat">
              <a:solidFill>
                <a:srgbClr val="EBEBEB">
                  <a:alpha val="100000"/>
                </a:srgbClr>
              </a:solidFill>
              <a:prstDash val="solid"/>
              <a:round/>
            </a:ln>
          </p:spPr>
          <p:txBody>
            <a:bodyPr/>
            <a:lstStyle/>
            <a:p>
              <a:endParaRPr/>
            </a:p>
          </p:txBody>
        </p:sp>
        <p:sp>
          <p:nvSpPr>
            <p:cNvPr id="14" name="pl11">
              <a:extLst>
                <a:ext uri="{FF2B5EF4-FFF2-40B4-BE49-F238E27FC236}">
                  <a16:creationId xmlns:a16="http://schemas.microsoft.com/office/drawing/2014/main" id="{A7E090C3-BEF0-F042-5630-915F8DA81F96}"/>
                </a:ext>
              </a:extLst>
            </p:cNvPr>
            <p:cNvSpPr/>
            <p:nvPr/>
          </p:nvSpPr>
          <p:spPr>
            <a:xfrm>
              <a:off x="1318419" y="1319458"/>
              <a:ext cx="5933517" cy="0"/>
            </a:xfrm>
            <a:custGeom>
              <a:avLst/>
              <a:gdLst/>
              <a:ahLst/>
              <a:cxnLst/>
              <a:rect l="0" t="0" r="0" b="0"/>
              <a:pathLst>
                <a:path w="5933517">
                  <a:moveTo>
                    <a:pt x="0" y="0"/>
                  </a:moveTo>
                  <a:lnTo>
                    <a:pt x="5933517" y="0"/>
                  </a:lnTo>
                  <a:lnTo>
                    <a:pt x="5933517" y="0"/>
                  </a:lnTo>
                </a:path>
              </a:pathLst>
            </a:custGeom>
            <a:ln w="12318" cap="flat">
              <a:solidFill>
                <a:srgbClr val="EBEBEB">
                  <a:alpha val="100000"/>
                </a:srgbClr>
              </a:solidFill>
              <a:prstDash val="solid"/>
              <a:round/>
            </a:ln>
          </p:spPr>
          <p:txBody>
            <a:bodyPr/>
            <a:lstStyle/>
            <a:p>
              <a:endParaRPr/>
            </a:p>
          </p:txBody>
        </p:sp>
        <p:sp>
          <p:nvSpPr>
            <p:cNvPr id="15" name="rc12">
              <a:extLst>
                <a:ext uri="{FF2B5EF4-FFF2-40B4-BE49-F238E27FC236}">
                  <a16:creationId xmlns:a16="http://schemas.microsoft.com/office/drawing/2014/main" id="{1877BA59-0F25-02CF-8A43-9210351B1CB5}"/>
                </a:ext>
              </a:extLst>
            </p:cNvPr>
            <p:cNvSpPr/>
            <p:nvPr/>
          </p:nvSpPr>
          <p:spPr>
            <a:xfrm>
              <a:off x="6981028" y="1799833"/>
              <a:ext cx="155694" cy="1921498"/>
            </a:xfrm>
            <a:prstGeom prst="rect">
              <a:avLst/>
            </a:prstGeom>
            <a:solidFill>
              <a:srgbClr val="4472C4">
                <a:alpha val="100000"/>
              </a:srgbClr>
            </a:solidFill>
          </p:spPr>
          <p:txBody>
            <a:bodyPr/>
            <a:lstStyle/>
            <a:p>
              <a:endParaRPr/>
            </a:p>
          </p:txBody>
        </p:sp>
        <p:sp>
          <p:nvSpPr>
            <p:cNvPr id="16" name="rc13">
              <a:extLst>
                <a:ext uri="{FF2B5EF4-FFF2-40B4-BE49-F238E27FC236}">
                  <a16:creationId xmlns:a16="http://schemas.microsoft.com/office/drawing/2014/main" id="{844742AD-7B76-7F6D-F82E-5FD9FAABBBB1}"/>
                </a:ext>
              </a:extLst>
            </p:cNvPr>
            <p:cNvSpPr/>
            <p:nvPr/>
          </p:nvSpPr>
          <p:spPr>
            <a:xfrm>
              <a:off x="6669639" y="2280208"/>
              <a:ext cx="155694" cy="1441123"/>
            </a:xfrm>
            <a:prstGeom prst="rect">
              <a:avLst/>
            </a:prstGeom>
            <a:solidFill>
              <a:srgbClr val="4472C4">
                <a:alpha val="100000"/>
              </a:srgbClr>
            </a:solidFill>
          </p:spPr>
          <p:txBody>
            <a:bodyPr/>
            <a:lstStyle/>
            <a:p>
              <a:endParaRPr/>
            </a:p>
          </p:txBody>
        </p:sp>
        <p:sp>
          <p:nvSpPr>
            <p:cNvPr id="17" name="rc14">
              <a:extLst>
                <a:ext uri="{FF2B5EF4-FFF2-40B4-BE49-F238E27FC236}">
                  <a16:creationId xmlns:a16="http://schemas.microsoft.com/office/drawing/2014/main" id="{4AC77005-7A94-94B9-76EE-6C48B1162287}"/>
                </a:ext>
              </a:extLst>
            </p:cNvPr>
            <p:cNvSpPr/>
            <p:nvPr/>
          </p:nvSpPr>
          <p:spPr>
            <a:xfrm>
              <a:off x="6358250" y="2280208"/>
              <a:ext cx="155694" cy="1441123"/>
            </a:xfrm>
            <a:prstGeom prst="rect">
              <a:avLst/>
            </a:prstGeom>
            <a:solidFill>
              <a:srgbClr val="4472C4">
                <a:alpha val="100000"/>
              </a:srgbClr>
            </a:solidFill>
          </p:spPr>
          <p:txBody>
            <a:bodyPr/>
            <a:lstStyle/>
            <a:p>
              <a:endParaRPr/>
            </a:p>
          </p:txBody>
        </p:sp>
        <p:sp>
          <p:nvSpPr>
            <p:cNvPr id="18" name="rc15">
              <a:extLst>
                <a:ext uri="{FF2B5EF4-FFF2-40B4-BE49-F238E27FC236}">
                  <a16:creationId xmlns:a16="http://schemas.microsoft.com/office/drawing/2014/main" id="{6EEA5DC1-70EE-ACA9-CE1A-3E19210ADE67}"/>
                </a:ext>
              </a:extLst>
            </p:cNvPr>
            <p:cNvSpPr/>
            <p:nvPr/>
          </p:nvSpPr>
          <p:spPr>
            <a:xfrm>
              <a:off x="6046861" y="1511608"/>
              <a:ext cx="155694" cy="2209723"/>
            </a:xfrm>
            <a:prstGeom prst="rect">
              <a:avLst/>
            </a:prstGeom>
            <a:solidFill>
              <a:srgbClr val="4472C4">
                <a:alpha val="100000"/>
              </a:srgbClr>
            </a:solidFill>
          </p:spPr>
          <p:txBody>
            <a:bodyPr/>
            <a:lstStyle/>
            <a:p>
              <a:endParaRPr/>
            </a:p>
          </p:txBody>
        </p:sp>
        <p:sp>
          <p:nvSpPr>
            <p:cNvPr id="19" name="rc16">
              <a:extLst>
                <a:ext uri="{FF2B5EF4-FFF2-40B4-BE49-F238E27FC236}">
                  <a16:creationId xmlns:a16="http://schemas.microsoft.com/office/drawing/2014/main" id="{B2835250-B325-9E5E-2E44-0921C1DE2895}"/>
                </a:ext>
              </a:extLst>
            </p:cNvPr>
            <p:cNvSpPr/>
            <p:nvPr/>
          </p:nvSpPr>
          <p:spPr>
            <a:xfrm>
              <a:off x="5735472" y="1895908"/>
              <a:ext cx="155694" cy="1825423"/>
            </a:xfrm>
            <a:prstGeom prst="rect">
              <a:avLst/>
            </a:prstGeom>
            <a:solidFill>
              <a:srgbClr val="4472C4">
                <a:alpha val="100000"/>
              </a:srgbClr>
            </a:solidFill>
          </p:spPr>
          <p:txBody>
            <a:bodyPr/>
            <a:lstStyle/>
            <a:p>
              <a:endParaRPr/>
            </a:p>
          </p:txBody>
        </p:sp>
        <p:sp>
          <p:nvSpPr>
            <p:cNvPr id="20" name="rc17">
              <a:extLst>
                <a:ext uri="{FF2B5EF4-FFF2-40B4-BE49-F238E27FC236}">
                  <a16:creationId xmlns:a16="http://schemas.microsoft.com/office/drawing/2014/main" id="{2E1EBBCB-B625-2B80-ED5D-CA584C53B63F}"/>
                </a:ext>
              </a:extLst>
            </p:cNvPr>
            <p:cNvSpPr/>
            <p:nvPr/>
          </p:nvSpPr>
          <p:spPr>
            <a:xfrm>
              <a:off x="5424083" y="2760582"/>
              <a:ext cx="155694" cy="960749"/>
            </a:xfrm>
            <a:prstGeom prst="rect">
              <a:avLst/>
            </a:prstGeom>
            <a:solidFill>
              <a:srgbClr val="4472C4">
                <a:alpha val="100000"/>
              </a:srgbClr>
            </a:solidFill>
          </p:spPr>
          <p:txBody>
            <a:bodyPr/>
            <a:lstStyle/>
            <a:p>
              <a:endParaRPr/>
            </a:p>
          </p:txBody>
        </p:sp>
        <p:sp>
          <p:nvSpPr>
            <p:cNvPr id="21" name="rc18">
              <a:extLst>
                <a:ext uri="{FF2B5EF4-FFF2-40B4-BE49-F238E27FC236}">
                  <a16:creationId xmlns:a16="http://schemas.microsoft.com/office/drawing/2014/main" id="{3B9A5293-8B0E-BA9F-2195-4AADAD5E107E}"/>
                </a:ext>
              </a:extLst>
            </p:cNvPr>
            <p:cNvSpPr/>
            <p:nvPr/>
          </p:nvSpPr>
          <p:spPr>
            <a:xfrm>
              <a:off x="5112694" y="3048807"/>
              <a:ext cx="155694" cy="672524"/>
            </a:xfrm>
            <a:prstGeom prst="rect">
              <a:avLst/>
            </a:prstGeom>
            <a:solidFill>
              <a:srgbClr val="4472C4">
                <a:alpha val="100000"/>
              </a:srgbClr>
            </a:solidFill>
          </p:spPr>
          <p:txBody>
            <a:bodyPr/>
            <a:lstStyle/>
            <a:p>
              <a:endParaRPr/>
            </a:p>
          </p:txBody>
        </p:sp>
        <p:sp>
          <p:nvSpPr>
            <p:cNvPr id="22" name="rc19">
              <a:extLst>
                <a:ext uri="{FF2B5EF4-FFF2-40B4-BE49-F238E27FC236}">
                  <a16:creationId xmlns:a16="http://schemas.microsoft.com/office/drawing/2014/main" id="{5F6118B5-7A22-F177-F59E-19DFB9F432C7}"/>
                </a:ext>
              </a:extLst>
            </p:cNvPr>
            <p:cNvSpPr/>
            <p:nvPr/>
          </p:nvSpPr>
          <p:spPr>
            <a:xfrm>
              <a:off x="3867138" y="3337032"/>
              <a:ext cx="155694" cy="384299"/>
            </a:xfrm>
            <a:prstGeom prst="rect">
              <a:avLst/>
            </a:prstGeom>
            <a:solidFill>
              <a:srgbClr val="4472C4">
                <a:alpha val="100000"/>
              </a:srgbClr>
            </a:solidFill>
          </p:spPr>
          <p:txBody>
            <a:bodyPr/>
            <a:lstStyle/>
            <a:p>
              <a:endParaRPr/>
            </a:p>
          </p:txBody>
        </p:sp>
        <p:sp>
          <p:nvSpPr>
            <p:cNvPr id="23" name="rc20">
              <a:extLst>
                <a:ext uri="{FF2B5EF4-FFF2-40B4-BE49-F238E27FC236}">
                  <a16:creationId xmlns:a16="http://schemas.microsoft.com/office/drawing/2014/main" id="{B9413F2A-BF54-0C7B-25EE-84F4E2198E9D}"/>
                </a:ext>
              </a:extLst>
            </p:cNvPr>
            <p:cNvSpPr/>
            <p:nvPr/>
          </p:nvSpPr>
          <p:spPr>
            <a:xfrm>
              <a:off x="4801305" y="3144882"/>
              <a:ext cx="155694" cy="576449"/>
            </a:xfrm>
            <a:prstGeom prst="rect">
              <a:avLst/>
            </a:prstGeom>
            <a:solidFill>
              <a:srgbClr val="4472C4">
                <a:alpha val="100000"/>
              </a:srgbClr>
            </a:solidFill>
          </p:spPr>
          <p:txBody>
            <a:bodyPr/>
            <a:lstStyle/>
            <a:p>
              <a:endParaRPr/>
            </a:p>
          </p:txBody>
        </p:sp>
        <p:sp>
          <p:nvSpPr>
            <p:cNvPr id="24" name="rc21">
              <a:extLst>
                <a:ext uri="{FF2B5EF4-FFF2-40B4-BE49-F238E27FC236}">
                  <a16:creationId xmlns:a16="http://schemas.microsoft.com/office/drawing/2014/main" id="{C57D7A71-B431-1DC2-7E52-69E14D70EABF}"/>
                </a:ext>
              </a:extLst>
            </p:cNvPr>
            <p:cNvSpPr/>
            <p:nvPr/>
          </p:nvSpPr>
          <p:spPr>
            <a:xfrm>
              <a:off x="4489916" y="3048807"/>
              <a:ext cx="155694" cy="672524"/>
            </a:xfrm>
            <a:prstGeom prst="rect">
              <a:avLst/>
            </a:prstGeom>
            <a:solidFill>
              <a:srgbClr val="4472C4">
                <a:alpha val="100000"/>
              </a:srgbClr>
            </a:solidFill>
          </p:spPr>
          <p:txBody>
            <a:bodyPr/>
            <a:lstStyle/>
            <a:p>
              <a:endParaRPr/>
            </a:p>
          </p:txBody>
        </p:sp>
        <p:sp>
          <p:nvSpPr>
            <p:cNvPr id="25" name="rc22">
              <a:extLst>
                <a:ext uri="{FF2B5EF4-FFF2-40B4-BE49-F238E27FC236}">
                  <a16:creationId xmlns:a16="http://schemas.microsoft.com/office/drawing/2014/main" id="{F9256EF1-B6F4-B58E-43D3-5E8B77773950}"/>
                </a:ext>
              </a:extLst>
            </p:cNvPr>
            <p:cNvSpPr/>
            <p:nvPr/>
          </p:nvSpPr>
          <p:spPr>
            <a:xfrm>
              <a:off x="4178527" y="3240957"/>
              <a:ext cx="155694" cy="480374"/>
            </a:xfrm>
            <a:prstGeom prst="rect">
              <a:avLst/>
            </a:prstGeom>
            <a:solidFill>
              <a:srgbClr val="4472C4">
                <a:alpha val="100000"/>
              </a:srgbClr>
            </a:solidFill>
          </p:spPr>
          <p:txBody>
            <a:bodyPr/>
            <a:lstStyle/>
            <a:p>
              <a:endParaRPr/>
            </a:p>
          </p:txBody>
        </p:sp>
        <p:sp>
          <p:nvSpPr>
            <p:cNvPr id="26" name="rc23">
              <a:extLst>
                <a:ext uri="{FF2B5EF4-FFF2-40B4-BE49-F238E27FC236}">
                  <a16:creationId xmlns:a16="http://schemas.microsoft.com/office/drawing/2014/main" id="{2C03F0EE-4B0A-F2D0-CE83-2192873A79CD}"/>
                </a:ext>
              </a:extLst>
            </p:cNvPr>
            <p:cNvSpPr/>
            <p:nvPr/>
          </p:nvSpPr>
          <p:spPr>
            <a:xfrm>
              <a:off x="3555749" y="3240957"/>
              <a:ext cx="155694" cy="480374"/>
            </a:xfrm>
            <a:prstGeom prst="rect">
              <a:avLst/>
            </a:prstGeom>
            <a:solidFill>
              <a:srgbClr val="4472C4">
                <a:alpha val="100000"/>
              </a:srgbClr>
            </a:solidFill>
          </p:spPr>
          <p:txBody>
            <a:bodyPr/>
            <a:lstStyle/>
            <a:p>
              <a:endParaRPr/>
            </a:p>
          </p:txBody>
        </p:sp>
        <p:sp>
          <p:nvSpPr>
            <p:cNvPr id="27" name="rc24">
              <a:extLst>
                <a:ext uri="{FF2B5EF4-FFF2-40B4-BE49-F238E27FC236}">
                  <a16:creationId xmlns:a16="http://schemas.microsoft.com/office/drawing/2014/main" id="{5BCE7452-A2E5-6AEC-8062-F333115AC13C}"/>
                </a:ext>
              </a:extLst>
            </p:cNvPr>
            <p:cNvSpPr/>
            <p:nvPr/>
          </p:nvSpPr>
          <p:spPr>
            <a:xfrm>
              <a:off x="3244360" y="3625257"/>
              <a:ext cx="155694" cy="96074"/>
            </a:xfrm>
            <a:prstGeom prst="rect">
              <a:avLst/>
            </a:prstGeom>
            <a:solidFill>
              <a:srgbClr val="4472C4">
                <a:alpha val="100000"/>
              </a:srgbClr>
            </a:solidFill>
          </p:spPr>
          <p:txBody>
            <a:bodyPr/>
            <a:lstStyle/>
            <a:p>
              <a:endParaRPr/>
            </a:p>
          </p:txBody>
        </p:sp>
        <p:sp>
          <p:nvSpPr>
            <p:cNvPr id="28" name="rc25">
              <a:extLst>
                <a:ext uri="{FF2B5EF4-FFF2-40B4-BE49-F238E27FC236}">
                  <a16:creationId xmlns:a16="http://schemas.microsoft.com/office/drawing/2014/main" id="{E63CA6C0-E2FF-30E7-84DB-2C6F4203D0EA}"/>
                </a:ext>
              </a:extLst>
            </p:cNvPr>
            <p:cNvSpPr/>
            <p:nvPr/>
          </p:nvSpPr>
          <p:spPr>
            <a:xfrm>
              <a:off x="2932971" y="3337032"/>
              <a:ext cx="155694" cy="384299"/>
            </a:xfrm>
            <a:prstGeom prst="rect">
              <a:avLst/>
            </a:prstGeom>
            <a:solidFill>
              <a:srgbClr val="4472C4">
                <a:alpha val="100000"/>
              </a:srgbClr>
            </a:solidFill>
          </p:spPr>
          <p:txBody>
            <a:bodyPr/>
            <a:lstStyle/>
            <a:p>
              <a:endParaRPr/>
            </a:p>
          </p:txBody>
        </p:sp>
        <p:sp>
          <p:nvSpPr>
            <p:cNvPr id="29" name="rc26">
              <a:extLst>
                <a:ext uri="{FF2B5EF4-FFF2-40B4-BE49-F238E27FC236}">
                  <a16:creationId xmlns:a16="http://schemas.microsoft.com/office/drawing/2014/main" id="{22138FF9-9A75-D020-607A-5A463B100CC6}"/>
                </a:ext>
              </a:extLst>
            </p:cNvPr>
            <p:cNvSpPr/>
            <p:nvPr/>
          </p:nvSpPr>
          <p:spPr>
            <a:xfrm>
              <a:off x="2621582" y="3337032"/>
              <a:ext cx="155694" cy="384299"/>
            </a:xfrm>
            <a:prstGeom prst="rect">
              <a:avLst/>
            </a:prstGeom>
            <a:solidFill>
              <a:srgbClr val="4472C4">
                <a:alpha val="100000"/>
              </a:srgbClr>
            </a:solidFill>
          </p:spPr>
          <p:txBody>
            <a:bodyPr/>
            <a:lstStyle/>
            <a:p>
              <a:endParaRPr/>
            </a:p>
          </p:txBody>
        </p:sp>
        <p:sp>
          <p:nvSpPr>
            <p:cNvPr id="30" name="rc27">
              <a:extLst>
                <a:ext uri="{FF2B5EF4-FFF2-40B4-BE49-F238E27FC236}">
                  <a16:creationId xmlns:a16="http://schemas.microsoft.com/office/drawing/2014/main" id="{76A0B94B-CB06-7693-99D5-BB7304EF7E08}"/>
                </a:ext>
              </a:extLst>
            </p:cNvPr>
            <p:cNvSpPr/>
            <p:nvPr/>
          </p:nvSpPr>
          <p:spPr>
            <a:xfrm>
              <a:off x="2310193" y="3433107"/>
              <a:ext cx="155694" cy="288224"/>
            </a:xfrm>
            <a:prstGeom prst="rect">
              <a:avLst/>
            </a:prstGeom>
            <a:solidFill>
              <a:srgbClr val="4472C4">
                <a:alpha val="100000"/>
              </a:srgbClr>
            </a:solidFill>
          </p:spPr>
          <p:txBody>
            <a:bodyPr/>
            <a:lstStyle/>
            <a:p>
              <a:endParaRPr/>
            </a:p>
          </p:txBody>
        </p:sp>
        <p:sp>
          <p:nvSpPr>
            <p:cNvPr id="31" name="rc28">
              <a:extLst>
                <a:ext uri="{FF2B5EF4-FFF2-40B4-BE49-F238E27FC236}">
                  <a16:creationId xmlns:a16="http://schemas.microsoft.com/office/drawing/2014/main" id="{A07525AB-894F-E7A5-DBBC-6C21CCFC4CB7}"/>
                </a:ext>
              </a:extLst>
            </p:cNvPr>
            <p:cNvSpPr/>
            <p:nvPr/>
          </p:nvSpPr>
          <p:spPr>
            <a:xfrm>
              <a:off x="1376026" y="3625257"/>
              <a:ext cx="155694" cy="96074"/>
            </a:xfrm>
            <a:prstGeom prst="rect">
              <a:avLst/>
            </a:prstGeom>
            <a:solidFill>
              <a:srgbClr val="4472C4">
                <a:alpha val="100000"/>
              </a:srgbClr>
            </a:solidFill>
          </p:spPr>
          <p:txBody>
            <a:bodyPr/>
            <a:lstStyle/>
            <a:p>
              <a:endParaRPr/>
            </a:p>
          </p:txBody>
        </p:sp>
        <p:sp>
          <p:nvSpPr>
            <p:cNvPr id="32" name="tx29">
              <a:extLst>
                <a:ext uri="{FF2B5EF4-FFF2-40B4-BE49-F238E27FC236}">
                  <a16:creationId xmlns:a16="http://schemas.microsoft.com/office/drawing/2014/main" id="{BA433D29-F9EE-0957-03A5-090584E00428}"/>
                </a:ext>
              </a:extLst>
            </p:cNvPr>
            <p:cNvSpPr/>
            <p:nvPr/>
          </p:nvSpPr>
          <p:spPr>
            <a:xfrm>
              <a:off x="6980901" y="1651455"/>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20</a:t>
              </a:r>
            </a:p>
          </p:txBody>
        </p:sp>
        <p:sp>
          <p:nvSpPr>
            <p:cNvPr id="33" name="tx30">
              <a:extLst>
                <a:ext uri="{FF2B5EF4-FFF2-40B4-BE49-F238E27FC236}">
                  <a16:creationId xmlns:a16="http://schemas.microsoft.com/office/drawing/2014/main" id="{0EF841F3-5F17-DE77-CF2C-FB002DFE2F09}"/>
                </a:ext>
              </a:extLst>
            </p:cNvPr>
            <p:cNvSpPr/>
            <p:nvPr/>
          </p:nvSpPr>
          <p:spPr>
            <a:xfrm>
              <a:off x="6669512" y="2131830"/>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15</a:t>
              </a:r>
            </a:p>
          </p:txBody>
        </p:sp>
        <p:sp>
          <p:nvSpPr>
            <p:cNvPr id="34" name="tx31">
              <a:extLst>
                <a:ext uri="{FF2B5EF4-FFF2-40B4-BE49-F238E27FC236}">
                  <a16:creationId xmlns:a16="http://schemas.microsoft.com/office/drawing/2014/main" id="{204228D4-CE9C-DADD-4446-7A893915ADE3}"/>
                </a:ext>
              </a:extLst>
            </p:cNvPr>
            <p:cNvSpPr/>
            <p:nvPr/>
          </p:nvSpPr>
          <p:spPr>
            <a:xfrm>
              <a:off x="6358123" y="2131830"/>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15</a:t>
              </a:r>
            </a:p>
          </p:txBody>
        </p:sp>
        <p:sp>
          <p:nvSpPr>
            <p:cNvPr id="35" name="tx32">
              <a:extLst>
                <a:ext uri="{FF2B5EF4-FFF2-40B4-BE49-F238E27FC236}">
                  <a16:creationId xmlns:a16="http://schemas.microsoft.com/office/drawing/2014/main" id="{38BC5686-AB1E-FD47-55F0-8AF0CE0916B3}"/>
                </a:ext>
              </a:extLst>
            </p:cNvPr>
            <p:cNvSpPr/>
            <p:nvPr/>
          </p:nvSpPr>
          <p:spPr>
            <a:xfrm>
              <a:off x="6046734" y="1363162"/>
              <a:ext cx="155949"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23</a:t>
              </a:r>
            </a:p>
          </p:txBody>
        </p:sp>
        <p:sp>
          <p:nvSpPr>
            <p:cNvPr id="36" name="tx33">
              <a:extLst>
                <a:ext uri="{FF2B5EF4-FFF2-40B4-BE49-F238E27FC236}">
                  <a16:creationId xmlns:a16="http://schemas.microsoft.com/office/drawing/2014/main" id="{268B6EDF-82B9-2CFD-3108-5689DF390E71}"/>
                </a:ext>
              </a:extLst>
            </p:cNvPr>
            <p:cNvSpPr/>
            <p:nvPr/>
          </p:nvSpPr>
          <p:spPr>
            <a:xfrm>
              <a:off x="5735345" y="1747530"/>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19</a:t>
              </a:r>
            </a:p>
          </p:txBody>
        </p:sp>
        <p:sp>
          <p:nvSpPr>
            <p:cNvPr id="37" name="tx34">
              <a:extLst>
                <a:ext uri="{FF2B5EF4-FFF2-40B4-BE49-F238E27FC236}">
                  <a16:creationId xmlns:a16="http://schemas.microsoft.com/office/drawing/2014/main" id="{FBC2E469-6052-7D22-815A-CF2D5EE23CC6}"/>
                </a:ext>
              </a:extLst>
            </p:cNvPr>
            <p:cNvSpPr/>
            <p:nvPr/>
          </p:nvSpPr>
          <p:spPr>
            <a:xfrm>
              <a:off x="5423956" y="2612205"/>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10</a:t>
              </a:r>
            </a:p>
          </p:txBody>
        </p:sp>
        <p:sp>
          <p:nvSpPr>
            <p:cNvPr id="38" name="tx35">
              <a:extLst>
                <a:ext uri="{FF2B5EF4-FFF2-40B4-BE49-F238E27FC236}">
                  <a16:creationId xmlns:a16="http://schemas.microsoft.com/office/drawing/2014/main" id="{C944B878-16C8-15F5-8583-1E72F6E3A21C}"/>
                </a:ext>
              </a:extLst>
            </p:cNvPr>
            <p:cNvSpPr/>
            <p:nvPr/>
          </p:nvSpPr>
          <p:spPr>
            <a:xfrm>
              <a:off x="5151554" y="2903852"/>
              <a:ext cx="77974" cy="99060"/>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7</a:t>
              </a:r>
            </a:p>
          </p:txBody>
        </p:sp>
        <p:sp>
          <p:nvSpPr>
            <p:cNvPr id="39" name="tx36">
              <a:extLst>
                <a:ext uri="{FF2B5EF4-FFF2-40B4-BE49-F238E27FC236}">
                  <a16:creationId xmlns:a16="http://schemas.microsoft.com/office/drawing/2014/main" id="{19124D50-2FBE-97A6-6CC2-592C4314DC92}"/>
                </a:ext>
              </a:extLst>
            </p:cNvPr>
            <p:cNvSpPr/>
            <p:nvPr/>
          </p:nvSpPr>
          <p:spPr>
            <a:xfrm>
              <a:off x="3905998" y="3190776"/>
              <a:ext cx="77974" cy="100360"/>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4</a:t>
              </a:r>
            </a:p>
          </p:txBody>
        </p:sp>
        <p:sp>
          <p:nvSpPr>
            <p:cNvPr id="40" name="tx37">
              <a:extLst>
                <a:ext uri="{FF2B5EF4-FFF2-40B4-BE49-F238E27FC236}">
                  <a16:creationId xmlns:a16="http://schemas.microsoft.com/office/drawing/2014/main" id="{74E05186-96A8-738D-EE11-711C873A74C0}"/>
                </a:ext>
              </a:extLst>
            </p:cNvPr>
            <p:cNvSpPr/>
            <p:nvPr/>
          </p:nvSpPr>
          <p:spPr>
            <a:xfrm>
              <a:off x="4840165" y="2996504"/>
              <a:ext cx="77974"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6</a:t>
              </a:r>
            </a:p>
          </p:txBody>
        </p:sp>
        <p:sp>
          <p:nvSpPr>
            <p:cNvPr id="41" name="tx38">
              <a:extLst>
                <a:ext uri="{FF2B5EF4-FFF2-40B4-BE49-F238E27FC236}">
                  <a16:creationId xmlns:a16="http://schemas.microsoft.com/office/drawing/2014/main" id="{55285A87-7907-936C-4D9F-59C827F6E994}"/>
                </a:ext>
              </a:extLst>
            </p:cNvPr>
            <p:cNvSpPr/>
            <p:nvPr/>
          </p:nvSpPr>
          <p:spPr>
            <a:xfrm>
              <a:off x="4528776" y="2903852"/>
              <a:ext cx="77974" cy="99060"/>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7</a:t>
              </a:r>
            </a:p>
          </p:txBody>
        </p:sp>
        <p:sp>
          <p:nvSpPr>
            <p:cNvPr id="42" name="tx39">
              <a:extLst>
                <a:ext uri="{FF2B5EF4-FFF2-40B4-BE49-F238E27FC236}">
                  <a16:creationId xmlns:a16="http://schemas.microsoft.com/office/drawing/2014/main" id="{E1A71C15-260D-AA5F-698F-FC96AD615DE2}"/>
                </a:ext>
              </a:extLst>
            </p:cNvPr>
            <p:cNvSpPr/>
            <p:nvPr/>
          </p:nvSpPr>
          <p:spPr>
            <a:xfrm>
              <a:off x="4217387" y="3094359"/>
              <a:ext cx="77974" cy="100703"/>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5</a:t>
              </a:r>
            </a:p>
          </p:txBody>
        </p:sp>
        <p:sp>
          <p:nvSpPr>
            <p:cNvPr id="43" name="tx40">
              <a:extLst>
                <a:ext uri="{FF2B5EF4-FFF2-40B4-BE49-F238E27FC236}">
                  <a16:creationId xmlns:a16="http://schemas.microsoft.com/office/drawing/2014/main" id="{A70A3757-3365-7ED3-A885-29561154168E}"/>
                </a:ext>
              </a:extLst>
            </p:cNvPr>
            <p:cNvSpPr/>
            <p:nvPr/>
          </p:nvSpPr>
          <p:spPr>
            <a:xfrm>
              <a:off x="3594609" y="3094359"/>
              <a:ext cx="77974" cy="100703"/>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5</a:t>
              </a:r>
            </a:p>
          </p:txBody>
        </p:sp>
        <p:sp>
          <p:nvSpPr>
            <p:cNvPr id="44" name="tx41">
              <a:extLst>
                <a:ext uri="{FF2B5EF4-FFF2-40B4-BE49-F238E27FC236}">
                  <a16:creationId xmlns:a16="http://schemas.microsoft.com/office/drawing/2014/main" id="{7B88CB3B-8D6C-C8C9-CE7A-2C6D00ED6B7A}"/>
                </a:ext>
              </a:extLst>
            </p:cNvPr>
            <p:cNvSpPr/>
            <p:nvPr/>
          </p:nvSpPr>
          <p:spPr>
            <a:xfrm>
              <a:off x="3283220" y="3478590"/>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a:t>
              </a:r>
            </a:p>
          </p:txBody>
        </p:sp>
        <p:sp>
          <p:nvSpPr>
            <p:cNvPr id="45" name="tx42">
              <a:extLst>
                <a:ext uri="{FF2B5EF4-FFF2-40B4-BE49-F238E27FC236}">
                  <a16:creationId xmlns:a16="http://schemas.microsoft.com/office/drawing/2014/main" id="{20C3E947-1461-835E-CA7C-BEE9D1FA49C0}"/>
                </a:ext>
              </a:extLst>
            </p:cNvPr>
            <p:cNvSpPr/>
            <p:nvPr/>
          </p:nvSpPr>
          <p:spPr>
            <a:xfrm>
              <a:off x="2971831" y="3190776"/>
              <a:ext cx="77974" cy="100360"/>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4</a:t>
              </a:r>
            </a:p>
          </p:txBody>
        </p:sp>
        <p:sp>
          <p:nvSpPr>
            <p:cNvPr id="46" name="tx43">
              <a:extLst>
                <a:ext uri="{FF2B5EF4-FFF2-40B4-BE49-F238E27FC236}">
                  <a16:creationId xmlns:a16="http://schemas.microsoft.com/office/drawing/2014/main" id="{B6ED8BE1-F806-38C5-7565-55BCD321DD3C}"/>
                </a:ext>
              </a:extLst>
            </p:cNvPr>
            <p:cNvSpPr/>
            <p:nvPr/>
          </p:nvSpPr>
          <p:spPr>
            <a:xfrm>
              <a:off x="2660442" y="3190776"/>
              <a:ext cx="77974" cy="100360"/>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4</a:t>
              </a:r>
            </a:p>
          </p:txBody>
        </p:sp>
        <p:sp>
          <p:nvSpPr>
            <p:cNvPr id="47" name="tx44">
              <a:extLst>
                <a:ext uri="{FF2B5EF4-FFF2-40B4-BE49-F238E27FC236}">
                  <a16:creationId xmlns:a16="http://schemas.microsoft.com/office/drawing/2014/main" id="{6101E739-9166-786F-DB75-19A3B49AE2D9}"/>
                </a:ext>
              </a:extLst>
            </p:cNvPr>
            <p:cNvSpPr/>
            <p:nvPr/>
          </p:nvSpPr>
          <p:spPr>
            <a:xfrm>
              <a:off x="2349053" y="3284661"/>
              <a:ext cx="77974"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3</a:t>
              </a:r>
            </a:p>
          </p:txBody>
        </p:sp>
        <p:sp>
          <p:nvSpPr>
            <p:cNvPr id="48" name="tx45">
              <a:extLst>
                <a:ext uri="{FF2B5EF4-FFF2-40B4-BE49-F238E27FC236}">
                  <a16:creationId xmlns:a16="http://schemas.microsoft.com/office/drawing/2014/main" id="{405A1848-80A8-132C-26E4-287DC790953E}"/>
                </a:ext>
              </a:extLst>
            </p:cNvPr>
            <p:cNvSpPr/>
            <p:nvPr/>
          </p:nvSpPr>
          <p:spPr>
            <a:xfrm>
              <a:off x="1414886" y="3478590"/>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a:t>
              </a:r>
            </a:p>
          </p:txBody>
        </p:sp>
        <p:sp>
          <p:nvSpPr>
            <p:cNvPr id="49" name="rc46">
              <a:extLst>
                <a:ext uri="{FF2B5EF4-FFF2-40B4-BE49-F238E27FC236}">
                  <a16:creationId xmlns:a16="http://schemas.microsoft.com/office/drawing/2014/main" id="{1D530101-88E2-DDB9-1444-5BBBE6501B14}"/>
                </a:ext>
              </a:extLst>
            </p:cNvPr>
            <p:cNvSpPr/>
            <p:nvPr/>
          </p:nvSpPr>
          <p:spPr>
            <a:xfrm>
              <a:off x="1318419" y="1184953"/>
              <a:ext cx="5933517" cy="2536377"/>
            </a:xfrm>
            <a:prstGeom prst="rect">
              <a:avLst/>
            </a:prstGeom>
            <a:ln w="12318" cap="rnd">
              <a:solidFill>
                <a:srgbClr val="000000">
                  <a:alpha val="100000"/>
                </a:srgbClr>
              </a:solidFill>
              <a:prstDash val="solid"/>
              <a:round/>
            </a:ln>
          </p:spPr>
          <p:txBody>
            <a:bodyPr/>
            <a:lstStyle/>
            <a:p>
              <a:endParaRPr/>
            </a:p>
          </p:txBody>
        </p:sp>
        <p:sp>
          <p:nvSpPr>
            <p:cNvPr id="50" name="tx47">
              <a:extLst>
                <a:ext uri="{FF2B5EF4-FFF2-40B4-BE49-F238E27FC236}">
                  <a16:creationId xmlns:a16="http://schemas.microsoft.com/office/drawing/2014/main" id="{FE9D09ED-75AA-979A-E94A-86D686FF836C}"/>
                </a:ext>
              </a:extLst>
            </p:cNvPr>
            <p:cNvSpPr/>
            <p:nvPr/>
          </p:nvSpPr>
          <p:spPr>
            <a:xfrm>
              <a:off x="1197115" y="3678853"/>
              <a:ext cx="64368"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0</a:t>
              </a:r>
            </a:p>
          </p:txBody>
        </p:sp>
        <p:sp>
          <p:nvSpPr>
            <p:cNvPr id="51" name="tx48">
              <a:extLst>
                <a:ext uri="{FF2B5EF4-FFF2-40B4-BE49-F238E27FC236}">
                  <a16:creationId xmlns:a16="http://schemas.microsoft.com/office/drawing/2014/main" id="{310715C7-A7D0-4063-C773-19165344FA54}"/>
                </a:ext>
              </a:extLst>
            </p:cNvPr>
            <p:cNvSpPr/>
            <p:nvPr/>
          </p:nvSpPr>
          <p:spPr>
            <a:xfrm>
              <a:off x="1197115" y="3199657"/>
              <a:ext cx="64368" cy="8142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5</a:t>
              </a:r>
            </a:p>
          </p:txBody>
        </p:sp>
        <p:sp>
          <p:nvSpPr>
            <p:cNvPr id="52" name="tx49">
              <a:extLst>
                <a:ext uri="{FF2B5EF4-FFF2-40B4-BE49-F238E27FC236}">
                  <a16:creationId xmlns:a16="http://schemas.microsoft.com/office/drawing/2014/main" id="{76596EE1-BC75-4ACD-E993-1C6352C6AE9E}"/>
                </a:ext>
              </a:extLst>
            </p:cNvPr>
            <p:cNvSpPr/>
            <p:nvPr/>
          </p:nvSpPr>
          <p:spPr>
            <a:xfrm>
              <a:off x="1132747" y="2718104"/>
              <a:ext cx="128736"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10</a:t>
              </a:r>
            </a:p>
          </p:txBody>
        </p:sp>
        <p:sp>
          <p:nvSpPr>
            <p:cNvPr id="53" name="tx50">
              <a:extLst>
                <a:ext uri="{FF2B5EF4-FFF2-40B4-BE49-F238E27FC236}">
                  <a16:creationId xmlns:a16="http://schemas.microsoft.com/office/drawing/2014/main" id="{D8B9AC0F-16DF-A4E9-1E96-974C830043BB}"/>
                </a:ext>
              </a:extLst>
            </p:cNvPr>
            <p:cNvSpPr/>
            <p:nvPr/>
          </p:nvSpPr>
          <p:spPr>
            <a:xfrm>
              <a:off x="1132747" y="2238350"/>
              <a:ext cx="128736" cy="8197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15</a:t>
              </a:r>
            </a:p>
          </p:txBody>
        </p:sp>
        <p:sp>
          <p:nvSpPr>
            <p:cNvPr id="54" name="tx51">
              <a:extLst>
                <a:ext uri="{FF2B5EF4-FFF2-40B4-BE49-F238E27FC236}">
                  <a16:creationId xmlns:a16="http://schemas.microsoft.com/office/drawing/2014/main" id="{2D35CF1C-EE3D-141F-3A70-9DE3346B3F1F}"/>
                </a:ext>
              </a:extLst>
            </p:cNvPr>
            <p:cNvSpPr/>
            <p:nvPr/>
          </p:nvSpPr>
          <p:spPr>
            <a:xfrm>
              <a:off x="1132747" y="1757355"/>
              <a:ext cx="128736"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a:t>
              </a:r>
            </a:p>
          </p:txBody>
        </p:sp>
        <p:sp>
          <p:nvSpPr>
            <p:cNvPr id="55" name="tx52">
              <a:extLst>
                <a:ext uri="{FF2B5EF4-FFF2-40B4-BE49-F238E27FC236}">
                  <a16:creationId xmlns:a16="http://schemas.microsoft.com/office/drawing/2014/main" id="{032941D7-B297-2EC1-BBD8-C5C81B3ACAF1}"/>
                </a:ext>
              </a:extLst>
            </p:cNvPr>
            <p:cNvSpPr/>
            <p:nvPr/>
          </p:nvSpPr>
          <p:spPr>
            <a:xfrm>
              <a:off x="1132747" y="1276980"/>
              <a:ext cx="128736"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25</a:t>
              </a:r>
            </a:p>
          </p:txBody>
        </p:sp>
        <p:sp>
          <p:nvSpPr>
            <p:cNvPr id="56" name="tx53">
              <a:extLst>
                <a:ext uri="{FF2B5EF4-FFF2-40B4-BE49-F238E27FC236}">
                  <a16:creationId xmlns:a16="http://schemas.microsoft.com/office/drawing/2014/main" id="{61EAAF44-0453-7CA6-13AC-7DB0BECCBDC2}"/>
                </a:ext>
              </a:extLst>
            </p:cNvPr>
            <p:cNvSpPr/>
            <p:nvPr/>
          </p:nvSpPr>
          <p:spPr>
            <a:xfrm>
              <a:off x="1325137" y="3775911"/>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2005</a:t>
              </a:r>
            </a:p>
          </p:txBody>
        </p:sp>
        <p:sp>
          <p:nvSpPr>
            <p:cNvPr id="57" name="tx54">
              <a:extLst>
                <a:ext uri="{FF2B5EF4-FFF2-40B4-BE49-F238E27FC236}">
                  <a16:creationId xmlns:a16="http://schemas.microsoft.com/office/drawing/2014/main" id="{8BF578A7-2DA6-FFC7-093A-C29A781F0A20}"/>
                </a:ext>
              </a:extLst>
            </p:cNvPr>
            <p:cNvSpPr/>
            <p:nvPr/>
          </p:nvSpPr>
          <p:spPr>
            <a:xfrm>
              <a:off x="1636526" y="3775911"/>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2006</a:t>
              </a:r>
            </a:p>
          </p:txBody>
        </p:sp>
        <p:sp>
          <p:nvSpPr>
            <p:cNvPr id="58" name="tx55">
              <a:extLst>
                <a:ext uri="{FF2B5EF4-FFF2-40B4-BE49-F238E27FC236}">
                  <a16:creationId xmlns:a16="http://schemas.microsoft.com/office/drawing/2014/main" id="{3E8CD0F4-FAED-DFD5-7E97-5AFB327935FE}"/>
                </a:ext>
              </a:extLst>
            </p:cNvPr>
            <p:cNvSpPr/>
            <p:nvPr/>
          </p:nvSpPr>
          <p:spPr>
            <a:xfrm>
              <a:off x="1947915" y="3775911"/>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2007</a:t>
              </a:r>
            </a:p>
          </p:txBody>
        </p:sp>
        <p:sp>
          <p:nvSpPr>
            <p:cNvPr id="59" name="tx56">
              <a:extLst>
                <a:ext uri="{FF2B5EF4-FFF2-40B4-BE49-F238E27FC236}">
                  <a16:creationId xmlns:a16="http://schemas.microsoft.com/office/drawing/2014/main" id="{89B246BE-A06D-577B-5A7D-93682CCFB96E}"/>
                </a:ext>
              </a:extLst>
            </p:cNvPr>
            <p:cNvSpPr/>
            <p:nvPr/>
          </p:nvSpPr>
          <p:spPr>
            <a:xfrm>
              <a:off x="2259304" y="3775911"/>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2008</a:t>
              </a:r>
            </a:p>
          </p:txBody>
        </p:sp>
        <p:sp>
          <p:nvSpPr>
            <p:cNvPr id="60" name="tx57">
              <a:extLst>
                <a:ext uri="{FF2B5EF4-FFF2-40B4-BE49-F238E27FC236}">
                  <a16:creationId xmlns:a16="http://schemas.microsoft.com/office/drawing/2014/main" id="{70401579-BA78-732D-7DF9-F84E7E3C9D67}"/>
                </a:ext>
              </a:extLst>
            </p:cNvPr>
            <p:cNvSpPr/>
            <p:nvPr/>
          </p:nvSpPr>
          <p:spPr>
            <a:xfrm>
              <a:off x="2570693" y="3775911"/>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2009</a:t>
              </a:r>
            </a:p>
          </p:txBody>
        </p:sp>
        <p:sp>
          <p:nvSpPr>
            <p:cNvPr id="61" name="tx58">
              <a:extLst>
                <a:ext uri="{FF2B5EF4-FFF2-40B4-BE49-F238E27FC236}">
                  <a16:creationId xmlns:a16="http://schemas.microsoft.com/office/drawing/2014/main" id="{65B46E08-7A21-D8C7-DF4A-0A98A4FE067D}"/>
                </a:ext>
              </a:extLst>
            </p:cNvPr>
            <p:cNvSpPr/>
            <p:nvPr/>
          </p:nvSpPr>
          <p:spPr>
            <a:xfrm>
              <a:off x="2882082" y="3775911"/>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2010</a:t>
              </a:r>
            </a:p>
          </p:txBody>
        </p:sp>
        <p:sp>
          <p:nvSpPr>
            <p:cNvPr id="62" name="tx59">
              <a:extLst>
                <a:ext uri="{FF2B5EF4-FFF2-40B4-BE49-F238E27FC236}">
                  <a16:creationId xmlns:a16="http://schemas.microsoft.com/office/drawing/2014/main" id="{83DD2E44-E1E0-F3C4-2CEC-7E7B0303022F}"/>
                </a:ext>
              </a:extLst>
            </p:cNvPr>
            <p:cNvSpPr/>
            <p:nvPr/>
          </p:nvSpPr>
          <p:spPr>
            <a:xfrm>
              <a:off x="3193471" y="3775911"/>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2011</a:t>
              </a:r>
            </a:p>
          </p:txBody>
        </p:sp>
        <p:sp>
          <p:nvSpPr>
            <p:cNvPr id="63" name="tx60">
              <a:extLst>
                <a:ext uri="{FF2B5EF4-FFF2-40B4-BE49-F238E27FC236}">
                  <a16:creationId xmlns:a16="http://schemas.microsoft.com/office/drawing/2014/main" id="{7E865E17-18C0-FEC9-B8ED-D76FA10688E3}"/>
                </a:ext>
              </a:extLst>
            </p:cNvPr>
            <p:cNvSpPr/>
            <p:nvPr/>
          </p:nvSpPr>
          <p:spPr>
            <a:xfrm>
              <a:off x="3504860" y="3775911"/>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2012</a:t>
              </a:r>
            </a:p>
          </p:txBody>
        </p:sp>
        <p:sp>
          <p:nvSpPr>
            <p:cNvPr id="64" name="tx61">
              <a:extLst>
                <a:ext uri="{FF2B5EF4-FFF2-40B4-BE49-F238E27FC236}">
                  <a16:creationId xmlns:a16="http://schemas.microsoft.com/office/drawing/2014/main" id="{C761DEB8-A975-540A-E3B0-6B8457C098B0}"/>
                </a:ext>
              </a:extLst>
            </p:cNvPr>
            <p:cNvSpPr/>
            <p:nvPr/>
          </p:nvSpPr>
          <p:spPr>
            <a:xfrm>
              <a:off x="3816249" y="3775911"/>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2013</a:t>
              </a:r>
            </a:p>
          </p:txBody>
        </p:sp>
        <p:sp>
          <p:nvSpPr>
            <p:cNvPr id="65" name="tx62">
              <a:extLst>
                <a:ext uri="{FF2B5EF4-FFF2-40B4-BE49-F238E27FC236}">
                  <a16:creationId xmlns:a16="http://schemas.microsoft.com/office/drawing/2014/main" id="{3D9256F4-3157-8BEB-A505-B6B70611ED3F}"/>
                </a:ext>
              </a:extLst>
            </p:cNvPr>
            <p:cNvSpPr/>
            <p:nvPr/>
          </p:nvSpPr>
          <p:spPr>
            <a:xfrm>
              <a:off x="4127638" y="3775911"/>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2014</a:t>
              </a:r>
            </a:p>
          </p:txBody>
        </p:sp>
        <p:sp>
          <p:nvSpPr>
            <p:cNvPr id="66" name="tx63">
              <a:extLst>
                <a:ext uri="{FF2B5EF4-FFF2-40B4-BE49-F238E27FC236}">
                  <a16:creationId xmlns:a16="http://schemas.microsoft.com/office/drawing/2014/main" id="{B4434D64-BD0D-3D93-04FF-B35D21DF6EAB}"/>
                </a:ext>
              </a:extLst>
            </p:cNvPr>
            <p:cNvSpPr/>
            <p:nvPr/>
          </p:nvSpPr>
          <p:spPr>
            <a:xfrm>
              <a:off x="4439027" y="3775911"/>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2015</a:t>
              </a:r>
            </a:p>
          </p:txBody>
        </p:sp>
        <p:sp>
          <p:nvSpPr>
            <p:cNvPr id="67" name="tx64">
              <a:extLst>
                <a:ext uri="{FF2B5EF4-FFF2-40B4-BE49-F238E27FC236}">
                  <a16:creationId xmlns:a16="http://schemas.microsoft.com/office/drawing/2014/main" id="{3C9C232F-38DB-3F0F-9B57-A36C4EDB12BE}"/>
                </a:ext>
              </a:extLst>
            </p:cNvPr>
            <p:cNvSpPr/>
            <p:nvPr/>
          </p:nvSpPr>
          <p:spPr>
            <a:xfrm>
              <a:off x="4750416" y="3775911"/>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2016</a:t>
              </a:r>
            </a:p>
          </p:txBody>
        </p:sp>
        <p:sp>
          <p:nvSpPr>
            <p:cNvPr id="68" name="tx65">
              <a:extLst>
                <a:ext uri="{FF2B5EF4-FFF2-40B4-BE49-F238E27FC236}">
                  <a16:creationId xmlns:a16="http://schemas.microsoft.com/office/drawing/2014/main" id="{6885BE12-0E12-D55E-3D72-765EFE7E61EA}"/>
                </a:ext>
              </a:extLst>
            </p:cNvPr>
            <p:cNvSpPr/>
            <p:nvPr/>
          </p:nvSpPr>
          <p:spPr>
            <a:xfrm>
              <a:off x="5061805" y="3775911"/>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2017</a:t>
              </a:r>
            </a:p>
          </p:txBody>
        </p:sp>
        <p:sp>
          <p:nvSpPr>
            <p:cNvPr id="69" name="tx66">
              <a:extLst>
                <a:ext uri="{FF2B5EF4-FFF2-40B4-BE49-F238E27FC236}">
                  <a16:creationId xmlns:a16="http://schemas.microsoft.com/office/drawing/2014/main" id="{62831ABA-1A08-95B1-E9E6-B62BF9C68179}"/>
                </a:ext>
              </a:extLst>
            </p:cNvPr>
            <p:cNvSpPr/>
            <p:nvPr/>
          </p:nvSpPr>
          <p:spPr>
            <a:xfrm>
              <a:off x="5373194" y="3775911"/>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2018</a:t>
              </a:r>
            </a:p>
          </p:txBody>
        </p:sp>
        <p:sp>
          <p:nvSpPr>
            <p:cNvPr id="71" name="tx67">
              <a:extLst>
                <a:ext uri="{FF2B5EF4-FFF2-40B4-BE49-F238E27FC236}">
                  <a16:creationId xmlns:a16="http://schemas.microsoft.com/office/drawing/2014/main" id="{7C1B6748-4D43-2E90-CB05-19B45BBB125F}"/>
                </a:ext>
              </a:extLst>
            </p:cNvPr>
            <p:cNvSpPr/>
            <p:nvPr/>
          </p:nvSpPr>
          <p:spPr>
            <a:xfrm>
              <a:off x="5684583" y="3775911"/>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2019</a:t>
              </a:r>
            </a:p>
          </p:txBody>
        </p:sp>
        <p:sp>
          <p:nvSpPr>
            <p:cNvPr id="72" name="tx68">
              <a:extLst>
                <a:ext uri="{FF2B5EF4-FFF2-40B4-BE49-F238E27FC236}">
                  <a16:creationId xmlns:a16="http://schemas.microsoft.com/office/drawing/2014/main" id="{A9F6C2AC-F331-6500-7261-948E1A2D70D6}"/>
                </a:ext>
              </a:extLst>
            </p:cNvPr>
            <p:cNvSpPr/>
            <p:nvPr/>
          </p:nvSpPr>
          <p:spPr>
            <a:xfrm>
              <a:off x="5995972" y="3775911"/>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2020</a:t>
              </a:r>
            </a:p>
          </p:txBody>
        </p:sp>
        <p:sp>
          <p:nvSpPr>
            <p:cNvPr id="141" name="tx69">
              <a:extLst>
                <a:ext uri="{FF2B5EF4-FFF2-40B4-BE49-F238E27FC236}">
                  <a16:creationId xmlns:a16="http://schemas.microsoft.com/office/drawing/2014/main" id="{7E7896E0-6C40-60B5-1A73-3E11EED8C866}"/>
                </a:ext>
              </a:extLst>
            </p:cNvPr>
            <p:cNvSpPr/>
            <p:nvPr/>
          </p:nvSpPr>
          <p:spPr>
            <a:xfrm>
              <a:off x="6307361" y="3775911"/>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2021</a:t>
              </a:r>
            </a:p>
          </p:txBody>
        </p:sp>
        <p:sp>
          <p:nvSpPr>
            <p:cNvPr id="142" name="tx70">
              <a:extLst>
                <a:ext uri="{FF2B5EF4-FFF2-40B4-BE49-F238E27FC236}">
                  <a16:creationId xmlns:a16="http://schemas.microsoft.com/office/drawing/2014/main" id="{040D3451-7EA4-7F89-264D-D55FDFA0A95E}"/>
                </a:ext>
              </a:extLst>
            </p:cNvPr>
            <p:cNvSpPr/>
            <p:nvPr/>
          </p:nvSpPr>
          <p:spPr>
            <a:xfrm>
              <a:off x="6618750" y="3775911"/>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2022</a:t>
              </a:r>
            </a:p>
          </p:txBody>
        </p:sp>
        <p:sp>
          <p:nvSpPr>
            <p:cNvPr id="143" name="tx71">
              <a:extLst>
                <a:ext uri="{FF2B5EF4-FFF2-40B4-BE49-F238E27FC236}">
                  <a16:creationId xmlns:a16="http://schemas.microsoft.com/office/drawing/2014/main" id="{100293BB-C72B-62AE-A19D-C36222B8C336}"/>
                </a:ext>
              </a:extLst>
            </p:cNvPr>
            <p:cNvSpPr/>
            <p:nvPr/>
          </p:nvSpPr>
          <p:spPr>
            <a:xfrm>
              <a:off x="6930139" y="3775911"/>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2023</a:t>
              </a:r>
            </a:p>
          </p:txBody>
        </p:sp>
        <p:sp>
          <p:nvSpPr>
            <p:cNvPr id="144" name="tx72">
              <a:extLst>
                <a:ext uri="{FF2B5EF4-FFF2-40B4-BE49-F238E27FC236}">
                  <a16:creationId xmlns:a16="http://schemas.microsoft.com/office/drawing/2014/main" id="{2F1F18EA-B2AC-179B-513A-AD03B97DE025}"/>
                </a:ext>
              </a:extLst>
            </p:cNvPr>
            <p:cNvSpPr/>
            <p:nvPr/>
          </p:nvSpPr>
          <p:spPr>
            <a:xfrm>
              <a:off x="3743481" y="3883160"/>
              <a:ext cx="1083394" cy="125908"/>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000000">
                      <a:alpha val="100000"/>
                    </a:srgbClr>
                  </a:solidFill>
                  <a:cs typeface="Calibri"/>
                </a:rPr>
                <a:t>Project Start Year</a:t>
              </a:r>
            </a:p>
          </p:txBody>
        </p:sp>
        <p:sp>
          <p:nvSpPr>
            <p:cNvPr id="145" name="tx73">
              <a:extLst>
                <a:ext uri="{FF2B5EF4-FFF2-40B4-BE49-F238E27FC236}">
                  <a16:creationId xmlns:a16="http://schemas.microsoft.com/office/drawing/2014/main" id="{2374D02B-22D2-F7E9-AF7F-43EF40F746ED}"/>
                </a:ext>
              </a:extLst>
            </p:cNvPr>
            <p:cNvSpPr/>
            <p:nvPr/>
          </p:nvSpPr>
          <p:spPr>
            <a:xfrm rot="-5400000">
              <a:off x="247177" y="2387472"/>
              <a:ext cx="1522214" cy="131340"/>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000000">
                      <a:alpha val="100000"/>
                    </a:srgbClr>
                  </a:solidFill>
                  <a:cs typeface="Calibri"/>
                </a:rPr>
                <a:t>Number of New Projects</a:t>
              </a:r>
            </a:p>
          </p:txBody>
        </p:sp>
        <p:sp>
          <p:nvSpPr>
            <p:cNvPr id="146" name="rc74">
              <a:extLst>
                <a:ext uri="{FF2B5EF4-FFF2-40B4-BE49-F238E27FC236}">
                  <a16:creationId xmlns:a16="http://schemas.microsoft.com/office/drawing/2014/main" id="{F1C76063-745A-4792-2EEA-B040F329871D}"/>
                </a:ext>
              </a:extLst>
            </p:cNvPr>
            <p:cNvSpPr/>
            <p:nvPr/>
          </p:nvSpPr>
          <p:spPr>
            <a:xfrm>
              <a:off x="3414669" y="4162755"/>
              <a:ext cx="1741018" cy="345981"/>
            </a:xfrm>
            <a:prstGeom prst="rect">
              <a:avLst/>
            </a:prstGeom>
            <a:solidFill>
              <a:srgbClr val="FFFFFF">
                <a:alpha val="100000"/>
              </a:srgbClr>
            </a:solidFill>
          </p:spPr>
          <p:txBody>
            <a:bodyPr/>
            <a:lstStyle/>
            <a:p>
              <a:endParaRPr/>
            </a:p>
          </p:txBody>
        </p:sp>
        <p:sp>
          <p:nvSpPr>
            <p:cNvPr id="147" name="rc75">
              <a:extLst>
                <a:ext uri="{FF2B5EF4-FFF2-40B4-BE49-F238E27FC236}">
                  <a16:creationId xmlns:a16="http://schemas.microsoft.com/office/drawing/2014/main" id="{C15382AB-1C40-5083-DC8F-624AEF2EFEBB}"/>
                </a:ext>
              </a:extLst>
            </p:cNvPr>
            <p:cNvSpPr/>
            <p:nvPr/>
          </p:nvSpPr>
          <p:spPr>
            <a:xfrm>
              <a:off x="3541194" y="4226018"/>
              <a:ext cx="219456" cy="219455"/>
            </a:xfrm>
            <a:prstGeom prst="rect">
              <a:avLst/>
            </a:prstGeom>
            <a:solidFill>
              <a:srgbClr val="FFFFFF">
                <a:alpha val="100000"/>
              </a:srgbClr>
            </a:solidFill>
          </p:spPr>
          <p:txBody>
            <a:bodyPr/>
            <a:lstStyle/>
            <a:p>
              <a:endParaRPr/>
            </a:p>
          </p:txBody>
        </p:sp>
        <p:sp>
          <p:nvSpPr>
            <p:cNvPr id="149" name="tx77">
              <a:extLst>
                <a:ext uri="{FF2B5EF4-FFF2-40B4-BE49-F238E27FC236}">
                  <a16:creationId xmlns:a16="http://schemas.microsoft.com/office/drawing/2014/main" id="{9E6F5B43-707A-43D9-B27B-B5182518C006}"/>
                </a:ext>
              </a:extLst>
            </p:cNvPr>
            <p:cNvSpPr/>
            <p:nvPr/>
          </p:nvSpPr>
          <p:spPr>
            <a:xfrm>
              <a:off x="3633596" y="4276798"/>
              <a:ext cx="1268511" cy="109450"/>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Number of New Projects</a:t>
              </a:r>
            </a:p>
          </p:txBody>
        </p:sp>
        <p:sp>
          <p:nvSpPr>
            <p:cNvPr id="150" name="tx78">
              <a:extLst>
                <a:ext uri="{FF2B5EF4-FFF2-40B4-BE49-F238E27FC236}">
                  <a16:creationId xmlns:a16="http://schemas.microsoft.com/office/drawing/2014/main" id="{1F4556C0-897F-D396-9D3A-3AE45BA5E9CA}"/>
                </a:ext>
              </a:extLst>
            </p:cNvPr>
            <p:cNvSpPr/>
            <p:nvPr/>
          </p:nvSpPr>
          <p:spPr>
            <a:xfrm>
              <a:off x="2379775" y="936772"/>
              <a:ext cx="3810806" cy="153230"/>
            </a:xfrm>
            <a:prstGeom prst="rect">
              <a:avLst/>
            </a:prstGeom>
            <a:noFill/>
          </p:spPr>
          <p:txBody>
            <a:bodyPr wrap="none" lIns="0" tIns="0" rIns="0" bIns="0" anchor="ctr" anchorCtr="1"/>
            <a:lstStyle/>
            <a:p>
              <a:pPr marL="0" marR="0" indent="0" algn="l">
                <a:lnSpc>
                  <a:spcPts val="1400"/>
                </a:lnSpc>
                <a:spcBef>
                  <a:spcPts val="0"/>
                </a:spcBef>
                <a:spcAft>
                  <a:spcPts val="0"/>
                </a:spcAft>
              </a:pPr>
              <a:r>
                <a:rPr sz="1400" b="1">
                  <a:solidFill>
                    <a:srgbClr val="000000">
                      <a:alpha val="100000"/>
                    </a:srgbClr>
                  </a:solidFill>
                  <a:cs typeface="Calibri"/>
                </a:rPr>
                <a:t>Number of New Projects Added to the AMP by Year</a:t>
              </a:r>
            </a:p>
          </p:txBody>
        </p:sp>
      </p:grpSp>
      <p:sp>
        <p:nvSpPr>
          <p:cNvPr id="151" name="TextBox 150">
            <a:extLst>
              <a:ext uri="{FF2B5EF4-FFF2-40B4-BE49-F238E27FC236}">
                <a16:creationId xmlns:a16="http://schemas.microsoft.com/office/drawing/2014/main" id="{2E7302A2-4A87-1390-2058-B0F15DDF2E71}"/>
              </a:ext>
            </a:extLst>
          </p:cNvPr>
          <p:cNvSpPr txBox="1"/>
          <p:nvPr/>
        </p:nvSpPr>
        <p:spPr>
          <a:xfrm>
            <a:off x="3152896" y="6156382"/>
            <a:ext cx="6002446" cy="646331"/>
          </a:xfrm>
          <a:prstGeom prst="rect">
            <a:avLst/>
          </a:prstGeom>
          <a:noFill/>
        </p:spPr>
        <p:txBody>
          <a:bodyPr wrap="square" lIns="91440" tIns="45720" rIns="91440" bIns="45720" rtlCol="0" anchor="t">
            <a:spAutoFit/>
          </a:bodyPr>
          <a:lstStyle/>
          <a:p>
            <a:pPr algn="ctr"/>
            <a:r>
              <a:rPr lang="en-US" sz="1200">
                <a:solidFill>
                  <a:schemeClr val="bg1"/>
                </a:solidFill>
              </a:rPr>
              <a:t>Source: RAFT data on 149 projects in the Suicide Prevention portfolio with start years between 2005-2023.</a:t>
            </a:r>
          </a:p>
          <a:p>
            <a:pPr algn="ctr"/>
            <a:endParaRPr lang="en-US" sz="1200">
              <a:solidFill>
                <a:schemeClr val="bg1"/>
              </a:solidFill>
            </a:endParaRPr>
          </a:p>
        </p:txBody>
      </p:sp>
    </p:spTree>
    <p:extLst>
      <p:ext uri="{BB962C8B-B14F-4D97-AF65-F5344CB8AC3E}">
        <p14:creationId xmlns:p14="http://schemas.microsoft.com/office/powerpoint/2010/main" val="284282037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0CE8922-073B-A26D-A279-9A209A8A997C}"/>
              </a:ext>
            </a:extLst>
          </p:cNvPr>
          <p:cNvSpPr>
            <a:spLocks noGrp="1"/>
          </p:cNvSpPr>
          <p:nvPr>
            <p:ph type="sldNum" sz="quarter" idx="12"/>
          </p:nvPr>
        </p:nvSpPr>
        <p:spPr>
          <a:xfrm>
            <a:off x="4724400" y="6593459"/>
            <a:ext cx="2743200" cy="365125"/>
          </a:xfrm>
        </p:spPr>
        <p:txBody>
          <a:bodyPr/>
          <a:lstStyle/>
          <a:p>
            <a:fld id="{61ED25BF-8B08-481C-9175-42CBF3C8334C}" type="slidenum">
              <a:rPr lang="en-US" smtClean="0"/>
              <a:pPr/>
              <a:t>130</a:t>
            </a:fld>
            <a:endParaRPr lang="en-US"/>
          </a:p>
        </p:txBody>
      </p:sp>
      <p:graphicFrame>
        <p:nvGraphicFramePr>
          <p:cNvPr id="4" name="Table 8">
            <a:extLst>
              <a:ext uri="{FF2B5EF4-FFF2-40B4-BE49-F238E27FC236}">
                <a16:creationId xmlns:a16="http://schemas.microsoft.com/office/drawing/2014/main" id="{D9883FF8-7F56-03D4-8F39-3091DED68CC6}"/>
              </a:ext>
            </a:extLst>
          </p:cNvPr>
          <p:cNvGraphicFramePr>
            <a:graphicFrameLocks noGrp="1"/>
          </p:cNvGraphicFramePr>
          <p:nvPr/>
        </p:nvGraphicFramePr>
        <p:xfrm>
          <a:off x="1089025" y="1082369"/>
          <a:ext cx="10158095" cy="4478016"/>
        </p:xfrm>
        <a:graphic>
          <a:graphicData uri="http://schemas.openxmlformats.org/drawingml/2006/table">
            <a:tbl>
              <a:tblPr firstRow="1" lastRow="1" bandRow="1">
                <a:tableStyleId>{93296810-A885-4BE3-A3E7-6D5BEEA58F35}</a:tableStyleId>
              </a:tblPr>
              <a:tblGrid>
                <a:gridCol w="3568013">
                  <a:extLst>
                    <a:ext uri="{9D8B030D-6E8A-4147-A177-3AD203B41FA5}">
                      <a16:colId xmlns:a16="http://schemas.microsoft.com/office/drawing/2014/main" val="4138422231"/>
                    </a:ext>
                  </a:extLst>
                </a:gridCol>
                <a:gridCol w="2011062">
                  <a:extLst>
                    <a:ext uri="{9D8B030D-6E8A-4147-A177-3AD203B41FA5}">
                      <a16:colId xmlns:a16="http://schemas.microsoft.com/office/drawing/2014/main" val="1555038834"/>
                    </a:ext>
                  </a:extLst>
                </a:gridCol>
                <a:gridCol w="2447325">
                  <a:extLst>
                    <a:ext uri="{9D8B030D-6E8A-4147-A177-3AD203B41FA5}">
                      <a16:colId xmlns:a16="http://schemas.microsoft.com/office/drawing/2014/main" val="3730188412"/>
                    </a:ext>
                  </a:extLst>
                </a:gridCol>
                <a:gridCol w="2131695">
                  <a:extLst>
                    <a:ext uri="{9D8B030D-6E8A-4147-A177-3AD203B41FA5}">
                      <a16:colId xmlns:a16="http://schemas.microsoft.com/office/drawing/2014/main" val="3734418406"/>
                    </a:ext>
                  </a:extLst>
                </a:gridCol>
              </a:tblGrid>
              <a:tr h="373168">
                <a:tc>
                  <a:txBody>
                    <a:bodyPr/>
                    <a:lstStyle/>
                    <a:p>
                      <a:r>
                        <a:rPr lang="en-US" sz="1600" dirty="0"/>
                        <a:t>Categorization</a:t>
                      </a:r>
                    </a:p>
                  </a:txBody>
                  <a:tcPr/>
                </a:tc>
                <a:tc>
                  <a:txBody>
                    <a:bodyPr/>
                    <a:lstStyle/>
                    <a:p>
                      <a:r>
                        <a:rPr lang="en-US" sz="1600"/>
                        <a:t>Expected Accuracy</a:t>
                      </a:r>
                      <a:r>
                        <a:rPr lang="en-US" sz="1600" baseline="30000"/>
                        <a:t>1</a:t>
                      </a:r>
                    </a:p>
                  </a:txBody>
                  <a:tcPr>
                    <a:lnR w="38100" cap="flat" cmpd="sng" algn="ctr">
                      <a:solidFill>
                        <a:schemeClr val="bg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Categorization</a:t>
                      </a:r>
                    </a:p>
                  </a:txBody>
                  <a:tcPr>
                    <a:lnL w="38100" cap="flat" cmpd="sng" algn="ctr">
                      <a:solidFill>
                        <a:schemeClr val="bg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Expected Accuracy</a:t>
                      </a:r>
                      <a:r>
                        <a:rPr lang="en-US" sz="1600" baseline="30000"/>
                        <a:t>1</a:t>
                      </a:r>
                    </a:p>
                  </a:txBody>
                  <a:tcPr/>
                </a:tc>
                <a:extLst>
                  <a:ext uri="{0D108BD9-81ED-4DB2-BD59-A6C34878D82A}">
                    <a16:rowId xmlns:a16="http://schemas.microsoft.com/office/drawing/2014/main" val="2414787079"/>
                  </a:ext>
                </a:extLst>
              </a:tr>
              <a:tr h="373168">
                <a:tc>
                  <a:txBody>
                    <a:bodyPr/>
                    <a:lstStyle/>
                    <a:p>
                      <a:r>
                        <a:rPr lang="en-US" sz="1400"/>
                        <a:t>Race Native Hawaiian/Pacific Islander</a:t>
                      </a:r>
                    </a:p>
                  </a:txBody>
                  <a:tcPr/>
                </a:tc>
                <a:tc>
                  <a:txBody>
                    <a:bodyPr/>
                    <a:lstStyle/>
                    <a:p>
                      <a:r>
                        <a:rPr lang="en-US" sz="1400"/>
                        <a:t>96%</a:t>
                      </a:r>
                    </a:p>
                  </a:txBody>
                  <a:tcPr>
                    <a:lnR w="38100" cap="flat" cmpd="sng" algn="ctr">
                      <a:solidFill>
                        <a:schemeClr val="bg1"/>
                      </a:solidFill>
                      <a:prstDash val="solid"/>
                      <a:round/>
                      <a:headEnd type="none" w="med" len="med"/>
                      <a:tailEnd type="none" w="med" len="med"/>
                    </a:lnR>
                  </a:tcPr>
                </a:tc>
                <a:tc>
                  <a:txBody>
                    <a:bodyPr/>
                    <a:lstStyle/>
                    <a:p>
                      <a:r>
                        <a:rPr lang="en-US" sz="1400"/>
                        <a:t>Race White</a:t>
                      </a:r>
                    </a:p>
                  </a:txBody>
                  <a:tcPr>
                    <a:lnL w="38100" cap="flat" cmpd="sng" algn="ctr">
                      <a:solidFill>
                        <a:schemeClr val="bg1"/>
                      </a:solidFill>
                      <a:prstDash val="solid"/>
                      <a:round/>
                      <a:headEnd type="none" w="med" len="med"/>
                      <a:tailEnd type="none" w="med" len="med"/>
                    </a:lnL>
                  </a:tcPr>
                </a:tc>
                <a:tc>
                  <a:txBody>
                    <a:bodyPr/>
                    <a:lstStyle/>
                    <a:p>
                      <a:r>
                        <a:rPr lang="en-US" sz="1400"/>
                        <a:t>83%</a:t>
                      </a:r>
                    </a:p>
                  </a:txBody>
                  <a:tcPr/>
                </a:tc>
                <a:extLst>
                  <a:ext uri="{0D108BD9-81ED-4DB2-BD59-A6C34878D82A}">
                    <a16:rowId xmlns:a16="http://schemas.microsoft.com/office/drawing/2014/main" val="1831433229"/>
                  </a:ext>
                </a:extLst>
              </a:tr>
              <a:tr h="373168">
                <a:tc>
                  <a:txBody>
                    <a:bodyPr/>
                    <a:lstStyle/>
                    <a:p>
                      <a:r>
                        <a:rPr lang="en-US" sz="1400"/>
                        <a:t>Suicide Prevention Intervention Type</a:t>
                      </a:r>
                    </a:p>
                  </a:txBody>
                  <a:tcPr/>
                </a:tc>
                <a:tc>
                  <a:txBody>
                    <a:bodyPr/>
                    <a:lstStyle/>
                    <a:p>
                      <a:r>
                        <a:rPr lang="en-US" sz="1400"/>
                        <a:t>96%</a:t>
                      </a:r>
                    </a:p>
                  </a:txBody>
                  <a:tcPr>
                    <a:lnR w="38100" cap="flat" cmpd="sng" algn="ctr">
                      <a:solidFill>
                        <a:schemeClr val="bg1"/>
                      </a:solidFill>
                      <a:prstDash val="solid"/>
                      <a:round/>
                      <a:headEnd type="none" w="med" len="med"/>
                      <a:tailEnd type="none" w="med" len="med"/>
                    </a:lnR>
                  </a:tcPr>
                </a:tc>
                <a:tc>
                  <a:txBody>
                    <a:bodyPr/>
                    <a:lstStyle/>
                    <a:p>
                      <a:r>
                        <a:rPr lang="en-US" sz="1400" dirty="0"/>
                        <a:t>Traumatic brain injury</a:t>
                      </a:r>
                    </a:p>
                  </a:txBody>
                  <a:tcPr>
                    <a:lnL w="38100" cap="flat" cmpd="sng" algn="ctr">
                      <a:solidFill>
                        <a:schemeClr val="bg1"/>
                      </a:solidFill>
                      <a:prstDash val="solid"/>
                      <a:round/>
                      <a:headEnd type="none" w="med" len="med"/>
                      <a:tailEnd type="none" w="med" len="med"/>
                    </a:lnL>
                  </a:tcPr>
                </a:tc>
                <a:tc>
                  <a:txBody>
                    <a:bodyPr/>
                    <a:lstStyle/>
                    <a:p>
                      <a:r>
                        <a:rPr lang="en-US" sz="1400"/>
                        <a:t>82%</a:t>
                      </a:r>
                    </a:p>
                  </a:txBody>
                  <a:tcPr/>
                </a:tc>
                <a:extLst>
                  <a:ext uri="{0D108BD9-81ED-4DB2-BD59-A6C34878D82A}">
                    <a16:rowId xmlns:a16="http://schemas.microsoft.com/office/drawing/2014/main" val="3300208081"/>
                  </a:ext>
                </a:extLst>
              </a:tr>
              <a:tr h="373168">
                <a:tc>
                  <a:txBody>
                    <a:bodyPr/>
                    <a:lstStyle/>
                    <a:p>
                      <a:r>
                        <a:rPr lang="en-US" sz="1400"/>
                        <a:t>Race Asian</a:t>
                      </a:r>
                    </a:p>
                  </a:txBody>
                  <a:tcPr/>
                </a:tc>
                <a:tc>
                  <a:txBody>
                    <a:bodyPr/>
                    <a:lstStyle/>
                    <a:p>
                      <a:r>
                        <a:rPr lang="en-US" sz="1400"/>
                        <a:t>94%</a:t>
                      </a:r>
                    </a:p>
                  </a:txBody>
                  <a:tcPr>
                    <a:lnR w="38100" cap="flat" cmpd="sng" algn="ctr">
                      <a:solidFill>
                        <a:schemeClr val="bg1"/>
                      </a:solidFill>
                      <a:prstDash val="solid"/>
                      <a:round/>
                      <a:headEnd type="none" w="med" len="med"/>
                      <a:tailEnd type="none" w="med" len="med"/>
                    </a:lnR>
                  </a:tcPr>
                </a:tc>
                <a:tc>
                  <a:txBody>
                    <a:bodyPr/>
                    <a:lstStyle/>
                    <a:p>
                      <a:r>
                        <a:rPr lang="en-US" sz="1400"/>
                        <a:t>Male inclusion</a:t>
                      </a:r>
                    </a:p>
                  </a:txBody>
                  <a:tcPr>
                    <a:lnL w="38100" cap="flat" cmpd="sng" algn="ctr">
                      <a:solidFill>
                        <a:schemeClr val="bg1"/>
                      </a:solidFill>
                      <a:prstDash val="solid"/>
                      <a:round/>
                      <a:headEnd type="none" w="med" len="med"/>
                      <a:tailEnd type="none" w="med" len="med"/>
                    </a:lnL>
                  </a:tcPr>
                </a:tc>
                <a:tc>
                  <a:txBody>
                    <a:bodyPr/>
                    <a:lstStyle/>
                    <a:p>
                      <a:r>
                        <a:rPr lang="en-US" sz="1400"/>
                        <a:t>82%</a:t>
                      </a:r>
                    </a:p>
                  </a:txBody>
                  <a:tcPr/>
                </a:tc>
                <a:extLst>
                  <a:ext uri="{0D108BD9-81ED-4DB2-BD59-A6C34878D82A}">
                    <a16:rowId xmlns:a16="http://schemas.microsoft.com/office/drawing/2014/main" val="3616508341"/>
                  </a:ext>
                </a:extLst>
              </a:tr>
              <a:tr h="373168">
                <a:tc>
                  <a:txBody>
                    <a:bodyPr/>
                    <a:lstStyle/>
                    <a:p>
                      <a:r>
                        <a:rPr lang="en-US" sz="1400"/>
                        <a:t>Setting</a:t>
                      </a:r>
                    </a:p>
                  </a:txBody>
                  <a:tcPr/>
                </a:tc>
                <a:tc>
                  <a:txBody>
                    <a:bodyPr/>
                    <a:lstStyle/>
                    <a:p>
                      <a:r>
                        <a:rPr lang="en-US" sz="1400"/>
                        <a:t>91%</a:t>
                      </a:r>
                    </a:p>
                  </a:txBody>
                  <a:tcPr>
                    <a:lnR w="38100" cap="flat" cmpd="sng" algn="ctr">
                      <a:solidFill>
                        <a:schemeClr val="bg1"/>
                      </a:solidFill>
                      <a:prstDash val="solid"/>
                      <a:round/>
                      <a:headEnd type="none" w="med" len="med"/>
                      <a:tailEnd type="none" w="med" len="med"/>
                    </a:lnR>
                  </a:tcPr>
                </a:tc>
                <a:tc>
                  <a:txBody>
                    <a:bodyPr/>
                    <a:lstStyle/>
                    <a:p>
                      <a:r>
                        <a:rPr lang="en-US" sz="1400"/>
                        <a:t>Site Type</a:t>
                      </a:r>
                    </a:p>
                  </a:txBody>
                  <a:tcPr>
                    <a:lnL w="38100" cap="flat" cmpd="sng" algn="ctr">
                      <a:solidFill>
                        <a:schemeClr val="bg1"/>
                      </a:solidFill>
                      <a:prstDash val="solid"/>
                      <a:round/>
                      <a:headEnd type="none" w="med" len="med"/>
                      <a:tailEnd type="none" w="med" len="med"/>
                    </a:lnL>
                  </a:tcPr>
                </a:tc>
                <a:tc>
                  <a:txBody>
                    <a:bodyPr/>
                    <a:lstStyle/>
                    <a:p>
                      <a:r>
                        <a:rPr lang="en-US" sz="1400"/>
                        <a:t>81%</a:t>
                      </a:r>
                    </a:p>
                  </a:txBody>
                  <a:tcPr/>
                </a:tc>
                <a:extLst>
                  <a:ext uri="{0D108BD9-81ED-4DB2-BD59-A6C34878D82A}">
                    <a16:rowId xmlns:a16="http://schemas.microsoft.com/office/drawing/2014/main" val="3389028399"/>
                  </a:ext>
                </a:extLst>
              </a:tr>
              <a:tr h="373168">
                <a:tc>
                  <a:txBody>
                    <a:bodyPr/>
                    <a:lstStyle/>
                    <a:p>
                      <a:r>
                        <a:rPr lang="en-US" sz="1400"/>
                        <a:t>Complementary and Integrative Health</a:t>
                      </a:r>
                    </a:p>
                  </a:txBody>
                  <a:tcPr/>
                </a:tc>
                <a:tc>
                  <a:txBody>
                    <a:bodyPr/>
                    <a:lstStyle/>
                    <a:p>
                      <a:r>
                        <a:rPr lang="en-US" sz="1400"/>
                        <a:t>90%</a:t>
                      </a:r>
                    </a:p>
                  </a:txBody>
                  <a:tcPr>
                    <a:lnR w="38100" cap="flat" cmpd="sng" algn="ctr">
                      <a:solidFill>
                        <a:schemeClr val="bg1"/>
                      </a:solidFill>
                      <a:prstDash val="solid"/>
                      <a:round/>
                      <a:headEnd type="none" w="med" len="med"/>
                      <a:tailEnd type="none" w="med" len="med"/>
                    </a:lnR>
                  </a:tcPr>
                </a:tc>
                <a:tc>
                  <a:txBody>
                    <a:bodyPr/>
                    <a:lstStyle/>
                    <a:p>
                      <a:r>
                        <a:rPr lang="en-US" sz="1400"/>
                        <a:t>Personality</a:t>
                      </a:r>
                    </a:p>
                  </a:txBody>
                  <a:tcPr>
                    <a:lnL w="38100" cap="flat" cmpd="sng" algn="ctr">
                      <a:solidFill>
                        <a:schemeClr val="bg1"/>
                      </a:solidFill>
                      <a:prstDash val="solid"/>
                      <a:round/>
                      <a:headEnd type="none" w="med" len="med"/>
                      <a:tailEnd type="none" w="med" len="med"/>
                    </a:lnL>
                  </a:tcPr>
                </a:tc>
                <a:tc>
                  <a:txBody>
                    <a:bodyPr/>
                    <a:lstStyle/>
                    <a:p>
                      <a:r>
                        <a:rPr lang="en-US" sz="1400"/>
                        <a:t>80%</a:t>
                      </a:r>
                    </a:p>
                  </a:txBody>
                  <a:tcPr/>
                </a:tc>
                <a:extLst>
                  <a:ext uri="{0D108BD9-81ED-4DB2-BD59-A6C34878D82A}">
                    <a16:rowId xmlns:a16="http://schemas.microsoft.com/office/drawing/2014/main" val="1113224677"/>
                  </a:ext>
                </a:extLst>
              </a:tr>
              <a:tr h="373168">
                <a:tc>
                  <a:txBody>
                    <a:bodyPr/>
                    <a:lstStyle/>
                    <a:p>
                      <a:r>
                        <a:rPr lang="en-US" sz="1400"/>
                        <a:t>Peer and buddy support</a:t>
                      </a:r>
                    </a:p>
                  </a:txBody>
                  <a:tcPr/>
                </a:tc>
                <a:tc>
                  <a:txBody>
                    <a:bodyPr/>
                    <a:lstStyle/>
                    <a:p>
                      <a:r>
                        <a:rPr lang="en-US" sz="1400"/>
                        <a:t>89%</a:t>
                      </a:r>
                    </a:p>
                  </a:txBody>
                  <a:tcPr>
                    <a:lnR w="38100" cap="flat" cmpd="sng" algn="ctr">
                      <a:solidFill>
                        <a:schemeClr val="bg1"/>
                      </a:solidFill>
                      <a:prstDash val="solid"/>
                      <a:round/>
                      <a:headEnd type="none" w="med" len="med"/>
                      <a:tailEnd type="none" w="med" len="med"/>
                    </a:lnR>
                  </a:tcPr>
                </a:tc>
                <a:tc>
                  <a:txBody>
                    <a:bodyPr/>
                    <a:lstStyle/>
                    <a:p>
                      <a:r>
                        <a:rPr lang="en-US" sz="1400"/>
                        <a:t>Depressive</a:t>
                      </a:r>
                    </a:p>
                  </a:txBody>
                  <a:tcPr>
                    <a:lnL w="38100" cap="flat" cmpd="sng" algn="ctr">
                      <a:solidFill>
                        <a:schemeClr val="bg1"/>
                      </a:solidFill>
                      <a:prstDash val="solid"/>
                      <a:round/>
                      <a:headEnd type="none" w="med" len="med"/>
                      <a:tailEnd type="none" w="med" len="med"/>
                    </a:lnL>
                  </a:tcPr>
                </a:tc>
                <a:tc>
                  <a:txBody>
                    <a:bodyPr/>
                    <a:lstStyle/>
                    <a:p>
                      <a:r>
                        <a:rPr lang="en-US" sz="1400"/>
                        <a:t>77%</a:t>
                      </a:r>
                    </a:p>
                  </a:txBody>
                  <a:tcPr/>
                </a:tc>
                <a:extLst>
                  <a:ext uri="{0D108BD9-81ED-4DB2-BD59-A6C34878D82A}">
                    <a16:rowId xmlns:a16="http://schemas.microsoft.com/office/drawing/2014/main" val="2520525638"/>
                  </a:ext>
                </a:extLst>
              </a:tr>
              <a:tr h="373168">
                <a:tc>
                  <a:txBody>
                    <a:bodyPr/>
                    <a:lstStyle/>
                    <a:p>
                      <a:r>
                        <a:rPr lang="en-US" sz="1400"/>
                        <a:t>Social determinants of health</a:t>
                      </a:r>
                    </a:p>
                  </a:txBody>
                  <a:tcPr/>
                </a:tc>
                <a:tc>
                  <a:txBody>
                    <a:bodyPr/>
                    <a:lstStyle/>
                    <a:p>
                      <a:r>
                        <a:rPr lang="en-US" sz="1400"/>
                        <a:t>89%</a:t>
                      </a:r>
                    </a:p>
                  </a:txBody>
                  <a:tcPr>
                    <a:lnR w="38100" cap="flat" cmpd="sng" algn="ctr">
                      <a:solidFill>
                        <a:schemeClr val="bg1"/>
                      </a:solidFill>
                      <a:prstDash val="solid"/>
                      <a:round/>
                      <a:headEnd type="none" w="med" len="med"/>
                      <a:tailEnd type="none" w="med" len="med"/>
                    </a:lnR>
                  </a:tcPr>
                </a:tc>
                <a:tc>
                  <a:txBody>
                    <a:bodyPr/>
                    <a:lstStyle/>
                    <a:p>
                      <a:r>
                        <a:rPr lang="en-US" sz="1400"/>
                        <a:t>Anxiety</a:t>
                      </a:r>
                    </a:p>
                  </a:txBody>
                  <a:tcPr>
                    <a:lnL w="38100" cap="flat" cmpd="sng" algn="ctr">
                      <a:solidFill>
                        <a:schemeClr val="bg1"/>
                      </a:solidFill>
                      <a:prstDash val="solid"/>
                      <a:round/>
                      <a:headEnd type="none" w="med" len="med"/>
                      <a:tailEnd type="none" w="med" len="med"/>
                    </a:lnL>
                  </a:tcPr>
                </a:tc>
                <a:tc>
                  <a:txBody>
                    <a:bodyPr/>
                    <a:lstStyle/>
                    <a:p>
                      <a:r>
                        <a:rPr lang="en-US" sz="1400"/>
                        <a:t>77%</a:t>
                      </a:r>
                    </a:p>
                  </a:txBody>
                  <a:tcPr/>
                </a:tc>
                <a:extLst>
                  <a:ext uri="{0D108BD9-81ED-4DB2-BD59-A6C34878D82A}">
                    <a16:rowId xmlns:a16="http://schemas.microsoft.com/office/drawing/2014/main" val="4268969759"/>
                  </a:ext>
                </a:extLst>
              </a:tr>
              <a:tr h="373168">
                <a:tc>
                  <a:txBody>
                    <a:bodyPr/>
                    <a:lstStyle/>
                    <a:p>
                      <a:r>
                        <a:rPr lang="en-US" sz="1400"/>
                        <a:t>Race Black</a:t>
                      </a:r>
                    </a:p>
                  </a:txBody>
                  <a:tcPr/>
                </a:tc>
                <a:tc>
                  <a:txBody>
                    <a:bodyPr/>
                    <a:lstStyle/>
                    <a:p>
                      <a:r>
                        <a:rPr lang="en-US" sz="1400"/>
                        <a:t>89%</a:t>
                      </a:r>
                    </a:p>
                  </a:txBody>
                  <a:tcPr>
                    <a:lnR w="38100" cap="flat" cmpd="sng" algn="ctr">
                      <a:solidFill>
                        <a:schemeClr val="bg1"/>
                      </a:solidFill>
                      <a:prstDash val="solid"/>
                      <a:round/>
                      <a:headEnd type="none" w="med" len="med"/>
                      <a:tailEnd type="none" w="med" len="med"/>
                    </a:lnR>
                  </a:tcPr>
                </a:tc>
                <a:tc>
                  <a:txBody>
                    <a:bodyPr/>
                    <a:lstStyle/>
                    <a:p>
                      <a:r>
                        <a:rPr lang="en-US" sz="1400"/>
                        <a:t>Substance use and addiction</a:t>
                      </a:r>
                    </a:p>
                  </a:txBody>
                  <a:tcPr>
                    <a:lnL w="38100" cap="flat" cmpd="sng" algn="ctr">
                      <a:solidFill>
                        <a:schemeClr val="bg1"/>
                      </a:solidFill>
                      <a:prstDash val="solid"/>
                      <a:round/>
                      <a:headEnd type="none" w="med" len="med"/>
                      <a:tailEnd type="none" w="med" len="med"/>
                    </a:lnL>
                  </a:tcPr>
                </a:tc>
                <a:tc>
                  <a:txBody>
                    <a:bodyPr/>
                    <a:lstStyle/>
                    <a:p>
                      <a:r>
                        <a:rPr lang="en-US" sz="1400"/>
                        <a:t>75%</a:t>
                      </a:r>
                    </a:p>
                  </a:txBody>
                  <a:tcPr/>
                </a:tc>
                <a:extLst>
                  <a:ext uri="{0D108BD9-81ED-4DB2-BD59-A6C34878D82A}">
                    <a16:rowId xmlns:a16="http://schemas.microsoft.com/office/drawing/2014/main" val="3871736705"/>
                  </a:ext>
                </a:extLst>
              </a:tr>
              <a:tr h="373168">
                <a:tc>
                  <a:txBody>
                    <a:bodyPr/>
                    <a:lstStyle/>
                    <a:p>
                      <a:r>
                        <a:rPr lang="en-US" sz="1400"/>
                        <a:t>Pharmacological</a:t>
                      </a:r>
                    </a:p>
                  </a:txBody>
                  <a:tcPr/>
                </a:tc>
                <a:tc>
                  <a:txBody>
                    <a:bodyPr/>
                    <a:lstStyle/>
                    <a:p>
                      <a:r>
                        <a:rPr lang="en-US" sz="1400"/>
                        <a:t>86%</a:t>
                      </a:r>
                    </a:p>
                  </a:txBody>
                  <a:tcPr>
                    <a:lnR w="38100" cap="flat" cmpd="sng" algn="ctr">
                      <a:solidFill>
                        <a:schemeClr val="bg1"/>
                      </a:solidFill>
                      <a:prstDash val="solid"/>
                      <a:round/>
                      <a:headEnd type="none" w="med" len="med"/>
                      <a:tailEnd type="none" w="med" len="med"/>
                    </a:lnR>
                  </a:tcPr>
                </a:tc>
                <a:tc>
                  <a:txBody>
                    <a:bodyPr/>
                    <a:lstStyle/>
                    <a:p>
                      <a:r>
                        <a:rPr lang="en-US" sz="1400"/>
                        <a:t>Care management</a:t>
                      </a:r>
                    </a:p>
                  </a:txBody>
                  <a:tcPr>
                    <a:lnL w="38100" cap="flat" cmpd="sng" algn="ctr">
                      <a:solidFill>
                        <a:schemeClr val="bg1"/>
                      </a:solidFill>
                      <a:prstDash val="solid"/>
                      <a:round/>
                      <a:headEnd type="none" w="med" len="med"/>
                      <a:tailEnd type="none" w="med" len="med"/>
                    </a:lnL>
                  </a:tcPr>
                </a:tc>
                <a:tc>
                  <a:txBody>
                    <a:bodyPr/>
                    <a:lstStyle/>
                    <a:p>
                      <a:r>
                        <a:rPr lang="en-US" sz="1400"/>
                        <a:t>75%</a:t>
                      </a:r>
                    </a:p>
                  </a:txBody>
                  <a:tcPr/>
                </a:tc>
                <a:extLst>
                  <a:ext uri="{0D108BD9-81ED-4DB2-BD59-A6C34878D82A}">
                    <a16:rowId xmlns:a16="http://schemas.microsoft.com/office/drawing/2014/main" val="3193222334"/>
                  </a:ext>
                </a:extLst>
              </a:tr>
              <a:tr h="373168">
                <a:tc>
                  <a:txBody>
                    <a:bodyPr/>
                    <a:lstStyle/>
                    <a:p>
                      <a:r>
                        <a:rPr lang="en-US" sz="1400"/>
                        <a:t>Female inclusion</a:t>
                      </a:r>
                    </a:p>
                  </a:txBody>
                  <a:tcPr/>
                </a:tc>
                <a:tc>
                  <a:txBody>
                    <a:bodyPr/>
                    <a:lstStyle/>
                    <a:p>
                      <a:r>
                        <a:rPr lang="en-US" sz="1400"/>
                        <a:t>85%</a:t>
                      </a:r>
                    </a:p>
                  </a:txBody>
                  <a:tcPr>
                    <a:lnR w="38100" cap="flat" cmpd="sng" algn="ctr">
                      <a:solidFill>
                        <a:schemeClr val="bg1"/>
                      </a:solidFill>
                      <a:prstDash val="solid"/>
                      <a:round/>
                      <a:headEnd type="none" w="med" len="med"/>
                      <a:tailEnd type="none" w="med" len="med"/>
                    </a:lnR>
                  </a:tcPr>
                </a:tc>
                <a:tc>
                  <a:txBody>
                    <a:bodyPr/>
                    <a:lstStyle/>
                    <a:p>
                      <a:r>
                        <a:rPr lang="en-US" sz="1400"/>
                        <a:t>Behavioral</a:t>
                      </a:r>
                    </a:p>
                  </a:txBody>
                  <a:tcPr>
                    <a:lnL w="38100" cap="flat" cmpd="sng" algn="ctr">
                      <a:solidFill>
                        <a:schemeClr val="bg1"/>
                      </a:solidFill>
                      <a:prstDash val="solid"/>
                      <a:round/>
                      <a:headEnd type="none" w="med" len="med"/>
                      <a:tailEnd type="none" w="med" len="med"/>
                    </a:lnL>
                  </a:tcPr>
                </a:tc>
                <a:tc>
                  <a:txBody>
                    <a:bodyPr/>
                    <a:lstStyle/>
                    <a:p>
                      <a:r>
                        <a:rPr lang="en-US" sz="1400"/>
                        <a:t>75%</a:t>
                      </a:r>
                    </a:p>
                  </a:txBody>
                  <a:tcPr/>
                </a:tc>
                <a:extLst>
                  <a:ext uri="{0D108BD9-81ED-4DB2-BD59-A6C34878D82A}">
                    <a16:rowId xmlns:a16="http://schemas.microsoft.com/office/drawing/2014/main" val="1014975643"/>
                  </a:ext>
                </a:extLst>
              </a:tr>
              <a:tr h="373168">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bg1"/>
                          </a:solidFill>
                        </a:rPr>
                        <a:t>Average expected accuracy: 85%</a:t>
                      </a:r>
                    </a:p>
                  </a:txBody>
                  <a:tcPr/>
                </a:tc>
                <a:tc hMerge="1">
                  <a:txBody>
                    <a:bodyPr/>
                    <a:lstStyle/>
                    <a:p>
                      <a:endParaRPr lang="en-US" sz="1400"/>
                    </a:p>
                  </a:txBody>
                  <a:tcPr>
                    <a:lnR w="38100" cap="flat" cmpd="sng" algn="ctr">
                      <a:solidFill>
                        <a:schemeClr val="bg1"/>
                      </a:solidFill>
                      <a:prstDash val="solid"/>
                      <a:round/>
                      <a:headEnd type="none" w="med" len="med"/>
                      <a:tailEnd type="none" w="med" len="med"/>
                    </a:lnR>
                  </a:tcPr>
                </a:tc>
                <a:tc hMerge="1">
                  <a:txBody>
                    <a:bodyPr/>
                    <a:lstStyle/>
                    <a:p>
                      <a:endParaRPr lang="en-US" sz="1400"/>
                    </a:p>
                  </a:txBody>
                  <a:tcPr>
                    <a:lnL w="38100" cap="flat" cmpd="sng" algn="ctr">
                      <a:solidFill>
                        <a:schemeClr val="bg1"/>
                      </a:solidFill>
                      <a:prstDash val="solid"/>
                      <a:round/>
                      <a:headEnd type="none" w="med" len="med"/>
                      <a:tailEnd type="none" w="med" len="med"/>
                    </a:lnL>
                  </a:tcPr>
                </a:tc>
                <a:tc hMerge="1">
                  <a:txBody>
                    <a:bodyPr/>
                    <a:lstStyle/>
                    <a:p>
                      <a:endParaRPr lang="en-US" sz="1400"/>
                    </a:p>
                  </a:txBody>
                  <a:tcPr/>
                </a:tc>
                <a:extLst>
                  <a:ext uri="{0D108BD9-81ED-4DB2-BD59-A6C34878D82A}">
                    <a16:rowId xmlns:a16="http://schemas.microsoft.com/office/drawing/2014/main" val="4178802927"/>
                  </a:ext>
                </a:extLst>
              </a:tr>
            </a:tbl>
          </a:graphicData>
        </a:graphic>
      </p:graphicFrame>
      <p:sp>
        <p:nvSpPr>
          <p:cNvPr id="6" name="Title 1">
            <a:extLst>
              <a:ext uri="{FF2B5EF4-FFF2-40B4-BE49-F238E27FC236}">
                <a16:creationId xmlns:a16="http://schemas.microsoft.com/office/drawing/2014/main" id="{182667B0-8014-C028-78EA-3968031A4D25}"/>
              </a:ext>
            </a:extLst>
          </p:cNvPr>
          <p:cNvSpPr>
            <a:spLocks noGrp="1"/>
          </p:cNvSpPr>
          <p:nvPr>
            <p:ph type="title"/>
          </p:nvPr>
        </p:nvSpPr>
        <p:spPr>
          <a:xfrm>
            <a:off x="390525" y="97245"/>
            <a:ext cx="10515600" cy="680223"/>
          </a:xfrm>
        </p:spPr>
        <p:txBody>
          <a:bodyPr/>
          <a:lstStyle/>
          <a:p>
            <a:r>
              <a:rPr lang="en-US" sz="2800">
                <a:cs typeface="Calibri Light"/>
              </a:rPr>
              <a:t>Grant Thematic Analysis | Expected Accuracy Results</a:t>
            </a:r>
            <a:endParaRPr lang="en-US" sz="2800"/>
          </a:p>
        </p:txBody>
      </p:sp>
      <p:sp>
        <p:nvSpPr>
          <p:cNvPr id="2" name="TextBox 1">
            <a:extLst>
              <a:ext uri="{FF2B5EF4-FFF2-40B4-BE49-F238E27FC236}">
                <a16:creationId xmlns:a16="http://schemas.microsoft.com/office/drawing/2014/main" id="{9EF12F08-6AAB-960D-CA32-5A50D2530B5A}"/>
              </a:ext>
            </a:extLst>
          </p:cNvPr>
          <p:cNvSpPr txBox="1"/>
          <p:nvPr/>
        </p:nvSpPr>
        <p:spPr>
          <a:xfrm>
            <a:off x="2825158" y="6096534"/>
            <a:ext cx="6002446" cy="646331"/>
          </a:xfrm>
          <a:prstGeom prst="rect">
            <a:avLst/>
          </a:prstGeom>
          <a:noFill/>
        </p:spPr>
        <p:txBody>
          <a:bodyPr wrap="square" lIns="91440" tIns="45720" rIns="91440" bIns="45720" rtlCol="0" anchor="t">
            <a:spAutoFit/>
          </a:bodyPr>
          <a:lstStyle/>
          <a:p>
            <a:pPr algn="ctr"/>
            <a:r>
              <a:rPr lang="en-US" sz="1200" dirty="0">
                <a:solidFill>
                  <a:schemeClr val="bg1"/>
                </a:solidFill>
              </a:rPr>
              <a:t>Source: Predicted categorizations for 149 RAFT projects using methods described on slide 59.</a:t>
            </a:r>
          </a:p>
          <a:p>
            <a:pPr algn="ctr"/>
            <a:r>
              <a:rPr lang="en-US" sz="1200" dirty="0">
                <a:solidFill>
                  <a:schemeClr val="bg1"/>
                </a:solidFill>
                <a:cs typeface="Arial"/>
              </a:rPr>
              <a:t>Based on a validation set of 50 hand-code projects, the average accuracy for this section is expected to be 85%</a:t>
            </a:r>
          </a:p>
        </p:txBody>
      </p:sp>
      <p:sp>
        <p:nvSpPr>
          <p:cNvPr id="9" name="TextBox 8">
            <a:extLst>
              <a:ext uri="{FF2B5EF4-FFF2-40B4-BE49-F238E27FC236}">
                <a16:creationId xmlns:a16="http://schemas.microsoft.com/office/drawing/2014/main" id="{F562B0CD-C9E6-F20A-9458-9F404E7CC3DA}"/>
              </a:ext>
            </a:extLst>
          </p:cNvPr>
          <p:cNvSpPr txBox="1"/>
          <p:nvPr/>
        </p:nvSpPr>
        <p:spPr>
          <a:xfrm>
            <a:off x="1025017" y="5518800"/>
            <a:ext cx="7908920" cy="769441"/>
          </a:xfrm>
          <a:prstGeom prst="rect">
            <a:avLst/>
          </a:prstGeom>
          <a:noFill/>
        </p:spPr>
        <p:txBody>
          <a:bodyPr wrap="square" lIns="91440" tIns="45720" rIns="91440" bIns="45720" rtlCol="0" anchor="t">
            <a:spAutoFit/>
          </a:bodyPr>
          <a:lstStyle/>
          <a:p>
            <a:r>
              <a:rPr lang="en-US" sz="1200" baseline="30000">
                <a:cs typeface="Arial"/>
              </a:rPr>
              <a:t>1</a:t>
            </a:r>
            <a:r>
              <a:rPr lang="en-US" sz="1200">
                <a:cs typeface="Arial"/>
              </a:rPr>
              <a:t>Expected Accuracy </a:t>
            </a:r>
            <a:r>
              <a:rPr lang="en-US" sz="1200">
                <a:solidFill>
                  <a:schemeClr val="tx1"/>
                </a:solidFill>
                <a:cs typeface="Arial"/>
              </a:rPr>
              <a:t>is the anticipated level of correctness the machine learning model is expected to achieve when making predictions on new, unseen data. For the Suicide Prevention AMP this was calculated by analyzing the results of a subset of AMP projects that were manually coded by a subject matter expert against the models' predictions. </a:t>
            </a:r>
          </a:p>
          <a:p>
            <a:endParaRPr lang="en-US" sz="1200" baseline="30000">
              <a:cs typeface="Arial"/>
            </a:endParaRPr>
          </a:p>
        </p:txBody>
      </p:sp>
    </p:spTree>
    <p:extLst>
      <p:ext uri="{BB962C8B-B14F-4D97-AF65-F5344CB8AC3E}">
        <p14:creationId xmlns:p14="http://schemas.microsoft.com/office/powerpoint/2010/main" val="1816897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50C363-7732-E88A-6FD8-0E8BF9EE1941}"/>
              </a:ext>
            </a:extLst>
          </p:cNvPr>
          <p:cNvSpPr>
            <a:spLocks noGrp="1"/>
          </p:cNvSpPr>
          <p:nvPr>
            <p:ph type="sldNum" sz="quarter" idx="12"/>
          </p:nvPr>
        </p:nvSpPr>
        <p:spPr/>
        <p:txBody>
          <a:bodyPr/>
          <a:lstStyle/>
          <a:p>
            <a:fld id="{61ED25BF-8B08-481C-9175-42CBF3C8334C}" type="slidenum">
              <a:rPr lang="en-US" smtClean="0"/>
              <a:pPr/>
              <a:t>14</a:t>
            </a:fld>
            <a:endParaRPr lang="en-US"/>
          </a:p>
        </p:txBody>
      </p:sp>
      <p:sp>
        <p:nvSpPr>
          <p:cNvPr id="132" name="Title 1">
            <a:extLst>
              <a:ext uri="{FF2B5EF4-FFF2-40B4-BE49-F238E27FC236}">
                <a16:creationId xmlns:a16="http://schemas.microsoft.com/office/drawing/2014/main" id="{1F07EC13-7611-0C43-C550-2E54EC04E70D}"/>
              </a:ext>
            </a:extLst>
          </p:cNvPr>
          <p:cNvSpPr>
            <a:spLocks noGrp="1"/>
          </p:cNvSpPr>
          <p:nvPr>
            <p:ph type="title"/>
          </p:nvPr>
        </p:nvSpPr>
        <p:spPr>
          <a:xfrm>
            <a:off x="228778" y="166264"/>
            <a:ext cx="11699087" cy="618385"/>
          </a:xfrm>
        </p:spPr>
        <p:txBody>
          <a:bodyPr/>
          <a:lstStyle/>
          <a:p>
            <a:r>
              <a:rPr lang="en-US" sz="2800">
                <a:cs typeface="Calibri Light"/>
              </a:rPr>
              <a:t>VA Project Distribution Analysis | High-level Portfolio Overview </a:t>
            </a:r>
            <a:endParaRPr lang="en-US" sz="2800"/>
          </a:p>
        </p:txBody>
      </p:sp>
      <p:cxnSp>
        <p:nvCxnSpPr>
          <p:cNvPr id="133" name="Straight Arrow Connector 132">
            <a:extLst>
              <a:ext uri="{FF2B5EF4-FFF2-40B4-BE49-F238E27FC236}">
                <a16:creationId xmlns:a16="http://schemas.microsoft.com/office/drawing/2014/main" id="{60830C1E-7820-A235-BE40-5DA403D275FD}"/>
              </a:ext>
            </a:extLst>
          </p:cNvPr>
          <p:cNvCxnSpPr/>
          <p:nvPr/>
        </p:nvCxnSpPr>
        <p:spPr>
          <a:xfrm flipV="1">
            <a:off x="264428" y="1384478"/>
            <a:ext cx="11619874" cy="22485"/>
          </a:xfrm>
          <a:prstGeom prst="straightConnector1">
            <a:avLst/>
          </a:prstGeom>
          <a:ln w="12700">
            <a:solidFill>
              <a:srgbClr val="002F56"/>
            </a:solidFill>
          </a:ln>
        </p:spPr>
        <p:style>
          <a:lnRef idx="1">
            <a:schemeClr val="accent1"/>
          </a:lnRef>
          <a:fillRef idx="0">
            <a:schemeClr val="accent1"/>
          </a:fillRef>
          <a:effectRef idx="0">
            <a:schemeClr val="accent1"/>
          </a:effectRef>
          <a:fontRef idx="minor">
            <a:schemeClr val="tx1"/>
          </a:fontRef>
        </p:style>
      </p:cxnSp>
      <p:sp>
        <p:nvSpPr>
          <p:cNvPr id="134" name="Rectangle 133">
            <a:extLst>
              <a:ext uri="{FF2B5EF4-FFF2-40B4-BE49-F238E27FC236}">
                <a16:creationId xmlns:a16="http://schemas.microsoft.com/office/drawing/2014/main" id="{E6A42DB1-8B6F-9D4D-469C-6F29C81FD4DF}"/>
              </a:ext>
            </a:extLst>
          </p:cNvPr>
          <p:cNvSpPr/>
          <p:nvPr/>
        </p:nvSpPr>
        <p:spPr>
          <a:xfrm>
            <a:off x="326286" y="1433576"/>
            <a:ext cx="11558016" cy="581543"/>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solidFill>
                  <a:schemeClr val="bg1"/>
                </a:solidFill>
                <a:ea typeface="+mn-lt"/>
                <a:cs typeface="+mn-lt"/>
              </a:rPr>
              <a:t>What is the yearly amount awarded and allocated among all projects over time? </a:t>
            </a:r>
            <a:endParaRPr lang="en-US">
              <a:solidFill>
                <a:schemeClr val="bg1"/>
              </a:solidFill>
              <a:ea typeface="+mn-lt"/>
              <a:cs typeface="+mn-lt"/>
            </a:endParaRPr>
          </a:p>
        </p:txBody>
      </p:sp>
      <p:sp>
        <p:nvSpPr>
          <p:cNvPr id="135" name="TextBox 134">
            <a:extLst>
              <a:ext uri="{FF2B5EF4-FFF2-40B4-BE49-F238E27FC236}">
                <a16:creationId xmlns:a16="http://schemas.microsoft.com/office/drawing/2014/main" id="{750DB65B-C667-68DC-C602-270A8C04B8CC}"/>
              </a:ext>
            </a:extLst>
          </p:cNvPr>
          <p:cNvSpPr txBox="1"/>
          <p:nvPr/>
        </p:nvSpPr>
        <p:spPr>
          <a:xfrm>
            <a:off x="336543" y="2022445"/>
            <a:ext cx="11558016" cy="830997"/>
          </a:xfrm>
          <a:prstGeom prst="rect">
            <a:avLst/>
          </a:prstGeom>
          <a:noFill/>
          <a:ln>
            <a:solidFill>
              <a:srgbClr val="002F56"/>
            </a:solidFill>
          </a:ln>
        </p:spPr>
        <p:txBody>
          <a:bodyPr wrap="square" lIns="91440" tIns="45720" rIns="91440" bIns="45720" rtlCol="0" anchor="t">
            <a:spAutoFit/>
          </a:bodyPr>
          <a:lstStyle/>
          <a:p>
            <a:pPr marL="742950" lvl="1" indent="-285750">
              <a:buFont typeface="Arial" panose="020B0604020202020204" pitchFamily="34" charset="0"/>
              <a:buChar char="•"/>
            </a:pPr>
            <a:r>
              <a:rPr lang="en-US" sz="1600">
                <a:solidFill>
                  <a:schemeClr val="tx1"/>
                </a:solidFill>
              </a:rPr>
              <a:t>The ORD has </a:t>
            </a:r>
            <a:r>
              <a:rPr lang="en-US" sz="1600" b="1">
                <a:solidFill>
                  <a:schemeClr val="tx1"/>
                </a:solidFill>
              </a:rPr>
              <a:t>awarded $18 million and allocated $19 million </a:t>
            </a:r>
            <a:r>
              <a:rPr lang="en-US" sz="1600">
                <a:solidFill>
                  <a:schemeClr val="tx1"/>
                </a:solidFill>
              </a:rPr>
              <a:t>to projects in the AMP in 2023</a:t>
            </a:r>
            <a:endParaRPr lang="en-US" sz="1600">
              <a:solidFill>
                <a:schemeClr val="tx1"/>
              </a:solidFill>
              <a:cs typeface="Calibri"/>
            </a:endParaRPr>
          </a:p>
          <a:p>
            <a:pPr marL="742950" lvl="1" indent="-285750">
              <a:buFont typeface="Arial" panose="020B0604020202020204" pitchFamily="34" charset="0"/>
              <a:buChar char="•"/>
            </a:pPr>
            <a:r>
              <a:rPr lang="en-US" sz="1600">
                <a:solidFill>
                  <a:schemeClr val="tx1"/>
                </a:solidFill>
              </a:rPr>
              <a:t>The total </a:t>
            </a:r>
            <a:r>
              <a:rPr lang="en-US" sz="1600" b="1">
                <a:solidFill>
                  <a:schemeClr val="tx1"/>
                </a:solidFill>
              </a:rPr>
              <a:t>amount awarded to the AMP reached its highest point in 2021 at $43 million</a:t>
            </a:r>
          </a:p>
          <a:p>
            <a:pPr marL="742950" lvl="1" indent="-285750">
              <a:buFont typeface="Arial" panose="020B0604020202020204" pitchFamily="34" charset="0"/>
              <a:buChar char="•"/>
            </a:pPr>
            <a:r>
              <a:rPr lang="en-US" sz="1600"/>
              <a:t>The total </a:t>
            </a:r>
            <a:r>
              <a:rPr lang="en-US" sz="1600" b="1"/>
              <a:t>amount allocated to the AMP reached its highest point in 2023 at $19 million </a:t>
            </a:r>
            <a:r>
              <a:rPr lang="en-US" sz="1600" b="1">
                <a:solidFill>
                  <a:schemeClr val="tx1"/>
                </a:solidFill>
              </a:rPr>
              <a:t> </a:t>
            </a:r>
            <a:endParaRPr lang="en-US" sz="1600" b="1">
              <a:solidFill>
                <a:schemeClr val="tx1"/>
              </a:solidFill>
              <a:cs typeface="Calibri"/>
            </a:endParaRPr>
          </a:p>
        </p:txBody>
      </p:sp>
      <p:sp>
        <p:nvSpPr>
          <p:cNvPr id="136" name="TextBox 135">
            <a:extLst>
              <a:ext uri="{FF2B5EF4-FFF2-40B4-BE49-F238E27FC236}">
                <a16:creationId xmlns:a16="http://schemas.microsoft.com/office/drawing/2014/main" id="{9EDD61E0-1CA4-F635-9CEC-CD90EBFD99DF}"/>
              </a:ext>
            </a:extLst>
          </p:cNvPr>
          <p:cNvSpPr txBox="1"/>
          <p:nvPr/>
        </p:nvSpPr>
        <p:spPr>
          <a:xfrm>
            <a:off x="296036" y="795955"/>
            <a:ext cx="11556658" cy="646331"/>
          </a:xfrm>
          <a:prstGeom prst="rect">
            <a:avLst/>
          </a:prstGeom>
          <a:noFill/>
        </p:spPr>
        <p:txBody>
          <a:bodyPr wrap="square" lIns="91440" tIns="45720" rIns="91440" bIns="45720" rtlCol="0" anchor="t">
            <a:spAutoFit/>
          </a:bodyPr>
          <a:lstStyle/>
          <a:p>
            <a:r>
              <a:rPr lang="en-US" b="1" i="1">
                <a:cs typeface="Calibri"/>
              </a:rPr>
              <a:t>The total amount awarded to the Suicide Prevention AMP peaked in 2021, while total amount allocated to the AMP reached its highest point in 2023</a:t>
            </a:r>
          </a:p>
        </p:txBody>
      </p:sp>
      <p:sp>
        <p:nvSpPr>
          <p:cNvPr id="5" name="TextBox 4">
            <a:extLst>
              <a:ext uri="{FF2B5EF4-FFF2-40B4-BE49-F238E27FC236}">
                <a16:creationId xmlns:a16="http://schemas.microsoft.com/office/drawing/2014/main" id="{B09FD93C-45EB-D75C-F40A-7AF8F92A65A8}"/>
              </a:ext>
            </a:extLst>
          </p:cNvPr>
          <p:cNvSpPr txBox="1"/>
          <p:nvPr/>
        </p:nvSpPr>
        <p:spPr>
          <a:xfrm>
            <a:off x="3031286" y="6157832"/>
            <a:ext cx="6002446" cy="646331"/>
          </a:xfrm>
          <a:prstGeom prst="rect">
            <a:avLst/>
          </a:prstGeom>
          <a:noFill/>
        </p:spPr>
        <p:txBody>
          <a:bodyPr wrap="square" lIns="91440" tIns="45720" rIns="91440" bIns="45720" rtlCol="0" anchor="t">
            <a:spAutoFit/>
          </a:bodyPr>
          <a:lstStyle/>
          <a:p>
            <a:pPr algn="ctr"/>
            <a:r>
              <a:rPr lang="en-US" sz="1200">
                <a:solidFill>
                  <a:schemeClr val="bg1"/>
                </a:solidFill>
              </a:rPr>
              <a:t>Source: RAFT data on 149 projects in the Suicide Prevention portfolio with start years between 2005-2023.</a:t>
            </a:r>
          </a:p>
          <a:p>
            <a:pPr algn="ctr"/>
            <a:endParaRPr lang="en-US" sz="1200">
              <a:solidFill>
                <a:schemeClr val="bg1"/>
              </a:solidFill>
            </a:endParaRPr>
          </a:p>
        </p:txBody>
      </p:sp>
      <p:grpSp>
        <p:nvGrpSpPr>
          <p:cNvPr id="249" name="Group 248">
            <a:extLst>
              <a:ext uri="{FF2B5EF4-FFF2-40B4-BE49-F238E27FC236}">
                <a16:creationId xmlns:a16="http://schemas.microsoft.com/office/drawing/2014/main" id="{39F6AF87-CBCF-134A-7ECF-47CF9BCAF06A}"/>
              </a:ext>
            </a:extLst>
          </p:cNvPr>
          <p:cNvGrpSpPr/>
          <p:nvPr/>
        </p:nvGrpSpPr>
        <p:grpSpPr>
          <a:xfrm>
            <a:off x="565933" y="2882341"/>
            <a:ext cx="11099235" cy="3245348"/>
            <a:chOff x="968882" y="937640"/>
            <a:chExt cx="11483338" cy="3507833"/>
          </a:xfrm>
        </p:grpSpPr>
        <p:sp>
          <p:nvSpPr>
            <p:cNvPr id="252" name="rc5">
              <a:extLst>
                <a:ext uri="{FF2B5EF4-FFF2-40B4-BE49-F238E27FC236}">
                  <a16:creationId xmlns:a16="http://schemas.microsoft.com/office/drawing/2014/main" id="{A782AFDE-66D5-D0AA-B0A0-93AF94D04DCF}"/>
                </a:ext>
              </a:extLst>
            </p:cNvPr>
            <p:cNvSpPr/>
            <p:nvPr/>
          </p:nvSpPr>
          <p:spPr>
            <a:xfrm>
              <a:off x="2119654" y="1523374"/>
              <a:ext cx="10332566" cy="2536377"/>
            </a:xfrm>
            <a:prstGeom prst="rect">
              <a:avLst/>
            </a:prstGeom>
            <a:solidFill>
              <a:srgbClr val="FFFFFF">
                <a:alpha val="100000"/>
              </a:srgbClr>
            </a:solidFill>
          </p:spPr>
          <p:txBody>
            <a:bodyPr/>
            <a:lstStyle/>
            <a:p>
              <a:endParaRPr/>
            </a:p>
          </p:txBody>
        </p:sp>
        <p:sp>
          <p:nvSpPr>
            <p:cNvPr id="253" name="pl6">
              <a:extLst>
                <a:ext uri="{FF2B5EF4-FFF2-40B4-BE49-F238E27FC236}">
                  <a16:creationId xmlns:a16="http://schemas.microsoft.com/office/drawing/2014/main" id="{AB5A4F10-61E2-993E-37B8-C892FDA1FE77}"/>
                </a:ext>
              </a:extLst>
            </p:cNvPr>
            <p:cNvSpPr/>
            <p:nvPr/>
          </p:nvSpPr>
          <p:spPr>
            <a:xfrm>
              <a:off x="1491370" y="3721331"/>
              <a:ext cx="10332566" cy="0"/>
            </a:xfrm>
            <a:custGeom>
              <a:avLst/>
              <a:gdLst/>
              <a:ahLst/>
              <a:cxnLst/>
              <a:rect l="0" t="0" r="0" b="0"/>
              <a:pathLst>
                <a:path w="10332566">
                  <a:moveTo>
                    <a:pt x="0" y="0"/>
                  </a:moveTo>
                  <a:lnTo>
                    <a:pt x="10332566" y="0"/>
                  </a:lnTo>
                  <a:lnTo>
                    <a:pt x="10332566" y="0"/>
                  </a:lnTo>
                </a:path>
              </a:pathLst>
            </a:custGeom>
            <a:ln w="12318" cap="flat">
              <a:solidFill>
                <a:srgbClr val="EBEBEB">
                  <a:alpha val="100000"/>
                </a:srgbClr>
              </a:solidFill>
              <a:prstDash val="solid"/>
              <a:round/>
            </a:ln>
          </p:spPr>
          <p:txBody>
            <a:bodyPr/>
            <a:lstStyle/>
            <a:p>
              <a:endParaRPr/>
            </a:p>
          </p:txBody>
        </p:sp>
        <p:sp>
          <p:nvSpPr>
            <p:cNvPr id="254" name="pl7">
              <a:extLst>
                <a:ext uri="{FF2B5EF4-FFF2-40B4-BE49-F238E27FC236}">
                  <a16:creationId xmlns:a16="http://schemas.microsoft.com/office/drawing/2014/main" id="{D11A7194-9582-D3B0-4166-F54D1E84853F}"/>
                </a:ext>
              </a:extLst>
            </p:cNvPr>
            <p:cNvSpPr/>
            <p:nvPr/>
          </p:nvSpPr>
          <p:spPr>
            <a:xfrm>
              <a:off x="1491370" y="3156946"/>
              <a:ext cx="10332566" cy="0"/>
            </a:xfrm>
            <a:custGeom>
              <a:avLst/>
              <a:gdLst/>
              <a:ahLst/>
              <a:cxnLst/>
              <a:rect l="0" t="0" r="0" b="0"/>
              <a:pathLst>
                <a:path w="10332566">
                  <a:moveTo>
                    <a:pt x="0" y="0"/>
                  </a:moveTo>
                  <a:lnTo>
                    <a:pt x="10332566" y="0"/>
                  </a:lnTo>
                  <a:lnTo>
                    <a:pt x="10332566" y="0"/>
                  </a:lnTo>
                </a:path>
              </a:pathLst>
            </a:custGeom>
            <a:ln w="12318" cap="flat">
              <a:solidFill>
                <a:srgbClr val="EBEBEB">
                  <a:alpha val="100000"/>
                </a:srgbClr>
              </a:solidFill>
              <a:prstDash val="solid"/>
              <a:round/>
            </a:ln>
          </p:spPr>
          <p:txBody>
            <a:bodyPr/>
            <a:lstStyle/>
            <a:p>
              <a:endParaRPr/>
            </a:p>
          </p:txBody>
        </p:sp>
        <p:sp>
          <p:nvSpPr>
            <p:cNvPr id="255" name="pl8">
              <a:extLst>
                <a:ext uri="{FF2B5EF4-FFF2-40B4-BE49-F238E27FC236}">
                  <a16:creationId xmlns:a16="http://schemas.microsoft.com/office/drawing/2014/main" id="{4D327318-4258-C6DD-F6AF-8C90347EB0B0}"/>
                </a:ext>
              </a:extLst>
            </p:cNvPr>
            <p:cNvSpPr/>
            <p:nvPr/>
          </p:nvSpPr>
          <p:spPr>
            <a:xfrm>
              <a:off x="1491370" y="2592561"/>
              <a:ext cx="10332566" cy="0"/>
            </a:xfrm>
            <a:custGeom>
              <a:avLst/>
              <a:gdLst/>
              <a:ahLst/>
              <a:cxnLst/>
              <a:rect l="0" t="0" r="0" b="0"/>
              <a:pathLst>
                <a:path w="10332566">
                  <a:moveTo>
                    <a:pt x="0" y="0"/>
                  </a:moveTo>
                  <a:lnTo>
                    <a:pt x="10332566" y="0"/>
                  </a:lnTo>
                  <a:lnTo>
                    <a:pt x="10332566" y="0"/>
                  </a:lnTo>
                </a:path>
              </a:pathLst>
            </a:custGeom>
            <a:ln w="12318" cap="flat">
              <a:solidFill>
                <a:srgbClr val="EBEBEB">
                  <a:alpha val="100000"/>
                </a:srgbClr>
              </a:solidFill>
              <a:prstDash val="solid"/>
              <a:round/>
            </a:ln>
          </p:spPr>
          <p:txBody>
            <a:bodyPr/>
            <a:lstStyle/>
            <a:p>
              <a:endParaRPr/>
            </a:p>
          </p:txBody>
        </p:sp>
        <p:sp>
          <p:nvSpPr>
            <p:cNvPr id="256" name="pl9">
              <a:extLst>
                <a:ext uri="{FF2B5EF4-FFF2-40B4-BE49-F238E27FC236}">
                  <a16:creationId xmlns:a16="http://schemas.microsoft.com/office/drawing/2014/main" id="{727C7AB0-B7B9-636F-85DF-AA7C61A6C964}"/>
                </a:ext>
              </a:extLst>
            </p:cNvPr>
            <p:cNvSpPr/>
            <p:nvPr/>
          </p:nvSpPr>
          <p:spPr>
            <a:xfrm>
              <a:off x="1491370" y="2028176"/>
              <a:ext cx="10332566" cy="0"/>
            </a:xfrm>
            <a:custGeom>
              <a:avLst/>
              <a:gdLst/>
              <a:ahLst/>
              <a:cxnLst/>
              <a:rect l="0" t="0" r="0" b="0"/>
              <a:pathLst>
                <a:path w="10332566">
                  <a:moveTo>
                    <a:pt x="0" y="0"/>
                  </a:moveTo>
                  <a:lnTo>
                    <a:pt x="10332566" y="0"/>
                  </a:lnTo>
                  <a:lnTo>
                    <a:pt x="10332566" y="0"/>
                  </a:lnTo>
                </a:path>
              </a:pathLst>
            </a:custGeom>
            <a:ln w="12318" cap="flat">
              <a:solidFill>
                <a:srgbClr val="EBEBEB">
                  <a:alpha val="100000"/>
                </a:srgbClr>
              </a:solidFill>
              <a:prstDash val="solid"/>
              <a:round/>
            </a:ln>
          </p:spPr>
          <p:txBody>
            <a:bodyPr/>
            <a:lstStyle/>
            <a:p>
              <a:endParaRPr/>
            </a:p>
          </p:txBody>
        </p:sp>
        <p:sp>
          <p:nvSpPr>
            <p:cNvPr id="257" name="pl10">
              <a:extLst>
                <a:ext uri="{FF2B5EF4-FFF2-40B4-BE49-F238E27FC236}">
                  <a16:creationId xmlns:a16="http://schemas.microsoft.com/office/drawing/2014/main" id="{C67F5CAD-DDB2-4E7A-EEB4-13A708B2B3C8}"/>
                </a:ext>
              </a:extLst>
            </p:cNvPr>
            <p:cNvSpPr/>
            <p:nvPr/>
          </p:nvSpPr>
          <p:spPr>
            <a:xfrm>
              <a:off x="1491370" y="1463790"/>
              <a:ext cx="10332566" cy="0"/>
            </a:xfrm>
            <a:custGeom>
              <a:avLst/>
              <a:gdLst/>
              <a:ahLst/>
              <a:cxnLst/>
              <a:rect l="0" t="0" r="0" b="0"/>
              <a:pathLst>
                <a:path w="10332566">
                  <a:moveTo>
                    <a:pt x="0" y="0"/>
                  </a:moveTo>
                  <a:lnTo>
                    <a:pt x="10332566" y="0"/>
                  </a:lnTo>
                  <a:lnTo>
                    <a:pt x="10332566" y="0"/>
                  </a:lnTo>
                </a:path>
              </a:pathLst>
            </a:custGeom>
            <a:ln w="12318" cap="flat">
              <a:solidFill>
                <a:srgbClr val="EBEBEB">
                  <a:alpha val="100000"/>
                </a:srgbClr>
              </a:solidFill>
              <a:prstDash val="solid"/>
              <a:round/>
            </a:ln>
          </p:spPr>
          <p:txBody>
            <a:bodyPr/>
            <a:lstStyle/>
            <a:p>
              <a:endParaRPr/>
            </a:p>
          </p:txBody>
        </p:sp>
        <p:sp>
          <p:nvSpPr>
            <p:cNvPr id="258" name="rc11">
              <a:extLst>
                <a:ext uri="{FF2B5EF4-FFF2-40B4-BE49-F238E27FC236}">
                  <a16:creationId xmlns:a16="http://schemas.microsoft.com/office/drawing/2014/main" id="{E03213E1-D19B-3AA2-3E3F-04A52DF082ED}"/>
                </a:ext>
              </a:extLst>
            </p:cNvPr>
            <p:cNvSpPr/>
            <p:nvPr/>
          </p:nvSpPr>
          <p:spPr>
            <a:xfrm>
              <a:off x="1591686" y="3678631"/>
              <a:ext cx="135562" cy="42700"/>
            </a:xfrm>
            <a:prstGeom prst="rect">
              <a:avLst/>
            </a:prstGeom>
            <a:solidFill>
              <a:srgbClr val="4472C4">
                <a:alpha val="100000"/>
              </a:srgbClr>
            </a:solidFill>
          </p:spPr>
          <p:txBody>
            <a:bodyPr/>
            <a:lstStyle/>
            <a:p>
              <a:endParaRPr/>
            </a:p>
          </p:txBody>
        </p:sp>
        <p:sp>
          <p:nvSpPr>
            <p:cNvPr id="259" name="rc12">
              <a:extLst>
                <a:ext uri="{FF2B5EF4-FFF2-40B4-BE49-F238E27FC236}">
                  <a16:creationId xmlns:a16="http://schemas.microsoft.com/office/drawing/2014/main" id="{64EF1BBE-E761-47DC-D4A1-920D4E091E07}"/>
                </a:ext>
              </a:extLst>
            </p:cNvPr>
            <p:cNvSpPr/>
            <p:nvPr/>
          </p:nvSpPr>
          <p:spPr>
            <a:xfrm>
              <a:off x="1727249" y="3721331"/>
              <a:ext cx="135562" cy="0"/>
            </a:xfrm>
            <a:prstGeom prst="rect">
              <a:avLst/>
            </a:prstGeom>
            <a:solidFill>
              <a:srgbClr val="8FAADC">
                <a:alpha val="100000"/>
              </a:srgbClr>
            </a:solidFill>
          </p:spPr>
          <p:txBody>
            <a:bodyPr/>
            <a:lstStyle/>
            <a:p>
              <a:endParaRPr/>
            </a:p>
          </p:txBody>
        </p:sp>
        <p:sp>
          <p:nvSpPr>
            <p:cNvPr id="260" name="rc13">
              <a:extLst>
                <a:ext uri="{FF2B5EF4-FFF2-40B4-BE49-F238E27FC236}">
                  <a16:creationId xmlns:a16="http://schemas.microsoft.com/office/drawing/2014/main" id="{B3BA5644-0258-BB6D-A665-5B9D50EA4E72}"/>
                </a:ext>
              </a:extLst>
            </p:cNvPr>
            <p:cNvSpPr/>
            <p:nvPr/>
          </p:nvSpPr>
          <p:spPr>
            <a:xfrm>
              <a:off x="2133936" y="3721331"/>
              <a:ext cx="135562" cy="0"/>
            </a:xfrm>
            <a:prstGeom prst="rect">
              <a:avLst/>
            </a:prstGeom>
            <a:solidFill>
              <a:srgbClr val="4472C4">
                <a:alpha val="100000"/>
              </a:srgbClr>
            </a:solidFill>
          </p:spPr>
          <p:txBody>
            <a:bodyPr/>
            <a:lstStyle/>
            <a:p>
              <a:endParaRPr/>
            </a:p>
          </p:txBody>
        </p:sp>
        <p:sp>
          <p:nvSpPr>
            <p:cNvPr id="261" name="rc14">
              <a:extLst>
                <a:ext uri="{FF2B5EF4-FFF2-40B4-BE49-F238E27FC236}">
                  <a16:creationId xmlns:a16="http://schemas.microsoft.com/office/drawing/2014/main" id="{D48612C2-87D6-2D2E-7E1C-0CF4CD72222F}"/>
                </a:ext>
              </a:extLst>
            </p:cNvPr>
            <p:cNvSpPr/>
            <p:nvPr/>
          </p:nvSpPr>
          <p:spPr>
            <a:xfrm>
              <a:off x="2269498" y="3721331"/>
              <a:ext cx="135562" cy="0"/>
            </a:xfrm>
            <a:prstGeom prst="rect">
              <a:avLst/>
            </a:prstGeom>
            <a:solidFill>
              <a:srgbClr val="8FAADC">
                <a:alpha val="100000"/>
              </a:srgbClr>
            </a:solidFill>
          </p:spPr>
          <p:txBody>
            <a:bodyPr/>
            <a:lstStyle/>
            <a:p>
              <a:endParaRPr/>
            </a:p>
          </p:txBody>
        </p:sp>
        <p:sp>
          <p:nvSpPr>
            <p:cNvPr id="262" name="rc15">
              <a:extLst>
                <a:ext uri="{FF2B5EF4-FFF2-40B4-BE49-F238E27FC236}">
                  <a16:creationId xmlns:a16="http://schemas.microsoft.com/office/drawing/2014/main" id="{C6F19553-B722-F722-5D7B-871ED2036018}"/>
                </a:ext>
              </a:extLst>
            </p:cNvPr>
            <p:cNvSpPr/>
            <p:nvPr/>
          </p:nvSpPr>
          <p:spPr>
            <a:xfrm>
              <a:off x="2676186" y="3721331"/>
              <a:ext cx="135562" cy="0"/>
            </a:xfrm>
            <a:prstGeom prst="rect">
              <a:avLst/>
            </a:prstGeom>
            <a:solidFill>
              <a:srgbClr val="4472C4">
                <a:alpha val="100000"/>
              </a:srgbClr>
            </a:solidFill>
          </p:spPr>
          <p:txBody>
            <a:bodyPr/>
            <a:lstStyle/>
            <a:p>
              <a:endParaRPr/>
            </a:p>
          </p:txBody>
        </p:sp>
        <p:sp>
          <p:nvSpPr>
            <p:cNvPr id="263" name="rc16">
              <a:extLst>
                <a:ext uri="{FF2B5EF4-FFF2-40B4-BE49-F238E27FC236}">
                  <a16:creationId xmlns:a16="http://schemas.microsoft.com/office/drawing/2014/main" id="{43C29958-8E24-32AA-E58C-015F22C0E661}"/>
                </a:ext>
              </a:extLst>
            </p:cNvPr>
            <p:cNvSpPr/>
            <p:nvPr/>
          </p:nvSpPr>
          <p:spPr>
            <a:xfrm>
              <a:off x="2811748" y="3721331"/>
              <a:ext cx="135562" cy="0"/>
            </a:xfrm>
            <a:prstGeom prst="rect">
              <a:avLst/>
            </a:prstGeom>
            <a:solidFill>
              <a:srgbClr val="8FAADC">
                <a:alpha val="100000"/>
              </a:srgbClr>
            </a:solidFill>
          </p:spPr>
          <p:txBody>
            <a:bodyPr/>
            <a:lstStyle/>
            <a:p>
              <a:endParaRPr/>
            </a:p>
          </p:txBody>
        </p:sp>
        <p:sp>
          <p:nvSpPr>
            <p:cNvPr id="264" name="rc17">
              <a:extLst>
                <a:ext uri="{FF2B5EF4-FFF2-40B4-BE49-F238E27FC236}">
                  <a16:creationId xmlns:a16="http://schemas.microsoft.com/office/drawing/2014/main" id="{D633F91E-C265-C919-DC04-822C94F9F962}"/>
                </a:ext>
              </a:extLst>
            </p:cNvPr>
            <p:cNvSpPr/>
            <p:nvPr/>
          </p:nvSpPr>
          <p:spPr>
            <a:xfrm>
              <a:off x="3218435" y="2551677"/>
              <a:ext cx="135562" cy="1169654"/>
            </a:xfrm>
            <a:prstGeom prst="rect">
              <a:avLst/>
            </a:prstGeom>
            <a:solidFill>
              <a:srgbClr val="4472C4">
                <a:alpha val="100000"/>
              </a:srgbClr>
            </a:solidFill>
          </p:spPr>
          <p:txBody>
            <a:bodyPr/>
            <a:lstStyle/>
            <a:p>
              <a:endParaRPr/>
            </a:p>
          </p:txBody>
        </p:sp>
        <p:sp>
          <p:nvSpPr>
            <p:cNvPr id="265" name="rc18">
              <a:extLst>
                <a:ext uri="{FF2B5EF4-FFF2-40B4-BE49-F238E27FC236}">
                  <a16:creationId xmlns:a16="http://schemas.microsoft.com/office/drawing/2014/main" id="{7C60E9BC-00A8-CDDE-D69D-8D0AA8646B6C}"/>
                </a:ext>
              </a:extLst>
            </p:cNvPr>
            <p:cNvSpPr/>
            <p:nvPr/>
          </p:nvSpPr>
          <p:spPr>
            <a:xfrm>
              <a:off x="3353998" y="3642666"/>
              <a:ext cx="135562" cy="78665"/>
            </a:xfrm>
            <a:prstGeom prst="rect">
              <a:avLst/>
            </a:prstGeom>
            <a:solidFill>
              <a:srgbClr val="8FAADC">
                <a:alpha val="100000"/>
              </a:srgbClr>
            </a:solidFill>
          </p:spPr>
          <p:txBody>
            <a:bodyPr/>
            <a:lstStyle/>
            <a:p>
              <a:endParaRPr/>
            </a:p>
          </p:txBody>
        </p:sp>
        <p:sp>
          <p:nvSpPr>
            <p:cNvPr id="266" name="rc19">
              <a:extLst>
                <a:ext uri="{FF2B5EF4-FFF2-40B4-BE49-F238E27FC236}">
                  <a16:creationId xmlns:a16="http://schemas.microsoft.com/office/drawing/2014/main" id="{ECCA6718-2F42-60AA-CAAE-5C7D9B862219}"/>
                </a:ext>
              </a:extLst>
            </p:cNvPr>
            <p:cNvSpPr/>
            <p:nvPr/>
          </p:nvSpPr>
          <p:spPr>
            <a:xfrm>
              <a:off x="3760685" y="3610150"/>
              <a:ext cx="135562" cy="111181"/>
            </a:xfrm>
            <a:prstGeom prst="rect">
              <a:avLst/>
            </a:prstGeom>
            <a:solidFill>
              <a:srgbClr val="4472C4">
                <a:alpha val="100000"/>
              </a:srgbClr>
            </a:solidFill>
          </p:spPr>
          <p:txBody>
            <a:bodyPr/>
            <a:lstStyle/>
            <a:p>
              <a:endParaRPr/>
            </a:p>
          </p:txBody>
        </p:sp>
        <p:sp>
          <p:nvSpPr>
            <p:cNvPr id="267" name="rc20">
              <a:extLst>
                <a:ext uri="{FF2B5EF4-FFF2-40B4-BE49-F238E27FC236}">
                  <a16:creationId xmlns:a16="http://schemas.microsoft.com/office/drawing/2014/main" id="{6478C141-1920-FAD6-7862-F9DBB8E8236A}"/>
                </a:ext>
              </a:extLst>
            </p:cNvPr>
            <p:cNvSpPr/>
            <p:nvPr/>
          </p:nvSpPr>
          <p:spPr>
            <a:xfrm>
              <a:off x="3896247" y="3653275"/>
              <a:ext cx="135562" cy="68055"/>
            </a:xfrm>
            <a:prstGeom prst="rect">
              <a:avLst/>
            </a:prstGeom>
            <a:solidFill>
              <a:srgbClr val="8FAADC">
                <a:alpha val="100000"/>
              </a:srgbClr>
            </a:solidFill>
          </p:spPr>
          <p:txBody>
            <a:bodyPr/>
            <a:lstStyle/>
            <a:p>
              <a:endParaRPr/>
            </a:p>
          </p:txBody>
        </p:sp>
        <p:sp>
          <p:nvSpPr>
            <p:cNvPr id="268" name="rc21">
              <a:extLst>
                <a:ext uri="{FF2B5EF4-FFF2-40B4-BE49-F238E27FC236}">
                  <a16:creationId xmlns:a16="http://schemas.microsoft.com/office/drawing/2014/main" id="{F55A8A00-F68D-D366-94A8-7A7F1ABE3AC1}"/>
                </a:ext>
              </a:extLst>
            </p:cNvPr>
            <p:cNvSpPr/>
            <p:nvPr/>
          </p:nvSpPr>
          <p:spPr>
            <a:xfrm>
              <a:off x="4302934" y="3578484"/>
              <a:ext cx="135562" cy="142847"/>
            </a:xfrm>
            <a:prstGeom prst="rect">
              <a:avLst/>
            </a:prstGeom>
            <a:solidFill>
              <a:srgbClr val="4472C4">
                <a:alpha val="100000"/>
              </a:srgbClr>
            </a:solidFill>
          </p:spPr>
          <p:txBody>
            <a:bodyPr/>
            <a:lstStyle/>
            <a:p>
              <a:endParaRPr/>
            </a:p>
          </p:txBody>
        </p:sp>
        <p:sp>
          <p:nvSpPr>
            <p:cNvPr id="269" name="rc22">
              <a:extLst>
                <a:ext uri="{FF2B5EF4-FFF2-40B4-BE49-F238E27FC236}">
                  <a16:creationId xmlns:a16="http://schemas.microsoft.com/office/drawing/2014/main" id="{8B7A844C-9059-A891-D0EC-A88CBB6221FB}"/>
                </a:ext>
              </a:extLst>
            </p:cNvPr>
            <p:cNvSpPr/>
            <p:nvPr/>
          </p:nvSpPr>
          <p:spPr>
            <a:xfrm>
              <a:off x="4438497" y="3528161"/>
              <a:ext cx="135562" cy="193170"/>
            </a:xfrm>
            <a:prstGeom prst="rect">
              <a:avLst/>
            </a:prstGeom>
            <a:solidFill>
              <a:srgbClr val="8FAADC">
                <a:alpha val="100000"/>
              </a:srgbClr>
            </a:solidFill>
          </p:spPr>
          <p:txBody>
            <a:bodyPr/>
            <a:lstStyle/>
            <a:p>
              <a:endParaRPr/>
            </a:p>
          </p:txBody>
        </p:sp>
        <p:sp>
          <p:nvSpPr>
            <p:cNvPr id="270" name="rc23">
              <a:extLst>
                <a:ext uri="{FF2B5EF4-FFF2-40B4-BE49-F238E27FC236}">
                  <a16:creationId xmlns:a16="http://schemas.microsoft.com/office/drawing/2014/main" id="{3CB3B5DF-E53F-0041-FFAC-45276F13DBB6}"/>
                </a:ext>
              </a:extLst>
            </p:cNvPr>
            <p:cNvSpPr/>
            <p:nvPr/>
          </p:nvSpPr>
          <p:spPr>
            <a:xfrm>
              <a:off x="4845184" y="3670178"/>
              <a:ext cx="135562" cy="51153"/>
            </a:xfrm>
            <a:prstGeom prst="rect">
              <a:avLst/>
            </a:prstGeom>
            <a:solidFill>
              <a:srgbClr val="4472C4">
                <a:alpha val="100000"/>
              </a:srgbClr>
            </a:solidFill>
          </p:spPr>
          <p:txBody>
            <a:bodyPr/>
            <a:lstStyle/>
            <a:p>
              <a:endParaRPr/>
            </a:p>
          </p:txBody>
        </p:sp>
        <p:sp>
          <p:nvSpPr>
            <p:cNvPr id="271" name="rc24">
              <a:extLst>
                <a:ext uri="{FF2B5EF4-FFF2-40B4-BE49-F238E27FC236}">
                  <a16:creationId xmlns:a16="http://schemas.microsoft.com/office/drawing/2014/main" id="{6373F64C-42DF-61FF-CC4D-3BBCFCC249DD}"/>
                </a:ext>
              </a:extLst>
            </p:cNvPr>
            <p:cNvSpPr/>
            <p:nvPr/>
          </p:nvSpPr>
          <p:spPr>
            <a:xfrm>
              <a:off x="4980746" y="3575184"/>
              <a:ext cx="135562" cy="146147"/>
            </a:xfrm>
            <a:prstGeom prst="rect">
              <a:avLst/>
            </a:prstGeom>
            <a:solidFill>
              <a:srgbClr val="8FAADC">
                <a:alpha val="100000"/>
              </a:srgbClr>
            </a:solidFill>
          </p:spPr>
          <p:txBody>
            <a:bodyPr/>
            <a:lstStyle/>
            <a:p>
              <a:endParaRPr/>
            </a:p>
          </p:txBody>
        </p:sp>
        <p:sp>
          <p:nvSpPr>
            <p:cNvPr id="272" name="rc25">
              <a:extLst>
                <a:ext uri="{FF2B5EF4-FFF2-40B4-BE49-F238E27FC236}">
                  <a16:creationId xmlns:a16="http://schemas.microsoft.com/office/drawing/2014/main" id="{EB457B6D-5B99-3C7C-7748-C34E727DD98B}"/>
                </a:ext>
              </a:extLst>
            </p:cNvPr>
            <p:cNvSpPr/>
            <p:nvPr/>
          </p:nvSpPr>
          <p:spPr>
            <a:xfrm>
              <a:off x="5387434" y="2293214"/>
              <a:ext cx="135562" cy="1428117"/>
            </a:xfrm>
            <a:prstGeom prst="rect">
              <a:avLst/>
            </a:prstGeom>
            <a:solidFill>
              <a:srgbClr val="4472C4">
                <a:alpha val="100000"/>
              </a:srgbClr>
            </a:solidFill>
          </p:spPr>
          <p:txBody>
            <a:bodyPr/>
            <a:lstStyle/>
            <a:p>
              <a:endParaRPr/>
            </a:p>
          </p:txBody>
        </p:sp>
        <p:sp>
          <p:nvSpPr>
            <p:cNvPr id="273" name="rc26">
              <a:extLst>
                <a:ext uri="{FF2B5EF4-FFF2-40B4-BE49-F238E27FC236}">
                  <a16:creationId xmlns:a16="http://schemas.microsoft.com/office/drawing/2014/main" id="{86B3FF57-758C-F31C-8E75-97C70A33166A}"/>
                </a:ext>
              </a:extLst>
            </p:cNvPr>
            <p:cNvSpPr/>
            <p:nvPr/>
          </p:nvSpPr>
          <p:spPr>
            <a:xfrm>
              <a:off x="5522996" y="3426626"/>
              <a:ext cx="135562" cy="294705"/>
            </a:xfrm>
            <a:prstGeom prst="rect">
              <a:avLst/>
            </a:prstGeom>
            <a:solidFill>
              <a:srgbClr val="8FAADC">
                <a:alpha val="100000"/>
              </a:srgbClr>
            </a:solidFill>
          </p:spPr>
          <p:txBody>
            <a:bodyPr/>
            <a:lstStyle/>
            <a:p>
              <a:endParaRPr/>
            </a:p>
          </p:txBody>
        </p:sp>
        <p:sp>
          <p:nvSpPr>
            <p:cNvPr id="274" name="rc27">
              <a:extLst>
                <a:ext uri="{FF2B5EF4-FFF2-40B4-BE49-F238E27FC236}">
                  <a16:creationId xmlns:a16="http://schemas.microsoft.com/office/drawing/2014/main" id="{1B7074AB-BF09-D32F-B4A8-1B15A4F9E507}"/>
                </a:ext>
              </a:extLst>
            </p:cNvPr>
            <p:cNvSpPr/>
            <p:nvPr/>
          </p:nvSpPr>
          <p:spPr>
            <a:xfrm>
              <a:off x="5929683" y="2221644"/>
              <a:ext cx="135562" cy="1499687"/>
            </a:xfrm>
            <a:prstGeom prst="rect">
              <a:avLst/>
            </a:prstGeom>
            <a:solidFill>
              <a:srgbClr val="4472C4">
                <a:alpha val="100000"/>
              </a:srgbClr>
            </a:solidFill>
          </p:spPr>
          <p:txBody>
            <a:bodyPr/>
            <a:lstStyle/>
            <a:p>
              <a:endParaRPr/>
            </a:p>
          </p:txBody>
        </p:sp>
        <p:sp>
          <p:nvSpPr>
            <p:cNvPr id="275" name="rc28">
              <a:extLst>
                <a:ext uri="{FF2B5EF4-FFF2-40B4-BE49-F238E27FC236}">
                  <a16:creationId xmlns:a16="http://schemas.microsoft.com/office/drawing/2014/main" id="{AFC90BAF-D3BD-3CF7-0A59-C16BEE3261B4}"/>
                </a:ext>
              </a:extLst>
            </p:cNvPr>
            <p:cNvSpPr/>
            <p:nvPr/>
          </p:nvSpPr>
          <p:spPr>
            <a:xfrm>
              <a:off x="6065246" y="3278069"/>
              <a:ext cx="135562" cy="443262"/>
            </a:xfrm>
            <a:prstGeom prst="rect">
              <a:avLst/>
            </a:prstGeom>
            <a:solidFill>
              <a:srgbClr val="8FAADC">
                <a:alpha val="100000"/>
              </a:srgbClr>
            </a:solidFill>
          </p:spPr>
          <p:txBody>
            <a:bodyPr/>
            <a:lstStyle/>
            <a:p>
              <a:endParaRPr/>
            </a:p>
          </p:txBody>
        </p:sp>
        <p:sp>
          <p:nvSpPr>
            <p:cNvPr id="276" name="rc29">
              <a:extLst>
                <a:ext uri="{FF2B5EF4-FFF2-40B4-BE49-F238E27FC236}">
                  <a16:creationId xmlns:a16="http://schemas.microsoft.com/office/drawing/2014/main" id="{7B76755C-5C28-5DCB-3B2C-E366F47A0E61}"/>
                </a:ext>
              </a:extLst>
            </p:cNvPr>
            <p:cNvSpPr/>
            <p:nvPr/>
          </p:nvSpPr>
          <p:spPr>
            <a:xfrm>
              <a:off x="6471933" y="3636425"/>
              <a:ext cx="135562" cy="84906"/>
            </a:xfrm>
            <a:prstGeom prst="rect">
              <a:avLst/>
            </a:prstGeom>
            <a:solidFill>
              <a:srgbClr val="4472C4">
                <a:alpha val="100000"/>
              </a:srgbClr>
            </a:solidFill>
          </p:spPr>
          <p:txBody>
            <a:bodyPr/>
            <a:lstStyle/>
            <a:p>
              <a:endParaRPr/>
            </a:p>
          </p:txBody>
        </p:sp>
        <p:sp>
          <p:nvSpPr>
            <p:cNvPr id="277" name="rc30">
              <a:extLst>
                <a:ext uri="{FF2B5EF4-FFF2-40B4-BE49-F238E27FC236}">
                  <a16:creationId xmlns:a16="http://schemas.microsoft.com/office/drawing/2014/main" id="{578D9C3B-BD8F-BE9F-4B0B-B8575FEE6511}"/>
                </a:ext>
              </a:extLst>
            </p:cNvPr>
            <p:cNvSpPr/>
            <p:nvPr/>
          </p:nvSpPr>
          <p:spPr>
            <a:xfrm>
              <a:off x="6607495" y="3079937"/>
              <a:ext cx="135562" cy="641393"/>
            </a:xfrm>
            <a:prstGeom prst="rect">
              <a:avLst/>
            </a:prstGeom>
            <a:solidFill>
              <a:srgbClr val="8FAADC">
                <a:alpha val="100000"/>
              </a:srgbClr>
            </a:solidFill>
          </p:spPr>
          <p:txBody>
            <a:bodyPr/>
            <a:lstStyle/>
            <a:p>
              <a:endParaRPr/>
            </a:p>
          </p:txBody>
        </p:sp>
        <p:sp>
          <p:nvSpPr>
            <p:cNvPr id="278" name="rc31">
              <a:extLst>
                <a:ext uri="{FF2B5EF4-FFF2-40B4-BE49-F238E27FC236}">
                  <a16:creationId xmlns:a16="http://schemas.microsoft.com/office/drawing/2014/main" id="{04D2415B-424B-A496-C009-F9A705861C7B}"/>
                </a:ext>
              </a:extLst>
            </p:cNvPr>
            <p:cNvSpPr/>
            <p:nvPr/>
          </p:nvSpPr>
          <p:spPr>
            <a:xfrm>
              <a:off x="7014183" y="3446631"/>
              <a:ext cx="135562" cy="274700"/>
            </a:xfrm>
            <a:prstGeom prst="rect">
              <a:avLst/>
            </a:prstGeom>
            <a:solidFill>
              <a:srgbClr val="4472C4">
                <a:alpha val="100000"/>
              </a:srgbClr>
            </a:solidFill>
          </p:spPr>
          <p:txBody>
            <a:bodyPr/>
            <a:lstStyle/>
            <a:p>
              <a:endParaRPr/>
            </a:p>
          </p:txBody>
        </p:sp>
        <p:sp>
          <p:nvSpPr>
            <p:cNvPr id="279" name="rc32">
              <a:extLst>
                <a:ext uri="{FF2B5EF4-FFF2-40B4-BE49-F238E27FC236}">
                  <a16:creationId xmlns:a16="http://schemas.microsoft.com/office/drawing/2014/main" id="{847443DC-64A5-1215-CD16-650DD00177DA}"/>
                </a:ext>
              </a:extLst>
            </p:cNvPr>
            <p:cNvSpPr/>
            <p:nvPr/>
          </p:nvSpPr>
          <p:spPr>
            <a:xfrm>
              <a:off x="7149745" y="2924457"/>
              <a:ext cx="135562" cy="796874"/>
            </a:xfrm>
            <a:prstGeom prst="rect">
              <a:avLst/>
            </a:prstGeom>
            <a:solidFill>
              <a:srgbClr val="8FAADC">
                <a:alpha val="100000"/>
              </a:srgbClr>
            </a:solidFill>
          </p:spPr>
          <p:txBody>
            <a:bodyPr/>
            <a:lstStyle/>
            <a:p>
              <a:endParaRPr/>
            </a:p>
          </p:txBody>
        </p:sp>
        <p:sp>
          <p:nvSpPr>
            <p:cNvPr id="280" name="rc33">
              <a:extLst>
                <a:ext uri="{FF2B5EF4-FFF2-40B4-BE49-F238E27FC236}">
                  <a16:creationId xmlns:a16="http://schemas.microsoft.com/office/drawing/2014/main" id="{2E0857BA-AF25-8025-CF17-78B36A007610}"/>
                </a:ext>
              </a:extLst>
            </p:cNvPr>
            <p:cNvSpPr/>
            <p:nvPr/>
          </p:nvSpPr>
          <p:spPr>
            <a:xfrm>
              <a:off x="7556432" y="3408226"/>
              <a:ext cx="135562" cy="313105"/>
            </a:xfrm>
            <a:prstGeom prst="rect">
              <a:avLst/>
            </a:prstGeom>
            <a:solidFill>
              <a:srgbClr val="4472C4">
                <a:alpha val="100000"/>
              </a:srgbClr>
            </a:solidFill>
          </p:spPr>
          <p:txBody>
            <a:bodyPr/>
            <a:lstStyle/>
            <a:p>
              <a:endParaRPr/>
            </a:p>
          </p:txBody>
        </p:sp>
        <p:sp>
          <p:nvSpPr>
            <p:cNvPr id="281" name="rc34">
              <a:extLst>
                <a:ext uri="{FF2B5EF4-FFF2-40B4-BE49-F238E27FC236}">
                  <a16:creationId xmlns:a16="http://schemas.microsoft.com/office/drawing/2014/main" id="{B25671D9-4B85-6F19-7A04-B9AD4D40D4D4}"/>
                </a:ext>
              </a:extLst>
            </p:cNvPr>
            <p:cNvSpPr/>
            <p:nvPr/>
          </p:nvSpPr>
          <p:spPr>
            <a:xfrm>
              <a:off x="7691995" y="3033131"/>
              <a:ext cx="135562" cy="688200"/>
            </a:xfrm>
            <a:prstGeom prst="rect">
              <a:avLst/>
            </a:prstGeom>
            <a:solidFill>
              <a:srgbClr val="8FAADC">
                <a:alpha val="100000"/>
              </a:srgbClr>
            </a:solidFill>
          </p:spPr>
          <p:txBody>
            <a:bodyPr/>
            <a:lstStyle/>
            <a:p>
              <a:endParaRPr/>
            </a:p>
          </p:txBody>
        </p:sp>
        <p:sp>
          <p:nvSpPr>
            <p:cNvPr id="282" name="rc35">
              <a:extLst>
                <a:ext uri="{FF2B5EF4-FFF2-40B4-BE49-F238E27FC236}">
                  <a16:creationId xmlns:a16="http://schemas.microsoft.com/office/drawing/2014/main" id="{6AFC5558-3155-7578-4825-1C547B0A65FD}"/>
                </a:ext>
              </a:extLst>
            </p:cNvPr>
            <p:cNvSpPr/>
            <p:nvPr/>
          </p:nvSpPr>
          <p:spPr>
            <a:xfrm>
              <a:off x="8098682" y="3384423"/>
              <a:ext cx="135562" cy="336908"/>
            </a:xfrm>
            <a:prstGeom prst="rect">
              <a:avLst/>
            </a:prstGeom>
            <a:solidFill>
              <a:srgbClr val="4472C4">
                <a:alpha val="100000"/>
              </a:srgbClr>
            </a:solidFill>
          </p:spPr>
          <p:txBody>
            <a:bodyPr/>
            <a:lstStyle/>
            <a:p>
              <a:endParaRPr/>
            </a:p>
          </p:txBody>
        </p:sp>
        <p:sp>
          <p:nvSpPr>
            <p:cNvPr id="283" name="rc36">
              <a:extLst>
                <a:ext uri="{FF2B5EF4-FFF2-40B4-BE49-F238E27FC236}">
                  <a16:creationId xmlns:a16="http://schemas.microsoft.com/office/drawing/2014/main" id="{DF370039-433A-2775-6EBC-B3F381210353}"/>
                </a:ext>
              </a:extLst>
            </p:cNvPr>
            <p:cNvSpPr/>
            <p:nvPr/>
          </p:nvSpPr>
          <p:spPr>
            <a:xfrm>
              <a:off x="8234244" y="3116112"/>
              <a:ext cx="135562" cy="605219"/>
            </a:xfrm>
            <a:prstGeom prst="rect">
              <a:avLst/>
            </a:prstGeom>
            <a:solidFill>
              <a:srgbClr val="8FAADC">
                <a:alpha val="100000"/>
              </a:srgbClr>
            </a:solidFill>
          </p:spPr>
          <p:txBody>
            <a:bodyPr/>
            <a:lstStyle/>
            <a:p>
              <a:endParaRPr/>
            </a:p>
          </p:txBody>
        </p:sp>
        <p:sp>
          <p:nvSpPr>
            <p:cNvPr id="284" name="rc37">
              <a:extLst>
                <a:ext uri="{FF2B5EF4-FFF2-40B4-BE49-F238E27FC236}">
                  <a16:creationId xmlns:a16="http://schemas.microsoft.com/office/drawing/2014/main" id="{44B53DAB-FA48-69E5-118B-F7E47E63F0FE}"/>
                </a:ext>
              </a:extLst>
            </p:cNvPr>
            <p:cNvSpPr/>
            <p:nvPr/>
          </p:nvSpPr>
          <p:spPr>
            <a:xfrm>
              <a:off x="8640931" y="3175646"/>
              <a:ext cx="135562" cy="545685"/>
            </a:xfrm>
            <a:prstGeom prst="rect">
              <a:avLst/>
            </a:prstGeom>
            <a:solidFill>
              <a:srgbClr val="4472C4">
                <a:alpha val="100000"/>
              </a:srgbClr>
            </a:solidFill>
          </p:spPr>
          <p:txBody>
            <a:bodyPr/>
            <a:lstStyle/>
            <a:p>
              <a:endParaRPr/>
            </a:p>
          </p:txBody>
        </p:sp>
        <p:sp>
          <p:nvSpPr>
            <p:cNvPr id="285" name="rc38">
              <a:extLst>
                <a:ext uri="{FF2B5EF4-FFF2-40B4-BE49-F238E27FC236}">
                  <a16:creationId xmlns:a16="http://schemas.microsoft.com/office/drawing/2014/main" id="{EAA8140F-F8E9-D30D-F581-FAE1CD3AB4FF}"/>
                </a:ext>
              </a:extLst>
            </p:cNvPr>
            <p:cNvSpPr/>
            <p:nvPr/>
          </p:nvSpPr>
          <p:spPr>
            <a:xfrm>
              <a:off x="8776494" y="3107529"/>
              <a:ext cx="135562" cy="613802"/>
            </a:xfrm>
            <a:prstGeom prst="rect">
              <a:avLst/>
            </a:prstGeom>
            <a:solidFill>
              <a:srgbClr val="8FAADC">
                <a:alpha val="100000"/>
              </a:srgbClr>
            </a:solidFill>
          </p:spPr>
          <p:txBody>
            <a:bodyPr/>
            <a:lstStyle/>
            <a:p>
              <a:endParaRPr/>
            </a:p>
          </p:txBody>
        </p:sp>
        <p:sp>
          <p:nvSpPr>
            <p:cNvPr id="286" name="rc39">
              <a:extLst>
                <a:ext uri="{FF2B5EF4-FFF2-40B4-BE49-F238E27FC236}">
                  <a16:creationId xmlns:a16="http://schemas.microsoft.com/office/drawing/2014/main" id="{C45B665D-9F65-0964-46F5-77ED04C10EB9}"/>
                </a:ext>
              </a:extLst>
            </p:cNvPr>
            <p:cNvSpPr/>
            <p:nvPr/>
          </p:nvSpPr>
          <p:spPr>
            <a:xfrm>
              <a:off x="9183181" y="2846646"/>
              <a:ext cx="135562" cy="874685"/>
            </a:xfrm>
            <a:prstGeom prst="rect">
              <a:avLst/>
            </a:prstGeom>
            <a:solidFill>
              <a:srgbClr val="4472C4">
                <a:alpha val="100000"/>
              </a:srgbClr>
            </a:solidFill>
          </p:spPr>
          <p:txBody>
            <a:bodyPr/>
            <a:lstStyle/>
            <a:p>
              <a:endParaRPr/>
            </a:p>
          </p:txBody>
        </p:sp>
        <p:sp>
          <p:nvSpPr>
            <p:cNvPr id="287" name="rc40">
              <a:extLst>
                <a:ext uri="{FF2B5EF4-FFF2-40B4-BE49-F238E27FC236}">
                  <a16:creationId xmlns:a16="http://schemas.microsoft.com/office/drawing/2014/main" id="{78143721-E41C-B180-3F05-E8E5B5E644C9}"/>
                </a:ext>
              </a:extLst>
            </p:cNvPr>
            <p:cNvSpPr/>
            <p:nvPr/>
          </p:nvSpPr>
          <p:spPr>
            <a:xfrm>
              <a:off x="9318743" y="3024547"/>
              <a:ext cx="135562" cy="696784"/>
            </a:xfrm>
            <a:prstGeom prst="rect">
              <a:avLst/>
            </a:prstGeom>
            <a:solidFill>
              <a:srgbClr val="8FAADC">
                <a:alpha val="100000"/>
              </a:srgbClr>
            </a:solidFill>
          </p:spPr>
          <p:txBody>
            <a:bodyPr/>
            <a:lstStyle/>
            <a:p>
              <a:endParaRPr/>
            </a:p>
          </p:txBody>
        </p:sp>
        <p:sp>
          <p:nvSpPr>
            <p:cNvPr id="288" name="rc41">
              <a:extLst>
                <a:ext uri="{FF2B5EF4-FFF2-40B4-BE49-F238E27FC236}">
                  <a16:creationId xmlns:a16="http://schemas.microsoft.com/office/drawing/2014/main" id="{7B0C924F-FC6C-BFA1-A072-4CBF91A02C3A}"/>
                </a:ext>
              </a:extLst>
            </p:cNvPr>
            <p:cNvSpPr/>
            <p:nvPr/>
          </p:nvSpPr>
          <p:spPr>
            <a:xfrm>
              <a:off x="9725431" y="2529939"/>
              <a:ext cx="135562" cy="1191392"/>
            </a:xfrm>
            <a:prstGeom prst="rect">
              <a:avLst/>
            </a:prstGeom>
            <a:solidFill>
              <a:srgbClr val="4472C4">
                <a:alpha val="100000"/>
              </a:srgbClr>
            </a:solidFill>
          </p:spPr>
          <p:txBody>
            <a:bodyPr/>
            <a:lstStyle/>
            <a:p>
              <a:endParaRPr/>
            </a:p>
          </p:txBody>
        </p:sp>
        <p:sp>
          <p:nvSpPr>
            <p:cNvPr id="289" name="rc42">
              <a:extLst>
                <a:ext uri="{FF2B5EF4-FFF2-40B4-BE49-F238E27FC236}">
                  <a16:creationId xmlns:a16="http://schemas.microsoft.com/office/drawing/2014/main" id="{40715EAA-4248-8BC3-0AD0-C5D012F05759}"/>
                </a:ext>
              </a:extLst>
            </p:cNvPr>
            <p:cNvSpPr/>
            <p:nvPr/>
          </p:nvSpPr>
          <p:spPr>
            <a:xfrm>
              <a:off x="9860993" y="3068765"/>
              <a:ext cx="135562" cy="652566"/>
            </a:xfrm>
            <a:prstGeom prst="rect">
              <a:avLst/>
            </a:prstGeom>
            <a:solidFill>
              <a:srgbClr val="8FAADC">
                <a:alpha val="100000"/>
              </a:srgbClr>
            </a:solidFill>
          </p:spPr>
          <p:txBody>
            <a:bodyPr/>
            <a:lstStyle/>
            <a:p>
              <a:endParaRPr/>
            </a:p>
          </p:txBody>
        </p:sp>
        <p:sp>
          <p:nvSpPr>
            <p:cNvPr id="290" name="rc43">
              <a:extLst>
                <a:ext uri="{FF2B5EF4-FFF2-40B4-BE49-F238E27FC236}">
                  <a16:creationId xmlns:a16="http://schemas.microsoft.com/office/drawing/2014/main" id="{91F1BFC4-5EEF-B27E-E067-0FAEB42778A9}"/>
                </a:ext>
              </a:extLst>
            </p:cNvPr>
            <p:cNvSpPr/>
            <p:nvPr/>
          </p:nvSpPr>
          <p:spPr>
            <a:xfrm>
              <a:off x="10267680" y="1298336"/>
              <a:ext cx="135562" cy="2422995"/>
            </a:xfrm>
            <a:prstGeom prst="rect">
              <a:avLst/>
            </a:prstGeom>
            <a:solidFill>
              <a:srgbClr val="4472C4">
                <a:alpha val="100000"/>
              </a:srgbClr>
            </a:solidFill>
          </p:spPr>
          <p:txBody>
            <a:bodyPr/>
            <a:lstStyle/>
            <a:p>
              <a:endParaRPr/>
            </a:p>
          </p:txBody>
        </p:sp>
        <p:sp>
          <p:nvSpPr>
            <p:cNvPr id="291" name="rc44">
              <a:extLst>
                <a:ext uri="{FF2B5EF4-FFF2-40B4-BE49-F238E27FC236}">
                  <a16:creationId xmlns:a16="http://schemas.microsoft.com/office/drawing/2014/main" id="{9CD8CB8A-B9F0-371C-13C4-C596E86A4AFF}"/>
                </a:ext>
              </a:extLst>
            </p:cNvPr>
            <p:cNvSpPr/>
            <p:nvPr/>
          </p:nvSpPr>
          <p:spPr>
            <a:xfrm>
              <a:off x="10403243" y="2996249"/>
              <a:ext cx="135562" cy="725082"/>
            </a:xfrm>
            <a:prstGeom prst="rect">
              <a:avLst/>
            </a:prstGeom>
            <a:solidFill>
              <a:srgbClr val="8FAADC">
                <a:alpha val="100000"/>
              </a:srgbClr>
            </a:solidFill>
          </p:spPr>
          <p:txBody>
            <a:bodyPr/>
            <a:lstStyle/>
            <a:p>
              <a:endParaRPr/>
            </a:p>
          </p:txBody>
        </p:sp>
        <p:sp>
          <p:nvSpPr>
            <p:cNvPr id="292" name="rc45">
              <a:extLst>
                <a:ext uri="{FF2B5EF4-FFF2-40B4-BE49-F238E27FC236}">
                  <a16:creationId xmlns:a16="http://schemas.microsoft.com/office/drawing/2014/main" id="{08B427D5-A3C2-422C-C40A-99A8A74D57EF}"/>
                </a:ext>
              </a:extLst>
            </p:cNvPr>
            <p:cNvSpPr/>
            <p:nvPr/>
          </p:nvSpPr>
          <p:spPr>
            <a:xfrm>
              <a:off x="10809930" y="2882669"/>
              <a:ext cx="135562" cy="838662"/>
            </a:xfrm>
            <a:prstGeom prst="rect">
              <a:avLst/>
            </a:prstGeom>
            <a:solidFill>
              <a:srgbClr val="4472C4">
                <a:alpha val="100000"/>
              </a:srgbClr>
            </a:solidFill>
          </p:spPr>
          <p:txBody>
            <a:bodyPr/>
            <a:lstStyle/>
            <a:p>
              <a:endParaRPr/>
            </a:p>
          </p:txBody>
        </p:sp>
        <p:sp>
          <p:nvSpPr>
            <p:cNvPr id="293" name="rc46">
              <a:extLst>
                <a:ext uri="{FF2B5EF4-FFF2-40B4-BE49-F238E27FC236}">
                  <a16:creationId xmlns:a16="http://schemas.microsoft.com/office/drawing/2014/main" id="{90DF2A71-1172-FD7D-620B-1ABC852C8879}"/>
                </a:ext>
              </a:extLst>
            </p:cNvPr>
            <p:cNvSpPr/>
            <p:nvPr/>
          </p:nvSpPr>
          <p:spPr>
            <a:xfrm>
              <a:off x="10945492" y="2876616"/>
              <a:ext cx="135562" cy="844714"/>
            </a:xfrm>
            <a:prstGeom prst="rect">
              <a:avLst/>
            </a:prstGeom>
            <a:solidFill>
              <a:srgbClr val="8FAADC">
                <a:alpha val="100000"/>
              </a:srgbClr>
            </a:solidFill>
          </p:spPr>
          <p:txBody>
            <a:bodyPr/>
            <a:lstStyle/>
            <a:p>
              <a:endParaRPr/>
            </a:p>
          </p:txBody>
        </p:sp>
        <p:sp>
          <p:nvSpPr>
            <p:cNvPr id="294" name="rc47">
              <a:extLst>
                <a:ext uri="{FF2B5EF4-FFF2-40B4-BE49-F238E27FC236}">
                  <a16:creationId xmlns:a16="http://schemas.microsoft.com/office/drawing/2014/main" id="{F8D86119-8ABA-087A-0EC4-E67C1AB92996}"/>
                </a:ext>
              </a:extLst>
            </p:cNvPr>
            <p:cNvSpPr/>
            <p:nvPr/>
          </p:nvSpPr>
          <p:spPr>
            <a:xfrm>
              <a:off x="11352180" y="2720960"/>
              <a:ext cx="135562" cy="1000371"/>
            </a:xfrm>
            <a:prstGeom prst="rect">
              <a:avLst/>
            </a:prstGeom>
            <a:solidFill>
              <a:srgbClr val="4472C4">
                <a:alpha val="100000"/>
              </a:srgbClr>
            </a:solidFill>
          </p:spPr>
          <p:txBody>
            <a:bodyPr/>
            <a:lstStyle/>
            <a:p>
              <a:endParaRPr/>
            </a:p>
          </p:txBody>
        </p:sp>
        <p:sp>
          <p:nvSpPr>
            <p:cNvPr id="295" name="rc48">
              <a:extLst>
                <a:ext uri="{FF2B5EF4-FFF2-40B4-BE49-F238E27FC236}">
                  <a16:creationId xmlns:a16="http://schemas.microsoft.com/office/drawing/2014/main" id="{FC8CB977-EE41-9E59-85C6-E4F8E183E82A}"/>
                </a:ext>
              </a:extLst>
            </p:cNvPr>
            <p:cNvSpPr/>
            <p:nvPr/>
          </p:nvSpPr>
          <p:spPr>
            <a:xfrm>
              <a:off x="11487742" y="2622257"/>
              <a:ext cx="135562" cy="1099074"/>
            </a:xfrm>
            <a:prstGeom prst="rect">
              <a:avLst/>
            </a:prstGeom>
            <a:solidFill>
              <a:srgbClr val="8FAADC">
                <a:alpha val="100000"/>
              </a:srgbClr>
            </a:solidFill>
          </p:spPr>
          <p:txBody>
            <a:bodyPr/>
            <a:lstStyle/>
            <a:p>
              <a:endParaRPr/>
            </a:p>
          </p:txBody>
        </p:sp>
        <p:sp>
          <p:nvSpPr>
            <p:cNvPr id="296" name="tx49">
              <a:extLst>
                <a:ext uri="{FF2B5EF4-FFF2-40B4-BE49-F238E27FC236}">
                  <a16:creationId xmlns:a16="http://schemas.microsoft.com/office/drawing/2014/main" id="{105E2BDA-983A-241C-1662-B36D8BA1EF9B}"/>
                </a:ext>
              </a:extLst>
            </p:cNvPr>
            <p:cNvSpPr/>
            <p:nvPr/>
          </p:nvSpPr>
          <p:spPr>
            <a:xfrm>
              <a:off x="1478362" y="3519077"/>
              <a:ext cx="405413"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$757K</a:t>
              </a:r>
            </a:p>
          </p:txBody>
        </p:sp>
        <p:sp>
          <p:nvSpPr>
            <p:cNvPr id="298" name="tx51">
              <a:extLst>
                <a:ext uri="{FF2B5EF4-FFF2-40B4-BE49-F238E27FC236}">
                  <a16:creationId xmlns:a16="http://schemas.microsoft.com/office/drawing/2014/main" id="{04D56796-EA6F-807D-297B-194A16394DAA}"/>
                </a:ext>
              </a:extLst>
            </p:cNvPr>
            <p:cNvSpPr/>
            <p:nvPr/>
          </p:nvSpPr>
          <p:spPr>
            <a:xfrm>
              <a:off x="2191524" y="3607957"/>
              <a:ext cx="155949"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$0</a:t>
              </a:r>
            </a:p>
          </p:txBody>
        </p:sp>
        <p:sp>
          <p:nvSpPr>
            <p:cNvPr id="300" name="tx53">
              <a:extLst>
                <a:ext uri="{FF2B5EF4-FFF2-40B4-BE49-F238E27FC236}">
                  <a16:creationId xmlns:a16="http://schemas.microsoft.com/office/drawing/2014/main" id="{4AE85542-B324-91AF-9FDA-7D4352A92E0C}"/>
                </a:ext>
              </a:extLst>
            </p:cNvPr>
            <p:cNvSpPr/>
            <p:nvPr/>
          </p:nvSpPr>
          <p:spPr>
            <a:xfrm>
              <a:off x="2733773" y="3607957"/>
              <a:ext cx="155949"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$0</a:t>
              </a:r>
            </a:p>
          </p:txBody>
        </p:sp>
        <p:sp>
          <p:nvSpPr>
            <p:cNvPr id="302" name="tx55">
              <a:extLst>
                <a:ext uri="{FF2B5EF4-FFF2-40B4-BE49-F238E27FC236}">
                  <a16:creationId xmlns:a16="http://schemas.microsoft.com/office/drawing/2014/main" id="{88B73213-CD42-DF7D-812E-62767F1DC378}"/>
                </a:ext>
              </a:extLst>
            </p:cNvPr>
            <p:cNvSpPr/>
            <p:nvPr/>
          </p:nvSpPr>
          <p:spPr>
            <a:xfrm>
              <a:off x="3058572" y="2438303"/>
              <a:ext cx="350714"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$21M</a:t>
              </a:r>
            </a:p>
          </p:txBody>
        </p:sp>
        <p:sp>
          <p:nvSpPr>
            <p:cNvPr id="303" name="tx56">
              <a:extLst>
                <a:ext uri="{FF2B5EF4-FFF2-40B4-BE49-F238E27FC236}">
                  <a16:creationId xmlns:a16="http://schemas.microsoft.com/office/drawing/2014/main" id="{9EA0C981-A8BF-35F7-C61E-3CFFFEC3BBA8}"/>
                </a:ext>
              </a:extLst>
            </p:cNvPr>
            <p:cNvSpPr/>
            <p:nvPr/>
          </p:nvSpPr>
          <p:spPr>
            <a:xfrm>
              <a:off x="3356169" y="3529291"/>
              <a:ext cx="272740"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$1M</a:t>
              </a:r>
            </a:p>
          </p:txBody>
        </p:sp>
        <p:sp>
          <p:nvSpPr>
            <p:cNvPr id="304" name="tx57">
              <a:extLst>
                <a:ext uri="{FF2B5EF4-FFF2-40B4-BE49-F238E27FC236}">
                  <a16:creationId xmlns:a16="http://schemas.microsoft.com/office/drawing/2014/main" id="{6D4E09DE-2AA8-AFEB-91D2-5608F5A267A5}"/>
                </a:ext>
              </a:extLst>
            </p:cNvPr>
            <p:cNvSpPr/>
            <p:nvPr/>
          </p:nvSpPr>
          <p:spPr>
            <a:xfrm>
              <a:off x="3649045" y="3496776"/>
              <a:ext cx="272740"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$2M</a:t>
              </a:r>
            </a:p>
          </p:txBody>
        </p:sp>
        <p:sp>
          <p:nvSpPr>
            <p:cNvPr id="305" name="tx58">
              <a:extLst>
                <a:ext uri="{FF2B5EF4-FFF2-40B4-BE49-F238E27FC236}">
                  <a16:creationId xmlns:a16="http://schemas.microsoft.com/office/drawing/2014/main" id="{698A413D-3F57-CF33-9D67-4081DBA0EC9D}"/>
                </a:ext>
              </a:extLst>
            </p:cNvPr>
            <p:cNvSpPr/>
            <p:nvPr/>
          </p:nvSpPr>
          <p:spPr>
            <a:xfrm>
              <a:off x="3916893" y="3539901"/>
              <a:ext cx="272740"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$1M</a:t>
              </a:r>
            </a:p>
          </p:txBody>
        </p:sp>
        <p:sp>
          <p:nvSpPr>
            <p:cNvPr id="306" name="tx59">
              <a:extLst>
                <a:ext uri="{FF2B5EF4-FFF2-40B4-BE49-F238E27FC236}">
                  <a16:creationId xmlns:a16="http://schemas.microsoft.com/office/drawing/2014/main" id="{8C166312-3AA3-9ADD-A26C-B40BA8ABA918}"/>
                </a:ext>
              </a:extLst>
            </p:cNvPr>
            <p:cNvSpPr/>
            <p:nvPr/>
          </p:nvSpPr>
          <p:spPr>
            <a:xfrm>
              <a:off x="4302127" y="3400938"/>
              <a:ext cx="272740"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$3M</a:t>
              </a:r>
            </a:p>
          </p:txBody>
        </p:sp>
        <p:sp>
          <p:nvSpPr>
            <p:cNvPr id="308" name="tx61">
              <a:extLst>
                <a:ext uri="{FF2B5EF4-FFF2-40B4-BE49-F238E27FC236}">
                  <a16:creationId xmlns:a16="http://schemas.microsoft.com/office/drawing/2014/main" id="{F00C9A89-D990-B853-1207-53EA89DF1685}"/>
                </a:ext>
              </a:extLst>
            </p:cNvPr>
            <p:cNvSpPr/>
            <p:nvPr/>
          </p:nvSpPr>
          <p:spPr>
            <a:xfrm>
              <a:off x="4593319" y="3556804"/>
              <a:ext cx="405413"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$906K</a:t>
              </a:r>
            </a:p>
          </p:txBody>
        </p:sp>
        <p:sp>
          <p:nvSpPr>
            <p:cNvPr id="309" name="tx62">
              <a:extLst>
                <a:ext uri="{FF2B5EF4-FFF2-40B4-BE49-F238E27FC236}">
                  <a16:creationId xmlns:a16="http://schemas.microsoft.com/office/drawing/2014/main" id="{BABE413B-1846-9F54-8DDA-5B3F40832F5F}"/>
                </a:ext>
              </a:extLst>
            </p:cNvPr>
            <p:cNvSpPr/>
            <p:nvPr/>
          </p:nvSpPr>
          <p:spPr>
            <a:xfrm>
              <a:off x="4992152" y="3461809"/>
              <a:ext cx="272740"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$3M</a:t>
              </a:r>
            </a:p>
          </p:txBody>
        </p:sp>
        <p:sp>
          <p:nvSpPr>
            <p:cNvPr id="310" name="tx63">
              <a:extLst>
                <a:ext uri="{FF2B5EF4-FFF2-40B4-BE49-F238E27FC236}">
                  <a16:creationId xmlns:a16="http://schemas.microsoft.com/office/drawing/2014/main" id="{2C2E64D2-ACF0-CAD5-0A0D-30FC99F1D6EF}"/>
                </a:ext>
              </a:extLst>
            </p:cNvPr>
            <p:cNvSpPr/>
            <p:nvPr/>
          </p:nvSpPr>
          <p:spPr>
            <a:xfrm>
              <a:off x="5227571" y="2179840"/>
              <a:ext cx="350714"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$25M</a:t>
              </a:r>
            </a:p>
          </p:txBody>
        </p:sp>
        <p:sp>
          <p:nvSpPr>
            <p:cNvPr id="311" name="tx64">
              <a:extLst>
                <a:ext uri="{FF2B5EF4-FFF2-40B4-BE49-F238E27FC236}">
                  <a16:creationId xmlns:a16="http://schemas.microsoft.com/office/drawing/2014/main" id="{FBF8A5B1-D63D-AEFC-F2B3-6BF3A1BFA33F}"/>
                </a:ext>
              </a:extLst>
            </p:cNvPr>
            <p:cNvSpPr/>
            <p:nvPr/>
          </p:nvSpPr>
          <p:spPr>
            <a:xfrm>
              <a:off x="5534402" y="3313252"/>
              <a:ext cx="272740"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$5M</a:t>
              </a:r>
            </a:p>
          </p:txBody>
        </p:sp>
        <p:sp>
          <p:nvSpPr>
            <p:cNvPr id="312" name="tx65">
              <a:extLst>
                <a:ext uri="{FF2B5EF4-FFF2-40B4-BE49-F238E27FC236}">
                  <a16:creationId xmlns:a16="http://schemas.microsoft.com/office/drawing/2014/main" id="{D4C12116-6EEC-029D-B1B6-CD64953D3A93}"/>
                </a:ext>
              </a:extLst>
            </p:cNvPr>
            <p:cNvSpPr/>
            <p:nvPr/>
          </p:nvSpPr>
          <p:spPr>
            <a:xfrm>
              <a:off x="5769820" y="2108269"/>
              <a:ext cx="350714"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$27M</a:t>
              </a:r>
            </a:p>
          </p:txBody>
        </p:sp>
        <p:sp>
          <p:nvSpPr>
            <p:cNvPr id="313" name="tx66">
              <a:extLst>
                <a:ext uri="{FF2B5EF4-FFF2-40B4-BE49-F238E27FC236}">
                  <a16:creationId xmlns:a16="http://schemas.microsoft.com/office/drawing/2014/main" id="{FD087B80-6736-21F7-2480-3BCDE29E4C74}"/>
                </a:ext>
              </a:extLst>
            </p:cNvPr>
            <p:cNvSpPr/>
            <p:nvPr/>
          </p:nvSpPr>
          <p:spPr>
            <a:xfrm>
              <a:off x="6076652" y="3164695"/>
              <a:ext cx="272740"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$8M</a:t>
              </a:r>
            </a:p>
          </p:txBody>
        </p:sp>
        <p:sp>
          <p:nvSpPr>
            <p:cNvPr id="314" name="tx67">
              <a:extLst>
                <a:ext uri="{FF2B5EF4-FFF2-40B4-BE49-F238E27FC236}">
                  <a16:creationId xmlns:a16="http://schemas.microsoft.com/office/drawing/2014/main" id="{20F3123D-9AC2-B580-F320-1BF638F742C3}"/>
                </a:ext>
              </a:extLst>
            </p:cNvPr>
            <p:cNvSpPr/>
            <p:nvPr/>
          </p:nvSpPr>
          <p:spPr>
            <a:xfrm>
              <a:off x="6332585" y="3523051"/>
              <a:ext cx="272740"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$2M</a:t>
              </a:r>
            </a:p>
          </p:txBody>
        </p:sp>
        <p:sp>
          <p:nvSpPr>
            <p:cNvPr id="315" name="tx68">
              <a:extLst>
                <a:ext uri="{FF2B5EF4-FFF2-40B4-BE49-F238E27FC236}">
                  <a16:creationId xmlns:a16="http://schemas.microsoft.com/office/drawing/2014/main" id="{36F322D4-57CC-71E0-860A-F99FB35CAFD3}"/>
                </a:ext>
              </a:extLst>
            </p:cNvPr>
            <p:cNvSpPr/>
            <p:nvPr/>
          </p:nvSpPr>
          <p:spPr>
            <a:xfrm>
              <a:off x="6579914" y="2957327"/>
              <a:ext cx="350714"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$11M</a:t>
              </a:r>
            </a:p>
          </p:txBody>
        </p:sp>
        <p:sp>
          <p:nvSpPr>
            <p:cNvPr id="316" name="tx69">
              <a:extLst>
                <a:ext uri="{FF2B5EF4-FFF2-40B4-BE49-F238E27FC236}">
                  <a16:creationId xmlns:a16="http://schemas.microsoft.com/office/drawing/2014/main" id="{6B150C8A-3409-57FC-C093-20C1D8F6245A}"/>
                </a:ext>
              </a:extLst>
            </p:cNvPr>
            <p:cNvSpPr/>
            <p:nvPr/>
          </p:nvSpPr>
          <p:spPr>
            <a:xfrm>
              <a:off x="6874835" y="3333257"/>
              <a:ext cx="272740"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$5M</a:t>
              </a:r>
            </a:p>
          </p:txBody>
        </p:sp>
        <p:sp>
          <p:nvSpPr>
            <p:cNvPr id="317" name="tx70">
              <a:extLst>
                <a:ext uri="{FF2B5EF4-FFF2-40B4-BE49-F238E27FC236}">
                  <a16:creationId xmlns:a16="http://schemas.microsoft.com/office/drawing/2014/main" id="{57F812C1-376F-F58C-CA1F-6FEFBCA2B48D}"/>
                </a:ext>
              </a:extLst>
            </p:cNvPr>
            <p:cNvSpPr/>
            <p:nvPr/>
          </p:nvSpPr>
          <p:spPr>
            <a:xfrm>
              <a:off x="7122164" y="2811082"/>
              <a:ext cx="350714"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$14M</a:t>
              </a:r>
            </a:p>
          </p:txBody>
        </p:sp>
        <p:sp>
          <p:nvSpPr>
            <p:cNvPr id="318" name="tx71">
              <a:extLst>
                <a:ext uri="{FF2B5EF4-FFF2-40B4-BE49-F238E27FC236}">
                  <a16:creationId xmlns:a16="http://schemas.microsoft.com/office/drawing/2014/main" id="{2167D8DD-D92F-2C7C-6C9E-6A7A6408AB52}"/>
                </a:ext>
              </a:extLst>
            </p:cNvPr>
            <p:cNvSpPr/>
            <p:nvPr/>
          </p:nvSpPr>
          <p:spPr>
            <a:xfrm>
              <a:off x="7417084" y="3294852"/>
              <a:ext cx="272740"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$6M</a:t>
              </a:r>
            </a:p>
          </p:txBody>
        </p:sp>
        <p:sp>
          <p:nvSpPr>
            <p:cNvPr id="319" name="tx72">
              <a:extLst>
                <a:ext uri="{FF2B5EF4-FFF2-40B4-BE49-F238E27FC236}">
                  <a16:creationId xmlns:a16="http://schemas.microsoft.com/office/drawing/2014/main" id="{6CA8614A-D93D-6DEE-1C84-D31A62178935}"/>
                </a:ext>
              </a:extLst>
            </p:cNvPr>
            <p:cNvSpPr/>
            <p:nvPr/>
          </p:nvSpPr>
          <p:spPr>
            <a:xfrm>
              <a:off x="7664413" y="2919757"/>
              <a:ext cx="350714"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$12M</a:t>
              </a:r>
            </a:p>
          </p:txBody>
        </p:sp>
        <p:sp>
          <p:nvSpPr>
            <p:cNvPr id="320" name="tx73">
              <a:extLst>
                <a:ext uri="{FF2B5EF4-FFF2-40B4-BE49-F238E27FC236}">
                  <a16:creationId xmlns:a16="http://schemas.microsoft.com/office/drawing/2014/main" id="{9C855130-5856-E089-3B1B-03E42C22CD5F}"/>
                </a:ext>
              </a:extLst>
            </p:cNvPr>
            <p:cNvSpPr/>
            <p:nvPr/>
          </p:nvSpPr>
          <p:spPr>
            <a:xfrm>
              <a:off x="7959334" y="3271049"/>
              <a:ext cx="272740"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$6M</a:t>
              </a:r>
            </a:p>
          </p:txBody>
        </p:sp>
        <p:sp>
          <p:nvSpPr>
            <p:cNvPr id="321" name="tx74">
              <a:extLst>
                <a:ext uri="{FF2B5EF4-FFF2-40B4-BE49-F238E27FC236}">
                  <a16:creationId xmlns:a16="http://schemas.microsoft.com/office/drawing/2014/main" id="{334B1C11-857A-1036-F03C-60E3B86CAF44}"/>
                </a:ext>
              </a:extLst>
            </p:cNvPr>
            <p:cNvSpPr/>
            <p:nvPr/>
          </p:nvSpPr>
          <p:spPr>
            <a:xfrm>
              <a:off x="8206663" y="2919614"/>
              <a:ext cx="350714"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$11M</a:t>
              </a:r>
            </a:p>
          </p:txBody>
        </p:sp>
        <p:sp>
          <p:nvSpPr>
            <p:cNvPr id="322" name="tx75">
              <a:extLst>
                <a:ext uri="{FF2B5EF4-FFF2-40B4-BE49-F238E27FC236}">
                  <a16:creationId xmlns:a16="http://schemas.microsoft.com/office/drawing/2014/main" id="{5157A095-7A3B-C2BC-F27B-C84E7409BEAC}"/>
                </a:ext>
              </a:extLst>
            </p:cNvPr>
            <p:cNvSpPr/>
            <p:nvPr/>
          </p:nvSpPr>
          <p:spPr>
            <a:xfrm>
              <a:off x="8425647" y="3062272"/>
              <a:ext cx="350714"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$10M</a:t>
              </a:r>
            </a:p>
          </p:txBody>
        </p:sp>
        <p:sp>
          <p:nvSpPr>
            <p:cNvPr id="323" name="tx76">
              <a:extLst>
                <a:ext uri="{FF2B5EF4-FFF2-40B4-BE49-F238E27FC236}">
                  <a16:creationId xmlns:a16="http://schemas.microsoft.com/office/drawing/2014/main" id="{D00198D5-EABA-874F-A9F0-8A63CD7B8C10}"/>
                </a:ext>
              </a:extLst>
            </p:cNvPr>
            <p:cNvSpPr/>
            <p:nvPr/>
          </p:nvSpPr>
          <p:spPr>
            <a:xfrm>
              <a:off x="8767384" y="2994155"/>
              <a:ext cx="350714"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$11M</a:t>
              </a:r>
            </a:p>
          </p:txBody>
        </p:sp>
        <p:sp>
          <p:nvSpPr>
            <p:cNvPr id="324" name="tx77">
              <a:extLst>
                <a:ext uri="{FF2B5EF4-FFF2-40B4-BE49-F238E27FC236}">
                  <a16:creationId xmlns:a16="http://schemas.microsoft.com/office/drawing/2014/main" id="{DC6A3EB2-C463-7647-5922-003714C2F984}"/>
                </a:ext>
              </a:extLst>
            </p:cNvPr>
            <p:cNvSpPr/>
            <p:nvPr/>
          </p:nvSpPr>
          <p:spPr>
            <a:xfrm>
              <a:off x="8967897" y="2733272"/>
              <a:ext cx="350714"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$15M</a:t>
              </a:r>
            </a:p>
          </p:txBody>
        </p:sp>
        <p:sp>
          <p:nvSpPr>
            <p:cNvPr id="325" name="tx78">
              <a:extLst>
                <a:ext uri="{FF2B5EF4-FFF2-40B4-BE49-F238E27FC236}">
                  <a16:creationId xmlns:a16="http://schemas.microsoft.com/office/drawing/2014/main" id="{64BF0B70-6E94-E894-3FCC-C52DE339E99E}"/>
                </a:ext>
              </a:extLst>
            </p:cNvPr>
            <p:cNvSpPr/>
            <p:nvPr/>
          </p:nvSpPr>
          <p:spPr>
            <a:xfrm>
              <a:off x="9309634" y="2911173"/>
              <a:ext cx="350714"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$12M</a:t>
              </a:r>
            </a:p>
          </p:txBody>
        </p:sp>
        <p:sp>
          <p:nvSpPr>
            <p:cNvPr id="326" name="tx79">
              <a:extLst>
                <a:ext uri="{FF2B5EF4-FFF2-40B4-BE49-F238E27FC236}">
                  <a16:creationId xmlns:a16="http://schemas.microsoft.com/office/drawing/2014/main" id="{1E3F905C-C31A-BF60-D31C-EDD2142315D2}"/>
                </a:ext>
              </a:extLst>
            </p:cNvPr>
            <p:cNvSpPr/>
            <p:nvPr/>
          </p:nvSpPr>
          <p:spPr>
            <a:xfrm>
              <a:off x="9510147" y="2416565"/>
              <a:ext cx="350714"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$21M</a:t>
              </a:r>
            </a:p>
          </p:txBody>
        </p:sp>
        <p:sp>
          <p:nvSpPr>
            <p:cNvPr id="327" name="tx80">
              <a:extLst>
                <a:ext uri="{FF2B5EF4-FFF2-40B4-BE49-F238E27FC236}">
                  <a16:creationId xmlns:a16="http://schemas.microsoft.com/office/drawing/2014/main" id="{C08D0747-8DA6-7C5D-CC06-05BA323E157B}"/>
                </a:ext>
              </a:extLst>
            </p:cNvPr>
            <p:cNvSpPr/>
            <p:nvPr/>
          </p:nvSpPr>
          <p:spPr>
            <a:xfrm>
              <a:off x="9851884" y="2955391"/>
              <a:ext cx="350714"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$12M</a:t>
              </a:r>
            </a:p>
          </p:txBody>
        </p:sp>
        <p:sp>
          <p:nvSpPr>
            <p:cNvPr id="328" name="tx81">
              <a:extLst>
                <a:ext uri="{FF2B5EF4-FFF2-40B4-BE49-F238E27FC236}">
                  <a16:creationId xmlns:a16="http://schemas.microsoft.com/office/drawing/2014/main" id="{CB406520-A6D0-D370-F00C-903D2A8CC704}"/>
                </a:ext>
              </a:extLst>
            </p:cNvPr>
            <p:cNvSpPr/>
            <p:nvPr/>
          </p:nvSpPr>
          <p:spPr>
            <a:xfrm>
              <a:off x="10052396" y="1184961"/>
              <a:ext cx="350714"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$43M</a:t>
              </a:r>
            </a:p>
          </p:txBody>
        </p:sp>
        <p:sp>
          <p:nvSpPr>
            <p:cNvPr id="329" name="tx82">
              <a:extLst>
                <a:ext uri="{FF2B5EF4-FFF2-40B4-BE49-F238E27FC236}">
                  <a16:creationId xmlns:a16="http://schemas.microsoft.com/office/drawing/2014/main" id="{7536F3CB-7CE5-CA71-D004-47172566327C}"/>
                </a:ext>
              </a:extLst>
            </p:cNvPr>
            <p:cNvSpPr/>
            <p:nvPr/>
          </p:nvSpPr>
          <p:spPr>
            <a:xfrm>
              <a:off x="10394133" y="2882874"/>
              <a:ext cx="350714"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$13M</a:t>
              </a:r>
            </a:p>
          </p:txBody>
        </p:sp>
        <p:sp>
          <p:nvSpPr>
            <p:cNvPr id="331" name="tx84">
              <a:extLst>
                <a:ext uri="{FF2B5EF4-FFF2-40B4-BE49-F238E27FC236}">
                  <a16:creationId xmlns:a16="http://schemas.microsoft.com/office/drawing/2014/main" id="{BB52D34C-E6B8-0A21-D4E0-36586786D746}"/>
                </a:ext>
              </a:extLst>
            </p:cNvPr>
            <p:cNvSpPr/>
            <p:nvPr/>
          </p:nvSpPr>
          <p:spPr>
            <a:xfrm>
              <a:off x="10741902" y="2735484"/>
              <a:ext cx="350714"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$15M</a:t>
              </a:r>
            </a:p>
          </p:txBody>
        </p:sp>
        <p:sp>
          <p:nvSpPr>
            <p:cNvPr id="332" name="tx85">
              <a:extLst>
                <a:ext uri="{FF2B5EF4-FFF2-40B4-BE49-F238E27FC236}">
                  <a16:creationId xmlns:a16="http://schemas.microsoft.com/office/drawing/2014/main" id="{24EC9C7B-7A83-3477-36FE-6AB76FD5989A}"/>
                </a:ext>
              </a:extLst>
            </p:cNvPr>
            <p:cNvSpPr/>
            <p:nvPr/>
          </p:nvSpPr>
          <p:spPr>
            <a:xfrm>
              <a:off x="11136896" y="2607586"/>
              <a:ext cx="350714"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$18M</a:t>
              </a:r>
            </a:p>
          </p:txBody>
        </p:sp>
        <p:sp>
          <p:nvSpPr>
            <p:cNvPr id="333" name="tx86">
              <a:extLst>
                <a:ext uri="{FF2B5EF4-FFF2-40B4-BE49-F238E27FC236}">
                  <a16:creationId xmlns:a16="http://schemas.microsoft.com/office/drawing/2014/main" id="{AF97DE2D-93DD-5581-BAE8-47120EC34B59}"/>
                </a:ext>
              </a:extLst>
            </p:cNvPr>
            <p:cNvSpPr/>
            <p:nvPr/>
          </p:nvSpPr>
          <p:spPr>
            <a:xfrm>
              <a:off x="11460161" y="2508883"/>
              <a:ext cx="350714"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$19M</a:t>
              </a:r>
            </a:p>
          </p:txBody>
        </p:sp>
        <p:sp>
          <p:nvSpPr>
            <p:cNvPr id="334" name="rc87">
              <a:extLst>
                <a:ext uri="{FF2B5EF4-FFF2-40B4-BE49-F238E27FC236}">
                  <a16:creationId xmlns:a16="http://schemas.microsoft.com/office/drawing/2014/main" id="{DD5CD81E-740F-C365-67BB-1E3F9C78560B}"/>
                </a:ext>
              </a:extLst>
            </p:cNvPr>
            <p:cNvSpPr/>
            <p:nvPr/>
          </p:nvSpPr>
          <p:spPr>
            <a:xfrm>
              <a:off x="1491370" y="1133909"/>
              <a:ext cx="10332566" cy="2587421"/>
            </a:xfrm>
            <a:prstGeom prst="rect">
              <a:avLst/>
            </a:prstGeom>
            <a:ln w="12318" cap="rnd">
              <a:solidFill>
                <a:srgbClr val="000000">
                  <a:alpha val="100000"/>
                </a:srgbClr>
              </a:solidFill>
              <a:prstDash val="solid"/>
              <a:round/>
            </a:ln>
          </p:spPr>
          <p:txBody>
            <a:bodyPr/>
            <a:lstStyle/>
            <a:p>
              <a:endParaRPr/>
            </a:p>
          </p:txBody>
        </p:sp>
        <p:sp>
          <p:nvSpPr>
            <p:cNvPr id="335" name="tx88">
              <a:extLst>
                <a:ext uri="{FF2B5EF4-FFF2-40B4-BE49-F238E27FC236}">
                  <a16:creationId xmlns:a16="http://schemas.microsoft.com/office/drawing/2014/main" id="{5A7ACD7D-C993-95FC-1A96-D7A83C2650A3}"/>
                </a:ext>
              </a:extLst>
            </p:cNvPr>
            <p:cNvSpPr/>
            <p:nvPr/>
          </p:nvSpPr>
          <p:spPr>
            <a:xfrm>
              <a:off x="1305697" y="3651816"/>
              <a:ext cx="128736" cy="10963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$0</a:t>
              </a:r>
            </a:p>
          </p:txBody>
        </p:sp>
        <p:sp>
          <p:nvSpPr>
            <p:cNvPr id="336" name="tx89">
              <a:extLst>
                <a:ext uri="{FF2B5EF4-FFF2-40B4-BE49-F238E27FC236}">
                  <a16:creationId xmlns:a16="http://schemas.microsoft.com/office/drawing/2014/main" id="{59F152AB-BE09-0478-3016-7274F7F22D3A}"/>
                </a:ext>
              </a:extLst>
            </p:cNvPr>
            <p:cNvSpPr/>
            <p:nvPr/>
          </p:nvSpPr>
          <p:spPr>
            <a:xfrm>
              <a:off x="1132747" y="3087431"/>
              <a:ext cx="301687" cy="10963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$10M</a:t>
              </a:r>
            </a:p>
          </p:txBody>
        </p:sp>
        <p:sp>
          <p:nvSpPr>
            <p:cNvPr id="337" name="tx90">
              <a:extLst>
                <a:ext uri="{FF2B5EF4-FFF2-40B4-BE49-F238E27FC236}">
                  <a16:creationId xmlns:a16="http://schemas.microsoft.com/office/drawing/2014/main" id="{5CBBAFBB-E2F8-71F0-BFD7-3F9A7124FF06}"/>
                </a:ext>
              </a:extLst>
            </p:cNvPr>
            <p:cNvSpPr/>
            <p:nvPr/>
          </p:nvSpPr>
          <p:spPr>
            <a:xfrm>
              <a:off x="1132747" y="2523046"/>
              <a:ext cx="301687" cy="10963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$20M</a:t>
              </a:r>
            </a:p>
          </p:txBody>
        </p:sp>
        <p:sp>
          <p:nvSpPr>
            <p:cNvPr id="338" name="tx91">
              <a:extLst>
                <a:ext uri="{FF2B5EF4-FFF2-40B4-BE49-F238E27FC236}">
                  <a16:creationId xmlns:a16="http://schemas.microsoft.com/office/drawing/2014/main" id="{D26E3E84-E6F3-0274-8CBA-F1B4F5B9AFF8}"/>
                </a:ext>
              </a:extLst>
            </p:cNvPr>
            <p:cNvSpPr/>
            <p:nvPr/>
          </p:nvSpPr>
          <p:spPr>
            <a:xfrm>
              <a:off x="1132747" y="1958661"/>
              <a:ext cx="301687" cy="10963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$30M</a:t>
              </a:r>
            </a:p>
          </p:txBody>
        </p:sp>
        <p:sp>
          <p:nvSpPr>
            <p:cNvPr id="339" name="tx92">
              <a:extLst>
                <a:ext uri="{FF2B5EF4-FFF2-40B4-BE49-F238E27FC236}">
                  <a16:creationId xmlns:a16="http://schemas.microsoft.com/office/drawing/2014/main" id="{EA566860-D23E-DB37-15DA-502A2ADAA8CE}"/>
                </a:ext>
              </a:extLst>
            </p:cNvPr>
            <p:cNvSpPr/>
            <p:nvPr/>
          </p:nvSpPr>
          <p:spPr>
            <a:xfrm>
              <a:off x="1132747" y="1394275"/>
              <a:ext cx="301687" cy="10963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$40M</a:t>
              </a:r>
            </a:p>
          </p:txBody>
        </p:sp>
        <p:sp>
          <p:nvSpPr>
            <p:cNvPr id="340" name="tx93">
              <a:extLst>
                <a:ext uri="{FF2B5EF4-FFF2-40B4-BE49-F238E27FC236}">
                  <a16:creationId xmlns:a16="http://schemas.microsoft.com/office/drawing/2014/main" id="{FCF46987-5778-C521-0512-6F934DB39F60}"/>
                </a:ext>
              </a:extLst>
            </p:cNvPr>
            <p:cNvSpPr/>
            <p:nvPr/>
          </p:nvSpPr>
          <p:spPr>
            <a:xfrm>
              <a:off x="1598512" y="3775911"/>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2005</a:t>
              </a:r>
            </a:p>
          </p:txBody>
        </p:sp>
        <p:sp>
          <p:nvSpPr>
            <p:cNvPr id="341" name="tx94">
              <a:extLst>
                <a:ext uri="{FF2B5EF4-FFF2-40B4-BE49-F238E27FC236}">
                  <a16:creationId xmlns:a16="http://schemas.microsoft.com/office/drawing/2014/main" id="{CE167B92-3E22-D70E-3701-20793D075B5A}"/>
                </a:ext>
              </a:extLst>
            </p:cNvPr>
            <p:cNvSpPr/>
            <p:nvPr/>
          </p:nvSpPr>
          <p:spPr>
            <a:xfrm>
              <a:off x="2140762" y="3775911"/>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2006</a:t>
              </a:r>
            </a:p>
          </p:txBody>
        </p:sp>
        <p:sp>
          <p:nvSpPr>
            <p:cNvPr id="342" name="tx95">
              <a:extLst>
                <a:ext uri="{FF2B5EF4-FFF2-40B4-BE49-F238E27FC236}">
                  <a16:creationId xmlns:a16="http://schemas.microsoft.com/office/drawing/2014/main" id="{D1ABC1D7-D682-2D07-2647-AF511352DB3F}"/>
                </a:ext>
              </a:extLst>
            </p:cNvPr>
            <p:cNvSpPr/>
            <p:nvPr/>
          </p:nvSpPr>
          <p:spPr>
            <a:xfrm>
              <a:off x="2683012" y="3775911"/>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2007</a:t>
              </a:r>
            </a:p>
          </p:txBody>
        </p:sp>
        <p:sp>
          <p:nvSpPr>
            <p:cNvPr id="343" name="tx96">
              <a:extLst>
                <a:ext uri="{FF2B5EF4-FFF2-40B4-BE49-F238E27FC236}">
                  <a16:creationId xmlns:a16="http://schemas.microsoft.com/office/drawing/2014/main" id="{80131800-9522-7FF7-4FE9-78099AB1E34B}"/>
                </a:ext>
              </a:extLst>
            </p:cNvPr>
            <p:cNvSpPr/>
            <p:nvPr/>
          </p:nvSpPr>
          <p:spPr>
            <a:xfrm>
              <a:off x="3225261" y="3775911"/>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2008</a:t>
              </a:r>
            </a:p>
          </p:txBody>
        </p:sp>
        <p:sp>
          <p:nvSpPr>
            <p:cNvPr id="344" name="tx97">
              <a:extLst>
                <a:ext uri="{FF2B5EF4-FFF2-40B4-BE49-F238E27FC236}">
                  <a16:creationId xmlns:a16="http://schemas.microsoft.com/office/drawing/2014/main" id="{5C7A156D-1405-ECA8-ABAE-748661F778D5}"/>
                </a:ext>
              </a:extLst>
            </p:cNvPr>
            <p:cNvSpPr/>
            <p:nvPr/>
          </p:nvSpPr>
          <p:spPr>
            <a:xfrm>
              <a:off x="3767511" y="3775911"/>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2009</a:t>
              </a:r>
            </a:p>
          </p:txBody>
        </p:sp>
        <p:sp>
          <p:nvSpPr>
            <p:cNvPr id="345" name="tx98">
              <a:extLst>
                <a:ext uri="{FF2B5EF4-FFF2-40B4-BE49-F238E27FC236}">
                  <a16:creationId xmlns:a16="http://schemas.microsoft.com/office/drawing/2014/main" id="{CCE1D963-1827-9F9D-0BD6-7BA0C4ED8014}"/>
                </a:ext>
              </a:extLst>
            </p:cNvPr>
            <p:cNvSpPr/>
            <p:nvPr/>
          </p:nvSpPr>
          <p:spPr>
            <a:xfrm>
              <a:off x="4309760" y="3775911"/>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2010</a:t>
              </a:r>
            </a:p>
          </p:txBody>
        </p:sp>
        <p:sp>
          <p:nvSpPr>
            <p:cNvPr id="346" name="tx99">
              <a:extLst>
                <a:ext uri="{FF2B5EF4-FFF2-40B4-BE49-F238E27FC236}">
                  <a16:creationId xmlns:a16="http://schemas.microsoft.com/office/drawing/2014/main" id="{3C3F9F08-2811-2D72-B613-A917BB7C1EE5}"/>
                </a:ext>
              </a:extLst>
            </p:cNvPr>
            <p:cNvSpPr/>
            <p:nvPr/>
          </p:nvSpPr>
          <p:spPr>
            <a:xfrm>
              <a:off x="4852010" y="3775911"/>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2011</a:t>
              </a:r>
            </a:p>
          </p:txBody>
        </p:sp>
        <p:sp>
          <p:nvSpPr>
            <p:cNvPr id="347" name="tx100">
              <a:extLst>
                <a:ext uri="{FF2B5EF4-FFF2-40B4-BE49-F238E27FC236}">
                  <a16:creationId xmlns:a16="http://schemas.microsoft.com/office/drawing/2014/main" id="{C4383B2E-84E3-3589-CE96-A6EB36BEDCBD}"/>
                </a:ext>
              </a:extLst>
            </p:cNvPr>
            <p:cNvSpPr/>
            <p:nvPr/>
          </p:nvSpPr>
          <p:spPr>
            <a:xfrm>
              <a:off x="5394260" y="3775911"/>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2012</a:t>
              </a:r>
            </a:p>
          </p:txBody>
        </p:sp>
        <p:sp>
          <p:nvSpPr>
            <p:cNvPr id="348" name="tx101">
              <a:extLst>
                <a:ext uri="{FF2B5EF4-FFF2-40B4-BE49-F238E27FC236}">
                  <a16:creationId xmlns:a16="http://schemas.microsoft.com/office/drawing/2014/main" id="{3FD476CC-7B66-0F0A-B4E5-08E198A9ADDC}"/>
                </a:ext>
              </a:extLst>
            </p:cNvPr>
            <p:cNvSpPr/>
            <p:nvPr/>
          </p:nvSpPr>
          <p:spPr>
            <a:xfrm>
              <a:off x="5936509" y="3775911"/>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2013</a:t>
              </a:r>
            </a:p>
          </p:txBody>
        </p:sp>
        <p:sp>
          <p:nvSpPr>
            <p:cNvPr id="349" name="tx102">
              <a:extLst>
                <a:ext uri="{FF2B5EF4-FFF2-40B4-BE49-F238E27FC236}">
                  <a16:creationId xmlns:a16="http://schemas.microsoft.com/office/drawing/2014/main" id="{3A98F222-B70B-AD30-2EBD-9B7208DF97C8}"/>
                </a:ext>
              </a:extLst>
            </p:cNvPr>
            <p:cNvSpPr/>
            <p:nvPr/>
          </p:nvSpPr>
          <p:spPr>
            <a:xfrm>
              <a:off x="6478759" y="3775911"/>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2014</a:t>
              </a:r>
            </a:p>
          </p:txBody>
        </p:sp>
        <p:sp>
          <p:nvSpPr>
            <p:cNvPr id="350" name="tx103">
              <a:extLst>
                <a:ext uri="{FF2B5EF4-FFF2-40B4-BE49-F238E27FC236}">
                  <a16:creationId xmlns:a16="http://schemas.microsoft.com/office/drawing/2014/main" id="{13F1705A-6786-4530-F864-4756CE0F9731}"/>
                </a:ext>
              </a:extLst>
            </p:cNvPr>
            <p:cNvSpPr/>
            <p:nvPr/>
          </p:nvSpPr>
          <p:spPr>
            <a:xfrm>
              <a:off x="7021009" y="3775911"/>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2015</a:t>
              </a:r>
            </a:p>
          </p:txBody>
        </p:sp>
        <p:sp>
          <p:nvSpPr>
            <p:cNvPr id="351" name="tx104">
              <a:extLst>
                <a:ext uri="{FF2B5EF4-FFF2-40B4-BE49-F238E27FC236}">
                  <a16:creationId xmlns:a16="http://schemas.microsoft.com/office/drawing/2014/main" id="{9D13303B-A316-8F46-4EAA-8DBEC204901B}"/>
                </a:ext>
              </a:extLst>
            </p:cNvPr>
            <p:cNvSpPr/>
            <p:nvPr/>
          </p:nvSpPr>
          <p:spPr>
            <a:xfrm>
              <a:off x="7563258" y="3775911"/>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2016</a:t>
              </a:r>
            </a:p>
          </p:txBody>
        </p:sp>
        <p:sp>
          <p:nvSpPr>
            <p:cNvPr id="352" name="tx105">
              <a:extLst>
                <a:ext uri="{FF2B5EF4-FFF2-40B4-BE49-F238E27FC236}">
                  <a16:creationId xmlns:a16="http://schemas.microsoft.com/office/drawing/2014/main" id="{CFCBAE7E-0D73-6CA6-8428-D605579ACB7B}"/>
                </a:ext>
              </a:extLst>
            </p:cNvPr>
            <p:cNvSpPr/>
            <p:nvPr/>
          </p:nvSpPr>
          <p:spPr>
            <a:xfrm>
              <a:off x="8105508" y="3775911"/>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2017</a:t>
              </a:r>
            </a:p>
          </p:txBody>
        </p:sp>
        <p:sp>
          <p:nvSpPr>
            <p:cNvPr id="353" name="tx106">
              <a:extLst>
                <a:ext uri="{FF2B5EF4-FFF2-40B4-BE49-F238E27FC236}">
                  <a16:creationId xmlns:a16="http://schemas.microsoft.com/office/drawing/2014/main" id="{8F4BA321-7DA4-CB1F-6A34-2F65E329B547}"/>
                </a:ext>
              </a:extLst>
            </p:cNvPr>
            <p:cNvSpPr/>
            <p:nvPr/>
          </p:nvSpPr>
          <p:spPr>
            <a:xfrm>
              <a:off x="8647757" y="3775911"/>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2018</a:t>
              </a:r>
            </a:p>
          </p:txBody>
        </p:sp>
        <p:sp>
          <p:nvSpPr>
            <p:cNvPr id="354" name="tx107">
              <a:extLst>
                <a:ext uri="{FF2B5EF4-FFF2-40B4-BE49-F238E27FC236}">
                  <a16:creationId xmlns:a16="http://schemas.microsoft.com/office/drawing/2014/main" id="{2DA4703C-6EAF-9C08-E058-54EB6AEBFB3B}"/>
                </a:ext>
              </a:extLst>
            </p:cNvPr>
            <p:cNvSpPr/>
            <p:nvPr/>
          </p:nvSpPr>
          <p:spPr>
            <a:xfrm>
              <a:off x="9190007" y="3775911"/>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2019</a:t>
              </a:r>
            </a:p>
          </p:txBody>
        </p:sp>
        <p:sp>
          <p:nvSpPr>
            <p:cNvPr id="355" name="tx108">
              <a:extLst>
                <a:ext uri="{FF2B5EF4-FFF2-40B4-BE49-F238E27FC236}">
                  <a16:creationId xmlns:a16="http://schemas.microsoft.com/office/drawing/2014/main" id="{96655288-9720-FAFE-C226-19248F1BAA84}"/>
                </a:ext>
              </a:extLst>
            </p:cNvPr>
            <p:cNvSpPr/>
            <p:nvPr/>
          </p:nvSpPr>
          <p:spPr>
            <a:xfrm>
              <a:off x="9732257" y="3775911"/>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2020</a:t>
              </a:r>
            </a:p>
          </p:txBody>
        </p:sp>
        <p:sp>
          <p:nvSpPr>
            <p:cNvPr id="356" name="tx109">
              <a:extLst>
                <a:ext uri="{FF2B5EF4-FFF2-40B4-BE49-F238E27FC236}">
                  <a16:creationId xmlns:a16="http://schemas.microsoft.com/office/drawing/2014/main" id="{D05B35F5-9E3A-0A88-57C7-355EBF0B66B8}"/>
                </a:ext>
              </a:extLst>
            </p:cNvPr>
            <p:cNvSpPr/>
            <p:nvPr/>
          </p:nvSpPr>
          <p:spPr>
            <a:xfrm>
              <a:off x="10274506" y="3775911"/>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2021</a:t>
              </a:r>
            </a:p>
          </p:txBody>
        </p:sp>
        <p:sp>
          <p:nvSpPr>
            <p:cNvPr id="357" name="tx110">
              <a:extLst>
                <a:ext uri="{FF2B5EF4-FFF2-40B4-BE49-F238E27FC236}">
                  <a16:creationId xmlns:a16="http://schemas.microsoft.com/office/drawing/2014/main" id="{60CD01DD-7238-C641-2130-AAF692F7779A}"/>
                </a:ext>
              </a:extLst>
            </p:cNvPr>
            <p:cNvSpPr/>
            <p:nvPr/>
          </p:nvSpPr>
          <p:spPr>
            <a:xfrm>
              <a:off x="10816756" y="3775911"/>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2022</a:t>
              </a:r>
            </a:p>
          </p:txBody>
        </p:sp>
        <p:sp>
          <p:nvSpPr>
            <p:cNvPr id="358" name="tx111">
              <a:extLst>
                <a:ext uri="{FF2B5EF4-FFF2-40B4-BE49-F238E27FC236}">
                  <a16:creationId xmlns:a16="http://schemas.microsoft.com/office/drawing/2014/main" id="{7551993C-2551-5147-BA1D-C09E09D898CE}"/>
                </a:ext>
              </a:extLst>
            </p:cNvPr>
            <p:cNvSpPr/>
            <p:nvPr/>
          </p:nvSpPr>
          <p:spPr>
            <a:xfrm>
              <a:off x="11359006" y="3775911"/>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2023</a:t>
              </a:r>
            </a:p>
          </p:txBody>
        </p:sp>
        <p:sp>
          <p:nvSpPr>
            <p:cNvPr id="359" name="tx112">
              <a:extLst>
                <a:ext uri="{FF2B5EF4-FFF2-40B4-BE49-F238E27FC236}">
                  <a16:creationId xmlns:a16="http://schemas.microsoft.com/office/drawing/2014/main" id="{11D08E44-301D-EE72-11A7-357C879596AE}"/>
                </a:ext>
              </a:extLst>
            </p:cNvPr>
            <p:cNvSpPr/>
            <p:nvPr/>
          </p:nvSpPr>
          <p:spPr>
            <a:xfrm>
              <a:off x="6333803" y="3987123"/>
              <a:ext cx="647700" cy="105072"/>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000000">
                      <a:alpha val="100000"/>
                    </a:srgbClr>
                  </a:solidFill>
                  <a:cs typeface="Calibri"/>
                </a:rPr>
                <a:t>Fiscal Year</a:t>
              </a:r>
            </a:p>
          </p:txBody>
        </p:sp>
        <p:sp>
          <p:nvSpPr>
            <p:cNvPr id="360" name="tx113">
              <a:extLst>
                <a:ext uri="{FF2B5EF4-FFF2-40B4-BE49-F238E27FC236}">
                  <a16:creationId xmlns:a16="http://schemas.microsoft.com/office/drawing/2014/main" id="{FC8599F2-7EB1-6A53-F6B3-ECFEED7E7104}"/>
                </a:ext>
              </a:extLst>
            </p:cNvPr>
            <p:cNvSpPr/>
            <p:nvPr/>
          </p:nvSpPr>
          <p:spPr>
            <a:xfrm rot="-5400000">
              <a:off x="433584" y="2400606"/>
              <a:ext cx="1175667" cy="105072"/>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000000">
                      <a:alpha val="100000"/>
                    </a:srgbClr>
                  </a:solidFill>
                  <a:cs typeface="Calibri"/>
                </a:rPr>
                <a:t>Amount in Millions</a:t>
              </a:r>
            </a:p>
          </p:txBody>
        </p:sp>
        <p:sp>
          <p:nvSpPr>
            <p:cNvPr id="362" name="rc115">
              <a:extLst>
                <a:ext uri="{FF2B5EF4-FFF2-40B4-BE49-F238E27FC236}">
                  <a16:creationId xmlns:a16="http://schemas.microsoft.com/office/drawing/2014/main" id="{7C4A9090-0A7A-5740-B59B-52DE7F072A58}"/>
                </a:ext>
              </a:extLst>
            </p:cNvPr>
            <p:cNvSpPr/>
            <p:nvPr/>
          </p:nvSpPr>
          <p:spPr>
            <a:xfrm>
              <a:off x="5850874" y="4226018"/>
              <a:ext cx="219455" cy="219455"/>
            </a:xfrm>
            <a:prstGeom prst="rect">
              <a:avLst/>
            </a:prstGeom>
            <a:solidFill>
              <a:srgbClr val="FFFFFF">
                <a:alpha val="100000"/>
              </a:srgbClr>
            </a:solidFill>
          </p:spPr>
          <p:txBody>
            <a:bodyPr/>
            <a:lstStyle/>
            <a:p>
              <a:endParaRPr/>
            </a:p>
          </p:txBody>
        </p:sp>
        <p:sp>
          <p:nvSpPr>
            <p:cNvPr id="363" name="rc116">
              <a:extLst>
                <a:ext uri="{FF2B5EF4-FFF2-40B4-BE49-F238E27FC236}">
                  <a16:creationId xmlns:a16="http://schemas.microsoft.com/office/drawing/2014/main" id="{D70BDD9A-7526-D8F1-9E9F-E287E64DA64D}"/>
                </a:ext>
              </a:extLst>
            </p:cNvPr>
            <p:cNvSpPr/>
            <p:nvPr/>
          </p:nvSpPr>
          <p:spPr>
            <a:xfrm>
              <a:off x="5758276" y="4207310"/>
              <a:ext cx="201456" cy="201456"/>
            </a:xfrm>
            <a:prstGeom prst="rect">
              <a:avLst/>
            </a:prstGeom>
            <a:solidFill>
              <a:srgbClr val="4472C4">
                <a:alpha val="100000"/>
              </a:srgbClr>
            </a:solidFill>
          </p:spPr>
          <p:txBody>
            <a:bodyPr/>
            <a:lstStyle/>
            <a:p>
              <a:endParaRPr/>
            </a:p>
          </p:txBody>
        </p:sp>
        <p:sp>
          <p:nvSpPr>
            <p:cNvPr id="364" name="rc117">
              <a:extLst>
                <a:ext uri="{FF2B5EF4-FFF2-40B4-BE49-F238E27FC236}">
                  <a16:creationId xmlns:a16="http://schemas.microsoft.com/office/drawing/2014/main" id="{AE6AE8FE-DFF3-A2C6-1A13-5653EF97DBC5}"/>
                </a:ext>
              </a:extLst>
            </p:cNvPr>
            <p:cNvSpPr/>
            <p:nvPr/>
          </p:nvSpPr>
          <p:spPr>
            <a:xfrm>
              <a:off x="6771890" y="4226018"/>
              <a:ext cx="219455" cy="219455"/>
            </a:xfrm>
            <a:prstGeom prst="rect">
              <a:avLst/>
            </a:prstGeom>
            <a:solidFill>
              <a:srgbClr val="FFFFFF">
                <a:alpha val="100000"/>
              </a:srgbClr>
            </a:solidFill>
          </p:spPr>
          <p:txBody>
            <a:bodyPr/>
            <a:lstStyle/>
            <a:p>
              <a:endParaRPr/>
            </a:p>
          </p:txBody>
        </p:sp>
        <p:sp>
          <p:nvSpPr>
            <p:cNvPr id="365" name="rc118">
              <a:extLst>
                <a:ext uri="{FF2B5EF4-FFF2-40B4-BE49-F238E27FC236}">
                  <a16:creationId xmlns:a16="http://schemas.microsoft.com/office/drawing/2014/main" id="{4A688212-9C98-C01D-D2FD-6D2C49D46892}"/>
                </a:ext>
              </a:extLst>
            </p:cNvPr>
            <p:cNvSpPr/>
            <p:nvPr/>
          </p:nvSpPr>
          <p:spPr>
            <a:xfrm>
              <a:off x="6849872" y="4207310"/>
              <a:ext cx="201455" cy="201456"/>
            </a:xfrm>
            <a:prstGeom prst="rect">
              <a:avLst/>
            </a:prstGeom>
            <a:solidFill>
              <a:srgbClr val="8FAADC">
                <a:alpha val="100000"/>
              </a:srgbClr>
            </a:solidFill>
          </p:spPr>
          <p:txBody>
            <a:bodyPr/>
            <a:lstStyle/>
            <a:p>
              <a:endParaRPr/>
            </a:p>
          </p:txBody>
        </p:sp>
        <p:sp>
          <p:nvSpPr>
            <p:cNvPr id="366" name="tx119">
              <a:extLst>
                <a:ext uri="{FF2B5EF4-FFF2-40B4-BE49-F238E27FC236}">
                  <a16:creationId xmlns:a16="http://schemas.microsoft.com/office/drawing/2014/main" id="{E1FD9785-94A8-F424-AE56-7B9CFD7DB43F}"/>
                </a:ext>
              </a:extLst>
            </p:cNvPr>
            <p:cNvSpPr/>
            <p:nvPr/>
          </p:nvSpPr>
          <p:spPr>
            <a:xfrm>
              <a:off x="6078174" y="4260847"/>
              <a:ext cx="575034" cy="87312"/>
            </a:xfrm>
            <a:prstGeom prst="rect">
              <a:avLst/>
            </a:prstGeom>
            <a:noFill/>
          </p:spPr>
          <p:txBody>
            <a:bodyPr wrap="none" lIns="0" tIns="0" rIns="0" bIns="0" anchor="ctr" anchorCtr="1"/>
            <a:lstStyle/>
            <a:p>
              <a:pPr marL="0" marR="0" indent="0" algn="l">
                <a:lnSpc>
                  <a:spcPts val="1000"/>
                </a:lnSpc>
                <a:spcBef>
                  <a:spcPts val="0"/>
                </a:spcBef>
                <a:spcAft>
                  <a:spcPts val="0"/>
                </a:spcAft>
              </a:pPr>
              <a:r>
                <a:rPr lang="en-US" sz="1000">
                  <a:solidFill>
                    <a:srgbClr val="000000">
                      <a:alpha val="100000"/>
                    </a:srgbClr>
                  </a:solidFill>
                  <a:cs typeface="Calibri"/>
                </a:rPr>
                <a:t>Total Awarded</a:t>
              </a:r>
              <a:endParaRPr sz="1000">
                <a:solidFill>
                  <a:srgbClr val="000000">
                    <a:alpha val="100000"/>
                  </a:srgbClr>
                </a:solidFill>
                <a:cs typeface="Calibri"/>
              </a:endParaRPr>
            </a:p>
          </p:txBody>
        </p:sp>
        <p:sp>
          <p:nvSpPr>
            <p:cNvPr id="367" name="tx120">
              <a:extLst>
                <a:ext uri="{FF2B5EF4-FFF2-40B4-BE49-F238E27FC236}">
                  <a16:creationId xmlns:a16="http://schemas.microsoft.com/office/drawing/2014/main" id="{8F8BAF91-828D-5161-B621-D50507FD7245}"/>
                </a:ext>
              </a:extLst>
            </p:cNvPr>
            <p:cNvSpPr/>
            <p:nvPr/>
          </p:nvSpPr>
          <p:spPr>
            <a:xfrm>
              <a:off x="7267037" y="4260599"/>
              <a:ext cx="473087" cy="87560"/>
            </a:xfrm>
            <a:prstGeom prst="rect">
              <a:avLst/>
            </a:prstGeom>
            <a:noFill/>
          </p:spPr>
          <p:txBody>
            <a:bodyPr wrap="none" lIns="0" tIns="0" rIns="0" bIns="0" anchor="ctr" anchorCtr="1"/>
            <a:lstStyle/>
            <a:p>
              <a:pPr marL="0" marR="0" indent="0" algn="l">
                <a:lnSpc>
                  <a:spcPts val="1000"/>
                </a:lnSpc>
                <a:spcBef>
                  <a:spcPts val="0"/>
                </a:spcBef>
                <a:spcAft>
                  <a:spcPts val="0"/>
                </a:spcAft>
              </a:pPr>
              <a:r>
                <a:rPr lang="en-US" sz="1000">
                  <a:solidFill>
                    <a:srgbClr val="000000">
                      <a:alpha val="100000"/>
                    </a:srgbClr>
                  </a:solidFill>
                  <a:cs typeface="Calibri"/>
                </a:rPr>
                <a:t>Total  Allocated</a:t>
              </a:r>
              <a:endParaRPr sz="1000">
                <a:solidFill>
                  <a:srgbClr val="000000">
                    <a:alpha val="100000"/>
                  </a:srgbClr>
                </a:solidFill>
                <a:cs typeface="Calibri"/>
              </a:endParaRPr>
            </a:p>
          </p:txBody>
        </p:sp>
        <p:sp>
          <p:nvSpPr>
            <p:cNvPr id="368" name="tx121">
              <a:extLst>
                <a:ext uri="{FF2B5EF4-FFF2-40B4-BE49-F238E27FC236}">
                  <a16:creationId xmlns:a16="http://schemas.microsoft.com/office/drawing/2014/main" id="{9BFD3EE9-E462-EE99-5EDF-6A4F00C7A293}"/>
                </a:ext>
              </a:extLst>
            </p:cNvPr>
            <p:cNvSpPr/>
            <p:nvPr/>
          </p:nvSpPr>
          <p:spPr>
            <a:xfrm>
              <a:off x="4367089" y="937640"/>
              <a:ext cx="4581128" cy="152362"/>
            </a:xfrm>
            <a:prstGeom prst="rect">
              <a:avLst/>
            </a:prstGeom>
            <a:noFill/>
          </p:spPr>
          <p:txBody>
            <a:bodyPr wrap="none" lIns="0" tIns="0" rIns="0" bIns="0" anchor="ctr" anchorCtr="1"/>
            <a:lstStyle/>
            <a:p>
              <a:pPr marL="0" marR="0" indent="0" algn="l">
                <a:lnSpc>
                  <a:spcPts val="1400"/>
                </a:lnSpc>
                <a:spcBef>
                  <a:spcPts val="0"/>
                </a:spcBef>
                <a:spcAft>
                  <a:spcPts val="0"/>
                </a:spcAft>
              </a:pPr>
              <a:r>
                <a:rPr sz="1400" b="1">
                  <a:solidFill>
                    <a:srgbClr val="000000">
                      <a:alpha val="100000"/>
                    </a:srgbClr>
                  </a:solidFill>
                  <a:cs typeface="Calibri"/>
                </a:rPr>
                <a:t>Total Awarded vs Amount Allocated to the AMP by Fiscal Year</a:t>
              </a:r>
            </a:p>
          </p:txBody>
        </p:sp>
      </p:grpSp>
    </p:spTree>
    <p:extLst>
      <p:ext uri="{BB962C8B-B14F-4D97-AF65-F5344CB8AC3E}">
        <p14:creationId xmlns:p14="http://schemas.microsoft.com/office/powerpoint/2010/main" val="1322094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50C363-7732-E88A-6FD8-0E8BF9EE1941}"/>
              </a:ext>
            </a:extLst>
          </p:cNvPr>
          <p:cNvSpPr>
            <a:spLocks noGrp="1"/>
          </p:cNvSpPr>
          <p:nvPr>
            <p:ph type="sldNum" sz="quarter" idx="12"/>
          </p:nvPr>
        </p:nvSpPr>
        <p:spPr/>
        <p:txBody>
          <a:bodyPr/>
          <a:lstStyle/>
          <a:p>
            <a:fld id="{61ED25BF-8B08-481C-9175-42CBF3C8334C}" type="slidenum">
              <a:rPr lang="en-US" smtClean="0"/>
              <a:pPr/>
              <a:t>15</a:t>
            </a:fld>
            <a:endParaRPr lang="en-US"/>
          </a:p>
        </p:txBody>
      </p:sp>
      <p:sp>
        <p:nvSpPr>
          <p:cNvPr id="132" name="Title 1">
            <a:extLst>
              <a:ext uri="{FF2B5EF4-FFF2-40B4-BE49-F238E27FC236}">
                <a16:creationId xmlns:a16="http://schemas.microsoft.com/office/drawing/2014/main" id="{1F07EC13-7611-0C43-C550-2E54EC04E70D}"/>
              </a:ext>
            </a:extLst>
          </p:cNvPr>
          <p:cNvSpPr>
            <a:spLocks noGrp="1"/>
          </p:cNvSpPr>
          <p:nvPr>
            <p:ph type="title"/>
          </p:nvPr>
        </p:nvSpPr>
        <p:spPr>
          <a:xfrm>
            <a:off x="228778" y="166264"/>
            <a:ext cx="11699087" cy="618385"/>
          </a:xfrm>
        </p:spPr>
        <p:txBody>
          <a:bodyPr/>
          <a:lstStyle/>
          <a:p>
            <a:r>
              <a:rPr lang="en-US" sz="2800">
                <a:cs typeface="Calibri Light"/>
              </a:rPr>
              <a:t>VA Project Distribution Analysis | High-level Portfolio Overview </a:t>
            </a:r>
            <a:endParaRPr lang="en-US" sz="2800"/>
          </a:p>
        </p:txBody>
      </p:sp>
      <p:cxnSp>
        <p:nvCxnSpPr>
          <p:cNvPr id="133" name="Straight Arrow Connector 132">
            <a:extLst>
              <a:ext uri="{FF2B5EF4-FFF2-40B4-BE49-F238E27FC236}">
                <a16:creationId xmlns:a16="http://schemas.microsoft.com/office/drawing/2014/main" id="{60830C1E-7820-A235-BE40-5DA403D275FD}"/>
              </a:ext>
            </a:extLst>
          </p:cNvPr>
          <p:cNvCxnSpPr/>
          <p:nvPr/>
        </p:nvCxnSpPr>
        <p:spPr>
          <a:xfrm flipV="1">
            <a:off x="264428" y="1251128"/>
            <a:ext cx="11619874" cy="22485"/>
          </a:xfrm>
          <a:prstGeom prst="straightConnector1">
            <a:avLst/>
          </a:prstGeom>
          <a:ln w="12700">
            <a:solidFill>
              <a:srgbClr val="002F56"/>
            </a:solidFill>
          </a:ln>
        </p:spPr>
        <p:style>
          <a:lnRef idx="1">
            <a:schemeClr val="accent1"/>
          </a:lnRef>
          <a:fillRef idx="0">
            <a:schemeClr val="accent1"/>
          </a:fillRef>
          <a:effectRef idx="0">
            <a:schemeClr val="accent1"/>
          </a:effectRef>
          <a:fontRef idx="minor">
            <a:schemeClr val="tx1"/>
          </a:fontRef>
        </p:style>
      </p:cxnSp>
      <p:sp>
        <p:nvSpPr>
          <p:cNvPr id="134" name="Rectangle 133">
            <a:extLst>
              <a:ext uri="{FF2B5EF4-FFF2-40B4-BE49-F238E27FC236}">
                <a16:creationId xmlns:a16="http://schemas.microsoft.com/office/drawing/2014/main" id="{E6A42DB1-8B6F-9D4D-469C-6F29C81FD4DF}"/>
              </a:ext>
            </a:extLst>
          </p:cNvPr>
          <p:cNvSpPr/>
          <p:nvPr/>
        </p:nvSpPr>
        <p:spPr>
          <a:xfrm>
            <a:off x="326286" y="1319276"/>
            <a:ext cx="11558016" cy="581543"/>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solidFill>
                  <a:schemeClr val="bg1"/>
                </a:solidFill>
                <a:ea typeface="+mn-lt"/>
                <a:cs typeface="+mn-lt"/>
              </a:rPr>
              <a:t>What is the cumulative funding amount awarded and allocated among all projects over time? </a:t>
            </a:r>
            <a:endParaRPr lang="en-US">
              <a:solidFill>
                <a:schemeClr val="bg1"/>
              </a:solidFill>
              <a:ea typeface="+mn-lt"/>
              <a:cs typeface="+mn-lt"/>
            </a:endParaRPr>
          </a:p>
        </p:txBody>
      </p:sp>
      <p:sp>
        <p:nvSpPr>
          <p:cNvPr id="135" name="TextBox 134">
            <a:extLst>
              <a:ext uri="{FF2B5EF4-FFF2-40B4-BE49-F238E27FC236}">
                <a16:creationId xmlns:a16="http://schemas.microsoft.com/office/drawing/2014/main" id="{750DB65B-C667-68DC-C602-270A8C04B8CC}"/>
              </a:ext>
            </a:extLst>
          </p:cNvPr>
          <p:cNvSpPr txBox="1"/>
          <p:nvPr/>
        </p:nvSpPr>
        <p:spPr>
          <a:xfrm>
            <a:off x="336543" y="1908145"/>
            <a:ext cx="11558016" cy="584775"/>
          </a:xfrm>
          <a:prstGeom prst="rect">
            <a:avLst/>
          </a:prstGeom>
          <a:noFill/>
          <a:ln>
            <a:solidFill>
              <a:srgbClr val="002F56"/>
            </a:solidFill>
          </a:ln>
        </p:spPr>
        <p:txBody>
          <a:bodyPr wrap="square" lIns="91440" tIns="45720" rIns="91440" bIns="45720" rtlCol="0" anchor="t">
            <a:spAutoFit/>
          </a:bodyPr>
          <a:lstStyle/>
          <a:p>
            <a:pPr marL="742950" lvl="1" indent="-285750">
              <a:buFont typeface="Arial" panose="020B0604020202020204" pitchFamily="34" charset="0"/>
              <a:buChar char="•"/>
            </a:pPr>
            <a:r>
              <a:rPr lang="en-US" sz="1600">
                <a:solidFill>
                  <a:schemeClr val="tx1"/>
                </a:solidFill>
              </a:rPr>
              <a:t>The ORD has </a:t>
            </a:r>
            <a:r>
              <a:rPr lang="en-US" sz="1600" b="1">
                <a:solidFill>
                  <a:schemeClr val="tx1"/>
                </a:solidFill>
              </a:rPr>
              <a:t>awarded a cumulative amount of $218 million </a:t>
            </a:r>
            <a:r>
              <a:rPr lang="en-US" sz="1600">
                <a:solidFill>
                  <a:schemeClr val="tx1"/>
                </a:solidFill>
              </a:rPr>
              <a:t>to projects in the AMP as of June 2023</a:t>
            </a:r>
            <a:endParaRPr lang="en-US" sz="1600">
              <a:solidFill>
                <a:schemeClr val="tx1"/>
              </a:solidFill>
              <a:cs typeface="Calibri"/>
            </a:endParaRPr>
          </a:p>
          <a:p>
            <a:pPr marL="742950" lvl="1" indent="-285750">
              <a:buFont typeface="Arial" panose="020B0604020202020204" pitchFamily="34" charset="0"/>
              <a:buChar char="•"/>
            </a:pPr>
            <a:r>
              <a:rPr lang="en-US" sz="1600">
                <a:solidFill>
                  <a:schemeClr val="tx1"/>
                </a:solidFill>
              </a:rPr>
              <a:t>The</a:t>
            </a:r>
            <a:r>
              <a:rPr lang="en-US" sz="1600" b="1">
                <a:solidFill>
                  <a:schemeClr val="tx1"/>
                </a:solidFill>
              </a:rPr>
              <a:t> AMP has allocated</a:t>
            </a:r>
            <a:r>
              <a:rPr lang="en-US" sz="1600" b="1"/>
              <a:t> a cumulative amount</a:t>
            </a:r>
            <a:r>
              <a:rPr lang="en-US" sz="1600" b="1">
                <a:solidFill>
                  <a:schemeClr val="tx1"/>
                </a:solidFill>
              </a:rPr>
              <a:t> $152 million </a:t>
            </a:r>
            <a:r>
              <a:rPr lang="en-US" sz="1600">
                <a:solidFill>
                  <a:schemeClr val="tx1"/>
                </a:solidFill>
              </a:rPr>
              <a:t>as of June 2023</a:t>
            </a:r>
            <a:endParaRPr lang="en-US" sz="1600">
              <a:solidFill>
                <a:schemeClr val="tx1"/>
              </a:solidFill>
              <a:cs typeface="Calibri"/>
            </a:endParaRPr>
          </a:p>
        </p:txBody>
      </p:sp>
      <p:sp>
        <p:nvSpPr>
          <p:cNvPr id="136" name="TextBox 135">
            <a:extLst>
              <a:ext uri="{FF2B5EF4-FFF2-40B4-BE49-F238E27FC236}">
                <a16:creationId xmlns:a16="http://schemas.microsoft.com/office/drawing/2014/main" id="{9EDD61E0-1CA4-F635-9CEC-CD90EBFD99DF}"/>
              </a:ext>
            </a:extLst>
          </p:cNvPr>
          <p:cNvSpPr txBox="1"/>
          <p:nvPr/>
        </p:nvSpPr>
        <p:spPr>
          <a:xfrm>
            <a:off x="311424" y="843312"/>
            <a:ext cx="11556658" cy="369332"/>
          </a:xfrm>
          <a:prstGeom prst="rect">
            <a:avLst/>
          </a:prstGeom>
          <a:noFill/>
        </p:spPr>
        <p:txBody>
          <a:bodyPr wrap="square" lIns="91440" tIns="45720" rIns="91440" bIns="45720" rtlCol="0" anchor="t">
            <a:spAutoFit/>
          </a:bodyPr>
          <a:lstStyle/>
          <a:p>
            <a:r>
              <a:rPr lang="en-US" b="1" i="1">
                <a:cs typeface="Calibri"/>
              </a:rPr>
              <a:t>$152 million of the $218 million awarded to the Suicide Prevention AMP has been allocated as of June 2023</a:t>
            </a:r>
          </a:p>
        </p:txBody>
      </p:sp>
      <p:sp>
        <p:nvSpPr>
          <p:cNvPr id="5" name="TextBox 4">
            <a:extLst>
              <a:ext uri="{FF2B5EF4-FFF2-40B4-BE49-F238E27FC236}">
                <a16:creationId xmlns:a16="http://schemas.microsoft.com/office/drawing/2014/main" id="{B09FD93C-45EB-D75C-F40A-7AF8F92A65A8}"/>
              </a:ext>
            </a:extLst>
          </p:cNvPr>
          <p:cNvSpPr txBox="1"/>
          <p:nvPr/>
        </p:nvSpPr>
        <p:spPr>
          <a:xfrm>
            <a:off x="3031286" y="6157832"/>
            <a:ext cx="6002446" cy="646331"/>
          </a:xfrm>
          <a:prstGeom prst="rect">
            <a:avLst/>
          </a:prstGeom>
          <a:noFill/>
        </p:spPr>
        <p:txBody>
          <a:bodyPr wrap="square" lIns="91440" tIns="45720" rIns="91440" bIns="45720" rtlCol="0" anchor="t">
            <a:spAutoFit/>
          </a:bodyPr>
          <a:lstStyle/>
          <a:p>
            <a:pPr algn="ctr"/>
            <a:r>
              <a:rPr lang="en-US" sz="1200">
                <a:solidFill>
                  <a:schemeClr val="bg1"/>
                </a:solidFill>
              </a:rPr>
              <a:t>Source: RAFT data on 149 projects in the Suicide Prevention portfolio with start years between 2005-2023.</a:t>
            </a:r>
          </a:p>
          <a:p>
            <a:pPr algn="ctr"/>
            <a:endParaRPr lang="en-US" sz="1200">
              <a:solidFill>
                <a:schemeClr val="bg1"/>
              </a:solidFill>
            </a:endParaRPr>
          </a:p>
        </p:txBody>
      </p:sp>
      <p:grpSp>
        <p:nvGrpSpPr>
          <p:cNvPr id="6" name="Group 5">
            <a:extLst>
              <a:ext uri="{FF2B5EF4-FFF2-40B4-BE49-F238E27FC236}">
                <a16:creationId xmlns:a16="http://schemas.microsoft.com/office/drawing/2014/main" id="{65B096C0-DBD1-D7C8-E200-07162707A0B4}"/>
              </a:ext>
            </a:extLst>
          </p:cNvPr>
          <p:cNvGrpSpPr/>
          <p:nvPr/>
        </p:nvGrpSpPr>
        <p:grpSpPr>
          <a:xfrm>
            <a:off x="307698" y="2865508"/>
            <a:ext cx="11558016" cy="3156007"/>
            <a:chOff x="914400" y="667212"/>
            <a:chExt cx="10972800" cy="4912487"/>
          </a:xfrm>
        </p:grpSpPr>
        <p:sp>
          <p:nvSpPr>
            <p:cNvPr id="7" name="rc3">
              <a:extLst>
                <a:ext uri="{FF2B5EF4-FFF2-40B4-BE49-F238E27FC236}">
                  <a16:creationId xmlns:a16="http://schemas.microsoft.com/office/drawing/2014/main" id="{A8674FDA-B49D-AEF0-C3C0-739261B6ED12}"/>
                </a:ext>
              </a:extLst>
            </p:cNvPr>
            <p:cNvSpPr/>
            <p:nvPr/>
          </p:nvSpPr>
          <p:spPr>
            <a:xfrm>
              <a:off x="914400" y="914400"/>
              <a:ext cx="10972800" cy="4572000"/>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8" name="rc4">
              <a:extLst>
                <a:ext uri="{FF2B5EF4-FFF2-40B4-BE49-F238E27FC236}">
                  <a16:creationId xmlns:a16="http://schemas.microsoft.com/office/drawing/2014/main" id="{0CEA13D1-E603-57E1-832A-F14F1F32ED9E}"/>
                </a:ext>
              </a:extLst>
            </p:cNvPr>
            <p:cNvSpPr/>
            <p:nvPr/>
          </p:nvSpPr>
          <p:spPr>
            <a:xfrm>
              <a:off x="914400" y="914400"/>
              <a:ext cx="10972800" cy="4572000"/>
            </a:xfrm>
            <a:prstGeom prst="rect">
              <a:avLst/>
            </a:prstGeom>
            <a:solidFill>
              <a:srgbClr val="FFFFFF">
                <a:alpha val="100000"/>
              </a:srgbClr>
            </a:solidFill>
            <a:ln w="12318" cap="rnd">
              <a:solidFill>
                <a:srgbClr val="FFFFFF">
                  <a:alpha val="100000"/>
                </a:srgbClr>
              </a:solidFill>
              <a:prstDash val="solid"/>
              <a:round/>
            </a:ln>
          </p:spPr>
          <p:txBody>
            <a:bodyPr/>
            <a:lstStyle/>
            <a:p>
              <a:endParaRPr/>
            </a:p>
          </p:txBody>
        </p:sp>
        <p:sp>
          <p:nvSpPr>
            <p:cNvPr id="9" name="rc5">
              <a:extLst>
                <a:ext uri="{FF2B5EF4-FFF2-40B4-BE49-F238E27FC236}">
                  <a16:creationId xmlns:a16="http://schemas.microsoft.com/office/drawing/2014/main" id="{35833B6E-497D-4BC7-72B4-3A1F458F1005}"/>
                </a:ext>
              </a:extLst>
            </p:cNvPr>
            <p:cNvSpPr/>
            <p:nvPr/>
          </p:nvSpPr>
          <p:spPr>
            <a:xfrm>
              <a:off x="1555738" y="1184953"/>
              <a:ext cx="10268198" cy="3450777"/>
            </a:xfrm>
            <a:prstGeom prst="rect">
              <a:avLst/>
            </a:prstGeom>
            <a:solidFill>
              <a:srgbClr val="FFFFFF">
                <a:alpha val="100000"/>
              </a:srgbClr>
            </a:solidFill>
          </p:spPr>
          <p:txBody>
            <a:bodyPr/>
            <a:lstStyle/>
            <a:p>
              <a:endParaRPr/>
            </a:p>
          </p:txBody>
        </p:sp>
        <p:sp>
          <p:nvSpPr>
            <p:cNvPr id="10" name="pl6">
              <a:extLst>
                <a:ext uri="{FF2B5EF4-FFF2-40B4-BE49-F238E27FC236}">
                  <a16:creationId xmlns:a16="http://schemas.microsoft.com/office/drawing/2014/main" id="{5E102A90-E62F-1AF4-20CD-809F41E12EA9}"/>
                </a:ext>
              </a:extLst>
            </p:cNvPr>
            <p:cNvSpPr/>
            <p:nvPr/>
          </p:nvSpPr>
          <p:spPr>
            <a:xfrm>
              <a:off x="1555738" y="4635731"/>
              <a:ext cx="10268198" cy="0"/>
            </a:xfrm>
            <a:custGeom>
              <a:avLst/>
              <a:gdLst/>
              <a:ahLst/>
              <a:cxnLst/>
              <a:rect l="0" t="0" r="0" b="0"/>
              <a:pathLst>
                <a:path w="10268198">
                  <a:moveTo>
                    <a:pt x="0" y="0"/>
                  </a:moveTo>
                  <a:lnTo>
                    <a:pt x="10268198" y="0"/>
                  </a:lnTo>
                  <a:lnTo>
                    <a:pt x="10268198" y="0"/>
                  </a:lnTo>
                </a:path>
              </a:pathLst>
            </a:custGeom>
            <a:ln w="12318" cap="flat">
              <a:solidFill>
                <a:srgbClr val="EBEBEB">
                  <a:alpha val="100000"/>
                </a:srgbClr>
              </a:solidFill>
              <a:prstDash val="solid"/>
              <a:round/>
            </a:ln>
          </p:spPr>
          <p:txBody>
            <a:bodyPr/>
            <a:lstStyle/>
            <a:p>
              <a:endParaRPr/>
            </a:p>
          </p:txBody>
        </p:sp>
        <p:sp>
          <p:nvSpPr>
            <p:cNvPr id="11" name="pl7">
              <a:extLst>
                <a:ext uri="{FF2B5EF4-FFF2-40B4-BE49-F238E27FC236}">
                  <a16:creationId xmlns:a16="http://schemas.microsoft.com/office/drawing/2014/main" id="{FACD3B66-BDE3-C311-BA51-4AB28065A3CF}"/>
                </a:ext>
              </a:extLst>
            </p:cNvPr>
            <p:cNvSpPr/>
            <p:nvPr/>
          </p:nvSpPr>
          <p:spPr>
            <a:xfrm>
              <a:off x="1555738" y="3868889"/>
              <a:ext cx="10268198" cy="0"/>
            </a:xfrm>
            <a:custGeom>
              <a:avLst/>
              <a:gdLst/>
              <a:ahLst/>
              <a:cxnLst/>
              <a:rect l="0" t="0" r="0" b="0"/>
              <a:pathLst>
                <a:path w="10268198">
                  <a:moveTo>
                    <a:pt x="0" y="0"/>
                  </a:moveTo>
                  <a:lnTo>
                    <a:pt x="10268198" y="0"/>
                  </a:lnTo>
                  <a:lnTo>
                    <a:pt x="10268198" y="0"/>
                  </a:lnTo>
                </a:path>
              </a:pathLst>
            </a:custGeom>
            <a:ln w="12318" cap="flat">
              <a:solidFill>
                <a:srgbClr val="EBEBEB">
                  <a:alpha val="100000"/>
                </a:srgbClr>
              </a:solidFill>
              <a:prstDash val="solid"/>
              <a:round/>
            </a:ln>
          </p:spPr>
          <p:txBody>
            <a:bodyPr/>
            <a:lstStyle/>
            <a:p>
              <a:endParaRPr/>
            </a:p>
          </p:txBody>
        </p:sp>
        <p:sp>
          <p:nvSpPr>
            <p:cNvPr id="12" name="pl8">
              <a:extLst>
                <a:ext uri="{FF2B5EF4-FFF2-40B4-BE49-F238E27FC236}">
                  <a16:creationId xmlns:a16="http://schemas.microsoft.com/office/drawing/2014/main" id="{E78EA598-BD83-212A-D789-2D1161B9E3D4}"/>
                </a:ext>
              </a:extLst>
            </p:cNvPr>
            <p:cNvSpPr/>
            <p:nvPr/>
          </p:nvSpPr>
          <p:spPr>
            <a:xfrm>
              <a:off x="1555738" y="3102046"/>
              <a:ext cx="10268198" cy="0"/>
            </a:xfrm>
            <a:custGeom>
              <a:avLst/>
              <a:gdLst/>
              <a:ahLst/>
              <a:cxnLst/>
              <a:rect l="0" t="0" r="0" b="0"/>
              <a:pathLst>
                <a:path w="10268198">
                  <a:moveTo>
                    <a:pt x="0" y="0"/>
                  </a:moveTo>
                  <a:lnTo>
                    <a:pt x="10268198" y="0"/>
                  </a:lnTo>
                  <a:lnTo>
                    <a:pt x="10268198" y="0"/>
                  </a:lnTo>
                </a:path>
              </a:pathLst>
            </a:custGeom>
            <a:ln w="12318" cap="flat">
              <a:solidFill>
                <a:srgbClr val="EBEBEB">
                  <a:alpha val="100000"/>
                </a:srgbClr>
              </a:solidFill>
              <a:prstDash val="solid"/>
              <a:round/>
            </a:ln>
          </p:spPr>
          <p:txBody>
            <a:bodyPr/>
            <a:lstStyle/>
            <a:p>
              <a:endParaRPr/>
            </a:p>
          </p:txBody>
        </p:sp>
        <p:sp>
          <p:nvSpPr>
            <p:cNvPr id="13" name="pl9">
              <a:extLst>
                <a:ext uri="{FF2B5EF4-FFF2-40B4-BE49-F238E27FC236}">
                  <a16:creationId xmlns:a16="http://schemas.microsoft.com/office/drawing/2014/main" id="{DB7E73EF-5431-7A92-37B6-0E26B7FEB30A}"/>
                </a:ext>
              </a:extLst>
            </p:cNvPr>
            <p:cNvSpPr/>
            <p:nvPr/>
          </p:nvSpPr>
          <p:spPr>
            <a:xfrm>
              <a:off x="1555738" y="2335204"/>
              <a:ext cx="10268198" cy="0"/>
            </a:xfrm>
            <a:custGeom>
              <a:avLst/>
              <a:gdLst/>
              <a:ahLst/>
              <a:cxnLst/>
              <a:rect l="0" t="0" r="0" b="0"/>
              <a:pathLst>
                <a:path w="10268198">
                  <a:moveTo>
                    <a:pt x="0" y="0"/>
                  </a:moveTo>
                  <a:lnTo>
                    <a:pt x="10268198" y="0"/>
                  </a:lnTo>
                  <a:lnTo>
                    <a:pt x="10268198" y="0"/>
                  </a:lnTo>
                </a:path>
              </a:pathLst>
            </a:custGeom>
            <a:ln w="12318" cap="flat">
              <a:solidFill>
                <a:srgbClr val="EBEBEB">
                  <a:alpha val="100000"/>
                </a:srgbClr>
              </a:solidFill>
              <a:prstDash val="solid"/>
              <a:round/>
            </a:ln>
          </p:spPr>
          <p:txBody>
            <a:bodyPr/>
            <a:lstStyle/>
            <a:p>
              <a:endParaRPr/>
            </a:p>
          </p:txBody>
        </p:sp>
        <p:sp>
          <p:nvSpPr>
            <p:cNvPr id="14" name="pl10">
              <a:extLst>
                <a:ext uri="{FF2B5EF4-FFF2-40B4-BE49-F238E27FC236}">
                  <a16:creationId xmlns:a16="http://schemas.microsoft.com/office/drawing/2014/main" id="{382E9AC0-3066-459E-798D-765B02BA53EB}"/>
                </a:ext>
              </a:extLst>
            </p:cNvPr>
            <p:cNvSpPr/>
            <p:nvPr/>
          </p:nvSpPr>
          <p:spPr>
            <a:xfrm>
              <a:off x="1555738" y="1568362"/>
              <a:ext cx="10268198" cy="0"/>
            </a:xfrm>
            <a:custGeom>
              <a:avLst/>
              <a:gdLst/>
              <a:ahLst/>
              <a:cxnLst/>
              <a:rect l="0" t="0" r="0" b="0"/>
              <a:pathLst>
                <a:path w="10268198">
                  <a:moveTo>
                    <a:pt x="0" y="0"/>
                  </a:moveTo>
                  <a:lnTo>
                    <a:pt x="10268198" y="0"/>
                  </a:lnTo>
                  <a:lnTo>
                    <a:pt x="10268198" y="0"/>
                  </a:lnTo>
                </a:path>
              </a:pathLst>
            </a:custGeom>
            <a:ln w="12318" cap="flat">
              <a:solidFill>
                <a:srgbClr val="EBEBEB">
                  <a:alpha val="100000"/>
                </a:srgbClr>
              </a:solidFill>
              <a:prstDash val="solid"/>
              <a:round/>
            </a:ln>
          </p:spPr>
          <p:txBody>
            <a:bodyPr/>
            <a:lstStyle/>
            <a:p>
              <a:endParaRPr/>
            </a:p>
          </p:txBody>
        </p:sp>
        <p:sp>
          <p:nvSpPr>
            <p:cNvPr id="15" name="rc11">
              <a:extLst>
                <a:ext uri="{FF2B5EF4-FFF2-40B4-BE49-F238E27FC236}">
                  <a16:creationId xmlns:a16="http://schemas.microsoft.com/office/drawing/2014/main" id="{F178F5A7-617D-6DCE-D3A1-2B7FAB2B0C14}"/>
                </a:ext>
              </a:extLst>
            </p:cNvPr>
            <p:cNvSpPr/>
            <p:nvPr/>
          </p:nvSpPr>
          <p:spPr>
            <a:xfrm>
              <a:off x="1790147" y="4635731"/>
              <a:ext cx="134717" cy="0"/>
            </a:xfrm>
            <a:prstGeom prst="rect">
              <a:avLst/>
            </a:prstGeom>
            <a:solidFill>
              <a:srgbClr val="8FAADC">
                <a:alpha val="100000"/>
              </a:srgbClr>
            </a:solidFill>
          </p:spPr>
          <p:txBody>
            <a:bodyPr/>
            <a:lstStyle/>
            <a:p>
              <a:endParaRPr/>
            </a:p>
          </p:txBody>
        </p:sp>
        <p:sp>
          <p:nvSpPr>
            <p:cNvPr id="16" name="rc12">
              <a:extLst>
                <a:ext uri="{FF2B5EF4-FFF2-40B4-BE49-F238E27FC236}">
                  <a16:creationId xmlns:a16="http://schemas.microsoft.com/office/drawing/2014/main" id="{EDE4B6D6-5B3B-6F3C-61F6-B399EC91C7CF}"/>
                </a:ext>
              </a:extLst>
            </p:cNvPr>
            <p:cNvSpPr/>
            <p:nvPr/>
          </p:nvSpPr>
          <p:spPr>
            <a:xfrm>
              <a:off x="1655429" y="4624128"/>
              <a:ext cx="134717" cy="11603"/>
            </a:xfrm>
            <a:prstGeom prst="rect">
              <a:avLst/>
            </a:prstGeom>
            <a:solidFill>
              <a:srgbClr val="4472C4">
                <a:alpha val="100000"/>
              </a:srgbClr>
            </a:solidFill>
          </p:spPr>
          <p:txBody>
            <a:bodyPr/>
            <a:lstStyle/>
            <a:p>
              <a:endParaRPr/>
            </a:p>
          </p:txBody>
        </p:sp>
        <p:sp>
          <p:nvSpPr>
            <p:cNvPr id="17" name="rc13">
              <a:extLst>
                <a:ext uri="{FF2B5EF4-FFF2-40B4-BE49-F238E27FC236}">
                  <a16:creationId xmlns:a16="http://schemas.microsoft.com/office/drawing/2014/main" id="{CF5E1836-BB5D-87BF-793F-F56516B02F89}"/>
                </a:ext>
              </a:extLst>
            </p:cNvPr>
            <p:cNvSpPr/>
            <p:nvPr/>
          </p:nvSpPr>
          <p:spPr>
            <a:xfrm>
              <a:off x="2329019" y="4635731"/>
              <a:ext cx="134717" cy="0"/>
            </a:xfrm>
            <a:prstGeom prst="rect">
              <a:avLst/>
            </a:prstGeom>
            <a:solidFill>
              <a:srgbClr val="8FAADC">
                <a:alpha val="100000"/>
              </a:srgbClr>
            </a:solidFill>
          </p:spPr>
          <p:txBody>
            <a:bodyPr/>
            <a:lstStyle/>
            <a:p>
              <a:endParaRPr/>
            </a:p>
          </p:txBody>
        </p:sp>
        <p:sp>
          <p:nvSpPr>
            <p:cNvPr id="18" name="rc14">
              <a:extLst>
                <a:ext uri="{FF2B5EF4-FFF2-40B4-BE49-F238E27FC236}">
                  <a16:creationId xmlns:a16="http://schemas.microsoft.com/office/drawing/2014/main" id="{35D1BA55-1DEF-7BF9-9F2B-D10FBA8E42B8}"/>
                </a:ext>
              </a:extLst>
            </p:cNvPr>
            <p:cNvSpPr/>
            <p:nvPr/>
          </p:nvSpPr>
          <p:spPr>
            <a:xfrm>
              <a:off x="2194301" y="4624128"/>
              <a:ext cx="134717" cy="11603"/>
            </a:xfrm>
            <a:prstGeom prst="rect">
              <a:avLst/>
            </a:prstGeom>
            <a:solidFill>
              <a:srgbClr val="4472C4">
                <a:alpha val="100000"/>
              </a:srgbClr>
            </a:solidFill>
          </p:spPr>
          <p:txBody>
            <a:bodyPr/>
            <a:lstStyle/>
            <a:p>
              <a:endParaRPr/>
            </a:p>
          </p:txBody>
        </p:sp>
        <p:sp>
          <p:nvSpPr>
            <p:cNvPr id="19" name="rc15">
              <a:extLst>
                <a:ext uri="{FF2B5EF4-FFF2-40B4-BE49-F238E27FC236}">
                  <a16:creationId xmlns:a16="http://schemas.microsoft.com/office/drawing/2014/main" id="{6CEAA849-659A-A2A1-3D37-8AA407F786C5}"/>
                </a:ext>
              </a:extLst>
            </p:cNvPr>
            <p:cNvSpPr/>
            <p:nvPr/>
          </p:nvSpPr>
          <p:spPr>
            <a:xfrm>
              <a:off x="2867891" y="4635731"/>
              <a:ext cx="134717" cy="0"/>
            </a:xfrm>
            <a:prstGeom prst="rect">
              <a:avLst/>
            </a:prstGeom>
            <a:solidFill>
              <a:srgbClr val="8FAADC">
                <a:alpha val="100000"/>
              </a:srgbClr>
            </a:solidFill>
          </p:spPr>
          <p:txBody>
            <a:bodyPr/>
            <a:lstStyle/>
            <a:p>
              <a:endParaRPr/>
            </a:p>
          </p:txBody>
        </p:sp>
        <p:sp>
          <p:nvSpPr>
            <p:cNvPr id="20" name="rc16">
              <a:extLst>
                <a:ext uri="{FF2B5EF4-FFF2-40B4-BE49-F238E27FC236}">
                  <a16:creationId xmlns:a16="http://schemas.microsoft.com/office/drawing/2014/main" id="{D1A5EC31-0EAC-2337-9BBA-45EEF70960E6}"/>
                </a:ext>
              </a:extLst>
            </p:cNvPr>
            <p:cNvSpPr/>
            <p:nvPr/>
          </p:nvSpPr>
          <p:spPr>
            <a:xfrm>
              <a:off x="2733173" y="4624128"/>
              <a:ext cx="134717" cy="11603"/>
            </a:xfrm>
            <a:prstGeom prst="rect">
              <a:avLst/>
            </a:prstGeom>
            <a:solidFill>
              <a:srgbClr val="4472C4">
                <a:alpha val="100000"/>
              </a:srgbClr>
            </a:solidFill>
          </p:spPr>
          <p:txBody>
            <a:bodyPr/>
            <a:lstStyle/>
            <a:p>
              <a:endParaRPr/>
            </a:p>
          </p:txBody>
        </p:sp>
        <p:sp>
          <p:nvSpPr>
            <p:cNvPr id="21" name="rc17">
              <a:extLst>
                <a:ext uri="{FF2B5EF4-FFF2-40B4-BE49-F238E27FC236}">
                  <a16:creationId xmlns:a16="http://schemas.microsoft.com/office/drawing/2014/main" id="{CEE935BA-2BDC-F584-043D-017ECBA7CB16}"/>
                </a:ext>
              </a:extLst>
            </p:cNvPr>
            <p:cNvSpPr/>
            <p:nvPr/>
          </p:nvSpPr>
          <p:spPr>
            <a:xfrm>
              <a:off x="3406762" y="4614354"/>
              <a:ext cx="134717" cy="21377"/>
            </a:xfrm>
            <a:prstGeom prst="rect">
              <a:avLst/>
            </a:prstGeom>
            <a:solidFill>
              <a:srgbClr val="8FAADC">
                <a:alpha val="100000"/>
              </a:srgbClr>
            </a:solidFill>
          </p:spPr>
          <p:txBody>
            <a:bodyPr/>
            <a:lstStyle/>
            <a:p>
              <a:endParaRPr/>
            </a:p>
          </p:txBody>
        </p:sp>
        <p:sp>
          <p:nvSpPr>
            <p:cNvPr id="22" name="rc18">
              <a:extLst>
                <a:ext uri="{FF2B5EF4-FFF2-40B4-BE49-F238E27FC236}">
                  <a16:creationId xmlns:a16="http://schemas.microsoft.com/office/drawing/2014/main" id="{AE9A937E-845F-7F6E-E729-9E738E96FF3F}"/>
                </a:ext>
              </a:extLst>
            </p:cNvPr>
            <p:cNvSpPr/>
            <p:nvPr/>
          </p:nvSpPr>
          <p:spPr>
            <a:xfrm>
              <a:off x="3272044" y="4306281"/>
              <a:ext cx="134717" cy="329450"/>
            </a:xfrm>
            <a:prstGeom prst="rect">
              <a:avLst/>
            </a:prstGeom>
            <a:solidFill>
              <a:srgbClr val="4472C4">
                <a:alpha val="100000"/>
              </a:srgbClr>
            </a:solidFill>
          </p:spPr>
          <p:txBody>
            <a:bodyPr/>
            <a:lstStyle/>
            <a:p>
              <a:endParaRPr/>
            </a:p>
          </p:txBody>
        </p:sp>
        <p:sp>
          <p:nvSpPr>
            <p:cNvPr id="23" name="rc19">
              <a:extLst>
                <a:ext uri="{FF2B5EF4-FFF2-40B4-BE49-F238E27FC236}">
                  <a16:creationId xmlns:a16="http://schemas.microsoft.com/office/drawing/2014/main" id="{FAACD88D-82EC-8285-8774-8BAE11FD1857}"/>
                </a:ext>
              </a:extLst>
            </p:cNvPr>
            <p:cNvSpPr/>
            <p:nvPr/>
          </p:nvSpPr>
          <p:spPr>
            <a:xfrm>
              <a:off x="3945634" y="4595861"/>
              <a:ext cx="134717" cy="39870"/>
            </a:xfrm>
            <a:prstGeom prst="rect">
              <a:avLst/>
            </a:prstGeom>
            <a:solidFill>
              <a:srgbClr val="8FAADC">
                <a:alpha val="100000"/>
              </a:srgbClr>
            </a:solidFill>
          </p:spPr>
          <p:txBody>
            <a:bodyPr/>
            <a:lstStyle/>
            <a:p>
              <a:endParaRPr/>
            </a:p>
          </p:txBody>
        </p:sp>
        <p:sp>
          <p:nvSpPr>
            <p:cNvPr id="24" name="rc20">
              <a:extLst>
                <a:ext uri="{FF2B5EF4-FFF2-40B4-BE49-F238E27FC236}">
                  <a16:creationId xmlns:a16="http://schemas.microsoft.com/office/drawing/2014/main" id="{BB6C7E09-A944-F268-7ED8-C40E7B37985E}"/>
                </a:ext>
              </a:extLst>
            </p:cNvPr>
            <p:cNvSpPr/>
            <p:nvPr/>
          </p:nvSpPr>
          <p:spPr>
            <a:xfrm>
              <a:off x="3810916" y="4276068"/>
              <a:ext cx="134717" cy="359663"/>
            </a:xfrm>
            <a:prstGeom prst="rect">
              <a:avLst/>
            </a:prstGeom>
            <a:solidFill>
              <a:srgbClr val="4472C4">
                <a:alpha val="100000"/>
              </a:srgbClr>
            </a:solidFill>
          </p:spPr>
          <p:txBody>
            <a:bodyPr/>
            <a:lstStyle/>
            <a:p>
              <a:endParaRPr/>
            </a:p>
          </p:txBody>
        </p:sp>
        <p:sp>
          <p:nvSpPr>
            <p:cNvPr id="25" name="rc21">
              <a:extLst>
                <a:ext uri="{FF2B5EF4-FFF2-40B4-BE49-F238E27FC236}">
                  <a16:creationId xmlns:a16="http://schemas.microsoft.com/office/drawing/2014/main" id="{0A81D3DB-FB86-14C2-278F-4EE051857AA6}"/>
                </a:ext>
              </a:extLst>
            </p:cNvPr>
            <p:cNvSpPr/>
            <p:nvPr/>
          </p:nvSpPr>
          <p:spPr>
            <a:xfrm>
              <a:off x="4484505" y="4543368"/>
              <a:ext cx="134717" cy="92363"/>
            </a:xfrm>
            <a:prstGeom prst="rect">
              <a:avLst/>
            </a:prstGeom>
            <a:solidFill>
              <a:srgbClr val="8FAADC">
                <a:alpha val="100000"/>
              </a:srgbClr>
            </a:solidFill>
          </p:spPr>
          <p:txBody>
            <a:bodyPr/>
            <a:lstStyle/>
            <a:p>
              <a:endParaRPr/>
            </a:p>
          </p:txBody>
        </p:sp>
        <p:sp>
          <p:nvSpPr>
            <p:cNvPr id="26" name="rc22">
              <a:extLst>
                <a:ext uri="{FF2B5EF4-FFF2-40B4-BE49-F238E27FC236}">
                  <a16:creationId xmlns:a16="http://schemas.microsoft.com/office/drawing/2014/main" id="{87F2B6DF-544F-CF61-D194-4A758F334408}"/>
                </a:ext>
              </a:extLst>
            </p:cNvPr>
            <p:cNvSpPr/>
            <p:nvPr/>
          </p:nvSpPr>
          <p:spPr>
            <a:xfrm>
              <a:off x="4349788" y="4237250"/>
              <a:ext cx="134717" cy="398481"/>
            </a:xfrm>
            <a:prstGeom prst="rect">
              <a:avLst/>
            </a:prstGeom>
            <a:solidFill>
              <a:srgbClr val="4472C4">
                <a:alpha val="100000"/>
              </a:srgbClr>
            </a:solidFill>
          </p:spPr>
          <p:txBody>
            <a:bodyPr/>
            <a:lstStyle/>
            <a:p>
              <a:endParaRPr/>
            </a:p>
          </p:txBody>
        </p:sp>
        <p:sp>
          <p:nvSpPr>
            <p:cNvPr id="27" name="rc23">
              <a:extLst>
                <a:ext uri="{FF2B5EF4-FFF2-40B4-BE49-F238E27FC236}">
                  <a16:creationId xmlns:a16="http://schemas.microsoft.com/office/drawing/2014/main" id="{B8E256D0-6096-C9E9-1908-71230DED925D}"/>
                </a:ext>
              </a:extLst>
            </p:cNvPr>
            <p:cNvSpPr/>
            <p:nvPr/>
          </p:nvSpPr>
          <p:spPr>
            <a:xfrm>
              <a:off x="5023377" y="4503653"/>
              <a:ext cx="134717" cy="132078"/>
            </a:xfrm>
            <a:prstGeom prst="rect">
              <a:avLst/>
            </a:prstGeom>
            <a:solidFill>
              <a:srgbClr val="8FAADC">
                <a:alpha val="100000"/>
              </a:srgbClr>
            </a:solidFill>
          </p:spPr>
          <p:txBody>
            <a:bodyPr/>
            <a:lstStyle/>
            <a:p>
              <a:endParaRPr/>
            </a:p>
          </p:txBody>
        </p:sp>
        <p:sp>
          <p:nvSpPr>
            <p:cNvPr id="28" name="rc24">
              <a:extLst>
                <a:ext uri="{FF2B5EF4-FFF2-40B4-BE49-F238E27FC236}">
                  <a16:creationId xmlns:a16="http://schemas.microsoft.com/office/drawing/2014/main" id="{A99187EC-6D3D-067C-08C4-B6CEC7996EF0}"/>
                </a:ext>
              </a:extLst>
            </p:cNvPr>
            <p:cNvSpPr/>
            <p:nvPr/>
          </p:nvSpPr>
          <p:spPr>
            <a:xfrm>
              <a:off x="4888659" y="4223349"/>
              <a:ext cx="134717" cy="412381"/>
            </a:xfrm>
            <a:prstGeom prst="rect">
              <a:avLst/>
            </a:prstGeom>
            <a:solidFill>
              <a:srgbClr val="4472C4">
                <a:alpha val="100000"/>
              </a:srgbClr>
            </a:solidFill>
          </p:spPr>
          <p:txBody>
            <a:bodyPr/>
            <a:lstStyle/>
            <a:p>
              <a:endParaRPr/>
            </a:p>
          </p:txBody>
        </p:sp>
        <p:sp>
          <p:nvSpPr>
            <p:cNvPr id="29" name="rc25">
              <a:extLst>
                <a:ext uri="{FF2B5EF4-FFF2-40B4-BE49-F238E27FC236}">
                  <a16:creationId xmlns:a16="http://schemas.microsoft.com/office/drawing/2014/main" id="{F15D14FA-4DF1-AD99-6CDD-91B4DF8E2F9C}"/>
                </a:ext>
              </a:extLst>
            </p:cNvPr>
            <p:cNvSpPr/>
            <p:nvPr/>
          </p:nvSpPr>
          <p:spPr>
            <a:xfrm>
              <a:off x="5562249" y="4423568"/>
              <a:ext cx="134717" cy="212163"/>
            </a:xfrm>
            <a:prstGeom prst="rect">
              <a:avLst/>
            </a:prstGeom>
            <a:solidFill>
              <a:srgbClr val="8FAADC">
                <a:alpha val="100000"/>
              </a:srgbClr>
            </a:solidFill>
          </p:spPr>
          <p:txBody>
            <a:bodyPr/>
            <a:lstStyle/>
            <a:p>
              <a:endParaRPr/>
            </a:p>
          </p:txBody>
        </p:sp>
        <p:sp>
          <p:nvSpPr>
            <p:cNvPr id="30" name="rc26">
              <a:extLst>
                <a:ext uri="{FF2B5EF4-FFF2-40B4-BE49-F238E27FC236}">
                  <a16:creationId xmlns:a16="http://schemas.microsoft.com/office/drawing/2014/main" id="{F8C55F44-7607-228A-29FD-E1292B206C94}"/>
                </a:ext>
              </a:extLst>
            </p:cNvPr>
            <p:cNvSpPr/>
            <p:nvPr/>
          </p:nvSpPr>
          <p:spPr>
            <a:xfrm>
              <a:off x="5427531" y="3835267"/>
              <a:ext cx="134717" cy="800464"/>
            </a:xfrm>
            <a:prstGeom prst="rect">
              <a:avLst/>
            </a:prstGeom>
            <a:solidFill>
              <a:srgbClr val="4472C4">
                <a:alpha val="100000"/>
              </a:srgbClr>
            </a:solidFill>
          </p:spPr>
          <p:txBody>
            <a:bodyPr/>
            <a:lstStyle/>
            <a:p>
              <a:endParaRPr/>
            </a:p>
          </p:txBody>
        </p:sp>
        <p:sp>
          <p:nvSpPr>
            <p:cNvPr id="31" name="rc27">
              <a:extLst>
                <a:ext uri="{FF2B5EF4-FFF2-40B4-BE49-F238E27FC236}">
                  <a16:creationId xmlns:a16="http://schemas.microsoft.com/office/drawing/2014/main" id="{9CEF893E-F012-9008-B8EB-D37DB627BD59}"/>
                </a:ext>
              </a:extLst>
            </p:cNvPr>
            <p:cNvSpPr/>
            <p:nvPr/>
          </p:nvSpPr>
          <p:spPr>
            <a:xfrm>
              <a:off x="6101120" y="4303114"/>
              <a:ext cx="134717" cy="332617"/>
            </a:xfrm>
            <a:prstGeom prst="rect">
              <a:avLst/>
            </a:prstGeom>
            <a:solidFill>
              <a:srgbClr val="8FAADC">
                <a:alpha val="100000"/>
              </a:srgbClr>
            </a:solidFill>
          </p:spPr>
          <p:txBody>
            <a:bodyPr/>
            <a:lstStyle/>
            <a:p>
              <a:endParaRPr/>
            </a:p>
          </p:txBody>
        </p:sp>
        <p:sp>
          <p:nvSpPr>
            <p:cNvPr id="32" name="rc28">
              <a:extLst>
                <a:ext uri="{FF2B5EF4-FFF2-40B4-BE49-F238E27FC236}">
                  <a16:creationId xmlns:a16="http://schemas.microsoft.com/office/drawing/2014/main" id="{313185CA-C777-47F9-B6A8-471372520AFC}"/>
                </a:ext>
              </a:extLst>
            </p:cNvPr>
            <p:cNvSpPr/>
            <p:nvPr/>
          </p:nvSpPr>
          <p:spPr>
            <a:xfrm>
              <a:off x="5966402" y="3427735"/>
              <a:ext cx="134717" cy="1207996"/>
            </a:xfrm>
            <a:prstGeom prst="rect">
              <a:avLst/>
            </a:prstGeom>
            <a:solidFill>
              <a:srgbClr val="4472C4">
                <a:alpha val="100000"/>
              </a:srgbClr>
            </a:solidFill>
          </p:spPr>
          <p:txBody>
            <a:bodyPr/>
            <a:lstStyle/>
            <a:p>
              <a:endParaRPr/>
            </a:p>
          </p:txBody>
        </p:sp>
        <p:sp>
          <p:nvSpPr>
            <p:cNvPr id="33" name="rc29">
              <a:extLst>
                <a:ext uri="{FF2B5EF4-FFF2-40B4-BE49-F238E27FC236}">
                  <a16:creationId xmlns:a16="http://schemas.microsoft.com/office/drawing/2014/main" id="{8E8C8886-6386-02E6-48AF-4BB91ADE1AFF}"/>
                </a:ext>
              </a:extLst>
            </p:cNvPr>
            <p:cNvSpPr/>
            <p:nvPr/>
          </p:nvSpPr>
          <p:spPr>
            <a:xfrm>
              <a:off x="6639992" y="4128819"/>
              <a:ext cx="134717" cy="506912"/>
            </a:xfrm>
            <a:prstGeom prst="rect">
              <a:avLst/>
            </a:prstGeom>
            <a:solidFill>
              <a:srgbClr val="8FAADC">
                <a:alpha val="100000"/>
              </a:srgbClr>
            </a:solidFill>
          </p:spPr>
          <p:txBody>
            <a:bodyPr/>
            <a:lstStyle/>
            <a:p>
              <a:endParaRPr/>
            </a:p>
          </p:txBody>
        </p:sp>
        <p:sp>
          <p:nvSpPr>
            <p:cNvPr id="34" name="rc30">
              <a:extLst>
                <a:ext uri="{FF2B5EF4-FFF2-40B4-BE49-F238E27FC236}">
                  <a16:creationId xmlns:a16="http://schemas.microsoft.com/office/drawing/2014/main" id="{65FDC077-28FD-4949-5700-8007A8C0AD23}"/>
                </a:ext>
              </a:extLst>
            </p:cNvPr>
            <p:cNvSpPr/>
            <p:nvPr/>
          </p:nvSpPr>
          <p:spPr>
            <a:xfrm>
              <a:off x="6505274" y="3404662"/>
              <a:ext cx="134717" cy="1231069"/>
            </a:xfrm>
            <a:prstGeom prst="rect">
              <a:avLst/>
            </a:prstGeom>
            <a:solidFill>
              <a:srgbClr val="4472C4">
                <a:alpha val="100000"/>
              </a:srgbClr>
            </a:solidFill>
          </p:spPr>
          <p:txBody>
            <a:bodyPr/>
            <a:lstStyle/>
            <a:p>
              <a:endParaRPr/>
            </a:p>
          </p:txBody>
        </p:sp>
        <p:sp>
          <p:nvSpPr>
            <p:cNvPr id="35" name="rc31">
              <a:extLst>
                <a:ext uri="{FF2B5EF4-FFF2-40B4-BE49-F238E27FC236}">
                  <a16:creationId xmlns:a16="http://schemas.microsoft.com/office/drawing/2014/main" id="{58B66EAB-84D4-C6C0-0340-2CC0B9E7B5F4}"/>
                </a:ext>
              </a:extLst>
            </p:cNvPr>
            <p:cNvSpPr/>
            <p:nvPr/>
          </p:nvSpPr>
          <p:spPr>
            <a:xfrm>
              <a:off x="7178863" y="3912273"/>
              <a:ext cx="134717" cy="723458"/>
            </a:xfrm>
            <a:prstGeom prst="rect">
              <a:avLst/>
            </a:prstGeom>
            <a:solidFill>
              <a:srgbClr val="8FAADC">
                <a:alpha val="100000"/>
              </a:srgbClr>
            </a:solidFill>
          </p:spPr>
          <p:txBody>
            <a:bodyPr/>
            <a:lstStyle/>
            <a:p>
              <a:endParaRPr/>
            </a:p>
          </p:txBody>
        </p:sp>
        <p:sp>
          <p:nvSpPr>
            <p:cNvPr id="36" name="rc32">
              <a:extLst>
                <a:ext uri="{FF2B5EF4-FFF2-40B4-BE49-F238E27FC236}">
                  <a16:creationId xmlns:a16="http://schemas.microsoft.com/office/drawing/2014/main" id="{5353F2CC-DAC2-BF5D-21D6-B7506075F315}"/>
                </a:ext>
              </a:extLst>
            </p:cNvPr>
            <p:cNvSpPr/>
            <p:nvPr/>
          </p:nvSpPr>
          <p:spPr>
            <a:xfrm>
              <a:off x="7044146" y="3330014"/>
              <a:ext cx="134717" cy="1305717"/>
            </a:xfrm>
            <a:prstGeom prst="rect">
              <a:avLst/>
            </a:prstGeom>
            <a:solidFill>
              <a:srgbClr val="4472C4">
                <a:alpha val="100000"/>
              </a:srgbClr>
            </a:solidFill>
          </p:spPr>
          <p:txBody>
            <a:bodyPr/>
            <a:lstStyle/>
            <a:p>
              <a:endParaRPr/>
            </a:p>
          </p:txBody>
        </p:sp>
        <p:sp>
          <p:nvSpPr>
            <p:cNvPr id="37" name="rc33">
              <a:extLst>
                <a:ext uri="{FF2B5EF4-FFF2-40B4-BE49-F238E27FC236}">
                  <a16:creationId xmlns:a16="http://schemas.microsoft.com/office/drawing/2014/main" id="{52E6A245-79B3-0579-C279-CFB7CBBB6743}"/>
                </a:ext>
              </a:extLst>
            </p:cNvPr>
            <p:cNvSpPr/>
            <p:nvPr/>
          </p:nvSpPr>
          <p:spPr>
            <a:xfrm>
              <a:off x="7717735" y="3725258"/>
              <a:ext cx="134717" cy="910473"/>
            </a:xfrm>
            <a:prstGeom prst="rect">
              <a:avLst/>
            </a:prstGeom>
            <a:solidFill>
              <a:srgbClr val="8FAADC">
                <a:alpha val="100000"/>
              </a:srgbClr>
            </a:solidFill>
          </p:spPr>
          <p:txBody>
            <a:bodyPr/>
            <a:lstStyle/>
            <a:p>
              <a:endParaRPr/>
            </a:p>
          </p:txBody>
        </p:sp>
        <p:sp>
          <p:nvSpPr>
            <p:cNvPr id="38" name="rc34">
              <a:extLst>
                <a:ext uri="{FF2B5EF4-FFF2-40B4-BE49-F238E27FC236}">
                  <a16:creationId xmlns:a16="http://schemas.microsoft.com/office/drawing/2014/main" id="{B9C3350C-2B32-EC57-A549-55020FC417FE}"/>
                </a:ext>
              </a:extLst>
            </p:cNvPr>
            <p:cNvSpPr/>
            <p:nvPr/>
          </p:nvSpPr>
          <p:spPr>
            <a:xfrm>
              <a:off x="7583017" y="3244929"/>
              <a:ext cx="134717" cy="1390802"/>
            </a:xfrm>
            <a:prstGeom prst="rect">
              <a:avLst/>
            </a:prstGeom>
            <a:solidFill>
              <a:srgbClr val="4472C4">
                <a:alpha val="100000"/>
              </a:srgbClr>
            </a:solidFill>
          </p:spPr>
          <p:txBody>
            <a:bodyPr/>
            <a:lstStyle/>
            <a:p>
              <a:endParaRPr/>
            </a:p>
          </p:txBody>
        </p:sp>
        <p:sp>
          <p:nvSpPr>
            <p:cNvPr id="39" name="rc35">
              <a:extLst>
                <a:ext uri="{FF2B5EF4-FFF2-40B4-BE49-F238E27FC236}">
                  <a16:creationId xmlns:a16="http://schemas.microsoft.com/office/drawing/2014/main" id="{B512C6DA-20EE-5712-8933-EA957F6F21D2}"/>
                </a:ext>
              </a:extLst>
            </p:cNvPr>
            <p:cNvSpPr/>
            <p:nvPr/>
          </p:nvSpPr>
          <p:spPr>
            <a:xfrm>
              <a:off x="8256607" y="3560793"/>
              <a:ext cx="134717" cy="1074937"/>
            </a:xfrm>
            <a:prstGeom prst="rect">
              <a:avLst/>
            </a:prstGeom>
            <a:solidFill>
              <a:srgbClr val="8FAADC">
                <a:alpha val="100000"/>
              </a:srgbClr>
            </a:solidFill>
          </p:spPr>
          <p:txBody>
            <a:bodyPr/>
            <a:lstStyle/>
            <a:p>
              <a:endParaRPr/>
            </a:p>
          </p:txBody>
        </p:sp>
        <p:sp>
          <p:nvSpPr>
            <p:cNvPr id="40" name="rc36">
              <a:extLst>
                <a:ext uri="{FF2B5EF4-FFF2-40B4-BE49-F238E27FC236}">
                  <a16:creationId xmlns:a16="http://schemas.microsoft.com/office/drawing/2014/main" id="{14CCC157-42EA-607D-99DC-9476F6539DE1}"/>
                </a:ext>
              </a:extLst>
            </p:cNvPr>
            <p:cNvSpPr/>
            <p:nvPr/>
          </p:nvSpPr>
          <p:spPr>
            <a:xfrm>
              <a:off x="8121889" y="3153376"/>
              <a:ext cx="134717" cy="1482355"/>
            </a:xfrm>
            <a:prstGeom prst="rect">
              <a:avLst/>
            </a:prstGeom>
            <a:solidFill>
              <a:srgbClr val="4472C4">
                <a:alpha val="100000"/>
              </a:srgbClr>
            </a:solidFill>
          </p:spPr>
          <p:txBody>
            <a:bodyPr/>
            <a:lstStyle/>
            <a:p>
              <a:endParaRPr/>
            </a:p>
          </p:txBody>
        </p:sp>
        <p:sp>
          <p:nvSpPr>
            <p:cNvPr id="41" name="rc37">
              <a:extLst>
                <a:ext uri="{FF2B5EF4-FFF2-40B4-BE49-F238E27FC236}">
                  <a16:creationId xmlns:a16="http://schemas.microsoft.com/office/drawing/2014/main" id="{C78B23B2-DDAB-461D-D56C-D59A968177F7}"/>
                </a:ext>
              </a:extLst>
            </p:cNvPr>
            <p:cNvSpPr/>
            <p:nvPr/>
          </p:nvSpPr>
          <p:spPr>
            <a:xfrm>
              <a:off x="8795478" y="3393996"/>
              <a:ext cx="134717" cy="1241735"/>
            </a:xfrm>
            <a:prstGeom prst="rect">
              <a:avLst/>
            </a:prstGeom>
            <a:solidFill>
              <a:srgbClr val="8FAADC">
                <a:alpha val="100000"/>
              </a:srgbClr>
            </a:solidFill>
          </p:spPr>
          <p:txBody>
            <a:bodyPr/>
            <a:lstStyle/>
            <a:p>
              <a:endParaRPr/>
            </a:p>
          </p:txBody>
        </p:sp>
        <p:sp>
          <p:nvSpPr>
            <p:cNvPr id="42" name="rc38">
              <a:extLst>
                <a:ext uri="{FF2B5EF4-FFF2-40B4-BE49-F238E27FC236}">
                  <a16:creationId xmlns:a16="http://schemas.microsoft.com/office/drawing/2014/main" id="{6B514986-B670-103F-6311-1B26865422BD}"/>
                </a:ext>
              </a:extLst>
            </p:cNvPr>
            <p:cNvSpPr/>
            <p:nvPr/>
          </p:nvSpPr>
          <p:spPr>
            <a:xfrm>
              <a:off x="8660760" y="3005089"/>
              <a:ext cx="134717" cy="1630642"/>
            </a:xfrm>
            <a:prstGeom prst="rect">
              <a:avLst/>
            </a:prstGeom>
            <a:solidFill>
              <a:srgbClr val="4472C4">
                <a:alpha val="100000"/>
              </a:srgbClr>
            </a:solidFill>
          </p:spPr>
          <p:txBody>
            <a:bodyPr/>
            <a:lstStyle/>
            <a:p>
              <a:endParaRPr/>
            </a:p>
          </p:txBody>
        </p:sp>
        <p:sp>
          <p:nvSpPr>
            <p:cNvPr id="43" name="rc39">
              <a:extLst>
                <a:ext uri="{FF2B5EF4-FFF2-40B4-BE49-F238E27FC236}">
                  <a16:creationId xmlns:a16="http://schemas.microsoft.com/office/drawing/2014/main" id="{664CFED3-A1D2-785A-2C01-EAFED67E9FE6}"/>
                </a:ext>
              </a:extLst>
            </p:cNvPr>
            <p:cNvSpPr/>
            <p:nvPr/>
          </p:nvSpPr>
          <p:spPr>
            <a:xfrm>
              <a:off x="9334350" y="3204649"/>
              <a:ext cx="134717" cy="1431082"/>
            </a:xfrm>
            <a:prstGeom prst="rect">
              <a:avLst/>
            </a:prstGeom>
            <a:solidFill>
              <a:srgbClr val="8FAADC">
                <a:alpha val="100000"/>
              </a:srgbClr>
            </a:solidFill>
          </p:spPr>
          <p:txBody>
            <a:bodyPr/>
            <a:lstStyle/>
            <a:p>
              <a:endParaRPr/>
            </a:p>
          </p:txBody>
        </p:sp>
        <p:sp>
          <p:nvSpPr>
            <p:cNvPr id="44" name="rc40">
              <a:extLst>
                <a:ext uri="{FF2B5EF4-FFF2-40B4-BE49-F238E27FC236}">
                  <a16:creationId xmlns:a16="http://schemas.microsoft.com/office/drawing/2014/main" id="{4DD820C5-40EB-FE92-D8BB-6D8E19E55A1D}"/>
                </a:ext>
              </a:extLst>
            </p:cNvPr>
            <p:cNvSpPr/>
            <p:nvPr/>
          </p:nvSpPr>
          <p:spPr>
            <a:xfrm>
              <a:off x="9199632" y="2767398"/>
              <a:ext cx="134717" cy="1868333"/>
            </a:xfrm>
            <a:prstGeom prst="rect">
              <a:avLst/>
            </a:prstGeom>
            <a:solidFill>
              <a:srgbClr val="4472C4">
                <a:alpha val="100000"/>
              </a:srgbClr>
            </a:solidFill>
          </p:spPr>
          <p:txBody>
            <a:bodyPr/>
            <a:lstStyle/>
            <a:p>
              <a:endParaRPr/>
            </a:p>
          </p:txBody>
        </p:sp>
        <p:sp>
          <p:nvSpPr>
            <p:cNvPr id="45" name="rc41">
              <a:extLst>
                <a:ext uri="{FF2B5EF4-FFF2-40B4-BE49-F238E27FC236}">
                  <a16:creationId xmlns:a16="http://schemas.microsoft.com/office/drawing/2014/main" id="{F660E39F-6104-513A-93BA-4224B30697EC}"/>
                </a:ext>
              </a:extLst>
            </p:cNvPr>
            <p:cNvSpPr/>
            <p:nvPr/>
          </p:nvSpPr>
          <p:spPr>
            <a:xfrm>
              <a:off x="9873222" y="3027318"/>
              <a:ext cx="134717" cy="1608413"/>
            </a:xfrm>
            <a:prstGeom prst="rect">
              <a:avLst/>
            </a:prstGeom>
            <a:solidFill>
              <a:srgbClr val="8FAADC">
                <a:alpha val="100000"/>
              </a:srgbClr>
            </a:solidFill>
          </p:spPr>
          <p:txBody>
            <a:bodyPr/>
            <a:lstStyle/>
            <a:p>
              <a:endParaRPr/>
            </a:p>
          </p:txBody>
        </p:sp>
        <p:sp>
          <p:nvSpPr>
            <p:cNvPr id="46" name="rc42">
              <a:extLst>
                <a:ext uri="{FF2B5EF4-FFF2-40B4-BE49-F238E27FC236}">
                  <a16:creationId xmlns:a16="http://schemas.microsoft.com/office/drawing/2014/main" id="{96946F66-CFF2-E83B-77FC-B1E0CAD82208}"/>
                </a:ext>
              </a:extLst>
            </p:cNvPr>
            <p:cNvSpPr/>
            <p:nvPr/>
          </p:nvSpPr>
          <p:spPr>
            <a:xfrm>
              <a:off x="9738504" y="2443644"/>
              <a:ext cx="134717" cy="2192087"/>
            </a:xfrm>
            <a:prstGeom prst="rect">
              <a:avLst/>
            </a:prstGeom>
            <a:solidFill>
              <a:srgbClr val="4472C4">
                <a:alpha val="100000"/>
              </a:srgbClr>
            </a:solidFill>
          </p:spPr>
          <p:txBody>
            <a:bodyPr/>
            <a:lstStyle/>
            <a:p>
              <a:endParaRPr/>
            </a:p>
          </p:txBody>
        </p:sp>
        <p:sp>
          <p:nvSpPr>
            <p:cNvPr id="47" name="rc43">
              <a:extLst>
                <a:ext uri="{FF2B5EF4-FFF2-40B4-BE49-F238E27FC236}">
                  <a16:creationId xmlns:a16="http://schemas.microsoft.com/office/drawing/2014/main" id="{4CE9A44A-5916-9BE5-8F26-C4332AA878FF}"/>
                </a:ext>
              </a:extLst>
            </p:cNvPr>
            <p:cNvSpPr/>
            <p:nvPr/>
          </p:nvSpPr>
          <p:spPr>
            <a:xfrm>
              <a:off x="10412093" y="2830280"/>
              <a:ext cx="134717" cy="1805451"/>
            </a:xfrm>
            <a:prstGeom prst="rect">
              <a:avLst/>
            </a:prstGeom>
            <a:solidFill>
              <a:srgbClr val="8FAADC">
                <a:alpha val="100000"/>
              </a:srgbClr>
            </a:solidFill>
          </p:spPr>
          <p:txBody>
            <a:bodyPr/>
            <a:lstStyle/>
            <a:p>
              <a:endParaRPr/>
            </a:p>
          </p:txBody>
        </p:sp>
        <p:sp>
          <p:nvSpPr>
            <p:cNvPr id="48" name="rc44">
              <a:extLst>
                <a:ext uri="{FF2B5EF4-FFF2-40B4-BE49-F238E27FC236}">
                  <a16:creationId xmlns:a16="http://schemas.microsoft.com/office/drawing/2014/main" id="{F2FCAF1B-0E52-D6D8-0652-49B76C89B852}"/>
                </a:ext>
              </a:extLst>
            </p:cNvPr>
            <p:cNvSpPr/>
            <p:nvPr/>
          </p:nvSpPr>
          <p:spPr>
            <a:xfrm>
              <a:off x="10277375" y="1785209"/>
              <a:ext cx="134717" cy="2850522"/>
            </a:xfrm>
            <a:prstGeom prst="rect">
              <a:avLst/>
            </a:prstGeom>
            <a:solidFill>
              <a:srgbClr val="4472C4">
                <a:alpha val="100000"/>
              </a:srgbClr>
            </a:solidFill>
          </p:spPr>
          <p:txBody>
            <a:bodyPr/>
            <a:lstStyle/>
            <a:p>
              <a:endParaRPr/>
            </a:p>
          </p:txBody>
        </p:sp>
        <p:sp>
          <p:nvSpPr>
            <p:cNvPr id="49" name="rc45">
              <a:extLst>
                <a:ext uri="{FF2B5EF4-FFF2-40B4-BE49-F238E27FC236}">
                  <a16:creationId xmlns:a16="http://schemas.microsoft.com/office/drawing/2014/main" id="{D330936D-8555-2B1F-3502-EA592367E122}"/>
                </a:ext>
              </a:extLst>
            </p:cNvPr>
            <p:cNvSpPr/>
            <p:nvPr/>
          </p:nvSpPr>
          <p:spPr>
            <a:xfrm>
              <a:off x="10950965" y="2600734"/>
              <a:ext cx="134717" cy="2034997"/>
            </a:xfrm>
            <a:prstGeom prst="rect">
              <a:avLst/>
            </a:prstGeom>
            <a:solidFill>
              <a:srgbClr val="8FAADC">
                <a:alpha val="100000"/>
              </a:srgbClr>
            </a:solidFill>
          </p:spPr>
          <p:txBody>
            <a:bodyPr/>
            <a:lstStyle/>
            <a:p>
              <a:endParaRPr/>
            </a:p>
          </p:txBody>
        </p:sp>
        <p:sp>
          <p:nvSpPr>
            <p:cNvPr id="50" name="rc46">
              <a:extLst>
                <a:ext uri="{FF2B5EF4-FFF2-40B4-BE49-F238E27FC236}">
                  <a16:creationId xmlns:a16="http://schemas.microsoft.com/office/drawing/2014/main" id="{06B3FDAD-7D9E-3924-6F6F-3FB7BC024CE5}"/>
                </a:ext>
              </a:extLst>
            </p:cNvPr>
            <p:cNvSpPr/>
            <p:nvPr/>
          </p:nvSpPr>
          <p:spPr>
            <a:xfrm>
              <a:off x="10816247" y="1557307"/>
              <a:ext cx="134717" cy="3078424"/>
            </a:xfrm>
            <a:prstGeom prst="rect">
              <a:avLst/>
            </a:prstGeom>
            <a:solidFill>
              <a:srgbClr val="4472C4">
                <a:alpha val="100000"/>
              </a:srgbClr>
            </a:solidFill>
          </p:spPr>
          <p:txBody>
            <a:bodyPr/>
            <a:lstStyle/>
            <a:p>
              <a:endParaRPr/>
            </a:p>
          </p:txBody>
        </p:sp>
        <p:sp>
          <p:nvSpPr>
            <p:cNvPr id="51" name="rc47">
              <a:extLst>
                <a:ext uri="{FF2B5EF4-FFF2-40B4-BE49-F238E27FC236}">
                  <a16:creationId xmlns:a16="http://schemas.microsoft.com/office/drawing/2014/main" id="{9B2DFE8A-0FA3-7A4F-7930-E9EAA9B02950}"/>
                </a:ext>
              </a:extLst>
            </p:cNvPr>
            <p:cNvSpPr/>
            <p:nvPr/>
          </p:nvSpPr>
          <p:spPr>
            <a:xfrm>
              <a:off x="11489836" y="2302067"/>
              <a:ext cx="134717" cy="2333664"/>
            </a:xfrm>
            <a:prstGeom prst="rect">
              <a:avLst/>
            </a:prstGeom>
            <a:solidFill>
              <a:srgbClr val="8FAADC">
                <a:alpha val="100000"/>
              </a:srgbClr>
            </a:solidFill>
          </p:spPr>
          <p:txBody>
            <a:bodyPr/>
            <a:lstStyle/>
            <a:p>
              <a:endParaRPr/>
            </a:p>
          </p:txBody>
        </p:sp>
        <p:sp>
          <p:nvSpPr>
            <p:cNvPr id="52" name="rc48">
              <a:extLst>
                <a:ext uri="{FF2B5EF4-FFF2-40B4-BE49-F238E27FC236}">
                  <a16:creationId xmlns:a16="http://schemas.microsoft.com/office/drawing/2014/main" id="{E57B8A7E-1663-AF6F-DBB1-00348AD73A17}"/>
                </a:ext>
              </a:extLst>
            </p:cNvPr>
            <p:cNvSpPr/>
            <p:nvPr/>
          </p:nvSpPr>
          <p:spPr>
            <a:xfrm>
              <a:off x="11355118" y="1285462"/>
              <a:ext cx="134717" cy="3350269"/>
            </a:xfrm>
            <a:prstGeom prst="rect">
              <a:avLst/>
            </a:prstGeom>
            <a:solidFill>
              <a:srgbClr val="4472C4">
                <a:alpha val="100000"/>
              </a:srgbClr>
            </a:solidFill>
          </p:spPr>
          <p:txBody>
            <a:bodyPr/>
            <a:lstStyle/>
            <a:p>
              <a:endParaRPr/>
            </a:p>
          </p:txBody>
        </p:sp>
        <p:sp>
          <p:nvSpPr>
            <p:cNvPr id="53" name="tx49">
              <a:extLst>
                <a:ext uri="{FF2B5EF4-FFF2-40B4-BE49-F238E27FC236}">
                  <a16:creationId xmlns:a16="http://schemas.microsoft.com/office/drawing/2014/main" id="{EB25E26D-1668-07CF-6AC1-277760E51F12}"/>
                </a:ext>
              </a:extLst>
            </p:cNvPr>
            <p:cNvSpPr/>
            <p:nvPr/>
          </p:nvSpPr>
          <p:spPr>
            <a:xfrm>
              <a:off x="1520082" y="4474990"/>
              <a:ext cx="405413"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$757K</a:t>
              </a:r>
            </a:p>
          </p:txBody>
        </p:sp>
        <p:sp>
          <p:nvSpPr>
            <p:cNvPr id="54" name="tx50">
              <a:extLst>
                <a:ext uri="{FF2B5EF4-FFF2-40B4-BE49-F238E27FC236}">
                  <a16:creationId xmlns:a16="http://schemas.microsoft.com/office/drawing/2014/main" id="{CEB1E9A1-E8F4-4E55-7F8A-8E93588641F5}"/>
                </a:ext>
              </a:extLst>
            </p:cNvPr>
            <p:cNvSpPr/>
            <p:nvPr/>
          </p:nvSpPr>
          <p:spPr>
            <a:xfrm>
              <a:off x="2058953" y="4474990"/>
              <a:ext cx="405413"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$757K</a:t>
              </a:r>
            </a:p>
          </p:txBody>
        </p:sp>
        <p:sp>
          <p:nvSpPr>
            <p:cNvPr id="55" name="tx51">
              <a:extLst>
                <a:ext uri="{FF2B5EF4-FFF2-40B4-BE49-F238E27FC236}">
                  <a16:creationId xmlns:a16="http://schemas.microsoft.com/office/drawing/2014/main" id="{1D2212F1-E4F0-4D3E-C36E-01270AC0D443}"/>
                </a:ext>
              </a:extLst>
            </p:cNvPr>
            <p:cNvSpPr/>
            <p:nvPr/>
          </p:nvSpPr>
          <p:spPr>
            <a:xfrm>
              <a:off x="2597825" y="4474990"/>
              <a:ext cx="405413"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$757K</a:t>
              </a:r>
            </a:p>
          </p:txBody>
        </p:sp>
        <p:sp>
          <p:nvSpPr>
            <p:cNvPr id="56" name="tx52">
              <a:extLst>
                <a:ext uri="{FF2B5EF4-FFF2-40B4-BE49-F238E27FC236}">
                  <a16:creationId xmlns:a16="http://schemas.microsoft.com/office/drawing/2014/main" id="{1A5B1536-C009-4F51-DF46-7081CAD4657B}"/>
                </a:ext>
              </a:extLst>
            </p:cNvPr>
            <p:cNvSpPr/>
            <p:nvPr/>
          </p:nvSpPr>
          <p:spPr>
            <a:xfrm>
              <a:off x="3337751" y="4465217"/>
              <a:ext cx="272740"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$1M</a:t>
              </a:r>
            </a:p>
          </p:txBody>
        </p:sp>
        <p:sp>
          <p:nvSpPr>
            <p:cNvPr id="57" name="tx53">
              <a:extLst>
                <a:ext uri="{FF2B5EF4-FFF2-40B4-BE49-F238E27FC236}">
                  <a16:creationId xmlns:a16="http://schemas.microsoft.com/office/drawing/2014/main" id="{3226E2A2-4514-733C-C6DD-0F2BE4A6FC95}"/>
                </a:ext>
              </a:extLst>
            </p:cNvPr>
            <p:cNvSpPr/>
            <p:nvPr/>
          </p:nvSpPr>
          <p:spPr>
            <a:xfrm>
              <a:off x="3164046" y="4157143"/>
              <a:ext cx="350714"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$21M</a:t>
              </a:r>
            </a:p>
          </p:txBody>
        </p:sp>
        <p:sp>
          <p:nvSpPr>
            <p:cNvPr id="58" name="tx54">
              <a:extLst>
                <a:ext uri="{FF2B5EF4-FFF2-40B4-BE49-F238E27FC236}">
                  <a16:creationId xmlns:a16="http://schemas.microsoft.com/office/drawing/2014/main" id="{25156689-6457-37C7-63C2-AA218CCA13B3}"/>
                </a:ext>
              </a:extLst>
            </p:cNvPr>
            <p:cNvSpPr/>
            <p:nvPr/>
          </p:nvSpPr>
          <p:spPr>
            <a:xfrm>
              <a:off x="3876623" y="4446723"/>
              <a:ext cx="272740"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$3M</a:t>
              </a:r>
            </a:p>
          </p:txBody>
        </p:sp>
        <p:sp>
          <p:nvSpPr>
            <p:cNvPr id="59" name="tx55">
              <a:extLst>
                <a:ext uri="{FF2B5EF4-FFF2-40B4-BE49-F238E27FC236}">
                  <a16:creationId xmlns:a16="http://schemas.microsoft.com/office/drawing/2014/main" id="{CA0B53A3-34AD-B9DC-F94E-7BC168C95F21}"/>
                </a:ext>
              </a:extLst>
            </p:cNvPr>
            <p:cNvSpPr/>
            <p:nvPr/>
          </p:nvSpPr>
          <p:spPr>
            <a:xfrm>
              <a:off x="3702917" y="4126930"/>
              <a:ext cx="350714"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$23M</a:t>
              </a:r>
            </a:p>
          </p:txBody>
        </p:sp>
        <p:sp>
          <p:nvSpPr>
            <p:cNvPr id="60" name="tx56">
              <a:extLst>
                <a:ext uri="{FF2B5EF4-FFF2-40B4-BE49-F238E27FC236}">
                  <a16:creationId xmlns:a16="http://schemas.microsoft.com/office/drawing/2014/main" id="{5B113CBA-8947-DF57-F97A-C38A8789599A}"/>
                </a:ext>
              </a:extLst>
            </p:cNvPr>
            <p:cNvSpPr/>
            <p:nvPr/>
          </p:nvSpPr>
          <p:spPr>
            <a:xfrm>
              <a:off x="4415494" y="4394230"/>
              <a:ext cx="272740"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$6M</a:t>
              </a:r>
            </a:p>
          </p:txBody>
        </p:sp>
        <p:sp>
          <p:nvSpPr>
            <p:cNvPr id="61" name="tx57">
              <a:extLst>
                <a:ext uri="{FF2B5EF4-FFF2-40B4-BE49-F238E27FC236}">
                  <a16:creationId xmlns:a16="http://schemas.microsoft.com/office/drawing/2014/main" id="{5AC62C5F-EE85-3AF8-1ED4-5E4217B17EC6}"/>
                </a:ext>
              </a:extLst>
            </p:cNvPr>
            <p:cNvSpPr/>
            <p:nvPr/>
          </p:nvSpPr>
          <p:spPr>
            <a:xfrm>
              <a:off x="4241789" y="4088112"/>
              <a:ext cx="350714"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$26M</a:t>
              </a:r>
            </a:p>
          </p:txBody>
        </p:sp>
        <p:sp>
          <p:nvSpPr>
            <p:cNvPr id="62" name="tx58">
              <a:extLst>
                <a:ext uri="{FF2B5EF4-FFF2-40B4-BE49-F238E27FC236}">
                  <a16:creationId xmlns:a16="http://schemas.microsoft.com/office/drawing/2014/main" id="{E868C83B-2773-645C-0967-D880F544F242}"/>
                </a:ext>
              </a:extLst>
            </p:cNvPr>
            <p:cNvSpPr/>
            <p:nvPr/>
          </p:nvSpPr>
          <p:spPr>
            <a:xfrm>
              <a:off x="4954366" y="4354515"/>
              <a:ext cx="272740"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$9M</a:t>
              </a:r>
            </a:p>
          </p:txBody>
        </p:sp>
        <p:sp>
          <p:nvSpPr>
            <p:cNvPr id="63" name="tx59">
              <a:extLst>
                <a:ext uri="{FF2B5EF4-FFF2-40B4-BE49-F238E27FC236}">
                  <a16:creationId xmlns:a16="http://schemas.microsoft.com/office/drawing/2014/main" id="{CC070C8F-F191-5189-86CE-4BFE674AE0A0}"/>
                </a:ext>
              </a:extLst>
            </p:cNvPr>
            <p:cNvSpPr/>
            <p:nvPr/>
          </p:nvSpPr>
          <p:spPr>
            <a:xfrm>
              <a:off x="4780661" y="4074212"/>
              <a:ext cx="350714"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$27M</a:t>
              </a:r>
            </a:p>
          </p:txBody>
        </p:sp>
        <p:sp>
          <p:nvSpPr>
            <p:cNvPr id="64" name="tx60">
              <a:extLst>
                <a:ext uri="{FF2B5EF4-FFF2-40B4-BE49-F238E27FC236}">
                  <a16:creationId xmlns:a16="http://schemas.microsoft.com/office/drawing/2014/main" id="{08F4A580-0600-EA19-5C55-7CE04B68AD88}"/>
                </a:ext>
              </a:extLst>
            </p:cNvPr>
            <p:cNvSpPr/>
            <p:nvPr/>
          </p:nvSpPr>
          <p:spPr>
            <a:xfrm>
              <a:off x="5454250" y="4274431"/>
              <a:ext cx="350714"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$14M</a:t>
              </a:r>
            </a:p>
          </p:txBody>
        </p:sp>
        <p:sp>
          <p:nvSpPr>
            <p:cNvPr id="65" name="tx61">
              <a:extLst>
                <a:ext uri="{FF2B5EF4-FFF2-40B4-BE49-F238E27FC236}">
                  <a16:creationId xmlns:a16="http://schemas.microsoft.com/office/drawing/2014/main" id="{C7156952-E520-19C0-875D-4E9C14017D5E}"/>
                </a:ext>
              </a:extLst>
            </p:cNvPr>
            <p:cNvSpPr/>
            <p:nvPr/>
          </p:nvSpPr>
          <p:spPr>
            <a:xfrm>
              <a:off x="5319532" y="3686129"/>
              <a:ext cx="350714"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$52M</a:t>
              </a:r>
            </a:p>
          </p:txBody>
        </p:sp>
        <p:sp>
          <p:nvSpPr>
            <p:cNvPr id="66" name="tx62">
              <a:extLst>
                <a:ext uri="{FF2B5EF4-FFF2-40B4-BE49-F238E27FC236}">
                  <a16:creationId xmlns:a16="http://schemas.microsoft.com/office/drawing/2014/main" id="{03721A3E-CD45-5758-F4D3-958AEC2C2246}"/>
                </a:ext>
              </a:extLst>
            </p:cNvPr>
            <p:cNvSpPr/>
            <p:nvPr/>
          </p:nvSpPr>
          <p:spPr>
            <a:xfrm>
              <a:off x="5993122" y="4153977"/>
              <a:ext cx="350714"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$22M</a:t>
              </a:r>
            </a:p>
          </p:txBody>
        </p:sp>
        <p:sp>
          <p:nvSpPr>
            <p:cNvPr id="67" name="tx63">
              <a:extLst>
                <a:ext uri="{FF2B5EF4-FFF2-40B4-BE49-F238E27FC236}">
                  <a16:creationId xmlns:a16="http://schemas.microsoft.com/office/drawing/2014/main" id="{2B3333D0-E49D-1DE0-8F67-9A68CE2E6BA2}"/>
                </a:ext>
              </a:extLst>
            </p:cNvPr>
            <p:cNvSpPr/>
            <p:nvPr/>
          </p:nvSpPr>
          <p:spPr>
            <a:xfrm>
              <a:off x="5858404" y="3278597"/>
              <a:ext cx="350714"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$79M</a:t>
              </a:r>
            </a:p>
          </p:txBody>
        </p:sp>
        <p:sp>
          <p:nvSpPr>
            <p:cNvPr id="68" name="tx64">
              <a:extLst>
                <a:ext uri="{FF2B5EF4-FFF2-40B4-BE49-F238E27FC236}">
                  <a16:creationId xmlns:a16="http://schemas.microsoft.com/office/drawing/2014/main" id="{CD6A0207-0006-BFAD-A965-58A46F7E9D57}"/>
                </a:ext>
              </a:extLst>
            </p:cNvPr>
            <p:cNvSpPr/>
            <p:nvPr/>
          </p:nvSpPr>
          <p:spPr>
            <a:xfrm>
              <a:off x="6531993" y="3979681"/>
              <a:ext cx="350714"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$33M</a:t>
              </a:r>
            </a:p>
          </p:txBody>
        </p:sp>
        <p:sp>
          <p:nvSpPr>
            <p:cNvPr id="69" name="tx65">
              <a:extLst>
                <a:ext uri="{FF2B5EF4-FFF2-40B4-BE49-F238E27FC236}">
                  <a16:creationId xmlns:a16="http://schemas.microsoft.com/office/drawing/2014/main" id="{45F50C58-E99E-7134-CDD0-F259C058C376}"/>
                </a:ext>
              </a:extLst>
            </p:cNvPr>
            <p:cNvSpPr/>
            <p:nvPr/>
          </p:nvSpPr>
          <p:spPr>
            <a:xfrm>
              <a:off x="6397275" y="3255524"/>
              <a:ext cx="350714"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$80M</a:t>
              </a:r>
            </a:p>
          </p:txBody>
        </p:sp>
        <p:sp>
          <p:nvSpPr>
            <p:cNvPr id="70" name="tx66">
              <a:extLst>
                <a:ext uri="{FF2B5EF4-FFF2-40B4-BE49-F238E27FC236}">
                  <a16:creationId xmlns:a16="http://schemas.microsoft.com/office/drawing/2014/main" id="{4393F703-0819-4BA8-E018-EFFC113B1B95}"/>
                </a:ext>
              </a:extLst>
            </p:cNvPr>
            <p:cNvSpPr/>
            <p:nvPr/>
          </p:nvSpPr>
          <p:spPr>
            <a:xfrm>
              <a:off x="7070865" y="3763135"/>
              <a:ext cx="350714"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$47M</a:t>
              </a:r>
            </a:p>
          </p:txBody>
        </p:sp>
        <p:sp>
          <p:nvSpPr>
            <p:cNvPr id="71" name="tx67">
              <a:extLst>
                <a:ext uri="{FF2B5EF4-FFF2-40B4-BE49-F238E27FC236}">
                  <a16:creationId xmlns:a16="http://schemas.microsoft.com/office/drawing/2014/main" id="{3C65B0FD-9345-9BFC-E4D1-72317D02D01F}"/>
                </a:ext>
              </a:extLst>
            </p:cNvPr>
            <p:cNvSpPr/>
            <p:nvPr/>
          </p:nvSpPr>
          <p:spPr>
            <a:xfrm>
              <a:off x="6936147" y="3180876"/>
              <a:ext cx="350714"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$85M</a:t>
              </a:r>
            </a:p>
          </p:txBody>
        </p:sp>
        <p:sp>
          <p:nvSpPr>
            <p:cNvPr id="72" name="tx68">
              <a:extLst>
                <a:ext uri="{FF2B5EF4-FFF2-40B4-BE49-F238E27FC236}">
                  <a16:creationId xmlns:a16="http://schemas.microsoft.com/office/drawing/2014/main" id="{61E71F6B-ACCD-35C4-B12E-73ADCB85072F}"/>
                </a:ext>
              </a:extLst>
            </p:cNvPr>
            <p:cNvSpPr/>
            <p:nvPr/>
          </p:nvSpPr>
          <p:spPr>
            <a:xfrm>
              <a:off x="7609737" y="3576121"/>
              <a:ext cx="350714"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$59M</a:t>
              </a:r>
            </a:p>
          </p:txBody>
        </p:sp>
        <p:sp>
          <p:nvSpPr>
            <p:cNvPr id="73" name="tx69">
              <a:extLst>
                <a:ext uri="{FF2B5EF4-FFF2-40B4-BE49-F238E27FC236}">
                  <a16:creationId xmlns:a16="http://schemas.microsoft.com/office/drawing/2014/main" id="{3191CA2D-BBEB-C3A3-B2A5-8625B6AE100C}"/>
                </a:ext>
              </a:extLst>
            </p:cNvPr>
            <p:cNvSpPr/>
            <p:nvPr/>
          </p:nvSpPr>
          <p:spPr>
            <a:xfrm>
              <a:off x="7475019" y="3095791"/>
              <a:ext cx="350714"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$91M</a:t>
              </a:r>
            </a:p>
          </p:txBody>
        </p:sp>
        <p:sp>
          <p:nvSpPr>
            <p:cNvPr id="74" name="tx70">
              <a:extLst>
                <a:ext uri="{FF2B5EF4-FFF2-40B4-BE49-F238E27FC236}">
                  <a16:creationId xmlns:a16="http://schemas.microsoft.com/office/drawing/2014/main" id="{D467D71B-7FCA-9CD1-5246-90A85AC8CA11}"/>
                </a:ext>
              </a:extLst>
            </p:cNvPr>
            <p:cNvSpPr/>
            <p:nvPr/>
          </p:nvSpPr>
          <p:spPr>
            <a:xfrm>
              <a:off x="8148608" y="3411656"/>
              <a:ext cx="350714"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$70M</a:t>
              </a:r>
            </a:p>
          </p:txBody>
        </p:sp>
        <p:sp>
          <p:nvSpPr>
            <p:cNvPr id="75" name="tx71">
              <a:extLst>
                <a:ext uri="{FF2B5EF4-FFF2-40B4-BE49-F238E27FC236}">
                  <a16:creationId xmlns:a16="http://schemas.microsoft.com/office/drawing/2014/main" id="{3801537C-FA8B-6C05-A054-C73F60C27745}"/>
                </a:ext>
              </a:extLst>
            </p:cNvPr>
            <p:cNvSpPr/>
            <p:nvPr/>
          </p:nvSpPr>
          <p:spPr>
            <a:xfrm>
              <a:off x="8013890" y="3004238"/>
              <a:ext cx="350714"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$97M</a:t>
              </a:r>
            </a:p>
          </p:txBody>
        </p:sp>
        <p:sp>
          <p:nvSpPr>
            <p:cNvPr id="76" name="tx72">
              <a:extLst>
                <a:ext uri="{FF2B5EF4-FFF2-40B4-BE49-F238E27FC236}">
                  <a16:creationId xmlns:a16="http://schemas.microsoft.com/office/drawing/2014/main" id="{3B8D3521-92F7-94CE-D5DF-5295329753D1}"/>
                </a:ext>
              </a:extLst>
            </p:cNvPr>
            <p:cNvSpPr/>
            <p:nvPr/>
          </p:nvSpPr>
          <p:spPr>
            <a:xfrm>
              <a:off x="8687480" y="3244858"/>
              <a:ext cx="350714"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$81M</a:t>
              </a:r>
            </a:p>
          </p:txBody>
        </p:sp>
        <p:sp>
          <p:nvSpPr>
            <p:cNvPr id="77" name="tx73">
              <a:extLst>
                <a:ext uri="{FF2B5EF4-FFF2-40B4-BE49-F238E27FC236}">
                  <a16:creationId xmlns:a16="http://schemas.microsoft.com/office/drawing/2014/main" id="{75F68566-5425-80BF-05D3-716172FCC9EC}"/>
                </a:ext>
              </a:extLst>
            </p:cNvPr>
            <p:cNvSpPr/>
            <p:nvPr/>
          </p:nvSpPr>
          <p:spPr>
            <a:xfrm>
              <a:off x="8513775" y="2855951"/>
              <a:ext cx="428689"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$106M</a:t>
              </a:r>
            </a:p>
          </p:txBody>
        </p:sp>
        <p:sp>
          <p:nvSpPr>
            <p:cNvPr id="78" name="tx74">
              <a:extLst>
                <a:ext uri="{FF2B5EF4-FFF2-40B4-BE49-F238E27FC236}">
                  <a16:creationId xmlns:a16="http://schemas.microsoft.com/office/drawing/2014/main" id="{7C694E20-08D7-9E1A-F27B-D1F328A47E74}"/>
                </a:ext>
              </a:extLst>
            </p:cNvPr>
            <p:cNvSpPr/>
            <p:nvPr/>
          </p:nvSpPr>
          <p:spPr>
            <a:xfrm>
              <a:off x="9226351" y="3055511"/>
              <a:ext cx="350714"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$93M</a:t>
              </a:r>
            </a:p>
          </p:txBody>
        </p:sp>
        <p:sp>
          <p:nvSpPr>
            <p:cNvPr id="79" name="tx75">
              <a:extLst>
                <a:ext uri="{FF2B5EF4-FFF2-40B4-BE49-F238E27FC236}">
                  <a16:creationId xmlns:a16="http://schemas.microsoft.com/office/drawing/2014/main" id="{E09E428F-8399-73F6-8565-01E568E9407A}"/>
                </a:ext>
              </a:extLst>
            </p:cNvPr>
            <p:cNvSpPr/>
            <p:nvPr/>
          </p:nvSpPr>
          <p:spPr>
            <a:xfrm>
              <a:off x="9052646" y="2618260"/>
              <a:ext cx="428689"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$122M</a:t>
              </a:r>
            </a:p>
          </p:txBody>
        </p:sp>
        <p:sp>
          <p:nvSpPr>
            <p:cNvPr id="80" name="tx76">
              <a:extLst>
                <a:ext uri="{FF2B5EF4-FFF2-40B4-BE49-F238E27FC236}">
                  <a16:creationId xmlns:a16="http://schemas.microsoft.com/office/drawing/2014/main" id="{0CC076E9-8CD8-2D7E-55F5-3A9D1BF7305B}"/>
                </a:ext>
              </a:extLst>
            </p:cNvPr>
            <p:cNvSpPr/>
            <p:nvPr/>
          </p:nvSpPr>
          <p:spPr>
            <a:xfrm>
              <a:off x="9726236" y="2878180"/>
              <a:ext cx="428689"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$105M</a:t>
              </a:r>
            </a:p>
          </p:txBody>
        </p:sp>
        <p:sp>
          <p:nvSpPr>
            <p:cNvPr id="81" name="tx77">
              <a:extLst>
                <a:ext uri="{FF2B5EF4-FFF2-40B4-BE49-F238E27FC236}">
                  <a16:creationId xmlns:a16="http://schemas.microsoft.com/office/drawing/2014/main" id="{6E29EB07-A5C6-8A04-3AE6-F0BD0CD8E58C}"/>
                </a:ext>
              </a:extLst>
            </p:cNvPr>
            <p:cNvSpPr/>
            <p:nvPr/>
          </p:nvSpPr>
          <p:spPr>
            <a:xfrm>
              <a:off x="9591518" y="2294506"/>
              <a:ext cx="428689"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$143M</a:t>
              </a:r>
            </a:p>
          </p:txBody>
        </p:sp>
        <p:sp>
          <p:nvSpPr>
            <p:cNvPr id="82" name="tx78">
              <a:extLst>
                <a:ext uri="{FF2B5EF4-FFF2-40B4-BE49-F238E27FC236}">
                  <a16:creationId xmlns:a16="http://schemas.microsoft.com/office/drawing/2014/main" id="{54B90CCD-7B22-F110-5704-D5C91D551350}"/>
                </a:ext>
              </a:extLst>
            </p:cNvPr>
            <p:cNvSpPr/>
            <p:nvPr/>
          </p:nvSpPr>
          <p:spPr>
            <a:xfrm>
              <a:off x="10265107" y="2681143"/>
              <a:ext cx="428689"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$118M</a:t>
              </a:r>
            </a:p>
          </p:txBody>
        </p:sp>
        <p:sp>
          <p:nvSpPr>
            <p:cNvPr id="83" name="tx79">
              <a:extLst>
                <a:ext uri="{FF2B5EF4-FFF2-40B4-BE49-F238E27FC236}">
                  <a16:creationId xmlns:a16="http://schemas.microsoft.com/office/drawing/2014/main" id="{214351C7-9AAA-5D77-2D8A-FC5187BFE481}"/>
                </a:ext>
              </a:extLst>
            </p:cNvPr>
            <p:cNvSpPr/>
            <p:nvPr/>
          </p:nvSpPr>
          <p:spPr>
            <a:xfrm>
              <a:off x="10130389" y="1636071"/>
              <a:ext cx="428689"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$186M</a:t>
              </a:r>
            </a:p>
          </p:txBody>
        </p:sp>
        <p:sp>
          <p:nvSpPr>
            <p:cNvPr id="84" name="tx80">
              <a:extLst>
                <a:ext uri="{FF2B5EF4-FFF2-40B4-BE49-F238E27FC236}">
                  <a16:creationId xmlns:a16="http://schemas.microsoft.com/office/drawing/2014/main" id="{280A8E34-641B-F757-2B0B-09B423052E28}"/>
                </a:ext>
              </a:extLst>
            </p:cNvPr>
            <p:cNvSpPr/>
            <p:nvPr/>
          </p:nvSpPr>
          <p:spPr>
            <a:xfrm>
              <a:off x="10803979" y="2451596"/>
              <a:ext cx="428689"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$133M</a:t>
              </a:r>
            </a:p>
          </p:txBody>
        </p:sp>
        <p:sp>
          <p:nvSpPr>
            <p:cNvPr id="85" name="tx81">
              <a:extLst>
                <a:ext uri="{FF2B5EF4-FFF2-40B4-BE49-F238E27FC236}">
                  <a16:creationId xmlns:a16="http://schemas.microsoft.com/office/drawing/2014/main" id="{41DC3211-3984-CB18-1877-A018BADAFDF2}"/>
                </a:ext>
              </a:extLst>
            </p:cNvPr>
            <p:cNvSpPr/>
            <p:nvPr/>
          </p:nvSpPr>
          <p:spPr>
            <a:xfrm>
              <a:off x="10669261" y="1408169"/>
              <a:ext cx="428689"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$201M</a:t>
              </a:r>
            </a:p>
          </p:txBody>
        </p:sp>
        <p:sp>
          <p:nvSpPr>
            <p:cNvPr id="86" name="tx82">
              <a:extLst>
                <a:ext uri="{FF2B5EF4-FFF2-40B4-BE49-F238E27FC236}">
                  <a16:creationId xmlns:a16="http://schemas.microsoft.com/office/drawing/2014/main" id="{90C46925-B345-0F19-9DA4-B86AF1629714}"/>
                </a:ext>
              </a:extLst>
            </p:cNvPr>
            <p:cNvSpPr/>
            <p:nvPr/>
          </p:nvSpPr>
          <p:spPr>
            <a:xfrm>
              <a:off x="11342851" y="2152929"/>
              <a:ext cx="428689"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$152M</a:t>
              </a:r>
            </a:p>
          </p:txBody>
        </p:sp>
        <p:sp>
          <p:nvSpPr>
            <p:cNvPr id="87" name="tx83">
              <a:extLst>
                <a:ext uri="{FF2B5EF4-FFF2-40B4-BE49-F238E27FC236}">
                  <a16:creationId xmlns:a16="http://schemas.microsoft.com/office/drawing/2014/main" id="{222A8FEF-3812-DCC7-4A93-6A6BDD4E6C96}"/>
                </a:ext>
              </a:extLst>
            </p:cNvPr>
            <p:cNvSpPr/>
            <p:nvPr/>
          </p:nvSpPr>
          <p:spPr>
            <a:xfrm>
              <a:off x="11208133" y="1136324"/>
              <a:ext cx="428689"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$218M</a:t>
              </a:r>
            </a:p>
          </p:txBody>
        </p:sp>
        <p:sp>
          <p:nvSpPr>
            <p:cNvPr id="88" name="rc84">
              <a:extLst>
                <a:ext uri="{FF2B5EF4-FFF2-40B4-BE49-F238E27FC236}">
                  <a16:creationId xmlns:a16="http://schemas.microsoft.com/office/drawing/2014/main" id="{F116FB50-65AC-C23A-77B1-A24283095573}"/>
                </a:ext>
              </a:extLst>
            </p:cNvPr>
            <p:cNvSpPr/>
            <p:nvPr/>
          </p:nvSpPr>
          <p:spPr>
            <a:xfrm>
              <a:off x="1555738" y="928642"/>
              <a:ext cx="10268198" cy="3707088"/>
            </a:xfrm>
            <a:prstGeom prst="rect">
              <a:avLst/>
            </a:prstGeom>
            <a:ln w="12318" cap="rnd">
              <a:solidFill>
                <a:srgbClr val="000000">
                  <a:alpha val="100000"/>
                </a:srgbClr>
              </a:solidFill>
              <a:prstDash val="solid"/>
              <a:round/>
            </a:ln>
          </p:spPr>
          <p:txBody>
            <a:bodyPr/>
            <a:lstStyle/>
            <a:p>
              <a:endParaRPr/>
            </a:p>
          </p:txBody>
        </p:sp>
        <p:sp>
          <p:nvSpPr>
            <p:cNvPr id="89" name="tx85">
              <a:extLst>
                <a:ext uri="{FF2B5EF4-FFF2-40B4-BE49-F238E27FC236}">
                  <a16:creationId xmlns:a16="http://schemas.microsoft.com/office/drawing/2014/main" id="{03D6E178-EA37-2F16-1891-C434F20B2D60}"/>
                </a:ext>
              </a:extLst>
            </p:cNvPr>
            <p:cNvSpPr/>
            <p:nvPr/>
          </p:nvSpPr>
          <p:spPr>
            <a:xfrm>
              <a:off x="1370065" y="4566216"/>
              <a:ext cx="128736" cy="10963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$0</a:t>
              </a:r>
            </a:p>
          </p:txBody>
        </p:sp>
        <p:sp>
          <p:nvSpPr>
            <p:cNvPr id="90" name="tx86">
              <a:extLst>
                <a:ext uri="{FF2B5EF4-FFF2-40B4-BE49-F238E27FC236}">
                  <a16:creationId xmlns:a16="http://schemas.microsoft.com/office/drawing/2014/main" id="{FEA6878B-64FF-A582-4079-25E36D63BF0A}"/>
                </a:ext>
              </a:extLst>
            </p:cNvPr>
            <p:cNvSpPr/>
            <p:nvPr/>
          </p:nvSpPr>
          <p:spPr>
            <a:xfrm>
              <a:off x="1197115" y="3799374"/>
              <a:ext cx="301687" cy="10963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$50M</a:t>
              </a:r>
            </a:p>
          </p:txBody>
        </p:sp>
        <p:sp>
          <p:nvSpPr>
            <p:cNvPr id="91" name="tx87">
              <a:extLst>
                <a:ext uri="{FF2B5EF4-FFF2-40B4-BE49-F238E27FC236}">
                  <a16:creationId xmlns:a16="http://schemas.microsoft.com/office/drawing/2014/main" id="{FB49B778-2FF7-9C9C-9D24-11F70629298C}"/>
                </a:ext>
              </a:extLst>
            </p:cNvPr>
            <p:cNvSpPr/>
            <p:nvPr/>
          </p:nvSpPr>
          <p:spPr>
            <a:xfrm>
              <a:off x="1132747" y="3032531"/>
              <a:ext cx="366055" cy="10963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$100M</a:t>
              </a:r>
            </a:p>
          </p:txBody>
        </p:sp>
        <p:sp>
          <p:nvSpPr>
            <p:cNvPr id="92" name="tx88">
              <a:extLst>
                <a:ext uri="{FF2B5EF4-FFF2-40B4-BE49-F238E27FC236}">
                  <a16:creationId xmlns:a16="http://schemas.microsoft.com/office/drawing/2014/main" id="{2BD0A515-B2BF-1316-82A7-560F956C3B91}"/>
                </a:ext>
              </a:extLst>
            </p:cNvPr>
            <p:cNvSpPr/>
            <p:nvPr/>
          </p:nvSpPr>
          <p:spPr>
            <a:xfrm>
              <a:off x="1132747" y="2265689"/>
              <a:ext cx="366055" cy="10963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$150M</a:t>
              </a:r>
            </a:p>
          </p:txBody>
        </p:sp>
        <p:sp>
          <p:nvSpPr>
            <p:cNvPr id="93" name="tx89">
              <a:extLst>
                <a:ext uri="{FF2B5EF4-FFF2-40B4-BE49-F238E27FC236}">
                  <a16:creationId xmlns:a16="http://schemas.microsoft.com/office/drawing/2014/main" id="{5EE1A3DD-FFBB-D3C1-5624-C62A8EB05BF7}"/>
                </a:ext>
              </a:extLst>
            </p:cNvPr>
            <p:cNvSpPr/>
            <p:nvPr/>
          </p:nvSpPr>
          <p:spPr>
            <a:xfrm>
              <a:off x="1132747" y="1498846"/>
              <a:ext cx="366055" cy="10963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$200M</a:t>
              </a:r>
            </a:p>
          </p:txBody>
        </p:sp>
        <p:sp>
          <p:nvSpPr>
            <p:cNvPr id="94" name="tx90">
              <a:extLst>
                <a:ext uri="{FF2B5EF4-FFF2-40B4-BE49-F238E27FC236}">
                  <a16:creationId xmlns:a16="http://schemas.microsoft.com/office/drawing/2014/main" id="{3858ED6D-D705-E437-3EFE-885ACDDB150E}"/>
                </a:ext>
              </a:extLst>
            </p:cNvPr>
            <p:cNvSpPr/>
            <p:nvPr/>
          </p:nvSpPr>
          <p:spPr>
            <a:xfrm>
              <a:off x="1661411" y="4761476"/>
              <a:ext cx="257472" cy="82598"/>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2005</a:t>
              </a:r>
            </a:p>
          </p:txBody>
        </p:sp>
        <p:sp>
          <p:nvSpPr>
            <p:cNvPr id="95" name="tx91">
              <a:extLst>
                <a:ext uri="{FF2B5EF4-FFF2-40B4-BE49-F238E27FC236}">
                  <a16:creationId xmlns:a16="http://schemas.microsoft.com/office/drawing/2014/main" id="{443155D4-EFF2-5B37-7917-DD4D3EE2260B}"/>
                </a:ext>
              </a:extLst>
            </p:cNvPr>
            <p:cNvSpPr/>
            <p:nvPr/>
          </p:nvSpPr>
          <p:spPr>
            <a:xfrm>
              <a:off x="2200283" y="4761476"/>
              <a:ext cx="257472" cy="82598"/>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2006</a:t>
              </a:r>
            </a:p>
          </p:txBody>
        </p:sp>
        <p:sp>
          <p:nvSpPr>
            <p:cNvPr id="96" name="tx92">
              <a:extLst>
                <a:ext uri="{FF2B5EF4-FFF2-40B4-BE49-F238E27FC236}">
                  <a16:creationId xmlns:a16="http://schemas.microsoft.com/office/drawing/2014/main" id="{B1D0797E-8F2C-FC1A-F46F-9C2B10B1C41C}"/>
                </a:ext>
              </a:extLst>
            </p:cNvPr>
            <p:cNvSpPr/>
            <p:nvPr/>
          </p:nvSpPr>
          <p:spPr>
            <a:xfrm>
              <a:off x="2739154" y="4761476"/>
              <a:ext cx="257472" cy="82598"/>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2007</a:t>
              </a:r>
            </a:p>
          </p:txBody>
        </p:sp>
        <p:sp>
          <p:nvSpPr>
            <p:cNvPr id="97" name="tx93">
              <a:extLst>
                <a:ext uri="{FF2B5EF4-FFF2-40B4-BE49-F238E27FC236}">
                  <a16:creationId xmlns:a16="http://schemas.microsoft.com/office/drawing/2014/main" id="{019C0378-B83A-4E17-7294-AF9FDDC5FD9D}"/>
                </a:ext>
              </a:extLst>
            </p:cNvPr>
            <p:cNvSpPr/>
            <p:nvPr/>
          </p:nvSpPr>
          <p:spPr>
            <a:xfrm>
              <a:off x="3278026" y="4761476"/>
              <a:ext cx="257472" cy="82598"/>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2008</a:t>
              </a:r>
            </a:p>
          </p:txBody>
        </p:sp>
        <p:sp>
          <p:nvSpPr>
            <p:cNvPr id="98" name="tx94">
              <a:extLst>
                <a:ext uri="{FF2B5EF4-FFF2-40B4-BE49-F238E27FC236}">
                  <a16:creationId xmlns:a16="http://schemas.microsoft.com/office/drawing/2014/main" id="{169C534C-FF10-16EC-F4CB-6506CFBB98E5}"/>
                </a:ext>
              </a:extLst>
            </p:cNvPr>
            <p:cNvSpPr/>
            <p:nvPr/>
          </p:nvSpPr>
          <p:spPr>
            <a:xfrm>
              <a:off x="3816897" y="4761476"/>
              <a:ext cx="257472" cy="82598"/>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2009</a:t>
              </a:r>
            </a:p>
          </p:txBody>
        </p:sp>
        <p:sp>
          <p:nvSpPr>
            <p:cNvPr id="99" name="tx95">
              <a:extLst>
                <a:ext uri="{FF2B5EF4-FFF2-40B4-BE49-F238E27FC236}">
                  <a16:creationId xmlns:a16="http://schemas.microsoft.com/office/drawing/2014/main" id="{05CE37BA-B807-0EC3-4D26-6BBB06FD1116}"/>
                </a:ext>
              </a:extLst>
            </p:cNvPr>
            <p:cNvSpPr/>
            <p:nvPr/>
          </p:nvSpPr>
          <p:spPr>
            <a:xfrm>
              <a:off x="4355769" y="4761476"/>
              <a:ext cx="257472" cy="82598"/>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2010</a:t>
              </a:r>
            </a:p>
          </p:txBody>
        </p:sp>
        <p:sp>
          <p:nvSpPr>
            <p:cNvPr id="100" name="tx96">
              <a:extLst>
                <a:ext uri="{FF2B5EF4-FFF2-40B4-BE49-F238E27FC236}">
                  <a16:creationId xmlns:a16="http://schemas.microsoft.com/office/drawing/2014/main" id="{E6CC193C-F676-5FFA-A42A-B615B104435D}"/>
                </a:ext>
              </a:extLst>
            </p:cNvPr>
            <p:cNvSpPr/>
            <p:nvPr/>
          </p:nvSpPr>
          <p:spPr>
            <a:xfrm>
              <a:off x="4894641" y="4761476"/>
              <a:ext cx="257472" cy="82598"/>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2011</a:t>
              </a:r>
            </a:p>
          </p:txBody>
        </p:sp>
        <p:sp>
          <p:nvSpPr>
            <p:cNvPr id="101" name="tx97">
              <a:extLst>
                <a:ext uri="{FF2B5EF4-FFF2-40B4-BE49-F238E27FC236}">
                  <a16:creationId xmlns:a16="http://schemas.microsoft.com/office/drawing/2014/main" id="{BD2CD562-60A3-62D5-B0F5-83CF21CA165B}"/>
                </a:ext>
              </a:extLst>
            </p:cNvPr>
            <p:cNvSpPr/>
            <p:nvPr/>
          </p:nvSpPr>
          <p:spPr>
            <a:xfrm>
              <a:off x="5433512" y="4761476"/>
              <a:ext cx="257472" cy="82598"/>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2012</a:t>
              </a:r>
            </a:p>
          </p:txBody>
        </p:sp>
        <p:sp>
          <p:nvSpPr>
            <p:cNvPr id="102" name="tx98">
              <a:extLst>
                <a:ext uri="{FF2B5EF4-FFF2-40B4-BE49-F238E27FC236}">
                  <a16:creationId xmlns:a16="http://schemas.microsoft.com/office/drawing/2014/main" id="{7614CC6E-E75E-E1D7-CD83-2642CACF4C6B}"/>
                </a:ext>
              </a:extLst>
            </p:cNvPr>
            <p:cNvSpPr/>
            <p:nvPr/>
          </p:nvSpPr>
          <p:spPr>
            <a:xfrm>
              <a:off x="5972384" y="4761476"/>
              <a:ext cx="257472" cy="82598"/>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2013</a:t>
              </a:r>
            </a:p>
          </p:txBody>
        </p:sp>
        <p:sp>
          <p:nvSpPr>
            <p:cNvPr id="103" name="tx99">
              <a:extLst>
                <a:ext uri="{FF2B5EF4-FFF2-40B4-BE49-F238E27FC236}">
                  <a16:creationId xmlns:a16="http://schemas.microsoft.com/office/drawing/2014/main" id="{BEB025AF-7374-6C87-876C-0BBD95925B0E}"/>
                </a:ext>
              </a:extLst>
            </p:cNvPr>
            <p:cNvSpPr/>
            <p:nvPr/>
          </p:nvSpPr>
          <p:spPr>
            <a:xfrm>
              <a:off x="6511256" y="4761476"/>
              <a:ext cx="257472" cy="82598"/>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2014</a:t>
              </a:r>
            </a:p>
          </p:txBody>
        </p:sp>
        <p:sp>
          <p:nvSpPr>
            <p:cNvPr id="104" name="tx100">
              <a:extLst>
                <a:ext uri="{FF2B5EF4-FFF2-40B4-BE49-F238E27FC236}">
                  <a16:creationId xmlns:a16="http://schemas.microsoft.com/office/drawing/2014/main" id="{38EAEB4A-C4AD-D47F-7864-91098DEB4AB9}"/>
                </a:ext>
              </a:extLst>
            </p:cNvPr>
            <p:cNvSpPr/>
            <p:nvPr/>
          </p:nvSpPr>
          <p:spPr>
            <a:xfrm>
              <a:off x="7050127" y="4761476"/>
              <a:ext cx="257472" cy="82598"/>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2015</a:t>
              </a:r>
            </a:p>
          </p:txBody>
        </p:sp>
        <p:sp>
          <p:nvSpPr>
            <p:cNvPr id="105" name="tx101">
              <a:extLst>
                <a:ext uri="{FF2B5EF4-FFF2-40B4-BE49-F238E27FC236}">
                  <a16:creationId xmlns:a16="http://schemas.microsoft.com/office/drawing/2014/main" id="{94D064BA-10CC-5000-7AFD-D85CF10A5F7F}"/>
                </a:ext>
              </a:extLst>
            </p:cNvPr>
            <p:cNvSpPr/>
            <p:nvPr/>
          </p:nvSpPr>
          <p:spPr>
            <a:xfrm>
              <a:off x="7588999" y="4761476"/>
              <a:ext cx="257472" cy="82598"/>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2016</a:t>
              </a:r>
            </a:p>
          </p:txBody>
        </p:sp>
        <p:sp>
          <p:nvSpPr>
            <p:cNvPr id="106" name="tx102">
              <a:extLst>
                <a:ext uri="{FF2B5EF4-FFF2-40B4-BE49-F238E27FC236}">
                  <a16:creationId xmlns:a16="http://schemas.microsoft.com/office/drawing/2014/main" id="{C2285F92-E1F1-349F-95FE-4FAACD3142D3}"/>
                </a:ext>
              </a:extLst>
            </p:cNvPr>
            <p:cNvSpPr/>
            <p:nvPr/>
          </p:nvSpPr>
          <p:spPr>
            <a:xfrm>
              <a:off x="8127870" y="4761476"/>
              <a:ext cx="257472" cy="82598"/>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2017</a:t>
              </a:r>
            </a:p>
          </p:txBody>
        </p:sp>
        <p:sp>
          <p:nvSpPr>
            <p:cNvPr id="107" name="tx103">
              <a:extLst>
                <a:ext uri="{FF2B5EF4-FFF2-40B4-BE49-F238E27FC236}">
                  <a16:creationId xmlns:a16="http://schemas.microsoft.com/office/drawing/2014/main" id="{8D281302-2635-1F8B-C9A1-B50AA947D8C0}"/>
                </a:ext>
              </a:extLst>
            </p:cNvPr>
            <p:cNvSpPr/>
            <p:nvPr/>
          </p:nvSpPr>
          <p:spPr>
            <a:xfrm>
              <a:off x="8666742" y="4761476"/>
              <a:ext cx="257472" cy="82598"/>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2018</a:t>
              </a:r>
            </a:p>
          </p:txBody>
        </p:sp>
        <p:sp>
          <p:nvSpPr>
            <p:cNvPr id="108" name="tx104">
              <a:extLst>
                <a:ext uri="{FF2B5EF4-FFF2-40B4-BE49-F238E27FC236}">
                  <a16:creationId xmlns:a16="http://schemas.microsoft.com/office/drawing/2014/main" id="{FADB17BC-1684-1701-C0FB-3B3DC2696DB4}"/>
                </a:ext>
              </a:extLst>
            </p:cNvPr>
            <p:cNvSpPr/>
            <p:nvPr/>
          </p:nvSpPr>
          <p:spPr>
            <a:xfrm>
              <a:off x="9205614" y="4761476"/>
              <a:ext cx="257472" cy="82598"/>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2019</a:t>
              </a:r>
            </a:p>
          </p:txBody>
        </p:sp>
        <p:sp>
          <p:nvSpPr>
            <p:cNvPr id="109" name="tx105">
              <a:extLst>
                <a:ext uri="{FF2B5EF4-FFF2-40B4-BE49-F238E27FC236}">
                  <a16:creationId xmlns:a16="http://schemas.microsoft.com/office/drawing/2014/main" id="{A7809C7F-C18F-43F1-DB7C-198C3759CBA5}"/>
                </a:ext>
              </a:extLst>
            </p:cNvPr>
            <p:cNvSpPr/>
            <p:nvPr/>
          </p:nvSpPr>
          <p:spPr>
            <a:xfrm>
              <a:off x="9744485" y="4761476"/>
              <a:ext cx="257472" cy="82598"/>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2020</a:t>
              </a:r>
            </a:p>
          </p:txBody>
        </p:sp>
        <p:sp>
          <p:nvSpPr>
            <p:cNvPr id="110" name="tx106">
              <a:extLst>
                <a:ext uri="{FF2B5EF4-FFF2-40B4-BE49-F238E27FC236}">
                  <a16:creationId xmlns:a16="http://schemas.microsoft.com/office/drawing/2014/main" id="{FCC7106B-11AF-7283-DD0E-C4DCF806F052}"/>
                </a:ext>
              </a:extLst>
            </p:cNvPr>
            <p:cNvSpPr/>
            <p:nvPr/>
          </p:nvSpPr>
          <p:spPr>
            <a:xfrm>
              <a:off x="10283357" y="4761476"/>
              <a:ext cx="257472" cy="82598"/>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2021</a:t>
              </a:r>
            </a:p>
          </p:txBody>
        </p:sp>
        <p:sp>
          <p:nvSpPr>
            <p:cNvPr id="111" name="tx107">
              <a:extLst>
                <a:ext uri="{FF2B5EF4-FFF2-40B4-BE49-F238E27FC236}">
                  <a16:creationId xmlns:a16="http://schemas.microsoft.com/office/drawing/2014/main" id="{DF4AFF00-0CCA-29C7-3035-91C1AF9A1D83}"/>
                </a:ext>
              </a:extLst>
            </p:cNvPr>
            <p:cNvSpPr/>
            <p:nvPr/>
          </p:nvSpPr>
          <p:spPr>
            <a:xfrm>
              <a:off x="10822228" y="4761476"/>
              <a:ext cx="257472" cy="82598"/>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2022</a:t>
              </a:r>
            </a:p>
          </p:txBody>
        </p:sp>
        <p:sp>
          <p:nvSpPr>
            <p:cNvPr id="112" name="tx108">
              <a:extLst>
                <a:ext uri="{FF2B5EF4-FFF2-40B4-BE49-F238E27FC236}">
                  <a16:creationId xmlns:a16="http://schemas.microsoft.com/office/drawing/2014/main" id="{08F14002-017A-00F4-535E-C8AA5C2405DE}"/>
                </a:ext>
              </a:extLst>
            </p:cNvPr>
            <p:cNvSpPr/>
            <p:nvPr/>
          </p:nvSpPr>
          <p:spPr>
            <a:xfrm>
              <a:off x="11361100" y="4761476"/>
              <a:ext cx="257472" cy="82598"/>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2023</a:t>
              </a:r>
            </a:p>
          </p:txBody>
        </p:sp>
        <p:sp>
          <p:nvSpPr>
            <p:cNvPr id="113" name="tx109">
              <a:extLst>
                <a:ext uri="{FF2B5EF4-FFF2-40B4-BE49-F238E27FC236}">
                  <a16:creationId xmlns:a16="http://schemas.microsoft.com/office/drawing/2014/main" id="{93996FC7-151C-0C86-EB8E-3DBD6FF282AD}"/>
                </a:ext>
              </a:extLst>
            </p:cNvPr>
            <p:cNvSpPr/>
            <p:nvPr/>
          </p:nvSpPr>
          <p:spPr>
            <a:xfrm>
              <a:off x="6365987" y="4974960"/>
              <a:ext cx="647700" cy="105072"/>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000000">
                      <a:alpha val="100000"/>
                    </a:srgbClr>
                  </a:solidFill>
                  <a:cs typeface="Calibri"/>
                </a:rPr>
                <a:t>Fiscal Year</a:t>
              </a:r>
            </a:p>
          </p:txBody>
        </p:sp>
        <p:sp>
          <p:nvSpPr>
            <p:cNvPr id="114" name="tx110">
              <a:extLst>
                <a:ext uri="{FF2B5EF4-FFF2-40B4-BE49-F238E27FC236}">
                  <a16:creationId xmlns:a16="http://schemas.microsoft.com/office/drawing/2014/main" id="{15E9C510-B9BE-A2D1-6D65-781B3F15D98B}"/>
                </a:ext>
              </a:extLst>
            </p:cNvPr>
            <p:cNvSpPr/>
            <p:nvPr/>
          </p:nvSpPr>
          <p:spPr>
            <a:xfrm rot="-5400000">
              <a:off x="433584" y="2857806"/>
              <a:ext cx="1175667" cy="105072"/>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000000">
                      <a:alpha val="100000"/>
                    </a:srgbClr>
                  </a:solidFill>
                  <a:cs typeface="Calibri"/>
                </a:rPr>
                <a:t>Amount in Millions</a:t>
              </a:r>
            </a:p>
          </p:txBody>
        </p:sp>
        <p:sp>
          <p:nvSpPr>
            <p:cNvPr id="115" name="rc111">
              <a:extLst>
                <a:ext uri="{FF2B5EF4-FFF2-40B4-BE49-F238E27FC236}">
                  <a16:creationId xmlns:a16="http://schemas.microsoft.com/office/drawing/2014/main" id="{0CF56D9A-2AF0-884F-5A1B-79892722962B}"/>
                </a:ext>
              </a:extLst>
            </p:cNvPr>
            <p:cNvSpPr/>
            <p:nvPr/>
          </p:nvSpPr>
          <p:spPr>
            <a:xfrm>
              <a:off x="4901080" y="5233718"/>
              <a:ext cx="3577513" cy="345981"/>
            </a:xfrm>
            <a:prstGeom prst="rect">
              <a:avLst/>
            </a:prstGeom>
            <a:solidFill>
              <a:srgbClr val="FFFFFF">
                <a:alpha val="100000"/>
              </a:srgbClr>
            </a:solidFill>
          </p:spPr>
          <p:txBody>
            <a:bodyPr/>
            <a:lstStyle/>
            <a:p>
              <a:endParaRPr/>
            </a:p>
          </p:txBody>
        </p:sp>
        <p:sp>
          <p:nvSpPr>
            <p:cNvPr id="116" name="rc112">
              <a:extLst>
                <a:ext uri="{FF2B5EF4-FFF2-40B4-BE49-F238E27FC236}">
                  <a16:creationId xmlns:a16="http://schemas.microsoft.com/office/drawing/2014/main" id="{93CDF7C6-8AD4-0214-A26B-177F81D4688D}"/>
                </a:ext>
              </a:extLst>
            </p:cNvPr>
            <p:cNvSpPr/>
            <p:nvPr/>
          </p:nvSpPr>
          <p:spPr>
            <a:xfrm>
              <a:off x="5027606" y="5140418"/>
              <a:ext cx="219455" cy="219455"/>
            </a:xfrm>
            <a:prstGeom prst="rect">
              <a:avLst/>
            </a:prstGeom>
            <a:solidFill>
              <a:srgbClr val="FFFFFF">
                <a:alpha val="100000"/>
              </a:srgbClr>
            </a:solidFill>
          </p:spPr>
          <p:txBody>
            <a:bodyPr/>
            <a:lstStyle/>
            <a:p>
              <a:endParaRPr/>
            </a:p>
          </p:txBody>
        </p:sp>
        <p:sp>
          <p:nvSpPr>
            <p:cNvPr id="117" name="rc113">
              <a:extLst>
                <a:ext uri="{FF2B5EF4-FFF2-40B4-BE49-F238E27FC236}">
                  <a16:creationId xmlns:a16="http://schemas.microsoft.com/office/drawing/2014/main" id="{1EB0B4FD-8B25-783A-FB82-E22685583F38}"/>
                </a:ext>
              </a:extLst>
            </p:cNvPr>
            <p:cNvSpPr/>
            <p:nvPr/>
          </p:nvSpPr>
          <p:spPr>
            <a:xfrm>
              <a:off x="5036606" y="5305981"/>
              <a:ext cx="201456" cy="201457"/>
            </a:xfrm>
            <a:prstGeom prst="rect">
              <a:avLst/>
            </a:prstGeom>
            <a:solidFill>
              <a:srgbClr val="4472C4">
                <a:alpha val="100000"/>
              </a:srgbClr>
            </a:solidFill>
          </p:spPr>
          <p:txBody>
            <a:bodyPr/>
            <a:lstStyle/>
            <a:p>
              <a:endParaRPr/>
            </a:p>
          </p:txBody>
        </p:sp>
        <p:sp>
          <p:nvSpPr>
            <p:cNvPr id="118" name="rc114">
              <a:extLst>
                <a:ext uri="{FF2B5EF4-FFF2-40B4-BE49-F238E27FC236}">
                  <a16:creationId xmlns:a16="http://schemas.microsoft.com/office/drawing/2014/main" id="{725EA63F-0864-CE62-2F73-3F9A085345B4}"/>
                </a:ext>
              </a:extLst>
            </p:cNvPr>
            <p:cNvSpPr/>
            <p:nvPr/>
          </p:nvSpPr>
          <p:spPr>
            <a:xfrm>
              <a:off x="6743240" y="5140418"/>
              <a:ext cx="219455" cy="219455"/>
            </a:xfrm>
            <a:prstGeom prst="rect">
              <a:avLst/>
            </a:prstGeom>
            <a:solidFill>
              <a:srgbClr val="FFFFFF">
                <a:alpha val="100000"/>
              </a:srgbClr>
            </a:solidFill>
          </p:spPr>
          <p:txBody>
            <a:bodyPr/>
            <a:lstStyle/>
            <a:p>
              <a:endParaRPr/>
            </a:p>
          </p:txBody>
        </p:sp>
        <p:sp>
          <p:nvSpPr>
            <p:cNvPr id="119" name="rc115">
              <a:extLst>
                <a:ext uri="{FF2B5EF4-FFF2-40B4-BE49-F238E27FC236}">
                  <a16:creationId xmlns:a16="http://schemas.microsoft.com/office/drawing/2014/main" id="{6F931CEF-5564-EA9F-3D05-1EB999640B1B}"/>
                </a:ext>
              </a:extLst>
            </p:cNvPr>
            <p:cNvSpPr/>
            <p:nvPr/>
          </p:nvSpPr>
          <p:spPr>
            <a:xfrm>
              <a:off x="6752240" y="5305981"/>
              <a:ext cx="201456" cy="201457"/>
            </a:xfrm>
            <a:prstGeom prst="rect">
              <a:avLst/>
            </a:prstGeom>
            <a:solidFill>
              <a:srgbClr val="8FAADC">
                <a:alpha val="100000"/>
              </a:srgbClr>
            </a:solidFill>
          </p:spPr>
          <p:txBody>
            <a:bodyPr/>
            <a:lstStyle/>
            <a:p>
              <a:endParaRPr/>
            </a:p>
          </p:txBody>
        </p:sp>
        <p:sp>
          <p:nvSpPr>
            <p:cNvPr id="120" name="tx116">
              <a:extLst>
                <a:ext uri="{FF2B5EF4-FFF2-40B4-BE49-F238E27FC236}">
                  <a16:creationId xmlns:a16="http://schemas.microsoft.com/office/drawing/2014/main" id="{D7093684-8EDC-1513-4B87-B63AA24CD3B5}"/>
                </a:ext>
              </a:extLst>
            </p:cNvPr>
            <p:cNvSpPr/>
            <p:nvPr/>
          </p:nvSpPr>
          <p:spPr>
            <a:xfrm>
              <a:off x="5310325" y="5359271"/>
              <a:ext cx="1369652" cy="8756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Cumulative Total Awarded</a:t>
              </a:r>
            </a:p>
          </p:txBody>
        </p:sp>
        <p:sp>
          <p:nvSpPr>
            <p:cNvPr id="121" name="tx117">
              <a:extLst>
                <a:ext uri="{FF2B5EF4-FFF2-40B4-BE49-F238E27FC236}">
                  <a16:creationId xmlns:a16="http://schemas.microsoft.com/office/drawing/2014/main" id="{BA5DE1FF-00AE-D922-58E4-0074EF613BD5}"/>
                </a:ext>
              </a:extLst>
            </p:cNvPr>
            <p:cNvSpPr/>
            <p:nvPr/>
          </p:nvSpPr>
          <p:spPr>
            <a:xfrm>
              <a:off x="7025959" y="5359271"/>
              <a:ext cx="1389372" cy="8756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Cumulative Total Allocated</a:t>
              </a:r>
            </a:p>
          </p:txBody>
        </p:sp>
        <p:sp>
          <p:nvSpPr>
            <p:cNvPr id="243" name="tx118">
              <a:extLst>
                <a:ext uri="{FF2B5EF4-FFF2-40B4-BE49-F238E27FC236}">
                  <a16:creationId xmlns:a16="http://schemas.microsoft.com/office/drawing/2014/main" id="{94AB4FBD-5F5F-C3AA-B19B-51DA44DA7EA0}"/>
                </a:ext>
              </a:extLst>
            </p:cNvPr>
            <p:cNvSpPr/>
            <p:nvPr/>
          </p:nvSpPr>
          <p:spPr>
            <a:xfrm>
              <a:off x="4167647" y="667212"/>
              <a:ext cx="5044380" cy="152361"/>
            </a:xfrm>
            <a:prstGeom prst="rect">
              <a:avLst/>
            </a:prstGeom>
            <a:noFill/>
          </p:spPr>
          <p:txBody>
            <a:bodyPr wrap="none" lIns="0" tIns="0" rIns="0" bIns="0" anchor="ctr" anchorCtr="1"/>
            <a:lstStyle/>
            <a:p>
              <a:pPr marL="0" marR="0" indent="0" algn="l">
                <a:lnSpc>
                  <a:spcPts val="1400"/>
                </a:lnSpc>
                <a:spcBef>
                  <a:spcPts val="0"/>
                </a:spcBef>
                <a:spcAft>
                  <a:spcPts val="0"/>
                </a:spcAft>
              </a:pPr>
              <a:r>
                <a:rPr sz="1400" b="1">
                  <a:solidFill>
                    <a:srgbClr val="000000">
                      <a:alpha val="100000"/>
                    </a:srgbClr>
                  </a:solidFill>
                  <a:cs typeface="Calibri"/>
                </a:rPr>
                <a:t>Cumulative Amount Awarded vs Allocated to the AMP by Fiscal Year</a:t>
              </a:r>
            </a:p>
          </p:txBody>
        </p:sp>
      </p:grpSp>
    </p:spTree>
    <p:extLst>
      <p:ext uri="{BB962C8B-B14F-4D97-AF65-F5344CB8AC3E}">
        <p14:creationId xmlns:p14="http://schemas.microsoft.com/office/powerpoint/2010/main" val="3812063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213AB8-0861-C7BE-9ED4-53963558DA4F}"/>
              </a:ext>
            </a:extLst>
          </p:cNvPr>
          <p:cNvSpPr>
            <a:spLocks noGrp="1"/>
          </p:cNvSpPr>
          <p:nvPr>
            <p:ph type="sldNum" sz="quarter" idx="12"/>
          </p:nvPr>
        </p:nvSpPr>
        <p:spPr/>
        <p:txBody>
          <a:bodyPr/>
          <a:lstStyle/>
          <a:p>
            <a:fld id="{61ED25BF-8B08-481C-9175-42CBF3C8334C}" type="slidenum">
              <a:rPr lang="en-US" smtClean="0"/>
              <a:pPr/>
              <a:t>16</a:t>
            </a:fld>
            <a:endParaRPr lang="en-US"/>
          </a:p>
        </p:txBody>
      </p:sp>
      <p:sp>
        <p:nvSpPr>
          <p:cNvPr id="84" name="Title 1">
            <a:extLst>
              <a:ext uri="{FF2B5EF4-FFF2-40B4-BE49-F238E27FC236}">
                <a16:creationId xmlns:a16="http://schemas.microsoft.com/office/drawing/2014/main" id="{DBD12758-1D36-1D38-7579-C68240C0FA36}"/>
              </a:ext>
            </a:extLst>
          </p:cNvPr>
          <p:cNvSpPr>
            <a:spLocks noGrp="1"/>
          </p:cNvSpPr>
          <p:nvPr>
            <p:ph type="title"/>
          </p:nvPr>
        </p:nvSpPr>
        <p:spPr>
          <a:xfrm>
            <a:off x="228778" y="166264"/>
            <a:ext cx="11699087" cy="618385"/>
          </a:xfrm>
        </p:spPr>
        <p:txBody>
          <a:bodyPr/>
          <a:lstStyle/>
          <a:p>
            <a:r>
              <a:rPr lang="en-US" sz="2800">
                <a:cs typeface="Calibri Light"/>
              </a:rPr>
              <a:t>VA Project Distribution Analysis | High-level Portfolio Overview </a:t>
            </a:r>
            <a:endParaRPr lang="en-US" sz="2800"/>
          </a:p>
        </p:txBody>
      </p:sp>
      <p:cxnSp>
        <p:nvCxnSpPr>
          <p:cNvPr id="86" name="Straight Arrow Connector 85">
            <a:extLst>
              <a:ext uri="{FF2B5EF4-FFF2-40B4-BE49-F238E27FC236}">
                <a16:creationId xmlns:a16="http://schemas.microsoft.com/office/drawing/2014/main" id="{3E0E4703-D0F5-7DC0-E199-CB484225B5E1}"/>
              </a:ext>
            </a:extLst>
          </p:cNvPr>
          <p:cNvCxnSpPr/>
          <p:nvPr/>
        </p:nvCxnSpPr>
        <p:spPr>
          <a:xfrm flipV="1">
            <a:off x="279817" y="1333117"/>
            <a:ext cx="11619874" cy="22485"/>
          </a:xfrm>
          <a:prstGeom prst="straightConnector1">
            <a:avLst/>
          </a:prstGeom>
          <a:ln w="12700">
            <a:solidFill>
              <a:srgbClr val="002F56"/>
            </a:solidFill>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13DEA254-9059-5E19-C1FF-888A5F441721}"/>
              </a:ext>
            </a:extLst>
          </p:cNvPr>
          <p:cNvSpPr/>
          <p:nvPr/>
        </p:nvSpPr>
        <p:spPr>
          <a:xfrm>
            <a:off x="346800" y="1373891"/>
            <a:ext cx="11558016" cy="581543"/>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solidFill>
                  <a:schemeClr val="bg1"/>
                </a:solidFill>
                <a:ea typeface="+mn-lt"/>
                <a:cs typeface="+mn-lt"/>
              </a:rPr>
              <a:t>How is project funding budgeted and allocated in the Portfolio year over year? </a:t>
            </a:r>
          </a:p>
        </p:txBody>
      </p:sp>
      <p:sp>
        <p:nvSpPr>
          <p:cNvPr id="88" name="TextBox 87">
            <a:extLst>
              <a:ext uri="{FF2B5EF4-FFF2-40B4-BE49-F238E27FC236}">
                <a16:creationId xmlns:a16="http://schemas.microsoft.com/office/drawing/2014/main" id="{72D19198-F82E-F787-AA46-7360DC8D2236}"/>
              </a:ext>
            </a:extLst>
          </p:cNvPr>
          <p:cNvSpPr txBox="1"/>
          <p:nvPr/>
        </p:nvSpPr>
        <p:spPr>
          <a:xfrm>
            <a:off x="351378" y="1951625"/>
            <a:ext cx="4226175" cy="3816429"/>
          </a:xfrm>
          <a:prstGeom prst="rect">
            <a:avLst/>
          </a:prstGeom>
          <a:noFill/>
          <a:ln>
            <a:solidFill>
              <a:srgbClr val="002F56"/>
            </a:solidFill>
          </a:ln>
        </p:spPr>
        <p:txBody>
          <a:bodyPr wrap="square" lIns="91440" tIns="45720" rIns="91440" bIns="45720" rtlCol="0" anchor="t">
            <a:spAutoFit/>
          </a:bodyPr>
          <a:lstStyle/>
          <a:p>
            <a:pPr marL="285750" indent="-285750">
              <a:spcBef>
                <a:spcPts val="600"/>
              </a:spcBef>
              <a:buFont typeface="Arial" panose="020B0604020202020204" pitchFamily="34" charset="0"/>
              <a:buChar char="•"/>
            </a:pPr>
            <a:r>
              <a:rPr lang="en-US" sz="1600" b="1">
                <a:cs typeface="Calibri"/>
              </a:rPr>
              <a:t>From 2005 to 2020 the budgeted amount when compared to the allocated amount matched (i.e. are equal) for most years </a:t>
            </a:r>
          </a:p>
          <a:p>
            <a:pPr marL="285750" indent="-285750">
              <a:spcBef>
                <a:spcPts val="600"/>
              </a:spcBef>
              <a:buFont typeface="Arial" panose="020B0604020202020204" pitchFamily="34" charset="0"/>
              <a:buChar char="•"/>
            </a:pPr>
            <a:r>
              <a:rPr lang="en-US" sz="1600" b="1">
                <a:cs typeface="Calibri"/>
              </a:rPr>
              <a:t>Despite a budget increase for all three years, the allocated amount remains below the budgeted amount between 2021 and 2023</a:t>
            </a:r>
          </a:p>
          <a:p>
            <a:pPr marL="742950" lvl="1" indent="-285750">
              <a:spcBef>
                <a:spcPts val="600"/>
              </a:spcBef>
              <a:buFont typeface="Arial" panose="020B0604020202020204" pitchFamily="34" charset="0"/>
              <a:buChar char="•"/>
            </a:pPr>
            <a:r>
              <a:rPr lang="en-US" sz="1400">
                <a:cs typeface="Calibri"/>
              </a:rPr>
              <a:t>The budgeted amount for 2021 was $14 million and the allocated amount was $13 million ($1 million variance)</a:t>
            </a:r>
          </a:p>
          <a:p>
            <a:pPr marL="742950" lvl="1" indent="-285750">
              <a:spcBef>
                <a:spcPts val="600"/>
              </a:spcBef>
              <a:buFont typeface="Arial" panose="020B0604020202020204" pitchFamily="34" charset="0"/>
              <a:buChar char="•"/>
            </a:pPr>
            <a:r>
              <a:rPr lang="en-US" sz="1400">
                <a:cs typeface="Calibri"/>
              </a:rPr>
              <a:t>The budgeted amount for 2022 was $20 million and the allocated amount was $15 million ($5 million variance)</a:t>
            </a:r>
          </a:p>
          <a:p>
            <a:pPr marL="742950" lvl="1" indent="-285750">
              <a:spcBef>
                <a:spcPts val="600"/>
              </a:spcBef>
              <a:buFont typeface="Arial" panose="020B0604020202020204" pitchFamily="34" charset="0"/>
              <a:buChar char="•"/>
            </a:pPr>
            <a:r>
              <a:rPr lang="en-US" sz="1400">
                <a:cs typeface="Calibri"/>
              </a:rPr>
              <a:t>The budgeted amount for 2023 was $23 million and the allocated amount was $19 million ($4 million variance)</a:t>
            </a:r>
          </a:p>
        </p:txBody>
      </p:sp>
      <p:sp>
        <p:nvSpPr>
          <p:cNvPr id="406" name="TextBox 405">
            <a:extLst>
              <a:ext uri="{FF2B5EF4-FFF2-40B4-BE49-F238E27FC236}">
                <a16:creationId xmlns:a16="http://schemas.microsoft.com/office/drawing/2014/main" id="{0D0CF64B-E4FF-8222-FC89-74FAFC1FB2AC}"/>
              </a:ext>
            </a:extLst>
          </p:cNvPr>
          <p:cNvSpPr txBox="1"/>
          <p:nvPr/>
        </p:nvSpPr>
        <p:spPr>
          <a:xfrm>
            <a:off x="2975628" y="6179418"/>
            <a:ext cx="6002446" cy="646331"/>
          </a:xfrm>
          <a:prstGeom prst="rect">
            <a:avLst/>
          </a:prstGeom>
          <a:noFill/>
        </p:spPr>
        <p:txBody>
          <a:bodyPr wrap="square" lIns="91440" tIns="45720" rIns="91440" bIns="45720" rtlCol="0" anchor="t">
            <a:spAutoFit/>
          </a:bodyPr>
          <a:lstStyle/>
          <a:p>
            <a:pPr algn="ctr"/>
            <a:r>
              <a:rPr lang="en-US" sz="1200">
                <a:solidFill>
                  <a:schemeClr val="bg1"/>
                </a:solidFill>
              </a:rPr>
              <a:t>Source: RAFT data on 149 projects in the Suicide Prevention portfolio with start years between 2005-2023.</a:t>
            </a:r>
          </a:p>
          <a:p>
            <a:pPr algn="ctr"/>
            <a:endParaRPr lang="en-US" sz="1200">
              <a:solidFill>
                <a:schemeClr val="bg1"/>
              </a:solidFill>
            </a:endParaRPr>
          </a:p>
        </p:txBody>
      </p:sp>
      <p:sp>
        <p:nvSpPr>
          <p:cNvPr id="182" name="TextBox 181">
            <a:extLst>
              <a:ext uri="{FF2B5EF4-FFF2-40B4-BE49-F238E27FC236}">
                <a16:creationId xmlns:a16="http://schemas.microsoft.com/office/drawing/2014/main" id="{50CA77DD-5128-90A0-32B9-91A0BEFA7182}"/>
              </a:ext>
            </a:extLst>
          </p:cNvPr>
          <p:cNvSpPr txBox="1"/>
          <p:nvPr/>
        </p:nvSpPr>
        <p:spPr>
          <a:xfrm>
            <a:off x="311424" y="879507"/>
            <a:ext cx="11556658" cy="369332"/>
          </a:xfrm>
          <a:prstGeom prst="rect">
            <a:avLst/>
          </a:prstGeom>
          <a:noFill/>
        </p:spPr>
        <p:txBody>
          <a:bodyPr wrap="square" lIns="91440" tIns="45720" rIns="91440" bIns="45720" rtlCol="0" anchor="t">
            <a:spAutoFit/>
          </a:bodyPr>
          <a:lstStyle/>
          <a:p>
            <a:r>
              <a:rPr lang="en-US" b="1" i="1">
                <a:cs typeface="Calibri"/>
              </a:rPr>
              <a:t>The amount budgeted and allocated for the Suicide Prevention AMP are equal across most fiscal years </a:t>
            </a:r>
          </a:p>
        </p:txBody>
      </p:sp>
      <p:grpSp>
        <p:nvGrpSpPr>
          <p:cNvPr id="2" name="Group 1">
            <a:extLst>
              <a:ext uri="{FF2B5EF4-FFF2-40B4-BE49-F238E27FC236}">
                <a16:creationId xmlns:a16="http://schemas.microsoft.com/office/drawing/2014/main" id="{3FD4906C-D433-2D2E-5207-E0CE3DCDF7F0}"/>
              </a:ext>
            </a:extLst>
          </p:cNvPr>
          <p:cNvGrpSpPr/>
          <p:nvPr/>
        </p:nvGrpSpPr>
        <p:grpSpPr>
          <a:xfrm>
            <a:off x="5059552" y="2033497"/>
            <a:ext cx="6659340" cy="4067857"/>
            <a:chOff x="914400" y="914400"/>
            <a:chExt cx="6455281" cy="3657600"/>
          </a:xfrm>
        </p:grpSpPr>
        <p:sp>
          <p:nvSpPr>
            <p:cNvPr id="6" name="rc3">
              <a:extLst>
                <a:ext uri="{FF2B5EF4-FFF2-40B4-BE49-F238E27FC236}">
                  <a16:creationId xmlns:a16="http://schemas.microsoft.com/office/drawing/2014/main" id="{39DE225F-38A7-353B-719B-70C7931505B0}"/>
                </a:ext>
              </a:extLst>
            </p:cNvPr>
            <p:cNvSpPr/>
            <p:nvPr/>
          </p:nvSpPr>
          <p:spPr>
            <a:xfrm>
              <a:off x="914400" y="914400"/>
              <a:ext cx="6400800" cy="3657600"/>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8" name="rc5">
              <a:extLst>
                <a:ext uri="{FF2B5EF4-FFF2-40B4-BE49-F238E27FC236}">
                  <a16:creationId xmlns:a16="http://schemas.microsoft.com/office/drawing/2014/main" id="{A6195C9D-13DF-A642-935B-DC1FFCAFA7D4}"/>
                </a:ext>
              </a:extLst>
            </p:cNvPr>
            <p:cNvSpPr/>
            <p:nvPr/>
          </p:nvSpPr>
          <p:spPr>
            <a:xfrm>
              <a:off x="1491370" y="1184953"/>
              <a:ext cx="5760566" cy="2536377"/>
            </a:xfrm>
            <a:prstGeom prst="rect">
              <a:avLst/>
            </a:prstGeom>
            <a:solidFill>
              <a:srgbClr val="FFFFFF">
                <a:alpha val="100000"/>
              </a:srgbClr>
            </a:solidFill>
          </p:spPr>
          <p:txBody>
            <a:bodyPr/>
            <a:lstStyle/>
            <a:p>
              <a:endParaRPr/>
            </a:p>
          </p:txBody>
        </p:sp>
        <p:sp>
          <p:nvSpPr>
            <p:cNvPr id="9" name="pl6">
              <a:extLst>
                <a:ext uri="{FF2B5EF4-FFF2-40B4-BE49-F238E27FC236}">
                  <a16:creationId xmlns:a16="http://schemas.microsoft.com/office/drawing/2014/main" id="{F0ED4D71-E472-8384-E46C-4EBDF9296B39}"/>
                </a:ext>
              </a:extLst>
            </p:cNvPr>
            <p:cNvSpPr/>
            <p:nvPr/>
          </p:nvSpPr>
          <p:spPr>
            <a:xfrm>
              <a:off x="1491370" y="3721331"/>
              <a:ext cx="5760566" cy="0"/>
            </a:xfrm>
            <a:custGeom>
              <a:avLst/>
              <a:gdLst/>
              <a:ahLst/>
              <a:cxnLst/>
              <a:rect l="0" t="0" r="0" b="0"/>
              <a:pathLst>
                <a:path w="5760566">
                  <a:moveTo>
                    <a:pt x="0" y="0"/>
                  </a:moveTo>
                  <a:lnTo>
                    <a:pt x="5760566" y="0"/>
                  </a:lnTo>
                  <a:lnTo>
                    <a:pt x="5760566" y="0"/>
                  </a:lnTo>
                </a:path>
              </a:pathLst>
            </a:custGeom>
            <a:ln w="12318" cap="flat">
              <a:solidFill>
                <a:srgbClr val="EBEBEB">
                  <a:alpha val="100000"/>
                </a:srgbClr>
              </a:solidFill>
              <a:prstDash val="solid"/>
              <a:round/>
            </a:ln>
          </p:spPr>
          <p:txBody>
            <a:bodyPr/>
            <a:lstStyle/>
            <a:p>
              <a:endParaRPr/>
            </a:p>
          </p:txBody>
        </p:sp>
        <p:sp>
          <p:nvSpPr>
            <p:cNvPr id="10" name="pl7">
              <a:extLst>
                <a:ext uri="{FF2B5EF4-FFF2-40B4-BE49-F238E27FC236}">
                  <a16:creationId xmlns:a16="http://schemas.microsoft.com/office/drawing/2014/main" id="{8D90431F-8B57-412A-9E41-02A7EB9F2A0B}"/>
                </a:ext>
              </a:extLst>
            </p:cNvPr>
            <p:cNvSpPr/>
            <p:nvPr/>
          </p:nvSpPr>
          <p:spPr>
            <a:xfrm>
              <a:off x="1491370" y="3216050"/>
              <a:ext cx="5760566" cy="0"/>
            </a:xfrm>
            <a:custGeom>
              <a:avLst/>
              <a:gdLst/>
              <a:ahLst/>
              <a:cxnLst/>
              <a:rect l="0" t="0" r="0" b="0"/>
              <a:pathLst>
                <a:path w="5760566">
                  <a:moveTo>
                    <a:pt x="0" y="0"/>
                  </a:moveTo>
                  <a:lnTo>
                    <a:pt x="5760566" y="0"/>
                  </a:lnTo>
                  <a:lnTo>
                    <a:pt x="5760566" y="0"/>
                  </a:lnTo>
                </a:path>
              </a:pathLst>
            </a:custGeom>
            <a:ln w="12318" cap="flat">
              <a:solidFill>
                <a:srgbClr val="EBEBEB">
                  <a:alpha val="100000"/>
                </a:srgbClr>
              </a:solidFill>
              <a:prstDash val="solid"/>
              <a:round/>
            </a:ln>
          </p:spPr>
          <p:txBody>
            <a:bodyPr/>
            <a:lstStyle/>
            <a:p>
              <a:endParaRPr/>
            </a:p>
          </p:txBody>
        </p:sp>
        <p:sp>
          <p:nvSpPr>
            <p:cNvPr id="11" name="pl8">
              <a:extLst>
                <a:ext uri="{FF2B5EF4-FFF2-40B4-BE49-F238E27FC236}">
                  <a16:creationId xmlns:a16="http://schemas.microsoft.com/office/drawing/2014/main" id="{A02701C6-8F29-FB4D-5E8E-63D7F6798A5A}"/>
                </a:ext>
              </a:extLst>
            </p:cNvPr>
            <p:cNvSpPr/>
            <p:nvPr/>
          </p:nvSpPr>
          <p:spPr>
            <a:xfrm>
              <a:off x="1491370" y="2710769"/>
              <a:ext cx="5760566" cy="0"/>
            </a:xfrm>
            <a:custGeom>
              <a:avLst/>
              <a:gdLst/>
              <a:ahLst/>
              <a:cxnLst/>
              <a:rect l="0" t="0" r="0" b="0"/>
              <a:pathLst>
                <a:path w="5760566">
                  <a:moveTo>
                    <a:pt x="0" y="0"/>
                  </a:moveTo>
                  <a:lnTo>
                    <a:pt x="5760566" y="0"/>
                  </a:lnTo>
                  <a:lnTo>
                    <a:pt x="5760566" y="0"/>
                  </a:lnTo>
                </a:path>
              </a:pathLst>
            </a:custGeom>
            <a:ln w="12318" cap="flat">
              <a:solidFill>
                <a:srgbClr val="EBEBEB">
                  <a:alpha val="100000"/>
                </a:srgbClr>
              </a:solidFill>
              <a:prstDash val="solid"/>
              <a:round/>
            </a:ln>
          </p:spPr>
          <p:txBody>
            <a:bodyPr/>
            <a:lstStyle/>
            <a:p>
              <a:endParaRPr/>
            </a:p>
          </p:txBody>
        </p:sp>
        <p:sp>
          <p:nvSpPr>
            <p:cNvPr id="12" name="pl9">
              <a:extLst>
                <a:ext uri="{FF2B5EF4-FFF2-40B4-BE49-F238E27FC236}">
                  <a16:creationId xmlns:a16="http://schemas.microsoft.com/office/drawing/2014/main" id="{19DA9CB6-7B8F-ED2D-7DB6-9A9A45D1F723}"/>
                </a:ext>
              </a:extLst>
            </p:cNvPr>
            <p:cNvSpPr/>
            <p:nvPr/>
          </p:nvSpPr>
          <p:spPr>
            <a:xfrm>
              <a:off x="1491370" y="2205487"/>
              <a:ext cx="5760566" cy="0"/>
            </a:xfrm>
            <a:custGeom>
              <a:avLst/>
              <a:gdLst/>
              <a:ahLst/>
              <a:cxnLst/>
              <a:rect l="0" t="0" r="0" b="0"/>
              <a:pathLst>
                <a:path w="5760566">
                  <a:moveTo>
                    <a:pt x="0" y="0"/>
                  </a:moveTo>
                  <a:lnTo>
                    <a:pt x="5760566" y="0"/>
                  </a:lnTo>
                  <a:lnTo>
                    <a:pt x="5760566" y="0"/>
                  </a:lnTo>
                </a:path>
              </a:pathLst>
            </a:custGeom>
            <a:ln w="12318" cap="flat">
              <a:solidFill>
                <a:srgbClr val="EBEBEB">
                  <a:alpha val="100000"/>
                </a:srgbClr>
              </a:solidFill>
              <a:prstDash val="solid"/>
              <a:round/>
            </a:ln>
          </p:spPr>
          <p:txBody>
            <a:bodyPr/>
            <a:lstStyle/>
            <a:p>
              <a:endParaRPr/>
            </a:p>
          </p:txBody>
        </p:sp>
        <p:sp>
          <p:nvSpPr>
            <p:cNvPr id="13" name="pl10">
              <a:extLst>
                <a:ext uri="{FF2B5EF4-FFF2-40B4-BE49-F238E27FC236}">
                  <a16:creationId xmlns:a16="http://schemas.microsoft.com/office/drawing/2014/main" id="{AC754832-3CCE-AAA3-8180-D58831776336}"/>
                </a:ext>
              </a:extLst>
            </p:cNvPr>
            <p:cNvSpPr/>
            <p:nvPr/>
          </p:nvSpPr>
          <p:spPr>
            <a:xfrm>
              <a:off x="1491370" y="1700206"/>
              <a:ext cx="5760566" cy="0"/>
            </a:xfrm>
            <a:custGeom>
              <a:avLst/>
              <a:gdLst/>
              <a:ahLst/>
              <a:cxnLst/>
              <a:rect l="0" t="0" r="0" b="0"/>
              <a:pathLst>
                <a:path w="5760566">
                  <a:moveTo>
                    <a:pt x="0" y="0"/>
                  </a:moveTo>
                  <a:lnTo>
                    <a:pt x="5760566" y="0"/>
                  </a:lnTo>
                  <a:lnTo>
                    <a:pt x="5760566" y="0"/>
                  </a:lnTo>
                </a:path>
              </a:pathLst>
            </a:custGeom>
            <a:ln w="12318" cap="flat">
              <a:solidFill>
                <a:srgbClr val="EBEBEB">
                  <a:alpha val="100000"/>
                </a:srgbClr>
              </a:solidFill>
              <a:prstDash val="solid"/>
              <a:round/>
            </a:ln>
          </p:spPr>
          <p:txBody>
            <a:bodyPr/>
            <a:lstStyle/>
            <a:p>
              <a:endParaRPr/>
            </a:p>
          </p:txBody>
        </p:sp>
        <p:sp>
          <p:nvSpPr>
            <p:cNvPr id="14" name="pl11">
              <a:extLst>
                <a:ext uri="{FF2B5EF4-FFF2-40B4-BE49-F238E27FC236}">
                  <a16:creationId xmlns:a16="http://schemas.microsoft.com/office/drawing/2014/main" id="{733B08D0-EC2A-B342-DE98-869B9156A8EE}"/>
                </a:ext>
              </a:extLst>
            </p:cNvPr>
            <p:cNvSpPr/>
            <p:nvPr/>
          </p:nvSpPr>
          <p:spPr>
            <a:xfrm>
              <a:off x="1491370" y="1194925"/>
              <a:ext cx="5760566" cy="0"/>
            </a:xfrm>
            <a:custGeom>
              <a:avLst/>
              <a:gdLst/>
              <a:ahLst/>
              <a:cxnLst/>
              <a:rect l="0" t="0" r="0" b="0"/>
              <a:pathLst>
                <a:path w="5760566">
                  <a:moveTo>
                    <a:pt x="0" y="0"/>
                  </a:moveTo>
                  <a:lnTo>
                    <a:pt x="5760566" y="0"/>
                  </a:lnTo>
                  <a:lnTo>
                    <a:pt x="5760566" y="0"/>
                  </a:lnTo>
                </a:path>
              </a:pathLst>
            </a:custGeom>
            <a:ln w="12318" cap="flat">
              <a:solidFill>
                <a:srgbClr val="EBEBEB">
                  <a:alpha val="100000"/>
                </a:srgbClr>
              </a:solidFill>
              <a:prstDash val="solid"/>
              <a:round/>
            </a:ln>
          </p:spPr>
          <p:txBody>
            <a:bodyPr/>
            <a:lstStyle/>
            <a:p>
              <a:endParaRPr/>
            </a:p>
          </p:txBody>
        </p:sp>
        <p:sp>
          <p:nvSpPr>
            <p:cNvPr id="15" name="rc12">
              <a:extLst>
                <a:ext uri="{FF2B5EF4-FFF2-40B4-BE49-F238E27FC236}">
                  <a16:creationId xmlns:a16="http://schemas.microsoft.com/office/drawing/2014/main" id="{6AC408A9-CE21-2367-18BE-22375F9A784E}"/>
                </a:ext>
              </a:extLst>
            </p:cNvPr>
            <p:cNvSpPr/>
            <p:nvPr/>
          </p:nvSpPr>
          <p:spPr>
            <a:xfrm>
              <a:off x="6689050" y="2208823"/>
              <a:ext cx="90206" cy="1512508"/>
            </a:xfrm>
            <a:prstGeom prst="rect">
              <a:avLst/>
            </a:prstGeom>
            <a:solidFill>
              <a:srgbClr val="8FAADC">
                <a:alpha val="100000"/>
              </a:srgbClr>
            </a:solidFill>
          </p:spPr>
          <p:txBody>
            <a:bodyPr/>
            <a:lstStyle/>
            <a:p>
              <a:endParaRPr/>
            </a:p>
          </p:txBody>
        </p:sp>
        <p:sp>
          <p:nvSpPr>
            <p:cNvPr id="16" name="rc13">
              <a:extLst>
                <a:ext uri="{FF2B5EF4-FFF2-40B4-BE49-F238E27FC236}">
                  <a16:creationId xmlns:a16="http://schemas.microsoft.com/office/drawing/2014/main" id="{5B23A6E7-2E21-1C6A-E1E6-62653F3F765A}"/>
                </a:ext>
              </a:extLst>
            </p:cNvPr>
            <p:cNvSpPr/>
            <p:nvPr/>
          </p:nvSpPr>
          <p:spPr>
            <a:xfrm>
              <a:off x="6598844" y="1662107"/>
              <a:ext cx="90206" cy="2059224"/>
            </a:xfrm>
            <a:prstGeom prst="rect">
              <a:avLst/>
            </a:prstGeom>
            <a:solidFill>
              <a:srgbClr val="4472C4">
                <a:alpha val="100000"/>
              </a:srgbClr>
            </a:solidFill>
          </p:spPr>
          <p:txBody>
            <a:bodyPr/>
            <a:lstStyle/>
            <a:p>
              <a:endParaRPr/>
            </a:p>
          </p:txBody>
        </p:sp>
        <p:sp>
          <p:nvSpPr>
            <p:cNvPr id="17" name="rc14">
              <a:extLst>
                <a:ext uri="{FF2B5EF4-FFF2-40B4-BE49-F238E27FC236}">
                  <a16:creationId xmlns:a16="http://schemas.microsoft.com/office/drawing/2014/main" id="{D3AA8070-042E-FA62-5DF1-7BFC46864647}"/>
                </a:ext>
              </a:extLst>
            </p:cNvPr>
            <p:cNvSpPr/>
            <p:nvPr/>
          </p:nvSpPr>
          <p:spPr>
            <a:xfrm>
              <a:off x="7049875" y="1753379"/>
              <a:ext cx="90206" cy="1967952"/>
            </a:xfrm>
            <a:prstGeom prst="rect">
              <a:avLst/>
            </a:prstGeom>
            <a:solidFill>
              <a:srgbClr val="8FAADC">
                <a:alpha val="100000"/>
              </a:srgbClr>
            </a:solidFill>
          </p:spPr>
          <p:txBody>
            <a:bodyPr/>
            <a:lstStyle/>
            <a:p>
              <a:endParaRPr/>
            </a:p>
          </p:txBody>
        </p:sp>
        <p:sp>
          <p:nvSpPr>
            <p:cNvPr id="18" name="rc15">
              <a:extLst>
                <a:ext uri="{FF2B5EF4-FFF2-40B4-BE49-F238E27FC236}">
                  <a16:creationId xmlns:a16="http://schemas.microsoft.com/office/drawing/2014/main" id="{5626021F-ABF0-BEFE-40B4-16C318AE31AC}"/>
                </a:ext>
              </a:extLst>
            </p:cNvPr>
            <p:cNvSpPr/>
            <p:nvPr/>
          </p:nvSpPr>
          <p:spPr>
            <a:xfrm>
              <a:off x="6959669" y="1359885"/>
              <a:ext cx="90206" cy="2361446"/>
            </a:xfrm>
            <a:prstGeom prst="rect">
              <a:avLst/>
            </a:prstGeom>
            <a:solidFill>
              <a:srgbClr val="4472C4">
                <a:alpha val="100000"/>
              </a:srgbClr>
            </a:solidFill>
          </p:spPr>
          <p:txBody>
            <a:bodyPr/>
            <a:lstStyle/>
            <a:p>
              <a:endParaRPr/>
            </a:p>
          </p:txBody>
        </p:sp>
        <p:sp>
          <p:nvSpPr>
            <p:cNvPr id="19" name="rc16">
              <a:extLst>
                <a:ext uri="{FF2B5EF4-FFF2-40B4-BE49-F238E27FC236}">
                  <a16:creationId xmlns:a16="http://schemas.microsoft.com/office/drawing/2014/main" id="{28638286-4423-B0F5-E5AE-B8F3E4C70B7F}"/>
                </a:ext>
              </a:extLst>
            </p:cNvPr>
            <p:cNvSpPr/>
            <p:nvPr/>
          </p:nvSpPr>
          <p:spPr>
            <a:xfrm>
              <a:off x="6328225" y="2423031"/>
              <a:ext cx="90206" cy="1298300"/>
            </a:xfrm>
            <a:prstGeom prst="rect">
              <a:avLst/>
            </a:prstGeom>
            <a:solidFill>
              <a:srgbClr val="8FAADC">
                <a:alpha val="100000"/>
              </a:srgbClr>
            </a:solidFill>
          </p:spPr>
          <p:txBody>
            <a:bodyPr/>
            <a:lstStyle/>
            <a:p>
              <a:endParaRPr/>
            </a:p>
          </p:txBody>
        </p:sp>
        <p:sp>
          <p:nvSpPr>
            <p:cNvPr id="20" name="rc17">
              <a:extLst>
                <a:ext uri="{FF2B5EF4-FFF2-40B4-BE49-F238E27FC236}">
                  <a16:creationId xmlns:a16="http://schemas.microsoft.com/office/drawing/2014/main" id="{F3FDE3C6-596C-E8D7-4AB4-9422E713B382}"/>
                </a:ext>
              </a:extLst>
            </p:cNvPr>
            <p:cNvSpPr/>
            <p:nvPr/>
          </p:nvSpPr>
          <p:spPr>
            <a:xfrm>
              <a:off x="6238019" y="2300749"/>
              <a:ext cx="90206" cy="1430593"/>
            </a:xfrm>
            <a:prstGeom prst="rect">
              <a:avLst/>
            </a:prstGeom>
            <a:solidFill>
              <a:srgbClr val="4472C4">
                <a:alpha val="100000"/>
              </a:srgbClr>
            </a:solidFill>
          </p:spPr>
          <p:txBody>
            <a:bodyPr/>
            <a:lstStyle/>
            <a:p>
              <a:endParaRPr/>
            </a:p>
          </p:txBody>
        </p:sp>
        <p:sp>
          <p:nvSpPr>
            <p:cNvPr id="21" name="rc18">
              <a:extLst>
                <a:ext uri="{FF2B5EF4-FFF2-40B4-BE49-F238E27FC236}">
                  <a16:creationId xmlns:a16="http://schemas.microsoft.com/office/drawing/2014/main" id="{6EE52DBF-9826-BAEE-6EF6-29458F3734A2}"/>
                </a:ext>
              </a:extLst>
            </p:cNvPr>
            <p:cNvSpPr/>
            <p:nvPr/>
          </p:nvSpPr>
          <p:spPr>
            <a:xfrm>
              <a:off x="5967401" y="2487099"/>
              <a:ext cx="90206" cy="1233270"/>
            </a:xfrm>
            <a:prstGeom prst="rect">
              <a:avLst/>
            </a:prstGeom>
            <a:solidFill>
              <a:srgbClr val="8FAADC">
                <a:alpha val="100000"/>
              </a:srgbClr>
            </a:solidFill>
          </p:spPr>
          <p:txBody>
            <a:bodyPr/>
            <a:lstStyle/>
            <a:p>
              <a:endParaRPr/>
            </a:p>
          </p:txBody>
        </p:sp>
        <p:sp>
          <p:nvSpPr>
            <p:cNvPr id="22" name="rc19">
              <a:extLst>
                <a:ext uri="{FF2B5EF4-FFF2-40B4-BE49-F238E27FC236}">
                  <a16:creationId xmlns:a16="http://schemas.microsoft.com/office/drawing/2014/main" id="{EC978667-43F0-EE36-D987-AD8075D3189B}"/>
                </a:ext>
              </a:extLst>
            </p:cNvPr>
            <p:cNvSpPr/>
            <p:nvPr/>
          </p:nvSpPr>
          <p:spPr>
            <a:xfrm>
              <a:off x="5877195" y="2492766"/>
              <a:ext cx="90206" cy="1233270"/>
            </a:xfrm>
            <a:prstGeom prst="rect">
              <a:avLst/>
            </a:prstGeom>
            <a:solidFill>
              <a:srgbClr val="4472C4">
                <a:alpha val="100000"/>
              </a:srgbClr>
            </a:solidFill>
          </p:spPr>
          <p:txBody>
            <a:bodyPr/>
            <a:lstStyle/>
            <a:p>
              <a:endParaRPr/>
            </a:p>
          </p:txBody>
        </p:sp>
        <p:sp>
          <p:nvSpPr>
            <p:cNvPr id="23" name="rc20">
              <a:extLst>
                <a:ext uri="{FF2B5EF4-FFF2-40B4-BE49-F238E27FC236}">
                  <a16:creationId xmlns:a16="http://schemas.microsoft.com/office/drawing/2014/main" id="{F09400CA-F160-4935-A206-050E11C078C8}"/>
                </a:ext>
              </a:extLst>
            </p:cNvPr>
            <p:cNvSpPr/>
            <p:nvPr/>
          </p:nvSpPr>
          <p:spPr>
            <a:xfrm>
              <a:off x="5606576" y="2490145"/>
              <a:ext cx="90206" cy="1233270"/>
            </a:xfrm>
            <a:prstGeom prst="rect">
              <a:avLst/>
            </a:prstGeom>
            <a:solidFill>
              <a:srgbClr val="8FAADC">
                <a:alpha val="100000"/>
              </a:srgbClr>
            </a:solidFill>
          </p:spPr>
          <p:txBody>
            <a:bodyPr/>
            <a:lstStyle/>
            <a:p>
              <a:endParaRPr/>
            </a:p>
          </p:txBody>
        </p:sp>
        <p:sp>
          <p:nvSpPr>
            <p:cNvPr id="24" name="rc21">
              <a:extLst>
                <a:ext uri="{FF2B5EF4-FFF2-40B4-BE49-F238E27FC236}">
                  <a16:creationId xmlns:a16="http://schemas.microsoft.com/office/drawing/2014/main" id="{5B552960-CFD2-ECB4-9FEA-53A9F28DC58D}"/>
                </a:ext>
              </a:extLst>
            </p:cNvPr>
            <p:cNvSpPr/>
            <p:nvPr/>
          </p:nvSpPr>
          <p:spPr>
            <a:xfrm>
              <a:off x="5516370" y="2490145"/>
              <a:ext cx="90206" cy="1233270"/>
            </a:xfrm>
            <a:prstGeom prst="rect">
              <a:avLst/>
            </a:prstGeom>
            <a:solidFill>
              <a:srgbClr val="4472C4">
                <a:alpha val="100000"/>
              </a:srgbClr>
            </a:solidFill>
          </p:spPr>
          <p:txBody>
            <a:bodyPr/>
            <a:lstStyle/>
            <a:p>
              <a:endParaRPr/>
            </a:p>
          </p:txBody>
        </p:sp>
        <p:sp>
          <p:nvSpPr>
            <p:cNvPr id="25" name="rc22">
              <a:extLst>
                <a:ext uri="{FF2B5EF4-FFF2-40B4-BE49-F238E27FC236}">
                  <a16:creationId xmlns:a16="http://schemas.microsoft.com/office/drawing/2014/main" id="{B257678C-DB84-D702-782A-2A4FD298E371}"/>
                </a:ext>
              </a:extLst>
            </p:cNvPr>
            <p:cNvSpPr/>
            <p:nvPr/>
          </p:nvSpPr>
          <p:spPr>
            <a:xfrm>
              <a:off x="5245751" y="2622284"/>
              <a:ext cx="90206" cy="1099047"/>
            </a:xfrm>
            <a:prstGeom prst="rect">
              <a:avLst/>
            </a:prstGeom>
            <a:solidFill>
              <a:srgbClr val="8FAADC">
                <a:alpha val="100000"/>
              </a:srgbClr>
            </a:solidFill>
          </p:spPr>
          <p:txBody>
            <a:bodyPr/>
            <a:lstStyle/>
            <a:p>
              <a:endParaRPr/>
            </a:p>
          </p:txBody>
        </p:sp>
        <p:sp>
          <p:nvSpPr>
            <p:cNvPr id="26" name="rc23">
              <a:extLst>
                <a:ext uri="{FF2B5EF4-FFF2-40B4-BE49-F238E27FC236}">
                  <a16:creationId xmlns:a16="http://schemas.microsoft.com/office/drawing/2014/main" id="{A8EEEDCF-E492-E689-3BF2-AED5CB352FFD}"/>
                </a:ext>
              </a:extLst>
            </p:cNvPr>
            <p:cNvSpPr/>
            <p:nvPr/>
          </p:nvSpPr>
          <p:spPr>
            <a:xfrm>
              <a:off x="5155545" y="2622284"/>
              <a:ext cx="90206" cy="1099047"/>
            </a:xfrm>
            <a:prstGeom prst="rect">
              <a:avLst/>
            </a:prstGeom>
            <a:solidFill>
              <a:srgbClr val="4472C4">
                <a:alpha val="100000"/>
              </a:srgbClr>
            </a:solidFill>
          </p:spPr>
          <p:txBody>
            <a:bodyPr/>
            <a:lstStyle/>
            <a:p>
              <a:endParaRPr/>
            </a:p>
          </p:txBody>
        </p:sp>
        <p:sp>
          <p:nvSpPr>
            <p:cNvPr id="27" name="rc24">
              <a:extLst>
                <a:ext uri="{FF2B5EF4-FFF2-40B4-BE49-F238E27FC236}">
                  <a16:creationId xmlns:a16="http://schemas.microsoft.com/office/drawing/2014/main" id="{E105F276-E35D-2F87-D53A-BCAA45CA6C87}"/>
                </a:ext>
              </a:extLst>
            </p:cNvPr>
            <p:cNvSpPr/>
            <p:nvPr/>
          </p:nvSpPr>
          <p:spPr>
            <a:xfrm>
              <a:off x="4884927" y="2637654"/>
              <a:ext cx="90206" cy="1083677"/>
            </a:xfrm>
            <a:prstGeom prst="rect">
              <a:avLst/>
            </a:prstGeom>
            <a:solidFill>
              <a:srgbClr val="8FAADC">
                <a:alpha val="100000"/>
              </a:srgbClr>
            </a:solidFill>
          </p:spPr>
          <p:txBody>
            <a:bodyPr/>
            <a:lstStyle/>
            <a:p>
              <a:endParaRPr/>
            </a:p>
          </p:txBody>
        </p:sp>
        <p:sp>
          <p:nvSpPr>
            <p:cNvPr id="28" name="rc25">
              <a:extLst>
                <a:ext uri="{FF2B5EF4-FFF2-40B4-BE49-F238E27FC236}">
                  <a16:creationId xmlns:a16="http://schemas.microsoft.com/office/drawing/2014/main" id="{737794ED-AA94-1142-6F63-F2931199019A}"/>
                </a:ext>
              </a:extLst>
            </p:cNvPr>
            <p:cNvSpPr/>
            <p:nvPr/>
          </p:nvSpPr>
          <p:spPr>
            <a:xfrm>
              <a:off x="4794720" y="2636003"/>
              <a:ext cx="90206" cy="1085328"/>
            </a:xfrm>
            <a:prstGeom prst="rect">
              <a:avLst/>
            </a:prstGeom>
            <a:solidFill>
              <a:srgbClr val="4472C4">
                <a:alpha val="100000"/>
              </a:srgbClr>
            </a:solidFill>
          </p:spPr>
          <p:txBody>
            <a:bodyPr/>
            <a:lstStyle/>
            <a:p>
              <a:endParaRPr/>
            </a:p>
          </p:txBody>
        </p:sp>
        <p:sp>
          <p:nvSpPr>
            <p:cNvPr id="29" name="rc26">
              <a:extLst>
                <a:ext uri="{FF2B5EF4-FFF2-40B4-BE49-F238E27FC236}">
                  <a16:creationId xmlns:a16="http://schemas.microsoft.com/office/drawing/2014/main" id="{9F498DBF-E03A-C1A9-15DC-35CB1C43C891}"/>
                </a:ext>
              </a:extLst>
            </p:cNvPr>
            <p:cNvSpPr/>
            <p:nvPr/>
          </p:nvSpPr>
          <p:spPr>
            <a:xfrm>
              <a:off x="3441628" y="2927646"/>
              <a:ext cx="90206" cy="793685"/>
            </a:xfrm>
            <a:prstGeom prst="rect">
              <a:avLst/>
            </a:prstGeom>
            <a:solidFill>
              <a:srgbClr val="8FAADC">
                <a:alpha val="100000"/>
              </a:srgbClr>
            </a:solidFill>
          </p:spPr>
          <p:txBody>
            <a:bodyPr/>
            <a:lstStyle/>
            <a:p>
              <a:endParaRPr/>
            </a:p>
          </p:txBody>
        </p:sp>
        <p:sp>
          <p:nvSpPr>
            <p:cNvPr id="30" name="rc27">
              <a:extLst>
                <a:ext uri="{FF2B5EF4-FFF2-40B4-BE49-F238E27FC236}">
                  <a16:creationId xmlns:a16="http://schemas.microsoft.com/office/drawing/2014/main" id="{55915742-017D-2ACF-E2AD-DC980CEE26B5}"/>
                </a:ext>
              </a:extLst>
            </p:cNvPr>
            <p:cNvSpPr/>
            <p:nvPr/>
          </p:nvSpPr>
          <p:spPr>
            <a:xfrm>
              <a:off x="3351422" y="2927646"/>
              <a:ext cx="90206" cy="793685"/>
            </a:xfrm>
            <a:prstGeom prst="rect">
              <a:avLst/>
            </a:prstGeom>
            <a:solidFill>
              <a:srgbClr val="4472C4">
                <a:alpha val="100000"/>
              </a:srgbClr>
            </a:solidFill>
          </p:spPr>
          <p:txBody>
            <a:bodyPr/>
            <a:lstStyle/>
            <a:p>
              <a:endParaRPr/>
            </a:p>
          </p:txBody>
        </p:sp>
        <p:sp>
          <p:nvSpPr>
            <p:cNvPr id="31" name="rc28">
              <a:extLst>
                <a:ext uri="{FF2B5EF4-FFF2-40B4-BE49-F238E27FC236}">
                  <a16:creationId xmlns:a16="http://schemas.microsoft.com/office/drawing/2014/main" id="{9F8EEBC2-6330-102A-11B6-9665BD9DB820}"/>
                </a:ext>
              </a:extLst>
            </p:cNvPr>
            <p:cNvSpPr/>
            <p:nvPr/>
          </p:nvSpPr>
          <p:spPr>
            <a:xfrm>
              <a:off x="3802452" y="2572880"/>
              <a:ext cx="90206" cy="1148450"/>
            </a:xfrm>
            <a:prstGeom prst="rect">
              <a:avLst/>
            </a:prstGeom>
            <a:solidFill>
              <a:srgbClr val="8FAADC">
                <a:alpha val="100000"/>
              </a:srgbClr>
            </a:solidFill>
          </p:spPr>
          <p:txBody>
            <a:bodyPr/>
            <a:lstStyle/>
            <a:p>
              <a:endParaRPr/>
            </a:p>
          </p:txBody>
        </p:sp>
        <p:sp>
          <p:nvSpPr>
            <p:cNvPr id="32" name="rc29">
              <a:extLst>
                <a:ext uri="{FF2B5EF4-FFF2-40B4-BE49-F238E27FC236}">
                  <a16:creationId xmlns:a16="http://schemas.microsoft.com/office/drawing/2014/main" id="{8E665DE5-190F-2976-7CCC-D573C32E636B}"/>
                </a:ext>
              </a:extLst>
            </p:cNvPr>
            <p:cNvSpPr/>
            <p:nvPr/>
          </p:nvSpPr>
          <p:spPr>
            <a:xfrm>
              <a:off x="3712246" y="2572880"/>
              <a:ext cx="90206" cy="1148450"/>
            </a:xfrm>
            <a:prstGeom prst="rect">
              <a:avLst/>
            </a:prstGeom>
            <a:solidFill>
              <a:srgbClr val="4472C4">
                <a:alpha val="100000"/>
              </a:srgbClr>
            </a:solidFill>
          </p:spPr>
          <p:txBody>
            <a:bodyPr/>
            <a:lstStyle/>
            <a:p>
              <a:endParaRPr/>
            </a:p>
          </p:txBody>
        </p:sp>
        <p:sp>
          <p:nvSpPr>
            <p:cNvPr id="33" name="rc30">
              <a:extLst>
                <a:ext uri="{FF2B5EF4-FFF2-40B4-BE49-F238E27FC236}">
                  <a16:creationId xmlns:a16="http://schemas.microsoft.com/office/drawing/2014/main" id="{489BD6C1-2E03-5B42-5132-F7C73A225813}"/>
                </a:ext>
              </a:extLst>
            </p:cNvPr>
            <p:cNvSpPr/>
            <p:nvPr/>
          </p:nvSpPr>
          <p:spPr>
            <a:xfrm>
              <a:off x="4163277" y="2294483"/>
              <a:ext cx="90206" cy="1426848"/>
            </a:xfrm>
            <a:prstGeom prst="rect">
              <a:avLst/>
            </a:prstGeom>
            <a:solidFill>
              <a:srgbClr val="8FAADC">
                <a:alpha val="100000"/>
              </a:srgbClr>
            </a:solidFill>
          </p:spPr>
          <p:txBody>
            <a:bodyPr/>
            <a:lstStyle/>
            <a:p>
              <a:endParaRPr/>
            </a:p>
          </p:txBody>
        </p:sp>
        <p:sp>
          <p:nvSpPr>
            <p:cNvPr id="34" name="rc31">
              <a:extLst>
                <a:ext uri="{FF2B5EF4-FFF2-40B4-BE49-F238E27FC236}">
                  <a16:creationId xmlns:a16="http://schemas.microsoft.com/office/drawing/2014/main" id="{50842C40-CF40-9048-4759-C5D1C33BD056}"/>
                </a:ext>
              </a:extLst>
            </p:cNvPr>
            <p:cNvSpPr/>
            <p:nvPr/>
          </p:nvSpPr>
          <p:spPr>
            <a:xfrm>
              <a:off x="4073071" y="2294483"/>
              <a:ext cx="90206" cy="1426848"/>
            </a:xfrm>
            <a:prstGeom prst="rect">
              <a:avLst/>
            </a:prstGeom>
            <a:solidFill>
              <a:srgbClr val="4472C4">
                <a:alpha val="100000"/>
              </a:srgbClr>
            </a:solidFill>
          </p:spPr>
          <p:txBody>
            <a:bodyPr/>
            <a:lstStyle/>
            <a:p>
              <a:endParaRPr/>
            </a:p>
          </p:txBody>
        </p:sp>
        <p:sp>
          <p:nvSpPr>
            <p:cNvPr id="35" name="rc32">
              <a:extLst>
                <a:ext uri="{FF2B5EF4-FFF2-40B4-BE49-F238E27FC236}">
                  <a16:creationId xmlns:a16="http://schemas.microsoft.com/office/drawing/2014/main" id="{714B2C88-AF58-E2AB-1E9A-F77C5B9B00DC}"/>
                </a:ext>
              </a:extLst>
            </p:cNvPr>
            <p:cNvSpPr/>
            <p:nvPr/>
          </p:nvSpPr>
          <p:spPr>
            <a:xfrm>
              <a:off x="4524102" y="2489071"/>
              <a:ext cx="90206" cy="1232260"/>
            </a:xfrm>
            <a:prstGeom prst="rect">
              <a:avLst/>
            </a:prstGeom>
            <a:solidFill>
              <a:srgbClr val="8FAADC">
                <a:alpha val="100000"/>
              </a:srgbClr>
            </a:solidFill>
          </p:spPr>
          <p:txBody>
            <a:bodyPr/>
            <a:lstStyle/>
            <a:p>
              <a:endParaRPr/>
            </a:p>
          </p:txBody>
        </p:sp>
        <p:sp>
          <p:nvSpPr>
            <p:cNvPr id="36" name="rc33">
              <a:extLst>
                <a:ext uri="{FF2B5EF4-FFF2-40B4-BE49-F238E27FC236}">
                  <a16:creationId xmlns:a16="http://schemas.microsoft.com/office/drawing/2014/main" id="{6C4CB0BF-0E73-62DC-0146-C0487EA3B956}"/>
                </a:ext>
              </a:extLst>
            </p:cNvPr>
            <p:cNvSpPr/>
            <p:nvPr/>
          </p:nvSpPr>
          <p:spPr>
            <a:xfrm>
              <a:off x="4433896" y="2489071"/>
              <a:ext cx="90206" cy="1232260"/>
            </a:xfrm>
            <a:prstGeom prst="rect">
              <a:avLst/>
            </a:prstGeom>
            <a:solidFill>
              <a:srgbClr val="4472C4">
                <a:alpha val="100000"/>
              </a:srgbClr>
            </a:solidFill>
          </p:spPr>
          <p:txBody>
            <a:bodyPr/>
            <a:lstStyle/>
            <a:p>
              <a:endParaRPr/>
            </a:p>
          </p:txBody>
        </p:sp>
        <p:sp>
          <p:nvSpPr>
            <p:cNvPr id="37" name="rc34">
              <a:extLst>
                <a:ext uri="{FF2B5EF4-FFF2-40B4-BE49-F238E27FC236}">
                  <a16:creationId xmlns:a16="http://schemas.microsoft.com/office/drawing/2014/main" id="{36D5B8DE-2793-2DE1-83D2-650A5FF9E4F6}"/>
                </a:ext>
              </a:extLst>
            </p:cNvPr>
            <p:cNvSpPr/>
            <p:nvPr/>
          </p:nvSpPr>
          <p:spPr>
            <a:xfrm>
              <a:off x="3080803" y="3193645"/>
              <a:ext cx="90206" cy="527686"/>
            </a:xfrm>
            <a:prstGeom prst="rect">
              <a:avLst/>
            </a:prstGeom>
            <a:solidFill>
              <a:srgbClr val="8FAADC">
                <a:alpha val="100000"/>
              </a:srgbClr>
            </a:solidFill>
          </p:spPr>
          <p:txBody>
            <a:bodyPr/>
            <a:lstStyle/>
            <a:p>
              <a:endParaRPr/>
            </a:p>
          </p:txBody>
        </p:sp>
        <p:sp>
          <p:nvSpPr>
            <p:cNvPr id="38" name="rc35">
              <a:extLst>
                <a:ext uri="{FF2B5EF4-FFF2-40B4-BE49-F238E27FC236}">
                  <a16:creationId xmlns:a16="http://schemas.microsoft.com/office/drawing/2014/main" id="{77D9C750-555B-6DE3-272E-3E951934B722}"/>
                </a:ext>
              </a:extLst>
            </p:cNvPr>
            <p:cNvSpPr/>
            <p:nvPr/>
          </p:nvSpPr>
          <p:spPr>
            <a:xfrm>
              <a:off x="2990597" y="3193645"/>
              <a:ext cx="90206" cy="527686"/>
            </a:xfrm>
            <a:prstGeom prst="rect">
              <a:avLst/>
            </a:prstGeom>
            <a:solidFill>
              <a:srgbClr val="4472C4">
                <a:alpha val="100000"/>
              </a:srgbClr>
            </a:solidFill>
          </p:spPr>
          <p:txBody>
            <a:bodyPr/>
            <a:lstStyle/>
            <a:p>
              <a:endParaRPr/>
            </a:p>
          </p:txBody>
        </p:sp>
        <p:sp>
          <p:nvSpPr>
            <p:cNvPr id="39" name="rc36">
              <a:extLst>
                <a:ext uri="{FF2B5EF4-FFF2-40B4-BE49-F238E27FC236}">
                  <a16:creationId xmlns:a16="http://schemas.microsoft.com/office/drawing/2014/main" id="{C912B64E-AE9C-8BB3-F4B9-FBE9A03459EB}"/>
                </a:ext>
              </a:extLst>
            </p:cNvPr>
            <p:cNvSpPr/>
            <p:nvPr/>
          </p:nvSpPr>
          <p:spPr>
            <a:xfrm>
              <a:off x="2719978" y="3385649"/>
              <a:ext cx="90206" cy="345315"/>
            </a:xfrm>
            <a:prstGeom prst="rect">
              <a:avLst/>
            </a:prstGeom>
            <a:solidFill>
              <a:srgbClr val="8FAADC">
                <a:alpha val="100000"/>
              </a:srgbClr>
            </a:solidFill>
          </p:spPr>
          <p:txBody>
            <a:bodyPr/>
            <a:lstStyle/>
            <a:p>
              <a:endParaRPr/>
            </a:p>
          </p:txBody>
        </p:sp>
        <p:sp>
          <p:nvSpPr>
            <p:cNvPr id="40" name="rc37">
              <a:extLst>
                <a:ext uri="{FF2B5EF4-FFF2-40B4-BE49-F238E27FC236}">
                  <a16:creationId xmlns:a16="http://schemas.microsoft.com/office/drawing/2014/main" id="{EC62D4B9-4BB2-FA91-78B6-6540B37DBACE}"/>
                </a:ext>
              </a:extLst>
            </p:cNvPr>
            <p:cNvSpPr/>
            <p:nvPr/>
          </p:nvSpPr>
          <p:spPr>
            <a:xfrm>
              <a:off x="2629772" y="3309935"/>
              <a:ext cx="90206" cy="411396"/>
            </a:xfrm>
            <a:prstGeom prst="rect">
              <a:avLst/>
            </a:prstGeom>
            <a:solidFill>
              <a:srgbClr val="4472C4">
                <a:alpha val="100000"/>
              </a:srgbClr>
            </a:solidFill>
          </p:spPr>
          <p:txBody>
            <a:bodyPr/>
            <a:lstStyle/>
            <a:p>
              <a:endParaRPr/>
            </a:p>
          </p:txBody>
        </p:sp>
        <p:sp>
          <p:nvSpPr>
            <p:cNvPr id="41" name="rc38">
              <a:extLst>
                <a:ext uri="{FF2B5EF4-FFF2-40B4-BE49-F238E27FC236}">
                  <a16:creationId xmlns:a16="http://schemas.microsoft.com/office/drawing/2014/main" id="{DF4DA304-F282-8B8D-B2F6-46CAF50EDAC0}"/>
                </a:ext>
              </a:extLst>
            </p:cNvPr>
            <p:cNvSpPr/>
            <p:nvPr/>
          </p:nvSpPr>
          <p:spPr>
            <a:xfrm>
              <a:off x="2359154" y="3375450"/>
              <a:ext cx="90206" cy="345881"/>
            </a:xfrm>
            <a:prstGeom prst="rect">
              <a:avLst/>
            </a:prstGeom>
            <a:solidFill>
              <a:srgbClr val="8FAADC">
                <a:alpha val="100000"/>
              </a:srgbClr>
            </a:solidFill>
          </p:spPr>
          <p:txBody>
            <a:bodyPr/>
            <a:lstStyle/>
            <a:p>
              <a:endParaRPr/>
            </a:p>
          </p:txBody>
        </p:sp>
        <p:sp>
          <p:nvSpPr>
            <p:cNvPr id="42" name="rc39">
              <a:extLst>
                <a:ext uri="{FF2B5EF4-FFF2-40B4-BE49-F238E27FC236}">
                  <a16:creationId xmlns:a16="http://schemas.microsoft.com/office/drawing/2014/main" id="{FC69C5F6-676B-5E7C-D380-495E1A74E41C}"/>
                </a:ext>
              </a:extLst>
            </p:cNvPr>
            <p:cNvSpPr/>
            <p:nvPr/>
          </p:nvSpPr>
          <p:spPr>
            <a:xfrm>
              <a:off x="2268947" y="3375450"/>
              <a:ext cx="90206" cy="345881"/>
            </a:xfrm>
            <a:prstGeom prst="rect">
              <a:avLst/>
            </a:prstGeom>
            <a:solidFill>
              <a:srgbClr val="4472C4">
                <a:alpha val="100000"/>
              </a:srgbClr>
            </a:solidFill>
          </p:spPr>
          <p:txBody>
            <a:bodyPr/>
            <a:lstStyle/>
            <a:p>
              <a:endParaRPr/>
            </a:p>
          </p:txBody>
        </p:sp>
        <p:sp>
          <p:nvSpPr>
            <p:cNvPr id="43" name="rc40">
              <a:extLst>
                <a:ext uri="{FF2B5EF4-FFF2-40B4-BE49-F238E27FC236}">
                  <a16:creationId xmlns:a16="http://schemas.microsoft.com/office/drawing/2014/main" id="{CCA95DDD-88A7-B862-4964-B3C0B0578AF6}"/>
                </a:ext>
              </a:extLst>
            </p:cNvPr>
            <p:cNvSpPr/>
            <p:nvPr/>
          </p:nvSpPr>
          <p:spPr>
            <a:xfrm>
              <a:off x="1998329" y="3599474"/>
              <a:ext cx="90206" cy="121857"/>
            </a:xfrm>
            <a:prstGeom prst="rect">
              <a:avLst/>
            </a:prstGeom>
            <a:solidFill>
              <a:srgbClr val="8FAADC">
                <a:alpha val="100000"/>
              </a:srgbClr>
            </a:solidFill>
          </p:spPr>
          <p:txBody>
            <a:bodyPr/>
            <a:lstStyle/>
            <a:p>
              <a:endParaRPr/>
            </a:p>
          </p:txBody>
        </p:sp>
        <p:sp>
          <p:nvSpPr>
            <p:cNvPr id="44" name="rc41">
              <a:extLst>
                <a:ext uri="{FF2B5EF4-FFF2-40B4-BE49-F238E27FC236}">
                  <a16:creationId xmlns:a16="http://schemas.microsoft.com/office/drawing/2014/main" id="{1F023CE7-398C-6F2E-E161-8E2F29E25F19}"/>
                </a:ext>
              </a:extLst>
            </p:cNvPr>
            <p:cNvSpPr/>
            <p:nvPr/>
          </p:nvSpPr>
          <p:spPr>
            <a:xfrm>
              <a:off x="1908123" y="3599474"/>
              <a:ext cx="90206" cy="121857"/>
            </a:xfrm>
            <a:prstGeom prst="rect">
              <a:avLst/>
            </a:prstGeom>
            <a:solidFill>
              <a:srgbClr val="4472C4">
                <a:alpha val="100000"/>
              </a:srgbClr>
            </a:solidFill>
          </p:spPr>
          <p:txBody>
            <a:bodyPr/>
            <a:lstStyle/>
            <a:p>
              <a:endParaRPr/>
            </a:p>
          </p:txBody>
        </p:sp>
        <p:sp>
          <p:nvSpPr>
            <p:cNvPr id="45" name="rc42">
              <a:extLst>
                <a:ext uri="{FF2B5EF4-FFF2-40B4-BE49-F238E27FC236}">
                  <a16:creationId xmlns:a16="http://schemas.microsoft.com/office/drawing/2014/main" id="{1200D601-89CE-FC4B-63BF-BBC7DEEC1B72}"/>
                </a:ext>
              </a:extLst>
            </p:cNvPr>
            <p:cNvSpPr/>
            <p:nvPr/>
          </p:nvSpPr>
          <p:spPr>
            <a:xfrm>
              <a:off x="1637504" y="3580476"/>
              <a:ext cx="90206" cy="140855"/>
            </a:xfrm>
            <a:prstGeom prst="rect">
              <a:avLst/>
            </a:prstGeom>
            <a:solidFill>
              <a:srgbClr val="8FAADC">
                <a:alpha val="100000"/>
              </a:srgbClr>
            </a:solidFill>
          </p:spPr>
          <p:txBody>
            <a:bodyPr/>
            <a:lstStyle/>
            <a:p>
              <a:endParaRPr/>
            </a:p>
          </p:txBody>
        </p:sp>
        <p:sp>
          <p:nvSpPr>
            <p:cNvPr id="46" name="rc43">
              <a:extLst>
                <a:ext uri="{FF2B5EF4-FFF2-40B4-BE49-F238E27FC236}">
                  <a16:creationId xmlns:a16="http://schemas.microsoft.com/office/drawing/2014/main" id="{30AE542B-5F35-17D9-894F-1EDC7301230A}"/>
                </a:ext>
              </a:extLst>
            </p:cNvPr>
            <p:cNvSpPr/>
            <p:nvPr/>
          </p:nvSpPr>
          <p:spPr>
            <a:xfrm>
              <a:off x="1547298" y="3580476"/>
              <a:ext cx="90206" cy="140855"/>
            </a:xfrm>
            <a:prstGeom prst="rect">
              <a:avLst/>
            </a:prstGeom>
            <a:solidFill>
              <a:srgbClr val="4472C4">
                <a:alpha val="100000"/>
              </a:srgbClr>
            </a:solidFill>
          </p:spPr>
          <p:txBody>
            <a:bodyPr/>
            <a:lstStyle/>
            <a:p>
              <a:endParaRPr/>
            </a:p>
          </p:txBody>
        </p:sp>
        <p:sp>
          <p:nvSpPr>
            <p:cNvPr id="47" name="tx44">
              <a:extLst>
                <a:ext uri="{FF2B5EF4-FFF2-40B4-BE49-F238E27FC236}">
                  <a16:creationId xmlns:a16="http://schemas.microsoft.com/office/drawing/2014/main" id="{707EB1E5-65D5-D394-66C0-8CAC52A219C4}"/>
                </a:ext>
              </a:extLst>
            </p:cNvPr>
            <p:cNvSpPr/>
            <p:nvPr/>
          </p:nvSpPr>
          <p:spPr>
            <a:xfrm>
              <a:off x="6610105" y="2046707"/>
              <a:ext cx="350714"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$15M</a:t>
              </a:r>
            </a:p>
          </p:txBody>
        </p:sp>
        <p:sp>
          <p:nvSpPr>
            <p:cNvPr id="48" name="tx45">
              <a:extLst>
                <a:ext uri="{FF2B5EF4-FFF2-40B4-BE49-F238E27FC236}">
                  <a16:creationId xmlns:a16="http://schemas.microsoft.com/office/drawing/2014/main" id="{15DF0E83-2886-1C08-0DA6-437E21AA704D}"/>
                </a:ext>
              </a:extLst>
            </p:cNvPr>
            <p:cNvSpPr/>
            <p:nvPr/>
          </p:nvSpPr>
          <p:spPr>
            <a:xfrm>
              <a:off x="6513693" y="1487183"/>
              <a:ext cx="350714"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$20M</a:t>
              </a:r>
            </a:p>
          </p:txBody>
        </p:sp>
        <p:sp>
          <p:nvSpPr>
            <p:cNvPr id="49" name="tx46">
              <a:extLst>
                <a:ext uri="{FF2B5EF4-FFF2-40B4-BE49-F238E27FC236}">
                  <a16:creationId xmlns:a16="http://schemas.microsoft.com/office/drawing/2014/main" id="{35F326C0-ED43-193F-E929-8F042A4B3307}"/>
                </a:ext>
              </a:extLst>
            </p:cNvPr>
            <p:cNvSpPr/>
            <p:nvPr/>
          </p:nvSpPr>
          <p:spPr>
            <a:xfrm>
              <a:off x="6932854" y="1577984"/>
              <a:ext cx="350714"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$19M</a:t>
              </a:r>
            </a:p>
          </p:txBody>
        </p:sp>
        <p:sp>
          <p:nvSpPr>
            <p:cNvPr id="50" name="tx47">
              <a:extLst>
                <a:ext uri="{FF2B5EF4-FFF2-40B4-BE49-F238E27FC236}">
                  <a16:creationId xmlns:a16="http://schemas.microsoft.com/office/drawing/2014/main" id="{AE6E3CF0-B35C-25A3-F22C-D4C4FACB121D}"/>
                </a:ext>
              </a:extLst>
            </p:cNvPr>
            <p:cNvSpPr/>
            <p:nvPr/>
          </p:nvSpPr>
          <p:spPr>
            <a:xfrm>
              <a:off x="6874517" y="1184961"/>
              <a:ext cx="350714"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$23M</a:t>
              </a:r>
            </a:p>
          </p:txBody>
        </p:sp>
        <p:sp>
          <p:nvSpPr>
            <p:cNvPr id="51" name="tx48">
              <a:extLst>
                <a:ext uri="{FF2B5EF4-FFF2-40B4-BE49-F238E27FC236}">
                  <a16:creationId xmlns:a16="http://schemas.microsoft.com/office/drawing/2014/main" id="{13EF7A3C-5840-BA59-76A2-1434E1D3AD80}"/>
                </a:ext>
              </a:extLst>
            </p:cNvPr>
            <p:cNvSpPr/>
            <p:nvPr/>
          </p:nvSpPr>
          <p:spPr>
            <a:xfrm>
              <a:off x="6240164" y="2272057"/>
              <a:ext cx="350714"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$13M</a:t>
              </a:r>
            </a:p>
          </p:txBody>
        </p:sp>
        <p:sp>
          <p:nvSpPr>
            <p:cNvPr id="52" name="tx49">
              <a:extLst>
                <a:ext uri="{FF2B5EF4-FFF2-40B4-BE49-F238E27FC236}">
                  <a16:creationId xmlns:a16="http://schemas.microsoft.com/office/drawing/2014/main" id="{D915FE3D-C457-ED56-F687-B56894794823}"/>
                </a:ext>
              </a:extLst>
            </p:cNvPr>
            <p:cNvSpPr/>
            <p:nvPr/>
          </p:nvSpPr>
          <p:spPr>
            <a:xfrm>
              <a:off x="6152868" y="2150492"/>
              <a:ext cx="350714"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$14M</a:t>
              </a:r>
            </a:p>
          </p:txBody>
        </p:sp>
        <p:sp>
          <p:nvSpPr>
            <p:cNvPr id="53" name="tx50">
              <a:extLst>
                <a:ext uri="{FF2B5EF4-FFF2-40B4-BE49-F238E27FC236}">
                  <a16:creationId xmlns:a16="http://schemas.microsoft.com/office/drawing/2014/main" id="{8C8A0172-5EFA-28DF-E119-CB3576AC1B3F}"/>
                </a:ext>
              </a:extLst>
            </p:cNvPr>
            <p:cNvSpPr/>
            <p:nvPr/>
          </p:nvSpPr>
          <p:spPr>
            <a:xfrm>
              <a:off x="5792043" y="2377952"/>
              <a:ext cx="350714"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$12M</a:t>
              </a:r>
            </a:p>
          </p:txBody>
        </p:sp>
        <p:sp>
          <p:nvSpPr>
            <p:cNvPr id="54" name="tx52">
              <a:extLst>
                <a:ext uri="{FF2B5EF4-FFF2-40B4-BE49-F238E27FC236}">
                  <a16:creationId xmlns:a16="http://schemas.microsoft.com/office/drawing/2014/main" id="{76EF8701-F5C3-2A99-BBCC-756229E8228F}"/>
                </a:ext>
              </a:extLst>
            </p:cNvPr>
            <p:cNvSpPr/>
            <p:nvPr/>
          </p:nvSpPr>
          <p:spPr>
            <a:xfrm>
              <a:off x="5431219" y="2372775"/>
              <a:ext cx="350714"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$12M</a:t>
              </a:r>
            </a:p>
          </p:txBody>
        </p:sp>
        <p:sp>
          <p:nvSpPr>
            <p:cNvPr id="55" name="tx54">
              <a:extLst>
                <a:ext uri="{FF2B5EF4-FFF2-40B4-BE49-F238E27FC236}">
                  <a16:creationId xmlns:a16="http://schemas.microsoft.com/office/drawing/2014/main" id="{A5B05484-61E3-BF11-0C21-EF7D9775A965}"/>
                </a:ext>
              </a:extLst>
            </p:cNvPr>
            <p:cNvSpPr/>
            <p:nvPr/>
          </p:nvSpPr>
          <p:spPr>
            <a:xfrm>
              <a:off x="5070394" y="2447361"/>
              <a:ext cx="350714"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$11M</a:t>
              </a:r>
            </a:p>
          </p:txBody>
        </p:sp>
        <p:sp>
          <p:nvSpPr>
            <p:cNvPr id="56" name="tx56">
              <a:extLst>
                <a:ext uri="{FF2B5EF4-FFF2-40B4-BE49-F238E27FC236}">
                  <a16:creationId xmlns:a16="http://schemas.microsoft.com/office/drawing/2014/main" id="{A2553D48-3BF1-7CE5-76E0-9874FC408185}"/>
                </a:ext>
              </a:extLst>
            </p:cNvPr>
            <p:cNvSpPr/>
            <p:nvPr/>
          </p:nvSpPr>
          <p:spPr>
            <a:xfrm>
              <a:off x="4709569" y="2462730"/>
              <a:ext cx="350714"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$11M</a:t>
              </a:r>
            </a:p>
          </p:txBody>
        </p:sp>
        <p:sp>
          <p:nvSpPr>
            <p:cNvPr id="57" name="tx58">
              <a:extLst>
                <a:ext uri="{FF2B5EF4-FFF2-40B4-BE49-F238E27FC236}">
                  <a16:creationId xmlns:a16="http://schemas.microsoft.com/office/drawing/2014/main" id="{F018BB9C-C0C7-54F6-14A6-3A5190DFCBE1}"/>
                </a:ext>
              </a:extLst>
            </p:cNvPr>
            <p:cNvSpPr/>
            <p:nvPr/>
          </p:nvSpPr>
          <p:spPr>
            <a:xfrm>
              <a:off x="3305258" y="2752723"/>
              <a:ext cx="272740"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$8M</a:t>
              </a:r>
            </a:p>
          </p:txBody>
        </p:sp>
        <p:sp>
          <p:nvSpPr>
            <p:cNvPr id="58" name="tx60">
              <a:extLst>
                <a:ext uri="{FF2B5EF4-FFF2-40B4-BE49-F238E27FC236}">
                  <a16:creationId xmlns:a16="http://schemas.microsoft.com/office/drawing/2014/main" id="{EDBF1E02-4B72-70B1-8617-0CCC48BC4A0E}"/>
                </a:ext>
              </a:extLst>
            </p:cNvPr>
            <p:cNvSpPr/>
            <p:nvPr/>
          </p:nvSpPr>
          <p:spPr>
            <a:xfrm>
              <a:off x="3627095" y="2397957"/>
              <a:ext cx="350714"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$11M</a:t>
              </a:r>
            </a:p>
          </p:txBody>
        </p:sp>
        <p:sp>
          <p:nvSpPr>
            <p:cNvPr id="59" name="tx62">
              <a:extLst>
                <a:ext uri="{FF2B5EF4-FFF2-40B4-BE49-F238E27FC236}">
                  <a16:creationId xmlns:a16="http://schemas.microsoft.com/office/drawing/2014/main" id="{16DF15A6-EEA6-DE1D-E084-B54C84F4442B}"/>
                </a:ext>
              </a:extLst>
            </p:cNvPr>
            <p:cNvSpPr/>
            <p:nvPr/>
          </p:nvSpPr>
          <p:spPr>
            <a:xfrm>
              <a:off x="3987920" y="2119560"/>
              <a:ext cx="350714"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$14M</a:t>
              </a:r>
            </a:p>
          </p:txBody>
        </p:sp>
        <p:sp>
          <p:nvSpPr>
            <p:cNvPr id="60" name="tx64">
              <a:extLst>
                <a:ext uri="{FF2B5EF4-FFF2-40B4-BE49-F238E27FC236}">
                  <a16:creationId xmlns:a16="http://schemas.microsoft.com/office/drawing/2014/main" id="{76BCF536-4C64-F4ED-A4DD-AD7A50B595FD}"/>
                </a:ext>
              </a:extLst>
            </p:cNvPr>
            <p:cNvSpPr/>
            <p:nvPr/>
          </p:nvSpPr>
          <p:spPr>
            <a:xfrm>
              <a:off x="4348744" y="2314147"/>
              <a:ext cx="350714"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$12M</a:t>
              </a:r>
            </a:p>
          </p:txBody>
        </p:sp>
        <p:sp>
          <p:nvSpPr>
            <p:cNvPr id="61" name="tx66">
              <a:extLst>
                <a:ext uri="{FF2B5EF4-FFF2-40B4-BE49-F238E27FC236}">
                  <a16:creationId xmlns:a16="http://schemas.microsoft.com/office/drawing/2014/main" id="{61FE4A8E-3095-61F1-4438-0F5199A8E945}"/>
                </a:ext>
              </a:extLst>
            </p:cNvPr>
            <p:cNvSpPr/>
            <p:nvPr/>
          </p:nvSpPr>
          <p:spPr>
            <a:xfrm>
              <a:off x="2944433" y="3018722"/>
              <a:ext cx="272740"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$5M</a:t>
              </a:r>
            </a:p>
          </p:txBody>
        </p:sp>
        <p:sp>
          <p:nvSpPr>
            <p:cNvPr id="62" name="tx68">
              <a:extLst>
                <a:ext uri="{FF2B5EF4-FFF2-40B4-BE49-F238E27FC236}">
                  <a16:creationId xmlns:a16="http://schemas.microsoft.com/office/drawing/2014/main" id="{3042A314-D51E-4C2F-9E35-FA45471B7DF3}"/>
                </a:ext>
              </a:extLst>
            </p:cNvPr>
            <p:cNvSpPr/>
            <p:nvPr/>
          </p:nvSpPr>
          <p:spPr>
            <a:xfrm>
              <a:off x="2658286" y="3286122"/>
              <a:ext cx="272740"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$3M</a:t>
              </a:r>
            </a:p>
          </p:txBody>
        </p:sp>
        <p:sp>
          <p:nvSpPr>
            <p:cNvPr id="63" name="tx69">
              <a:extLst>
                <a:ext uri="{FF2B5EF4-FFF2-40B4-BE49-F238E27FC236}">
                  <a16:creationId xmlns:a16="http://schemas.microsoft.com/office/drawing/2014/main" id="{4407CA3A-3538-C4FD-AC46-4D49B20123A9}"/>
                </a:ext>
              </a:extLst>
            </p:cNvPr>
            <p:cNvSpPr/>
            <p:nvPr/>
          </p:nvSpPr>
          <p:spPr>
            <a:xfrm>
              <a:off x="2536384" y="3134541"/>
              <a:ext cx="272740"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$4M</a:t>
              </a:r>
            </a:p>
          </p:txBody>
        </p:sp>
        <p:sp>
          <p:nvSpPr>
            <p:cNvPr id="64" name="tx70">
              <a:extLst>
                <a:ext uri="{FF2B5EF4-FFF2-40B4-BE49-F238E27FC236}">
                  <a16:creationId xmlns:a16="http://schemas.microsoft.com/office/drawing/2014/main" id="{CDE826FA-C402-0907-0D72-6371549D5779}"/>
                </a:ext>
              </a:extLst>
            </p:cNvPr>
            <p:cNvSpPr/>
            <p:nvPr/>
          </p:nvSpPr>
          <p:spPr>
            <a:xfrm>
              <a:off x="2222783" y="3200526"/>
              <a:ext cx="272740"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$3M</a:t>
              </a:r>
            </a:p>
          </p:txBody>
        </p:sp>
        <p:sp>
          <p:nvSpPr>
            <p:cNvPr id="65" name="tx72">
              <a:extLst>
                <a:ext uri="{FF2B5EF4-FFF2-40B4-BE49-F238E27FC236}">
                  <a16:creationId xmlns:a16="http://schemas.microsoft.com/office/drawing/2014/main" id="{C5E2C217-307A-F8A5-C5A4-E4939DC259E6}"/>
                </a:ext>
              </a:extLst>
            </p:cNvPr>
            <p:cNvSpPr/>
            <p:nvPr/>
          </p:nvSpPr>
          <p:spPr>
            <a:xfrm>
              <a:off x="1861959" y="3424550"/>
              <a:ext cx="272740"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$1M</a:t>
              </a:r>
            </a:p>
          </p:txBody>
        </p:sp>
        <p:sp>
          <p:nvSpPr>
            <p:cNvPr id="66" name="tx74">
              <a:extLst>
                <a:ext uri="{FF2B5EF4-FFF2-40B4-BE49-F238E27FC236}">
                  <a16:creationId xmlns:a16="http://schemas.microsoft.com/office/drawing/2014/main" id="{61D68D31-0821-2C3C-9D26-F444C54F0646}"/>
                </a:ext>
              </a:extLst>
            </p:cNvPr>
            <p:cNvSpPr/>
            <p:nvPr/>
          </p:nvSpPr>
          <p:spPr>
            <a:xfrm>
              <a:off x="1501134" y="3405552"/>
              <a:ext cx="272740"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$1M</a:t>
              </a:r>
            </a:p>
          </p:txBody>
        </p:sp>
        <p:sp>
          <p:nvSpPr>
            <p:cNvPr id="67" name="rc76">
              <a:extLst>
                <a:ext uri="{FF2B5EF4-FFF2-40B4-BE49-F238E27FC236}">
                  <a16:creationId xmlns:a16="http://schemas.microsoft.com/office/drawing/2014/main" id="{8074C248-6DBB-B363-9341-B7F497CD1A68}"/>
                </a:ext>
              </a:extLst>
            </p:cNvPr>
            <p:cNvSpPr/>
            <p:nvPr/>
          </p:nvSpPr>
          <p:spPr>
            <a:xfrm>
              <a:off x="1491370" y="1184953"/>
              <a:ext cx="5878311" cy="2536377"/>
            </a:xfrm>
            <a:prstGeom prst="rect">
              <a:avLst/>
            </a:prstGeom>
            <a:ln w="12318" cap="rnd">
              <a:solidFill>
                <a:srgbClr val="000000">
                  <a:alpha val="100000"/>
                </a:srgbClr>
              </a:solidFill>
              <a:prstDash val="solid"/>
              <a:round/>
            </a:ln>
          </p:spPr>
          <p:txBody>
            <a:bodyPr/>
            <a:lstStyle/>
            <a:p>
              <a:endParaRPr/>
            </a:p>
          </p:txBody>
        </p:sp>
        <p:sp>
          <p:nvSpPr>
            <p:cNvPr id="68" name="tx77">
              <a:extLst>
                <a:ext uri="{FF2B5EF4-FFF2-40B4-BE49-F238E27FC236}">
                  <a16:creationId xmlns:a16="http://schemas.microsoft.com/office/drawing/2014/main" id="{44F7A6C1-C751-0B1C-75CB-6D8F0271492D}"/>
                </a:ext>
              </a:extLst>
            </p:cNvPr>
            <p:cNvSpPr/>
            <p:nvPr/>
          </p:nvSpPr>
          <p:spPr>
            <a:xfrm>
              <a:off x="1305697" y="3651816"/>
              <a:ext cx="128736" cy="10963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$0</a:t>
              </a:r>
            </a:p>
          </p:txBody>
        </p:sp>
        <p:sp>
          <p:nvSpPr>
            <p:cNvPr id="69" name="tx78">
              <a:extLst>
                <a:ext uri="{FF2B5EF4-FFF2-40B4-BE49-F238E27FC236}">
                  <a16:creationId xmlns:a16="http://schemas.microsoft.com/office/drawing/2014/main" id="{F60606BF-B465-27C4-135F-505B18CF586B}"/>
                </a:ext>
              </a:extLst>
            </p:cNvPr>
            <p:cNvSpPr/>
            <p:nvPr/>
          </p:nvSpPr>
          <p:spPr>
            <a:xfrm>
              <a:off x="1197115" y="3146535"/>
              <a:ext cx="237318" cy="10963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$5M</a:t>
              </a:r>
            </a:p>
          </p:txBody>
        </p:sp>
        <p:sp>
          <p:nvSpPr>
            <p:cNvPr id="70" name="tx79">
              <a:extLst>
                <a:ext uri="{FF2B5EF4-FFF2-40B4-BE49-F238E27FC236}">
                  <a16:creationId xmlns:a16="http://schemas.microsoft.com/office/drawing/2014/main" id="{B63A84C5-CEE4-05D0-FC49-BDDA2D7EB6CB}"/>
                </a:ext>
              </a:extLst>
            </p:cNvPr>
            <p:cNvSpPr/>
            <p:nvPr/>
          </p:nvSpPr>
          <p:spPr>
            <a:xfrm>
              <a:off x="1132747" y="2641254"/>
              <a:ext cx="301687" cy="10963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$10M</a:t>
              </a:r>
            </a:p>
          </p:txBody>
        </p:sp>
        <p:sp>
          <p:nvSpPr>
            <p:cNvPr id="71" name="tx80">
              <a:extLst>
                <a:ext uri="{FF2B5EF4-FFF2-40B4-BE49-F238E27FC236}">
                  <a16:creationId xmlns:a16="http://schemas.microsoft.com/office/drawing/2014/main" id="{F98903C7-0ADE-78AA-A24E-B9DECD2944E3}"/>
                </a:ext>
              </a:extLst>
            </p:cNvPr>
            <p:cNvSpPr/>
            <p:nvPr/>
          </p:nvSpPr>
          <p:spPr>
            <a:xfrm>
              <a:off x="1132747" y="2135972"/>
              <a:ext cx="301687" cy="10963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$15M</a:t>
              </a:r>
            </a:p>
          </p:txBody>
        </p:sp>
        <p:sp>
          <p:nvSpPr>
            <p:cNvPr id="72" name="tx81">
              <a:extLst>
                <a:ext uri="{FF2B5EF4-FFF2-40B4-BE49-F238E27FC236}">
                  <a16:creationId xmlns:a16="http://schemas.microsoft.com/office/drawing/2014/main" id="{AEC37972-2BAC-0CFD-ADB9-C6968C9A92B5}"/>
                </a:ext>
              </a:extLst>
            </p:cNvPr>
            <p:cNvSpPr/>
            <p:nvPr/>
          </p:nvSpPr>
          <p:spPr>
            <a:xfrm>
              <a:off x="1132747" y="1630691"/>
              <a:ext cx="301687" cy="10963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$20M</a:t>
              </a:r>
            </a:p>
          </p:txBody>
        </p:sp>
        <p:sp>
          <p:nvSpPr>
            <p:cNvPr id="73" name="tx82">
              <a:extLst>
                <a:ext uri="{FF2B5EF4-FFF2-40B4-BE49-F238E27FC236}">
                  <a16:creationId xmlns:a16="http://schemas.microsoft.com/office/drawing/2014/main" id="{C24F6FEE-9586-5A5F-CB29-AA44F59F8E2C}"/>
                </a:ext>
              </a:extLst>
            </p:cNvPr>
            <p:cNvSpPr/>
            <p:nvPr/>
          </p:nvSpPr>
          <p:spPr>
            <a:xfrm>
              <a:off x="1132747" y="1125410"/>
              <a:ext cx="301687" cy="10963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$25M</a:t>
              </a:r>
            </a:p>
          </p:txBody>
        </p:sp>
        <p:sp>
          <p:nvSpPr>
            <p:cNvPr id="74" name="tx83">
              <a:extLst>
                <a:ext uri="{FF2B5EF4-FFF2-40B4-BE49-F238E27FC236}">
                  <a16:creationId xmlns:a16="http://schemas.microsoft.com/office/drawing/2014/main" id="{B02DB14B-D495-93EF-C43D-97DA9F82B5D6}"/>
                </a:ext>
              </a:extLst>
            </p:cNvPr>
            <p:cNvSpPr/>
            <p:nvPr/>
          </p:nvSpPr>
          <p:spPr>
            <a:xfrm>
              <a:off x="1508768" y="3775911"/>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2008</a:t>
              </a:r>
            </a:p>
          </p:txBody>
        </p:sp>
        <p:sp>
          <p:nvSpPr>
            <p:cNvPr id="75" name="tx84">
              <a:extLst>
                <a:ext uri="{FF2B5EF4-FFF2-40B4-BE49-F238E27FC236}">
                  <a16:creationId xmlns:a16="http://schemas.microsoft.com/office/drawing/2014/main" id="{B23CEB03-DFDB-95AC-3C99-02014CDAA55C}"/>
                </a:ext>
              </a:extLst>
            </p:cNvPr>
            <p:cNvSpPr/>
            <p:nvPr/>
          </p:nvSpPr>
          <p:spPr>
            <a:xfrm>
              <a:off x="1869592" y="3775911"/>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2009</a:t>
              </a:r>
            </a:p>
          </p:txBody>
        </p:sp>
        <p:sp>
          <p:nvSpPr>
            <p:cNvPr id="76" name="tx85">
              <a:extLst>
                <a:ext uri="{FF2B5EF4-FFF2-40B4-BE49-F238E27FC236}">
                  <a16:creationId xmlns:a16="http://schemas.microsoft.com/office/drawing/2014/main" id="{DB58BC57-AAEE-2180-4B6B-EF7DC0B75369}"/>
                </a:ext>
              </a:extLst>
            </p:cNvPr>
            <p:cNvSpPr/>
            <p:nvPr/>
          </p:nvSpPr>
          <p:spPr>
            <a:xfrm>
              <a:off x="2230417" y="3775911"/>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2010</a:t>
              </a:r>
            </a:p>
          </p:txBody>
        </p:sp>
        <p:sp>
          <p:nvSpPr>
            <p:cNvPr id="77" name="tx86">
              <a:extLst>
                <a:ext uri="{FF2B5EF4-FFF2-40B4-BE49-F238E27FC236}">
                  <a16:creationId xmlns:a16="http://schemas.microsoft.com/office/drawing/2014/main" id="{D6843093-810D-FEF5-45CF-9F818DED50F1}"/>
                </a:ext>
              </a:extLst>
            </p:cNvPr>
            <p:cNvSpPr/>
            <p:nvPr/>
          </p:nvSpPr>
          <p:spPr>
            <a:xfrm>
              <a:off x="2591242" y="3775911"/>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2011</a:t>
              </a:r>
            </a:p>
          </p:txBody>
        </p:sp>
        <p:sp>
          <p:nvSpPr>
            <p:cNvPr id="78" name="tx87">
              <a:extLst>
                <a:ext uri="{FF2B5EF4-FFF2-40B4-BE49-F238E27FC236}">
                  <a16:creationId xmlns:a16="http://schemas.microsoft.com/office/drawing/2014/main" id="{1863E1F7-26D1-70F3-7BDA-148D5414A934}"/>
                </a:ext>
              </a:extLst>
            </p:cNvPr>
            <p:cNvSpPr/>
            <p:nvPr/>
          </p:nvSpPr>
          <p:spPr>
            <a:xfrm>
              <a:off x="2952067" y="3775911"/>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2012</a:t>
              </a:r>
            </a:p>
          </p:txBody>
        </p:sp>
        <p:sp>
          <p:nvSpPr>
            <p:cNvPr id="79" name="tx88">
              <a:extLst>
                <a:ext uri="{FF2B5EF4-FFF2-40B4-BE49-F238E27FC236}">
                  <a16:creationId xmlns:a16="http://schemas.microsoft.com/office/drawing/2014/main" id="{1DE4EB35-3B4C-1C1A-6E57-539073A95638}"/>
                </a:ext>
              </a:extLst>
            </p:cNvPr>
            <p:cNvSpPr/>
            <p:nvPr/>
          </p:nvSpPr>
          <p:spPr>
            <a:xfrm>
              <a:off x="3312891" y="3775911"/>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2013</a:t>
              </a:r>
            </a:p>
          </p:txBody>
        </p:sp>
        <p:sp>
          <p:nvSpPr>
            <p:cNvPr id="80" name="tx89">
              <a:extLst>
                <a:ext uri="{FF2B5EF4-FFF2-40B4-BE49-F238E27FC236}">
                  <a16:creationId xmlns:a16="http://schemas.microsoft.com/office/drawing/2014/main" id="{0487B4E0-1875-1101-8774-F3F71568C302}"/>
                </a:ext>
              </a:extLst>
            </p:cNvPr>
            <p:cNvSpPr/>
            <p:nvPr/>
          </p:nvSpPr>
          <p:spPr>
            <a:xfrm>
              <a:off x="3673716" y="3775911"/>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2014</a:t>
              </a:r>
            </a:p>
          </p:txBody>
        </p:sp>
        <p:sp>
          <p:nvSpPr>
            <p:cNvPr id="81" name="tx90">
              <a:extLst>
                <a:ext uri="{FF2B5EF4-FFF2-40B4-BE49-F238E27FC236}">
                  <a16:creationId xmlns:a16="http://schemas.microsoft.com/office/drawing/2014/main" id="{E23A852B-96EA-8333-EE03-4A83D4C30CA8}"/>
                </a:ext>
              </a:extLst>
            </p:cNvPr>
            <p:cNvSpPr/>
            <p:nvPr/>
          </p:nvSpPr>
          <p:spPr>
            <a:xfrm>
              <a:off x="4034541" y="3775911"/>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2015</a:t>
              </a:r>
            </a:p>
          </p:txBody>
        </p:sp>
        <p:sp>
          <p:nvSpPr>
            <p:cNvPr id="82" name="tx91">
              <a:extLst>
                <a:ext uri="{FF2B5EF4-FFF2-40B4-BE49-F238E27FC236}">
                  <a16:creationId xmlns:a16="http://schemas.microsoft.com/office/drawing/2014/main" id="{F28534A4-DC01-FF3C-6862-4BF18BA87B45}"/>
                </a:ext>
              </a:extLst>
            </p:cNvPr>
            <p:cNvSpPr/>
            <p:nvPr/>
          </p:nvSpPr>
          <p:spPr>
            <a:xfrm>
              <a:off x="4395366" y="3775911"/>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2016</a:t>
              </a:r>
            </a:p>
          </p:txBody>
        </p:sp>
        <p:sp>
          <p:nvSpPr>
            <p:cNvPr id="83" name="tx92">
              <a:extLst>
                <a:ext uri="{FF2B5EF4-FFF2-40B4-BE49-F238E27FC236}">
                  <a16:creationId xmlns:a16="http://schemas.microsoft.com/office/drawing/2014/main" id="{358B9A75-89A8-5028-C885-D3E44F0763A4}"/>
                </a:ext>
              </a:extLst>
            </p:cNvPr>
            <p:cNvSpPr/>
            <p:nvPr/>
          </p:nvSpPr>
          <p:spPr>
            <a:xfrm>
              <a:off x="4756190" y="3775911"/>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2017</a:t>
              </a:r>
            </a:p>
          </p:txBody>
        </p:sp>
        <p:sp>
          <p:nvSpPr>
            <p:cNvPr id="85" name="tx93">
              <a:extLst>
                <a:ext uri="{FF2B5EF4-FFF2-40B4-BE49-F238E27FC236}">
                  <a16:creationId xmlns:a16="http://schemas.microsoft.com/office/drawing/2014/main" id="{808743CD-6BE9-CF9B-948E-649219EB39B7}"/>
                </a:ext>
              </a:extLst>
            </p:cNvPr>
            <p:cNvSpPr/>
            <p:nvPr/>
          </p:nvSpPr>
          <p:spPr>
            <a:xfrm>
              <a:off x="5117015" y="3775911"/>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2018</a:t>
              </a:r>
            </a:p>
          </p:txBody>
        </p:sp>
        <p:sp>
          <p:nvSpPr>
            <p:cNvPr id="89" name="tx94">
              <a:extLst>
                <a:ext uri="{FF2B5EF4-FFF2-40B4-BE49-F238E27FC236}">
                  <a16:creationId xmlns:a16="http://schemas.microsoft.com/office/drawing/2014/main" id="{C7E8BFA7-FC0B-50AD-6032-830C282A2ECD}"/>
                </a:ext>
              </a:extLst>
            </p:cNvPr>
            <p:cNvSpPr/>
            <p:nvPr/>
          </p:nvSpPr>
          <p:spPr>
            <a:xfrm>
              <a:off x="5477840" y="3775911"/>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2019</a:t>
              </a:r>
            </a:p>
          </p:txBody>
        </p:sp>
        <p:sp>
          <p:nvSpPr>
            <p:cNvPr id="90" name="tx95">
              <a:extLst>
                <a:ext uri="{FF2B5EF4-FFF2-40B4-BE49-F238E27FC236}">
                  <a16:creationId xmlns:a16="http://schemas.microsoft.com/office/drawing/2014/main" id="{51974A43-9439-C4A7-0488-346CDDB81B09}"/>
                </a:ext>
              </a:extLst>
            </p:cNvPr>
            <p:cNvSpPr/>
            <p:nvPr/>
          </p:nvSpPr>
          <p:spPr>
            <a:xfrm>
              <a:off x="5838664" y="3775911"/>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2020</a:t>
              </a:r>
            </a:p>
          </p:txBody>
        </p:sp>
        <p:sp>
          <p:nvSpPr>
            <p:cNvPr id="91" name="tx96">
              <a:extLst>
                <a:ext uri="{FF2B5EF4-FFF2-40B4-BE49-F238E27FC236}">
                  <a16:creationId xmlns:a16="http://schemas.microsoft.com/office/drawing/2014/main" id="{90B0EB25-AF97-6115-68B1-69FDC317C238}"/>
                </a:ext>
              </a:extLst>
            </p:cNvPr>
            <p:cNvSpPr/>
            <p:nvPr/>
          </p:nvSpPr>
          <p:spPr>
            <a:xfrm>
              <a:off x="6199489" y="3775911"/>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2021</a:t>
              </a:r>
            </a:p>
          </p:txBody>
        </p:sp>
        <p:sp>
          <p:nvSpPr>
            <p:cNvPr id="92" name="tx97">
              <a:extLst>
                <a:ext uri="{FF2B5EF4-FFF2-40B4-BE49-F238E27FC236}">
                  <a16:creationId xmlns:a16="http://schemas.microsoft.com/office/drawing/2014/main" id="{061D68BC-E3D6-0D57-CF07-1643226DFB8F}"/>
                </a:ext>
              </a:extLst>
            </p:cNvPr>
            <p:cNvSpPr/>
            <p:nvPr/>
          </p:nvSpPr>
          <p:spPr>
            <a:xfrm>
              <a:off x="6560314" y="3775911"/>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2022</a:t>
              </a:r>
            </a:p>
          </p:txBody>
        </p:sp>
        <p:sp>
          <p:nvSpPr>
            <p:cNvPr id="93" name="tx98">
              <a:extLst>
                <a:ext uri="{FF2B5EF4-FFF2-40B4-BE49-F238E27FC236}">
                  <a16:creationId xmlns:a16="http://schemas.microsoft.com/office/drawing/2014/main" id="{63DE1A73-6D77-DEBE-A45E-2C1C6EFFD935}"/>
                </a:ext>
              </a:extLst>
            </p:cNvPr>
            <p:cNvSpPr/>
            <p:nvPr/>
          </p:nvSpPr>
          <p:spPr>
            <a:xfrm>
              <a:off x="6921139" y="3775911"/>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2023</a:t>
              </a:r>
            </a:p>
          </p:txBody>
        </p:sp>
        <p:sp>
          <p:nvSpPr>
            <p:cNvPr id="94" name="tx99">
              <a:extLst>
                <a:ext uri="{FF2B5EF4-FFF2-40B4-BE49-F238E27FC236}">
                  <a16:creationId xmlns:a16="http://schemas.microsoft.com/office/drawing/2014/main" id="{C3DF2D10-451C-1547-9294-92EBE29202ED}"/>
                </a:ext>
              </a:extLst>
            </p:cNvPr>
            <p:cNvSpPr/>
            <p:nvPr/>
          </p:nvSpPr>
          <p:spPr>
            <a:xfrm>
              <a:off x="4047803" y="3903996"/>
              <a:ext cx="647700" cy="105072"/>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000000">
                      <a:alpha val="100000"/>
                    </a:srgbClr>
                  </a:solidFill>
                  <a:cs typeface="Calibri"/>
                </a:rPr>
                <a:t>Fiscal Year</a:t>
              </a:r>
            </a:p>
          </p:txBody>
        </p:sp>
        <p:sp>
          <p:nvSpPr>
            <p:cNvPr id="95" name="tx100">
              <a:extLst>
                <a:ext uri="{FF2B5EF4-FFF2-40B4-BE49-F238E27FC236}">
                  <a16:creationId xmlns:a16="http://schemas.microsoft.com/office/drawing/2014/main" id="{79CAF88D-1F03-EABB-FFBA-3C87311A98C7}"/>
                </a:ext>
              </a:extLst>
            </p:cNvPr>
            <p:cNvSpPr/>
            <p:nvPr/>
          </p:nvSpPr>
          <p:spPr>
            <a:xfrm rot="-5400000">
              <a:off x="462010" y="2400606"/>
              <a:ext cx="1118815" cy="105072"/>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000000">
                      <a:alpha val="100000"/>
                    </a:srgbClr>
                  </a:solidFill>
                  <a:cs typeface="Calibri"/>
                </a:rPr>
                <a:t>Amount Allocated</a:t>
              </a:r>
            </a:p>
          </p:txBody>
        </p:sp>
        <p:sp>
          <p:nvSpPr>
            <p:cNvPr id="96" name="rc101">
              <a:extLst>
                <a:ext uri="{FF2B5EF4-FFF2-40B4-BE49-F238E27FC236}">
                  <a16:creationId xmlns:a16="http://schemas.microsoft.com/office/drawing/2014/main" id="{CFCD0B98-2D3D-CBF4-5953-D3EC02A6E9A6}"/>
                </a:ext>
              </a:extLst>
            </p:cNvPr>
            <p:cNvSpPr/>
            <p:nvPr/>
          </p:nvSpPr>
          <p:spPr>
            <a:xfrm>
              <a:off x="3605687" y="4162755"/>
              <a:ext cx="1531933" cy="345981"/>
            </a:xfrm>
            <a:prstGeom prst="rect">
              <a:avLst/>
            </a:prstGeom>
            <a:solidFill>
              <a:srgbClr val="FFFFFF">
                <a:alpha val="100000"/>
              </a:srgbClr>
            </a:solidFill>
          </p:spPr>
          <p:txBody>
            <a:bodyPr/>
            <a:lstStyle/>
            <a:p>
              <a:endParaRPr/>
            </a:p>
          </p:txBody>
        </p:sp>
        <p:sp>
          <p:nvSpPr>
            <p:cNvPr id="97" name="rc102">
              <a:extLst>
                <a:ext uri="{FF2B5EF4-FFF2-40B4-BE49-F238E27FC236}">
                  <a16:creationId xmlns:a16="http://schemas.microsoft.com/office/drawing/2014/main" id="{9EF68E33-F965-2A45-D534-F0DD7C2EBCB1}"/>
                </a:ext>
              </a:extLst>
            </p:cNvPr>
            <p:cNvSpPr/>
            <p:nvPr/>
          </p:nvSpPr>
          <p:spPr>
            <a:xfrm>
              <a:off x="3732212" y="4226018"/>
              <a:ext cx="219455" cy="219455"/>
            </a:xfrm>
            <a:prstGeom prst="rect">
              <a:avLst/>
            </a:prstGeom>
            <a:solidFill>
              <a:srgbClr val="FFFFFF">
                <a:alpha val="100000"/>
              </a:srgbClr>
            </a:solidFill>
          </p:spPr>
          <p:txBody>
            <a:bodyPr/>
            <a:lstStyle/>
            <a:p>
              <a:endParaRPr/>
            </a:p>
          </p:txBody>
        </p:sp>
        <p:sp>
          <p:nvSpPr>
            <p:cNvPr id="98" name="rc103">
              <a:extLst>
                <a:ext uri="{FF2B5EF4-FFF2-40B4-BE49-F238E27FC236}">
                  <a16:creationId xmlns:a16="http://schemas.microsoft.com/office/drawing/2014/main" id="{533CCD9F-0BCC-490B-7543-8E0D0AB0531D}"/>
                </a:ext>
              </a:extLst>
            </p:cNvPr>
            <p:cNvSpPr/>
            <p:nvPr/>
          </p:nvSpPr>
          <p:spPr>
            <a:xfrm>
              <a:off x="3741212" y="4235018"/>
              <a:ext cx="201456" cy="201456"/>
            </a:xfrm>
            <a:prstGeom prst="rect">
              <a:avLst/>
            </a:prstGeom>
            <a:solidFill>
              <a:srgbClr val="4472C4">
                <a:alpha val="100000"/>
              </a:srgbClr>
            </a:solidFill>
          </p:spPr>
          <p:txBody>
            <a:bodyPr/>
            <a:lstStyle/>
            <a:p>
              <a:endParaRPr/>
            </a:p>
          </p:txBody>
        </p:sp>
        <p:sp>
          <p:nvSpPr>
            <p:cNvPr id="99" name="rc104">
              <a:extLst>
                <a:ext uri="{FF2B5EF4-FFF2-40B4-BE49-F238E27FC236}">
                  <a16:creationId xmlns:a16="http://schemas.microsoft.com/office/drawing/2014/main" id="{3EEDA21C-99F9-205F-24DF-85B289987F44}"/>
                </a:ext>
              </a:extLst>
            </p:cNvPr>
            <p:cNvSpPr/>
            <p:nvPr/>
          </p:nvSpPr>
          <p:spPr>
            <a:xfrm>
              <a:off x="4573791" y="4226018"/>
              <a:ext cx="219455" cy="219455"/>
            </a:xfrm>
            <a:prstGeom prst="rect">
              <a:avLst/>
            </a:prstGeom>
            <a:solidFill>
              <a:srgbClr val="FFFFFF">
                <a:alpha val="100000"/>
              </a:srgbClr>
            </a:solidFill>
          </p:spPr>
          <p:txBody>
            <a:bodyPr/>
            <a:lstStyle/>
            <a:p>
              <a:endParaRPr/>
            </a:p>
          </p:txBody>
        </p:sp>
        <p:sp>
          <p:nvSpPr>
            <p:cNvPr id="100" name="rc105">
              <a:extLst>
                <a:ext uri="{FF2B5EF4-FFF2-40B4-BE49-F238E27FC236}">
                  <a16:creationId xmlns:a16="http://schemas.microsoft.com/office/drawing/2014/main" id="{BD2A134F-4E86-D475-4104-FB9990BCF58B}"/>
                </a:ext>
              </a:extLst>
            </p:cNvPr>
            <p:cNvSpPr/>
            <p:nvPr/>
          </p:nvSpPr>
          <p:spPr>
            <a:xfrm>
              <a:off x="4733475" y="4235018"/>
              <a:ext cx="201456" cy="201456"/>
            </a:xfrm>
            <a:prstGeom prst="rect">
              <a:avLst/>
            </a:prstGeom>
            <a:solidFill>
              <a:srgbClr val="8FAADC">
                <a:alpha val="100000"/>
              </a:srgbClr>
            </a:solidFill>
          </p:spPr>
          <p:txBody>
            <a:bodyPr/>
            <a:lstStyle/>
            <a:p>
              <a:endParaRPr/>
            </a:p>
          </p:txBody>
        </p:sp>
        <p:sp>
          <p:nvSpPr>
            <p:cNvPr id="101" name="tx106">
              <a:extLst>
                <a:ext uri="{FF2B5EF4-FFF2-40B4-BE49-F238E27FC236}">
                  <a16:creationId xmlns:a16="http://schemas.microsoft.com/office/drawing/2014/main" id="{521E2C65-673C-F105-6448-6BF11261A399}"/>
                </a:ext>
              </a:extLst>
            </p:cNvPr>
            <p:cNvSpPr/>
            <p:nvPr/>
          </p:nvSpPr>
          <p:spPr>
            <a:xfrm>
              <a:off x="4014931" y="4266851"/>
              <a:ext cx="495597" cy="109016"/>
            </a:xfrm>
            <a:prstGeom prst="rect">
              <a:avLst/>
            </a:prstGeom>
            <a:noFill/>
          </p:spPr>
          <p:txBody>
            <a:bodyPr wrap="none" lIns="0" tIns="0" rIns="0" bIns="0" anchor="ctr" anchorCtr="1"/>
            <a:lstStyle/>
            <a:p>
              <a:pPr marL="0" marR="0" indent="0" algn="l">
                <a:lnSpc>
                  <a:spcPts val="1000"/>
                </a:lnSpc>
                <a:spcBef>
                  <a:spcPts val="0"/>
                </a:spcBef>
                <a:spcAft>
                  <a:spcPts val="0"/>
                </a:spcAft>
              </a:pPr>
              <a:r>
                <a:rPr lang="en-US" sz="1000">
                  <a:solidFill>
                    <a:srgbClr val="000000">
                      <a:alpha val="100000"/>
                    </a:srgbClr>
                  </a:solidFill>
                  <a:cs typeface="Calibri"/>
                </a:rPr>
                <a:t>FY B</a:t>
              </a:r>
              <a:r>
                <a:rPr sz="1000">
                  <a:solidFill>
                    <a:srgbClr val="000000">
                      <a:alpha val="100000"/>
                    </a:srgbClr>
                  </a:solidFill>
                  <a:cs typeface="Calibri"/>
                </a:rPr>
                <a:t>udgeted</a:t>
              </a:r>
            </a:p>
          </p:txBody>
        </p:sp>
        <p:sp>
          <p:nvSpPr>
            <p:cNvPr id="389" name="tx107">
              <a:extLst>
                <a:ext uri="{FF2B5EF4-FFF2-40B4-BE49-F238E27FC236}">
                  <a16:creationId xmlns:a16="http://schemas.microsoft.com/office/drawing/2014/main" id="{9137E2E2-D616-7B74-B751-749F04C4E6D5}"/>
                </a:ext>
              </a:extLst>
            </p:cNvPr>
            <p:cNvSpPr/>
            <p:nvPr/>
          </p:nvSpPr>
          <p:spPr>
            <a:xfrm>
              <a:off x="5158776" y="4252199"/>
              <a:ext cx="217847" cy="184275"/>
            </a:xfrm>
            <a:prstGeom prst="rect">
              <a:avLst/>
            </a:prstGeom>
            <a:noFill/>
          </p:spPr>
          <p:txBody>
            <a:bodyPr wrap="none" lIns="0" tIns="0" rIns="0" bIns="0" anchor="ctr" anchorCtr="1"/>
            <a:lstStyle/>
            <a:p>
              <a:pPr marL="0" marR="0" indent="0" algn="l">
                <a:lnSpc>
                  <a:spcPts val="1000"/>
                </a:lnSpc>
                <a:spcBef>
                  <a:spcPts val="0"/>
                </a:spcBef>
                <a:spcAft>
                  <a:spcPts val="0"/>
                </a:spcAft>
              </a:pPr>
              <a:r>
                <a:rPr lang="en-US" sz="1000">
                  <a:solidFill>
                    <a:srgbClr val="000000">
                      <a:alpha val="100000"/>
                    </a:srgbClr>
                  </a:solidFill>
                  <a:cs typeface="Calibri"/>
                </a:rPr>
                <a:t>FY Allocated </a:t>
              </a:r>
              <a:endParaRPr sz="1000">
                <a:solidFill>
                  <a:srgbClr val="000000">
                    <a:alpha val="100000"/>
                  </a:srgbClr>
                </a:solidFill>
                <a:cs typeface="Calibri"/>
              </a:endParaRPr>
            </a:p>
          </p:txBody>
        </p:sp>
        <p:sp>
          <p:nvSpPr>
            <p:cNvPr id="390" name="tx108">
              <a:extLst>
                <a:ext uri="{FF2B5EF4-FFF2-40B4-BE49-F238E27FC236}">
                  <a16:creationId xmlns:a16="http://schemas.microsoft.com/office/drawing/2014/main" id="{D7F1403C-B8BA-0A90-C53D-55863D0A13C4}"/>
                </a:ext>
              </a:extLst>
            </p:cNvPr>
            <p:cNvSpPr/>
            <p:nvPr/>
          </p:nvSpPr>
          <p:spPr>
            <a:xfrm>
              <a:off x="2743021" y="937640"/>
              <a:ext cx="3257264" cy="152362"/>
            </a:xfrm>
            <a:prstGeom prst="rect">
              <a:avLst/>
            </a:prstGeom>
            <a:noFill/>
          </p:spPr>
          <p:txBody>
            <a:bodyPr wrap="none" lIns="0" tIns="0" rIns="0" bIns="0" anchor="ctr" anchorCtr="1"/>
            <a:lstStyle/>
            <a:p>
              <a:pPr marL="0" marR="0" indent="0" algn="l">
                <a:lnSpc>
                  <a:spcPts val="1400"/>
                </a:lnSpc>
                <a:spcBef>
                  <a:spcPts val="0"/>
                </a:spcBef>
                <a:spcAft>
                  <a:spcPts val="0"/>
                </a:spcAft>
              </a:pPr>
              <a:r>
                <a:rPr sz="1400" b="1">
                  <a:solidFill>
                    <a:srgbClr val="000000">
                      <a:alpha val="100000"/>
                    </a:srgbClr>
                  </a:solidFill>
                  <a:cs typeface="Calibri"/>
                </a:rPr>
                <a:t>Amount Allocated to the AMP by Fiscal Year</a:t>
              </a:r>
            </a:p>
          </p:txBody>
        </p:sp>
      </p:grpSp>
    </p:spTree>
    <p:extLst>
      <p:ext uri="{BB962C8B-B14F-4D97-AF65-F5344CB8AC3E}">
        <p14:creationId xmlns:p14="http://schemas.microsoft.com/office/powerpoint/2010/main" val="3665463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45C3A6C-F933-A85C-4A45-228832510476}"/>
              </a:ext>
            </a:extLst>
          </p:cNvPr>
          <p:cNvSpPr/>
          <p:nvPr/>
        </p:nvSpPr>
        <p:spPr>
          <a:xfrm>
            <a:off x="12069" y="907608"/>
            <a:ext cx="5451790" cy="5234999"/>
          </a:xfrm>
          <a:prstGeom prst="rect">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5441"/>
            <a:ext cx="10515600" cy="680223"/>
          </a:xfrm>
        </p:spPr>
        <p:txBody>
          <a:bodyPr/>
          <a:lstStyle/>
          <a:p>
            <a:r>
              <a:rPr lang="en-US" sz="2800"/>
              <a:t>Framework | VA Project Distribution Analysis</a:t>
            </a:r>
          </a:p>
        </p:txBody>
      </p:sp>
      <p:graphicFrame>
        <p:nvGraphicFramePr>
          <p:cNvPr id="18" name="Table 17">
            <a:extLst>
              <a:ext uri="{FF2B5EF4-FFF2-40B4-BE49-F238E27FC236}">
                <a16:creationId xmlns:a16="http://schemas.microsoft.com/office/drawing/2014/main" id="{0F11E759-704E-3014-8564-C0D719E7BE61}"/>
              </a:ext>
            </a:extLst>
          </p:cNvPr>
          <p:cNvGraphicFramePr>
            <a:graphicFrameLocks noGrp="1"/>
          </p:cNvGraphicFramePr>
          <p:nvPr>
            <p:extLst>
              <p:ext uri="{D42A27DB-BD31-4B8C-83A1-F6EECF244321}">
                <p14:modId xmlns:p14="http://schemas.microsoft.com/office/powerpoint/2010/main" val="1014305907"/>
              </p:ext>
            </p:extLst>
          </p:nvPr>
        </p:nvGraphicFramePr>
        <p:xfrm>
          <a:off x="5908304" y="1440899"/>
          <a:ext cx="5558398" cy="3505200"/>
        </p:xfrm>
        <a:graphic>
          <a:graphicData uri="http://schemas.openxmlformats.org/drawingml/2006/table">
            <a:tbl>
              <a:tblPr firstRow="1" bandRow="1">
                <a:tableStyleId>{5940675A-B579-460E-94D1-54222C63F5DA}</a:tableStyleId>
              </a:tblPr>
              <a:tblGrid>
                <a:gridCol w="5558398">
                  <a:extLst>
                    <a:ext uri="{9D8B030D-6E8A-4147-A177-3AD203B41FA5}">
                      <a16:colId xmlns:a16="http://schemas.microsoft.com/office/drawing/2014/main" val="3947204508"/>
                    </a:ext>
                  </a:extLst>
                </a:gridCol>
              </a:tblGrid>
              <a:tr h="2540426">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lang="en-US" sz="1600" b="1" u="sng" dirty="0">
                          <a:solidFill>
                            <a:srgbClr val="002F56"/>
                          </a:solidFill>
                        </a:rPr>
                        <a:t>High Level Portfolio Overview</a:t>
                      </a:r>
                      <a:endParaRPr lang="en-US" dirty="0">
                        <a:solidFill>
                          <a:srgbClr val="002F56"/>
                        </a:solidFill>
                      </a:endParaRPr>
                    </a:p>
                    <a:p>
                      <a:pPr marL="0" marR="0" lvl="0" indent="0" algn="l" rtl="0">
                        <a:lnSpc>
                          <a:spcPct val="100000"/>
                        </a:lnSpc>
                        <a:spcBef>
                          <a:spcPts val="0"/>
                        </a:spcBef>
                        <a:spcAft>
                          <a:spcPts val="0"/>
                        </a:spcAft>
                        <a:buClrTx/>
                        <a:buSzTx/>
                        <a:buFont typeface="Arial" panose="020B0604020202020204" pitchFamily="34" charset="0"/>
                        <a:buNone/>
                      </a:pPr>
                      <a:endParaRPr lang="en-US" sz="16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solidFill>
                            <a:schemeClr val="tx1"/>
                          </a:solidFill>
                          <a:latin typeface="+mn-lt"/>
                        </a:rPr>
                        <a:t>To understand the projects that comprise the Suicide Prevention AMP</a:t>
                      </a:r>
                      <a:r>
                        <a:rPr lang="en-US" sz="1600" b="1" dirty="0">
                          <a:solidFill>
                            <a:schemeClr val="tx1"/>
                          </a:solidFill>
                          <a:latin typeface="+mn-lt"/>
                        </a:rPr>
                        <a:t>, </a:t>
                      </a:r>
                      <a:r>
                        <a:rPr lang="en-US" sz="1600" b="0" dirty="0">
                          <a:solidFill>
                            <a:schemeClr val="tx1"/>
                          </a:solidFill>
                          <a:latin typeface="+mn-lt"/>
                        </a:rPr>
                        <a:t>we </a:t>
                      </a:r>
                      <a:r>
                        <a:rPr lang="en-US" sz="1600" b="1" dirty="0">
                          <a:solidFill>
                            <a:schemeClr val="tx1"/>
                          </a:solidFill>
                          <a:latin typeface="+mn-lt"/>
                        </a:rPr>
                        <a:t>assessed key </a:t>
                      </a:r>
                      <a:r>
                        <a:rPr lang="en-US" sz="1600" b="1" dirty="0">
                          <a:latin typeface="+mn-lt"/>
                          <a:cs typeface="Arial"/>
                        </a:rPr>
                        <a:t>characteristics of projects </a:t>
                      </a:r>
                      <a:r>
                        <a:rPr lang="en-US" sz="1600" dirty="0">
                          <a:latin typeface="+mn-lt"/>
                          <a:cs typeface="Arial"/>
                        </a:rPr>
                        <a:t>in this portfolio and </a:t>
                      </a:r>
                      <a:r>
                        <a:rPr lang="en-US" sz="1600" b="1" dirty="0">
                          <a:latin typeface="+mn-lt"/>
                          <a:cs typeface="Arial"/>
                        </a:rPr>
                        <a:t>highlighted the unique areas of research</a:t>
                      </a:r>
                      <a:r>
                        <a:rPr lang="en-US" sz="1600" dirty="0">
                          <a:latin typeface="+mn-lt"/>
                          <a:cs typeface="Arial"/>
                        </a:rPr>
                        <a:t> </a:t>
                      </a:r>
                      <a:r>
                        <a:rPr lang="en-US" sz="1600" b="1" dirty="0">
                          <a:latin typeface="+mn-lt"/>
                          <a:cs typeface="Arial"/>
                        </a:rPr>
                        <a:t>this portfolio addresses</a:t>
                      </a:r>
                      <a:r>
                        <a:rPr lang="en-US" sz="1600" dirty="0">
                          <a:latin typeface="+mn-lt"/>
                          <a:cs typeface="Arial"/>
                        </a:rPr>
                        <a:t>. </a:t>
                      </a:r>
                    </a:p>
                    <a:p>
                      <a:pPr marL="0" marR="0" lvl="0" indent="0" algn="l" rtl="0">
                        <a:lnSpc>
                          <a:spcPct val="100000"/>
                        </a:lnSpc>
                        <a:spcBef>
                          <a:spcPts val="0"/>
                        </a:spcBef>
                        <a:spcAft>
                          <a:spcPts val="0"/>
                        </a:spcAft>
                        <a:buClrTx/>
                        <a:buSzTx/>
                        <a:buFont typeface="Arial" panose="020B0604020202020204" pitchFamily="34" charset="0"/>
                        <a:buNone/>
                      </a:pPr>
                      <a:r>
                        <a:rPr lang="en-US" sz="1600" b="1" dirty="0">
                          <a:solidFill>
                            <a:schemeClr val="tx1"/>
                          </a:solidFill>
                        </a:rPr>
                        <a:t> </a:t>
                      </a:r>
                    </a:p>
                    <a:p>
                      <a:pPr marL="0" marR="0" lvl="0" indent="0" algn="l" rtl="0">
                        <a:lnSpc>
                          <a:spcPct val="100000"/>
                        </a:lnSpc>
                        <a:spcBef>
                          <a:spcPts val="0"/>
                        </a:spcBef>
                        <a:spcAft>
                          <a:spcPts val="0"/>
                        </a:spcAft>
                        <a:buClrTx/>
                        <a:buSzTx/>
                        <a:buFont typeface="Arial" panose="020B0604020202020204" pitchFamily="34" charset="0"/>
                        <a:buNone/>
                      </a:pPr>
                      <a:r>
                        <a:rPr lang="en-US" sz="1600" b="1" dirty="0">
                          <a:solidFill>
                            <a:schemeClr val="tx1"/>
                          </a:solidFill>
                        </a:rPr>
                        <a:t>Key Questions: </a:t>
                      </a:r>
                      <a:endParaRPr lang="en-US" sz="1600" b="1" i="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600" b="0" dirty="0">
                        <a:solidFill>
                          <a:schemeClr val="tx1"/>
                        </a:solidFill>
                      </a:endParaRPr>
                    </a:p>
                    <a:p>
                      <a:pPr marL="342900" marR="0" lvl="0" indent="-342900" algn="l" rtl="0" eaLnBrk="1" fontAlgn="auto" latinLnBrk="0" hangingPunct="1">
                        <a:lnSpc>
                          <a:spcPct val="100000"/>
                        </a:lnSpc>
                        <a:spcBef>
                          <a:spcPts val="0"/>
                        </a:spcBef>
                        <a:spcAft>
                          <a:spcPts val="0"/>
                        </a:spcAft>
                        <a:buClrTx/>
                        <a:buSzTx/>
                        <a:buFont typeface="+mj-lt"/>
                        <a:buAutoNum type="arabicPeriod"/>
                      </a:pPr>
                      <a:r>
                        <a:rPr lang="en-US" sz="1600" b="0" dirty="0">
                          <a:solidFill>
                            <a:schemeClr val="tx1"/>
                          </a:solidFill>
                        </a:rPr>
                        <a:t>Which ORD Services and Programs fund Suicide Prevention AMP research projects?</a:t>
                      </a:r>
                    </a:p>
                    <a:p>
                      <a:pPr marL="342900" marR="0" lvl="0" indent="-342900" algn="l" rtl="0" eaLnBrk="1" fontAlgn="auto" latinLnBrk="0" hangingPunct="1">
                        <a:lnSpc>
                          <a:spcPct val="100000"/>
                        </a:lnSpc>
                        <a:spcBef>
                          <a:spcPts val="0"/>
                        </a:spcBef>
                        <a:spcAft>
                          <a:spcPts val="0"/>
                        </a:spcAft>
                        <a:buClrTx/>
                        <a:buSzTx/>
                        <a:buFont typeface="+mj-lt"/>
                        <a:buAutoNum type="arabicPeriod"/>
                      </a:pPr>
                      <a:r>
                        <a:rPr lang="en-US" sz="1600" b="0" dirty="0">
                          <a:solidFill>
                            <a:schemeClr val="tx1"/>
                          </a:solidFill>
                        </a:rPr>
                        <a:t>Which award types contribute the most funding to projects in this portfolio?</a:t>
                      </a: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1" dirty="0">
                          <a:solidFill>
                            <a:schemeClr val="tx1"/>
                          </a:solidFill>
                        </a:rPr>
                        <a:t>Pages 17 – 19</a:t>
                      </a: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9767812"/>
                  </a:ext>
                </a:extLst>
              </a:tr>
            </a:tbl>
          </a:graphicData>
        </a:graphic>
      </p:graphicFrame>
      <p:sp>
        <p:nvSpPr>
          <p:cNvPr id="10" name="Rectangle 9">
            <a:hlinkClick r:id="" action="ppaction://noaction"/>
            <a:extLst>
              <a:ext uri="{FF2B5EF4-FFF2-40B4-BE49-F238E27FC236}">
                <a16:creationId xmlns:a16="http://schemas.microsoft.com/office/drawing/2014/main" id="{372CE844-0282-0EA5-52F9-A86CBCB7C8F5}"/>
              </a:ext>
            </a:extLst>
          </p:cNvPr>
          <p:cNvSpPr/>
          <p:nvPr>
            <p:custDataLst>
              <p:tags r:id="rId2"/>
            </p:custDataLst>
          </p:nvPr>
        </p:nvSpPr>
        <p:spPr>
          <a:xfrm rot="16200000">
            <a:off x="6334829" y="2233210"/>
            <a:ext cx="65" cy="40011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76200" rIns="0" bIns="762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 name="Rectangle 10">
            <a:hlinkClick r:id="" action="ppaction://noaction"/>
            <a:extLst>
              <a:ext uri="{FF2B5EF4-FFF2-40B4-BE49-F238E27FC236}">
                <a16:creationId xmlns:a16="http://schemas.microsoft.com/office/drawing/2014/main" id="{7913310D-F3A2-CEAE-23EB-0E92553A0E09}"/>
              </a:ext>
            </a:extLst>
          </p:cNvPr>
          <p:cNvSpPr/>
          <p:nvPr>
            <p:custDataLst>
              <p:tags r:id="rId3"/>
            </p:custDataLst>
          </p:nvPr>
        </p:nvSpPr>
        <p:spPr>
          <a:xfrm rot="16200000">
            <a:off x="6334829" y="2233210"/>
            <a:ext cx="65" cy="40011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76200" rIns="0" bIns="762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CBB0253-3E9C-F51D-1D47-2E7994FD96D4}"/>
              </a:ext>
            </a:extLst>
          </p:cNvPr>
          <p:cNvSpPr/>
          <p:nvPr/>
        </p:nvSpPr>
        <p:spPr>
          <a:xfrm rot="16200000" flipV="1">
            <a:off x="2869285" y="3502314"/>
            <a:ext cx="5234867" cy="45719"/>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5940B105-889E-F345-AB40-A51EB6A8A09A}"/>
              </a:ext>
            </a:extLst>
          </p:cNvPr>
          <p:cNvGrpSpPr/>
          <p:nvPr/>
        </p:nvGrpSpPr>
        <p:grpSpPr>
          <a:xfrm>
            <a:off x="5303806" y="1571550"/>
            <a:ext cx="358508" cy="377377"/>
            <a:chOff x="6010275" y="2171700"/>
            <a:chExt cx="603250" cy="635000"/>
          </a:xfrm>
        </p:grpSpPr>
        <p:sp>
          <p:nvSpPr>
            <p:cNvPr id="15" name="Oval 14">
              <a:extLst>
                <a:ext uri="{FF2B5EF4-FFF2-40B4-BE49-F238E27FC236}">
                  <a16:creationId xmlns:a16="http://schemas.microsoft.com/office/drawing/2014/main" id="{D967DA7F-76F0-331D-A7B3-D9530DA86009}"/>
                </a:ext>
              </a:extLst>
            </p:cNvPr>
            <p:cNvSpPr/>
            <p:nvPr/>
          </p:nvSpPr>
          <p:spPr>
            <a:xfrm rot="16200000">
              <a:off x="5994400" y="2187575"/>
              <a:ext cx="635000" cy="603250"/>
            </a:xfrm>
            <a:prstGeom prst="ellipse">
              <a:avLst/>
            </a:prstGeom>
            <a:solidFill>
              <a:schemeClr val="bg1"/>
            </a:solidFill>
            <a:ln w="38100">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081">
              <a:extLst>
                <a:ext uri="{FF2B5EF4-FFF2-40B4-BE49-F238E27FC236}">
                  <a16:creationId xmlns:a16="http://schemas.microsoft.com/office/drawing/2014/main" id="{F7D95254-28F2-E9C7-C748-87DF41ABC02A}"/>
                </a:ext>
              </a:extLst>
            </p:cNvPr>
            <p:cNvSpPr>
              <a:spLocks noChangeAspect="1" noEditPoints="1"/>
            </p:cNvSpPr>
            <p:nvPr/>
          </p:nvSpPr>
          <p:spPr bwMode="auto">
            <a:xfrm rot="16200000">
              <a:off x="6085313" y="2259747"/>
              <a:ext cx="453172" cy="458907"/>
            </a:xfrm>
            <a:custGeom>
              <a:avLst/>
              <a:gdLst>
                <a:gd name="T0" fmla="*/ 251 w 502"/>
                <a:gd name="T1" fmla="*/ 502 h 502"/>
                <a:gd name="T2" fmla="*/ 0 w 502"/>
                <a:gd name="T3" fmla="*/ 251 h 502"/>
                <a:gd name="T4" fmla="*/ 251 w 502"/>
                <a:gd name="T5" fmla="*/ 0 h 502"/>
                <a:gd name="T6" fmla="*/ 502 w 502"/>
                <a:gd name="T7" fmla="*/ 251 h 502"/>
                <a:gd name="T8" fmla="*/ 251 w 502"/>
                <a:gd name="T9" fmla="*/ 502 h 502"/>
                <a:gd name="T10" fmla="*/ 414 w 502"/>
                <a:gd name="T11" fmla="*/ 234 h 502"/>
                <a:gd name="T12" fmla="*/ 414 w 502"/>
                <a:gd name="T13" fmla="*/ 205 h 502"/>
                <a:gd name="T14" fmla="*/ 381 w 502"/>
                <a:gd name="T15" fmla="*/ 172 h 502"/>
                <a:gd name="T16" fmla="*/ 351 w 502"/>
                <a:gd name="T17" fmla="*/ 172 h 502"/>
                <a:gd name="T18" fmla="*/ 251 w 502"/>
                <a:gd name="T19" fmla="*/ 272 h 502"/>
                <a:gd name="T20" fmla="*/ 151 w 502"/>
                <a:gd name="T21" fmla="*/ 172 h 502"/>
                <a:gd name="T22" fmla="*/ 121 w 502"/>
                <a:gd name="T23" fmla="*/ 172 h 502"/>
                <a:gd name="T24" fmla="*/ 88 w 502"/>
                <a:gd name="T25" fmla="*/ 205 h 502"/>
                <a:gd name="T26" fmla="*/ 88 w 502"/>
                <a:gd name="T27" fmla="*/ 234 h 502"/>
                <a:gd name="T28" fmla="*/ 236 w 502"/>
                <a:gd name="T29" fmla="*/ 383 h 502"/>
                <a:gd name="T30" fmla="*/ 266 w 502"/>
                <a:gd name="T31" fmla="*/ 383 h 502"/>
                <a:gd name="T32" fmla="*/ 414 w 502"/>
                <a:gd name="T33" fmla="*/ 23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2" h="502">
                  <a:moveTo>
                    <a:pt x="251" y="502"/>
                  </a:moveTo>
                  <a:cubicBezTo>
                    <a:pt x="113" y="502"/>
                    <a:pt x="0" y="390"/>
                    <a:pt x="0" y="251"/>
                  </a:cubicBezTo>
                  <a:cubicBezTo>
                    <a:pt x="0" y="112"/>
                    <a:pt x="113" y="0"/>
                    <a:pt x="251" y="0"/>
                  </a:cubicBezTo>
                  <a:cubicBezTo>
                    <a:pt x="390" y="0"/>
                    <a:pt x="502" y="112"/>
                    <a:pt x="502" y="251"/>
                  </a:cubicBezTo>
                  <a:cubicBezTo>
                    <a:pt x="502" y="390"/>
                    <a:pt x="390" y="502"/>
                    <a:pt x="251" y="502"/>
                  </a:cubicBezTo>
                  <a:close/>
                  <a:moveTo>
                    <a:pt x="414" y="234"/>
                  </a:moveTo>
                  <a:cubicBezTo>
                    <a:pt x="422" y="226"/>
                    <a:pt x="422" y="213"/>
                    <a:pt x="414" y="205"/>
                  </a:cubicBezTo>
                  <a:cubicBezTo>
                    <a:pt x="381" y="172"/>
                    <a:pt x="381" y="172"/>
                    <a:pt x="381" y="172"/>
                  </a:cubicBezTo>
                  <a:cubicBezTo>
                    <a:pt x="373" y="163"/>
                    <a:pt x="360" y="163"/>
                    <a:pt x="351" y="172"/>
                  </a:cubicBezTo>
                  <a:cubicBezTo>
                    <a:pt x="251" y="272"/>
                    <a:pt x="251" y="272"/>
                    <a:pt x="251" y="272"/>
                  </a:cubicBezTo>
                  <a:cubicBezTo>
                    <a:pt x="151" y="172"/>
                    <a:pt x="151" y="172"/>
                    <a:pt x="151" y="172"/>
                  </a:cubicBezTo>
                  <a:cubicBezTo>
                    <a:pt x="143" y="163"/>
                    <a:pt x="130" y="163"/>
                    <a:pt x="121" y="172"/>
                  </a:cubicBezTo>
                  <a:cubicBezTo>
                    <a:pt x="88" y="205"/>
                    <a:pt x="88" y="205"/>
                    <a:pt x="88" y="205"/>
                  </a:cubicBezTo>
                  <a:cubicBezTo>
                    <a:pt x="80" y="213"/>
                    <a:pt x="80" y="226"/>
                    <a:pt x="88" y="234"/>
                  </a:cubicBezTo>
                  <a:cubicBezTo>
                    <a:pt x="236" y="383"/>
                    <a:pt x="236" y="383"/>
                    <a:pt x="236" y="383"/>
                  </a:cubicBezTo>
                  <a:cubicBezTo>
                    <a:pt x="245" y="391"/>
                    <a:pt x="258" y="391"/>
                    <a:pt x="266" y="383"/>
                  </a:cubicBezTo>
                  <a:lnTo>
                    <a:pt x="414" y="234"/>
                  </a:lnTo>
                  <a:close/>
                </a:path>
              </a:pathLst>
            </a:custGeom>
            <a:solidFill>
              <a:srgbClr val="002F56"/>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Slide Number Placeholder 3">
            <a:extLst>
              <a:ext uri="{FF2B5EF4-FFF2-40B4-BE49-F238E27FC236}">
                <a16:creationId xmlns:a16="http://schemas.microsoft.com/office/drawing/2014/main" id="{1DBE0986-2F6C-B135-F3E8-9A73C722EEB8}"/>
              </a:ext>
            </a:extLst>
          </p:cNvPr>
          <p:cNvSpPr>
            <a:spLocks noGrp="1"/>
          </p:cNvSpPr>
          <p:nvPr>
            <p:ph type="sldNum" sz="quarter" idx="12"/>
          </p:nvPr>
        </p:nvSpPr>
        <p:spPr/>
        <p:txBody>
          <a:bodyPr/>
          <a:lstStyle/>
          <a:p>
            <a:fld id="{61ED25BF-8B08-481C-9175-42CBF3C8334C}" type="slidenum">
              <a:rPr lang="en-US" smtClean="0"/>
              <a:t>17</a:t>
            </a:fld>
            <a:endParaRPr lang="en-US"/>
          </a:p>
        </p:txBody>
      </p:sp>
      <p:grpSp>
        <p:nvGrpSpPr>
          <p:cNvPr id="3" name="Group 2">
            <a:extLst>
              <a:ext uri="{FF2B5EF4-FFF2-40B4-BE49-F238E27FC236}">
                <a16:creationId xmlns:a16="http://schemas.microsoft.com/office/drawing/2014/main" id="{F8AEE00E-6CFD-87D0-08F3-79D943BCB29F}"/>
              </a:ext>
            </a:extLst>
          </p:cNvPr>
          <p:cNvGrpSpPr/>
          <p:nvPr/>
        </p:nvGrpSpPr>
        <p:grpSpPr>
          <a:xfrm>
            <a:off x="178648" y="1882616"/>
            <a:ext cx="5064202" cy="3063483"/>
            <a:chOff x="178648" y="1882616"/>
            <a:chExt cx="5064202" cy="3063483"/>
          </a:xfrm>
        </p:grpSpPr>
        <p:sp>
          <p:nvSpPr>
            <p:cNvPr id="7" name="Textfeld 17">
              <a:extLst>
                <a:ext uri="{FF2B5EF4-FFF2-40B4-BE49-F238E27FC236}">
                  <a16:creationId xmlns:a16="http://schemas.microsoft.com/office/drawing/2014/main" id="{DCB82A9F-E0F4-A441-259E-0E1523A11423}"/>
                </a:ext>
              </a:extLst>
            </p:cNvPr>
            <p:cNvSpPr txBox="1"/>
            <p:nvPr/>
          </p:nvSpPr>
          <p:spPr bwMode="gray">
            <a:xfrm>
              <a:off x="2591239" y="1882616"/>
              <a:ext cx="2651611" cy="272415"/>
            </a:xfrm>
            <a:prstGeom prst="roundRect">
              <a:avLst/>
            </a:prstGeom>
            <a:solidFill>
              <a:schemeClr val="tx2">
                <a:lumMod val="20000"/>
                <a:lumOff val="80000"/>
              </a:schemeClr>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0" tIns="0" rIns="0" bIns="0" rtlCol="0" anchor="ctr">
              <a:spAutoFit/>
            </a:bodyPr>
            <a:lstStyle/>
            <a:p>
              <a:pPr algn="ctr">
                <a:buClr>
                  <a:srgbClr val="3C464B"/>
                </a:buClr>
              </a:pPr>
              <a:r>
                <a:rPr lang="en-US" sz="1600" b="1">
                  <a:solidFill>
                    <a:schemeClr val="accent3"/>
                  </a:solidFill>
                </a:rPr>
                <a:t>High Level Portfolio Overview</a:t>
              </a:r>
            </a:p>
          </p:txBody>
        </p:sp>
        <p:sp>
          <p:nvSpPr>
            <p:cNvPr id="9" name="Textfeld 17">
              <a:extLst>
                <a:ext uri="{FF2B5EF4-FFF2-40B4-BE49-F238E27FC236}">
                  <a16:creationId xmlns:a16="http://schemas.microsoft.com/office/drawing/2014/main" id="{5B85C361-0DDD-2B82-26EB-5F1224F4E7CA}"/>
                </a:ext>
              </a:extLst>
            </p:cNvPr>
            <p:cNvSpPr txBox="1"/>
            <p:nvPr/>
          </p:nvSpPr>
          <p:spPr bwMode="gray">
            <a:xfrm>
              <a:off x="2584267" y="2580383"/>
              <a:ext cx="2651611" cy="272415"/>
            </a:xfrm>
            <a:prstGeom prst="roundRect">
              <a:avLst/>
            </a:prstGeom>
            <a:solidFill>
              <a:schemeClr val="tx2">
                <a:lumMod val="20000"/>
                <a:lumOff val="80000"/>
              </a:schemeClr>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0" tIns="0" rIns="0" bIns="0" rtlCol="0" anchor="ctr">
              <a:spAutoFit/>
            </a:bodyPr>
            <a:lstStyle/>
            <a:p>
              <a:pPr algn="ctr">
                <a:buClr>
                  <a:srgbClr val="3C464B"/>
                </a:buClr>
              </a:pPr>
              <a:r>
                <a:rPr lang="en-US" sz="1600" b="1"/>
                <a:t>Funding Mechanism</a:t>
              </a:r>
            </a:p>
          </p:txBody>
        </p:sp>
        <p:sp>
          <p:nvSpPr>
            <p:cNvPr id="12" name="Textfeld 17">
              <a:extLst>
                <a:ext uri="{FF2B5EF4-FFF2-40B4-BE49-F238E27FC236}">
                  <a16:creationId xmlns:a16="http://schemas.microsoft.com/office/drawing/2014/main" id="{FCCD5741-CC09-83A1-4B4A-B6C3D39D6687}"/>
                </a:ext>
              </a:extLst>
            </p:cNvPr>
            <p:cNvSpPr txBox="1"/>
            <p:nvPr/>
          </p:nvSpPr>
          <p:spPr bwMode="gray">
            <a:xfrm>
              <a:off x="2563293" y="3278150"/>
              <a:ext cx="2651611" cy="272415"/>
            </a:xfrm>
            <a:prstGeom prst="roundRect">
              <a:avLst/>
            </a:prstGeom>
            <a:solidFill>
              <a:schemeClr val="tx2">
                <a:lumMod val="20000"/>
                <a:lumOff val="80000"/>
              </a:schemeClr>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0" tIns="0" rIns="0" bIns="0" rtlCol="0" anchor="ctr">
              <a:spAutoFit/>
            </a:bodyPr>
            <a:lstStyle/>
            <a:p>
              <a:pPr algn="ctr">
                <a:buClr>
                  <a:srgbClr val="3C464B"/>
                </a:buClr>
              </a:pPr>
              <a:r>
                <a:rPr lang="en-US" sz="1600" b="1">
                  <a:solidFill>
                    <a:schemeClr val="accent3"/>
                  </a:solidFill>
                </a:rPr>
                <a:t>Project Focus Area</a:t>
              </a:r>
            </a:p>
          </p:txBody>
        </p:sp>
        <p:sp>
          <p:nvSpPr>
            <p:cNvPr id="22" name="Textfeld 17">
              <a:extLst>
                <a:ext uri="{FF2B5EF4-FFF2-40B4-BE49-F238E27FC236}">
                  <a16:creationId xmlns:a16="http://schemas.microsoft.com/office/drawing/2014/main" id="{DFEFDF02-6291-1775-BDE5-E53A00DA2711}"/>
                </a:ext>
              </a:extLst>
            </p:cNvPr>
            <p:cNvSpPr txBox="1"/>
            <p:nvPr/>
          </p:nvSpPr>
          <p:spPr bwMode="gray">
            <a:xfrm>
              <a:off x="2563293" y="3975917"/>
              <a:ext cx="2651611" cy="272415"/>
            </a:xfrm>
            <a:prstGeom prst="roundRect">
              <a:avLst/>
            </a:prstGeom>
            <a:solidFill>
              <a:schemeClr val="tx2">
                <a:lumMod val="20000"/>
                <a:lumOff val="80000"/>
              </a:schemeClr>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0" tIns="0" rIns="0" bIns="0" rtlCol="0" anchor="ctr">
              <a:spAutoFit/>
            </a:bodyPr>
            <a:lstStyle/>
            <a:p>
              <a:pPr algn="ctr">
                <a:buClr>
                  <a:srgbClr val="3C464B"/>
                </a:buClr>
              </a:pPr>
              <a:r>
                <a:rPr lang="en-US" sz="1600" b="1">
                  <a:solidFill>
                    <a:srgbClr val="A5A5A5"/>
                  </a:solidFill>
                </a:rPr>
                <a:t>Subject Population</a:t>
              </a:r>
            </a:p>
          </p:txBody>
        </p:sp>
        <p:cxnSp>
          <p:nvCxnSpPr>
            <p:cNvPr id="25" name="Connector: Elbow 24">
              <a:extLst>
                <a:ext uri="{FF2B5EF4-FFF2-40B4-BE49-F238E27FC236}">
                  <a16:creationId xmlns:a16="http://schemas.microsoft.com/office/drawing/2014/main" id="{111AFC6B-14B2-6743-A94D-FDEA2E2C809A}"/>
                </a:ext>
              </a:extLst>
            </p:cNvPr>
            <p:cNvCxnSpPr>
              <a:cxnSpLocks/>
              <a:endCxn id="7" idx="1"/>
            </p:cNvCxnSpPr>
            <p:nvPr/>
          </p:nvCxnSpPr>
          <p:spPr>
            <a:xfrm flipV="1">
              <a:off x="1869893" y="2018824"/>
              <a:ext cx="721346" cy="1395581"/>
            </a:xfrm>
            <a:prstGeom prst="bentConnector3">
              <a:avLst>
                <a:gd name="adj1" fmla="val 50705"/>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C9E9A7A-9789-32BA-5C28-2781B3371F10}"/>
                </a:ext>
              </a:extLst>
            </p:cNvPr>
            <p:cNvCxnSpPr>
              <a:cxnSpLocks/>
              <a:endCxn id="9" idx="1"/>
            </p:cNvCxnSpPr>
            <p:nvPr/>
          </p:nvCxnSpPr>
          <p:spPr>
            <a:xfrm>
              <a:off x="2250219" y="2716591"/>
              <a:ext cx="334048" cy="0"/>
            </a:xfrm>
            <a:prstGeom prst="line">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D12B5A46-1FEC-E023-70E6-A00082311DE9}"/>
                </a:ext>
              </a:extLst>
            </p:cNvPr>
            <p:cNvCxnSpPr>
              <a:cxnSpLocks/>
            </p:cNvCxnSpPr>
            <p:nvPr/>
          </p:nvCxnSpPr>
          <p:spPr>
            <a:xfrm rot="16200000" flipH="1">
              <a:off x="2026166" y="3560367"/>
              <a:ext cx="753699" cy="335184"/>
            </a:xfrm>
            <a:prstGeom prst="bentConnector3">
              <a:avLst>
                <a:gd name="adj1" fmla="val 102411"/>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885EAFA-51E0-545D-2626-FB54B31EFB95}"/>
                </a:ext>
              </a:extLst>
            </p:cNvPr>
            <p:cNvCxnSpPr>
              <a:cxnSpLocks/>
            </p:cNvCxnSpPr>
            <p:nvPr/>
          </p:nvCxnSpPr>
          <p:spPr>
            <a:xfrm flipH="1">
              <a:off x="2163559" y="3423502"/>
              <a:ext cx="399734" cy="0"/>
            </a:xfrm>
            <a:prstGeom prst="line">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sp>
          <p:nvSpPr>
            <p:cNvPr id="30" name="Textfeld 17">
              <a:extLst>
                <a:ext uri="{FF2B5EF4-FFF2-40B4-BE49-F238E27FC236}">
                  <a16:creationId xmlns:a16="http://schemas.microsoft.com/office/drawing/2014/main" id="{60444DCB-FF4D-AE37-ABF1-8BC5898F689A}"/>
                </a:ext>
              </a:extLst>
            </p:cNvPr>
            <p:cNvSpPr txBox="1"/>
            <p:nvPr/>
          </p:nvSpPr>
          <p:spPr bwMode="gray">
            <a:xfrm>
              <a:off x="2551224" y="4673684"/>
              <a:ext cx="2651611" cy="272415"/>
            </a:xfrm>
            <a:prstGeom prst="roundRect">
              <a:avLst/>
            </a:prstGeom>
            <a:solidFill>
              <a:schemeClr val="tx2">
                <a:lumMod val="20000"/>
                <a:lumOff val="80000"/>
              </a:schemeClr>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0" tIns="0" rIns="0" bIns="0" rtlCol="0" anchor="ctr">
              <a:spAutoFit/>
            </a:bodyPr>
            <a:lstStyle/>
            <a:p>
              <a:pPr algn="ctr">
                <a:buClr>
                  <a:srgbClr val="3C464B"/>
                </a:buClr>
              </a:pPr>
              <a:r>
                <a:rPr lang="en-US" sz="1600" b="1">
                  <a:solidFill>
                    <a:srgbClr val="A5A5A5"/>
                  </a:solidFill>
                </a:rPr>
                <a:t>Clinical Trial Distribution</a:t>
              </a:r>
            </a:p>
          </p:txBody>
        </p:sp>
        <p:cxnSp>
          <p:nvCxnSpPr>
            <p:cNvPr id="33" name="Connector: Elbow 32">
              <a:extLst>
                <a:ext uri="{FF2B5EF4-FFF2-40B4-BE49-F238E27FC236}">
                  <a16:creationId xmlns:a16="http://schemas.microsoft.com/office/drawing/2014/main" id="{A4C9CB78-5B6D-6E2C-0DD4-BC5FE990C909}"/>
                </a:ext>
              </a:extLst>
            </p:cNvPr>
            <p:cNvCxnSpPr>
              <a:cxnSpLocks/>
            </p:cNvCxnSpPr>
            <p:nvPr/>
          </p:nvCxnSpPr>
          <p:spPr>
            <a:xfrm rot="16200000" flipH="1">
              <a:off x="1819894" y="4080010"/>
              <a:ext cx="1139106" cy="320658"/>
            </a:xfrm>
            <a:prstGeom prst="bentConnector2">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sp>
          <p:nvSpPr>
            <p:cNvPr id="34" name="Oval 27">
              <a:extLst>
                <a:ext uri="{FF2B5EF4-FFF2-40B4-BE49-F238E27FC236}">
                  <a16:creationId xmlns:a16="http://schemas.microsoft.com/office/drawing/2014/main" id="{7E28CC6E-9A18-19C6-A737-07AC3E1E9C28}"/>
                </a:ext>
              </a:extLst>
            </p:cNvPr>
            <p:cNvSpPr>
              <a:spLocks noChangeArrowheads="1"/>
            </p:cNvSpPr>
            <p:nvPr>
              <p:custDataLst>
                <p:tags r:id="rId4"/>
              </p:custDataLst>
            </p:nvPr>
          </p:nvSpPr>
          <p:spPr bwMode="auto">
            <a:xfrm flipH="1">
              <a:off x="178648" y="2335852"/>
              <a:ext cx="1691245" cy="2157106"/>
            </a:xfrm>
            <a:prstGeom prst="roundRect">
              <a:avLst/>
            </a:prstGeom>
            <a:solidFill>
              <a:schemeClr val="bg1">
                <a:lumMod val="85000"/>
              </a:schemeClr>
            </a:solidFill>
            <a:ln w="38100" cmpd="sng">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45720" tIns="45720" rIns="45720" bIns="45720" anchor="ctr" anchorCtr="1">
              <a:no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r>
                <a:rPr lang="en-US">
                  <a:latin typeface="Arial"/>
                  <a:cs typeface="Arial"/>
                </a:rPr>
                <a:t>Identify research projects within portfolio and categorize research projects based on relevant criteria (status, funding, subjects, etc.)</a:t>
              </a:r>
            </a:p>
          </p:txBody>
        </p:sp>
      </p:grpSp>
    </p:spTree>
    <p:custDataLst>
      <p:tags r:id="rId1"/>
    </p:custDataLst>
    <p:extLst>
      <p:ext uri="{BB962C8B-B14F-4D97-AF65-F5344CB8AC3E}">
        <p14:creationId xmlns:p14="http://schemas.microsoft.com/office/powerpoint/2010/main" val="1413030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FC277-2026-FB78-44C5-F2C52C037846}"/>
              </a:ext>
            </a:extLst>
          </p:cNvPr>
          <p:cNvSpPr>
            <a:spLocks noGrp="1"/>
          </p:cNvSpPr>
          <p:nvPr>
            <p:ph type="title"/>
          </p:nvPr>
        </p:nvSpPr>
        <p:spPr>
          <a:xfrm>
            <a:off x="334437" y="95443"/>
            <a:ext cx="11565254" cy="680223"/>
          </a:xfrm>
        </p:spPr>
        <p:txBody>
          <a:bodyPr/>
          <a:lstStyle/>
          <a:p>
            <a:r>
              <a:rPr lang="en-US" sz="2800"/>
              <a:t>VA Project Distribution Analysis | Funding Mechanism</a:t>
            </a:r>
          </a:p>
        </p:txBody>
      </p:sp>
      <p:sp>
        <p:nvSpPr>
          <p:cNvPr id="114" name="Slide Number Placeholder 113">
            <a:extLst>
              <a:ext uri="{FF2B5EF4-FFF2-40B4-BE49-F238E27FC236}">
                <a16:creationId xmlns:a16="http://schemas.microsoft.com/office/drawing/2014/main" id="{6A65F549-4BF8-EDFB-AF4C-2CFBAA7307D0}"/>
              </a:ext>
            </a:extLst>
          </p:cNvPr>
          <p:cNvSpPr>
            <a:spLocks noGrp="1"/>
          </p:cNvSpPr>
          <p:nvPr>
            <p:ph type="sldNum" sz="quarter" idx="12"/>
          </p:nvPr>
        </p:nvSpPr>
        <p:spPr/>
        <p:txBody>
          <a:bodyPr/>
          <a:lstStyle/>
          <a:p>
            <a:fld id="{61ED25BF-8B08-481C-9175-42CBF3C8334C}" type="slidenum">
              <a:rPr lang="en-US" smtClean="0"/>
              <a:t>18</a:t>
            </a:fld>
            <a:endParaRPr lang="en-US"/>
          </a:p>
        </p:txBody>
      </p:sp>
      <p:cxnSp>
        <p:nvCxnSpPr>
          <p:cNvPr id="42" name="Straight Arrow Connector 41">
            <a:extLst>
              <a:ext uri="{FF2B5EF4-FFF2-40B4-BE49-F238E27FC236}">
                <a16:creationId xmlns:a16="http://schemas.microsoft.com/office/drawing/2014/main" id="{172EF4E1-80D5-844A-53B4-9F4A65BFECC5}"/>
              </a:ext>
            </a:extLst>
          </p:cNvPr>
          <p:cNvCxnSpPr/>
          <p:nvPr/>
        </p:nvCxnSpPr>
        <p:spPr>
          <a:xfrm flipV="1">
            <a:off x="279817" y="1424001"/>
            <a:ext cx="11619874" cy="22485"/>
          </a:xfrm>
          <a:prstGeom prst="straightConnector1">
            <a:avLst/>
          </a:prstGeom>
          <a:ln w="12700">
            <a:solidFill>
              <a:srgbClr val="002F56"/>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2514E049-0D72-F80A-8EC3-D8D770C76821}"/>
              </a:ext>
            </a:extLst>
          </p:cNvPr>
          <p:cNvSpPr/>
          <p:nvPr/>
        </p:nvSpPr>
        <p:spPr>
          <a:xfrm>
            <a:off x="311425" y="1516167"/>
            <a:ext cx="11556658" cy="551739"/>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0">
                <a:solidFill>
                  <a:schemeClr val="bg1"/>
                </a:solidFill>
                <a:ea typeface="+mn-lt"/>
                <a:cs typeface="+mn-lt"/>
              </a:rPr>
              <a:t>How do the project counts and awarded funding dollars vary across ORD?</a:t>
            </a:r>
            <a:endParaRPr lang="en-US">
              <a:solidFill>
                <a:schemeClr val="bg1"/>
              </a:solidFill>
              <a:ea typeface="+mn-lt"/>
              <a:cs typeface="+mn-lt"/>
            </a:endParaRPr>
          </a:p>
        </p:txBody>
      </p:sp>
      <p:sp>
        <p:nvSpPr>
          <p:cNvPr id="9" name="Rectangle 8">
            <a:extLst>
              <a:ext uri="{FF2B5EF4-FFF2-40B4-BE49-F238E27FC236}">
                <a16:creationId xmlns:a16="http://schemas.microsoft.com/office/drawing/2014/main" id="{C7CD9B9C-C211-1ADD-1929-A22A01F1BCFB}"/>
              </a:ext>
            </a:extLst>
          </p:cNvPr>
          <p:cNvSpPr/>
          <p:nvPr/>
        </p:nvSpPr>
        <p:spPr>
          <a:xfrm>
            <a:off x="311425" y="1910973"/>
            <a:ext cx="4069565" cy="3889355"/>
          </a:xfrm>
          <a:prstGeom prst="rect">
            <a:avLst/>
          </a:prstGeom>
          <a:no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spcBef>
                <a:spcPts val="600"/>
              </a:spcBef>
              <a:buFont typeface="Arial"/>
              <a:buChar char="•"/>
            </a:pPr>
            <a:r>
              <a:rPr lang="en-US" sz="1600">
                <a:solidFill>
                  <a:schemeClr val="tx1"/>
                </a:solidFill>
                <a:ea typeface="+mn-lt"/>
                <a:cs typeface="+mn-lt"/>
              </a:rPr>
              <a:t>The Suicide Prevention AMP is </a:t>
            </a:r>
            <a:r>
              <a:rPr lang="en-US" sz="1600" b="1">
                <a:solidFill>
                  <a:schemeClr val="tx1"/>
                </a:solidFill>
                <a:ea typeface="+mn-lt"/>
                <a:cs typeface="+mn-lt"/>
              </a:rPr>
              <a:t>awarded funding from 6 ORD programs</a:t>
            </a:r>
          </a:p>
          <a:p>
            <a:pPr marL="742950" lvl="1" indent="-285750">
              <a:spcBef>
                <a:spcPts val="600"/>
              </a:spcBef>
              <a:buFont typeface="Arial"/>
              <a:buChar char="•"/>
            </a:pPr>
            <a:r>
              <a:rPr lang="en-US" sz="1400" b="1">
                <a:solidFill>
                  <a:schemeClr val="tx1"/>
                </a:solidFill>
                <a:cs typeface="Calibri"/>
              </a:rPr>
              <a:t>CSP has awarded the most to the Suicide Prevention AMP</a:t>
            </a:r>
            <a:r>
              <a:rPr lang="en-US" sz="1400">
                <a:solidFill>
                  <a:schemeClr val="tx1"/>
                </a:solidFill>
                <a:cs typeface="Calibri"/>
              </a:rPr>
              <a:t> with $68 million (4 projects)</a:t>
            </a:r>
          </a:p>
          <a:p>
            <a:pPr marL="742950" lvl="1" indent="-285750">
              <a:spcBef>
                <a:spcPts val="600"/>
              </a:spcBef>
              <a:buFont typeface="Arial"/>
              <a:buChar char="•"/>
            </a:pPr>
            <a:r>
              <a:rPr lang="en-US" sz="1400" b="1">
                <a:solidFill>
                  <a:schemeClr val="tx1"/>
                </a:solidFill>
                <a:cs typeface="Calibri"/>
              </a:rPr>
              <a:t>CSR&amp;D has awarded</a:t>
            </a:r>
            <a:r>
              <a:rPr lang="en-US" sz="1400">
                <a:solidFill>
                  <a:schemeClr val="tx1"/>
                </a:solidFill>
                <a:cs typeface="Calibri"/>
              </a:rPr>
              <a:t> </a:t>
            </a:r>
            <a:r>
              <a:rPr lang="en-US" sz="1400" b="1">
                <a:solidFill>
                  <a:schemeClr val="tx1"/>
                </a:solidFill>
                <a:cs typeface="Calibri"/>
              </a:rPr>
              <a:t>the second-highest funding amount </a:t>
            </a:r>
            <a:r>
              <a:rPr lang="en-US" sz="1400">
                <a:solidFill>
                  <a:schemeClr val="tx1"/>
                </a:solidFill>
                <a:cs typeface="Calibri"/>
              </a:rPr>
              <a:t>with $65 million (40 projects)</a:t>
            </a:r>
          </a:p>
          <a:p>
            <a:pPr marL="742950" lvl="1" indent="-285750">
              <a:spcBef>
                <a:spcPts val="600"/>
              </a:spcBef>
              <a:buFont typeface="Arial"/>
              <a:buChar char="•"/>
            </a:pPr>
            <a:r>
              <a:rPr lang="en-US" sz="1400" b="1">
                <a:solidFill>
                  <a:schemeClr val="tx1"/>
                </a:solidFill>
                <a:cs typeface="Calibri"/>
              </a:rPr>
              <a:t>HSR&amp;D has awarded</a:t>
            </a:r>
            <a:r>
              <a:rPr lang="en-US" sz="1400">
                <a:solidFill>
                  <a:schemeClr val="tx1"/>
                </a:solidFill>
                <a:cs typeface="Calibri"/>
              </a:rPr>
              <a:t> </a:t>
            </a:r>
            <a:r>
              <a:rPr lang="en-US" sz="1400" b="1">
                <a:solidFill>
                  <a:schemeClr val="tx1"/>
                </a:solidFill>
                <a:cs typeface="Calibri"/>
              </a:rPr>
              <a:t>the third-highest funding amount </a:t>
            </a:r>
            <a:r>
              <a:rPr lang="en-US" sz="1400">
                <a:solidFill>
                  <a:schemeClr val="tx1"/>
                </a:solidFill>
                <a:cs typeface="Calibri"/>
              </a:rPr>
              <a:t>with $62 million (74 projects) </a:t>
            </a:r>
            <a:endParaRPr lang="en-US" sz="1400" b="1">
              <a:solidFill>
                <a:schemeClr val="tx1"/>
              </a:solidFill>
              <a:cs typeface="Calibri"/>
            </a:endParaRPr>
          </a:p>
        </p:txBody>
      </p:sp>
      <p:sp>
        <p:nvSpPr>
          <p:cNvPr id="3" name="TextBox 2">
            <a:extLst>
              <a:ext uri="{FF2B5EF4-FFF2-40B4-BE49-F238E27FC236}">
                <a16:creationId xmlns:a16="http://schemas.microsoft.com/office/drawing/2014/main" id="{ED2A4A73-AD71-1075-5FA5-8E48A3B15062}"/>
              </a:ext>
            </a:extLst>
          </p:cNvPr>
          <p:cNvSpPr txBox="1"/>
          <p:nvPr/>
        </p:nvSpPr>
        <p:spPr>
          <a:xfrm>
            <a:off x="3139989" y="6202632"/>
            <a:ext cx="6002446" cy="646331"/>
          </a:xfrm>
          <a:prstGeom prst="rect">
            <a:avLst/>
          </a:prstGeom>
          <a:noFill/>
        </p:spPr>
        <p:txBody>
          <a:bodyPr wrap="square" lIns="91440" tIns="45720" rIns="91440" bIns="45720" rtlCol="0" anchor="t">
            <a:spAutoFit/>
          </a:bodyPr>
          <a:lstStyle/>
          <a:p>
            <a:pPr algn="ctr"/>
            <a:r>
              <a:rPr lang="en-US" sz="1200">
                <a:solidFill>
                  <a:schemeClr val="bg1"/>
                </a:solidFill>
              </a:rPr>
              <a:t>Source: RAFT data on 149 projects in the Suicide Prevention portfolio with start years between 2005-2023.</a:t>
            </a:r>
          </a:p>
          <a:p>
            <a:pPr algn="ctr"/>
            <a:endParaRPr lang="en-US" sz="1200">
              <a:solidFill>
                <a:schemeClr val="bg1"/>
              </a:solidFill>
            </a:endParaRPr>
          </a:p>
        </p:txBody>
      </p:sp>
      <p:sp>
        <p:nvSpPr>
          <p:cNvPr id="50" name="TextBox 49">
            <a:extLst>
              <a:ext uri="{FF2B5EF4-FFF2-40B4-BE49-F238E27FC236}">
                <a16:creationId xmlns:a16="http://schemas.microsoft.com/office/drawing/2014/main" id="{D3CBA4C8-F3FC-A98A-7675-BD9A5CDF02EE}"/>
              </a:ext>
            </a:extLst>
          </p:cNvPr>
          <p:cNvSpPr txBox="1"/>
          <p:nvPr/>
        </p:nvSpPr>
        <p:spPr>
          <a:xfrm>
            <a:off x="334437" y="832946"/>
            <a:ext cx="11556658" cy="646331"/>
          </a:xfrm>
          <a:prstGeom prst="rect">
            <a:avLst/>
          </a:prstGeom>
          <a:noFill/>
        </p:spPr>
        <p:txBody>
          <a:bodyPr wrap="square" lIns="91440" tIns="45720" rIns="91440" bIns="45720" rtlCol="0" anchor="t">
            <a:spAutoFit/>
          </a:bodyPr>
          <a:lstStyle/>
          <a:p>
            <a:r>
              <a:rPr lang="en-US" b="1" i="1">
                <a:cs typeface="Calibri"/>
              </a:rPr>
              <a:t>Among programs funding projects in the Suicide Prevention AMP, CSP has funded the second-lowest number of Suicide Prevention AMP projects (4), but accounts for the highest </a:t>
            </a:r>
            <a:r>
              <a:rPr lang="en-US" b="1" i="1" u="sng">
                <a:cs typeface="Calibri"/>
              </a:rPr>
              <a:t>total award amount funded </a:t>
            </a:r>
            <a:r>
              <a:rPr lang="en-US" b="1" i="1">
                <a:cs typeface="Calibri"/>
              </a:rPr>
              <a:t>to-date ($68M)</a:t>
            </a:r>
          </a:p>
        </p:txBody>
      </p:sp>
      <p:grpSp>
        <p:nvGrpSpPr>
          <p:cNvPr id="79" name="Group 78">
            <a:extLst>
              <a:ext uri="{FF2B5EF4-FFF2-40B4-BE49-F238E27FC236}">
                <a16:creationId xmlns:a16="http://schemas.microsoft.com/office/drawing/2014/main" id="{AA0CA911-030B-B85A-40A1-4A1971819E05}"/>
              </a:ext>
            </a:extLst>
          </p:cNvPr>
          <p:cNvGrpSpPr/>
          <p:nvPr/>
        </p:nvGrpSpPr>
        <p:grpSpPr>
          <a:xfrm>
            <a:off x="7792452" y="2332993"/>
            <a:ext cx="4123476" cy="3197301"/>
            <a:chOff x="5047592" y="2297705"/>
            <a:chExt cx="4306838" cy="3310824"/>
          </a:xfrm>
        </p:grpSpPr>
        <p:sp>
          <p:nvSpPr>
            <p:cNvPr id="10" name="pg4">
              <a:extLst>
                <a:ext uri="{FF2B5EF4-FFF2-40B4-BE49-F238E27FC236}">
                  <a16:creationId xmlns:a16="http://schemas.microsoft.com/office/drawing/2014/main" id="{8DE4EED6-86C7-6F93-86FC-5AD561741D34}"/>
                </a:ext>
              </a:extLst>
            </p:cNvPr>
            <p:cNvSpPr/>
            <p:nvPr/>
          </p:nvSpPr>
          <p:spPr>
            <a:xfrm>
              <a:off x="6342385" y="4207841"/>
              <a:ext cx="1723310" cy="1179262"/>
            </a:xfrm>
            <a:custGeom>
              <a:avLst/>
              <a:gdLst/>
              <a:ahLst/>
              <a:cxnLst/>
              <a:rect l="0" t="0" r="0" b="0"/>
              <a:pathLst>
                <a:path w="1723310" h="1179262">
                  <a:moveTo>
                    <a:pt x="568385" y="0"/>
                  </a:moveTo>
                  <a:lnTo>
                    <a:pt x="545650" y="41335"/>
                  </a:lnTo>
                  <a:lnTo>
                    <a:pt x="522914" y="82670"/>
                  </a:lnTo>
                  <a:lnTo>
                    <a:pt x="500179" y="124006"/>
                  </a:lnTo>
                  <a:lnTo>
                    <a:pt x="477444" y="165341"/>
                  </a:lnTo>
                  <a:lnTo>
                    <a:pt x="454708" y="206676"/>
                  </a:lnTo>
                  <a:lnTo>
                    <a:pt x="431973" y="248012"/>
                  </a:lnTo>
                  <a:lnTo>
                    <a:pt x="409237" y="289347"/>
                  </a:lnTo>
                  <a:lnTo>
                    <a:pt x="386502" y="330682"/>
                  </a:lnTo>
                  <a:lnTo>
                    <a:pt x="363766" y="372018"/>
                  </a:lnTo>
                  <a:lnTo>
                    <a:pt x="341031" y="413353"/>
                  </a:lnTo>
                  <a:lnTo>
                    <a:pt x="318296" y="454688"/>
                  </a:lnTo>
                  <a:lnTo>
                    <a:pt x="295560" y="496024"/>
                  </a:lnTo>
                  <a:lnTo>
                    <a:pt x="272825" y="537359"/>
                  </a:lnTo>
                  <a:lnTo>
                    <a:pt x="250089" y="578694"/>
                  </a:lnTo>
                  <a:lnTo>
                    <a:pt x="227354" y="620030"/>
                  </a:lnTo>
                  <a:lnTo>
                    <a:pt x="204618" y="661365"/>
                  </a:lnTo>
                  <a:lnTo>
                    <a:pt x="181883" y="702700"/>
                  </a:lnTo>
                  <a:lnTo>
                    <a:pt x="159148" y="744036"/>
                  </a:lnTo>
                  <a:lnTo>
                    <a:pt x="136412" y="785371"/>
                  </a:lnTo>
                  <a:lnTo>
                    <a:pt x="113677" y="826707"/>
                  </a:lnTo>
                  <a:lnTo>
                    <a:pt x="90941" y="868042"/>
                  </a:lnTo>
                  <a:lnTo>
                    <a:pt x="68206" y="909377"/>
                  </a:lnTo>
                  <a:lnTo>
                    <a:pt x="45470" y="950713"/>
                  </a:lnTo>
                  <a:lnTo>
                    <a:pt x="22735" y="992048"/>
                  </a:lnTo>
                  <a:lnTo>
                    <a:pt x="0" y="1033383"/>
                  </a:lnTo>
                  <a:lnTo>
                    <a:pt x="41546" y="1055170"/>
                  </a:lnTo>
                  <a:lnTo>
                    <a:pt x="83926" y="1075287"/>
                  </a:lnTo>
                  <a:lnTo>
                    <a:pt x="127073" y="1093703"/>
                  </a:lnTo>
                  <a:lnTo>
                    <a:pt x="170917" y="1110389"/>
                  </a:lnTo>
                  <a:lnTo>
                    <a:pt x="215391" y="1125317"/>
                  </a:lnTo>
                  <a:lnTo>
                    <a:pt x="260423" y="1138465"/>
                  </a:lnTo>
                  <a:lnTo>
                    <a:pt x="305943" y="1149812"/>
                  </a:lnTo>
                  <a:lnTo>
                    <a:pt x="351877" y="1159339"/>
                  </a:lnTo>
                  <a:lnTo>
                    <a:pt x="398155" y="1167033"/>
                  </a:lnTo>
                  <a:lnTo>
                    <a:pt x="444701" y="1172879"/>
                  </a:lnTo>
                  <a:lnTo>
                    <a:pt x="491444" y="1176870"/>
                  </a:lnTo>
                  <a:lnTo>
                    <a:pt x="538308" y="1178999"/>
                  </a:lnTo>
                  <a:lnTo>
                    <a:pt x="585219" y="1179262"/>
                  </a:lnTo>
                  <a:lnTo>
                    <a:pt x="632104" y="1177660"/>
                  </a:lnTo>
                  <a:lnTo>
                    <a:pt x="678888" y="1174194"/>
                  </a:lnTo>
                  <a:lnTo>
                    <a:pt x="725498" y="1168871"/>
                  </a:lnTo>
                  <a:lnTo>
                    <a:pt x="771859" y="1161698"/>
                  </a:lnTo>
                  <a:lnTo>
                    <a:pt x="817897" y="1152687"/>
                  </a:lnTo>
                  <a:lnTo>
                    <a:pt x="863541" y="1141852"/>
                  </a:lnTo>
                  <a:lnTo>
                    <a:pt x="908718" y="1129211"/>
                  </a:lnTo>
                  <a:lnTo>
                    <a:pt x="953357" y="1114783"/>
                  </a:lnTo>
                  <a:lnTo>
                    <a:pt x="997386" y="1098591"/>
                  </a:lnTo>
                  <a:lnTo>
                    <a:pt x="1040737" y="1080661"/>
                  </a:lnTo>
                  <a:lnTo>
                    <a:pt x="1083340" y="1061021"/>
                  </a:lnTo>
                  <a:lnTo>
                    <a:pt x="1125129" y="1039702"/>
                  </a:lnTo>
                  <a:lnTo>
                    <a:pt x="1166037" y="1016738"/>
                  </a:lnTo>
                  <a:lnTo>
                    <a:pt x="1205999" y="992166"/>
                  </a:lnTo>
                  <a:lnTo>
                    <a:pt x="1244952" y="966023"/>
                  </a:lnTo>
                  <a:lnTo>
                    <a:pt x="1282835" y="938353"/>
                  </a:lnTo>
                  <a:lnTo>
                    <a:pt x="1319587" y="909197"/>
                  </a:lnTo>
                  <a:lnTo>
                    <a:pt x="1355151" y="878603"/>
                  </a:lnTo>
                  <a:lnTo>
                    <a:pt x="1389470" y="846619"/>
                  </a:lnTo>
                  <a:lnTo>
                    <a:pt x="1422489" y="813296"/>
                  </a:lnTo>
                  <a:lnTo>
                    <a:pt x="1454158" y="778685"/>
                  </a:lnTo>
                  <a:lnTo>
                    <a:pt x="1484425" y="742843"/>
                  </a:lnTo>
                  <a:lnTo>
                    <a:pt x="1513242" y="705825"/>
                  </a:lnTo>
                  <a:lnTo>
                    <a:pt x="1540565" y="667690"/>
                  </a:lnTo>
                  <a:lnTo>
                    <a:pt x="1566349" y="628499"/>
                  </a:lnTo>
                  <a:lnTo>
                    <a:pt x="1590555" y="588314"/>
                  </a:lnTo>
                  <a:lnTo>
                    <a:pt x="1613143" y="547198"/>
                  </a:lnTo>
                  <a:lnTo>
                    <a:pt x="1634078" y="505216"/>
                  </a:lnTo>
                  <a:lnTo>
                    <a:pt x="1653327" y="462434"/>
                  </a:lnTo>
                  <a:lnTo>
                    <a:pt x="1670859" y="418921"/>
                  </a:lnTo>
                  <a:lnTo>
                    <a:pt x="1686647" y="374745"/>
                  </a:lnTo>
                  <a:lnTo>
                    <a:pt x="1700666" y="329977"/>
                  </a:lnTo>
                  <a:lnTo>
                    <a:pt x="1712893" y="284686"/>
                  </a:lnTo>
                  <a:lnTo>
                    <a:pt x="1723310" y="238944"/>
                  </a:lnTo>
                  <a:lnTo>
                    <a:pt x="1677113" y="229387"/>
                  </a:lnTo>
                  <a:lnTo>
                    <a:pt x="1630916" y="219829"/>
                  </a:lnTo>
                  <a:lnTo>
                    <a:pt x="1584719" y="210271"/>
                  </a:lnTo>
                  <a:lnTo>
                    <a:pt x="1538522" y="200713"/>
                  </a:lnTo>
                  <a:lnTo>
                    <a:pt x="1492325" y="191155"/>
                  </a:lnTo>
                  <a:lnTo>
                    <a:pt x="1446128" y="181598"/>
                  </a:lnTo>
                  <a:lnTo>
                    <a:pt x="1399931" y="172040"/>
                  </a:lnTo>
                  <a:lnTo>
                    <a:pt x="1353734" y="162482"/>
                  </a:lnTo>
                  <a:lnTo>
                    <a:pt x="1307537" y="152924"/>
                  </a:lnTo>
                  <a:lnTo>
                    <a:pt x="1261340" y="143366"/>
                  </a:lnTo>
                  <a:lnTo>
                    <a:pt x="1215143" y="133809"/>
                  </a:lnTo>
                  <a:lnTo>
                    <a:pt x="1168946" y="124251"/>
                  </a:lnTo>
                  <a:lnTo>
                    <a:pt x="1122749" y="114693"/>
                  </a:lnTo>
                  <a:lnTo>
                    <a:pt x="1076552" y="105135"/>
                  </a:lnTo>
                  <a:lnTo>
                    <a:pt x="1030355" y="95577"/>
                  </a:lnTo>
                  <a:lnTo>
                    <a:pt x="984158" y="86020"/>
                  </a:lnTo>
                  <a:lnTo>
                    <a:pt x="937961" y="76462"/>
                  </a:lnTo>
                  <a:lnTo>
                    <a:pt x="891764" y="66904"/>
                  </a:lnTo>
                  <a:lnTo>
                    <a:pt x="845567" y="57346"/>
                  </a:lnTo>
                  <a:lnTo>
                    <a:pt x="799370" y="47788"/>
                  </a:lnTo>
                  <a:lnTo>
                    <a:pt x="753173" y="38231"/>
                  </a:lnTo>
                  <a:lnTo>
                    <a:pt x="706976" y="28673"/>
                  </a:lnTo>
                  <a:lnTo>
                    <a:pt x="660779" y="19115"/>
                  </a:lnTo>
                  <a:lnTo>
                    <a:pt x="614582" y="9557"/>
                  </a:lnTo>
                  <a:close/>
                </a:path>
              </a:pathLst>
            </a:custGeom>
            <a:solidFill>
              <a:srgbClr val="00B0F0"/>
            </a:solidFill>
          </p:spPr>
          <p:txBody>
            <a:bodyPr/>
            <a:lstStyle/>
            <a:p>
              <a:endParaRPr/>
            </a:p>
          </p:txBody>
        </p:sp>
        <p:sp>
          <p:nvSpPr>
            <p:cNvPr id="11" name="pg5">
              <a:extLst>
                <a:ext uri="{FF2B5EF4-FFF2-40B4-BE49-F238E27FC236}">
                  <a16:creationId xmlns:a16="http://schemas.microsoft.com/office/drawing/2014/main" id="{11E88D4F-9E57-C22A-3635-F97FE3923D0F}"/>
                </a:ext>
              </a:extLst>
            </p:cNvPr>
            <p:cNvSpPr/>
            <p:nvPr/>
          </p:nvSpPr>
          <p:spPr>
            <a:xfrm>
              <a:off x="6910771" y="3028458"/>
              <a:ext cx="1179379" cy="1418327"/>
            </a:xfrm>
            <a:custGeom>
              <a:avLst/>
              <a:gdLst/>
              <a:ahLst/>
              <a:cxnLst/>
              <a:rect l="0" t="0" r="0" b="0"/>
              <a:pathLst>
                <a:path w="1179379" h="1418327">
                  <a:moveTo>
                    <a:pt x="0" y="1179383"/>
                  </a:moveTo>
                  <a:lnTo>
                    <a:pt x="46196" y="1188940"/>
                  </a:lnTo>
                  <a:lnTo>
                    <a:pt x="92393" y="1198498"/>
                  </a:lnTo>
                  <a:lnTo>
                    <a:pt x="138590" y="1208056"/>
                  </a:lnTo>
                  <a:lnTo>
                    <a:pt x="184787" y="1217614"/>
                  </a:lnTo>
                  <a:lnTo>
                    <a:pt x="230984" y="1227172"/>
                  </a:lnTo>
                  <a:lnTo>
                    <a:pt x="277181" y="1236729"/>
                  </a:lnTo>
                  <a:lnTo>
                    <a:pt x="323378" y="1246287"/>
                  </a:lnTo>
                  <a:lnTo>
                    <a:pt x="369575" y="1255845"/>
                  </a:lnTo>
                  <a:lnTo>
                    <a:pt x="415772" y="1265403"/>
                  </a:lnTo>
                  <a:lnTo>
                    <a:pt x="461969" y="1274961"/>
                  </a:lnTo>
                  <a:lnTo>
                    <a:pt x="508166" y="1284518"/>
                  </a:lnTo>
                  <a:lnTo>
                    <a:pt x="554363" y="1294076"/>
                  </a:lnTo>
                  <a:lnTo>
                    <a:pt x="600560" y="1303634"/>
                  </a:lnTo>
                  <a:lnTo>
                    <a:pt x="646757" y="1313192"/>
                  </a:lnTo>
                  <a:lnTo>
                    <a:pt x="692954" y="1322750"/>
                  </a:lnTo>
                  <a:lnTo>
                    <a:pt x="739151" y="1332307"/>
                  </a:lnTo>
                  <a:lnTo>
                    <a:pt x="785348" y="1341865"/>
                  </a:lnTo>
                  <a:lnTo>
                    <a:pt x="831545" y="1351423"/>
                  </a:lnTo>
                  <a:lnTo>
                    <a:pt x="877742" y="1360981"/>
                  </a:lnTo>
                  <a:lnTo>
                    <a:pt x="923939" y="1370538"/>
                  </a:lnTo>
                  <a:lnTo>
                    <a:pt x="970136" y="1380096"/>
                  </a:lnTo>
                  <a:lnTo>
                    <a:pt x="1016333" y="1389654"/>
                  </a:lnTo>
                  <a:lnTo>
                    <a:pt x="1062530" y="1399212"/>
                  </a:lnTo>
                  <a:lnTo>
                    <a:pt x="1108727" y="1408770"/>
                  </a:lnTo>
                  <a:lnTo>
                    <a:pt x="1154924" y="1418327"/>
                  </a:lnTo>
                  <a:lnTo>
                    <a:pt x="1163620" y="1371560"/>
                  </a:lnTo>
                  <a:lnTo>
                    <a:pt x="1170423" y="1324480"/>
                  </a:lnTo>
                  <a:lnTo>
                    <a:pt x="1175322" y="1277164"/>
                  </a:lnTo>
                  <a:lnTo>
                    <a:pt x="1178309" y="1229689"/>
                  </a:lnTo>
                  <a:lnTo>
                    <a:pt x="1179379" y="1182132"/>
                  </a:lnTo>
                  <a:lnTo>
                    <a:pt x="1178531" y="1134570"/>
                  </a:lnTo>
                  <a:lnTo>
                    <a:pt x="1175765" y="1087081"/>
                  </a:lnTo>
                  <a:lnTo>
                    <a:pt x="1171087" y="1039743"/>
                  </a:lnTo>
                  <a:lnTo>
                    <a:pt x="1164503" y="992632"/>
                  </a:lnTo>
                  <a:lnTo>
                    <a:pt x="1156025" y="945824"/>
                  </a:lnTo>
                  <a:lnTo>
                    <a:pt x="1145666" y="899397"/>
                  </a:lnTo>
                  <a:lnTo>
                    <a:pt x="1133444" y="853425"/>
                  </a:lnTo>
                  <a:lnTo>
                    <a:pt x="1119377" y="807983"/>
                  </a:lnTo>
                  <a:lnTo>
                    <a:pt x="1103490" y="763145"/>
                  </a:lnTo>
                  <a:lnTo>
                    <a:pt x="1085807" y="718985"/>
                  </a:lnTo>
                  <a:lnTo>
                    <a:pt x="1066358" y="675574"/>
                  </a:lnTo>
                  <a:lnTo>
                    <a:pt x="1045174" y="632982"/>
                  </a:lnTo>
                  <a:lnTo>
                    <a:pt x="1022290" y="591279"/>
                  </a:lnTo>
                  <a:lnTo>
                    <a:pt x="997743" y="550533"/>
                  </a:lnTo>
                  <a:lnTo>
                    <a:pt x="971573" y="510810"/>
                  </a:lnTo>
                  <a:lnTo>
                    <a:pt x="943822" y="472174"/>
                  </a:lnTo>
                  <a:lnTo>
                    <a:pt x="914535" y="434689"/>
                  </a:lnTo>
                  <a:lnTo>
                    <a:pt x="883761" y="398416"/>
                  </a:lnTo>
                  <a:lnTo>
                    <a:pt x="851549" y="363412"/>
                  </a:lnTo>
                  <a:lnTo>
                    <a:pt x="817952" y="329737"/>
                  </a:lnTo>
                  <a:lnTo>
                    <a:pt x="783024" y="297444"/>
                  </a:lnTo>
                  <a:lnTo>
                    <a:pt x="746823" y="266585"/>
                  </a:lnTo>
                  <a:lnTo>
                    <a:pt x="709406" y="237211"/>
                  </a:lnTo>
                  <a:lnTo>
                    <a:pt x="670835" y="209370"/>
                  </a:lnTo>
                  <a:lnTo>
                    <a:pt x="631173" y="183107"/>
                  </a:lnTo>
                  <a:lnTo>
                    <a:pt x="590484" y="158465"/>
                  </a:lnTo>
                  <a:lnTo>
                    <a:pt x="548835" y="135484"/>
                  </a:lnTo>
                  <a:lnTo>
                    <a:pt x="506293" y="114201"/>
                  </a:lnTo>
                  <a:lnTo>
                    <a:pt x="462927" y="94651"/>
                  </a:lnTo>
                  <a:lnTo>
                    <a:pt x="418808" y="76865"/>
                  </a:lnTo>
                  <a:lnTo>
                    <a:pt x="374007" y="60873"/>
                  </a:lnTo>
                  <a:lnTo>
                    <a:pt x="328598" y="46701"/>
                  </a:lnTo>
                  <a:lnTo>
                    <a:pt x="282655" y="34372"/>
                  </a:lnTo>
                  <a:lnTo>
                    <a:pt x="236252" y="23905"/>
                  </a:lnTo>
                  <a:lnTo>
                    <a:pt x="189464" y="15317"/>
                  </a:lnTo>
                  <a:lnTo>
                    <a:pt x="142368" y="8624"/>
                  </a:lnTo>
                  <a:lnTo>
                    <a:pt x="95041" y="3835"/>
                  </a:lnTo>
                  <a:lnTo>
                    <a:pt x="47559" y="959"/>
                  </a:lnTo>
                  <a:lnTo>
                    <a:pt x="0" y="0"/>
                  </a:lnTo>
                  <a:lnTo>
                    <a:pt x="0" y="47175"/>
                  </a:lnTo>
                  <a:lnTo>
                    <a:pt x="0" y="94350"/>
                  </a:lnTo>
                  <a:lnTo>
                    <a:pt x="0" y="141525"/>
                  </a:lnTo>
                  <a:lnTo>
                    <a:pt x="0" y="188701"/>
                  </a:lnTo>
                  <a:lnTo>
                    <a:pt x="0" y="235876"/>
                  </a:lnTo>
                  <a:lnTo>
                    <a:pt x="0" y="283051"/>
                  </a:lnTo>
                  <a:lnTo>
                    <a:pt x="0" y="330227"/>
                  </a:lnTo>
                  <a:lnTo>
                    <a:pt x="0" y="377402"/>
                  </a:lnTo>
                  <a:lnTo>
                    <a:pt x="0" y="424577"/>
                  </a:lnTo>
                  <a:lnTo>
                    <a:pt x="0" y="471753"/>
                  </a:lnTo>
                  <a:lnTo>
                    <a:pt x="0" y="518928"/>
                  </a:lnTo>
                  <a:lnTo>
                    <a:pt x="0" y="566103"/>
                  </a:lnTo>
                  <a:lnTo>
                    <a:pt x="0" y="613279"/>
                  </a:lnTo>
                  <a:lnTo>
                    <a:pt x="0" y="660454"/>
                  </a:lnTo>
                  <a:lnTo>
                    <a:pt x="0" y="707629"/>
                  </a:lnTo>
                  <a:lnTo>
                    <a:pt x="0" y="754805"/>
                  </a:lnTo>
                  <a:lnTo>
                    <a:pt x="0" y="801980"/>
                  </a:lnTo>
                  <a:lnTo>
                    <a:pt x="0" y="849155"/>
                  </a:lnTo>
                  <a:lnTo>
                    <a:pt x="0" y="896331"/>
                  </a:lnTo>
                  <a:lnTo>
                    <a:pt x="0" y="943506"/>
                  </a:lnTo>
                  <a:lnTo>
                    <a:pt x="0" y="990681"/>
                  </a:lnTo>
                  <a:lnTo>
                    <a:pt x="0" y="1037857"/>
                  </a:lnTo>
                  <a:lnTo>
                    <a:pt x="0" y="1085032"/>
                  </a:lnTo>
                  <a:lnTo>
                    <a:pt x="0" y="1132207"/>
                  </a:lnTo>
                  <a:close/>
                </a:path>
              </a:pathLst>
            </a:custGeom>
            <a:solidFill>
              <a:srgbClr val="002F56">
                <a:alpha val="100000"/>
              </a:srgbClr>
            </a:solidFill>
          </p:spPr>
          <p:txBody>
            <a:bodyPr/>
            <a:lstStyle/>
            <a:p>
              <a:endParaRPr/>
            </a:p>
          </p:txBody>
        </p:sp>
        <p:sp>
          <p:nvSpPr>
            <p:cNvPr id="23" name="pg6">
              <a:extLst>
                <a:ext uri="{FF2B5EF4-FFF2-40B4-BE49-F238E27FC236}">
                  <a16:creationId xmlns:a16="http://schemas.microsoft.com/office/drawing/2014/main" id="{23E6AA63-D9EF-8525-97F4-03EDD1560D6A}"/>
                </a:ext>
              </a:extLst>
            </p:cNvPr>
            <p:cNvSpPr/>
            <p:nvPr/>
          </p:nvSpPr>
          <p:spPr>
            <a:xfrm>
              <a:off x="5920818" y="4207841"/>
              <a:ext cx="989952" cy="1033383"/>
            </a:xfrm>
            <a:custGeom>
              <a:avLst/>
              <a:gdLst/>
              <a:ahLst/>
              <a:cxnLst/>
              <a:rect l="0" t="0" r="0" b="0"/>
              <a:pathLst>
                <a:path w="989952" h="1033383">
                  <a:moveTo>
                    <a:pt x="989952" y="0"/>
                  </a:moveTo>
                  <a:lnTo>
                    <a:pt x="950354" y="25641"/>
                  </a:lnTo>
                  <a:lnTo>
                    <a:pt x="910756" y="51283"/>
                  </a:lnTo>
                  <a:lnTo>
                    <a:pt x="871158" y="76925"/>
                  </a:lnTo>
                  <a:lnTo>
                    <a:pt x="831560" y="102567"/>
                  </a:lnTo>
                  <a:lnTo>
                    <a:pt x="791962" y="128208"/>
                  </a:lnTo>
                  <a:lnTo>
                    <a:pt x="752363" y="153850"/>
                  </a:lnTo>
                  <a:lnTo>
                    <a:pt x="712765" y="179492"/>
                  </a:lnTo>
                  <a:lnTo>
                    <a:pt x="673167" y="205134"/>
                  </a:lnTo>
                  <a:lnTo>
                    <a:pt x="633569" y="230776"/>
                  </a:lnTo>
                  <a:lnTo>
                    <a:pt x="593971" y="256417"/>
                  </a:lnTo>
                  <a:lnTo>
                    <a:pt x="554373" y="282059"/>
                  </a:lnTo>
                  <a:lnTo>
                    <a:pt x="514775" y="307701"/>
                  </a:lnTo>
                  <a:lnTo>
                    <a:pt x="475177" y="333343"/>
                  </a:lnTo>
                  <a:lnTo>
                    <a:pt x="435579" y="358985"/>
                  </a:lnTo>
                  <a:lnTo>
                    <a:pt x="395981" y="384626"/>
                  </a:lnTo>
                  <a:lnTo>
                    <a:pt x="356382" y="410268"/>
                  </a:lnTo>
                  <a:lnTo>
                    <a:pt x="316784" y="435910"/>
                  </a:lnTo>
                  <a:lnTo>
                    <a:pt x="277186" y="461552"/>
                  </a:lnTo>
                  <a:lnTo>
                    <a:pt x="237588" y="487194"/>
                  </a:lnTo>
                  <a:lnTo>
                    <a:pt x="197990" y="512835"/>
                  </a:lnTo>
                  <a:lnTo>
                    <a:pt x="158392" y="538477"/>
                  </a:lnTo>
                  <a:lnTo>
                    <a:pt x="118794" y="564119"/>
                  </a:lnTo>
                  <a:lnTo>
                    <a:pt x="79196" y="589761"/>
                  </a:lnTo>
                  <a:lnTo>
                    <a:pt x="39598" y="615402"/>
                  </a:lnTo>
                  <a:lnTo>
                    <a:pt x="0" y="641044"/>
                  </a:lnTo>
                  <a:lnTo>
                    <a:pt x="27180" y="681185"/>
                  </a:lnTo>
                  <a:lnTo>
                    <a:pt x="55987" y="720175"/>
                  </a:lnTo>
                  <a:lnTo>
                    <a:pt x="86371" y="757948"/>
                  </a:lnTo>
                  <a:lnTo>
                    <a:pt x="118283" y="794441"/>
                  </a:lnTo>
                  <a:lnTo>
                    <a:pt x="151667" y="829592"/>
                  </a:lnTo>
                  <a:lnTo>
                    <a:pt x="186468" y="863340"/>
                  </a:lnTo>
                  <a:lnTo>
                    <a:pt x="222626" y="895630"/>
                  </a:lnTo>
                  <a:lnTo>
                    <a:pt x="260080" y="926407"/>
                  </a:lnTo>
                  <a:lnTo>
                    <a:pt x="298768" y="955619"/>
                  </a:lnTo>
                  <a:lnTo>
                    <a:pt x="338623" y="983216"/>
                  </a:lnTo>
                  <a:lnTo>
                    <a:pt x="379579" y="1009152"/>
                  </a:lnTo>
                  <a:lnTo>
                    <a:pt x="421566" y="1033383"/>
                  </a:lnTo>
                  <a:lnTo>
                    <a:pt x="444302" y="992048"/>
                  </a:lnTo>
                  <a:lnTo>
                    <a:pt x="467037" y="950713"/>
                  </a:lnTo>
                  <a:lnTo>
                    <a:pt x="489773" y="909377"/>
                  </a:lnTo>
                  <a:lnTo>
                    <a:pt x="512508" y="868042"/>
                  </a:lnTo>
                  <a:lnTo>
                    <a:pt x="535243" y="826707"/>
                  </a:lnTo>
                  <a:lnTo>
                    <a:pt x="557979" y="785371"/>
                  </a:lnTo>
                  <a:lnTo>
                    <a:pt x="580714" y="744036"/>
                  </a:lnTo>
                  <a:lnTo>
                    <a:pt x="603450" y="702700"/>
                  </a:lnTo>
                  <a:lnTo>
                    <a:pt x="626185" y="661365"/>
                  </a:lnTo>
                  <a:lnTo>
                    <a:pt x="648921" y="620030"/>
                  </a:lnTo>
                  <a:lnTo>
                    <a:pt x="671656" y="578694"/>
                  </a:lnTo>
                  <a:lnTo>
                    <a:pt x="694391" y="537359"/>
                  </a:lnTo>
                  <a:lnTo>
                    <a:pt x="717127" y="496024"/>
                  </a:lnTo>
                  <a:lnTo>
                    <a:pt x="739862" y="454688"/>
                  </a:lnTo>
                  <a:lnTo>
                    <a:pt x="762598" y="413353"/>
                  </a:lnTo>
                  <a:lnTo>
                    <a:pt x="785333" y="372018"/>
                  </a:lnTo>
                  <a:lnTo>
                    <a:pt x="808069" y="330682"/>
                  </a:lnTo>
                  <a:lnTo>
                    <a:pt x="830804" y="289347"/>
                  </a:lnTo>
                  <a:lnTo>
                    <a:pt x="853540" y="248012"/>
                  </a:lnTo>
                  <a:lnTo>
                    <a:pt x="876275" y="206676"/>
                  </a:lnTo>
                  <a:lnTo>
                    <a:pt x="899010" y="165341"/>
                  </a:lnTo>
                  <a:lnTo>
                    <a:pt x="921746" y="124006"/>
                  </a:lnTo>
                  <a:lnTo>
                    <a:pt x="944481" y="82670"/>
                  </a:lnTo>
                  <a:lnTo>
                    <a:pt x="967217" y="41335"/>
                  </a:lnTo>
                  <a:close/>
                </a:path>
              </a:pathLst>
            </a:custGeom>
            <a:solidFill>
              <a:srgbClr val="4472C4">
                <a:alpha val="100000"/>
              </a:srgbClr>
            </a:solidFill>
          </p:spPr>
          <p:txBody>
            <a:bodyPr/>
            <a:lstStyle/>
            <a:p>
              <a:endParaRPr/>
            </a:p>
          </p:txBody>
        </p:sp>
        <p:sp>
          <p:nvSpPr>
            <p:cNvPr id="24" name="pg7">
              <a:extLst>
                <a:ext uri="{FF2B5EF4-FFF2-40B4-BE49-F238E27FC236}">
                  <a16:creationId xmlns:a16="http://schemas.microsoft.com/office/drawing/2014/main" id="{B3AEF284-863B-2B1A-7806-B8782ACAF432}"/>
                </a:ext>
              </a:extLst>
            </p:cNvPr>
            <p:cNvSpPr/>
            <p:nvPr/>
          </p:nvSpPr>
          <p:spPr>
            <a:xfrm>
              <a:off x="5830814" y="4207841"/>
              <a:ext cx="1079956" cy="641044"/>
            </a:xfrm>
            <a:custGeom>
              <a:avLst/>
              <a:gdLst/>
              <a:ahLst/>
              <a:cxnLst/>
              <a:rect l="0" t="0" r="0" b="0"/>
              <a:pathLst>
                <a:path w="1079956" h="641044">
                  <a:moveTo>
                    <a:pt x="1079956" y="0"/>
                  </a:moveTo>
                  <a:lnTo>
                    <a:pt x="1036758" y="18958"/>
                  </a:lnTo>
                  <a:lnTo>
                    <a:pt x="993560" y="37916"/>
                  </a:lnTo>
                  <a:lnTo>
                    <a:pt x="950361" y="56875"/>
                  </a:lnTo>
                  <a:lnTo>
                    <a:pt x="907163" y="75833"/>
                  </a:lnTo>
                  <a:lnTo>
                    <a:pt x="863965" y="94791"/>
                  </a:lnTo>
                  <a:lnTo>
                    <a:pt x="820767" y="113750"/>
                  </a:lnTo>
                  <a:lnTo>
                    <a:pt x="777568" y="132708"/>
                  </a:lnTo>
                  <a:lnTo>
                    <a:pt x="734370" y="151667"/>
                  </a:lnTo>
                  <a:lnTo>
                    <a:pt x="691172" y="170625"/>
                  </a:lnTo>
                  <a:lnTo>
                    <a:pt x="647974" y="189583"/>
                  </a:lnTo>
                  <a:lnTo>
                    <a:pt x="604775" y="208542"/>
                  </a:lnTo>
                  <a:lnTo>
                    <a:pt x="561577" y="227500"/>
                  </a:lnTo>
                  <a:lnTo>
                    <a:pt x="518379" y="246459"/>
                  </a:lnTo>
                  <a:lnTo>
                    <a:pt x="475180" y="265417"/>
                  </a:lnTo>
                  <a:lnTo>
                    <a:pt x="431982" y="284375"/>
                  </a:lnTo>
                  <a:lnTo>
                    <a:pt x="388784" y="303334"/>
                  </a:lnTo>
                  <a:lnTo>
                    <a:pt x="345586" y="322292"/>
                  </a:lnTo>
                  <a:lnTo>
                    <a:pt x="302387" y="341251"/>
                  </a:lnTo>
                  <a:lnTo>
                    <a:pt x="259189" y="360209"/>
                  </a:lnTo>
                  <a:lnTo>
                    <a:pt x="215991" y="379167"/>
                  </a:lnTo>
                  <a:lnTo>
                    <a:pt x="172793" y="398126"/>
                  </a:lnTo>
                  <a:lnTo>
                    <a:pt x="129594" y="417084"/>
                  </a:lnTo>
                  <a:lnTo>
                    <a:pt x="86396" y="436043"/>
                  </a:lnTo>
                  <a:lnTo>
                    <a:pt x="43198" y="455001"/>
                  </a:lnTo>
                  <a:lnTo>
                    <a:pt x="0" y="473959"/>
                  </a:lnTo>
                  <a:lnTo>
                    <a:pt x="19958" y="517057"/>
                  </a:lnTo>
                  <a:lnTo>
                    <a:pt x="41635" y="559315"/>
                  </a:lnTo>
                  <a:lnTo>
                    <a:pt x="64996" y="600667"/>
                  </a:lnTo>
                  <a:lnTo>
                    <a:pt x="90004" y="641044"/>
                  </a:lnTo>
                  <a:lnTo>
                    <a:pt x="129602" y="615402"/>
                  </a:lnTo>
                  <a:lnTo>
                    <a:pt x="169200" y="589761"/>
                  </a:lnTo>
                  <a:lnTo>
                    <a:pt x="208798" y="564119"/>
                  </a:lnTo>
                  <a:lnTo>
                    <a:pt x="248396" y="538477"/>
                  </a:lnTo>
                  <a:lnTo>
                    <a:pt x="287994" y="512835"/>
                  </a:lnTo>
                  <a:lnTo>
                    <a:pt x="327592" y="487194"/>
                  </a:lnTo>
                  <a:lnTo>
                    <a:pt x="367190" y="461552"/>
                  </a:lnTo>
                  <a:lnTo>
                    <a:pt x="406788" y="435910"/>
                  </a:lnTo>
                  <a:lnTo>
                    <a:pt x="446387" y="410268"/>
                  </a:lnTo>
                  <a:lnTo>
                    <a:pt x="485985" y="384626"/>
                  </a:lnTo>
                  <a:lnTo>
                    <a:pt x="525583" y="358985"/>
                  </a:lnTo>
                  <a:lnTo>
                    <a:pt x="565181" y="333343"/>
                  </a:lnTo>
                  <a:lnTo>
                    <a:pt x="604779" y="307701"/>
                  </a:lnTo>
                  <a:lnTo>
                    <a:pt x="644377" y="282059"/>
                  </a:lnTo>
                  <a:lnTo>
                    <a:pt x="683975" y="256417"/>
                  </a:lnTo>
                  <a:lnTo>
                    <a:pt x="723573" y="230776"/>
                  </a:lnTo>
                  <a:lnTo>
                    <a:pt x="763171" y="205134"/>
                  </a:lnTo>
                  <a:lnTo>
                    <a:pt x="802769" y="179492"/>
                  </a:lnTo>
                  <a:lnTo>
                    <a:pt x="842368" y="153850"/>
                  </a:lnTo>
                  <a:lnTo>
                    <a:pt x="881966" y="128208"/>
                  </a:lnTo>
                  <a:lnTo>
                    <a:pt x="921564" y="102567"/>
                  </a:lnTo>
                  <a:lnTo>
                    <a:pt x="961162" y="76925"/>
                  </a:lnTo>
                  <a:lnTo>
                    <a:pt x="1000760" y="51283"/>
                  </a:lnTo>
                  <a:lnTo>
                    <a:pt x="1040358" y="25641"/>
                  </a:lnTo>
                  <a:close/>
                </a:path>
              </a:pathLst>
            </a:custGeom>
            <a:solidFill>
              <a:srgbClr val="DBDBDB">
                <a:alpha val="100000"/>
              </a:srgbClr>
            </a:solidFill>
          </p:spPr>
          <p:txBody>
            <a:bodyPr/>
            <a:lstStyle/>
            <a:p>
              <a:endParaRPr/>
            </a:p>
          </p:txBody>
        </p:sp>
        <p:sp>
          <p:nvSpPr>
            <p:cNvPr id="25" name="pg8">
              <a:extLst>
                <a:ext uri="{FF2B5EF4-FFF2-40B4-BE49-F238E27FC236}">
                  <a16:creationId xmlns:a16="http://schemas.microsoft.com/office/drawing/2014/main" id="{C2F132DC-4474-22B7-F76A-BDCEF0CA7A4E}"/>
                </a:ext>
              </a:extLst>
            </p:cNvPr>
            <p:cNvSpPr/>
            <p:nvPr/>
          </p:nvSpPr>
          <p:spPr>
            <a:xfrm>
              <a:off x="5731501" y="3028852"/>
              <a:ext cx="1179269" cy="1652948"/>
            </a:xfrm>
            <a:custGeom>
              <a:avLst/>
              <a:gdLst/>
              <a:ahLst/>
              <a:cxnLst/>
              <a:rect l="0" t="0" r="0" b="0"/>
              <a:pathLst>
                <a:path w="1179269" h="1652948">
                  <a:moveTo>
                    <a:pt x="1179269" y="1178989"/>
                  </a:moveTo>
                  <a:lnTo>
                    <a:pt x="1178050" y="1131829"/>
                  </a:lnTo>
                  <a:lnTo>
                    <a:pt x="1176830" y="1084669"/>
                  </a:lnTo>
                  <a:lnTo>
                    <a:pt x="1175611" y="1037510"/>
                  </a:lnTo>
                  <a:lnTo>
                    <a:pt x="1174392" y="990350"/>
                  </a:lnTo>
                  <a:lnTo>
                    <a:pt x="1173172" y="943191"/>
                  </a:lnTo>
                  <a:lnTo>
                    <a:pt x="1171953" y="896031"/>
                  </a:lnTo>
                  <a:lnTo>
                    <a:pt x="1170733" y="848872"/>
                  </a:lnTo>
                  <a:lnTo>
                    <a:pt x="1169514" y="801712"/>
                  </a:lnTo>
                  <a:lnTo>
                    <a:pt x="1168295" y="754552"/>
                  </a:lnTo>
                  <a:lnTo>
                    <a:pt x="1167075" y="707393"/>
                  </a:lnTo>
                  <a:lnTo>
                    <a:pt x="1165856" y="660233"/>
                  </a:lnTo>
                  <a:lnTo>
                    <a:pt x="1164636" y="613074"/>
                  </a:lnTo>
                  <a:lnTo>
                    <a:pt x="1163417" y="565914"/>
                  </a:lnTo>
                  <a:lnTo>
                    <a:pt x="1162197" y="518755"/>
                  </a:lnTo>
                  <a:lnTo>
                    <a:pt x="1160978" y="471595"/>
                  </a:lnTo>
                  <a:lnTo>
                    <a:pt x="1159759" y="424436"/>
                  </a:lnTo>
                  <a:lnTo>
                    <a:pt x="1158539" y="377276"/>
                  </a:lnTo>
                  <a:lnTo>
                    <a:pt x="1157320" y="330116"/>
                  </a:lnTo>
                  <a:lnTo>
                    <a:pt x="1156100" y="282957"/>
                  </a:lnTo>
                  <a:lnTo>
                    <a:pt x="1154881" y="235797"/>
                  </a:lnTo>
                  <a:lnTo>
                    <a:pt x="1153662" y="188638"/>
                  </a:lnTo>
                  <a:lnTo>
                    <a:pt x="1152442" y="141478"/>
                  </a:lnTo>
                  <a:lnTo>
                    <a:pt x="1151223" y="94319"/>
                  </a:lnTo>
                  <a:lnTo>
                    <a:pt x="1150003" y="47159"/>
                  </a:lnTo>
                  <a:lnTo>
                    <a:pt x="1148784" y="0"/>
                  </a:lnTo>
                  <a:lnTo>
                    <a:pt x="1101697" y="2159"/>
                  </a:lnTo>
                  <a:lnTo>
                    <a:pt x="1054734" y="6199"/>
                  </a:lnTo>
                  <a:lnTo>
                    <a:pt x="1007971" y="12112"/>
                  </a:lnTo>
                  <a:lnTo>
                    <a:pt x="961480" y="19889"/>
                  </a:lnTo>
                  <a:lnTo>
                    <a:pt x="915338" y="29517"/>
                  </a:lnTo>
                  <a:lnTo>
                    <a:pt x="869617" y="40981"/>
                  </a:lnTo>
                  <a:lnTo>
                    <a:pt x="824391" y="54264"/>
                  </a:lnTo>
                  <a:lnTo>
                    <a:pt x="779732" y="69342"/>
                  </a:lnTo>
                  <a:lnTo>
                    <a:pt x="735711" y="86194"/>
                  </a:lnTo>
                  <a:lnTo>
                    <a:pt x="692398" y="104791"/>
                  </a:lnTo>
                  <a:lnTo>
                    <a:pt x="649863" y="125103"/>
                  </a:lnTo>
                  <a:lnTo>
                    <a:pt x="608174" y="147099"/>
                  </a:lnTo>
                  <a:lnTo>
                    <a:pt x="567397" y="170744"/>
                  </a:lnTo>
                  <a:lnTo>
                    <a:pt x="527598" y="195999"/>
                  </a:lnTo>
                  <a:lnTo>
                    <a:pt x="488839" y="222824"/>
                  </a:lnTo>
                  <a:lnTo>
                    <a:pt x="451183" y="251176"/>
                  </a:lnTo>
                  <a:lnTo>
                    <a:pt x="414690" y="281011"/>
                  </a:lnTo>
                  <a:lnTo>
                    <a:pt x="379419" y="312280"/>
                  </a:lnTo>
                  <a:lnTo>
                    <a:pt x="345425" y="344933"/>
                  </a:lnTo>
                  <a:lnTo>
                    <a:pt x="312763" y="378919"/>
                  </a:lnTo>
                  <a:lnTo>
                    <a:pt x="281485" y="414182"/>
                  </a:lnTo>
                  <a:lnTo>
                    <a:pt x="251642" y="450667"/>
                  </a:lnTo>
                  <a:lnTo>
                    <a:pt x="223280" y="488316"/>
                  </a:lnTo>
                  <a:lnTo>
                    <a:pt x="196445" y="527068"/>
                  </a:lnTo>
                  <a:lnTo>
                    <a:pt x="171180" y="566861"/>
                  </a:lnTo>
                  <a:lnTo>
                    <a:pt x="147525" y="607632"/>
                  </a:lnTo>
                  <a:lnTo>
                    <a:pt x="125518" y="649316"/>
                  </a:lnTo>
                  <a:lnTo>
                    <a:pt x="105195" y="691845"/>
                  </a:lnTo>
                  <a:lnTo>
                    <a:pt x="86587" y="735153"/>
                  </a:lnTo>
                  <a:lnTo>
                    <a:pt x="69724" y="779170"/>
                  </a:lnTo>
                  <a:lnTo>
                    <a:pt x="54634" y="823825"/>
                  </a:lnTo>
                  <a:lnTo>
                    <a:pt x="41341" y="869048"/>
                  </a:lnTo>
                  <a:lnTo>
                    <a:pt x="29865" y="914766"/>
                  </a:lnTo>
                  <a:lnTo>
                    <a:pt x="20225" y="960906"/>
                  </a:lnTo>
                  <a:lnTo>
                    <a:pt x="12436" y="1007394"/>
                  </a:lnTo>
                  <a:lnTo>
                    <a:pt x="6511" y="1054156"/>
                  </a:lnTo>
                  <a:lnTo>
                    <a:pt x="2460" y="1101118"/>
                  </a:lnTo>
                  <a:lnTo>
                    <a:pt x="288" y="1148204"/>
                  </a:lnTo>
                  <a:lnTo>
                    <a:pt x="0" y="1195340"/>
                  </a:lnTo>
                  <a:lnTo>
                    <a:pt x="1595" y="1242449"/>
                  </a:lnTo>
                  <a:lnTo>
                    <a:pt x="5071" y="1289457"/>
                  </a:lnTo>
                  <a:lnTo>
                    <a:pt x="10423" y="1336288"/>
                  </a:lnTo>
                  <a:lnTo>
                    <a:pt x="17642" y="1382868"/>
                  </a:lnTo>
                  <a:lnTo>
                    <a:pt x="26717" y="1429123"/>
                  </a:lnTo>
                  <a:lnTo>
                    <a:pt x="37632" y="1474977"/>
                  </a:lnTo>
                  <a:lnTo>
                    <a:pt x="50371" y="1520359"/>
                  </a:lnTo>
                  <a:lnTo>
                    <a:pt x="64914" y="1565196"/>
                  </a:lnTo>
                  <a:lnTo>
                    <a:pt x="81236" y="1609416"/>
                  </a:lnTo>
                  <a:lnTo>
                    <a:pt x="99313" y="1652948"/>
                  </a:lnTo>
                  <a:lnTo>
                    <a:pt x="142511" y="1633990"/>
                  </a:lnTo>
                  <a:lnTo>
                    <a:pt x="185709" y="1615032"/>
                  </a:lnTo>
                  <a:lnTo>
                    <a:pt x="228907" y="1596073"/>
                  </a:lnTo>
                  <a:lnTo>
                    <a:pt x="272106" y="1577115"/>
                  </a:lnTo>
                  <a:lnTo>
                    <a:pt x="315304" y="1558157"/>
                  </a:lnTo>
                  <a:lnTo>
                    <a:pt x="358502" y="1539198"/>
                  </a:lnTo>
                  <a:lnTo>
                    <a:pt x="401700" y="1520240"/>
                  </a:lnTo>
                  <a:lnTo>
                    <a:pt x="444899" y="1501281"/>
                  </a:lnTo>
                  <a:lnTo>
                    <a:pt x="488097" y="1482323"/>
                  </a:lnTo>
                  <a:lnTo>
                    <a:pt x="531295" y="1463365"/>
                  </a:lnTo>
                  <a:lnTo>
                    <a:pt x="574494" y="1444406"/>
                  </a:lnTo>
                  <a:lnTo>
                    <a:pt x="617692" y="1425448"/>
                  </a:lnTo>
                  <a:lnTo>
                    <a:pt x="660890" y="1406489"/>
                  </a:lnTo>
                  <a:lnTo>
                    <a:pt x="704088" y="1387531"/>
                  </a:lnTo>
                  <a:lnTo>
                    <a:pt x="747287" y="1368573"/>
                  </a:lnTo>
                  <a:lnTo>
                    <a:pt x="790485" y="1349614"/>
                  </a:lnTo>
                  <a:lnTo>
                    <a:pt x="833683" y="1330656"/>
                  </a:lnTo>
                  <a:lnTo>
                    <a:pt x="876881" y="1311697"/>
                  </a:lnTo>
                  <a:lnTo>
                    <a:pt x="920080" y="1292739"/>
                  </a:lnTo>
                  <a:lnTo>
                    <a:pt x="963278" y="1273781"/>
                  </a:lnTo>
                  <a:lnTo>
                    <a:pt x="1006476" y="1254822"/>
                  </a:lnTo>
                  <a:lnTo>
                    <a:pt x="1049674" y="1235864"/>
                  </a:lnTo>
                  <a:lnTo>
                    <a:pt x="1092873" y="1216905"/>
                  </a:lnTo>
                  <a:lnTo>
                    <a:pt x="1136071" y="1197947"/>
                  </a:lnTo>
                  <a:close/>
                </a:path>
              </a:pathLst>
            </a:custGeom>
            <a:solidFill>
              <a:srgbClr val="8FAADC">
                <a:alpha val="100000"/>
              </a:srgbClr>
            </a:solidFill>
          </p:spPr>
          <p:txBody>
            <a:bodyPr/>
            <a:lstStyle/>
            <a:p>
              <a:endParaRPr/>
            </a:p>
          </p:txBody>
        </p:sp>
        <p:sp>
          <p:nvSpPr>
            <p:cNvPr id="26" name="pg9">
              <a:extLst>
                <a:ext uri="{FF2B5EF4-FFF2-40B4-BE49-F238E27FC236}">
                  <a16:creationId xmlns:a16="http://schemas.microsoft.com/office/drawing/2014/main" id="{7E5BC1D5-B3EA-709A-7CC5-C1003FD72039}"/>
                </a:ext>
              </a:extLst>
            </p:cNvPr>
            <p:cNvSpPr/>
            <p:nvPr/>
          </p:nvSpPr>
          <p:spPr>
            <a:xfrm>
              <a:off x="6880285" y="3028458"/>
              <a:ext cx="30485" cy="1179383"/>
            </a:xfrm>
            <a:custGeom>
              <a:avLst/>
              <a:gdLst/>
              <a:ahLst/>
              <a:cxnLst/>
              <a:rect l="0" t="0" r="0" b="0"/>
              <a:pathLst>
                <a:path w="30485" h="1179383">
                  <a:moveTo>
                    <a:pt x="30485" y="1179383"/>
                  </a:moveTo>
                  <a:lnTo>
                    <a:pt x="30485" y="1132207"/>
                  </a:lnTo>
                  <a:lnTo>
                    <a:pt x="30485" y="1085032"/>
                  </a:lnTo>
                  <a:lnTo>
                    <a:pt x="30485" y="1037857"/>
                  </a:lnTo>
                  <a:lnTo>
                    <a:pt x="30485" y="990681"/>
                  </a:lnTo>
                  <a:lnTo>
                    <a:pt x="30485" y="943506"/>
                  </a:lnTo>
                  <a:lnTo>
                    <a:pt x="30485" y="896331"/>
                  </a:lnTo>
                  <a:lnTo>
                    <a:pt x="30485" y="849155"/>
                  </a:lnTo>
                  <a:lnTo>
                    <a:pt x="30485" y="801980"/>
                  </a:lnTo>
                  <a:lnTo>
                    <a:pt x="30485" y="754805"/>
                  </a:lnTo>
                  <a:lnTo>
                    <a:pt x="30485" y="707629"/>
                  </a:lnTo>
                  <a:lnTo>
                    <a:pt x="30485" y="660454"/>
                  </a:lnTo>
                  <a:lnTo>
                    <a:pt x="30485" y="613279"/>
                  </a:lnTo>
                  <a:lnTo>
                    <a:pt x="30485" y="566103"/>
                  </a:lnTo>
                  <a:lnTo>
                    <a:pt x="30485" y="518928"/>
                  </a:lnTo>
                  <a:lnTo>
                    <a:pt x="30485" y="471753"/>
                  </a:lnTo>
                  <a:lnTo>
                    <a:pt x="30485" y="424577"/>
                  </a:lnTo>
                  <a:lnTo>
                    <a:pt x="30485" y="377402"/>
                  </a:lnTo>
                  <a:lnTo>
                    <a:pt x="30485" y="330227"/>
                  </a:lnTo>
                  <a:lnTo>
                    <a:pt x="30485" y="283051"/>
                  </a:lnTo>
                  <a:lnTo>
                    <a:pt x="30485" y="235876"/>
                  </a:lnTo>
                  <a:lnTo>
                    <a:pt x="30485" y="188701"/>
                  </a:lnTo>
                  <a:lnTo>
                    <a:pt x="30485" y="141525"/>
                  </a:lnTo>
                  <a:lnTo>
                    <a:pt x="30485" y="94350"/>
                  </a:lnTo>
                  <a:lnTo>
                    <a:pt x="30485" y="47175"/>
                  </a:lnTo>
                  <a:lnTo>
                    <a:pt x="30485" y="0"/>
                  </a:lnTo>
                  <a:lnTo>
                    <a:pt x="0" y="394"/>
                  </a:lnTo>
                  <a:lnTo>
                    <a:pt x="1219" y="47553"/>
                  </a:lnTo>
                  <a:lnTo>
                    <a:pt x="2438" y="94713"/>
                  </a:lnTo>
                  <a:lnTo>
                    <a:pt x="3658" y="141872"/>
                  </a:lnTo>
                  <a:lnTo>
                    <a:pt x="4877" y="189032"/>
                  </a:lnTo>
                  <a:lnTo>
                    <a:pt x="6097" y="236191"/>
                  </a:lnTo>
                  <a:lnTo>
                    <a:pt x="7316" y="283351"/>
                  </a:lnTo>
                  <a:lnTo>
                    <a:pt x="8535" y="330511"/>
                  </a:lnTo>
                  <a:lnTo>
                    <a:pt x="9755" y="377670"/>
                  </a:lnTo>
                  <a:lnTo>
                    <a:pt x="10974" y="424830"/>
                  </a:lnTo>
                  <a:lnTo>
                    <a:pt x="12194" y="471989"/>
                  </a:lnTo>
                  <a:lnTo>
                    <a:pt x="13413" y="519149"/>
                  </a:lnTo>
                  <a:lnTo>
                    <a:pt x="14633" y="566308"/>
                  </a:lnTo>
                  <a:lnTo>
                    <a:pt x="15852" y="613468"/>
                  </a:lnTo>
                  <a:lnTo>
                    <a:pt x="17071" y="660627"/>
                  </a:lnTo>
                  <a:lnTo>
                    <a:pt x="18291" y="707787"/>
                  </a:lnTo>
                  <a:lnTo>
                    <a:pt x="19510" y="754947"/>
                  </a:lnTo>
                  <a:lnTo>
                    <a:pt x="20730" y="802106"/>
                  </a:lnTo>
                  <a:lnTo>
                    <a:pt x="21949" y="849266"/>
                  </a:lnTo>
                  <a:lnTo>
                    <a:pt x="23168" y="896425"/>
                  </a:lnTo>
                  <a:lnTo>
                    <a:pt x="24388" y="943585"/>
                  </a:lnTo>
                  <a:lnTo>
                    <a:pt x="25607" y="990744"/>
                  </a:lnTo>
                  <a:lnTo>
                    <a:pt x="26827" y="1037904"/>
                  </a:lnTo>
                  <a:lnTo>
                    <a:pt x="28046" y="1085063"/>
                  </a:lnTo>
                  <a:lnTo>
                    <a:pt x="29266" y="1132223"/>
                  </a:lnTo>
                  <a:close/>
                </a:path>
              </a:pathLst>
            </a:custGeom>
            <a:solidFill>
              <a:srgbClr val="A5A5A5">
                <a:alpha val="100000"/>
              </a:srgbClr>
            </a:solidFill>
          </p:spPr>
          <p:txBody>
            <a:bodyPr/>
            <a:lstStyle/>
            <a:p>
              <a:endParaRPr/>
            </a:p>
          </p:txBody>
        </p:sp>
        <p:sp>
          <p:nvSpPr>
            <p:cNvPr id="27" name="tx10">
              <a:extLst>
                <a:ext uri="{FF2B5EF4-FFF2-40B4-BE49-F238E27FC236}">
                  <a16:creationId xmlns:a16="http://schemas.microsoft.com/office/drawing/2014/main" id="{F3BBF252-F3C4-3B39-C91D-D0FBAF7F9608}"/>
                </a:ext>
              </a:extLst>
            </p:cNvPr>
            <p:cNvSpPr/>
            <p:nvPr/>
          </p:nvSpPr>
          <p:spPr>
            <a:xfrm>
              <a:off x="7311456" y="5319533"/>
              <a:ext cx="350714"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$65M</a:t>
              </a:r>
            </a:p>
          </p:txBody>
        </p:sp>
        <p:sp>
          <p:nvSpPr>
            <p:cNvPr id="28" name="tx11">
              <a:extLst>
                <a:ext uri="{FF2B5EF4-FFF2-40B4-BE49-F238E27FC236}">
                  <a16:creationId xmlns:a16="http://schemas.microsoft.com/office/drawing/2014/main" id="{9A83119C-67F5-1CBE-8300-7CB73B894185}"/>
                </a:ext>
              </a:extLst>
            </p:cNvPr>
            <p:cNvSpPr/>
            <p:nvPr/>
          </p:nvSpPr>
          <p:spPr>
            <a:xfrm>
              <a:off x="7346507" y="5502761"/>
              <a:ext cx="280612"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30%</a:t>
              </a:r>
            </a:p>
          </p:txBody>
        </p:sp>
        <p:sp>
          <p:nvSpPr>
            <p:cNvPr id="29" name="tx12">
              <a:extLst>
                <a:ext uri="{FF2B5EF4-FFF2-40B4-BE49-F238E27FC236}">
                  <a16:creationId xmlns:a16="http://schemas.microsoft.com/office/drawing/2014/main" id="{C0D21A12-A22D-6EF0-F8F2-EA026D4C4D41}"/>
                </a:ext>
              </a:extLst>
            </p:cNvPr>
            <p:cNvSpPr/>
            <p:nvPr/>
          </p:nvSpPr>
          <p:spPr>
            <a:xfrm>
              <a:off x="7802372" y="3201162"/>
              <a:ext cx="350714"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$62M</a:t>
              </a:r>
            </a:p>
          </p:txBody>
        </p:sp>
        <p:sp>
          <p:nvSpPr>
            <p:cNvPr id="30" name="tx13">
              <a:extLst>
                <a:ext uri="{FF2B5EF4-FFF2-40B4-BE49-F238E27FC236}">
                  <a16:creationId xmlns:a16="http://schemas.microsoft.com/office/drawing/2014/main" id="{53A2EEED-67DE-FA44-60A2-D4B9C8237FAE}"/>
                </a:ext>
              </a:extLst>
            </p:cNvPr>
            <p:cNvSpPr/>
            <p:nvPr/>
          </p:nvSpPr>
          <p:spPr>
            <a:xfrm>
              <a:off x="7837423" y="3384390"/>
              <a:ext cx="280612"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28%</a:t>
              </a:r>
            </a:p>
          </p:txBody>
        </p:sp>
        <p:sp>
          <p:nvSpPr>
            <p:cNvPr id="31" name="tx14">
              <a:extLst>
                <a:ext uri="{FF2B5EF4-FFF2-40B4-BE49-F238E27FC236}">
                  <a16:creationId xmlns:a16="http://schemas.microsoft.com/office/drawing/2014/main" id="{AB78DC0F-B5F5-3D5C-AE89-002691D9ED64}"/>
                </a:ext>
              </a:extLst>
            </p:cNvPr>
            <p:cNvSpPr/>
            <p:nvPr/>
          </p:nvSpPr>
          <p:spPr>
            <a:xfrm>
              <a:off x="5798015" y="5095674"/>
              <a:ext cx="350714"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$17M</a:t>
              </a:r>
            </a:p>
          </p:txBody>
        </p:sp>
        <p:sp>
          <p:nvSpPr>
            <p:cNvPr id="32" name="tx15">
              <a:extLst>
                <a:ext uri="{FF2B5EF4-FFF2-40B4-BE49-F238E27FC236}">
                  <a16:creationId xmlns:a16="http://schemas.microsoft.com/office/drawing/2014/main" id="{94F48F6F-BD01-CCB4-4D48-5A7FA042FD87}"/>
                </a:ext>
              </a:extLst>
            </p:cNvPr>
            <p:cNvSpPr/>
            <p:nvPr/>
          </p:nvSpPr>
          <p:spPr>
            <a:xfrm>
              <a:off x="5872053" y="5278902"/>
              <a:ext cx="202638"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8%</a:t>
              </a:r>
            </a:p>
          </p:txBody>
        </p:sp>
        <p:sp>
          <p:nvSpPr>
            <p:cNvPr id="33" name="tx16">
              <a:extLst>
                <a:ext uri="{FF2B5EF4-FFF2-40B4-BE49-F238E27FC236}">
                  <a16:creationId xmlns:a16="http://schemas.microsoft.com/office/drawing/2014/main" id="{C3978762-59FB-0350-7CEA-522703D3B9CB}"/>
                </a:ext>
              </a:extLst>
            </p:cNvPr>
            <p:cNvSpPr/>
            <p:nvPr/>
          </p:nvSpPr>
          <p:spPr>
            <a:xfrm>
              <a:off x="5563026" y="4722506"/>
              <a:ext cx="272740"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$6M</a:t>
              </a:r>
            </a:p>
          </p:txBody>
        </p:sp>
        <p:sp>
          <p:nvSpPr>
            <p:cNvPr id="34" name="tx17">
              <a:extLst>
                <a:ext uri="{FF2B5EF4-FFF2-40B4-BE49-F238E27FC236}">
                  <a16:creationId xmlns:a16="http://schemas.microsoft.com/office/drawing/2014/main" id="{16569318-DB05-725A-CA81-2DD667FABC7C}"/>
                </a:ext>
              </a:extLst>
            </p:cNvPr>
            <p:cNvSpPr/>
            <p:nvPr/>
          </p:nvSpPr>
          <p:spPr>
            <a:xfrm>
              <a:off x="5598077" y="4905734"/>
              <a:ext cx="202638"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3%</a:t>
              </a:r>
            </a:p>
          </p:txBody>
        </p:sp>
        <p:sp>
          <p:nvSpPr>
            <p:cNvPr id="35" name="tx18">
              <a:extLst>
                <a:ext uri="{FF2B5EF4-FFF2-40B4-BE49-F238E27FC236}">
                  <a16:creationId xmlns:a16="http://schemas.microsoft.com/office/drawing/2014/main" id="{952692F0-DFE9-0248-9870-7FAB3165F1DB}"/>
                </a:ext>
              </a:extLst>
            </p:cNvPr>
            <p:cNvSpPr/>
            <p:nvPr/>
          </p:nvSpPr>
          <p:spPr>
            <a:xfrm>
              <a:off x="5573815" y="3332462"/>
              <a:ext cx="350714"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$68M</a:t>
              </a:r>
            </a:p>
          </p:txBody>
        </p:sp>
        <p:sp>
          <p:nvSpPr>
            <p:cNvPr id="36" name="tx19">
              <a:extLst>
                <a:ext uri="{FF2B5EF4-FFF2-40B4-BE49-F238E27FC236}">
                  <a16:creationId xmlns:a16="http://schemas.microsoft.com/office/drawing/2014/main" id="{0B414C79-1A57-1EBD-3DBD-57D578B3DADD}"/>
                </a:ext>
              </a:extLst>
            </p:cNvPr>
            <p:cNvSpPr/>
            <p:nvPr/>
          </p:nvSpPr>
          <p:spPr>
            <a:xfrm>
              <a:off x="5608866" y="3515690"/>
              <a:ext cx="280612"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31%</a:t>
              </a:r>
            </a:p>
          </p:txBody>
        </p:sp>
        <p:sp>
          <p:nvSpPr>
            <p:cNvPr id="37" name="tx20">
              <a:extLst>
                <a:ext uri="{FF2B5EF4-FFF2-40B4-BE49-F238E27FC236}">
                  <a16:creationId xmlns:a16="http://schemas.microsoft.com/office/drawing/2014/main" id="{EA0DBD2F-E952-FCED-A6EF-FF128FFCF3A3}"/>
                </a:ext>
              </a:extLst>
            </p:cNvPr>
            <p:cNvSpPr/>
            <p:nvPr/>
          </p:nvSpPr>
          <p:spPr>
            <a:xfrm>
              <a:off x="6690279" y="2694139"/>
              <a:ext cx="405413"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$901K</a:t>
              </a:r>
            </a:p>
          </p:txBody>
        </p:sp>
        <p:sp>
          <p:nvSpPr>
            <p:cNvPr id="38" name="tx21">
              <a:extLst>
                <a:ext uri="{FF2B5EF4-FFF2-40B4-BE49-F238E27FC236}">
                  <a16:creationId xmlns:a16="http://schemas.microsoft.com/office/drawing/2014/main" id="{B1E7FC46-6761-024C-2B0D-84AC563825BA}"/>
                </a:ext>
              </a:extLst>
            </p:cNvPr>
            <p:cNvSpPr/>
            <p:nvPr/>
          </p:nvSpPr>
          <p:spPr>
            <a:xfrm>
              <a:off x="6791667" y="2877367"/>
              <a:ext cx="202638"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0%</a:t>
              </a:r>
            </a:p>
          </p:txBody>
        </p:sp>
        <p:grpSp>
          <p:nvGrpSpPr>
            <p:cNvPr id="78" name="Group 77">
              <a:extLst>
                <a:ext uri="{FF2B5EF4-FFF2-40B4-BE49-F238E27FC236}">
                  <a16:creationId xmlns:a16="http://schemas.microsoft.com/office/drawing/2014/main" id="{13665A71-F6B8-BE11-8193-F31F31BAFB31}"/>
                </a:ext>
              </a:extLst>
            </p:cNvPr>
            <p:cNvGrpSpPr/>
            <p:nvPr/>
          </p:nvGrpSpPr>
          <p:grpSpPr>
            <a:xfrm>
              <a:off x="8702705" y="3459500"/>
              <a:ext cx="651725" cy="1497393"/>
              <a:chOff x="8702705" y="3459500"/>
              <a:chExt cx="651725" cy="1497393"/>
            </a:xfrm>
          </p:grpSpPr>
          <p:sp>
            <p:nvSpPr>
              <p:cNvPr id="39" name="tx22">
                <a:extLst>
                  <a:ext uri="{FF2B5EF4-FFF2-40B4-BE49-F238E27FC236}">
                    <a16:creationId xmlns:a16="http://schemas.microsoft.com/office/drawing/2014/main" id="{0286035B-B7FC-7CD5-0E9D-65D789FD4F14}"/>
                  </a:ext>
                </a:extLst>
              </p:cNvPr>
              <p:cNvSpPr/>
              <p:nvPr/>
            </p:nvSpPr>
            <p:spPr>
              <a:xfrm>
                <a:off x="8702705" y="3459500"/>
                <a:ext cx="443061" cy="100161"/>
              </a:xfrm>
              <a:prstGeom prst="rect">
                <a:avLst/>
              </a:prstGeom>
              <a:noFill/>
            </p:spPr>
            <p:txBody>
              <a:bodyPr wrap="none" lIns="0" tIns="0" rIns="0" bIns="0" anchor="ctr" anchorCtr="1"/>
              <a:lstStyle/>
              <a:p>
                <a:pPr marL="0" marR="0" indent="0" algn="l">
                  <a:lnSpc>
                    <a:spcPts val="1200"/>
                  </a:lnSpc>
                  <a:spcBef>
                    <a:spcPts val="0"/>
                  </a:spcBef>
                  <a:spcAft>
                    <a:spcPts val="0"/>
                  </a:spcAft>
                </a:pPr>
                <a:r>
                  <a:rPr lang="en-US" sz="1200">
                    <a:solidFill>
                      <a:srgbClr val="000000">
                        <a:alpha val="100000"/>
                      </a:srgbClr>
                    </a:solidFill>
                    <a:cs typeface="Calibri"/>
                  </a:rPr>
                  <a:t>Program</a:t>
                </a:r>
                <a:endParaRPr sz="1200">
                  <a:solidFill>
                    <a:srgbClr val="000000">
                      <a:alpha val="100000"/>
                    </a:srgbClr>
                  </a:solidFill>
                  <a:cs typeface="Calibri"/>
                </a:endParaRPr>
              </a:p>
            </p:txBody>
          </p:sp>
          <p:sp>
            <p:nvSpPr>
              <p:cNvPr id="40" name="rc23">
                <a:extLst>
                  <a:ext uri="{FF2B5EF4-FFF2-40B4-BE49-F238E27FC236}">
                    <a16:creationId xmlns:a16="http://schemas.microsoft.com/office/drawing/2014/main" id="{A64D8268-7F62-7AD2-5AF3-E098799C93D3}"/>
                  </a:ext>
                </a:extLst>
              </p:cNvPr>
              <p:cNvSpPr/>
              <p:nvPr/>
            </p:nvSpPr>
            <p:spPr>
              <a:xfrm>
                <a:off x="8711705" y="3658157"/>
                <a:ext cx="201456" cy="201456"/>
              </a:xfrm>
              <a:prstGeom prst="rect">
                <a:avLst/>
              </a:prstGeom>
              <a:solidFill>
                <a:srgbClr val="002F56">
                  <a:alpha val="100000"/>
                </a:srgbClr>
              </a:solidFill>
            </p:spPr>
            <p:txBody>
              <a:bodyPr/>
              <a:lstStyle/>
              <a:p>
                <a:endParaRPr/>
              </a:p>
            </p:txBody>
          </p:sp>
          <p:sp>
            <p:nvSpPr>
              <p:cNvPr id="41" name="rc24">
                <a:extLst>
                  <a:ext uri="{FF2B5EF4-FFF2-40B4-BE49-F238E27FC236}">
                    <a16:creationId xmlns:a16="http://schemas.microsoft.com/office/drawing/2014/main" id="{63CCA823-34B3-7B02-73C5-C594A8C347A5}"/>
                  </a:ext>
                </a:extLst>
              </p:cNvPr>
              <p:cNvSpPr/>
              <p:nvPr/>
            </p:nvSpPr>
            <p:spPr>
              <a:xfrm>
                <a:off x="8711705" y="3877613"/>
                <a:ext cx="201456" cy="201456"/>
              </a:xfrm>
              <a:prstGeom prst="rect">
                <a:avLst/>
              </a:prstGeom>
              <a:solidFill>
                <a:srgbClr val="00B0F0"/>
              </a:solidFill>
            </p:spPr>
            <p:txBody>
              <a:bodyPr/>
              <a:lstStyle/>
              <a:p>
                <a:endParaRPr/>
              </a:p>
            </p:txBody>
          </p:sp>
          <p:sp>
            <p:nvSpPr>
              <p:cNvPr id="43" name="rc25">
                <a:extLst>
                  <a:ext uri="{FF2B5EF4-FFF2-40B4-BE49-F238E27FC236}">
                    <a16:creationId xmlns:a16="http://schemas.microsoft.com/office/drawing/2014/main" id="{770D8016-DA09-2E5E-3DE8-52B58B90E18A}"/>
                  </a:ext>
                </a:extLst>
              </p:cNvPr>
              <p:cNvSpPr/>
              <p:nvPr/>
            </p:nvSpPr>
            <p:spPr>
              <a:xfrm>
                <a:off x="8711705" y="4097069"/>
                <a:ext cx="201456" cy="201456"/>
              </a:xfrm>
              <a:prstGeom prst="rect">
                <a:avLst/>
              </a:prstGeom>
              <a:solidFill>
                <a:srgbClr val="4472C4">
                  <a:alpha val="100000"/>
                </a:srgbClr>
              </a:solidFill>
            </p:spPr>
            <p:txBody>
              <a:bodyPr/>
              <a:lstStyle/>
              <a:p>
                <a:endParaRPr/>
              </a:p>
            </p:txBody>
          </p:sp>
          <p:sp>
            <p:nvSpPr>
              <p:cNvPr id="44" name="rc26">
                <a:extLst>
                  <a:ext uri="{FF2B5EF4-FFF2-40B4-BE49-F238E27FC236}">
                    <a16:creationId xmlns:a16="http://schemas.microsoft.com/office/drawing/2014/main" id="{C36121D6-1929-869A-2C9E-1D5CFF9A6BAC}"/>
                  </a:ext>
                </a:extLst>
              </p:cNvPr>
              <p:cNvSpPr/>
              <p:nvPr/>
            </p:nvSpPr>
            <p:spPr>
              <a:xfrm>
                <a:off x="8711705" y="4316525"/>
                <a:ext cx="201456" cy="201456"/>
              </a:xfrm>
              <a:prstGeom prst="rect">
                <a:avLst/>
              </a:prstGeom>
              <a:solidFill>
                <a:srgbClr val="DBDBDB">
                  <a:alpha val="100000"/>
                </a:srgbClr>
              </a:solidFill>
            </p:spPr>
            <p:txBody>
              <a:bodyPr/>
              <a:lstStyle/>
              <a:p>
                <a:endParaRPr/>
              </a:p>
            </p:txBody>
          </p:sp>
          <p:sp>
            <p:nvSpPr>
              <p:cNvPr id="45" name="rc27">
                <a:extLst>
                  <a:ext uri="{FF2B5EF4-FFF2-40B4-BE49-F238E27FC236}">
                    <a16:creationId xmlns:a16="http://schemas.microsoft.com/office/drawing/2014/main" id="{0BB071AF-8F18-39AD-834D-325EA65C26CE}"/>
                  </a:ext>
                </a:extLst>
              </p:cNvPr>
              <p:cNvSpPr/>
              <p:nvPr/>
            </p:nvSpPr>
            <p:spPr>
              <a:xfrm>
                <a:off x="8711705" y="4535981"/>
                <a:ext cx="201456" cy="201456"/>
              </a:xfrm>
              <a:prstGeom prst="rect">
                <a:avLst/>
              </a:prstGeom>
              <a:solidFill>
                <a:srgbClr val="8FAADC">
                  <a:alpha val="100000"/>
                </a:srgbClr>
              </a:solidFill>
            </p:spPr>
            <p:txBody>
              <a:bodyPr/>
              <a:lstStyle/>
              <a:p>
                <a:endParaRPr/>
              </a:p>
            </p:txBody>
          </p:sp>
          <p:sp>
            <p:nvSpPr>
              <p:cNvPr id="46" name="rc28">
                <a:extLst>
                  <a:ext uri="{FF2B5EF4-FFF2-40B4-BE49-F238E27FC236}">
                    <a16:creationId xmlns:a16="http://schemas.microsoft.com/office/drawing/2014/main" id="{DDF0EFEE-90A9-72D4-4953-A8DBEFE484FE}"/>
                  </a:ext>
                </a:extLst>
              </p:cNvPr>
              <p:cNvSpPr/>
              <p:nvPr/>
            </p:nvSpPr>
            <p:spPr>
              <a:xfrm>
                <a:off x="8711705" y="4755437"/>
                <a:ext cx="201456" cy="201456"/>
              </a:xfrm>
              <a:prstGeom prst="rect">
                <a:avLst/>
              </a:prstGeom>
              <a:solidFill>
                <a:srgbClr val="A5A5A5">
                  <a:alpha val="100000"/>
                </a:srgbClr>
              </a:solidFill>
            </p:spPr>
            <p:txBody>
              <a:bodyPr/>
              <a:lstStyle/>
              <a:p>
                <a:endParaRPr/>
              </a:p>
            </p:txBody>
          </p:sp>
          <p:sp>
            <p:nvSpPr>
              <p:cNvPr id="47" name="tx29">
                <a:extLst>
                  <a:ext uri="{FF2B5EF4-FFF2-40B4-BE49-F238E27FC236}">
                    <a16:creationId xmlns:a16="http://schemas.microsoft.com/office/drawing/2014/main" id="{3EBC6EE3-8860-C250-BC07-6D9747D4E6C1}"/>
                  </a:ext>
                </a:extLst>
              </p:cNvPr>
              <p:cNvSpPr/>
              <p:nvPr/>
            </p:nvSpPr>
            <p:spPr>
              <a:xfrm>
                <a:off x="8998076" y="3715665"/>
                <a:ext cx="356354" cy="81736"/>
              </a:xfrm>
              <a:prstGeom prst="rect">
                <a:avLst/>
              </a:prstGeom>
              <a:noFill/>
            </p:spPr>
            <p:txBody>
              <a:bodyPr wrap="none" lIns="0" tIns="0" rIns="0" bIns="0" anchor="ctr" anchorCtr="1"/>
              <a:lstStyle/>
              <a:p>
                <a:pPr marL="0" marR="0" indent="0" algn="l">
                  <a:lnSpc>
                    <a:spcPts val="960"/>
                  </a:lnSpc>
                  <a:spcBef>
                    <a:spcPts val="0"/>
                  </a:spcBef>
                  <a:spcAft>
                    <a:spcPts val="0"/>
                  </a:spcAft>
                </a:pPr>
                <a:r>
                  <a:rPr sz="960">
                    <a:solidFill>
                      <a:srgbClr val="000000">
                        <a:alpha val="100000"/>
                      </a:srgbClr>
                    </a:solidFill>
                    <a:cs typeface="Calibri"/>
                  </a:rPr>
                  <a:t>HSR&amp;D</a:t>
                </a:r>
              </a:p>
            </p:txBody>
          </p:sp>
          <p:sp>
            <p:nvSpPr>
              <p:cNvPr id="48" name="tx30">
                <a:extLst>
                  <a:ext uri="{FF2B5EF4-FFF2-40B4-BE49-F238E27FC236}">
                    <a16:creationId xmlns:a16="http://schemas.microsoft.com/office/drawing/2014/main" id="{8377DB69-E170-0CBA-1B34-BBB5CD8CB308}"/>
                  </a:ext>
                </a:extLst>
              </p:cNvPr>
              <p:cNvSpPr/>
              <p:nvPr/>
            </p:nvSpPr>
            <p:spPr>
              <a:xfrm>
                <a:off x="8998076" y="3935121"/>
                <a:ext cx="345400" cy="81736"/>
              </a:xfrm>
              <a:prstGeom prst="rect">
                <a:avLst/>
              </a:prstGeom>
              <a:noFill/>
            </p:spPr>
            <p:txBody>
              <a:bodyPr wrap="none" lIns="0" tIns="0" rIns="0" bIns="0" anchor="ctr" anchorCtr="1"/>
              <a:lstStyle/>
              <a:p>
                <a:pPr marL="0" marR="0" indent="0" algn="l">
                  <a:lnSpc>
                    <a:spcPts val="960"/>
                  </a:lnSpc>
                  <a:spcBef>
                    <a:spcPts val="0"/>
                  </a:spcBef>
                  <a:spcAft>
                    <a:spcPts val="0"/>
                  </a:spcAft>
                </a:pPr>
                <a:r>
                  <a:rPr sz="960">
                    <a:solidFill>
                      <a:srgbClr val="000000">
                        <a:alpha val="100000"/>
                      </a:srgbClr>
                    </a:solidFill>
                    <a:cs typeface="Calibri"/>
                  </a:rPr>
                  <a:t>CSR&amp;D</a:t>
                </a:r>
              </a:p>
            </p:txBody>
          </p:sp>
          <p:sp>
            <p:nvSpPr>
              <p:cNvPr id="49" name="tx31">
                <a:extLst>
                  <a:ext uri="{FF2B5EF4-FFF2-40B4-BE49-F238E27FC236}">
                    <a16:creationId xmlns:a16="http://schemas.microsoft.com/office/drawing/2014/main" id="{3E1FFB8D-71C3-09E0-FE0B-12A0A261F2B3}"/>
                  </a:ext>
                </a:extLst>
              </p:cNvPr>
              <p:cNvSpPr/>
              <p:nvPr/>
            </p:nvSpPr>
            <p:spPr>
              <a:xfrm>
                <a:off x="8998076" y="4154637"/>
                <a:ext cx="290572" cy="81676"/>
              </a:xfrm>
              <a:prstGeom prst="rect">
                <a:avLst/>
              </a:prstGeom>
              <a:noFill/>
            </p:spPr>
            <p:txBody>
              <a:bodyPr wrap="none" lIns="0" tIns="0" rIns="0" bIns="0" anchor="ctr" anchorCtr="1"/>
              <a:lstStyle/>
              <a:p>
                <a:pPr marL="0" marR="0" indent="0" algn="l">
                  <a:lnSpc>
                    <a:spcPts val="960"/>
                  </a:lnSpc>
                  <a:spcBef>
                    <a:spcPts val="0"/>
                  </a:spcBef>
                  <a:spcAft>
                    <a:spcPts val="0"/>
                  </a:spcAft>
                </a:pPr>
                <a:r>
                  <a:rPr sz="960">
                    <a:solidFill>
                      <a:srgbClr val="000000">
                        <a:alpha val="100000"/>
                      </a:srgbClr>
                    </a:solidFill>
                    <a:cs typeface="Calibri"/>
                  </a:rPr>
                  <a:t>RR&amp;D</a:t>
                </a:r>
              </a:p>
            </p:txBody>
          </p:sp>
          <p:sp>
            <p:nvSpPr>
              <p:cNvPr id="60" name="tx32">
                <a:extLst>
                  <a:ext uri="{FF2B5EF4-FFF2-40B4-BE49-F238E27FC236}">
                    <a16:creationId xmlns:a16="http://schemas.microsoft.com/office/drawing/2014/main" id="{4D60CFBC-8ABD-1E21-12C9-7F2B06DF9129}"/>
                  </a:ext>
                </a:extLst>
              </p:cNvPr>
              <p:cNvSpPr/>
              <p:nvPr/>
            </p:nvSpPr>
            <p:spPr>
              <a:xfrm>
                <a:off x="8998076" y="4374093"/>
                <a:ext cx="341947" cy="81676"/>
              </a:xfrm>
              <a:prstGeom prst="rect">
                <a:avLst/>
              </a:prstGeom>
              <a:noFill/>
            </p:spPr>
            <p:txBody>
              <a:bodyPr wrap="none" lIns="0" tIns="0" rIns="0" bIns="0" anchor="ctr" anchorCtr="1"/>
              <a:lstStyle/>
              <a:p>
                <a:pPr marL="0" marR="0" indent="0" algn="l">
                  <a:lnSpc>
                    <a:spcPts val="960"/>
                  </a:lnSpc>
                  <a:spcBef>
                    <a:spcPts val="0"/>
                  </a:spcBef>
                  <a:spcAft>
                    <a:spcPts val="0"/>
                  </a:spcAft>
                </a:pPr>
                <a:r>
                  <a:rPr sz="960">
                    <a:solidFill>
                      <a:srgbClr val="000000">
                        <a:alpha val="100000"/>
                      </a:srgbClr>
                    </a:solidFill>
                    <a:cs typeface="Calibri"/>
                  </a:rPr>
                  <a:t>BLR&amp;D</a:t>
                </a:r>
              </a:p>
            </p:txBody>
          </p:sp>
          <p:sp>
            <p:nvSpPr>
              <p:cNvPr id="75" name="tx33">
                <a:extLst>
                  <a:ext uri="{FF2B5EF4-FFF2-40B4-BE49-F238E27FC236}">
                    <a16:creationId xmlns:a16="http://schemas.microsoft.com/office/drawing/2014/main" id="{A486192C-BF26-D7F7-B928-BF9785A680EC}"/>
                  </a:ext>
                </a:extLst>
              </p:cNvPr>
              <p:cNvSpPr/>
              <p:nvPr/>
            </p:nvSpPr>
            <p:spPr>
              <a:xfrm>
                <a:off x="8998076" y="4595930"/>
                <a:ext cx="184011" cy="79295"/>
              </a:xfrm>
              <a:prstGeom prst="rect">
                <a:avLst/>
              </a:prstGeom>
              <a:noFill/>
            </p:spPr>
            <p:txBody>
              <a:bodyPr wrap="none" lIns="0" tIns="0" rIns="0" bIns="0" anchor="ctr" anchorCtr="1"/>
              <a:lstStyle/>
              <a:p>
                <a:pPr marL="0" marR="0" indent="0" algn="l">
                  <a:lnSpc>
                    <a:spcPts val="960"/>
                  </a:lnSpc>
                  <a:spcBef>
                    <a:spcPts val="0"/>
                  </a:spcBef>
                  <a:spcAft>
                    <a:spcPts val="0"/>
                  </a:spcAft>
                </a:pPr>
                <a:r>
                  <a:rPr sz="960">
                    <a:solidFill>
                      <a:srgbClr val="000000">
                        <a:alpha val="100000"/>
                      </a:srgbClr>
                    </a:solidFill>
                    <a:cs typeface="Calibri"/>
                  </a:rPr>
                  <a:t>CSP</a:t>
                </a:r>
              </a:p>
            </p:txBody>
          </p:sp>
          <p:sp>
            <p:nvSpPr>
              <p:cNvPr id="76" name="tx34">
                <a:extLst>
                  <a:ext uri="{FF2B5EF4-FFF2-40B4-BE49-F238E27FC236}">
                    <a16:creationId xmlns:a16="http://schemas.microsoft.com/office/drawing/2014/main" id="{42D2BDF5-3D23-D7A6-7148-F4F423412446}"/>
                  </a:ext>
                </a:extLst>
              </p:cNvPr>
              <p:cNvSpPr/>
              <p:nvPr/>
            </p:nvSpPr>
            <p:spPr>
              <a:xfrm>
                <a:off x="8998076" y="4816934"/>
                <a:ext cx="236398" cy="77747"/>
              </a:xfrm>
              <a:prstGeom prst="rect">
                <a:avLst/>
              </a:prstGeom>
              <a:noFill/>
            </p:spPr>
            <p:txBody>
              <a:bodyPr wrap="none" lIns="0" tIns="0" rIns="0" bIns="0" anchor="ctr" anchorCtr="1"/>
              <a:lstStyle/>
              <a:p>
                <a:pPr marL="0" marR="0" indent="0" algn="l">
                  <a:lnSpc>
                    <a:spcPts val="960"/>
                  </a:lnSpc>
                  <a:spcBef>
                    <a:spcPts val="0"/>
                  </a:spcBef>
                  <a:spcAft>
                    <a:spcPts val="0"/>
                  </a:spcAft>
                </a:pPr>
                <a:r>
                  <a:rPr sz="960">
                    <a:solidFill>
                      <a:srgbClr val="000000">
                        <a:alpha val="100000"/>
                      </a:srgbClr>
                    </a:solidFill>
                    <a:cs typeface="Calibri"/>
                  </a:rPr>
                  <a:t>MVP</a:t>
                </a:r>
              </a:p>
            </p:txBody>
          </p:sp>
        </p:grpSp>
        <p:sp>
          <p:nvSpPr>
            <p:cNvPr id="77" name="tx35">
              <a:extLst>
                <a:ext uri="{FF2B5EF4-FFF2-40B4-BE49-F238E27FC236}">
                  <a16:creationId xmlns:a16="http://schemas.microsoft.com/office/drawing/2014/main" id="{F291AAA4-B996-99F0-F66F-3FA08733B2A1}"/>
                </a:ext>
              </a:extLst>
            </p:cNvPr>
            <p:cNvSpPr/>
            <p:nvPr/>
          </p:nvSpPr>
          <p:spPr>
            <a:xfrm>
              <a:off x="5047592" y="2297705"/>
              <a:ext cx="3726358" cy="157608"/>
            </a:xfrm>
            <a:prstGeom prst="rect">
              <a:avLst/>
            </a:prstGeom>
            <a:noFill/>
          </p:spPr>
          <p:txBody>
            <a:bodyPr wrap="none" lIns="0" tIns="0" rIns="0" bIns="0" anchor="ctr" anchorCtr="1"/>
            <a:lstStyle/>
            <a:p>
              <a:pPr marL="0" marR="0" indent="0" algn="l">
                <a:lnSpc>
                  <a:spcPts val="1439"/>
                </a:lnSpc>
                <a:spcBef>
                  <a:spcPts val="0"/>
                </a:spcBef>
                <a:spcAft>
                  <a:spcPts val="0"/>
                </a:spcAft>
              </a:pPr>
              <a:r>
                <a:rPr sz="1439" b="1">
                  <a:solidFill>
                    <a:srgbClr val="000000">
                      <a:alpha val="100000"/>
                    </a:srgbClr>
                  </a:solidFill>
                  <a:cs typeface="Calibri"/>
                </a:rPr>
                <a:t>Distribution of Total Funding Awarded by </a:t>
              </a:r>
              <a:r>
                <a:rPr lang="en-US" sz="1439" b="1">
                  <a:solidFill>
                    <a:srgbClr val="000000">
                      <a:alpha val="100000"/>
                    </a:srgbClr>
                  </a:solidFill>
                  <a:cs typeface="Calibri"/>
                </a:rPr>
                <a:t>Program</a:t>
              </a:r>
              <a:endParaRPr sz="1439" b="1">
                <a:solidFill>
                  <a:srgbClr val="000000">
                    <a:alpha val="100000"/>
                  </a:srgbClr>
                </a:solidFill>
                <a:cs typeface="Calibri"/>
              </a:endParaRPr>
            </a:p>
          </p:txBody>
        </p:sp>
      </p:grpSp>
      <p:sp>
        <p:nvSpPr>
          <p:cNvPr id="80" name="pg5">
            <a:extLst>
              <a:ext uri="{FF2B5EF4-FFF2-40B4-BE49-F238E27FC236}">
                <a16:creationId xmlns:a16="http://schemas.microsoft.com/office/drawing/2014/main" id="{6C09AB88-C084-6743-11D3-CB23BDEDA975}"/>
              </a:ext>
            </a:extLst>
          </p:cNvPr>
          <p:cNvSpPr/>
          <p:nvPr/>
        </p:nvSpPr>
        <p:spPr>
          <a:xfrm>
            <a:off x="6213547" y="3053096"/>
            <a:ext cx="47286" cy="1129218"/>
          </a:xfrm>
          <a:custGeom>
            <a:avLst/>
            <a:gdLst/>
            <a:ahLst/>
            <a:cxnLst/>
            <a:rect l="0" t="0" r="0" b="0"/>
            <a:pathLst>
              <a:path w="47286" h="1129218">
                <a:moveTo>
                  <a:pt x="47286" y="1129218"/>
                </a:moveTo>
                <a:lnTo>
                  <a:pt x="47286" y="1084049"/>
                </a:lnTo>
                <a:lnTo>
                  <a:pt x="47286" y="1038880"/>
                </a:lnTo>
                <a:lnTo>
                  <a:pt x="47286" y="993712"/>
                </a:lnTo>
                <a:lnTo>
                  <a:pt x="47286" y="948543"/>
                </a:lnTo>
                <a:lnTo>
                  <a:pt x="47286" y="903374"/>
                </a:lnTo>
                <a:lnTo>
                  <a:pt x="47286" y="858205"/>
                </a:lnTo>
                <a:lnTo>
                  <a:pt x="47286" y="813037"/>
                </a:lnTo>
                <a:lnTo>
                  <a:pt x="47286" y="767868"/>
                </a:lnTo>
                <a:lnTo>
                  <a:pt x="47286" y="722699"/>
                </a:lnTo>
                <a:lnTo>
                  <a:pt x="47286" y="677530"/>
                </a:lnTo>
                <a:lnTo>
                  <a:pt x="47286" y="632362"/>
                </a:lnTo>
                <a:lnTo>
                  <a:pt x="47286" y="587193"/>
                </a:lnTo>
                <a:lnTo>
                  <a:pt x="47286" y="542024"/>
                </a:lnTo>
                <a:lnTo>
                  <a:pt x="47286" y="496856"/>
                </a:lnTo>
                <a:lnTo>
                  <a:pt x="47286" y="451687"/>
                </a:lnTo>
                <a:lnTo>
                  <a:pt x="47286" y="406518"/>
                </a:lnTo>
                <a:lnTo>
                  <a:pt x="47286" y="361349"/>
                </a:lnTo>
                <a:lnTo>
                  <a:pt x="47286" y="316181"/>
                </a:lnTo>
                <a:lnTo>
                  <a:pt x="47286" y="271012"/>
                </a:lnTo>
                <a:lnTo>
                  <a:pt x="47286" y="225843"/>
                </a:lnTo>
                <a:lnTo>
                  <a:pt x="47286" y="180674"/>
                </a:lnTo>
                <a:lnTo>
                  <a:pt x="47286" y="135506"/>
                </a:lnTo>
                <a:lnTo>
                  <a:pt x="47286" y="90337"/>
                </a:lnTo>
                <a:lnTo>
                  <a:pt x="47286" y="45168"/>
                </a:lnTo>
                <a:lnTo>
                  <a:pt x="47286" y="0"/>
                </a:lnTo>
                <a:lnTo>
                  <a:pt x="0" y="990"/>
                </a:lnTo>
                <a:lnTo>
                  <a:pt x="1891" y="46119"/>
                </a:lnTo>
                <a:lnTo>
                  <a:pt x="3782" y="91248"/>
                </a:lnTo>
                <a:lnTo>
                  <a:pt x="5674" y="136377"/>
                </a:lnTo>
                <a:lnTo>
                  <a:pt x="7565" y="181506"/>
                </a:lnTo>
                <a:lnTo>
                  <a:pt x="9457" y="226636"/>
                </a:lnTo>
                <a:lnTo>
                  <a:pt x="11348" y="271765"/>
                </a:lnTo>
                <a:lnTo>
                  <a:pt x="13240" y="316894"/>
                </a:lnTo>
                <a:lnTo>
                  <a:pt x="15131" y="362023"/>
                </a:lnTo>
                <a:lnTo>
                  <a:pt x="17023" y="407152"/>
                </a:lnTo>
                <a:lnTo>
                  <a:pt x="18914" y="452281"/>
                </a:lnTo>
                <a:lnTo>
                  <a:pt x="20806" y="497410"/>
                </a:lnTo>
                <a:lnTo>
                  <a:pt x="22697" y="542539"/>
                </a:lnTo>
                <a:lnTo>
                  <a:pt x="24589" y="587668"/>
                </a:lnTo>
                <a:lnTo>
                  <a:pt x="26480" y="632798"/>
                </a:lnTo>
                <a:lnTo>
                  <a:pt x="28372" y="677927"/>
                </a:lnTo>
                <a:lnTo>
                  <a:pt x="30263" y="723056"/>
                </a:lnTo>
                <a:lnTo>
                  <a:pt x="32154" y="768185"/>
                </a:lnTo>
                <a:lnTo>
                  <a:pt x="34046" y="813314"/>
                </a:lnTo>
                <a:lnTo>
                  <a:pt x="35937" y="858443"/>
                </a:lnTo>
                <a:lnTo>
                  <a:pt x="37829" y="903572"/>
                </a:lnTo>
                <a:lnTo>
                  <a:pt x="39720" y="948701"/>
                </a:lnTo>
                <a:lnTo>
                  <a:pt x="41612" y="993830"/>
                </a:lnTo>
                <a:lnTo>
                  <a:pt x="43503" y="1038959"/>
                </a:lnTo>
                <a:lnTo>
                  <a:pt x="45395" y="1084089"/>
                </a:lnTo>
                <a:close/>
              </a:path>
            </a:pathLst>
          </a:custGeom>
          <a:solidFill>
            <a:srgbClr val="A5A5A5">
              <a:alpha val="100000"/>
            </a:srgbClr>
          </a:solidFill>
        </p:spPr>
        <p:txBody>
          <a:bodyPr/>
          <a:lstStyle/>
          <a:p>
            <a:endParaRPr/>
          </a:p>
        </p:txBody>
      </p:sp>
      <p:sp>
        <p:nvSpPr>
          <p:cNvPr id="81" name="pg6">
            <a:extLst>
              <a:ext uri="{FF2B5EF4-FFF2-40B4-BE49-F238E27FC236}">
                <a16:creationId xmlns:a16="http://schemas.microsoft.com/office/drawing/2014/main" id="{150E346D-5B8E-9E88-7925-68C09B91399C}"/>
              </a:ext>
            </a:extLst>
          </p:cNvPr>
          <p:cNvSpPr/>
          <p:nvPr/>
        </p:nvSpPr>
        <p:spPr>
          <a:xfrm>
            <a:off x="6026057" y="3054086"/>
            <a:ext cx="234777" cy="1128227"/>
          </a:xfrm>
          <a:custGeom>
            <a:avLst/>
            <a:gdLst/>
            <a:ahLst/>
            <a:cxnLst/>
            <a:rect l="0" t="0" r="0" b="0"/>
            <a:pathLst>
              <a:path w="234777" h="1128227">
                <a:moveTo>
                  <a:pt x="234777" y="1128227"/>
                </a:moveTo>
                <a:lnTo>
                  <a:pt x="232886" y="1083098"/>
                </a:lnTo>
                <a:lnTo>
                  <a:pt x="230994" y="1037969"/>
                </a:lnTo>
                <a:lnTo>
                  <a:pt x="229103" y="992840"/>
                </a:lnTo>
                <a:lnTo>
                  <a:pt x="227211" y="947711"/>
                </a:lnTo>
                <a:lnTo>
                  <a:pt x="225320" y="902582"/>
                </a:lnTo>
                <a:lnTo>
                  <a:pt x="223428" y="857453"/>
                </a:lnTo>
                <a:lnTo>
                  <a:pt x="221537" y="812323"/>
                </a:lnTo>
                <a:lnTo>
                  <a:pt x="219645" y="767194"/>
                </a:lnTo>
                <a:lnTo>
                  <a:pt x="217754" y="722065"/>
                </a:lnTo>
                <a:lnTo>
                  <a:pt x="215862" y="676936"/>
                </a:lnTo>
                <a:lnTo>
                  <a:pt x="213971" y="631807"/>
                </a:lnTo>
                <a:lnTo>
                  <a:pt x="212080" y="586678"/>
                </a:lnTo>
                <a:lnTo>
                  <a:pt x="210188" y="541549"/>
                </a:lnTo>
                <a:lnTo>
                  <a:pt x="208297" y="496420"/>
                </a:lnTo>
                <a:lnTo>
                  <a:pt x="206405" y="451291"/>
                </a:lnTo>
                <a:lnTo>
                  <a:pt x="204514" y="406161"/>
                </a:lnTo>
                <a:lnTo>
                  <a:pt x="202622" y="361032"/>
                </a:lnTo>
                <a:lnTo>
                  <a:pt x="200731" y="315903"/>
                </a:lnTo>
                <a:lnTo>
                  <a:pt x="198839" y="270774"/>
                </a:lnTo>
                <a:lnTo>
                  <a:pt x="196948" y="225645"/>
                </a:lnTo>
                <a:lnTo>
                  <a:pt x="195056" y="180516"/>
                </a:lnTo>
                <a:lnTo>
                  <a:pt x="193165" y="135387"/>
                </a:lnTo>
                <a:lnTo>
                  <a:pt x="191273" y="90258"/>
                </a:lnTo>
                <a:lnTo>
                  <a:pt x="189382" y="45129"/>
                </a:lnTo>
                <a:lnTo>
                  <a:pt x="187490" y="0"/>
                </a:lnTo>
                <a:lnTo>
                  <a:pt x="140287" y="2969"/>
                </a:lnTo>
                <a:lnTo>
                  <a:pt x="93249" y="7913"/>
                </a:lnTo>
                <a:lnTo>
                  <a:pt x="46459" y="14823"/>
                </a:lnTo>
                <a:lnTo>
                  <a:pt x="0" y="23685"/>
                </a:lnTo>
                <a:lnTo>
                  <a:pt x="9391" y="67867"/>
                </a:lnTo>
                <a:lnTo>
                  <a:pt x="18782" y="112048"/>
                </a:lnTo>
                <a:lnTo>
                  <a:pt x="28173" y="156230"/>
                </a:lnTo>
                <a:lnTo>
                  <a:pt x="37564" y="200412"/>
                </a:lnTo>
                <a:lnTo>
                  <a:pt x="46955" y="244594"/>
                </a:lnTo>
                <a:lnTo>
                  <a:pt x="56346" y="288775"/>
                </a:lnTo>
                <a:lnTo>
                  <a:pt x="65737" y="332957"/>
                </a:lnTo>
                <a:lnTo>
                  <a:pt x="75128" y="377139"/>
                </a:lnTo>
                <a:lnTo>
                  <a:pt x="84519" y="421320"/>
                </a:lnTo>
                <a:lnTo>
                  <a:pt x="93911" y="465502"/>
                </a:lnTo>
                <a:lnTo>
                  <a:pt x="103302" y="509684"/>
                </a:lnTo>
                <a:lnTo>
                  <a:pt x="112693" y="553865"/>
                </a:lnTo>
                <a:lnTo>
                  <a:pt x="122084" y="598047"/>
                </a:lnTo>
                <a:lnTo>
                  <a:pt x="131475" y="642229"/>
                </a:lnTo>
                <a:lnTo>
                  <a:pt x="140866" y="686410"/>
                </a:lnTo>
                <a:lnTo>
                  <a:pt x="150257" y="730592"/>
                </a:lnTo>
                <a:lnTo>
                  <a:pt x="159648" y="774774"/>
                </a:lnTo>
                <a:lnTo>
                  <a:pt x="169039" y="818955"/>
                </a:lnTo>
                <a:lnTo>
                  <a:pt x="178431" y="863137"/>
                </a:lnTo>
                <a:lnTo>
                  <a:pt x="187822" y="907319"/>
                </a:lnTo>
                <a:lnTo>
                  <a:pt x="197213" y="951500"/>
                </a:lnTo>
                <a:lnTo>
                  <a:pt x="206604" y="995682"/>
                </a:lnTo>
                <a:lnTo>
                  <a:pt x="215995" y="1039864"/>
                </a:lnTo>
                <a:lnTo>
                  <a:pt x="225386" y="1084045"/>
                </a:lnTo>
                <a:close/>
              </a:path>
            </a:pathLst>
          </a:custGeom>
          <a:solidFill>
            <a:srgbClr val="8FAADC">
              <a:alpha val="100000"/>
            </a:srgbClr>
          </a:solidFill>
        </p:spPr>
        <p:txBody>
          <a:bodyPr/>
          <a:lstStyle/>
          <a:p>
            <a:endParaRPr/>
          </a:p>
        </p:txBody>
      </p:sp>
      <p:sp>
        <p:nvSpPr>
          <p:cNvPr id="82" name="pg7">
            <a:extLst>
              <a:ext uri="{FF2B5EF4-FFF2-40B4-BE49-F238E27FC236}">
                <a16:creationId xmlns:a16="http://schemas.microsoft.com/office/drawing/2014/main" id="{0E21F77A-722A-F388-6DD9-CC924F748606}"/>
              </a:ext>
            </a:extLst>
          </p:cNvPr>
          <p:cNvSpPr/>
          <p:nvPr/>
        </p:nvSpPr>
        <p:spPr>
          <a:xfrm>
            <a:off x="5758744" y="3077772"/>
            <a:ext cx="502090" cy="1104542"/>
          </a:xfrm>
          <a:custGeom>
            <a:avLst/>
            <a:gdLst/>
            <a:ahLst/>
            <a:cxnLst/>
            <a:rect l="0" t="0" r="0" b="0"/>
            <a:pathLst>
              <a:path w="502090" h="1104542">
                <a:moveTo>
                  <a:pt x="502090" y="1104542"/>
                </a:moveTo>
                <a:lnTo>
                  <a:pt x="492699" y="1060360"/>
                </a:lnTo>
                <a:lnTo>
                  <a:pt x="483307" y="1016178"/>
                </a:lnTo>
                <a:lnTo>
                  <a:pt x="473916" y="971997"/>
                </a:lnTo>
                <a:lnTo>
                  <a:pt x="464525" y="927815"/>
                </a:lnTo>
                <a:lnTo>
                  <a:pt x="455134" y="883633"/>
                </a:lnTo>
                <a:lnTo>
                  <a:pt x="445743" y="839451"/>
                </a:lnTo>
                <a:lnTo>
                  <a:pt x="436352" y="795270"/>
                </a:lnTo>
                <a:lnTo>
                  <a:pt x="426961" y="751088"/>
                </a:lnTo>
                <a:lnTo>
                  <a:pt x="417570" y="706906"/>
                </a:lnTo>
                <a:lnTo>
                  <a:pt x="408179" y="662725"/>
                </a:lnTo>
                <a:lnTo>
                  <a:pt x="398787" y="618543"/>
                </a:lnTo>
                <a:lnTo>
                  <a:pt x="389396" y="574361"/>
                </a:lnTo>
                <a:lnTo>
                  <a:pt x="380005" y="530180"/>
                </a:lnTo>
                <a:lnTo>
                  <a:pt x="370614" y="485998"/>
                </a:lnTo>
                <a:lnTo>
                  <a:pt x="361223" y="441816"/>
                </a:lnTo>
                <a:lnTo>
                  <a:pt x="351832" y="397635"/>
                </a:lnTo>
                <a:lnTo>
                  <a:pt x="342441" y="353453"/>
                </a:lnTo>
                <a:lnTo>
                  <a:pt x="333050" y="309271"/>
                </a:lnTo>
                <a:lnTo>
                  <a:pt x="323659" y="265090"/>
                </a:lnTo>
                <a:lnTo>
                  <a:pt x="314268" y="220908"/>
                </a:lnTo>
                <a:lnTo>
                  <a:pt x="304876" y="176726"/>
                </a:lnTo>
                <a:lnTo>
                  <a:pt x="295485" y="132545"/>
                </a:lnTo>
                <a:lnTo>
                  <a:pt x="286094" y="88363"/>
                </a:lnTo>
                <a:lnTo>
                  <a:pt x="276703" y="44181"/>
                </a:lnTo>
                <a:lnTo>
                  <a:pt x="267312" y="0"/>
                </a:lnTo>
                <a:lnTo>
                  <a:pt x="221264" y="10800"/>
                </a:lnTo>
                <a:lnTo>
                  <a:pt x="175710" y="23519"/>
                </a:lnTo>
                <a:lnTo>
                  <a:pt x="130727" y="38135"/>
                </a:lnTo>
                <a:lnTo>
                  <a:pt x="86397" y="54621"/>
                </a:lnTo>
                <a:lnTo>
                  <a:pt x="42795" y="72949"/>
                </a:lnTo>
                <a:lnTo>
                  <a:pt x="0" y="93088"/>
                </a:lnTo>
                <a:lnTo>
                  <a:pt x="20083" y="133546"/>
                </a:lnTo>
                <a:lnTo>
                  <a:pt x="40167" y="174004"/>
                </a:lnTo>
                <a:lnTo>
                  <a:pt x="60250" y="214462"/>
                </a:lnTo>
                <a:lnTo>
                  <a:pt x="80334" y="254920"/>
                </a:lnTo>
                <a:lnTo>
                  <a:pt x="100418" y="295378"/>
                </a:lnTo>
                <a:lnTo>
                  <a:pt x="120501" y="335837"/>
                </a:lnTo>
                <a:lnTo>
                  <a:pt x="140585" y="376295"/>
                </a:lnTo>
                <a:lnTo>
                  <a:pt x="160668" y="416753"/>
                </a:lnTo>
                <a:lnTo>
                  <a:pt x="180752" y="457211"/>
                </a:lnTo>
                <a:lnTo>
                  <a:pt x="200836" y="497669"/>
                </a:lnTo>
                <a:lnTo>
                  <a:pt x="220919" y="538127"/>
                </a:lnTo>
                <a:lnTo>
                  <a:pt x="241003" y="578585"/>
                </a:lnTo>
                <a:lnTo>
                  <a:pt x="261086" y="619044"/>
                </a:lnTo>
                <a:lnTo>
                  <a:pt x="281170" y="659502"/>
                </a:lnTo>
                <a:lnTo>
                  <a:pt x="301254" y="699960"/>
                </a:lnTo>
                <a:lnTo>
                  <a:pt x="321337" y="740418"/>
                </a:lnTo>
                <a:lnTo>
                  <a:pt x="341421" y="780876"/>
                </a:lnTo>
                <a:lnTo>
                  <a:pt x="361504" y="821334"/>
                </a:lnTo>
                <a:lnTo>
                  <a:pt x="381588" y="861793"/>
                </a:lnTo>
                <a:lnTo>
                  <a:pt x="401672" y="902251"/>
                </a:lnTo>
                <a:lnTo>
                  <a:pt x="421755" y="942709"/>
                </a:lnTo>
                <a:lnTo>
                  <a:pt x="441839" y="983167"/>
                </a:lnTo>
                <a:lnTo>
                  <a:pt x="461922" y="1023625"/>
                </a:lnTo>
                <a:lnTo>
                  <a:pt x="482006" y="1064083"/>
                </a:lnTo>
                <a:close/>
              </a:path>
            </a:pathLst>
          </a:custGeom>
          <a:solidFill>
            <a:srgbClr val="DBDBDB">
              <a:alpha val="100000"/>
            </a:srgbClr>
          </a:solidFill>
        </p:spPr>
        <p:txBody>
          <a:bodyPr/>
          <a:lstStyle/>
          <a:p>
            <a:endParaRPr/>
          </a:p>
        </p:txBody>
      </p:sp>
      <p:sp>
        <p:nvSpPr>
          <p:cNvPr id="83" name="pg8">
            <a:extLst>
              <a:ext uri="{FF2B5EF4-FFF2-40B4-BE49-F238E27FC236}">
                <a16:creationId xmlns:a16="http://schemas.microsoft.com/office/drawing/2014/main" id="{E4E9C86E-1BD8-D21B-103B-A78D3CD372B3}"/>
              </a:ext>
            </a:extLst>
          </p:cNvPr>
          <p:cNvSpPr/>
          <p:nvPr/>
        </p:nvSpPr>
        <p:spPr>
          <a:xfrm>
            <a:off x="5133844" y="3170860"/>
            <a:ext cx="1126989" cy="1011454"/>
          </a:xfrm>
          <a:custGeom>
            <a:avLst/>
            <a:gdLst/>
            <a:ahLst/>
            <a:cxnLst/>
            <a:rect l="0" t="0" r="0" b="0"/>
            <a:pathLst>
              <a:path w="1126989" h="1011454">
                <a:moveTo>
                  <a:pt x="1126989" y="1011454"/>
                </a:moveTo>
                <a:lnTo>
                  <a:pt x="1106906" y="970995"/>
                </a:lnTo>
                <a:lnTo>
                  <a:pt x="1086822" y="930537"/>
                </a:lnTo>
                <a:lnTo>
                  <a:pt x="1066739" y="890079"/>
                </a:lnTo>
                <a:lnTo>
                  <a:pt x="1046655" y="849621"/>
                </a:lnTo>
                <a:lnTo>
                  <a:pt x="1026571" y="809163"/>
                </a:lnTo>
                <a:lnTo>
                  <a:pt x="1006488" y="768705"/>
                </a:lnTo>
                <a:lnTo>
                  <a:pt x="986404" y="728246"/>
                </a:lnTo>
                <a:lnTo>
                  <a:pt x="966321" y="687788"/>
                </a:lnTo>
                <a:lnTo>
                  <a:pt x="946237" y="647330"/>
                </a:lnTo>
                <a:lnTo>
                  <a:pt x="926153" y="606872"/>
                </a:lnTo>
                <a:lnTo>
                  <a:pt x="906070" y="566414"/>
                </a:lnTo>
                <a:lnTo>
                  <a:pt x="885986" y="525956"/>
                </a:lnTo>
                <a:lnTo>
                  <a:pt x="865903" y="485497"/>
                </a:lnTo>
                <a:lnTo>
                  <a:pt x="845819" y="445039"/>
                </a:lnTo>
                <a:lnTo>
                  <a:pt x="825735" y="404581"/>
                </a:lnTo>
                <a:lnTo>
                  <a:pt x="805652" y="364123"/>
                </a:lnTo>
                <a:lnTo>
                  <a:pt x="785568" y="323665"/>
                </a:lnTo>
                <a:lnTo>
                  <a:pt x="765485" y="283207"/>
                </a:lnTo>
                <a:lnTo>
                  <a:pt x="745401" y="242748"/>
                </a:lnTo>
                <a:lnTo>
                  <a:pt x="725317" y="202290"/>
                </a:lnTo>
                <a:lnTo>
                  <a:pt x="705234" y="161832"/>
                </a:lnTo>
                <a:lnTo>
                  <a:pt x="685150" y="121374"/>
                </a:lnTo>
                <a:lnTo>
                  <a:pt x="665067" y="80916"/>
                </a:lnTo>
                <a:lnTo>
                  <a:pt x="644983" y="40458"/>
                </a:lnTo>
                <a:lnTo>
                  <a:pt x="624899" y="0"/>
                </a:lnTo>
                <a:lnTo>
                  <a:pt x="584579" y="21037"/>
                </a:lnTo>
                <a:lnTo>
                  <a:pt x="545139" y="43681"/>
                </a:lnTo>
                <a:lnTo>
                  <a:pt x="506643" y="67894"/>
                </a:lnTo>
                <a:lnTo>
                  <a:pt x="469153" y="93638"/>
                </a:lnTo>
                <a:lnTo>
                  <a:pt x="432729" y="120871"/>
                </a:lnTo>
                <a:lnTo>
                  <a:pt x="397432" y="149549"/>
                </a:lnTo>
                <a:lnTo>
                  <a:pt x="363319" y="179624"/>
                </a:lnTo>
                <a:lnTo>
                  <a:pt x="330444" y="211048"/>
                </a:lnTo>
                <a:lnTo>
                  <a:pt x="298860" y="243771"/>
                </a:lnTo>
                <a:lnTo>
                  <a:pt x="268621" y="277739"/>
                </a:lnTo>
                <a:lnTo>
                  <a:pt x="239773" y="312897"/>
                </a:lnTo>
                <a:lnTo>
                  <a:pt x="212365" y="349188"/>
                </a:lnTo>
                <a:lnTo>
                  <a:pt x="186440" y="386554"/>
                </a:lnTo>
                <a:lnTo>
                  <a:pt x="162040" y="424933"/>
                </a:lnTo>
                <a:lnTo>
                  <a:pt x="139206" y="464263"/>
                </a:lnTo>
                <a:lnTo>
                  <a:pt x="117974" y="504481"/>
                </a:lnTo>
                <a:lnTo>
                  <a:pt x="98379" y="545521"/>
                </a:lnTo>
                <a:lnTo>
                  <a:pt x="80452" y="587317"/>
                </a:lnTo>
                <a:lnTo>
                  <a:pt x="64222" y="629800"/>
                </a:lnTo>
                <a:lnTo>
                  <a:pt x="49716" y="672903"/>
                </a:lnTo>
                <a:lnTo>
                  <a:pt x="36958" y="716555"/>
                </a:lnTo>
                <a:lnTo>
                  <a:pt x="25968" y="760686"/>
                </a:lnTo>
                <a:lnTo>
                  <a:pt x="16763" y="805223"/>
                </a:lnTo>
                <a:lnTo>
                  <a:pt x="9359" y="850094"/>
                </a:lnTo>
                <a:lnTo>
                  <a:pt x="3769" y="895228"/>
                </a:lnTo>
                <a:lnTo>
                  <a:pt x="0" y="940549"/>
                </a:lnTo>
                <a:lnTo>
                  <a:pt x="45079" y="943385"/>
                </a:lnTo>
                <a:lnTo>
                  <a:pt x="90159" y="946222"/>
                </a:lnTo>
                <a:lnTo>
                  <a:pt x="135238" y="949058"/>
                </a:lnTo>
                <a:lnTo>
                  <a:pt x="180318" y="951894"/>
                </a:lnTo>
                <a:lnTo>
                  <a:pt x="225397" y="954730"/>
                </a:lnTo>
                <a:lnTo>
                  <a:pt x="270477" y="957566"/>
                </a:lnTo>
                <a:lnTo>
                  <a:pt x="315557" y="960402"/>
                </a:lnTo>
                <a:lnTo>
                  <a:pt x="360636" y="963239"/>
                </a:lnTo>
                <a:lnTo>
                  <a:pt x="405716" y="966075"/>
                </a:lnTo>
                <a:lnTo>
                  <a:pt x="450795" y="968911"/>
                </a:lnTo>
                <a:lnTo>
                  <a:pt x="495875" y="971747"/>
                </a:lnTo>
                <a:lnTo>
                  <a:pt x="540955" y="974583"/>
                </a:lnTo>
                <a:lnTo>
                  <a:pt x="586034" y="977419"/>
                </a:lnTo>
                <a:lnTo>
                  <a:pt x="631114" y="980256"/>
                </a:lnTo>
                <a:lnTo>
                  <a:pt x="676193" y="983092"/>
                </a:lnTo>
                <a:lnTo>
                  <a:pt x="721273" y="985928"/>
                </a:lnTo>
                <a:lnTo>
                  <a:pt x="766353" y="988764"/>
                </a:lnTo>
                <a:lnTo>
                  <a:pt x="811432" y="991600"/>
                </a:lnTo>
                <a:lnTo>
                  <a:pt x="856512" y="994437"/>
                </a:lnTo>
                <a:lnTo>
                  <a:pt x="901591" y="997273"/>
                </a:lnTo>
                <a:lnTo>
                  <a:pt x="946671" y="1000109"/>
                </a:lnTo>
                <a:lnTo>
                  <a:pt x="991751" y="1002945"/>
                </a:lnTo>
                <a:lnTo>
                  <a:pt x="1036830" y="1005781"/>
                </a:lnTo>
                <a:lnTo>
                  <a:pt x="1081910" y="1008617"/>
                </a:lnTo>
                <a:close/>
              </a:path>
            </a:pathLst>
          </a:custGeom>
          <a:solidFill>
            <a:srgbClr val="4472C4">
              <a:alpha val="100000"/>
            </a:srgbClr>
          </a:solidFill>
        </p:spPr>
        <p:txBody>
          <a:bodyPr/>
          <a:lstStyle/>
          <a:p>
            <a:endParaRPr/>
          </a:p>
        </p:txBody>
      </p:sp>
      <p:sp>
        <p:nvSpPr>
          <p:cNvPr id="84" name="pg9">
            <a:extLst>
              <a:ext uri="{FF2B5EF4-FFF2-40B4-BE49-F238E27FC236}">
                <a16:creationId xmlns:a16="http://schemas.microsoft.com/office/drawing/2014/main" id="{F27C1E5D-54F0-6F6D-A638-179A37D3C156}"/>
              </a:ext>
            </a:extLst>
          </p:cNvPr>
          <p:cNvSpPr/>
          <p:nvPr/>
        </p:nvSpPr>
        <p:spPr>
          <a:xfrm>
            <a:off x="5131778" y="4111410"/>
            <a:ext cx="1176342" cy="1200120"/>
          </a:xfrm>
          <a:custGeom>
            <a:avLst/>
            <a:gdLst/>
            <a:ahLst/>
            <a:cxnLst/>
            <a:rect l="0" t="0" r="0" b="0"/>
            <a:pathLst>
              <a:path w="1176342" h="1200120">
                <a:moveTo>
                  <a:pt x="1129055" y="70904"/>
                </a:moveTo>
                <a:lnTo>
                  <a:pt x="1083976" y="68068"/>
                </a:lnTo>
                <a:lnTo>
                  <a:pt x="1038896" y="65231"/>
                </a:lnTo>
                <a:lnTo>
                  <a:pt x="993817" y="62395"/>
                </a:lnTo>
                <a:lnTo>
                  <a:pt x="948737" y="59559"/>
                </a:lnTo>
                <a:lnTo>
                  <a:pt x="903657" y="56723"/>
                </a:lnTo>
                <a:lnTo>
                  <a:pt x="858578" y="53887"/>
                </a:lnTo>
                <a:lnTo>
                  <a:pt x="813498" y="51051"/>
                </a:lnTo>
                <a:lnTo>
                  <a:pt x="768419" y="48214"/>
                </a:lnTo>
                <a:lnTo>
                  <a:pt x="723339" y="45378"/>
                </a:lnTo>
                <a:lnTo>
                  <a:pt x="678259" y="42542"/>
                </a:lnTo>
                <a:lnTo>
                  <a:pt x="633180" y="39706"/>
                </a:lnTo>
                <a:lnTo>
                  <a:pt x="588100" y="36870"/>
                </a:lnTo>
                <a:lnTo>
                  <a:pt x="543021" y="34034"/>
                </a:lnTo>
                <a:lnTo>
                  <a:pt x="497941" y="31197"/>
                </a:lnTo>
                <a:lnTo>
                  <a:pt x="452861" y="28361"/>
                </a:lnTo>
                <a:lnTo>
                  <a:pt x="407782" y="25525"/>
                </a:lnTo>
                <a:lnTo>
                  <a:pt x="362702" y="22689"/>
                </a:lnTo>
                <a:lnTo>
                  <a:pt x="317623" y="19853"/>
                </a:lnTo>
                <a:lnTo>
                  <a:pt x="272543" y="17017"/>
                </a:lnTo>
                <a:lnTo>
                  <a:pt x="227463" y="14180"/>
                </a:lnTo>
                <a:lnTo>
                  <a:pt x="182384" y="11344"/>
                </a:lnTo>
                <a:lnTo>
                  <a:pt x="137304" y="8508"/>
                </a:lnTo>
                <a:lnTo>
                  <a:pt x="92225" y="5672"/>
                </a:lnTo>
                <a:lnTo>
                  <a:pt x="47145" y="2836"/>
                </a:lnTo>
                <a:lnTo>
                  <a:pt x="2065" y="0"/>
                </a:lnTo>
                <a:lnTo>
                  <a:pt x="134" y="45003"/>
                </a:lnTo>
                <a:lnTo>
                  <a:pt x="0" y="90048"/>
                </a:lnTo>
                <a:lnTo>
                  <a:pt x="1661" y="135063"/>
                </a:lnTo>
                <a:lnTo>
                  <a:pt x="5117" y="179975"/>
                </a:lnTo>
                <a:lnTo>
                  <a:pt x="10361" y="224714"/>
                </a:lnTo>
                <a:lnTo>
                  <a:pt x="17386" y="269208"/>
                </a:lnTo>
                <a:lnTo>
                  <a:pt x="26179" y="313387"/>
                </a:lnTo>
                <a:lnTo>
                  <a:pt x="36728" y="357179"/>
                </a:lnTo>
                <a:lnTo>
                  <a:pt x="49014" y="400517"/>
                </a:lnTo>
                <a:lnTo>
                  <a:pt x="63019" y="443329"/>
                </a:lnTo>
                <a:lnTo>
                  <a:pt x="78721" y="485549"/>
                </a:lnTo>
                <a:lnTo>
                  <a:pt x="96094" y="527110"/>
                </a:lnTo>
                <a:lnTo>
                  <a:pt x="115110" y="567944"/>
                </a:lnTo>
                <a:lnTo>
                  <a:pt x="135740" y="607987"/>
                </a:lnTo>
                <a:lnTo>
                  <a:pt x="157951" y="647176"/>
                </a:lnTo>
                <a:lnTo>
                  <a:pt x="181707" y="685448"/>
                </a:lnTo>
                <a:lnTo>
                  <a:pt x="206970" y="722742"/>
                </a:lnTo>
                <a:lnTo>
                  <a:pt x="233701" y="758998"/>
                </a:lnTo>
                <a:lnTo>
                  <a:pt x="261856" y="794160"/>
                </a:lnTo>
                <a:lnTo>
                  <a:pt x="291392" y="828171"/>
                </a:lnTo>
                <a:lnTo>
                  <a:pt x="322260" y="860976"/>
                </a:lnTo>
                <a:lnTo>
                  <a:pt x="354412" y="892525"/>
                </a:lnTo>
                <a:lnTo>
                  <a:pt x="387797" y="922766"/>
                </a:lnTo>
                <a:lnTo>
                  <a:pt x="422361" y="951652"/>
                </a:lnTo>
                <a:lnTo>
                  <a:pt x="458050" y="979136"/>
                </a:lnTo>
                <a:lnTo>
                  <a:pt x="494806" y="1005175"/>
                </a:lnTo>
                <a:lnTo>
                  <a:pt x="532572" y="1029727"/>
                </a:lnTo>
                <a:lnTo>
                  <a:pt x="571287" y="1052753"/>
                </a:lnTo>
                <a:lnTo>
                  <a:pt x="610890" y="1074217"/>
                </a:lnTo>
                <a:lnTo>
                  <a:pt x="651317" y="1094085"/>
                </a:lnTo>
                <a:lnTo>
                  <a:pt x="692504" y="1112324"/>
                </a:lnTo>
                <a:lnTo>
                  <a:pt x="734386" y="1128906"/>
                </a:lnTo>
                <a:lnTo>
                  <a:pt x="776896" y="1143805"/>
                </a:lnTo>
                <a:lnTo>
                  <a:pt x="819966" y="1156997"/>
                </a:lnTo>
                <a:lnTo>
                  <a:pt x="863529" y="1168460"/>
                </a:lnTo>
                <a:lnTo>
                  <a:pt x="907513" y="1178176"/>
                </a:lnTo>
                <a:lnTo>
                  <a:pt x="951851" y="1186131"/>
                </a:lnTo>
                <a:lnTo>
                  <a:pt x="996470" y="1192311"/>
                </a:lnTo>
                <a:lnTo>
                  <a:pt x="1041300" y="1196707"/>
                </a:lnTo>
                <a:lnTo>
                  <a:pt x="1086270" y="1199311"/>
                </a:lnTo>
                <a:lnTo>
                  <a:pt x="1131308" y="1200120"/>
                </a:lnTo>
                <a:lnTo>
                  <a:pt x="1176342" y="1199131"/>
                </a:lnTo>
                <a:lnTo>
                  <a:pt x="1174451" y="1154002"/>
                </a:lnTo>
                <a:lnTo>
                  <a:pt x="1172559" y="1108873"/>
                </a:lnTo>
                <a:lnTo>
                  <a:pt x="1170668" y="1063744"/>
                </a:lnTo>
                <a:lnTo>
                  <a:pt x="1168776" y="1018615"/>
                </a:lnTo>
                <a:lnTo>
                  <a:pt x="1166885" y="973486"/>
                </a:lnTo>
                <a:lnTo>
                  <a:pt x="1164993" y="928357"/>
                </a:lnTo>
                <a:lnTo>
                  <a:pt x="1163102" y="883228"/>
                </a:lnTo>
                <a:lnTo>
                  <a:pt x="1161210" y="838099"/>
                </a:lnTo>
                <a:lnTo>
                  <a:pt x="1159319" y="792969"/>
                </a:lnTo>
                <a:lnTo>
                  <a:pt x="1157427" y="747840"/>
                </a:lnTo>
                <a:lnTo>
                  <a:pt x="1155536" y="702711"/>
                </a:lnTo>
                <a:lnTo>
                  <a:pt x="1153645" y="657582"/>
                </a:lnTo>
                <a:lnTo>
                  <a:pt x="1151753" y="612453"/>
                </a:lnTo>
                <a:lnTo>
                  <a:pt x="1149862" y="567324"/>
                </a:lnTo>
                <a:lnTo>
                  <a:pt x="1147970" y="522195"/>
                </a:lnTo>
                <a:lnTo>
                  <a:pt x="1146079" y="477066"/>
                </a:lnTo>
                <a:lnTo>
                  <a:pt x="1144187" y="431937"/>
                </a:lnTo>
                <a:lnTo>
                  <a:pt x="1142296" y="386807"/>
                </a:lnTo>
                <a:lnTo>
                  <a:pt x="1140404" y="341678"/>
                </a:lnTo>
                <a:lnTo>
                  <a:pt x="1138513" y="296549"/>
                </a:lnTo>
                <a:lnTo>
                  <a:pt x="1136621" y="251420"/>
                </a:lnTo>
                <a:lnTo>
                  <a:pt x="1134730" y="206291"/>
                </a:lnTo>
                <a:lnTo>
                  <a:pt x="1132838" y="161162"/>
                </a:lnTo>
                <a:lnTo>
                  <a:pt x="1130947" y="116033"/>
                </a:lnTo>
                <a:close/>
              </a:path>
            </a:pathLst>
          </a:custGeom>
          <a:solidFill>
            <a:srgbClr val="00B0F0"/>
          </a:solidFill>
        </p:spPr>
        <p:txBody>
          <a:bodyPr/>
          <a:lstStyle/>
          <a:p>
            <a:endParaRPr/>
          </a:p>
        </p:txBody>
      </p:sp>
      <p:sp>
        <p:nvSpPr>
          <p:cNvPr id="85" name="pg10">
            <a:extLst>
              <a:ext uri="{FF2B5EF4-FFF2-40B4-BE49-F238E27FC236}">
                <a16:creationId xmlns:a16="http://schemas.microsoft.com/office/drawing/2014/main" id="{1D5C2689-DD2C-2A27-2001-AE0832A22898}"/>
              </a:ext>
            </a:extLst>
          </p:cNvPr>
          <p:cNvSpPr/>
          <p:nvPr/>
        </p:nvSpPr>
        <p:spPr>
          <a:xfrm>
            <a:off x="6260834" y="3053096"/>
            <a:ext cx="1129018" cy="2257445"/>
          </a:xfrm>
          <a:custGeom>
            <a:avLst/>
            <a:gdLst/>
            <a:ahLst/>
            <a:cxnLst/>
            <a:rect l="0" t="0" r="0" b="0"/>
            <a:pathLst>
              <a:path w="1129018" h="2257445">
                <a:moveTo>
                  <a:pt x="0" y="1129218"/>
                </a:moveTo>
                <a:lnTo>
                  <a:pt x="1891" y="1174347"/>
                </a:lnTo>
                <a:lnTo>
                  <a:pt x="3782" y="1219476"/>
                </a:lnTo>
                <a:lnTo>
                  <a:pt x="5674" y="1264605"/>
                </a:lnTo>
                <a:lnTo>
                  <a:pt x="7565" y="1309734"/>
                </a:lnTo>
                <a:lnTo>
                  <a:pt x="9457" y="1354863"/>
                </a:lnTo>
                <a:lnTo>
                  <a:pt x="11348" y="1399992"/>
                </a:lnTo>
                <a:lnTo>
                  <a:pt x="13240" y="1445121"/>
                </a:lnTo>
                <a:lnTo>
                  <a:pt x="15131" y="1490251"/>
                </a:lnTo>
                <a:lnTo>
                  <a:pt x="17023" y="1535380"/>
                </a:lnTo>
                <a:lnTo>
                  <a:pt x="18914" y="1580509"/>
                </a:lnTo>
                <a:lnTo>
                  <a:pt x="20806" y="1625638"/>
                </a:lnTo>
                <a:lnTo>
                  <a:pt x="22697" y="1670767"/>
                </a:lnTo>
                <a:lnTo>
                  <a:pt x="24589" y="1715896"/>
                </a:lnTo>
                <a:lnTo>
                  <a:pt x="26480" y="1761025"/>
                </a:lnTo>
                <a:lnTo>
                  <a:pt x="28372" y="1806154"/>
                </a:lnTo>
                <a:lnTo>
                  <a:pt x="30263" y="1851283"/>
                </a:lnTo>
                <a:lnTo>
                  <a:pt x="32154" y="1896413"/>
                </a:lnTo>
                <a:lnTo>
                  <a:pt x="34046" y="1941542"/>
                </a:lnTo>
                <a:lnTo>
                  <a:pt x="35937" y="1986671"/>
                </a:lnTo>
                <a:lnTo>
                  <a:pt x="37829" y="2031800"/>
                </a:lnTo>
                <a:lnTo>
                  <a:pt x="39720" y="2076929"/>
                </a:lnTo>
                <a:lnTo>
                  <a:pt x="41612" y="2122058"/>
                </a:lnTo>
                <a:lnTo>
                  <a:pt x="43503" y="2167187"/>
                </a:lnTo>
                <a:lnTo>
                  <a:pt x="45395" y="2212316"/>
                </a:lnTo>
                <a:lnTo>
                  <a:pt x="47286" y="2257445"/>
                </a:lnTo>
                <a:lnTo>
                  <a:pt x="92073" y="2254676"/>
                </a:lnTo>
                <a:lnTo>
                  <a:pt x="136714" y="2250129"/>
                </a:lnTo>
                <a:lnTo>
                  <a:pt x="181139" y="2243813"/>
                </a:lnTo>
                <a:lnTo>
                  <a:pt x="225278" y="2235736"/>
                </a:lnTo>
                <a:lnTo>
                  <a:pt x="269061" y="2225912"/>
                </a:lnTo>
                <a:lnTo>
                  <a:pt x="312420" y="2214357"/>
                </a:lnTo>
                <a:lnTo>
                  <a:pt x="355285" y="2201088"/>
                </a:lnTo>
                <a:lnTo>
                  <a:pt x="397589" y="2186126"/>
                </a:lnTo>
                <a:lnTo>
                  <a:pt x="439266" y="2169496"/>
                </a:lnTo>
                <a:lnTo>
                  <a:pt x="480248" y="2151223"/>
                </a:lnTo>
                <a:lnTo>
                  <a:pt x="520473" y="2131336"/>
                </a:lnTo>
                <a:lnTo>
                  <a:pt x="559875" y="2109867"/>
                </a:lnTo>
                <a:lnTo>
                  <a:pt x="598394" y="2086849"/>
                </a:lnTo>
                <a:lnTo>
                  <a:pt x="635968" y="2062319"/>
                </a:lnTo>
                <a:lnTo>
                  <a:pt x="672537" y="2036316"/>
                </a:lnTo>
                <a:lnTo>
                  <a:pt x="708044" y="2008880"/>
                </a:lnTo>
                <a:lnTo>
                  <a:pt x="742434" y="1980056"/>
                </a:lnTo>
                <a:lnTo>
                  <a:pt x="775651" y="1949887"/>
                </a:lnTo>
                <a:lnTo>
                  <a:pt x="807643" y="1918423"/>
                </a:lnTo>
                <a:lnTo>
                  <a:pt x="838360" y="1885713"/>
                </a:lnTo>
                <a:lnTo>
                  <a:pt x="867753" y="1851808"/>
                </a:lnTo>
                <a:lnTo>
                  <a:pt x="895776" y="1816762"/>
                </a:lnTo>
                <a:lnTo>
                  <a:pt x="922385" y="1780631"/>
                </a:lnTo>
                <a:lnTo>
                  <a:pt x="947537" y="1743471"/>
                </a:lnTo>
                <a:lnTo>
                  <a:pt x="971192" y="1705341"/>
                </a:lnTo>
                <a:lnTo>
                  <a:pt x="993315" y="1666301"/>
                </a:lnTo>
                <a:lnTo>
                  <a:pt x="1013868" y="1626413"/>
                </a:lnTo>
                <a:lnTo>
                  <a:pt x="1032821" y="1585741"/>
                </a:lnTo>
                <a:lnTo>
                  <a:pt x="1050143" y="1544347"/>
                </a:lnTo>
                <a:lnTo>
                  <a:pt x="1065807" y="1502297"/>
                </a:lnTo>
                <a:lnTo>
                  <a:pt x="1079788" y="1459659"/>
                </a:lnTo>
                <a:lnTo>
                  <a:pt x="1092063" y="1416499"/>
                </a:lnTo>
                <a:lnTo>
                  <a:pt x="1102615" y="1372885"/>
                </a:lnTo>
                <a:lnTo>
                  <a:pt x="1111425" y="1328887"/>
                </a:lnTo>
                <a:lnTo>
                  <a:pt x="1118480" y="1284573"/>
                </a:lnTo>
                <a:lnTo>
                  <a:pt x="1123769" y="1240014"/>
                </a:lnTo>
                <a:lnTo>
                  <a:pt x="1127284" y="1195279"/>
                </a:lnTo>
                <a:lnTo>
                  <a:pt x="1129018" y="1150441"/>
                </a:lnTo>
                <a:lnTo>
                  <a:pt x="1128970" y="1105569"/>
                </a:lnTo>
                <a:lnTo>
                  <a:pt x="1127139" y="1060735"/>
                </a:lnTo>
                <a:lnTo>
                  <a:pt x="1123528" y="1016008"/>
                </a:lnTo>
                <a:lnTo>
                  <a:pt x="1118144" y="971460"/>
                </a:lnTo>
                <a:lnTo>
                  <a:pt x="1110993" y="927162"/>
                </a:lnTo>
                <a:lnTo>
                  <a:pt x="1102089" y="883182"/>
                </a:lnTo>
                <a:lnTo>
                  <a:pt x="1091444" y="839591"/>
                </a:lnTo>
                <a:lnTo>
                  <a:pt x="1079075" y="796458"/>
                </a:lnTo>
                <a:lnTo>
                  <a:pt x="1065003" y="753849"/>
                </a:lnTo>
                <a:lnTo>
                  <a:pt x="1049249" y="711834"/>
                </a:lnTo>
                <a:lnTo>
                  <a:pt x="1031838" y="670477"/>
                </a:lnTo>
                <a:lnTo>
                  <a:pt x="1012798" y="629845"/>
                </a:lnTo>
                <a:lnTo>
                  <a:pt x="992159" y="590002"/>
                </a:lnTo>
                <a:lnTo>
                  <a:pt x="969953" y="551010"/>
                </a:lnTo>
                <a:lnTo>
                  <a:pt x="946215" y="512930"/>
                </a:lnTo>
                <a:lnTo>
                  <a:pt x="920983" y="475825"/>
                </a:lnTo>
                <a:lnTo>
                  <a:pt x="894297" y="439750"/>
                </a:lnTo>
                <a:lnTo>
                  <a:pt x="866199" y="404765"/>
                </a:lnTo>
                <a:lnTo>
                  <a:pt x="836733" y="370923"/>
                </a:lnTo>
                <a:lnTo>
                  <a:pt x="805946" y="338279"/>
                </a:lnTo>
                <a:lnTo>
                  <a:pt x="773886" y="306884"/>
                </a:lnTo>
                <a:lnTo>
                  <a:pt x="740604" y="276787"/>
                </a:lnTo>
                <a:lnTo>
                  <a:pt x="706153" y="248036"/>
                </a:lnTo>
                <a:lnTo>
                  <a:pt x="670587" y="220677"/>
                </a:lnTo>
                <a:lnTo>
                  <a:pt x="633962" y="194752"/>
                </a:lnTo>
                <a:lnTo>
                  <a:pt x="596336" y="170303"/>
                </a:lnTo>
                <a:lnTo>
                  <a:pt x="557768" y="147368"/>
                </a:lnTo>
                <a:lnTo>
                  <a:pt x="518319" y="125984"/>
                </a:lnTo>
                <a:lnTo>
                  <a:pt x="478052" y="106183"/>
                </a:lnTo>
                <a:lnTo>
                  <a:pt x="437030" y="87998"/>
                </a:lnTo>
                <a:lnTo>
                  <a:pt x="395318" y="71457"/>
                </a:lnTo>
                <a:lnTo>
                  <a:pt x="352982" y="56587"/>
                </a:lnTo>
                <a:lnTo>
                  <a:pt x="310088" y="43410"/>
                </a:lnTo>
                <a:lnTo>
                  <a:pt x="266705" y="31947"/>
                </a:lnTo>
                <a:lnTo>
                  <a:pt x="222901" y="22218"/>
                </a:lnTo>
                <a:lnTo>
                  <a:pt x="178744" y="14236"/>
                </a:lnTo>
                <a:lnTo>
                  <a:pt x="134306" y="8015"/>
                </a:lnTo>
                <a:lnTo>
                  <a:pt x="89655" y="3564"/>
                </a:lnTo>
                <a:lnTo>
                  <a:pt x="44863" y="891"/>
                </a:lnTo>
                <a:lnTo>
                  <a:pt x="0" y="0"/>
                </a:lnTo>
                <a:lnTo>
                  <a:pt x="0" y="45168"/>
                </a:lnTo>
                <a:lnTo>
                  <a:pt x="0" y="90337"/>
                </a:lnTo>
                <a:lnTo>
                  <a:pt x="0" y="135506"/>
                </a:lnTo>
                <a:lnTo>
                  <a:pt x="0" y="180674"/>
                </a:lnTo>
                <a:lnTo>
                  <a:pt x="0" y="225843"/>
                </a:lnTo>
                <a:lnTo>
                  <a:pt x="0" y="271012"/>
                </a:lnTo>
                <a:lnTo>
                  <a:pt x="0" y="316181"/>
                </a:lnTo>
                <a:lnTo>
                  <a:pt x="0" y="361349"/>
                </a:lnTo>
                <a:lnTo>
                  <a:pt x="0" y="406518"/>
                </a:lnTo>
                <a:lnTo>
                  <a:pt x="0" y="451687"/>
                </a:lnTo>
                <a:lnTo>
                  <a:pt x="0" y="496856"/>
                </a:lnTo>
                <a:lnTo>
                  <a:pt x="0" y="542024"/>
                </a:lnTo>
                <a:lnTo>
                  <a:pt x="0" y="587193"/>
                </a:lnTo>
                <a:lnTo>
                  <a:pt x="0" y="632362"/>
                </a:lnTo>
                <a:lnTo>
                  <a:pt x="0" y="677530"/>
                </a:lnTo>
                <a:lnTo>
                  <a:pt x="0" y="722699"/>
                </a:lnTo>
                <a:lnTo>
                  <a:pt x="0" y="767868"/>
                </a:lnTo>
                <a:lnTo>
                  <a:pt x="0" y="813037"/>
                </a:lnTo>
                <a:lnTo>
                  <a:pt x="0" y="858205"/>
                </a:lnTo>
                <a:lnTo>
                  <a:pt x="0" y="903374"/>
                </a:lnTo>
                <a:lnTo>
                  <a:pt x="0" y="948543"/>
                </a:lnTo>
                <a:lnTo>
                  <a:pt x="0" y="993712"/>
                </a:lnTo>
                <a:lnTo>
                  <a:pt x="0" y="1038880"/>
                </a:lnTo>
                <a:lnTo>
                  <a:pt x="0" y="1084049"/>
                </a:lnTo>
                <a:close/>
              </a:path>
            </a:pathLst>
          </a:custGeom>
          <a:solidFill>
            <a:srgbClr val="002F56">
              <a:alpha val="100000"/>
            </a:srgbClr>
          </a:solidFill>
        </p:spPr>
        <p:txBody>
          <a:bodyPr/>
          <a:lstStyle/>
          <a:p>
            <a:endParaRPr/>
          </a:p>
        </p:txBody>
      </p:sp>
      <p:sp>
        <p:nvSpPr>
          <p:cNvPr id="86" name="tx11">
            <a:extLst>
              <a:ext uri="{FF2B5EF4-FFF2-40B4-BE49-F238E27FC236}">
                <a16:creationId xmlns:a16="http://schemas.microsoft.com/office/drawing/2014/main" id="{D69C32FB-5CD1-0D4D-EAFA-1768A1DAD04C}"/>
              </a:ext>
            </a:extLst>
          </p:cNvPr>
          <p:cNvSpPr/>
          <p:nvPr/>
        </p:nvSpPr>
        <p:spPr>
          <a:xfrm>
            <a:off x="6314635" y="2787246"/>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a:t>
            </a:r>
          </a:p>
        </p:txBody>
      </p:sp>
      <p:sp>
        <p:nvSpPr>
          <p:cNvPr id="87" name="tx12">
            <a:extLst>
              <a:ext uri="{FF2B5EF4-FFF2-40B4-BE49-F238E27FC236}">
                <a16:creationId xmlns:a16="http://schemas.microsoft.com/office/drawing/2014/main" id="{2353351C-A664-A09B-03DF-A380E2AAE761}"/>
              </a:ext>
            </a:extLst>
          </p:cNvPr>
          <p:cNvSpPr/>
          <p:nvPr/>
        </p:nvSpPr>
        <p:spPr>
          <a:xfrm>
            <a:off x="6252303" y="2921720"/>
            <a:ext cx="202638"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a:t>
            </a:r>
          </a:p>
        </p:txBody>
      </p:sp>
      <p:sp>
        <p:nvSpPr>
          <p:cNvPr id="88" name="tx13">
            <a:extLst>
              <a:ext uri="{FF2B5EF4-FFF2-40B4-BE49-F238E27FC236}">
                <a16:creationId xmlns:a16="http://schemas.microsoft.com/office/drawing/2014/main" id="{3873D44F-F9F4-5661-A38E-20E98746A1C4}"/>
              </a:ext>
            </a:extLst>
          </p:cNvPr>
          <p:cNvSpPr/>
          <p:nvPr/>
        </p:nvSpPr>
        <p:spPr>
          <a:xfrm>
            <a:off x="6056730" y="2786576"/>
            <a:ext cx="77974" cy="100360"/>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4</a:t>
            </a:r>
          </a:p>
        </p:txBody>
      </p:sp>
      <p:sp>
        <p:nvSpPr>
          <p:cNvPr id="89" name="tx14">
            <a:extLst>
              <a:ext uri="{FF2B5EF4-FFF2-40B4-BE49-F238E27FC236}">
                <a16:creationId xmlns:a16="http://schemas.microsoft.com/office/drawing/2014/main" id="{C63FDE84-38C3-11E7-E20C-BC487BC706C0}"/>
              </a:ext>
            </a:extLst>
          </p:cNvPr>
          <p:cNvSpPr/>
          <p:nvPr/>
        </p:nvSpPr>
        <p:spPr>
          <a:xfrm>
            <a:off x="5994398" y="2920639"/>
            <a:ext cx="202638"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3%</a:t>
            </a:r>
          </a:p>
        </p:txBody>
      </p:sp>
      <p:sp>
        <p:nvSpPr>
          <p:cNvPr id="90" name="tx15">
            <a:extLst>
              <a:ext uri="{FF2B5EF4-FFF2-40B4-BE49-F238E27FC236}">
                <a16:creationId xmlns:a16="http://schemas.microsoft.com/office/drawing/2014/main" id="{E6C81380-B992-5372-0499-6BC44D124AE5}"/>
              </a:ext>
            </a:extLst>
          </p:cNvPr>
          <p:cNvSpPr/>
          <p:nvPr/>
        </p:nvSpPr>
        <p:spPr>
          <a:xfrm>
            <a:off x="5788591" y="2847345"/>
            <a:ext cx="77974"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6</a:t>
            </a:r>
          </a:p>
        </p:txBody>
      </p:sp>
      <p:sp>
        <p:nvSpPr>
          <p:cNvPr id="91" name="tx16">
            <a:extLst>
              <a:ext uri="{FF2B5EF4-FFF2-40B4-BE49-F238E27FC236}">
                <a16:creationId xmlns:a16="http://schemas.microsoft.com/office/drawing/2014/main" id="{1B7F5800-6DD9-9BD6-2D8A-4C45372D0398}"/>
              </a:ext>
            </a:extLst>
          </p:cNvPr>
          <p:cNvSpPr/>
          <p:nvPr/>
        </p:nvSpPr>
        <p:spPr>
          <a:xfrm>
            <a:off x="5726259" y="2983531"/>
            <a:ext cx="202638"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4%</a:t>
            </a:r>
          </a:p>
        </p:txBody>
      </p:sp>
      <p:sp>
        <p:nvSpPr>
          <p:cNvPr id="92" name="tx17">
            <a:extLst>
              <a:ext uri="{FF2B5EF4-FFF2-40B4-BE49-F238E27FC236}">
                <a16:creationId xmlns:a16="http://schemas.microsoft.com/office/drawing/2014/main" id="{766379FD-92CC-DED2-E98B-BEADE8F6D505}"/>
              </a:ext>
            </a:extLst>
          </p:cNvPr>
          <p:cNvSpPr/>
          <p:nvPr/>
        </p:nvSpPr>
        <p:spPr>
          <a:xfrm>
            <a:off x="5085551" y="3362437"/>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25</a:t>
            </a:r>
          </a:p>
        </p:txBody>
      </p:sp>
      <p:sp>
        <p:nvSpPr>
          <p:cNvPr id="93" name="tx18">
            <a:extLst>
              <a:ext uri="{FF2B5EF4-FFF2-40B4-BE49-F238E27FC236}">
                <a16:creationId xmlns:a16="http://schemas.microsoft.com/office/drawing/2014/main" id="{3A6E2A75-713A-959D-A885-A43FFD2307F7}"/>
              </a:ext>
            </a:extLst>
          </p:cNvPr>
          <p:cNvSpPr/>
          <p:nvPr/>
        </p:nvSpPr>
        <p:spPr>
          <a:xfrm>
            <a:off x="5023220" y="3498622"/>
            <a:ext cx="280612"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17%</a:t>
            </a:r>
          </a:p>
        </p:txBody>
      </p:sp>
      <p:sp>
        <p:nvSpPr>
          <p:cNvPr id="94" name="tx19">
            <a:extLst>
              <a:ext uri="{FF2B5EF4-FFF2-40B4-BE49-F238E27FC236}">
                <a16:creationId xmlns:a16="http://schemas.microsoft.com/office/drawing/2014/main" id="{E1FD4B80-E0EF-1971-3F16-9864C642AB3B}"/>
              </a:ext>
            </a:extLst>
          </p:cNvPr>
          <p:cNvSpPr/>
          <p:nvPr/>
        </p:nvSpPr>
        <p:spPr>
          <a:xfrm>
            <a:off x="5241598" y="5013238"/>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40</a:t>
            </a:r>
          </a:p>
        </p:txBody>
      </p:sp>
      <p:sp>
        <p:nvSpPr>
          <p:cNvPr id="112" name="tx20">
            <a:extLst>
              <a:ext uri="{FF2B5EF4-FFF2-40B4-BE49-F238E27FC236}">
                <a16:creationId xmlns:a16="http://schemas.microsoft.com/office/drawing/2014/main" id="{104B849C-A072-CEC3-14C3-6C559D4F68BD}"/>
              </a:ext>
            </a:extLst>
          </p:cNvPr>
          <p:cNvSpPr/>
          <p:nvPr/>
        </p:nvSpPr>
        <p:spPr>
          <a:xfrm>
            <a:off x="5179266" y="5149423"/>
            <a:ext cx="280612"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27%</a:t>
            </a:r>
          </a:p>
        </p:txBody>
      </p:sp>
      <p:sp>
        <p:nvSpPr>
          <p:cNvPr id="113" name="tx21">
            <a:extLst>
              <a:ext uri="{FF2B5EF4-FFF2-40B4-BE49-F238E27FC236}">
                <a16:creationId xmlns:a16="http://schemas.microsoft.com/office/drawing/2014/main" id="{09DF2526-3A2C-986A-3B44-6328622690CE}"/>
              </a:ext>
            </a:extLst>
          </p:cNvPr>
          <p:cNvSpPr/>
          <p:nvPr/>
        </p:nvSpPr>
        <p:spPr>
          <a:xfrm>
            <a:off x="7499992" y="4066019"/>
            <a:ext cx="155949" cy="100360"/>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74</a:t>
            </a:r>
          </a:p>
        </p:txBody>
      </p:sp>
      <p:sp>
        <p:nvSpPr>
          <p:cNvPr id="115" name="tx22">
            <a:extLst>
              <a:ext uri="{FF2B5EF4-FFF2-40B4-BE49-F238E27FC236}">
                <a16:creationId xmlns:a16="http://schemas.microsoft.com/office/drawing/2014/main" id="{5573D679-364E-20F6-DEDE-ECC6B92B1A31}"/>
              </a:ext>
            </a:extLst>
          </p:cNvPr>
          <p:cNvSpPr/>
          <p:nvPr/>
        </p:nvSpPr>
        <p:spPr>
          <a:xfrm>
            <a:off x="7437660" y="4200082"/>
            <a:ext cx="280612"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49%</a:t>
            </a:r>
          </a:p>
        </p:txBody>
      </p:sp>
      <p:sp>
        <p:nvSpPr>
          <p:cNvPr id="116" name="tx23">
            <a:extLst>
              <a:ext uri="{FF2B5EF4-FFF2-40B4-BE49-F238E27FC236}">
                <a16:creationId xmlns:a16="http://schemas.microsoft.com/office/drawing/2014/main" id="{76508375-944C-7A32-3B88-A109292DF69F}"/>
              </a:ext>
            </a:extLst>
          </p:cNvPr>
          <p:cNvSpPr/>
          <p:nvPr/>
        </p:nvSpPr>
        <p:spPr>
          <a:xfrm>
            <a:off x="4768953" y="2332994"/>
            <a:ext cx="2506250" cy="157326"/>
          </a:xfrm>
          <a:prstGeom prst="rect">
            <a:avLst/>
          </a:prstGeom>
          <a:noFill/>
        </p:spPr>
        <p:txBody>
          <a:bodyPr wrap="none" lIns="0" tIns="0" rIns="0" bIns="0" anchor="ctr" anchorCtr="1"/>
          <a:lstStyle/>
          <a:p>
            <a:pPr marL="0" marR="0" indent="0" algn="l">
              <a:lnSpc>
                <a:spcPts val="1320"/>
              </a:lnSpc>
              <a:spcBef>
                <a:spcPts val="0"/>
              </a:spcBef>
              <a:spcAft>
                <a:spcPts val="0"/>
              </a:spcAft>
            </a:pPr>
            <a:r>
              <a:rPr sz="1440" b="1">
                <a:solidFill>
                  <a:srgbClr val="000000">
                    <a:alpha val="100000"/>
                  </a:srgbClr>
                </a:solidFill>
                <a:cs typeface="Arial"/>
              </a:rPr>
              <a:t>Distribution of Projects by </a:t>
            </a:r>
            <a:r>
              <a:rPr lang="en-US" sz="1440" b="1">
                <a:solidFill>
                  <a:srgbClr val="000000">
                    <a:alpha val="100000"/>
                  </a:srgbClr>
                </a:solidFill>
                <a:cs typeface="Arial"/>
              </a:rPr>
              <a:t>Program</a:t>
            </a:r>
            <a:endParaRPr sz="1440" b="1">
              <a:solidFill>
                <a:srgbClr val="000000">
                  <a:alpha val="100000"/>
                </a:srgbClr>
              </a:solidFill>
              <a:cs typeface="Arial"/>
            </a:endParaRPr>
          </a:p>
        </p:txBody>
      </p:sp>
      <p:sp>
        <p:nvSpPr>
          <p:cNvPr id="4" name="TextBox 3">
            <a:extLst>
              <a:ext uri="{FF2B5EF4-FFF2-40B4-BE49-F238E27FC236}">
                <a16:creationId xmlns:a16="http://schemas.microsoft.com/office/drawing/2014/main" id="{DBE3070D-85E7-739B-7A22-F273F570287E}"/>
              </a:ext>
            </a:extLst>
          </p:cNvPr>
          <p:cNvSpPr txBox="1"/>
          <p:nvPr/>
        </p:nvSpPr>
        <p:spPr>
          <a:xfrm>
            <a:off x="228778" y="5922730"/>
            <a:ext cx="4002471" cy="261610"/>
          </a:xfrm>
          <a:prstGeom prst="rect">
            <a:avLst/>
          </a:prstGeom>
          <a:noFill/>
        </p:spPr>
        <p:txBody>
          <a:bodyPr wrap="square" lIns="91440" tIns="45720" rIns="91440" bIns="45720" rtlCol="0" anchor="t">
            <a:spAutoFit/>
          </a:bodyPr>
          <a:lstStyle/>
          <a:p>
            <a:r>
              <a:rPr lang="en-US" sz="1100" b="1"/>
              <a:t>Note: </a:t>
            </a:r>
            <a:r>
              <a:rPr lang="en-US" sz="1100"/>
              <a:t>See Appendix A for FY 2023 allocation funding analysis </a:t>
            </a:r>
          </a:p>
        </p:txBody>
      </p:sp>
    </p:spTree>
    <p:extLst>
      <p:ext uri="{BB962C8B-B14F-4D97-AF65-F5344CB8AC3E}">
        <p14:creationId xmlns:p14="http://schemas.microsoft.com/office/powerpoint/2010/main" val="2413085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CEE73-3E7F-6505-E96D-F741B6305F83}"/>
              </a:ext>
            </a:extLst>
          </p:cNvPr>
          <p:cNvSpPr>
            <a:spLocks noGrp="1"/>
          </p:cNvSpPr>
          <p:nvPr>
            <p:ph type="title"/>
          </p:nvPr>
        </p:nvSpPr>
        <p:spPr>
          <a:xfrm>
            <a:off x="225273" y="97245"/>
            <a:ext cx="11727454" cy="680223"/>
          </a:xfrm>
        </p:spPr>
        <p:txBody>
          <a:bodyPr/>
          <a:lstStyle/>
          <a:p>
            <a:r>
              <a:rPr lang="en-US" sz="2800"/>
              <a:t>VA Project Distribution Analysis | Funding Mechanism</a:t>
            </a:r>
          </a:p>
        </p:txBody>
      </p:sp>
      <p:sp>
        <p:nvSpPr>
          <p:cNvPr id="61" name="TextBox 60">
            <a:extLst>
              <a:ext uri="{FF2B5EF4-FFF2-40B4-BE49-F238E27FC236}">
                <a16:creationId xmlns:a16="http://schemas.microsoft.com/office/drawing/2014/main" id="{4C1D3385-5A20-36B1-A50E-6F2EBF22272F}"/>
              </a:ext>
            </a:extLst>
          </p:cNvPr>
          <p:cNvSpPr txBox="1"/>
          <p:nvPr/>
        </p:nvSpPr>
        <p:spPr>
          <a:xfrm>
            <a:off x="279063" y="1766240"/>
            <a:ext cx="11556659" cy="1477328"/>
          </a:xfrm>
          <a:prstGeom prst="rect">
            <a:avLst/>
          </a:prstGeom>
          <a:noFill/>
          <a:ln>
            <a:solidFill>
              <a:srgbClr val="002F56"/>
            </a:solidFill>
          </a:ln>
        </p:spPr>
        <p:txBody>
          <a:bodyPr wrap="square" lIns="91440" tIns="45720" rIns="91440" bIns="45720" rtlCol="0" anchor="t">
            <a:spAutoFit/>
          </a:bodyPr>
          <a:lstStyle/>
          <a:p>
            <a:pPr marL="285750" indent="-285750">
              <a:buFont typeface="Arial"/>
              <a:buChar char="•"/>
            </a:pPr>
            <a:r>
              <a:rPr lang="en-US" sz="1600" b="1"/>
              <a:t>The Merit Review Program accounts for the majority of projects and funding attributed to the Suicide Prevention AMP</a:t>
            </a:r>
            <a:endParaRPr lang="en-US" sz="1600">
              <a:cs typeface="Calibri" panose="020F0502020204030204"/>
            </a:endParaRPr>
          </a:p>
          <a:p>
            <a:pPr marL="742950" lvl="1" indent="-285750">
              <a:buFont typeface="Arial" panose="020B0604020202020204" pitchFamily="34" charset="0"/>
              <a:buChar char="•"/>
            </a:pPr>
            <a:r>
              <a:rPr lang="en-US" sz="1400"/>
              <a:t>Merit Review accounts for 99 projects and has been awarded $124 million and allocated $16 million in FY 2023</a:t>
            </a:r>
          </a:p>
          <a:p>
            <a:pPr marL="285750" indent="-285750">
              <a:buFont typeface="Arial" panose="020B0604020202020204" pitchFamily="34" charset="0"/>
              <a:buChar char="•"/>
            </a:pPr>
            <a:r>
              <a:rPr lang="en-US" sz="1400">
                <a:cs typeface="Calibri"/>
              </a:rPr>
              <a:t>The Multiple Site Study Program accounts for one of the lowest number of projects but has the second-highest awarded funding amount</a:t>
            </a:r>
          </a:p>
          <a:p>
            <a:pPr marL="742950" lvl="1" indent="-285750">
              <a:buFont typeface="Arial" panose="020B0604020202020204" pitchFamily="34" charset="0"/>
              <a:buChar char="•"/>
            </a:pPr>
            <a:r>
              <a:rPr lang="en-US" sz="1400">
                <a:cs typeface="Calibri"/>
              </a:rPr>
              <a:t>Multiple Site Study accounts for 3 projects and has been awarded $68 million (allocated $0 in FY 2023)</a:t>
            </a:r>
          </a:p>
          <a:p>
            <a:pPr marL="285750" indent="-285750">
              <a:buFont typeface="Arial" panose="020B0604020202020204" pitchFamily="34" charset="0"/>
              <a:buChar char="•"/>
            </a:pPr>
            <a:r>
              <a:rPr lang="en-US" sz="1600" b="1">
                <a:cs typeface="Calibri"/>
              </a:rPr>
              <a:t>The remaining program awards account for 49 projects and have received $27 million in awarded funding and $4 million in allocated funding as of FY 2023 </a:t>
            </a:r>
          </a:p>
        </p:txBody>
      </p:sp>
      <p:sp>
        <p:nvSpPr>
          <p:cNvPr id="121" name="Slide Number Placeholder 120">
            <a:extLst>
              <a:ext uri="{FF2B5EF4-FFF2-40B4-BE49-F238E27FC236}">
                <a16:creationId xmlns:a16="http://schemas.microsoft.com/office/drawing/2014/main" id="{A4FF07D6-348D-2422-B981-997256D6DA39}"/>
              </a:ext>
            </a:extLst>
          </p:cNvPr>
          <p:cNvSpPr>
            <a:spLocks noGrp="1"/>
          </p:cNvSpPr>
          <p:nvPr>
            <p:ph type="sldNum" sz="quarter" idx="12"/>
          </p:nvPr>
        </p:nvSpPr>
        <p:spPr/>
        <p:txBody>
          <a:bodyPr/>
          <a:lstStyle/>
          <a:p>
            <a:fld id="{61ED25BF-8B08-481C-9175-42CBF3C8334C}" type="slidenum">
              <a:rPr lang="en-US" smtClean="0"/>
              <a:t>19</a:t>
            </a:fld>
            <a:endParaRPr lang="en-US"/>
          </a:p>
        </p:txBody>
      </p:sp>
      <p:cxnSp>
        <p:nvCxnSpPr>
          <p:cNvPr id="226" name="Straight Arrow Connector 225">
            <a:extLst>
              <a:ext uri="{FF2B5EF4-FFF2-40B4-BE49-F238E27FC236}">
                <a16:creationId xmlns:a16="http://schemas.microsoft.com/office/drawing/2014/main" id="{EA5E62D1-E5C4-6FC6-9A60-4334B9C84795}"/>
              </a:ext>
            </a:extLst>
          </p:cNvPr>
          <p:cNvCxnSpPr/>
          <p:nvPr/>
        </p:nvCxnSpPr>
        <p:spPr>
          <a:xfrm flipV="1">
            <a:off x="279063" y="1273075"/>
            <a:ext cx="11619874" cy="22485"/>
          </a:xfrm>
          <a:prstGeom prst="straightConnector1">
            <a:avLst/>
          </a:prstGeom>
          <a:ln w="12700">
            <a:solidFill>
              <a:srgbClr val="002F56"/>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6C12BC7-0144-1F7B-937D-127B117E5C05}"/>
              </a:ext>
            </a:extLst>
          </p:cNvPr>
          <p:cNvSpPr/>
          <p:nvPr/>
        </p:nvSpPr>
        <p:spPr>
          <a:xfrm>
            <a:off x="279817" y="1345199"/>
            <a:ext cx="11556658" cy="416221"/>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0" dirty="0">
                <a:solidFill>
                  <a:schemeClr val="bg1"/>
                </a:solidFill>
                <a:ea typeface="+mn-lt"/>
                <a:cs typeface="+mn-lt"/>
              </a:rPr>
              <a:t>How</a:t>
            </a:r>
            <a:r>
              <a:rPr lang="en-US" sz="1600" dirty="0">
                <a:solidFill>
                  <a:schemeClr val="bg1"/>
                </a:solidFill>
                <a:ea typeface="+mn-lt"/>
                <a:cs typeface="+mn-lt"/>
              </a:rPr>
              <a:t> </a:t>
            </a:r>
            <a:r>
              <a:rPr lang="en-US" sz="1600" b="0" dirty="0">
                <a:solidFill>
                  <a:schemeClr val="bg1"/>
                </a:solidFill>
                <a:ea typeface="+mn-lt"/>
                <a:cs typeface="+mn-lt"/>
              </a:rPr>
              <a:t>has each p</a:t>
            </a:r>
            <a:r>
              <a:rPr lang="en-US" sz="1600" dirty="0">
                <a:solidFill>
                  <a:schemeClr val="bg1"/>
                </a:solidFill>
                <a:ea typeface="+mn-lt"/>
                <a:cs typeface="+mn-lt"/>
              </a:rPr>
              <a:t>rogram award contributed to the total count of projects and the amount awarded and allocated to</a:t>
            </a:r>
            <a:r>
              <a:rPr lang="en-US" sz="1600" b="0" dirty="0">
                <a:solidFill>
                  <a:schemeClr val="bg1"/>
                </a:solidFill>
                <a:ea typeface="+mn-lt"/>
                <a:cs typeface="+mn-lt"/>
              </a:rPr>
              <a:t> the AMP?</a:t>
            </a:r>
            <a:endParaRPr lang="en-US" sz="1600" dirty="0">
              <a:solidFill>
                <a:schemeClr val="bg1"/>
              </a:solidFill>
              <a:ea typeface="+mn-lt"/>
              <a:cs typeface="+mn-lt"/>
            </a:endParaRPr>
          </a:p>
        </p:txBody>
      </p:sp>
      <p:sp>
        <p:nvSpPr>
          <p:cNvPr id="81" name="TextBox 80">
            <a:extLst>
              <a:ext uri="{FF2B5EF4-FFF2-40B4-BE49-F238E27FC236}">
                <a16:creationId xmlns:a16="http://schemas.microsoft.com/office/drawing/2014/main" id="{4909BF65-DE9A-ACCC-8BFF-78B465B1B6FB}"/>
              </a:ext>
            </a:extLst>
          </p:cNvPr>
          <p:cNvSpPr txBox="1"/>
          <p:nvPr/>
        </p:nvSpPr>
        <p:spPr>
          <a:xfrm>
            <a:off x="311424" y="853665"/>
            <a:ext cx="11556658" cy="369332"/>
          </a:xfrm>
          <a:prstGeom prst="rect">
            <a:avLst/>
          </a:prstGeom>
          <a:noFill/>
        </p:spPr>
        <p:txBody>
          <a:bodyPr wrap="square" lIns="91440" tIns="45720" rIns="91440" bIns="45720" rtlCol="0" anchor="t">
            <a:spAutoFit/>
          </a:bodyPr>
          <a:lstStyle/>
          <a:p>
            <a:r>
              <a:rPr lang="en-US" b="1" i="1">
                <a:cs typeface="Calibri"/>
              </a:rPr>
              <a:t>Merit Review is the most significant contributor of funding for projects in the Suicide Prevention AMP </a:t>
            </a:r>
          </a:p>
        </p:txBody>
      </p:sp>
      <p:sp>
        <p:nvSpPr>
          <p:cNvPr id="222" name="TextBox 221">
            <a:extLst>
              <a:ext uri="{FF2B5EF4-FFF2-40B4-BE49-F238E27FC236}">
                <a16:creationId xmlns:a16="http://schemas.microsoft.com/office/drawing/2014/main" id="{7609EF7B-EDBE-E59D-77E7-29A8C28A1B3C}"/>
              </a:ext>
            </a:extLst>
          </p:cNvPr>
          <p:cNvSpPr txBox="1"/>
          <p:nvPr/>
        </p:nvSpPr>
        <p:spPr>
          <a:xfrm>
            <a:off x="3088531" y="6170975"/>
            <a:ext cx="6002446" cy="461665"/>
          </a:xfrm>
          <a:prstGeom prst="rect">
            <a:avLst/>
          </a:prstGeom>
          <a:noFill/>
        </p:spPr>
        <p:txBody>
          <a:bodyPr wrap="square" lIns="91440" tIns="45720" rIns="91440" bIns="45720" rtlCol="0" anchor="t">
            <a:spAutoFit/>
          </a:bodyPr>
          <a:lstStyle/>
          <a:p>
            <a:pPr algn="ctr"/>
            <a:r>
              <a:rPr lang="en-US" sz="1200">
                <a:solidFill>
                  <a:schemeClr val="bg1"/>
                </a:solidFill>
              </a:rPr>
              <a:t>Source: RAFT data on 149 projects in the Suicide Prevention portfolio with start years between 2005-2023.</a:t>
            </a:r>
          </a:p>
        </p:txBody>
      </p:sp>
      <p:grpSp>
        <p:nvGrpSpPr>
          <p:cNvPr id="235" name="Group 234">
            <a:extLst>
              <a:ext uri="{FF2B5EF4-FFF2-40B4-BE49-F238E27FC236}">
                <a16:creationId xmlns:a16="http://schemas.microsoft.com/office/drawing/2014/main" id="{5FB0E614-7B25-FEC1-6217-1CEAB67065C0}"/>
              </a:ext>
            </a:extLst>
          </p:cNvPr>
          <p:cNvGrpSpPr/>
          <p:nvPr/>
        </p:nvGrpSpPr>
        <p:grpSpPr>
          <a:xfrm>
            <a:off x="309152" y="3516031"/>
            <a:ext cx="11612241" cy="2478715"/>
            <a:chOff x="942613" y="934688"/>
            <a:chExt cx="10888690" cy="3623294"/>
          </a:xfrm>
        </p:grpSpPr>
        <p:sp>
          <p:nvSpPr>
            <p:cNvPr id="238" name="rc5">
              <a:extLst>
                <a:ext uri="{FF2B5EF4-FFF2-40B4-BE49-F238E27FC236}">
                  <a16:creationId xmlns:a16="http://schemas.microsoft.com/office/drawing/2014/main" id="{AF401EC9-A470-0A3C-FF76-C1D3AEC88B59}"/>
                </a:ext>
              </a:extLst>
            </p:cNvPr>
            <p:cNvSpPr/>
            <p:nvPr/>
          </p:nvSpPr>
          <p:spPr>
            <a:xfrm>
              <a:off x="1382788" y="1184953"/>
              <a:ext cx="9863073" cy="2399217"/>
            </a:xfrm>
            <a:prstGeom prst="rect">
              <a:avLst/>
            </a:prstGeom>
            <a:solidFill>
              <a:srgbClr val="FFFFFF">
                <a:alpha val="100000"/>
              </a:srgbClr>
            </a:solidFill>
          </p:spPr>
          <p:txBody>
            <a:bodyPr/>
            <a:lstStyle/>
            <a:p>
              <a:endParaRPr/>
            </a:p>
          </p:txBody>
        </p:sp>
        <p:sp>
          <p:nvSpPr>
            <p:cNvPr id="239" name="pl6">
              <a:extLst>
                <a:ext uri="{FF2B5EF4-FFF2-40B4-BE49-F238E27FC236}">
                  <a16:creationId xmlns:a16="http://schemas.microsoft.com/office/drawing/2014/main" id="{20CA3A21-BD54-69AA-5380-EF411BC0DBF1}"/>
                </a:ext>
              </a:extLst>
            </p:cNvPr>
            <p:cNvSpPr/>
            <p:nvPr/>
          </p:nvSpPr>
          <p:spPr>
            <a:xfrm>
              <a:off x="1382788" y="3584171"/>
              <a:ext cx="9863073" cy="0"/>
            </a:xfrm>
            <a:custGeom>
              <a:avLst/>
              <a:gdLst/>
              <a:ahLst/>
              <a:cxnLst/>
              <a:rect l="0" t="0" r="0" b="0"/>
              <a:pathLst>
                <a:path w="9863073">
                  <a:moveTo>
                    <a:pt x="0" y="0"/>
                  </a:moveTo>
                  <a:lnTo>
                    <a:pt x="9863073" y="0"/>
                  </a:lnTo>
                  <a:lnTo>
                    <a:pt x="9863073" y="0"/>
                  </a:lnTo>
                </a:path>
              </a:pathLst>
            </a:custGeom>
            <a:ln w="12318" cap="flat">
              <a:solidFill>
                <a:srgbClr val="EBEBEB">
                  <a:alpha val="100000"/>
                </a:srgbClr>
              </a:solidFill>
              <a:prstDash val="solid"/>
              <a:round/>
            </a:ln>
          </p:spPr>
          <p:txBody>
            <a:bodyPr/>
            <a:lstStyle/>
            <a:p>
              <a:endParaRPr/>
            </a:p>
          </p:txBody>
        </p:sp>
        <p:sp>
          <p:nvSpPr>
            <p:cNvPr id="240" name="pl7">
              <a:extLst>
                <a:ext uri="{FF2B5EF4-FFF2-40B4-BE49-F238E27FC236}">
                  <a16:creationId xmlns:a16="http://schemas.microsoft.com/office/drawing/2014/main" id="{64B76E68-C060-116C-C08E-C947AE0593D8}"/>
                </a:ext>
              </a:extLst>
            </p:cNvPr>
            <p:cNvSpPr/>
            <p:nvPr/>
          </p:nvSpPr>
          <p:spPr>
            <a:xfrm>
              <a:off x="1382788" y="2738188"/>
              <a:ext cx="9863073" cy="0"/>
            </a:xfrm>
            <a:custGeom>
              <a:avLst/>
              <a:gdLst/>
              <a:ahLst/>
              <a:cxnLst/>
              <a:rect l="0" t="0" r="0" b="0"/>
              <a:pathLst>
                <a:path w="9863073">
                  <a:moveTo>
                    <a:pt x="0" y="0"/>
                  </a:moveTo>
                  <a:lnTo>
                    <a:pt x="9863073" y="0"/>
                  </a:lnTo>
                  <a:lnTo>
                    <a:pt x="9863073" y="0"/>
                  </a:lnTo>
                </a:path>
              </a:pathLst>
            </a:custGeom>
            <a:ln w="12318" cap="flat">
              <a:solidFill>
                <a:srgbClr val="EBEBEB">
                  <a:alpha val="100000"/>
                </a:srgbClr>
              </a:solidFill>
              <a:prstDash val="solid"/>
              <a:round/>
            </a:ln>
          </p:spPr>
          <p:txBody>
            <a:bodyPr/>
            <a:lstStyle/>
            <a:p>
              <a:endParaRPr/>
            </a:p>
          </p:txBody>
        </p:sp>
        <p:sp>
          <p:nvSpPr>
            <p:cNvPr id="241" name="pl8">
              <a:extLst>
                <a:ext uri="{FF2B5EF4-FFF2-40B4-BE49-F238E27FC236}">
                  <a16:creationId xmlns:a16="http://schemas.microsoft.com/office/drawing/2014/main" id="{789CBEEB-C4D3-B0CD-B81F-9B99BD2E1710}"/>
                </a:ext>
              </a:extLst>
            </p:cNvPr>
            <p:cNvSpPr/>
            <p:nvPr/>
          </p:nvSpPr>
          <p:spPr>
            <a:xfrm>
              <a:off x="1382788" y="1892205"/>
              <a:ext cx="9863073" cy="0"/>
            </a:xfrm>
            <a:custGeom>
              <a:avLst/>
              <a:gdLst/>
              <a:ahLst/>
              <a:cxnLst/>
              <a:rect l="0" t="0" r="0" b="0"/>
              <a:pathLst>
                <a:path w="9863073">
                  <a:moveTo>
                    <a:pt x="0" y="0"/>
                  </a:moveTo>
                  <a:lnTo>
                    <a:pt x="9863073" y="0"/>
                  </a:lnTo>
                  <a:lnTo>
                    <a:pt x="9863073" y="0"/>
                  </a:lnTo>
                </a:path>
              </a:pathLst>
            </a:custGeom>
            <a:ln w="12318" cap="flat">
              <a:solidFill>
                <a:srgbClr val="EBEBEB">
                  <a:alpha val="100000"/>
                </a:srgbClr>
              </a:solidFill>
              <a:prstDash val="solid"/>
              <a:round/>
            </a:ln>
          </p:spPr>
          <p:txBody>
            <a:bodyPr/>
            <a:lstStyle/>
            <a:p>
              <a:endParaRPr/>
            </a:p>
          </p:txBody>
        </p:sp>
        <p:sp>
          <p:nvSpPr>
            <p:cNvPr id="242" name="rc9">
              <a:extLst>
                <a:ext uri="{FF2B5EF4-FFF2-40B4-BE49-F238E27FC236}">
                  <a16:creationId xmlns:a16="http://schemas.microsoft.com/office/drawing/2014/main" id="{05BF5E55-BB09-95AE-9C83-DBBC613C2497}"/>
                </a:ext>
              </a:extLst>
            </p:cNvPr>
            <p:cNvSpPr/>
            <p:nvPr/>
          </p:nvSpPr>
          <p:spPr>
            <a:xfrm>
              <a:off x="8437625" y="3533412"/>
              <a:ext cx="410961" cy="50758"/>
            </a:xfrm>
            <a:prstGeom prst="rect">
              <a:avLst/>
            </a:prstGeom>
            <a:solidFill>
              <a:srgbClr val="A5A5A5"/>
            </a:solidFill>
          </p:spPr>
          <p:txBody>
            <a:bodyPr/>
            <a:lstStyle/>
            <a:p>
              <a:endParaRPr/>
            </a:p>
          </p:txBody>
        </p:sp>
        <p:sp>
          <p:nvSpPr>
            <p:cNvPr id="243" name="rc10">
              <a:extLst>
                <a:ext uri="{FF2B5EF4-FFF2-40B4-BE49-F238E27FC236}">
                  <a16:creationId xmlns:a16="http://schemas.microsoft.com/office/drawing/2014/main" id="{29231FFB-9131-B078-25C5-4A2B49A98351}"/>
                </a:ext>
              </a:extLst>
            </p:cNvPr>
            <p:cNvSpPr/>
            <p:nvPr/>
          </p:nvSpPr>
          <p:spPr>
            <a:xfrm>
              <a:off x="4328011" y="3279618"/>
              <a:ext cx="410961" cy="304553"/>
            </a:xfrm>
            <a:prstGeom prst="rect">
              <a:avLst/>
            </a:prstGeom>
            <a:solidFill>
              <a:srgbClr val="A5A5A5"/>
            </a:solidFill>
          </p:spPr>
          <p:txBody>
            <a:bodyPr/>
            <a:lstStyle/>
            <a:p>
              <a:endParaRPr/>
            </a:p>
          </p:txBody>
        </p:sp>
        <p:sp>
          <p:nvSpPr>
            <p:cNvPr id="244" name="rc11">
              <a:extLst>
                <a:ext uri="{FF2B5EF4-FFF2-40B4-BE49-F238E27FC236}">
                  <a16:creationId xmlns:a16="http://schemas.microsoft.com/office/drawing/2014/main" id="{0288C2E5-0FDB-F994-F865-F8379DC3F4ED}"/>
                </a:ext>
              </a:extLst>
            </p:cNvPr>
            <p:cNvSpPr/>
            <p:nvPr/>
          </p:nvSpPr>
          <p:spPr>
            <a:xfrm>
              <a:off x="2958140" y="3228859"/>
              <a:ext cx="410961" cy="355312"/>
            </a:xfrm>
            <a:prstGeom prst="rect">
              <a:avLst/>
            </a:prstGeom>
            <a:solidFill>
              <a:srgbClr val="A5A5A5"/>
            </a:solidFill>
          </p:spPr>
          <p:txBody>
            <a:bodyPr/>
            <a:lstStyle/>
            <a:p>
              <a:endParaRPr/>
            </a:p>
          </p:txBody>
        </p:sp>
        <p:sp>
          <p:nvSpPr>
            <p:cNvPr id="245" name="rc12">
              <a:extLst>
                <a:ext uri="{FF2B5EF4-FFF2-40B4-BE49-F238E27FC236}">
                  <a16:creationId xmlns:a16="http://schemas.microsoft.com/office/drawing/2014/main" id="{78D6B817-7BE8-AC66-BDB2-73461BD91BEA}"/>
                </a:ext>
              </a:extLst>
            </p:cNvPr>
            <p:cNvSpPr/>
            <p:nvPr/>
          </p:nvSpPr>
          <p:spPr>
            <a:xfrm>
              <a:off x="1588268" y="1909125"/>
              <a:ext cx="410961" cy="1675046"/>
            </a:xfrm>
            <a:prstGeom prst="rect">
              <a:avLst/>
            </a:prstGeom>
            <a:solidFill>
              <a:srgbClr val="A5A5A5"/>
            </a:solidFill>
          </p:spPr>
          <p:txBody>
            <a:bodyPr/>
            <a:lstStyle/>
            <a:p>
              <a:endParaRPr/>
            </a:p>
          </p:txBody>
        </p:sp>
        <p:sp>
          <p:nvSpPr>
            <p:cNvPr id="246" name="rc13">
              <a:extLst>
                <a:ext uri="{FF2B5EF4-FFF2-40B4-BE49-F238E27FC236}">
                  <a16:creationId xmlns:a16="http://schemas.microsoft.com/office/drawing/2014/main" id="{E74A09F0-F3FD-9DC1-9DB2-471CCCC69651}"/>
                </a:ext>
              </a:extLst>
            </p:cNvPr>
            <p:cNvSpPr/>
            <p:nvPr/>
          </p:nvSpPr>
          <p:spPr>
            <a:xfrm>
              <a:off x="9807496" y="3567252"/>
              <a:ext cx="410961" cy="16919"/>
            </a:xfrm>
            <a:prstGeom prst="rect">
              <a:avLst/>
            </a:prstGeom>
            <a:solidFill>
              <a:srgbClr val="A5A5A5"/>
            </a:solidFill>
          </p:spPr>
          <p:txBody>
            <a:bodyPr/>
            <a:lstStyle/>
            <a:p>
              <a:endParaRPr/>
            </a:p>
          </p:txBody>
        </p:sp>
        <p:sp>
          <p:nvSpPr>
            <p:cNvPr id="247" name="rc14">
              <a:extLst>
                <a:ext uri="{FF2B5EF4-FFF2-40B4-BE49-F238E27FC236}">
                  <a16:creationId xmlns:a16="http://schemas.microsoft.com/office/drawing/2014/main" id="{11B40B54-C5CA-1FBB-AA32-CE39E6E6F30F}"/>
                </a:ext>
              </a:extLst>
            </p:cNvPr>
            <p:cNvSpPr/>
            <p:nvPr/>
          </p:nvSpPr>
          <p:spPr>
            <a:xfrm>
              <a:off x="7067753" y="3533412"/>
              <a:ext cx="410961" cy="50758"/>
            </a:xfrm>
            <a:prstGeom prst="rect">
              <a:avLst/>
            </a:prstGeom>
            <a:solidFill>
              <a:srgbClr val="A5A5A5"/>
            </a:solidFill>
          </p:spPr>
          <p:txBody>
            <a:bodyPr/>
            <a:lstStyle/>
            <a:p>
              <a:endParaRPr/>
            </a:p>
          </p:txBody>
        </p:sp>
        <p:sp>
          <p:nvSpPr>
            <p:cNvPr id="248" name="rc15">
              <a:extLst>
                <a:ext uri="{FF2B5EF4-FFF2-40B4-BE49-F238E27FC236}">
                  <a16:creationId xmlns:a16="http://schemas.microsoft.com/office/drawing/2014/main" id="{37F22AD6-24AF-5415-2DE1-D94216118BC8}"/>
                </a:ext>
              </a:extLst>
            </p:cNvPr>
            <p:cNvSpPr/>
            <p:nvPr/>
          </p:nvSpPr>
          <p:spPr>
            <a:xfrm>
              <a:off x="5697882" y="3533412"/>
              <a:ext cx="410961" cy="50758"/>
            </a:xfrm>
            <a:prstGeom prst="rect">
              <a:avLst/>
            </a:prstGeom>
            <a:solidFill>
              <a:srgbClr val="A5A5A5"/>
            </a:solidFill>
          </p:spPr>
          <p:txBody>
            <a:bodyPr/>
            <a:lstStyle/>
            <a:p>
              <a:endParaRPr/>
            </a:p>
          </p:txBody>
        </p:sp>
        <p:sp>
          <p:nvSpPr>
            <p:cNvPr id="249" name="tx16">
              <a:extLst>
                <a:ext uri="{FF2B5EF4-FFF2-40B4-BE49-F238E27FC236}">
                  <a16:creationId xmlns:a16="http://schemas.microsoft.com/office/drawing/2014/main" id="{D892D8AF-4983-93F3-16FA-B13176DBB114}"/>
                </a:ext>
              </a:extLst>
            </p:cNvPr>
            <p:cNvSpPr/>
            <p:nvPr/>
          </p:nvSpPr>
          <p:spPr>
            <a:xfrm>
              <a:off x="8604118" y="3396443"/>
              <a:ext cx="77974"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3</a:t>
              </a:r>
            </a:p>
          </p:txBody>
        </p:sp>
        <p:sp>
          <p:nvSpPr>
            <p:cNvPr id="250" name="tx17">
              <a:extLst>
                <a:ext uri="{FF2B5EF4-FFF2-40B4-BE49-F238E27FC236}">
                  <a16:creationId xmlns:a16="http://schemas.microsoft.com/office/drawing/2014/main" id="{C154ABEE-D31F-34CD-5AD3-B04D3222C937}"/>
                </a:ext>
              </a:extLst>
            </p:cNvPr>
            <p:cNvSpPr/>
            <p:nvPr/>
          </p:nvSpPr>
          <p:spPr>
            <a:xfrm>
              <a:off x="4455517" y="3142717"/>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18</a:t>
              </a:r>
            </a:p>
          </p:txBody>
        </p:sp>
        <p:sp>
          <p:nvSpPr>
            <p:cNvPr id="251" name="tx18">
              <a:extLst>
                <a:ext uri="{FF2B5EF4-FFF2-40B4-BE49-F238E27FC236}">
                  <a16:creationId xmlns:a16="http://schemas.microsoft.com/office/drawing/2014/main" id="{A63B289A-D8DD-C25C-47CA-0A98CC6CC2BA}"/>
                </a:ext>
              </a:extLst>
            </p:cNvPr>
            <p:cNvSpPr/>
            <p:nvPr/>
          </p:nvSpPr>
          <p:spPr>
            <a:xfrm>
              <a:off x="3085646" y="3093669"/>
              <a:ext cx="155949"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21</a:t>
              </a:r>
            </a:p>
          </p:txBody>
        </p:sp>
        <p:sp>
          <p:nvSpPr>
            <p:cNvPr id="252" name="tx19">
              <a:extLst>
                <a:ext uri="{FF2B5EF4-FFF2-40B4-BE49-F238E27FC236}">
                  <a16:creationId xmlns:a16="http://schemas.microsoft.com/office/drawing/2014/main" id="{C330C08A-6AC7-45C3-F3E6-AB3BC41E2F73}"/>
                </a:ext>
              </a:extLst>
            </p:cNvPr>
            <p:cNvSpPr/>
            <p:nvPr/>
          </p:nvSpPr>
          <p:spPr>
            <a:xfrm>
              <a:off x="1715774" y="1772224"/>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99</a:t>
              </a:r>
            </a:p>
          </p:txBody>
        </p:sp>
        <p:sp>
          <p:nvSpPr>
            <p:cNvPr id="253" name="tx20">
              <a:extLst>
                <a:ext uri="{FF2B5EF4-FFF2-40B4-BE49-F238E27FC236}">
                  <a16:creationId xmlns:a16="http://schemas.microsoft.com/office/drawing/2014/main" id="{6CBCA72A-C855-5643-2232-BD9F8B31216E}"/>
                </a:ext>
              </a:extLst>
            </p:cNvPr>
            <p:cNvSpPr/>
            <p:nvPr/>
          </p:nvSpPr>
          <p:spPr>
            <a:xfrm>
              <a:off x="9973989" y="3432062"/>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a:t>
              </a:r>
            </a:p>
          </p:txBody>
        </p:sp>
        <p:sp>
          <p:nvSpPr>
            <p:cNvPr id="254" name="tx21">
              <a:extLst>
                <a:ext uri="{FF2B5EF4-FFF2-40B4-BE49-F238E27FC236}">
                  <a16:creationId xmlns:a16="http://schemas.microsoft.com/office/drawing/2014/main" id="{CE7F00BE-DB56-AC08-2E17-3267F5448F05}"/>
                </a:ext>
              </a:extLst>
            </p:cNvPr>
            <p:cNvSpPr/>
            <p:nvPr/>
          </p:nvSpPr>
          <p:spPr>
            <a:xfrm>
              <a:off x="7234247" y="3396443"/>
              <a:ext cx="77974"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3</a:t>
              </a:r>
            </a:p>
          </p:txBody>
        </p:sp>
        <p:sp>
          <p:nvSpPr>
            <p:cNvPr id="255" name="tx22">
              <a:extLst>
                <a:ext uri="{FF2B5EF4-FFF2-40B4-BE49-F238E27FC236}">
                  <a16:creationId xmlns:a16="http://schemas.microsoft.com/office/drawing/2014/main" id="{0802F3AD-3D20-1596-35F0-C18E89978791}"/>
                </a:ext>
              </a:extLst>
            </p:cNvPr>
            <p:cNvSpPr/>
            <p:nvPr/>
          </p:nvSpPr>
          <p:spPr>
            <a:xfrm>
              <a:off x="5864375" y="3396443"/>
              <a:ext cx="77974"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3</a:t>
              </a:r>
            </a:p>
          </p:txBody>
        </p:sp>
        <p:sp>
          <p:nvSpPr>
            <p:cNvPr id="256" name="rc23">
              <a:extLst>
                <a:ext uri="{FF2B5EF4-FFF2-40B4-BE49-F238E27FC236}">
                  <a16:creationId xmlns:a16="http://schemas.microsoft.com/office/drawing/2014/main" id="{340315B2-A774-7673-E58E-4502BA07B6DA}"/>
                </a:ext>
              </a:extLst>
            </p:cNvPr>
            <p:cNvSpPr/>
            <p:nvPr/>
          </p:nvSpPr>
          <p:spPr>
            <a:xfrm>
              <a:off x="8848586" y="3584171"/>
              <a:ext cx="410961" cy="0"/>
            </a:xfrm>
            <a:prstGeom prst="rect">
              <a:avLst/>
            </a:prstGeom>
            <a:solidFill>
              <a:srgbClr val="4472C4">
                <a:alpha val="100000"/>
              </a:srgbClr>
            </a:solidFill>
          </p:spPr>
          <p:txBody>
            <a:bodyPr/>
            <a:lstStyle/>
            <a:p>
              <a:endParaRPr/>
            </a:p>
          </p:txBody>
        </p:sp>
        <p:sp>
          <p:nvSpPr>
            <p:cNvPr id="257" name="rc24">
              <a:extLst>
                <a:ext uri="{FF2B5EF4-FFF2-40B4-BE49-F238E27FC236}">
                  <a16:creationId xmlns:a16="http://schemas.microsoft.com/office/drawing/2014/main" id="{3DA64C32-BD5C-7411-4CAF-ED4387E6C51A}"/>
                </a:ext>
              </a:extLst>
            </p:cNvPr>
            <p:cNvSpPr/>
            <p:nvPr/>
          </p:nvSpPr>
          <p:spPr>
            <a:xfrm>
              <a:off x="4738972" y="3578553"/>
              <a:ext cx="410961" cy="5618"/>
            </a:xfrm>
            <a:prstGeom prst="rect">
              <a:avLst/>
            </a:prstGeom>
            <a:solidFill>
              <a:srgbClr val="4472C4">
                <a:alpha val="100000"/>
              </a:srgbClr>
            </a:solidFill>
          </p:spPr>
          <p:txBody>
            <a:bodyPr/>
            <a:lstStyle/>
            <a:p>
              <a:endParaRPr/>
            </a:p>
          </p:txBody>
        </p:sp>
        <p:sp>
          <p:nvSpPr>
            <p:cNvPr id="258" name="rc25">
              <a:extLst>
                <a:ext uri="{FF2B5EF4-FFF2-40B4-BE49-F238E27FC236}">
                  <a16:creationId xmlns:a16="http://schemas.microsoft.com/office/drawing/2014/main" id="{8F63C6D3-E2C7-56F2-2800-4A68B4F92986}"/>
                </a:ext>
              </a:extLst>
            </p:cNvPr>
            <p:cNvSpPr/>
            <p:nvPr/>
          </p:nvSpPr>
          <p:spPr>
            <a:xfrm>
              <a:off x="3772939" y="3539720"/>
              <a:ext cx="410961" cy="44449"/>
            </a:xfrm>
            <a:prstGeom prst="rect">
              <a:avLst/>
            </a:prstGeom>
            <a:solidFill>
              <a:srgbClr val="4472C4">
                <a:alpha val="100000"/>
              </a:srgbClr>
            </a:solidFill>
          </p:spPr>
          <p:txBody>
            <a:bodyPr/>
            <a:lstStyle/>
            <a:p>
              <a:endParaRPr/>
            </a:p>
          </p:txBody>
        </p:sp>
        <p:sp>
          <p:nvSpPr>
            <p:cNvPr id="259" name="rc26">
              <a:extLst>
                <a:ext uri="{FF2B5EF4-FFF2-40B4-BE49-F238E27FC236}">
                  <a16:creationId xmlns:a16="http://schemas.microsoft.com/office/drawing/2014/main" id="{A49A42C0-C650-56F3-AAA9-1D6BF43C9CFE}"/>
                </a:ext>
              </a:extLst>
            </p:cNvPr>
            <p:cNvSpPr/>
            <p:nvPr/>
          </p:nvSpPr>
          <p:spPr>
            <a:xfrm>
              <a:off x="2398033" y="3315774"/>
              <a:ext cx="410961" cy="268397"/>
            </a:xfrm>
            <a:prstGeom prst="rect">
              <a:avLst/>
            </a:prstGeom>
            <a:solidFill>
              <a:srgbClr val="4472C4">
                <a:alpha val="100000"/>
              </a:srgbClr>
            </a:solidFill>
          </p:spPr>
          <p:txBody>
            <a:bodyPr/>
            <a:lstStyle/>
            <a:p>
              <a:endParaRPr/>
            </a:p>
          </p:txBody>
        </p:sp>
        <p:sp>
          <p:nvSpPr>
            <p:cNvPr id="260" name="rc27">
              <a:extLst>
                <a:ext uri="{FF2B5EF4-FFF2-40B4-BE49-F238E27FC236}">
                  <a16:creationId xmlns:a16="http://schemas.microsoft.com/office/drawing/2014/main" id="{28FB8318-7A94-9C95-6D0E-E4990542CEA2}"/>
                </a:ext>
              </a:extLst>
            </p:cNvPr>
            <p:cNvSpPr/>
            <p:nvPr/>
          </p:nvSpPr>
          <p:spPr>
            <a:xfrm>
              <a:off x="10218457" y="3584171"/>
              <a:ext cx="410961" cy="0"/>
            </a:xfrm>
            <a:prstGeom prst="rect">
              <a:avLst/>
            </a:prstGeom>
            <a:solidFill>
              <a:srgbClr val="4472C4">
                <a:alpha val="100000"/>
              </a:srgbClr>
            </a:solidFill>
          </p:spPr>
          <p:txBody>
            <a:bodyPr/>
            <a:lstStyle/>
            <a:p>
              <a:endParaRPr/>
            </a:p>
          </p:txBody>
        </p:sp>
        <p:sp>
          <p:nvSpPr>
            <p:cNvPr id="261" name="rc28">
              <a:extLst>
                <a:ext uri="{FF2B5EF4-FFF2-40B4-BE49-F238E27FC236}">
                  <a16:creationId xmlns:a16="http://schemas.microsoft.com/office/drawing/2014/main" id="{9E155CEE-28BF-6CE0-8FFA-B3518B94A9E2}"/>
                </a:ext>
              </a:extLst>
            </p:cNvPr>
            <p:cNvSpPr/>
            <p:nvPr/>
          </p:nvSpPr>
          <p:spPr>
            <a:xfrm>
              <a:off x="7478715" y="3578617"/>
              <a:ext cx="410961" cy="5554"/>
            </a:xfrm>
            <a:prstGeom prst="rect">
              <a:avLst/>
            </a:prstGeom>
            <a:solidFill>
              <a:srgbClr val="4472C4">
                <a:alpha val="100000"/>
              </a:srgbClr>
            </a:solidFill>
          </p:spPr>
          <p:txBody>
            <a:bodyPr/>
            <a:lstStyle/>
            <a:p>
              <a:endParaRPr/>
            </a:p>
          </p:txBody>
        </p:sp>
        <p:sp>
          <p:nvSpPr>
            <p:cNvPr id="262" name="rc29">
              <a:extLst>
                <a:ext uri="{FF2B5EF4-FFF2-40B4-BE49-F238E27FC236}">
                  <a16:creationId xmlns:a16="http://schemas.microsoft.com/office/drawing/2014/main" id="{AE25DEE3-A104-4F4F-CB10-0BE3FB029D70}"/>
                </a:ext>
              </a:extLst>
            </p:cNvPr>
            <p:cNvSpPr/>
            <p:nvPr/>
          </p:nvSpPr>
          <p:spPr>
            <a:xfrm>
              <a:off x="6108843" y="3578701"/>
              <a:ext cx="410961" cy="5470"/>
            </a:xfrm>
            <a:prstGeom prst="rect">
              <a:avLst/>
            </a:prstGeom>
            <a:solidFill>
              <a:srgbClr val="4472C4">
                <a:alpha val="100000"/>
              </a:srgbClr>
            </a:solidFill>
          </p:spPr>
          <p:txBody>
            <a:bodyPr/>
            <a:lstStyle/>
            <a:p>
              <a:endParaRPr/>
            </a:p>
          </p:txBody>
        </p:sp>
        <p:sp>
          <p:nvSpPr>
            <p:cNvPr id="263" name="tx30">
              <a:extLst>
                <a:ext uri="{FF2B5EF4-FFF2-40B4-BE49-F238E27FC236}">
                  <a16:creationId xmlns:a16="http://schemas.microsoft.com/office/drawing/2014/main" id="{1431CB79-C352-30D0-A814-382C6545412B}"/>
                </a:ext>
              </a:extLst>
            </p:cNvPr>
            <p:cNvSpPr/>
            <p:nvPr/>
          </p:nvSpPr>
          <p:spPr>
            <a:xfrm>
              <a:off x="9392897" y="3431893"/>
              <a:ext cx="155949"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$0</a:t>
              </a:r>
            </a:p>
          </p:txBody>
        </p:sp>
        <p:sp>
          <p:nvSpPr>
            <p:cNvPr id="264" name="tx31">
              <a:extLst>
                <a:ext uri="{FF2B5EF4-FFF2-40B4-BE49-F238E27FC236}">
                  <a16:creationId xmlns:a16="http://schemas.microsoft.com/office/drawing/2014/main" id="{EF4BC067-4E83-A386-307D-EB94DE490372}"/>
                </a:ext>
              </a:extLst>
            </p:cNvPr>
            <p:cNvSpPr/>
            <p:nvPr/>
          </p:nvSpPr>
          <p:spPr>
            <a:xfrm>
              <a:off x="5134200" y="3420088"/>
              <a:ext cx="405413"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$332K</a:t>
              </a:r>
            </a:p>
          </p:txBody>
        </p:sp>
        <p:sp>
          <p:nvSpPr>
            <p:cNvPr id="265" name="tx32">
              <a:extLst>
                <a:ext uri="{FF2B5EF4-FFF2-40B4-BE49-F238E27FC236}">
                  <a16:creationId xmlns:a16="http://schemas.microsoft.com/office/drawing/2014/main" id="{FDE31400-6F74-647D-71F7-9BF389D9E055}"/>
                </a:ext>
              </a:extLst>
            </p:cNvPr>
            <p:cNvSpPr/>
            <p:nvPr/>
          </p:nvSpPr>
          <p:spPr>
            <a:xfrm>
              <a:off x="3847728" y="3381256"/>
              <a:ext cx="272740"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$3M</a:t>
              </a:r>
            </a:p>
          </p:txBody>
        </p:sp>
        <p:sp>
          <p:nvSpPr>
            <p:cNvPr id="266" name="tx33">
              <a:extLst>
                <a:ext uri="{FF2B5EF4-FFF2-40B4-BE49-F238E27FC236}">
                  <a16:creationId xmlns:a16="http://schemas.microsoft.com/office/drawing/2014/main" id="{80E13C12-F685-00D5-A64B-235395694B68}"/>
                </a:ext>
              </a:extLst>
            </p:cNvPr>
            <p:cNvSpPr/>
            <p:nvPr/>
          </p:nvSpPr>
          <p:spPr>
            <a:xfrm>
              <a:off x="2428158" y="3157308"/>
              <a:ext cx="350714"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$16M</a:t>
              </a:r>
            </a:p>
          </p:txBody>
        </p:sp>
        <p:sp>
          <p:nvSpPr>
            <p:cNvPr id="267" name="tx34">
              <a:extLst>
                <a:ext uri="{FF2B5EF4-FFF2-40B4-BE49-F238E27FC236}">
                  <a16:creationId xmlns:a16="http://schemas.microsoft.com/office/drawing/2014/main" id="{3E5E4A15-4529-9B17-9E2B-B774CB16A410}"/>
                </a:ext>
              </a:extLst>
            </p:cNvPr>
            <p:cNvSpPr/>
            <p:nvPr/>
          </p:nvSpPr>
          <p:spPr>
            <a:xfrm>
              <a:off x="10345963" y="3425706"/>
              <a:ext cx="155949"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a:t>
              </a:r>
              <a:r>
                <a:rPr lang="en-US" sz="1103">
                  <a:solidFill>
                    <a:srgbClr val="000000">
                      <a:alpha val="100000"/>
                    </a:srgbClr>
                  </a:solidFill>
                  <a:cs typeface="Arial"/>
                </a:rPr>
                <a:t>38K</a:t>
              </a:r>
              <a:endParaRPr sz="1103">
                <a:solidFill>
                  <a:srgbClr val="000000">
                    <a:alpha val="100000"/>
                  </a:srgbClr>
                </a:solidFill>
                <a:cs typeface="Arial"/>
              </a:endParaRPr>
            </a:p>
          </p:txBody>
        </p:sp>
        <p:sp>
          <p:nvSpPr>
            <p:cNvPr id="268" name="tx35">
              <a:extLst>
                <a:ext uri="{FF2B5EF4-FFF2-40B4-BE49-F238E27FC236}">
                  <a16:creationId xmlns:a16="http://schemas.microsoft.com/office/drawing/2014/main" id="{8FBC8C4F-49D9-AC25-8E95-361BD70E4D7C}"/>
                </a:ext>
              </a:extLst>
            </p:cNvPr>
            <p:cNvSpPr/>
            <p:nvPr/>
          </p:nvSpPr>
          <p:spPr>
            <a:xfrm>
              <a:off x="7878441" y="3432520"/>
              <a:ext cx="405413"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$328K</a:t>
              </a:r>
            </a:p>
          </p:txBody>
        </p:sp>
        <p:sp>
          <p:nvSpPr>
            <p:cNvPr id="269" name="tx36">
              <a:extLst>
                <a:ext uri="{FF2B5EF4-FFF2-40B4-BE49-F238E27FC236}">
                  <a16:creationId xmlns:a16="http://schemas.microsoft.com/office/drawing/2014/main" id="{3B459358-2573-E62B-5A3E-02B30FF5FF31}"/>
                </a:ext>
              </a:extLst>
            </p:cNvPr>
            <p:cNvSpPr/>
            <p:nvPr/>
          </p:nvSpPr>
          <p:spPr>
            <a:xfrm>
              <a:off x="6532389" y="3420236"/>
              <a:ext cx="405413"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$323K</a:t>
              </a:r>
            </a:p>
          </p:txBody>
        </p:sp>
        <p:sp>
          <p:nvSpPr>
            <p:cNvPr id="270" name="rc37">
              <a:extLst>
                <a:ext uri="{FF2B5EF4-FFF2-40B4-BE49-F238E27FC236}">
                  <a16:creationId xmlns:a16="http://schemas.microsoft.com/office/drawing/2014/main" id="{506E1644-CCD5-08B1-18A4-7D7D3808CBCD}"/>
                </a:ext>
              </a:extLst>
            </p:cNvPr>
            <p:cNvSpPr/>
            <p:nvPr/>
          </p:nvSpPr>
          <p:spPr>
            <a:xfrm>
              <a:off x="8847200" y="2437922"/>
              <a:ext cx="410961" cy="1146249"/>
            </a:xfrm>
            <a:prstGeom prst="rect">
              <a:avLst/>
            </a:prstGeom>
            <a:solidFill>
              <a:srgbClr val="8FAADC"/>
            </a:solidFill>
          </p:spPr>
          <p:txBody>
            <a:bodyPr/>
            <a:lstStyle/>
            <a:p>
              <a:endParaRPr/>
            </a:p>
          </p:txBody>
        </p:sp>
        <p:sp>
          <p:nvSpPr>
            <p:cNvPr id="271" name="rc38">
              <a:extLst>
                <a:ext uri="{FF2B5EF4-FFF2-40B4-BE49-F238E27FC236}">
                  <a16:creationId xmlns:a16="http://schemas.microsoft.com/office/drawing/2014/main" id="{49C34B1B-9D49-D4D1-B728-E9FEC7C750DC}"/>
                </a:ext>
              </a:extLst>
            </p:cNvPr>
            <p:cNvSpPr/>
            <p:nvPr/>
          </p:nvSpPr>
          <p:spPr>
            <a:xfrm>
              <a:off x="4737875" y="3519837"/>
              <a:ext cx="410961" cy="64334"/>
            </a:xfrm>
            <a:prstGeom prst="rect">
              <a:avLst/>
            </a:prstGeom>
            <a:solidFill>
              <a:srgbClr val="8FAADC"/>
            </a:solidFill>
          </p:spPr>
          <p:txBody>
            <a:bodyPr/>
            <a:lstStyle/>
            <a:p>
              <a:endParaRPr/>
            </a:p>
          </p:txBody>
        </p:sp>
        <p:sp>
          <p:nvSpPr>
            <p:cNvPr id="272" name="rc39">
              <a:extLst>
                <a:ext uri="{FF2B5EF4-FFF2-40B4-BE49-F238E27FC236}">
                  <a16:creationId xmlns:a16="http://schemas.microsoft.com/office/drawing/2014/main" id="{317CD71C-E3DB-D57B-32F8-32AFE6F01D8A}"/>
                </a:ext>
              </a:extLst>
            </p:cNvPr>
            <p:cNvSpPr/>
            <p:nvPr/>
          </p:nvSpPr>
          <p:spPr>
            <a:xfrm>
              <a:off x="3363088" y="3293972"/>
              <a:ext cx="410961" cy="290200"/>
            </a:xfrm>
            <a:prstGeom prst="rect">
              <a:avLst/>
            </a:prstGeom>
            <a:solidFill>
              <a:srgbClr val="8FAADC"/>
            </a:solidFill>
          </p:spPr>
          <p:txBody>
            <a:bodyPr/>
            <a:lstStyle/>
            <a:p>
              <a:endParaRPr/>
            </a:p>
          </p:txBody>
        </p:sp>
        <p:sp>
          <p:nvSpPr>
            <p:cNvPr id="273" name="rc40">
              <a:extLst>
                <a:ext uri="{FF2B5EF4-FFF2-40B4-BE49-F238E27FC236}">
                  <a16:creationId xmlns:a16="http://schemas.microsoft.com/office/drawing/2014/main" id="{46F3388D-0336-5834-0D4C-CE72592C9092}"/>
                </a:ext>
              </a:extLst>
            </p:cNvPr>
            <p:cNvSpPr/>
            <p:nvPr/>
          </p:nvSpPr>
          <p:spPr>
            <a:xfrm>
              <a:off x="1998568" y="1487661"/>
              <a:ext cx="410961" cy="2096508"/>
            </a:xfrm>
            <a:prstGeom prst="rect">
              <a:avLst/>
            </a:prstGeom>
            <a:solidFill>
              <a:srgbClr val="8FAADC"/>
            </a:solidFill>
          </p:spPr>
          <p:txBody>
            <a:bodyPr/>
            <a:lstStyle/>
            <a:p>
              <a:endParaRPr/>
            </a:p>
          </p:txBody>
        </p:sp>
        <p:sp>
          <p:nvSpPr>
            <p:cNvPr id="274" name="rc41">
              <a:extLst>
                <a:ext uri="{FF2B5EF4-FFF2-40B4-BE49-F238E27FC236}">
                  <a16:creationId xmlns:a16="http://schemas.microsoft.com/office/drawing/2014/main" id="{F34A2BCB-C7B0-5BFD-2DBE-C3607C88EAB0}"/>
                </a:ext>
              </a:extLst>
            </p:cNvPr>
            <p:cNvSpPr/>
            <p:nvPr/>
          </p:nvSpPr>
          <p:spPr>
            <a:xfrm>
              <a:off x="10629419" y="3583527"/>
              <a:ext cx="410961" cy="644"/>
            </a:xfrm>
            <a:prstGeom prst="rect">
              <a:avLst/>
            </a:prstGeom>
            <a:solidFill>
              <a:srgbClr val="A5A5A5">
                <a:alpha val="100000"/>
              </a:srgbClr>
            </a:solidFill>
          </p:spPr>
          <p:txBody>
            <a:bodyPr/>
            <a:lstStyle/>
            <a:p>
              <a:endParaRPr/>
            </a:p>
          </p:txBody>
        </p:sp>
        <p:sp>
          <p:nvSpPr>
            <p:cNvPr id="275" name="rc42">
              <a:extLst>
                <a:ext uri="{FF2B5EF4-FFF2-40B4-BE49-F238E27FC236}">
                  <a16:creationId xmlns:a16="http://schemas.microsoft.com/office/drawing/2014/main" id="{0CDDB755-FCB5-1B39-4260-4F92F4784507}"/>
                </a:ext>
              </a:extLst>
            </p:cNvPr>
            <p:cNvSpPr/>
            <p:nvPr/>
          </p:nvSpPr>
          <p:spPr>
            <a:xfrm>
              <a:off x="7479107" y="3520174"/>
              <a:ext cx="392538" cy="66830"/>
            </a:xfrm>
            <a:prstGeom prst="rect">
              <a:avLst/>
            </a:prstGeom>
            <a:solidFill>
              <a:srgbClr val="8FAADC"/>
            </a:solidFill>
          </p:spPr>
          <p:txBody>
            <a:bodyPr/>
            <a:lstStyle/>
            <a:p>
              <a:endParaRPr/>
            </a:p>
          </p:txBody>
        </p:sp>
        <p:sp>
          <p:nvSpPr>
            <p:cNvPr id="276" name="rc43">
              <a:extLst>
                <a:ext uri="{FF2B5EF4-FFF2-40B4-BE49-F238E27FC236}">
                  <a16:creationId xmlns:a16="http://schemas.microsoft.com/office/drawing/2014/main" id="{8503F7F2-806E-6013-CF5E-1D7172F14B9D}"/>
                </a:ext>
              </a:extLst>
            </p:cNvPr>
            <p:cNvSpPr/>
            <p:nvPr/>
          </p:nvSpPr>
          <p:spPr>
            <a:xfrm>
              <a:off x="6110943" y="3551694"/>
              <a:ext cx="410961" cy="32477"/>
            </a:xfrm>
            <a:prstGeom prst="rect">
              <a:avLst/>
            </a:prstGeom>
            <a:solidFill>
              <a:srgbClr val="8FAADC"/>
            </a:solidFill>
          </p:spPr>
          <p:txBody>
            <a:bodyPr/>
            <a:lstStyle/>
            <a:p>
              <a:endParaRPr/>
            </a:p>
          </p:txBody>
        </p:sp>
        <p:sp>
          <p:nvSpPr>
            <p:cNvPr id="277" name="tx44">
              <a:extLst>
                <a:ext uri="{FF2B5EF4-FFF2-40B4-BE49-F238E27FC236}">
                  <a16:creationId xmlns:a16="http://schemas.microsoft.com/office/drawing/2014/main" id="{3EF772DE-B023-25BF-9804-AE0BDC34E7AE}"/>
                </a:ext>
              </a:extLst>
            </p:cNvPr>
            <p:cNvSpPr/>
            <p:nvPr/>
          </p:nvSpPr>
          <p:spPr>
            <a:xfrm>
              <a:off x="8884779" y="2279456"/>
              <a:ext cx="350714"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$68M</a:t>
              </a:r>
            </a:p>
          </p:txBody>
        </p:sp>
        <p:sp>
          <p:nvSpPr>
            <p:cNvPr id="278" name="tx45">
              <a:extLst>
                <a:ext uri="{FF2B5EF4-FFF2-40B4-BE49-F238E27FC236}">
                  <a16:creationId xmlns:a16="http://schemas.microsoft.com/office/drawing/2014/main" id="{84C1CF2D-869B-1E81-73EC-B4E351600C28}"/>
                </a:ext>
              </a:extLst>
            </p:cNvPr>
            <p:cNvSpPr/>
            <p:nvPr/>
          </p:nvSpPr>
          <p:spPr>
            <a:xfrm>
              <a:off x="4813792" y="3361372"/>
              <a:ext cx="272740"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$4M</a:t>
              </a:r>
            </a:p>
          </p:txBody>
        </p:sp>
        <p:sp>
          <p:nvSpPr>
            <p:cNvPr id="279" name="tx46">
              <a:extLst>
                <a:ext uri="{FF2B5EF4-FFF2-40B4-BE49-F238E27FC236}">
                  <a16:creationId xmlns:a16="http://schemas.microsoft.com/office/drawing/2014/main" id="{18D5A72E-6729-4071-22C6-982A032B3A35}"/>
                </a:ext>
              </a:extLst>
            </p:cNvPr>
            <p:cNvSpPr/>
            <p:nvPr/>
          </p:nvSpPr>
          <p:spPr>
            <a:xfrm>
              <a:off x="3400667" y="3135506"/>
              <a:ext cx="350714"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$17M</a:t>
              </a:r>
            </a:p>
          </p:txBody>
        </p:sp>
        <p:sp>
          <p:nvSpPr>
            <p:cNvPr id="283" name="tx50">
              <a:extLst>
                <a:ext uri="{FF2B5EF4-FFF2-40B4-BE49-F238E27FC236}">
                  <a16:creationId xmlns:a16="http://schemas.microsoft.com/office/drawing/2014/main" id="{CCF8D701-3B94-51E3-2A76-514433518A3A}"/>
                </a:ext>
              </a:extLst>
            </p:cNvPr>
            <p:cNvSpPr/>
            <p:nvPr/>
          </p:nvSpPr>
          <p:spPr>
            <a:xfrm>
              <a:off x="6184021" y="3368473"/>
              <a:ext cx="272740"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$2M</a:t>
              </a:r>
            </a:p>
          </p:txBody>
        </p:sp>
        <p:sp>
          <p:nvSpPr>
            <p:cNvPr id="280" name="tx47">
              <a:extLst>
                <a:ext uri="{FF2B5EF4-FFF2-40B4-BE49-F238E27FC236}">
                  <a16:creationId xmlns:a16="http://schemas.microsoft.com/office/drawing/2014/main" id="{EBB2FBE2-52B8-0A8F-295E-12BF9B77E536}"/>
                </a:ext>
              </a:extLst>
            </p:cNvPr>
            <p:cNvSpPr/>
            <p:nvPr/>
          </p:nvSpPr>
          <p:spPr>
            <a:xfrm>
              <a:off x="1992542" y="1329198"/>
              <a:ext cx="428689"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$124M</a:t>
              </a:r>
            </a:p>
          </p:txBody>
        </p:sp>
        <p:sp>
          <p:nvSpPr>
            <p:cNvPr id="281" name="tx48">
              <a:extLst>
                <a:ext uri="{FF2B5EF4-FFF2-40B4-BE49-F238E27FC236}">
                  <a16:creationId xmlns:a16="http://schemas.microsoft.com/office/drawing/2014/main" id="{3D27D31D-D80B-1804-A85F-32F1DD383DFB}"/>
                </a:ext>
              </a:extLst>
            </p:cNvPr>
            <p:cNvSpPr/>
            <p:nvPr/>
          </p:nvSpPr>
          <p:spPr>
            <a:xfrm>
              <a:off x="10671180" y="3425062"/>
              <a:ext cx="327438"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a:t>
              </a:r>
              <a:r>
                <a:rPr lang="en-US" sz="1103">
                  <a:solidFill>
                    <a:srgbClr val="000000">
                      <a:alpha val="100000"/>
                    </a:srgbClr>
                  </a:solidFill>
                  <a:cs typeface="Arial"/>
                </a:rPr>
                <a:t>0</a:t>
              </a:r>
              <a:endParaRPr sz="1103">
                <a:solidFill>
                  <a:srgbClr val="000000">
                    <a:alpha val="100000"/>
                  </a:srgbClr>
                </a:solidFill>
                <a:cs typeface="Arial"/>
              </a:endParaRPr>
            </a:p>
          </p:txBody>
        </p:sp>
        <p:sp>
          <p:nvSpPr>
            <p:cNvPr id="282" name="tx49">
              <a:extLst>
                <a:ext uri="{FF2B5EF4-FFF2-40B4-BE49-F238E27FC236}">
                  <a16:creationId xmlns:a16="http://schemas.microsoft.com/office/drawing/2014/main" id="{9F558A0A-B855-5080-7805-239696E7F278}"/>
                </a:ext>
              </a:extLst>
            </p:cNvPr>
            <p:cNvSpPr/>
            <p:nvPr/>
          </p:nvSpPr>
          <p:spPr>
            <a:xfrm>
              <a:off x="7553898" y="3361708"/>
              <a:ext cx="260514" cy="79498"/>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$4M</a:t>
              </a:r>
            </a:p>
          </p:txBody>
        </p:sp>
        <p:sp>
          <p:nvSpPr>
            <p:cNvPr id="284" name="rc51">
              <a:extLst>
                <a:ext uri="{FF2B5EF4-FFF2-40B4-BE49-F238E27FC236}">
                  <a16:creationId xmlns:a16="http://schemas.microsoft.com/office/drawing/2014/main" id="{97DE49FA-E90B-48E2-CE0B-8BB55F844002}"/>
                </a:ext>
              </a:extLst>
            </p:cNvPr>
            <p:cNvSpPr/>
            <p:nvPr/>
          </p:nvSpPr>
          <p:spPr>
            <a:xfrm>
              <a:off x="1382788" y="1184953"/>
              <a:ext cx="9863073" cy="2399217"/>
            </a:xfrm>
            <a:prstGeom prst="rect">
              <a:avLst/>
            </a:prstGeom>
            <a:ln w="12318" cap="rnd">
              <a:solidFill>
                <a:srgbClr val="000000">
                  <a:alpha val="100000"/>
                </a:srgbClr>
              </a:solidFill>
              <a:prstDash val="solid"/>
              <a:round/>
            </a:ln>
          </p:spPr>
          <p:txBody>
            <a:bodyPr/>
            <a:lstStyle/>
            <a:p>
              <a:endParaRPr/>
            </a:p>
          </p:txBody>
        </p:sp>
        <p:sp>
          <p:nvSpPr>
            <p:cNvPr id="285" name="tx52">
              <a:extLst>
                <a:ext uri="{FF2B5EF4-FFF2-40B4-BE49-F238E27FC236}">
                  <a16:creationId xmlns:a16="http://schemas.microsoft.com/office/drawing/2014/main" id="{A2AB4AF2-D179-49DF-5B1D-3EF4E203E927}"/>
                </a:ext>
              </a:extLst>
            </p:cNvPr>
            <p:cNvSpPr/>
            <p:nvPr/>
          </p:nvSpPr>
          <p:spPr>
            <a:xfrm>
              <a:off x="1261483" y="3541693"/>
              <a:ext cx="64368"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0</a:t>
              </a:r>
            </a:p>
          </p:txBody>
        </p:sp>
        <p:sp>
          <p:nvSpPr>
            <p:cNvPr id="286" name="tx53">
              <a:extLst>
                <a:ext uri="{FF2B5EF4-FFF2-40B4-BE49-F238E27FC236}">
                  <a16:creationId xmlns:a16="http://schemas.microsoft.com/office/drawing/2014/main" id="{7797C936-93C9-AC0F-6980-93D51B4A65FE}"/>
                </a:ext>
              </a:extLst>
            </p:cNvPr>
            <p:cNvSpPr/>
            <p:nvPr/>
          </p:nvSpPr>
          <p:spPr>
            <a:xfrm>
              <a:off x="1197115" y="2695710"/>
              <a:ext cx="128736"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50</a:t>
              </a:r>
            </a:p>
          </p:txBody>
        </p:sp>
        <p:sp>
          <p:nvSpPr>
            <p:cNvPr id="287" name="tx54">
              <a:extLst>
                <a:ext uri="{FF2B5EF4-FFF2-40B4-BE49-F238E27FC236}">
                  <a16:creationId xmlns:a16="http://schemas.microsoft.com/office/drawing/2014/main" id="{0F717F1F-EF54-F6C2-348C-358E0D7196C0}"/>
                </a:ext>
              </a:extLst>
            </p:cNvPr>
            <p:cNvSpPr/>
            <p:nvPr/>
          </p:nvSpPr>
          <p:spPr>
            <a:xfrm>
              <a:off x="1132747" y="1849727"/>
              <a:ext cx="193104"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100</a:t>
              </a:r>
            </a:p>
          </p:txBody>
        </p:sp>
        <p:sp>
          <p:nvSpPr>
            <p:cNvPr id="288" name="tx55">
              <a:extLst>
                <a:ext uri="{FF2B5EF4-FFF2-40B4-BE49-F238E27FC236}">
                  <a16:creationId xmlns:a16="http://schemas.microsoft.com/office/drawing/2014/main" id="{2736E6FE-9E1C-8B0F-35BE-DBA57A2843D6}"/>
                </a:ext>
              </a:extLst>
            </p:cNvPr>
            <p:cNvSpPr/>
            <p:nvPr/>
          </p:nvSpPr>
          <p:spPr>
            <a:xfrm>
              <a:off x="11302797" y="3514656"/>
              <a:ext cx="128736" cy="10963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$0</a:t>
              </a:r>
            </a:p>
          </p:txBody>
        </p:sp>
        <p:sp>
          <p:nvSpPr>
            <p:cNvPr id="289" name="tx56">
              <a:extLst>
                <a:ext uri="{FF2B5EF4-FFF2-40B4-BE49-F238E27FC236}">
                  <a16:creationId xmlns:a16="http://schemas.microsoft.com/office/drawing/2014/main" id="{6604D47E-7999-C8C7-1878-059DC71549CB}"/>
                </a:ext>
              </a:extLst>
            </p:cNvPr>
            <p:cNvSpPr/>
            <p:nvPr/>
          </p:nvSpPr>
          <p:spPr>
            <a:xfrm>
              <a:off x="11302797" y="2668673"/>
              <a:ext cx="301687" cy="10963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$50M</a:t>
              </a:r>
            </a:p>
          </p:txBody>
        </p:sp>
        <p:sp>
          <p:nvSpPr>
            <p:cNvPr id="290" name="tx57">
              <a:extLst>
                <a:ext uri="{FF2B5EF4-FFF2-40B4-BE49-F238E27FC236}">
                  <a16:creationId xmlns:a16="http://schemas.microsoft.com/office/drawing/2014/main" id="{80A7DBE7-89F3-579B-8F2B-18BFB7D58370}"/>
                </a:ext>
              </a:extLst>
            </p:cNvPr>
            <p:cNvSpPr/>
            <p:nvPr/>
          </p:nvSpPr>
          <p:spPr>
            <a:xfrm>
              <a:off x="11302797" y="1822690"/>
              <a:ext cx="366055" cy="10963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$100M</a:t>
              </a:r>
            </a:p>
          </p:txBody>
        </p:sp>
        <p:sp>
          <p:nvSpPr>
            <p:cNvPr id="291" name="tx58">
              <a:extLst>
                <a:ext uri="{FF2B5EF4-FFF2-40B4-BE49-F238E27FC236}">
                  <a16:creationId xmlns:a16="http://schemas.microsoft.com/office/drawing/2014/main" id="{205A1CF8-D227-6720-37A2-F04AD23D8F87}"/>
                </a:ext>
              </a:extLst>
            </p:cNvPr>
            <p:cNvSpPr/>
            <p:nvPr/>
          </p:nvSpPr>
          <p:spPr>
            <a:xfrm>
              <a:off x="1860173" y="3691887"/>
              <a:ext cx="689074" cy="83467"/>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Merit Review</a:t>
              </a:r>
            </a:p>
          </p:txBody>
        </p:sp>
        <p:sp>
          <p:nvSpPr>
            <p:cNvPr id="292" name="tx59">
              <a:extLst>
                <a:ext uri="{FF2B5EF4-FFF2-40B4-BE49-F238E27FC236}">
                  <a16:creationId xmlns:a16="http://schemas.microsoft.com/office/drawing/2014/main" id="{1285D096-8E41-909D-288D-BF82676CE951}"/>
                </a:ext>
              </a:extLst>
            </p:cNvPr>
            <p:cNvSpPr/>
            <p:nvPr/>
          </p:nvSpPr>
          <p:spPr>
            <a:xfrm>
              <a:off x="3039172" y="3639397"/>
              <a:ext cx="1070818" cy="108954"/>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Career Development</a:t>
              </a:r>
            </a:p>
          </p:txBody>
        </p:sp>
        <p:sp>
          <p:nvSpPr>
            <p:cNvPr id="293" name="tx60">
              <a:extLst>
                <a:ext uri="{FF2B5EF4-FFF2-40B4-BE49-F238E27FC236}">
                  <a16:creationId xmlns:a16="http://schemas.microsoft.com/office/drawing/2014/main" id="{81D73806-3342-0A67-75C4-5F4BBD6E07AD}"/>
                </a:ext>
              </a:extLst>
            </p:cNvPr>
            <p:cNvSpPr/>
            <p:nvPr/>
          </p:nvSpPr>
          <p:spPr>
            <a:xfrm>
              <a:off x="3093619" y="3798724"/>
              <a:ext cx="961925" cy="11379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 Capacity Building</a:t>
              </a:r>
            </a:p>
          </p:txBody>
        </p:sp>
        <p:sp>
          <p:nvSpPr>
            <p:cNvPr id="294" name="tx61">
              <a:extLst>
                <a:ext uri="{FF2B5EF4-FFF2-40B4-BE49-F238E27FC236}">
                  <a16:creationId xmlns:a16="http://schemas.microsoft.com/office/drawing/2014/main" id="{B64DAB7E-F8C1-008D-75CE-2935252BF535}"/>
                </a:ext>
              </a:extLst>
            </p:cNvPr>
            <p:cNvSpPr/>
            <p:nvPr/>
          </p:nvSpPr>
          <p:spPr>
            <a:xfrm>
              <a:off x="4667478" y="3666399"/>
              <a:ext cx="553950" cy="108954"/>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Pilot Study</a:t>
              </a:r>
            </a:p>
          </p:txBody>
        </p:sp>
        <p:sp>
          <p:nvSpPr>
            <p:cNvPr id="295" name="tx62">
              <a:extLst>
                <a:ext uri="{FF2B5EF4-FFF2-40B4-BE49-F238E27FC236}">
                  <a16:creationId xmlns:a16="http://schemas.microsoft.com/office/drawing/2014/main" id="{983B8E11-DCBF-1846-4D04-084D982C3305}"/>
                </a:ext>
              </a:extLst>
            </p:cNvPr>
            <p:cNvSpPr/>
            <p:nvPr/>
          </p:nvSpPr>
          <p:spPr>
            <a:xfrm>
              <a:off x="5894908" y="3648666"/>
              <a:ext cx="838832" cy="87313"/>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Service Directed</a:t>
              </a:r>
            </a:p>
          </p:txBody>
        </p:sp>
        <p:sp>
          <p:nvSpPr>
            <p:cNvPr id="296" name="tx63">
              <a:extLst>
                <a:ext uri="{FF2B5EF4-FFF2-40B4-BE49-F238E27FC236}">
                  <a16:creationId xmlns:a16="http://schemas.microsoft.com/office/drawing/2014/main" id="{35931FD9-30C1-D8B7-A136-9D69887E6EE7}"/>
                </a:ext>
              </a:extLst>
            </p:cNvPr>
            <p:cNvSpPr/>
            <p:nvPr/>
          </p:nvSpPr>
          <p:spPr>
            <a:xfrm>
              <a:off x="5843097" y="3791123"/>
              <a:ext cx="942454" cy="109015"/>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Research Program</a:t>
              </a:r>
            </a:p>
          </p:txBody>
        </p:sp>
        <p:sp>
          <p:nvSpPr>
            <p:cNvPr id="297" name="tx64">
              <a:extLst>
                <a:ext uri="{FF2B5EF4-FFF2-40B4-BE49-F238E27FC236}">
                  <a16:creationId xmlns:a16="http://schemas.microsoft.com/office/drawing/2014/main" id="{0FF7C350-BF7D-BD2A-7A3D-94649141C664}"/>
                </a:ext>
              </a:extLst>
            </p:cNvPr>
            <p:cNvSpPr/>
            <p:nvPr/>
          </p:nvSpPr>
          <p:spPr>
            <a:xfrm>
              <a:off x="7262826" y="3660794"/>
              <a:ext cx="842739" cy="87560"/>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Research Career</a:t>
              </a:r>
            </a:p>
          </p:txBody>
        </p:sp>
        <p:sp>
          <p:nvSpPr>
            <p:cNvPr id="298" name="tx65">
              <a:extLst>
                <a:ext uri="{FF2B5EF4-FFF2-40B4-BE49-F238E27FC236}">
                  <a16:creationId xmlns:a16="http://schemas.microsoft.com/office/drawing/2014/main" id="{9FE5E3D6-193C-4B22-6145-B1430346781A}"/>
                </a:ext>
              </a:extLst>
            </p:cNvPr>
            <p:cNvSpPr/>
            <p:nvPr/>
          </p:nvSpPr>
          <p:spPr>
            <a:xfrm>
              <a:off x="7284282" y="3825202"/>
              <a:ext cx="799827" cy="87313"/>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Scientist Award</a:t>
              </a:r>
            </a:p>
          </p:txBody>
        </p:sp>
        <p:sp>
          <p:nvSpPr>
            <p:cNvPr id="299" name="tx66">
              <a:extLst>
                <a:ext uri="{FF2B5EF4-FFF2-40B4-BE49-F238E27FC236}">
                  <a16:creationId xmlns:a16="http://schemas.microsoft.com/office/drawing/2014/main" id="{DA7B14AA-BC55-1F79-90F9-B183769B33AB}"/>
                </a:ext>
              </a:extLst>
            </p:cNvPr>
            <p:cNvSpPr/>
            <p:nvPr/>
          </p:nvSpPr>
          <p:spPr>
            <a:xfrm>
              <a:off x="8565228" y="3666399"/>
              <a:ext cx="977676" cy="108954"/>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Multiple Site Study</a:t>
              </a:r>
            </a:p>
          </p:txBody>
        </p:sp>
        <p:sp>
          <p:nvSpPr>
            <p:cNvPr id="300" name="tx67">
              <a:extLst>
                <a:ext uri="{FF2B5EF4-FFF2-40B4-BE49-F238E27FC236}">
                  <a16:creationId xmlns:a16="http://schemas.microsoft.com/office/drawing/2014/main" id="{9D36D45E-0718-B75A-FFB6-24E4B6686D00}"/>
                </a:ext>
              </a:extLst>
            </p:cNvPr>
            <p:cNvSpPr/>
            <p:nvPr/>
          </p:nvSpPr>
          <p:spPr>
            <a:xfrm>
              <a:off x="10039248" y="3688042"/>
              <a:ext cx="769379" cy="87313"/>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Administration</a:t>
              </a:r>
            </a:p>
          </p:txBody>
        </p:sp>
        <p:sp>
          <p:nvSpPr>
            <p:cNvPr id="301" name="tx68">
              <a:extLst>
                <a:ext uri="{FF2B5EF4-FFF2-40B4-BE49-F238E27FC236}">
                  <a16:creationId xmlns:a16="http://schemas.microsoft.com/office/drawing/2014/main" id="{11A0C2C6-7AC7-918F-2B1C-95FA69E5ADA5}"/>
                </a:ext>
              </a:extLst>
            </p:cNvPr>
            <p:cNvSpPr/>
            <p:nvPr/>
          </p:nvSpPr>
          <p:spPr>
            <a:xfrm>
              <a:off x="5829517" y="4040560"/>
              <a:ext cx="969615" cy="130522"/>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000000">
                      <a:alpha val="100000"/>
                    </a:srgbClr>
                  </a:solidFill>
                  <a:cs typeface="Calibri"/>
                </a:rPr>
                <a:t>Program Award</a:t>
              </a:r>
            </a:p>
          </p:txBody>
        </p:sp>
        <p:sp>
          <p:nvSpPr>
            <p:cNvPr id="302" name="tx69">
              <a:extLst>
                <a:ext uri="{FF2B5EF4-FFF2-40B4-BE49-F238E27FC236}">
                  <a16:creationId xmlns:a16="http://schemas.microsoft.com/office/drawing/2014/main" id="{924AD863-3D34-7699-9B99-6FF9E0683A73}"/>
                </a:ext>
              </a:extLst>
            </p:cNvPr>
            <p:cNvSpPr/>
            <p:nvPr/>
          </p:nvSpPr>
          <p:spPr>
            <a:xfrm rot="-5400000">
              <a:off x="405976" y="2318892"/>
              <a:ext cx="1204614" cy="131340"/>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000000">
                      <a:alpha val="100000"/>
                    </a:srgbClr>
                  </a:solidFill>
                  <a:cs typeface="Calibri"/>
                </a:rPr>
                <a:t>Number of Projects</a:t>
              </a:r>
            </a:p>
          </p:txBody>
        </p:sp>
        <p:sp>
          <p:nvSpPr>
            <p:cNvPr id="303" name="tx70">
              <a:extLst>
                <a:ext uri="{FF2B5EF4-FFF2-40B4-BE49-F238E27FC236}">
                  <a16:creationId xmlns:a16="http://schemas.microsoft.com/office/drawing/2014/main" id="{6D7CDF88-939D-4DFD-A044-525EEBFC65CA}"/>
                </a:ext>
              </a:extLst>
            </p:cNvPr>
            <p:cNvSpPr/>
            <p:nvPr/>
          </p:nvSpPr>
          <p:spPr>
            <a:xfrm rot="5400000">
              <a:off x="10590226" y="2319152"/>
              <a:ext cx="2351335" cy="130819"/>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000000">
                      <a:alpha val="100000"/>
                    </a:srgbClr>
                  </a:solidFill>
                  <a:cs typeface="Calibri"/>
                </a:rPr>
                <a:t>Amount Allocated in FY23 by Program</a:t>
              </a:r>
            </a:p>
          </p:txBody>
        </p:sp>
        <p:sp>
          <p:nvSpPr>
            <p:cNvPr id="305" name="rc72">
              <a:extLst>
                <a:ext uri="{FF2B5EF4-FFF2-40B4-BE49-F238E27FC236}">
                  <a16:creationId xmlns:a16="http://schemas.microsoft.com/office/drawing/2014/main" id="{0413E269-CDE9-ED7F-7DC3-3509F3321760}"/>
                </a:ext>
              </a:extLst>
            </p:cNvPr>
            <p:cNvSpPr/>
            <p:nvPr/>
          </p:nvSpPr>
          <p:spPr>
            <a:xfrm>
              <a:off x="4311329" y="4226018"/>
              <a:ext cx="219455" cy="219455"/>
            </a:xfrm>
            <a:prstGeom prst="rect">
              <a:avLst/>
            </a:prstGeom>
            <a:solidFill>
              <a:srgbClr val="FFFFFF">
                <a:alpha val="100000"/>
              </a:srgbClr>
            </a:solidFill>
          </p:spPr>
          <p:txBody>
            <a:bodyPr/>
            <a:lstStyle/>
            <a:p>
              <a:endParaRPr/>
            </a:p>
          </p:txBody>
        </p:sp>
        <p:sp>
          <p:nvSpPr>
            <p:cNvPr id="306" name="rc73">
              <a:extLst>
                <a:ext uri="{FF2B5EF4-FFF2-40B4-BE49-F238E27FC236}">
                  <a16:creationId xmlns:a16="http://schemas.microsoft.com/office/drawing/2014/main" id="{125C49D6-B523-7DF5-6A30-F77F9E4ECD4F}"/>
                </a:ext>
              </a:extLst>
            </p:cNvPr>
            <p:cNvSpPr/>
            <p:nvPr/>
          </p:nvSpPr>
          <p:spPr>
            <a:xfrm>
              <a:off x="4320329" y="4235018"/>
              <a:ext cx="201456" cy="201456"/>
            </a:xfrm>
            <a:prstGeom prst="rect">
              <a:avLst/>
            </a:prstGeom>
            <a:solidFill>
              <a:srgbClr val="A5A5A5"/>
            </a:solidFill>
          </p:spPr>
          <p:txBody>
            <a:bodyPr/>
            <a:lstStyle/>
            <a:p>
              <a:endParaRPr/>
            </a:p>
          </p:txBody>
        </p:sp>
        <p:sp>
          <p:nvSpPr>
            <p:cNvPr id="308" name="rc75">
              <a:extLst>
                <a:ext uri="{FF2B5EF4-FFF2-40B4-BE49-F238E27FC236}">
                  <a16:creationId xmlns:a16="http://schemas.microsoft.com/office/drawing/2014/main" id="{5FB562C7-0C85-E4CF-F90A-1E28CCFD0CFE}"/>
                </a:ext>
              </a:extLst>
            </p:cNvPr>
            <p:cNvSpPr/>
            <p:nvPr/>
          </p:nvSpPr>
          <p:spPr>
            <a:xfrm>
              <a:off x="4320329" y="4356526"/>
              <a:ext cx="201456" cy="201456"/>
            </a:xfrm>
            <a:prstGeom prst="rect">
              <a:avLst/>
            </a:prstGeom>
            <a:solidFill>
              <a:srgbClr val="A5A5A5"/>
            </a:solidFill>
          </p:spPr>
          <p:txBody>
            <a:bodyPr/>
            <a:lstStyle/>
            <a:p>
              <a:endParaRPr/>
            </a:p>
          </p:txBody>
        </p:sp>
        <p:sp>
          <p:nvSpPr>
            <p:cNvPr id="309" name="rc76">
              <a:extLst>
                <a:ext uri="{FF2B5EF4-FFF2-40B4-BE49-F238E27FC236}">
                  <a16:creationId xmlns:a16="http://schemas.microsoft.com/office/drawing/2014/main" id="{0AD3959A-0F0F-D45C-2BE5-8A01B415FEA2}"/>
                </a:ext>
              </a:extLst>
            </p:cNvPr>
            <p:cNvSpPr/>
            <p:nvPr/>
          </p:nvSpPr>
          <p:spPr>
            <a:xfrm>
              <a:off x="5991927" y="4226018"/>
              <a:ext cx="219455" cy="219455"/>
            </a:xfrm>
            <a:prstGeom prst="rect">
              <a:avLst/>
            </a:prstGeom>
            <a:solidFill>
              <a:srgbClr val="FFFFFF">
                <a:alpha val="100000"/>
              </a:srgbClr>
            </a:solidFill>
          </p:spPr>
          <p:txBody>
            <a:bodyPr/>
            <a:lstStyle/>
            <a:p>
              <a:endParaRPr/>
            </a:p>
          </p:txBody>
        </p:sp>
        <p:sp>
          <p:nvSpPr>
            <p:cNvPr id="310" name="rc77">
              <a:extLst>
                <a:ext uri="{FF2B5EF4-FFF2-40B4-BE49-F238E27FC236}">
                  <a16:creationId xmlns:a16="http://schemas.microsoft.com/office/drawing/2014/main" id="{79810BA5-1F48-4A6F-B459-BD3CD5346139}"/>
                </a:ext>
              </a:extLst>
            </p:cNvPr>
            <p:cNvSpPr/>
            <p:nvPr/>
          </p:nvSpPr>
          <p:spPr>
            <a:xfrm>
              <a:off x="5741103" y="4235018"/>
              <a:ext cx="201456" cy="201456"/>
            </a:xfrm>
            <a:prstGeom prst="rect">
              <a:avLst/>
            </a:prstGeom>
            <a:solidFill>
              <a:srgbClr val="8FAADC"/>
            </a:solidFill>
          </p:spPr>
          <p:txBody>
            <a:bodyPr/>
            <a:lstStyle/>
            <a:p>
              <a:endParaRPr/>
            </a:p>
          </p:txBody>
        </p:sp>
        <p:sp>
          <p:nvSpPr>
            <p:cNvPr id="312" name="rc79">
              <a:extLst>
                <a:ext uri="{FF2B5EF4-FFF2-40B4-BE49-F238E27FC236}">
                  <a16:creationId xmlns:a16="http://schemas.microsoft.com/office/drawing/2014/main" id="{E4C383F4-595D-4C82-482E-543B11C8B48F}"/>
                </a:ext>
              </a:extLst>
            </p:cNvPr>
            <p:cNvSpPr/>
            <p:nvPr/>
          </p:nvSpPr>
          <p:spPr>
            <a:xfrm>
              <a:off x="5741103" y="4356526"/>
              <a:ext cx="201456" cy="201456"/>
            </a:xfrm>
            <a:prstGeom prst="rect">
              <a:avLst/>
            </a:prstGeom>
            <a:solidFill>
              <a:srgbClr val="8FAADC"/>
            </a:solidFill>
          </p:spPr>
          <p:txBody>
            <a:bodyPr/>
            <a:lstStyle/>
            <a:p>
              <a:endParaRPr/>
            </a:p>
          </p:txBody>
        </p:sp>
        <p:sp>
          <p:nvSpPr>
            <p:cNvPr id="313" name="rc80">
              <a:extLst>
                <a:ext uri="{FF2B5EF4-FFF2-40B4-BE49-F238E27FC236}">
                  <a16:creationId xmlns:a16="http://schemas.microsoft.com/office/drawing/2014/main" id="{A73FA9E1-BF24-82E1-4160-5C0A25DFAEB0}"/>
                </a:ext>
              </a:extLst>
            </p:cNvPr>
            <p:cNvSpPr/>
            <p:nvPr/>
          </p:nvSpPr>
          <p:spPr>
            <a:xfrm>
              <a:off x="7341754" y="4226018"/>
              <a:ext cx="219455" cy="219455"/>
            </a:xfrm>
            <a:prstGeom prst="rect">
              <a:avLst/>
            </a:prstGeom>
            <a:solidFill>
              <a:srgbClr val="FFFFFF">
                <a:alpha val="100000"/>
              </a:srgbClr>
            </a:solidFill>
          </p:spPr>
          <p:txBody>
            <a:bodyPr/>
            <a:lstStyle/>
            <a:p>
              <a:endParaRPr/>
            </a:p>
          </p:txBody>
        </p:sp>
        <p:sp>
          <p:nvSpPr>
            <p:cNvPr id="314" name="rc81">
              <a:extLst>
                <a:ext uri="{FF2B5EF4-FFF2-40B4-BE49-F238E27FC236}">
                  <a16:creationId xmlns:a16="http://schemas.microsoft.com/office/drawing/2014/main" id="{641C7647-1997-8A6D-D471-3CCB2D98A3AA}"/>
                </a:ext>
              </a:extLst>
            </p:cNvPr>
            <p:cNvSpPr/>
            <p:nvPr/>
          </p:nvSpPr>
          <p:spPr>
            <a:xfrm>
              <a:off x="7119626" y="4235018"/>
              <a:ext cx="201455" cy="201456"/>
            </a:xfrm>
            <a:prstGeom prst="rect">
              <a:avLst/>
            </a:prstGeom>
            <a:solidFill>
              <a:srgbClr val="4472C4"/>
            </a:solidFill>
          </p:spPr>
          <p:txBody>
            <a:bodyPr/>
            <a:lstStyle/>
            <a:p>
              <a:endParaRPr/>
            </a:p>
          </p:txBody>
        </p:sp>
        <p:sp>
          <p:nvSpPr>
            <p:cNvPr id="316" name="rc83">
              <a:extLst>
                <a:ext uri="{FF2B5EF4-FFF2-40B4-BE49-F238E27FC236}">
                  <a16:creationId xmlns:a16="http://schemas.microsoft.com/office/drawing/2014/main" id="{9EBAA616-327A-BE9D-E9FF-B0290D60D7DC}"/>
                </a:ext>
              </a:extLst>
            </p:cNvPr>
            <p:cNvSpPr/>
            <p:nvPr/>
          </p:nvSpPr>
          <p:spPr>
            <a:xfrm>
              <a:off x="7119626" y="4356526"/>
              <a:ext cx="201455" cy="201456"/>
            </a:xfrm>
            <a:prstGeom prst="rect">
              <a:avLst/>
            </a:prstGeom>
            <a:solidFill>
              <a:srgbClr val="4472C4"/>
            </a:solidFill>
          </p:spPr>
          <p:txBody>
            <a:bodyPr/>
            <a:lstStyle/>
            <a:p>
              <a:endParaRPr/>
            </a:p>
          </p:txBody>
        </p:sp>
        <p:sp>
          <p:nvSpPr>
            <p:cNvPr id="317" name="tx84">
              <a:extLst>
                <a:ext uri="{FF2B5EF4-FFF2-40B4-BE49-F238E27FC236}">
                  <a16:creationId xmlns:a16="http://schemas.microsoft.com/office/drawing/2014/main" id="{2EDDD121-9107-0103-1485-58B60F81C759}"/>
                </a:ext>
              </a:extLst>
            </p:cNvPr>
            <p:cNvSpPr/>
            <p:nvPr/>
          </p:nvSpPr>
          <p:spPr>
            <a:xfrm>
              <a:off x="4386190" y="4342310"/>
              <a:ext cx="1334616" cy="87560"/>
            </a:xfrm>
            <a:prstGeom prst="rect">
              <a:avLst/>
            </a:prstGeom>
            <a:noFill/>
          </p:spPr>
          <p:txBody>
            <a:bodyPr wrap="none" lIns="0" tIns="0" rIns="0" bIns="0" anchor="ctr" anchorCtr="1"/>
            <a:lstStyle/>
            <a:p>
              <a:pPr marL="0" marR="0" indent="0" algn="l">
                <a:lnSpc>
                  <a:spcPts val="1000"/>
                </a:lnSpc>
                <a:spcBef>
                  <a:spcPts val="0"/>
                </a:spcBef>
                <a:spcAft>
                  <a:spcPts val="0"/>
                </a:spcAft>
              </a:pPr>
              <a:r>
                <a:rPr lang="en-US" sz="1000">
                  <a:solidFill>
                    <a:srgbClr val="000000">
                      <a:alpha val="100000"/>
                    </a:srgbClr>
                  </a:solidFill>
                  <a:cs typeface="Calibri"/>
                </a:rPr>
                <a:t>Number of Projects</a:t>
              </a:r>
              <a:endParaRPr sz="1000">
                <a:solidFill>
                  <a:srgbClr val="000000">
                    <a:alpha val="100000"/>
                  </a:srgbClr>
                </a:solidFill>
                <a:cs typeface="Calibri"/>
              </a:endParaRPr>
            </a:p>
          </p:txBody>
        </p:sp>
        <p:sp>
          <p:nvSpPr>
            <p:cNvPr id="318" name="tx85">
              <a:extLst>
                <a:ext uri="{FF2B5EF4-FFF2-40B4-BE49-F238E27FC236}">
                  <a16:creationId xmlns:a16="http://schemas.microsoft.com/office/drawing/2014/main" id="{F6BA2C2F-9073-F92B-8BDC-B65F4EFF9F5C}"/>
                </a:ext>
              </a:extLst>
            </p:cNvPr>
            <p:cNvSpPr/>
            <p:nvPr/>
          </p:nvSpPr>
          <p:spPr>
            <a:xfrm>
              <a:off x="5870074" y="4320421"/>
              <a:ext cx="1003845" cy="109450"/>
            </a:xfrm>
            <a:prstGeom prst="rect">
              <a:avLst/>
            </a:prstGeom>
            <a:noFill/>
          </p:spPr>
          <p:txBody>
            <a:bodyPr wrap="none" lIns="0" tIns="0" rIns="0" bIns="0" anchor="ctr" anchorCtr="1"/>
            <a:lstStyle/>
            <a:p>
              <a:pPr marL="0" marR="0" indent="0" algn="l">
                <a:lnSpc>
                  <a:spcPts val="1000"/>
                </a:lnSpc>
                <a:spcBef>
                  <a:spcPts val="0"/>
                </a:spcBef>
                <a:spcAft>
                  <a:spcPts val="0"/>
                </a:spcAft>
              </a:pPr>
              <a:r>
                <a:rPr lang="en-US" sz="1000">
                  <a:solidFill>
                    <a:srgbClr val="000000">
                      <a:alpha val="100000"/>
                    </a:srgbClr>
                  </a:solidFill>
                  <a:cs typeface="Calibri"/>
                </a:rPr>
                <a:t>Total Awarded</a:t>
              </a:r>
            </a:p>
          </p:txBody>
        </p:sp>
        <p:sp>
          <p:nvSpPr>
            <p:cNvPr id="319" name="tx86">
              <a:extLst>
                <a:ext uri="{FF2B5EF4-FFF2-40B4-BE49-F238E27FC236}">
                  <a16:creationId xmlns:a16="http://schemas.microsoft.com/office/drawing/2014/main" id="{57851AF0-650B-8069-628A-9FA3EF8D863F}"/>
                </a:ext>
              </a:extLst>
            </p:cNvPr>
            <p:cNvSpPr/>
            <p:nvPr/>
          </p:nvSpPr>
          <p:spPr>
            <a:xfrm>
              <a:off x="7691572" y="4342310"/>
              <a:ext cx="756108" cy="87560"/>
            </a:xfrm>
            <a:prstGeom prst="rect">
              <a:avLst/>
            </a:prstGeom>
            <a:noFill/>
          </p:spPr>
          <p:txBody>
            <a:bodyPr wrap="none" lIns="0" tIns="0" rIns="0" bIns="0" anchor="ctr" anchorCtr="1"/>
            <a:lstStyle/>
            <a:p>
              <a:pPr marL="0" marR="0" indent="0" algn="l">
                <a:lnSpc>
                  <a:spcPts val="1000"/>
                </a:lnSpc>
                <a:spcBef>
                  <a:spcPts val="0"/>
                </a:spcBef>
                <a:spcAft>
                  <a:spcPts val="0"/>
                </a:spcAft>
              </a:pPr>
              <a:r>
                <a:rPr lang="en-US" sz="1000">
                  <a:solidFill>
                    <a:srgbClr val="000000">
                      <a:alpha val="100000"/>
                    </a:srgbClr>
                  </a:solidFill>
                  <a:cs typeface="Calibri"/>
                </a:rPr>
                <a:t>Amount Allocated in FY23</a:t>
              </a:r>
            </a:p>
          </p:txBody>
        </p:sp>
        <p:sp>
          <p:nvSpPr>
            <p:cNvPr id="320" name="tx87">
              <a:extLst>
                <a:ext uri="{FF2B5EF4-FFF2-40B4-BE49-F238E27FC236}">
                  <a16:creationId xmlns:a16="http://schemas.microsoft.com/office/drawing/2014/main" id="{2617AEF3-0873-32AB-8FD3-FB9B55BB2FC2}"/>
                </a:ext>
              </a:extLst>
            </p:cNvPr>
            <p:cNvSpPr/>
            <p:nvPr/>
          </p:nvSpPr>
          <p:spPr>
            <a:xfrm>
              <a:off x="3137321" y="934688"/>
              <a:ext cx="6354005" cy="155314"/>
            </a:xfrm>
            <a:prstGeom prst="rect">
              <a:avLst/>
            </a:prstGeom>
            <a:noFill/>
          </p:spPr>
          <p:txBody>
            <a:bodyPr wrap="none" lIns="0" tIns="0" rIns="0" bIns="0" anchor="ctr" anchorCtr="1"/>
            <a:lstStyle/>
            <a:p>
              <a:pPr marL="0" marR="0" indent="0" algn="l">
                <a:lnSpc>
                  <a:spcPts val="1400"/>
                </a:lnSpc>
                <a:spcBef>
                  <a:spcPts val="0"/>
                </a:spcBef>
                <a:spcAft>
                  <a:spcPts val="0"/>
                </a:spcAft>
              </a:pPr>
              <a:r>
                <a:rPr sz="1400" b="1">
                  <a:solidFill>
                    <a:srgbClr val="000000">
                      <a:alpha val="100000"/>
                    </a:srgbClr>
                  </a:solidFill>
                  <a:cs typeface="Calibri"/>
                </a:rPr>
                <a:t>Total Number of Projects</a:t>
              </a:r>
              <a:r>
                <a:rPr lang="en-US" sz="1400" b="1">
                  <a:solidFill>
                    <a:srgbClr val="000000">
                      <a:alpha val="100000"/>
                    </a:srgbClr>
                  </a:solidFill>
                  <a:cs typeface="Calibri"/>
                </a:rPr>
                <a:t>, Total Awarded,</a:t>
              </a:r>
              <a:r>
                <a:rPr sz="1400" b="1">
                  <a:solidFill>
                    <a:srgbClr val="000000">
                      <a:alpha val="100000"/>
                    </a:srgbClr>
                  </a:solidFill>
                  <a:cs typeface="Calibri"/>
                </a:rPr>
                <a:t> and Amount Allocated in FY23 per Program Award</a:t>
              </a:r>
            </a:p>
          </p:txBody>
        </p:sp>
      </p:grpSp>
    </p:spTree>
    <p:extLst>
      <p:ext uri="{BB962C8B-B14F-4D97-AF65-F5344CB8AC3E}">
        <p14:creationId xmlns:p14="http://schemas.microsoft.com/office/powerpoint/2010/main" val="2451373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2DAD2C-0C9C-59DB-D1AA-70E8F92FDC40}"/>
              </a:ext>
            </a:extLst>
          </p:cNvPr>
          <p:cNvSpPr/>
          <p:nvPr>
            <p:custDataLst>
              <p:tags r:id="rId2"/>
            </p:custDataLst>
          </p:nvPr>
        </p:nvSpPr>
        <p:spPr>
          <a:xfrm>
            <a:off x="967727" y="1208417"/>
            <a:ext cx="10733889" cy="389222"/>
          </a:xfrm>
          <a:prstGeom prst="rect">
            <a:avLst/>
          </a:prstGeom>
          <a:solidFill>
            <a:srgbClr val="D9D9D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74127" rIns="0" bIns="74127" numCol="1" spcCol="0" rtlCol="0" fromWordArt="0" anchor="t" anchorCtr="0" forceAA="0" compatLnSpc="1">
            <a:prstTxWarp prst="textNoShape">
              <a:avLst/>
            </a:prstTxWarp>
            <a:noAutofit/>
          </a:bodyPr>
          <a:lstStyle/>
          <a:p>
            <a:pPr algn="ctr">
              <a:spcBef>
                <a:spcPct val="0"/>
              </a:spcBef>
              <a:spcAft>
                <a:spcPct val="0"/>
              </a:spcAft>
            </a:pPr>
            <a:endParaRPr lang="en-US" sz="1556">
              <a:solidFill>
                <a:schemeClr val="tx1"/>
              </a:solidFill>
            </a:endParaRPr>
          </a:p>
        </p:txBody>
      </p:sp>
      <p:sp>
        <p:nvSpPr>
          <p:cNvPr id="183" name="Rectangle 182">
            <a:hlinkClick r:id="rId27" action="ppaction://hlinksldjump"/>
            <a:extLst>
              <a:ext uri="{FF2B5EF4-FFF2-40B4-BE49-F238E27FC236}">
                <a16:creationId xmlns:a16="http://schemas.microsoft.com/office/drawing/2014/main" id="{75B566B4-FD91-EF38-EEBF-928E7EAA946B}"/>
              </a:ext>
            </a:extLst>
          </p:cNvPr>
          <p:cNvSpPr/>
          <p:nvPr>
            <p:custDataLst>
              <p:tags r:id="rId3"/>
            </p:custDataLst>
          </p:nvPr>
        </p:nvSpPr>
        <p:spPr>
          <a:xfrm>
            <a:off x="964288" y="5612999"/>
            <a:ext cx="4030091" cy="38922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Appendix</a:t>
            </a:r>
          </a:p>
        </p:txBody>
      </p:sp>
      <p:sp>
        <p:nvSpPr>
          <p:cNvPr id="182" name="Rectangle 181">
            <a:hlinkClick r:id="rId28" action="ppaction://hlinksldjump"/>
            <a:extLst>
              <a:ext uri="{FF2B5EF4-FFF2-40B4-BE49-F238E27FC236}">
                <a16:creationId xmlns:a16="http://schemas.microsoft.com/office/drawing/2014/main" id="{1B749BA5-853C-43E7-DE8E-455BCCD2A4B8}"/>
              </a:ext>
            </a:extLst>
          </p:cNvPr>
          <p:cNvSpPr/>
          <p:nvPr>
            <p:custDataLst>
              <p:tags r:id="rId4"/>
            </p:custDataLst>
          </p:nvPr>
        </p:nvSpPr>
        <p:spPr>
          <a:xfrm>
            <a:off x="513293" y="5595581"/>
            <a:ext cx="389222" cy="389223"/>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0" b="1">
                <a:solidFill>
                  <a:schemeClr val="bg1"/>
                </a:solidFill>
              </a:rPr>
              <a:t>4</a:t>
            </a:r>
            <a:endParaRPr lang="en-US" sz="1550" b="1">
              <a:solidFill>
                <a:schemeClr val="bg1"/>
              </a:solidFill>
              <a:cs typeface="Calibri"/>
            </a:endParaRPr>
          </a:p>
        </p:txBody>
      </p:sp>
      <p:sp>
        <p:nvSpPr>
          <p:cNvPr id="177" name="Rectangle 176">
            <a:hlinkClick r:id="rId29" action="ppaction://hlinksldjump"/>
            <a:extLst>
              <a:ext uri="{FF2B5EF4-FFF2-40B4-BE49-F238E27FC236}">
                <a16:creationId xmlns:a16="http://schemas.microsoft.com/office/drawing/2014/main" id="{2B794581-48BC-85AC-CFA6-C79A54BE747B}"/>
              </a:ext>
            </a:extLst>
          </p:cNvPr>
          <p:cNvSpPr/>
          <p:nvPr>
            <p:custDataLst>
              <p:tags r:id="rId5"/>
            </p:custDataLst>
          </p:nvPr>
        </p:nvSpPr>
        <p:spPr>
          <a:xfrm>
            <a:off x="965344" y="5141240"/>
            <a:ext cx="4030091"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Methods</a:t>
            </a:r>
          </a:p>
        </p:txBody>
      </p:sp>
      <p:sp>
        <p:nvSpPr>
          <p:cNvPr id="176" name="Rectangle 175">
            <a:hlinkClick r:id="rId30" action="ppaction://hlinksldjump"/>
            <a:extLst>
              <a:ext uri="{FF2B5EF4-FFF2-40B4-BE49-F238E27FC236}">
                <a16:creationId xmlns:a16="http://schemas.microsoft.com/office/drawing/2014/main" id="{04831C24-338B-C589-B46F-01BD5343F06E}"/>
              </a:ext>
            </a:extLst>
          </p:cNvPr>
          <p:cNvSpPr/>
          <p:nvPr>
            <p:custDataLst>
              <p:tags r:id="rId6"/>
            </p:custDataLst>
          </p:nvPr>
        </p:nvSpPr>
        <p:spPr>
          <a:xfrm>
            <a:off x="514349" y="5141240"/>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3</a:t>
            </a:r>
          </a:p>
        </p:txBody>
      </p:sp>
      <p:sp>
        <p:nvSpPr>
          <p:cNvPr id="173" name="Rectangle 172">
            <a:hlinkClick r:id="rId31" action="ppaction://hlinksldjump"/>
            <a:extLst>
              <a:ext uri="{FF2B5EF4-FFF2-40B4-BE49-F238E27FC236}">
                <a16:creationId xmlns:a16="http://schemas.microsoft.com/office/drawing/2014/main" id="{DFD7428F-4073-C173-629B-A7BAB4544841}"/>
              </a:ext>
            </a:extLst>
          </p:cNvPr>
          <p:cNvSpPr/>
          <p:nvPr>
            <p:custDataLst>
              <p:tags r:id="rId7"/>
            </p:custDataLst>
          </p:nvPr>
        </p:nvSpPr>
        <p:spPr>
          <a:xfrm>
            <a:off x="965344" y="3823295"/>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2.5</a:t>
            </a:r>
          </a:p>
        </p:txBody>
      </p:sp>
      <p:sp>
        <p:nvSpPr>
          <p:cNvPr id="170" name="Rectangle 169">
            <a:hlinkClick r:id="rId32" action="ppaction://hlinksldjump"/>
            <a:extLst>
              <a:ext uri="{FF2B5EF4-FFF2-40B4-BE49-F238E27FC236}">
                <a16:creationId xmlns:a16="http://schemas.microsoft.com/office/drawing/2014/main" id="{CE3B08EB-867B-4B5E-8936-998184981810}"/>
              </a:ext>
            </a:extLst>
          </p:cNvPr>
          <p:cNvSpPr/>
          <p:nvPr>
            <p:custDataLst>
              <p:tags r:id="rId8"/>
            </p:custDataLst>
          </p:nvPr>
        </p:nvSpPr>
        <p:spPr>
          <a:xfrm>
            <a:off x="965344" y="3390588"/>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2.4</a:t>
            </a:r>
          </a:p>
        </p:txBody>
      </p:sp>
      <p:sp>
        <p:nvSpPr>
          <p:cNvPr id="167" name="Rectangle 166">
            <a:hlinkClick r:id="rId33" action="ppaction://hlinksldjump"/>
            <a:extLst>
              <a:ext uri="{FF2B5EF4-FFF2-40B4-BE49-F238E27FC236}">
                <a16:creationId xmlns:a16="http://schemas.microsoft.com/office/drawing/2014/main" id="{03BC1964-4BD5-0668-82A2-F658A5C79422}"/>
              </a:ext>
            </a:extLst>
          </p:cNvPr>
          <p:cNvSpPr/>
          <p:nvPr>
            <p:custDataLst>
              <p:tags r:id="rId9"/>
            </p:custDataLst>
          </p:nvPr>
        </p:nvSpPr>
        <p:spPr>
          <a:xfrm>
            <a:off x="965344" y="2939593"/>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2.3</a:t>
            </a:r>
          </a:p>
        </p:txBody>
      </p:sp>
      <p:sp>
        <p:nvSpPr>
          <p:cNvPr id="164" name="Rectangle 163">
            <a:hlinkClick r:id="rId34" action="ppaction://hlinksldjump"/>
            <a:extLst>
              <a:ext uri="{FF2B5EF4-FFF2-40B4-BE49-F238E27FC236}">
                <a16:creationId xmlns:a16="http://schemas.microsoft.com/office/drawing/2014/main" id="{C9ADBCBA-EDFE-1F92-A40E-D4DC8C7292AE}"/>
              </a:ext>
            </a:extLst>
          </p:cNvPr>
          <p:cNvSpPr/>
          <p:nvPr>
            <p:custDataLst>
              <p:tags r:id="rId10"/>
            </p:custDataLst>
          </p:nvPr>
        </p:nvSpPr>
        <p:spPr>
          <a:xfrm>
            <a:off x="965344" y="2488598"/>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2.2</a:t>
            </a:r>
          </a:p>
        </p:txBody>
      </p:sp>
      <p:sp>
        <p:nvSpPr>
          <p:cNvPr id="162" name="Rectangle 161">
            <a:hlinkClick r:id="rId35" action="ppaction://hlinksldjump"/>
            <a:extLst>
              <a:ext uri="{FF2B5EF4-FFF2-40B4-BE49-F238E27FC236}">
                <a16:creationId xmlns:a16="http://schemas.microsoft.com/office/drawing/2014/main" id="{ACF87887-FA77-EA3B-C02F-037BE6E775AA}"/>
              </a:ext>
            </a:extLst>
          </p:cNvPr>
          <p:cNvSpPr/>
          <p:nvPr>
            <p:custDataLst>
              <p:tags r:id="rId11"/>
            </p:custDataLst>
          </p:nvPr>
        </p:nvSpPr>
        <p:spPr>
          <a:xfrm>
            <a:off x="1416338" y="2037603"/>
            <a:ext cx="3579097" cy="38922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Introduction</a:t>
            </a:r>
          </a:p>
        </p:txBody>
      </p:sp>
      <p:sp>
        <p:nvSpPr>
          <p:cNvPr id="161" name="Rectangle 160">
            <a:hlinkClick r:id="rId35" action="ppaction://hlinksldjump"/>
            <a:extLst>
              <a:ext uri="{FF2B5EF4-FFF2-40B4-BE49-F238E27FC236}">
                <a16:creationId xmlns:a16="http://schemas.microsoft.com/office/drawing/2014/main" id="{9AE428D3-E97D-C34A-28B4-3A4F758E0D6B}"/>
              </a:ext>
            </a:extLst>
          </p:cNvPr>
          <p:cNvSpPr/>
          <p:nvPr>
            <p:custDataLst>
              <p:tags r:id="rId12"/>
            </p:custDataLst>
          </p:nvPr>
        </p:nvSpPr>
        <p:spPr>
          <a:xfrm>
            <a:off x="965344" y="2037603"/>
            <a:ext cx="389222" cy="389223"/>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2.1</a:t>
            </a:r>
          </a:p>
        </p:txBody>
      </p:sp>
      <p:sp>
        <p:nvSpPr>
          <p:cNvPr id="158" name="Rectangle 157">
            <a:hlinkClick r:id="rId35" action="ppaction://hlinksldjump"/>
            <a:extLst>
              <a:ext uri="{FF2B5EF4-FFF2-40B4-BE49-F238E27FC236}">
                <a16:creationId xmlns:a16="http://schemas.microsoft.com/office/drawing/2014/main" id="{3C7EA948-68F5-20D2-E3E6-8AFC99678516}"/>
              </a:ext>
            </a:extLst>
          </p:cNvPr>
          <p:cNvSpPr/>
          <p:nvPr>
            <p:custDataLst>
              <p:tags r:id="rId13"/>
            </p:custDataLst>
          </p:nvPr>
        </p:nvSpPr>
        <p:spPr>
          <a:xfrm>
            <a:off x="965344" y="1630154"/>
            <a:ext cx="4030091"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Key Findings</a:t>
            </a:r>
          </a:p>
        </p:txBody>
      </p:sp>
      <p:sp>
        <p:nvSpPr>
          <p:cNvPr id="157" name="Rectangle 156">
            <a:hlinkClick r:id="rId35" action="ppaction://hlinksldjump"/>
            <a:extLst>
              <a:ext uri="{FF2B5EF4-FFF2-40B4-BE49-F238E27FC236}">
                <a16:creationId xmlns:a16="http://schemas.microsoft.com/office/drawing/2014/main" id="{A19FCA9D-9F5C-9CC7-8AD8-7AAFCDA56EE6}"/>
              </a:ext>
            </a:extLst>
          </p:cNvPr>
          <p:cNvSpPr/>
          <p:nvPr>
            <p:custDataLst>
              <p:tags r:id="rId14"/>
            </p:custDataLst>
          </p:nvPr>
        </p:nvSpPr>
        <p:spPr>
          <a:xfrm>
            <a:off x="514349" y="1630154"/>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a:t>
            </a:r>
          </a:p>
        </p:txBody>
      </p:sp>
      <p:sp>
        <p:nvSpPr>
          <p:cNvPr id="155" name="Rectangle 154">
            <a:hlinkClick r:id="rId36" action="ppaction://hlinksldjump"/>
            <a:extLst>
              <a:ext uri="{FF2B5EF4-FFF2-40B4-BE49-F238E27FC236}">
                <a16:creationId xmlns:a16="http://schemas.microsoft.com/office/drawing/2014/main" id="{64D4A2D5-2D62-5B9F-0A3A-99F2223C982D}"/>
              </a:ext>
            </a:extLst>
          </p:cNvPr>
          <p:cNvSpPr/>
          <p:nvPr>
            <p:custDataLst>
              <p:tags r:id="rId15"/>
            </p:custDataLst>
          </p:nvPr>
        </p:nvSpPr>
        <p:spPr>
          <a:xfrm>
            <a:off x="965344" y="1205286"/>
            <a:ext cx="4030091" cy="38922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Executive Summary</a:t>
            </a:r>
          </a:p>
        </p:txBody>
      </p:sp>
      <p:sp>
        <p:nvSpPr>
          <p:cNvPr id="154" name="Rectangle 153">
            <a:hlinkClick r:id="rId31" action="ppaction://hlinksldjump"/>
            <a:extLst>
              <a:ext uri="{FF2B5EF4-FFF2-40B4-BE49-F238E27FC236}">
                <a16:creationId xmlns:a16="http://schemas.microsoft.com/office/drawing/2014/main" id="{EBC105E6-3DD1-FBD9-32AB-5E308DBA2A78}"/>
              </a:ext>
            </a:extLst>
          </p:cNvPr>
          <p:cNvSpPr/>
          <p:nvPr>
            <p:custDataLst>
              <p:tags r:id="rId16"/>
            </p:custDataLst>
          </p:nvPr>
        </p:nvSpPr>
        <p:spPr>
          <a:xfrm>
            <a:off x="514349" y="1205286"/>
            <a:ext cx="389222" cy="389223"/>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1</a:t>
            </a:r>
          </a:p>
        </p:txBody>
      </p:sp>
      <p:sp>
        <p:nvSpPr>
          <p:cNvPr id="153" name="Title 152">
            <a:extLst>
              <a:ext uri="{FF2B5EF4-FFF2-40B4-BE49-F238E27FC236}">
                <a16:creationId xmlns:a16="http://schemas.microsoft.com/office/drawing/2014/main" id="{AE156AD7-270C-DA2D-BCB4-AE84976E3F64}"/>
              </a:ext>
            </a:extLst>
          </p:cNvPr>
          <p:cNvSpPr>
            <a:spLocks noGrp="1"/>
          </p:cNvSpPr>
          <p:nvPr>
            <p:ph type="title"/>
            <p:custDataLst>
              <p:tags r:id="rId17"/>
            </p:custDataLst>
          </p:nvPr>
        </p:nvSpPr>
        <p:spPr/>
        <p:txBody>
          <a:bodyPr/>
          <a:lstStyle/>
          <a:p>
            <a:r>
              <a:rPr lang="en-US" sz="2800"/>
              <a:t>Table of Contents</a:t>
            </a:r>
          </a:p>
        </p:txBody>
      </p:sp>
      <p:sp>
        <p:nvSpPr>
          <p:cNvPr id="3" name="Slide Number Placeholder 2">
            <a:extLst>
              <a:ext uri="{FF2B5EF4-FFF2-40B4-BE49-F238E27FC236}">
                <a16:creationId xmlns:a16="http://schemas.microsoft.com/office/drawing/2014/main" id="{75277F90-0AE7-1324-E21E-263D78226E71}"/>
              </a:ext>
            </a:extLst>
          </p:cNvPr>
          <p:cNvSpPr>
            <a:spLocks noGrp="1"/>
          </p:cNvSpPr>
          <p:nvPr>
            <p:ph type="sldNum" sz="quarter" idx="12"/>
          </p:nvPr>
        </p:nvSpPr>
        <p:spPr>
          <a:xfrm>
            <a:off x="4724400" y="6307524"/>
            <a:ext cx="2743200" cy="365125"/>
          </a:xfrm>
        </p:spPr>
        <p:txBody>
          <a:bodyPr/>
          <a:lstStyle/>
          <a:p>
            <a:fld id="{61ED25BF-8B08-481C-9175-42CBF3C8334C}" type="slidenum">
              <a:rPr lang="en-US" smtClean="0"/>
              <a:pPr/>
              <a:t>2</a:t>
            </a:fld>
            <a:endParaRPr lang="en-US"/>
          </a:p>
        </p:txBody>
      </p:sp>
      <p:cxnSp>
        <p:nvCxnSpPr>
          <p:cNvPr id="185" name="Straight Connector 184">
            <a:extLst>
              <a:ext uri="{FF2B5EF4-FFF2-40B4-BE49-F238E27FC236}">
                <a16:creationId xmlns:a16="http://schemas.microsoft.com/office/drawing/2014/main" id="{00C42B0E-C1F7-5C67-4FEE-5393EF0EEF14}"/>
              </a:ext>
            </a:extLst>
          </p:cNvPr>
          <p:cNvCxnSpPr>
            <a:cxnSpLocks/>
          </p:cNvCxnSpPr>
          <p:nvPr/>
        </p:nvCxnSpPr>
        <p:spPr>
          <a:xfrm>
            <a:off x="2892835" y="1402767"/>
            <a:ext cx="822960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AB9624E8-128C-0899-83A0-4EBE1A08BA56}"/>
              </a:ext>
            </a:extLst>
          </p:cNvPr>
          <p:cNvCxnSpPr>
            <a:cxnSpLocks/>
          </p:cNvCxnSpPr>
          <p:nvPr/>
        </p:nvCxnSpPr>
        <p:spPr>
          <a:xfrm flipV="1">
            <a:off x="2306510" y="1839949"/>
            <a:ext cx="8792917" cy="2134"/>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2E5D82FD-E208-864A-F7AD-FEDB92FB274E}"/>
              </a:ext>
            </a:extLst>
          </p:cNvPr>
          <p:cNvCxnSpPr>
            <a:cxnSpLocks/>
          </p:cNvCxnSpPr>
          <p:nvPr/>
        </p:nvCxnSpPr>
        <p:spPr>
          <a:xfrm>
            <a:off x="2671887" y="2314659"/>
            <a:ext cx="8438249"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5B575469-34FF-3619-6549-91E774D444EC}"/>
              </a:ext>
            </a:extLst>
          </p:cNvPr>
          <p:cNvCxnSpPr>
            <a:cxnSpLocks/>
          </p:cNvCxnSpPr>
          <p:nvPr/>
        </p:nvCxnSpPr>
        <p:spPr>
          <a:xfrm flipV="1">
            <a:off x="1915388" y="5340009"/>
            <a:ext cx="9200348"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935F5FCA-8D45-6671-BF21-3B58BE7B5B09}"/>
              </a:ext>
            </a:extLst>
          </p:cNvPr>
          <p:cNvCxnSpPr>
            <a:cxnSpLocks/>
          </p:cNvCxnSpPr>
          <p:nvPr/>
        </p:nvCxnSpPr>
        <p:spPr>
          <a:xfrm flipV="1">
            <a:off x="2053359" y="5786985"/>
            <a:ext cx="905256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 name="Rectangle 7">
            <a:hlinkClick r:id="rId33" action="ppaction://hlinksldjump"/>
            <a:extLst>
              <a:ext uri="{FF2B5EF4-FFF2-40B4-BE49-F238E27FC236}">
                <a16:creationId xmlns:a16="http://schemas.microsoft.com/office/drawing/2014/main" id="{AD3C91A2-C074-F570-0CEA-A66FC48FFE1F}"/>
              </a:ext>
            </a:extLst>
          </p:cNvPr>
          <p:cNvSpPr/>
          <p:nvPr>
            <p:custDataLst>
              <p:tags r:id="rId18"/>
            </p:custDataLst>
          </p:nvPr>
        </p:nvSpPr>
        <p:spPr>
          <a:xfrm>
            <a:off x="1437155" y="3371165"/>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VA Investigator Distribution Analysis</a:t>
            </a:r>
          </a:p>
        </p:txBody>
      </p:sp>
      <p:sp>
        <p:nvSpPr>
          <p:cNvPr id="9" name="Rectangle 8">
            <a:hlinkClick r:id="rId37" action="ppaction://hlinksldjump"/>
            <a:extLst>
              <a:ext uri="{FF2B5EF4-FFF2-40B4-BE49-F238E27FC236}">
                <a16:creationId xmlns:a16="http://schemas.microsoft.com/office/drawing/2014/main" id="{F580796C-89F3-4202-A5CC-C8B238E3AF68}"/>
              </a:ext>
            </a:extLst>
          </p:cNvPr>
          <p:cNvSpPr/>
          <p:nvPr>
            <p:custDataLst>
              <p:tags r:id="rId19"/>
            </p:custDataLst>
          </p:nvPr>
        </p:nvSpPr>
        <p:spPr>
          <a:xfrm>
            <a:off x="1416338" y="2939593"/>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Suicide Prevention Research Impact Network (SPRINT) Analysis </a:t>
            </a:r>
          </a:p>
        </p:txBody>
      </p:sp>
      <p:sp>
        <p:nvSpPr>
          <p:cNvPr id="11" name="Rectangle 10">
            <a:hlinkClick r:id="rId38" action="ppaction://hlinksldjump"/>
            <a:extLst>
              <a:ext uri="{FF2B5EF4-FFF2-40B4-BE49-F238E27FC236}">
                <a16:creationId xmlns:a16="http://schemas.microsoft.com/office/drawing/2014/main" id="{C4C77EAA-891B-1BC5-6B98-0D2591FEA775}"/>
              </a:ext>
            </a:extLst>
          </p:cNvPr>
          <p:cNvSpPr/>
          <p:nvPr>
            <p:custDataLst>
              <p:tags r:id="rId20"/>
            </p:custDataLst>
          </p:nvPr>
        </p:nvSpPr>
        <p:spPr>
          <a:xfrm>
            <a:off x="1416338" y="2488598"/>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VA Project Distribution Analysis</a:t>
            </a:r>
          </a:p>
        </p:txBody>
      </p:sp>
      <p:cxnSp>
        <p:nvCxnSpPr>
          <p:cNvPr id="13" name="Straight Connector 12">
            <a:extLst>
              <a:ext uri="{FF2B5EF4-FFF2-40B4-BE49-F238E27FC236}">
                <a16:creationId xmlns:a16="http://schemas.microsoft.com/office/drawing/2014/main" id="{55EBDD96-4192-FE1C-1A27-C32F21A0ABDF}"/>
              </a:ext>
            </a:extLst>
          </p:cNvPr>
          <p:cNvCxnSpPr>
            <a:cxnSpLocks/>
          </p:cNvCxnSpPr>
          <p:nvPr/>
        </p:nvCxnSpPr>
        <p:spPr>
          <a:xfrm flipV="1">
            <a:off x="4276436" y="2684485"/>
            <a:ext cx="6820447"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96566B-6EDD-5DC8-1EB2-B99BAE12AF1D}"/>
              </a:ext>
            </a:extLst>
          </p:cNvPr>
          <p:cNvCxnSpPr>
            <a:cxnSpLocks/>
          </p:cNvCxnSpPr>
          <p:nvPr/>
        </p:nvCxnSpPr>
        <p:spPr>
          <a:xfrm>
            <a:off x="6712435" y="3134204"/>
            <a:ext cx="438912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980683E-FB3E-6134-7B04-061D1DBD0364}"/>
              </a:ext>
            </a:extLst>
          </p:cNvPr>
          <p:cNvCxnSpPr>
            <a:cxnSpLocks/>
          </p:cNvCxnSpPr>
          <p:nvPr/>
        </p:nvCxnSpPr>
        <p:spPr>
          <a:xfrm>
            <a:off x="4724400" y="3572474"/>
            <a:ext cx="6400800" cy="1"/>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D85064F-7D9F-EE5A-2DCF-37ABC0B756B1}"/>
              </a:ext>
            </a:extLst>
          </p:cNvPr>
          <p:cNvCxnSpPr>
            <a:cxnSpLocks/>
          </p:cNvCxnSpPr>
          <p:nvPr/>
        </p:nvCxnSpPr>
        <p:spPr>
          <a:xfrm>
            <a:off x="3609000" y="4017623"/>
            <a:ext cx="749808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6" name="Rectangle 45">
            <a:hlinkClick r:id="rId39" action="ppaction://hlinksldjump"/>
            <a:extLst>
              <a:ext uri="{FF2B5EF4-FFF2-40B4-BE49-F238E27FC236}">
                <a16:creationId xmlns:a16="http://schemas.microsoft.com/office/drawing/2014/main" id="{59994B8E-8FA0-270A-7B1A-272CBB88324F}"/>
              </a:ext>
            </a:extLst>
          </p:cNvPr>
          <p:cNvSpPr/>
          <p:nvPr>
            <p:custDataLst>
              <p:tags r:id="rId21"/>
            </p:custDataLst>
          </p:nvPr>
        </p:nvSpPr>
        <p:spPr>
          <a:xfrm>
            <a:off x="1416338" y="3823235"/>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Grant Thematic Analysis</a:t>
            </a:r>
          </a:p>
        </p:txBody>
      </p:sp>
      <p:sp>
        <p:nvSpPr>
          <p:cNvPr id="20" name="Rectangle 19">
            <a:hlinkClick r:id="rId31" action="ppaction://hlinksldjump"/>
            <a:extLst>
              <a:ext uri="{FF2B5EF4-FFF2-40B4-BE49-F238E27FC236}">
                <a16:creationId xmlns:a16="http://schemas.microsoft.com/office/drawing/2014/main" id="{5E3F5931-5CE6-137D-A1DA-A3458EAF8905}"/>
              </a:ext>
            </a:extLst>
          </p:cNvPr>
          <p:cNvSpPr/>
          <p:nvPr>
            <p:custDataLst>
              <p:tags r:id="rId22"/>
            </p:custDataLst>
          </p:nvPr>
        </p:nvSpPr>
        <p:spPr>
          <a:xfrm>
            <a:off x="962296" y="4268303"/>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2.6</a:t>
            </a:r>
          </a:p>
        </p:txBody>
      </p:sp>
      <p:cxnSp>
        <p:nvCxnSpPr>
          <p:cNvPr id="21" name="Straight Connector 20">
            <a:extLst>
              <a:ext uri="{FF2B5EF4-FFF2-40B4-BE49-F238E27FC236}">
                <a16:creationId xmlns:a16="http://schemas.microsoft.com/office/drawing/2014/main" id="{97D6B8C9-D5FF-4281-2936-46507E939FE7}"/>
              </a:ext>
            </a:extLst>
          </p:cNvPr>
          <p:cNvCxnSpPr>
            <a:cxnSpLocks/>
          </p:cNvCxnSpPr>
          <p:nvPr/>
        </p:nvCxnSpPr>
        <p:spPr>
          <a:xfrm>
            <a:off x="4878572" y="4465224"/>
            <a:ext cx="621792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2" name="Rectangle 21">
            <a:hlinkClick r:id="rId40" action="ppaction://hlinksldjump"/>
            <a:extLst>
              <a:ext uri="{FF2B5EF4-FFF2-40B4-BE49-F238E27FC236}">
                <a16:creationId xmlns:a16="http://schemas.microsoft.com/office/drawing/2014/main" id="{6160272F-6F54-A456-FC04-DD34A60E5F6C}"/>
              </a:ext>
            </a:extLst>
          </p:cNvPr>
          <p:cNvSpPr/>
          <p:nvPr>
            <p:custDataLst>
              <p:tags r:id="rId23"/>
            </p:custDataLst>
          </p:nvPr>
        </p:nvSpPr>
        <p:spPr>
          <a:xfrm>
            <a:off x="1413290" y="4259099"/>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VA Medical Center Distribution Analysis</a:t>
            </a:r>
          </a:p>
        </p:txBody>
      </p:sp>
      <p:sp>
        <p:nvSpPr>
          <p:cNvPr id="24" name="Rectangle 23">
            <a:hlinkClick r:id="rId31" action="ppaction://hlinksldjump"/>
            <a:extLst>
              <a:ext uri="{FF2B5EF4-FFF2-40B4-BE49-F238E27FC236}">
                <a16:creationId xmlns:a16="http://schemas.microsoft.com/office/drawing/2014/main" id="{1495B1A5-98E1-FE54-947F-D25B4FD8031D}"/>
              </a:ext>
            </a:extLst>
          </p:cNvPr>
          <p:cNvSpPr/>
          <p:nvPr>
            <p:custDataLst>
              <p:tags r:id="rId24"/>
            </p:custDataLst>
          </p:nvPr>
        </p:nvSpPr>
        <p:spPr>
          <a:xfrm>
            <a:off x="957938" y="4699382"/>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2.7</a:t>
            </a:r>
          </a:p>
        </p:txBody>
      </p:sp>
      <p:cxnSp>
        <p:nvCxnSpPr>
          <p:cNvPr id="25" name="Straight Connector 24">
            <a:extLst>
              <a:ext uri="{FF2B5EF4-FFF2-40B4-BE49-F238E27FC236}">
                <a16:creationId xmlns:a16="http://schemas.microsoft.com/office/drawing/2014/main" id="{BB32FA31-6B45-6D08-832F-4C108122CA20}"/>
              </a:ext>
            </a:extLst>
          </p:cNvPr>
          <p:cNvCxnSpPr>
            <a:cxnSpLocks/>
          </p:cNvCxnSpPr>
          <p:nvPr/>
        </p:nvCxnSpPr>
        <p:spPr>
          <a:xfrm>
            <a:off x="5261867" y="4905012"/>
            <a:ext cx="585216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6" name="Rectangle 25">
            <a:hlinkClick r:id="rId41" action="ppaction://hlinksldjump"/>
            <a:extLst>
              <a:ext uri="{FF2B5EF4-FFF2-40B4-BE49-F238E27FC236}">
                <a16:creationId xmlns:a16="http://schemas.microsoft.com/office/drawing/2014/main" id="{591D5D2C-8590-22CF-4C91-60D0B72539CA}"/>
              </a:ext>
            </a:extLst>
          </p:cNvPr>
          <p:cNvSpPr/>
          <p:nvPr>
            <p:custDataLst>
              <p:tags r:id="rId25"/>
            </p:custDataLst>
          </p:nvPr>
        </p:nvSpPr>
        <p:spPr>
          <a:xfrm>
            <a:off x="1408932" y="4699322"/>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Analysis of Relevant Research Beyond the VA</a:t>
            </a:r>
          </a:p>
        </p:txBody>
      </p:sp>
      <p:sp>
        <p:nvSpPr>
          <p:cNvPr id="10" name="TextBox 9">
            <a:extLst>
              <a:ext uri="{FF2B5EF4-FFF2-40B4-BE49-F238E27FC236}">
                <a16:creationId xmlns:a16="http://schemas.microsoft.com/office/drawing/2014/main" id="{58AA891F-1B48-B5DB-7E8B-02DF2E83C663}"/>
              </a:ext>
            </a:extLst>
          </p:cNvPr>
          <p:cNvSpPr txBox="1"/>
          <p:nvPr/>
        </p:nvSpPr>
        <p:spPr>
          <a:xfrm>
            <a:off x="11129506" y="1224172"/>
            <a:ext cx="617980" cy="307777"/>
          </a:xfrm>
          <a:prstGeom prst="rect">
            <a:avLst/>
          </a:prstGeom>
          <a:noFill/>
        </p:spPr>
        <p:txBody>
          <a:bodyPr wrap="square" lIns="91440" tIns="45720" rIns="91440" bIns="45720" rtlCol="0" anchor="t">
            <a:spAutoFit/>
          </a:bodyPr>
          <a:lstStyle/>
          <a:p>
            <a:r>
              <a:rPr lang="en-US" sz="1400" b="1"/>
              <a:t>3 – 5</a:t>
            </a:r>
          </a:p>
        </p:txBody>
      </p:sp>
      <p:sp>
        <p:nvSpPr>
          <p:cNvPr id="15" name="TextBox 14">
            <a:extLst>
              <a:ext uri="{FF2B5EF4-FFF2-40B4-BE49-F238E27FC236}">
                <a16:creationId xmlns:a16="http://schemas.microsoft.com/office/drawing/2014/main" id="{28955D84-E13C-CA9F-E1EF-BB71F136D2AB}"/>
              </a:ext>
            </a:extLst>
          </p:cNvPr>
          <p:cNvSpPr txBox="1"/>
          <p:nvPr/>
        </p:nvSpPr>
        <p:spPr>
          <a:xfrm>
            <a:off x="11129506" y="1655018"/>
            <a:ext cx="796935" cy="307777"/>
          </a:xfrm>
          <a:prstGeom prst="rect">
            <a:avLst/>
          </a:prstGeom>
          <a:noFill/>
        </p:spPr>
        <p:txBody>
          <a:bodyPr wrap="square" lIns="91440" tIns="45720" rIns="91440" bIns="45720" rtlCol="0" anchor="t">
            <a:spAutoFit/>
          </a:bodyPr>
          <a:lstStyle/>
          <a:p>
            <a:r>
              <a:rPr lang="en-US" sz="1400" b="1" dirty="0"/>
              <a:t>6 – 78  </a:t>
            </a:r>
          </a:p>
        </p:txBody>
      </p:sp>
      <p:sp>
        <p:nvSpPr>
          <p:cNvPr id="18" name="TextBox 17">
            <a:extLst>
              <a:ext uri="{FF2B5EF4-FFF2-40B4-BE49-F238E27FC236}">
                <a16:creationId xmlns:a16="http://schemas.microsoft.com/office/drawing/2014/main" id="{B8863535-C863-2106-EBE1-50329DC8E43E}"/>
              </a:ext>
            </a:extLst>
          </p:cNvPr>
          <p:cNvSpPr txBox="1"/>
          <p:nvPr/>
        </p:nvSpPr>
        <p:spPr>
          <a:xfrm>
            <a:off x="11140215" y="2070116"/>
            <a:ext cx="686646" cy="307777"/>
          </a:xfrm>
          <a:prstGeom prst="rect">
            <a:avLst/>
          </a:prstGeom>
          <a:noFill/>
        </p:spPr>
        <p:txBody>
          <a:bodyPr wrap="square" lIns="91440" tIns="45720" rIns="91440" bIns="45720" rtlCol="0" anchor="t">
            <a:spAutoFit/>
          </a:bodyPr>
          <a:lstStyle/>
          <a:p>
            <a:r>
              <a:rPr lang="en-US" sz="1400" b="1"/>
              <a:t>6 - 7</a:t>
            </a:r>
          </a:p>
        </p:txBody>
      </p:sp>
      <p:sp>
        <p:nvSpPr>
          <p:cNvPr id="27" name="TextBox 26">
            <a:extLst>
              <a:ext uri="{FF2B5EF4-FFF2-40B4-BE49-F238E27FC236}">
                <a16:creationId xmlns:a16="http://schemas.microsoft.com/office/drawing/2014/main" id="{BD0429E0-19D2-EF0E-E7C0-2252CCE5F887}"/>
              </a:ext>
            </a:extLst>
          </p:cNvPr>
          <p:cNvSpPr txBox="1"/>
          <p:nvPr/>
        </p:nvSpPr>
        <p:spPr>
          <a:xfrm>
            <a:off x="11126961" y="2966474"/>
            <a:ext cx="854971" cy="307777"/>
          </a:xfrm>
          <a:prstGeom prst="rect">
            <a:avLst/>
          </a:prstGeom>
          <a:noFill/>
        </p:spPr>
        <p:txBody>
          <a:bodyPr wrap="square" lIns="91440" tIns="45720" rIns="91440" bIns="45720" rtlCol="0" anchor="t">
            <a:spAutoFit/>
          </a:bodyPr>
          <a:lstStyle/>
          <a:p>
            <a:r>
              <a:rPr lang="en-US" sz="1400" b="1"/>
              <a:t>31 – 37 </a:t>
            </a:r>
          </a:p>
        </p:txBody>
      </p:sp>
      <p:sp>
        <p:nvSpPr>
          <p:cNvPr id="29" name="TextBox 28">
            <a:extLst>
              <a:ext uri="{FF2B5EF4-FFF2-40B4-BE49-F238E27FC236}">
                <a16:creationId xmlns:a16="http://schemas.microsoft.com/office/drawing/2014/main" id="{968FD487-B412-CE2F-5387-002C08C3359F}"/>
              </a:ext>
            </a:extLst>
          </p:cNvPr>
          <p:cNvSpPr txBox="1"/>
          <p:nvPr/>
        </p:nvSpPr>
        <p:spPr>
          <a:xfrm>
            <a:off x="11126961" y="3388555"/>
            <a:ext cx="854971" cy="307777"/>
          </a:xfrm>
          <a:prstGeom prst="rect">
            <a:avLst/>
          </a:prstGeom>
          <a:noFill/>
        </p:spPr>
        <p:txBody>
          <a:bodyPr wrap="square" lIns="91440" tIns="45720" rIns="91440" bIns="45720" rtlCol="0" anchor="t">
            <a:spAutoFit/>
          </a:bodyPr>
          <a:lstStyle/>
          <a:p>
            <a:r>
              <a:rPr lang="en-US" sz="1400" b="1" dirty="0"/>
              <a:t>38 – 56 </a:t>
            </a:r>
          </a:p>
        </p:txBody>
      </p:sp>
      <p:sp>
        <p:nvSpPr>
          <p:cNvPr id="31" name="TextBox 30">
            <a:extLst>
              <a:ext uri="{FF2B5EF4-FFF2-40B4-BE49-F238E27FC236}">
                <a16:creationId xmlns:a16="http://schemas.microsoft.com/office/drawing/2014/main" id="{02F0D809-F47D-724E-A784-9A849B02F00D}"/>
              </a:ext>
            </a:extLst>
          </p:cNvPr>
          <p:cNvSpPr txBox="1"/>
          <p:nvPr/>
        </p:nvSpPr>
        <p:spPr>
          <a:xfrm>
            <a:off x="11126961" y="3838716"/>
            <a:ext cx="854971" cy="307777"/>
          </a:xfrm>
          <a:prstGeom prst="rect">
            <a:avLst/>
          </a:prstGeom>
          <a:noFill/>
        </p:spPr>
        <p:txBody>
          <a:bodyPr wrap="square" lIns="91440" tIns="45720" rIns="91440" bIns="45720" rtlCol="0" anchor="t">
            <a:spAutoFit/>
          </a:bodyPr>
          <a:lstStyle/>
          <a:p>
            <a:r>
              <a:rPr lang="en-US" sz="1400" b="1" dirty="0"/>
              <a:t>57 – 64 </a:t>
            </a:r>
          </a:p>
        </p:txBody>
      </p:sp>
      <p:sp>
        <p:nvSpPr>
          <p:cNvPr id="33" name="TextBox 32">
            <a:extLst>
              <a:ext uri="{FF2B5EF4-FFF2-40B4-BE49-F238E27FC236}">
                <a16:creationId xmlns:a16="http://schemas.microsoft.com/office/drawing/2014/main" id="{994E51A0-905C-F862-79FE-5F02D3EA4DB9}"/>
              </a:ext>
            </a:extLst>
          </p:cNvPr>
          <p:cNvSpPr txBox="1"/>
          <p:nvPr/>
        </p:nvSpPr>
        <p:spPr>
          <a:xfrm>
            <a:off x="11126962" y="2499555"/>
            <a:ext cx="854971" cy="307777"/>
          </a:xfrm>
          <a:prstGeom prst="rect">
            <a:avLst/>
          </a:prstGeom>
          <a:noFill/>
        </p:spPr>
        <p:txBody>
          <a:bodyPr wrap="square" lIns="91440" tIns="45720" rIns="91440" bIns="45720" rtlCol="0" anchor="t">
            <a:spAutoFit/>
          </a:bodyPr>
          <a:lstStyle/>
          <a:p>
            <a:r>
              <a:rPr lang="en-US" sz="1400" b="1"/>
              <a:t>8 – 30</a:t>
            </a:r>
          </a:p>
        </p:txBody>
      </p:sp>
      <p:sp>
        <p:nvSpPr>
          <p:cNvPr id="35" name="TextBox 34">
            <a:extLst>
              <a:ext uri="{FF2B5EF4-FFF2-40B4-BE49-F238E27FC236}">
                <a16:creationId xmlns:a16="http://schemas.microsoft.com/office/drawing/2014/main" id="{EE775D3B-4846-C46B-277C-E89A1BCCE346}"/>
              </a:ext>
            </a:extLst>
          </p:cNvPr>
          <p:cNvSpPr txBox="1"/>
          <p:nvPr/>
        </p:nvSpPr>
        <p:spPr>
          <a:xfrm>
            <a:off x="11123913" y="4283724"/>
            <a:ext cx="854971" cy="307777"/>
          </a:xfrm>
          <a:prstGeom prst="rect">
            <a:avLst/>
          </a:prstGeom>
          <a:noFill/>
        </p:spPr>
        <p:txBody>
          <a:bodyPr wrap="square" lIns="91440" tIns="45720" rIns="91440" bIns="45720" rtlCol="0" anchor="t">
            <a:spAutoFit/>
          </a:bodyPr>
          <a:lstStyle/>
          <a:p>
            <a:r>
              <a:rPr lang="en-US" sz="1400" b="1" dirty="0"/>
              <a:t>65 – 69</a:t>
            </a:r>
          </a:p>
        </p:txBody>
      </p:sp>
      <p:sp>
        <p:nvSpPr>
          <p:cNvPr id="37" name="TextBox 36">
            <a:extLst>
              <a:ext uri="{FF2B5EF4-FFF2-40B4-BE49-F238E27FC236}">
                <a16:creationId xmlns:a16="http://schemas.microsoft.com/office/drawing/2014/main" id="{B3063AB4-2C72-C534-D3C3-EC7A64DD1F89}"/>
              </a:ext>
            </a:extLst>
          </p:cNvPr>
          <p:cNvSpPr txBox="1"/>
          <p:nvPr/>
        </p:nvSpPr>
        <p:spPr>
          <a:xfrm>
            <a:off x="11119555" y="4714804"/>
            <a:ext cx="854971" cy="307777"/>
          </a:xfrm>
          <a:prstGeom prst="rect">
            <a:avLst/>
          </a:prstGeom>
          <a:noFill/>
        </p:spPr>
        <p:txBody>
          <a:bodyPr wrap="square" lIns="91440" tIns="45720" rIns="91440" bIns="45720" rtlCol="0" anchor="t">
            <a:spAutoFit/>
          </a:bodyPr>
          <a:lstStyle/>
          <a:p>
            <a:r>
              <a:rPr lang="en-US" sz="1400" b="1" dirty="0"/>
              <a:t>70 – 78</a:t>
            </a:r>
          </a:p>
        </p:txBody>
      </p:sp>
      <p:sp>
        <p:nvSpPr>
          <p:cNvPr id="39" name="TextBox 38">
            <a:extLst>
              <a:ext uri="{FF2B5EF4-FFF2-40B4-BE49-F238E27FC236}">
                <a16:creationId xmlns:a16="http://schemas.microsoft.com/office/drawing/2014/main" id="{6C75BFEB-401F-3B48-3AC8-ED123D626BA3}"/>
              </a:ext>
            </a:extLst>
          </p:cNvPr>
          <p:cNvSpPr txBox="1"/>
          <p:nvPr/>
        </p:nvSpPr>
        <p:spPr>
          <a:xfrm>
            <a:off x="11140215" y="5188451"/>
            <a:ext cx="854971" cy="307777"/>
          </a:xfrm>
          <a:prstGeom prst="rect">
            <a:avLst/>
          </a:prstGeom>
          <a:noFill/>
        </p:spPr>
        <p:txBody>
          <a:bodyPr wrap="square" lIns="91440" tIns="45720" rIns="91440" bIns="45720" rtlCol="0" anchor="t">
            <a:spAutoFit/>
          </a:bodyPr>
          <a:lstStyle/>
          <a:p>
            <a:r>
              <a:rPr lang="en-US" sz="1400" b="1" dirty="0"/>
              <a:t>79 – 84  </a:t>
            </a:r>
          </a:p>
        </p:txBody>
      </p:sp>
      <p:sp>
        <p:nvSpPr>
          <p:cNvPr id="41" name="TextBox 40">
            <a:extLst>
              <a:ext uri="{FF2B5EF4-FFF2-40B4-BE49-F238E27FC236}">
                <a16:creationId xmlns:a16="http://schemas.microsoft.com/office/drawing/2014/main" id="{4068653A-B795-99D5-3088-3CA4274B674B}"/>
              </a:ext>
            </a:extLst>
          </p:cNvPr>
          <p:cNvSpPr txBox="1"/>
          <p:nvPr/>
        </p:nvSpPr>
        <p:spPr>
          <a:xfrm>
            <a:off x="11140215" y="5633705"/>
            <a:ext cx="854971" cy="307777"/>
          </a:xfrm>
          <a:prstGeom prst="rect">
            <a:avLst/>
          </a:prstGeom>
          <a:noFill/>
        </p:spPr>
        <p:txBody>
          <a:bodyPr wrap="square" lIns="91440" tIns="45720" rIns="91440" bIns="45720" rtlCol="0" anchor="t">
            <a:spAutoFit/>
          </a:bodyPr>
          <a:lstStyle/>
          <a:p>
            <a:r>
              <a:rPr lang="en-US" sz="1400" b="1" dirty="0"/>
              <a:t>85 – 130</a:t>
            </a:r>
          </a:p>
        </p:txBody>
      </p:sp>
    </p:spTree>
    <p:custDataLst>
      <p:tags r:id="rId1"/>
    </p:custDataLst>
    <p:extLst>
      <p:ext uri="{BB962C8B-B14F-4D97-AF65-F5344CB8AC3E}">
        <p14:creationId xmlns:p14="http://schemas.microsoft.com/office/powerpoint/2010/main" val="2247515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45C3A6C-F933-A85C-4A45-228832510476}"/>
              </a:ext>
            </a:extLst>
          </p:cNvPr>
          <p:cNvSpPr/>
          <p:nvPr/>
        </p:nvSpPr>
        <p:spPr>
          <a:xfrm>
            <a:off x="0" y="897467"/>
            <a:ext cx="5451790" cy="5234999"/>
          </a:xfrm>
          <a:prstGeom prst="rect">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5441"/>
            <a:ext cx="10515600" cy="680223"/>
          </a:xfrm>
        </p:spPr>
        <p:txBody>
          <a:bodyPr/>
          <a:lstStyle/>
          <a:p>
            <a:r>
              <a:rPr lang="en-US" sz="2800"/>
              <a:t>Framework | VA Project Distribution Analysis</a:t>
            </a:r>
          </a:p>
        </p:txBody>
      </p:sp>
      <p:graphicFrame>
        <p:nvGraphicFramePr>
          <p:cNvPr id="18" name="Table 17">
            <a:extLst>
              <a:ext uri="{FF2B5EF4-FFF2-40B4-BE49-F238E27FC236}">
                <a16:creationId xmlns:a16="http://schemas.microsoft.com/office/drawing/2014/main" id="{0F11E759-704E-3014-8564-C0D719E7BE61}"/>
              </a:ext>
            </a:extLst>
          </p:cNvPr>
          <p:cNvGraphicFramePr>
            <a:graphicFrameLocks noGrp="1"/>
          </p:cNvGraphicFramePr>
          <p:nvPr>
            <p:extLst>
              <p:ext uri="{D42A27DB-BD31-4B8C-83A1-F6EECF244321}">
                <p14:modId xmlns:p14="http://schemas.microsoft.com/office/powerpoint/2010/main" val="2879661506"/>
              </p:ext>
            </p:extLst>
          </p:nvPr>
        </p:nvGraphicFramePr>
        <p:xfrm>
          <a:off x="6096000" y="1430506"/>
          <a:ext cx="5558398" cy="4480560"/>
        </p:xfrm>
        <a:graphic>
          <a:graphicData uri="http://schemas.openxmlformats.org/drawingml/2006/table">
            <a:tbl>
              <a:tblPr firstRow="1" bandRow="1">
                <a:tableStyleId>{5940675A-B579-460E-94D1-54222C63F5DA}</a:tableStyleId>
              </a:tblPr>
              <a:tblGrid>
                <a:gridCol w="5558398">
                  <a:extLst>
                    <a:ext uri="{9D8B030D-6E8A-4147-A177-3AD203B41FA5}">
                      <a16:colId xmlns:a16="http://schemas.microsoft.com/office/drawing/2014/main" val="3947204508"/>
                    </a:ext>
                  </a:extLst>
                </a:gridCol>
              </a:tblGrid>
              <a:tr h="2540426">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lang="en-US" sz="1600" b="1" u="sng" dirty="0">
                          <a:solidFill>
                            <a:srgbClr val="002F56"/>
                          </a:solidFill>
                        </a:rPr>
                        <a:t>High Level Portfolio Overview</a:t>
                      </a:r>
                      <a:endParaRPr lang="en-US" dirty="0">
                        <a:solidFill>
                          <a:srgbClr val="002F56"/>
                        </a:solidFill>
                      </a:endParaRPr>
                    </a:p>
                    <a:p>
                      <a:pPr marL="0" marR="0" lvl="0" indent="0" algn="l" rtl="0">
                        <a:lnSpc>
                          <a:spcPct val="100000"/>
                        </a:lnSpc>
                        <a:spcBef>
                          <a:spcPts val="0"/>
                        </a:spcBef>
                        <a:spcAft>
                          <a:spcPts val="0"/>
                        </a:spcAft>
                        <a:buClrTx/>
                        <a:buSzTx/>
                        <a:buFont typeface="Arial" panose="020B0604020202020204" pitchFamily="34" charset="0"/>
                        <a:buNone/>
                      </a:pPr>
                      <a:endParaRPr lang="en-US" sz="16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solidFill>
                            <a:schemeClr val="tx1"/>
                          </a:solidFill>
                          <a:latin typeface="+mn-lt"/>
                        </a:rPr>
                        <a:t>To understand the projects that comprise the Suicide Prevention AMP</a:t>
                      </a:r>
                      <a:r>
                        <a:rPr lang="en-US" sz="1600" b="1" dirty="0">
                          <a:solidFill>
                            <a:schemeClr val="tx1"/>
                          </a:solidFill>
                          <a:latin typeface="+mn-lt"/>
                        </a:rPr>
                        <a:t>, </a:t>
                      </a:r>
                      <a:r>
                        <a:rPr lang="en-US" sz="1600" b="0" dirty="0">
                          <a:solidFill>
                            <a:schemeClr val="tx1"/>
                          </a:solidFill>
                          <a:latin typeface="+mn-lt"/>
                        </a:rPr>
                        <a:t>we </a:t>
                      </a:r>
                      <a:r>
                        <a:rPr lang="en-US" sz="1600" b="1" dirty="0">
                          <a:solidFill>
                            <a:schemeClr val="tx1"/>
                          </a:solidFill>
                          <a:latin typeface="+mn-lt"/>
                        </a:rPr>
                        <a:t>assessed key </a:t>
                      </a:r>
                      <a:r>
                        <a:rPr lang="en-US" sz="1600" b="1" dirty="0">
                          <a:latin typeface="+mn-lt"/>
                          <a:cs typeface="Arial"/>
                        </a:rPr>
                        <a:t>characteristics of projects </a:t>
                      </a:r>
                      <a:r>
                        <a:rPr lang="en-US" sz="1600" dirty="0">
                          <a:latin typeface="+mn-lt"/>
                          <a:cs typeface="Arial"/>
                        </a:rPr>
                        <a:t>in this portfolio and </a:t>
                      </a:r>
                      <a:r>
                        <a:rPr lang="en-US" sz="1600" b="1" dirty="0">
                          <a:latin typeface="+mn-lt"/>
                          <a:cs typeface="Arial"/>
                        </a:rPr>
                        <a:t>highlighted the unique areas of research</a:t>
                      </a:r>
                      <a:r>
                        <a:rPr lang="en-US" sz="1600" dirty="0">
                          <a:latin typeface="+mn-lt"/>
                          <a:cs typeface="Arial"/>
                        </a:rPr>
                        <a:t> </a:t>
                      </a:r>
                      <a:r>
                        <a:rPr lang="en-US" sz="1600" b="1" dirty="0">
                          <a:latin typeface="+mn-lt"/>
                          <a:cs typeface="Arial"/>
                        </a:rPr>
                        <a:t>this portfolio addresses</a:t>
                      </a:r>
                      <a:r>
                        <a:rPr lang="en-US" sz="1600" dirty="0">
                          <a:latin typeface="+mn-lt"/>
                          <a:cs typeface="Arial"/>
                        </a:rPr>
                        <a:t>. </a:t>
                      </a:r>
                    </a:p>
                    <a:p>
                      <a:pPr marL="0" marR="0" lvl="0" indent="0" algn="l" rtl="0">
                        <a:lnSpc>
                          <a:spcPct val="100000"/>
                        </a:lnSpc>
                        <a:spcBef>
                          <a:spcPts val="0"/>
                        </a:spcBef>
                        <a:spcAft>
                          <a:spcPts val="0"/>
                        </a:spcAft>
                        <a:buClrTx/>
                        <a:buSzTx/>
                        <a:buFont typeface="Arial" panose="020B0604020202020204" pitchFamily="34" charset="0"/>
                        <a:buNone/>
                      </a:pPr>
                      <a:r>
                        <a:rPr lang="en-US" sz="1600" b="1" dirty="0">
                          <a:solidFill>
                            <a:schemeClr val="tx1"/>
                          </a:solidFill>
                        </a:rPr>
                        <a:t> </a:t>
                      </a:r>
                    </a:p>
                    <a:p>
                      <a:pPr marL="0" marR="0" lvl="0" indent="0" algn="l" rtl="0">
                        <a:lnSpc>
                          <a:spcPct val="100000"/>
                        </a:lnSpc>
                        <a:spcBef>
                          <a:spcPts val="0"/>
                        </a:spcBef>
                        <a:spcAft>
                          <a:spcPts val="0"/>
                        </a:spcAft>
                        <a:buClrTx/>
                        <a:buSzTx/>
                        <a:buFont typeface="Arial" panose="020B0604020202020204" pitchFamily="34" charset="0"/>
                        <a:buNone/>
                      </a:pPr>
                      <a:r>
                        <a:rPr lang="en-US" sz="1600" b="1" dirty="0">
                          <a:solidFill>
                            <a:schemeClr val="tx1"/>
                          </a:solidFill>
                        </a:rPr>
                        <a:t>Key Questions: </a:t>
                      </a:r>
                      <a:endParaRPr lang="en-US" sz="1600" b="1" i="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600" b="0" dirty="0">
                        <a:solidFill>
                          <a:schemeClr val="tx1"/>
                        </a:solidFill>
                      </a:endParaRPr>
                    </a:p>
                    <a:p>
                      <a:pPr marL="342900" marR="0" lvl="0" indent="-342900" algn="l" rtl="0" eaLnBrk="1" fontAlgn="auto" latinLnBrk="0" hangingPunct="1">
                        <a:lnSpc>
                          <a:spcPct val="100000"/>
                        </a:lnSpc>
                        <a:spcBef>
                          <a:spcPts val="0"/>
                        </a:spcBef>
                        <a:spcAft>
                          <a:spcPts val="0"/>
                        </a:spcAft>
                        <a:buClrTx/>
                        <a:buSzTx/>
                        <a:buFont typeface="+mj-lt"/>
                        <a:buAutoNum type="arabicPeriod"/>
                      </a:pPr>
                      <a:r>
                        <a:rPr lang="en-US" sz="1600" b="0" dirty="0">
                          <a:solidFill>
                            <a:schemeClr val="tx1"/>
                          </a:solidFill>
                        </a:rPr>
                        <a:t>What RPA and DRA tags are associated with research projects in this Portfolio, considering both the complete set of tags selected and the first tag selected?</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b="0" dirty="0">
                          <a:solidFill>
                            <a:schemeClr val="tx1"/>
                          </a:solidFill>
                        </a:rPr>
                        <a:t>Outside of RPA and DRA tags, are there any other research areas associated with projects in this portfolio?</a:t>
                      </a:r>
                    </a:p>
                    <a:p>
                      <a:pPr marL="342900" marR="0" lvl="0" indent="-342900" algn="l" rtl="0" eaLnBrk="1" fontAlgn="auto" latinLnBrk="0" hangingPunct="1">
                        <a:lnSpc>
                          <a:spcPct val="100000"/>
                        </a:lnSpc>
                        <a:spcBef>
                          <a:spcPts val="0"/>
                        </a:spcBef>
                        <a:spcAft>
                          <a:spcPts val="0"/>
                        </a:spcAft>
                        <a:buClrTx/>
                        <a:buSzTx/>
                        <a:buFont typeface="+mj-lt"/>
                        <a:buAutoNum type="arabicPeriod"/>
                      </a:pPr>
                      <a:r>
                        <a:rPr lang="en-US" sz="1600" b="0" dirty="0">
                          <a:solidFill>
                            <a:schemeClr val="tx1"/>
                          </a:solidFill>
                        </a:rPr>
                        <a:t>What is the distribution of technology readiness levels, treatment maturity levels, and designated research elements (i.e., DRE tags) in this portfolio?</a:t>
                      </a: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1" dirty="0">
                          <a:solidFill>
                            <a:schemeClr val="tx1"/>
                          </a:solidFill>
                        </a:rPr>
                        <a:t>Pages 20– 26</a:t>
                      </a: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9767812"/>
                  </a:ext>
                </a:extLst>
              </a:tr>
            </a:tbl>
          </a:graphicData>
        </a:graphic>
      </p:graphicFrame>
      <p:sp>
        <p:nvSpPr>
          <p:cNvPr id="10" name="Rectangle 9">
            <a:hlinkClick r:id="" action="ppaction://noaction"/>
            <a:extLst>
              <a:ext uri="{FF2B5EF4-FFF2-40B4-BE49-F238E27FC236}">
                <a16:creationId xmlns:a16="http://schemas.microsoft.com/office/drawing/2014/main" id="{372CE844-0282-0EA5-52F9-A86CBCB7C8F5}"/>
              </a:ext>
            </a:extLst>
          </p:cNvPr>
          <p:cNvSpPr/>
          <p:nvPr>
            <p:custDataLst>
              <p:tags r:id="rId2"/>
            </p:custDataLst>
          </p:nvPr>
        </p:nvSpPr>
        <p:spPr>
          <a:xfrm rot="16200000">
            <a:off x="6334829" y="2233210"/>
            <a:ext cx="65" cy="40011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76200" rIns="0" bIns="762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 name="Rectangle 10">
            <a:hlinkClick r:id="" action="ppaction://noaction"/>
            <a:extLst>
              <a:ext uri="{FF2B5EF4-FFF2-40B4-BE49-F238E27FC236}">
                <a16:creationId xmlns:a16="http://schemas.microsoft.com/office/drawing/2014/main" id="{7913310D-F3A2-CEAE-23EB-0E92553A0E09}"/>
              </a:ext>
            </a:extLst>
          </p:cNvPr>
          <p:cNvSpPr/>
          <p:nvPr>
            <p:custDataLst>
              <p:tags r:id="rId3"/>
            </p:custDataLst>
          </p:nvPr>
        </p:nvSpPr>
        <p:spPr>
          <a:xfrm rot="16200000">
            <a:off x="6334829" y="2233210"/>
            <a:ext cx="65" cy="40011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76200" rIns="0" bIns="762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CBB0253-3E9C-F51D-1D47-2E7994FD96D4}"/>
              </a:ext>
            </a:extLst>
          </p:cNvPr>
          <p:cNvSpPr/>
          <p:nvPr/>
        </p:nvSpPr>
        <p:spPr>
          <a:xfrm rot="16200000" flipV="1">
            <a:off x="2869285" y="3502314"/>
            <a:ext cx="5234867" cy="45719"/>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5940B105-889E-F345-AB40-A51EB6A8A09A}"/>
              </a:ext>
            </a:extLst>
          </p:cNvPr>
          <p:cNvGrpSpPr/>
          <p:nvPr/>
        </p:nvGrpSpPr>
        <p:grpSpPr>
          <a:xfrm>
            <a:off x="5303806" y="1571550"/>
            <a:ext cx="358508" cy="377377"/>
            <a:chOff x="6010275" y="2171700"/>
            <a:chExt cx="603250" cy="635000"/>
          </a:xfrm>
        </p:grpSpPr>
        <p:sp>
          <p:nvSpPr>
            <p:cNvPr id="15" name="Oval 14">
              <a:extLst>
                <a:ext uri="{FF2B5EF4-FFF2-40B4-BE49-F238E27FC236}">
                  <a16:creationId xmlns:a16="http://schemas.microsoft.com/office/drawing/2014/main" id="{D967DA7F-76F0-331D-A7B3-D9530DA86009}"/>
                </a:ext>
              </a:extLst>
            </p:cNvPr>
            <p:cNvSpPr/>
            <p:nvPr/>
          </p:nvSpPr>
          <p:spPr>
            <a:xfrm rot="16200000">
              <a:off x="5994400" y="2187575"/>
              <a:ext cx="635000" cy="603250"/>
            </a:xfrm>
            <a:prstGeom prst="ellipse">
              <a:avLst/>
            </a:prstGeom>
            <a:solidFill>
              <a:schemeClr val="bg1"/>
            </a:solidFill>
            <a:ln w="38100">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081">
              <a:extLst>
                <a:ext uri="{FF2B5EF4-FFF2-40B4-BE49-F238E27FC236}">
                  <a16:creationId xmlns:a16="http://schemas.microsoft.com/office/drawing/2014/main" id="{F7D95254-28F2-E9C7-C748-87DF41ABC02A}"/>
                </a:ext>
              </a:extLst>
            </p:cNvPr>
            <p:cNvSpPr>
              <a:spLocks noChangeAspect="1" noEditPoints="1"/>
            </p:cNvSpPr>
            <p:nvPr/>
          </p:nvSpPr>
          <p:spPr bwMode="auto">
            <a:xfrm rot="16200000">
              <a:off x="6085313" y="2259747"/>
              <a:ext cx="453172" cy="458907"/>
            </a:xfrm>
            <a:custGeom>
              <a:avLst/>
              <a:gdLst>
                <a:gd name="T0" fmla="*/ 251 w 502"/>
                <a:gd name="T1" fmla="*/ 502 h 502"/>
                <a:gd name="T2" fmla="*/ 0 w 502"/>
                <a:gd name="T3" fmla="*/ 251 h 502"/>
                <a:gd name="T4" fmla="*/ 251 w 502"/>
                <a:gd name="T5" fmla="*/ 0 h 502"/>
                <a:gd name="T6" fmla="*/ 502 w 502"/>
                <a:gd name="T7" fmla="*/ 251 h 502"/>
                <a:gd name="T8" fmla="*/ 251 w 502"/>
                <a:gd name="T9" fmla="*/ 502 h 502"/>
                <a:gd name="T10" fmla="*/ 414 w 502"/>
                <a:gd name="T11" fmla="*/ 234 h 502"/>
                <a:gd name="T12" fmla="*/ 414 w 502"/>
                <a:gd name="T13" fmla="*/ 205 h 502"/>
                <a:gd name="T14" fmla="*/ 381 w 502"/>
                <a:gd name="T15" fmla="*/ 172 h 502"/>
                <a:gd name="T16" fmla="*/ 351 w 502"/>
                <a:gd name="T17" fmla="*/ 172 h 502"/>
                <a:gd name="T18" fmla="*/ 251 w 502"/>
                <a:gd name="T19" fmla="*/ 272 h 502"/>
                <a:gd name="T20" fmla="*/ 151 w 502"/>
                <a:gd name="T21" fmla="*/ 172 h 502"/>
                <a:gd name="T22" fmla="*/ 121 w 502"/>
                <a:gd name="T23" fmla="*/ 172 h 502"/>
                <a:gd name="T24" fmla="*/ 88 w 502"/>
                <a:gd name="T25" fmla="*/ 205 h 502"/>
                <a:gd name="T26" fmla="*/ 88 w 502"/>
                <a:gd name="T27" fmla="*/ 234 h 502"/>
                <a:gd name="T28" fmla="*/ 236 w 502"/>
                <a:gd name="T29" fmla="*/ 383 h 502"/>
                <a:gd name="T30" fmla="*/ 266 w 502"/>
                <a:gd name="T31" fmla="*/ 383 h 502"/>
                <a:gd name="T32" fmla="*/ 414 w 502"/>
                <a:gd name="T33" fmla="*/ 23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2" h="502">
                  <a:moveTo>
                    <a:pt x="251" y="502"/>
                  </a:moveTo>
                  <a:cubicBezTo>
                    <a:pt x="113" y="502"/>
                    <a:pt x="0" y="390"/>
                    <a:pt x="0" y="251"/>
                  </a:cubicBezTo>
                  <a:cubicBezTo>
                    <a:pt x="0" y="112"/>
                    <a:pt x="113" y="0"/>
                    <a:pt x="251" y="0"/>
                  </a:cubicBezTo>
                  <a:cubicBezTo>
                    <a:pt x="390" y="0"/>
                    <a:pt x="502" y="112"/>
                    <a:pt x="502" y="251"/>
                  </a:cubicBezTo>
                  <a:cubicBezTo>
                    <a:pt x="502" y="390"/>
                    <a:pt x="390" y="502"/>
                    <a:pt x="251" y="502"/>
                  </a:cubicBezTo>
                  <a:close/>
                  <a:moveTo>
                    <a:pt x="414" y="234"/>
                  </a:moveTo>
                  <a:cubicBezTo>
                    <a:pt x="422" y="226"/>
                    <a:pt x="422" y="213"/>
                    <a:pt x="414" y="205"/>
                  </a:cubicBezTo>
                  <a:cubicBezTo>
                    <a:pt x="381" y="172"/>
                    <a:pt x="381" y="172"/>
                    <a:pt x="381" y="172"/>
                  </a:cubicBezTo>
                  <a:cubicBezTo>
                    <a:pt x="373" y="163"/>
                    <a:pt x="360" y="163"/>
                    <a:pt x="351" y="172"/>
                  </a:cubicBezTo>
                  <a:cubicBezTo>
                    <a:pt x="251" y="272"/>
                    <a:pt x="251" y="272"/>
                    <a:pt x="251" y="272"/>
                  </a:cubicBezTo>
                  <a:cubicBezTo>
                    <a:pt x="151" y="172"/>
                    <a:pt x="151" y="172"/>
                    <a:pt x="151" y="172"/>
                  </a:cubicBezTo>
                  <a:cubicBezTo>
                    <a:pt x="143" y="163"/>
                    <a:pt x="130" y="163"/>
                    <a:pt x="121" y="172"/>
                  </a:cubicBezTo>
                  <a:cubicBezTo>
                    <a:pt x="88" y="205"/>
                    <a:pt x="88" y="205"/>
                    <a:pt x="88" y="205"/>
                  </a:cubicBezTo>
                  <a:cubicBezTo>
                    <a:pt x="80" y="213"/>
                    <a:pt x="80" y="226"/>
                    <a:pt x="88" y="234"/>
                  </a:cubicBezTo>
                  <a:cubicBezTo>
                    <a:pt x="236" y="383"/>
                    <a:pt x="236" y="383"/>
                    <a:pt x="236" y="383"/>
                  </a:cubicBezTo>
                  <a:cubicBezTo>
                    <a:pt x="245" y="391"/>
                    <a:pt x="258" y="391"/>
                    <a:pt x="266" y="383"/>
                  </a:cubicBezTo>
                  <a:lnTo>
                    <a:pt x="414" y="234"/>
                  </a:lnTo>
                  <a:close/>
                </a:path>
              </a:pathLst>
            </a:custGeom>
            <a:solidFill>
              <a:srgbClr val="002F56"/>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Slide Number Placeholder 3">
            <a:extLst>
              <a:ext uri="{FF2B5EF4-FFF2-40B4-BE49-F238E27FC236}">
                <a16:creationId xmlns:a16="http://schemas.microsoft.com/office/drawing/2014/main" id="{1DBE0986-2F6C-B135-F3E8-9A73C722EEB8}"/>
              </a:ext>
            </a:extLst>
          </p:cNvPr>
          <p:cNvSpPr>
            <a:spLocks noGrp="1"/>
          </p:cNvSpPr>
          <p:nvPr>
            <p:ph type="sldNum" sz="quarter" idx="12"/>
          </p:nvPr>
        </p:nvSpPr>
        <p:spPr/>
        <p:txBody>
          <a:bodyPr/>
          <a:lstStyle/>
          <a:p>
            <a:fld id="{61ED25BF-8B08-481C-9175-42CBF3C8334C}" type="slidenum">
              <a:rPr lang="en-US" smtClean="0"/>
              <a:t>20</a:t>
            </a:fld>
            <a:endParaRPr lang="en-US"/>
          </a:p>
        </p:txBody>
      </p:sp>
      <p:grpSp>
        <p:nvGrpSpPr>
          <p:cNvPr id="3" name="Group 2">
            <a:extLst>
              <a:ext uri="{FF2B5EF4-FFF2-40B4-BE49-F238E27FC236}">
                <a16:creationId xmlns:a16="http://schemas.microsoft.com/office/drawing/2014/main" id="{40CDD34E-FF2F-DAB6-9291-5D18F45D5293}"/>
              </a:ext>
            </a:extLst>
          </p:cNvPr>
          <p:cNvGrpSpPr/>
          <p:nvPr/>
        </p:nvGrpSpPr>
        <p:grpSpPr>
          <a:xfrm>
            <a:off x="178648" y="1882616"/>
            <a:ext cx="5064202" cy="3063483"/>
            <a:chOff x="178648" y="1882616"/>
            <a:chExt cx="5064202" cy="3063483"/>
          </a:xfrm>
        </p:grpSpPr>
        <p:sp>
          <p:nvSpPr>
            <p:cNvPr id="7" name="Textfeld 17">
              <a:extLst>
                <a:ext uri="{FF2B5EF4-FFF2-40B4-BE49-F238E27FC236}">
                  <a16:creationId xmlns:a16="http://schemas.microsoft.com/office/drawing/2014/main" id="{287EA33B-675E-FBFE-4327-0B9CDFA02A72}"/>
                </a:ext>
              </a:extLst>
            </p:cNvPr>
            <p:cNvSpPr txBox="1"/>
            <p:nvPr/>
          </p:nvSpPr>
          <p:spPr bwMode="gray">
            <a:xfrm>
              <a:off x="2591239" y="1882616"/>
              <a:ext cx="2651611" cy="272415"/>
            </a:xfrm>
            <a:prstGeom prst="roundRect">
              <a:avLst/>
            </a:prstGeom>
            <a:solidFill>
              <a:schemeClr val="tx2">
                <a:lumMod val="20000"/>
                <a:lumOff val="80000"/>
              </a:schemeClr>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0" tIns="0" rIns="0" bIns="0" rtlCol="0" anchor="ctr">
              <a:spAutoFit/>
            </a:bodyPr>
            <a:lstStyle/>
            <a:p>
              <a:pPr algn="ctr">
                <a:buClr>
                  <a:srgbClr val="3C464B"/>
                </a:buClr>
              </a:pPr>
              <a:r>
                <a:rPr lang="en-US" sz="1600" b="1">
                  <a:solidFill>
                    <a:schemeClr val="accent3"/>
                  </a:solidFill>
                </a:rPr>
                <a:t>High Level Portfolio Overview</a:t>
              </a:r>
            </a:p>
          </p:txBody>
        </p:sp>
        <p:sp>
          <p:nvSpPr>
            <p:cNvPr id="9" name="Textfeld 17">
              <a:extLst>
                <a:ext uri="{FF2B5EF4-FFF2-40B4-BE49-F238E27FC236}">
                  <a16:creationId xmlns:a16="http://schemas.microsoft.com/office/drawing/2014/main" id="{D1D0CE15-793A-6B84-41C0-307D12ED1EEA}"/>
                </a:ext>
              </a:extLst>
            </p:cNvPr>
            <p:cNvSpPr txBox="1"/>
            <p:nvPr/>
          </p:nvSpPr>
          <p:spPr bwMode="gray">
            <a:xfrm>
              <a:off x="2584267" y="2580383"/>
              <a:ext cx="2651611" cy="272415"/>
            </a:xfrm>
            <a:prstGeom prst="roundRect">
              <a:avLst/>
            </a:prstGeom>
            <a:solidFill>
              <a:schemeClr val="tx2">
                <a:lumMod val="20000"/>
                <a:lumOff val="80000"/>
              </a:schemeClr>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0" tIns="0" rIns="0" bIns="0" rtlCol="0" anchor="ctr">
              <a:spAutoFit/>
            </a:bodyPr>
            <a:lstStyle/>
            <a:p>
              <a:pPr algn="ctr">
                <a:buClr>
                  <a:srgbClr val="3C464B"/>
                </a:buClr>
              </a:pPr>
              <a:r>
                <a:rPr lang="en-US" sz="1600" b="1">
                  <a:solidFill>
                    <a:schemeClr val="accent3"/>
                  </a:solidFill>
                </a:rPr>
                <a:t>Funding Mechanism</a:t>
              </a:r>
            </a:p>
          </p:txBody>
        </p:sp>
        <p:sp>
          <p:nvSpPr>
            <p:cNvPr id="12" name="Textfeld 17">
              <a:extLst>
                <a:ext uri="{FF2B5EF4-FFF2-40B4-BE49-F238E27FC236}">
                  <a16:creationId xmlns:a16="http://schemas.microsoft.com/office/drawing/2014/main" id="{0C94D7DA-BACA-0655-07AC-409DF2BCB816}"/>
                </a:ext>
              </a:extLst>
            </p:cNvPr>
            <p:cNvSpPr txBox="1"/>
            <p:nvPr/>
          </p:nvSpPr>
          <p:spPr bwMode="gray">
            <a:xfrm>
              <a:off x="2563293" y="3278150"/>
              <a:ext cx="2651611" cy="272415"/>
            </a:xfrm>
            <a:prstGeom prst="roundRect">
              <a:avLst/>
            </a:prstGeom>
            <a:solidFill>
              <a:schemeClr val="tx2">
                <a:lumMod val="20000"/>
                <a:lumOff val="80000"/>
              </a:schemeClr>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0" tIns="0" rIns="0" bIns="0" rtlCol="0" anchor="ctr">
              <a:spAutoFit/>
            </a:bodyPr>
            <a:lstStyle/>
            <a:p>
              <a:pPr algn="ctr">
                <a:buClr>
                  <a:srgbClr val="3C464B"/>
                </a:buClr>
              </a:pPr>
              <a:r>
                <a:rPr lang="en-US" sz="1600" b="1"/>
                <a:t>Project Focus Area</a:t>
              </a:r>
            </a:p>
          </p:txBody>
        </p:sp>
        <p:sp>
          <p:nvSpPr>
            <p:cNvPr id="22" name="Textfeld 17">
              <a:extLst>
                <a:ext uri="{FF2B5EF4-FFF2-40B4-BE49-F238E27FC236}">
                  <a16:creationId xmlns:a16="http://schemas.microsoft.com/office/drawing/2014/main" id="{70163FB6-A65E-A1A7-C02E-89135B3A142B}"/>
                </a:ext>
              </a:extLst>
            </p:cNvPr>
            <p:cNvSpPr txBox="1"/>
            <p:nvPr/>
          </p:nvSpPr>
          <p:spPr bwMode="gray">
            <a:xfrm>
              <a:off x="2563293" y="3975917"/>
              <a:ext cx="2651611" cy="272415"/>
            </a:xfrm>
            <a:prstGeom prst="roundRect">
              <a:avLst/>
            </a:prstGeom>
            <a:solidFill>
              <a:schemeClr val="tx2">
                <a:lumMod val="20000"/>
                <a:lumOff val="80000"/>
              </a:schemeClr>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0" tIns="0" rIns="0" bIns="0" rtlCol="0" anchor="ctr">
              <a:spAutoFit/>
            </a:bodyPr>
            <a:lstStyle/>
            <a:p>
              <a:pPr algn="ctr">
                <a:buClr>
                  <a:srgbClr val="3C464B"/>
                </a:buClr>
              </a:pPr>
              <a:r>
                <a:rPr lang="en-US" sz="1600" b="1">
                  <a:solidFill>
                    <a:srgbClr val="A5A5A5"/>
                  </a:solidFill>
                </a:rPr>
                <a:t>Subject Population</a:t>
              </a:r>
            </a:p>
          </p:txBody>
        </p:sp>
        <p:cxnSp>
          <p:nvCxnSpPr>
            <p:cNvPr id="25" name="Connector: Elbow 24">
              <a:extLst>
                <a:ext uri="{FF2B5EF4-FFF2-40B4-BE49-F238E27FC236}">
                  <a16:creationId xmlns:a16="http://schemas.microsoft.com/office/drawing/2014/main" id="{32EC46B3-B4A0-7622-7D3B-24E366BD8680}"/>
                </a:ext>
              </a:extLst>
            </p:cNvPr>
            <p:cNvCxnSpPr>
              <a:cxnSpLocks/>
              <a:endCxn id="7" idx="1"/>
            </p:cNvCxnSpPr>
            <p:nvPr/>
          </p:nvCxnSpPr>
          <p:spPr>
            <a:xfrm flipV="1">
              <a:off x="1869893" y="2018824"/>
              <a:ext cx="721346" cy="1395581"/>
            </a:xfrm>
            <a:prstGeom prst="bentConnector3">
              <a:avLst>
                <a:gd name="adj1" fmla="val 50705"/>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74BE200-034A-C261-5A47-62AAA63527AB}"/>
                </a:ext>
              </a:extLst>
            </p:cNvPr>
            <p:cNvCxnSpPr>
              <a:cxnSpLocks/>
              <a:endCxn id="9" idx="1"/>
            </p:cNvCxnSpPr>
            <p:nvPr/>
          </p:nvCxnSpPr>
          <p:spPr>
            <a:xfrm>
              <a:off x="2250219" y="2716591"/>
              <a:ext cx="334048" cy="0"/>
            </a:xfrm>
            <a:prstGeom prst="line">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87FB6A87-CEE1-1011-996D-41397AE42333}"/>
                </a:ext>
              </a:extLst>
            </p:cNvPr>
            <p:cNvCxnSpPr>
              <a:cxnSpLocks/>
            </p:cNvCxnSpPr>
            <p:nvPr/>
          </p:nvCxnSpPr>
          <p:spPr>
            <a:xfrm rot="16200000" flipH="1">
              <a:off x="2026166" y="3560367"/>
              <a:ext cx="753699" cy="335184"/>
            </a:xfrm>
            <a:prstGeom prst="bentConnector3">
              <a:avLst>
                <a:gd name="adj1" fmla="val 102411"/>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7374E1F-3C9C-5FAB-CC52-5DE3DAA41632}"/>
                </a:ext>
              </a:extLst>
            </p:cNvPr>
            <p:cNvCxnSpPr>
              <a:cxnSpLocks/>
            </p:cNvCxnSpPr>
            <p:nvPr/>
          </p:nvCxnSpPr>
          <p:spPr>
            <a:xfrm flipH="1">
              <a:off x="2163559" y="3423502"/>
              <a:ext cx="399734" cy="0"/>
            </a:xfrm>
            <a:prstGeom prst="line">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sp>
          <p:nvSpPr>
            <p:cNvPr id="30" name="Textfeld 17">
              <a:extLst>
                <a:ext uri="{FF2B5EF4-FFF2-40B4-BE49-F238E27FC236}">
                  <a16:creationId xmlns:a16="http://schemas.microsoft.com/office/drawing/2014/main" id="{231DE623-B85C-95C4-CCBC-344A7B5FDF00}"/>
                </a:ext>
              </a:extLst>
            </p:cNvPr>
            <p:cNvSpPr txBox="1"/>
            <p:nvPr/>
          </p:nvSpPr>
          <p:spPr bwMode="gray">
            <a:xfrm>
              <a:off x="2551224" y="4673684"/>
              <a:ext cx="2651611" cy="272415"/>
            </a:xfrm>
            <a:prstGeom prst="roundRect">
              <a:avLst/>
            </a:prstGeom>
            <a:solidFill>
              <a:schemeClr val="tx2">
                <a:lumMod val="20000"/>
                <a:lumOff val="80000"/>
              </a:schemeClr>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0" tIns="0" rIns="0" bIns="0" rtlCol="0" anchor="ctr">
              <a:spAutoFit/>
            </a:bodyPr>
            <a:lstStyle/>
            <a:p>
              <a:pPr algn="ctr">
                <a:buClr>
                  <a:srgbClr val="3C464B"/>
                </a:buClr>
              </a:pPr>
              <a:r>
                <a:rPr lang="en-US" sz="1600" b="1">
                  <a:solidFill>
                    <a:srgbClr val="A5A5A5"/>
                  </a:solidFill>
                </a:rPr>
                <a:t>Clinical Trial Distribution</a:t>
              </a:r>
            </a:p>
          </p:txBody>
        </p:sp>
        <p:cxnSp>
          <p:nvCxnSpPr>
            <p:cNvPr id="33" name="Connector: Elbow 32">
              <a:extLst>
                <a:ext uri="{FF2B5EF4-FFF2-40B4-BE49-F238E27FC236}">
                  <a16:creationId xmlns:a16="http://schemas.microsoft.com/office/drawing/2014/main" id="{63CE3A6F-2B63-A39D-8915-D6D9E4DBECF8}"/>
                </a:ext>
              </a:extLst>
            </p:cNvPr>
            <p:cNvCxnSpPr>
              <a:cxnSpLocks/>
            </p:cNvCxnSpPr>
            <p:nvPr/>
          </p:nvCxnSpPr>
          <p:spPr>
            <a:xfrm rot="16200000" flipH="1">
              <a:off x="1819894" y="4080010"/>
              <a:ext cx="1139106" cy="320658"/>
            </a:xfrm>
            <a:prstGeom prst="bentConnector2">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sp>
          <p:nvSpPr>
            <p:cNvPr id="34" name="Oval 27">
              <a:extLst>
                <a:ext uri="{FF2B5EF4-FFF2-40B4-BE49-F238E27FC236}">
                  <a16:creationId xmlns:a16="http://schemas.microsoft.com/office/drawing/2014/main" id="{D6693EC4-4F87-78F6-BBF0-6E31F54C61E0}"/>
                </a:ext>
              </a:extLst>
            </p:cNvPr>
            <p:cNvSpPr>
              <a:spLocks noChangeArrowheads="1"/>
            </p:cNvSpPr>
            <p:nvPr>
              <p:custDataLst>
                <p:tags r:id="rId4"/>
              </p:custDataLst>
            </p:nvPr>
          </p:nvSpPr>
          <p:spPr bwMode="auto">
            <a:xfrm flipH="1">
              <a:off x="178648" y="2335852"/>
              <a:ext cx="1691245" cy="2157106"/>
            </a:xfrm>
            <a:prstGeom prst="roundRect">
              <a:avLst/>
            </a:prstGeom>
            <a:solidFill>
              <a:schemeClr val="bg1">
                <a:lumMod val="85000"/>
              </a:schemeClr>
            </a:solidFill>
            <a:ln w="38100" cmpd="sng">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45720" tIns="45720" rIns="45720" bIns="45720" anchor="ctr" anchorCtr="1">
              <a:no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r>
                <a:rPr lang="en-US">
                  <a:latin typeface="Arial"/>
                  <a:cs typeface="Arial"/>
                </a:rPr>
                <a:t>Identify research projects within portfolio and categorize research projects based on relevant criteria (status, funding, subjects, etc.)</a:t>
              </a:r>
            </a:p>
          </p:txBody>
        </p:sp>
      </p:grpSp>
    </p:spTree>
    <p:custDataLst>
      <p:tags r:id="rId1"/>
    </p:custDataLst>
    <p:extLst>
      <p:ext uri="{BB962C8B-B14F-4D97-AF65-F5344CB8AC3E}">
        <p14:creationId xmlns:p14="http://schemas.microsoft.com/office/powerpoint/2010/main" val="1649986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DA983F-9F8A-173D-DA35-DD8D2CF672F2}"/>
              </a:ext>
            </a:extLst>
          </p:cNvPr>
          <p:cNvSpPr>
            <a:spLocks noGrp="1"/>
          </p:cNvSpPr>
          <p:nvPr>
            <p:ph type="sldNum" sz="quarter" idx="12"/>
          </p:nvPr>
        </p:nvSpPr>
        <p:spPr/>
        <p:txBody>
          <a:bodyPr/>
          <a:lstStyle/>
          <a:p>
            <a:fld id="{61ED25BF-8B08-481C-9175-42CBF3C8334C}" type="slidenum">
              <a:rPr lang="en-US" smtClean="0"/>
              <a:pPr/>
              <a:t>21</a:t>
            </a:fld>
            <a:endParaRPr lang="en-US"/>
          </a:p>
        </p:txBody>
      </p:sp>
      <p:grpSp>
        <p:nvGrpSpPr>
          <p:cNvPr id="4" name="Group 3">
            <a:extLst>
              <a:ext uri="{FF2B5EF4-FFF2-40B4-BE49-F238E27FC236}">
                <a16:creationId xmlns:a16="http://schemas.microsoft.com/office/drawing/2014/main" id="{41070FDF-AD45-986D-8BBB-E418D3AE4A34}"/>
              </a:ext>
            </a:extLst>
          </p:cNvPr>
          <p:cNvGrpSpPr/>
          <p:nvPr/>
        </p:nvGrpSpPr>
        <p:grpSpPr>
          <a:xfrm>
            <a:off x="5089236" y="1958109"/>
            <a:ext cx="6605905" cy="3657600"/>
            <a:chOff x="914400" y="914400"/>
            <a:chExt cx="6605905" cy="3657600"/>
          </a:xfrm>
        </p:grpSpPr>
        <p:sp>
          <p:nvSpPr>
            <p:cNvPr id="5" name="rc3">
              <a:extLst>
                <a:ext uri="{FF2B5EF4-FFF2-40B4-BE49-F238E27FC236}">
                  <a16:creationId xmlns:a16="http://schemas.microsoft.com/office/drawing/2014/main" id="{531F931B-9E94-950D-27AC-E9C2DA33231D}"/>
                </a:ext>
              </a:extLst>
            </p:cNvPr>
            <p:cNvSpPr/>
            <p:nvPr/>
          </p:nvSpPr>
          <p:spPr>
            <a:xfrm>
              <a:off x="914400" y="914400"/>
              <a:ext cx="6400800" cy="3657600"/>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6" name="rc4">
              <a:extLst>
                <a:ext uri="{FF2B5EF4-FFF2-40B4-BE49-F238E27FC236}">
                  <a16:creationId xmlns:a16="http://schemas.microsoft.com/office/drawing/2014/main" id="{8D020B25-8968-691A-0933-324CC197E939}"/>
                </a:ext>
              </a:extLst>
            </p:cNvPr>
            <p:cNvSpPr/>
            <p:nvPr/>
          </p:nvSpPr>
          <p:spPr>
            <a:xfrm>
              <a:off x="914400" y="914400"/>
              <a:ext cx="6400800" cy="3657600"/>
            </a:xfrm>
            <a:prstGeom prst="rect">
              <a:avLst/>
            </a:prstGeom>
            <a:solidFill>
              <a:srgbClr val="FFFFFF">
                <a:alpha val="100000"/>
              </a:srgbClr>
            </a:solidFill>
            <a:ln w="12318" cap="rnd">
              <a:solidFill>
                <a:srgbClr val="FFFFFF">
                  <a:alpha val="100000"/>
                </a:srgbClr>
              </a:solidFill>
              <a:prstDash val="solid"/>
              <a:round/>
            </a:ln>
          </p:spPr>
          <p:txBody>
            <a:bodyPr/>
            <a:lstStyle/>
            <a:p>
              <a:endParaRPr/>
            </a:p>
          </p:txBody>
        </p:sp>
        <p:sp>
          <p:nvSpPr>
            <p:cNvPr id="7" name="rc5">
              <a:extLst>
                <a:ext uri="{FF2B5EF4-FFF2-40B4-BE49-F238E27FC236}">
                  <a16:creationId xmlns:a16="http://schemas.microsoft.com/office/drawing/2014/main" id="{B7D6B49E-AE07-B3B3-DF1D-04C949419F18}"/>
                </a:ext>
              </a:extLst>
            </p:cNvPr>
            <p:cNvSpPr/>
            <p:nvPr/>
          </p:nvSpPr>
          <p:spPr>
            <a:xfrm>
              <a:off x="3995316" y="1205616"/>
              <a:ext cx="3256620" cy="2955753"/>
            </a:xfrm>
            <a:prstGeom prst="rect">
              <a:avLst/>
            </a:prstGeom>
            <a:solidFill>
              <a:srgbClr val="FFFFFF">
                <a:alpha val="100000"/>
              </a:srgbClr>
            </a:solidFill>
          </p:spPr>
          <p:txBody>
            <a:bodyPr/>
            <a:lstStyle/>
            <a:p>
              <a:endParaRPr/>
            </a:p>
          </p:txBody>
        </p:sp>
        <p:sp>
          <p:nvSpPr>
            <p:cNvPr id="8" name="pl6">
              <a:extLst>
                <a:ext uri="{FF2B5EF4-FFF2-40B4-BE49-F238E27FC236}">
                  <a16:creationId xmlns:a16="http://schemas.microsoft.com/office/drawing/2014/main" id="{B9D3A439-7F27-4098-59A3-FD772E9A7563}"/>
                </a:ext>
              </a:extLst>
            </p:cNvPr>
            <p:cNvSpPr/>
            <p:nvPr/>
          </p:nvSpPr>
          <p:spPr>
            <a:xfrm>
              <a:off x="3995316"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9" name="pl7">
              <a:extLst>
                <a:ext uri="{FF2B5EF4-FFF2-40B4-BE49-F238E27FC236}">
                  <a16:creationId xmlns:a16="http://schemas.microsoft.com/office/drawing/2014/main" id="{F704163A-9A2D-8F05-3676-F6690162775D}"/>
                </a:ext>
              </a:extLst>
            </p:cNvPr>
            <p:cNvSpPr/>
            <p:nvPr/>
          </p:nvSpPr>
          <p:spPr>
            <a:xfrm>
              <a:off x="4800912"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10" name="pl8">
              <a:extLst>
                <a:ext uri="{FF2B5EF4-FFF2-40B4-BE49-F238E27FC236}">
                  <a16:creationId xmlns:a16="http://schemas.microsoft.com/office/drawing/2014/main" id="{6FB3ED7B-2B7F-70CE-A737-20D905D178AC}"/>
                </a:ext>
              </a:extLst>
            </p:cNvPr>
            <p:cNvSpPr/>
            <p:nvPr/>
          </p:nvSpPr>
          <p:spPr>
            <a:xfrm>
              <a:off x="5606508"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11" name="pl9">
              <a:extLst>
                <a:ext uri="{FF2B5EF4-FFF2-40B4-BE49-F238E27FC236}">
                  <a16:creationId xmlns:a16="http://schemas.microsoft.com/office/drawing/2014/main" id="{81321E0B-985A-039F-4D39-930998430648}"/>
                </a:ext>
              </a:extLst>
            </p:cNvPr>
            <p:cNvSpPr/>
            <p:nvPr/>
          </p:nvSpPr>
          <p:spPr>
            <a:xfrm>
              <a:off x="6412103"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12" name="pl10">
              <a:extLst>
                <a:ext uri="{FF2B5EF4-FFF2-40B4-BE49-F238E27FC236}">
                  <a16:creationId xmlns:a16="http://schemas.microsoft.com/office/drawing/2014/main" id="{805E5DA1-DE72-9C08-5601-99D94F1AB3DF}"/>
                </a:ext>
              </a:extLst>
            </p:cNvPr>
            <p:cNvSpPr/>
            <p:nvPr/>
          </p:nvSpPr>
          <p:spPr>
            <a:xfrm>
              <a:off x="7217699"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13" name="rc11">
              <a:extLst>
                <a:ext uri="{FF2B5EF4-FFF2-40B4-BE49-F238E27FC236}">
                  <a16:creationId xmlns:a16="http://schemas.microsoft.com/office/drawing/2014/main" id="{DB145E5B-97C2-8F8E-ADF2-0C068080BC18}"/>
                </a:ext>
              </a:extLst>
            </p:cNvPr>
            <p:cNvSpPr/>
            <p:nvPr/>
          </p:nvSpPr>
          <p:spPr>
            <a:xfrm>
              <a:off x="3995316" y="4006283"/>
              <a:ext cx="20139" cy="91226"/>
            </a:xfrm>
            <a:prstGeom prst="rect">
              <a:avLst/>
            </a:prstGeom>
            <a:solidFill>
              <a:srgbClr val="2E75B6">
                <a:alpha val="100000"/>
              </a:srgbClr>
            </a:solidFill>
          </p:spPr>
          <p:txBody>
            <a:bodyPr/>
            <a:lstStyle/>
            <a:p>
              <a:endParaRPr/>
            </a:p>
          </p:txBody>
        </p:sp>
        <p:sp>
          <p:nvSpPr>
            <p:cNvPr id="14" name="rc12">
              <a:extLst>
                <a:ext uri="{FF2B5EF4-FFF2-40B4-BE49-F238E27FC236}">
                  <a16:creationId xmlns:a16="http://schemas.microsoft.com/office/drawing/2014/main" id="{F512B407-01EC-2330-A58A-5ED4F2F2C6EA}"/>
                </a:ext>
              </a:extLst>
            </p:cNvPr>
            <p:cNvSpPr/>
            <p:nvPr/>
          </p:nvSpPr>
          <p:spPr>
            <a:xfrm>
              <a:off x="3995316" y="3823829"/>
              <a:ext cx="20139" cy="91226"/>
            </a:xfrm>
            <a:prstGeom prst="rect">
              <a:avLst/>
            </a:prstGeom>
            <a:solidFill>
              <a:srgbClr val="2E75B6">
                <a:alpha val="100000"/>
              </a:srgbClr>
            </a:solidFill>
          </p:spPr>
          <p:txBody>
            <a:bodyPr/>
            <a:lstStyle/>
            <a:p>
              <a:endParaRPr/>
            </a:p>
          </p:txBody>
        </p:sp>
        <p:sp>
          <p:nvSpPr>
            <p:cNvPr id="15" name="rc13">
              <a:extLst>
                <a:ext uri="{FF2B5EF4-FFF2-40B4-BE49-F238E27FC236}">
                  <a16:creationId xmlns:a16="http://schemas.microsoft.com/office/drawing/2014/main" id="{34DDCB47-C375-20A2-4A51-8DD665DFEB44}"/>
                </a:ext>
              </a:extLst>
            </p:cNvPr>
            <p:cNvSpPr/>
            <p:nvPr/>
          </p:nvSpPr>
          <p:spPr>
            <a:xfrm>
              <a:off x="3995316" y="3641376"/>
              <a:ext cx="20139" cy="91226"/>
            </a:xfrm>
            <a:prstGeom prst="rect">
              <a:avLst/>
            </a:prstGeom>
            <a:solidFill>
              <a:srgbClr val="2E75B6">
                <a:alpha val="100000"/>
              </a:srgbClr>
            </a:solidFill>
          </p:spPr>
          <p:txBody>
            <a:bodyPr/>
            <a:lstStyle/>
            <a:p>
              <a:endParaRPr/>
            </a:p>
          </p:txBody>
        </p:sp>
        <p:sp>
          <p:nvSpPr>
            <p:cNvPr id="16" name="rc14">
              <a:extLst>
                <a:ext uri="{FF2B5EF4-FFF2-40B4-BE49-F238E27FC236}">
                  <a16:creationId xmlns:a16="http://schemas.microsoft.com/office/drawing/2014/main" id="{D6D55386-87AB-4E30-0EBB-F3926C1D4CC6}"/>
                </a:ext>
              </a:extLst>
            </p:cNvPr>
            <p:cNvSpPr/>
            <p:nvPr/>
          </p:nvSpPr>
          <p:spPr>
            <a:xfrm>
              <a:off x="3995316" y="3458922"/>
              <a:ext cx="40279" cy="91226"/>
            </a:xfrm>
            <a:prstGeom prst="rect">
              <a:avLst/>
            </a:prstGeom>
            <a:solidFill>
              <a:srgbClr val="2E75B6">
                <a:alpha val="100000"/>
              </a:srgbClr>
            </a:solidFill>
          </p:spPr>
          <p:txBody>
            <a:bodyPr/>
            <a:lstStyle/>
            <a:p>
              <a:endParaRPr/>
            </a:p>
          </p:txBody>
        </p:sp>
        <p:sp>
          <p:nvSpPr>
            <p:cNvPr id="17" name="rc15">
              <a:extLst>
                <a:ext uri="{FF2B5EF4-FFF2-40B4-BE49-F238E27FC236}">
                  <a16:creationId xmlns:a16="http://schemas.microsoft.com/office/drawing/2014/main" id="{A1CC384F-4468-6C1C-17C4-0FE7D07C819E}"/>
                </a:ext>
              </a:extLst>
            </p:cNvPr>
            <p:cNvSpPr/>
            <p:nvPr/>
          </p:nvSpPr>
          <p:spPr>
            <a:xfrm>
              <a:off x="3995316" y="3276468"/>
              <a:ext cx="40279" cy="91226"/>
            </a:xfrm>
            <a:prstGeom prst="rect">
              <a:avLst/>
            </a:prstGeom>
            <a:solidFill>
              <a:srgbClr val="2E75B6">
                <a:alpha val="100000"/>
              </a:srgbClr>
            </a:solidFill>
          </p:spPr>
          <p:txBody>
            <a:bodyPr/>
            <a:lstStyle/>
            <a:p>
              <a:endParaRPr/>
            </a:p>
          </p:txBody>
        </p:sp>
        <p:sp>
          <p:nvSpPr>
            <p:cNvPr id="18" name="rc16">
              <a:extLst>
                <a:ext uri="{FF2B5EF4-FFF2-40B4-BE49-F238E27FC236}">
                  <a16:creationId xmlns:a16="http://schemas.microsoft.com/office/drawing/2014/main" id="{BDC4F996-C571-E106-1044-9D51AB9A2782}"/>
                </a:ext>
              </a:extLst>
            </p:cNvPr>
            <p:cNvSpPr/>
            <p:nvPr/>
          </p:nvSpPr>
          <p:spPr>
            <a:xfrm>
              <a:off x="3995316" y="3094014"/>
              <a:ext cx="60419" cy="91226"/>
            </a:xfrm>
            <a:prstGeom prst="rect">
              <a:avLst/>
            </a:prstGeom>
            <a:solidFill>
              <a:srgbClr val="2E75B6">
                <a:alpha val="100000"/>
              </a:srgbClr>
            </a:solidFill>
          </p:spPr>
          <p:txBody>
            <a:bodyPr/>
            <a:lstStyle/>
            <a:p>
              <a:endParaRPr/>
            </a:p>
          </p:txBody>
        </p:sp>
        <p:sp>
          <p:nvSpPr>
            <p:cNvPr id="19" name="rc17">
              <a:extLst>
                <a:ext uri="{FF2B5EF4-FFF2-40B4-BE49-F238E27FC236}">
                  <a16:creationId xmlns:a16="http://schemas.microsoft.com/office/drawing/2014/main" id="{BEC74CD4-CC04-3D2F-A47E-1A5AEE00263B}"/>
                </a:ext>
              </a:extLst>
            </p:cNvPr>
            <p:cNvSpPr/>
            <p:nvPr/>
          </p:nvSpPr>
          <p:spPr>
            <a:xfrm>
              <a:off x="3995316" y="2911560"/>
              <a:ext cx="60419" cy="91226"/>
            </a:xfrm>
            <a:prstGeom prst="rect">
              <a:avLst/>
            </a:prstGeom>
            <a:solidFill>
              <a:srgbClr val="2E75B6">
                <a:alpha val="100000"/>
              </a:srgbClr>
            </a:solidFill>
          </p:spPr>
          <p:txBody>
            <a:bodyPr/>
            <a:lstStyle/>
            <a:p>
              <a:endParaRPr/>
            </a:p>
          </p:txBody>
        </p:sp>
        <p:sp>
          <p:nvSpPr>
            <p:cNvPr id="20" name="rc18">
              <a:extLst>
                <a:ext uri="{FF2B5EF4-FFF2-40B4-BE49-F238E27FC236}">
                  <a16:creationId xmlns:a16="http://schemas.microsoft.com/office/drawing/2014/main" id="{991B1ABB-BDEF-B7D0-00A2-F44CF3F5F0F1}"/>
                </a:ext>
              </a:extLst>
            </p:cNvPr>
            <p:cNvSpPr/>
            <p:nvPr/>
          </p:nvSpPr>
          <p:spPr>
            <a:xfrm>
              <a:off x="3995316" y="2729106"/>
              <a:ext cx="60419" cy="91226"/>
            </a:xfrm>
            <a:prstGeom prst="rect">
              <a:avLst/>
            </a:prstGeom>
            <a:solidFill>
              <a:srgbClr val="2E75B6">
                <a:alpha val="100000"/>
              </a:srgbClr>
            </a:solidFill>
          </p:spPr>
          <p:txBody>
            <a:bodyPr/>
            <a:lstStyle/>
            <a:p>
              <a:endParaRPr/>
            </a:p>
          </p:txBody>
        </p:sp>
        <p:sp>
          <p:nvSpPr>
            <p:cNvPr id="21" name="rc19">
              <a:extLst>
                <a:ext uri="{FF2B5EF4-FFF2-40B4-BE49-F238E27FC236}">
                  <a16:creationId xmlns:a16="http://schemas.microsoft.com/office/drawing/2014/main" id="{F3DB0F20-3439-ABF5-1C67-D12A2005D96A}"/>
                </a:ext>
              </a:extLst>
            </p:cNvPr>
            <p:cNvSpPr/>
            <p:nvPr/>
          </p:nvSpPr>
          <p:spPr>
            <a:xfrm>
              <a:off x="3995316" y="2546652"/>
              <a:ext cx="60419" cy="91226"/>
            </a:xfrm>
            <a:prstGeom prst="rect">
              <a:avLst/>
            </a:prstGeom>
            <a:solidFill>
              <a:srgbClr val="2E75B6">
                <a:alpha val="100000"/>
              </a:srgbClr>
            </a:solidFill>
          </p:spPr>
          <p:txBody>
            <a:bodyPr/>
            <a:lstStyle/>
            <a:p>
              <a:endParaRPr/>
            </a:p>
          </p:txBody>
        </p:sp>
        <p:sp>
          <p:nvSpPr>
            <p:cNvPr id="22" name="rc20">
              <a:extLst>
                <a:ext uri="{FF2B5EF4-FFF2-40B4-BE49-F238E27FC236}">
                  <a16:creationId xmlns:a16="http://schemas.microsoft.com/office/drawing/2014/main" id="{471B8E33-29C4-47E0-3596-D4365E8AFC20}"/>
                </a:ext>
              </a:extLst>
            </p:cNvPr>
            <p:cNvSpPr/>
            <p:nvPr/>
          </p:nvSpPr>
          <p:spPr>
            <a:xfrm>
              <a:off x="3995316" y="2364198"/>
              <a:ext cx="80559" cy="91226"/>
            </a:xfrm>
            <a:prstGeom prst="rect">
              <a:avLst/>
            </a:prstGeom>
            <a:solidFill>
              <a:srgbClr val="2E75B6">
                <a:alpha val="100000"/>
              </a:srgbClr>
            </a:solidFill>
          </p:spPr>
          <p:txBody>
            <a:bodyPr/>
            <a:lstStyle/>
            <a:p>
              <a:endParaRPr/>
            </a:p>
          </p:txBody>
        </p:sp>
        <p:sp>
          <p:nvSpPr>
            <p:cNvPr id="23" name="rc21">
              <a:extLst>
                <a:ext uri="{FF2B5EF4-FFF2-40B4-BE49-F238E27FC236}">
                  <a16:creationId xmlns:a16="http://schemas.microsoft.com/office/drawing/2014/main" id="{B9CD4C9E-7067-10D0-3423-74A9EF5C6B0E}"/>
                </a:ext>
              </a:extLst>
            </p:cNvPr>
            <p:cNvSpPr/>
            <p:nvPr/>
          </p:nvSpPr>
          <p:spPr>
            <a:xfrm>
              <a:off x="3995316" y="2181744"/>
              <a:ext cx="100699" cy="91226"/>
            </a:xfrm>
            <a:prstGeom prst="rect">
              <a:avLst/>
            </a:prstGeom>
            <a:solidFill>
              <a:srgbClr val="2E75B6">
                <a:alpha val="100000"/>
              </a:srgbClr>
            </a:solidFill>
          </p:spPr>
          <p:txBody>
            <a:bodyPr/>
            <a:lstStyle/>
            <a:p>
              <a:endParaRPr/>
            </a:p>
          </p:txBody>
        </p:sp>
        <p:sp>
          <p:nvSpPr>
            <p:cNvPr id="24" name="rc22">
              <a:extLst>
                <a:ext uri="{FF2B5EF4-FFF2-40B4-BE49-F238E27FC236}">
                  <a16:creationId xmlns:a16="http://schemas.microsoft.com/office/drawing/2014/main" id="{6098E5DA-915D-18C1-3D7B-2E782B8B8F8C}"/>
                </a:ext>
              </a:extLst>
            </p:cNvPr>
            <p:cNvSpPr/>
            <p:nvPr/>
          </p:nvSpPr>
          <p:spPr>
            <a:xfrm>
              <a:off x="3995316" y="1999290"/>
              <a:ext cx="241678" cy="91226"/>
            </a:xfrm>
            <a:prstGeom prst="rect">
              <a:avLst/>
            </a:prstGeom>
            <a:solidFill>
              <a:srgbClr val="2E75B6">
                <a:alpha val="100000"/>
              </a:srgbClr>
            </a:solidFill>
          </p:spPr>
          <p:txBody>
            <a:bodyPr/>
            <a:lstStyle/>
            <a:p>
              <a:endParaRPr/>
            </a:p>
          </p:txBody>
        </p:sp>
        <p:sp>
          <p:nvSpPr>
            <p:cNvPr id="25" name="rc23">
              <a:extLst>
                <a:ext uri="{FF2B5EF4-FFF2-40B4-BE49-F238E27FC236}">
                  <a16:creationId xmlns:a16="http://schemas.microsoft.com/office/drawing/2014/main" id="{F05FE1FA-2A62-4AE6-D479-AB58AA59B0F5}"/>
                </a:ext>
              </a:extLst>
            </p:cNvPr>
            <p:cNvSpPr/>
            <p:nvPr/>
          </p:nvSpPr>
          <p:spPr>
            <a:xfrm>
              <a:off x="3995316" y="1816836"/>
              <a:ext cx="241678" cy="91226"/>
            </a:xfrm>
            <a:prstGeom prst="rect">
              <a:avLst/>
            </a:prstGeom>
            <a:solidFill>
              <a:srgbClr val="2E75B6">
                <a:alpha val="100000"/>
              </a:srgbClr>
            </a:solidFill>
          </p:spPr>
          <p:txBody>
            <a:bodyPr/>
            <a:lstStyle/>
            <a:p>
              <a:endParaRPr/>
            </a:p>
          </p:txBody>
        </p:sp>
        <p:sp>
          <p:nvSpPr>
            <p:cNvPr id="26" name="rc24">
              <a:extLst>
                <a:ext uri="{FF2B5EF4-FFF2-40B4-BE49-F238E27FC236}">
                  <a16:creationId xmlns:a16="http://schemas.microsoft.com/office/drawing/2014/main" id="{C0FFC800-F50B-D667-B30C-7F526190E779}"/>
                </a:ext>
              </a:extLst>
            </p:cNvPr>
            <p:cNvSpPr/>
            <p:nvPr/>
          </p:nvSpPr>
          <p:spPr>
            <a:xfrm>
              <a:off x="3995316" y="1634382"/>
              <a:ext cx="382657" cy="91226"/>
            </a:xfrm>
            <a:prstGeom prst="rect">
              <a:avLst/>
            </a:prstGeom>
            <a:solidFill>
              <a:srgbClr val="2E75B6">
                <a:alpha val="100000"/>
              </a:srgbClr>
            </a:solidFill>
          </p:spPr>
          <p:txBody>
            <a:bodyPr/>
            <a:lstStyle/>
            <a:p>
              <a:endParaRPr/>
            </a:p>
          </p:txBody>
        </p:sp>
        <p:sp>
          <p:nvSpPr>
            <p:cNvPr id="27" name="rc25">
              <a:extLst>
                <a:ext uri="{FF2B5EF4-FFF2-40B4-BE49-F238E27FC236}">
                  <a16:creationId xmlns:a16="http://schemas.microsoft.com/office/drawing/2014/main" id="{35AE1E4B-1417-C681-65C0-E39288196198}"/>
                </a:ext>
              </a:extLst>
            </p:cNvPr>
            <p:cNvSpPr/>
            <p:nvPr/>
          </p:nvSpPr>
          <p:spPr>
            <a:xfrm>
              <a:off x="3995316" y="1451929"/>
              <a:ext cx="523637" cy="91226"/>
            </a:xfrm>
            <a:prstGeom prst="rect">
              <a:avLst/>
            </a:prstGeom>
            <a:solidFill>
              <a:srgbClr val="2E75B6">
                <a:alpha val="100000"/>
              </a:srgbClr>
            </a:solidFill>
          </p:spPr>
          <p:txBody>
            <a:bodyPr/>
            <a:lstStyle/>
            <a:p>
              <a:endParaRPr/>
            </a:p>
          </p:txBody>
        </p:sp>
        <p:sp>
          <p:nvSpPr>
            <p:cNvPr id="28" name="rc26">
              <a:extLst>
                <a:ext uri="{FF2B5EF4-FFF2-40B4-BE49-F238E27FC236}">
                  <a16:creationId xmlns:a16="http://schemas.microsoft.com/office/drawing/2014/main" id="{2AE158E6-2703-BA48-365F-EB0AC75F79D7}"/>
                </a:ext>
              </a:extLst>
            </p:cNvPr>
            <p:cNvSpPr/>
            <p:nvPr/>
          </p:nvSpPr>
          <p:spPr>
            <a:xfrm>
              <a:off x="3995316" y="1269475"/>
              <a:ext cx="3000843" cy="91226"/>
            </a:xfrm>
            <a:prstGeom prst="rect">
              <a:avLst/>
            </a:prstGeom>
            <a:solidFill>
              <a:srgbClr val="2E75B6">
                <a:alpha val="100000"/>
              </a:srgbClr>
            </a:solidFill>
          </p:spPr>
          <p:txBody>
            <a:bodyPr/>
            <a:lstStyle/>
            <a:p>
              <a:endParaRPr/>
            </a:p>
          </p:txBody>
        </p:sp>
        <p:sp>
          <p:nvSpPr>
            <p:cNvPr id="29" name="tx27">
              <a:extLst>
                <a:ext uri="{FF2B5EF4-FFF2-40B4-BE49-F238E27FC236}">
                  <a16:creationId xmlns:a16="http://schemas.microsoft.com/office/drawing/2014/main" id="{9E56D474-2BD6-12D5-D739-87FA11858FC6}"/>
                </a:ext>
              </a:extLst>
            </p:cNvPr>
            <p:cNvSpPr/>
            <p:nvPr/>
          </p:nvSpPr>
          <p:spPr>
            <a:xfrm>
              <a:off x="4077168" y="4001306"/>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a:t>
              </a:r>
            </a:p>
          </p:txBody>
        </p:sp>
        <p:sp>
          <p:nvSpPr>
            <p:cNvPr id="30" name="tx28">
              <a:extLst>
                <a:ext uri="{FF2B5EF4-FFF2-40B4-BE49-F238E27FC236}">
                  <a16:creationId xmlns:a16="http://schemas.microsoft.com/office/drawing/2014/main" id="{34959D83-BBA2-1958-3722-F792AF8AF3DE}"/>
                </a:ext>
              </a:extLst>
            </p:cNvPr>
            <p:cNvSpPr/>
            <p:nvPr/>
          </p:nvSpPr>
          <p:spPr>
            <a:xfrm>
              <a:off x="4077168" y="3818852"/>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a:t>
              </a:r>
            </a:p>
          </p:txBody>
        </p:sp>
        <p:sp>
          <p:nvSpPr>
            <p:cNvPr id="31" name="tx29">
              <a:extLst>
                <a:ext uri="{FF2B5EF4-FFF2-40B4-BE49-F238E27FC236}">
                  <a16:creationId xmlns:a16="http://schemas.microsoft.com/office/drawing/2014/main" id="{FBD25F19-BAB1-1754-6DE4-9FBCF10A8F8A}"/>
                </a:ext>
              </a:extLst>
            </p:cNvPr>
            <p:cNvSpPr/>
            <p:nvPr/>
          </p:nvSpPr>
          <p:spPr>
            <a:xfrm>
              <a:off x="4077168" y="3636398"/>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a:t>
              </a:r>
            </a:p>
          </p:txBody>
        </p:sp>
        <p:sp>
          <p:nvSpPr>
            <p:cNvPr id="32" name="tx30">
              <a:extLst>
                <a:ext uri="{FF2B5EF4-FFF2-40B4-BE49-F238E27FC236}">
                  <a16:creationId xmlns:a16="http://schemas.microsoft.com/office/drawing/2014/main" id="{1F9175DB-7C2A-A8AE-32DA-C44FE3EDD1FF}"/>
                </a:ext>
              </a:extLst>
            </p:cNvPr>
            <p:cNvSpPr/>
            <p:nvPr/>
          </p:nvSpPr>
          <p:spPr>
            <a:xfrm>
              <a:off x="4097308" y="3453944"/>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a:t>
              </a:r>
            </a:p>
          </p:txBody>
        </p:sp>
        <p:sp>
          <p:nvSpPr>
            <p:cNvPr id="33" name="tx31">
              <a:extLst>
                <a:ext uri="{FF2B5EF4-FFF2-40B4-BE49-F238E27FC236}">
                  <a16:creationId xmlns:a16="http://schemas.microsoft.com/office/drawing/2014/main" id="{5F11AD8D-E4E4-E98A-6804-BB9878583353}"/>
                </a:ext>
              </a:extLst>
            </p:cNvPr>
            <p:cNvSpPr/>
            <p:nvPr/>
          </p:nvSpPr>
          <p:spPr>
            <a:xfrm>
              <a:off x="4097308" y="3271490"/>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a:t>
              </a:r>
            </a:p>
          </p:txBody>
        </p:sp>
        <p:sp>
          <p:nvSpPr>
            <p:cNvPr id="34" name="tx32">
              <a:extLst>
                <a:ext uri="{FF2B5EF4-FFF2-40B4-BE49-F238E27FC236}">
                  <a16:creationId xmlns:a16="http://schemas.microsoft.com/office/drawing/2014/main" id="{D5A86B2B-7668-AB2D-6BD5-9ED434B4996E}"/>
                </a:ext>
              </a:extLst>
            </p:cNvPr>
            <p:cNvSpPr/>
            <p:nvPr/>
          </p:nvSpPr>
          <p:spPr>
            <a:xfrm>
              <a:off x="4117448" y="3087256"/>
              <a:ext cx="77974"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3</a:t>
              </a:r>
            </a:p>
          </p:txBody>
        </p:sp>
        <p:sp>
          <p:nvSpPr>
            <p:cNvPr id="35" name="tx33">
              <a:extLst>
                <a:ext uri="{FF2B5EF4-FFF2-40B4-BE49-F238E27FC236}">
                  <a16:creationId xmlns:a16="http://schemas.microsoft.com/office/drawing/2014/main" id="{264B8F54-E5A9-A311-BEC5-EC91A4C05B15}"/>
                </a:ext>
              </a:extLst>
            </p:cNvPr>
            <p:cNvSpPr/>
            <p:nvPr/>
          </p:nvSpPr>
          <p:spPr>
            <a:xfrm>
              <a:off x="4117448" y="2904802"/>
              <a:ext cx="77974"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3</a:t>
              </a:r>
            </a:p>
          </p:txBody>
        </p:sp>
        <p:sp>
          <p:nvSpPr>
            <p:cNvPr id="36" name="tx34">
              <a:extLst>
                <a:ext uri="{FF2B5EF4-FFF2-40B4-BE49-F238E27FC236}">
                  <a16:creationId xmlns:a16="http://schemas.microsoft.com/office/drawing/2014/main" id="{C6BE65B3-F320-05A3-772D-A071378E0D53}"/>
                </a:ext>
              </a:extLst>
            </p:cNvPr>
            <p:cNvSpPr/>
            <p:nvPr/>
          </p:nvSpPr>
          <p:spPr>
            <a:xfrm>
              <a:off x="4117448" y="2722348"/>
              <a:ext cx="77974"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3</a:t>
              </a:r>
            </a:p>
          </p:txBody>
        </p:sp>
        <p:sp>
          <p:nvSpPr>
            <p:cNvPr id="37" name="tx35">
              <a:extLst>
                <a:ext uri="{FF2B5EF4-FFF2-40B4-BE49-F238E27FC236}">
                  <a16:creationId xmlns:a16="http://schemas.microsoft.com/office/drawing/2014/main" id="{5BEB9693-07DB-FBE5-012E-0F54665FD2B9}"/>
                </a:ext>
              </a:extLst>
            </p:cNvPr>
            <p:cNvSpPr/>
            <p:nvPr/>
          </p:nvSpPr>
          <p:spPr>
            <a:xfrm>
              <a:off x="4117448" y="2539894"/>
              <a:ext cx="77974"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3</a:t>
              </a:r>
            </a:p>
          </p:txBody>
        </p:sp>
        <p:sp>
          <p:nvSpPr>
            <p:cNvPr id="38" name="tx36">
              <a:extLst>
                <a:ext uri="{FF2B5EF4-FFF2-40B4-BE49-F238E27FC236}">
                  <a16:creationId xmlns:a16="http://schemas.microsoft.com/office/drawing/2014/main" id="{7BA87E26-6508-F1CB-6ABB-3C9FA454DF27}"/>
                </a:ext>
              </a:extLst>
            </p:cNvPr>
            <p:cNvSpPr/>
            <p:nvPr/>
          </p:nvSpPr>
          <p:spPr>
            <a:xfrm>
              <a:off x="4137588" y="2359631"/>
              <a:ext cx="77974" cy="100360"/>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4</a:t>
              </a:r>
            </a:p>
          </p:txBody>
        </p:sp>
        <p:sp>
          <p:nvSpPr>
            <p:cNvPr id="39" name="tx37">
              <a:extLst>
                <a:ext uri="{FF2B5EF4-FFF2-40B4-BE49-F238E27FC236}">
                  <a16:creationId xmlns:a16="http://schemas.microsoft.com/office/drawing/2014/main" id="{7CC91437-564F-F498-9F1A-38784FAAB7B8}"/>
                </a:ext>
              </a:extLst>
            </p:cNvPr>
            <p:cNvSpPr/>
            <p:nvPr/>
          </p:nvSpPr>
          <p:spPr>
            <a:xfrm>
              <a:off x="4157728" y="2176835"/>
              <a:ext cx="77974" cy="100703"/>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5</a:t>
              </a:r>
            </a:p>
          </p:txBody>
        </p:sp>
        <p:sp>
          <p:nvSpPr>
            <p:cNvPr id="40" name="tx38">
              <a:extLst>
                <a:ext uri="{FF2B5EF4-FFF2-40B4-BE49-F238E27FC236}">
                  <a16:creationId xmlns:a16="http://schemas.microsoft.com/office/drawing/2014/main" id="{1F8C2322-ED8A-0935-3C19-F7E2886476D6}"/>
                </a:ext>
              </a:extLst>
            </p:cNvPr>
            <p:cNvSpPr/>
            <p:nvPr/>
          </p:nvSpPr>
          <p:spPr>
            <a:xfrm>
              <a:off x="4259720" y="1994313"/>
              <a:ext cx="155949"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12</a:t>
              </a:r>
            </a:p>
          </p:txBody>
        </p:sp>
        <p:sp>
          <p:nvSpPr>
            <p:cNvPr id="41" name="tx39">
              <a:extLst>
                <a:ext uri="{FF2B5EF4-FFF2-40B4-BE49-F238E27FC236}">
                  <a16:creationId xmlns:a16="http://schemas.microsoft.com/office/drawing/2014/main" id="{4689C66B-E4FA-A0E8-2DE7-D35330FCF5D5}"/>
                </a:ext>
              </a:extLst>
            </p:cNvPr>
            <p:cNvSpPr/>
            <p:nvPr/>
          </p:nvSpPr>
          <p:spPr>
            <a:xfrm>
              <a:off x="4259720" y="1811859"/>
              <a:ext cx="155949"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12</a:t>
              </a:r>
            </a:p>
          </p:txBody>
        </p:sp>
        <p:sp>
          <p:nvSpPr>
            <p:cNvPr id="42" name="tx40">
              <a:extLst>
                <a:ext uri="{FF2B5EF4-FFF2-40B4-BE49-F238E27FC236}">
                  <a16:creationId xmlns:a16="http://schemas.microsoft.com/office/drawing/2014/main" id="{806B64D7-35C3-529D-1F76-DA120B3E1F9C}"/>
                </a:ext>
              </a:extLst>
            </p:cNvPr>
            <p:cNvSpPr/>
            <p:nvPr/>
          </p:nvSpPr>
          <p:spPr>
            <a:xfrm>
              <a:off x="4400699" y="1627693"/>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19</a:t>
              </a:r>
            </a:p>
          </p:txBody>
        </p:sp>
        <p:sp>
          <p:nvSpPr>
            <p:cNvPr id="43" name="tx41">
              <a:extLst>
                <a:ext uri="{FF2B5EF4-FFF2-40B4-BE49-F238E27FC236}">
                  <a16:creationId xmlns:a16="http://schemas.microsoft.com/office/drawing/2014/main" id="{05B940FF-F746-4F12-07C7-FD275C489FA5}"/>
                </a:ext>
              </a:extLst>
            </p:cNvPr>
            <p:cNvSpPr/>
            <p:nvPr/>
          </p:nvSpPr>
          <p:spPr>
            <a:xfrm>
              <a:off x="4541678" y="1445239"/>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26</a:t>
              </a:r>
            </a:p>
          </p:txBody>
        </p:sp>
        <p:sp>
          <p:nvSpPr>
            <p:cNvPr id="44" name="tx42">
              <a:extLst>
                <a:ext uri="{FF2B5EF4-FFF2-40B4-BE49-F238E27FC236}">
                  <a16:creationId xmlns:a16="http://schemas.microsoft.com/office/drawing/2014/main" id="{2E32CBC1-0AC4-13BB-87D8-1ED14C46E433}"/>
                </a:ext>
              </a:extLst>
            </p:cNvPr>
            <p:cNvSpPr/>
            <p:nvPr/>
          </p:nvSpPr>
          <p:spPr>
            <a:xfrm>
              <a:off x="6979898" y="1262786"/>
              <a:ext cx="233924"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149</a:t>
              </a:r>
            </a:p>
          </p:txBody>
        </p:sp>
        <p:sp>
          <p:nvSpPr>
            <p:cNvPr id="45" name="rc43">
              <a:extLst>
                <a:ext uri="{FF2B5EF4-FFF2-40B4-BE49-F238E27FC236}">
                  <a16:creationId xmlns:a16="http://schemas.microsoft.com/office/drawing/2014/main" id="{DE945065-FA36-49A3-F047-2194F9187A99}"/>
                </a:ext>
              </a:extLst>
            </p:cNvPr>
            <p:cNvSpPr/>
            <p:nvPr/>
          </p:nvSpPr>
          <p:spPr>
            <a:xfrm>
              <a:off x="3995316" y="1205616"/>
              <a:ext cx="3256620" cy="2955753"/>
            </a:xfrm>
            <a:prstGeom prst="rect">
              <a:avLst/>
            </a:prstGeom>
            <a:ln w="12318" cap="rnd">
              <a:solidFill>
                <a:srgbClr val="000000">
                  <a:alpha val="100000"/>
                </a:srgbClr>
              </a:solidFill>
              <a:prstDash val="solid"/>
              <a:round/>
            </a:ln>
          </p:spPr>
          <p:txBody>
            <a:bodyPr/>
            <a:lstStyle/>
            <a:p>
              <a:endParaRPr/>
            </a:p>
          </p:txBody>
        </p:sp>
        <p:sp>
          <p:nvSpPr>
            <p:cNvPr id="46" name="tx44">
              <a:extLst>
                <a:ext uri="{FF2B5EF4-FFF2-40B4-BE49-F238E27FC236}">
                  <a16:creationId xmlns:a16="http://schemas.microsoft.com/office/drawing/2014/main" id="{16A2C7DC-067F-FB50-6A3D-2F0068008615}"/>
                </a:ext>
              </a:extLst>
            </p:cNvPr>
            <p:cNvSpPr/>
            <p:nvPr/>
          </p:nvSpPr>
          <p:spPr>
            <a:xfrm>
              <a:off x="1911263" y="3978165"/>
              <a:ext cx="2081981" cy="11918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AG - Frailty and Geriatric Syndromes</a:t>
              </a:r>
            </a:p>
          </p:txBody>
        </p:sp>
        <p:sp>
          <p:nvSpPr>
            <p:cNvPr id="47" name="tx45">
              <a:extLst>
                <a:ext uri="{FF2B5EF4-FFF2-40B4-BE49-F238E27FC236}">
                  <a16:creationId xmlns:a16="http://schemas.microsoft.com/office/drawing/2014/main" id="{3FC1CBB1-E4F2-A552-4496-D6CD2AE8BD86}"/>
                </a:ext>
              </a:extLst>
            </p:cNvPr>
            <p:cNvSpPr/>
            <p:nvPr/>
          </p:nvSpPr>
          <p:spPr>
            <a:xfrm>
              <a:off x="1205321" y="3795711"/>
              <a:ext cx="2787922" cy="11918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MI - Dementing, Cognitive and Memory Disorders</a:t>
              </a:r>
            </a:p>
          </p:txBody>
        </p:sp>
        <p:sp>
          <p:nvSpPr>
            <p:cNvPr id="48" name="tx46">
              <a:extLst>
                <a:ext uri="{FF2B5EF4-FFF2-40B4-BE49-F238E27FC236}">
                  <a16:creationId xmlns:a16="http://schemas.microsoft.com/office/drawing/2014/main" id="{79C3E1AE-CE7A-EEF7-6D8F-94871D581A41}"/>
                </a:ext>
              </a:extLst>
            </p:cNvPr>
            <p:cNvSpPr/>
            <p:nvPr/>
          </p:nvSpPr>
          <p:spPr>
            <a:xfrm>
              <a:off x="2752716" y="3614807"/>
              <a:ext cx="1185664" cy="11763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MI - Post Brain Injury</a:t>
              </a:r>
            </a:p>
          </p:txBody>
        </p:sp>
        <p:sp>
          <p:nvSpPr>
            <p:cNvPr id="49" name="tx47">
              <a:extLst>
                <a:ext uri="{FF2B5EF4-FFF2-40B4-BE49-F238E27FC236}">
                  <a16:creationId xmlns:a16="http://schemas.microsoft.com/office/drawing/2014/main" id="{46F10CB1-89F4-0088-7C7B-BFC9C3B92ABC}"/>
                </a:ext>
              </a:extLst>
            </p:cNvPr>
            <p:cNvSpPr/>
            <p:nvPr/>
          </p:nvSpPr>
          <p:spPr>
            <a:xfrm>
              <a:off x="2689278" y="3432353"/>
              <a:ext cx="1249102" cy="11763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MI - Anxiety Disorders</a:t>
              </a:r>
            </a:p>
          </p:txBody>
        </p:sp>
        <p:sp>
          <p:nvSpPr>
            <p:cNvPr id="50" name="tx48">
              <a:extLst>
                <a:ext uri="{FF2B5EF4-FFF2-40B4-BE49-F238E27FC236}">
                  <a16:creationId xmlns:a16="http://schemas.microsoft.com/office/drawing/2014/main" id="{CF6176C1-881F-47B5-ECFE-5DDFD8ACE4C7}"/>
                </a:ext>
              </a:extLst>
            </p:cNvPr>
            <p:cNvSpPr/>
            <p:nvPr/>
          </p:nvSpPr>
          <p:spPr>
            <a:xfrm>
              <a:off x="3416303" y="3273464"/>
              <a:ext cx="522076" cy="9407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OC - CIH</a:t>
              </a:r>
            </a:p>
          </p:txBody>
        </p:sp>
        <p:sp>
          <p:nvSpPr>
            <p:cNvPr id="51" name="tx49">
              <a:extLst>
                <a:ext uri="{FF2B5EF4-FFF2-40B4-BE49-F238E27FC236}">
                  <a16:creationId xmlns:a16="http://schemas.microsoft.com/office/drawing/2014/main" id="{2EA06BCF-BBE4-69FF-CEFA-2E38FCACE333}"/>
                </a:ext>
              </a:extLst>
            </p:cNvPr>
            <p:cNvSpPr/>
            <p:nvPr/>
          </p:nvSpPr>
          <p:spPr>
            <a:xfrm>
              <a:off x="3331533" y="3091072"/>
              <a:ext cx="606846" cy="9400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dirty="0">
                  <a:solidFill>
                    <a:srgbClr val="000000">
                      <a:alpha val="100000"/>
                    </a:srgbClr>
                  </a:solidFill>
                  <a:cs typeface="Arial"/>
                </a:rPr>
                <a:t>BSCI - TBI</a:t>
              </a:r>
            </a:p>
          </p:txBody>
        </p:sp>
        <p:sp>
          <p:nvSpPr>
            <p:cNvPr id="52" name="tx50">
              <a:extLst>
                <a:ext uri="{FF2B5EF4-FFF2-40B4-BE49-F238E27FC236}">
                  <a16:creationId xmlns:a16="http://schemas.microsoft.com/office/drawing/2014/main" id="{88FDEFC3-A135-F205-49E2-7F786EA67045}"/>
                </a:ext>
              </a:extLst>
            </p:cNvPr>
            <p:cNvSpPr/>
            <p:nvPr/>
          </p:nvSpPr>
          <p:spPr>
            <a:xfrm>
              <a:off x="2562278" y="2884992"/>
              <a:ext cx="1376102" cy="11763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MI - Psychotic Disorders</a:t>
              </a:r>
            </a:p>
          </p:txBody>
        </p:sp>
        <p:sp>
          <p:nvSpPr>
            <p:cNvPr id="53" name="tx51">
              <a:extLst>
                <a:ext uri="{FF2B5EF4-FFF2-40B4-BE49-F238E27FC236}">
                  <a16:creationId xmlns:a16="http://schemas.microsoft.com/office/drawing/2014/main" id="{A6E5781B-A6CB-AA3B-A62A-68DDC607D93F}"/>
                </a:ext>
              </a:extLst>
            </p:cNvPr>
            <p:cNvSpPr/>
            <p:nvPr/>
          </p:nvSpPr>
          <p:spPr>
            <a:xfrm>
              <a:off x="3204409" y="2702414"/>
              <a:ext cx="733970" cy="117760"/>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OC - Opioids</a:t>
              </a:r>
            </a:p>
          </p:txBody>
        </p:sp>
        <p:sp>
          <p:nvSpPr>
            <p:cNvPr id="54" name="tx52">
              <a:extLst>
                <a:ext uri="{FF2B5EF4-FFF2-40B4-BE49-F238E27FC236}">
                  <a16:creationId xmlns:a16="http://schemas.microsoft.com/office/drawing/2014/main" id="{B74C2093-FB70-6EE8-6FDB-424200C93072}"/>
                </a:ext>
              </a:extLst>
            </p:cNvPr>
            <p:cNvSpPr/>
            <p:nvPr/>
          </p:nvSpPr>
          <p:spPr>
            <a:xfrm>
              <a:off x="3362545" y="2543648"/>
              <a:ext cx="557547" cy="9407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dirty="0">
                  <a:solidFill>
                    <a:srgbClr val="000000">
                      <a:alpha val="100000"/>
                    </a:srgbClr>
                  </a:solidFill>
                  <a:cs typeface="Arial"/>
                </a:rPr>
                <a:t>OC - Pain</a:t>
              </a:r>
            </a:p>
          </p:txBody>
        </p:sp>
        <p:sp>
          <p:nvSpPr>
            <p:cNvPr id="55" name="tx53">
              <a:extLst>
                <a:ext uri="{FF2B5EF4-FFF2-40B4-BE49-F238E27FC236}">
                  <a16:creationId xmlns:a16="http://schemas.microsoft.com/office/drawing/2014/main" id="{4CB1C473-4D5D-0FB6-84D1-069FC2A9DD25}"/>
                </a:ext>
              </a:extLst>
            </p:cNvPr>
            <p:cNvSpPr/>
            <p:nvPr/>
          </p:nvSpPr>
          <p:spPr>
            <a:xfrm>
              <a:off x="2780931" y="2337568"/>
              <a:ext cx="1157448" cy="117698"/>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MI - Sleep Disorders</a:t>
              </a:r>
            </a:p>
          </p:txBody>
        </p:sp>
        <p:sp>
          <p:nvSpPr>
            <p:cNvPr id="56" name="tx54">
              <a:extLst>
                <a:ext uri="{FF2B5EF4-FFF2-40B4-BE49-F238E27FC236}">
                  <a16:creationId xmlns:a16="http://schemas.microsoft.com/office/drawing/2014/main" id="{3155170B-49C2-0569-BD20-85CFC087DA1C}"/>
                </a:ext>
              </a:extLst>
            </p:cNvPr>
            <p:cNvSpPr/>
            <p:nvPr/>
          </p:nvSpPr>
          <p:spPr>
            <a:xfrm>
              <a:off x="2590431" y="2180415"/>
              <a:ext cx="1347948" cy="92397"/>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MI - Addictive Disorders</a:t>
              </a:r>
            </a:p>
          </p:txBody>
        </p:sp>
        <p:sp>
          <p:nvSpPr>
            <p:cNvPr id="57" name="tx55">
              <a:extLst>
                <a:ext uri="{FF2B5EF4-FFF2-40B4-BE49-F238E27FC236}">
                  <a16:creationId xmlns:a16="http://schemas.microsoft.com/office/drawing/2014/main" id="{03F2A99B-2D67-02BF-2D14-2D202F83D529}"/>
                </a:ext>
              </a:extLst>
            </p:cNvPr>
            <p:cNvSpPr/>
            <p:nvPr/>
          </p:nvSpPr>
          <p:spPr>
            <a:xfrm>
              <a:off x="2001438" y="1971172"/>
              <a:ext cx="1955229" cy="11918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MI - Neurobiology of Mental Illness</a:t>
              </a:r>
            </a:p>
          </p:txBody>
        </p:sp>
        <p:sp>
          <p:nvSpPr>
            <p:cNvPr id="58" name="tx56">
              <a:extLst>
                <a:ext uri="{FF2B5EF4-FFF2-40B4-BE49-F238E27FC236}">
                  <a16:creationId xmlns:a16="http://schemas.microsoft.com/office/drawing/2014/main" id="{099D4957-A9BF-6757-0D7F-02A939032A29}"/>
                </a:ext>
              </a:extLst>
            </p:cNvPr>
            <p:cNvSpPr/>
            <p:nvPr/>
          </p:nvSpPr>
          <p:spPr>
            <a:xfrm>
              <a:off x="2133022" y="1788718"/>
              <a:ext cx="1841934" cy="11918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MI - PTSD/Adjustment Disorders</a:t>
              </a:r>
            </a:p>
          </p:txBody>
        </p:sp>
        <p:sp>
          <p:nvSpPr>
            <p:cNvPr id="59" name="tx57">
              <a:extLst>
                <a:ext uri="{FF2B5EF4-FFF2-40B4-BE49-F238E27FC236}">
                  <a16:creationId xmlns:a16="http://schemas.microsoft.com/office/drawing/2014/main" id="{0EAE6745-4B68-4DF3-848E-8B8D6533594C}"/>
                </a:ext>
              </a:extLst>
            </p:cNvPr>
            <p:cNvSpPr/>
            <p:nvPr/>
          </p:nvSpPr>
          <p:spPr>
            <a:xfrm>
              <a:off x="1930334" y="1606264"/>
              <a:ext cx="2053766" cy="11918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MI - Mental Health Services Delivery</a:t>
              </a:r>
            </a:p>
          </p:txBody>
        </p:sp>
        <p:sp>
          <p:nvSpPr>
            <p:cNvPr id="60" name="tx58">
              <a:extLst>
                <a:ext uri="{FF2B5EF4-FFF2-40B4-BE49-F238E27FC236}">
                  <a16:creationId xmlns:a16="http://schemas.microsoft.com/office/drawing/2014/main" id="{1020BBFE-EA4E-C8B2-701B-1AD49F1CBE70}"/>
                </a:ext>
              </a:extLst>
            </p:cNvPr>
            <p:cNvSpPr/>
            <p:nvPr/>
          </p:nvSpPr>
          <p:spPr>
            <a:xfrm>
              <a:off x="2788063" y="1450599"/>
              <a:ext cx="1150317" cy="92397"/>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MI - Mood Disorders</a:t>
              </a:r>
            </a:p>
          </p:txBody>
        </p:sp>
        <p:sp>
          <p:nvSpPr>
            <p:cNvPr id="61" name="tx59">
              <a:extLst>
                <a:ext uri="{FF2B5EF4-FFF2-40B4-BE49-F238E27FC236}">
                  <a16:creationId xmlns:a16="http://schemas.microsoft.com/office/drawing/2014/main" id="{AF6A41FB-727C-3F0B-CDF3-AB9DF20BDA07}"/>
                </a:ext>
              </a:extLst>
            </p:cNvPr>
            <p:cNvSpPr/>
            <p:nvPr/>
          </p:nvSpPr>
          <p:spPr>
            <a:xfrm>
              <a:off x="3267909" y="1266533"/>
              <a:ext cx="670470" cy="9400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MI - Suicide</a:t>
              </a:r>
            </a:p>
          </p:txBody>
        </p:sp>
        <p:sp>
          <p:nvSpPr>
            <p:cNvPr id="62" name="tx60">
              <a:extLst>
                <a:ext uri="{FF2B5EF4-FFF2-40B4-BE49-F238E27FC236}">
                  <a16:creationId xmlns:a16="http://schemas.microsoft.com/office/drawing/2014/main" id="{45E3523E-0428-D413-2CF6-7B46C054049B}"/>
                </a:ext>
              </a:extLst>
            </p:cNvPr>
            <p:cNvSpPr/>
            <p:nvPr/>
          </p:nvSpPr>
          <p:spPr>
            <a:xfrm>
              <a:off x="3960001" y="4216383"/>
              <a:ext cx="70631"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0</a:t>
              </a:r>
            </a:p>
          </p:txBody>
        </p:sp>
        <p:sp>
          <p:nvSpPr>
            <p:cNvPr id="63" name="tx61">
              <a:extLst>
                <a:ext uri="{FF2B5EF4-FFF2-40B4-BE49-F238E27FC236}">
                  <a16:creationId xmlns:a16="http://schemas.microsoft.com/office/drawing/2014/main" id="{62CECDBD-FB71-61B4-4F13-11B283D4CBB1}"/>
                </a:ext>
              </a:extLst>
            </p:cNvPr>
            <p:cNvSpPr/>
            <p:nvPr/>
          </p:nvSpPr>
          <p:spPr>
            <a:xfrm>
              <a:off x="4730281" y="4216383"/>
              <a:ext cx="14126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40</a:t>
              </a:r>
            </a:p>
          </p:txBody>
        </p:sp>
        <p:sp>
          <p:nvSpPr>
            <p:cNvPr id="64" name="tx62">
              <a:extLst>
                <a:ext uri="{FF2B5EF4-FFF2-40B4-BE49-F238E27FC236}">
                  <a16:creationId xmlns:a16="http://schemas.microsoft.com/office/drawing/2014/main" id="{76A30955-DD41-B9CD-DEB2-792BE615BDD5}"/>
                </a:ext>
              </a:extLst>
            </p:cNvPr>
            <p:cNvSpPr/>
            <p:nvPr/>
          </p:nvSpPr>
          <p:spPr>
            <a:xfrm>
              <a:off x="5535876" y="4216383"/>
              <a:ext cx="14126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80</a:t>
              </a:r>
            </a:p>
          </p:txBody>
        </p:sp>
        <p:sp>
          <p:nvSpPr>
            <p:cNvPr id="65" name="tx63">
              <a:extLst>
                <a:ext uri="{FF2B5EF4-FFF2-40B4-BE49-F238E27FC236}">
                  <a16:creationId xmlns:a16="http://schemas.microsoft.com/office/drawing/2014/main" id="{41F179EE-5DAE-96FF-AAEA-5CB1246C0DF3}"/>
                </a:ext>
              </a:extLst>
            </p:cNvPr>
            <p:cNvSpPr/>
            <p:nvPr/>
          </p:nvSpPr>
          <p:spPr>
            <a:xfrm>
              <a:off x="6306156" y="4216383"/>
              <a:ext cx="211894"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120</a:t>
              </a:r>
            </a:p>
          </p:txBody>
        </p:sp>
        <p:sp>
          <p:nvSpPr>
            <p:cNvPr id="66" name="tx64">
              <a:extLst>
                <a:ext uri="{FF2B5EF4-FFF2-40B4-BE49-F238E27FC236}">
                  <a16:creationId xmlns:a16="http://schemas.microsoft.com/office/drawing/2014/main" id="{8370B2ED-C589-AB44-0B20-EB3024690664}"/>
                </a:ext>
              </a:extLst>
            </p:cNvPr>
            <p:cNvSpPr/>
            <p:nvPr/>
          </p:nvSpPr>
          <p:spPr>
            <a:xfrm>
              <a:off x="7111752" y="4216383"/>
              <a:ext cx="211894"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160</a:t>
              </a:r>
            </a:p>
          </p:txBody>
        </p:sp>
        <p:sp>
          <p:nvSpPr>
            <p:cNvPr id="67" name="tx65">
              <a:extLst>
                <a:ext uri="{FF2B5EF4-FFF2-40B4-BE49-F238E27FC236}">
                  <a16:creationId xmlns:a16="http://schemas.microsoft.com/office/drawing/2014/main" id="{6559D3D2-153C-1DE0-118A-8EDC362471E6}"/>
                </a:ext>
              </a:extLst>
            </p:cNvPr>
            <p:cNvSpPr/>
            <p:nvPr/>
          </p:nvSpPr>
          <p:spPr>
            <a:xfrm>
              <a:off x="4971462" y="4333640"/>
              <a:ext cx="1304329" cy="143023"/>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000000">
                      <a:alpha val="100000"/>
                    </a:srgbClr>
                  </a:solidFill>
                  <a:cs typeface="Arial"/>
                </a:rPr>
                <a:t>Number of Projects</a:t>
              </a:r>
            </a:p>
          </p:txBody>
        </p:sp>
        <p:sp>
          <p:nvSpPr>
            <p:cNvPr id="68" name="tx66">
              <a:extLst>
                <a:ext uri="{FF2B5EF4-FFF2-40B4-BE49-F238E27FC236}">
                  <a16:creationId xmlns:a16="http://schemas.microsoft.com/office/drawing/2014/main" id="{B0073194-4B89-AAB0-A67C-72022A7E841F}"/>
                </a:ext>
              </a:extLst>
            </p:cNvPr>
            <p:cNvSpPr/>
            <p:nvPr/>
          </p:nvSpPr>
          <p:spPr>
            <a:xfrm rot="-5400000">
              <a:off x="707018" y="2612911"/>
              <a:ext cx="618306" cy="141163"/>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000000">
                      <a:alpha val="100000"/>
                    </a:srgbClr>
                  </a:solidFill>
                  <a:cs typeface="Arial"/>
                </a:rPr>
                <a:t>RPA Tag</a:t>
              </a:r>
            </a:p>
          </p:txBody>
        </p:sp>
        <p:sp>
          <p:nvSpPr>
            <p:cNvPr id="69" name="tx67">
              <a:extLst>
                <a:ext uri="{FF2B5EF4-FFF2-40B4-BE49-F238E27FC236}">
                  <a16:creationId xmlns:a16="http://schemas.microsoft.com/office/drawing/2014/main" id="{01DE6FC0-8EAE-B6C6-B99B-E4F60903A450}"/>
                </a:ext>
              </a:extLst>
            </p:cNvPr>
            <p:cNvSpPr/>
            <p:nvPr/>
          </p:nvSpPr>
          <p:spPr>
            <a:xfrm>
              <a:off x="3726949" y="938074"/>
              <a:ext cx="3793356" cy="166861"/>
            </a:xfrm>
            <a:prstGeom prst="rect">
              <a:avLst/>
            </a:prstGeom>
            <a:noFill/>
          </p:spPr>
          <p:txBody>
            <a:bodyPr wrap="none" lIns="0" tIns="0" rIns="0" bIns="0" anchor="ctr" anchorCtr="1"/>
            <a:lstStyle/>
            <a:p>
              <a:pPr marL="0" marR="0" indent="0" algn="l">
                <a:lnSpc>
                  <a:spcPts val="1400"/>
                </a:lnSpc>
                <a:spcBef>
                  <a:spcPts val="0"/>
                </a:spcBef>
                <a:spcAft>
                  <a:spcPts val="0"/>
                </a:spcAft>
              </a:pPr>
              <a:r>
                <a:rPr sz="1400" b="1">
                  <a:solidFill>
                    <a:srgbClr val="000000">
                      <a:alpha val="100000"/>
                    </a:srgbClr>
                  </a:solidFill>
                  <a:cs typeface="Arial"/>
                </a:rPr>
                <a:t>Distribution of All RPA Tags Across the AMP</a:t>
              </a:r>
            </a:p>
          </p:txBody>
        </p:sp>
      </p:grpSp>
      <p:sp>
        <p:nvSpPr>
          <p:cNvPr id="72" name="Title 1">
            <a:extLst>
              <a:ext uri="{FF2B5EF4-FFF2-40B4-BE49-F238E27FC236}">
                <a16:creationId xmlns:a16="http://schemas.microsoft.com/office/drawing/2014/main" id="{578D6CEE-366B-461F-4B75-A3FC7498E386}"/>
              </a:ext>
            </a:extLst>
          </p:cNvPr>
          <p:cNvSpPr>
            <a:spLocks noGrp="1"/>
          </p:cNvSpPr>
          <p:nvPr>
            <p:ph type="title"/>
          </p:nvPr>
        </p:nvSpPr>
        <p:spPr>
          <a:xfrm>
            <a:off x="390524" y="97245"/>
            <a:ext cx="10642433" cy="680223"/>
          </a:xfrm>
        </p:spPr>
        <p:txBody>
          <a:bodyPr/>
          <a:lstStyle/>
          <a:p>
            <a:r>
              <a:rPr lang="en-US" sz="2800"/>
              <a:t>VA Project Distribution Analysis | Project Focus Area</a:t>
            </a:r>
          </a:p>
        </p:txBody>
      </p:sp>
      <p:cxnSp>
        <p:nvCxnSpPr>
          <p:cNvPr id="73" name="Straight Arrow Connector 72">
            <a:extLst>
              <a:ext uri="{FF2B5EF4-FFF2-40B4-BE49-F238E27FC236}">
                <a16:creationId xmlns:a16="http://schemas.microsoft.com/office/drawing/2014/main" id="{1C1A4B94-165D-EE0D-A0F5-1B307BEF9A47}"/>
              </a:ext>
            </a:extLst>
          </p:cNvPr>
          <p:cNvCxnSpPr/>
          <p:nvPr/>
        </p:nvCxnSpPr>
        <p:spPr>
          <a:xfrm flipV="1">
            <a:off x="279817" y="1360628"/>
            <a:ext cx="11619874" cy="22485"/>
          </a:xfrm>
          <a:prstGeom prst="straightConnector1">
            <a:avLst/>
          </a:prstGeom>
          <a:ln w="12700">
            <a:solidFill>
              <a:srgbClr val="002F56"/>
            </a:solidFill>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226532D8-BAFE-3787-6FFD-F4D0A6FED6BB}"/>
              </a:ext>
            </a:extLst>
          </p:cNvPr>
          <p:cNvSpPr/>
          <p:nvPr/>
        </p:nvSpPr>
        <p:spPr>
          <a:xfrm>
            <a:off x="289376" y="1414111"/>
            <a:ext cx="11619874" cy="422152"/>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0"/>
              <a:t>What is the distribution of all RPA tags within the Suicide Prevention AMP?</a:t>
            </a:r>
          </a:p>
        </p:txBody>
      </p:sp>
      <p:sp>
        <p:nvSpPr>
          <p:cNvPr id="75" name="Rectangle 74">
            <a:extLst>
              <a:ext uri="{FF2B5EF4-FFF2-40B4-BE49-F238E27FC236}">
                <a16:creationId xmlns:a16="http://schemas.microsoft.com/office/drawing/2014/main" id="{873F117A-8C06-D6FE-57EA-41D22DE6E8D1}"/>
              </a:ext>
            </a:extLst>
          </p:cNvPr>
          <p:cNvSpPr/>
          <p:nvPr/>
        </p:nvSpPr>
        <p:spPr>
          <a:xfrm>
            <a:off x="289605" y="1718102"/>
            <a:ext cx="4614907" cy="3973975"/>
          </a:xfrm>
          <a:prstGeom prst="rect">
            <a:avLst/>
          </a:prstGeom>
          <a:no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spcBef>
                <a:spcPts val="600"/>
              </a:spcBef>
              <a:buFont typeface="Arial" panose="020B0604020202020204" pitchFamily="34" charset="0"/>
              <a:buChar char="•"/>
            </a:pPr>
            <a:r>
              <a:rPr lang="en-US" sz="1600" b="1">
                <a:solidFill>
                  <a:schemeClr val="tx1"/>
                </a:solidFill>
              </a:rPr>
              <a:t>Research Portfolio Area (RPA) tags </a:t>
            </a:r>
            <a:r>
              <a:rPr lang="en-US" sz="1600">
                <a:solidFill>
                  <a:schemeClr val="tx1"/>
                </a:solidFill>
              </a:rPr>
              <a:t>identify the focus area of a project in RAFT, projects can identify up to four RPA tags per project </a:t>
            </a:r>
          </a:p>
          <a:p>
            <a:pPr marL="285750" indent="-285750">
              <a:spcBef>
                <a:spcPts val="600"/>
              </a:spcBef>
              <a:buFont typeface="Arial" panose="020B0604020202020204" pitchFamily="34" charset="0"/>
              <a:buChar char="•"/>
            </a:pPr>
            <a:r>
              <a:rPr lang="en-US" sz="1600">
                <a:solidFill>
                  <a:schemeClr val="tx1"/>
                </a:solidFill>
              </a:rPr>
              <a:t>Additionally, all 149 projects in the AMP are associated with the Mental Illness (MI) RPA tag</a:t>
            </a:r>
          </a:p>
          <a:p>
            <a:pPr marL="285750" indent="-285750">
              <a:spcBef>
                <a:spcPts val="600"/>
              </a:spcBef>
              <a:buFont typeface="Arial" panose="020B0604020202020204" pitchFamily="34" charset="0"/>
              <a:buChar char="•"/>
            </a:pPr>
            <a:r>
              <a:rPr lang="en-US" sz="1600">
                <a:solidFill>
                  <a:schemeClr val="tx1"/>
                </a:solidFill>
              </a:rPr>
              <a:t>Across all four RPA fields in RAFT, </a:t>
            </a:r>
            <a:r>
              <a:rPr lang="en-US" sz="1600" b="1">
                <a:solidFill>
                  <a:schemeClr val="tx1"/>
                </a:solidFill>
              </a:rPr>
              <a:t>the top three tags found in the Suicide Prevention AMP include: </a:t>
            </a:r>
            <a:endParaRPr lang="en-US" sz="1600">
              <a:solidFill>
                <a:schemeClr val="tx1"/>
              </a:solidFill>
            </a:endParaRPr>
          </a:p>
          <a:p>
            <a:pPr marL="742950" lvl="1" indent="-285750">
              <a:spcBef>
                <a:spcPts val="600"/>
              </a:spcBef>
              <a:buFont typeface="Arial" panose="020B0604020202020204" pitchFamily="34" charset="0"/>
              <a:buChar char="•"/>
            </a:pPr>
            <a:r>
              <a:rPr lang="en-US" sz="1600" b="1">
                <a:solidFill>
                  <a:schemeClr val="tx1"/>
                </a:solidFill>
              </a:rPr>
              <a:t>“MI-Suicide” </a:t>
            </a:r>
            <a:r>
              <a:rPr lang="en-US" sz="1600">
                <a:solidFill>
                  <a:schemeClr val="tx1"/>
                </a:solidFill>
              </a:rPr>
              <a:t>with 149 projects </a:t>
            </a:r>
          </a:p>
          <a:p>
            <a:pPr marL="742950" lvl="1" indent="-285750">
              <a:spcBef>
                <a:spcPts val="600"/>
              </a:spcBef>
              <a:buFont typeface="Arial" panose="020B0604020202020204" pitchFamily="34" charset="0"/>
              <a:buChar char="•"/>
            </a:pPr>
            <a:r>
              <a:rPr lang="en-US" sz="1600" b="1">
                <a:solidFill>
                  <a:schemeClr val="tx1"/>
                </a:solidFill>
              </a:rPr>
              <a:t>“MI-Mood Disorders” </a:t>
            </a:r>
            <a:r>
              <a:rPr lang="en-US" sz="1600">
                <a:solidFill>
                  <a:schemeClr val="tx1"/>
                </a:solidFill>
              </a:rPr>
              <a:t>with 26 projects </a:t>
            </a:r>
          </a:p>
          <a:p>
            <a:pPr marL="742950" lvl="1" indent="-285750">
              <a:spcBef>
                <a:spcPts val="600"/>
              </a:spcBef>
              <a:buFont typeface="Arial" panose="020B0604020202020204" pitchFamily="34" charset="0"/>
              <a:buChar char="•"/>
            </a:pPr>
            <a:r>
              <a:rPr lang="en-US" sz="1600" b="1">
                <a:solidFill>
                  <a:schemeClr val="tx1"/>
                </a:solidFill>
              </a:rPr>
              <a:t>“MI-Mental Health Services Delivery”</a:t>
            </a:r>
            <a:r>
              <a:rPr lang="en-US" sz="1600">
                <a:solidFill>
                  <a:schemeClr val="tx1"/>
                </a:solidFill>
              </a:rPr>
              <a:t> with 19 projects </a:t>
            </a:r>
          </a:p>
        </p:txBody>
      </p:sp>
      <p:sp>
        <p:nvSpPr>
          <p:cNvPr id="76" name="TextBox 75">
            <a:extLst>
              <a:ext uri="{FF2B5EF4-FFF2-40B4-BE49-F238E27FC236}">
                <a16:creationId xmlns:a16="http://schemas.microsoft.com/office/drawing/2014/main" id="{344CA004-CCB8-A46C-1423-16B07C7211E2}"/>
              </a:ext>
            </a:extLst>
          </p:cNvPr>
          <p:cNvSpPr txBox="1"/>
          <p:nvPr/>
        </p:nvSpPr>
        <p:spPr>
          <a:xfrm>
            <a:off x="279817" y="5732772"/>
            <a:ext cx="5474372" cy="430887"/>
          </a:xfrm>
          <a:prstGeom prst="rect">
            <a:avLst/>
          </a:prstGeom>
          <a:noFill/>
        </p:spPr>
        <p:txBody>
          <a:bodyPr wrap="square" rtlCol="0">
            <a:spAutoFit/>
          </a:bodyPr>
          <a:lstStyle/>
          <a:p>
            <a:r>
              <a:rPr lang="en-US" sz="1100" b="1"/>
              <a:t>Note: </a:t>
            </a:r>
            <a:r>
              <a:rPr lang="en-US" sz="1100">
                <a:solidFill>
                  <a:schemeClr val="tx1"/>
                </a:solidFill>
              </a:rPr>
              <a:t>Each project can identify up to four research portfolio areas indicated by the following fields in RAFT: RPA1, RPA2, RPA3, and RPA4. </a:t>
            </a:r>
            <a:endParaRPr lang="en-US" sz="1100"/>
          </a:p>
        </p:txBody>
      </p:sp>
      <p:sp>
        <p:nvSpPr>
          <p:cNvPr id="77" name="TextBox 76">
            <a:extLst>
              <a:ext uri="{FF2B5EF4-FFF2-40B4-BE49-F238E27FC236}">
                <a16:creationId xmlns:a16="http://schemas.microsoft.com/office/drawing/2014/main" id="{52D49170-C8CA-DC2E-E834-D7A8402F0A0E}"/>
              </a:ext>
            </a:extLst>
          </p:cNvPr>
          <p:cNvSpPr txBox="1"/>
          <p:nvPr/>
        </p:nvSpPr>
        <p:spPr>
          <a:xfrm>
            <a:off x="343033" y="890952"/>
            <a:ext cx="11556658" cy="369332"/>
          </a:xfrm>
          <a:prstGeom prst="rect">
            <a:avLst/>
          </a:prstGeom>
          <a:noFill/>
        </p:spPr>
        <p:txBody>
          <a:bodyPr wrap="square" lIns="91440" tIns="45720" rIns="91440" bIns="45720" rtlCol="0" anchor="t">
            <a:spAutoFit/>
          </a:bodyPr>
          <a:lstStyle/>
          <a:p>
            <a:r>
              <a:rPr lang="en-US" b="1" i="1">
                <a:cs typeface="Calibri"/>
              </a:rPr>
              <a:t>The most common RPA tag in the Suicide Prevention AMP is the “MI-Suicide” tag</a:t>
            </a:r>
          </a:p>
        </p:txBody>
      </p:sp>
      <p:sp>
        <p:nvSpPr>
          <p:cNvPr id="70" name="TextBox 69">
            <a:extLst>
              <a:ext uri="{FF2B5EF4-FFF2-40B4-BE49-F238E27FC236}">
                <a16:creationId xmlns:a16="http://schemas.microsoft.com/office/drawing/2014/main" id="{63035E67-CCC6-54A2-141B-2666780A4CF5}"/>
              </a:ext>
            </a:extLst>
          </p:cNvPr>
          <p:cNvSpPr txBox="1"/>
          <p:nvPr/>
        </p:nvSpPr>
        <p:spPr>
          <a:xfrm>
            <a:off x="3088531" y="6170975"/>
            <a:ext cx="6002446" cy="646331"/>
          </a:xfrm>
          <a:prstGeom prst="rect">
            <a:avLst/>
          </a:prstGeom>
          <a:noFill/>
        </p:spPr>
        <p:txBody>
          <a:bodyPr wrap="square" lIns="91440" tIns="45720" rIns="91440" bIns="45720" rtlCol="0" anchor="t">
            <a:spAutoFit/>
          </a:bodyPr>
          <a:lstStyle/>
          <a:p>
            <a:pPr algn="ctr"/>
            <a:r>
              <a:rPr lang="en-US" sz="1200">
                <a:solidFill>
                  <a:schemeClr val="bg1"/>
                </a:solidFill>
              </a:rPr>
              <a:t>Source: RAFT data on 149 projects in the Suicide Prevention portfolio with start years between 2005-2023.</a:t>
            </a:r>
          </a:p>
          <a:p>
            <a:pPr algn="ctr"/>
            <a:endParaRPr lang="en-US" sz="1200">
              <a:solidFill>
                <a:schemeClr val="bg1"/>
              </a:solidFill>
            </a:endParaRPr>
          </a:p>
        </p:txBody>
      </p:sp>
    </p:spTree>
    <p:extLst>
      <p:ext uri="{BB962C8B-B14F-4D97-AF65-F5344CB8AC3E}">
        <p14:creationId xmlns:p14="http://schemas.microsoft.com/office/powerpoint/2010/main" val="4087520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390A0-7496-DF5A-4F5B-8E2C19D64A8D}"/>
              </a:ext>
            </a:extLst>
          </p:cNvPr>
          <p:cNvSpPr>
            <a:spLocks noGrp="1"/>
          </p:cNvSpPr>
          <p:nvPr>
            <p:ph type="title"/>
          </p:nvPr>
        </p:nvSpPr>
        <p:spPr>
          <a:xfrm>
            <a:off x="390524" y="97245"/>
            <a:ext cx="10642433" cy="680223"/>
          </a:xfrm>
        </p:spPr>
        <p:txBody>
          <a:bodyPr/>
          <a:lstStyle/>
          <a:p>
            <a:r>
              <a:rPr lang="en-US" sz="2800"/>
              <a:t>VA Project Distribution Analysis | Project Focus Area</a:t>
            </a:r>
          </a:p>
        </p:txBody>
      </p:sp>
      <p:sp>
        <p:nvSpPr>
          <p:cNvPr id="3" name="Slide Number Placeholder 2">
            <a:extLst>
              <a:ext uri="{FF2B5EF4-FFF2-40B4-BE49-F238E27FC236}">
                <a16:creationId xmlns:a16="http://schemas.microsoft.com/office/drawing/2014/main" id="{96C405C4-82D8-8CAC-713E-9B26042F3BCC}"/>
              </a:ext>
            </a:extLst>
          </p:cNvPr>
          <p:cNvSpPr>
            <a:spLocks noGrp="1"/>
          </p:cNvSpPr>
          <p:nvPr>
            <p:ph type="sldNum" sz="quarter" idx="12"/>
          </p:nvPr>
        </p:nvSpPr>
        <p:spPr/>
        <p:txBody>
          <a:bodyPr/>
          <a:lstStyle/>
          <a:p>
            <a:fld id="{61ED25BF-8B08-481C-9175-42CBF3C8334C}" type="slidenum">
              <a:rPr lang="en-US" smtClean="0"/>
              <a:pPr/>
              <a:t>22</a:t>
            </a:fld>
            <a:endParaRPr lang="en-US"/>
          </a:p>
        </p:txBody>
      </p:sp>
      <p:cxnSp>
        <p:nvCxnSpPr>
          <p:cNvPr id="48" name="Straight Arrow Connector 47">
            <a:extLst>
              <a:ext uri="{FF2B5EF4-FFF2-40B4-BE49-F238E27FC236}">
                <a16:creationId xmlns:a16="http://schemas.microsoft.com/office/drawing/2014/main" id="{BB5BA252-1893-21A0-59E0-9712F0A6B9D9}"/>
              </a:ext>
            </a:extLst>
          </p:cNvPr>
          <p:cNvCxnSpPr/>
          <p:nvPr/>
        </p:nvCxnSpPr>
        <p:spPr>
          <a:xfrm flipV="1">
            <a:off x="279817" y="1360628"/>
            <a:ext cx="11619874" cy="22485"/>
          </a:xfrm>
          <a:prstGeom prst="straightConnector1">
            <a:avLst/>
          </a:prstGeom>
          <a:ln w="12700">
            <a:solidFill>
              <a:srgbClr val="002F56"/>
            </a:solidFil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2C993156-0CC5-2630-E70D-344C941939AA}"/>
              </a:ext>
            </a:extLst>
          </p:cNvPr>
          <p:cNvSpPr/>
          <p:nvPr/>
        </p:nvSpPr>
        <p:spPr>
          <a:xfrm>
            <a:off x="289376" y="1414111"/>
            <a:ext cx="11619874" cy="422152"/>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0"/>
              <a:t>What is the distribution of the first RPA tag found within the Suicide Prevention AMP?</a:t>
            </a:r>
          </a:p>
        </p:txBody>
      </p:sp>
      <p:sp>
        <p:nvSpPr>
          <p:cNvPr id="52" name="Rectangle 51">
            <a:extLst>
              <a:ext uri="{FF2B5EF4-FFF2-40B4-BE49-F238E27FC236}">
                <a16:creationId xmlns:a16="http://schemas.microsoft.com/office/drawing/2014/main" id="{9FA49D79-0F1E-8302-356D-8876D7F3E20B}"/>
              </a:ext>
            </a:extLst>
          </p:cNvPr>
          <p:cNvSpPr/>
          <p:nvPr/>
        </p:nvSpPr>
        <p:spPr>
          <a:xfrm>
            <a:off x="289605" y="1718102"/>
            <a:ext cx="4242691" cy="3868465"/>
          </a:xfrm>
          <a:prstGeom prst="rect">
            <a:avLst/>
          </a:prstGeom>
          <a:no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spcBef>
                <a:spcPts val="600"/>
              </a:spcBef>
              <a:buFont typeface="Arial" panose="020B0604020202020204" pitchFamily="34" charset="0"/>
              <a:buChar char="•"/>
            </a:pPr>
            <a:r>
              <a:rPr lang="en-US" sz="1600">
                <a:solidFill>
                  <a:schemeClr val="tx1"/>
                </a:solidFill>
              </a:rPr>
              <a:t>This analysis identifies the first RPA tag found within the RPA 1 to RPA 4 fields</a:t>
            </a:r>
          </a:p>
          <a:p>
            <a:pPr marL="285750" indent="-285750">
              <a:spcBef>
                <a:spcPts val="600"/>
              </a:spcBef>
              <a:buFont typeface="Arial" panose="020B0604020202020204" pitchFamily="34" charset="0"/>
              <a:buChar char="•"/>
            </a:pPr>
            <a:r>
              <a:rPr lang="en-US" sz="1600">
                <a:solidFill>
                  <a:schemeClr val="tx1"/>
                </a:solidFill>
              </a:rPr>
              <a:t>The </a:t>
            </a:r>
            <a:r>
              <a:rPr lang="en-US" sz="1600" b="1">
                <a:solidFill>
                  <a:schemeClr val="tx1"/>
                </a:solidFill>
              </a:rPr>
              <a:t>top three RPA tags associated with projects in the Suicide Prevention AMP are: </a:t>
            </a:r>
            <a:endParaRPr lang="en-US" sz="1600">
              <a:solidFill>
                <a:schemeClr val="tx1"/>
              </a:solidFill>
            </a:endParaRPr>
          </a:p>
          <a:p>
            <a:pPr marL="742950" lvl="1" indent="-285750">
              <a:spcBef>
                <a:spcPts val="600"/>
              </a:spcBef>
              <a:buFont typeface="Arial" panose="020B0604020202020204" pitchFamily="34" charset="0"/>
              <a:buChar char="•"/>
            </a:pPr>
            <a:r>
              <a:rPr lang="en-US" sz="1600" b="1">
                <a:solidFill>
                  <a:schemeClr val="tx1"/>
                </a:solidFill>
              </a:rPr>
              <a:t>“MI-Suicide” </a:t>
            </a:r>
            <a:r>
              <a:rPr lang="en-US" sz="1600">
                <a:solidFill>
                  <a:schemeClr val="tx1"/>
                </a:solidFill>
              </a:rPr>
              <a:t>with 120 projects </a:t>
            </a:r>
          </a:p>
          <a:p>
            <a:pPr marL="742950" lvl="1" indent="-285750">
              <a:spcBef>
                <a:spcPts val="600"/>
              </a:spcBef>
              <a:buFont typeface="Arial" panose="020B0604020202020204" pitchFamily="34" charset="0"/>
              <a:buChar char="•"/>
            </a:pPr>
            <a:r>
              <a:rPr lang="en-US" sz="1600" b="1">
                <a:solidFill>
                  <a:schemeClr val="tx1"/>
                </a:solidFill>
              </a:rPr>
              <a:t>“MI-Mood Disorders” </a:t>
            </a:r>
            <a:r>
              <a:rPr lang="en-US" sz="1600">
                <a:solidFill>
                  <a:schemeClr val="tx1"/>
                </a:solidFill>
              </a:rPr>
              <a:t>with 12 projects </a:t>
            </a:r>
          </a:p>
          <a:p>
            <a:pPr marL="742950" lvl="1" indent="-285750">
              <a:spcBef>
                <a:spcPts val="600"/>
              </a:spcBef>
              <a:buFont typeface="Arial" panose="020B0604020202020204" pitchFamily="34" charset="0"/>
              <a:buChar char="•"/>
            </a:pPr>
            <a:r>
              <a:rPr lang="en-US" sz="1600" b="1">
                <a:solidFill>
                  <a:schemeClr val="tx1"/>
                </a:solidFill>
              </a:rPr>
              <a:t>“MI-PTSD/Adjustments Disorders” </a:t>
            </a:r>
            <a:r>
              <a:rPr lang="en-US" sz="1600">
                <a:solidFill>
                  <a:schemeClr val="tx1"/>
                </a:solidFill>
              </a:rPr>
              <a:t>and </a:t>
            </a:r>
            <a:r>
              <a:rPr lang="en-US" sz="1600" b="1">
                <a:solidFill>
                  <a:schemeClr val="tx1"/>
                </a:solidFill>
              </a:rPr>
              <a:t>“MI-Mental Health Services Delivery”</a:t>
            </a:r>
            <a:r>
              <a:rPr lang="en-US" sz="1600">
                <a:solidFill>
                  <a:schemeClr val="tx1"/>
                </a:solidFill>
              </a:rPr>
              <a:t> with 6 projects each </a:t>
            </a:r>
          </a:p>
        </p:txBody>
      </p:sp>
      <p:sp>
        <p:nvSpPr>
          <p:cNvPr id="32" name="TextBox 31">
            <a:extLst>
              <a:ext uri="{FF2B5EF4-FFF2-40B4-BE49-F238E27FC236}">
                <a16:creationId xmlns:a16="http://schemas.microsoft.com/office/drawing/2014/main" id="{4C469005-D2F6-5737-063F-B0FECC6ACD0A}"/>
              </a:ext>
            </a:extLst>
          </p:cNvPr>
          <p:cNvSpPr txBox="1"/>
          <p:nvPr/>
        </p:nvSpPr>
        <p:spPr>
          <a:xfrm>
            <a:off x="3088531" y="6180863"/>
            <a:ext cx="6002446" cy="646331"/>
          </a:xfrm>
          <a:prstGeom prst="rect">
            <a:avLst/>
          </a:prstGeom>
          <a:noFill/>
        </p:spPr>
        <p:txBody>
          <a:bodyPr wrap="square" lIns="91440" tIns="45720" rIns="91440" bIns="45720" rtlCol="0" anchor="t">
            <a:spAutoFit/>
          </a:bodyPr>
          <a:lstStyle/>
          <a:p>
            <a:pPr algn="ctr"/>
            <a:r>
              <a:rPr lang="en-US" sz="1200">
                <a:solidFill>
                  <a:schemeClr val="bg1"/>
                </a:solidFill>
              </a:rPr>
              <a:t>Source: RAFT data on 149 projects in the Suicide Prevention portfolio with start years between 2005-2023.</a:t>
            </a:r>
          </a:p>
          <a:p>
            <a:pPr algn="ctr"/>
            <a:endParaRPr lang="en-US" sz="1200">
              <a:solidFill>
                <a:schemeClr val="bg1"/>
              </a:solidFill>
            </a:endParaRPr>
          </a:p>
        </p:txBody>
      </p:sp>
      <p:sp>
        <p:nvSpPr>
          <p:cNvPr id="4" name="TextBox 3">
            <a:extLst>
              <a:ext uri="{FF2B5EF4-FFF2-40B4-BE49-F238E27FC236}">
                <a16:creationId xmlns:a16="http://schemas.microsoft.com/office/drawing/2014/main" id="{2E1D1CCE-DD9B-D5BA-8A28-F99F647A7221}"/>
              </a:ext>
            </a:extLst>
          </p:cNvPr>
          <p:cNvSpPr txBox="1"/>
          <p:nvPr/>
        </p:nvSpPr>
        <p:spPr>
          <a:xfrm>
            <a:off x="203617" y="5649633"/>
            <a:ext cx="4614907" cy="430887"/>
          </a:xfrm>
          <a:prstGeom prst="rect">
            <a:avLst/>
          </a:prstGeom>
          <a:noFill/>
        </p:spPr>
        <p:txBody>
          <a:bodyPr wrap="square" rtlCol="0">
            <a:spAutoFit/>
          </a:bodyPr>
          <a:lstStyle/>
          <a:p>
            <a:r>
              <a:rPr lang="en-US" sz="1100" b="1"/>
              <a:t>Note: </a:t>
            </a:r>
            <a:r>
              <a:rPr lang="en-US" sz="1100">
                <a:solidFill>
                  <a:schemeClr val="tx1"/>
                </a:solidFill>
              </a:rPr>
              <a:t>Each project can identify up to four research portfolio areas indicated by the following fields in RAFT: RPA1, RPA2, RPA3, and RPA4. </a:t>
            </a:r>
            <a:endParaRPr lang="en-US" sz="1100"/>
          </a:p>
        </p:txBody>
      </p:sp>
      <p:sp>
        <p:nvSpPr>
          <p:cNvPr id="5" name="TextBox 4">
            <a:extLst>
              <a:ext uri="{FF2B5EF4-FFF2-40B4-BE49-F238E27FC236}">
                <a16:creationId xmlns:a16="http://schemas.microsoft.com/office/drawing/2014/main" id="{8ED30320-09E5-48CC-167C-7C21667F9330}"/>
              </a:ext>
            </a:extLst>
          </p:cNvPr>
          <p:cNvSpPr txBox="1"/>
          <p:nvPr/>
        </p:nvSpPr>
        <p:spPr>
          <a:xfrm>
            <a:off x="343033" y="890952"/>
            <a:ext cx="11556658" cy="369332"/>
          </a:xfrm>
          <a:prstGeom prst="rect">
            <a:avLst/>
          </a:prstGeom>
          <a:noFill/>
        </p:spPr>
        <p:txBody>
          <a:bodyPr wrap="square" lIns="91440" tIns="45720" rIns="91440" bIns="45720" rtlCol="0" anchor="t">
            <a:spAutoFit/>
          </a:bodyPr>
          <a:lstStyle/>
          <a:p>
            <a:r>
              <a:rPr lang="en-US" b="1" i="1">
                <a:cs typeface="Calibri"/>
              </a:rPr>
              <a:t>The majority of Suicide Prevention AMP projects include the “MI-Suicide” tag as their first RPA tag </a:t>
            </a:r>
          </a:p>
        </p:txBody>
      </p:sp>
      <p:grpSp>
        <p:nvGrpSpPr>
          <p:cNvPr id="6" name="Group 5">
            <a:extLst>
              <a:ext uri="{FF2B5EF4-FFF2-40B4-BE49-F238E27FC236}">
                <a16:creationId xmlns:a16="http://schemas.microsoft.com/office/drawing/2014/main" id="{985B9C24-DF37-052B-605E-B6982D770825}"/>
              </a:ext>
            </a:extLst>
          </p:cNvPr>
          <p:cNvGrpSpPr/>
          <p:nvPr/>
        </p:nvGrpSpPr>
        <p:grpSpPr>
          <a:xfrm>
            <a:off x="4993327" y="2066962"/>
            <a:ext cx="6400800" cy="3657600"/>
            <a:chOff x="914400" y="914400"/>
            <a:chExt cx="6400800" cy="3657600"/>
          </a:xfrm>
        </p:grpSpPr>
        <p:sp>
          <p:nvSpPr>
            <p:cNvPr id="9" name="rc3">
              <a:extLst>
                <a:ext uri="{FF2B5EF4-FFF2-40B4-BE49-F238E27FC236}">
                  <a16:creationId xmlns:a16="http://schemas.microsoft.com/office/drawing/2014/main" id="{172D358F-59AD-7052-F7BE-A88C3EBFBEC7}"/>
                </a:ext>
              </a:extLst>
            </p:cNvPr>
            <p:cNvSpPr/>
            <p:nvPr/>
          </p:nvSpPr>
          <p:spPr>
            <a:xfrm>
              <a:off x="914400" y="914400"/>
              <a:ext cx="6400800" cy="3657600"/>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10" name="rc4">
              <a:extLst>
                <a:ext uri="{FF2B5EF4-FFF2-40B4-BE49-F238E27FC236}">
                  <a16:creationId xmlns:a16="http://schemas.microsoft.com/office/drawing/2014/main" id="{4EB6A2DF-DEA4-7169-06AC-09B81F6983F4}"/>
                </a:ext>
              </a:extLst>
            </p:cNvPr>
            <p:cNvSpPr/>
            <p:nvPr/>
          </p:nvSpPr>
          <p:spPr>
            <a:xfrm>
              <a:off x="914400" y="914400"/>
              <a:ext cx="6400800" cy="3657600"/>
            </a:xfrm>
            <a:prstGeom prst="rect">
              <a:avLst/>
            </a:prstGeom>
            <a:solidFill>
              <a:srgbClr val="FFFFFF">
                <a:alpha val="100000"/>
              </a:srgbClr>
            </a:solidFill>
            <a:ln w="12318" cap="rnd">
              <a:solidFill>
                <a:srgbClr val="FFFFFF">
                  <a:alpha val="100000"/>
                </a:srgbClr>
              </a:solidFill>
              <a:prstDash val="solid"/>
              <a:round/>
            </a:ln>
          </p:spPr>
          <p:txBody>
            <a:bodyPr/>
            <a:lstStyle/>
            <a:p>
              <a:endParaRPr/>
            </a:p>
          </p:txBody>
        </p:sp>
        <p:sp>
          <p:nvSpPr>
            <p:cNvPr id="11" name="rc5">
              <a:extLst>
                <a:ext uri="{FF2B5EF4-FFF2-40B4-BE49-F238E27FC236}">
                  <a16:creationId xmlns:a16="http://schemas.microsoft.com/office/drawing/2014/main" id="{BD703373-7F9F-84DD-EEDD-5A6CD93D05AF}"/>
                </a:ext>
              </a:extLst>
            </p:cNvPr>
            <p:cNvSpPr/>
            <p:nvPr/>
          </p:nvSpPr>
          <p:spPr>
            <a:xfrm>
              <a:off x="3289375" y="1205616"/>
              <a:ext cx="3962561" cy="2955753"/>
            </a:xfrm>
            <a:prstGeom prst="rect">
              <a:avLst/>
            </a:prstGeom>
            <a:solidFill>
              <a:srgbClr val="FFFFFF">
                <a:alpha val="100000"/>
              </a:srgbClr>
            </a:solidFill>
          </p:spPr>
          <p:txBody>
            <a:bodyPr/>
            <a:lstStyle/>
            <a:p>
              <a:endParaRPr/>
            </a:p>
          </p:txBody>
        </p:sp>
        <p:sp>
          <p:nvSpPr>
            <p:cNvPr id="12" name="pl6">
              <a:extLst>
                <a:ext uri="{FF2B5EF4-FFF2-40B4-BE49-F238E27FC236}">
                  <a16:creationId xmlns:a16="http://schemas.microsoft.com/office/drawing/2014/main" id="{81ACF065-6093-1838-EC8F-7671CB9FD091}"/>
                </a:ext>
              </a:extLst>
            </p:cNvPr>
            <p:cNvSpPr/>
            <p:nvPr/>
          </p:nvSpPr>
          <p:spPr>
            <a:xfrm>
              <a:off x="3289375"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13" name="pl7">
              <a:extLst>
                <a:ext uri="{FF2B5EF4-FFF2-40B4-BE49-F238E27FC236}">
                  <a16:creationId xmlns:a16="http://schemas.microsoft.com/office/drawing/2014/main" id="{02C7E1CF-3B36-CFE6-2035-7AA590A28663}"/>
                </a:ext>
              </a:extLst>
            </p:cNvPr>
            <p:cNvSpPr/>
            <p:nvPr/>
          </p:nvSpPr>
          <p:spPr>
            <a:xfrm>
              <a:off x="4062709"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14" name="pl8">
              <a:extLst>
                <a:ext uri="{FF2B5EF4-FFF2-40B4-BE49-F238E27FC236}">
                  <a16:creationId xmlns:a16="http://schemas.microsoft.com/office/drawing/2014/main" id="{9CC84562-4BB1-752C-9E03-0C39BF820529}"/>
                </a:ext>
              </a:extLst>
            </p:cNvPr>
            <p:cNvSpPr/>
            <p:nvPr/>
          </p:nvSpPr>
          <p:spPr>
            <a:xfrm>
              <a:off x="4836042"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15" name="pl9">
              <a:extLst>
                <a:ext uri="{FF2B5EF4-FFF2-40B4-BE49-F238E27FC236}">
                  <a16:creationId xmlns:a16="http://schemas.microsoft.com/office/drawing/2014/main" id="{A770E9FA-7651-9F20-CB14-EF362BC63927}"/>
                </a:ext>
              </a:extLst>
            </p:cNvPr>
            <p:cNvSpPr/>
            <p:nvPr/>
          </p:nvSpPr>
          <p:spPr>
            <a:xfrm>
              <a:off x="5609376"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16" name="pl10">
              <a:extLst>
                <a:ext uri="{FF2B5EF4-FFF2-40B4-BE49-F238E27FC236}">
                  <a16:creationId xmlns:a16="http://schemas.microsoft.com/office/drawing/2014/main" id="{D3276F4A-3038-E121-D5F6-1E5FF9644928}"/>
                </a:ext>
              </a:extLst>
            </p:cNvPr>
            <p:cNvSpPr/>
            <p:nvPr/>
          </p:nvSpPr>
          <p:spPr>
            <a:xfrm>
              <a:off x="6382710"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17" name="pl11">
              <a:extLst>
                <a:ext uri="{FF2B5EF4-FFF2-40B4-BE49-F238E27FC236}">
                  <a16:creationId xmlns:a16="http://schemas.microsoft.com/office/drawing/2014/main" id="{9905FD1C-5656-6970-4965-48AD2B0D56E0}"/>
                </a:ext>
              </a:extLst>
            </p:cNvPr>
            <p:cNvSpPr/>
            <p:nvPr/>
          </p:nvSpPr>
          <p:spPr>
            <a:xfrm>
              <a:off x="7156043"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18" name="rc12">
              <a:extLst>
                <a:ext uri="{FF2B5EF4-FFF2-40B4-BE49-F238E27FC236}">
                  <a16:creationId xmlns:a16="http://schemas.microsoft.com/office/drawing/2014/main" id="{594D661B-CE93-3052-009F-43FCFE38022F}"/>
                </a:ext>
              </a:extLst>
            </p:cNvPr>
            <p:cNvSpPr/>
            <p:nvPr/>
          </p:nvSpPr>
          <p:spPr>
            <a:xfrm>
              <a:off x="3289375" y="3854980"/>
              <a:ext cx="30933" cy="180228"/>
            </a:xfrm>
            <a:prstGeom prst="rect">
              <a:avLst/>
            </a:prstGeom>
            <a:solidFill>
              <a:srgbClr val="2E75B6">
                <a:alpha val="100000"/>
              </a:srgbClr>
            </a:solidFill>
          </p:spPr>
          <p:txBody>
            <a:bodyPr/>
            <a:lstStyle/>
            <a:p>
              <a:endParaRPr/>
            </a:p>
          </p:txBody>
        </p:sp>
        <p:sp>
          <p:nvSpPr>
            <p:cNvPr id="19" name="rc13">
              <a:extLst>
                <a:ext uri="{FF2B5EF4-FFF2-40B4-BE49-F238E27FC236}">
                  <a16:creationId xmlns:a16="http://schemas.microsoft.com/office/drawing/2014/main" id="{18A44F2B-1A20-0217-3B24-55A4B6625C15}"/>
                </a:ext>
              </a:extLst>
            </p:cNvPr>
            <p:cNvSpPr/>
            <p:nvPr/>
          </p:nvSpPr>
          <p:spPr>
            <a:xfrm>
              <a:off x="3289375" y="3494522"/>
              <a:ext cx="30933" cy="180228"/>
            </a:xfrm>
            <a:prstGeom prst="rect">
              <a:avLst/>
            </a:prstGeom>
            <a:solidFill>
              <a:srgbClr val="2E75B6">
                <a:alpha val="100000"/>
              </a:srgbClr>
            </a:solidFill>
          </p:spPr>
          <p:txBody>
            <a:bodyPr/>
            <a:lstStyle/>
            <a:p>
              <a:endParaRPr/>
            </a:p>
          </p:txBody>
        </p:sp>
        <p:sp>
          <p:nvSpPr>
            <p:cNvPr id="20" name="rc14">
              <a:extLst>
                <a:ext uri="{FF2B5EF4-FFF2-40B4-BE49-F238E27FC236}">
                  <a16:creationId xmlns:a16="http://schemas.microsoft.com/office/drawing/2014/main" id="{11387290-B2F2-BB61-551B-E004E8E06560}"/>
                </a:ext>
              </a:extLst>
            </p:cNvPr>
            <p:cNvSpPr/>
            <p:nvPr/>
          </p:nvSpPr>
          <p:spPr>
            <a:xfrm>
              <a:off x="3289375" y="3134065"/>
              <a:ext cx="30933" cy="180228"/>
            </a:xfrm>
            <a:prstGeom prst="rect">
              <a:avLst/>
            </a:prstGeom>
            <a:solidFill>
              <a:srgbClr val="2E75B6">
                <a:alpha val="100000"/>
              </a:srgbClr>
            </a:solidFill>
          </p:spPr>
          <p:txBody>
            <a:bodyPr/>
            <a:lstStyle/>
            <a:p>
              <a:endParaRPr/>
            </a:p>
          </p:txBody>
        </p:sp>
        <p:sp>
          <p:nvSpPr>
            <p:cNvPr id="21" name="rc15">
              <a:extLst>
                <a:ext uri="{FF2B5EF4-FFF2-40B4-BE49-F238E27FC236}">
                  <a16:creationId xmlns:a16="http://schemas.microsoft.com/office/drawing/2014/main" id="{450D3431-DBBE-691F-045E-F0AD42FA15D4}"/>
                </a:ext>
              </a:extLst>
            </p:cNvPr>
            <p:cNvSpPr/>
            <p:nvPr/>
          </p:nvSpPr>
          <p:spPr>
            <a:xfrm>
              <a:off x="3289375" y="2773607"/>
              <a:ext cx="61866" cy="180228"/>
            </a:xfrm>
            <a:prstGeom prst="rect">
              <a:avLst/>
            </a:prstGeom>
            <a:solidFill>
              <a:srgbClr val="2E75B6">
                <a:alpha val="100000"/>
              </a:srgbClr>
            </a:solidFill>
          </p:spPr>
          <p:txBody>
            <a:bodyPr/>
            <a:lstStyle/>
            <a:p>
              <a:endParaRPr/>
            </a:p>
          </p:txBody>
        </p:sp>
        <p:sp>
          <p:nvSpPr>
            <p:cNvPr id="22" name="rc16">
              <a:extLst>
                <a:ext uri="{FF2B5EF4-FFF2-40B4-BE49-F238E27FC236}">
                  <a16:creationId xmlns:a16="http://schemas.microsoft.com/office/drawing/2014/main" id="{3086EDDD-1548-50E9-3C92-4962B5A35A6E}"/>
                </a:ext>
              </a:extLst>
            </p:cNvPr>
            <p:cNvSpPr/>
            <p:nvPr/>
          </p:nvSpPr>
          <p:spPr>
            <a:xfrm>
              <a:off x="3289375" y="2413149"/>
              <a:ext cx="185600" cy="180228"/>
            </a:xfrm>
            <a:prstGeom prst="rect">
              <a:avLst/>
            </a:prstGeom>
            <a:solidFill>
              <a:srgbClr val="2E75B6">
                <a:alpha val="100000"/>
              </a:srgbClr>
            </a:solidFill>
          </p:spPr>
          <p:txBody>
            <a:bodyPr/>
            <a:lstStyle/>
            <a:p>
              <a:endParaRPr/>
            </a:p>
          </p:txBody>
        </p:sp>
        <p:sp>
          <p:nvSpPr>
            <p:cNvPr id="23" name="rc17">
              <a:extLst>
                <a:ext uri="{FF2B5EF4-FFF2-40B4-BE49-F238E27FC236}">
                  <a16:creationId xmlns:a16="http://schemas.microsoft.com/office/drawing/2014/main" id="{28187B06-0642-E9EC-AD7E-77207048459F}"/>
                </a:ext>
              </a:extLst>
            </p:cNvPr>
            <p:cNvSpPr/>
            <p:nvPr/>
          </p:nvSpPr>
          <p:spPr>
            <a:xfrm>
              <a:off x="3289375" y="2052691"/>
              <a:ext cx="185600" cy="180228"/>
            </a:xfrm>
            <a:prstGeom prst="rect">
              <a:avLst/>
            </a:prstGeom>
            <a:solidFill>
              <a:srgbClr val="2E75B6">
                <a:alpha val="100000"/>
              </a:srgbClr>
            </a:solidFill>
          </p:spPr>
          <p:txBody>
            <a:bodyPr/>
            <a:lstStyle/>
            <a:p>
              <a:endParaRPr/>
            </a:p>
          </p:txBody>
        </p:sp>
        <p:sp>
          <p:nvSpPr>
            <p:cNvPr id="24" name="rc18">
              <a:extLst>
                <a:ext uri="{FF2B5EF4-FFF2-40B4-BE49-F238E27FC236}">
                  <a16:creationId xmlns:a16="http://schemas.microsoft.com/office/drawing/2014/main" id="{3FB0A5D0-DE27-CB15-E778-9D4608DAB104}"/>
                </a:ext>
              </a:extLst>
            </p:cNvPr>
            <p:cNvSpPr/>
            <p:nvPr/>
          </p:nvSpPr>
          <p:spPr>
            <a:xfrm>
              <a:off x="3289375" y="1692234"/>
              <a:ext cx="371200" cy="180228"/>
            </a:xfrm>
            <a:prstGeom prst="rect">
              <a:avLst/>
            </a:prstGeom>
            <a:solidFill>
              <a:srgbClr val="2E75B6">
                <a:alpha val="100000"/>
              </a:srgbClr>
            </a:solidFill>
          </p:spPr>
          <p:txBody>
            <a:bodyPr/>
            <a:lstStyle/>
            <a:p>
              <a:endParaRPr/>
            </a:p>
          </p:txBody>
        </p:sp>
        <p:sp>
          <p:nvSpPr>
            <p:cNvPr id="25" name="rc19">
              <a:extLst>
                <a:ext uri="{FF2B5EF4-FFF2-40B4-BE49-F238E27FC236}">
                  <a16:creationId xmlns:a16="http://schemas.microsoft.com/office/drawing/2014/main" id="{D60EF8C6-CD75-4A24-4E2D-788C3F09D4A2}"/>
                </a:ext>
              </a:extLst>
            </p:cNvPr>
            <p:cNvSpPr/>
            <p:nvPr/>
          </p:nvSpPr>
          <p:spPr>
            <a:xfrm>
              <a:off x="3289375" y="1331776"/>
              <a:ext cx="3712001" cy="180228"/>
            </a:xfrm>
            <a:prstGeom prst="rect">
              <a:avLst/>
            </a:prstGeom>
            <a:solidFill>
              <a:srgbClr val="2E75B6">
                <a:alpha val="100000"/>
              </a:srgbClr>
            </a:solidFill>
          </p:spPr>
          <p:txBody>
            <a:bodyPr/>
            <a:lstStyle/>
            <a:p>
              <a:endParaRPr/>
            </a:p>
          </p:txBody>
        </p:sp>
        <p:sp>
          <p:nvSpPr>
            <p:cNvPr id="26" name="tx20">
              <a:extLst>
                <a:ext uri="{FF2B5EF4-FFF2-40B4-BE49-F238E27FC236}">
                  <a16:creationId xmlns:a16="http://schemas.microsoft.com/office/drawing/2014/main" id="{DBB16F0E-B679-3D55-715F-F418FD48A293}"/>
                </a:ext>
              </a:extLst>
            </p:cNvPr>
            <p:cNvSpPr/>
            <p:nvPr/>
          </p:nvSpPr>
          <p:spPr>
            <a:xfrm>
              <a:off x="3343188" y="3894503"/>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a:t>
              </a:r>
            </a:p>
          </p:txBody>
        </p:sp>
        <p:sp>
          <p:nvSpPr>
            <p:cNvPr id="27" name="tx21">
              <a:extLst>
                <a:ext uri="{FF2B5EF4-FFF2-40B4-BE49-F238E27FC236}">
                  <a16:creationId xmlns:a16="http://schemas.microsoft.com/office/drawing/2014/main" id="{E5B94080-DBBE-744E-5E2E-45E0B070349E}"/>
                </a:ext>
              </a:extLst>
            </p:cNvPr>
            <p:cNvSpPr/>
            <p:nvPr/>
          </p:nvSpPr>
          <p:spPr>
            <a:xfrm>
              <a:off x="3343188" y="3534046"/>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a:t>
              </a:r>
            </a:p>
          </p:txBody>
        </p:sp>
        <p:sp>
          <p:nvSpPr>
            <p:cNvPr id="28" name="tx22">
              <a:extLst>
                <a:ext uri="{FF2B5EF4-FFF2-40B4-BE49-F238E27FC236}">
                  <a16:creationId xmlns:a16="http://schemas.microsoft.com/office/drawing/2014/main" id="{623362DA-931A-43C0-D322-D5D63D9B0844}"/>
                </a:ext>
              </a:extLst>
            </p:cNvPr>
            <p:cNvSpPr/>
            <p:nvPr/>
          </p:nvSpPr>
          <p:spPr>
            <a:xfrm>
              <a:off x="3343188" y="3173588"/>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a:t>
              </a:r>
            </a:p>
          </p:txBody>
        </p:sp>
        <p:sp>
          <p:nvSpPr>
            <p:cNvPr id="29" name="tx23">
              <a:extLst>
                <a:ext uri="{FF2B5EF4-FFF2-40B4-BE49-F238E27FC236}">
                  <a16:creationId xmlns:a16="http://schemas.microsoft.com/office/drawing/2014/main" id="{078BCE95-927D-EAC1-8A7F-0CACC6F7A3DB}"/>
                </a:ext>
              </a:extLst>
            </p:cNvPr>
            <p:cNvSpPr/>
            <p:nvPr/>
          </p:nvSpPr>
          <p:spPr>
            <a:xfrm>
              <a:off x="3374121" y="2813130"/>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a:t>
              </a:r>
            </a:p>
          </p:txBody>
        </p:sp>
        <p:sp>
          <p:nvSpPr>
            <p:cNvPr id="30" name="tx24">
              <a:extLst>
                <a:ext uri="{FF2B5EF4-FFF2-40B4-BE49-F238E27FC236}">
                  <a16:creationId xmlns:a16="http://schemas.microsoft.com/office/drawing/2014/main" id="{1F13A552-0D2E-3E35-419A-954B9907F923}"/>
                </a:ext>
              </a:extLst>
            </p:cNvPr>
            <p:cNvSpPr/>
            <p:nvPr/>
          </p:nvSpPr>
          <p:spPr>
            <a:xfrm>
              <a:off x="3497854" y="2450961"/>
              <a:ext cx="77974"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6</a:t>
              </a:r>
            </a:p>
          </p:txBody>
        </p:sp>
        <p:sp>
          <p:nvSpPr>
            <p:cNvPr id="31" name="tx25">
              <a:extLst>
                <a:ext uri="{FF2B5EF4-FFF2-40B4-BE49-F238E27FC236}">
                  <a16:creationId xmlns:a16="http://schemas.microsoft.com/office/drawing/2014/main" id="{0B88E4F1-C481-50FE-A223-E82C3F98A779}"/>
                </a:ext>
              </a:extLst>
            </p:cNvPr>
            <p:cNvSpPr/>
            <p:nvPr/>
          </p:nvSpPr>
          <p:spPr>
            <a:xfrm>
              <a:off x="3497854" y="2090503"/>
              <a:ext cx="77974"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6</a:t>
              </a:r>
            </a:p>
          </p:txBody>
        </p:sp>
        <p:sp>
          <p:nvSpPr>
            <p:cNvPr id="33" name="tx26">
              <a:extLst>
                <a:ext uri="{FF2B5EF4-FFF2-40B4-BE49-F238E27FC236}">
                  <a16:creationId xmlns:a16="http://schemas.microsoft.com/office/drawing/2014/main" id="{01AE1BF8-4171-A81D-B97F-7B38562B24AC}"/>
                </a:ext>
              </a:extLst>
            </p:cNvPr>
            <p:cNvSpPr/>
            <p:nvPr/>
          </p:nvSpPr>
          <p:spPr>
            <a:xfrm>
              <a:off x="3662939" y="1731757"/>
              <a:ext cx="155949"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12</a:t>
              </a:r>
            </a:p>
          </p:txBody>
        </p:sp>
        <p:sp>
          <p:nvSpPr>
            <p:cNvPr id="34" name="tx27">
              <a:extLst>
                <a:ext uri="{FF2B5EF4-FFF2-40B4-BE49-F238E27FC236}">
                  <a16:creationId xmlns:a16="http://schemas.microsoft.com/office/drawing/2014/main" id="{EA83EABF-BBDA-F524-16EB-0934BE0D994F}"/>
                </a:ext>
              </a:extLst>
            </p:cNvPr>
            <p:cNvSpPr/>
            <p:nvPr/>
          </p:nvSpPr>
          <p:spPr>
            <a:xfrm>
              <a:off x="7011036" y="1369588"/>
              <a:ext cx="233924"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120</a:t>
              </a:r>
            </a:p>
          </p:txBody>
        </p:sp>
        <p:sp>
          <p:nvSpPr>
            <p:cNvPr id="35" name="rc28">
              <a:extLst>
                <a:ext uri="{FF2B5EF4-FFF2-40B4-BE49-F238E27FC236}">
                  <a16:creationId xmlns:a16="http://schemas.microsoft.com/office/drawing/2014/main" id="{3911C2BE-318C-F45D-B6A2-B57D370F5977}"/>
                </a:ext>
              </a:extLst>
            </p:cNvPr>
            <p:cNvSpPr/>
            <p:nvPr/>
          </p:nvSpPr>
          <p:spPr>
            <a:xfrm>
              <a:off x="3289375" y="1205616"/>
              <a:ext cx="3962561" cy="2955753"/>
            </a:xfrm>
            <a:prstGeom prst="rect">
              <a:avLst/>
            </a:prstGeom>
            <a:ln w="12318" cap="rnd">
              <a:solidFill>
                <a:srgbClr val="000000">
                  <a:alpha val="100000"/>
                </a:srgbClr>
              </a:solidFill>
              <a:prstDash val="solid"/>
              <a:round/>
            </a:ln>
          </p:spPr>
          <p:txBody>
            <a:bodyPr/>
            <a:lstStyle/>
            <a:p>
              <a:endParaRPr/>
            </a:p>
          </p:txBody>
        </p:sp>
        <p:sp>
          <p:nvSpPr>
            <p:cNvPr id="36" name="tx29">
              <a:extLst>
                <a:ext uri="{FF2B5EF4-FFF2-40B4-BE49-F238E27FC236}">
                  <a16:creationId xmlns:a16="http://schemas.microsoft.com/office/drawing/2014/main" id="{71B5CA72-8704-5C0F-3E9C-481F54276864}"/>
                </a:ext>
              </a:extLst>
            </p:cNvPr>
            <p:cNvSpPr/>
            <p:nvPr/>
          </p:nvSpPr>
          <p:spPr>
            <a:xfrm>
              <a:off x="1150457" y="3871363"/>
              <a:ext cx="2081981" cy="11918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AG - Frailty and Geriatric Syndromes</a:t>
              </a:r>
            </a:p>
          </p:txBody>
        </p:sp>
        <p:sp>
          <p:nvSpPr>
            <p:cNvPr id="37" name="tx30">
              <a:extLst>
                <a:ext uri="{FF2B5EF4-FFF2-40B4-BE49-F238E27FC236}">
                  <a16:creationId xmlns:a16="http://schemas.microsoft.com/office/drawing/2014/main" id="{72379A86-26EA-D621-CDE1-2BDCF8AB8BDA}"/>
                </a:ext>
              </a:extLst>
            </p:cNvPr>
            <p:cNvSpPr/>
            <p:nvPr/>
          </p:nvSpPr>
          <p:spPr>
            <a:xfrm>
              <a:off x="1884490" y="3537694"/>
              <a:ext cx="1347948" cy="92397"/>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MI - Addictive Disorders</a:t>
              </a:r>
            </a:p>
          </p:txBody>
        </p:sp>
        <p:sp>
          <p:nvSpPr>
            <p:cNvPr id="38" name="tx31">
              <a:extLst>
                <a:ext uri="{FF2B5EF4-FFF2-40B4-BE49-F238E27FC236}">
                  <a16:creationId xmlns:a16="http://schemas.microsoft.com/office/drawing/2014/main" id="{5C162F5B-1DD4-2749-07A0-DF9F61DCF801}"/>
                </a:ext>
              </a:extLst>
            </p:cNvPr>
            <p:cNvSpPr/>
            <p:nvPr/>
          </p:nvSpPr>
          <p:spPr>
            <a:xfrm>
              <a:off x="2074990" y="3151935"/>
              <a:ext cx="1157448" cy="117698"/>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MI - Sleep Disorders</a:t>
              </a:r>
            </a:p>
          </p:txBody>
        </p:sp>
        <p:sp>
          <p:nvSpPr>
            <p:cNvPr id="39" name="tx32">
              <a:extLst>
                <a:ext uri="{FF2B5EF4-FFF2-40B4-BE49-F238E27FC236}">
                  <a16:creationId xmlns:a16="http://schemas.microsoft.com/office/drawing/2014/main" id="{9CD05111-826A-400C-FD73-75B5F7AF3580}"/>
                </a:ext>
              </a:extLst>
            </p:cNvPr>
            <p:cNvSpPr/>
            <p:nvPr/>
          </p:nvSpPr>
          <p:spPr>
            <a:xfrm>
              <a:off x="2498468" y="2791416"/>
              <a:ext cx="733970" cy="117760"/>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OC - Opioids</a:t>
              </a:r>
            </a:p>
          </p:txBody>
        </p:sp>
        <p:sp>
          <p:nvSpPr>
            <p:cNvPr id="40" name="tx33">
              <a:extLst>
                <a:ext uri="{FF2B5EF4-FFF2-40B4-BE49-F238E27FC236}">
                  <a16:creationId xmlns:a16="http://schemas.microsoft.com/office/drawing/2014/main" id="{B298669F-65A0-11A6-CAD0-C301D250FA53}"/>
                </a:ext>
              </a:extLst>
            </p:cNvPr>
            <p:cNvSpPr/>
            <p:nvPr/>
          </p:nvSpPr>
          <p:spPr>
            <a:xfrm>
              <a:off x="1178672" y="2429532"/>
              <a:ext cx="2053766" cy="11918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MI - Mental Health Services Delivery</a:t>
              </a:r>
            </a:p>
          </p:txBody>
        </p:sp>
        <p:sp>
          <p:nvSpPr>
            <p:cNvPr id="41" name="tx34">
              <a:extLst>
                <a:ext uri="{FF2B5EF4-FFF2-40B4-BE49-F238E27FC236}">
                  <a16:creationId xmlns:a16="http://schemas.microsoft.com/office/drawing/2014/main" id="{95000BD1-C6D9-1A5B-B4D1-145D25FF0C8E}"/>
                </a:ext>
              </a:extLst>
            </p:cNvPr>
            <p:cNvSpPr/>
            <p:nvPr/>
          </p:nvSpPr>
          <p:spPr>
            <a:xfrm>
              <a:off x="1390504" y="2069074"/>
              <a:ext cx="1841934" cy="11918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MI - PTSD/Adjustment Disorders</a:t>
              </a:r>
            </a:p>
          </p:txBody>
        </p:sp>
        <p:sp>
          <p:nvSpPr>
            <p:cNvPr id="42" name="tx35">
              <a:extLst>
                <a:ext uri="{FF2B5EF4-FFF2-40B4-BE49-F238E27FC236}">
                  <a16:creationId xmlns:a16="http://schemas.microsoft.com/office/drawing/2014/main" id="{FE18D875-5A7E-C76E-FBE5-60BE9D85DA21}"/>
                </a:ext>
              </a:extLst>
            </p:cNvPr>
            <p:cNvSpPr/>
            <p:nvPr/>
          </p:nvSpPr>
          <p:spPr>
            <a:xfrm>
              <a:off x="2082121" y="1735405"/>
              <a:ext cx="1150317" cy="92397"/>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MI - Mood Disorders</a:t>
              </a:r>
            </a:p>
          </p:txBody>
        </p:sp>
        <p:sp>
          <p:nvSpPr>
            <p:cNvPr id="43" name="tx36">
              <a:extLst>
                <a:ext uri="{FF2B5EF4-FFF2-40B4-BE49-F238E27FC236}">
                  <a16:creationId xmlns:a16="http://schemas.microsoft.com/office/drawing/2014/main" id="{D6292226-98CD-065C-19F0-65F9CF734DC3}"/>
                </a:ext>
              </a:extLst>
            </p:cNvPr>
            <p:cNvSpPr/>
            <p:nvPr/>
          </p:nvSpPr>
          <p:spPr>
            <a:xfrm>
              <a:off x="2561968" y="1373335"/>
              <a:ext cx="670470" cy="9400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MI - Suicide</a:t>
              </a:r>
            </a:p>
          </p:txBody>
        </p:sp>
        <p:sp>
          <p:nvSpPr>
            <p:cNvPr id="44" name="tx37">
              <a:extLst>
                <a:ext uri="{FF2B5EF4-FFF2-40B4-BE49-F238E27FC236}">
                  <a16:creationId xmlns:a16="http://schemas.microsoft.com/office/drawing/2014/main" id="{F6CB059B-ADA9-6235-4D4B-04A140D27EBB}"/>
                </a:ext>
              </a:extLst>
            </p:cNvPr>
            <p:cNvSpPr/>
            <p:nvPr/>
          </p:nvSpPr>
          <p:spPr>
            <a:xfrm>
              <a:off x="3254059" y="4216383"/>
              <a:ext cx="70631"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0</a:t>
              </a:r>
            </a:p>
          </p:txBody>
        </p:sp>
        <p:sp>
          <p:nvSpPr>
            <p:cNvPr id="45" name="tx38">
              <a:extLst>
                <a:ext uri="{FF2B5EF4-FFF2-40B4-BE49-F238E27FC236}">
                  <a16:creationId xmlns:a16="http://schemas.microsoft.com/office/drawing/2014/main" id="{0B0C678F-B010-5C76-3872-5DC2454EF018}"/>
                </a:ext>
              </a:extLst>
            </p:cNvPr>
            <p:cNvSpPr/>
            <p:nvPr/>
          </p:nvSpPr>
          <p:spPr>
            <a:xfrm>
              <a:off x="3992077" y="4216383"/>
              <a:ext cx="14126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25</a:t>
              </a:r>
            </a:p>
          </p:txBody>
        </p:sp>
        <p:sp>
          <p:nvSpPr>
            <p:cNvPr id="46" name="tx39">
              <a:extLst>
                <a:ext uri="{FF2B5EF4-FFF2-40B4-BE49-F238E27FC236}">
                  <a16:creationId xmlns:a16="http://schemas.microsoft.com/office/drawing/2014/main" id="{6CB1FEB0-ED6B-C209-98FA-D631723CEE10}"/>
                </a:ext>
              </a:extLst>
            </p:cNvPr>
            <p:cNvSpPr/>
            <p:nvPr/>
          </p:nvSpPr>
          <p:spPr>
            <a:xfrm>
              <a:off x="4765411" y="4216383"/>
              <a:ext cx="14126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50</a:t>
              </a:r>
            </a:p>
          </p:txBody>
        </p:sp>
        <p:sp>
          <p:nvSpPr>
            <p:cNvPr id="47" name="tx40">
              <a:extLst>
                <a:ext uri="{FF2B5EF4-FFF2-40B4-BE49-F238E27FC236}">
                  <a16:creationId xmlns:a16="http://schemas.microsoft.com/office/drawing/2014/main" id="{296CB5C3-2B3E-2227-5CBA-B497F47136C7}"/>
                </a:ext>
              </a:extLst>
            </p:cNvPr>
            <p:cNvSpPr/>
            <p:nvPr/>
          </p:nvSpPr>
          <p:spPr>
            <a:xfrm>
              <a:off x="5538745" y="4217934"/>
              <a:ext cx="141262" cy="9128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75</a:t>
              </a:r>
            </a:p>
          </p:txBody>
        </p:sp>
        <p:sp>
          <p:nvSpPr>
            <p:cNvPr id="49" name="tx41">
              <a:extLst>
                <a:ext uri="{FF2B5EF4-FFF2-40B4-BE49-F238E27FC236}">
                  <a16:creationId xmlns:a16="http://schemas.microsoft.com/office/drawing/2014/main" id="{2413A95B-B327-C8C0-C415-0EFB7D6B65CA}"/>
                </a:ext>
              </a:extLst>
            </p:cNvPr>
            <p:cNvSpPr/>
            <p:nvPr/>
          </p:nvSpPr>
          <p:spPr>
            <a:xfrm>
              <a:off x="6276763" y="4216383"/>
              <a:ext cx="211894"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100</a:t>
              </a:r>
            </a:p>
          </p:txBody>
        </p:sp>
        <p:sp>
          <p:nvSpPr>
            <p:cNvPr id="50" name="tx42">
              <a:extLst>
                <a:ext uri="{FF2B5EF4-FFF2-40B4-BE49-F238E27FC236}">
                  <a16:creationId xmlns:a16="http://schemas.microsoft.com/office/drawing/2014/main" id="{87108597-75BB-D3B2-CCDA-F90705408859}"/>
                </a:ext>
              </a:extLst>
            </p:cNvPr>
            <p:cNvSpPr/>
            <p:nvPr/>
          </p:nvSpPr>
          <p:spPr>
            <a:xfrm>
              <a:off x="7050096" y="4216383"/>
              <a:ext cx="211894"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125</a:t>
              </a:r>
            </a:p>
          </p:txBody>
        </p:sp>
        <p:sp>
          <p:nvSpPr>
            <p:cNvPr id="53" name="tx43">
              <a:extLst>
                <a:ext uri="{FF2B5EF4-FFF2-40B4-BE49-F238E27FC236}">
                  <a16:creationId xmlns:a16="http://schemas.microsoft.com/office/drawing/2014/main" id="{A5026528-AE29-EB44-F86F-EA6EB163A899}"/>
                </a:ext>
              </a:extLst>
            </p:cNvPr>
            <p:cNvSpPr/>
            <p:nvPr/>
          </p:nvSpPr>
          <p:spPr>
            <a:xfrm>
              <a:off x="4808991" y="4333640"/>
              <a:ext cx="923329" cy="143023"/>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000000">
                      <a:alpha val="100000"/>
                    </a:srgbClr>
                  </a:solidFill>
                  <a:cs typeface="Arial"/>
                </a:rPr>
                <a:t>Project Count</a:t>
              </a:r>
            </a:p>
          </p:txBody>
        </p:sp>
        <p:sp>
          <p:nvSpPr>
            <p:cNvPr id="54" name="tx44">
              <a:extLst>
                <a:ext uri="{FF2B5EF4-FFF2-40B4-BE49-F238E27FC236}">
                  <a16:creationId xmlns:a16="http://schemas.microsoft.com/office/drawing/2014/main" id="{9E1FE8F5-506B-7887-B473-B64258DDDC57}"/>
                </a:ext>
              </a:extLst>
            </p:cNvPr>
            <p:cNvSpPr/>
            <p:nvPr/>
          </p:nvSpPr>
          <p:spPr>
            <a:xfrm rot="-5400000">
              <a:off x="423389" y="2612911"/>
              <a:ext cx="1185564" cy="141163"/>
            </a:xfrm>
            <a:prstGeom prst="rect">
              <a:avLst/>
            </a:prstGeom>
            <a:noFill/>
          </p:spPr>
          <p:txBody>
            <a:bodyPr wrap="none" lIns="0" tIns="0" rIns="0" bIns="0" anchor="ctr" anchorCtr="1"/>
            <a:lstStyle/>
            <a:p>
              <a:pPr marL="0" marR="0" indent="0" algn="l">
                <a:lnSpc>
                  <a:spcPts val="1200"/>
                </a:lnSpc>
                <a:spcBef>
                  <a:spcPts val="0"/>
                </a:spcBef>
                <a:spcAft>
                  <a:spcPts val="0"/>
                </a:spcAft>
              </a:pPr>
              <a:r>
                <a:rPr lang="en-US" sz="1200">
                  <a:solidFill>
                    <a:srgbClr val="000000">
                      <a:alpha val="100000"/>
                    </a:srgbClr>
                  </a:solidFill>
                  <a:cs typeface="Arial"/>
                </a:rPr>
                <a:t>First</a:t>
              </a:r>
              <a:r>
                <a:rPr sz="1200">
                  <a:solidFill>
                    <a:srgbClr val="000000">
                      <a:alpha val="100000"/>
                    </a:srgbClr>
                  </a:solidFill>
                  <a:cs typeface="Arial"/>
                </a:rPr>
                <a:t> RPA Tag</a:t>
              </a:r>
            </a:p>
          </p:txBody>
        </p:sp>
        <p:sp>
          <p:nvSpPr>
            <p:cNvPr id="55" name="tx45">
              <a:extLst>
                <a:ext uri="{FF2B5EF4-FFF2-40B4-BE49-F238E27FC236}">
                  <a16:creationId xmlns:a16="http://schemas.microsoft.com/office/drawing/2014/main" id="{989ABF5E-6F84-064F-1B62-F80E0643A5E8}"/>
                </a:ext>
              </a:extLst>
            </p:cNvPr>
            <p:cNvSpPr/>
            <p:nvPr/>
          </p:nvSpPr>
          <p:spPr>
            <a:xfrm>
              <a:off x="3808451" y="938074"/>
              <a:ext cx="2924410" cy="166861"/>
            </a:xfrm>
            <a:prstGeom prst="rect">
              <a:avLst/>
            </a:prstGeom>
            <a:noFill/>
          </p:spPr>
          <p:txBody>
            <a:bodyPr wrap="none" lIns="0" tIns="0" rIns="0" bIns="0" anchor="ctr" anchorCtr="1"/>
            <a:lstStyle/>
            <a:p>
              <a:pPr marL="0" marR="0" indent="0" algn="l">
                <a:lnSpc>
                  <a:spcPts val="1400"/>
                </a:lnSpc>
                <a:spcBef>
                  <a:spcPts val="0"/>
                </a:spcBef>
                <a:spcAft>
                  <a:spcPts val="0"/>
                </a:spcAft>
              </a:pPr>
              <a:r>
                <a:rPr sz="1400" b="1">
                  <a:solidFill>
                    <a:srgbClr val="000000">
                      <a:alpha val="100000"/>
                    </a:srgbClr>
                  </a:solidFill>
                  <a:cs typeface="Arial"/>
                </a:rPr>
                <a:t>Project Count by </a:t>
              </a:r>
              <a:r>
                <a:rPr lang="en-US" sz="1400" b="1">
                  <a:solidFill>
                    <a:srgbClr val="000000">
                      <a:alpha val="100000"/>
                    </a:srgbClr>
                  </a:solidFill>
                  <a:cs typeface="Arial"/>
                </a:rPr>
                <a:t>First</a:t>
              </a:r>
              <a:r>
                <a:rPr sz="1400" b="1">
                  <a:solidFill>
                    <a:srgbClr val="000000">
                      <a:alpha val="100000"/>
                    </a:srgbClr>
                  </a:solidFill>
                  <a:cs typeface="Arial"/>
                </a:rPr>
                <a:t> RPA Tag</a:t>
              </a:r>
            </a:p>
          </p:txBody>
        </p:sp>
      </p:grpSp>
    </p:spTree>
    <p:extLst>
      <p:ext uri="{BB962C8B-B14F-4D97-AF65-F5344CB8AC3E}">
        <p14:creationId xmlns:p14="http://schemas.microsoft.com/office/powerpoint/2010/main" val="3206123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80C15A3D-A68C-CF94-24ED-9A9415DA9748}"/>
              </a:ext>
            </a:extLst>
          </p:cNvPr>
          <p:cNvSpPr/>
          <p:nvPr/>
        </p:nvSpPr>
        <p:spPr>
          <a:xfrm>
            <a:off x="278255" y="1916177"/>
            <a:ext cx="4692482" cy="3788943"/>
          </a:xfrm>
          <a:prstGeom prst="rect">
            <a:avLst/>
          </a:prstGeom>
          <a:no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US" sz="1600">
                <a:solidFill>
                  <a:schemeClr val="tx1"/>
                </a:solidFill>
              </a:rPr>
              <a:t>The </a:t>
            </a:r>
            <a:r>
              <a:rPr lang="en-US" sz="1600" b="1">
                <a:solidFill>
                  <a:schemeClr val="tx1"/>
                </a:solidFill>
              </a:rPr>
              <a:t>RAFT Portfolio</a:t>
            </a:r>
            <a:r>
              <a:rPr lang="en-US" sz="1600">
                <a:solidFill>
                  <a:schemeClr val="tx1"/>
                </a:solidFill>
              </a:rPr>
              <a:t> tag indicates the broad categorization of conditions researched in a project (i.e., research focus area) </a:t>
            </a:r>
          </a:p>
          <a:p>
            <a:pPr marL="285750" indent="-285750">
              <a:buFont typeface="Arial" panose="020B0604020202020204" pitchFamily="34" charset="0"/>
              <a:buChar char="•"/>
            </a:pPr>
            <a:r>
              <a:rPr lang="en-US" sz="1600">
                <a:solidFill>
                  <a:schemeClr val="tx1"/>
                </a:solidFill>
              </a:rPr>
              <a:t>Multiple RAFT Portfolio tags can be reported for each project </a:t>
            </a:r>
          </a:p>
          <a:p>
            <a:pPr marL="285750" indent="-285750">
              <a:buFont typeface="Arial" panose="020B0604020202020204" pitchFamily="34" charset="0"/>
              <a:buChar char="•"/>
            </a:pPr>
            <a:r>
              <a:rPr lang="en-US" sz="1600">
                <a:solidFill>
                  <a:schemeClr val="tx1"/>
                </a:solidFill>
              </a:rPr>
              <a:t>Out of 149 Suicide Prevention AMP projects, 140 list a RAFT Portfolio Tag </a:t>
            </a:r>
          </a:p>
          <a:p>
            <a:pPr marL="285750" indent="-285750">
              <a:buFont typeface="Arial" panose="020B0604020202020204" pitchFamily="34" charset="0"/>
              <a:buChar char="•"/>
            </a:pPr>
            <a:r>
              <a:rPr lang="en-US" sz="1600">
                <a:solidFill>
                  <a:schemeClr val="tx1"/>
                </a:solidFill>
              </a:rPr>
              <a:t>The </a:t>
            </a:r>
            <a:r>
              <a:rPr lang="en-US" sz="1600" b="1">
                <a:solidFill>
                  <a:schemeClr val="tx1"/>
                </a:solidFill>
              </a:rPr>
              <a:t>top three RAFT Portfolio tags in the Suicide Prevention AMP are: </a:t>
            </a:r>
          </a:p>
          <a:p>
            <a:pPr marL="742950" lvl="1" indent="-285750">
              <a:buFont typeface="Arial" panose="020B0604020202020204" pitchFamily="34" charset="0"/>
              <a:buChar char="•"/>
            </a:pPr>
            <a:r>
              <a:rPr lang="en-US" sz="1400" b="1">
                <a:solidFill>
                  <a:schemeClr val="tx1"/>
                </a:solidFill>
              </a:rPr>
              <a:t>Mental and Behavioral Health </a:t>
            </a:r>
            <a:r>
              <a:rPr lang="en-US" sz="1400">
                <a:solidFill>
                  <a:schemeClr val="tx1"/>
                </a:solidFill>
              </a:rPr>
              <a:t>with 54 projects </a:t>
            </a:r>
          </a:p>
          <a:p>
            <a:pPr marL="742950" lvl="1" indent="-285750">
              <a:buFont typeface="Arial" panose="020B0604020202020204" pitchFamily="34" charset="0"/>
              <a:buChar char="•"/>
            </a:pPr>
            <a:r>
              <a:rPr lang="en-US" sz="1400" b="1">
                <a:solidFill>
                  <a:schemeClr val="tx1"/>
                </a:solidFill>
              </a:rPr>
              <a:t>Psychiatric Behavioral and Mental Health </a:t>
            </a:r>
            <a:r>
              <a:rPr lang="en-US" sz="1400">
                <a:solidFill>
                  <a:schemeClr val="tx1"/>
                </a:solidFill>
              </a:rPr>
              <a:t>with 30 projects </a:t>
            </a:r>
          </a:p>
          <a:p>
            <a:pPr marL="742950" lvl="1" indent="-285750">
              <a:buFont typeface="Arial" panose="020B0604020202020204" pitchFamily="34" charset="0"/>
              <a:buChar char="•"/>
            </a:pPr>
            <a:r>
              <a:rPr lang="en-US" sz="1400" b="1">
                <a:solidFill>
                  <a:schemeClr val="tx1"/>
                </a:solidFill>
              </a:rPr>
              <a:t>Behavior Health &amp; Social Reintegration </a:t>
            </a:r>
            <a:r>
              <a:rPr lang="en-US" sz="1400">
                <a:solidFill>
                  <a:schemeClr val="tx1"/>
                </a:solidFill>
              </a:rPr>
              <a:t>with 21 projects  </a:t>
            </a:r>
          </a:p>
        </p:txBody>
      </p:sp>
      <p:sp>
        <p:nvSpPr>
          <p:cNvPr id="3" name="Slide Number Placeholder 2">
            <a:extLst>
              <a:ext uri="{FF2B5EF4-FFF2-40B4-BE49-F238E27FC236}">
                <a16:creationId xmlns:a16="http://schemas.microsoft.com/office/drawing/2014/main" id="{36EFCD6A-D0E9-DCB8-9902-F1AA437E1AC7}"/>
              </a:ext>
            </a:extLst>
          </p:cNvPr>
          <p:cNvSpPr>
            <a:spLocks noGrp="1"/>
          </p:cNvSpPr>
          <p:nvPr>
            <p:ph type="sldNum" sz="quarter" idx="12"/>
          </p:nvPr>
        </p:nvSpPr>
        <p:spPr/>
        <p:txBody>
          <a:bodyPr/>
          <a:lstStyle/>
          <a:p>
            <a:fld id="{61ED25BF-8B08-481C-9175-42CBF3C8334C}" type="slidenum">
              <a:rPr lang="en-US" smtClean="0"/>
              <a:pPr/>
              <a:t>23</a:t>
            </a:fld>
            <a:endParaRPr lang="en-US"/>
          </a:p>
        </p:txBody>
      </p:sp>
      <p:sp>
        <p:nvSpPr>
          <p:cNvPr id="60" name="Title 1">
            <a:extLst>
              <a:ext uri="{FF2B5EF4-FFF2-40B4-BE49-F238E27FC236}">
                <a16:creationId xmlns:a16="http://schemas.microsoft.com/office/drawing/2014/main" id="{56F502AF-E685-C74A-A51B-D1BA01E602FD}"/>
              </a:ext>
            </a:extLst>
          </p:cNvPr>
          <p:cNvSpPr txBox="1">
            <a:spLocks/>
          </p:cNvSpPr>
          <p:nvPr/>
        </p:nvSpPr>
        <p:spPr>
          <a:xfrm>
            <a:off x="390525" y="97245"/>
            <a:ext cx="10515600" cy="6802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US" sz="2800">
                <a:cs typeface="Calibri Light"/>
              </a:rPr>
              <a:t>VA Project Distribution Analysis | Project Focus Area</a:t>
            </a:r>
            <a:endParaRPr lang="en-US" sz="2800"/>
          </a:p>
        </p:txBody>
      </p:sp>
      <p:cxnSp>
        <p:nvCxnSpPr>
          <p:cNvPr id="61" name="Straight Arrow Connector 60">
            <a:extLst>
              <a:ext uri="{FF2B5EF4-FFF2-40B4-BE49-F238E27FC236}">
                <a16:creationId xmlns:a16="http://schemas.microsoft.com/office/drawing/2014/main" id="{20A877CE-28C6-01F8-9F2E-89BD4B25A82E}"/>
              </a:ext>
            </a:extLst>
          </p:cNvPr>
          <p:cNvCxnSpPr/>
          <p:nvPr/>
        </p:nvCxnSpPr>
        <p:spPr>
          <a:xfrm flipV="1">
            <a:off x="279817" y="1344000"/>
            <a:ext cx="11619874" cy="22485"/>
          </a:xfrm>
          <a:prstGeom prst="straightConnector1">
            <a:avLst/>
          </a:prstGeom>
          <a:ln w="12700">
            <a:solidFill>
              <a:srgbClr val="002F56"/>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D40FAFF1-32F3-43D0-A31E-44E59BA72A80}"/>
              </a:ext>
            </a:extLst>
          </p:cNvPr>
          <p:cNvSpPr/>
          <p:nvPr/>
        </p:nvSpPr>
        <p:spPr>
          <a:xfrm>
            <a:off x="278254" y="1422149"/>
            <a:ext cx="11556658" cy="551739"/>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0"/>
              <a:t>What is the distribution of projects by research focus area within the Suicide Prevention AMP?</a:t>
            </a:r>
          </a:p>
        </p:txBody>
      </p:sp>
      <p:sp>
        <p:nvSpPr>
          <p:cNvPr id="63" name="TextBox 62">
            <a:extLst>
              <a:ext uri="{FF2B5EF4-FFF2-40B4-BE49-F238E27FC236}">
                <a16:creationId xmlns:a16="http://schemas.microsoft.com/office/drawing/2014/main" id="{93FC12E1-C677-BE74-61A4-43F623818CF0}"/>
              </a:ext>
            </a:extLst>
          </p:cNvPr>
          <p:cNvSpPr txBox="1"/>
          <p:nvPr/>
        </p:nvSpPr>
        <p:spPr>
          <a:xfrm>
            <a:off x="165438" y="5712140"/>
            <a:ext cx="4236584" cy="430887"/>
          </a:xfrm>
          <a:prstGeom prst="rect">
            <a:avLst/>
          </a:prstGeom>
          <a:noFill/>
        </p:spPr>
        <p:txBody>
          <a:bodyPr wrap="square">
            <a:spAutoFit/>
          </a:bodyPr>
          <a:lstStyle/>
          <a:p>
            <a:r>
              <a:rPr lang="en-US" sz="1100" b="1"/>
              <a:t>Note: </a:t>
            </a:r>
            <a:r>
              <a:rPr lang="en-US" sz="1100"/>
              <a:t>Totals for each category may fluctuate across the chart due to potential presence of up to 3 RAFT portfolio tags per project.</a:t>
            </a:r>
          </a:p>
        </p:txBody>
      </p:sp>
      <p:sp>
        <p:nvSpPr>
          <p:cNvPr id="2" name="TextBox 1">
            <a:extLst>
              <a:ext uri="{FF2B5EF4-FFF2-40B4-BE49-F238E27FC236}">
                <a16:creationId xmlns:a16="http://schemas.microsoft.com/office/drawing/2014/main" id="{3C29B009-B286-7025-B0D1-F1947CCA187A}"/>
              </a:ext>
            </a:extLst>
          </p:cNvPr>
          <p:cNvSpPr txBox="1"/>
          <p:nvPr/>
        </p:nvSpPr>
        <p:spPr>
          <a:xfrm>
            <a:off x="3120139" y="6150047"/>
            <a:ext cx="6002446" cy="646331"/>
          </a:xfrm>
          <a:prstGeom prst="rect">
            <a:avLst/>
          </a:prstGeom>
          <a:noFill/>
        </p:spPr>
        <p:txBody>
          <a:bodyPr wrap="square" lIns="91440" tIns="45720" rIns="91440" bIns="45720" rtlCol="0" anchor="t">
            <a:spAutoFit/>
          </a:bodyPr>
          <a:lstStyle/>
          <a:p>
            <a:pPr algn="ctr"/>
            <a:r>
              <a:rPr lang="en-US" sz="1200">
                <a:solidFill>
                  <a:schemeClr val="bg1"/>
                </a:solidFill>
              </a:rPr>
              <a:t>Source: RAFT data on 149 projects in the Suicide Prevention portfolio with start years between 2005-2023.</a:t>
            </a:r>
          </a:p>
          <a:p>
            <a:pPr algn="ctr"/>
            <a:endParaRPr lang="en-US" sz="1200">
              <a:solidFill>
                <a:schemeClr val="bg1"/>
              </a:solidFill>
            </a:endParaRPr>
          </a:p>
        </p:txBody>
      </p:sp>
      <p:sp>
        <p:nvSpPr>
          <p:cNvPr id="6" name="TextBox 5">
            <a:extLst>
              <a:ext uri="{FF2B5EF4-FFF2-40B4-BE49-F238E27FC236}">
                <a16:creationId xmlns:a16="http://schemas.microsoft.com/office/drawing/2014/main" id="{DDB4F729-7437-C1B9-BD88-C6E0D30C086E}"/>
              </a:ext>
            </a:extLst>
          </p:cNvPr>
          <p:cNvSpPr txBox="1"/>
          <p:nvPr/>
        </p:nvSpPr>
        <p:spPr>
          <a:xfrm>
            <a:off x="343033" y="890952"/>
            <a:ext cx="11556658" cy="369332"/>
          </a:xfrm>
          <a:prstGeom prst="rect">
            <a:avLst/>
          </a:prstGeom>
          <a:noFill/>
        </p:spPr>
        <p:txBody>
          <a:bodyPr wrap="square" lIns="91440" tIns="45720" rIns="91440" bIns="45720" rtlCol="0" anchor="t">
            <a:spAutoFit/>
          </a:bodyPr>
          <a:lstStyle/>
          <a:p>
            <a:r>
              <a:rPr lang="en-US" b="1" i="1">
                <a:cs typeface="Calibri"/>
              </a:rPr>
              <a:t>The most common research focus area in the AMP is “Mental and Behavioral Health”</a:t>
            </a:r>
          </a:p>
        </p:txBody>
      </p:sp>
      <p:grpSp>
        <p:nvGrpSpPr>
          <p:cNvPr id="7" name="Group 6">
            <a:extLst>
              <a:ext uri="{FF2B5EF4-FFF2-40B4-BE49-F238E27FC236}">
                <a16:creationId xmlns:a16="http://schemas.microsoft.com/office/drawing/2014/main" id="{A131D2AB-0162-F795-0EBF-450EF17503BF}"/>
              </a:ext>
            </a:extLst>
          </p:cNvPr>
          <p:cNvGrpSpPr/>
          <p:nvPr/>
        </p:nvGrpSpPr>
        <p:grpSpPr>
          <a:xfrm>
            <a:off x="5116946" y="2149876"/>
            <a:ext cx="6400800" cy="3657600"/>
            <a:chOff x="914400" y="914400"/>
            <a:chExt cx="6400800" cy="3657600"/>
          </a:xfrm>
        </p:grpSpPr>
        <p:sp>
          <p:nvSpPr>
            <p:cNvPr id="8" name="rc3">
              <a:extLst>
                <a:ext uri="{FF2B5EF4-FFF2-40B4-BE49-F238E27FC236}">
                  <a16:creationId xmlns:a16="http://schemas.microsoft.com/office/drawing/2014/main" id="{5B27ABDF-07D8-EA4D-870B-54C7903D42A8}"/>
                </a:ext>
              </a:extLst>
            </p:cNvPr>
            <p:cNvSpPr/>
            <p:nvPr/>
          </p:nvSpPr>
          <p:spPr>
            <a:xfrm>
              <a:off x="914400" y="914400"/>
              <a:ext cx="6400800" cy="3657600"/>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9" name="rc4">
              <a:extLst>
                <a:ext uri="{FF2B5EF4-FFF2-40B4-BE49-F238E27FC236}">
                  <a16:creationId xmlns:a16="http://schemas.microsoft.com/office/drawing/2014/main" id="{F703B660-E8F6-2AC6-B573-33BDCEECB07F}"/>
                </a:ext>
              </a:extLst>
            </p:cNvPr>
            <p:cNvSpPr/>
            <p:nvPr/>
          </p:nvSpPr>
          <p:spPr>
            <a:xfrm>
              <a:off x="914400" y="914400"/>
              <a:ext cx="6400800" cy="3657600"/>
            </a:xfrm>
            <a:prstGeom prst="rect">
              <a:avLst/>
            </a:prstGeom>
            <a:solidFill>
              <a:srgbClr val="FFFFFF">
                <a:alpha val="100000"/>
              </a:srgbClr>
            </a:solidFill>
            <a:ln w="12318" cap="rnd">
              <a:solidFill>
                <a:srgbClr val="FFFFFF">
                  <a:alpha val="100000"/>
                </a:srgbClr>
              </a:solidFill>
              <a:prstDash val="solid"/>
              <a:round/>
            </a:ln>
          </p:spPr>
          <p:txBody>
            <a:bodyPr/>
            <a:lstStyle/>
            <a:p>
              <a:endParaRPr/>
            </a:p>
          </p:txBody>
        </p:sp>
        <p:sp>
          <p:nvSpPr>
            <p:cNvPr id="10" name="rc5">
              <a:extLst>
                <a:ext uri="{FF2B5EF4-FFF2-40B4-BE49-F238E27FC236}">
                  <a16:creationId xmlns:a16="http://schemas.microsoft.com/office/drawing/2014/main" id="{8B0D037A-8DF6-2C57-E8B3-1EF982C70910}"/>
                </a:ext>
              </a:extLst>
            </p:cNvPr>
            <p:cNvSpPr/>
            <p:nvPr/>
          </p:nvSpPr>
          <p:spPr>
            <a:xfrm>
              <a:off x="3776601" y="1205616"/>
              <a:ext cx="3475335" cy="2955753"/>
            </a:xfrm>
            <a:prstGeom prst="rect">
              <a:avLst/>
            </a:prstGeom>
            <a:solidFill>
              <a:srgbClr val="FFFFFF">
                <a:alpha val="100000"/>
              </a:srgbClr>
            </a:solidFill>
          </p:spPr>
          <p:txBody>
            <a:bodyPr/>
            <a:lstStyle/>
            <a:p>
              <a:endParaRPr/>
            </a:p>
          </p:txBody>
        </p:sp>
        <p:sp>
          <p:nvSpPr>
            <p:cNvPr id="11" name="pl6">
              <a:extLst>
                <a:ext uri="{FF2B5EF4-FFF2-40B4-BE49-F238E27FC236}">
                  <a16:creationId xmlns:a16="http://schemas.microsoft.com/office/drawing/2014/main" id="{83630135-F14A-DF4E-C94F-78BC000EC6D3}"/>
                </a:ext>
              </a:extLst>
            </p:cNvPr>
            <p:cNvSpPr/>
            <p:nvPr/>
          </p:nvSpPr>
          <p:spPr>
            <a:xfrm>
              <a:off x="3776601"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12" name="pl7">
              <a:extLst>
                <a:ext uri="{FF2B5EF4-FFF2-40B4-BE49-F238E27FC236}">
                  <a16:creationId xmlns:a16="http://schemas.microsoft.com/office/drawing/2014/main" id="{D3EA6A51-F9AC-FFCE-0BB1-0684968173A3}"/>
                </a:ext>
              </a:extLst>
            </p:cNvPr>
            <p:cNvSpPr/>
            <p:nvPr/>
          </p:nvSpPr>
          <p:spPr>
            <a:xfrm>
              <a:off x="4378391"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13" name="pl8">
              <a:extLst>
                <a:ext uri="{FF2B5EF4-FFF2-40B4-BE49-F238E27FC236}">
                  <a16:creationId xmlns:a16="http://schemas.microsoft.com/office/drawing/2014/main" id="{86E05A99-9AEA-E809-0020-FF6A1A6CE520}"/>
                </a:ext>
              </a:extLst>
            </p:cNvPr>
            <p:cNvSpPr/>
            <p:nvPr/>
          </p:nvSpPr>
          <p:spPr>
            <a:xfrm>
              <a:off x="4980181"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14" name="pl9">
              <a:extLst>
                <a:ext uri="{FF2B5EF4-FFF2-40B4-BE49-F238E27FC236}">
                  <a16:creationId xmlns:a16="http://schemas.microsoft.com/office/drawing/2014/main" id="{BAED8784-3ADB-256A-94BF-4B9773FFE372}"/>
                </a:ext>
              </a:extLst>
            </p:cNvPr>
            <p:cNvSpPr/>
            <p:nvPr/>
          </p:nvSpPr>
          <p:spPr>
            <a:xfrm>
              <a:off x="5581970"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15" name="pl10">
              <a:extLst>
                <a:ext uri="{FF2B5EF4-FFF2-40B4-BE49-F238E27FC236}">
                  <a16:creationId xmlns:a16="http://schemas.microsoft.com/office/drawing/2014/main" id="{28438245-ADB3-A5F3-48DE-B8463FCA2E07}"/>
                </a:ext>
              </a:extLst>
            </p:cNvPr>
            <p:cNvSpPr/>
            <p:nvPr/>
          </p:nvSpPr>
          <p:spPr>
            <a:xfrm>
              <a:off x="6183760"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16" name="pl11">
              <a:extLst>
                <a:ext uri="{FF2B5EF4-FFF2-40B4-BE49-F238E27FC236}">
                  <a16:creationId xmlns:a16="http://schemas.microsoft.com/office/drawing/2014/main" id="{475499C0-64A0-467A-5A6E-4B89C4517633}"/>
                </a:ext>
              </a:extLst>
            </p:cNvPr>
            <p:cNvSpPr/>
            <p:nvPr/>
          </p:nvSpPr>
          <p:spPr>
            <a:xfrm>
              <a:off x="6785550"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17" name="rc12">
              <a:extLst>
                <a:ext uri="{FF2B5EF4-FFF2-40B4-BE49-F238E27FC236}">
                  <a16:creationId xmlns:a16="http://schemas.microsoft.com/office/drawing/2014/main" id="{91696BFC-C21C-1381-C9D2-3CB58FFFFEE9}"/>
                </a:ext>
              </a:extLst>
            </p:cNvPr>
            <p:cNvSpPr/>
            <p:nvPr/>
          </p:nvSpPr>
          <p:spPr>
            <a:xfrm>
              <a:off x="3776601" y="4006283"/>
              <a:ext cx="60178" cy="91226"/>
            </a:xfrm>
            <a:prstGeom prst="rect">
              <a:avLst/>
            </a:prstGeom>
            <a:solidFill>
              <a:srgbClr val="2E75B6">
                <a:alpha val="100000"/>
              </a:srgbClr>
            </a:solidFill>
          </p:spPr>
          <p:txBody>
            <a:bodyPr/>
            <a:lstStyle/>
            <a:p>
              <a:endParaRPr/>
            </a:p>
          </p:txBody>
        </p:sp>
        <p:sp>
          <p:nvSpPr>
            <p:cNvPr id="18" name="rc13">
              <a:extLst>
                <a:ext uri="{FF2B5EF4-FFF2-40B4-BE49-F238E27FC236}">
                  <a16:creationId xmlns:a16="http://schemas.microsoft.com/office/drawing/2014/main" id="{C5656570-0851-9D59-F306-C9AAF1789C13}"/>
                </a:ext>
              </a:extLst>
            </p:cNvPr>
            <p:cNvSpPr/>
            <p:nvPr/>
          </p:nvSpPr>
          <p:spPr>
            <a:xfrm>
              <a:off x="3776601" y="3823829"/>
              <a:ext cx="60178" cy="91226"/>
            </a:xfrm>
            <a:prstGeom prst="rect">
              <a:avLst/>
            </a:prstGeom>
            <a:solidFill>
              <a:srgbClr val="2E75B6">
                <a:alpha val="100000"/>
              </a:srgbClr>
            </a:solidFill>
          </p:spPr>
          <p:txBody>
            <a:bodyPr/>
            <a:lstStyle/>
            <a:p>
              <a:endParaRPr/>
            </a:p>
          </p:txBody>
        </p:sp>
        <p:sp>
          <p:nvSpPr>
            <p:cNvPr id="19" name="rc14">
              <a:extLst>
                <a:ext uri="{FF2B5EF4-FFF2-40B4-BE49-F238E27FC236}">
                  <a16:creationId xmlns:a16="http://schemas.microsoft.com/office/drawing/2014/main" id="{5768702F-60FD-B768-3F7C-3DD9E47EBD2B}"/>
                </a:ext>
              </a:extLst>
            </p:cNvPr>
            <p:cNvSpPr/>
            <p:nvPr/>
          </p:nvSpPr>
          <p:spPr>
            <a:xfrm>
              <a:off x="3776601" y="3641376"/>
              <a:ext cx="60178" cy="91226"/>
            </a:xfrm>
            <a:prstGeom prst="rect">
              <a:avLst/>
            </a:prstGeom>
            <a:solidFill>
              <a:srgbClr val="2E75B6">
                <a:alpha val="100000"/>
              </a:srgbClr>
            </a:solidFill>
          </p:spPr>
          <p:txBody>
            <a:bodyPr/>
            <a:lstStyle/>
            <a:p>
              <a:endParaRPr/>
            </a:p>
          </p:txBody>
        </p:sp>
        <p:sp>
          <p:nvSpPr>
            <p:cNvPr id="20" name="rc15">
              <a:extLst>
                <a:ext uri="{FF2B5EF4-FFF2-40B4-BE49-F238E27FC236}">
                  <a16:creationId xmlns:a16="http://schemas.microsoft.com/office/drawing/2014/main" id="{2D3DE24C-E118-565D-9E71-310DC923FE6A}"/>
                </a:ext>
              </a:extLst>
            </p:cNvPr>
            <p:cNvSpPr/>
            <p:nvPr/>
          </p:nvSpPr>
          <p:spPr>
            <a:xfrm>
              <a:off x="3776601" y="3458922"/>
              <a:ext cx="60178" cy="91226"/>
            </a:xfrm>
            <a:prstGeom prst="rect">
              <a:avLst/>
            </a:prstGeom>
            <a:solidFill>
              <a:srgbClr val="2E75B6">
                <a:alpha val="100000"/>
              </a:srgbClr>
            </a:solidFill>
          </p:spPr>
          <p:txBody>
            <a:bodyPr/>
            <a:lstStyle/>
            <a:p>
              <a:endParaRPr/>
            </a:p>
          </p:txBody>
        </p:sp>
        <p:sp>
          <p:nvSpPr>
            <p:cNvPr id="21" name="rc16">
              <a:extLst>
                <a:ext uri="{FF2B5EF4-FFF2-40B4-BE49-F238E27FC236}">
                  <a16:creationId xmlns:a16="http://schemas.microsoft.com/office/drawing/2014/main" id="{E4B9838E-606F-97D5-0693-8B97BDD7DEE4}"/>
                </a:ext>
              </a:extLst>
            </p:cNvPr>
            <p:cNvSpPr/>
            <p:nvPr/>
          </p:nvSpPr>
          <p:spPr>
            <a:xfrm>
              <a:off x="3776601" y="3276468"/>
              <a:ext cx="120357" cy="91226"/>
            </a:xfrm>
            <a:prstGeom prst="rect">
              <a:avLst/>
            </a:prstGeom>
            <a:solidFill>
              <a:srgbClr val="2E75B6">
                <a:alpha val="100000"/>
              </a:srgbClr>
            </a:solidFill>
          </p:spPr>
          <p:txBody>
            <a:bodyPr/>
            <a:lstStyle/>
            <a:p>
              <a:endParaRPr/>
            </a:p>
          </p:txBody>
        </p:sp>
        <p:sp>
          <p:nvSpPr>
            <p:cNvPr id="22" name="rc17">
              <a:extLst>
                <a:ext uri="{FF2B5EF4-FFF2-40B4-BE49-F238E27FC236}">
                  <a16:creationId xmlns:a16="http://schemas.microsoft.com/office/drawing/2014/main" id="{D56DAB6F-F9B8-A6E6-2B64-F7292777AA48}"/>
                </a:ext>
              </a:extLst>
            </p:cNvPr>
            <p:cNvSpPr/>
            <p:nvPr/>
          </p:nvSpPr>
          <p:spPr>
            <a:xfrm>
              <a:off x="3776601" y="3094014"/>
              <a:ext cx="120357" cy="91226"/>
            </a:xfrm>
            <a:prstGeom prst="rect">
              <a:avLst/>
            </a:prstGeom>
            <a:solidFill>
              <a:srgbClr val="2E75B6">
                <a:alpha val="100000"/>
              </a:srgbClr>
            </a:solidFill>
          </p:spPr>
          <p:txBody>
            <a:bodyPr/>
            <a:lstStyle/>
            <a:p>
              <a:endParaRPr/>
            </a:p>
          </p:txBody>
        </p:sp>
        <p:sp>
          <p:nvSpPr>
            <p:cNvPr id="23" name="rc18">
              <a:extLst>
                <a:ext uri="{FF2B5EF4-FFF2-40B4-BE49-F238E27FC236}">
                  <a16:creationId xmlns:a16="http://schemas.microsoft.com/office/drawing/2014/main" id="{A72D63A2-084D-0B98-50FA-37FD882370E0}"/>
                </a:ext>
              </a:extLst>
            </p:cNvPr>
            <p:cNvSpPr/>
            <p:nvPr/>
          </p:nvSpPr>
          <p:spPr>
            <a:xfrm>
              <a:off x="3776601" y="2911560"/>
              <a:ext cx="120357" cy="91226"/>
            </a:xfrm>
            <a:prstGeom prst="rect">
              <a:avLst/>
            </a:prstGeom>
            <a:solidFill>
              <a:srgbClr val="2E75B6">
                <a:alpha val="100000"/>
              </a:srgbClr>
            </a:solidFill>
          </p:spPr>
          <p:txBody>
            <a:bodyPr/>
            <a:lstStyle/>
            <a:p>
              <a:endParaRPr/>
            </a:p>
          </p:txBody>
        </p:sp>
        <p:sp>
          <p:nvSpPr>
            <p:cNvPr id="24" name="rc19">
              <a:extLst>
                <a:ext uri="{FF2B5EF4-FFF2-40B4-BE49-F238E27FC236}">
                  <a16:creationId xmlns:a16="http://schemas.microsoft.com/office/drawing/2014/main" id="{5523F71D-87DA-6D6C-59DB-625A8DE3B1D6}"/>
                </a:ext>
              </a:extLst>
            </p:cNvPr>
            <p:cNvSpPr/>
            <p:nvPr/>
          </p:nvSpPr>
          <p:spPr>
            <a:xfrm>
              <a:off x="3776601" y="2729106"/>
              <a:ext cx="120357" cy="91226"/>
            </a:xfrm>
            <a:prstGeom prst="rect">
              <a:avLst/>
            </a:prstGeom>
            <a:solidFill>
              <a:srgbClr val="2E75B6">
                <a:alpha val="100000"/>
              </a:srgbClr>
            </a:solidFill>
          </p:spPr>
          <p:txBody>
            <a:bodyPr/>
            <a:lstStyle/>
            <a:p>
              <a:endParaRPr/>
            </a:p>
          </p:txBody>
        </p:sp>
        <p:sp>
          <p:nvSpPr>
            <p:cNvPr id="25" name="rc20">
              <a:extLst>
                <a:ext uri="{FF2B5EF4-FFF2-40B4-BE49-F238E27FC236}">
                  <a16:creationId xmlns:a16="http://schemas.microsoft.com/office/drawing/2014/main" id="{A047AB74-10CE-4EC7-8012-B843C30563D9}"/>
                </a:ext>
              </a:extLst>
            </p:cNvPr>
            <p:cNvSpPr/>
            <p:nvPr/>
          </p:nvSpPr>
          <p:spPr>
            <a:xfrm>
              <a:off x="3776601" y="2546652"/>
              <a:ext cx="180536" cy="91226"/>
            </a:xfrm>
            <a:prstGeom prst="rect">
              <a:avLst/>
            </a:prstGeom>
            <a:solidFill>
              <a:srgbClr val="2E75B6">
                <a:alpha val="100000"/>
              </a:srgbClr>
            </a:solidFill>
          </p:spPr>
          <p:txBody>
            <a:bodyPr/>
            <a:lstStyle/>
            <a:p>
              <a:endParaRPr/>
            </a:p>
          </p:txBody>
        </p:sp>
        <p:sp>
          <p:nvSpPr>
            <p:cNvPr id="26" name="rc21">
              <a:extLst>
                <a:ext uri="{FF2B5EF4-FFF2-40B4-BE49-F238E27FC236}">
                  <a16:creationId xmlns:a16="http://schemas.microsoft.com/office/drawing/2014/main" id="{9D9DA942-F262-211E-ED72-111CA026E043}"/>
                </a:ext>
              </a:extLst>
            </p:cNvPr>
            <p:cNvSpPr/>
            <p:nvPr/>
          </p:nvSpPr>
          <p:spPr>
            <a:xfrm>
              <a:off x="3776601" y="2364198"/>
              <a:ext cx="180536" cy="91226"/>
            </a:xfrm>
            <a:prstGeom prst="rect">
              <a:avLst/>
            </a:prstGeom>
            <a:solidFill>
              <a:srgbClr val="2E75B6">
                <a:alpha val="100000"/>
              </a:srgbClr>
            </a:solidFill>
          </p:spPr>
          <p:txBody>
            <a:bodyPr/>
            <a:lstStyle/>
            <a:p>
              <a:endParaRPr/>
            </a:p>
          </p:txBody>
        </p:sp>
        <p:sp>
          <p:nvSpPr>
            <p:cNvPr id="27" name="rc22">
              <a:extLst>
                <a:ext uri="{FF2B5EF4-FFF2-40B4-BE49-F238E27FC236}">
                  <a16:creationId xmlns:a16="http://schemas.microsoft.com/office/drawing/2014/main" id="{F31DC8CA-8810-1B4E-D482-00A3BA4E8FF9}"/>
                </a:ext>
              </a:extLst>
            </p:cNvPr>
            <p:cNvSpPr/>
            <p:nvPr/>
          </p:nvSpPr>
          <p:spPr>
            <a:xfrm>
              <a:off x="3776601" y="2181744"/>
              <a:ext cx="240715" cy="91226"/>
            </a:xfrm>
            <a:prstGeom prst="rect">
              <a:avLst/>
            </a:prstGeom>
            <a:solidFill>
              <a:srgbClr val="2E75B6">
                <a:alpha val="100000"/>
              </a:srgbClr>
            </a:solidFill>
          </p:spPr>
          <p:txBody>
            <a:bodyPr/>
            <a:lstStyle/>
            <a:p>
              <a:endParaRPr/>
            </a:p>
          </p:txBody>
        </p:sp>
        <p:sp>
          <p:nvSpPr>
            <p:cNvPr id="28" name="rc23">
              <a:extLst>
                <a:ext uri="{FF2B5EF4-FFF2-40B4-BE49-F238E27FC236}">
                  <a16:creationId xmlns:a16="http://schemas.microsoft.com/office/drawing/2014/main" id="{06C04255-73CA-9BCA-CDA9-DA68C62DCBE0}"/>
                </a:ext>
              </a:extLst>
            </p:cNvPr>
            <p:cNvSpPr/>
            <p:nvPr/>
          </p:nvSpPr>
          <p:spPr>
            <a:xfrm>
              <a:off x="3776601" y="1999290"/>
              <a:ext cx="361073" cy="91226"/>
            </a:xfrm>
            <a:prstGeom prst="rect">
              <a:avLst/>
            </a:prstGeom>
            <a:solidFill>
              <a:srgbClr val="2E75B6">
                <a:alpha val="100000"/>
              </a:srgbClr>
            </a:solidFill>
          </p:spPr>
          <p:txBody>
            <a:bodyPr/>
            <a:lstStyle/>
            <a:p>
              <a:endParaRPr/>
            </a:p>
          </p:txBody>
        </p:sp>
        <p:sp>
          <p:nvSpPr>
            <p:cNvPr id="29" name="rc24">
              <a:extLst>
                <a:ext uri="{FF2B5EF4-FFF2-40B4-BE49-F238E27FC236}">
                  <a16:creationId xmlns:a16="http://schemas.microsoft.com/office/drawing/2014/main" id="{C2AFA691-FEF8-AE5F-6B31-87FB0B7221CB}"/>
                </a:ext>
              </a:extLst>
            </p:cNvPr>
            <p:cNvSpPr/>
            <p:nvPr/>
          </p:nvSpPr>
          <p:spPr>
            <a:xfrm>
              <a:off x="3776601" y="1816836"/>
              <a:ext cx="421252" cy="91226"/>
            </a:xfrm>
            <a:prstGeom prst="rect">
              <a:avLst/>
            </a:prstGeom>
            <a:solidFill>
              <a:srgbClr val="2E75B6">
                <a:alpha val="100000"/>
              </a:srgbClr>
            </a:solidFill>
          </p:spPr>
          <p:txBody>
            <a:bodyPr/>
            <a:lstStyle/>
            <a:p>
              <a:endParaRPr/>
            </a:p>
          </p:txBody>
        </p:sp>
        <p:sp>
          <p:nvSpPr>
            <p:cNvPr id="30" name="rc25">
              <a:extLst>
                <a:ext uri="{FF2B5EF4-FFF2-40B4-BE49-F238E27FC236}">
                  <a16:creationId xmlns:a16="http://schemas.microsoft.com/office/drawing/2014/main" id="{E23B7BCC-A083-B546-4FC6-9F541567F4A8}"/>
                </a:ext>
              </a:extLst>
            </p:cNvPr>
            <p:cNvSpPr/>
            <p:nvPr/>
          </p:nvSpPr>
          <p:spPr>
            <a:xfrm>
              <a:off x="3776601" y="1634382"/>
              <a:ext cx="1263758" cy="91226"/>
            </a:xfrm>
            <a:prstGeom prst="rect">
              <a:avLst/>
            </a:prstGeom>
            <a:solidFill>
              <a:srgbClr val="2E75B6">
                <a:alpha val="100000"/>
              </a:srgbClr>
            </a:solidFill>
          </p:spPr>
          <p:txBody>
            <a:bodyPr/>
            <a:lstStyle/>
            <a:p>
              <a:endParaRPr/>
            </a:p>
          </p:txBody>
        </p:sp>
        <p:sp>
          <p:nvSpPr>
            <p:cNvPr id="31" name="rc26">
              <a:extLst>
                <a:ext uri="{FF2B5EF4-FFF2-40B4-BE49-F238E27FC236}">
                  <a16:creationId xmlns:a16="http://schemas.microsoft.com/office/drawing/2014/main" id="{30F2EE40-12F8-2779-D49C-FD619E78ABF9}"/>
                </a:ext>
              </a:extLst>
            </p:cNvPr>
            <p:cNvSpPr/>
            <p:nvPr/>
          </p:nvSpPr>
          <p:spPr>
            <a:xfrm>
              <a:off x="3776601" y="1451929"/>
              <a:ext cx="1805369" cy="91226"/>
            </a:xfrm>
            <a:prstGeom prst="rect">
              <a:avLst/>
            </a:prstGeom>
            <a:solidFill>
              <a:srgbClr val="2E75B6">
                <a:alpha val="100000"/>
              </a:srgbClr>
            </a:solidFill>
          </p:spPr>
          <p:txBody>
            <a:bodyPr/>
            <a:lstStyle/>
            <a:p>
              <a:endParaRPr/>
            </a:p>
          </p:txBody>
        </p:sp>
        <p:sp>
          <p:nvSpPr>
            <p:cNvPr id="32" name="rc27">
              <a:extLst>
                <a:ext uri="{FF2B5EF4-FFF2-40B4-BE49-F238E27FC236}">
                  <a16:creationId xmlns:a16="http://schemas.microsoft.com/office/drawing/2014/main" id="{6E470773-5FBC-F3C3-C29C-714539E7BECA}"/>
                </a:ext>
              </a:extLst>
            </p:cNvPr>
            <p:cNvSpPr/>
            <p:nvPr/>
          </p:nvSpPr>
          <p:spPr>
            <a:xfrm>
              <a:off x="3776601" y="1269475"/>
              <a:ext cx="3249664" cy="91226"/>
            </a:xfrm>
            <a:prstGeom prst="rect">
              <a:avLst/>
            </a:prstGeom>
            <a:solidFill>
              <a:srgbClr val="2E75B6">
                <a:alpha val="100000"/>
              </a:srgbClr>
            </a:solidFill>
          </p:spPr>
          <p:txBody>
            <a:bodyPr/>
            <a:lstStyle/>
            <a:p>
              <a:endParaRPr/>
            </a:p>
          </p:txBody>
        </p:sp>
        <p:sp>
          <p:nvSpPr>
            <p:cNvPr id="33" name="tx28">
              <a:extLst>
                <a:ext uri="{FF2B5EF4-FFF2-40B4-BE49-F238E27FC236}">
                  <a16:creationId xmlns:a16="http://schemas.microsoft.com/office/drawing/2014/main" id="{0403E4DD-B07D-00D4-E452-7EFF1C6A0702}"/>
                </a:ext>
              </a:extLst>
            </p:cNvPr>
            <p:cNvSpPr/>
            <p:nvPr/>
          </p:nvSpPr>
          <p:spPr>
            <a:xfrm>
              <a:off x="3857972" y="4001306"/>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a:t>
              </a:r>
            </a:p>
          </p:txBody>
        </p:sp>
        <p:sp>
          <p:nvSpPr>
            <p:cNvPr id="34" name="tx29">
              <a:extLst>
                <a:ext uri="{FF2B5EF4-FFF2-40B4-BE49-F238E27FC236}">
                  <a16:creationId xmlns:a16="http://schemas.microsoft.com/office/drawing/2014/main" id="{1E9CCBF8-D1BD-968B-C963-885CAD462B94}"/>
                </a:ext>
              </a:extLst>
            </p:cNvPr>
            <p:cNvSpPr/>
            <p:nvPr/>
          </p:nvSpPr>
          <p:spPr>
            <a:xfrm>
              <a:off x="3857972" y="3818852"/>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a:t>
              </a:r>
            </a:p>
          </p:txBody>
        </p:sp>
        <p:sp>
          <p:nvSpPr>
            <p:cNvPr id="35" name="tx30">
              <a:extLst>
                <a:ext uri="{FF2B5EF4-FFF2-40B4-BE49-F238E27FC236}">
                  <a16:creationId xmlns:a16="http://schemas.microsoft.com/office/drawing/2014/main" id="{952ECEF8-40D1-4893-AD3D-C5535F9889B7}"/>
                </a:ext>
              </a:extLst>
            </p:cNvPr>
            <p:cNvSpPr/>
            <p:nvPr/>
          </p:nvSpPr>
          <p:spPr>
            <a:xfrm>
              <a:off x="3857972" y="3636398"/>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a:t>
              </a:r>
            </a:p>
          </p:txBody>
        </p:sp>
        <p:sp>
          <p:nvSpPr>
            <p:cNvPr id="36" name="tx31">
              <a:extLst>
                <a:ext uri="{FF2B5EF4-FFF2-40B4-BE49-F238E27FC236}">
                  <a16:creationId xmlns:a16="http://schemas.microsoft.com/office/drawing/2014/main" id="{05B4D877-D9EA-EA09-22B5-F4A66CAF302B}"/>
                </a:ext>
              </a:extLst>
            </p:cNvPr>
            <p:cNvSpPr/>
            <p:nvPr/>
          </p:nvSpPr>
          <p:spPr>
            <a:xfrm>
              <a:off x="3857972" y="3453944"/>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a:t>
              </a:r>
            </a:p>
          </p:txBody>
        </p:sp>
        <p:sp>
          <p:nvSpPr>
            <p:cNvPr id="37" name="tx32">
              <a:extLst>
                <a:ext uri="{FF2B5EF4-FFF2-40B4-BE49-F238E27FC236}">
                  <a16:creationId xmlns:a16="http://schemas.microsoft.com/office/drawing/2014/main" id="{BAEE17BA-1468-E852-A664-29CA1C605786}"/>
                </a:ext>
              </a:extLst>
            </p:cNvPr>
            <p:cNvSpPr/>
            <p:nvPr/>
          </p:nvSpPr>
          <p:spPr>
            <a:xfrm>
              <a:off x="3918151" y="3271490"/>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a:t>
              </a:r>
            </a:p>
          </p:txBody>
        </p:sp>
        <p:sp>
          <p:nvSpPr>
            <p:cNvPr id="38" name="tx33">
              <a:extLst>
                <a:ext uri="{FF2B5EF4-FFF2-40B4-BE49-F238E27FC236}">
                  <a16:creationId xmlns:a16="http://schemas.microsoft.com/office/drawing/2014/main" id="{7FE610AB-3EF3-C38E-9A2A-CE96F68AC526}"/>
                </a:ext>
              </a:extLst>
            </p:cNvPr>
            <p:cNvSpPr/>
            <p:nvPr/>
          </p:nvSpPr>
          <p:spPr>
            <a:xfrm>
              <a:off x="3918151" y="3089036"/>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a:t>
              </a:r>
            </a:p>
          </p:txBody>
        </p:sp>
        <p:sp>
          <p:nvSpPr>
            <p:cNvPr id="39" name="tx34">
              <a:extLst>
                <a:ext uri="{FF2B5EF4-FFF2-40B4-BE49-F238E27FC236}">
                  <a16:creationId xmlns:a16="http://schemas.microsoft.com/office/drawing/2014/main" id="{DB54DEE8-4FE3-CDF6-EA32-DEDF497A355A}"/>
                </a:ext>
              </a:extLst>
            </p:cNvPr>
            <p:cNvSpPr/>
            <p:nvPr/>
          </p:nvSpPr>
          <p:spPr>
            <a:xfrm>
              <a:off x="3918151" y="2906582"/>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a:t>
              </a:r>
            </a:p>
          </p:txBody>
        </p:sp>
        <p:sp>
          <p:nvSpPr>
            <p:cNvPr id="40" name="tx35">
              <a:extLst>
                <a:ext uri="{FF2B5EF4-FFF2-40B4-BE49-F238E27FC236}">
                  <a16:creationId xmlns:a16="http://schemas.microsoft.com/office/drawing/2014/main" id="{4EC7D96F-0D73-592C-A5A0-A1B2F8E9B2E5}"/>
                </a:ext>
              </a:extLst>
            </p:cNvPr>
            <p:cNvSpPr/>
            <p:nvPr/>
          </p:nvSpPr>
          <p:spPr>
            <a:xfrm>
              <a:off x="3918151" y="2724128"/>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a:t>
              </a:r>
            </a:p>
          </p:txBody>
        </p:sp>
        <p:sp>
          <p:nvSpPr>
            <p:cNvPr id="41" name="tx36">
              <a:extLst>
                <a:ext uri="{FF2B5EF4-FFF2-40B4-BE49-F238E27FC236}">
                  <a16:creationId xmlns:a16="http://schemas.microsoft.com/office/drawing/2014/main" id="{59C73BDB-061A-359A-6603-FC3962991CA1}"/>
                </a:ext>
              </a:extLst>
            </p:cNvPr>
            <p:cNvSpPr/>
            <p:nvPr/>
          </p:nvSpPr>
          <p:spPr>
            <a:xfrm>
              <a:off x="3978330" y="2539894"/>
              <a:ext cx="77974"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3</a:t>
              </a:r>
            </a:p>
          </p:txBody>
        </p:sp>
        <p:sp>
          <p:nvSpPr>
            <p:cNvPr id="42" name="tx37">
              <a:extLst>
                <a:ext uri="{FF2B5EF4-FFF2-40B4-BE49-F238E27FC236}">
                  <a16:creationId xmlns:a16="http://schemas.microsoft.com/office/drawing/2014/main" id="{ED0AF093-18ED-501A-0B19-DE901A2ABE05}"/>
                </a:ext>
              </a:extLst>
            </p:cNvPr>
            <p:cNvSpPr/>
            <p:nvPr/>
          </p:nvSpPr>
          <p:spPr>
            <a:xfrm>
              <a:off x="3978330" y="2357441"/>
              <a:ext cx="77974"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3</a:t>
              </a:r>
            </a:p>
          </p:txBody>
        </p:sp>
        <p:sp>
          <p:nvSpPr>
            <p:cNvPr id="43" name="tx38">
              <a:extLst>
                <a:ext uri="{FF2B5EF4-FFF2-40B4-BE49-F238E27FC236}">
                  <a16:creationId xmlns:a16="http://schemas.microsoft.com/office/drawing/2014/main" id="{4C276C32-76C5-415F-2CD5-EB31B3F0EC5D}"/>
                </a:ext>
              </a:extLst>
            </p:cNvPr>
            <p:cNvSpPr/>
            <p:nvPr/>
          </p:nvSpPr>
          <p:spPr>
            <a:xfrm>
              <a:off x="4038509" y="2177177"/>
              <a:ext cx="77974" cy="100360"/>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4</a:t>
              </a:r>
            </a:p>
          </p:txBody>
        </p:sp>
        <p:sp>
          <p:nvSpPr>
            <p:cNvPr id="44" name="tx39">
              <a:extLst>
                <a:ext uri="{FF2B5EF4-FFF2-40B4-BE49-F238E27FC236}">
                  <a16:creationId xmlns:a16="http://schemas.microsoft.com/office/drawing/2014/main" id="{8DA7A8A8-C7C0-F920-5FDC-3BDD4DFFABD0}"/>
                </a:ext>
              </a:extLst>
            </p:cNvPr>
            <p:cNvSpPr/>
            <p:nvPr/>
          </p:nvSpPr>
          <p:spPr>
            <a:xfrm>
              <a:off x="4158867" y="1992601"/>
              <a:ext cx="77974"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6</a:t>
              </a:r>
            </a:p>
          </p:txBody>
        </p:sp>
        <p:sp>
          <p:nvSpPr>
            <p:cNvPr id="124" name="tx40">
              <a:extLst>
                <a:ext uri="{FF2B5EF4-FFF2-40B4-BE49-F238E27FC236}">
                  <a16:creationId xmlns:a16="http://schemas.microsoft.com/office/drawing/2014/main" id="{321ECF94-68E4-88F8-3FC9-6681F323D38C}"/>
                </a:ext>
              </a:extLst>
            </p:cNvPr>
            <p:cNvSpPr/>
            <p:nvPr/>
          </p:nvSpPr>
          <p:spPr>
            <a:xfrm>
              <a:off x="4219046" y="1813570"/>
              <a:ext cx="77974" cy="99060"/>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7</a:t>
              </a:r>
            </a:p>
          </p:txBody>
        </p:sp>
        <p:sp>
          <p:nvSpPr>
            <p:cNvPr id="125" name="tx41">
              <a:extLst>
                <a:ext uri="{FF2B5EF4-FFF2-40B4-BE49-F238E27FC236}">
                  <a16:creationId xmlns:a16="http://schemas.microsoft.com/office/drawing/2014/main" id="{7B98BEE6-A837-D5AD-E13C-1D55FEF0C5F2}"/>
                </a:ext>
              </a:extLst>
            </p:cNvPr>
            <p:cNvSpPr/>
            <p:nvPr/>
          </p:nvSpPr>
          <p:spPr>
            <a:xfrm>
              <a:off x="5094441" y="1629405"/>
              <a:ext cx="155949"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21</a:t>
              </a:r>
            </a:p>
          </p:txBody>
        </p:sp>
        <p:sp>
          <p:nvSpPr>
            <p:cNvPr id="126" name="tx42">
              <a:extLst>
                <a:ext uri="{FF2B5EF4-FFF2-40B4-BE49-F238E27FC236}">
                  <a16:creationId xmlns:a16="http://schemas.microsoft.com/office/drawing/2014/main" id="{B27F180D-F162-CD20-765B-DB7FC18CEAC1}"/>
                </a:ext>
              </a:extLst>
            </p:cNvPr>
            <p:cNvSpPr/>
            <p:nvPr/>
          </p:nvSpPr>
          <p:spPr>
            <a:xfrm>
              <a:off x="5636052" y="1445171"/>
              <a:ext cx="155949"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30</a:t>
              </a:r>
            </a:p>
          </p:txBody>
        </p:sp>
        <p:sp>
          <p:nvSpPr>
            <p:cNvPr id="127" name="tx43">
              <a:extLst>
                <a:ext uri="{FF2B5EF4-FFF2-40B4-BE49-F238E27FC236}">
                  <a16:creationId xmlns:a16="http://schemas.microsoft.com/office/drawing/2014/main" id="{C8A92E7F-FE04-780A-5D24-144D4BD973D7}"/>
                </a:ext>
              </a:extLst>
            </p:cNvPr>
            <p:cNvSpPr/>
            <p:nvPr/>
          </p:nvSpPr>
          <p:spPr>
            <a:xfrm>
              <a:off x="7080347" y="1263196"/>
              <a:ext cx="155949" cy="10207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54</a:t>
              </a:r>
            </a:p>
          </p:txBody>
        </p:sp>
        <p:sp>
          <p:nvSpPr>
            <p:cNvPr id="128" name="rc44">
              <a:extLst>
                <a:ext uri="{FF2B5EF4-FFF2-40B4-BE49-F238E27FC236}">
                  <a16:creationId xmlns:a16="http://schemas.microsoft.com/office/drawing/2014/main" id="{BCD6349D-80A2-EC2F-12DB-5605E6C863C2}"/>
                </a:ext>
              </a:extLst>
            </p:cNvPr>
            <p:cNvSpPr/>
            <p:nvPr/>
          </p:nvSpPr>
          <p:spPr>
            <a:xfrm>
              <a:off x="3776601" y="1205616"/>
              <a:ext cx="3475335" cy="2955753"/>
            </a:xfrm>
            <a:prstGeom prst="rect">
              <a:avLst/>
            </a:prstGeom>
            <a:ln w="12318" cap="rnd">
              <a:solidFill>
                <a:srgbClr val="000000">
                  <a:alpha val="100000"/>
                </a:srgbClr>
              </a:solidFill>
              <a:prstDash val="solid"/>
              <a:round/>
            </a:ln>
          </p:spPr>
          <p:txBody>
            <a:bodyPr/>
            <a:lstStyle/>
            <a:p>
              <a:endParaRPr/>
            </a:p>
          </p:txBody>
        </p:sp>
        <p:sp>
          <p:nvSpPr>
            <p:cNvPr id="129" name="tx45">
              <a:extLst>
                <a:ext uri="{FF2B5EF4-FFF2-40B4-BE49-F238E27FC236}">
                  <a16:creationId xmlns:a16="http://schemas.microsoft.com/office/drawing/2014/main" id="{83865641-1489-8911-DDD4-BD98EB2CFEA6}"/>
                </a:ext>
              </a:extLst>
            </p:cNvPr>
            <p:cNvSpPr/>
            <p:nvPr/>
          </p:nvSpPr>
          <p:spPr>
            <a:xfrm>
              <a:off x="1609418" y="3978165"/>
              <a:ext cx="2174254" cy="11918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Complementary and Integrative Health</a:t>
              </a:r>
            </a:p>
          </p:txBody>
        </p:sp>
        <p:sp>
          <p:nvSpPr>
            <p:cNvPr id="130" name="tx46">
              <a:extLst>
                <a:ext uri="{FF2B5EF4-FFF2-40B4-BE49-F238E27FC236}">
                  <a16:creationId xmlns:a16="http://schemas.microsoft.com/office/drawing/2014/main" id="{34FF4D4E-C8E8-77E9-DC0C-5BECE71449D4}"/>
                </a:ext>
              </a:extLst>
            </p:cNvPr>
            <p:cNvSpPr/>
            <p:nvPr/>
          </p:nvSpPr>
          <p:spPr>
            <a:xfrm>
              <a:off x="3154800" y="3822500"/>
              <a:ext cx="564864" cy="92397"/>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Education</a:t>
              </a:r>
            </a:p>
          </p:txBody>
        </p:sp>
        <p:sp>
          <p:nvSpPr>
            <p:cNvPr id="131" name="tx47">
              <a:extLst>
                <a:ext uri="{FF2B5EF4-FFF2-40B4-BE49-F238E27FC236}">
                  <a16:creationId xmlns:a16="http://schemas.microsoft.com/office/drawing/2014/main" id="{67073C40-376F-DC50-56A0-62CCF9DB3D9F}"/>
                </a:ext>
              </a:extLst>
            </p:cNvPr>
            <p:cNvSpPr/>
            <p:nvPr/>
          </p:nvSpPr>
          <p:spPr>
            <a:xfrm>
              <a:off x="1856534" y="3614807"/>
              <a:ext cx="1927138" cy="11763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Randomized Program Evaluations</a:t>
              </a:r>
            </a:p>
          </p:txBody>
        </p:sp>
        <p:sp>
          <p:nvSpPr>
            <p:cNvPr id="132" name="tx48">
              <a:extLst>
                <a:ext uri="{FF2B5EF4-FFF2-40B4-BE49-F238E27FC236}">
                  <a16:creationId xmlns:a16="http://schemas.microsoft.com/office/drawing/2014/main" id="{2FE5C8B5-3370-796E-FC10-C415099295C1}"/>
                </a:ext>
              </a:extLst>
            </p:cNvPr>
            <p:cNvSpPr/>
            <p:nvPr/>
          </p:nvSpPr>
          <p:spPr>
            <a:xfrm>
              <a:off x="1503750" y="3430803"/>
              <a:ext cx="2279922" cy="11918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Systems Modeling, Design, and Delivery</a:t>
              </a:r>
            </a:p>
          </p:txBody>
        </p:sp>
        <p:sp>
          <p:nvSpPr>
            <p:cNvPr id="133" name="tx49">
              <a:extLst>
                <a:ext uri="{FF2B5EF4-FFF2-40B4-BE49-F238E27FC236}">
                  <a16:creationId xmlns:a16="http://schemas.microsoft.com/office/drawing/2014/main" id="{24A157F2-F59F-03AA-FD1C-11E35B2748A4}"/>
                </a:ext>
              </a:extLst>
            </p:cNvPr>
            <p:cNvSpPr/>
            <p:nvPr/>
          </p:nvSpPr>
          <p:spPr>
            <a:xfrm>
              <a:off x="3292037" y="3275138"/>
              <a:ext cx="409339" cy="92397"/>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Access</a:t>
              </a:r>
            </a:p>
          </p:txBody>
        </p:sp>
        <p:sp>
          <p:nvSpPr>
            <p:cNvPr id="134" name="tx50">
              <a:extLst>
                <a:ext uri="{FF2B5EF4-FFF2-40B4-BE49-F238E27FC236}">
                  <a16:creationId xmlns:a16="http://schemas.microsoft.com/office/drawing/2014/main" id="{0825805B-4F6D-1800-ABFE-65B19C6D818B}"/>
                </a:ext>
              </a:extLst>
            </p:cNvPr>
            <p:cNvSpPr/>
            <p:nvPr/>
          </p:nvSpPr>
          <p:spPr>
            <a:xfrm>
              <a:off x="1214465" y="3065895"/>
              <a:ext cx="2569207" cy="11918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Behavioral, Psychiatric, &amp; Addictive Disorders</a:t>
              </a:r>
            </a:p>
          </p:txBody>
        </p:sp>
        <p:sp>
          <p:nvSpPr>
            <p:cNvPr id="135" name="tx51">
              <a:extLst>
                <a:ext uri="{FF2B5EF4-FFF2-40B4-BE49-F238E27FC236}">
                  <a16:creationId xmlns:a16="http://schemas.microsoft.com/office/drawing/2014/main" id="{38ECF70D-76C9-D2AE-9C0D-9368A465B8E8}"/>
                </a:ext>
              </a:extLst>
            </p:cNvPr>
            <p:cNvSpPr/>
            <p:nvPr/>
          </p:nvSpPr>
          <p:spPr>
            <a:xfrm>
              <a:off x="1722527" y="2884930"/>
              <a:ext cx="2061145" cy="117698"/>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Care of Complex Chronic Conditions</a:t>
              </a:r>
            </a:p>
          </p:txBody>
        </p:sp>
        <p:sp>
          <p:nvSpPr>
            <p:cNvPr id="136" name="tx52">
              <a:extLst>
                <a:ext uri="{FF2B5EF4-FFF2-40B4-BE49-F238E27FC236}">
                  <a16:creationId xmlns:a16="http://schemas.microsoft.com/office/drawing/2014/main" id="{7E205853-F396-208A-5E21-B3318B92B2B8}"/>
                </a:ext>
              </a:extLst>
            </p:cNvPr>
            <p:cNvSpPr/>
            <p:nvPr/>
          </p:nvSpPr>
          <p:spPr>
            <a:xfrm>
              <a:off x="2233447" y="2700987"/>
              <a:ext cx="1531937" cy="11918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dirty="0">
                  <a:solidFill>
                    <a:srgbClr val="000000">
                      <a:alpha val="100000"/>
                    </a:srgbClr>
                  </a:solidFill>
                  <a:cs typeface="Arial"/>
                </a:rPr>
                <a:t>Long Term Care and Aging</a:t>
              </a:r>
            </a:p>
          </p:txBody>
        </p:sp>
        <p:sp>
          <p:nvSpPr>
            <p:cNvPr id="137" name="tx53">
              <a:extLst>
                <a:ext uri="{FF2B5EF4-FFF2-40B4-BE49-F238E27FC236}">
                  <a16:creationId xmlns:a16="http://schemas.microsoft.com/office/drawing/2014/main" id="{5EA5C9F8-0467-45C7-CE20-F3E01484075B}"/>
                </a:ext>
              </a:extLst>
            </p:cNvPr>
            <p:cNvSpPr/>
            <p:nvPr/>
          </p:nvSpPr>
          <p:spPr>
            <a:xfrm>
              <a:off x="2738391" y="2518534"/>
              <a:ext cx="981273" cy="11918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Capacity Building</a:t>
              </a:r>
            </a:p>
          </p:txBody>
        </p:sp>
        <p:sp>
          <p:nvSpPr>
            <p:cNvPr id="138" name="tx54">
              <a:extLst>
                <a:ext uri="{FF2B5EF4-FFF2-40B4-BE49-F238E27FC236}">
                  <a16:creationId xmlns:a16="http://schemas.microsoft.com/office/drawing/2014/main" id="{F225CC82-A2F6-CF70-21E6-5CDE7A9AFD5C}"/>
                </a:ext>
              </a:extLst>
            </p:cNvPr>
            <p:cNvSpPr/>
            <p:nvPr/>
          </p:nvSpPr>
          <p:spPr>
            <a:xfrm>
              <a:off x="2449169" y="2361318"/>
              <a:ext cx="1270496" cy="93947"/>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Healthcare Informatics</a:t>
              </a:r>
            </a:p>
          </p:txBody>
        </p:sp>
        <p:sp>
          <p:nvSpPr>
            <p:cNvPr id="139" name="tx55">
              <a:extLst>
                <a:ext uri="{FF2B5EF4-FFF2-40B4-BE49-F238E27FC236}">
                  <a16:creationId xmlns:a16="http://schemas.microsoft.com/office/drawing/2014/main" id="{07176974-4B74-8BF5-818F-B9C6E4104B07}"/>
                </a:ext>
              </a:extLst>
            </p:cNvPr>
            <p:cNvSpPr/>
            <p:nvPr/>
          </p:nvSpPr>
          <p:spPr>
            <a:xfrm>
              <a:off x="3348406" y="2155176"/>
              <a:ext cx="352970" cy="11763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Equity</a:t>
              </a:r>
            </a:p>
          </p:txBody>
        </p:sp>
        <p:sp>
          <p:nvSpPr>
            <p:cNvPr id="140" name="tx56">
              <a:extLst>
                <a:ext uri="{FF2B5EF4-FFF2-40B4-BE49-F238E27FC236}">
                  <a16:creationId xmlns:a16="http://schemas.microsoft.com/office/drawing/2014/main" id="{D22264CE-A38C-721C-7E3F-02F52FCCC5D6}"/>
                </a:ext>
              </a:extLst>
            </p:cNvPr>
            <p:cNvSpPr/>
            <p:nvPr/>
          </p:nvSpPr>
          <p:spPr>
            <a:xfrm>
              <a:off x="3317457" y="1990768"/>
              <a:ext cx="402208" cy="99590"/>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QUERI</a:t>
              </a:r>
            </a:p>
          </p:txBody>
        </p:sp>
        <p:sp>
          <p:nvSpPr>
            <p:cNvPr id="141" name="tx57">
              <a:extLst>
                <a:ext uri="{FF2B5EF4-FFF2-40B4-BE49-F238E27FC236}">
                  <a16:creationId xmlns:a16="http://schemas.microsoft.com/office/drawing/2014/main" id="{F04C7436-17DD-1E44-C8FC-E6BBDCECC135}"/>
                </a:ext>
              </a:extLst>
            </p:cNvPr>
            <p:cNvSpPr/>
            <p:nvPr/>
          </p:nvSpPr>
          <p:spPr>
            <a:xfrm>
              <a:off x="2791969" y="1815507"/>
              <a:ext cx="927695" cy="92397"/>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Women's Health</a:t>
              </a:r>
            </a:p>
          </p:txBody>
        </p:sp>
        <p:sp>
          <p:nvSpPr>
            <p:cNvPr id="142" name="tx58">
              <a:extLst>
                <a:ext uri="{FF2B5EF4-FFF2-40B4-BE49-F238E27FC236}">
                  <a16:creationId xmlns:a16="http://schemas.microsoft.com/office/drawing/2014/main" id="{5EA9C69E-A8B3-D85B-369D-C7342F44DE64}"/>
                </a:ext>
              </a:extLst>
            </p:cNvPr>
            <p:cNvSpPr/>
            <p:nvPr/>
          </p:nvSpPr>
          <p:spPr>
            <a:xfrm>
              <a:off x="1480157" y="1606264"/>
              <a:ext cx="2294371" cy="11918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Behavioral Health &amp; Social Reintegration</a:t>
              </a:r>
            </a:p>
          </p:txBody>
        </p:sp>
        <p:sp>
          <p:nvSpPr>
            <p:cNvPr id="143" name="tx59">
              <a:extLst>
                <a:ext uri="{FF2B5EF4-FFF2-40B4-BE49-F238E27FC236}">
                  <a16:creationId xmlns:a16="http://schemas.microsoft.com/office/drawing/2014/main" id="{2B95A73E-5D53-1FAF-6F48-9A73ED21B502}"/>
                </a:ext>
              </a:extLst>
            </p:cNvPr>
            <p:cNvSpPr/>
            <p:nvPr/>
          </p:nvSpPr>
          <p:spPr>
            <a:xfrm>
              <a:off x="1449991" y="1425360"/>
              <a:ext cx="2315393" cy="11763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Psychiatric Behavioral and Mental Health</a:t>
              </a:r>
            </a:p>
          </p:txBody>
        </p:sp>
        <p:sp>
          <p:nvSpPr>
            <p:cNvPr id="144" name="tx60">
              <a:extLst>
                <a:ext uri="{FF2B5EF4-FFF2-40B4-BE49-F238E27FC236}">
                  <a16:creationId xmlns:a16="http://schemas.microsoft.com/office/drawing/2014/main" id="{2BE87A19-5827-C053-8ACC-578FD20B01E5}"/>
                </a:ext>
              </a:extLst>
            </p:cNvPr>
            <p:cNvSpPr/>
            <p:nvPr/>
          </p:nvSpPr>
          <p:spPr>
            <a:xfrm>
              <a:off x="2053534" y="1268145"/>
              <a:ext cx="1666130" cy="92397"/>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Mental and Behavioral Health</a:t>
              </a:r>
            </a:p>
          </p:txBody>
        </p:sp>
        <p:sp>
          <p:nvSpPr>
            <p:cNvPr id="145" name="tx61">
              <a:extLst>
                <a:ext uri="{FF2B5EF4-FFF2-40B4-BE49-F238E27FC236}">
                  <a16:creationId xmlns:a16="http://schemas.microsoft.com/office/drawing/2014/main" id="{8D58421A-D4B7-B217-F598-908A26AA75DB}"/>
                </a:ext>
              </a:extLst>
            </p:cNvPr>
            <p:cNvSpPr/>
            <p:nvPr/>
          </p:nvSpPr>
          <p:spPr>
            <a:xfrm>
              <a:off x="3741285" y="4216383"/>
              <a:ext cx="70631"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0</a:t>
              </a:r>
            </a:p>
          </p:txBody>
        </p:sp>
        <p:sp>
          <p:nvSpPr>
            <p:cNvPr id="146" name="tx62">
              <a:extLst>
                <a:ext uri="{FF2B5EF4-FFF2-40B4-BE49-F238E27FC236}">
                  <a16:creationId xmlns:a16="http://schemas.microsoft.com/office/drawing/2014/main" id="{E69B286C-16F4-A633-743A-A41DA6D09965}"/>
                </a:ext>
              </a:extLst>
            </p:cNvPr>
            <p:cNvSpPr/>
            <p:nvPr/>
          </p:nvSpPr>
          <p:spPr>
            <a:xfrm>
              <a:off x="4307759" y="4216383"/>
              <a:ext cx="14126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10</a:t>
              </a:r>
            </a:p>
          </p:txBody>
        </p:sp>
        <p:sp>
          <p:nvSpPr>
            <p:cNvPr id="147" name="tx63">
              <a:extLst>
                <a:ext uri="{FF2B5EF4-FFF2-40B4-BE49-F238E27FC236}">
                  <a16:creationId xmlns:a16="http://schemas.microsoft.com/office/drawing/2014/main" id="{ECAD2C15-A4EE-FFE4-43B1-E65944A128FB}"/>
                </a:ext>
              </a:extLst>
            </p:cNvPr>
            <p:cNvSpPr/>
            <p:nvPr/>
          </p:nvSpPr>
          <p:spPr>
            <a:xfrm>
              <a:off x="4909549" y="4216383"/>
              <a:ext cx="14126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a:t>
              </a:r>
            </a:p>
          </p:txBody>
        </p:sp>
        <p:sp>
          <p:nvSpPr>
            <p:cNvPr id="148" name="tx64">
              <a:extLst>
                <a:ext uri="{FF2B5EF4-FFF2-40B4-BE49-F238E27FC236}">
                  <a16:creationId xmlns:a16="http://schemas.microsoft.com/office/drawing/2014/main" id="{DF5DEA8F-3135-1984-1135-5B97E362A8E8}"/>
                </a:ext>
              </a:extLst>
            </p:cNvPr>
            <p:cNvSpPr/>
            <p:nvPr/>
          </p:nvSpPr>
          <p:spPr>
            <a:xfrm>
              <a:off x="5511339" y="4216321"/>
              <a:ext cx="141262" cy="92893"/>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30</a:t>
              </a:r>
            </a:p>
          </p:txBody>
        </p:sp>
        <p:sp>
          <p:nvSpPr>
            <p:cNvPr id="149" name="tx65">
              <a:extLst>
                <a:ext uri="{FF2B5EF4-FFF2-40B4-BE49-F238E27FC236}">
                  <a16:creationId xmlns:a16="http://schemas.microsoft.com/office/drawing/2014/main" id="{5E09DF61-C48D-0CAA-BDBE-7317BC9D9C38}"/>
                </a:ext>
              </a:extLst>
            </p:cNvPr>
            <p:cNvSpPr/>
            <p:nvPr/>
          </p:nvSpPr>
          <p:spPr>
            <a:xfrm>
              <a:off x="6113129" y="4216383"/>
              <a:ext cx="14126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40</a:t>
              </a:r>
            </a:p>
          </p:txBody>
        </p:sp>
        <p:sp>
          <p:nvSpPr>
            <p:cNvPr id="150" name="tx66">
              <a:extLst>
                <a:ext uri="{FF2B5EF4-FFF2-40B4-BE49-F238E27FC236}">
                  <a16:creationId xmlns:a16="http://schemas.microsoft.com/office/drawing/2014/main" id="{33E8635C-D3A2-C9F0-E1A8-E83D71131059}"/>
                </a:ext>
              </a:extLst>
            </p:cNvPr>
            <p:cNvSpPr/>
            <p:nvPr/>
          </p:nvSpPr>
          <p:spPr>
            <a:xfrm>
              <a:off x="6714918" y="4216383"/>
              <a:ext cx="14126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50</a:t>
              </a:r>
            </a:p>
          </p:txBody>
        </p:sp>
        <p:sp>
          <p:nvSpPr>
            <p:cNvPr id="151" name="tx67">
              <a:extLst>
                <a:ext uri="{FF2B5EF4-FFF2-40B4-BE49-F238E27FC236}">
                  <a16:creationId xmlns:a16="http://schemas.microsoft.com/office/drawing/2014/main" id="{19A2C707-3741-19E6-DBDD-F0DB527032DB}"/>
                </a:ext>
              </a:extLst>
            </p:cNvPr>
            <p:cNvSpPr/>
            <p:nvPr/>
          </p:nvSpPr>
          <p:spPr>
            <a:xfrm>
              <a:off x="5014616" y="4363927"/>
              <a:ext cx="999306" cy="11273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000000">
                      <a:alpha val="100000"/>
                    </a:srgbClr>
                  </a:solidFill>
                  <a:cs typeface="Arial"/>
                </a:rPr>
                <a:t>RAFT Portfolio</a:t>
              </a:r>
            </a:p>
          </p:txBody>
        </p:sp>
        <p:sp>
          <p:nvSpPr>
            <p:cNvPr id="152" name="tx68">
              <a:extLst>
                <a:ext uri="{FF2B5EF4-FFF2-40B4-BE49-F238E27FC236}">
                  <a16:creationId xmlns:a16="http://schemas.microsoft.com/office/drawing/2014/main" id="{B2B2D486-0140-B3CF-1CCE-2FAE86B567EE}"/>
                </a:ext>
              </a:extLst>
            </p:cNvPr>
            <p:cNvSpPr/>
            <p:nvPr/>
          </p:nvSpPr>
          <p:spPr>
            <a:xfrm rot="-5400000">
              <a:off x="553577" y="2611981"/>
              <a:ext cx="923329" cy="143023"/>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000000">
                      <a:alpha val="100000"/>
                    </a:srgbClr>
                  </a:solidFill>
                  <a:cs typeface="Arial"/>
                </a:rPr>
                <a:t>Project Count</a:t>
              </a:r>
            </a:p>
          </p:txBody>
        </p:sp>
        <p:sp>
          <p:nvSpPr>
            <p:cNvPr id="153" name="tx69">
              <a:extLst>
                <a:ext uri="{FF2B5EF4-FFF2-40B4-BE49-F238E27FC236}">
                  <a16:creationId xmlns:a16="http://schemas.microsoft.com/office/drawing/2014/main" id="{2B235B4D-29E0-CD6A-6ADC-205EBDE946C7}"/>
                </a:ext>
              </a:extLst>
            </p:cNvPr>
            <p:cNvSpPr/>
            <p:nvPr/>
          </p:nvSpPr>
          <p:spPr>
            <a:xfrm>
              <a:off x="4151208" y="938074"/>
              <a:ext cx="2726121" cy="166861"/>
            </a:xfrm>
            <a:prstGeom prst="rect">
              <a:avLst/>
            </a:prstGeom>
            <a:noFill/>
          </p:spPr>
          <p:txBody>
            <a:bodyPr wrap="none" lIns="0" tIns="0" rIns="0" bIns="0" anchor="ctr" anchorCtr="1"/>
            <a:lstStyle/>
            <a:p>
              <a:pPr marL="0" marR="0" indent="0" algn="l">
                <a:lnSpc>
                  <a:spcPts val="1400"/>
                </a:lnSpc>
                <a:spcBef>
                  <a:spcPts val="0"/>
                </a:spcBef>
                <a:spcAft>
                  <a:spcPts val="0"/>
                </a:spcAft>
              </a:pPr>
              <a:r>
                <a:rPr sz="1400" b="1">
                  <a:solidFill>
                    <a:srgbClr val="000000">
                      <a:alpha val="100000"/>
                    </a:srgbClr>
                  </a:solidFill>
                  <a:cs typeface="Arial"/>
                </a:rPr>
                <a:t>Project Count by </a:t>
              </a:r>
              <a:r>
                <a:rPr lang="en-US" sz="1400" b="1">
                  <a:solidFill>
                    <a:srgbClr val="000000">
                      <a:alpha val="100000"/>
                    </a:srgbClr>
                  </a:solidFill>
                  <a:cs typeface="Arial"/>
                </a:rPr>
                <a:t>All </a:t>
              </a:r>
              <a:r>
                <a:rPr sz="1400" b="1">
                  <a:solidFill>
                    <a:srgbClr val="000000">
                      <a:alpha val="100000"/>
                    </a:srgbClr>
                  </a:solidFill>
                  <a:cs typeface="Arial"/>
                </a:rPr>
                <a:t>RAFT Portfolio</a:t>
              </a:r>
              <a:r>
                <a:rPr lang="en-US" sz="1400" b="1">
                  <a:solidFill>
                    <a:srgbClr val="000000">
                      <a:alpha val="100000"/>
                    </a:srgbClr>
                  </a:solidFill>
                  <a:cs typeface="Arial"/>
                </a:rPr>
                <a:t> Tags</a:t>
              </a:r>
              <a:endParaRPr sz="1400" b="1">
                <a:solidFill>
                  <a:srgbClr val="000000">
                    <a:alpha val="100000"/>
                  </a:srgbClr>
                </a:solidFill>
                <a:cs typeface="Arial"/>
              </a:endParaRPr>
            </a:p>
          </p:txBody>
        </p:sp>
      </p:grpSp>
    </p:spTree>
    <p:extLst>
      <p:ext uri="{BB962C8B-B14F-4D97-AF65-F5344CB8AC3E}">
        <p14:creationId xmlns:p14="http://schemas.microsoft.com/office/powerpoint/2010/main" val="613369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C6849-165A-194F-4306-A2091E49D2A4}"/>
              </a:ext>
            </a:extLst>
          </p:cNvPr>
          <p:cNvSpPr>
            <a:spLocks noGrp="1"/>
          </p:cNvSpPr>
          <p:nvPr>
            <p:ph type="title"/>
          </p:nvPr>
        </p:nvSpPr>
        <p:spPr>
          <a:xfrm>
            <a:off x="390525" y="97245"/>
            <a:ext cx="11182349" cy="680223"/>
          </a:xfrm>
        </p:spPr>
        <p:txBody>
          <a:bodyPr/>
          <a:lstStyle/>
          <a:p>
            <a:r>
              <a:rPr lang="en-US" sz="2800">
                <a:cs typeface="Calibri Light"/>
              </a:rPr>
              <a:t>VA Project Distribution Analysis | Project Focus Area</a:t>
            </a:r>
          </a:p>
        </p:txBody>
      </p:sp>
      <p:sp>
        <p:nvSpPr>
          <p:cNvPr id="74" name="Slide Number Placeholder 73">
            <a:extLst>
              <a:ext uri="{FF2B5EF4-FFF2-40B4-BE49-F238E27FC236}">
                <a16:creationId xmlns:a16="http://schemas.microsoft.com/office/drawing/2014/main" id="{8B9083DF-02A1-B8CD-AD80-D17DD4EA6D80}"/>
              </a:ext>
            </a:extLst>
          </p:cNvPr>
          <p:cNvSpPr>
            <a:spLocks noGrp="1"/>
          </p:cNvSpPr>
          <p:nvPr>
            <p:ph type="sldNum" sz="quarter" idx="12"/>
          </p:nvPr>
        </p:nvSpPr>
        <p:spPr/>
        <p:txBody>
          <a:bodyPr/>
          <a:lstStyle/>
          <a:p>
            <a:fld id="{61ED25BF-8B08-481C-9175-42CBF3C8334C}" type="slidenum">
              <a:rPr lang="en-US" smtClean="0"/>
              <a:t>24</a:t>
            </a:fld>
            <a:endParaRPr lang="en-US"/>
          </a:p>
        </p:txBody>
      </p:sp>
      <p:cxnSp>
        <p:nvCxnSpPr>
          <p:cNvPr id="6" name="Straight Arrow Connector 5">
            <a:extLst>
              <a:ext uri="{FF2B5EF4-FFF2-40B4-BE49-F238E27FC236}">
                <a16:creationId xmlns:a16="http://schemas.microsoft.com/office/drawing/2014/main" id="{F94D9A06-1AF2-4D87-6452-5E336CE14FC3}"/>
              </a:ext>
            </a:extLst>
          </p:cNvPr>
          <p:cNvCxnSpPr/>
          <p:nvPr/>
        </p:nvCxnSpPr>
        <p:spPr>
          <a:xfrm flipV="1">
            <a:off x="279817" y="1439938"/>
            <a:ext cx="11619874" cy="22485"/>
          </a:xfrm>
          <a:prstGeom prst="straightConnector1">
            <a:avLst/>
          </a:prstGeom>
          <a:ln w="12700">
            <a:solidFill>
              <a:srgbClr val="002F5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D4B0791-6E4C-1C05-D2AA-25F538F98808}"/>
              </a:ext>
            </a:extLst>
          </p:cNvPr>
          <p:cNvSpPr txBox="1"/>
          <p:nvPr/>
        </p:nvSpPr>
        <p:spPr>
          <a:xfrm>
            <a:off x="276340" y="5684132"/>
            <a:ext cx="4988206" cy="430887"/>
          </a:xfrm>
          <a:prstGeom prst="rect">
            <a:avLst/>
          </a:prstGeom>
          <a:noFill/>
        </p:spPr>
        <p:txBody>
          <a:bodyPr wrap="square">
            <a:spAutoFit/>
          </a:bodyPr>
          <a:lstStyle/>
          <a:p>
            <a:r>
              <a:rPr lang="en-US" sz="1100" b="1"/>
              <a:t>Note: </a:t>
            </a:r>
            <a:r>
              <a:rPr lang="en-US" sz="1100"/>
              <a:t>Each project can have up to four DRA tags indicated by the following fields: DRA 1, DRA 2, DRA 3, and DRA 4. </a:t>
            </a:r>
          </a:p>
        </p:txBody>
      </p:sp>
      <p:sp>
        <p:nvSpPr>
          <p:cNvPr id="10" name="Rectangle 9">
            <a:extLst>
              <a:ext uri="{FF2B5EF4-FFF2-40B4-BE49-F238E27FC236}">
                <a16:creationId xmlns:a16="http://schemas.microsoft.com/office/drawing/2014/main" id="{39F4A015-FC14-F991-E8D5-55A905781B11}"/>
              </a:ext>
            </a:extLst>
          </p:cNvPr>
          <p:cNvSpPr/>
          <p:nvPr/>
        </p:nvSpPr>
        <p:spPr>
          <a:xfrm>
            <a:off x="311426" y="2092584"/>
            <a:ext cx="4953120" cy="3576764"/>
          </a:xfrm>
          <a:prstGeom prst="rect">
            <a:avLst/>
          </a:prstGeom>
          <a:no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spcBef>
                <a:spcPts val="600"/>
              </a:spcBef>
              <a:buFont typeface="Arial" panose="020B0604020202020204" pitchFamily="34" charset="0"/>
              <a:buChar char="•"/>
            </a:pPr>
            <a:r>
              <a:rPr lang="en-US" sz="1600" b="1">
                <a:solidFill>
                  <a:schemeClr val="tx1"/>
                </a:solidFill>
              </a:rPr>
              <a:t>Designated Research Area (DRA) tags </a:t>
            </a:r>
            <a:r>
              <a:rPr lang="en-US" sz="1600">
                <a:solidFill>
                  <a:schemeClr val="tx1"/>
                </a:solidFill>
              </a:rPr>
              <a:t>indicate the broad category of research for each project, projects can identify up to four DRA tags</a:t>
            </a:r>
          </a:p>
          <a:p>
            <a:pPr marL="285750" indent="-285750">
              <a:spcBef>
                <a:spcPts val="600"/>
              </a:spcBef>
              <a:buFont typeface="Arial" panose="020B0604020202020204" pitchFamily="34" charset="0"/>
              <a:buChar char="•"/>
            </a:pPr>
            <a:r>
              <a:rPr lang="en-US" sz="1600">
                <a:solidFill>
                  <a:schemeClr val="tx1"/>
                </a:solidFill>
              </a:rPr>
              <a:t>This analysis visualizes all four DRA tags</a:t>
            </a:r>
          </a:p>
          <a:p>
            <a:pPr marL="285750" indent="-285750">
              <a:spcBef>
                <a:spcPts val="600"/>
              </a:spcBef>
              <a:buFont typeface="Arial" panose="020B0604020202020204" pitchFamily="34" charset="0"/>
              <a:buChar char="•"/>
            </a:pPr>
            <a:r>
              <a:rPr lang="en-US" sz="1600" b="1">
                <a:solidFill>
                  <a:schemeClr val="tx1"/>
                </a:solidFill>
              </a:rPr>
              <a:t>The prevailing DRA tag in the Suicide Prevention AMP is the Mental, Cognitive and Behavioral Disorders DRA tag </a:t>
            </a:r>
            <a:r>
              <a:rPr lang="en-US" sz="1600">
                <a:solidFill>
                  <a:schemeClr val="tx1"/>
                </a:solidFill>
              </a:rPr>
              <a:t>associated with 147 projects</a:t>
            </a:r>
          </a:p>
          <a:p>
            <a:pPr marL="285750" indent="-285750">
              <a:spcBef>
                <a:spcPts val="600"/>
              </a:spcBef>
              <a:buFont typeface="Arial" panose="020B0604020202020204" pitchFamily="34" charset="0"/>
              <a:buChar char="•"/>
            </a:pPr>
            <a:r>
              <a:rPr lang="en-US" sz="1600">
                <a:solidFill>
                  <a:schemeClr val="tx1"/>
                </a:solidFill>
              </a:rPr>
              <a:t>The second closest DRA tag, Health Systems, accounts for only 10 projects </a:t>
            </a:r>
          </a:p>
        </p:txBody>
      </p:sp>
      <p:sp>
        <p:nvSpPr>
          <p:cNvPr id="11" name="Rectangle 10">
            <a:extLst>
              <a:ext uri="{FF2B5EF4-FFF2-40B4-BE49-F238E27FC236}">
                <a16:creationId xmlns:a16="http://schemas.microsoft.com/office/drawing/2014/main" id="{6A1445C1-5359-1B95-A463-B173715D45AB}"/>
              </a:ext>
            </a:extLst>
          </p:cNvPr>
          <p:cNvSpPr/>
          <p:nvPr/>
        </p:nvSpPr>
        <p:spPr>
          <a:xfrm>
            <a:off x="311425" y="1540843"/>
            <a:ext cx="11556658" cy="551739"/>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0"/>
              <a:t>What is the distribution of all DRA tags within the Suicide Prevention AMP?</a:t>
            </a:r>
          </a:p>
        </p:txBody>
      </p:sp>
      <p:sp>
        <p:nvSpPr>
          <p:cNvPr id="4" name="TextBox 3">
            <a:extLst>
              <a:ext uri="{FF2B5EF4-FFF2-40B4-BE49-F238E27FC236}">
                <a16:creationId xmlns:a16="http://schemas.microsoft.com/office/drawing/2014/main" id="{B55785A3-0782-D6E8-FD09-83D6D68231E5}"/>
              </a:ext>
            </a:extLst>
          </p:cNvPr>
          <p:cNvSpPr txBox="1"/>
          <p:nvPr/>
        </p:nvSpPr>
        <p:spPr>
          <a:xfrm>
            <a:off x="306709" y="1006216"/>
            <a:ext cx="11556658" cy="369332"/>
          </a:xfrm>
          <a:prstGeom prst="rect">
            <a:avLst/>
          </a:prstGeom>
          <a:noFill/>
        </p:spPr>
        <p:txBody>
          <a:bodyPr wrap="square" lIns="91440" tIns="45720" rIns="91440" bIns="45720" rtlCol="0" anchor="t">
            <a:spAutoFit/>
          </a:bodyPr>
          <a:lstStyle/>
          <a:p>
            <a:r>
              <a:rPr lang="en-US" b="1" i="1">
                <a:cs typeface="Calibri"/>
              </a:rPr>
              <a:t>The most common DRA Tag in the Suicide Prevention AMP is “Mental, Cognitive and Behavioral Disorders” </a:t>
            </a:r>
          </a:p>
        </p:txBody>
      </p:sp>
      <p:sp>
        <p:nvSpPr>
          <p:cNvPr id="76" name="TextBox 75">
            <a:extLst>
              <a:ext uri="{FF2B5EF4-FFF2-40B4-BE49-F238E27FC236}">
                <a16:creationId xmlns:a16="http://schemas.microsoft.com/office/drawing/2014/main" id="{ED5EAA0A-17BD-64B5-9212-B02FD6456B84}"/>
              </a:ext>
            </a:extLst>
          </p:cNvPr>
          <p:cNvSpPr txBox="1"/>
          <p:nvPr/>
        </p:nvSpPr>
        <p:spPr>
          <a:xfrm>
            <a:off x="3088531" y="6170975"/>
            <a:ext cx="6002446" cy="646331"/>
          </a:xfrm>
          <a:prstGeom prst="rect">
            <a:avLst/>
          </a:prstGeom>
          <a:noFill/>
        </p:spPr>
        <p:txBody>
          <a:bodyPr wrap="square" lIns="91440" tIns="45720" rIns="91440" bIns="45720" rtlCol="0" anchor="t">
            <a:spAutoFit/>
          </a:bodyPr>
          <a:lstStyle/>
          <a:p>
            <a:pPr algn="ctr"/>
            <a:r>
              <a:rPr lang="en-US" sz="1200">
                <a:solidFill>
                  <a:schemeClr val="bg1"/>
                </a:solidFill>
              </a:rPr>
              <a:t>Source: RAFT data on 149 projects in the Suicide Prevention portfolio with start years between 2005-2023.</a:t>
            </a:r>
          </a:p>
          <a:p>
            <a:pPr algn="ctr"/>
            <a:endParaRPr lang="en-US" sz="1200">
              <a:solidFill>
                <a:schemeClr val="bg1"/>
              </a:solidFill>
            </a:endParaRPr>
          </a:p>
        </p:txBody>
      </p:sp>
      <p:grpSp>
        <p:nvGrpSpPr>
          <p:cNvPr id="7" name="Group 6">
            <a:extLst>
              <a:ext uri="{FF2B5EF4-FFF2-40B4-BE49-F238E27FC236}">
                <a16:creationId xmlns:a16="http://schemas.microsoft.com/office/drawing/2014/main" id="{7FEB8D43-F988-FC44-C29E-564FEC8D685B}"/>
              </a:ext>
            </a:extLst>
          </p:cNvPr>
          <p:cNvGrpSpPr/>
          <p:nvPr/>
        </p:nvGrpSpPr>
        <p:grpSpPr>
          <a:xfrm>
            <a:off x="5514860" y="2207471"/>
            <a:ext cx="6502909" cy="3657600"/>
            <a:chOff x="914400" y="914400"/>
            <a:chExt cx="6502909" cy="3657600"/>
          </a:xfrm>
        </p:grpSpPr>
        <p:sp>
          <p:nvSpPr>
            <p:cNvPr id="40" name="rc3">
              <a:extLst>
                <a:ext uri="{FF2B5EF4-FFF2-40B4-BE49-F238E27FC236}">
                  <a16:creationId xmlns:a16="http://schemas.microsoft.com/office/drawing/2014/main" id="{580CCC2C-8695-E55E-9E22-7D4017855137}"/>
                </a:ext>
              </a:extLst>
            </p:cNvPr>
            <p:cNvSpPr/>
            <p:nvPr/>
          </p:nvSpPr>
          <p:spPr>
            <a:xfrm>
              <a:off x="914400" y="914400"/>
              <a:ext cx="6400800" cy="3657600"/>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41" name="rc4">
              <a:extLst>
                <a:ext uri="{FF2B5EF4-FFF2-40B4-BE49-F238E27FC236}">
                  <a16:creationId xmlns:a16="http://schemas.microsoft.com/office/drawing/2014/main" id="{5E1F9606-95A6-75D2-4DA1-56F4F1ECAC24}"/>
                </a:ext>
              </a:extLst>
            </p:cNvPr>
            <p:cNvSpPr/>
            <p:nvPr/>
          </p:nvSpPr>
          <p:spPr>
            <a:xfrm>
              <a:off x="914400" y="914400"/>
              <a:ext cx="6400800" cy="3657600"/>
            </a:xfrm>
            <a:prstGeom prst="rect">
              <a:avLst/>
            </a:prstGeom>
            <a:solidFill>
              <a:srgbClr val="FFFFFF">
                <a:alpha val="100000"/>
              </a:srgbClr>
            </a:solidFill>
            <a:ln w="12318" cap="rnd">
              <a:solidFill>
                <a:srgbClr val="FFFFFF">
                  <a:alpha val="100000"/>
                </a:srgbClr>
              </a:solidFill>
              <a:prstDash val="solid"/>
              <a:round/>
            </a:ln>
          </p:spPr>
          <p:txBody>
            <a:bodyPr/>
            <a:lstStyle/>
            <a:p>
              <a:endParaRPr/>
            </a:p>
          </p:txBody>
        </p:sp>
        <p:sp>
          <p:nvSpPr>
            <p:cNvPr id="42" name="rc5">
              <a:extLst>
                <a:ext uri="{FF2B5EF4-FFF2-40B4-BE49-F238E27FC236}">
                  <a16:creationId xmlns:a16="http://schemas.microsoft.com/office/drawing/2014/main" id="{D5D48003-D40D-1DF4-A082-34AFBD2A6E12}"/>
                </a:ext>
              </a:extLst>
            </p:cNvPr>
            <p:cNvSpPr/>
            <p:nvPr/>
          </p:nvSpPr>
          <p:spPr>
            <a:xfrm>
              <a:off x="3720481" y="1205616"/>
              <a:ext cx="3531456" cy="2955753"/>
            </a:xfrm>
            <a:prstGeom prst="rect">
              <a:avLst/>
            </a:prstGeom>
            <a:solidFill>
              <a:srgbClr val="FFFFFF">
                <a:alpha val="100000"/>
              </a:srgbClr>
            </a:solidFill>
          </p:spPr>
          <p:txBody>
            <a:bodyPr/>
            <a:lstStyle/>
            <a:p>
              <a:endParaRPr/>
            </a:p>
          </p:txBody>
        </p:sp>
        <p:sp>
          <p:nvSpPr>
            <p:cNvPr id="43" name="pl6">
              <a:extLst>
                <a:ext uri="{FF2B5EF4-FFF2-40B4-BE49-F238E27FC236}">
                  <a16:creationId xmlns:a16="http://schemas.microsoft.com/office/drawing/2014/main" id="{FE793F46-0B74-DC3C-A9D4-3FC3E957EEC5}"/>
                </a:ext>
              </a:extLst>
            </p:cNvPr>
            <p:cNvSpPr/>
            <p:nvPr/>
          </p:nvSpPr>
          <p:spPr>
            <a:xfrm>
              <a:off x="3720481"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44" name="pl7">
              <a:extLst>
                <a:ext uri="{FF2B5EF4-FFF2-40B4-BE49-F238E27FC236}">
                  <a16:creationId xmlns:a16="http://schemas.microsoft.com/office/drawing/2014/main" id="{FCDB29C6-819E-A2F5-979B-81C6431E1B5C}"/>
                </a:ext>
              </a:extLst>
            </p:cNvPr>
            <p:cNvSpPr/>
            <p:nvPr/>
          </p:nvSpPr>
          <p:spPr>
            <a:xfrm>
              <a:off x="4605557"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45" name="pl8">
              <a:extLst>
                <a:ext uri="{FF2B5EF4-FFF2-40B4-BE49-F238E27FC236}">
                  <a16:creationId xmlns:a16="http://schemas.microsoft.com/office/drawing/2014/main" id="{13647494-626A-6050-033A-2087C32CAC9C}"/>
                </a:ext>
              </a:extLst>
            </p:cNvPr>
            <p:cNvSpPr/>
            <p:nvPr/>
          </p:nvSpPr>
          <p:spPr>
            <a:xfrm>
              <a:off x="5490634"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46" name="pl9">
              <a:extLst>
                <a:ext uri="{FF2B5EF4-FFF2-40B4-BE49-F238E27FC236}">
                  <a16:creationId xmlns:a16="http://schemas.microsoft.com/office/drawing/2014/main" id="{F1662088-3E96-15AC-CE30-02E542AACE61}"/>
                </a:ext>
              </a:extLst>
            </p:cNvPr>
            <p:cNvSpPr/>
            <p:nvPr/>
          </p:nvSpPr>
          <p:spPr>
            <a:xfrm>
              <a:off x="6375711"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47" name="rc10">
              <a:extLst>
                <a:ext uri="{FF2B5EF4-FFF2-40B4-BE49-F238E27FC236}">
                  <a16:creationId xmlns:a16="http://schemas.microsoft.com/office/drawing/2014/main" id="{8B3C7052-14F4-62DA-1AB8-C76A99171E34}"/>
                </a:ext>
              </a:extLst>
            </p:cNvPr>
            <p:cNvSpPr/>
            <p:nvPr/>
          </p:nvSpPr>
          <p:spPr>
            <a:xfrm>
              <a:off x="3720481" y="3854980"/>
              <a:ext cx="22126" cy="180228"/>
            </a:xfrm>
            <a:prstGeom prst="rect">
              <a:avLst/>
            </a:prstGeom>
            <a:solidFill>
              <a:srgbClr val="2E75B6">
                <a:alpha val="100000"/>
              </a:srgbClr>
            </a:solidFill>
          </p:spPr>
          <p:txBody>
            <a:bodyPr/>
            <a:lstStyle/>
            <a:p>
              <a:endParaRPr/>
            </a:p>
          </p:txBody>
        </p:sp>
        <p:sp>
          <p:nvSpPr>
            <p:cNvPr id="48" name="rc11">
              <a:extLst>
                <a:ext uri="{FF2B5EF4-FFF2-40B4-BE49-F238E27FC236}">
                  <a16:creationId xmlns:a16="http://schemas.microsoft.com/office/drawing/2014/main" id="{3F34FE9D-6FE3-567D-E8CA-0D9619B9B8CA}"/>
                </a:ext>
              </a:extLst>
            </p:cNvPr>
            <p:cNvSpPr/>
            <p:nvPr/>
          </p:nvSpPr>
          <p:spPr>
            <a:xfrm>
              <a:off x="3720481" y="3494522"/>
              <a:ext cx="44253" cy="180228"/>
            </a:xfrm>
            <a:prstGeom prst="rect">
              <a:avLst/>
            </a:prstGeom>
            <a:solidFill>
              <a:srgbClr val="2E75B6">
                <a:alpha val="100000"/>
              </a:srgbClr>
            </a:solidFill>
          </p:spPr>
          <p:txBody>
            <a:bodyPr/>
            <a:lstStyle/>
            <a:p>
              <a:endParaRPr/>
            </a:p>
          </p:txBody>
        </p:sp>
        <p:sp>
          <p:nvSpPr>
            <p:cNvPr id="49" name="rc12">
              <a:extLst>
                <a:ext uri="{FF2B5EF4-FFF2-40B4-BE49-F238E27FC236}">
                  <a16:creationId xmlns:a16="http://schemas.microsoft.com/office/drawing/2014/main" id="{85B9DC38-3814-8995-14EA-E5FE9FE111AF}"/>
                </a:ext>
              </a:extLst>
            </p:cNvPr>
            <p:cNvSpPr/>
            <p:nvPr/>
          </p:nvSpPr>
          <p:spPr>
            <a:xfrm>
              <a:off x="3720481" y="3134065"/>
              <a:ext cx="44253" cy="180228"/>
            </a:xfrm>
            <a:prstGeom prst="rect">
              <a:avLst/>
            </a:prstGeom>
            <a:solidFill>
              <a:srgbClr val="2E75B6">
                <a:alpha val="100000"/>
              </a:srgbClr>
            </a:solidFill>
          </p:spPr>
          <p:txBody>
            <a:bodyPr/>
            <a:lstStyle/>
            <a:p>
              <a:endParaRPr/>
            </a:p>
          </p:txBody>
        </p:sp>
        <p:sp>
          <p:nvSpPr>
            <p:cNvPr id="50" name="rc13">
              <a:extLst>
                <a:ext uri="{FF2B5EF4-FFF2-40B4-BE49-F238E27FC236}">
                  <a16:creationId xmlns:a16="http://schemas.microsoft.com/office/drawing/2014/main" id="{69B2B6C5-A005-0091-E625-85C11AA3D55F}"/>
                </a:ext>
              </a:extLst>
            </p:cNvPr>
            <p:cNvSpPr/>
            <p:nvPr/>
          </p:nvSpPr>
          <p:spPr>
            <a:xfrm>
              <a:off x="3720481" y="2773607"/>
              <a:ext cx="66380" cy="180228"/>
            </a:xfrm>
            <a:prstGeom prst="rect">
              <a:avLst/>
            </a:prstGeom>
            <a:solidFill>
              <a:srgbClr val="2E75B6">
                <a:alpha val="100000"/>
              </a:srgbClr>
            </a:solidFill>
          </p:spPr>
          <p:txBody>
            <a:bodyPr/>
            <a:lstStyle/>
            <a:p>
              <a:endParaRPr/>
            </a:p>
          </p:txBody>
        </p:sp>
        <p:sp>
          <p:nvSpPr>
            <p:cNvPr id="51" name="rc14">
              <a:extLst>
                <a:ext uri="{FF2B5EF4-FFF2-40B4-BE49-F238E27FC236}">
                  <a16:creationId xmlns:a16="http://schemas.microsoft.com/office/drawing/2014/main" id="{7D280789-FF19-00F9-6F9A-CF20E57D6666}"/>
                </a:ext>
              </a:extLst>
            </p:cNvPr>
            <p:cNvSpPr/>
            <p:nvPr/>
          </p:nvSpPr>
          <p:spPr>
            <a:xfrm>
              <a:off x="3720481" y="2413149"/>
              <a:ext cx="132761" cy="180228"/>
            </a:xfrm>
            <a:prstGeom prst="rect">
              <a:avLst/>
            </a:prstGeom>
            <a:solidFill>
              <a:srgbClr val="2E75B6">
                <a:alpha val="100000"/>
              </a:srgbClr>
            </a:solidFill>
          </p:spPr>
          <p:txBody>
            <a:bodyPr/>
            <a:lstStyle/>
            <a:p>
              <a:endParaRPr/>
            </a:p>
          </p:txBody>
        </p:sp>
        <p:sp>
          <p:nvSpPr>
            <p:cNvPr id="52" name="rc15">
              <a:extLst>
                <a:ext uri="{FF2B5EF4-FFF2-40B4-BE49-F238E27FC236}">
                  <a16:creationId xmlns:a16="http://schemas.microsoft.com/office/drawing/2014/main" id="{29E14513-FB56-FE79-D1EC-BDD78CA89C21}"/>
                </a:ext>
              </a:extLst>
            </p:cNvPr>
            <p:cNvSpPr/>
            <p:nvPr/>
          </p:nvSpPr>
          <p:spPr>
            <a:xfrm>
              <a:off x="3720481" y="2052691"/>
              <a:ext cx="154888" cy="180228"/>
            </a:xfrm>
            <a:prstGeom prst="rect">
              <a:avLst/>
            </a:prstGeom>
            <a:solidFill>
              <a:srgbClr val="2E75B6">
                <a:alpha val="100000"/>
              </a:srgbClr>
            </a:solidFill>
          </p:spPr>
          <p:txBody>
            <a:bodyPr/>
            <a:lstStyle/>
            <a:p>
              <a:endParaRPr/>
            </a:p>
          </p:txBody>
        </p:sp>
        <p:sp>
          <p:nvSpPr>
            <p:cNvPr id="53" name="rc16">
              <a:extLst>
                <a:ext uri="{FF2B5EF4-FFF2-40B4-BE49-F238E27FC236}">
                  <a16:creationId xmlns:a16="http://schemas.microsoft.com/office/drawing/2014/main" id="{FC7AE724-1810-B44F-85A7-EF7EC486DE1A}"/>
                </a:ext>
              </a:extLst>
            </p:cNvPr>
            <p:cNvSpPr/>
            <p:nvPr/>
          </p:nvSpPr>
          <p:spPr>
            <a:xfrm>
              <a:off x="3720481" y="1692234"/>
              <a:ext cx="221269" cy="180228"/>
            </a:xfrm>
            <a:prstGeom prst="rect">
              <a:avLst/>
            </a:prstGeom>
            <a:solidFill>
              <a:srgbClr val="2E75B6">
                <a:alpha val="100000"/>
              </a:srgbClr>
            </a:solidFill>
          </p:spPr>
          <p:txBody>
            <a:bodyPr/>
            <a:lstStyle/>
            <a:p>
              <a:endParaRPr/>
            </a:p>
          </p:txBody>
        </p:sp>
        <p:sp>
          <p:nvSpPr>
            <p:cNvPr id="54" name="rc17">
              <a:extLst>
                <a:ext uri="{FF2B5EF4-FFF2-40B4-BE49-F238E27FC236}">
                  <a16:creationId xmlns:a16="http://schemas.microsoft.com/office/drawing/2014/main" id="{F44CF278-9ACE-6BF4-FFA3-25A0123A2226}"/>
                </a:ext>
              </a:extLst>
            </p:cNvPr>
            <p:cNvSpPr/>
            <p:nvPr/>
          </p:nvSpPr>
          <p:spPr>
            <a:xfrm>
              <a:off x="3720481" y="1331776"/>
              <a:ext cx="3252657" cy="180228"/>
            </a:xfrm>
            <a:prstGeom prst="rect">
              <a:avLst/>
            </a:prstGeom>
            <a:solidFill>
              <a:srgbClr val="2E75B6">
                <a:alpha val="100000"/>
              </a:srgbClr>
            </a:solidFill>
          </p:spPr>
          <p:txBody>
            <a:bodyPr/>
            <a:lstStyle/>
            <a:p>
              <a:endParaRPr/>
            </a:p>
          </p:txBody>
        </p:sp>
        <p:sp>
          <p:nvSpPr>
            <p:cNvPr id="55" name="tx18">
              <a:extLst>
                <a:ext uri="{FF2B5EF4-FFF2-40B4-BE49-F238E27FC236}">
                  <a16:creationId xmlns:a16="http://schemas.microsoft.com/office/drawing/2014/main" id="{30F5915D-6460-C0CF-3F52-4063044A942D}"/>
                </a:ext>
              </a:extLst>
            </p:cNvPr>
            <p:cNvSpPr/>
            <p:nvPr/>
          </p:nvSpPr>
          <p:spPr>
            <a:xfrm>
              <a:off x="3814255" y="3894503"/>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a:t>
              </a:r>
            </a:p>
          </p:txBody>
        </p:sp>
        <p:sp>
          <p:nvSpPr>
            <p:cNvPr id="56" name="tx19">
              <a:extLst>
                <a:ext uri="{FF2B5EF4-FFF2-40B4-BE49-F238E27FC236}">
                  <a16:creationId xmlns:a16="http://schemas.microsoft.com/office/drawing/2014/main" id="{61A708D3-8631-7B1B-DEFE-532D99132EDB}"/>
                </a:ext>
              </a:extLst>
            </p:cNvPr>
            <p:cNvSpPr/>
            <p:nvPr/>
          </p:nvSpPr>
          <p:spPr>
            <a:xfrm>
              <a:off x="3836382" y="3534046"/>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a:t>
              </a:r>
            </a:p>
          </p:txBody>
        </p:sp>
        <p:sp>
          <p:nvSpPr>
            <p:cNvPr id="57" name="tx20">
              <a:extLst>
                <a:ext uri="{FF2B5EF4-FFF2-40B4-BE49-F238E27FC236}">
                  <a16:creationId xmlns:a16="http://schemas.microsoft.com/office/drawing/2014/main" id="{C779609D-254C-7BED-4995-0204609DF8BE}"/>
                </a:ext>
              </a:extLst>
            </p:cNvPr>
            <p:cNvSpPr/>
            <p:nvPr/>
          </p:nvSpPr>
          <p:spPr>
            <a:xfrm>
              <a:off x="3836382" y="3173588"/>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a:t>
              </a:r>
            </a:p>
          </p:txBody>
        </p:sp>
        <p:sp>
          <p:nvSpPr>
            <p:cNvPr id="58" name="tx21">
              <a:extLst>
                <a:ext uri="{FF2B5EF4-FFF2-40B4-BE49-F238E27FC236}">
                  <a16:creationId xmlns:a16="http://schemas.microsoft.com/office/drawing/2014/main" id="{7AEFF746-0B09-C553-1BD9-C754AE436945}"/>
                </a:ext>
              </a:extLst>
            </p:cNvPr>
            <p:cNvSpPr/>
            <p:nvPr/>
          </p:nvSpPr>
          <p:spPr>
            <a:xfrm>
              <a:off x="3858509" y="2811350"/>
              <a:ext cx="77974"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3</a:t>
              </a:r>
            </a:p>
          </p:txBody>
        </p:sp>
        <p:sp>
          <p:nvSpPr>
            <p:cNvPr id="59" name="tx22">
              <a:extLst>
                <a:ext uri="{FF2B5EF4-FFF2-40B4-BE49-F238E27FC236}">
                  <a16:creationId xmlns:a16="http://schemas.microsoft.com/office/drawing/2014/main" id="{0E752A25-7FC7-5588-9BBB-10C1DD369CE2}"/>
                </a:ext>
              </a:extLst>
            </p:cNvPr>
            <p:cNvSpPr/>
            <p:nvPr/>
          </p:nvSpPr>
          <p:spPr>
            <a:xfrm>
              <a:off x="3924889" y="2450961"/>
              <a:ext cx="77974"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6</a:t>
              </a:r>
            </a:p>
          </p:txBody>
        </p:sp>
        <p:sp>
          <p:nvSpPr>
            <p:cNvPr id="60" name="tx23">
              <a:extLst>
                <a:ext uri="{FF2B5EF4-FFF2-40B4-BE49-F238E27FC236}">
                  <a16:creationId xmlns:a16="http://schemas.microsoft.com/office/drawing/2014/main" id="{34DDBAE3-0F7A-F2BA-4ED9-D77D9366DDC6}"/>
                </a:ext>
              </a:extLst>
            </p:cNvPr>
            <p:cNvSpPr/>
            <p:nvPr/>
          </p:nvSpPr>
          <p:spPr>
            <a:xfrm>
              <a:off x="3947016" y="2093926"/>
              <a:ext cx="77974" cy="99060"/>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7</a:t>
              </a:r>
            </a:p>
          </p:txBody>
        </p:sp>
        <p:sp>
          <p:nvSpPr>
            <p:cNvPr id="61" name="tx24">
              <a:extLst>
                <a:ext uri="{FF2B5EF4-FFF2-40B4-BE49-F238E27FC236}">
                  <a16:creationId xmlns:a16="http://schemas.microsoft.com/office/drawing/2014/main" id="{47B0552E-D2F6-A7D4-91B9-A4FA74AF78C6}"/>
                </a:ext>
              </a:extLst>
            </p:cNvPr>
            <p:cNvSpPr/>
            <p:nvPr/>
          </p:nvSpPr>
          <p:spPr>
            <a:xfrm>
              <a:off x="3974410" y="1730046"/>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10</a:t>
              </a:r>
            </a:p>
          </p:txBody>
        </p:sp>
        <p:sp>
          <p:nvSpPr>
            <p:cNvPr id="62" name="tx25">
              <a:extLst>
                <a:ext uri="{FF2B5EF4-FFF2-40B4-BE49-F238E27FC236}">
                  <a16:creationId xmlns:a16="http://schemas.microsoft.com/office/drawing/2014/main" id="{BFF9F296-995C-A7F5-01EC-EFD98B41F879}"/>
                </a:ext>
              </a:extLst>
            </p:cNvPr>
            <p:cNvSpPr/>
            <p:nvPr/>
          </p:nvSpPr>
          <p:spPr>
            <a:xfrm>
              <a:off x="6966810" y="1371299"/>
              <a:ext cx="23392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147</a:t>
              </a:r>
            </a:p>
          </p:txBody>
        </p:sp>
        <p:sp>
          <p:nvSpPr>
            <p:cNvPr id="63" name="rc26">
              <a:extLst>
                <a:ext uri="{FF2B5EF4-FFF2-40B4-BE49-F238E27FC236}">
                  <a16:creationId xmlns:a16="http://schemas.microsoft.com/office/drawing/2014/main" id="{910D1DF9-AB29-25FC-F441-E616687FF035}"/>
                </a:ext>
              </a:extLst>
            </p:cNvPr>
            <p:cNvSpPr/>
            <p:nvPr/>
          </p:nvSpPr>
          <p:spPr>
            <a:xfrm>
              <a:off x="3720481" y="1205616"/>
              <a:ext cx="3531456" cy="2955753"/>
            </a:xfrm>
            <a:prstGeom prst="rect">
              <a:avLst/>
            </a:prstGeom>
            <a:ln w="12318" cap="rnd">
              <a:solidFill>
                <a:srgbClr val="000000">
                  <a:alpha val="100000"/>
                </a:srgbClr>
              </a:solidFill>
              <a:prstDash val="solid"/>
              <a:round/>
            </a:ln>
          </p:spPr>
          <p:txBody>
            <a:bodyPr/>
            <a:lstStyle/>
            <a:p>
              <a:endParaRPr/>
            </a:p>
          </p:txBody>
        </p:sp>
        <p:sp>
          <p:nvSpPr>
            <p:cNvPr id="64" name="tx27">
              <a:extLst>
                <a:ext uri="{FF2B5EF4-FFF2-40B4-BE49-F238E27FC236}">
                  <a16:creationId xmlns:a16="http://schemas.microsoft.com/office/drawing/2014/main" id="{84B2B35D-D4C7-882C-D5A1-01E1A92C0C02}"/>
                </a:ext>
              </a:extLst>
            </p:cNvPr>
            <p:cNvSpPr/>
            <p:nvPr/>
          </p:nvSpPr>
          <p:spPr>
            <a:xfrm>
              <a:off x="2710548" y="3896477"/>
              <a:ext cx="952996" cy="9407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Other Conditions</a:t>
              </a:r>
            </a:p>
          </p:txBody>
        </p:sp>
        <p:sp>
          <p:nvSpPr>
            <p:cNvPr id="65" name="tx28">
              <a:extLst>
                <a:ext uri="{FF2B5EF4-FFF2-40B4-BE49-F238E27FC236}">
                  <a16:creationId xmlns:a16="http://schemas.microsoft.com/office/drawing/2014/main" id="{E3F572CE-CB77-00DB-05FC-6BFDF80934A7}"/>
                </a:ext>
              </a:extLst>
            </p:cNvPr>
            <p:cNvSpPr/>
            <p:nvPr/>
          </p:nvSpPr>
          <p:spPr>
            <a:xfrm>
              <a:off x="1390691" y="3510905"/>
              <a:ext cx="2272853" cy="11918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Autoimmunity, Allergy, and Inflammation</a:t>
              </a:r>
            </a:p>
          </p:txBody>
        </p:sp>
        <p:sp>
          <p:nvSpPr>
            <p:cNvPr id="66" name="tx29">
              <a:extLst>
                <a:ext uri="{FF2B5EF4-FFF2-40B4-BE49-F238E27FC236}">
                  <a16:creationId xmlns:a16="http://schemas.microsoft.com/office/drawing/2014/main" id="{3B900F97-B40E-1B7E-8926-4B48AF9F771B}"/>
                </a:ext>
              </a:extLst>
            </p:cNvPr>
            <p:cNvSpPr/>
            <p:nvPr/>
          </p:nvSpPr>
          <p:spPr>
            <a:xfrm>
              <a:off x="2322417" y="3175624"/>
              <a:ext cx="1341127" cy="9400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Cardiovascular Disease</a:t>
              </a:r>
            </a:p>
          </p:txBody>
        </p:sp>
        <p:sp>
          <p:nvSpPr>
            <p:cNvPr id="67" name="tx30">
              <a:extLst>
                <a:ext uri="{FF2B5EF4-FFF2-40B4-BE49-F238E27FC236}">
                  <a16:creationId xmlns:a16="http://schemas.microsoft.com/office/drawing/2014/main" id="{D3D6B714-720C-5749-529D-B7E83993CA45}"/>
                </a:ext>
              </a:extLst>
            </p:cNvPr>
            <p:cNvSpPr/>
            <p:nvPr/>
          </p:nvSpPr>
          <p:spPr>
            <a:xfrm>
              <a:off x="1150457" y="2789989"/>
              <a:ext cx="2513086" cy="11918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Brain and Spinal Cord Injuries and Disorders</a:t>
              </a:r>
            </a:p>
          </p:txBody>
        </p:sp>
        <p:sp>
          <p:nvSpPr>
            <p:cNvPr id="68" name="tx31">
              <a:extLst>
                <a:ext uri="{FF2B5EF4-FFF2-40B4-BE49-F238E27FC236}">
                  <a16:creationId xmlns:a16="http://schemas.microsoft.com/office/drawing/2014/main" id="{61ADCACA-959D-BA89-1ED4-C4D26664C472}"/>
                </a:ext>
              </a:extLst>
            </p:cNvPr>
            <p:cNvSpPr/>
            <p:nvPr/>
          </p:nvSpPr>
          <p:spPr>
            <a:xfrm>
              <a:off x="1429634" y="2429470"/>
              <a:ext cx="2233910" cy="119248"/>
            </a:xfrm>
            <a:prstGeom prst="rect">
              <a:avLst/>
            </a:prstGeom>
            <a:noFill/>
          </p:spPr>
          <p:txBody>
            <a:bodyPr wrap="none" lIns="0" tIns="0" rIns="0" bIns="0" anchor="ctr" anchorCtr="1"/>
            <a:lstStyle/>
            <a:p>
              <a:pPr marL="0" marR="0" indent="0" algn="l">
                <a:lnSpc>
                  <a:spcPts val="1000"/>
                </a:lnSpc>
                <a:spcBef>
                  <a:spcPts val="0"/>
                </a:spcBef>
                <a:spcAft>
                  <a:spcPts val="0"/>
                </a:spcAft>
              </a:pPr>
              <a:r>
                <a:rPr sz="1000" dirty="0">
                  <a:solidFill>
                    <a:srgbClr val="000000">
                      <a:alpha val="100000"/>
                    </a:srgbClr>
                  </a:solidFill>
                  <a:cs typeface="Arial"/>
                </a:rPr>
                <a:t>Aging, Older Veterans' Health and Care</a:t>
              </a:r>
            </a:p>
          </p:txBody>
        </p:sp>
        <p:sp>
          <p:nvSpPr>
            <p:cNvPr id="69" name="tx32">
              <a:extLst>
                <a:ext uri="{FF2B5EF4-FFF2-40B4-BE49-F238E27FC236}">
                  <a16:creationId xmlns:a16="http://schemas.microsoft.com/office/drawing/2014/main" id="{02497230-1F10-7050-E7E4-B483F3A3A5D1}"/>
                </a:ext>
              </a:extLst>
            </p:cNvPr>
            <p:cNvSpPr/>
            <p:nvPr/>
          </p:nvSpPr>
          <p:spPr>
            <a:xfrm>
              <a:off x="2223570" y="2094251"/>
              <a:ext cx="1439974" cy="9400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Substance Use Disorders</a:t>
              </a:r>
            </a:p>
          </p:txBody>
        </p:sp>
        <p:sp>
          <p:nvSpPr>
            <p:cNvPr id="70" name="tx33">
              <a:extLst>
                <a:ext uri="{FF2B5EF4-FFF2-40B4-BE49-F238E27FC236}">
                  <a16:creationId xmlns:a16="http://schemas.microsoft.com/office/drawing/2014/main" id="{68DBE948-738A-CE5C-6FEB-16AD1554B772}"/>
                </a:ext>
              </a:extLst>
            </p:cNvPr>
            <p:cNvSpPr/>
            <p:nvPr/>
          </p:nvSpPr>
          <p:spPr>
            <a:xfrm>
              <a:off x="2774234" y="1708616"/>
              <a:ext cx="889310" cy="11918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Health Systems</a:t>
              </a:r>
            </a:p>
          </p:txBody>
        </p:sp>
        <p:sp>
          <p:nvSpPr>
            <p:cNvPr id="71" name="tx34">
              <a:extLst>
                <a:ext uri="{FF2B5EF4-FFF2-40B4-BE49-F238E27FC236}">
                  <a16:creationId xmlns:a16="http://schemas.microsoft.com/office/drawing/2014/main" id="{87A153C2-BDA1-A3B8-13D9-EE76EC5611E8}"/>
                </a:ext>
              </a:extLst>
            </p:cNvPr>
            <p:cNvSpPr/>
            <p:nvPr/>
          </p:nvSpPr>
          <p:spPr>
            <a:xfrm>
              <a:off x="1221088" y="1348158"/>
              <a:ext cx="2442455" cy="11918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Mental, Cognitive and Behavioral Disorders</a:t>
              </a:r>
            </a:p>
          </p:txBody>
        </p:sp>
        <p:sp>
          <p:nvSpPr>
            <p:cNvPr id="72" name="tx35">
              <a:extLst>
                <a:ext uri="{FF2B5EF4-FFF2-40B4-BE49-F238E27FC236}">
                  <a16:creationId xmlns:a16="http://schemas.microsoft.com/office/drawing/2014/main" id="{BDC1C649-7968-B0E5-22E3-D94253EDB45B}"/>
                </a:ext>
              </a:extLst>
            </p:cNvPr>
            <p:cNvSpPr/>
            <p:nvPr/>
          </p:nvSpPr>
          <p:spPr>
            <a:xfrm>
              <a:off x="3685165" y="4216383"/>
              <a:ext cx="70631"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0</a:t>
              </a:r>
            </a:p>
          </p:txBody>
        </p:sp>
        <p:sp>
          <p:nvSpPr>
            <p:cNvPr id="73" name="tx36">
              <a:extLst>
                <a:ext uri="{FF2B5EF4-FFF2-40B4-BE49-F238E27FC236}">
                  <a16:creationId xmlns:a16="http://schemas.microsoft.com/office/drawing/2014/main" id="{FC09E151-D209-DEDC-46AD-ECDCA717490A}"/>
                </a:ext>
              </a:extLst>
            </p:cNvPr>
            <p:cNvSpPr/>
            <p:nvPr/>
          </p:nvSpPr>
          <p:spPr>
            <a:xfrm>
              <a:off x="4534926" y="4216383"/>
              <a:ext cx="14126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40</a:t>
              </a:r>
            </a:p>
          </p:txBody>
        </p:sp>
        <p:sp>
          <p:nvSpPr>
            <p:cNvPr id="77" name="tx37">
              <a:extLst>
                <a:ext uri="{FF2B5EF4-FFF2-40B4-BE49-F238E27FC236}">
                  <a16:creationId xmlns:a16="http://schemas.microsoft.com/office/drawing/2014/main" id="{19F8B795-5375-6E57-85CD-DD3BB5B92BD4}"/>
                </a:ext>
              </a:extLst>
            </p:cNvPr>
            <p:cNvSpPr/>
            <p:nvPr/>
          </p:nvSpPr>
          <p:spPr>
            <a:xfrm>
              <a:off x="5420003" y="4216383"/>
              <a:ext cx="14126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80</a:t>
              </a:r>
            </a:p>
          </p:txBody>
        </p:sp>
        <p:sp>
          <p:nvSpPr>
            <p:cNvPr id="78" name="tx38">
              <a:extLst>
                <a:ext uri="{FF2B5EF4-FFF2-40B4-BE49-F238E27FC236}">
                  <a16:creationId xmlns:a16="http://schemas.microsoft.com/office/drawing/2014/main" id="{705AD131-2C1F-1D4F-DB37-BC9C4174B89C}"/>
                </a:ext>
              </a:extLst>
            </p:cNvPr>
            <p:cNvSpPr/>
            <p:nvPr/>
          </p:nvSpPr>
          <p:spPr>
            <a:xfrm>
              <a:off x="6269764" y="4216383"/>
              <a:ext cx="211894"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120</a:t>
              </a:r>
            </a:p>
          </p:txBody>
        </p:sp>
        <p:sp>
          <p:nvSpPr>
            <p:cNvPr id="79" name="tx39">
              <a:extLst>
                <a:ext uri="{FF2B5EF4-FFF2-40B4-BE49-F238E27FC236}">
                  <a16:creationId xmlns:a16="http://schemas.microsoft.com/office/drawing/2014/main" id="{4D03367E-EBF0-F1E8-3988-158A8606D5E4}"/>
                </a:ext>
              </a:extLst>
            </p:cNvPr>
            <p:cNvSpPr/>
            <p:nvPr/>
          </p:nvSpPr>
          <p:spPr>
            <a:xfrm>
              <a:off x="5024544" y="4333640"/>
              <a:ext cx="923329" cy="143023"/>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000000">
                      <a:alpha val="100000"/>
                    </a:srgbClr>
                  </a:solidFill>
                  <a:cs typeface="Arial"/>
                </a:rPr>
                <a:t>Project Count</a:t>
              </a:r>
            </a:p>
          </p:txBody>
        </p:sp>
        <p:sp>
          <p:nvSpPr>
            <p:cNvPr id="80" name="tx40">
              <a:extLst>
                <a:ext uri="{FF2B5EF4-FFF2-40B4-BE49-F238E27FC236}">
                  <a16:creationId xmlns:a16="http://schemas.microsoft.com/office/drawing/2014/main" id="{D4CD040B-BC67-8E76-38DE-98BFD9C13ECF}"/>
                </a:ext>
              </a:extLst>
            </p:cNvPr>
            <p:cNvSpPr/>
            <p:nvPr/>
          </p:nvSpPr>
          <p:spPr>
            <a:xfrm rot="-5400000">
              <a:off x="702814" y="2612911"/>
              <a:ext cx="626715" cy="141163"/>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000000">
                      <a:alpha val="100000"/>
                    </a:srgbClr>
                  </a:solidFill>
                  <a:cs typeface="Arial"/>
                </a:rPr>
                <a:t>DRA Tag</a:t>
              </a:r>
            </a:p>
          </p:txBody>
        </p:sp>
        <p:sp>
          <p:nvSpPr>
            <p:cNvPr id="81" name="tx41">
              <a:extLst>
                <a:ext uri="{FF2B5EF4-FFF2-40B4-BE49-F238E27FC236}">
                  <a16:creationId xmlns:a16="http://schemas.microsoft.com/office/drawing/2014/main" id="{E6317485-626B-EF03-40FF-1A6385857DAA}"/>
                </a:ext>
              </a:extLst>
            </p:cNvPr>
            <p:cNvSpPr/>
            <p:nvPr/>
          </p:nvSpPr>
          <p:spPr>
            <a:xfrm>
              <a:off x="3555108" y="938074"/>
              <a:ext cx="3862201" cy="166861"/>
            </a:xfrm>
            <a:prstGeom prst="rect">
              <a:avLst/>
            </a:prstGeom>
            <a:noFill/>
          </p:spPr>
          <p:txBody>
            <a:bodyPr wrap="none" lIns="0" tIns="0" rIns="0" bIns="0" anchor="ctr" anchorCtr="1"/>
            <a:lstStyle/>
            <a:p>
              <a:pPr marL="0" marR="0" indent="0" algn="l">
                <a:lnSpc>
                  <a:spcPts val="1400"/>
                </a:lnSpc>
                <a:spcBef>
                  <a:spcPts val="0"/>
                </a:spcBef>
                <a:spcAft>
                  <a:spcPts val="0"/>
                </a:spcAft>
              </a:pPr>
              <a:r>
                <a:rPr sz="1400" b="1">
                  <a:solidFill>
                    <a:srgbClr val="000000">
                      <a:alpha val="100000"/>
                    </a:srgbClr>
                  </a:solidFill>
                  <a:cs typeface="Arial"/>
                </a:rPr>
                <a:t>Distribution of All DRA Tags by Project Count</a:t>
              </a:r>
            </a:p>
          </p:txBody>
        </p:sp>
      </p:grpSp>
    </p:spTree>
    <p:extLst>
      <p:ext uri="{BB962C8B-B14F-4D97-AF65-F5344CB8AC3E}">
        <p14:creationId xmlns:p14="http://schemas.microsoft.com/office/powerpoint/2010/main" val="1999996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C6849-165A-194F-4306-A2091E49D2A4}"/>
              </a:ext>
            </a:extLst>
          </p:cNvPr>
          <p:cNvSpPr>
            <a:spLocks noGrp="1"/>
          </p:cNvSpPr>
          <p:nvPr>
            <p:ph type="title"/>
          </p:nvPr>
        </p:nvSpPr>
        <p:spPr>
          <a:xfrm>
            <a:off x="390525" y="97245"/>
            <a:ext cx="11182349" cy="680223"/>
          </a:xfrm>
        </p:spPr>
        <p:txBody>
          <a:bodyPr/>
          <a:lstStyle/>
          <a:p>
            <a:r>
              <a:rPr lang="en-US" sz="2800">
                <a:cs typeface="Calibri Light"/>
              </a:rPr>
              <a:t>VA Project Distribution Analysis | Project Focus Area</a:t>
            </a:r>
          </a:p>
        </p:txBody>
      </p:sp>
      <p:sp>
        <p:nvSpPr>
          <p:cNvPr id="74" name="Slide Number Placeholder 73">
            <a:extLst>
              <a:ext uri="{FF2B5EF4-FFF2-40B4-BE49-F238E27FC236}">
                <a16:creationId xmlns:a16="http://schemas.microsoft.com/office/drawing/2014/main" id="{8B9083DF-02A1-B8CD-AD80-D17DD4EA6D80}"/>
              </a:ext>
            </a:extLst>
          </p:cNvPr>
          <p:cNvSpPr>
            <a:spLocks noGrp="1"/>
          </p:cNvSpPr>
          <p:nvPr>
            <p:ph type="sldNum" sz="quarter" idx="12"/>
          </p:nvPr>
        </p:nvSpPr>
        <p:spPr/>
        <p:txBody>
          <a:bodyPr/>
          <a:lstStyle/>
          <a:p>
            <a:fld id="{61ED25BF-8B08-481C-9175-42CBF3C8334C}" type="slidenum">
              <a:rPr lang="en-US" smtClean="0"/>
              <a:t>25</a:t>
            </a:fld>
            <a:endParaRPr lang="en-US"/>
          </a:p>
        </p:txBody>
      </p:sp>
      <p:cxnSp>
        <p:nvCxnSpPr>
          <p:cNvPr id="6" name="Straight Arrow Connector 5">
            <a:extLst>
              <a:ext uri="{FF2B5EF4-FFF2-40B4-BE49-F238E27FC236}">
                <a16:creationId xmlns:a16="http://schemas.microsoft.com/office/drawing/2014/main" id="{F94D9A06-1AF2-4D87-6452-5E336CE14FC3}"/>
              </a:ext>
            </a:extLst>
          </p:cNvPr>
          <p:cNvCxnSpPr/>
          <p:nvPr/>
        </p:nvCxnSpPr>
        <p:spPr>
          <a:xfrm flipV="1">
            <a:off x="279817" y="1422687"/>
            <a:ext cx="11619874" cy="22485"/>
          </a:xfrm>
          <a:prstGeom prst="straightConnector1">
            <a:avLst/>
          </a:prstGeom>
          <a:ln w="12700">
            <a:solidFill>
              <a:srgbClr val="002F5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D4B0791-6E4C-1C05-D2AA-25F538F98808}"/>
              </a:ext>
            </a:extLst>
          </p:cNvPr>
          <p:cNvSpPr txBox="1"/>
          <p:nvPr/>
        </p:nvSpPr>
        <p:spPr>
          <a:xfrm>
            <a:off x="276340" y="5684132"/>
            <a:ext cx="4988206" cy="430887"/>
          </a:xfrm>
          <a:prstGeom prst="rect">
            <a:avLst/>
          </a:prstGeom>
          <a:noFill/>
        </p:spPr>
        <p:txBody>
          <a:bodyPr wrap="square">
            <a:spAutoFit/>
          </a:bodyPr>
          <a:lstStyle/>
          <a:p>
            <a:r>
              <a:rPr lang="en-US" sz="1100" b="1"/>
              <a:t>Note: </a:t>
            </a:r>
            <a:r>
              <a:rPr lang="en-US" sz="1100"/>
              <a:t>Each project can have up to four DRA tags indicated by the following fields: DRA 1, DRA 2, DRA 3, and DRA 4. </a:t>
            </a:r>
          </a:p>
        </p:txBody>
      </p:sp>
      <p:sp>
        <p:nvSpPr>
          <p:cNvPr id="10" name="Rectangle 9">
            <a:extLst>
              <a:ext uri="{FF2B5EF4-FFF2-40B4-BE49-F238E27FC236}">
                <a16:creationId xmlns:a16="http://schemas.microsoft.com/office/drawing/2014/main" id="{39F4A015-FC14-F991-E8D5-55A905781B11}"/>
              </a:ext>
            </a:extLst>
          </p:cNvPr>
          <p:cNvSpPr/>
          <p:nvPr/>
        </p:nvSpPr>
        <p:spPr>
          <a:xfrm>
            <a:off x="311426" y="2075332"/>
            <a:ext cx="4953120" cy="3576764"/>
          </a:xfrm>
          <a:prstGeom prst="rect">
            <a:avLst/>
          </a:prstGeom>
          <a:no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spcBef>
                <a:spcPts val="600"/>
              </a:spcBef>
              <a:buFont typeface="Arial" panose="020B0604020202020204" pitchFamily="34" charset="0"/>
              <a:buChar char="•"/>
            </a:pPr>
            <a:r>
              <a:rPr lang="en-US" sz="1600">
                <a:solidFill>
                  <a:schemeClr val="tx1"/>
                </a:solidFill>
              </a:rPr>
              <a:t>This analysis visualizes the first DRA tag identified within the DRA 1 to DRA 4 fields </a:t>
            </a:r>
          </a:p>
          <a:p>
            <a:pPr marL="285750" indent="-285750">
              <a:spcBef>
                <a:spcPts val="600"/>
              </a:spcBef>
              <a:buFont typeface="Arial" panose="020B0604020202020204" pitchFamily="34" charset="0"/>
              <a:buChar char="•"/>
            </a:pPr>
            <a:r>
              <a:rPr lang="en-US" sz="1600">
                <a:solidFill>
                  <a:schemeClr val="tx1"/>
                </a:solidFill>
              </a:rPr>
              <a:t>Out of 149 projects, </a:t>
            </a:r>
            <a:r>
              <a:rPr lang="en-US" sz="1600" b="1">
                <a:solidFill>
                  <a:schemeClr val="tx1"/>
                </a:solidFill>
              </a:rPr>
              <a:t>142 projects are associated with the Mental, Cognitive and Behavioral Disorders DRA tag </a:t>
            </a:r>
          </a:p>
          <a:p>
            <a:pPr marL="285750" indent="-285750">
              <a:spcBef>
                <a:spcPts val="600"/>
              </a:spcBef>
              <a:buFont typeface="Arial" panose="020B0604020202020204" pitchFamily="34" charset="0"/>
              <a:buChar char="•"/>
            </a:pPr>
            <a:r>
              <a:rPr lang="en-US" sz="1600">
                <a:solidFill>
                  <a:schemeClr val="tx1"/>
                </a:solidFill>
              </a:rPr>
              <a:t>The </a:t>
            </a:r>
            <a:r>
              <a:rPr lang="en-US" sz="1600" b="1">
                <a:solidFill>
                  <a:schemeClr val="tx1"/>
                </a:solidFill>
              </a:rPr>
              <a:t>remaining DRA tags account for only 7 projects</a:t>
            </a:r>
          </a:p>
          <a:p>
            <a:pPr marL="742950" lvl="1" indent="-285750">
              <a:spcBef>
                <a:spcPts val="600"/>
              </a:spcBef>
              <a:buFont typeface="Arial" panose="020B0604020202020204" pitchFamily="34" charset="0"/>
              <a:buChar char="•"/>
            </a:pPr>
            <a:r>
              <a:rPr lang="en-US" sz="1400">
                <a:solidFill>
                  <a:schemeClr val="tx1"/>
                </a:solidFill>
              </a:rPr>
              <a:t>4 within the Health Systems </a:t>
            </a:r>
          </a:p>
          <a:p>
            <a:pPr marL="742950" lvl="1" indent="-285750">
              <a:spcBef>
                <a:spcPts val="600"/>
              </a:spcBef>
              <a:buFont typeface="Arial" panose="020B0604020202020204" pitchFamily="34" charset="0"/>
              <a:buChar char="•"/>
            </a:pPr>
            <a:r>
              <a:rPr lang="en-US" sz="1400">
                <a:solidFill>
                  <a:schemeClr val="tx1"/>
                </a:solidFill>
              </a:rPr>
              <a:t>2 within Ageing, Older Veterans’ Health and Care </a:t>
            </a:r>
          </a:p>
          <a:p>
            <a:pPr marL="742950" lvl="1" indent="-285750">
              <a:spcBef>
                <a:spcPts val="600"/>
              </a:spcBef>
              <a:buFont typeface="Arial" panose="020B0604020202020204" pitchFamily="34" charset="0"/>
              <a:buChar char="•"/>
            </a:pPr>
            <a:r>
              <a:rPr lang="en-US" sz="1400">
                <a:solidFill>
                  <a:schemeClr val="tx1"/>
                </a:solidFill>
              </a:rPr>
              <a:t>1 within Substance Abuse Disorders </a:t>
            </a:r>
          </a:p>
        </p:txBody>
      </p:sp>
      <p:sp>
        <p:nvSpPr>
          <p:cNvPr id="11" name="Rectangle 10">
            <a:extLst>
              <a:ext uri="{FF2B5EF4-FFF2-40B4-BE49-F238E27FC236}">
                <a16:creationId xmlns:a16="http://schemas.microsoft.com/office/drawing/2014/main" id="{6A1445C1-5359-1B95-A463-B173715D45AB}"/>
              </a:ext>
            </a:extLst>
          </p:cNvPr>
          <p:cNvSpPr/>
          <p:nvPr/>
        </p:nvSpPr>
        <p:spPr>
          <a:xfrm>
            <a:off x="311425" y="1523591"/>
            <a:ext cx="11556658" cy="551739"/>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0"/>
              <a:t>What is the distribution of the first DRA tag within the Suicide Prevention AMP?</a:t>
            </a:r>
          </a:p>
        </p:txBody>
      </p:sp>
      <p:sp>
        <p:nvSpPr>
          <p:cNvPr id="4" name="TextBox 3">
            <a:extLst>
              <a:ext uri="{FF2B5EF4-FFF2-40B4-BE49-F238E27FC236}">
                <a16:creationId xmlns:a16="http://schemas.microsoft.com/office/drawing/2014/main" id="{B55785A3-0782-D6E8-FD09-83D6D68231E5}"/>
              </a:ext>
            </a:extLst>
          </p:cNvPr>
          <p:cNvSpPr txBox="1"/>
          <p:nvPr/>
        </p:nvSpPr>
        <p:spPr>
          <a:xfrm>
            <a:off x="306110" y="928434"/>
            <a:ext cx="11556658" cy="369332"/>
          </a:xfrm>
          <a:prstGeom prst="rect">
            <a:avLst/>
          </a:prstGeom>
          <a:noFill/>
        </p:spPr>
        <p:txBody>
          <a:bodyPr wrap="square" lIns="91440" tIns="45720" rIns="91440" bIns="45720" rtlCol="0" anchor="t">
            <a:spAutoFit/>
          </a:bodyPr>
          <a:lstStyle/>
          <a:p>
            <a:r>
              <a:rPr lang="en-US" b="1" i="1">
                <a:cs typeface="Calibri"/>
              </a:rPr>
              <a:t>A majority of Suicide Prevention AMP projects list “Mental, Cognitive and Behavioral Disorders” as their first DRA Tag </a:t>
            </a:r>
          </a:p>
        </p:txBody>
      </p:sp>
      <p:grpSp>
        <p:nvGrpSpPr>
          <p:cNvPr id="8" name="Group 7">
            <a:extLst>
              <a:ext uri="{FF2B5EF4-FFF2-40B4-BE49-F238E27FC236}">
                <a16:creationId xmlns:a16="http://schemas.microsoft.com/office/drawing/2014/main" id="{EEA812CC-F999-E25D-0C0C-CE951C68E70C}"/>
              </a:ext>
            </a:extLst>
          </p:cNvPr>
          <p:cNvGrpSpPr/>
          <p:nvPr/>
        </p:nvGrpSpPr>
        <p:grpSpPr>
          <a:xfrm>
            <a:off x="5660126" y="2142428"/>
            <a:ext cx="6441405" cy="3509668"/>
            <a:chOff x="914400" y="914400"/>
            <a:chExt cx="6400800" cy="3657600"/>
          </a:xfrm>
        </p:grpSpPr>
        <p:sp>
          <p:nvSpPr>
            <p:cNvPr id="9" name="rc3">
              <a:extLst>
                <a:ext uri="{FF2B5EF4-FFF2-40B4-BE49-F238E27FC236}">
                  <a16:creationId xmlns:a16="http://schemas.microsoft.com/office/drawing/2014/main" id="{AAFA73A4-166F-18CC-C2F6-6CB15E38EC67}"/>
                </a:ext>
              </a:extLst>
            </p:cNvPr>
            <p:cNvSpPr/>
            <p:nvPr/>
          </p:nvSpPr>
          <p:spPr>
            <a:xfrm>
              <a:off x="914400" y="914400"/>
              <a:ext cx="6400800" cy="3657600"/>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12" name="rc4">
              <a:extLst>
                <a:ext uri="{FF2B5EF4-FFF2-40B4-BE49-F238E27FC236}">
                  <a16:creationId xmlns:a16="http://schemas.microsoft.com/office/drawing/2014/main" id="{A9E7368C-93BA-6E47-D4D9-4809C1BE3785}"/>
                </a:ext>
              </a:extLst>
            </p:cNvPr>
            <p:cNvSpPr/>
            <p:nvPr/>
          </p:nvSpPr>
          <p:spPr>
            <a:xfrm>
              <a:off x="914400" y="914400"/>
              <a:ext cx="6400800" cy="3657600"/>
            </a:xfrm>
            <a:prstGeom prst="rect">
              <a:avLst/>
            </a:prstGeom>
            <a:solidFill>
              <a:srgbClr val="FFFFFF">
                <a:alpha val="100000"/>
              </a:srgbClr>
            </a:solidFill>
            <a:ln w="12318" cap="rnd">
              <a:solidFill>
                <a:srgbClr val="FFFFFF">
                  <a:alpha val="100000"/>
                </a:srgbClr>
              </a:solidFill>
              <a:prstDash val="solid"/>
              <a:round/>
            </a:ln>
          </p:spPr>
          <p:txBody>
            <a:bodyPr/>
            <a:lstStyle/>
            <a:p>
              <a:endParaRPr/>
            </a:p>
          </p:txBody>
        </p:sp>
        <p:sp>
          <p:nvSpPr>
            <p:cNvPr id="13" name="rc5">
              <a:extLst>
                <a:ext uri="{FF2B5EF4-FFF2-40B4-BE49-F238E27FC236}">
                  <a16:creationId xmlns:a16="http://schemas.microsoft.com/office/drawing/2014/main" id="{B7CAB9C8-A795-5FF9-FE64-BA7D54B5E7DF}"/>
                </a:ext>
              </a:extLst>
            </p:cNvPr>
            <p:cNvSpPr/>
            <p:nvPr/>
          </p:nvSpPr>
          <p:spPr>
            <a:xfrm>
              <a:off x="2647368" y="1205616"/>
              <a:ext cx="4604569" cy="2955753"/>
            </a:xfrm>
            <a:prstGeom prst="rect">
              <a:avLst/>
            </a:prstGeom>
            <a:solidFill>
              <a:srgbClr val="FFFFFF">
                <a:alpha val="100000"/>
              </a:srgbClr>
            </a:solidFill>
          </p:spPr>
          <p:txBody>
            <a:bodyPr/>
            <a:lstStyle/>
            <a:p>
              <a:endParaRPr/>
            </a:p>
          </p:txBody>
        </p:sp>
        <p:sp>
          <p:nvSpPr>
            <p:cNvPr id="14" name="pl6">
              <a:extLst>
                <a:ext uri="{FF2B5EF4-FFF2-40B4-BE49-F238E27FC236}">
                  <a16:creationId xmlns:a16="http://schemas.microsoft.com/office/drawing/2014/main" id="{970A56F9-5CFB-D6BA-7656-873BF362D7A7}"/>
                </a:ext>
              </a:extLst>
            </p:cNvPr>
            <p:cNvSpPr/>
            <p:nvPr/>
          </p:nvSpPr>
          <p:spPr>
            <a:xfrm>
              <a:off x="2647368"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15" name="pl7">
              <a:extLst>
                <a:ext uri="{FF2B5EF4-FFF2-40B4-BE49-F238E27FC236}">
                  <a16:creationId xmlns:a16="http://schemas.microsoft.com/office/drawing/2014/main" id="{C1414507-BAC8-E45C-1C51-0AA80C67D8C8}"/>
                </a:ext>
              </a:extLst>
            </p:cNvPr>
            <p:cNvSpPr/>
            <p:nvPr/>
          </p:nvSpPr>
          <p:spPr>
            <a:xfrm>
              <a:off x="4159541"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16" name="pl8">
              <a:extLst>
                <a:ext uri="{FF2B5EF4-FFF2-40B4-BE49-F238E27FC236}">
                  <a16:creationId xmlns:a16="http://schemas.microsoft.com/office/drawing/2014/main" id="{489D54C7-9364-34B9-6CDC-3F67E9636900}"/>
                </a:ext>
              </a:extLst>
            </p:cNvPr>
            <p:cNvSpPr/>
            <p:nvPr/>
          </p:nvSpPr>
          <p:spPr>
            <a:xfrm>
              <a:off x="5671715"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17" name="pl9">
              <a:extLst>
                <a:ext uri="{FF2B5EF4-FFF2-40B4-BE49-F238E27FC236}">
                  <a16:creationId xmlns:a16="http://schemas.microsoft.com/office/drawing/2014/main" id="{EC1F378A-977C-CD55-105A-58E55F6FA8C4}"/>
                </a:ext>
              </a:extLst>
            </p:cNvPr>
            <p:cNvSpPr/>
            <p:nvPr/>
          </p:nvSpPr>
          <p:spPr>
            <a:xfrm>
              <a:off x="7183889"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18" name="rc10">
              <a:extLst>
                <a:ext uri="{FF2B5EF4-FFF2-40B4-BE49-F238E27FC236}">
                  <a16:creationId xmlns:a16="http://schemas.microsoft.com/office/drawing/2014/main" id="{404EE2A4-DA22-E10B-6B32-449A9AC49F43}"/>
                </a:ext>
              </a:extLst>
            </p:cNvPr>
            <p:cNvSpPr/>
            <p:nvPr/>
          </p:nvSpPr>
          <p:spPr>
            <a:xfrm>
              <a:off x="2647368" y="2859430"/>
              <a:ext cx="60486" cy="351875"/>
            </a:xfrm>
            <a:prstGeom prst="rect">
              <a:avLst/>
            </a:prstGeom>
            <a:solidFill>
              <a:srgbClr val="2E75B6">
                <a:alpha val="100000"/>
              </a:srgbClr>
            </a:solidFill>
          </p:spPr>
          <p:txBody>
            <a:bodyPr/>
            <a:lstStyle/>
            <a:p>
              <a:endParaRPr/>
            </a:p>
          </p:txBody>
        </p:sp>
        <p:sp>
          <p:nvSpPr>
            <p:cNvPr id="19" name="rc11">
              <a:extLst>
                <a:ext uri="{FF2B5EF4-FFF2-40B4-BE49-F238E27FC236}">
                  <a16:creationId xmlns:a16="http://schemas.microsoft.com/office/drawing/2014/main" id="{0F3AC070-06BC-AEE3-6409-40B87D2F20C3}"/>
                </a:ext>
              </a:extLst>
            </p:cNvPr>
            <p:cNvSpPr/>
            <p:nvPr/>
          </p:nvSpPr>
          <p:spPr>
            <a:xfrm>
              <a:off x="2647368" y="2155679"/>
              <a:ext cx="120973" cy="351875"/>
            </a:xfrm>
            <a:prstGeom prst="rect">
              <a:avLst/>
            </a:prstGeom>
            <a:solidFill>
              <a:srgbClr val="2E75B6">
                <a:alpha val="100000"/>
              </a:srgbClr>
            </a:solidFill>
          </p:spPr>
          <p:txBody>
            <a:bodyPr/>
            <a:lstStyle/>
            <a:p>
              <a:endParaRPr/>
            </a:p>
          </p:txBody>
        </p:sp>
        <p:sp>
          <p:nvSpPr>
            <p:cNvPr id="20" name="rc12">
              <a:extLst>
                <a:ext uri="{FF2B5EF4-FFF2-40B4-BE49-F238E27FC236}">
                  <a16:creationId xmlns:a16="http://schemas.microsoft.com/office/drawing/2014/main" id="{2888AB95-06D8-3B55-3E5A-9D87B36F7650}"/>
                </a:ext>
              </a:extLst>
            </p:cNvPr>
            <p:cNvSpPr/>
            <p:nvPr/>
          </p:nvSpPr>
          <p:spPr>
            <a:xfrm>
              <a:off x="2647368" y="1451929"/>
              <a:ext cx="4294573" cy="351875"/>
            </a:xfrm>
            <a:prstGeom prst="rect">
              <a:avLst/>
            </a:prstGeom>
            <a:solidFill>
              <a:srgbClr val="2E75B6">
                <a:alpha val="100000"/>
              </a:srgbClr>
            </a:solidFill>
          </p:spPr>
          <p:txBody>
            <a:bodyPr/>
            <a:lstStyle/>
            <a:p>
              <a:endParaRPr/>
            </a:p>
          </p:txBody>
        </p:sp>
        <p:sp>
          <p:nvSpPr>
            <p:cNvPr id="21" name="rc13">
              <a:extLst>
                <a:ext uri="{FF2B5EF4-FFF2-40B4-BE49-F238E27FC236}">
                  <a16:creationId xmlns:a16="http://schemas.microsoft.com/office/drawing/2014/main" id="{A609F08C-6BC3-D3A1-6965-ADCF2D7D9B85}"/>
                </a:ext>
              </a:extLst>
            </p:cNvPr>
            <p:cNvSpPr/>
            <p:nvPr/>
          </p:nvSpPr>
          <p:spPr>
            <a:xfrm>
              <a:off x="2647368" y="3563181"/>
              <a:ext cx="30243" cy="351875"/>
            </a:xfrm>
            <a:prstGeom prst="rect">
              <a:avLst/>
            </a:prstGeom>
            <a:solidFill>
              <a:srgbClr val="2E75B6">
                <a:alpha val="100000"/>
              </a:srgbClr>
            </a:solidFill>
          </p:spPr>
          <p:txBody>
            <a:bodyPr/>
            <a:lstStyle/>
            <a:p>
              <a:endParaRPr/>
            </a:p>
          </p:txBody>
        </p:sp>
        <p:sp>
          <p:nvSpPr>
            <p:cNvPr id="22" name="tx14">
              <a:extLst>
                <a:ext uri="{FF2B5EF4-FFF2-40B4-BE49-F238E27FC236}">
                  <a16:creationId xmlns:a16="http://schemas.microsoft.com/office/drawing/2014/main" id="{CCB1DF33-C8AE-FE7A-AD77-3C08F27D161B}"/>
                </a:ext>
              </a:extLst>
            </p:cNvPr>
            <p:cNvSpPr/>
            <p:nvPr/>
          </p:nvSpPr>
          <p:spPr>
            <a:xfrm>
              <a:off x="2759598" y="2984777"/>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a:t>
              </a:r>
            </a:p>
          </p:txBody>
        </p:sp>
        <p:sp>
          <p:nvSpPr>
            <p:cNvPr id="23" name="tx15">
              <a:extLst>
                <a:ext uri="{FF2B5EF4-FFF2-40B4-BE49-F238E27FC236}">
                  <a16:creationId xmlns:a16="http://schemas.microsoft.com/office/drawing/2014/main" id="{C626259C-17D4-9DC7-C16C-5885440DFCAD}"/>
                </a:ext>
              </a:extLst>
            </p:cNvPr>
            <p:cNvSpPr/>
            <p:nvPr/>
          </p:nvSpPr>
          <p:spPr>
            <a:xfrm>
              <a:off x="2820085" y="2281437"/>
              <a:ext cx="77974" cy="100360"/>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4</a:t>
              </a:r>
            </a:p>
          </p:txBody>
        </p:sp>
        <p:sp>
          <p:nvSpPr>
            <p:cNvPr id="24" name="tx16">
              <a:extLst>
                <a:ext uri="{FF2B5EF4-FFF2-40B4-BE49-F238E27FC236}">
                  <a16:creationId xmlns:a16="http://schemas.microsoft.com/office/drawing/2014/main" id="{385D1B35-3A76-F40F-E9FD-D99BBE01ED6F}"/>
                </a:ext>
              </a:extLst>
            </p:cNvPr>
            <p:cNvSpPr/>
            <p:nvPr/>
          </p:nvSpPr>
          <p:spPr>
            <a:xfrm>
              <a:off x="6962461" y="1577275"/>
              <a:ext cx="23392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142</a:t>
              </a:r>
            </a:p>
          </p:txBody>
        </p:sp>
        <p:sp>
          <p:nvSpPr>
            <p:cNvPr id="25" name="tx17">
              <a:extLst>
                <a:ext uri="{FF2B5EF4-FFF2-40B4-BE49-F238E27FC236}">
                  <a16:creationId xmlns:a16="http://schemas.microsoft.com/office/drawing/2014/main" id="{2C4AD28C-7D3D-69B8-8FA7-7BFCAA878C72}"/>
                </a:ext>
              </a:extLst>
            </p:cNvPr>
            <p:cNvSpPr/>
            <p:nvPr/>
          </p:nvSpPr>
          <p:spPr>
            <a:xfrm>
              <a:off x="2729354" y="3688528"/>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a:t>
              </a:r>
            </a:p>
          </p:txBody>
        </p:sp>
        <p:sp>
          <p:nvSpPr>
            <p:cNvPr id="26" name="rc18">
              <a:extLst>
                <a:ext uri="{FF2B5EF4-FFF2-40B4-BE49-F238E27FC236}">
                  <a16:creationId xmlns:a16="http://schemas.microsoft.com/office/drawing/2014/main" id="{8E77D11D-96C5-109F-F54D-26C3CFD77369}"/>
                </a:ext>
              </a:extLst>
            </p:cNvPr>
            <p:cNvSpPr/>
            <p:nvPr/>
          </p:nvSpPr>
          <p:spPr>
            <a:xfrm>
              <a:off x="2647368" y="1205616"/>
              <a:ext cx="4604569" cy="2955753"/>
            </a:xfrm>
            <a:prstGeom prst="rect">
              <a:avLst/>
            </a:prstGeom>
            <a:ln w="12318" cap="rnd">
              <a:solidFill>
                <a:srgbClr val="000000">
                  <a:alpha val="100000"/>
                </a:srgbClr>
              </a:solidFill>
              <a:prstDash val="solid"/>
              <a:round/>
            </a:ln>
          </p:spPr>
          <p:txBody>
            <a:bodyPr/>
            <a:lstStyle/>
            <a:p>
              <a:endParaRPr/>
            </a:p>
          </p:txBody>
        </p:sp>
        <p:sp>
          <p:nvSpPr>
            <p:cNvPr id="27" name="tx19">
              <a:extLst>
                <a:ext uri="{FF2B5EF4-FFF2-40B4-BE49-F238E27FC236}">
                  <a16:creationId xmlns:a16="http://schemas.microsoft.com/office/drawing/2014/main" id="{31DEAFDD-D95C-539A-0919-1218174D60D3}"/>
                </a:ext>
              </a:extLst>
            </p:cNvPr>
            <p:cNvSpPr/>
            <p:nvPr/>
          </p:nvSpPr>
          <p:spPr>
            <a:xfrm>
              <a:off x="1168629" y="3690563"/>
              <a:ext cx="1439974" cy="9400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Substance Use Disorders</a:t>
              </a:r>
            </a:p>
          </p:txBody>
        </p:sp>
        <p:sp>
          <p:nvSpPr>
            <p:cNvPr id="28" name="tx20">
              <a:extLst>
                <a:ext uri="{FF2B5EF4-FFF2-40B4-BE49-F238E27FC236}">
                  <a16:creationId xmlns:a16="http://schemas.microsoft.com/office/drawing/2014/main" id="{1CC110FD-9D0B-79C3-88C1-0CB0DCA28459}"/>
                </a:ext>
              </a:extLst>
            </p:cNvPr>
            <p:cNvSpPr/>
            <p:nvPr/>
          </p:nvSpPr>
          <p:spPr>
            <a:xfrm>
              <a:off x="1316649" y="2892994"/>
              <a:ext cx="1273782" cy="119248"/>
            </a:xfrm>
            <a:prstGeom prst="rect">
              <a:avLst/>
            </a:prstGeom>
            <a:noFill/>
          </p:spPr>
          <p:txBody>
            <a:bodyPr wrap="none" lIns="0" tIns="0" rIns="0" bIns="0" anchor="ctr" anchorCtr="1"/>
            <a:lstStyle/>
            <a:p>
              <a:pPr marL="0" marR="0" indent="0" algn="l">
                <a:lnSpc>
                  <a:spcPts val="1000"/>
                </a:lnSpc>
                <a:spcBef>
                  <a:spcPts val="0"/>
                </a:spcBef>
                <a:spcAft>
                  <a:spcPts val="0"/>
                </a:spcAft>
              </a:pPr>
              <a:r>
                <a:rPr sz="1000" dirty="0">
                  <a:solidFill>
                    <a:srgbClr val="000000">
                      <a:alpha val="100000"/>
                    </a:srgbClr>
                  </a:solidFill>
                  <a:cs typeface="Arial"/>
                </a:rPr>
                <a:t>Aging, Older Veterans'</a:t>
              </a:r>
            </a:p>
          </p:txBody>
        </p:sp>
        <p:sp>
          <p:nvSpPr>
            <p:cNvPr id="29" name="tx21">
              <a:extLst>
                <a:ext uri="{FF2B5EF4-FFF2-40B4-BE49-F238E27FC236}">
                  <a16:creationId xmlns:a16="http://schemas.microsoft.com/office/drawing/2014/main" id="{8CA987CE-FA92-74DA-A023-F0E268B8F43C}"/>
                </a:ext>
              </a:extLst>
            </p:cNvPr>
            <p:cNvSpPr/>
            <p:nvPr/>
          </p:nvSpPr>
          <p:spPr>
            <a:xfrm>
              <a:off x="1665588" y="3055393"/>
              <a:ext cx="924842" cy="9400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Health and Care</a:t>
              </a:r>
            </a:p>
          </p:txBody>
        </p:sp>
        <p:sp>
          <p:nvSpPr>
            <p:cNvPr id="30" name="tx22">
              <a:extLst>
                <a:ext uri="{FF2B5EF4-FFF2-40B4-BE49-F238E27FC236}">
                  <a16:creationId xmlns:a16="http://schemas.microsoft.com/office/drawing/2014/main" id="{770AEC5A-7C2A-DBB4-8AB6-FF23C27D0FBC}"/>
                </a:ext>
              </a:extLst>
            </p:cNvPr>
            <p:cNvSpPr/>
            <p:nvPr/>
          </p:nvSpPr>
          <p:spPr>
            <a:xfrm>
              <a:off x="1701121" y="2257885"/>
              <a:ext cx="889310" cy="11918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Health Systems</a:t>
              </a:r>
            </a:p>
          </p:txBody>
        </p:sp>
        <p:sp>
          <p:nvSpPr>
            <p:cNvPr id="31" name="tx23">
              <a:extLst>
                <a:ext uri="{FF2B5EF4-FFF2-40B4-BE49-F238E27FC236}">
                  <a16:creationId xmlns:a16="http://schemas.microsoft.com/office/drawing/2014/main" id="{724ABEFC-5A39-318F-54CE-1A8AD4E5C1A2}"/>
                </a:ext>
              </a:extLst>
            </p:cNvPr>
            <p:cNvSpPr/>
            <p:nvPr/>
          </p:nvSpPr>
          <p:spPr>
            <a:xfrm>
              <a:off x="1362041" y="1485554"/>
              <a:ext cx="1228390" cy="11918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Mental, Cognitive and</a:t>
              </a:r>
            </a:p>
          </p:txBody>
        </p:sp>
        <p:sp>
          <p:nvSpPr>
            <p:cNvPr id="32" name="tx24">
              <a:extLst>
                <a:ext uri="{FF2B5EF4-FFF2-40B4-BE49-F238E27FC236}">
                  <a16:creationId xmlns:a16="http://schemas.microsoft.com/office/drawing/2014/main" id="{B690A3C5-CEA9-D555-CDE2-9C7C74121751}"/>
                </a:ext>
              </a:extLst>
            </p:cNvPr>
            <p:cNvSpPr/>
            <p:nvPr/>
          </p:nvSpPr>
          <p:spPr>
            <a:xfrm>
              <a:off x="1411650" y="1649503"/>
              <a:ext cx="1178780" cy="92397"/>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Behavioral Disorders</a:t>
              </a:r>
            </a:p>
          </p:txBody>
        </p:sp>
        <p:sp>
          <p:nvSpPr>
            <p:cNvPr id="33" name="tx25">
              <a:extLst>
                <a:ext uri="{FF2B5EF4-FFF2-40B4-BE49-F238E27FC236}">
                  <a16:creationId xmlns:a16="http://schemas.microsoft.com/office/drawing/2014/main" id="{C0E6CFA3-A3B0-D66D-7353-8F93A4D604E4}"/>
                </a:ext>
              </a:extLst>
            </p:cNvPr>
            <p:cNvSpPr/>
            <p:nvPr/>
          </p:nvSpPr>
          <p:spPr>
            <a:xfrm>
              <a:off x="2612052" y="4216383"/>
              <a:ext cx="70631"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0</a:t>
              </a:r>
            </a:p>
          </p:txBody>
        </p:sp>
        <p:sp>
          <p:nvSpPr>
            <p:cNvPr id="34" name="tx26">
              <a:extLst>
                <a:ext uri="{FF2B5EF4-FFF2-40B4-BE49-F238E27FC236}">
                  <a16:creationId xmlns:a16="http://schemas.microsoft.com/office/drawing/2014/main" id="{BCB536ED-23AD-8BBF-2DEC-8F8F36E70499}"/>
                </a:ext>
              </a:extLst>
            </p:cNvPr>
            <p:cNvSpPr/>
            <p:nvPr/>
          </p:nvSpPr>
          <p:spPr>
            <a:xfrm>
              <a:off x="4088910" y="4216383"/>
              <a:ext cx="14126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50</a:t>
              </a:r>
            </a:p>
          </p:txBody>
        </p:sp>
        <p:sp>
          <p:nvSpPr>
            <p:cNvPr id="35" name="tx27">
              <a:extLst>
                <a:ext uri="{FF2B5EF4-FFF2-40B4-BE49-F238E27FC236}">
                  <a16:creationId xmlns:a16="http://schemas.microsoft.com/office/drawing/2014/main" id="{6C2F14AC-EF66-2CE5-3992-914D34D66B42}"/>
                </a:ext>
              </a:extLst>
            </p:cNvPr>
            <p:cNvSpPr/>
            <p:nvPr/>
          </p:nvSpPr>
          <p:spPr>
            <a:xfrm>
              <a:off x="5565768" y="4216383"/>
              <a:ext cx="211894"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100</a:t>
              </a:r>
            </a:p>
          </p:txBody>
        </p:sp>
        <p:sp>
          <p:nvSpPr>
            <p:cNvPr id="36" name="tx28">
              <a:extLst>
                <a:ext uri="{FF2B5EF4-FFF2-40B4-BE49-F238E27FC236}">
                  <a16:creationId xmlns:a16="http://schemas.microsoft.com/office/drawing/2014/main" id="{D5AF75EF-3ACE-86EB-6107-02166A4843D5}"/>
                </a:ext>
              </a:extLst>
            </p:cNvPr>
            <p:cNvSpPr/>
            <p:nvPr/>
          </p:nvSpPr>
          <p:spPr>
            <a:xfrm>
              <a:off x="7077942" y="4216383"/>
              <a:ext cx="211894"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150</a:t>
              </a:r>
            </a:p>
          </p:txBody>
        </p:sp>
        <p:sp>
          <p:nvSpPr>
            <p:cNvPr id="37" name="tx29">
              <a:extLst>
                <a:ext uri="{FF2B5EF4-FFF2-40B4-BE49-F238E27FC236}">
                  <a16:creationId xmlns:a16="http://schemas.microsoft.com/office/drawing/2014/main" id="{AF6BA74C-02BE-84FE-4FBF-BDBE8A924A41}"/>
                </a:ext>
              </a:extLst>
            </p:cNvPr>
            <p:cNvSpPr/>
            <p:nvPr/>
          </p:nvSpPr>
          <p:spPr>
            <a:xfrm>
              <a:off x="4487987" y="4333640"/>
              <a:ext cx="923329" cy="143023"/>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000000">
                      <a:alpha val="100000"/>
                    </a:srgbClr>
                  </a:solidFill>
                  <a:cs typeface="Arial"/>
                </a:rPr>
                <a:t>Project Count</a:t>
              </a:r>
            </a:p>
          </p:txBody>
        </p:sp>
        <p:sp>
          <p:nvSpPr>
            <p:cNvPr id="38" name="tx30">
              <a:extLst>
                <a:ext uri="{FF2B5EF4-FFF2-40B4-BE49-F238E27FC236}">
                  <a16:creationId xmlns:a16="http://schemas.microsoft.com/office/drawing/2014/main" id="{B0BB16A4-94DC-B3D2-B9DC-970893511B48}"/>
                </a:ext>
              </a:extLst>
            </p:cNvPr>
            <p:cNvSpPr/>
            <p:nvPr/>
          </p:nvSpPr>
          <p:spPr>
            <a:xfrm rot="-5400000">
              <a:off x="702814" y="2612911"/>
              <a:ext cx="626715" cy="141163"/>
            </a:xfrm>
            <a:prstGeom prst="rect">
              <a:avLst/>
            </a:prstGeom>
            <a:noFill/>
          </p:spPr>
          <p:txBody>
            <a:bodyPr wrap="none" lIns="0" tIns="0" rIns="0" bIns="0" anchor="ctr" anchorCtr="1"/>
            <a:lstStyle/>
            <a:p>
              <a:pPr marL="0" marR="0" indent="0" algn="l">
                <a:lnSpc>
                  <a:spcPts val="1200"/>
                </a:lnSpc>
                <a:spcBef>
                  <a:spcPts val="0"/>
                </a:spcBef>
                <a:spcAft>
                  <a:spcPts val="0"/>
                </a:spcAft>
              </a:pPr>
              <a:r>
                <a:rPr lang="en-US" sz="1200">
                  <a:solidFill>
                    <a:srgbClr val="000000">
                      <a:alpha val="100000"/>
                    </a:srgbClr>
                  </a:solidFill>
                  <a:cs typeface="Arial"/>
                </a:rPr>
                <a:t>First </a:t>
              </a:r>
              <a:r>
                <a:rPr sz="1200">
                  <a:solidFill>
                    <a:srgbClr val="000000">
                      <a:alpha val="100000"/>
                    </a:srgbClr>
                  </a:solidFill>
                  <a:cs typeface="Arial"/>
                </a:rPr>
                <a:t>DRA Tag</a:t>
              </a:r>
            </a:p>
          </p:txBody>
        </p:sp>
        <p:sp>
          <p:nvSpPr>
            <p:cNvPr id="39" name="tx31">
              <a:extLst>
                <a:ext uri="{FF2B5EF4-FFF2-40B4-BE49-F238E27FC236}">
                  <a16:creationId xmlns:a16="http://schemas.microsoft.com/office/drawing/2014/main" id="{0A17AB0E-DCEB-90BA-1375-31592F3F08A5}"/>
                </a:ext>
              </a:extLst>
            </p:cNvPr>
            <p:cNvSpPr/>
            <p:nvPr/>
          </p:nvSpPr>
          <p:spPr>
            <a:xfrm>
              <a:off x="3206292" y="938074"/>
              <a:ext cx="3486720" cy="166861"/>
            </a:xfrm>
            <a:prstGeom prst="rect">
              <a:avLst/>
            </a:prstGeom>
            <a:noFill/>
          </p:spPr>
          <p:txBody>
            <a:bodyPr wrap="none" lIns="0" tIns="0" rIns="0" bIns="0" anchor="ctr" anchorCtr="1"/>
            <a:lstStyle/>
            <a:p>
              <a:pPr marL="0" marR="0" indent="0" algn="l">
                <a:lnSpc>
                  <a:spcPts val="1400"/>
                </a:lnSpc>
                <a:spcBef>
                  <a:spcPts val="0"/>
                </a:spcBef>
                <a:spcAft>
                  <a:spcPts val="0"/>
                </a:spcAft>
              </a:pPr>
              <a:r>
                <a:rPr sz="1400" b="1">
                  <a:solidFill>
                    <a:srgbClr val="000000">
                      <a:alpha val="100000"/>
                    </a:srgbClr>
                  </a:solidFill>
                  <a:cs typeface="Arial"/>
                </a:rPr>
                <a:t>Distribution of Project Count by </a:t>
              </a:r>
              <a:r>
                <a:rPr lang="en-US" sz="1400" b="1">
                  <a:solidFill>
                    <a:srgbClr val="000000">
                      <a:alpha val="100000"/>
                    </a:srgbClr>
                  </a:solidFill>
                  <a:cs typeface="Arial"/>
                </a:rPr>
                <a:t>First </a:t>
              </a:r>
              <a:r>
                <a:rPr sz="1400" b="1">
                  <a:solidFill>
                    <a:srgbClr val="000000">
                      <a:alpha val="100000"/>
                    </a:srgbClr>
                  </a:solidFill>
                  <a:cs typeface="Arial"/>
                </a:rPr>
                <a:t>DRA Tag</a:t>
              </a:r>
            </a:p>
          </p:txBody>
        </p:sp>
      </p:grpSp>
      <p:sp>
        <p:nvSpPr>
          <p:cNvPr id="76" name="TextBox 75">
            <a:extLst>
              <a:ext uri="{FF2B5EF4-FFF2-40B4-BE49-F238E27FC236}">
                <a16:creationId xmlns:a16="http://schemas.microsoft.com/office/drawing/2014/main" id="{ED5EAA0A-17BD-64B5-9212-B02FD6456B84}"/>
              </a:ext>
            </a:extLst>
          </p:cNvPr>
          <p:cNvSpPr txBox="1"/>
          <p:nvPr/>
        </p:nvSpPr>
        <p:spPr>
          <a:xfrm>
            <a:off x="3088531" y="6170975"/>
            <a:ext cx="6002446" cy="646331"/>
          </a:xfrm>
          <a:prstGeom prst="rect">
            <a:avLst/>
          </a:prstGeom>
          <a:noFill/>
        </p:spPr>
        <p:txBody>
          <a:bodyPr wrap="square" lIns="91440" tIns="45720" rIns="91440" bIns="45720" rtlCol="0" anchor="t">
            <a:spAutoFit/>
          </a:bodyPr>
          <a:lstStyle/>
          <a:p>
            <a:pPr algn="ctr"/>
            <a:r>
              <a:rPr lang="en-US" sz="1200">
                <a:solidFill>
                  <a:schemeClr val="bg1"/>
                </a:solidFill>
              </a:rPr>
              <a:t>Source: RAFT data on 149 projects in the Suicide Prevention portfolio with start years between 2005-2023.</a:t>
            </a:r>
          </a:p>
          <a:p>
            <a:pPr algn="ctr"/>
            <a:endParaRPr lang="en-US" sz="1200">
              <a:solidFill>
                <a:schemeClr val="bg1"/>
              </a:solidFill>
            </a:endParaRPr>
          </a:p>
        </p:txBody>
      </p:sp>
    </p:spTree>
    <p:extLst>
      <p:ext uri="{BB962C8B-B14F-4D97-AF65-F5344CB8AC3E}">
        <p14:creationId xmlns:p14="http://schemas.microsoft.com/office/powerpoint/2010/main" val="2924473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C3611C6-9C0A-78B3-7D67-0172A1056B5F}"/>
              </a:ext>
            </a:extLst>
          </p:cNvPr>
          <p:cNvSpPr>
            <a:spLocks noGrp="1"/>
          </p:cNvSpPr>
          <p:nvPr>
            <p:ph type="sldNum" sz="quarter" idx="12"/>
          </p:nvPr>
        </p:nvSpPr>
        <p:spPr/>
        <p:txBody>
          <a:bodyPr/>
          <a:lstStyle/>
          <a:p>
            <a:fld id="{61ED25BF-8B08-481C-9175-42CBF3C8334C}" type="slidenum">
              <a:rPr lang="en-US" smtClean="0"/>
              <a:pPr/>
              <a:t>26</a:t>
            </a:fld>
            <a:endParaRPr lang="en-US"/>
          </a:p>
        </p:txBody>
      </p:sp>
      <p:sp>
        <p:nvSpPr>
          <p:cNvPr id="76" name="TextBox 75">
            <a:extLst>
              <a:ext uri="{FF2B5EF4-FFF2-40B4-BE49-F238E27FC236}">
                <a16:creationId xmlns:a16="http://schemas.microsoft.com/office/drawing/2014/main" id="{02FF1230-BD84-1D1F-282C-50C393D1CBEF}"/>
              </a:ext>
            </a:extLst>
          </p:cNvPr>
          <p:cNvSpPr txBox="1"/>
          <p:nvPr/>
        </p:nvSpPr>
        <p:spPr>
          <a:xfrm>
            <a:off x="4518880" y="5740009"/>
            <a:ext cx="7324460" cy="430887"/>
          </a:xfrm>
          <a:prstGeom prst="rect">
            <a:avLst/>
          </a:prstGeom>
          <a:noFill/>
        </p:spPr>
        <p:txBody>
          <a:bodyPr wrap="square">
            <a:spAutoFit/>
          </a:bodyPr>
          <a:lstStyle/>
          <a:p>
            <a:r>
              <a:rPr lang="en-US" sz="1100" b="1"/>
              <a:t>Note: </a:t>
            </a:r>
            <a:r>
              <a:rPr lang="en-US" sz="1100"/>
              <a:t>Totals for each category may fluctuate across charts due to potential presence of up to 19 characteristics per project, see Methods section for additional detail.</a:t>
            </a:r>
          </a:p>
        </p:txBody>
      </p:sp>
      <p:sp>
        <p:nvSpPr>
          <p:cNvPr id="87" name="Rectangle 86">
            <a:extLst>
              <a:ext uri="{FF2B5EF4-FFF2-40B4-BE49-F238E27FC236}">
                <a16:creationId xmlns:a16="http://schemas.microsoft.com/office/drawing/2014/main" id="{1A465155-66F1-FE44-D214-6C9258C2B5AB}"/>
              </a:ext>
            </a:extLst>
          </p:cNvPr>
          <p:cNvSpPr/>
          <p:nvPr/>
        </p:nvSpPr>
        <p:spPr>
          <a:xfrm>
            <a:off x="278255" y="1978698"/>
            <a:ext cx="4204975" cy="4210383"/>
          </a:xfrm>
          <a:prstGeom prst="rect">
            <a:avLst/>
          </a:prstGeom>
          <a:no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US" sz="1600">
                <a:solidFill>
                  <a:schemeClr val="tx1"/>
                </a:solidFill>
              </a:rPr>
              <a:t>Investigators </a:t>
            </a:r>
            <a:r>
              <a:rPr lang="en-US" sz="1600" b="1">
                <a:solidFill>
                  <a:schemeClr val="tx1"/>
                </a:solidFill>
              </a:rPr>
              <a:t>are required to report project characteristics</a:t>
            </a:r>
            <a:r>
              <a:rPr lang="en-US" sz="1600">
                <a:solidFill>
                  <a:schemeClr val="tx1"/>
                </a:solidFill>
              </a:rPr>
              <a:t> when submitting documentation through IRBNet</a:t>
            </a:r>
            <a:endParaRPr lang="en-US" sz="1600">
              <a:solidFill>
                <a:schemeClr val="tx1"/>
              </a:solidFill>
              <a:cs typeface="Calibri" panose="020F0502020204030204"/>
            </a:endParaRPr>
          </a:p>
          <a:p>
            <a:pPr marL="285750" indent="-285750">
              <a:buFont typeface="Arial" panose="020B0604020202020204" pitchFamily="34" charset="0"/>
              <a:buChar char="•"/>
            </a:pPr>
            <a:r>
              <a:rPr lang="en-US" sz="1600">
                <a:solidFill>
                  <a:schemeClr val="tx1"/>
                </a:solidFill>
                <a:cs typeface="Calibri" panose="020F0502020204030204"/>
              </a:rPr>
              <a:t>These </a:t>
            </a:r>
            <a:r>
              <a:rPr lang="en-US" sz="1600" b="1">
                <a:solidFill>
                  <a:schemeClr val="tx1"/>
                </a:solidFill>
                <a:cs typeface="Calibri" panose="020F0502020204030204"/>
              </a:rPr>
              <a:t>characteristics are tracked in the VAIRRS database</a:t>
            </a:r>
          </a:p>
          <a:p>
            <a:pPr marL="742950" lvl="1" indent="-285750">
              <a:buFont typeface="Arial" panose="020B0604020202020204" pitchFamily="34" charset="0"/>
              <a:buChar char="•"/>
            </a:pPr>
            <a:r>
              <a:rPr lang="en-US" sz="1400">
                <a:solidFill>
                  <a:schemeClr val="tx1"/>
                </a:solidFill>
                <a:cs typeface="Calibri" panose="020F0502020204030204"/>
              </a:rPr>
              <a:t>All Suicide Prevention projects seen in VAIRRS have at least one identified characteristic</a:t>
            </a:r>
          </a:p>
          <a:p>
            <a:pPr marL="742950" lvl="1" indent="-285750">
              <a:buFont typeface="Arial" panose="020B0604020202020204" pitchFamily="34" charset="0"/>
              <a:buChar char="•"/>
            </a:pPr>
            <a:r>
              <a:rPr lang="en-US" sz="1400">
                <a:solidFill>
                  <a:schemeClr val="tx1"/>
                </a:solidFill>
                <a:cs typeface="Calibri" panose="020F0502020204030204"/>
              </a:rPr>
              <a:t>Many projects identified multiple characteristics for each project</a:t>
            </a:r>
          </a:p>
          <a:p>
            <a:pPr marL="285750" indent="-285750">
              <a:buFont typeface="Arial" panose="020B0604020202020204" pitchFamily="34" charset="0"/>
              <a:buChar char="•"/>
            </a:pPr>
            <a:r>
              <a:rPr lang="en-US" sz="1600">
                <a:solidFill>
                  <a:schemeClr val="tx1"/>
                </a:solidFill>
                <a:cs typeface="Calibri" panose="020F0502020204030204"/>
              </a:rPr>
              <a:t>The </a:t>
            </a:r>
            <a:r>
              <a:rPr lang="en-US" sz="1600" b="1">
                <a:solidFill>
                  <a:schemeClr val="tx1"/>
                </a:solidFill>
                <a:cs typeface="Calibri" panose="020F0502020204030204"/>
              </a:rPr>
              <a:t>top three reported characteristics </a:t>
            </a:r>
            <a:r>
              <a:rPr lang="en-US" sz="1600">
                <a:solidFill>
                  <a:schemeClr val="tx1"/>
                </a:solidFill>
                <a:cs typeface="Calibri" panose="020F0502020204030204"/>
              </a:rPr>
              <a:t>for Suicide Prevention projects are:</a:t>
            </a:r>
            <a:endParaRPr lang="en-US" sz="1600">
              <a:solidFill>
                <a:schemeClr val="tx1"/>
              </a:solidFill>
            </a:endParaRPr>
          </a:p>
          <a:p>
            <a:pPr marL="742950" lvl="1" indent="-285750">
              <a:buFont typeface="Arial" panose="020B0604020202020204" pitchFamily="34" charset="0"/>
              <a:buChar char="•"/>
            </a:pPr>
            <a:r>
              <a:rPr lang="en-US" sz="1400">
                <a:solidFill>
                  <a:schemeClr val="tx1"/>
                </a:solidFill>
              </a:rPr>
              <a:t>85 projects tagged with </a:t>
            </a:r>
            <a:r>
              <a:rPr lang="en-US" sz="1400" b="1">
                <a:solidFill>
                  <a:schemeClr val="tx1"/>
                </a:solidFill>
              </a:rPr>
              <a:t>Data/biospecimens from living human individuals</a:t>
            </a:r>
            <a:endParaRPr lang="en-US" sz="1400" b="1">
              <a:solidFill>
                <a:schemeClr val="tx1"/>
              </a:solidFill>
              <a:cs typeface="Calibri"/>
            </a:endParaRPr>
          </a:p>
          <a:p>
            <a:pPr marL="742950" lvl="1" indent="-285750">
              <a:buFont typeface="Arial" panose="020B0604020202020204" pitchFamily="34" charset="0"/>
              <a:buChar char="•"/>
            </a:pPr>
            <a:r>
              <a:rPr lang="en-US" sz="1400">
                <a:solidFill>
                  <a:schemeClr val="tx1"/>
                </a:solidFill>
                <a:cs typeface="Calibri"/>
              </a:rPr>
              <a:t>24 projects tagged with </a:t>
            </a:r>
            <a:r>
              <a:rPr lang="en-US" sz="1400" b="1">
                <a:solidFill>
                  <a:schemeClr val="tx1"/>
                </a:solidFill>
                <a:cs typeface="Calibri"/>
              </a:rPr>
              <a:t>EHR</a:t>
            </a:r>
          </a:p>
          <a:p>
            <a:pPr marL="742950" lvl="1" indent="-285750">
              <a:buFont typeface="Arial" panose="020B0604020202020204" pitchFamily="34" charset="0"/>
              <a:buChar char="•"/>
            </a:pPr>
            <a:r>
              <a:rPr lang="en-US" sz="1400">
                <a:solidFill>
                  <a:schemeClr val="tx1"/>
                </a:solidFill>
                <a:cs typeface="Calibri"/>
              </a:rPr>
              <a:t>21 projects tagged with </a:t>
            </a:r>
            <a:r>
              <a:rPr lang="en-US" sz="1400" b="1">
                <a:solidFill>
                  <a:schemeClr val="tx1"/>
                </a:solidFill>
                <a:cs typeface="Calibri"/>
              </a:rPr>
              <a:t>Non-Veterans as research subjects </a:t>
            </a:r>
          </a:p>
        </p:txBody>
      </p:sp>
      <p:sp>
        <p:nvSpPr>
          <p:cNvPr id="88" name="Rectangle 87">
            <a:extLst>
              <a:ext uri="{FF2B5EF4-FFF2-40B4-BE49-F238E27FC236}">
                <a16:creationId xmlns:a16="http://schemas.microsoft.com/office/drawing/2014/main" id="{C5116037-1BD6-CE64-4D40-F6A2BB7B17AF}"/>
              </a:ext>
            </a:extLst>
          </p:cNvPr>
          <p:cNvSpPr/>
          <p:nvPr/>
        </p:nvSpPr>
        <p:spPr>
          <a:xfrm>
            <a:off x="278254" y="1555511"/>
            <a:ext cx="11556658" cy="551739"/>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0"/>
              <a:t>What is the distribution of project characteristics across the portfolio?</a:t>
            </a:r>
          </a:p>
        </p:txBody>
      </p:sp>
      <p:sp>
        <p:nvSpPr>
          <p:cNvPr id="89" name="Title 1">
            <a:extLst>
              <a:ext uri="{FF2B5EF4-FFF2-40B4-BE49-F238E27FC236}">
                <a16:creationId xmlns:a16="http://schemas.microsoft.com/office/drawing/2014/main" id="{A3D7005F-B321-F475-4894-85840DD2AF11}"/>
              </a:ext>
            </a:extLst>
          </p:cNvPr>
          <p:cNvSpPr txBox="1">
            <a:spLocks/>
          </p:cNvSpPr>
          <p:nvPr/>
        </p:nvSpPr>
        <p:spPr>
          <a:xfrm>
            <a:off x="390525" y="97245"/>
            <a:ext cx="10515600" cy="6802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US" sz="2800">
                <a:cs typeface="Calibri Light"/>
              </a:rPr>
              <a:t>VA Project Distribution Analysis | Project Focus Area</a:t>
            </a:r>
            <a:endParaRPr lang="en-US" sz="2800"/>
          </a:p>
        </p:txBody>
      </p:sp>
      <p:cxnSp>
        <p:nvCxnSpPr>
          <p:cNvPr id="91" name="Straight Arrow Connector 90">
            <a:extLst>
              <a:ext uri="{FF2B5EF4-FFF2-40B4-BE49-F238E27FC236}">
                <a16:creationId xmlns:a16="http://schemas.microsoft.com/office/drawing/2014/main" id="{1C57D562-995A-782F-E237-125AED537CC2}"/>
              </a:ext>
            </a:extLst>
          </p:cNvPr>
          <p:cNvCxnSpPr/>
          <p:nvPr/>
        </p:nvCxnSpPr>
        <p:spPr>
          <a:xfrm flipV="1">
            <a:off x="279817" y="1489468"/>
            <a:ext cx="11619874" cy="22485"/>
          </a:xfrm>
          <a:prstGeom prst="straightConnector1">
            <a:avLst/>
          </a:prstGeom>
          <a:ln w="12700">
            <a:solidFill>
              <a:srgbClr val="002F56"/>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C38D3AC8-61F2-D18A-09F6-97241F7AB7AE}"/>
              </a:ext>
            </a:extLst>
          </p:cNvPr>
          <p:cNvGrpSpPr/>
          <p:nvPr/>
        </p:nvGrpSpPr>
        <p:grpSpPr>
          <a:xfrm>
            <a:off x="4953935" y="2204763"/>
            <a:ext cx="6771795" cy="3573831"/>
            <a:chOff x="914400" y="914400"/>
            <a:chExt cx="6950770" cy="3657600"/>
          </a:xfrm>
        </p:grpSpPr>
        <p:sp>
          <p:nvSpPr>
            <p:cNvPr id="5" name="rc3">
              <a:extLst>
                <a:ext uri="{FF2B5EF4-FFF2-40B4-BE49-F238E27FC236}">
                  <a16:creationId xmlns:a16="http://schemas.microsoft.com/office/drawing/2014/main" id="{193DB288-3851-61A2-A42E-62D7A3D90BFC}"/>
                </a:ext>
              </a:extLst>
            </p:cNvPr>
            <p:cNvSpPr/>
            <p:nvPr/>
          </p:nvSpPr>
          <p:spPr>
            <a:xfrm>
              <a:off x="914400" y="914400"/>
              <a:ext cx="6400800" cy="3657600"/>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6" name="rc4">
              <a:extLst>
                <a:ext uri="{FF2B5EF4-FFF2-40B4-BE49-F238E27FC236}">
                  <a16:creationId xmlns:a16="http://schemas.microsoft.com/office/drawing/2014/main" id="{E0AB978D-2B56-55BC-D424-85CA6A855E04}"/>
                </a:ext>
              </a:extLst>
            </p:cNvPr>
            <p:cNvSpPr/>
            <p:nvPr/>
          </p:nvSpPr>
          <p:spPr>
            <a:xfrm>
              <a:off x="914400" y="914400"/>
              <a:ext cx="6400800" cy="3657600"/>
            </a:xfrm>
            <a:prstGeom prst="rect">
              <a:avLst/>
            </a:prstGeom>
            <a:solidFill>
              <a:srgbClr val="FFFFFF">
                <a:alpha val="100000"/>
              </a:srgbClr>
            </a:solidFill>
            <a:ln w="12318" cap="rnd">
              <a:solidFill>
                <a:srgbClr val="FFFFFF">
                  <a:alpha val="100000"/>
                </a:srgbClr>
              </a:solidFill>
              <a:prstDash val="solid"/>
              <a:round/>
            </a:ln>
          </p:spPr>
          <p:txBody>
            <a:bodyPr/>
            <a:lstStyle/>
            <a:p>
              <a:endParaRPr/>
            </a:p>
          </p:txBody>
        </p:sp>
        <p:sp>
          <p:nvSpPr>
            <p:cNvPr id="7" name="rc5">
              <a:extLst>
                <a:ext uri="{FF2B5EF4-FFF2-40B4-BE49-F238E27FC236}">
                  <a16:creationId xmlns:a16="http://schemas.microsoft.com/office/drawing/2014/main" id="{7E035AFA-FB19-1AD8-B29C-1DAC4FD4F394}"/>
                </a:ext>
              </a:extLst>
            </p:cNvPr>
            <p:cNvSpPr/>
            <p:nvPr/>
          </p:nvSpPr>
          <p:spPr>
            <a:xfrm>
              <a:off x="4348721" y="1205616"/>
              <a:ext cx="3375186" cy="2955753"/>
            </a:xfrm>
            <a:prstGeom prst="rect">
              <a:avLst/>
            </a:prstGeom>
            <a:solidFill>
              <a:srgbClr val="FFFFFF">
                <a:alpha val="100000"/>
              </a:srgbClr>
            </a:solidFill>
          </p:spPr>
          <p:txBody>
            <a:bodyPr/>
            <a:lstStyle/>
            <a:p>
              <a:endParaRPr/>
            </a:p>
          </p:txBody>
        </p:sp>
        <p:sp>
          <p:nvSpPr>
            <p:cNvPr id="8" name="pl6">
              <a:extLst>
                <a:ext uri="{FF2B5EF4-FFF2-40B4-BE49-F238E27FC236}">
                  <a16:creationId xmlns:a16="http://schemas.microsoft.com/office/drawing/2014/main" id="{D71AE932-B892-C0A1-3491-4766B9CA1EC4}"/>
                </a:ext>
              </a:extLst>
            </p:cNvPr>
            <p:cNvSpPr/>
            <p:nvPr/>
          </p:nvSpPr>
          <p:spPr>
            <a:xfrm>
              <a:off x="4348721"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9" name="pl7">
              <a:extLst>
                <a:ext uri="{FF2B5EF4-FFF2-40B4-BE49-F238E27FC236}">
                  <a16:creationId xmlns:a16="http://schemas.microsoft.com/office/drawing/2014/main" id="{C01C7862-C381-4F60-CF0B-238CD82C1EE8}"/>
                </a:ext>
              </a:extLst>
            </p:cNvPr>
            <p:cNvSpPr/>
            <p:nvPr/>
          </p:nvSpPr>
          <p:spPr>
            <a:xfrm>
              <a:off x="4999302"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10" name="pl8">
              <a:extLst>
                <a:ext uri="{FF2B5EF4-FFF2-40B4-BE49-F238E27FC236}">
                  <a16:creationId xmlns:a16="http://schemas.microsoft.com/office/drawing/2014/main" id="{2A0B698A-22EB-D4FF-9AB0-3F557966C7AA}"/>
                </a:ext>
              </a:extLst>
            </p:cNvPr>
            <p:cNvSpPr/>
            <p:nvPr/>
          </p:nvSpPr>
          <p:spPr>
            <a:xfrm>
              <a:off x="5649882"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11" name="pl9">
              <a:extLst>
                <a:ext uri="{FF2B5EF4-FFF2-40B4-BE49-F238E27FC236}">
                  <a16:creationId xmlns:a16="http://schemas.microsoft.com/office/drawing/2014/main" id="{1E6CEBD4-4A94-EBBB-5B6B-1004B7885FB5}"/>
                </a:ext>
              </a:extLst>
            </p:cNvPr>
            <p:cNvSpPr/>
            <p:nvPr/>
          </p:nvSpPr>
          <p:spPr>
            <a:xfrm>
              <a:off x="6300463"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12" name="pl10">
              <a:extLst>
                <a:ext uri="{FF2B5EF4-FFF2-40B4-BE49-F238E27FC236}">
                  <a16:creationId xmlns:a16="http://schemas.microsoft.com/office/drawing/2014/main" id="{B05C3B3B-2E78-B308-1058-8D08FF2CFD62}"/>
                </a:ext>
              </a:extLst>
            </p:cNvPr>
            <p:cNvSpPr/>
            <p:nvPr/>
          </p:nvSpPr>
          <p:spPr>
            <a:xfrm>
              <a:off x="6951043"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13" name="rc11">
              <a:extLst>
                <a:ext uri="{FF2B5EF4-FFF2-40B4-BE49-F238E27FC236}">
                  <a16:creationId xmlns:a16="http://schemas.microsoft.com/office/drawing/2014/main" id="{FF2F347F-B54D-AB55-AD88-2B3869F16246}"/>
                </a:ext>
              </a:extLst>
            </p:cNvPr>
            <p:cNvSpPr/>
            <p:nvPr/>
          </p:nvSpPr>
          <p:spPr>
            <a:xfrm>
              <a:off x="4348721" y="1278469"/>
              <a:ext cx="2764967" cy="104075"/>
            </a:xfrm>
            <a:prstGeom prst="rect">
              <a:avLst/>
            </a:prstGeom>
            <a:solidFill>
              <a:srgbClr val="2E75B6">
                <a:alpha val="100000"/>
              </a:srgbClr>
            </a:solidFill>
          </p:spPr>
          <p:txBody>
            <a:bodyPr/>
            <a:lstStyle/>
            <a:p>
              <a:endParaRPr/>
            </a:p>
          </p:txBody>
        </p:sp>
        <p:sp>
          <p:nvSpPr>
            <p:cNvPr id="14" name="rc12">
              <a:extLst>
                <a:ext uri="{FF2B5EF4-FFF2-40B4-BE49-F238E27FC236}">
                  <a16:creationId xmlns:a16="http://schemas.microsoft.com/office/drawing/2014/main" id="{5604067D-1B2A-1180-D681-225340C8FA21}"/>
                </a:ext>
              </a:extLst>
            </p:cNvPr>
            <p:cNvSpPr/>
            <p:nvPr/>
          </p:nvSpPr>
          <p:spPr>
            <a:xfrm>
              <a:off x="4348721" y="2111075"/>
              <a:ext cx="520464" cy="104075"/>
            </a:xfrm>
            <a:prstGeom prst="rect">
              <a:avLst/>
            </a:prstGeom>
            <a:solidFill>
              <a:srgbClr val="2E75B6">
                <a:alpha val="100000"/>
              </a:srgbClr>
            </a:solidFill>
          </p:spPr>
          <p:txBody>
            <a:bodyPr/>
            <a:lstStyle/>
            <a:p>
              <a:endParaRPr/>
            </a:p>
          </p:txBody>
        </p:sp>
        <p:sp>
          <p:nvSpPr>
            <p:cNvPr id="15" name="rc13">
              <a:extLst>
                <a:ext uri="{FF2B5EF4-FFF2-40B4-BE49-F238E27FC236}">
                  <a16:creationId xmlns:a16="http://schemas.microsoft.com/office/drawing/2014/main" id="{9AE961F2-2374-0F37-3A1F-3C7C050FC481}"/>
                </a:ext>
              </a:extLst>
            </p:cNvPr>
            <p:cNvSpPr/>
            <p:nvPr/>
          </p:nvSpPr>
          <p:spPr>
            <a:xfrm>
              <a:off x="4348721" y="1902924"/>
              <a:ext cx="585522" cy="104075"/>
            </a:xfrm>
            <a:prstGeom prst="rect">
              <a:avLst/>
            </a:prstGeom>
            <a:solidFill>
              <a:srgbClr val="2E75B6">
                <a:alpha val="100000"/>
              </a:srgbClr>
            </a:solidFill>
          </p:spPr>
          <p:txBody>
            <a:bodyPr/>
            <a:lstStyle/>
            <a:p>
              <a:endParaRPr/>
            </a:p>
          </p:txBody>
        </p:sp>
        <p:sp>
          <p:nvSpPr>
            <p:cNvPr id="16" name="rc14">
              <a:extLst>
                <a:ext uri="{FF2B5EF4-FFF2-40B4-BE49-F238E27FC236}">
                  <a16:creationId xmlns:a16="http://schemas.microsoft.com/office/drawing/2014/main" id="{757F5ACD-1DA7-286C-81C7-645832C7FF2A}"/>
                </a:ext>
              </a:extLst>
            </p:cNvPr>
            <p:cNvSpPr/>
            <p:nvPr/>
          </p:nvSpPr>
          <p:spPr>
            <a:xfrm>
              <a:off x="4348721" y="3359985"/>
              <a:ext cx="65058" cy="104075"/>
            </a:xfrm>
            <a:prstGeom prst="rect">
              <a:avLst/>
            </a:prstGeom>
            <a:solidFill>
              <a:srgbClr val="2E75B6">
                <a:alpha val="100000"/>
              </a:srgbClr>
            </a:solidFill>
          </p:spPr>
          <p:txBody>
            <a:bodyPr/>
            <a:lstStyle/>
            <a:p>
              <a:endParaRPr/>
            </a:p>
          </p:txBody>
        </p:sp>
        <p:sp>
          <p:nvSpPr>
            <p:cNvPr id="17" name="rc15">
              <a:extLst>
                <a:ext uri="{FF2B5EF4-FFF2-40B4-BE49-F238E27FC236}">
                  <a16:creationId xmlns:a16="http://schemas.microsoft.com/office/drawing/2014/main" id="{A71CC060-7F9B-3DBF-5ABC-DB7D60470090}"/>
                </a:ext>
              </a:extLst>
            </p:cNvPr>
            <p:cNvSpPr/>
            <p:nvPr/>
          </p:nvSpPr>
          <p:spPr>
            <a:xfrm>
              <a:off x="4348721" y="1486620"/>
              <a:ext cx="780696" cy="104075"/>
            </a:xfrm>
            <a:prstGeom prst="rect">
              <a:avLst/>
            </a:prstGeom>
            <a:solidFill>
              <a:srgbClr val="2E75B6">
                <a:alpha val="100000"/>
              </a:srgbClr>
            </a:solidFill>
          </p:spPr>
          <p:txBody>
            <a:bodyPr/>
            <a:lstStyle/>
            <a:p>
              <a:endParaRPr/>
            </a:p>
          </p:txBody>
        </p:sp>
        <p:sp>
          <p:nvSpPr>
            <p:cNvPr id="18" name="rc16">
              <a:extLst>
                <a:ext uri="{FF2B5EF4-FFF2-40B4-BE49-F238E27FC236}">
                  <a16:creationId xmlns:a16="http://schemas.microsoft.com/office/drawing/2014/main" id="{6F5C6523-E665-2138-3B9A-A9D48EA64DF0}"/>
                </a:ext>
              </a:extLst>
            </p:cNvPr>
            <p:cNvSpPr/>
            <p:nvPr/>
          </p:nvSpPr>
          <p:spPr>
            <a:xfrm>
              <a:off x="4348721" y="2319227"/>
              <a:ext cx="455406" cy="104075"/>
            </a:xfrm>
            <a:prstGeom prst="rect">
              <a:avLst/>
            </a:prstGeom>
            <a:solidFill>
              <a:srgbClr val="2E75B6">
                <a:alpha val="100000"/>
              </a:srgbClr>
            </a:solidFill>
          </p:spPr>
          <p:txBody>
            <a:bodyPr/>
            <a:lstStyle/>
            <a:p>
              <a:endParaRPr/>
            </a:p>
          </p:txBody>
        </p:sp>
        <p:sp>
          <p:nvSpPr>
            <p:cNvPr id="19" name="rc17">
              <a:extLst>
                <a:ext uri="{FF2B5EF4-FFF2-40B4-BE49-F238E27FC236}">
                  <a16:creationId xmlns:a16="http://schemas.microsoft.com/office/drawing/2014/main" id="{18EB5224-56A5-EAE2-2583-ACB024908B57}"/>
                </a:ext>
              </a:extLst>
            </p:cNvPr>
            <p:cNvSpPr/>
            <p:nvPr/>
          </p:nvSpPr>
          <p:spPr>
            <a:xfrm>
              <a:off x="4348721" y="1694772"/>
              <a:ext cx="683109" cy="104075"/>
            </a:xfrm>
            <a:prstGeom prst="rect">
              <a:avLst/>
            </a:prstGeom>
            <a:solidFill>
              <a:srgbClr val="2E75B6">
                <a:alpha val="100000"/>
              </a:srgbClr>
            </a:solidFill>
          </p:spPr>
          <p:txBody>
            <a:bodyPr/>
            <a:lstStyle/>
            <a:p>
              <a:endParaRPr/>
            </a:p>
          </p:txBody>
        </p:sp>
        <p:sp>
          <p:nvSpPr>
            <p:cNvPr id="20" name="rc18">
              <a:extLst>
                <a:ext uri="{FF2B5EF4-FFF2-40B4-BE49-F238E27FC236}">
                  <a16:creationId xmlns:a16="http://schemas.microsoft.com/office/drawing/2014/main" id="{6E6502BA-DEFD-7B0C-EE61-ADB2E23A098F}"/>
                </a:ext>
              </a:extLst>
            </p:cNvPr>
            <p:cNvSpPr/>
            <p:nvPr/>
          </p:nvSpPr>
          <p:spPr>
            <a:xfrm>
              <a:off x="4359347" y="2735530"/>
              <a:ext cx="97587" cy="104075"/>
            </a:xfrm>
            <a:prstGeom prst="rect">
              <a:avLst/>
            </a:prstGeom>
            <a:solidFill>
              <a:srgbClr val="2E75B6">
                <a:alpha val="100000"/>
              </a:srgbClr>
            </a:solidFill>
          </p:spPr>
          <p:txBody>
            <a:bodyPr/>
            <a:lstStyle/>
            <a:p>
              <a:endParaRPr/>
            </a:p>
          </p:txBody>
        </p:sp>
        <p:sp>
          <p:nvSpPr>
            <p:cNvPr id="21" name="rc19">
              <a:extLst>
                <a:ext uri="{FF2B5EF4-FFF2-40B4-BE49-F238E27FC236}">
                  <a16:creationId xmlns:a16="http://schemas.microsoft.com/office/drawing/2014/main" id="{1805763B-E9FC-13BF-E298-267B5A3AD0B3}"/>
                </a:ext>
              </a:extLst>
            </p:cNvPr>
            <p:cNvSpPr/>
            <p:nvPr/>
          </p:nvSpPr>
          <p:spPr>
            <a:xfrm>
              <a:off x="4348721" y="2527379"/>
              <a:ext cx="227703" cy="104075"/>
            </a:xfrm>
            <a:prstGeom prst="rect">
              <a:avLst/>
            </a:prstGeom>
            <a:solidFill>
              <a:srgbClr val="2E75B6">
                <a:alpha val="100000"/>
              </a:srgbClr>
            </a:solidFill>
          </p:spPr>
          <p:txBody>
            <a:bodyPr/>
            <a:lstStyle/>
            <a:p>
              <a:endParaRPr/>
            </a:p>
          </p:txBody>
        </p:sp>
        <p:sp>
          <p:nvSpPr>
            <p:cNvPr id="22" name="rc20">
              <a:extLst>
                <a:ext uri="{FF2B5EF4-FFF2-40B4-BE49-F238E27FC236}">
                  <a16:creationId xmlns:a16="http://schemas.microsoft.com/office/drawing/2014/main" id="{E0A9D329-23EF-DE4C-ED6E-0C4E2BC414E3}"/>
                </a:ext>
              </a:extLst>
            </p:cNvPr>
            <p:cNvSpPr/>
            <p:nvPr/>
          </p:nvSpPr>
          <p:spPr>
            <a:xfrm>
              <a:off x="4348721" y="3984440"/>
              <a:ext cx="65058" cy="104075"/>
            </a:xfrm>
            <a:prstGeom prst="rect">
              <a:avLst/>
            </a:prstGeom>
            <a:solidFill>
              <a:srgbClr val="2E75B6">
                <a:alpha val="100000"/>
              </a:srgbClr>
            </a:solidFill>
          </p:spPr>
          <p:txBody>
            <a:bodyPr/>
            <a:lstStyle/>
            <a:p>
              <a:endParaRPr/>
            </a:p>
          </p:txBody>
        </p:sp>
        <p:sp>
          <p:nvSpPr>
            <p:cNvPr id="23" name="rc21">
              <a:extLst>
                <a:ext uri="{FF2B5EF4-FFF2-40B4-BE49-F238E27FC236}">
                  <a16:creationId xmlns:a16="http://schemas.microsoft.com/office/drawing/2014/main" id="{FF62B781-2A54-231D-DB40-A5F0A07CBE6B}"/>
                </a:ext>
              </a:extLst>
            </p:cNvPr>
            <p:cNvSpPr/>
            <p:nvPr/>
          </p:nvSpPr>
          <p:spPr>
            <a:xfrm>
              <a:off x="4348721" y="2943682"/>
              <a:ext cx="65058" cy="104075"/>
            </a:xfrm>
            <a:prstGeom prst="rect">
              <a:avLst/>
            </a:prstGeom>
            <a:solidFill>
              <a:srgbClr val="2E75B6">
                <a:alpha val="100000"/>
              </a:srgbClr>
            </a:solidFill>
          </p:spPr>
          <p:txBody>
            <a:bodyPr/>
            <a:lstStyle/>
            <a:p>
              <a:endParaRPr/>
            </a:p>
          </p:txBody>
        </p:sp>
        <p:sp>
          <p:nvSpPr>
            <p:cNvPr id="24" name="rc22">
              <a:extLst>
                <a:ext uri="{FF2B5EF4-FFF2-40B4-BE49-F238E27FC236}">
                  <a16:creationId xmlns:a16="http://schemas.microsoft.com/office/drawing/2014/main" id="{D14F9A8D-4B1A-B45F-1B15-FD2E9D668E5D}"/>
                </a:ext>
              </a:extLst>
            </p:cNvPr>
            <p:cNvSpPr/>
            <p:nvPr/>
          </p:nvSpPr>
          <p:spPr>
            <a:xfrm>
              <a:off x="4348721" y="3776289"/>
              <a:ext cx="65058" cy="104075"/>
            </a:xfrm>
            <a:prstGeom prst="rect">
              <a:avLst/>
            </a:prstGeom>
            <a:solidFill>
              <a:srgbClr val="2E75B6">
                <a:alpha val="100000"/>
              </a:srgbClr>
            </a:solidFill>
          </p:spPr>
          <p:txBody>
            <a:bodyPr/>
            <a:lstStyle/>
            <a:p>
              <a:endParaRPr/>
            </a:p>
          </p:txBody>
        </p:sp>
        <p:sp>
          <p:nvSpPr>
            <p:cNvPr id="25" name="rc23">
              <a:extLst>
                <a:ext uri="{FF2B5EF4-FFF2-40B4-BE49-F238E27FC236}">
                  <a16:creationId xmlns:a16="http://schemas.microsoft.com/office/drawing/2014/main" id="{71E6FC49-C682-6F19-155F-B408EECA14FC}"/>
                </a:ext>
              </a:extLst>
            </p:cNvPr>
            <p:cNvSpPr/>
            <p:nvPr/>
          </p:nvSpPr>
          <p:spPr>
            <a:xfrm>
              <a:off x="4348721" y="3568137"/>
              <a:ext cx="65058" cy="104075"/>
            </a:xfrm>
            <a:prstGeom prst="rect">
              <a:avLst/>
            </a:prstGeom>
            <a:solidFill>
              <a:srgbClr val="2E75B6">
                <a:alpha val="100000"/>
              </a:srgbClr>
            </a:solidFill>
          </p:spPr>
          <p:txBody>
            <a:bodyPr/>
            <a:lstStyle/>
            <a:p>
              <a:endParaRPr/>
            </a:p>
          </p:txBody>
        </p:sp>
        <p:sp>
          <p:nvSpPr>
            <p:cNvPr id="26" name="rc24">
              <a:extLst>
                <a:ext uri="{FF2B5EF4-FFF2-40B4-BE49-F238E27FC236}">
                  <a16:creationId xmlns:a16="http://schemas.microsoft.com/office/drawing/2014/main" id="{2CE9857E-CE7C-9C07-AA3E-3D38F211A6EE}"/>
                </a:ext>
              </a:extLst>
            </p:cNvPr>
            <p:cNvSpPr/>
            <p:nvPr/>
          </p:nvSpPr>
          <p:spPr>
            <a:xfrm>
              <a:off x="4348721" y="3151834"/>
              <a:ext cx="65058" cy="104075"/>
            </a:xfrm>
            <a:prstGeom prst="rect">
              <a:avLst/>
            </a:prstGeom>
            <a:solidFill>
              <a:srgbClr val="2E75B6">
                <a:alpha val="100000"/>
              </a:srgbClr>
            </a:solidFill>
          </p:spPr>
          <p:txBody>
            <a:bodyPr/>
            <a:lstStyle/>
            <a:p>
              <a:endParaRPr/>
            </a:p>
          </p:txBody>
        </p:sp>
        <p:sp>
          <p:nvSpPr>
            <p:cNvPr id="27" name="tx25">
              <a:extLst>
                <a:ext uri="{FF2B5EF4-FFF2-40B4-BE49-F238E27FC236}">
                  <a16:creationId xmlns:a16="http://schemas.microsoft.com/office/drawing/2014/main" id="{59E96CB7-7627-60D0-926C-8F8EDAEA9CBD}"/>
                </a:ext>
              </a:extLst>
            </p:cNvPr>
            <p:cNvSpPr/>
            <p:nvPr/>
          </p:nvSpPr>
          <p:spPr>
            <a:xfrm>
              <a:off x="7151150" y="1278204"/>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85</a:t>
              </a:r>
            </a:p>
          </p:txBody>
        </p:sp>
        <p:sp>
          <p:nvSpPr>
            <p:cNvPr id="28" name="tx26">
              <a:extLst>
                <a:ext uri="{FF2B5EF4-FFF2-40B4-BE49-F238E27FC236}">
                  <a16:creationId xmlns:a16="http://schemas.microsoft.com/office/drawing/2014/main" id="{3815A62F-4F5D-B880-16DE-ECB4BA49AEC1}"/>
                </a:ext>
              </a:extLst>
            </p:cNvPr>
            <p:cNvSpPr/>
            <p:nvPr/>
          </p:nvSpPr>
          <p:spPr>
            <a:xfrm>
              <a:off x="4902947" y="2110811"/>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16</a:t>
              </a:r>
            </a:p>
          </p:txBody>
        </p:sp>
        <p:sp>
          <p:nvSpPr>
            <p:cNvPr id="29" name="tx27">
              <a:extLst>
                <a:ext uri="{FF2B5EF4-FFF2-40B4-BE49-F238E27FC236}">
                  <a16:creationId xmlns:a16="http://schemas.microsoft.com/office/drawing/2014/main" id="{5AF6FF78-B3C1-B687-3EFA-489BF1DAED64}"/>
                </a:ext>
              </a:extLst>
            </p:cNvPr>
            <p:cNvSpPr/>
            <p:nvPr/>
          </p:nvSpPr>
          <p:spPr>
            <a:xfrm>
              <a:off x="4935476" y="1902659"/>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18</a:t>
              </a:r>
            </a:p>
          </p:txBody>
        </p:sp>
        <p:sp>
          <p:nvSpPr>
            <p:cNvPr id="30" name="tx28">
              <a:extLst>
                <a:ext uri="{FF2B5EF4-FFF2-40B4-BE49-F238E27FC236}">
                  <a16:creationId xmlns:a16="http://schemas.microsoft.com/office/drawing/2014/main" id="{D9CE0259-DDDB-80D4-8CB6-E4AB85A29D32}"/>
                </a:ext>
              </a:extLst>
            </p:cNvPr>
            <p:cNvSpPr/>
            <p:nvPr/>
          </p:nvSpPr>
          <p:spPr>
            <a:xfrm>
              <a:off x="4432740" y="3361432"/>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a:t>
              </a:r>
            </a:p>
          </p:txBody>
        </p:sp>
        <p:sp>
          <p:nvSpPr>
            <p:cNvPr id="31" name="tx29">
              <a:extLst>
                <a:ext uri="{FF2B5EF4-FFF2-40B4-BE49-F238E27FC236}">
                  <a16:creationId xmlns:a16="http://schemas.microsoft.com/office/drawing/2014/main" id="{AE44C6F7-4B1E-7725-C259-C8E0CFAC3B62}"/>
                </a:ext>
              </a:extLst>
            </p:cNvPr>
            <p:cNvSpPr/>
            <p:nvPr/>
          </p:nvSpPr>
          <p:spPr>
            <a:xfrm>
              <a:off x="5163747" y="1488067"/>
              <a:ext cx="155949"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24</a:t>
              </a:r>
            </a:p>
          </p:txBody>
        </p:sp>
        <p:sp>
          <p:nvSpPr>
            <p:cNvPr id="32" name="tx30">
              <a:extLst>
                <a:ext uri="{FF2B5EF4-FFF2-40B4-BE49-F238E27FC236}">
                  <a16:creationId xmlns:a16="http://schemas.microsoft.com/office/drawing/2014/main" id="{F15D97F1-76F8-5878-38AA-1D568C1B3E5F}"/>
                </a:ext>
              </a:extLst>
            </p:cNvPr>
            <p:cNvSpPr/>
            <p:nvPr/>
          </p:nvSpPr>
          <p:spPr>
            <a:xfrm>
              <a:off x="4830204" y="2320674"/>
              <a:ext cx="155949"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14</a:t>
              </a:r>
            </a:p>
          </p:txBody>
        </p:sp>
        <p:sp>
          <p:nvSpPr>
            <p:cNvPr id="33" name="tx31">
              <a:extLst>
                <a:ext uri="{FF2B5EF4-FFF2-40B4-BE49-F238E27FC236}">
                  <a16:creationId xmlns:a16="http://schemas.microsoft.com/office/drawing/2014/main" id="{15ECD408-1901-B6A2-47F5-847152FB8647}"/>
                </a:ext>
              </a:extLst>
            </p:cNvPr>
            <p:cNvSpPr/>
            <p:nvPr/>
          </p:nvSpPr>
          <p:spPr>
            <a:xfrm>
              <a:off x="5114954" y="1696219"/>
              <a:ext cx="155949"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21</a:t>
              </a:r>
            </a:p>
          </p:txBody>
        </p:sp>
        <p:sp>
          <p:nvSpPr>
            <p:cNvPr id="34" name="tx32">
              <a:extLst>
                <a:ext uri="{FF2B5EF4-FFF2-40B4-BE49-F238E27FC236}">
                  <a16:creationId xmlns:a16="http://schemas.microsoft.com/office/drawing/2014/main" id="{8C3C28FA-6C95-0FB6-9EF7-C19247E84364}"/>
                </a:ext>
              </a:extLst>
            </p:cNvPr>
            <p:cNvSpPr/>
            <p:nvPr/>
          </p:nvSpPr>
          <p:spPr>
            <a:xfrm>
              <a:off x="4478017" y="2735197"/>
              <a:ext cx="77974"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3</a:t>
              </a:r>
            </a:p>
          </p:txBody>
        </p:sp>
        <p:sp>
          <p:nvSpPr>
            <p:cNvPr id="35" name="tx33">
              <a:extLst>
                <a:ext uri="{FF2B5EF4-FFF2-40B4-BE49-F238E27FC236}">
                  <a16:creationId xmlns:a16="http://schemas.microsoft.com/office/drawing/2014/main" id="{E612CFFB-8528-CDF2-788B-47F7777A3D3C}"/>
                </a:ext>
              </a:extLst>
            </p:cNvPr>
            <p:cNvSpPr/>
            <p:nvPr/>
          </p:nvSpPr>
          <p:spPr>
            <a:xfrm>
              <a:off x="4613458" y="2530537"/>
              <a:ext cx="77974" cy="99060"/>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7</a:t>
              </a:r>
            </a:p>
          </p:txBody>
        </p:sp>
        <p:sp>
          <p:nvSpPr>
            <p:cNvPr id="36" name="tx34">
              <a:extLst>
                <a:ext uri="{FF2B5EF4-FFF2-40B4-BE49-F238E27FC236}">
                  <a16:creationId xmlns:a16="http://schemas.microsoft.com/office/drawing/2014/main" id="{53B751A5-0B16-FFCE-97B7-6AFA8ECE504B}"/>
                </a:ext>
              </a:extLst>
            </p:cNvPr>
            <p:cNvSpPr/>
            <p:nvPr/>
          </p:nvSpPr>
          <p:spPr>
            <a:xfrm>
              <a:off x="4442793" y="3985887"/>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a:t>
              </a:r>
            </a:p>
          </p:txBody>
        </p:sp>
        <p:sp>
          <p:nvSpPr>
            <p:cNvPr id="37" name="tx35">
              <a:extLst>
                <a:ext uri="{FF2B5EF4-FFF2-40B4-BE49-F238E27FC236}">
                  <a16:creationId xmlns:a16="http://schemas.microsoft.com/office/drawing/2014/main" id="{37583D2B-1C5D-ADCF-74E9-75899B383198}"/>
                </a:ext>
              </a:extLst>
            </p:cNvPr>
            <p:cNvSpPr/>
            <p:nvPr/>
          </p:nvSpPr>
          <p:spPr>
            <a:xfrm>
              <a:off x="4422687" y="2945129"/>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a:t>
              </a:r>
            </a:p>
          </p:txBody>
        </p:sp>
        <p:sp>
          <p:nvSpPr>
            <p:cNvPr id="38" name="tx36">
              <a:extLst>
                <a:ext uri="{FF2B5EF4-FFF2-40B4-BE49-F238E27FC236}">
                  <a16:creationId xmlns:a16="http://schemas.microsoft.com/office/drawing/2014/main" id="{17AC0E8C-928F-A1ED-9A1C-4AFCA5711853}"/>
                </a:ext>
              </a:extLst>
            </p:cNvPr>
            <p:cNvSpPr/>
            <p:nvPr/>
          </p:nvSpPr>
          <p:spPr>
            <a:xfrm>
              <a:off x="4442793" y="3777735"/>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a:t>
              </a:r>
            </a:p>
          </p:txBody>
        </p:sp>
        <p:sp>
          <p:nvSpPr>
            <p:cNvPr id="39" name="tx37">
              <a:extLst>
                <a:ext uri="{FF2B5EF4-FFF2-40B4-BE49-F238E27FC236}">
                  <a16:creationId xmlns:a16="http://schemas.microsoft.com/office/drawing/2014/main" id="{B9094BFB-A2C3-8547-C51A-9CF25F16F6C7}"/>
                </a:ext>
              </a:extLst>
            </p:cNvPr>
            <p:cNvSpPr/>
            <p:nvPr/>
          </p:nvSpPr>
          <p:spPr>
            <a:xfrm>
              <a:off x="4422687" y="3569584"/>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a:t>
              </a:r>
            </a:p>
          </p:txBody>
        </p:sp>
        <p:sp>
          <p:nvSpPr>
            <p:cNvPr id="40" name="tx38">
              <a:extLst>
                <a:ext uri="{FF2B5EF4-FFF2-40B4-BE49-F238E27FC236}">
                  <a16:creationId xmlns:a16="http://schemas.microsoft.com/office/drawing/2014/main" id="{F84D3865-5ADC-EBCA-6244-E99637F4C6F0}"/>
                </a:ext>
              </a:extLst>
            </p:cNvPr>
            <p:cNvSpPr/>
            <p:nvPr/>
          </p:nvSpPr>
          <p:spPr>
            <a:xfrm>
              <a:off x="4432740" y="3153280"/>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a:t>
              </a:r>
            </a:p>
          </p:txBody>
        </p:sp>
        <p:sp>
          <p:nvSpPr>
            <p:cNvPr id="41" name="rc39">
              <a:extLst>
                <a:ext uri="{FF2B5EF4-FFF2-40B4-BE49-F238E27FC236}">
                  <a16:creationId xmlns:a16="http://schemas.microsoft.com/office/drawing/2014/main" id="{66F83C01-E9C6-1B9E-F242-DC70D28D885F}"/>
                </a:ext>
              </a:extLst>
            </p:cNvPr>
            <p:cNvSpPr/>
            <p:nvPr/>
          </p:nvSpPr>
          <p:spPr>
            <a:xfrm>
              <a:off x="4348721" y="1205616"/>
              <a:ext cx="3121775" cy="2955753"/>
            </a:xfrm>
            <a:prstGeom prst="rect">
              <a:avLst/>
            </a:prstGeom>
            <a:ln w="12318" cap="rnd">
              <a:solidFill>
                <a:srgbClr val="000000">
                  <a:alpha val="100000"/>
                </a:srgbClr>
              </a:solidFill>
              <a:prstDash val="solid"/>
              <a:round/>
            </a:ln>
          </p:spPr>
          <p:txBody>
            <a:bodyPr/>
            <a:lstStyle/>
            <a:p>
              <a:endParaRPr/>
            </a:p>
          </p:txBody>
        </p:sp>
        <p:sp>
          <p:nvSpPr>
            <p:cNvPr id="42" name="tx40">
              <a:extLst>
                <a:ext uri="{FF2B5EF4-FFF2-40B4-BE49-F238E27FC236}">
                  <a16:creationId xmlns:a16="http://schemas.microsoft.com/office/drawing/2014/main" id="{74ED431C-9BE6-F964-0EFE-BC8F047FB4CF}"/>
                </a:ext>
              </a:extLst>
            </p:cNvPr>
            <p:cNvSpPr/>
            <p:nvPr/>
          </p:nvSpPr>
          <p:spPr>
            <a:xfrm>
              <a:off x="3840091" y="3989535"/>
              <a:ext cx="451693" cy="92397"/>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Animals</a:t>
              </a:r>
            </a:p>
          </p:txBody>
        </p:sp>
        <p:sp>
          <p:nvSpPr>
            <p:cNvPr id="43" name="tx41">
              <a:extLst>
                <a:ext uri="{FF2B5EF4-FFF2-40B4-BE49-F238E27FC236}">
                  <a16:creationId xmlns:a16="http://schemas.microsoft.com/office/drawing/2014/main" id="{9AD0FD6B-E4C6-DD07-EE5D-C17671A8267A}"/>
                </a:ext>
              </a:extLst>
            </p:cNvPr>
            <p:cNvSpPr/>
            <p:nvPr/>
          </p:nvSpPr>
          <p:spPr>
            <a:xfrm>
              <a:off x="3698953" y="3779771"/>
              <a:ext cx="592832" cy="9400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Chemicals</a:t>
              </a:r>
            </a:p>
          </p:txBody>
        </p:sp>
        <p:sp>
          <p:nvSpPr>
            <p:cNvPr id="44" name="tx42">
              <a:extLst>
                <a:ext uri="{FF2B5EF4-FFF2-40B4-BE49-F238E27FC236}">
                  <a16:creationId xmlns:a16="http://schemas.microsoft.com/office/drawing/2014/main" id="{39040C8F-C8A2-9B56-30AD-5B1C8147917C}"/>
                </a:ext>
              </a:extLst>
            </p:cNvPr>
            <p:cNvSpPr/>
            <p:nvPr/>
          </p:nvSpPr>
          <p:spPr>
            <a:xfrm>
              <a:off x="3013971" y="3571620"/>
              <a:ext cx="1277813" cy="9400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Controlled Substances</a:t>
              </a:r>
            </a:p>
          </p:txBody>
        </p:sp>
        <p:sp>
          <p:nvSpPr>
            <p:cNvPr id="45" name="tx43">
              <a:extLst>
                <a:ext uri="{FF2B5EF4-FFF2-40B4-BE49-F238E27FC236}">
                  <a16:creationId xmlns:a16="http://schemas.microsoft.com/office/drawing/2014/main" id="{992FF5DA-480C-3AFE-1906-A61ADD2F6A59}"/>
                </a:ext>
              </a:extLst>
            </p:cNvPr>
            <p:cNvSpPr/>
            <p:nvPr/>
          </p:nvSpPr>
          <p:spPr>
            <a:xfrm>
              <a:off x="3310697" y="3339842"/>
              <a:ext cx="981087" cy="11763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Physical Hazards</a:t>
              </a:r>
            </a:p>
          </p:txBody>
        </p:sp>
        <p:sp>
          <p:nvSpPr>
            <p:cNvPr id="46" name="tx44">
              <a:extLst>
                <a:ext uri="{FF2B5EF4-FFF2-40B4-BE49-F238E27FC236}">
                  <a16:creationId xmlns:a16="http://schemas.microsoft.com/office/drawing/2014/main" id="{262872FC-ECB6-4D9D-88DD-D5579FC6CA29}"/>
                </a:ext>
              </a:extLst>
            </p:cNvPr>
            <p:cNvSpPr/>
            <p:nvPr/>
          </p:nvSpPr>
          <p:spPr>
            <a:xfrm>
              <a:off x="2145807" y="3130140"/>
              <a:ext cx="2145977" cy="11918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questionnaires/surveys and interviews</a:t>
              </a:r>
            </a:p>
          </p:txBody>
        </p:sp>
        <p:sp>
          <p:nvSpPr>
            <p:cNvPr id="47" name="tx45">
              <a:extLst>
                <a:ext uri="{FF2B5EF4-FFF2-40B4-BE49-F238E27FC236}">
                  <a16:creationId xmlns:a16="http://schemas.microsoft.com/office/drawing/2014/main" id="{B3322E0D-4CB7-E145-2B63-69773799D4CB}"/>
                </a:ext>
              </a:extLst>
            </p:cNvPr>
            <p:cNvSpPr/>
            <p:nvPr/>
          </p:nvSpPr>
          <p:spPr>
            <a:xfrm>
              <a:off x="3240066" y="2948777"/>
              <a:ext cx="1051718" cy="92397"/>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Recombinant DNA</a:t>
              </a:r>
            </a:p>
          </p:txBody>
        </p:sp>
        <p:sp>
          <p:nvSpPr>
            <p:cNvPr id="48" name="tx46">
              <a:extLst>
                <a:ext uri="{FF2B5EF4-FFF2-40B4-BE49-F238E27FC236}">
                  <a16:creationId xmlns:a16="http://schemas.microsoft.com/office/drawing/2014/main" id="{3C680595-7DF0-2E85-F8A5-AF8D63130D5B}"/>
                </a:ext>
              </a:extLst>
            </p:cNvPr>
            <p:cNvSpPr/>
            <p:nvPr/>
          </p:nvSpPr>
          <p:spPr>
            <a:xfrm>
              <a:off x="1764683" y="2715387"/>
              <a:ext cx="2527101" cy="11763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Employees who may or may not be Veterans</a:t>
              </a:r>
            </a:p>
          </p:txBody>
        </p:sp>
        <p:sp>
          <p:nvSpPr>
            <p:cNvPr id="49" name="tx47">
              <a:extLst>
                <a:ext uri="{FF2B5EF4-FFF2-40B4-BE49-F238E27FC236}">
                  <a16:creationId xmlns:a16="http://schemas.microsoft.com/office/drawing/2014/main" id="{E3CCA220-D04F-4938-9AEB-7884E461035F}"/>
                </a:ext>
              </a:extLst>
            </p:cNvPr>
            <p:cNvSpPr/>
            <p:nvPr/>
          </p:nvSpPr>
          <p:spPr>
            <a:xfrm>
              <a:off x="3169249" y="2507173"/>
              <a:ext cx="1122536" cy="117698"/>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Institutional Support</a:t>
              </a:r>
            </a:p>
          </p:txBody>
        </p:sp>
        <p:sp>
          <p:nvSpPr>
            <p:cNvPr id="50" name="tx48">
              <a:extLst>
                <a:ext uri="{FF2B5EF4-FFF2-40B4-BE49-F238E27FC236}">
                  <a16:creationId xmlns:a16="http://schemas.microsoft.com/office/drawing/2014/main" id="{1A6DBE4C-B485-B871-3FEE-1AE801D04FAC}"/>
                </a:ext>
              </a:extLst>
            </p:cNvPr>
            <p:cNvSpPr/>
            <p:nvPr/>
          </p:nvSpPr>
          <p:spPr>
            <a:xfrm>
              <a:off x="1312680" y="2299021"/>
              <a:ext cx="2979104" cy="117698"/>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Data and/or biospecimens from deceased individuals</a:t>
              </a:r>
            </a:p>
          </p:txBody>
        </p:sp>
        <p:sp>
          <p:nvSpPr>
            <p:cNvPr id="51" name="tx49">
              <a:extLst>
                <a:ext uri="{FF2B5EF4-FFF2-40B4-BE49-F238E27FC236}">
                  <a16:creationId xmlns:a16="http://schemas.microsoft.com/office/drawing/2014/main" id="{4A4DB373-6AE0-BD46-1A1A-90133B47948E}"/>
                </a:ext>
              </a:extLst>
            </p:cNvPr>
            <p:cNvSpPr/>
            <p:nvPr/>
          </p:nvSpPr>
          <p:spPr>
            <a:xfrm>
              <a:off x="2992949" y="2090932"/>
              <a:ext cx="1298835" cy="11763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VA research laboratory</a:t>
              </a:r>
            </a:p>
          </p:txBody>
        </p:sp>
        <p:sp>
          <p:nvSpPr>
            <p:cNvPr id="52" name="tx50">
              <a:extLst>
                <a:ext uri="{FF2B5EF4-FFF2-40B4-BE49-F238E27FC236}">
                  <a16:creationId xmlns:a16="http://schemas.microsoft.com/office/drawing/2014/main" id="{998626EA-B09F-E402-B2F1-6D7B8ED7DD3A}"/>
                </a:ext>
              </a:extLst>
            </p:cNvPr>
            <p:cNvSpPr/>
            <p:nvPr/>
          </p:nvSpPr>
          <p:spPr>
            <a:xfrm>
              <a:off x="3974161" y="1906344"/>
              <a:ext cx="317624" cy="9407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Other</a:t>
              </a:r>
            </a:p>
          </p:txBody>
        </p:sp>
        <p:sp>
          <p:nvSpPr>
            <p:cNvPr id="53" name="tx51">
              <a:extLst>
                <a:ext uri="{FF2B5EF4-FFF2-40B4-BE49-F238E27FC236}">
                  <a16:creationId xmlns:a16="http://schemas.microsoft.com/office/drawing/2014/main" id="{DAA8DFF1-965A-E943-2BF5-DF16A791912A}"/>
                </a:ext>
              </a:extLst>
            </p:cNvPr>
            <p:cNvSpPr/>
            <p:nvPr/>
          </p:nvSpPr>
          <p:spPr>
            <a:xfrm>
              <a:off x="2308216" y="1674628"/>
              <a:ext cx="1983568" cy="11763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Non-Veterans as research subjects</a:t>
              </a:r>
            </a:p>
          </p:txBody>
        </p:sp>
        <p:sp>
          <p:nvSpPr>
            <p:cNvPr id="54" name="tx52">
              <a:extLst>
                <a:ext uri="{FF2B5EF4-FFF2-40B4-BE49-F238E27FC236}">
                  <a16:creationId xmlns:a16="http://schemas.microsoft.com/office/drawing/2014/main" id="{49A2C2E2-9726-5DEC-D3F5-2A8BE66B9A5B}"/>
                </a:ext>
              </a:extLst>
            </p:cNvPr>
            <p:cNvSpPr/>
            <p:nvPr/>
          </p:nvSpPr>
          <p:spPr>
            <a:xfrm>
              <a:off x="4023646" y="1493204"/>
              <a:ext cx="268138" cy="9090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EHR</a:t>
              </a:r>
            </a:p>
          </p:txBody>
        </p:sp>
        <p:sp>
          <p:nvSpPr>
            <p:cNvPr id="55" name="tx53">
              <a:extLst>
                <a:ext uri="{FF2B5EF4-FFF2-40B4-BE49-F238E27FC236}">
                  <a16:creationId xmlns:a16="http://schemas.microsoft.com/office/drawing/2014/main" id="{5157B03B-8101-4CBB-B341-496E9A110B67}"/>
                </a:ext>
              </a:extLst>
            </p:cNvPr>
            <p:cNvSpPr/>
            <p:nvPr/>
          </p:nvSpPr>
          <p:spPr>
            <a:xfrm>
              <a:off x="1150457" y="1256775"/>
              <a:ext cx="3141327" cy="11918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Data and/or biospecimens from living human individuals</a:t>
              </a:r>
            </a:p>
          </p:txBody>
        </p:sp>
        <p:sp>
          <p:nvSpPr>
            <p:cNvPr id="56" name="tx54">
              <a:extLst>
                <a:ext uri="{FF2B5EF4-FFF2-40B4-BE49-F238E27FC236}">
                  <a16:creationId xmlns:a16="http://schemas.microsoft.com/office/drawing/2014/main" id="{5A0289C1-37CB-B1C2-6A1C-6D151C343484}"/>
                </a:ext>
              </a:extLst>
            </p:cNvPr>
            <p:cNvSpPr/>
            <p:nvPr/>
          </p:nvSpPr>
          <p:spPr>
            <a:xfrm>
              <a:off x="4313406" y="4216383"/>
              <a:ext cx="70631"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0</a:t>
              </a:r>
            </a:p>
          </p:txBody>
        </p:sp>
        <p:sp>
          <p:nvSpPr>
            <p:cNvPr id="57" name="tx55">
              <a:extLst>
                <a:ext uri="{FF2B5EF4-FFF2-40B4-BE49-F238E27FC236}">
                  <a16:creationId xmlns:a16="http://schemas.microsoft.com/office/drawing/2014/main" id="{41A0996E-582D-B3A6-2A13-F3E892BFDF5E}"/>
                </a:ext>
              </a:extLst>
            </p:cNvPr>
            <p:cNvSpPr/>
            <p:nvPr/>
          </p:nvSpPr>
          <p:spPr>
            <a:xfrm>
              <a:off x="4928670" y="4216383"/>
              <a:ext cx="14126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a:t>
              </a:r>
            </a:p>
          </p:txBody>
        </p:sp>
        <p:sp>
          <p:nvSpPr>
            <p:cNvPr id="58" name="tx56">
              <a:extLst>
                <a:ext uri="{FF2B5EF4-FFF2-40B4-BE49-F238E27FC236}">
                  <a16:creationId xmlns:a16="http://schemas.microsoft.com/office/drawing/2014/main" id="{6AB8A8BF-08CD-3FD1-7CE4-068BECDE9E95}"/>
                </a:ext>
              </a:extLst>
            </p:cNvPr>
            <p:cNvSpPr/>
            <p:nvPr/>
          </p:nvSpPr>
          <p:spPr>
            <a:xfrm>
              <a:off x="5579251" y="4216383"/>
              <a:ext cx="14126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40</a:t>
              </a:r>
            </a:p>
          </p:txBody>
        </p:sp>
        <p:sp>
          <p:nvSpPr>
            <p:cNvPr id="59" name="tx57">
              <a:extLst>
                <a:ext uri="{FF2B5EF4-FFF2-40B4-BE49-F238E27FC236}">
                  <a16:creationId xmlns:a16="http://schemas.microsoft.com/office/drawing/2014/main" id="{96757CD3-0BDF-16CA-48A2-E6A0AFB1CB35}"/>
                </a:ext>
              </a:extLst>
            </p:cNvPr>
            <p:cNvSpPr/>
            <p:nvPr/>
          </p:nvSpPr>
          <p:spPr>
            <a:xfrm>
              <a:off x="6229831" y="4216383"/>
              <a:ext cx="14126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60</a:t>
              </a:r>
            </a:p>
          </p:txBody>
        </p:sp>
        <p:sp>
          <p:nvSpPr>
            <p:cNvPr id="60" name="tx58">
              <a:extLst>
                <a:ext uri="{FF2B5EF4-FFF2-40B4-BE49-F238E27FC236}">
                  <a16:creationId xmlns:a16="http://schemas.microsoft.com/office/drawing/2014/main" id="{5FFFE2C3-561F-5BD6-9322-DD2A73395910}"/>
                </a:ext>
              </a:extLst>
            </p:cNvPr>
            <p:cNvSpPr/>
            <p:nvPr/>
          </p:nvSpPr>
          <p:spPr>
            <a:xfrm>
              <a:off x="6880412" y="4216383"/>
              <a:ext cx="14126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80</a:t>
              </a:r>
            </a:p>
          </p:txBody>
        </p:sp>
        <p:sp>
          <p:nvSpPr>
            <p:cNvPr id="61" name="tx59">
              <a:extLst>
                <a:ext uri="{FF2B5EF4-FFF2-40B4-BE49-F238E27FC236}">
                  <a16:creationId xmlns:a16="http://schemas.microsoft.com/office/drawing/2014/main" id="{6671F066-AF1C-9562-528D-8DB0FABB46A9}"/>
                </a:ext>
              </a:extLst>
            </p:cNvPr>
            <p:cNvSpPr/>
            <p:nvPr/>
          </p:nvSpPr>
          <p:spPr>
            <a:xfrm>
              <a:off x="5148164" y="4333640"/>
              <a:ext cx="1304329" cy="143023"/>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000000">
                      <a:alpha val="100000"/>
                    </a:srgbClr>
                  </a:solidFill>
                  <a:cs typeface="Arial"/>
                </a:rPr>
                <a:t>Number of Projects</a:t>
              </a:r>
            </a:p>
          </p:txBody>
        </p:sp>
        <p:sp>
          <p:nvSpPr>
            <p:cNvPr id="62" name="tx60">
              <a:extLst>
                <a:ext uri="{FF2B5EF4-FFF2-40B4-BE49-F238E27FC236}">
                  <a16:creationId xmlns:a16="http://schemas.microsoft.com/office/drawing/2014/main" id="{F254E926-BCC6-A359-75E9-C199292EDB6B}"/>
                </a:ext>
              </a:extLst>
            </p:cNvPr>
            <p:cNvSpPr/>
            <p:nvPr/>
          </p:nvSpPr>
          <p:spPr>
            <a:xfrm rot="-5400000">
              <a:off x="253018" y="2611981"/>
              <a:ext cx="1524446" cy="143023"/>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000000">
                      <a:alpha val="100000"/>
                    </a:srgbClr>
                  </a:solidFill>
                  <a:cs typeface="Arial"/>
                </a:rPr>
                <a:t>Project Characteristics</a:t>
              </a:r>
            </a:p>
          </p:txBody>
        </p:sp>
        <p:sp>
          <p:nvSpPr>
            <p:cNvPr id="63" name="tx61">
              <a:extLst>
                <a:ext uri="{FF2B5EF4-FFF2-40B4-BE49-F238E27FC236}">
                  <a16:creationId xmlns:a16="http://schemas.microsoft.com/office/drawing/2014/main" id="{62EF7913-E3D2-CFFF-402D-FDD5E21983BA}"/>
                </a:ext>
              </a:extLst>
            </p:cNvPr>
            <p:cNvSpPr/>
            <p:nvPr/>
          </p:nvSpPr>
          <p:spPr>
            <a:xfrm>
              <a:off x="3735488" y="938074"/>
              <a:ext cx="4129682" cy="166861"/>
            </a:xfrm>
            <a:prstGeom prst="rect">
              <a:avLst/>
            </a:prstGeom>
            <a:noFill/>
          </p:spPr>
          <p:txBody>
            <a:bodyPr wrap="none" lIns="0" tIns="0" rIns="0" bIns="0" anchor="ctr" anchorCtr="1"/>
            <a:lstStyle/>
            <a:p>
              <a:pPr marL="0" marR="0" indent="0" algn="l">
                <a:lnSpc>
                  <a:spcPts val="1400"/>
                </a:lnSpc>
                <a:spcBef>
                  <a:spcPts val="0"/>
                </a:spcBef>
                <a:spcAft>
                  <a:spcPts val="0"/>
                </a:spcAft>
              </a:pPr>
              <a:r>
                <a:rPr sz="1400" b="1">
                  <a:solidFill>
                    <a:srgbClr val="000000">
                      <a:alpha val="100000"/>
                    </a:srgbClr>
                  </a:solidFill>
                  <a:cs typeface="Arial"/>
                </a:rPr>
                <a:t>Distribution of Project Characteristics in VAIRRS</a:t>
              </a:r>
            </a:p>
          </p:txBody>
        </p:sp>
      </p:grpSp>
      <p:sp>
        <p:nvSpPr>
          <p:cNvPr id="65" name="TextBox 64">
            <a:extLst>
              <a:ext uri="{FF2B5EF4-FFF2-40B4-BE49-F238E27FC236}">
                <a16:creationId xmlns:a16="http://schemas.microsoft.com/office/drawing/2014/main" id="{71C818A1-B8BB-DA21-912C-84380A97E528}"/>
              </a:ext>
            </a:extLst>
          </p:cNvPr>
          <p:cNvSpPr txBox="1"/>
          <p:nvPr/>
        </p:nvSpPr>
        <p:spPr>
          <a:xfrm>
            <a:off x="3088531" y="6170975"/>
            <a:ext cx="6002446" cy="646331"/>
          </a:xfrm>
          <a:prstGeom prst="rect">
            <a:avLst/>
          </a:prstGeom>
          <a:noFill/>
        </p:spPr>
        <p:txBody>
          <a:bodyPr wrap="square" lIns="91440" tIns="45720" rIns="91440" bIns="45720" rtlCol="0" anchor="t">
            <a:spAutoFit/>
          </a:bodyPr>
          <a:lstStyle/>
          <a:p>
            <a:pPr algn="ctr"/>
            <a:r>
              <a:rPr lang="en-US" sz="1200">
                <a:solidFill>
                  <a:schemeClr val="bg1"/>
                </a:solidFill>
              </a:rPr>
              <a:t>Source: RAFT data on 149 projects in the Suicide Prevention portfolio with start years between 2005-2023; VAIRRS data on 118 projects matched with RAFT projects.</a:t>
            </a:r>
          </a:p>
          <a:p>
            <a:pPr algn="ctr"/>
            <a:endParaRPr lang="en-US" sz="1200">
              <a:solidFill>
                <a:schemeClr val="bg1"/>
              </a:solidFill>
            </a:endParaRPr>
          </a:p>
        </p:txBody>
      </p:sp>
      <p:sp>
        <p:nvSpPr>
          <p:cNvPr id="66" name="TextBox 65">
            <a:extLst>
              <a:ext uri="{FF2B5EF4-FFF2-40B4-BE49-F238E27FC236}">
                <a16:creationId xmlns:a16="http://schemas.microsoft.com/office/drawing/2014/main" id="{050A249B-5741-1B7C-9AD0-3FF0708C8220}"/>
              </a:ext>
            </a:extLst>
          </p:cNvPr>
          <p:cNvSpPr txBox="1"/>
          <p:nvPr/>
        </p:nvSpPr>
        <p:spPr>
          <a:xfrm>
            <a:off x="390525" y="836597"/>
            <a:ext cx="11657823" cy="646331"/>
          </a:xfrm>
          <a:prstGeom prst="rect">
            <a:avLst/>
          </a:prstGeom>
          <a:noFill/>
        </p:spPr>
        <p:txBody>
          <a:bodyPr wrap="square" lIns="91440" tIns="45720" rIns="91440" bIns="45720" rtlCol="0" anchor="t">
            <a:spAutoFit/>
          </a:bodyPr>
          <a:lstStyle/>
          <a:p>
            <a:r>
              <a:rPr lang="en-US" b="1" i="1">
                <a:cs typeface="Calibri"/>
              </a:rPr>
              <a:t>Most Suicide Prevention AMP projects in VAIRRS are characterized as using “Data and/or biospecimens from living human individuals”</a:t>
            </a:r>
          </a:p>
        </p:txBody>
      </p:sp>
    </p:spTree>
    <p:extLst>
      <p:ext uri="{BB962C8B-B14F-4D97-AF65-F5344CB8AC3E}">
        <p14:creationId xmlns:p14="http://schemas.microsoft.com/office/powerpoint/2010/main" val="3444262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45C3A6C-F933-A85C-4A45-228832510476}"/>
              </a:ext>
            </a:extLst>
          </p:cNvPr>
          <p:cNvSpPr/>
          <p:nvPr/>
        </p:nvSpPr>
        <p:spPr>
          <a:xfrm>
            <a:off x="0" y="897467"/>
            <a:ext cx="5451790" cy="5234999"/>
          </a:xfrm>
          <a:prstGeom prst="rect">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5441"/>
            <a:ext cx="10515600" cy="680223"/>
          </a:xfrm>
        </p:spPr>
        <p:txBody>
          <a:bodyPr/>
          <a:lstStyle/>
          <a:p>
            <a:r>
              <a:rPr lang="en-US" sz="2800"/>
              <a:t>Framework | VA Project Distribution Analysis</a:t>
            </a:r>
          </a:p>
        </p:txBody>
      </p:sp>
      <p:graphicFrame>
        <p:nvGraphicFramePr>
          <p:cNvPr id="18" name="Table 17">
            <a:extLst>
              <a:ext uri="{FF2B5EF4-FFF2-40B4-BE49-F238E27FC236}">
                <a16:creationId xmlns:a16="http://schemas.microsoft.com/office/drawing/2014/main" id="{0F11E759-704E-3014-8564-C0D719E7BE61}"/>
              </a:ext>
            </a:extLst>
          </p:cNvPr>
          <p:cNvGraphicFramePr>
            <a:graphicFrameLocks noGrp="1"/>
          </p:cNvGraphicFramePr>
          <p:nvPr>
            <p:extLst>
              <p:ext uri="{D42A27DB-BD31-4B8C-83A1-F6EECF244321}">
                <p14:modId xmlns:p14="http://schemas.microsoft.com/office/powerpoint/2010/main" val="2818711688"/>
              </p:ext>
            </p:extLst>
          </p:nvPr>
        </p:nvGraphicFramePr>
        <p:xfrm>
          <a:off x="5990675" y="1625580"/>
          <a:ext cx="5558398" cy="3261360"/>
        </p:xfrm>
        <a:graphic>
          <a:graphicData uri="http://schemas.openxmlformats.org/drawingml/2006/table">
            <a:tbl>
              <a:tblPr firstRow="1" bandRow="1">
                <a:tableStyleId>{5940675A-B579-460E-94D1-54222C63F5DA}</a:tableStyleId>
              </a:tblPr>
              <a:tblGrid>
                <a:gridCol w="5558398">
                  <a:extLst>
                    <a:ext uri="{9D8B030D-6E8A-4147-A177-3AD203B41FA5}">
                      <a16:colId xmlns:a16="http://schemas.microsoft.com/office/drawing/2014/main" val="3947204508"/>
                    </a:ext>
                  </a:extLst>
                </a:gridCol>
              </a:tblGrid>
              <a:tr h="2540426">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lang="en-US" sz="1600" b="1" u="sng" dirty="0">
                          <a:solidFill>
                            <a:srgbClr val="002F56"/>
                          </a:solidFill>
                        </a:rPr>
                        <a:t>High Level Portfolio Overview</a:t>
                      </a:r>
                      <a:endParaRPr lang="en-US" dirty="0">
                        <a:solidFill>
                          <a:srgbClr val="002F56"/>
                        </a:solidFill>
                      </a:endParaRPr>
                    </a:p>
                    <a:p>
                      <a:pPr marL="0" marR="0" lvl="0" indent="0" algn="l" rtl="0">
                        <a:lnSpc>
                          <a:spcPct val="100000"/>
                        </a:lnSpc>
                        <a:spcBef>
                          <a:spcPts val="0"/>
                        </a:spcBef>
                        <a:spcAft>
                          <a:spcPts val="0"/>
                        </a:spcAft>
                        <a:buClrTx/>
                        <a:buSzTx/>
                        <a:buFont typeface="Arial" panose="020B0604020202020204" pitchFamily="34" charset="0"/>
                        <a:buNone/>
                      </a:pPr>
                      <a:endParaRPr lang="en-US" sz="16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solidFill>
                            <a:schemeClr val="tx1"/>
                          </a:solidFill>
                          <a:latin typeface="+mn-lt"/>
                        </a:rPr>
                        <a:t>To understand the projects that comprise the Suicide Prevention AMP</a:t>
                      </a:r>
                      <a:r>
                        <a:rPr lang="en-US" sz="1600" b="1" dirty="0">
                          <a:solidFill>
                            <a:schemeClr val="tx1"/>
                          </a:solidFill>
                          <a:latin typeface="+mn-lt"/>
                        </a:rPr>
                        <a:t>, </a:t>
                      </a:r>
                      <a:r>
                        <a:rPr lang="en-US" sz="1600" b="0" dirty="0">
                          <a:solidFill>
                            <a:schemeClr val="tx1"/>
                          </a:solidFill>
                          <a:latin typeface="+mn-lt"/>
                        </a:rPr>
                        <a:t>we </a:t>
                      </a:r>
                      <a:r>
                        <a:rPr lang="en-US" sz="1600" b="1" dirty="0">
                          <a:solidFill>
                            <a:schemeClr val="tx1"/>
                          </a:solidFill>
                          <a:latin typeface="+mn-lt"/>
                        </a:rPr>
                        <a:t>assessed key </a:t>
                      </a:r>
                      <a:r>
                        <a:rPr lang="en-US" sz="1600" b="1" dirty="0">
                          <a:latin typeface="+mn-lt"/>
                          <a:cs typeface="Arial"/>
                        </a:rPr>
                        <a:t>characteristics of projects </a:t>
                      </a:r>
                      <a:r>
                        <a:rPr lang="en-US" sz="1600" dirty="0">
                          <a:latin typeface="+mn-lt"/>
                          <a:cs typeface="Arial"/>
                        </a:rPr>
                        <a:t>in this portfolio and </a:t>
                      </a:r>
                      <a:r>
                        <a:rPr lang="en-US" sz="1600" b="1" dirty="0">
                          <a:latin typeface="+mn-lt"/>
                          <a:cs typeface="Arial"/>
                        </a:rPr>
                        <a:t>highlighted the unique areas of research this portfolio addresses. </a:t>
                      </a:r>
                    </a:p>
                    <a:p>
                      <a:pPr marL="0" marR="0" lvl="0" indent="0" algn="l" rtl="0">
                        <a:lnSpc>
                          <a:spcPct val="100000"/>
                        </a:lnSpc>
                        <a:spcBef>
                          <a:spcPts val="0"/>
                        </a:spcBef>
                        <a:spcAft>
                          <a:spcPts val="0"/>
                        </a:spcAft>
                        <a:buClrTx/>
                        <a:buSzTx/>
                        <a:buFont typeface="Arial" panose="020B0604020202020204" pitchFamily="34" charset="0"/>
                        <a:buNone/>
                      </a:pPr>
                      <a:r>
                        <a:rPr lang="en-US" sz="1600" b="1" dirty="0">
                          <a:solidFill>
                            <a:schemeClr val="tx1"/>
                          </a:solidFill>
                        </a:rPr>
                        <a:t> </a:t>
                      </a:r>
                    </a:p>
                    <a:p>
                      <a:pPr marL="0" marR="0" lvl="0" indent="0" algn="l" rtl="0">
                        <a:lnSpc>
                          <a:spcPct val="100000"/>
                        </a:lnSpc>
                        <a:spcBef>
                          <a:spcPts val="0"/>
                        </a:spcBef>
                        <a:spcAft>
                          <a:spcPts val="0"/>
                        </a:spcAft>
                        <a:buClrTx/>
                        <a:buSzTx/>
                        <a:buFont typeface="Arial" panose="020B0604020202020204" pitchFamily="34" charset="0"/>
                        <a:buNone/>
                      </a:pPr>
                      <a:r>
                        <a:rPr lang="en-US" sz="1600" b="1" dirty="0">
                          <a:solidFill>
                            <a:schemeClr val="tx1"/>
                          </a:solidFill>
                        </a:rPr>
                        <a:t>Key Questions: </a:t>
                      </a:r>
                      <a:endParaRPr lang="en-US" sz="1600" b="1" i="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600" b="0" dirty="0">
                        <a:solidFill>
                          <a:schemeClr val="tx1"/>
                        </a:solidFill>
                      </a:endParaRPr>
                    </a:p>
                    <a:p>
                      <a:pPr marL="342900" marR="0" lvl="0" indent="-342900" algn="l" rtl="0" eaLnBrk="1" fontAlgn="auto" latinLnBrk="0" hangingPunct="1">
                        <a:lnSpc>
                          <a:spcPct val="100000"/>
                        </a:lnSpc>
                        <a:spcBef>
                          <a:spcPts val="0"/>
                        </a:spcBef>
                        <a:spcAft>
                          <a:spcPts val="0"/>
                        </a:spcAft>
                        <a:buClrTx/>
                        <a:buSzTx/>
                        <a:buFont typeface="+mj-lt"/>
                        <a:buAutoNum type="arabicPeriod"/>
                      </a:pPr>
                      <a:r>
                        <a:rPr lang="en-US" sz="1600" b="0" dirty="0">
                          <a:solidFill>
                            <a:schemeClr val="tx1"/>
                          </a:solidFill>
                        </a:rPr>
                        <a:t>How many projects in this portfolio have used or are using human/animal subjects?</a:t>
                      </a: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1" dirty="0">
                        <a:solidFill>
                          <a:schemeClr val="tx1"/>
                        </a:solidFill>
                      </a:endParaRP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1" dirty="0">
                          <a:solidFill>
                            <a:schemeClr val="tx1"/>
                          </a:solidFill>
                        </a:rPr>
                        <a:t>Pages 27 – 28</a:t>
                      </a: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9767812"/>
                  </a:ext>
                </a:extLst>
              </a:tr>
            </a:tbl>
          </a:graphicData>
        </a:graphic>
      </p:graphicFrame>
      <p:sp>
        <p:nvSpPr>
          <p:cNvPr id="10" name="Rectangle 9">
            <a:hlinkClick r:id="" action="ppaction://noaction"/>
            <a:extLst>
              <a:ext uri="{FF2B5EF4-FFF2-40B4-BE49-F238E27FC236}">
                <a16:creationId xmlns:a16="http://schemas.microsoft.com/office/drawing/2014/main" id="{372CE844-0282-0EA5-52F9-A86CBCB7C8F5}"/>
              </a:ext>
            </a:extLst>
          </p:cNvPr>
          <p:cNvSpPr/>
          <p:nvPr>
            <p:custDataLst>
              <p:tags r:id="rId2"/>
            </p:custDataLst>
          </p:nvPr>
        </p:nvSpPr>
        <p:spPr>
          <a:xfrm rot="16200000">
            <a:off x="6334829" y="2233210"/>
            <a:ext cx="65" cy="40011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76200" rIns="0" bIns="762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 name="Rectangle 10">
            <a:hlinkClick r:id="" action="ppaction://noaction"/>
            <a:extLst>
              <a:ext uri="{FF2B5EF4-FFF2-40B4-BE49-F238E27FC236}">
                <a16:creationId xmlns:a16="http://schemas.microsoft.com/office/drawing/2014/main" id="{7913310D-F3A2-CEAE-23EB-0E92553A0E09}"/>
              </a:ext>
            </a:extLst>
          </p:cNvPr>
          <p:cNvSpPr/>
          <p:nvPr>
            <p:custDataLst>
              <p:tags r:id="rId3"/>
            </p:custDataLst>
          </p:nvPr>
        </p:nvSpPr>
        <p:spPr>
          <a:xfrm rot="16200000">
            <a:off x="6334829" y="2233210"/>
            <a:ext cx="65" cy="40011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76200" rIns="0" bIns="762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CBB0253-3E9C-F51D-1D47-2E7994FD96D4}"/>
              </a:ext>
            </a:extLst>
          </p:cNvPr>
          <p:cNvSpPr/>
          <p:nvPr/>
        </p:nvSpPr>
        <p:spPr>
          <a:xfrm rot="16200000" flipV="1">
            <a:off x="2869285" y="3502314"/>
            <a:ext cx="5234867" cy="45719"/>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5940B105-889E-F345-AB40-A51EB6A8A09A}"/>
              </a:ext>
            </a:extLst>
          </p:cNvPr>
          <p:cNvGrpSpPr/>
          <p:nvPr/>
        </p:nvGrpSpPr>
        <p:grpSpPr>
          <a:xfrm>
            <a:off x="5303806" y="1571550"/>
            <a:ext cx="358508" cy="377377"/>
            <a:chOff x="6010275" y="2171700"/>
            <a:chExt cx="603250" cy="635000"/>
          </a:xfrm>
        </p:grpSpPr>
        <p:sp>
          <p:nvSpPr>
            <p:cNvPr id="15" name="Oval 14">
              <a:extLst>
                <a:ext uri="{FF2B5EF4-FFF2-40B4-BE49-F238E27FC236}">
                  <a16:creationId xmlns:a16="http://schemas.microsoft.com/office/drawing/2014/main" id="{D967DA7F-76F0-331D-A7B3-D9530DA86009}"/>
                </a:ext>
              </a:extLst>
            </p:cNvPr>
            <p:cNvSpPr/>
            <p:nvPr/>
          </p:nvSpPr>
          <p:spPr>
            <a:xfrm rot="16200000">
              <a:off x="5994400" y="2187575"/>
              <a:ext cx="635000" cy="603250"/>
            </a:xfrm>
            <a:prstGeom prst="ellipse">
              <a:avLst/>
            </a:prstGeom>
            <a:solidFill>
              <a:schemeClr val="bg1"/>
            </a:solidFill>
            <a:ln w="38100">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081">
              <a:extLst>
                <a:ext uri="{FF2B5EF4-FFF2-40B4-BE49-F238E27FC236}">
                  <a16:creationId xmlns:a16="http://schemas.microsoft.com/office/drawing/2014/main" id="{F7D95254-28F2-E9C7-C748-87DF41ABC02A}"/>
                </a:ext>
              </a:extLst>
            </p:cNvPr>
            <p:cNvSpPr>
              <a:spLocks noChangeAspect="1" noEditPoints="1"/>
            </p:cNvSpPr>
            <p:nvPr/>
          </p:nvSpPr>
          <p:spPr bwMode="auto">
            <a:xfrm rot="16200000">
              <a:off x="6085313" y="2259747"/>
              <a:ext cx="453172" cy="458907"/>
            </a:xfrm>
            <a:custGeom>
              <a:avLst/>
              <a:gdLst>
                <a:gd name="T0" fmla="*/ 251 w 502"/>
                <a:gd name="T1" fmla="*/ 502 h 502"/>
                <a:gd name="T2" fmla="*/ 0 w 502"/>
                <a:gd name="T3" fmla="*/ 251 h 502"/>
                <a:gd name="T4" fmla="*/ 251 w 502"/>
                <a:gd name="T5" fmla="*/ 0 h 502"/>
                <a:gd name="T6" fmla="*/ 502 w 502"/>
                <a:gd name="T7" fmla="*/ 251 h 502"/>
                <a:gd name="T8" fmla="*/ 251 w 502"/>
                <a:gd name="T9" fmla="*/ 502 h 502"/>
                <a:gd name="T10" fmla="*/ 414 w 502"/>
                <a:gd name="T11" fmla="*/ 234 h 502"/>
                <a:gd name="T12" fmla="*/ 414 w 502"/>
                <a:gd name="T13" fmla="*/ 205 h 502"/>
                <a:gd name="T14" fmla="*/ 381 w 502"/>
                <a:gd name="T15" fmla="*/ 172 h 502"/>
                <a:gd name="T16" fmla="*/ 351 w 502"/>
                <a:gd name="T17" fmla="*/ 172 h 502"/>
                <a:gd name="T18" fmla="*/ 251 w 502"/>
                <a:gd name="T19" fmla="*/ 272 h 502"/>
                <a:gd name="T20" fmla="*/ 151 w 502"/>
                <a:gd name="T21" fmla="*/ 172 h 502"/>
                <a:gd name="T22" fmla="*/ 121 w 502"/>
                <a:gd name="T23" fmla="*/ 172 h 502"/>
                <a:gd name="T24" fmla="*/ 88 w 502"/>
                <a:gd name="T25" fmla="*/ 205 h 502"/>
                <a:gd name="T26" fmla="*/ 88 w 502"/>
                <a:gd name="T27" fmla="*/ 234 h 502"/>
                <a:gd name="T28" fmla="*/ 236 w 502"/>
                <a:gd name="T29" fmla="*/ 383 h 502"/>
                <a:gd name="T30" fmla="*/ 266 w 502"/>
                <a:gd name="T31" fmla="*/ 383 h 502"/>
                <a:gd name="T32" fmla="*/ 414 w 502"/>
                <a:gd name="T33" fmla="*/ 23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2" h="502">
                  <a:moveTo>
                    <a:pt x="251" y="502"/>
                  </a:moveTo>
                  <a:cubicBezTo>
                    <a:pt x="113" y="502"/>
                    <a:pt x="0" y="390"/>
                    <a:pt x="0" y="251"/>
                  </a:cubicBezTo>
                  <a:cubicBezTo>
                    <a:pt x="0" y="112"/>
                    <a:pt x="113" y="0"/>
                    <a:pt x="251" y="0"/>
                  </a:cubicBezTo>
                  <a:cubicBezTo>
                    <a:pt x="390" y="0"/>
                    <a:pt x="502" y="112"/>
                    <a:pt x="502" y="251"/>
                  </a:cubicBezTo>
                  <a:cubicBezTo>
                    <a:pt x="502" y="390"/>
                    <a:pt x="390" y="502"/>
                    <a:pt x="251" y="502"/>
                  </a:cubicBezTo>
                  <a:close/>
                  <a:moveTo>
                    <a:pt x="414" y="234"/>
                  </a:moveTo>
                  <a:cubicBezTo>
                    <a:pt x="422" y="226"/>
                    <a:pt x="422" y="213"/>
                    <a:pt x="414" y="205"/>
                  </a:cubicBezTo>
                  <a:cubicBezTo>
                    <a:pt x="381" y="172"/>
                    <a:pt x="381" y="172"/>
                    <a:pt x="381" y="172"/>
                  </a:cubicBezTo>
                  <a:cubicBezTo>
                    <a:pt x="373" y="163"/>
                    <a:pt x="360" y="163"/>
                    <a:pt x="351" y="172"/>
                  </a:cubicBezTo>
                  <a:cubicBezTo>
                    <a:pt x="251" y="272"/>
                    <a:pt x="251" y="272"/>
                    <a:pt x="251" y="272"/>
                  </a:cubicBezTo>
                  <a:cubicBezTo>
                    <a:pt x="151" y="172"/>
                    <a:pt x="151" y="172"/>
                    <a:pt x="151" y="172"/>
                  </a:cubicBezTo>
                  <a:cubicBezTo>
                    <a:pt x="143" y="163"/>
                    <a:pt x="130" y="163"/>
                    <a:pt x="121" y="172"/>
                  </a:cubicBezTo>
                  <a:cubicBezTo>
                    <a:pt x="88" y="205"/>
                    <a:pt x="88" y="205"/>
                    <a:pt x="88" y="205"/>
                  </a:cubicBezTo>
                  <a:cubicBezTo>
                    <a:pt x="80" y="213"/>
                    <a:pt x="80" y="226"/>
                    <a:pt x="88" y="234"/>
                  </a:cubicBezTo>
                  <a:cubicBezTo>
                    <a:pt x="236" y="383"/>
                    <a:pt x="236" y="383"/>
                    <a:pt x="236" y="383"/>
                  </a:cubicBezTo>
                  <a:cubicBezTo>
                    <a:pt x="245" y="391"/>
                    <a:pt x="258" y="391"/>
                    <a:pt x="266" y="383"/>
                  </a:cubicBezTo>
                  <a:lnTo>
                    <a:pt x="414" y="234"/>
                  </a:lnTo>
                  <a:close/>
                </a:path>
              </a:pathLst>
            </a:custGeom>
            <a:solidFill>
              <a:srgbClr val="002F56"/>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Slide Number Placeholder 3">
            <a:extLst>
              <a:ext uri="{FF2B5EF4-FFF2-40B4-BE49-F238E27FC236}">
                <a16:creationId xmlns:a16="http://schemas.microsoft.com/office/drawing/2014/main" id="{1DBE0986-2F6C-B135-F3E8-9A73C722EEB8}"/>
              </a:ext>
            </a:extLst>
          </p:cNvPr>
          <p:cNvSpPr>
            <a:spLocks noGrp="1"/>
          </p:cNvSpPr>
          <p:nvPr>
            <p:ph type="sldNum" sz="quarter" idx="12"/>
          </p:nvPr>
        </p:nvSpPr>
        <p:spPr/>
        <p:txBody>
          <a:bodyPr/>
          <a:lstStyle/>
          <a:p>
            <a:fld id="{61ED25BF-8B08-481C-9175-42CBF3C8334C}" type="slidenum">
              <a:rPr lang="en-US" smtClean="0"/>
              <a:t>27</a:t>
            </a:fld>
            <a:endParaRPr lang="en-US"/>
          </a:p>
        </p:txBody>
      </p:sp>
      <p:grpSp>
        <p:nvGrpSpPr>
          <p:cNvPr id="3" name="Group 2">
            <a:extLst>
              <a:ext uri="{FF2B5EF4-FFF2-40B4-BE49-F238E27FC236}">
                <a16:creationId xmlns:a16="http://schemas.microsoft.com/office/drawing/2014/main" id="{B80D80FB-BC24-DBDC-9032-38FDD9ECDFFB}"/>
              </a:ext>
            </a:extLst>
          </p:cNvPr>
          <p:cNvGrpSpPr/>
          <p:nvPr/>
        </p:nvGrpSpPr>
        <p:grpSpPr>
          <a:xfrm>
            <a:off x="178648" y="1882616"/>
            <a:ext cx="5064202" cy="3063483"/>
            <a:chOff x="178648" y="1882616"/>
            <a:chExt cx="5064202" cy="3063483"/>
          </a:xfrm>
        </p:grpSpPr>
        <p:sp>
          <p:nvSpPr>
            <p:cNvPr id="7" name="Textfeld 17">
              <a:extLst>
                <a:ext uri="{FF2B5EF4-FFF2-40B4-BE49-F238E27FC236}">
                  <a16:creationId xmlns:a16="http://schemas.microsoft.com/office/drawing/2014/main" id="{A2EDF72B-C46B-A1D7-BC3B-DC12DF306A6B}"/>
                </a:ext>
              </a:extLst>
            </p:cNvPr>
            <p:cNvSpPr txBox="1"/>
            <p:nvPr/>
          </p:nvSpPr>
          <p:spPr bwMode="gray">
            <a:xfrm>
              <a:off x="2591239" y="1882616"/>
              <a:ext cx="2651611" cy="272415"/>
            </a:xfrm>
            <a:prstGeom prst="roundRect">
              <a:avLst/>
            </a:prstGeom>
            <a:solidFill>
              <a:schemeClr val="tx2">
                <a:lumMod val="20000"/>
                <a:lumOff val="80000"/>
              </a:schemeClr>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0" tIns="0" rIns="0" bIns="0" rtlCol="0" anchor="ctr">
              <a:spAutoFit/>
            </a:bodyPr>
            <a:lstStyle/>
            <a:p>
              <a:pPr algn="ctr">
                <a:buClr>
                  <a:srgbClr val="3C464B"/>
                </a:buClr>
              </a:pPr>
              <a:r>
                <a:rPr lang="en-US" sz="1600" b="1">
                  <a:solidFill>
                    <a:schemeClr val="accent3"/>
                  </a:solidFill>
                </a:rPr>
                <a:t>High Level Portfolio Overview</a:t>
              </a:r>
            </a:p>
          </p:txBody>
        </p:sp>
        <p:sp>
          <p:nvSpPr>
            <p:cNvPr id="9" name="Textfeld 17">
              <a:extLst>
                <a:ext uri="{FF2B5EF4-FFF2-40B4-BE49-F238E27FC236}">
                  <a16:creationId xmlns:a16="http://schemas.microsoft.com/office/drawing/2014/main" id="{607F102C-2A48-378A-0268-DBAEF1A39FA2}"/>
                </a:ext>
              </a:extLst>
            </p:cNvPr>
            <p:cNvSpPr txBox="1"/>
            <p:nvPr/>
          </p:nvSpPr>
          <p:spPr bwMode="gray">
            <a:xfrm>
              <a:off x="2584267" y="2580383"/>
              <a:ext cx="2651611" cy="272415"/>
            </a:xfrm>
            <a:prstGeom prst="roundRect">
              <a:avLst/>
            </a:prstGeom>
            <a:solidFill>
              <a:schemeClr val="tx2">
                <a:lumMod val="20000"/>
                <a:lumOff val="80000"/>
              </a:schemeClr>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0" tIns="0" rIns="0" bIns="0" rtlCol="0" anchor="ctr">
              <a:spAutoFit/>
            </a:bodyPr>
            <a:lstStyle/>
            <a:p>
              <a:pPr algn="ctr">
                <a:buClr>
                  <a:srgbClr val="3C464B"/>
                </a:buClr>
              </a:pPr>
              <a:r>
                <a:rPr lang="en-US" sz="1600" b="1">
                  <a:solidFill>
                    <a:schemeClr val="accent3"/>
                  </a:solidFill>
                </a:rPr>
                <a:t>Funding Mechanism</a:t>
              </a:r>
            </a:p>
          </p:txBody>
        </p:sp>
        <p:sp>
          <p:nvSpPr>
            <p:cNvPr id="12" name="Textfeld 17">
              <a:extLst>
                <a:ext uri="{FF2B5EF4-FFF2-40B4-BE49-F238E27FC236}">
                  <a16:creationId xmlns:a16="http://schemas.microsoft.com/office/drawing/2014/main" id="{D8F51216-BF2C-6AB7-6A4A-B6CA632092B5}"/>
                </a:ext>
              </a:extLst>
            </p:cNvPr>
            <p:cNvSpPr txBox="1"/>
            <p:nvPr/>
          </p:nvSpPr>
          <p:spPr bwMode="gray">
            <a:xfrm>
              <a:off x="2563293" y="3278150"/>
              <a:ext cx="2651611" cy="272415"/>
            </a:xfrm>
            <a:prstGeom prst="roundRect">
              <a:avLst/>
            </a:prstGeom>
            <a:solidFill>
              <a:schemeClr val="tx2">
                <a:lumMod val="20000"/>
                <a:lumOff val="80000"/>
              </a:schemeClr>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0" tIns="0" rIns="0" bIns="0" rtlCol="0" anchor="ctr">
              <a:spAutoFit/>
            </a:bodyPr>
            <a:lstStyle/>
            <a:p>
              <a:pPr algn="ctr">
                <a:buClr>
                  <a:srgbClr val="3C464B"/>
                </a:buClr>
              </a:pPr>
              <a:r>
                <a:rPr lang="en-US" sz="1600" b="1">
                  <a:solidFill>
                    <a:schemeClr val="accent3"/>
                  </a:solidFill>
                </a:rPr>
                <a:t>Project Focus Area</a:t>
              </a:r>
            </a:p>
          </p:txBody>
        </p:sp>
        <p:sp>
          <p:nvSpPr>
            <p:cNvPr id="22" name="Textfeld 17">
              <a:extLst>
                <a:ext uri="{FF2B5EF4-FFF2-40B4-BE49-F238E27FC236}">
                  <a16:creationId xmlns:a16="http://schemas.microsoft.com/office/drawing/2014/main" id="{49AFC34A-1C3C-6B00-6D7B-E8471305FC86}"/>
                </a:ext>
              </a:extLst>
            </p:cNvPr>
            <p:cNvSpPr txBox="1"/>
            <p:nvPr/>
          </p:nvSpPr>
          <p:spPr bwMode="gray">
            <a:xfrm>
              <a:off x="2563293" y="3975917"/>
              <a:ext cx="2651611" cy="272415"/>
            </a:xfrm>
            <a:prstGeom prst="roundRect">
              <a:avLst/>
            </a:prstGeom>
            <a:solidFill>
              <a:schemeClr val="tx2">
                <a:lumMod val="20000"/>
                <a:lumOff val="80000"/>
              </a:schemeClr>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0" tIns="0" rIns="0" bIns="0" rtlCol="0" anchor="ctr">
              <a:spAutoFit/>
            </a:bodyPr>
            <a:lstStyle/>
            <a:p>
              <a:pPr algn="ctr">
                <a:buClr>
                  <a:srgbClr val="3C464B"/>
                </a:buClr>
              </a:pPr>
              <a:r>
                <a:rPr lang="en-US" sz="1600" b="1"/>
                <a:t>Subject Population</a:t>
              </a:r>
            </a:p>
          </p:txBody>
        </p:sp>
        <p:cxnSp>
          <p:nvCxnSpPr>
            <p:cNvPr id="25" name="Connector: Elbow 24">
              <a:extLst>
                <a:ext uri="{FF2B5EF4-FFF2-40B4-BE49-F238E27FC236}">
                  <a16:creationId xmlns:a16="http://schemas.microsoft.com/office/drawing/2014/main" id="{30F30AA7-4707-3A1B-3DBE-009F6F61DA80}"/>
                </a:ext>
              </a:extLst>
            </p:cNvPr>
            <p:cNvCxnSpPr>
              <a:cxnSpLocks/>
              <a:endCxn id="7" idx="1"/>
            </p:cNvCxnSpPr>
            <p:nvPr/>
          </p:nvCxnSpPr>
          <p:spPr>
            <a:xfrm flipV="1">
              <a:off x="1869893" y="2018824"/>
              <a:ext cx="721346" cy="1395581"/>
            </a:xfrm>
            <a:prstGeom prst="bentConnector3">
              <a:avLst>
                <a:gd name="adj1" fmla="val 50705"/>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D25DB29-08AB-760D-205D-67B4A0CEFC11}"/>
                </a:ext>
              </a:extLst>
            </p:cNvPr>
            <p:cNvCxnSpPr>
              <a:cxnSpLocks/>
              <a:endCxn id="9" idx="1"/>
            </p:cNvCxnSpPr>
            <p:nvPr/>
          </p:nvCxnSpPr>
          <p:spPr>
            <a:xfrm>
              <a:off x="2250219" y="2716591"/>
              <a:ext cx="334048" cy="0"/>
            </a:xfrm>
            <a:prstGeom prst="line">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62423B63-CE75-6C47-5FA3-EA817B275444}"/>
                </a:ext>
              </a:extLst>
            </p:cNvPr>
            <p:cNvCxnSpPr>
              <a:cxnSpLocks/>
            </p:cNvCxnSpPr>
            <p:nvPr/>
          </p:nvCxnSpPr>
          <p:spPr>
            <a:xfrm rot="16200000" flipH="1">
              <a:off x="2026166" y="3560367"/>
              <a:ext cx="753699" cy="335184"/>
            </a:xfrm>
            <a:prstGeom prst="bentConnector3">
              <a:avLst>
                <a:gd name="adj1" fmla="val 102411"/>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D72AF1F-40B5-A078-A17B-7EAB28952D09}"/>
                </a:ext>
              </a:extLst>
            </p:cNvPr>
            <p:cNvCxnSpPr>
              <a:cxnSpLocks/>
            </p:cNvCxnSpPr>
            <p:nvPr/>
          </p:nvCxnSpPr>
          <p:spPr>
            <a:xfrm flipH="1">
              <a:off x="2163559" y="3423502"/>
              <a:ext cx="399734" cy="0"/>
            </a:xfrm>
            <a:prstGeom prst="line">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sp>
          <p:nvSpPr>
            <p:cNvPr id="30" name="Textfeld 17">
              <a:extLst>
                <a:ext uri="{FF2B5EF4-FFF2-40B4-BE49-F238E27FC236}">
                  <a16:creationId xmlns:a16="http://schemas.microsoft.com/office/drawing/2014/main" id="{76BCD9EF-A46D-D12C-E602-E4CA0DAD1109}"/>
                </a:ext>
              </a:extLst>
            </p:cNvPr>
            <p:cNvSpPr txBox="1"/>
            <p:nvPr/>
          </p:nvSpPr>
          <p:spPr bwMode="gray">
            <a:xfrm>
              <a:off x="2551224" y="4673684"/>
              <a:ext cx="2651611" cy="272415"/>
            </a:xfrm>
            <a:prstGeom prst="roundRect">
              <a:avLst/>
            </a:prstGeom>
            <a:solidFill>
              <a:schemeClr val="tx2">
                <a:lumMod val="20000"/>
                <a:lumOff val="80000"/>
              </a:schemeClr>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0" tIns="0" rIns="0" bIns="0" rtlCol="0" anchor="ctr">
              <a:spAutoFit/>
            </a:bodyPr>
            <a:lstStyle/>
            <a:p>
              <a:pPr algn="ctr">
                <a:buClr>
                  <a:srgbClr val="3C464B"/>
                </a:buClr>
              </a:pPr>
              <a:r>
                <a:rPr lang="en-US" sz="1600" b="1">
                  <a:solidFill>
                    <a:srgbClr val="A5A5A5"/>
                  </a:solidFill>
                </a:rPr>
                <a:t>Clinical Trial Distribution</a:t>
              </a:r>
            </a:p>
          </p:txBody>
        </p:sp>
        <p:cxnSp>
          <p:nvCxnSpPr>
            <p:cNvPr id="33" name="Connector: Elbow 32">
              <a:extLst>
                <a:ext uri="{FF2B5EF4-FFF2-40B4-BE49-F238E27FC236}">
                  <a16:creationId xmlns:a16="http://schemas.microsoft.com/office/drawing/2014/main" id="{D9C6A5F7-023F-B8E1-A974-A4701748062A}"/>
                </a:ext>
              </a:extLst>
            </p:cNvPr>
            <p:cNvCxnSpPr>
              <a:cxnSpLocks/>
            </p:cNvCxnSpPr>
            <p:nvPr/>
          </p:nvCxnSpPr>
          <p:spPr>
            <a:xfrm rot="16200000" flipH="1">
              <a:off x="1819894" y="4080010"/>
              <a:ext cx="1139106" cy="320658"/>
            </a:xfrm>
            <a:prstGeom prst="bentConnector2">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sp>
          <p:nvSpPr>
            <p:cNvPr id="34" name="Oval 27">
              <a:extLst>
                <a:ext uri="{FF2B5EF4-FFF2-40B4-BE49-F238E27FC236}">
                  <a16:creationId xmlns:a16="http://schemas.microsoft.com/office/drawing/2014/main" id="{00D6FA5C-E1B2-5621-DD23-A510FAAC107A}"/>
                </a:ext>
              </a:extLst>
            </p:cNvPr>
            <p:cNvSpPr>
              <a:spLocks noChangeArrowheads="1"/>
            </p:cNvSpPr>
            <p:nvPr>
              <p:custDataLst>
                <p:tags r:id="rId4"/>
              </p:custDataLst>
            </p:nvPr>
          </p:nvSpPr>
          <p:spPr bwMode="auto">
            <a:xfrm flipH="1">
              <a:off x="178648" y="2335852"/>
              <a:ext cx="1691245" cy="2157106"/>
            </a:xfrm>
            <a:prstGeom prst="roundRect">
              <a:avLst/>
            </a:prstGeom>
            <a:solidFill>
              <a:schemeClr val="bg1">
                <a:lumMod val="85000"/>
              </a:schemeClr>
            </a:solidFill>
            <a:ln w="38100" cmpd="sng">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45720" tIns="45720" rIns="45720" bIns="45720" anchor="ctr" anchorCtr="1">
              <a:no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r>
                <a:rPr lang="en-US">
                  <a:latin typeface="Arial"/>
                  <a:cs typeface="Arial"/>
                </a:rPr>
                <a:t>Identify research projects within portfolio and categorize research projects based on relevant criteria (status, funding, subjects, etc.)</a:t>
              </a:r>
            </a:p>
          </p:txBody>
        </p:sp>
      </p:grpSp>
    </p:spTree>
    <p:custDataLst>
      <p:tags r:id="rId1"/>
    </p:custDataLst>
    <p:extLst>
      <p:ext uri="{BB962C8B-B14F-4D97-AF65-F5344CB8AC3E}">
        <p14:creationId xmlns:p14="http://schemas.microsoft.com/office/powerpoint/2010/main" val="175167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D2345-6F61-AD4F-5A0E-CEEC8BC4CB45}"/>
              </a:ext>
            </a:extLst>
          </p:cNvPr>
          <p:cNvSpPr>
            <a:spLocks noGrp="1"/>
          </p:cNvSpPr>
          <p:nvPr>
            <p:ph type="title"/>
          </p:nvPr>
        </p:nvSpPr>
        <p:spPr>
          <a:xfrm>
            <a:off x="335307" y="97245"/>
            <a:ext cx="11619873" cy="680223"/>
          </a:xfrm>
        </p:spPr>
        <p:txBody>
          <a:bodyPr/>
          <a:lstStyle/>
          <a:p>
            <a:r>
              <a:rPr lang="en-US" sz="2800">
                <a:cs typeface="Calibri Light"/>
              </a:rPr>
              <a:t>VA Project Distribution Analysis | Subject Population</a:t>
            </a:r>
            <a:endParaRPr lang="en-US" sz="2800"/>
          </a:p>
        </p:txBody>
      </p:sp>
      <p:sp>
        <p:nvSpPr>
          <p:cNvPr id="31" name="Slide Number Placeholder 30">
            <a:extLst>
              <a:ext uri="{FF2B5EF4-FFF2-40B4-BE49-F238E27FC236}">
                <a16:creationId xmlns:a16="http://schemas.microsoft.com/office/drawing/2014/main" id="{445FE1AC-454D-0EA0-2208-DE378A2B02B6}"/>
              </a:ext>
            </a:extLst>
          </p:cNvPr>
          <p:cNvSpPr>
            <a:spLocks noGrp="1"/>
          </p:cNvSpPr>
          <p:nvPr>
            <p:ph type="sldNum" sz="quarter" idx="12"/>
          </p:nvPr>
        </p:nvSpPr>
        <p:spPr/>
        <p:txBody>
          <a:bodyPr/>
          <a:lstStyle/>
          <a:p>
            <a:r>
              <a:rPr lang="en-US"/>
              <a:t>28</a:t>
            </a:r>
          </a:p>
        </p:txBody>
      </p:sp>
      <p:cxnSp>
        <p:nvCxnSpPr>
          <p:cNvPr id="4" name="Straight Arrow Connector 3">
            <a:extLst>
              <a:ext uri="{FF2B5EF4-FFF2-40B4-BE49-F238E27FC236}">
                <a16:creationId xmlns:a16="http://schemas.microsoft.com/office/drawing/2014/main" id="{C7C29FD0-DEAA-2B12-1C8B-7A4CB43FBBC5}"/>
              </a:ext>
            </a:extLst>
          </p:cNvPr>
          <p:cNvCxnSpPr/>
          <p:nvPr/>
        </p:nvCxnSpPr>
        <p:spPr>
          <a:xfrm flipV="1">
            <a:off x="279817" y="1309255"/>
            <a:ext cx="11619874" cy="22485"/>
          </a:xfrm>
          <a:prstGeom prst="straightConnector1">
            <a:avLst/>
          </a:prstGeom>
          <a:ln w="12700">
            <a:solidFill>
              <a:srgbClr val="002F56"/>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EE56914-367E-622D-C3B8-D3D741294E14}"/>
              </a:ext>
            </a:extLst>
          </p:cNvPr>
          <p:cNvSpPr/>
          <p:nvPr/>
        </p:nvSpPr>
        <p:spPr>
          <a:xfrm>
            <a:off x="294819" y="1405519"/>
            <a:ext cx="11639484" cy="560021"/>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0"/>
              <a:t>What is the distribution of human subjects and animal usage across the portfolio?</a:t>
            </a:r>
          </a:p>
        </p:txBody>
      </p:sp>
      <p:sp>
        <p:nvSpPr>
          <p:cNvPr id="12" name="Rectangle 11">
            <a:extLst>
              <a:ext uri="{FF2B5EF4-FFF2-40B4-BE49-F238E27FC236}">
                <a16:creationId xmlns:a16="http://schemas.microsoft.com/office/drawing/2014/main" id="{B892B095-1E4B-BF35-628E-357D83A7E8DD}"/>
              </a:ext>
            </a:extLst>
          </p:cNvPr>
          <p:cNvSpPr/>
          <p:nvPr/>
        </p:nvSpPr>
        <p:spPr>
          <a:xfrm>
            <a:off x="299540" y="1909045"/>
            <a:ext cx="4945320" cy="4337610"/>
          </a:xfrm>
          <a:prstGeom prst="rect">
            <a:avLst/>
          </a:prstGeom>
          <a:no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spcBef>
                <a:spcPts val="600"/>
              </a:spcBef>
              <a:buFont typeface="Arial,Sans-Serif" panose="020B0604020202020204" pitchFamily="34" charset="0"/>
              <a:buChar char="•"/>
            </a:pPr>
            <a:r>
              <a:rPr lang="en-US" sz="1600">
                <a:solidFill>
                  <a:schemeClr val="tx1"/>
                </a:solidFill>
                <a:cs typeface="Arial"/>
              </a:rPr>
              <a:t>Within RAFT there are separate and distinct categories for identifying the use of human and animal subjects </a:t>
            </a:r>
          </a:p>
          <a:p>
            <a:pPr marL="285750" indent="-285750">
              <a:spcBef>
                <a:spcPts val="600"/>
              </a:spcBef>
              <a:buFont typeface="Arial,Sans-Serif" panose="020B0604020202020204" pitchFamily="34" charset="0"/>
              <a:buChar char="•"/>
            </a:pPr>
            <a:r>
              <a:rPr lang="en-US" sz="1600">
                <a:solidFill>
                  <a:schemeClr val="tx1"/>
                </a:solidFill>
                <a:cs typeface="Arial"/>
              </a:rPr>
              <a:t>All projects entered into RAFT are required to fill out a yes/no indicator for the human subject and animal use fields (i.e., either a yes or no must be indicated for both fields) </a:t>
            </a:r>
          </a:p>
          <a:p>
            <a:pPr marL="285750" indent="-285750">
              <a:spcBef>
                <a:spcPts val="600"/>
              </a:spcBef>
              <a:buFont typeface="Arial,Sans-Serif" panose="020B0604020202020204" pitchFamily="34" charset="0"/>
              <a:buChar char="•"/>
            </a:pPr>
            <a:r>
              <a:rPr lang="en-US" sz="1600">
                <a:solidFill>
                  <a:schemeClr val="tx1"/>
                </a:solidFill>
                <a:cs typeface="Arial"/>
              </a:rPr>
              <a:t>Projects </a:t>
            </a:r>
            <a:r>
              <a:rPr lang="en-US" sz="1600" b="1">
                <a:solidFill>
                  <a:schemeClr val="tx1"/>
                </a:solidFill>
                <a:cs typeface="Arial"/>
              </a:rPr>
              <a:t>can be described as using animal subjects, human subjects, both, or neither </a:t>
            </a:r>
            <a:r>
              <a:rPr lang="en-US" sz="1600">
                <a:solidFill>
                  <a:schemeClr val="tx1"/>
                </a:solidFill>
                <a:cs typeface="Arial"/>
              </a:rPr>
              <a:t>(indicated by answering “no” to both questions)</a:t>
            </a:r>
          </a:p>
          <a:p>
            <a:pPr marL="742950" lvl="1" indent="-285750">
              <a:spcBef>
                <a:spcPts val="600"/>
              </a:spcBef>
              <a:buFont typeface="Arial,Sans-Serif" panose="020B0604020202020204" pitchFamily="34" charset="0"/>
              <a:buChar char="•"/>
            </a:pPr>
            <a:r>
              <a:rPr lang="en-US" sz="1400" b="1">
                <a:solidFill>
                  <a:schemeClr val="tx1"/>
                </a:solidFill>
                <a:cs typeface="Arial"/>
              </a:rPr>
              <a:t>96 projects (64%) use human subjects </a:t>
            </a:r>
          </a:p>
          <a:p>
            <a:pPr marL="742950" lvl="1" indent="-285750">
              <a:spcBef>
                <a:spcPts val="600"/>
              </a:spcBef>
              <a:buFont typeface="Arial,Sans-Serif" panose="020B0604020202020204" pitchFamily="34" charset="0"/>
              <a:buChar char="•"/>
            </a:pPr>
            <a:r>
              <a:rPr lang="en-US" sz="1400" b="1">
                <a:solidFill>
                  <a:schemeClr val="tx1"/>
                </a:solidFill>
                <a:cs typeface="Arial"/>
              </a:rPr>
              <a:t>2 projects (1%) use animal subjects </a:t>
            </a:r>
          </a:p>
          <a:p>
            <a:pPr marL="742950" lvl="1" indent="-285750">
              <a:spcBef>
                <a:spcPts val="600"/>
              </a:spcBef>
              <a:buFont typeface="Arial,Sans-Serif" panose="020B0604020202020204" pitchFamily="34" charset="0"/>
              <a:buChar char="•"/>
            </a:pPr>
            <a:r>
              <a:rPr lang="en-US" sz="1400" b="1">
                <a:solidFill>
                  <a:schemeClr val="tx1"/>
                </a:solidFill>
                <a:cs typeface="Arial"/>
              </a:rPr>
              <a:t>1 project (0.5%) uses both</a:t>
            </a:r>
          </a:p>
          <a:p>
            <a:pPr marL="742950" lvl="1" indent="-285750">
              <a:spcBef>
                <a:spcPts val="600"/>
              </a:spcBef>
              <a:buFont typeface="Arial,Sans-Serif" panose="020B0604020202020204" pitchFamily="34" charset="0"/>
              <a:buChar char="•"/>
            </a:pPr>
            <a:r>
              <a:rPr lang="en-US" sz="1400" b="1">
                <a:solidFill>
                  <a:schemeClr val="tx1"/>
                </a:solidFill>
                <a:cs typeface="Arial"/>
              </a:rPr>
              <a:t>52 projects (35%) use neither </a:t>
            </a:r>
          </a:p>
        </p:txBody>
      </p:sp>
      <p:sp>
        <p:nvSpPr>
          <p:cNvPr id="7" name="TextBox 6">
            <a:extLst>
              <a:ext uri="{FF2B5EF4-FFF2-40B4-BE49-F238E27FC236}">
                <a16:creationId xmlns:a16="http://schemas.microsoft.com/office/drawing/2014/main" id="{2830D363-C925-10E8-1225-6A7B0E295A69}"/>
              </a:ext>
            </a:extLst>
          </p:cNvPr>
          <p:cNvSpPr txBox="1"/>
          <p:nvPr/>
        </p:nvSpPr>
        <p:spPr>
          <a:xfrm>
            <a:off x="343033" y="890952"/>
            <a:ext cx="11556658" cy="369332"/>
          </a:xfrm>
          <a:prstGeom prst="rect">
            <a:avLst/>
          </a:prstGeom>
          <a:noFill/>
        </p:spPr>
        <p:txBody>
          <a:bodyPr wrap="square" lIns="91440" tIns="45720" rIns="91440" bIns="45720" rtlCol="0" anchor="t">
            <a:spAutoFit/>
          </a:bodyPr>
          <a:lstStyle/>
          <a:p>
            <a:r>
              <a:rPr lang="en-US" b="1" i="1">
                <a:cs typeface="Calibri"/>
              </a:rPr>
              <a:t>In the Suicide Prevention AMP, 64% of projects use human subjects while 1% use animal subjects  </a:t>
            </a:r>
          </a:p>
        </p:txBody>
      </p:sp>
      <p:sp>
        <p:nvSpPr>
          <p:cNvPr id="73" name="TextBox 72">
            <a:extLst>
              <a:ext uri="{FF2B5EF4-FFF2-40B4-BE49-F238E27FC236}">
                <a16:creationId xmlns:a16="http://schemas.microsoft.com/office/drawing/2014/main" id="{81EF4936-FE62-7055-E396-A6A4CA9D9E33}"/>
              </a:ext>
            </a:extLst>
          </p:cNvPr>
          <p:cNvSpPr txBox="1"/>
          <p:nvPr/>
        </p:nvSpPr>
        <p:spPr>
          <a:xfrm>
            <a:off x="3088531" y="6170975"/>
            <a:ext cx="6002446" cy="461665"/>
          </a:xfrm>
          <a:prstGeom prst="rect">
            <a:avLst/>
          </a:prstGeom>
          <a:noFill/>
        </p:spPr>
        <p:txBody>
          <a:bodyPr wrap="square" lIns="91440" tIns="45720" rIns="91440" bIns="45720" rtlCol="0" anchor="t">
            <a:spAutoFit/>
          </a:bodyPr>
          <a:lstStyle/>
          <a:p>
            <a:pPr algn="ctr"/>
            <a:r>
              <a:rPr lang="en-US" sz="1200">
                <a:solidFill>
                  <a:schemeClr val="bg1"/>
                </a:solidFill>
              </a:rPr>
              <a:t>Source: RAFT data on 149 projects in the Suicide Prevention portfolio with start years between 2005-2023.</a:t>
            </a:r>
          </a:p>
        </p:txBody>
      </p:sp>
      <p:graphicFrame>
        <p:nvGraphicFramePr>
          <p:cNvPr id="5" name="Table 40">
            <a:extLst>
              <a:ext uri="{FF2B5EF4-FFF2-40B4-BE49-F238E27FC236}">
                <a16:creationId xmlns:a16="http://schemas.microsoft.com/office/drawing/2014/main" id="{1051C982-71E4-07CD-811A-8E757BA6FD67}"/>
              </a:ext>
            </a:extLst>
          </p:cNvPr>
          <p:cNvGraphicFramePr>
            <a:graphicFrameLocks noGrp="1"/>
          </p:cNvGraphicFramePr>
          <p:nvPr>
            <p:extLst>
              <p:ext uri="{D42A27DB-BD31-4B8C-83A1-F6EECF244321}">
                <p14:modId xmlns:p14="http://schemas.microsoft.com/office/powerpoint/2010/main" val="732368929"/>
              </p:ext>
            </p:extLst>
          </p:nvPr>
        </p:nvGraphicFramePr>
        <p:xfrm>
          <a:off x="6440174" y="2039319"/>
          <a:ext cx="4338988" cy="3721564"/>
        </p:xfrm>
        <a:graphic>
          <a:graphicData uri="http://schemas.openxmlformats.org/drawingml/2006/table">
            <a:tbl>
              <a:tblPr firstRow="1" firstCol="1" bandRow="1">
                <a:tableStyleId>{93296810-A885-4BE3-A3E7-6D5BEEA58F35}</a:tableStyleId>
              </a:tblPr>
              <a:tblGrid>
                <a:gridCol w="610312">
                  <a:extLst>
                    <a:ext uri="{9D8B030D-6E8A-4147-A177-3AD203B41FA5}">
                      <a16:colId xmlns:a16="http://schemas.microsoft.com/office/drawing/2014/main" val="3241131679"/>
                    </a:ext>
                  </a:extLst>
                </a:gridCol>
                <a:gridCol w="407589">
                  <a:extLst>
                    <a:ext uri="{9D8B030D-6E8A-4147-A177-3AD203B41FA5}">
                      <a16:colId xmlns:a16="http://schemas.microsoft.com/office/drawing/2014/main" val="61096123"/>
                    </a:ext>
                  </a:extLst>
                </a:gridCol>
                <a:gridCol w="1300635">
                  <a:extLst>
                    <a:ext uri="{9D8B030D-6E8A-4147-A177-3AD203B41FA5}">
                      <a16:colId xmlns:a16="http://schemas.microsoft.com/office/drawing/2014/main" val="4004473742"/>
                    </a:ext>
                  </a:extLst>
                </a:gridCol>
                <a:gridCol w="1204434">
                  <a:extLst>
                    <a:ext uri="{9D8B030D-6E8A-4147-A177-3AD203B41FA5}">
                      <a16:colId xmlns:a16="http://schemas.microsoft.com/office/drawing/2014/main" val="773697208"/>
                    </a:ext>
                  </a:extLst>
                </a:gridCol>
                <a:gridCol w="816018">
                  <a:extLst>
                    <a:ext uri="{9D8B030D-6E8A-4147-A177-3AD203B41FA5}">
                      <a16:colId xmlns:a16="http://schemas.microsoft.com/office/drawing/2014/main" val="1172721053"/>
                    </a:ext>
                  </a:extLst>
                </a:gridCol>
              </a:tblGrid>
              <a:tr h="657580">
                <a:tc rowSpan="2" gridSpan="2">
                  <a:txBody>
                    <a:bodyPr/>
                    <a:lstStyle/>
                    <a:p>
                      <a:endParaRPr lang="en-US"/>
                    </a:p>
                  </a:txBody>
                  <a:tcPr>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lang="en-US"/>
                    </a:p>
                  </a:txBody>
                  <a:tcPr/>
                </a:tc>
                <a:tc gridSpan="2">
                  <a:txBody>
                    <a:bodyPr/>
                    <a:lstStyle/>
                    <a:p>
                      <a:pPr algn="ctr"/>
                      <a:r>
                        <a:rPr lang="en-US"/>
                        <a:t>Human Subject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4472C4"/>
                    </a:solidFill>
                  </a:tcPr>
                </a:tc>
                <a:tc hMerge="1">
                  <a:txBody>
                    <a:bodyPr/>
                    <a:lstStyle/>
                    <a:p>
                      <a:endParaRPr lang="en-US"/>
                    </a:p>
                  </a:txBody>
                  <a:tcPr/>
                </a:tc>
                <a:tc>
                  <a:txBody>
                    <a:bodyPr/>
                    <a:lstStyle/>
                    <a:p>
                      <a:pPr algn="ctr"/>
                      <a:endParaRPr lang="en-US"/>
                    </a:p>
                  </a:txBody>
                  <a:tcPr anchor="ctr">
                    <a:lnL w="19050" cap="flat" cmpd="sng" algn="ctr">
                      <a:solidFill>
                        <a:schemeClr val="tx1"/>
                      </a:solidFill>
                      <a:prstDash val="solid"/>
                      <a:round/>
                      <a:headEnd type="none" w="med" len="med"/>
                      <a:tailEnd type="none" w="med" len="med"/>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4330568"/>
                  </a:ext>
                </a:extLst>
              </a:tr>
              <a:tr h="0">
                <a:tc gridSpan="2" vMerge="1">
                  <a:txBody>
                    <a:bodyPr/>
                    <a:lstStyle/>
                    <a:p>
                      <a:endParaRPr lang="en-US"/>
                    </a:p>
                  </a:txBody>
                  <a:tcPr/>
                </a:tc>
                <a:tc hMerge="1" vMerge="1">
                  <a:txBody>
                    <a:bodyPr/>
                    <a:lstStyle/>
                    <a:p>
                      <a:endParaRPr lang="en-US"/>
                    </a:p>
                  </a:txBody>
                  <a:tcPr/>
                </a:tc>
                <a:tc>
                  <a:txBody>
                    <a:bodyPr/>
                    <a:lstStyle/>
                    <a:p>
                      <a:pPr algn="ctr"/>
                      <a:r>
                        <a:rPr lang="en-US">
                          <a:solidFill>
                            <a:schemeClr val="tx1">
                              <a:lumMod val="95000"/>
                              <a:lumOff val="5000"/>
                            </a:schemeClr>
                          </a:solidFill>
                        </a:rPr>
                        <a:t>Yes</a:t>
                      </a: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a:solidFill>
                            <a:schemeClr val="tx1">
                              <a:lumMod val="95000"/>
                              <a:lumOff val="5000"/>
                            </a:schemeClr>
                          </a:solidFill>
                        </a:rPr>
                        <a:t>No</a:t>
                      </a: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a:solidFill>
                          <a:schemeClr val="bg1"/>
                        </a:solidFill>
                      </a:endParaRPr>
                    </a:p>
                  </a:txBody>
                  <a:tcPr anchor="ctr">
                    <a:lnL w="19050" cap="flat" cmpd="sng" algn="ctr">
                      <a:solidFill>
                        <a:schemeClr val="tx1"/>
                      </a:solidFill>
                      <a:prstDash val="solid"/>
                      <a:round/>
                      <a:headEnd type="none" w="med" len="med"/>
                      <a:tailEnd type="none" w="med" len="med"/>
                    </a:lnL>
                    <a:lnR w="12700" cmpd="sng">
                      <a:noFill/>
                    </a:lnR>
                    <a:lnT w="38100" cap="flat" cmpd="sng" algn="ctr">
                      <a:noFill/>
                      <a:prstDash val="solid"/>
                      <a:round/>
                      <a:headEnd type="none" w="med" len="med"/>
                      <a:tailEnd type="none" w="med" len="med"/>
                    </a:lnT>
                    <a:lnB w="1905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5926980"/>
                  </a:ext>
                </a:extLst>
              </a:tr>
              <a:tr h="1044312">
                <a:tc rowSpan="2">
                  <a:txBody>
                    <a:bodyPr/>
                    <a:lstStyle/>
                    <a:p>
                      <a:pPr algn="ctr"/>
                      <a:r>
                        <a:rPr lang="en-US"/>
                        <a:t>Animal Use</a:t>
                      </a:r>
                    </a:p>
                  </a:txBody>
                  <a:tcPr vert="vert270" anchor="ctr">
                    <a:lnL w="1905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a:solidFill>
                            <a:schemeClr val="tx1">
                              <a:lumMod val="95000"/>
                              <a:lumOff val="5000"/>
                            </a:schemeClr>
                          </a:solidFill>
                        </a:rPr>
                        <a:t>Yes</a:t>
                      </a:r>
                    </a:p>
                  </a:txBody>
                  <a:tcPr vert="vert270" anchor="ctr">
                    <a:lnL w="28575" cap="flat" cmpd="sng" algn="ctr">
                      <a:noFill/>
                      <a:prstDash val="solid"/>
                      <a:round/>
                      <a:headEnd type="none" w="med" len="med"/>
                      <a:tailEnd type="none" w="med" len="med"/>
                    </a:lnL>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a:t>1</a:t>
                      </a:r>
                    </a:p>
                    <a:p>
                      <a:pPr algn="ctr"/>
                      <a:r>
                        <a:rPr lang="en-US" sz="1600" b="0"/>
                        <a:t>(0.5%)</a:t>
                      </a:r>
                    </a:p>
                  </a:txBody>
                  <a:tcPr anchor="ctr">
                    <a:lnT w="12700" cmpd="sng">
                      <a:noFill/>
                    </a:lnT>
                    <a:solidFill>
                      <a:srgbClr val="00C9C4"/>
                    </a:solidFill>
                  </a:tcPr>
                </a:tc>
                <a:tc>
                  <a:txBody>
                    <a:bodyPr/>
                    <a:lstStyle/>
                    <a:p>
                      <a:pPr algn="ctr"/>
                      <a:r>
                        <a:rPr lang="en-US" sz="1800" b="1"/>
                        <a:t>1</a:t>
                      </a:r>
                    </a:p>
                    <a:p>
                      <a:pPr algn="ctr"/>
                      <a:r>
                        <a:rPr lang="en-US" sz="1600" b="0"/>
                        <a:t>(0.5%)</a:t>
                      </a:r>
                    </a:p>
                  </a:txBody>
                  <a:tcPr anchor="ctr">
                    <a:lnR w="19050" cap="flat" cmpd="sng" algn="ctr">
                      <a:solidFill>
                        <a:schemeClr val="tx1"/>
                      </a:solidFill>
                      <a:prstDash val="solid"/>
                      <a:round/>
                      <a:headEnd type="none" w="med" len="med"/>
                      <a:tailEnd type="none" w="med" len="med"/>
                    </a:lnR>
                    <a:lnT w="12700" cmpd="sng">
                      <a:noFill/>
                    </a:lnT>
                    <a:solidFill>
                      <a:srgbClr val="00B050"/>
                    </a:solidFill>
                  </a:tcPr>
                </a:tc>
                <a:tc>
                  <a:txBody>
                    <a:bodyPr/>
                    <a:lstStyle/>
                    <a:p>
                      <a:pPr algn="ctr"/>
                      <a:r>
                        <a:rPr lang="en-US" sz="1800" b="1">
                          <a:solidFill>
                            <a:srgbClr val="00B050"/>
                          </a:solidFill>
                        </a:rPr>
                        <a:t>2</a:t>
                      </a:r>
                    </a:p>
                    <a:p>
                      <a:pPr algn="ctr"/>
                      <a:r>
                        <a:rPr lang="en-US" sz="1600" b="0">
                          <a:solidFill>
                            <a:srgbClr val="00B050"/>
                          </a:solidFill>
                        </a:rPr>
                        <a:t>(1%)</a:t>
                      </a:r>
                    </a:p>
                  </a:txBody>
                  <a:tcPr anchor="ctr">
                    <a:lnL w="19050" cap="flat" cmpd="sng" algn="ctr">
                      <a:solidFill>
                        <a:schemeClr val="tx1"/>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chemeClr val="bg2"/>
                    </a:solidFill>
                  </a:tcPr>
                </a:tc>
                <a:extLst>
                  <a:ext uri="{0D108BD9-81ED-4DB2-BD59-A6C34878D82A}">
                    <a16:rowId xmlns:a16="http://schemas.microsoft.com/office/drawing/2014/main" val="745923862"/>
                  </a:ext>
                </a:extLst>
              </a:tr>
              <a:tr h="1044312">
                <a:tc vMerge="1">
                  <a:txBody>
                    <a:bodyPr/>
                    <a:lstStyle/>
                    <a:p>
                      <a:pPr algn="ctr"/>
                      <a:endParaRPr lang="en-US"/>
                    </a:p>
                  </a:txBody>
                  <a:tcPr vert="vert270" anchor="ctr">
                    <a:lnL w="12700" cmpd="sng">
                      <a:noFill/>
                    </a:lnL>
                    <a:lnR w="381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a:txBody>
                    <a:bodyPr/>
                    <a:lstStyle/>
                    <a:p>
                      <a:pPr algn="ctr"/>
                      <a:r>
                        <a:rPr lang="en-US">
                          <a:solidFill>
                            <a:schemeClr val="tx1">
                              <a:lumMod val="95000"/>
                              <a:lumOff val="5000"/>
                            </a:schemeClr>
                          </a:solidFill>
                        </a:rPr>
                        <a:t>No</a:t>
                      </a:r>
                    </a:p>
                  </a:txBody>
                  <a:tcPr vert="vert270" anchor="ctr">
                    <a:lnL w="28575"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a:t>95</a:t>
                      </a:r>
                    </a:p>
                    <a:p>
                      <a:pPr algn="ctr"/>
                      <a:r>
                        <a:rPr lang="en-US" sz="1600" b="0"/>
                        <a:t>(64%)</a:t>
                      </a:r>
                    </a:p>
                  </a:txBody>
                  <a:tcPr anchor="ctr">
                    <a:lnB w="19050" cap="flat" cmpd="sng" algn="ctr">
                      <a:solidFill>
                        <a:schemeClr val="tx1"/>
                      </a:solidFill>
                      <a:prstDash val="solid"/>
                      <a:round/>
                      <a:headEnd type="none" w="med" len="med"/>
                      <a:tailEnd type="none" w="med" len="med"/>
                    </a:lnB>
                    <a:solidFill>
                      <a:srgbClr val="4472C4"/>
                    </a:solidFill>
                  </a:tcPr>
                </a:tc>
                <a:tc>
                  <a:txBody>
                    <a:bodyPr/>
                    <a:lstStyle/>
                    <a:p>
                      <a:pPr algn="ctr"/>
                      <a:r>
                        <a:rPr lang="en-US" sz="1800" b="1"/>
                        <a:t>52</a:t>
                      </a:r>
                    </a:p>
                    <a:p>
                      <a:pPr algn="ctr"/>
                      <a:r>
                        <a:rPr lang="en-US" sz="1600" b="0"/>
                        <a:t>(35%)</a:t>
                      </a:r>
                    </a:p>
                  </a:txBody>
                  <a:tcPr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a:solidFill>
                            <a:schemeClr val="tx1">
                              <a:lumMod val="95000"/>
                              <a:lumOff val="5000"/>
                            </a:schemeClr>
                          </a:solidFill>
                        </a:rPr>
                        <a:t>147</a:t>
                      </a:r>
                    </a:p>
                    <a:p>
                      <a:pPr algn="ctr"/>
                      <a:r>
                        <a:rPr lang="en-US" sz="1600" b="0">
                          <a:solidFill>
                            <a:schemeClr val="tx1">
                              <a:lumMod val="95000"/>
                              <a:lumOff val="5000"/>
                            </a:schemeClr>
                          </a:solidFill>
                        </a:rPr>
                        <a:t>(99%)</a:t>
                      </a:r>
                    </a:p>
                  </a:txBody>
                  <a:tcPr anchor="ctr">
                    <a:lnL w="19050" cap="flat" cmpd="sng" algn="ctr">
                      <a:solidFill>
                        <a:schemeClr val="tx1"/>
                      </a:solidFill>
                      <a:prstDash val="solid"/>
                      <a:round/>
                      <a:headEnd type="none" w="med" len="med"/>
                      <a:tailEnd type="none" w="med" len="med"/>
                    </a:lnL>
                    <a:lnT w="19050" cap="flat" cmpd="sng" algn="ctr">
                      <a:solidFill>
                        <a:srgbClr val="00B050"/>
                      </a:solidFill>
                      <a:prstDash val="solid"/>
                      <a:round/>
                      <a:headEnd type="none" w="med" len="med"/>
                      <a:tailEnd type="none" w="med" len="med"/>
                    </a:lnT>
                    <a:solidFill>
                      <a:schemeClr val="bg2"/>
                    </a:solidFill>
                  </a:tcPr>
                </a:tc>
                <a:extLst>
                  <a:ext uri="{0D108BD9-81ED-4DB2-BD59-A6C34878D82A}">
                    <a16:rowId xmlns:a16="http://schemas.microsoft.com/office/drawing/2014/main" val="103494669"/>
                  </a:ext>
                </a:extLst>
              </a:tr>
              <a:tr h="393785">
                <a:tc>
                  <a:txBody>
                    <a:bodyPr/>
                    <a:lstStyle/>
                    <a:p>
                      <a:pPr algn="ctr"/>
                      <a:endParaRPr lang="en-US"/>
                    </a:p>
                  </a:txBody>
                  <a:tcPr vert="vert270" anchor="ctr">
                    <a:lnL w="12700" cmpd="sng">
                      <a:noFill/>
                    </a:lnL>
                    <a:lnR w="381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vert="vert270" anchor="ctr">
                    <a:lnL w="38100" cap="flat" cmpd="sng" algn="ctr">
                      <a:no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800" b="1">
                          <a:solidFill>
                            <a:srgbClr val="4472C4"/>
                          </a:solidFill>
                        </a:rPr>
                        <a:t>96</a:t>
                      </a:r>
                    </a:p>
                    <a:p>
                      <a:pPr algn="ctr"/>
                      <a:r>
                        <a:rPr lang="en-US" sz="1600">
                          <a:solidFill>
                            <a:srgbClr val="4472C4"/>
                          </a:solidFill>
                        </a:rPr>
                        <a:t>(64%)</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2"/>
                    </a:solidFill>
                  </a:tcPr>
                </a:tc>
                <a:tc>
                  <a:txBody>
                    <a:bodyPr/>
                    <a:lstStyle/>
                    <a:p>
                      <a:pPr algn="ctr"/>
                      <a:r>
                        <a:rPr lang="en-US" sz="1800" b="1">
                          <a:solidFill>
                            <a:schemeClr val="tx1">
                              <a:lumMod val="95000"/>
                              <a:lumOff val="5000"/>
                            </a:schemeClr>
                          </a:solidFill>
                        </a:rPr>
                        <a:t>53</a:t>
                      </a:r>
                    </a:p>
                    <a:p>
                      <a:pPr algn="ctr"/>
                      <a:r>
                        <a:rPr lang="en-US" sz="1600" b="0">
                          <a:solidFill>
                            <a:schemeClr val="tx1">
                              <a:lumMod val="95000"/>
                              <a:lumOff val="5000"/>
                            </a:schemeClr>
                          </a:solidFill>
                        </a:rPr>
                        <a:t>(36%)</a:t>
                      </a:r>
                    </a:p>
                  </a:txBody>
                  <a:tcPr anchor="ctr">
                    <a:lnL w="19050" cap="flat" cmpd="sng" algn="ctr">
                      <a:solidFill>
                        <a:schemeClr val="accent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a:solidFill>
                            <a:schemeClr val="bg1"/>
                          </a:solidFill>
                        </a:rPr>
                        <a:t>149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bg1"/>
                          </a:solidFill>
                        </a:rPr>
                        <a:t>(100%)</a:t>
                      </a:r>
                    </a:p>
                  </a:txBody>
                  <a:tcPr anchor="ctr">
                    <a:solidFill>
                      <a:schemeClr val="bg2">
                        <a:lumMod val="75000"/>
                      </a:schemeClr>
                    </a:solidFill>
                  </a:tcPr>
                </a:tc>
                <a:extLst>
                  <a:ext uri="{0D108BD9-81ED-4DB2-BD59-A6C34878D82A}">
                    <a16:rowId xmlns:a16="http://schemas.microsoft.com/office/drawing/2014/main" val="2357829938"/>
                  </a:ext>
                </a:extLst>
              </a:tr>
            </a:tbl>
          </a:graphicData>
        </a:graphic>
      </p:graphicFrame>
      <p:sp>
        <p:nvSpPr>
          <p:cNvPr id="3" name="TextBox 2">
            <a:extLst>
              <a:ext uri="{FF2B5EF4-FFF2-40B4-BE49-F238E27FC236}">
                <a16:creationId xmlns:a16="http://schemas.microsoft.com/office/drawing/2014/main" id="{B6BAFB16-EA32-8629-35F3-E1496287310D}"/>
              </a:ext>
            </a:extLst>
          </p:cNvPr>
          <p:cNvSpPr txBox="1"/>
          <p:nvPr/>
        </p:nvSpPr>
        <p:spPr>
          <a:xfrm>
            <a:off x="6905625" y="5319565"/>
            <a:ext cx="704850" cy="307777"/>
          </a:xfrm>
          <a:prstGeom prst="rect">
            <a:avLst/>
          </a:prstGeom>
          <a:noFill/>
        </p:spPr>
        <p:txBody>
          <a:bodyPr wrap="square" rtlCol="0">
            <a:spAutoFit/>
          </a:bodyPr>
          <a:lstStyle/>
          <a:p>
            <a:r>
              <a:rPr lang="en-US" sz="1400"/>
              <a:t>Total</a:t>
            </a:r>
          </a:p>
        </p:txBody>
      </p:sp>
      <p:sp>
        <p:nvSpPr>
          <p:cNvPr id="6" name="TextBox 5">
            <a:extLst>
              <a:ext uri="{FF2B5EF4-FFF2-40B4-BE49-F238E27FC236}">
                <a16:creationId xmlns:a16="http://schemas.microsoft.com/office/drawing/2014/main" id="{10EB56D4-359A-C638-D676-CE3628A75887}"/>
              </a:ext>
            </a:extLst>
          </p:cNvPr>
          <p:cNvSpPr txBox="1"/>
          <p:nvPr/>
        </p:nvSpPr>
        <p:spPr>
          <a:xfrm>
            <a:off x="10074312" y="2726297"/>
            <a:ext cx="704850" cy="307777"/>
          </a:xfrm>
          <a:prstGeom prst="rect">
            <a:avLst/>
          </a:prstGeom>
          <a:noFill/>
        </p:spPr>
        <p:txBody>
          <a:bodyPr wrap="square" rtlCol="0">
            <a:spAutoFit/>
          </a:bodyPr>
          <a:lstStyle/>
          <a:p>
            <a:r>
              <a:rPr lang="en-US" sz="1400"/>
              <a:t>Total</a:t>
            </a:r>
          </a:p>
        </p:txBody>
      </p:sp>
    </p:spTree>
    <p:extLst>
      <p:ext uri="{BB962C8B-B14F-4D97-AF65-F5344CB8AC3E}">
        <p14:creationId xmlns:p14="http://schemas.microsoft.com/office/powerpoint/2010/main" val="4064561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45C3A6C-F933-A85C-4A45-228832510476}"/>
              </a:ext>
            </a:extLst>
          </p:cNvPr>
          <p:cNvSpPr/>
          <p:nvPr/>
        </p:nvSpPr>
        <p:spPr>
          <a:xfrm>
            <a:off x="0" y="907608"/>
            <a:ext cx="5451790" cy="5234999"/>
          </a:xfrm>
          <a:prstGeom prst="rect">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5441"/>
            <a:ext cx="10515600" cy="680223"/>
          </a:xfrm>
        </p:spPr>
        <p:txBody>
          <a:bodyPr/>
          <a:lstStyle/>
          <a:p>
            <a:r>
              <a:rPr lang="en-US" sz="2800"/>
              <a:t>Framework | VA Project Distribution Analysis</a:t>
            </a:r>
          </a:p>
        </p:txBody>
      </p:sp>
      <p:graphicFrame>
        <p:nvGraphicFramePr>
          <p:cNvPr id="18" name="Table 17">
            <a:extLst>
              <a:ext uri="{FF2B5EF4-FFF2-40B4-BE49-F238E27FC236}">
                <a16:creationId xmlns:a16="http://schemas.microsoft.com/office/drawing/2014/main" id="{0F11E759-704E-3014-8564-C0D719E7BE61}"/>
              </a:ext>
            </a:extLst>
          </p:cNvPr>
          <p:cNvGraphicFramePr>
            <a:graphicFrameLocks noGrp="1"/>
          </p:cNvGraphicFramePr>
          <p:nvPr>
            <p:extLst>
              <p:ext uri="{D42A27DB-BD31-4B8C-83A1-F6EECF244321}">
                <p14:modId xmlns:p14="http://schemas.microsoft.com/office/powerpoint/2010/main" val="4070955137"/>
              </p:ext>
            </p:extLst>
          </p:nvPr>
        </p:nvGraphicFramePr>
        <p:xfrm>
          <a:off x="6096000" y="1571550"/>
          <a:ext cx="5558398" cy="2773680"/>
        </p:xfrm>
        <a:graphic>
          <a:graphicData uri="http://schemas.openxmlformats.org/drawingml/2006/table">
            <a:tbl>
              <a:tblPr firstRow="1" bandRow="1">
                <a:tableStyleId>{5940675A-B579-460E-94D1-54222C63F5DA}</a:tableStyleId>
              </a:tblPr>
              <a:tblGrid>
                <a:gridCol w="5558398">
                  <a:extLst>
                    <a:ext uri="{9D8B030D-6E8A-4147-A177-3AD203B41FA5}">
                      <a16:colId xmlns:a16="http://schemas.microsoft.com/office/drawing/2014/main" val="3947204508"/>
                    </a:ext>
                  </a:extLst>
                </a:gridCol>
              </a:tblGrid>
              <a:tr h="2540426">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lang="en-US" sz="1600" b="1" u="sng" dirty="0">
                          <a:solidFill>
                            <a:srgbClr val="002F56"/>
                          </a:solidFill>
                        </a:rPr>
                        <a:t>High Level Portfolio Overview</a:t>
                      </a:r>
                      <a:endParaRPr lang="en-US" dirty="0">
                        <a:solidFill>
                          <a:srgbClr val="002F56"/>
                        </a:solidFill>
                      </a:endParaRPr>
                    </a:p>
                    <a:p>
                      <a:pPr marL="0" marR="0" lvl="0" indent="0" algn="l" rtl="0">
                        <a:lnSpc>
                          <a:spcPct val="100000"/>
                        </a:lnSpc>
                        <a:spcBef>
                          <a:spcPts val="0"/>
                        </a:spcBef>
                        <a:spcAft>
                          <a:spcPts val="0"/>
                        </a:spcAft>
                        <a:buClrTx/>
                        <a:buSzTx/>
                        <a:buFont typeface="Arial" panose="020B0604020202020204" pitchFamily="34" charset="0"/>
                        <a:buNone/>
                      </a:pPr>
                      <a:endParaRPr lang="en-US" sz="16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solidFill>
                            <a:schemeClr val="tx1"/>
                          </a:solidFill>
                          <a:latin typeface="+mn-lt"/>
                        </a:rPr>
                        <a:t>To understand the projects that comprise the Suicide Prevention AMP</a:t>
                      </a:r>
                      <a:r>
                        <a:rPr lang="en-US" sz="1600" b="1" dirty="0">
                          <a:solidFill>
                            <a:schemeClr val="tx1"/>
                          </a:solidFill>
                          <a:latin typeface="+mn-lt"/>
                        </a:rPr>
                        <a:t>, </a:t>
                      </a:r>
                      <a:r>
                        <a:rPr lang="en-US" sz="1600" b="0" dirty="0">
                          <a:solidFill>
                            <a:schemeClr val="tx1"/>
                          </a:solidFill>
                          <a:latin typeface="+mn-lt"/>
                        </a:rPr>
                        <a:t>we </a:t>
                      </a:r>
                      <a:r>
                        <a:rPr lang="en-US" sz="1600" b="1" dirty="0">
                          <a:solidFill>
                            <a:schemeClr val="tx1"/>
                          </a:solidFill>
                          <a:latin typeface="+mn-lt"/>
                        </a:rPr>
                        <a:t>assessed key </a:t>
                      </a:r>
                      <a:r>
                        <a:rPr lang="en-US" sz="1600" b="1" dirty="0">
                          <a:latin typeface="+mn-lt"/>
                          <a:cs typeface="Arial"/>
                        </a:rPr>
                        <a:t>characteristics of projects </a:t>
                      </a:r>
                      <a:r>
                        <a:rPr lang="en-US" sz="1600" dirty="0">
                          <a:latin typeface="+mn-lt"/>
                          <a:cs typeface="Arial"/>
                        </a:rPr>
                        <a:t>in this portfolio and </a:t>
                      </a:r>
                      <a:r>
                        <a:rPr lang="en-US" sz="1600" b="1" dirty="0">
                          <a:latin typeface="+mn-lt"/>
                          <a:cs typeface="Arial"/>
                        </a:rPr>
                        <a:t>highlighted the unique areas of research this portfolio addresses. </a:t>
                      </a:r>
                    </a:p>
                    <a:p>
                      <a:pPr marL="0" marR="0" lvl="0" indent="0" algn="l" rtl="0">
                        <a:lnSpc>
                          <a:spcPct val="100000"/>
                        </a:lnSpc>
                        <a:spcBef>
                          <a:spcPts val="0"/>
                        </a:spcBef>
                        <a:spcAft>
                          <a:spcPts val="0"/>
                        </a:spcAft>
                        <a:buClrTx/>
                        <a:buSzTx/>
                        <a:buFont typeface="Arial" panose="020B0604020202020204" pitchFamily="34" charset="0"/>
                        <a:buNone/>
                      </a:pPr>
                      <a:r>
                        <a:rPr lang="en-US" sz="1600" b="1" dirty="0">
                          <a:solidFill>
                            <a:schemeClr val="tx1"/>
                          </a:solidFill>
                        </a:rPr>
                        <a:t> </a:t>
                      </a:r>
                    </a:p>
                    <a:p>
                      <a:pPr marL="0" marR="0" lvl="0" indent="0" algn="l" rtl="0">
                        <a:lnSpc>
                          <a:spcPct val="100000"/>
                        </a:lnSpc>
                        <a:spcBef>
                          <a:spcPts val="0"/>
                        </a:spcBef>
                        <a:spcAft>
                          <a:spcPts val="0"/>
                        </a:spcAft>
                        <a:buClrTx/>
                        <a:buSzTx/>
                        <a:buFont typeface="Arial" panose="020B0604020202020204" pitchFamily="34" charset="0"/>
                        <a:buNone/>
                      </a:pPr>
                      <a:r>
                        <a:rPr lang="en-US" sz="1600" b="1" dirty="0">
                          <a:solidFill>
                            <a:schemeClr val="tx1"/>
                          </a:solidFill>
                        </a:rPr>
                        <a:t>Key Questions: </a:t>
                      </a:r>
                      <a:endParaRPr lang="en-US" sz="1600" b="1" i="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600" b="0" dirty="0">
                        <a:solidFill>
                          <a:schemeClr val="tx1"/>
                        </a:solidFill>
                      </a:endParaRPr>
                    </a:p>
                    <a:p>
                      <a:pPr marL="342900" marR="0" lvl="0" indent="-342900" algn="l" rtl="0" eaLnBrk="1" fontAlgn="auto" latinLnBrk="0" hangingPunct="1">
                        <a:lnSpc>
                          <a:spcPct val="100000"/>
                        </a:lnSpc>
                        <a:spcBef>
                          <a:spcPts val="0"/>
                        </a:spcBef>
                        <a:spcAft>
                          <a:spcPts val="0"/>
                        </a:spcAft>
                        <a:buClrTx/>
                        <a:buSzTx/>
                        <a:buFont typeface="+mj-lt"/>
                        <a:buAutoNum type="arabicPeriod"/>
                      </a:pPr>
                      <a:r>
                        <a:rPr lang="en-US" sz="1600" b="0" dirty="0">
                          <a:solidFill>
                            <a:schemeClr val="tx1"/>
                          </a:solidFill>
                        </a:rPr>
                        <a:t>How many projects are clinical trials?</a:t>
                      </a:r>
                      <a:endParaRPr lang="en-US" sz="1600" b="0" dirty="0">
                        <a:solidFill>
                          <a:srgbClr val="FF0000"/>
                        </a:solidFill>
                      </a:endParaRP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1" dirty="0">
                          <a:solidFill>
                            <a:schemeClr val="tx1"/>
                          </a:solidFill>
                        </a:rPr>
                        <a:t>Pages 29 – 30</a:t>
                      </a: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9767812"/>
                  </a:ext>
                </a:extLst>
              </a:tr>
            </a:tbl>
          </a:graphicData>
        </a:graphic>
      </p:graphicFrame>
      <p:sp>
        <p:nvSpPr>
          <p:cNvPr id="10" name="Rectangle 9">
            <a:hlinkClick r:id="" action="ppaction://noaction"/>
            <a:extLst>
              <a:ext uri="{FF2B5EF4-FFF2-40B4-BE49-F238E27FC236}">
                <a16:creationId xmlns:a16="http://schemas.microsoft.com/office/drawing/2014/main" id="{372CE844-0282-0EA5-52F9-A86CBCB7C8F5}"/>
              </a:ext>
            </a:extLst>
          </p:cNvPr>
          <p:cNvSpPr/>
          <p:nvPr>
            <p:custDataLst>
              <p:tags r:id="rId2"/>
            </p:custDataLst>
          </p:nvPr>
        </p:nvSpPr>
        <p:spPr>
          <a:xfrm rot="16200000">
            <a:off x="6334829" y="2233210"/>
            <a:ext cx="65" cy="40011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76200" rIns="0" bIns="762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 name="Rectangle 10">
            <a:hlinkClick r:id="" action="ppaction://noaction"/>
            <a:extLst>
              <a:ext uri="{FF2B5EF4-FFF2-40B4-BE49-F238E27FC236}">
                <a16:creationId xmlns:a16="http://schemas.microsoft.com/office/drawing/2014/main" id="{7913310D-F3A2-CEAE-23EB-0E92553A0E09}"/>
              </a:ext>
            </a:extLst>
          </p:cNvPr>
          <p:cNvSpPr/>
          <p:nvPr>
            <p:custDataLst>
              <p:tags r:id="rId3"/>
            </p:custDataLst>
          </p:nvPr>
        </p:nvSpPr>
        <p:spPr>
          <a:xfrm rot="16200000">
            <a:off x="6334829" y="2233210"/>
            <a:ext cx="65" cy="40011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76200" rIns="0" bIns="762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CBB0253-3E9C-F51D-1D47-2E7994FD96D4}"/>
              </a:ext>
            </a:extLst>
          </p:cNvPr>
          <p:cNvSpPr/>
          <p:nvPr/>
        </p:nvSpPr>
        <p:spPr>
          <a:xfrm rot="16200000" flipV="1">
            <a:off x="2869285" y="3502314"/>
            <a:ext cx="5234867" cy="45719"/>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5940B105-889E-F345-AB40-A51EB6A8A09A}"/>
              </a:ext>
            </a:extLst>
          </p:cNvPr>
          <p:cNvGrpSpPr/>
          <p:nvPr/>
        </p:nvGrpSpPr>
        <p:grpSpPr>
          <a:xfrm>
            <a:off x="5303806" y="1571550"/>
            <a:ext cx="358508" cy="377377"/>
            <a:chOff x="6010275" y="2171700"/>
            <a:chExt cx="603250" cy="635000"/>
          </a:xfrm>
        </p:grpSpPr>
        <p:sp>
          <p:nvSpPr>
            <p:cNvPr id="15" name="Oval 14">
              <a:extLst>
                <a:ext uri="{FF2B5EF4-FFF2-40B4-BE49-F238E27FC236}">
                  <a16:creationId xmlns:a16="http://schemas.microsoft.com/office/drawing/2014/main" id="{D967DA7F-76F0-331D-A7B3-D9530DA86009}"/>
                </a:ext>
              </a:extLst>
            </p:cNvPr>
            <p:cNvSpPr/>
            <p:nvPr/>
          </p:nvSpPr>
          <p:spPr>
            <a:xfrm rot="16200000">
              <a:off x="5994400" y="2187575"/>
              <a:ext cx="635000" cy="603250"/>
            </a:xfrm>
            <a:prstGeom prst="ellipse">
              <a:avLst/>
            </a:prstGeom>
            <a:solidFill>
              <a:schemeClr val="bg1"/>
            </a:solidFill>
            <a:ln w="38100">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081">
              <a:extLst>
                <a:ext uri="{FF2B5EF4-FFF2-40B4-BE49-F238E27FC236}">
                  <a16:creationId xmlns:a16="http://schemas.microsoft.com/office/drawing/2014/main" id="{F7D95254-28F2-E9C7-C748-87DF41ABC02A}"/>
                </a:ext>
              </a:extLst>
            </p:cNvPr>
            <p:cNvSpPr>
              <a:spLocks noChangeAspect="1" noEditPoints="1"/>
            </p:cNvSpPr>
            <p:nvPr/>
          </p:nvSpPr>
          <p:spPr bwMode="auto">
            <a:xfrm rot="16200000">
              <a:off x="6085313" y="2259747"/>
              <a:ext cx="453172" cy="458907"/>
            </a:xfrm>
            <a:custGeom>
              <a:avLst/>
              <a:gdLst>
                <a:gd name="T0" fmla="*/ 251 w 502"/>
                <a:gd name="T1" fmla="*/ 502 h 502"/>
                <a:gd name="T2" fmla="*/ 0 w 502"/>
                <a:gd name="T3" fmla="*/ 251 h 502"/>
                <a:gd name="T4" fmla="*/ 251 w 502"/>
                <a:gd name="T5" fmla="*/ 0 h 502"/>
                <a:gd name="T6" fmla="*/ 502 w 502"/>
                <a:gd name="T7" fmla="*/ 251 h 502"/>
                <a:gd name="T8" fmla="*/ 251 w 502"/>
                <a:gd name="T9" fmla="*/ 502 h 502"/>
                <a:gd name="T10" fmla="*/ 414 w 502"/>
                <a:gd name="T11" fmla="*/ 234 h 502"/>
                <a:gd name="T12" fmla="*/ 414 w 502"/>
                <a:gd name="T13" fmla="*/ 205 h 502"/>
                <a:gd name="T14" fmla="*/ 381 w 502"/>
                <a:gd name="T15" fmla="*/ 172 h 502"/>
                <a:gd name="T16" fmla="*/ 351 w 502"/>
                <a:gd name="T17" fmla="*/ 172 h 502"/>
                <a:gd name="T18" fmla="*/ 251 w 502"/>
                <a:gd name="T19" fmla="*/ 272 h 502"/>
                <a:gd name="T20" fmla="*/ 151 w 502"/>
                <a:gd name="T21" fmla="*/ 172 h 502"/>
                <a:gd name="T22" fmla="*/ 121 w 502"/>
                <a:gd name="T23" fmla="*/ 172 h 502"/>
                <a:gd name="T24" fmla="*/ 88 w 502"/>
                <a:gd name="T25" fmla="*/ 205 h 502"/>
                <a:gd name="T26" fmla="*/ 88 w 502"/>
                <a:gd name="T27" fmla="*/ 234 h 502"/>
                <a:gd name="T28" fmla="*/ 236 w 502"/>
                <a:gd name="T29" fmla="*/ 383 h 502"/>
                <a:gd name="T30" fmla="*/ 266 w 502"/>
                <a:gd name="T31" fmla="*/ 383 h 502"/>
                <a:gd name="T32" fmla="*/ 414 w 502"/>
                <a:gd name="T33" fmla="*/ 23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2" h="502">
                  <a:moveTo>
                    <a:pt x="251" y="502"/>
                  </a:moveTo>
                  <a:cubicBezTo>
                    <a:pt x="113" y="502"/>
                    <a:pt x="0" y="390"/>
                    <a:pt x="0" y="251"/>
                  </a:cubicBezTo>
                  <a:cubicBezTo>
                    <a:pt x="0" y="112"/>
                    <a:pt x="113" y="0"/>
                    <a:pt x="251" y="0"/>
                  </a:cubicBezTo>
                  <a:cubicBezTo>
                    <a:pt x="390" y="0"/>
                    <a:pt x="502" y="112"/>
                    <a:pt x="502" y="251"/>
                  </a:cubicBezTo>
                  <a:cubicBezTo>
                    <a:pt x="502" y="390"/>
                    <a:pt x="390" y="502"/>
                    <a:pt x="251" y="502"/>
                  </a:cubicBezTo>
                  <a:close/>
                  <a:moveTo>
                    <a:pt x="414" y="234"/>
                  </a:moveTo>
                  <a:cubicBezTo>
                    <a:pt x="422" y="226"/>
                    <a:pt x="422" y="213"/>
                    <a:pt x="414" y="205"/>
                  </a:cubicBezTo>
                  <a:cubicBezTo>
                    <a:pt x="381" y="172"/>
                    <a:pt x="381" y="172"/>
                    <a:pt x="381" y="172"/>
                  </a:cubicBezTo>
                  <a:cubicBezTo>
                    <a:pt x="373" y="163"/>
                    <a:pt x="360" y="163"/>
                    <a:pt x="351" y="172"/>
                  </a:cubicBezTo>
                  <a:cubicBezTo>
                    <a:pt x="251" y="272"/>
                    <a:pt x="251" y="272"/>
                    <a:pt x="251" y="272"/>
                  </a:cubicBezTo>
                  <a:cubicBezTo>
                    <a:pt x="151" y="172"/>
                    <a:pt x="151" y="172"/>
                    <a:pt x="151" y="172"/>
                  </a:cubicBezTo>
                  <a:cubicBezTo>
                    <a:pt x="143" y="163"/>
                    <a:pt x="130" y="163"/>
                    <a:pt x="121" y="172"/>
                  </a:cubicBezTo>
                  <a:cubicBezTo>
                    <a:pt x="88" y="205"/>
                    <a:pt x="88" y="205"/>
                    <a:pt x="88" y="205"/>
                  </a:cubicBezTo>
                  <a:cubicBezTo>
                    <a:pt x="80" y="213"/>
                    <a:pt x="80" y="226"/>
                    <a:pt x="88" y="234"/>
                  </a:cubicBezTo>
                  <a:cubicBezTo>
                    <a:pt x="236" y="383"/>
                    <a:pt x="236" y="383"/>
                    <a:pt x="236" y="383"/>
                  </a:cubicBezTo>
                  <a:cubicBezTo>
                    <a:pt x="245" y="391"/>
                    <a:pt x="258" y="391"/>
                    <a:pt x="266" y="383"/>
                  </a:cubicBezTo>
                  <a:lnTo>
                    <a:pt x="414" y="234"/>
                  </a:lnTo>
                  <a:close/>
                </a:path>
              </a:pathLst>
            </a:custGeom>
            <a:solidFill>
              <a:srgbClr val="002F56"/>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Slide Number Placeholder 3">
            <a:extLst>
              <a:ext uri="{FF2B5EF4-FFF2-40B4-BE49-F238E27FC236}">
                <a16:creationId xmlns:a16="http://schemas.microsoft.com/office/drawing/2014/main" id="{1DBE0986-2F6C-B135-F3E8-9A73C722EEB8}"/>
              </a:ext>
            </a:extLst>
          </p:cNvPr>
          <p:cNvSpPr>
            <a:spLocks noGrp="1"/>
          </p:cNvSpPr>
          <p:nvPr>
            <p:ph type="sldNum" sz="quarter" idx="12"/>
          </p:nvPr>
        </p:nvSpPr>
        <p:spPr/>
        <p:txBody>
          <a:bodyPr/>
          <a:lstStyle/>
          <a:p>
            <a:r>
              <a:rPr lang="en-US"/>
              <a:t>29</a:t>
            </a:r>
          </a:p>
        </p:txBody>
      </p:sp>
      <p:grpSp>
        <p:nvGrpSpPr>
          <p:cNvPr id="3" name="Group 2">
            <a:extLst>
              <a:ext uri="{FF2B5EF4-FFF2-40B4-BE49-F238E27FC236}">
                <a16:creationId xmlns:a16="http://schemas.microsoft.com/office/drawing/2014/main" id="{A5BF4B76-7C54-1E95-D3DB-8E64C774A160}"/>
              </a:ext>
            </a:extLst>
          </p:cNvPr>
          <p:cNvGrpSpPr/>
          <p:nvPr/>
        </p:nvGrpSpPr>
        <p:grpSpPr>
          <a:xfrm>
            <a:off x="178648" y="1882616"/>
            <a:ext cx="5064202" cy="3063483"/>
            <a:chOff x="178648" y="1882616"/>
            <a:chExt cx="5064202" cy="3063483"/>
          </a:xfrm>
        </p:grpSpPr>
        <p:sp>
          <p:nvSpPr>
            <p:cNvPr id="7" name="Textfeld 17">
              <a:extLst>
                <a:ext uri="{FF2B5EF4-FFF2-40B4-BE49-F238E27FC236}">
                  <a16:creationId xmlns:a16="http://schemas.microsoft.com/office/drawing/2014/main" id="{655DD0A1-7BBD-6329-A41C-EE029138EFD5}"/>
                </a:ext>
              </a:extLst>
            </p:cNvPr>
            <p:cNvSpPr txBox="1"/>
            <p:nvPr/>
          </p:nvSpPr>
          <p:spPr bwMode="gray">
            <a:xfrm>
              <a:off x="2591239" y="1882616"/>
              <a:ext cx="2651611" cy="272415"/>
            </a:xfrm>
            <a:prstGeom prst="roundRect">
              <a:avLst/>
            </a:prstGeom>
            <a:solidFill>
              <a:schemeClr val="tx2">
                <a:lumMod val="20000"/>
                <a:lumOff val="80000"/>
              </a:schemeClr>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0" tIns="0" rIns="0" bIns="0" rtlCol="0" anchor="ctr">
              <a:spAutoFit/>
            </a:bodyPr>
            <a:lstStyle/>
            <a:p>
              <a:pPr algn="ctr">
                <a:buClr>
                  <a:srgbClr val="3C464B"/>
                </a:buClr>
              </a:pPr>
              <a:r>
                <a:rPr lang="en-US" sz="1600" b="1">
                  <a:solidFill>
                    <a:schemeClr val="accent3"/>
                  </a:solidFill>
                </a:rPr>
                <a:t>High Level Portfolio Overview</a:t>
              </a:r>
            </a:p>
          </p:txBody>
        </p:sp>
        <p:sp>
          <p:nvSpPr>
            <p:cNvPr id="9" name="Textfeld 17">
              <a:extLst>
                <a:ext uri="{FF2B5EF4-FFF2-40B4-BE49-F238E27FC236}">
                  <a16:creationId xmlns:a16="http://schemas.microsoft.com/office/drawing/2014/main" id="{48015C37-DDD8-679F-F9B0-8571C7A77A56}"/>
                </a:ext>
              </a:extLst>
            </p:cNvPr>
            <p:cNvSpPr txBox="1"/>
            <p:nvPr/>
          </p:nvSpPr>
          <p:spPr bwMode="gray">
            <a:xfrm>
              <a:off x="2584267" y="2580383"/>
              <a:ext cx="2651611" cy="272415"/>
            </a:xfrm>
            <a:prstGeom prst="roundRect">
              <a:avLst/>
            </a:prstGeom>
            <a:solidFill>
              <a:schemeClr val="tx2">
                <a:lumMod val="20000"/>
                <a:lumOff val="80000"/>
              </a:schemeClr>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0" tIns="0" rIns="0" bIns="0" rtlCol="0" anchor="ctr">
              <a:spAutoFit/>
            </a:bodyPr>
            <a:lstStyle/>
            <a:p>
              <a:pPr algn="ctr">
                <a:buClr>
                  <a:srgbClr val="3C464B"/>
                </a:buClr>
              </a:pPr>
              <a:r>
                <a:rPr lang="en-US" sz="1600" b="1">
                  <a:solidFill>
                    <a:schemeClr val="accent3"/>
                  </a:solidFill>
                </a:rPr>
                <a:t>Funding Mechanism</a:t>
              </a:r>
            </a:p>
          </p:txBody>
        </p:sp>
        <p:sp>
          <p:nvSpPr>
            <p:cNvPr id="12" name="Textfeld 17">
              <a:extLst>
                <a:ext uri="{FF2B5EF4-FFF2-40B4-BE49-F238E27FC236}">
                  <a16:creationId xmlns:a16="http://schemas.microsoft.com/office/drawing/2014/main" id="{6BFF5218-0DEA-C48E-7A02-959ACC5FCF5A}"/>
                </a:ext>
              </a:extLst>
            </p:cNvPr>
            <p:cNvSpPr txBox="1"/>
            <p:nvPr/>
          </p:nvSpPr>
          <p:spPr bwMode="gray">
            <a:xfrm>
              <a:off x="2563293" y="3278150"/>
              <a:ext cx="2651611" cy="272415"/>
            </a:xfrm>
            <a:prstGeom prst="roundRect">
              <a:avLst/>
            </a:prstGeom>
            <a:solidFill>
              <a:schemeClr val="tx2">
                <a:lumMod val="20000"/>
                <a:lumOff val="80000"/>
              </a:schemeClr>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0" tIns="0" rIns="0" bIns="0" rtlCol="0" anchor="ctr">
              <a:spAutoFit/>
            </a:bodyPr>
            <a:lstStyle/>
            <a:p>
              <a:pPr algn="ctr">
                <a:buClr>
                  <a:srgbClr val="3C464B"/>
                </a:buClr>
              </a:pPr>
              <a:r>
                <a:rPr lang="en-US" sz="1600" b="1">
                  <a:solidFill>
                    <a:schemeClr val="accent3"/>
                  </a:solidFill>
                </a:rPr>
                <a:t>Project Focus Area</a:t>
              </a:r>
            </a:p>
          </p:txBody>
        </p:sp>
        <p:sp>
          <p:nvSpPr>
            <p:cNvPr id="22" name="Textfeld 17">
              <a:extLst>
                <a:ext uri="{FF2B5EF4-FFF2-40B4-BE49-F238E27FC236}">
                  <a16:creationId xmlns:a16="http://schemas.microsoft.com/office/drawing/2014/main" id="{D4512BF4-5445-27BD-28BB-B51BFD8EE645}"/>
                </a:ext>
              </a:extLst>
            </p:cNvPr>
            <p:cNvSpPr txBox="1"/>
            <p:nvPr/>
          </p:nvSpPr>
          <p:spPr bwMode="gray">
            <a:xfrm>
              <a:off x="2563293" y="3975917"/>
              <a:ext cx="2651611" cy="272415"/>
            </a:xfrm>
            <a:prstGeom prst="roundRect">
              <a:avLst/>
            </a:prstGeom>
            <a:solidFill>
              <a:schemeClr val="tx2">
                <a:lumMod val="20000"/>
                <a:lumOff val="80000"/>
              </a:schemeClr>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0" tIns="0" rIns="0" bIns="0" rtlCol="0" anchor="ctr">
              <a:spAutoFit/>
            </a:bodyPr>
            <a:lstStyle/>
            <a:p>
              <a:pPr algn="ctr">
                <a:buClr>
                  <a:srgbClr val="3C464B"/>
                </a:buClr>
              </a:pPr>
              <a:r>
                <a:rPr lang="en-US" sz="1600" b="1">
                  <a:solidFill>
                    <a:srgbClr val="A5A5A5"/>
                  </a:solidFill>
                </a:rPr>
                <a:t>Subject Population</a:t>
              </a:r>
            </a:p>
          </p:txBody>
        </p:sp>
        <p:cxnSp>
          <p:nvCxnSpPr>
            <p:cNvPr id="25" name="Connector: Elbow 24">
              <a:extLst>
                <a:ext uri="{FF2B5EF4-FFF2-40B4-BE49-F238E27FC236}">
                  <a16:creationId xmlns:a16="http://schemas.microsoft.com/office/drawing/2014/main" id="{403DC028-4271-771E-4CE1-DAED5D1D6A66}"/>
                </a:ext>
              </a:extLst>
            </p:cNvPr>
            <p:cNvCxnSpPr>
              <a:cxnSpLocks/>
            </p:cNvCxnSpPr>
            <p:nvPr/>
          </p:nvCxnSpPr>
          <p:spPr>
            <a:xfrm flipV="1">
              <a:off x="1869893" y="2018824"/>
              <a:ext cx="721346" cy="1395581"/>
            </a:xfrm>
            <a:prstGeom prst="bentConnector3">
              <a:avLst>
                <a:gd name="adj1" fmla="val 50705"/>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3C64177-69A9-2F3D-744A-F445AE177C92}"/>
                </a:ext>
              </a:extLst>
            </p:cNvPr>
            <p:cNvCxnSpPr>
              <a:cxnSpLocks/>
              <a:endCxn id="9" idx="1"/>
            </p:cNvCxnSpPr>
            <p:nvPr/>
          </p:nvCxnSpPr>
          <p:spPr>
            <a:xfrm>
              <a:off x="2250219" y="2716591"/>
              <a:ext cx="334048" cy="0"/>
            </a:xfrm>
            <a:prstGeom prst="line">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1DC28E7D-D315-615C-3BCF-2A13421D0DBD}"/>
                </a:ext>
              </a:extLst>
            </p:cNvPr>
            <p:cNvCxnSpPr>
              <a:cxnSpLocks/>
            </p:cNvCxnSpPr>
            <p:nvPr/>
          </p:nvCxnSpPr>
          <p:spPr>
            <a:xfrm rot="16200000" flipH="1">
              <a:off x="2026166" y="3560367"/>
              <a:ext cx="753699" cy="335184"/>
            </a:xfrm>
            <a:prstGeom prst="bentConnector3">
              <a:avLst>
                <a:gd name="adj1" fmla="val 102411"/>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4316B9E-B1A4-686E-79BC-F048A29B2B9E}"/>
                </a:ext>
              </a:extLst>
            </p:cNvPr>
            <p:cNvCxnSpPr>
              <a:cxnSpLocks/>
            </p:cNvCxnSpPr>
            <p:nvPr/>
          </p:nvCxnSpPr>
          <p:spPr>
            <a:xfrm flipH="1">
              <a:off x="2163559" y="3423502"/>
              <a:ext cx="399734" cy="0"/>
            </a:xfrm>
            <a:prstGeom prst="line">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sp>
          <p:nvSpPr>
            <p:cNvPr id="30" name="Textfeld 17">
              <a:extLst>
                <a:ext uri="{FF2B5EF4-FFF2-40B4-BE49-F238E27FC236}">
                  <a16:creationId xmlns:a16="http://schemas.microsoft.com/office/drawing/2014/main" id="{98B8FA79-D3A4-EBA9-231B-365EB2B0C7C3}"/>
                </a:ext>
              </a:extLst>
            </p:cNvPr>
            <p:cNvSpPr txBox="1"/>
            <p:nvPr/>
          </p:nvSpPr>
          <p:spPr bwMode="gray">
            <a:xfrm>
              <a:off x="2551224" y="4673684"/>
              <a:ext cx="2651611" cy="272415"/>
            </a:xfrm>
            <a:prstGeom prst="roundRect">
              <a:avLst/>
            </a:prstGeom>
            <a:solidFill>
              <a:schemeClr val="tx2">
                <a:lumMod val="20000"/>
                <a:lumOff val="80000"/>
              </a:schemeClr>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0" tIns="0" rIns="0" bIns="0" rtlCol="0" anchor="ctr">
              <a:spAutoFit/>
            </a:bodyPr>
            <a:lstStyle/>
            <a:p>
              <a:pPr algn="ctr">
                <a:buClr>
                  <a:srgbClr val="3C464B"/>
                </a:buClr>
              </a:pPr>
              <a:r>
                <a:rPr lang="en-US" sz="1600" b="1"/>
                <a:t>Clinical Trial Distribution</a:t>
              </a:r>
            </a:p>
          </p:txBody>
        </p:sp>
        <p:cxnSp>
          <p:nvCxnSpPr>
            <p:cNvPr id="33" name="Connector: Elbow 32">
              <a:extLst>
                <a:ext uri="{FF2B5EF4-FFF2-40B4-BE49-F238E27FC236}">
                  <a16:creationId xmlns:a16="http://schemas.microsoft.com/office/drawing/2014/main" id="{8C3A5DDC-F555-A16D-381E-724DDBA78BB5}"/>
                </a:ext>
              </a:extLst>
            </p:cNvPr>
            <p:cNvCxnSpPr>
              <a:cxnSpLocks/>
            </p:cNvCxnSpPr>
            <p:nvPr/>
          </p:nvCxnSpPr>
          <p:spPr>
            <a:xfrm rot="16200000" flipH="1">
              <a:off x="1819894" y="4080010"/>
              <a:ext cx="1139106" cy="320658"/>
            </a:xfrm>
            <a:prstGeom prst="bentConnector2">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sp>
          <p:nvSpPr>
            <p:cNvPr id="34" name="Oval 27">
              <a:extLst>
                <a:ext uri="{FF2B5EF4-FFF2-40B4-BE49-F238E27FC236}">
                  <a16:creationId xmlns:a16="http://schemas.microsoft.com/office/drawing/2014/main" id="{87918ED8-4870-1C40-C499-B5365456BEB5}"/>
                </a:ext>
              </a:extLst>
            </p:cNvPr>
            <p:cNvSpPr>
              <a:spLocks noChangeArrowheads="1"/>
            </p:cNvSpPr>
            <p:nvPr>
              <p:custDataLst>
                <p:tags r:id="rId4"/>
              </p:custDataLst>
            </p:nvPr>
          </p:nvSpPr>
          <p:spPr bwMode="auto">
            <a:xfrm flipH="1">
              <a:off x="178648" y="2335852"/>
              <a:ext cx="1691245" cy="2157106"/>
            </a:xfrm>
            <a:prstGeom prst="roundRect">
              <a:avLst/>
            </a:prstGeom>
            <a:solidFill>
              <a:schemeClr val="bg1">
                <a:lumMod val="85000"/>
              </a:schemeClr>
            </a:solidFill>
            <a:ln w="38100" cmpd="sng">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45720" tIns="45720" rIns="45720" bIns="45720" anchor="ctr" anchorCtr="1">
              <a:no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r>
                <a:rPr lang="en-US">
                  <a:latin typeface="Arial"/>
                  <a:cs typeface="Arial"/>
                </a:rPr>
                <a:t>Identify research projects within portfolio and categorize research projects based on relevant criteria (status, funding, subjects, etc.)</a:t>
              </a:r>
            </a:p>
          </p:txBody>
        </p:sp>
      </p:grpSp>
    </p:spTree>
    <p:custDataLst>
      <p:tags r:id="rId1"/>
    </p:custDataLst>
    <p:extLst>
      <p:ext uri="{BB962C8B-B14F-4D97-AF65-F5344CB8AC3E}">
        <p14:creationId xmlns:p14="http://schemas.microsoft.com/office/powerpoint/2010/main" val="1738689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D5636-4F23-0C31-07E9-FC0695C116A2}"/>
              </a:ext>
            </a:extLst>
          </p:cNvPr>
          <p:cNvSpPr>
            <a:spLocks noGrp="1"/>
          </p:cNvSpPr>
          <p:nvPr>
            <p:ph type="title"/>
          </p:nvPr>
        </p:nvSpPr>
        <p:spPr/>
        <p:txBody>
          <a:bodyPr/>
          <a:lstStyle/>
          <a:p>
            <a:r>
              <a:rPr lang="en-US" sz="2800"/>
              <a:t>Executive Summary </a:t>
            </a:r>
            <a:r>
              <a:rPr lang="en-US" sz="2800">
                <a:ea typeface="+mj-lt"/>
                <a:cs typeface="+mj-lt"/>
              </a:rPr>
              <a:t>| </a:t>
            </a:r>
            <a:r>
              <a:rPr lang="en-US" sz="2800"/>
              <a:t>Background and Analysis Objective</a:t>
            </a:r>
          </a:p>
        </p:txBody>
      </p:sp>
      <p:sp>
        <p:nvSpPr>
          <p:cNvPr id="3" name="Content Placeholder 2">
            <a:extLst>
              <a:ext uri="{FF2B5EF4-FFF2-40B4-BE49-F238E27FC236}">
                <a16:creationId xmlns:a16="http://schemas.microsoft.com/office/drawing/2014/main" id="{331E2B89-278D-1809-D55B-176C02562386}"/>
              </a:ext>
            </a:extLst>
          </p:cNvPr>
          <p:cNvSpPr>
            <a:spLocks noGrp="1"/>
          </p:cNvSpPr>
          <p:nvPr>
            <p:ph idx="1"/>
          </p:nvPr>
        </p:nvSpPr>
        <p:spPr>
          <a:xfrm>
            <a:off x="391885" y="3787130"/>
            <a:ext cx="11408229" cy="2015148"/>
          </a:xfrm>
        </p:spPr>
        <p:txBody>
          <a:bodyPr vert="horz" lIns="91440" tIns="45720" rIns="91440" bIns="45720" rtlCol="0" anchor="t">
            <a:noAutofit/>
          </a:bodyPr>
          <a:lstStyle/>
          <a:p>
            <a:pPr marL="0" indent="0" algn="ctr">
              <a:lnSpc>
                <a:spcPct val="107000"/>
              </a:lnSpc>
              <a:spcBef>
                <a:spcPts val="0"/>
              </a:spcBef>
              <a:spcAft>
                <a:spcPts val="800"/>
              </a:spcAft>
              <a:buNone/>
            </a:pPr>
            <a:r>
              <a:rPr kumimoji="0" lang="en-US" sz="2000" b="1" i="0" u="none" strike="noStrike" kern="1200" cap="none" spc="0" normalizeH="0" baseline="0" noProof="0">
                <a:ln>
                  <a:noFill/>
                </a:ln>
                <a:solidFill>
                  <a:srgbClr val="002F56"/>
                </a:solidFill>
                <a:effectLst/>
                <a:uLnTx/>
                <a:uFillTx/>
                <a:latin typeface="Calibri" panose="020F0502020204030204"/>
                <a:ea typeface="+mn-ea"/>
                <a:cs typeface="+mn-cs"/>
              </a:rPr>
              <a:t>PORTFOLIO ANALYSIS OBJECTIVE</a:t>
            </a:r>
          </a:p>
          <a:p>
            <a:pPr marL="0" indent="0">
              <a:lnSpc>
                <a:spcPct val="100000"/>
              </a:lnSpc>
              <a:spcBef>
                <a:spcPts val="0"/>
              </a:spcBef>
              <a:buNone/>
              <a:defRPr/>
            </a:pPr>
            <a:r>
              <a:rPr lang="en-US" sz="1800">
                <a:effectLst/>
                <a:latin typeface="Calibri"/>
                <a:cs typeface="Calibri"/>
              </a:rPr>
              <a:t>This analysis equips Suicide Prevention AMP leaders and ORD leaders </a:t>
            </a:r>
            <a:r>
              <a:rPr lang="en-US" sz="1800">
                <a:latin typeface="Calibri"/>
                <a:cs typeface="Calibri"/>
              </a:rPr>
              <a:t>with an</a:t>
            </a:r>
            <a:r>
              <a:rPr lang="en-US" sz="1800">
                <a:effectLst/>
                <a:latin typeface="Calibri"/>
                <a:cs typeface="Calibri"/>
              </a:rPr>
              <a:t> overview of the current state </a:t>
            </a:r>
            <a:r>
              <a:rPr lang="en-US" sz="1800">
                <a:latin typeface="Calibri"/>
                <a:cs typeface="Calibri"/>
              </a:rPr>
              <a:t>of ORD-funded Suicide Prevention </a:t>
            </a:r>
            <a:r>
              <a:rPr lang="en-US" sz="1800">
                <a:effectLst/>
                <a:latin typeface="Calibri"/>
                <a:cs typeface="Calibri"/>
              </a:rPr>
              <a:t>research</a:t>
            </a:r>
            <a:r>
              <a:rPr lang="en-US" sz="1800">
                <a:latin typeface="Calibri"/>
                <a:cs typeface="Calibri"/>
              </a:rPr>
              <a:t> in this AMP</a:t>
            </a:r>
            <a:r>
              <a:rPr lang="en-US" sz="1800">
                <a:effectLst/>
                <a:latin typeface="Calibri"/>
                <a:cs typeface="Calibri"/>
              </a:rPr>
              <a:t>. The information presented is intended to assist portfolio leaders and key stakeholders in making strategic decisions on how to allocate and prioritize resources for the Suicide Prevention AMP portfolio, based on </a:t>
            </a:r>
            <a:r>
              <a:rPr lang="en-US" sz="1800">
                <a:latin typeface="Calibri"/>
                <a:cs typeface="Calibri"/>
              </a:rPr>
              <a:t>the </a:t>
            </a:r>
            <a:r>
              <a:rPr lang="en-US" sz="1800">
                <a:effectLst/>
                <a:latin typeface="Calibri"/>
                <a:cs typeface="Calibri"/>
              </a:rPr>
              <a:t>requirements outlined by the </a:t>
            </a:r>
            <a:r>
              <a:rPr lang="en-US" sz="1800">
                <a:ea typeface="+mn-lt"/>
                <a:cs typeface="+mn-lt"/>
              </a:rPr>
              <a:t>ORD Chief Research and Development Officer (</a:t>
            </a:r>
            <a:r>
              <a:rPr lang="en-US" sz="1800">
                <a:effectLst/>
                <a:latin typeface="Calibri"/>
                <a:cs typeface="Calibri"/>
              </a:rPr>
              <a:t>CRADO)</a:t>
            </a:r>
            <a:r>
              <a:rPr lang="en-US" sz="1800" baseline="30000">
                <a:effectLst/>
                <a:latin typeface="Calibri"/>
                <a:cs typeface="Calibri"/>
              </a:rPr>
              <a:t>1</a:t>
            </a:r>
            <a:r>
              <a:rPr lang="en-US" sz="1800">
                <a:effectLst/>
                <a:latin typeface="Calibri"/>
                <a:cs typeface="Calibri"/>
              </a:rPr>
              <a:t>. By offering a holistic view of the portfolio, key stakeholders can make more informed choices that will benefit the </a:t>
            </a:r>
            <a:r>
              <a:rPr lang="en-US" sz="1800">
                <a:latin typeface="Calibri"/>
                <a:cs typeface="Calibri"/>
              </a:rPr>
              <a:t>Suicide Prevention AMP</a:t>
            </a:r>
            <a:r>
              <a:rPr lang="en-US" sz="1800">
                <a:effectLst/>
                <a:latin typeface="Calibri"/>
                <a:cs typeface="Calibri"/>
              </a:rPr>
              <a:t>.</a:t>
            </a:r>
            <a:endParaRPr lang="en-US" sz="1800" b="0" i="0" u="none" strike="noStrike" kern="1200" cap="none" spc="0" normalizeH="0" baseline="0" noProof="0">
              <a:ln>
                <a:noFill/>
              </a:ln>
              <a:effectLst/>
              <a:uLnTx/>
              <a:uFillTx/>
              <a:latin typeface="Calibri"/>
              <a:cs typeface="Calibri"/>
            </a:endParaRPr>
          </a:p>
        </p:txBody>
      </p:sp>
      <p:sp>
        <p:nvSpPr>
          <p:cNvPr id="4" name="Slide Number Placeholder 3">
            <a:extLst>
              <a:ext uri="{FF2B5EF4-FFF2-40B4-BE49-F238E27FC236}">
                <a16:creationId xmlns:a16="http://schemas.microsoft.com/office/drawing/2014/main" id="{7E60DAD7-8D9C-CDD3-1FB3-EC2F626CBB5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70A9334-4E67-F94F-A05E-0CE8B74A0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6" name="Straight Connector 15">
            <a:extLst>
              <a:ext uri="{FF2B5EF4-FFF2-40B4-BE49-F238E27FC236}">
                <a16:creationId xmlns:a16="http://schemas.microsoft.com/office/drawing/2014/main" id="{638074D7-CCDE-05CB-F2BE-6138BCBD8F77}"/>
              </a:ext>
            </a:extLst>
          </p:cNvPr>
          <p:cNvCxnSpPr>
            <a:cxnSpLocks/>
          </p:cNvCxnSpPr>
          <p:nvPr/>
        </p:nvCxnSpPr>
        <p:spPr>
          <a:xfrm flipH="1">
            <a:off x="390692" y="3388143"/>
            <a:ext cx="11500970" cy="0"/>
          </a:xfrm>
          <a:prstGeom prst="line">
            <a:avLst/>
          </a:prstGeom>
          <a:ln w="9525" cap="flat" cmpd="sng" algn="ctr">
            <a:solidFill>
              <a:srgbClr val="1E4E79"/>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 name="Group 16">
            <a:extLst>
              <a:ext uri="{FF2B5EF4-FFF2-40B4-BE49-F238E27FC236}">
                <a16:creationId xmlns:a16="http://schemas.microsoft.com/office/drawing/2014/main" id="{21604543-9E9A-8290-17B9-D60909E9CEAA}"/>
              </a:ext>
            </a:extLst>
          </p:cNvPr>
          <p:cNvGrpSpPr/>
          <p:nvPr/>
        </p:nvGrpSpPr>
        <p:grpSpPr>
          <a:xfrm rot="5400000">
            <a:off x="5926401" y="3217893"/>
            <a:ext cx="429555" cy="419767"/>
            <a:chOff x="4264730" y="3498383"/>
            <a:chExt cx="356616" cy="352425"/>
          </a:xfrm>
          <a:solidFill>
            <a:srgbClr val="002F56"/>
          </a:solidFill>
        </p:grpSpPr>
        <p:sp>
          <p:nvSpPr>
            <p:cNvPr id="8" name="Oval 17">
              <a:extLst>
                <a:ext uri="{FF2B5EF4-FFF2-40B4-BE49-F238E27FC236}">
                  <a16:creationId xmlns:a16="http://schemas.microsoft.com/office/drawing/2014/main" id="{626C0DB3-A723-8BBA-C97C-B4D509CAC0C1}"/>
                </a:ext>
              </a:extLst>
            </p:cNvPr>
            <p:cNvSpPr/>
            <p:nvPr/>
          </p:nvSpPr>
          <p:spPr>
            <a:xfrm>
              <a:off x="4264730" y="3498383"/>
              <a:ext cx="356616" cy="352425"/>
            </a:xfrm>
            <a:prstGeom prst="ellipse">
              <a:avLst/>
            </a:prstGeom>
            <a:grp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78">
              <a:extLst>
                <a:ext uri="{FF2B5EF4-FFF2-40B4-BE49-F238E27FC236}">
                  <a16:creationId xmlns:a16="http://schemas.microsoft.com/office/drawing/2014/main" id="{B3AA144F-4397-CB3A-906E-F9A267888E61}"/>
                </a:ext>
              </a:extLst>
            </p:cNvPr>
            <p:cNvSpPr>
              <a:spLocks noChangeAspect="1"/>
            </p:cNvSpPr>
            <p:nvPr/>
          </p:nvSpPr>
          <p:spPr bwMode="auto">
            <a:xfrm>
              <a:off x="4383530" y="3529472"/>
              <a:ext cx="186587" cy="290246"/>
            </a:xfrm>
            <a:custGeom>
              <a:avLst/>
              <a:gdLst>
                <a:gd name="T0" fmla="*/ 92 w 343"/>
                <a:gd name="T1" fmla="*/ 522 h 530"/>
                <a:gd name="T2" fmla="*/ 63 w 343"/>
                <a:gd name="T3" fmla="*/ 522 h 530"/>
                <a:gd name="T4" fmla="*/ 8 w 343"/>
                <a:gd name="T5" fmla="*/ 468 h 530"/>
                <a:gd name="T6" fmla="*/ 8 w 343"/>
                <a:gd name="T7" fmla="*/ 439 h 530"/>
                <a:gd name="T8" fmla="*/ 182 w 343"/>
                <a:gd name="T9" fmla="*/ 265 h 530"/>
                <a:gd name="T10" fmla="*/ 8 w 343"/>
                <a:gd name="T11" fmla="*/ 92 h 530"/>
                <a:gd name="T12" fmla="*/ 8 w 343"/>
                <a:gd name="T13" fmla="*/ 62 h 530"/>
                <a:gd name="T14" fmla="*/ 63 w 343"/>
                <a:gd name="T15" fmla="*/ 8 h 530"/>
                <a:gd name="T16" fmla="*/ 92 w 343"/>
                <a:gd name="T17" fmla="*/ 8 h 530"/>
                <a:gd name="T18" fmla="*/ 335 w 343"/>
                <a:gd name="T19" fmla="*/ 250 h 530"/>
                <a:gd name="T20" fmla="*/ 335 w 343"/>
                <a:gd name="T21" fmla="*/ 280 h 530"/>
                <a:gd name="T22" fmla="*/ 92 w 343"/>
                <a:gd name="T23" fmla="*/ 522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530">
                  <a:moveTo>
                    <a:pt x="92" y="522"/>
                  </a:moveTo>
                  <a:cubicBezTo>
                    <a:pt x="84" y="530"/>
                    <a:pt x="71" y="530"/>
                    <a:pt x="63" y="522"/>
                  </a:cubicBezTo>
                  <a:cubicBezTo>
                    <a:pt x="8" y="468"/>
                    <a:pt x="8" y="468"/>
                    <a:pt x="8" y="468"/>
                  </a:cubicBezTo>
                  <a:cubicBezTo>
                    <a:pt x="0" y="460"/>
                    <a:pt x="0" y="447"/>
                    <a:pt x="8" y="439"/>
                  </a:cubicBezTo>
                  <a:cubicBezTo>
                    <a:pt x="182" y="265"/>
                    <a:pt x="182" y="265"/>
                    <a:pt x="182" y="265"/>
                  </a:cubicBezTo>
                  <a:cubicBezTo>
                    <a:pt x="8" y="92"/>
                    <a:pt x="8" y="92"/>
                    <a:pt x="8" y="92"/>
                  </a:cubicBezTo>
                  <a:cubicBezTo>
                    <a:pt x="0" y="83"/>
                    <a:pt x="0" y="70"/>
                    <a:pt x="8" y="62"/>
                  </a:cubicBezTo>
                  <a:cubicBezTo>
                    <a:pt x="63" y="8"/>
                    <a:pt x="63" y="8"/>
                    <a:pt x="63" y="8"/>
                  </a:cubicBezTo>
                  <a:cubicBezTo>
                    <a:pt x="71" y="0"/>
                    <a:pt x="84" y="0"/>
                    <a:pt x="92" y="8"/>
                  </a:cubicBezTo>
                  <a:cubicBezTo>
                    <a:pt x="335" y="250"/>
                    <a:pt x="335" y="250"/>
                    <a:pt x="335" y="250"/>
                  </a:cubicBezTo>
                  <a:cubicBezTo>
                    <a:pt x="343" y="258"/>
                    <a:pt x="343" y="272"/>
                    <a:pt x="335" y="280"/>
                  </a:cubicBezTo>
                  <a:lnTo>
                    <a:pt x="92" y="522"/>
                  </a:lnTo>
                  <a:close/>
                </a:path>
              </a:pathLst>
            </a:custGeom>
            <a:solidFill>
              <a:schemeClr val="bg1"/>
            </a:solidFill>
            <a:ln w="9525">
              <a:noFill/>
              <a:round/>
              <a:headEnd/>
              <a:tailEnd/>
            </a:ln>
          </p:spPr>
          <p:txBody>
            <a:bodyPr vert="horz" wrap="square" lIns="54864" tIns="27432" rIns="54864" bIns="2743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454"/>
                </a:solidFill>
                <a:effectLst/>
                <a:uLnTx/>
                <a:uFillTx/>
                <a:latin typeface="Calibri" panose="020F0502020204030204"/>
                <a:ea typeface="+mn-ea"/>
                <a:cs typeface="+mn-cs"/>
              </a:endParaRPr>
            </a:p>
          </p:txBody>
        </p:sp>
      </p:grpSp>
      <p:graphicFrame>
        <p:nvGraphicFramePr>
          <p:cNvPr id="12" name="Table 12">
            <a:extLst>
              <a:ext uri="{FF2B5EF4-FFF2-40B4-BE49-F238E27FC236}">
                <a16:creationId xmlns:a16="http://schemas.microsoft.com/office/drawing/2014/main" id="{C54A3D71-057E-DC7A-BFBC-8BC43CEDFF7C}"/>
              </a:ext>
            </a:extLst>
          </p:cNvPr>
          <p:cNvGraphicFramePr>
            <a:graphicFrameLocks noGrp="1"/>
          </p:cNvGraphicFramePr>
          <p:nvPr>
            <p:extLst>
              <p:ext uri="{D42A27DB-BD31-4B8C-83A1-F6EECF244321}">
                <p14:modId xmlns:p14="http://schemas.microsoft.com/office/powerpoint/2010/main" val="3175298820"/>
              </p:ext>
            </p:extLst>
          </p:nvPr>
        </p:nvGraphicFramePr>
        <p:xfrm>
          <a:off x="300338" y="1659118"/>
          <a:ext cx="11751453" cy="1782448"/>
        </p:xfrm>
        <a:graphic>
          <a:graphicData uri="http://schemas.openxmlformats.org/drawingml/2006/table">
            <a:tbl>
              <a:tblPr firstRow="1" bandRow="1">
                <a:tableStyleId>{2D5ABB26-0587-4C30-8999-92F81FD0307C}</a:tableStyleId>
              </a:tblPr>
              <a:tblGrid>
                <a:gridCol w="11751453">
                  <a:extLst>
                    <a:ext uri="{9D8B030D-6E8A-4147-A177-3AD203B41FA5}">
                      <a16:colId xmlns:a16="http://schemas.microsoft.com/office/drawing/2014/main" val="395347934"/>
                    </a:ext>
                  </a:extLst>
                </a:gridCol>
              </a:tblGrid>
              <a:tr h="1187510">
                <a:tc>
                  <a:txBody>
                    <a:bodyPr/>
                    <a:lstStyle/>
                    <a:p>
                      <a:pPr marL="0" marR="0" lvl="0" indent="0" algn="l" rtl="0" eaLnBrk="1" fontAlgn="auto" latinLnBrk="0" hangingPunct="1">
                        <a:lnSpc>
                          <a:spcPct val="100000"/>
                        </a:lnSpc>
                        <a:spcBef>
                          <a:spcPts val="0"/>
                        </a:spcBef>
                        <a:spcAft>
                          <a:spcPts val="0"/>
                        </a:spcAft>
                        <a:buClrTx/>
                        <a:buSzTx/>
                        <a:buFontTx/>
                        <a:buNone/>
                      </a:pPr>
                      <a:r>
                        <a:rPr lang="en-US" sz="1800" i="0">
                          <a:effectLst/>
                          <a:latin typeface="+mn-lt"/>
                          <a:ea typeface="Calibri"/>
                          <a:cs typeface="Arial"/>
                        </a:rPr>
                        <a:t>The VA Office of Research and Development (ORD) team began implementing the Suicide Prevention Actively Managed Portfolio (Suicide Prevention AMP) under the Investigators, Scientific Review, and Management (ISRM) unit on June 26, 2023. The Suicide Prevention AMP </a:t>
                      </a:r>
                      <a:r>
                        <a:rPr lang="en-US" sz="1800" i="0">
                          <a:effectLst/>
                          <a:latin typeface="+mn-lt"/>
                          <a:cs typeface="Arial"/>
                        </a:rPr>
                        <a:t>is a collection </a:t>
                      </a:r>
                      <a:r>
                        <a:rPr lang="en-US" sz="1800" b="0" i="0" u="none" strike="noStrike" noProof="0">
                          <a:solidFill>
                            <a:schemeClr val="tx1"/>
                          </a:solidFill>
                          <a:effectLst/>
                          <a:latin typeface="+mn-lt"/>
                        </a:rPr>
                        <a:t>of related research focused on the real-world health challenges faced by Veterans in the Suicide Prevention space that prioritizes </a:t>
                      </a:r>
                      <a:r>
                        <a:rPr lang="en-US" sz="1800" b="1" i="0" u="none" strike="noStrike" noProof="0">
                          <a:solidFill>
                            <a:schemeClr val="tx1"/>
                          </a:solidFill>
                          <a:effectLst/>
                          <a:latin typeface="+mn-lt"/>
                        </a:rPr>
                        <a:t>communication, coordination, and collaboration </a:t>
                      </a:r>
                      <a:r>
                        <a:rPr lang="en-US" sz="1800" b="0" i="0" u="none" strike="noStrike" noProof="0">
                          <a:solidFill>
                            <a:schemeClr val="tx1"/>
                          </a:solidFill>
                          <a:effectLst/>
                          <a:latin typeface="+mn-lt"/>
                        </a:rPr>
                        <a:t>between clinicians, researches, and other stakeholders. </a:t>
                      </a:r>
                      <a:r>
                        <a:rPr lang="en-US" sz="1800" b="0" i="0" u="none" strike="noStrike" noProof="0">
                          <a:solidFill>
                            <a:schemeClr val="tx1"/>
                          </a:solidFill>
                          <a:effectLst/>
                        </a:rPr>
                        <a:t>The AMP is tentatively set to go-live in February 2024. </a:t>
                      </a:r>
                      <a:endParaRPr lang="en-US" sz="1800" i="0">
                        <a:effectLst/>
                        <a:latin typeface="Calibri"/>
                        <a:ea typeface="Calibri" panose="020F0502020204030204" pitchFamily="34" charset="0"/>
                        <a:cs typeface="Arial"/>
                      </a:endParaRPr>
                    </a:p>
                  </a:txBody>
                  <a:tcPr/>
                </a:tc>
                <a:extLst>
                  <a:ext uri="{0D108BD9-81ED-4DB2-BD59-A6C34878D82A}">
                    <a16:rowId xmlns:a16="http://schemas.microsoft.com/office/drawing/2014/main" val="3737165415"/>
                  </a:ext>
                </a:extLst>
              </a:tr>
              <a:tr h="319408">
                <a:tc>
                  <a:txBody>
                    <a:bodyPr/>
                    <a:lstStyle/>
                    <a:p>
                      <a:pPr marL="0" marR="0" lvl="0" indent="0" algn="l" rtl="0" eaLnBrk="1" fontAlgn="auto" latinLnBrk="0" hangingPunct="1">
                        <a:lnSpc>
                          <a:spcPct val="100000"/>
                        </a:lnSpc>
                        <a:spcBef>
                          <a:spcPts val="0"/>
                        </a:spcBef>
                        <a:spcAft>
                          <a:spcPts val="0"/>
                        </a:spcAft>
                        <a:buClrTx/>
                        <a:buSzTx/>
                        <a:buFontTx/>
                        <a:buNone/>
                      </a:pP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936012683"/>
                  </a:ext>
                </a:extLst>
              </a:tr>
            </a:tbl>
          </a:graphicData>
        </a:graphic>
      </p:graphicFrame>
      <p:sp>
        <p:nvSpPr>
          <p:cNvPr id="10" name="TextBox 9">
            <a:extLst>
              <a:ext uri="{FF2B5EF4-FFF2-40B4-BE49-F238E27FC236}">
                <a16:creationId xmlns:a16="http://schemas.microsoft.com/office/drawing/2014/main" id="{2589AAA5-E861-82DF-D959-86FC1CEABC66}"/>
              </a:ext>
            </a:extLst>
          </p:cNvPr>
          <p:cNvSpPr txBox="1"/>
          <p:nvPr/>
        </p:nvSpPr>
        <p:spPr>
          <a:xfrm>
            <a:off x="3125158" y="1040271"/>
            <a:ext cx="6096000" cy="407035"/>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a:ln>
                  <a:noFill/>
                </a:ln>
                <a:solidFill>
                  <a:srgbClr val="002F56"/>
                </a:solidFill>
                <a:effectLst/>
                <a:uLnTx/>
                <a:uFillTx/>
                <a:latin typeface="Calibri" panose="020F0502020204030204"/>
                <a:ea typeface="+mn-ea"/>
                <a:cs typeface="+mn-cs"/>
              </a:rPr>
              <a:t>BACKGROUND</a:t>
            </a:r>
          </a:p>
        </p:txBody>
      </p:sp>
      <p:sp>
        <p:nvSpPr>
          <p:cNvPr id="11" name="TextBox 10">
            <a:extLst>
              <a:ext uri="{FF2B5EF4-FFF2-40B4-BE49-F238E27FC236}">
                <a16:creationId xmlns:a16="http://schemas.microsoft.com/office/drawing/2014/main" id="{D857B71E-8FD7-5643-C5C9-AB13B34CB811}"/>
              </a:ext>
            </a:extLst>
          </p:cNvPr>
          <p:cNvSpPr txBox="1"/>
          <p:nvPr/>
        </p:nvSpPr>
        <p:spPr>
          <a:xfrm>
            <a:off x="2658904" y="6180863"/>
            <a:ext cx="6002446" cy="276999"/>
          </a:xfrm>
          <a:prstGeom prst="rect">
            <a:avLst/>
          </a:prstGeom>
          <a:noFill/>
        </p:spPr>
        <p:txBody>
          <a:bodyPr wrap="square" lIns="91440" tIns="45720" rIns="91440" bIns="45720" rtlCol="0" anchor="t">
            <a:spAutoFit/>
          </a:bodyPr>
          <a:lstStyle/>
          <a:p>
            <a:pPr algn="ctr"/>
            <a:r>
              <a:rPr lang="en-US" sz="1200" baseline="30000">
                <a:solidFill>
                  <a:schemeClr val="bg1"/>
                </a:solidFill>
              </a:rPr>
              <a:t>1</a:t>
            </a:r>
            <a:r>
              <a:rPr lang="en-US" sz="1200">
                <a:solidFill>
                  <a:schemeClr val="bg1"/>
                </a:solidFill>
              </a:rPr>
              <a:t>AMP requirements outlined by the CRADO are listed in Appendix A.</a:t>
            </a:r>
          </a:p>
        </p:txBody>
      </p:sp>
    </p:spTree>
    <p:extLst>
      <p:ext uri="{BB962C8B-B14F-4D97-AF65-F5344CB8AC3E}">
        <p14:creationId xmlns:p14="http://schemas.microsoft.com/office/powerpoint/2010/main" val="2101038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DA02F-7D5C-8E98-CD03-FF4764A988AF}"/>
              </a:ext>
            </a:extLst>
          </p:cNvPr>
          <p:cNvSpPr>
            <a:spLocks noGrp="1"/>
          </p:cNvSpPr>
          <p:nvPr>
            <p:ph type="title"/>
          </p:nvPr>
        </p:nvSpPr>
        <p:spPr/>
        <p:txBody>
          <a:bodyPr/>
          <a:lstStyle/>
          <a:p>
            <a:r>
              <a:rPr lang="en-US" sz="2800">
                <a:ea typeface="+mj-lt"/>
                <a:cs typeface="+mj-lt"/>
              </a:rPr>
              <a:t>VA Project Distribution Analysis | Clinical Trial Distribution</a:t>
            </a:r>
            <a:endParaRPr lang="en-US" sz="2800"/>
          </a:p>
        </p:txBody>
      </p:sp>
      <p:sp>
        <p:nvSpPr>
          <p:cNvPr id="3" name="Slide Number Placeholder 2">
            <a:extLst>
              <a:ext uri="{FF2B5EF4-FFF2-40B4-BE49-F238E27FC236}">
                <a16:creationId xmlns:a16="http://schemas.microsoft.com/office/drawing/2014/main" id="{165CD556-FF1C-7DA3-F481-01166BBD733E}"/>
              </a:ext>
            </a:extLst>
          </p:cNvPr>
          <p:cNvSpPr>
            <a:spLocks noGrp="1"/>
          </p:cNvSpPr>
          <p:nvPr>
            <p:ph type="sldNum" sz="quarter" idx="12"/>
          </p:nvPr>
        </p:nvSpPr>
        <p:spPr/>
        <p:txBody>
          <a:bodyPr/>
          <a:lstStyle/>
          <a:p>
            <a:fld id="{61ED25BF-8B08-481C-9175-42CBF3C8334C}" type="slidenum">
              <a:rPr lang="en-US" smtClean="0"/>
              <a:pPr/>
              <a:t>30</a:t>
            </a:fld>
            <a:endParaRPr lang="en-US"/>
          </a:p>
        </p:txBody>
      </p:sp>
      <p:sp>
        <p:nvSpPr>
          <p:cNvPr id="4" name="Rectangle 3">
            <a:extLst>
              <a:ext uri="{FF2B5EF4-FFF2-40B4-BE49-F238E27FC236}">
                <a16:creationId xmlns:a16="http://schemas.microsoft.com/office/drawing/2014/main" id="{9F80F5E1-9819-8CA4-39F2-B6544C1D26EA}"/>
              </a:ext>
            </a:extLst>
          </p:cNvPr>
          <p:cNvSpPr/>
          <p:nvPr/>
        </p:nvSpPr>
        <p:spPr>
          <a:xfrm>
            <a:off x="309196" y="1461459"/>
            <a:ext cx="11553358" cy="581609"/>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t>How many projects are clinical trials?</a:t>
            </a:r>
            <a:endParaRPr lang="en-US" sz="1600">
              <a:cs typeface="Calibri"/>
            </a:endParaRPr>
          </a:p>
        </p:txBody>
      </p:sp>
      <p:cxnSp>
        <p:nvCxnSpPr>
          <p:cNvPr id="6" name="Straight Arrow Connector 5">
            <a:extLst>
              <a:ext uri="{FF2B5EF4-FFF2-40B4-BE49-F238E27FC236}">
                <a16:creationId xmlns:a16="http://schemas.microsoft.com/office/drawing/2014/main" id="{1BCA2025-1393-BDA5-BB9F-9D64226E8C8D}"/>
              </a:ext>
            </a:extLst>
          </p:cNvPr>
          <p:cNvCxnSpPr/>
          <p:nvPr/>
        </p:nvCxnSpPr>
        <p:spPr>
          <a:xfrm flipV="1">
            <a:off x="279817" y="1378527"/>
            <a:ext cx="11619874" cy="22485"/>
          </a:xfrm>
          <a:prstGeom prst="straightConnector1">
            <a:avLst/>
          </a:prstGeom>
          <a:ln w="12700">
            <a:solidFill>
              <a:srgbClr val="002F56"/>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BFE2A67-C281-CE3B-D669-F3D9C88E66FE}"/>
              </a:ext>
            </a:extLst>
          </p:cNvPr>
          <p:cNvSpPr/>
          <p:nvPr/>
        </p:nvSpPr>
        <p:spPr>
          <a:xfrm>
            <a:off x="304801" y="2043068"/>
            <a:ext cx="5227320" cy="3687089"/>
          </a:xfrm>
          <a:prstGeom prst="rect">
            <a:avLst/>
          </a:prstGeom>
          <a:no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spcBef>
                <a:spcPts val="1200"/>
              </a:spcBef>
              <a:buFont typeface="Arial,Sans-Serif" panose="020B0604020202020204" pitchFamily="34" charset="0"/>
              <a:buChar char="•"/>
            </a:pPr>
            <a:r>
              <a:rPr lang="en-US" sz="1800">
                <a:solidFill>
                  <a:schemeClr val="tx1"/>
                </a:solidFill>
                <a:cs typeface="Arial"/>
              </a:rPr>
              <a:t>All projects entered RAFT are required to fill out a yes/no indicator for the clinical trial field (i.e. either a yes or no must be indicated) </a:t>
            </a:r>
            <a:endParaRPr lang="en-US">
              <a:solidFill>
                <a:schemeClr val="tx1"/>
              </a:solidFill>
              <a:cs typeface="Arial"/>
            </a:endParaRPr>
          </a:p>
          <a:p>
            <a:pPr marL="285750" indent="-285750">
              <a:spcBef>
                <a:spcPts val="1200"/>
              </a:spcBef>
              <a:buFont typeface="Arial,Sans-Serif" panose="020B0604020202020204" pitchFamily="34" charset="0"/>
              <a:buChar char="•"/>
            </a:pPr>
            <a:r>
              <a:rPr lang="en-US">
                <a:solidFill>
                  <a:schemeClr val="tx1"/>
                </a:solidFill>
                <a:cs typeface="Arial"/>
              </a:rPr>
              <a:t>Out of 149 projects in the Suicide Prevention AMP, </a:t>
            </a:r>
            <a:r>
              <a:rPr lang="en-US" b="1">
                <a:solidFill>
                  <a:schemeClr val="tx1"/>
                </a:solidFill>
                <a:cs typeface="Arial"/>
              </a:rPr>
              <a:t>47 (32%) projects are considered a clinical trial</a:t>
            </a:r>
          </a:p>
          <a:p>
            <a:pPr marL="285750" indent="-285750">
              <a:spcBef>
                <a:spcPts val="1200"/>
              </a:spcBef>
              <a:buFont typeface="Arial,Sans-Serif" panose="020B0604020202020204" pitchFamily="34" charset="0"/>
              <a:buChar char="•"/>
            </a:pPr>
            <a:r>
              <a:rPr lang="en-US" b="1">
                <a:solidFill>
                  <a:schemeClr val="tx1"/>
                </a:solidFill>
                <a:cs typeface="Arial"/>
              </a:rPr>
              <a:t>102 projects (70%) are not considered a clinical trial</a:t>
            </a:r>
            <a:endParaRPr lang="en-US" b="1">
              <a:solidFill>
                <a:schemeClr val="tx1"/>
              </a:solidFill>
            </a:endParaRPr>
          </a:p>
        </p:txBody>
      </p:sp>
      <p:sp>
        <p:nvSpPr>
          <p:cNvPr id="25" name="TextBox 24">
            <a:extLst>
              <a:ext uri="{FF2B5EF4-FFF2-40B4-BE49-F238E27FC236}">
                <a16:creationId xmlns:a16="http://schemas.microsoft.com/office/drawing/2014/main" id="{7C0CE519-01F3-4860-5BCA-024015B88380}"/>
              </a:ext>
            </a:extLst>
          </p:cNvPr>
          <p:cNvSpPr txBox="1"/>
          <p:nvPr/>
        </p:nvSpPr>
        <p:spPr>
          <a:xfrm>
            <a:off x="343033" y="890952"/>
            <a:ext cx="11556658" cy="369332"/>
          </a:xfrm>
          <a:prstGeom prst="rect">
            <a:avLst/>
          </a:prstGeom>
          <a:noFill/>
        </p:spPr>
        <p:txBody>
          <a:bodyPr wrap="square" lIns="91440" tIns="45720" rIns="91440" bIns="45720" rtlCol="0" anchor="t">
            <a:spAutoFit/>
          </a:bodyPr>
          <a:lstStyle/>
          <a:p>
            <a:r>
              <a:rPr lang="en-US" b="1" i="1">
                <a:cs typeface="Calibri"/>
              </a:rPr>
              <a:t>One-third of projects in the Suicide Prevention AMP are considered clinical trials </a:t>
            </a:r>
          </a:p>
        </p:txBody>
      </p:sp>
      <p:grpSp>
        <p:nvGrpSpPr>
          <p:cNvPr id="26" name="Group 25">
            <a:extLst>
              <a:ext uri="{FF2B5EF4-FFF2-40B4-BE49-F238E27FC236}">
                <a16:creationId xmlns:a16="http://schemas.microsoft.com/office/drawing/2014/main" id="{4CB3B0DF-ABAD-D5BC-3917-51C7359E9578}"/>
              </a:ext>
            </a:extLst>
          </p:cNvPr>
          <p:cNvGrpSpPr/>
          <p:nvPr/>
        </p:nvGrpSpPr>
        <p:grpSpPr>
          <a:xfrm>
            <a:off x="5682072" y="2196158"/>
            <a:ext cx="6400800" cy="3657600"/>
            <a:chOff x="914400" y="914400"/>
            <a:chExt cx="6400800" cy="3657600"/>
          </a:xfrm>
        </p:grpSpPr>
        <p:sp>
          <p:nvSpPr>
            <p:cNvPr id="27" name="rc3">
              <a:extLst>
                <a:ext uri="{FF2B5EF4-FFF2-40B4-BE49-F238E27FC236}">
                  <a16:creationId xmlns:a16="http://schemas.microsoft.com/office/drawing/2014/main" id="{3D02958A-971D-D63F-9EB4-57BC1BE183EB}"/>
                </a:ext>
              </a:extLst>
            </p:cNvPr>
            <p:cNvSpPr/>
            <p:nvPr/>
          </p:nvSpPr>
          <p:spPr>
            <a:xfrm>
              <a:off x="914400" y="914400"/>
              <a:ext cx="6400800" cy="3657600"/>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28" name="pg4">
              <a:extLst>
                <a:ext uri="{FF2B5EF4-FFF2-40B4-BE49-F238E27FC236}">
                  <a16:creationId xmlns:a16="http://schemas.microsoft.com/office/drawing/2014/main" id="{F955C193-0E77-CC94-2175-58BCA4736C10}"/>
                </a:ext>
              </a:extLst>
            </p:cNvPr>
            <p:cNvSpPr/>
            <p:nvPr/>
          </p:nvSpPr>
          <p:spPr>
            <a:xfrm>
              <a:off x="2296534" y="1495246"/>
              <a:ext cx="2620819" cy="2734846"/>
            </a:xfrm>
            <a:custGeom>
              <a:avLst/>
              <a:gdLst/>
              <a:ahLst/>
              <a:cxnLst/>
              <a:rect l="0" t="0" r="0" b="0"/>
              <a:pathLst>
                <a:path w="2620819" h="2734846">
                  <a:moveTo>
                    <a:pt x="1367332" y="1367445"/>
                  </a:moveTo>
                  <a:lnTo>
                    <a:pt x="1367332" y="1320292"/>
                  </a:lnTo>
                  <a:lnTo>
                    <a:pt x="1367332" y="1273139"/>
                  </a:lnTo>
                  <a:lnTo>
                    <a:pt x="1367332" y="1225985"/>
                  </a:lnTo>
                  <a:lnTo>
                    <a:pt x="1367332" y="1178832"/>
                  </a:lnTo>
                  <a:lnTo>
                    <a:pt x="1367332" y="1131679"/>
                  </a:lnTo>
                  <a:lnTo>
                    <a:pt x="1367332" y="1084526"/>
                  </a:lnTo>
                  <a:lnTo>
                    <a:pt x="1367332" y="1037372"/>
                  </a:lnTo>
                  <a:lnTo>
                    <a:pt x="1367332" y="990219"/>
                  </a:lnTo>
                  <a:lnTo>
                    <a:pt x="1367332" y="943066"/>
                  </a:lnTo>
                  <a:lnTo>
                    <a:pt x="1367332" y="895912"/>
                  </a:lnTo>
                  <a:lnTo>
                    <a:pt x="1367332" y="848759"/>
                  </a:lnTo>
                  <a:lnTo>
                    <a:pt x="1367332" y="801606"/>
                  </a:lnTo>
                  <a:lnTo>
                    <a:pt x="1367332" y="754452"/>
                  </a:lnTo>
                  <a:lnTo>
                    <a:pt x="1367332" y="707299"/>
                  </a:lnTo>
                  <a:lnTo>
                    <a:pt x="1367332" y="660146"/>
                  </a:lnTo>
                  <a:lnTo>
                    <a:pt x="1367332" y="612992"/>
                  </a:lnTo>
                  <a:lnTo>
                    <a:pt x="1367332" y="565839"/>
                  </a:lnTo>
                  <a:lnTo>
                    <a:pt x="1367332" y="518686"/>
                  </a:lnTo>
                  <a:lnTo>
                    <a:pt x="1367332" y="471533"/>
                  </a:lnTo>
                  <a:lnTo>
                    <a:pt x="1367332" y="424379"/>
                  </a:lnTo>
                  <a:lnTo>
                    <a:pt x="1367332" y="377226"/>
                  </a:lnTo>
                  <a:lnTo>
                    <a:pt x="1367332" y="330073"/>
                  </a:lnTo>
                  <a:lnTo>
                    <a:pt x="1367332" y="282919"/>
                  </a:lnTo>
                  <a:lnTo>
                    <a:pt x="1367332" y="235766"/>
                  </a:lnTo>
                  <a:lnTo>
                    <a:pt x="1367332" y="188613"/>
                  </a:lnTo>
                  <a:lnTo>
                    <a:pt x="1367332" y="141459"/>
                  </a:lnTo>
                  <a:lnTo>
                    <a:pt x="1367332" y="94306"/>
                  </a:lnTo>
                  <a:lnTo>
                    <a:pt x="1367332" y="47153"/>
                  </a:lnTo>
                  <a:lnTo>
                    <a:pt x="1367332" y="0"/>
                  </a:lnTo>
                  <a:lnTo>
                    <a:pt x="1321028" y="784"/>
                  </a:lnTo>
                  <a:lnTo>
                    <a:pt x="1274778" y="3135"/>
                  </a:lnTo>
                  <a:lnTo>
                    <a:pt x="1228633" y="7052"/>
                  </a:lnTo>
                  <a:lnTo>
                    <a:pt x="1182648" y="12528"/>
                  </a:lnTo>
                  <a:lnTo>
                    <a:pt x="1136874" y="19559"/>
                  </a:lnTo>
                  <a:lnTo>
                    <a:pt x="1091364" y="28136"/>
                  </a:lnTo>
                  <a:lnTo>
                    <a:pt x="1046172" y="38249"/>
                  </a:lnTo>
                  <a:lnTo>
                    <a:pt x="1001347" y="49886"/>
                  </a:lnTo>
                  <a:lnTo>
                    <a:pt x="956942" y="63034"/>
                  </a:lnTo>
                  <a:lnTo>
                    <a:pt x="913008" y="77679"/>
                  </a:lnTo>
                  <a:lnTo>
                    <a:pt x="869595" y="93803"/>
                  </a:lnTo>
                  <a:lnTo>
                    <a:pt x="826753" y="111387"/>
                  </a:lnTo>
                  <a:lnTo>
                    <a:pt x="784531" y="130412"/>
                  </a:lnTo>
                  <a:lnTo>
                    <a:pt x="742977" y="150856"/>
                  </a:lnTo>
                  <a:lnTo>
                    <a:pt x="702140" y="172695"/>
                  </a:lnTo>
                  <a:lnTo>
                    <a:pt x="662065" y="195905"/>
                  </a:lnTo>
                  <a:lnTo>
                    <a:pt x="622799" y="220458"/>
                  </a:lnTo>
                  <a:lnTo>
                    <a:pt x="584388" y="246327"/>
                  </a:lnTo>
                  <a:lnTo>
                    <a:pt x="546874" y="273482"/>
                  </a:lnTo>
                  <a:lnTo>
                    <a:pt x="510301" y="301891"/>
                  </a:lnTo>
                  <a:lnTo>
                    <a:pt x="474711" y="331523"/>
                  </a:lnTo>
                  <a:lnTo>
                    <a:pt x="440145" y="362342"/>
                  </a:lnTo>
                  <a:lnTo>
                    <a:pt x="406642" y="394315"/>
                  </a:lnTo>
                  <a:lnTo>
                    <a:pt x="374242" y="427403"/>
                  </a:lnTo>
                  <a:lnTo>
                    <a:pt x="342980" y="461570"/>
                  </a:lnTo>
                  <a:lnTo>
                    <a:pt x="312893" y="496776"/>
                  </a:lnTo>
                  <a:lnTo>
                    <a:pt x="284015" y="532980"/>
                  </a:lnTo>
                  <a:lnTo>
                    <a:pt x="256380" y="570141"/>
                  </a:lnTo>
                  <a:lnTo>
                    <a:pt x="230019" y="608217"/>
                  </a:lnTo>
                  <a:lnTo>
                    <a:pt x="204963" y="647164"/>
                  </a:lnTo>
                  <a:lnTo>
                    <a:pt x="181240" y="686936"/>
                  </a:lnTo>
                  <a:lnTo>
                    <a:pt x="158877" y="727489"/>
                  </a:lnTo>
                  <a:lnTo>
                    <a:pt x="137900" y="768777"/>
                  </a:lnTo>
                  <a:lnTo>
                    <a:pt x="118333" y="810750"/>
                  </a:lnTo>
                  <a:lnTo>
                    <a:pt x="100199" y="853363"/>
                  </a:lnTo>
                  <a:lnTo>
                    <a:pt x="83518" y="896565"/>
                  </a:lnTo>
                  <a:lnTo>
                    <a:pt x="68309" y="940307"/>
                  </a:lnTo>
                  <a:lnTo>
                    <a:pt x="54591" y="984539"/>
                  </a:lnTo>
                  <a:lnTo>
                    <a:pt x="42378" y="1029210"/>
                  </a:lnTo>
                  <a:lnTo>
                    <a:pt x="31684" y="1074269"/>
                  </a:lnTo>
                  <a:lnTo>
                    <a:pt x="22523" y="1119664"/>
                  </a:lnTo>
                  <a:lnTo>
                    <a:pt x="14904" y="1165343"/>
                  </a:lnTo>
                  <a:lnTo>
                    <a:pt x="8836" y="1211255"/>
                  </a:lnTo>
                  <a:lnTo>
                    <a:pt x="4326" y="1257345"/>
                  </a:lnTo>
                  <a:lnTo>
                    <a:pt x="1379" y="1303562"/>
                  </a:lnTo>
                  <a:lnTo>
                    <a:pt x="0" y="1349852"/>
                  </a:lnTo>
                  <a:lnTo>
                    <a:pt x="188" y="1396162"/>
                  </a:lnTo>
                  <a:lnTo>
                    <a:pt x="1944" y="1442439"/>
                  </a:lnTo>
                  <a:lnTo>
                    <a:pt x="5267" y="1488630"/>
                  </a:lnTo>
                  <a:lnTo>
                    <a:pt x="10151" y="1534682"/>
                  </a:lnTo>
                  <a:lnTo>
                    <a:pt x="16592" y="1580543"/>
                  </a:lnTo>
                  <a:lnTo>
                    <a:pt x="24583" y="1626159"/>
                  </a:lnTo>
                  <a:lnTo>
                    <a:pt x="34113" y="1671478"/>
                  </a:lnTo>
                  <a:lnTo>
                    <a:pt x="45173" y="1716448"/>
                  </a:lnTo>
                  <a:lnTo>
                    <a:pt x="57749" y="1761019"/>
                  </a:lnTo>
                  <a:lnTo>
                    <a:pt x="71827" y="1805137"/>
                  </a:lnTo>
                  <a:lnTo>
                    <a:pt x="87391" y="1848754"/>
                  </a:lnTo>
                  <a:lnTo>
                    <a:pt x="104423" y="1891819"/>
                  </a:lnTo>
                  <a:lnTo>
                    <a:pt x="122903" y="1934282"/>
                  </a:lnTo>
                  <a:lnTo>
                    <a:pt x="142811" y="1976096"/>
                  </a:lnTo>
                  <a:lnTo>
                    <a:pt x="164123" y="2017211"/>
                  </a:lnTo>
                  <a:lnTo>
                    <a:pt x="186815" y="2057581"/>
                  </a:lnTo>
                  <a:lnTo>
                    <a:pt x="210861" y="2097159"/>
                  </a:lnTo>
                  <a:lnTo>
                    <a:pt x="236233" y="2135901"/>
                  </a:lnTo>
                  <a:lnTo>
                    <a:pt x="262903" y="2173761"/>
                  </a:lnTo>
                  <a:lnTo>
                    <a:pt x="290839" y="2210696"/>
                  </a:lnTo>
                  <a:lnTo>
                    <a:pt x="320011" y="2246664"/>
                  </a:lnTo>
                  <a:lnTo>
                    <a:pt x="350383" y="2281624"/>
                  </a:lnTo>
                  <a:lnTo>
                    <a:pt x="381922" y="2315535"/>
                  </a:lnTo>
                  <a:lnTo>
                    <a:pt x="414591" y="2348359"/>
                  </a:lnTo>
                  <a:lnTo>
                    <a:pt x="448352" y="2380058"/>
                  </a:lnTo>
                  <a:lnTo>
                    <a:pt x="483168" y="2410595"/>
                  </a:lnTo>
                  <a:lnTo>
                    <a:pt x="518998" y="2439936"/>
                  </a:lnTo>
                  <a:lnTo>
                    <a:pt x="555800" y="2468047"/>
                  </a:lnTo>
                  <a:lnTo>
                    <a:pt x="593534" y="2494896"/>
                  </a:lnTo>
                  <a:lnTo>
                    <a:pt x="632155" y="2520451"/>
                  </a:lnTo>
                  <a:lnTo>
                    <a:pt x="671619" y="2544684"/>
                  </a:lnTo>
                  <a:lnTo>
                    <a:pt x="711881" y="2567567"/>
                  </a:lnTo>
                  <a:lnTo>
                    <a:pt x="752895" y="2589073"/>
                  </a:lnTo>
                  <a:lnTo>
                    <a:pt x="794613" y="2609179"/>
                  </a:lnTo>
                  <a:lnTo>
                    <a:pt x="836989" y="2627860"/>
                  </a:lnTo>
                  <a:lnTo>
                    <a:pt x="879973" y="2645095"/>
                  </a:lnTo>
                  <a:lnTo>
                    <a:pt x="923515" y="2660865"/>
                  </a:lnTo>
                  <a:lnTo>
                    <a:pt x="967567" y="2675152"/>
                  </a:lnTo>
                  <a:lnTo>
                    <a:pt x="1012077" y="2687939"/>
                  </a:lnTo>
                  <a:lnTo>
                    <a:pt x="1056995" y="2699211"/>
                  </a:lnTo>
                  <a:lnTo>
                    <a:pt x="1102269" y="2708956"/>
                  </a:lnTo>
                  <a:lnTo>
                    <a:pt x="1147846" y="2717162"/>
                  </a:lnTo>
                  <a:lnTo>
                    <a:pt x="1193676" y="2723820"/>
                  </a:lnTo>
                  <a:lnTo>
                    <a:pt x="1239704" y="2728922"/>
                  </a:lnTo>
                  <a:lnTo>
                    <a:pt x="1285879" y="2732463"/>
                  </a:lnTo>
                  <a:lnTo>
                    <a:pt x="1332148" y="2734439"/>
                  </a:lnTo>
                  <a:lnTo>
                    <a:pt x="1378456" y="2734846"/>
                  </a:lnTo>
                  <a:lnTo>
                    <a:pt x="1424752" y="2733685"/>
                  </a:lnTo>
                  <a:lnTo>
                    <a:pt x="1470982" y="2730957"/>
                  </a:lnTo>
                  <a:lnTo>
                    <a:pt x="1517093" y="2726666"/>
                  </a:lnTo>
                  <a:lnTo>
                    <a:pt x="1563033" y="2720815"/>
                  </a:lnTo>
                  <a:lnTo>
                    <a:pt x="1608748" y="2713412"/>
                  </a:lnTo>
                  <a:lnTo>
                    <a:pt x="1654186" y="2704466"/>
                  </a:lnTo>
                  <a:lnTo>
                    <a:pt x="1699295" y="2693986"/>
                  </a:lnTo>
                  <a:lnTo>
                    <a:pt x="1744023" y="2681984"/>
                  </a:lnTo>
                  <a:lnTo>
                    <a:pt x="1788320" y="2668475"/>
                  </a:lnTo>
                  <a:lnTo>
                    <a:pt x="1832133" y="2653474"/>
                  </a:lnTo>
                  <a:lnTo>
                    <a:pt x="1875414" y="2636997"/>
                  </a:lnTo>
                  <a:lnTo>
                    <a:pt x="1918111" y="2619065"/>
                  </a:lnTo>
                  <a:lnTo>
                    <a:pt x="1960177" y="2599697"/>
                  </a:lnTo>
                  <a:lnTo>
                    <a:pt x="2001563" y="2578915"/>
                  </a:lnTo>
                  <a:lnTo>
                    <a:pt x="2042222" y="2556745"/>
                  </a:lnTo>
                  <a:lnTo>
                    <a:pt x="2082106" y="2533210"/>
                  </a:lnTo>
                  <a:lnTo>
                    <a:pt x="2121171" y="2508338"/>
                  </a:lnTo>
                  <a:lnTo>
                    <a:pt x="2159371" y="2482157"/>
                  </a:lnTo>
                  <a:lnTo>
                    <a:pt x="2196663" y="2454698"/>
                  </a:lnTo>
                  <a:lnTo>
                    <a:pt x="2233003" y="2425993"/>
                  </a:lnTo>
                  <a:lnTo>
                    <a:pt x="2268351" y="2396073"/>
                  </a:lnTo>
                  <a:lnTo>
                    <a:pt x="2302665" y="2364973"/>
                  </a:lnTo>
                  <a:lnTo>
                    <a:pt x="2335907" y="2332729"/>
                  </a:lnTo>
                  <a:lnTo>
                    <a:pt x="2368037" y="2299378"/>
                  </a:lnTo>
                  <a:lnTo>
                    <a:pt x="2399020" y="2264958"/>
                  </a:lnTo>
                  <a:lnTo>
                    <a:pt x="2428819" y="2229509"/>
                  </a:lnTo>
                  <a:lnTo>
                    <a:pt x="2457402" y="2193071"/>
                  </a:lnTo>
                  <a:lnTo>
                    <a:pt x="2484733" y="2155686"/>
                  </a:lnTo>
                  <a:lnTo>
                    <a:pt x="2510784" y="2117397"/>
                  </a:lnTo>
                  <a:lnTo>
                    <a:pt x="2535522" y="2078248"/>
                  </a:lnTo>
                  <a:lnTo>
                    <a:pt x="2558921" y="2038283"/>
                  </a:lnTo>
                  <a:lnTo>
                    <a:pt x="2580954" y="1997550"/>
                  </a:lnTo>
                  <a:lnTo>
                    <a:pt x="2601594" y="1956093"/>
                  </a:lnTo>
                  <a:lnTo>
                    <a:pt x="2620819" y="1913962"/>
                  </a:lnTo>
                  <a:lnTo>
                    <a:pt x="2577595" y="1895116"/>
                  </a:lnTo>
                  <a:lnTo>
                    <a:pt x="2534371" y="1876271"/>
                  </a:lnTo>
                  <a:lnTo>
                    <a:pt x="2491148" y="1857425"/>
                  </a:lnTo>
                  <a:lnTo>
                    <a:pt x="2447924" y="1838580"/>
                  </a:lnTo>
                  <a:lnTo>
                    <a:pt x="2404700" y="1819735"/>
                  </a:lnTo>
                  <a:lnTo>
                    <a:pt x="2361477" y="1800889"/>
                  </a:lnTo>
                  <a:lnTo>
                    <a:pt x="2318253" y="1782044"/>
                  </a:lnTo>
                  <a:lnTo>
                    <a:pt x="2275029" y="1763198"/>
                  </a:lnTo>
                  <a:lnTo>
                    <a:pt x="2231806" y="1744353"/>
                  </a:lnTo>
                  <a:lnTo>
                    <a:pt x="2188582" y="1725508"/>
                  </a:lnTo>
                  <a:lnTo>
                    <a:pt x="2145358" y="1706662"/>
                  </a:lnTo>
                  <a:lnTo>
                    <a:pt x="2102135" y="1687817"/>
                  </a:lnTo>
                  <a:lnTo>
                    <a:pt x="2058911" y="1668972"/>
                  </a:lnTo>
                  <a:lnTo>
                    <a:pt x="2015687" y="1650126"/>
                  </a:lnTo>
                  <a:lnTo>
                    <a:pt x="1972464" y="1631281"/>
                  </a:lnTo>
                  <a:lnTo>
                    <a:pt x="1929240" y="1612435"/>
                  </a:lnTo>
                  <a:lnTo>
                    <a:pt x="1886016" y="1593590"/>
                  </a:lnTo>
                  <a:lnTo>
                    <a:pt x="1842793" y="1574745"/>
                  </a:lnTo>
                  <a:lnTo>
                    <a:pt x="1799569" y="1555899"/>
                  </a:lnTo>
                  <a:lnTo>
                    <a:pt x="1756345" y="1537054"/>
                  </a:lnTo>
                  <a:lnTo>
                    <a:pt x="1713122" y="1518208"/>
                  </a:lnTo>
                  <a:lnTo>
                    <a:pt x="1669898" y="1499363"/>
                  </a:lnTo>
                  <a:lnTo>
                    <a:pt x="1626674" y="1480518"/>
                  </a:lnTo>
                  <a:lnTo>
                    <a:pt x="1583451" y="1461672"/>
                  </a:lnTo>
                  <a:lnTo>
                    <a:pt x="1540227" y="1442827"/>
                  </a:lnTo>
                  <a:lnTo>
                    <a:pt x="1497003" y="1423982"/>
                  </a:lnTo>
                  <a:lnTo>
                    <a:pt x="1453780" y="1405136"/>
                  </a:lnTo>
                  <a:lnTo>
                    <a:pt x="1410556" y="1386291"/>
                  </a:lnTo>
                  <a:close/>
                </a:path>
              </a:pathLst>
            </a:custGeom>
            <a:solidFill>
              <a:srgbClr val="8FAADC">
                <a:alpha val="100000"/>
              </a:srgbClr>
            </a:solidFill>
          </p:spPr>
          <p:txBody>
            <a:bodyPr/>
            <a:lstStyle/>
            <a:p>
              <a:endParaRPr/>
            </a:p>
          </p:txBody>
        </p:sp>
        <p:sp>
          <p:nvSpPr>
            <p:cNvPr id="29" name="pg5">
              <a:extLst>
                <a:ext uri="{FF2B5EF4-FFF2-40B4-BE49-F238E27FC236}">
                  <a16:creationId xmlns:a16="http://schemas.microsoft.com/office/drawing/2014/main" id="{CA262888-2B26-AB6B-D5C1-1F1B7B3DF44D}"/>
                </a:ext>
              </a:extLst>
            </p:cNvPr>
            <p:cNvSpPr/>
            <p:nvPr/>
          </p:nvSpPr>
          <p:spPr>
            <a:xfrm>
              <a:off x="3663867" y="1495246"/>
              <a:ext cx="1367445" cy="1913962"/>
            </a:xfrm>
            <a:custGeom>
              <a:avLst/>
              <a:gdLst/>
              <a:ahLst/>
              <a:cxnLst/>
              <a:rect l="0" t="0" r="0" b="0"/>
              <a:pathLst>
                <a:path w="1367445" h="1913962">
                  <a:moveTo>
                    <a:pt x="0" y="1367445"/>
                  </a:moveTo>
                  <a:lnTo>
                    <a:pt x="43223" y="1386291"/>
                  </a:lnTo>
                  <a:lnTo>
                    <a:pt x="86447" y="1405136"/>
                  </a:lnTo>
                  <a:lnTo>
                    <a:pt x="129671" y="1423982"/>
                  </a:lnTo>
                  <a:lnTo>
                    <a:pt x="172894" y="1442827"/>
                  </a:lnTo>
                  <a:lnTo>
                    <a:pt x="216118" y="1461672"/>
                  </a:lnTo>
                  <a:lnTo>
                    <a:pt x="259342" y="1480518"/>
                  </a:lnTo>
                  <a:lnTo>
                    <a:pt x="302565" y="1499363"/>
                  </a:lnTo>
                  <a:lnTo>
                    <a:pt x="345789" y="1518208"/>
                  </a:lnTo>
                  <a:lnTo>
                    <a:pt x="389013" y="1537054"/>
                  </a:lnTo>
                  <a:lnTo>
                    <a:pt x="432236" y="1555899"/>
                  </a:lnTo>
                  <a:lnTo>
                    <a:pt x="475460" y="1574745"/>
                  </a:lnTo>
                  <a:lnTo>
                    <a:pt x="518684" y="1593590"/>
                  </a:lnTo>
                  <a:lnTo>
                    <a:pt x="561907" y="1612435"/>
                  </a:lnTo>
                  <a:lnTo>
                    <a:pt x="605131" y="1631281"/>
                  </a:lnTo>
                  <a:lnTo>
                    <a:pt x="648355" y="1650126"/>
                  </a:lnTo>
                  <a:lnTo>
                    <a:pt x="691578" y="1668972"/>
                  </a:lnTo>
                  <a:lnTo>
                    <a:pt x="734802" y="1687817"/>
                  </a:lnTo>
                  <a:lnTo>
                    <a:pt x="778026" y="1706662"/>
                  </a:lnTo>
                  <a:lnTo>
                    <a:pt x="821249" y="1725508"/>
                  </a:lnTo>
                  <a:lnTo>
                    <a:pt x="864473" y="1744353"/>
                  </a:lnTo>
                  <a:lnTo>
                    <a:pt x="907697" y="1763198"/>
                  </a:lnTo>
                  <a:lnTo>
                    <a:pt x="950920" y="1782044"/>
                  </a:lnTo>
                  <a:lnTo>
                    <a:pt x="994144" y="1800889"/>
                  </a:lnTo>
                  <a:lnTo>
                    <a:pt x="1037368" y="1819735"/>
                  </a:lnTo>
                  <a:lnTo>
                    <a:pt x="1080591" y="1838580"/>
                  </a:lnTo>
                  <a:lnTo>
                    <a:pt x="1123815" y="1857425"/>
                  </a:lnTo>
                  <a:lnTo>
                    <a:pt x="1167039" y="1876271"/>
                  </a:lnTo>
                  <a:lnTo>
                    <a:pt x="1210262" y="1895116"/>
                  </a:lnTo>
                  <a:lnTo>
                    <a:pt x="1253486" y="1913962"/>
                  </a:lnTo>
                  <a:lnTo>
                    <a:pt x="1271426" y="1870817"/>
                  </a:lnTo>
                  <a:lnTo>
                    <a:pt x="1287881" y="1827085"/>
                  </a:lnTo>
                  <a:lnTo>
                    <a:pt x="1302833" y="1782817"/>
                  </a:lnTo>
                  <a:lnTo>
                    <a:pt x="1316263" y="1738063"/>
                  </a:lnTo>
                  <a:lnTo>
                    <a:pt x="1328157" y="1692877"/>
                  </a:lnTo>
                  <a:lnTo>
                    <a:pt x="1338500" y="1647311"/>
                  </a:lnTo>
                  <a:lnTo>
                    <a:pt x="1347280" y="1601418"/>
                  </a:lnTo>
                  <a:lnTo>
                    <a:pt x="1354487" y="1555252"/>
                  </a:lnTo>
                  <a:lnTo>
                    <a:pt x="1360113" y="1508866"/>
                  </a:lnTo>
                  <a:lnTo>
                    <a:pt x="1364151" y="1462316"/>
                  </a:lnTo>
                  <a:lnTo>
                    <a:pt x="1366595" y="1415654"/>
                  </a:lnTo>
                  <a:lnTo>
                    <a:pt x="1367445" y="1368937"/>
                  </a:lnTo>
                  <a:lnTo>
                    <a:pt x="1366697" y="1322217"/>
                  </a:lnTo>
                  <a:lnTo>
                    <a:pt x="1364354" y="1275551"/>
                  </a:lnTo>
                  <a:lnTo>
                    <a:pt x="1360418" y="1228992"/>
                  </a:lnTo>
                  <a:lnTo>
                    <a:pt x="1354894" y="1182594"/>
                  </a:lnTo>
                  <a:lnTo>
                    <a:pt x="1347787" y="1136412"/>
                  </a:lnTo>
                  <a:lnTo>
                    <a:pt x="1339107" y="1090500"/>
                  </a:lnTo>
                  <a:lnTo>
                    <a:pt x="1328864" y="1044911"/>
                  </a:lnTo>
                  <a:lnTo>
                    <a:pt x="1317069" y="999699"/>
                  </a:lnTo>
                  <a:lnTo>
                    <a:pt x="1303736" y="954917"/>
                  </a:lnTo>
                  <a:lnTo>
                    <a:pt x="1288881" y="910616"/>
                  </a:lnTo>
                  <a:lnTo>
                    <a:pt x="1272521" y="866848"/>
                  </a:lnTo>
                  <a:lnTo>
                    <a:pt x="1254675" y="823665"/>
                  </a:lnTo>
                  <a:lnTo>
                    <a:pt x="1235364" y="781116"/>
                  </a:lnTo>
                  <a:lnTo>
                    <a:pt x="1214611" y="739253"/>
                  </a:lnTo>
                  <a:lnTo>
                    <a:pt x="1192440" y="698122"/>
                  </a:lnTo>
                  <a:lnTo>
                    <a:pt x="1168877" y="657774"/>
                  </a:lnTo>
                  <a:lnTo>
                    <a:pt x="1143949" y="618253"/>
                  </a:lnTo>
                  <a:lnTo>
                    <a:pt x="1117685" y="579608"/>
                  </a:lnTo>
                  <a:lnTo>
                    <a:pt x="1090116" y="541882"/>
                  </a:lnTo>
                  <a:lnTo>
                    <a:pt x="1061274" y="505121"/>
                  </a:lnTo>
                  <a:lnTo>
                    <a:pt x="1031194" y="469366"/>
                  </a:lnTo>
                  <a:lnTo>
                    <a:pt x="999909" y="434660"/>
                  </a:lnTo>
                  <a:lnTo>
                    <a:pt x="967457" y="401043"/>
                  </a:lnTo>
                  <a:lnTo>
                    <a:pt x="933875" y="368554"/>
                  </a:lnTo>
                  <a:lnTo>
                    <a:pt x="899203" y="337231"/>
                  </a:lnTo>
                  <a:lnTo>
                    <a:pt x="863481" y="307111"/>
                  </a:lnTo>
                  <a:lnTo>
                    <a:pt x="826751" y="278230"/>
                  </a:lnTo>
                  <a:lnTo>
                    <a:pt x="789055" y="250620"/>
                  </a:lnTo>
                  <a:lnTo>
                    <a:pt x="750439" y="224314"/>
                  </a:lnTo>
                  <a:lnTo>
                    <a:pt x="710946" y="199343"/>
                  </a:lnTo>
                  <a:lnTo>
                    <a:pt x="670623" y="175735"/>
                  </a:lnTo>
                  <a:lnTo>
                    <a:pt x="629517" y="153519"/>
                  </a:lnTo>
                  <a:lnTo>
                    <a:pt x="587675" y="132721"/>
                  </a:lnTo>
                  <a:lnTo>
                    <a:pt x="545148" y="113364"/>
                  </a:lnTo>
                  <a:lnTo>
                    <a:pt x="501985" y="95471"/>
                  </a:lnTo>
                  <a:lnTo>
                    <a:pt x="458235" y="79063"/>
                  </a:lnTo>
                  <a:lnTo>
                    <a:pt x="413950" y="64160"/>
                  </a:lnTo>
                  <a:lnTo>
                    <a:pt x="369182" y="50778"/>
                  </a:lnTo>
                  <a:lnTo>
                    <a:pt x="323983" y="38934"/>
                  </a:lnTo>
                  <a:lnTo>
                    <a:pt x="278405" y="28640"/>
                  </a:lnTo>
                  <a:lnTo>
                    <a:pt x="232503" y="19910"/>
                  </a:lnTo>
                  <a:lnTo>
                    <a:pt x="186328" y="12754"/>
                  </a:lnTo>
                  <a:lnTo>
                    <a:pt x="139937" y="7179"/>
                  </a:lnTo>
                  <a:lnTo>
                    <a:pt x="93382" y="3192"/>
                  </a:lnTo>
                  <a:lnTo>
                    <a:pt x="46718" y="798"/>
                  </a:lnTo>
                  <a:lnTo>
                    <a:pt x="0" y="0"/>
                  </a:lnTo>
                  <a:lnTo>
                    <a:pt x="0" y="47153"/>
                  </a:lnTo>
                  <a:lnTo>
                    <a:pt x="0" y="94306"/>
                  </a:lnTo>
                  <a:lnTo>
                    <a:pt x="0" y="141459"/>
                  </a:lnTo>
                  <a:lnTo>
                    <a:pt x="0" y="188613"/>
                  </a:lnTo>
                  <a:lnTo>
                    <a:pt x="0" y="235766"/>
                  </a:lnTo>
                  <a:lnTo>
                    <a:pt x="0" y="282919"/>
                  </a:lnTo>
                  <a:lnTo>
                    <a:pt x="0" y="330073"/>
                  </a:lnTo>
                  <a:lnTo>
                    <a:pt x="0" y="377226"/>
                  </a:lnTo>
                  <a:lnTo>
                    <a:pt x="0" y="424379"/>
                  </a:lnTo>
                  <a:lnTo>
                    <a:pt x="0" y="471533"/>
                  </a:lnTo>
                  <a:lnTo>
                    <a:pt x="0" y="518686"/>
                  </a:lnTo>
                  <a:lnTo>
                    <a:pt x="0" y="565839"/>
                  </a:lnTo>
                  <a:lnTo>
                    <a:pt x="0" y="612992"/>
                  </a:lnTo>
                  <a:lnTo>
                    <a:pt x="0" y="660146"/>
                  </a:lnTo>
                  <a:lnTo>
                    <a:pt x="0" y="707299"/>
                  </a:lnTo>
                  <a:lnTo>
                    <a:pt x="0" y="754452"/>
                  </a:lnTo>
                  <a:lnTo>
                    <a:pt x="0" y="801606"/>
                  </a:lnTo>
                  <a:lnTo>
                    <a:pt x="0" y="848759"/>
                  </a:lnTo>
                  <a:lnTo>
                    <a:pt x="0" y="895912"/>
                  </a:lnTo>
                  <a:lnTo>
                    <a:pt x="0" y="943066"/>
                  </a:lnTo>
                  <a:lnTo>
                    <a:pt x="0" y="990219"/>
                  </a:lnTo>
                  <a:lnTo>
                    <a:pt x="0" y="1037372"/>
                  </a:lnTo>
                  <a:lnTo>
                    <a:pt x="0" y="1084526"/>
                  </a:lnTo>
                  <a:lnTo>
                    <a:pt x="0" y="1131679"/>
                  </a:lnTo>
                  <a:lnTo>
                    <a:pt x="0" y="1178832"/>
                  </a:lnTo>
                  <a:lnTo>
                    <a:pt x="0" y="1225985"/>
                  </a:lnTo>
                  <a:lnTo>
                    <a:pt x="0" y="1273139"/>
                  </a:lnTo>
                  <a:lnTo>
                    <a:pt x="0" y="1320292"/>
                  </a:lnTo>
                  <a:close/>
                </a:path>
              </a:pathLst>
            </a:custGeom>
            <a:solidFill>
              <a:srgbClr val="4472C4">
                <a:alpha val="100000"/>
              </a:srgbClr>
            </a:solidFill>
          </p:spPr>
          <p:txBody>
            <a:bodyPr/>
            <a:lstStyle/>
            <a:p>
              <a:endParaRPr/>
            </a:p>
          </p:txBody>
        </p:sp>
        <p:sp>
          <p:nvSpPr>
            <p:cNvPr id="30" name="pg6">
              <a:extLst>
                <a:ext uri="{FF2B5EF4-FFF2-40B4-BE49-F238E27FC236}">
                  <a16:creationId xmlns:a16="http://schemas.microsoft.com/office/drawing/2014/main" id="{8E973A95-0A60-D2D4-8E37-81EE1E325024}"/>
                </a:ext>
              </a:extLst>
            </p:cNvPr>
            <p:cNvSpPr/>
            <p:nvPr/>
          </p:nvSpPr>
          <p:spPr>
            <a:xfrm>
              <a:off x="2905862" y="3040444"/>
              <a:ext cx="372052" cy="393694"/>
            </a:xfrm>
            <a:custGeom>
              <a:avLst/>
              <a:gdLst/>
              <a:ahLst/>
              <a:cxnLst/>
              <a:rect l="0" t="0" r="0" b="0"/>
              <a:pathLst>
                <a:path w="372052" h="393694">
                  <a:moveTo>
                    <a:pt x="27431" y="393694"/>
                  </a:moveTo>
                  <a:lnTo>
                    <a:pt x="344620" y="393694"/>
                  </a:lnTo>
                  <a:lnTo>
                    <a:pt x="343516" y="393671"/>
                  </a:lnTo>
                  <a:lnTo>
                    <a:pt x="347927" y="393494"/>
                  </a:lnTo>
                  <a:lnTo>
                    <a:pt x="352253" y="392611"/>
                  </a:lnTo>
                  <a:lnTo>
                    <a:pt x="356380" y="391045"/>
                  </a:lnTo>
                  <a:lnTo>
                    <a:pt x="360204" y="388838"/>
                  </a:lnTo>
                  <a:lnTo>
                    <a:pt x="363623" y="386046"/>
                  </a:lnTo>
                  <a:lnTo>
                    <a:pt x="366551" y="382741"/>
                  </a:lnTo>
                  <a:lnTo>
                    <a:pt x="368910" y="379010"/>
                  </a:lnTo>
                  <a:lnTo>
                    <a:pt x="370641" y="374949"/>
                  </a:lnTo>
                  <a:lnTo>
                    <a:pt x="371697" y="370662"/>
                  </a:lnTo>
                  <a:lnTo>
                    <a:pt x="372052" y="366262"/>
                  </a:lnTo>
                  <a:lnTo>
                    <a:pt x="372052" y="27431"/>
                  </a:lnTo>
                  <a:lnTo>
                    <a:pt x="371697" y="23031"/>
                  </a:lnTo>
                  <a:lnTo>
                    <a:pt x="370641" y="18745"/>
                  </a:lnTo>
                  <a:lnTo>
                    <a:pt x="368910" y="14683"/>
                  </a:lnTo>
                  <a:lnTo>
                    <a:pt x="366551" y="10952"/>
                  </a:lnTo>
                  <a:lnTo>
                    <a:pt x="363623" y="7647"/>
                  </a:lnTo>
                  <a:lnTo>
                    <a:pt x="360204" y="4855"/>
                  </a:lnTo>
                  <a:lnTo>
                    <a:pt x="356380" y="2648"/>
                  </a:lnTo>
                  <a:lnTo>
                    <a:pt x="352253" y="1083"/>
                  </a:lnTo>
                  <a:lnTo>
                    <a:pt x="347927" y="200"/>
                  </a:lnTo>
                  <a:lnTo>
                    <a:pt x="344620" y="0"/>
                  </a:lnTo>
                  <a:lnTo>
                    <a:pt x="27431" y="0"/>
                  </a:lnTo>
                  <a:lnTo>
                    <a:pt x="30738" y="200"/>
                  </a:lnTo>
                  <a:lnTo>
                    <a:pt x="26327" y="22"/>
                  </a:lnTo>
                  <a:lnTo>
                    <a:pt x="21944" y="554"/>
                  </a:lnTo>
                  <a:lnTo>
                    <a:pt x="17704" y="1782"/>
                  </a:lnTo>
                  <a:lnTo>
                    <a:pt x="13716" y="3675"/>
                  </a:lnTo>
                  <a:lnTo>
                    <a:pt x="10082" y="6183"/>
                  </a:lnTo>
                  <a:lnTo>
                    <a:pt x="6898" y="9241"/>
                  </a:lnTo>
                  <a:lnTo>
                    <a:pt x="4246" y="12770"/>
                  </a:lnTo>
                  <a:lnTo>
                    <a:pt x="2195" y="16679"/>
                  </a:lnTo>
                  <a:lnTo>
                    <a:pt x="797" y="20867"/>
                  </a:lnTo>
                  <a:lnTo>
                    <a:pt x="88" y="25224"/>
                  </a:lnTo>
                  <a:lnTo>
                    <a:pt x="0" y="27431"/>
                  </a:lnTo>
                  <a:lnTo>
                    <a:pt x="0" y="366262"/>
                  </a:lnTo>
                  <a:lnTo>
                    <a:pt x="88" y="364054"/>
                  </a:lnTo>
                  <a:lnTo>
                    <a:pt x="88" y="368469"/>
                  </a:lnTo>
                  <a:lnTo>
                    <a:pt x="797" y="372827"/>
                  </a:lnTo>
                  <a:lnTo>
                    <a:pt x="2195" y="377014"/>
                  </a:lnTo>
                  <a:lnTo>
                    <a:pt x="4246" y="380923"/>
                  </a:lnTo>
                  <a:lnTo>
                    <a:pt x="6898" y="384452"/>
                  </a:lnTo>
                  <a:lnTo>
                    <a:pt x="10082" y="387511"/>
                  </a:lnTo>
                  <a:lnTo>
                    <a:pt x="13716" y="390019"/>
                  </a:lnTo>
                  <a:lnTo>
                    <a:pt x="17704" y="391911"/>
                  </a:lnTo>
                  <a:lnTo>
                    <a:pt x="21944" y="393139"/>
                  </a:lnTo>
                  <a:lnTo>
                    <a:pt x="26327" y="393671"/>
                  </a:lnTo>
                  <a:close/>
                </a:path>
              </a:pathLst>
            </a:custGeom>
            <a:solidFill>
              <a:srgbClr val="8FAADC">
                <a:alpha val="100000"/>
              </a:srgbClr>
            </a:solidFill>
          </p:spPr>
          <p:txBody>
            <a:bodyPr/>
            <a:lstStyle/>
            <a:p>
              <a:endParaRPr/>
            </a:p>
          </p:txBody>
        </p:sp>
        <p:sp>
          <p:nvSpPr>
            <p:cNvPr id="31" name="tx7">
              <a:extLst>
                <a:ext uri="{FF2B5EF4-FFF2-40B4-BE49-F238E27FC236}">
                  <a16:creationId xmlns:a16="http://schemas.microsoft.com/office/drawing/2014/main" id="{5AED8510-E6A6-671C-3EDE-7D64BF3B3E3D}"/>
                </a:ext>
              </a:extLst>
            </p:cNvPr>
            <p:cNvSpPr/>
            <p:nvPr/>
          </p:nvSpPr>
          <p:spPr>
            <a:xfrm>
              <a:off x="2974927" y="3084042"/>
              <a:ext cx="233924"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FFFFFF">
                      <a:alpha val="100000"/>
                    </a:srgbClr>
                  </a:solidFill>
                  <a:cs typeface="Arial"/>
                </a:rPr>
                <a:t>102</a:t>
              </a:r>
            </a:p>
          </p:txBody>
        </p:sp>
        <p:sp>
          <p:nvSpPr>
            <p:cNvPr id="32" name="tx8">
              <a:extLst>
                <a:ext uri="{FF2B5EF4-FFF2-40B4-BE49-F238E27FC236}">
                  <a16:creationId xmlns:a16="http://schemas.microsoft.com/office/drawing/2014/main" id="{7108F4B3-A443-1C81-1541-B73CEF4271F6}"/>
                </a:ext>
              </a:extLst>
            </p:cNvPr>
            <p:cNvSpPr/>
            <p:nvPr/>
          </p:nvSpPr>
          <p:spPr>
            <a:xfrm>
              <a:off x="2951582" y="3282650"/>
              <a:ext cx="280612"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FFFFFF">
                      <a:alpha val="100000"/>
                    </a:srgbClr>
                  </a:solidFill>
                  <a:cs typeface="Arial"/>
                </a:rPr>
                <a:t>68%</a:t>
              </a:r>
            </a:p>
          </p:txBody>
        </p:sp>
        <p:sp>
          <p:nvSpPr>
            <p:cNvPr id="33" name="pg9">
              <a:extLst>
                <a:ext uri="{FF2B5EF4-FFF2-40B4-BE49-F238E27FC236}">
                  <a16:creationId xmlns:a16="http://schemas.microsoft.com/office/drawing/2014/main" id="{8DC0C628-0A63-15F7-C828-07AC94FD6234}"/>
                </a:ext>
              </a:extLst>
            </p:cNvPr>
            <p:cNvSpPr/>
            <p:nvPr/>
          </p:nvSpPr>
          <p:spPr>
            <a:xfrm>
              <a:off x="4049816" y="2291248"/>
              <a:ext cx="372052" cy="393694"/>
            </a:xfrm>
            <a:custGeom>
              <a:avLst/>
              <a:gdLst/>
              <a:ahLst/>
              <a:cxnLst/>
              <a:rect l="0" t="0" r="0" b="0"/>
              <a:pathLst>
                <a:path w="372052" h="393694">
                  <a:moveTo>
                    <a:pt x="27431" y="393694"/>
                  </a:moveTo>
                  <a:lnTo>
                    <a:pt x="344620" y="393694"/>
                  </a:lnTo>
                  <a:lnTo>
                    <a:pt x="343516" y="393671"/>
                  </a:lnTo>
                  <a:lnTo>
                    <a:pt x="347927" y="393494"/>
                  </a:lnTo>
                  <a:lnTo>
                    <a:pt x="352253" y="392611"/>
                  </a:lnTo>
                  <a:lnTo>
                    <a:pt x="356380" y="391045"/>
                  </a:lnTo>
                  <a:lnTo>
                    <a:pt x="360204" y="388838"/>
                  </a:lnTo>
                  <a:lnTo>
                    <a:pt x="363623" y="386046"/>
                  </a:lnTo>
                  <a:lnTo>
                    <a:pt x="366551" y="382741"/>
                  </a:lnTo>
                  <a:lnTo>
                    <a:pt x="368910" y="379010"/>
                  </a:lnTo>
                  <a:lnTo>
                    <a:pt x="370641" y="374949"/>
                  </a:lnTo>
                  <a:lnTo>
                    <a:pt x="371697" y="370662"/>
                  </a:lnTo>
                  <a:lnTo>
                    <a:pt x="372052" y="366262"/>
                  </a:lnTo>
                  <a:lnTo>
                    <a:pt x="372052" y="27432"/>
                  </a:lnTo>
                  <a:lnTo>
                    <a:pt x="371697" y="23031"/>
                  </a:lnTo>
                  <a:lnTo>
                    <a:pt x="370641" y="18745"/>
                  </a:lnTo>
                  <a:lnTo>
                    <a:pt x="368910" y="14683"/>
                  </a:lnTo>
                  <a:lnTo>
                    <a:pt x="366551" y="10952"/>
                  </a:lnTo>
                  <a:lnTo>
                    <a:pt x="363623" y="7647"/>
                  </a:lnTo>
                  <a:lnTo>
                    <a:pt x="360204" y="4855"/>
                  </a:lnTo>
                  <a:lnTo>
                    <a:pt x="356380" y="2648"/>
                  </a:lnTo>
                  <a:lnTo>
                    <a:pt x="352253" y="1083"/>
                  </a:lnTo>
                  <a:lnTo>
                    <a:pt x="347927" y="200"/>
                  </a:lnTo>
                  <a:lnTo>
                    <a:pt x="344620" y="0"/>
                  </a:lnTo>
                  <a:lnTo>
                    <a:pt x="27431" y="0"/>
                  </a:lnTo>
                  <a:lnTo>
                    <a:pt x="30738" y="200"/>
                  </a:lnTo>
                  <a:lnTo>
                    <a:pt x="26327" y="22"/>
                  </a:lnTo>
                  <a:lnTo>
                    <a:pt x="21944" y="554"/>
                  </a:lnTo>
                  <a:lnTo>
                    <a:pt x="17704" y="1782"/>
                  </a:lnTo>
                  <a:lnTo>
                    <a:pt x="13716" y="3675"/>
                  </a:lnTo>
                  <a:lnTo>
                    <a:pt x="10082" y="6183"/>
                  </a:lnTo>
                  <a:lnTo>
                    <a:pt x="6898" y="9241"/>
                  </a:lnTo>
                  <a:lnTo>
                    <a:pt x="4246" y="12770"/>
                  </a:lnTo>
                  <a:lnTo>
                    <a:pt x="2195" y="16679"/>
                  </a:lnTo>
                  <a:lnTo>
                    <a:pt x="797" y="20867"/>
                  </a:lnTo>
                  <a:lnTo>
                    <a:pt x="88" y="25224"/>
                  </a:lnTo>
                  <a:lnTo>
                    <a:pt x="0" y="27432"/>
                  </a:lnTo>
                  <a:lnTo>
                    <a:pt x="0" y="366262"/>
                  </a:lnTo>
                  <a:lnTo>
                    <a:pt x="88" y="364054"/>
                  </a:lnTo>
                  <a:lnTo>
                    <a:pt x="88" y="368469"/>
                  </a:lnTo>
                  <a:lnTo>
                    <a:pt x="797" y="372827"/>
                  </a:lnTo>
                  <a:lnTo>
                    <a:pt x="2195" y="377014"/>
                  </a:lnTo>
                  <a:lnTo>
                    <a:pt x="4246" y="380923"/>
                  </a:lnTo>
                  <a:lnTo>
                    <a:pt x="6898" y="384452"/>
                  </a:lnTo>
                  <a:lnTo>
                    <a:pt x="10082" y="387511"/>
                  </a:lnTo>
                  <a:lnTo>
                    <a:pt x="13716" y="390019"/>
                  </a:lnTo>
                  <a:lnTo>
                    <a:pt x="17704" y="391911"/>
                  </a:lnTo>
                  <a:lnTo>
                    <a:pt x="21944" y="393139"/>
                  </a:lnTo>
                  <a:lnTo>
                    <a:pt x="26327" y="393671"/>
                  </a:lnTo>
                  <a:close/>
                </a:path>
              </a:pathLst>
            </a:custGeom>
            <a:solidFill>
              <a:srgbClr val="4472C4">
                <a:alpha val="100000"/>
              </a:srgbClr>
            </a:solidFill>
          </p:spPr>
          <p:txBody>
            <a:bodyPr/>
            <a:lstStyle/>
            <a:p>
              <a:endParaRPr/>
            </a:p>
          </p:txBody>
        </p:sp>
        <p:sp>
          <p:nvSpPr>
            <p:cNvPr id="34" name="tx10">
              <a:extLst>
                <a:ext uri="{FF2B5EF4-FFF2-40B4-BE49-F238E27FC236}">
                  <a16:creationId xmlns:a16="http://schemas.microsoft.com/office/drawing/2014/main" id="{0B1B51F6-471E-697B-D2AB-B436812E9B78}"/>
                </a:ext>
              </a:extLst>
            </p:cNvPr>
            <p:cNvSpPr/>
            <p:nvPr/>
          </p:nvSpPr>
          <p:spPr>
            <a:xfrm>
              <a:off x="4157868" y="2336968"/>
              <a:ext cx="155949" cy="100360"/>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FFFFFF">
                      <a:alpha val="100000"/>
                    </a:srgbClr>
                  </a:solidFill>
                  <a:cs typeface="Arial"/>
                </a:rPr>
                <a:t>47</a:t>
              </a:r>
            </a:p>
          </p:txBody>
        </p:sp>
        <p:sp>
          <p:nvSpPr>
            <p:cNvPr id="35" name="tx11">
              <a:extLst>
                <a:ext uri="{FF2B5EF4-FFF2-40B4-BE49-F238E27FC236}">
                  <a16:creationId xmlns:a16="http://schemas.microsoft.com/office/drawing/2014/main" id="{72797CF6-4388-EE9B-7D63-51C24E2C40EC}"/>
                </a:ext>
              </a:extLst>
            </p:cNvPr>
            <p:cNvSpPr/>
            <p:nvPr/>
          </p:nvSpPr>
          <p:spPr>
            <a:xfrm>
              <a:off x="4095536" y="2533453"/>
              <a:ext cx="280612"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FFFFFF">
                      <a:alpha val="100000"/>
                    </a:srgbClr>
                  </a:solidFill>
                  <a:cs typeface="Arial"/>
                </a:rPr>
                <a:t>32%</a:t>
              </a:r>
            </a:p>
          </p:txBody>
        </p:sp>
        <p:sp>
          <p:nvSpPr>
            <p:cNvPr id="36" name="tx12">
              <a:extLst>
                <a:ext uri="{FF2B5EF4-FFF2-40B4-BE49-F238E27FC236}">
                  <a16:creationId xmlns:a16="http://schemas.microsoft.com/office/drawing/2014/main" id="{7E4A91CD-E02B-214D-0C00-5AD478C2FE7A}"/>
                </a:ext>
              </a:extLst>
            </p:cNvPr>
            <p:cNvSpPr/>
            <p:nvPr/>
          </p:nvSpPr>
          <p:spPr>
            <a:xfrm>
              <a:off x="5445174" y="2547012"/>
              <a:ext cx="829865" cy="112811"/>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000000">
                      <a:alpha val="100000"/>
                    </a:srgbClr>
                  </a:solidFill>
                  <a:cs typeface="Arial"/>
                </a:rPr>
                <a:t>Clinical Trial</a:t>
              </a:r>
            </a:p>
          </p:txBody>
        </p:sp>
        <p:sp>
          <p:nvSpPr>
            <p:cNvPr id="37" name="rc13">
              <a:extLst>
                <a:ext uri="{FF2B5EF4-FFF2-40B4-BE49-F238E27FC236}">
                  <a16:creationId xmlns:a16="http://schemas.microsoft.com/office/drawing/2014/main" id="{58EAE948-0D21-B8BE-0DE5-C2CDDE2F92D9}"/>
                </a:ext>
              </a:extLst>
            </p:cNvPr>
            <p:cNvSpPr/>
            <p:nvPr/>
          </p:nvSpPr>
          <p:spPr>
            <a:xfrm>
              <a:off x="5454174" y="2760776"/>
              <a:ext cx="201456" cy="201456"/>
            </a:xfrm>
            <a:prstGeom prst="rect">
              <a:avLst/>
            </a:prstGeom>
            <a:solidFill>
              <a:srgbClr val="4472C4">
                <a:alpha val="100000"/>
              </a:srgbClr>
            </a:solidFill>
          </p:spPr>
          <p:txBody>
            <a:bodyPr/>
            <a:lstStyle/>
            <a:p>
              <a:endParaRPr/>
            </a:p>
          </p:txBody>
        </p:sp>
        <p:sp>
          <p:nvSpPr>
            <p:cNvPr id="38" name="rc14">
              <a:extLst>
                <a:ext uri="{FF2B5EF4-FFF2-40B4-BE49-F238E27FC236}">
                  <a16:creationId xmlns:a16="http://schemas.microsoft.com/office/drawing/2014/main" id="{5832FE00-7910-D398-40C5-51AE65280847}"/>
                </a:ext>
              </a:extLst>
            </p:cNvPr>
            <p:cNvSpPr/>
            <p:nvPr/>
          </p:nvSpPr>
          <p:spPr>
            <a:xfrm>
              <a:off x="5454174" y="2980232"/>
              <a:ext cx="201456" cy="201456"/>
            </a:xfrm>
            <a:prstGeom prst="rect">
              <a:avLst/>
            </a:prstGeom>
            <a:solidFill>
              <a:srgbClr val="8FAADC">
                <a:alpha val="100000"/>
              </a:srgbClr>
            </a:solidFill>
          </p:spPr>
          <p:txBody>
            <a:bodyPr/>
            <a:lstStyle/>
            <a:p>
              <a:endParaRPr/>
            </a:p>
          </p:txBody>
        </p:sp>
        <p:sp>
          <p:nvSpPr>
            <p:cNvPr id="39" name="tx15">
              <a:extLst>
                <a:ext uri="{FF2B5EF4-FFF2-40B4-BE49-F238E27FC236}">
                  <a16:creationId xmlns:a16="http://schemas.microsoft.com/office/drawing/2014/main" id="{E0B5741B-18AC-EB8B-AD7C-47F3E1EE5BD2}"/>
                </a:ext>
              </a:extLst>
            </p:cNvPr>
            <p:cNvSpPr/>
            <p:nvPr/>
          </p:nvSpPr>
          <p:spPr>
            <a:xfrm>
              <a:off x="5740545" y="2816438"/>
              <a:ext cx="210085" cy="88701"/>
            </a:xfrm>
            <a:prstGeom prst="rect">
              <a:avLst/>
            </a:prstGeom>
            <a:noFill/>
          </p:spPr>
          <p:txBody>
            <a:bodyPr wrap="none" lIns="0" tIns="0" rIns="0" bIns="0" anchor="ctr" anchorCtr="1"/>
            <a:lstStyle/>
            <a:p>
              <a:pPr marL="0" marR="0" indent="0" algn="l">
                <a:lnSpc>
                  <a:spcPts val="960"/>
                </a:lnSpc>
                <a:spcBef>
                  <a:spcPts val="0"/>
                </a:spcBef>
                <a:spcAft>
                  <a:spcPts val="0"/>
                </a:spcAft>
              </a:pPr>
              <a:r>
                <a:rPr sz="960">
                  <a:solidFill>
                    <a:srgbClr val="000000">
                      <a:alpha val="100000"/>
                    </a:srgbClr>
                  </a:solidFill>
                  <a:cs typeface="Arial"/>
                </a:rPr>
                <a:t>Yes</a:t>
              </a:r>
            </a:p>
          </p:txBody>
        </p:sp>
        <p:sp>
          <p:nvSpPr>
            <p:cNvPr id="40" name="tx16">
              <a:extLst>
                <a:ext uri="{FF2B5EF4-FFF2-40B4-BE49-F238E27FC236}">
                  <a16:creationId xmlns:a16="http://schemas.microsoft.com/office/drawing/2014/main" id="{46EB305D-8EB8-CEA3-08E2-AE817759CA72}"/>
                </a:ext>
              </a:extLst>
            </p:cNvPr>
            <p:cNvSpPr/>
            <p:nvPr/>
          </p:nvSpPr>
          <p:spPr>
            <a:xfrm>
              <a:off x="5740545" y="3035894"/>
              <a:ext cx="155852" cy="88701"/>
            </a:xfrm>
            <a:prstGeom prst="rect">
              <a:avLst/>
            </a:prstGeom>
            <a:noFill/>
          </p:spPr>
          <p:txBody>
            <a:bodyPr wrap="none" lIns="0" tIns="0" rIns="0" bIns="0" anchor="ctr" anchorCtr="1"/>
            <a:lstStyle/>
            <a:p>
              <a:pPr marL="0" marR="0" indent="0" algn="l">
                <a:lnSpc>
                  <a:spcPts val="960"/>
                </a:lnSpc>
                <a:spcBef>
                  <a:spcPts val="0"/>
                </a:spcBef>
                <a:spcAft>
                  <a:spcPts val="0"/>
                </a:spcAft>
              </a:pPr>
              <a:r>
                <a:rPr sz="960">
                  <a:solidFill>
                    <a:srgbClr val="000000">
                      <a:alpha val="100000"/>
                    </a:srgbClr>
                  </a:solidFill>
                  <a:cs typeface="Arial"/>
                </a:rPr>
                <a:t>No</a:t>
              </a:r>
            </a:p>
          </p:txBody>
        </p:sp>
        <p:sp>
          <p:nvSpPr>
            <p:cNvPr id="41" name="tx17">
              <a:extLst>
                <a:ext uri="{FF2B5EF4-FFF2-40B4-BE49-F238E27FC236}">
                  <a16:creationId xmlns:a16="http://schemas.microsoft.com/office/drawing/2014/main" id="{4899D076-798F-9E66-08F1-A17B29399B27}"/>
                </a:ext>
              </a:extLst>
            </p:cNvPr>
            <p:cNvSpPr/>
            <p:nvPr/>
          </p:nvSpPr>
          <p:spPr>
            <a:xfrm>
              <a:off x="1951644" y="962513"/>
              <a:ext cx="3424445" cy="171628"/>
            </a:xfrm>
            <a:prstGeom prst="rect">
              <a:avLst/>
            </a:prstGeom>
            <a:noFill/>
          </p:spPr>
          <p:txBody>
            <a:bodyPr wrap="none" lIns="0" tIns="0" rIns="0" bIns="0" anchor="ctr" anchorCtr="1"/>
            <a:lstStyle/>
            <a:p>
              <a:pPr marL="0" marR="0" indent="0" algn="l">
                <a:lnSpc>
                  <a:spcPts val="1439"/>
                </a:lnSpc>
                <a:spcBef>
                  <a:spcPts val="0"/>
                </a:spcBef>
                <a:spcAft>
                  <a:spcPts val="0"/>
                </a:spcAft>
              </a:pPr>
              <a:r>
                <a:rPr sz="1439" b="1">
                  <a:solidFill>
                    <a:srgbClr val="000000">
                      <a:alpha val="100000"/>
                    </a:srgbClr>
                  </a:solidFill>
                  <a:cs typeface="Arial"/>
                </a:rPr>
                <a:t>Distribution of Projects by Clinical Trial</a:t>
              </a:r>
            </a:p>
          </p:txBody>
        </p:sp>
      </p:grpSp>
      <p:sp>
        <p:nvSpPr>
          <p:cNvPr id="43" name="TextBox 42">
            <a:extLst>
              <a:ext uri="{FF2B5EF4-FFF2-40B4-BE49-F238E27FC236}">
                <a16:creationId xmlns:a16="http://schemas.microsoft.com/office/drawing/2014/main" id="{E1909D03-7639-DE0C-3E4E-E3CB3B54193A}"/>
              </a:ext>
            </a:extLst>
          </p:cNvPr>
          <p:cNvSpPr txBox="1"/>
          <p:nvPr/>
        </p:nvSpPr>
        <p:spPr>
          <a:xfrm>
            <a:off x="3088531" y="6170975"/>
            <a:ext cx="6002446" cy="646331"/>
          </a:xfrm>
          <a:prstGeom prst="rect">
            <a:avLst/>
          </a:prstGeom>
          <a:noFill/>
        </p:spPr>
        <p:txBody>
          <a:bodyPr wrap="square" lIns="91440" tIns="45720" rIns="91440" bIns="45720" rtlCol="0" anchor="t">
            <a:spAutoFit/>
          </a:bodyPr>
          <a:lstStyle/>
          <a:p>
            <a:pPr algn="ctr"/>
            <a:r>
              <a:rPr lang="en-US" sz="1200">
                <a:solidFill>
                  <a:schemeClr val="bg1"/>
                </a:solidFill>
              </a:rPr>
              <a:t>Source: RAFT data on 149 projects in the Suicide Prevention portfolio with start years between 2005-2023.</a:t>
            </a:r>
          </a:p>
          <a:p>
            <a:pPr algn="ctr"/>
            <a:endParaRPr lang="en-US" sz="1200">
              <a:solidFill>
                <a:schemeClr val="bg1"/>
              </a:solidFill>
            </a:endParaRPr>
          </a:p>
        </p:txBody>
      </p:sp>
    </p:spTree>
    <p:extLst>
      <p:ext uri="{BB962C8B-B14F-4D97-AF65-F5344CB8AC3E}">
        <p14:creationId xmlns:p14="http://schemas.microsoft.com/office/powerpoint/2010/main" val="1395999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97D6AC-9C8E-BDE6-F4C7-468BA356C02C}"/>
              </a:ext>
            </a:extLst>
          </p:cNvPr>
          <p:cNvSpPr/>
          <p:nvPr>
            <p:custDataLst>
              <p:tags r:id="rId2"/>
            </p:custDataLst>
          </p:nvPr>
        </p:nvSpPr>
        <p:spPr>
          <a:xfrm>
            <a:off x="1416337" y="2936452"/>
            <a:ext cx="10332720" cy="400869"/>
          </a:xfrm>
          <a:prstGeom prst="rect">
            <a:avLst/>
          </a:prstGeom>
          <a:solidFill>
            <a:srgbClr val="D9D9D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74127" rIns="0" bIns="74127" numCol="1" spcCol="0" rtlCol="0" fromWordArt="0" anchor="t" anchorCtr="0" forceAA="0" compatLnSpc="1">
            <a:prstTxWarp prst="textNoShape">
              <a:avLst/>
            </a:prstTxWarp>
            <a:noAutofit/>
          </a:bodyPr>
          <a:lstStyle/>
          <a:p>
            <a:pPr algn="ctr">
              <a:spcBef>
                <a:spcPct val="0"/>
              </a:spcBef>
              <a:spcAft>
                <a:spcPct val="0"/>
              </a:spcAft>
            </a:pPr>
            <a:endParaRPr lang="en-US" sz="1556">
              <a:solidFill>
                <a:schemeClr val="tx1"/>
              </a:solidFill>
            </a:endParaRPr>
          </a:p>
        </p:txBody>
      </p:sp>
      <p:sp>
        <p:nvSpPr>
          <p:cNvPr id="183" name="Rectangle 182">
            <a:hlinkClick r:id="rId27" action="ppaction://hlinksldjump"/>
            <a:extLst>
              <a:ext uri="{FF2B5EF4-FFF2-40B4-BE49-F238E27FC236}">
                <a16:creationId xmlns:a16="http://schemas.microsoft.com/office/drawing/2014/main" id="{75B566B4-FD91-EF38-EEBF-928E7EAA946B}"/>
              </a:ext>
            </a:extLst>
          </p:cNvPr>
          <p:cNvSpPr/>
          <p:nvPr>
            <p:custDataLst>
              <p:tags r:id="rId3"/>
            </p:custDataLst>
          </p:nvPr>
        </p:nvSpPr>
        <p:spPr>
          <a:xfrm>
            <a:off x="964288" y="5612999"/>
            <a:ext cx="4030091" cy="38922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Appendix</a:t>
            </a:r>
          </a:p>
        </p:txBody>
      </p:sp>
      <p:sp>
        <p:nvSpPr>
          <p:cNvPr id="182" name="Rectangle 181">
            <a:hlinkClick r:id="rId28" action="ppaction://hlinksldjump"/>
            <a:extLst>
              <a:ext uri="{FF2B5EF4-FFF2-40B4-BE49-F238E27FC236}">
                <a16:creationId xmlns:a16="http://schemas.microsoft.com/office/drawing/2014/main" id="{1B749BA5-853C-43E7-DE8E-455BCCD2A4B8}"/>
              </a:ext>
            </a:extLst>
          </p:cNvPr>
          <p:cNvSpPr/>
          <p:nvPr>
            <p:custDataLst>
              <p:tags r:id="rId4"/>
            </p:custDataLst>
          </p:nvPr>
        </p:nvSpPr>
        <p:spPr>
          <a:xfrm>
            <a:off x="513293" y="5595581"/>
            <a:ext cx="389222" cy="389223"/>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0" b="1">
                <a:solidFill>
                  <a:schemeClr val="bg1"/>
                </a:solidFill>
              </a:rPr>
              <a:t>4</a:t>
            </a:r>
            <a:endParaRPr lang="en-US" sz="1550" b="1">
              <a:solidFill>
                <a:schemeClr val="bg1"/>
              </a:solidFill>
              <a:cs typeface="Calibri"/>
            </a:endParaRPr>
          </a:p>
        </p:txBody>
      </p:sp>
      <p:sp>
        <p:nvSpPr>
          <p:cNvPr id="177" name="Rectangle 176">
            <a:hlinkClick r:id="rId29" action="ppaction://hlinksldjump"/>
            <a:extLst>
              <a:ext uri="{FF2B5EF4-FFF2-40B4-BE49-F238E27FC236}">
                <a16:creationId xmlns:a16="http://schemas.microsoft.com/office/drawing/2014/main" id="{2B794581-48BC-85AC-CFA6-C79A54BE747B}"/>
              </a:ext>
            </a:extLst>
          </p:cNvPr>
          <p:cNvSpPr/>
          <p:nvPr>
            <p:custDataLst>
              <p:tags r:id="rId5"/>
            </p:custDataLst>
          </p:nvPr>
        </p:nvSpPr>
        <p:spPr>
          <a:xfrm>
            <a:off x="965344" y="5141240"/>
            <a:ext cx="4030091"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Methods</a:t>
            </a:r>
          </a:p>
        </p:txBody>
      </p:sp>
      <p:sp>
        <p:nvSpPr>
          <p:cNvPr id="176" name="Rectangle 175">
            <a:hlinkClick r:id="rId30" action="ppaction://hlinksldjump"/>
            <a:extLst>
              <a:ext uri="{FF2B5EF4-FFF2-40B4-BE49-F238E27FC236}">
                <a16:creationId xmlns:a16="http://schemas.microsoft.com/office/drawing/2014/main" id="{04831C24-338B-C589-B46F-01BD5343F06E}"/>
              </a:ext>
            </a:extLst>
          </p:cNvPr>
          <p:cNvSpPr/>
          <p:nvPr>
            <p:custDataLst>
              <p:tags r:id="rId6"/>
            </p:custDataLst>
          </p:nvPr>
        </p:nvSpPr>
        <p:spPr>
          <a:xfrm>
            <a:off x="514349" y="5141240"/>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3</a:t>
            </a:r>
          </a:p>
        </p:txBody>
      </p:sp>
      <p:sp>
        <p:nvSpPr>
          <p:cNvPr id="173" name="Rectangle 172">
            <a:hlinkClick r:id="rId31" action="ppaction://hlinksldjump"/>
            <a:extLst>
              <a:ext uri="{FF2B5EF4-FFF2-40B4-BE49-F238E27FC236}">
                <a16:creationId xmlns:a16="http://schemas.microsoft.com/office/drawing/2014/main" id="{DFD7428F-4073-C173-629B-A7BAB4544841}"/>
              </a:ext>
            </a:extLst>
          </p:cNvPr>
          <p:cNvSpPr/>
          <p:nvPr>
            <p:custDataLst>
              <p:tags r:id="rId7"/>
            </p:custDataLst>
          </p:nvPr>
        </p:nvSpPr>
        <p:spPr>
          <a:xfrm>
            <a:off x="965344" y="3823295"/>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2.5</a:t>
            </a:r>
          </a:p>
        </p:txBody>
      </p:sp>
      <p:sp>
        <p:nvSpPr>
          <p:cNvPr id="170" name="Rectangle 169">
            <a:hlinkClick r:id="rId32" action="ppaction://hlinksldjump"/>
            <a:extLst>
              <a:ext uri="{FF2B5EF4-FFF2-40B4-BE49-F238E27FC236}">
                <a16:creationId xmlns:a16="http://schemas.microsoft.com/office/drawing/2014/main" id="{CE3B08EB-867B-4B5E-8936-998184981810}"/>
              </a:ext>
            </a:extLst>
          </p:cNvPr>
          <p:cNvSpPr/>
          <p:nvPr>
            <p:custDataLst>
              <p:tags r:id="rId8"/>
            </p:custDataLst>
          </p:nvPr>
        </p:nvSpPr>
        <p:spPr>
          <a:xfrm>
            <a:off x="965344" y="3390588"/>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2.4</a:t>
            </a:r>
          </a:p>
        </p:txBody>
      </p:sp>
      <p:sp>
        <p:nvSpPr>
          <p:cNvPr id="167" name="Rectangle 166">
            <a:hlinkClick r:id="rId33" action="ppaction://hlinksldjump"/>
            <a:extLst>
              <a:ext uri="{FF2B5EF4-FFF2-40B4-BE49-F238E27FC236}">
                <a16:creationId xmlns:a16="http://schemas.microsoft.com/office/drawing/2014/main" id="{03BC1964-4BD5-0668-82A2-F658A5C79422}"/>
              </a:ext>
            </a:extLst>
          </p:cNvPr>
          <p:cNvSpPr/>
          <p:nvPr>
            <p:custDataLst>
              <p:tags r:id="rId9"/>
            </p:custDataLst>
          </p:nvPr>
        </p:nvSpPr>
        <p:spPr>
          <a:xfrm>
            <a:off x="965344" y="2939593"/>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2.3</a:t>
            </a:r>
          </a:p>
        </p:txBody>
      </p:sp>
      <p:sp>
        <p:nvSpPr>
          <p:cNvPr id="164" name="Rectangle 163">
            <a:hlinkClick r:id="rId34" action="ppaction://hlinksldjump"/>
            <a:extLst>
              <a:ext uri="{FF2B5EF4-FFF2-40B4-BE49-F238E27FC236}">
                <a16:creationId xmlns:a16="http://schemas.microsoft.com/office/drawing/2014/main" id="{C9ADBCBA-EDFE-1F92-A40E-D4DC8C7292AE}"/>
              </a:ext>
            </a:extLst>
          </p:cNvPr>
          <p:cNvSpPr/>
          <p:nvPr>
            <p:custDataLst>
              <p:tags r:id="rId10"/>
            </p:custDataLst>
          </p:nvPr>
        </p:nvSpPr>
        <p:spPr>
          <a:xfrm>
            <a:off x="965344" y="2488598"/>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2.2</a:t>
            </a:r>
          </a:p>
        </p:txBody>
      </p:sp>
      <p:sp>
        <p:nvSpPr>
          <p:cNvPr id="162" name="Rectangle 161">
            <a:hlinkClick r:id="rId35" action="ppaction://hlinksldjump"/>
            <a:extLst>
              <a:ext uri="{FF2B5EF4-FFF2-40B4-BE49-F238E27FC236}">
                <a16:creationId xmlns:a16="http://schemas.microsoft.com/office/drawing/2014/main" id="{ACF87887-FA77-EA3B-C02F-037BE6E775AA}"/>
              </a:ext>
            </a:extLst>
          </p:cNvPr>
          <p:cNvSpPr/>
          <p:nvPr>
            <p:custDataLst>
              <p:tags r:id="rId11"/>
            </p:custDataLst>
          </p:nvPr>
        </p:nvSpPr>
        <p:spPr>
          <a:xfrm>
            <a:off x="1416338" y="2037603"/>
            <a:ext cx="3579097" cy="38922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Introduction</a:t>
            </a:r>
          </a:p>
        </p:txBody>
      </p:sp>
      <p:sp>
        <p:nvSpPr>
          <p:cNvPr id="161" name="Rectangle 160">
            <a:hlinkClick r:id="rId35" action="ppaction://hlinksldjump"/>
            <a:extLst>
              <a:ext uri="{FF2B5EF4-FFF2-40B4-BE49-F238E27FC236}">
                <a16:creationId xmlns:a16="http://schemas.microsoft.com/office/drawing/2014/main" id="{9AE428D3-E97D-C34A-28B4-3A4F758E0D6B}"/>
              </a:ext>
            </a:extLst>
          </p:cNvPr>
          <p:cNvSpPr/>
          <p:nvPr>
            <p:custDataLst>
              <p:tags r:id="rId12"/>
            </p:custDataLst>
          </p:nvPr>
        </p:nvSpPr>
        <p:spPr>
          <a:xfrm>
            <a:off x="965344" y="2037603"/>
            <a:ext cx="389222" cy="389223"/>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2.1</a:t>
            </a:r>
          </a:p>
        </p:txBody>
      </p:sp>
      <p:sp>
        <p:nvSpPr>
          <p:cNvPr id="158" name="Rectangle 157">
            <a:hlinkClick r:id="rId35" action="ppaction://hlinksldjump"/>
            <a:extLst>
              <a:ext uri="{FF2B5EF4-FFF2-40B4-BE49-F238E27FC236}">
                <a16:creationId xmlns:a16="http://schemas.microsoft.com/office/drawing/2014/main" id="{3C7EA948-68F5-20D2-E3E6-8AFC99678516}"/>
              </a:ext>
            </a:extLst>
          </p:cNvPr>
          <p:cNvSpPr/>
          <p:nvPr>
            <p:custDataLst>
              <p:tags r:id="rId13"/>
            </p:custDataLst>
          </p:nvPr>
        </p:nvSpPr>
        <p:spPr>
          <a:xfrm>
            <a:off x="965344" y="1630154"/>
            <a:ext cx="4030091"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Key Findings</a:t>
            </a:r>
          </a:p>
        </p:txBody>
      </p:sp>
      <p:sp>
        <p:nvSpPr>
          <p:cNvPr id="157" name="Rectangle 156">
            <a:hlinkClick r:id="rId35" action="ppaction://hlinksldjump"/>
            <a:extLst>
              <a:ext uri="{FF2B5EF4-FFF2-40B4-BE49-F238E27FC236}">
                <a16:creationId xmlns:a16="http://schemas.microsoft.com/office/drawing/2014/main" id="{A19FCA9D-9F5C-9CC7-8AD8-7AAFCDA56EE6}"/>
              </a:ext>
            </a:extLst>
          </p:cNvPr>
          <p:cNvSpPr/>
          <p:nvPr>
            <p:custDataLst>
              <p:tags r:id="rId14"/>
            </p:custDataLst>
          </p:nvPr>
        </p:nvSpPr>
        <p:spPr>
          <a:xfrm>
            <a:off x="514349" y="1630154"/>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a:t>
            </a:r>
          </a:p>
        </p:txBody>
      </p:sp>
      <p:sp>
        <p:nvSpPr>
          <p:cNvPr id="155" name="Rectangle 154">
            <a:hlinkClick r:id="rId36" action="ppaction://hlinksldjump"/>
            <a:extLst>
              <a:ext uri="{FF2B5EF4-FFF2-40B4-BE49-F238E27FC236}">
                <a16:creationId xmlns:a16="http://schemas.microsoft.com/office/drawing/2014/main" id="{64D4A2D5-2D62-5B9F-0A3A-99F2223C982D}"/>
              </a:ext>
            </a:extLst>
          </p:cNvPr>
          <p:cNvSpPr/>
          <p:nvPr>
            <p:custDataLst>
              <p:tags r:id="rId15"/>
            </p:custDataLst>
          </p:nvPr>
        </p:nvSpPr>
        <p:spPr>
          <a:xfrm>
            <a:off x="965344" y="1205286"/>
            <a:ext cx="4030091" cy="38922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Executive Summary</a:t>
            </a:r>
          </a:p>
        </p:txBody>
      </p:sp>
      <p:sp>
        <p:nvSpPr>
          <p:cNvPr id="154" name="Rectangle 153">
            <a:hlinkClick r:id="rId31" action="ppaction://hlinksldjump"/>
            <a:extLst>
              <a:ext uri="{FF2B5EF4-FFF2-40B4-BE49-F238E27FC236}">
                <a16:creationId xmlns:a16="http://schemas.microsoft.com/office/drawing/2014/main" id="{EBC105E6-3DD1-FBD9-32AB-5E308DBA2A78}"/>
              </a:ext>
            </a:extLst>
          </p:cNvPr>
          <p:cNvSpPr/>
          <p:nvPr>
            <p:custDataLst>
              <p:tags r:id="rId16"/>
            </p:custDataLst>
          </p:nvPr>
        </p:nvSpPr>
        <p:spPr>
          <a:xfrm>
            <a:off x="514349" y="1205286"/>
            <a:ext cx="389222" cy="389223"/>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1</a:t>
            </a:r>
          </a:p>
        </p:txBody>
      </p:sp>
      <p:sp>
        <p:nvSpPr>
          <p:cNvPr id="153" name="Title 152">
            <a:extLst>
              <a:ext uri="{FF2B5EF4-FFF2-40B4-BE49-F238E27FC236}">
                <a16:creationId xmlns:a16="http://schemas.microsoft.com/office/drawing/2014/main" id="{AE156AD7-270C-DA2D-BCB4-AE84976E3F64}"/>
              </a:ext>
            </a:extLst>
          </p:cNvPr>
          <p:cNvSpPr>
            <a:spLocks noGrp="1"/>
          </p:cNvSpPr>
          <p:nvPr>
            <p:ph type="title"/>
            <p:custDataLst>
              <p:tags r:id="rId17"/>
            </p:custDataLst>
          </p:nvPr>
        </p:nvSpPr>
        <p:spPr/>
        <p:txBody>
          <a:bodyPr/>
          <a:lstStyle/>
          <a:p>
            <a:r>
              <a:rPr lang="en-US" sz="2800"/>
              <a:t>Table of Contents</a:t>
            </a:r>
          </a:p>
        </p:txBody>
      </p:sp>
      <p:sp>
        <p:nvSpPr>
          <p:cNvPr id="3" name="Slide Number Placeholder 2">
            <a:extLst>
              <a:ext uri="{FF2B5EF4-FFF2-40B4-BE49-F238E27FC236}">
                <a16:creationId xmlns:a16="http://schemas.microsoft.com/office/drawing/2014/main" id="{75277F90-0AE7-1324-E21E-263D78226E71}"/>
              </a:ext>
            </a:extLst>
          </p:cNvPr>
          <p:cNvSpPr>
            <a:spLocks noGrp="1"/>
          </p:cNvSpPr>
          <p:nvPr>
            <p:ph type="sldNum" sz="quarter" idx="12"/>
          </p:nvPr>
        </p:nvSpPr>
        <p:spPr>
          <a:xfrm>
            <a:off x="4724400" y="6307524"/>
            <a:ext cx="2743200" cy="365125"/>
          </a:xfrm>
        </p:spPr>
        <p:txBody>
          <a:bodyPr/>
          <a:lstStyle/>
          <a:p>
            <a:fld id="{61ED25BF-8B08-481C-9175-42CBF3C8334C}" type="slidenum">
              <a:rPr lang="en-US" smtClean="0"/>
              <a:pPr/>
              <a:t>31</a:t>
            </a:fld>
            <a:endParaRPr lang="en-US"/>
          </a:p>
        </p:txBody>
      </p:sp>
      <p:cxnSp>
        <p:nvCxnSpPr>
          <p:cNvPr id="185" name="Straight Connector 184">
            <a:extLst>
              <a:ext uri="{FF2B5EF4-FFF2-40B4-BE49-F238E27FC236}">
                <a16:creationId xmlns:a16="http://schemas.microsoft.com/office/drawing/2014/main" id="{00C42B0E-C1F7-5C67-4FEE-5393EF0EEF14}"/>
              </a:ext>
            </a:extLst>
          </p:cNvPr>
          <p:cNvCxnSpPr>
            <a:cxnSpLocks/>
          </p:cNvCxnSpPr>
          <p:nvPr/>
        </p:nvCxnSpPr>
        <p:spPr>
          <a:xfrm>
            <a:off x="2892835" y="1402767"/>
            <a:ext cx="822960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AB9624E8-128C-0899-83A0-4EBE1A08BA56}"/>
              </a:ext>
            </a:extLst>
          </p:cNvPr>
          <p:cNvCxnSpPr>
            <a:cxnSpLocks/>
          </p:cNvCxnSpPr>
          <p:nvPr/>
        </p:nvCxnSpPr>
        <p:spPr>
          <a:xfrm flipV="1">
            <a:off x="2306510" y="1839949"/>
            <a:ext cx="8792917" cy="2134"/>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2E5D82FD-E208-864A-F7AD-FEDB92FB274E}"/>
              </a:ext>
            </a:extLst>
          </p:cNvPr>
          <p:cNvCxnSpPr>
            <a:cxnSpLocks/>
          </p:cNvCxnSpPr>
          <p:nvPr/>
        </p:nvCxnSpPr>
        <p:spPr>
          <a:xfrm>
            <a:off x="2671887" y="2314659"/>
            <a:ext cx="8438249"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5B575469-34FF-3619-6549-91E774D444EC}"/>
              </a:ext>
            </a:extLst>
          </p:cNvPr>
          <p:cNvCxnSpPr>
            <a:cxnSpLocks/>
          </p:cNvCxnSpPr>
          <p:nvPr/>
        </p:nvCxnSpPr>
        <p:spPr>
          <a:xfrm flipV="1">
            <a:off x="1915388" y="5340009"/>
            <a:ext cx="9200348"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935F5FCA-8D45-6671-BF21-3B58BE7B5B09}"/>
              </a:ext>
            </a:extLst>
          </p:cNvPr>
          <p:cNvCxnSpPr>
            <a:cxnSpLocks/>
          </p:cNvCxnSpPr>
          <p:nvPr/>
        </p:nvCxnSpPr>
        <p:spPr>
          <a:xfrm flipV="1">
            <a:off x="2053359" y="5786985"/>
            <a:ext cx="905256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 name="Rectangle 7">
            <a:hlinkClick r:id="rId33" action="ppaction://hlinksldjump"/>
            <a:extLst>
              <a:ext uri="{FF2B5EF4-FFF2-40B4-BE49-F238E27FC236}">
                <a16:creationId xmlns:a16="http://schemas.microsoft.com/office/drawing/2014/main" id="{AD3C91A2-C074-F570-0CEA-A66FC48FFE1F}"/>
              </a:ext>
            </a:extLst>
          </p:cNvPr>
          <p:cNvSpPr/>
          <p:nvPr>
            <p:custDataLst>
              <p:tags r:id="rId18"/>
            </p:custDataLst>
          </p:nvPr>
        </p:nvSpPr>
        <p:spPr>
          <a:xfrm>
            <a:off x="1437155" y="3371165"/>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VA Investigator Distribution Analysis</a:t>
            </a:r>
          </a:p>
        </p:txBody>
      </p:sp>
      <p:sp>
        <p:nvSpPr>
          <p:cNvPr id="9" name="Rectangle 8">
            <a:hlinkClick r:id="rId37" action="ppaction://hlinksldjump"/>
            <a:extLst>
              <a:ext uri="{FF2B5EF4-FFF2-40B4-BE49-F238E27FC236}">
                <a16:creationId xmlns:a16="http://schemas.microsoft.com/office/drawing/2014/main" id="{F580796C-89F3-4202-A5CC-C8B238E3AF68}"/>
              </a:ext>
            </a:extLst>
          </p:cNvPr>
          <p:cNvSpPr/>
          <p:nvPr>
            <p:custDataLst>
              <p:tags r:id="rId19"/>
            </p:custDataLst>
          </p:nvPr>
        </p:nvSpPr>
        <p:spPr>
          <a:xfrm>
            <a:off x="1416338" y="2939593"/>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Suicide Prevention Research Impact Network (SPRINT) Analysis </a:t>
            </a:r>
          </a:p>
        </p:txBody>
      </p:sp>
      <p:sp>
        <p:nvSpPr>
          <p:cNvPr id="11" name="Rectangle 10">
            <a:hlinkClick r:id="rId38" action="ppaction://hlinksldjump"/>
            <a:extLst>
              <a:ext uri="{FF2B5EF4-FFF2-40B4-BE49-F238E27FC236}">
                <a16:creationId xmlns:a16="http://schemas.microsoft.com/office/drawing/2014/main" id="{C4C77EAA-891B-1BC5-6B98-0D2591FEA775}"/>
              </a:ext>
            </a:extLst>
          </p:cNvPr>
          <p:cNvSpPr/>
          <p:nvPr>
            <p:custDataLst>
              <p:tags r:id="rId20"/>
            </p:custDataLst>
          </p:nvPr>
        </p:nvSpPr>
        <p:spPr>
          <a:xfrm>
            <a:off x="1416338" y="2488598"/>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VA Project Distribution Analysis</a:t>
            </a:r>
          </a:p>
        </p:txBody>
      </p:sp>
      <p:cxnSp>
        <p:nvCxnSpPr>
          <p:cNvPr id="13" name="Straight Connector 12">
            <a:extLst>
              <a:ext uri="{FF2B5EF4-FFF2-40B4-BE49-F238E27FC236}">
                <a16:creationId xmlns:a16="http://schemas.microsoft.com/office/drawing/2014/main" id="{55EBDD96-4192-FE1C-1A27-C32F21A0ABDF}"/>
              </a:ext>
            </a:extLst>
          </p:cNvPr>
          <p:cNvCxnSpPr>
            <a:cxnSpLocks/>
          </p:cNvCxnSpPr>
          <p:nvPr/>
        </p:nvCxnSpPr>
        <p:spPr>
          <a:xfrm flipV="1">
            <a:off x="4276436" y="2684485"/>
            <a:ext cx="6820447"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96566B-6EDD-5DC8-1EB2-B99BAE12AF1D}"/>
              </a:ext>
            </a:extLst>
          </p:cNvPr>
          <p:cNvCxnSpPr>
            <a:cxnSpLocks/>
          </p:cNvCxnSpPr>
          <p:nvPr/>
        </p:nvCxnSpPr>
        <p:spPr>
          <a:xfrm>
            <a:off x="6712435" y="3134204"/>
            <a:ext cx="438912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980683E-FB3E-6134-7B04-061D1DBD0364}"/>
              </a:ext>
            </a:extLst>
          </p:cNvPr>
          <p:cNvCxnSpPr>
            <a:cxnSpLocks/>
          </p:cNvCxnSpPr>
          <p:nvPr/>
        </p:nvCxnSpPr>
        <p:spPr>
          <a:xfrm>
            <a:off x="4724400" y="3572474"/>
            <a:ext cx="6400800" cy="1"/>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D85064F-7D9F-EE5A-2DCF-37ABC0B756B1}"/>
              </a:ext>
            </a:extLst>
          </p:cNvPr>
          <p:cNvCxnSpPr>
            <a:cxnSpLocks/>
          </p:cNvCxnSpPr>
          <p:nvPr/>
        </p:nvCxnSpPr>
        <p:spPr>
          <a:xfrm>
            <a:off x="3609000" y="4017623"/>
            <a:ext cx="749808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6" name="Rectangle 45">
            <a:hlinkClick r:id="rId39" action="ppaction://hlinksldjump"/>
            <a:extLst>
              <a:ext uri="{FF2B5EF4-FFF2-40B4-BE49-F238E27FC236}">
                <a16:creationId xmlns:a16="http://schemas.microsoft.com/office/drawing/2014/main" id="{59994B8E-8FA0-270A-7B1A-272CBB88324F}"/>
              </a:ext>
            </a:extLst>
          </p:cNvPr>
          <p:cNvSpPr/>
          <p:nvPr>
            <p:custDataLst>
              <p:tags r:id="rId21"/>
            </p:custDataLst>
          </p:nvPr>
        </p:nvSpPr>
        <p:spPr>
          <a:xfrm>
            <a:off x="1416338" y="3823235"/>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Grant Thematic Analysis</a:t>
            </a:r>
          </a:p>
        </p:txBody>
      </p:sp>
      <p:sp>
        <p:nvSpPr>
          <p:cNvPr id="20" name="Rectangle 19">
            <a:hlinkClick r:id="rId31" action="ppaction://hlinksldjump"/>
            <a:extLst>
              <a:ext uri="{FF2B5EF4-FFF2-40B4-BE49-F238E27FC236}">
                <a16:creationId xmlns:a16="http://schemas.microsoft.com/office/drawing/2014/main" id="{5E3F5931-5CE6-137D-A1DA-A3458EAF8905}"/>
              </a:ext>
            </a:extLst>
          </p:cNvPr>
          <p:cNvSpPr/>
          <p:nvPr>
            <p:custDataLst>
              <p:tags r:id="rId22"/>
            </p:custDataLst>
          </p:nvPr>
        </p:nvSpPr>
        <p:spPr>
          <a:xfrm>
            <a:off x="962296" y="4268303"/>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2.6</a:t>
            </a:r>
          </a:p>
        </p:txBody>
      </p:sp>
      <p:cxnSp>
        <p:nvCxnSpPr>
          <p:cNvPr id="21" name="Straight Connector 20">
            <a:extLst>
              <a:ext uri="{FF2B5EF4-FFF2-40B4-BE49-F238E27FC236}">
                <a16:creationId xmlns:a16="http://schemas.microsoft.com/office/drawing/2014/main" id="{97D6B8C9-D5FF-4281-2936-46507E939FE7}"/>
              </a:ext>
            </a:extLst>
          </p:cNvPr>
          <p:cNvCxnSpPr>
            <a:cxnSpLocks/>
          </p:cNvCxnSpPr>
          <p:nvPr/>
        </p:nvCxnSpPr>
        <p:spPr>
          <a:xfrm>
            <a:off x="4878572" y="4465224"/>
            <a:ext cx="621792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2" name="Rectangle 21">
            <a:hlinkClick r:id="rId40" action="ppaction://hlinksldjump"/>
            <a:extLst>
              <a:ext uri="{FF2B5EF4-FFF2-40B4-BE49-F238E27FC236}">
                <a16:creationId xmlns:a16="http://schemas.microsoft.com/office/drawing/2014/main" id="{6160272F-6F54-A456-FC04-DD34A60E5F6C}"/>
              </a:ext>
            </a:extLst>
          </p:cNvPr>
          <p:cNvSpPr/>
          <p:nvPr>
            <p:custDataLst>
              <p:tags r:id="rId23"/>
            </p:custDataLst>
          </p:nvPr>
        </p:nvSpPr>
        <p:spPr>
          <a:xfrm>
            <a:off x="1413290" y="4259099"/>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VA Medical Center Distribution Analysis</a:t>
            </a:r>
          </a:p>
        </p:txBody>
      </p:sp>
      <p:sp>
        <p:nvSpPr>
          <p:cNvPr id="24" name="Rectangle 23">
            <a:hlinkClick r:id="rId31" action="ppaction://hlinksldjump"/>
            <a:extLst>
              <a:ext uri="{FF2B5EF4-FFF2-40B4-BE49-F238E27FC236}">
                <a16:creationId xmlns:a16="http://schemas.microsoft.com/office/drawing/2014/main" id="{1495B1A5-98E1-FE54-947F-D25B4FD8031D}"/>
              </a:ext>
            </a:extLst>
          </p:cNvPr>
          <p:cNvSpPr/>
          <p:nvPr>
            <p:custDataLst>
              <p:tags r:id="rId24"/>
            </p:custDataLst>
          </p:nvPr>
        </p:nvSpPr>
        <p:spPr>
          <a:xfrm>
            <a:off x="957938" y="4699382"/>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2.7</a:t>
            </a:r>
          </a:p>
        </p:txBody>
      </p:sp>
      <p:cxnSp>
        <p:nvCxnSpPr>
          <p:cNvPr id="25" name="Straight Connector 24">
            <a:extLst>
              <a:ext uri="{FF2B5EF4-FFF2-40B4-BE49-F238E27FC236}">
                <a16:creationId xmlns:a16="http://schemas.microsoft.com/office/drawing/2014/main" id="{BB32FA31-6B45-6D08-832F-4C108122CA20}"/>
              </a:ext>
            </a:extLst>
          </p:cNvPr>
          <p:cNvCxnSpPr>
            <a:cxnSpLocks/>
          </p:cNvCxnSpPr>
          <p:nvPr/>
        </p:nvCxnSpPr>
        <p:spPr>
          <a:xfrm>
            <a:off x="5261867" y="4905012"/>
            <a:ext cx="585216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6" name="Rectangle 25">
            <a:hlinkClick r:id="rId41" action="ppaction://hlinksldjump"/>
            <a:extLst>
              <a:ext uri="{FF2B5EF4-FFF2-40B4-BE49-F238E27FC236}">
                <a16:creationId xmlns:a16="http://schemas.microsoft.com/office/drawing/2014/main" id="{591D5D2C-8590-22CF-4C91-60D0B72539CA}"/>
              </a:ext>
            </a:extLst>
          </p:cNvPr>
          <p:cNvSpPr/>
          <p:nvPr>
            <p:custDataLst>
              <p:tags r:id="rId25"/>
            </p:custDataLst>
          </p:nvPr>
        </p:nvSpPr>
        <p:spPr>
          <a:xfrm>
            <a:off x="1408932" y="4699322"/>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Analysis of Relevant Research Beyond the VA</a:t>
            </a:r>
          </a:p>
        </p:txBody>
      </p:sp>
      <p:sp>
        <p:nvSpPr>
          <p:cNvPr id="10" name="TextBox 9">
            <a:extLst>
              <a:ext uri="{FF2B5EF4-FFF2-40B4-BE49-F238E27FC236}">
                <a16:creationId xmlns:a16="http://schemas.microsoft.com/office/drawing/2014/main" id="{58AA891F-1B48-B5DB-7E8B-02DF2E83C663}"/>
              </a:ext>
            </a:extLst>
          </p:cNvPr>
          <p:cNvSpPr txBox="1"/>
          <p:nvPr/>
        </p:nvSpPr>
        <p:spPr>
          <a:xfrm>
            <a:off x="11129506" y="1224172"/>
            <a:ext cx="617980" cy="307777"/>
          </a:xfrm>
          <a:prstGeom prst="rect">
            <a:avLst/>
          </a:prstGeom>
          <a:noFill/>
        </p:spPr>
        <p:txBody>
          <a:bodyPr wrap="square" lIns="91440" tIns="45720" rIns="91440" bIns="45720" rtlCol="0" anchor="t">
            <a:spAutoFit/>
          </a:bodyPr>
          <a:lstStyle/>
          <a:p>
            <a:r>
              <a:rPr lang="en-US" sz="1400" b="1"/>
              <a:t>3 – 5</a:t>
            </a:r>
          </a:p>
        </p:txBody>
      </p:sp>
      <p:sp>
        <p:nvSpPr>
          <p:cNvPr id="15" name="TextBox 14">
            <a:extLst>
              <a:ext uri="{FF2B5EF4-FFF2-40B4-BE49-F238E27FC236}">
                <a16:creationId xmlns:a16="http://schemas.microsoft.com/office/drawing/2014/main" id="{28955D84-E13C-CA9F-E1EF-BB71F136D2AB}"/>
              </a:ext>
            </a:extLst>
          </p:cNvPr>
          <p:cNvSpPr txBox="1"/>
          <p:nvPr/>
        </p:nvSpPr>
        <p:spPr>
          <a:xfrm>
            <a:off x="11129506" y="1655018"/>
            <a:ext cx="796935" cy="307777"/>
          </a:xfrm>
          <a:prstGeom prst="rect">
            <a:avLst/>
          </a:prstGeom>
          <a:noFill/>
        </p:spPr>
        <p:txBody>
          <a:bodyPr wrap="square" lIns="91440" tIns="45720" rIns="91440" bIns="45720" rtlCol="0" anchor="t">
            <a:spAutoFit/>
          </a:bodyPr>
          <a:lstStyle/>
          <a:p>
            <a:r>
              <a:rPr lang="en-US" sz="1400" b="1" dirty="0"/>
              <a:t>6 – 78  </a:t>
            </a:r>
          </a:p>
        </p:txBody>
      </p:sp>
      <p:sp>
        <p:nvSpPr>
          <p:cNvPr id="18" name="TextBox 17">
            <a:extLst>
              <a:ext uri="{FF2B5EF4-FFF2-40B4-BE49-F238E27FC236}">
                <a16:creationId xmlns:a16="http://schemas.microsoft.com/office/drawing/2014/main" id="{B8863535-C863-2106-EBE1-50329DC8E43E}"/>
              </a:ext>
            </a:extLst>
          </p:cNvPr>
          <p:cNvSpPr txBox="1"/>
          <p:nvPr/>
        </p:nvSpPr>
        <p:spPr>
          <a:xfrm>
            <a:off x="11140215" y="2070116"/>
            <a:ext cx="686646" cy="307777"/>
          </a:xfrm>
          <a:prstGeom prst="rect">
            <a:avLst/>
          </a:prstGeom>
          <a:noFill/>
        </p:spPr>
        <p:txBody>
          <a:bodyPr wrap="square" lIns="91440" tIns="45720" rIns="91440" bIns="45720" rtlCol="0" anchor="t">
            <a:spAutoFit/>
          </a:bodyPr>
          <a:lstStyle/>
          <a:p>
            <a:r>
              <a:rPr lang="en-US" sz="1400" b="1"/>
              <a:t>6 - 7</a:t>
            </a:r>
          </a:p>
        </p:txBody>
      </p:sp>
      <p:sp>
        <p:nvSpPr>
          <p:cNvPr id="27" name="TextBox 26">
            <a:extLst>
              <a:ext uri="{FF2B5EF4-FFF2-40B4-BE49-F238E27FC236}">
                <a16:creationId xmlns:a16="http://schemas.microsoft.com/office/drawing/2014/main" id="{BD0429E0-19D2-EF0E-E7C0-2252CCE5F887}"/>
              </a:ext>
            </a:extLst>
          </p:cNvPr>
          <p:cNvSpPr txBox="1"/>
          <p:nvPr/>
        </p:nvSpPr>
        <p:spPr>
          <a:xfrm>
            <a:off x="11126961" y="2966474"/>
            <a:ext cx="854971" cy="307777"/>
          </a:xfrm>
          <a:prstGeom prst="rect">
            <a:avLst/>
          </a:prstGeom>
          <a:noFill/>
        </p:spPr>
        <p:txBody>
          <a:bodyPr wrap="square" lIns="91440" tIns="45720" rIns="91440" bIns="45720" rtlCol="0" anchor="t">
            <a:spAutoFit/>
          </a:bodyPr>
          <a:lstStyle/>
          <a:p>
            <a:r>
              <a:rPr lang="en-US" sz="1400" b="1"/>
              <a:t>31 – 37 </a:t>
            </a:r>
          </a:p>
        </p:txBody>
      </p:sp>
      <p:sp>
        <p:nvSpPr>
          <p:cNvPr id="29" name="TextBox 28">
            <a:extLst>
              <a:ext uri="{FF2B5EF4-FFF2-40B4-BE49-F238E27FC236}">
                <a16:creationId xmlns:a16="http://schemas.microsoft.com/office/drawing/2014/main" id="{968FD487-B412-CE2F-5387-002C08C3359F}"/>
              </a:ext>
            </a:extLst>
          </p:cNvPr>
          <p:cNvSpPr txBox="1"/>
          <p:nvPr/>
        </p:nvSpPr>
        <p:spPr>
          <a:xfrm>
            <a:off x="11126961" y="3388555"/>
            <a:ext cx="854971" cy="307777"/>
          </a:xfrm>
          <a:prstGeom prst="rect">
            <a:avLst/>
          </a:prstGeom>
          <a:noFill/>
        </p:spPr>
        <p:txBody>
          <a:bodyPr wrap="square" lIns="91440" tIns="45720" rIns="91440" bIns="45720" rtlCol="0" anchor="t">
            <a:spAutoFit/>
          </a:bodyPr>
          <a:lstStyle/>
          <a:p>
            <a:r>
              <a:rPr lang="en-US" sz="1400" b="1" dirty="0"/>
              <a:t>38 – 56 </a:t>
            </a:r>
          </a:p>
        </p:txBody>
      </p:sp>
      <p:sp>
        <p:nvSpPr>
          <p:cNvPr id="31" name="TextBox 30">
            <a:extLst>
              <a:ext uri="{FF2B5EF4-FFF2-40B4-BE49-F238E27FC236}">
                <a16:creationId xmlns:a16="http://schemas.microsoft.com/office/drawing/2014/main" id="{02F0D809-F47D-724E-A784-9A849B02F00D}"/>
              </a:ext>
            </a:extLst>
          </p:cNvPr>
          <p:cNvSpPr txBox="1"/>
          <p:nvPr/>
        </p:nvSpPr>
        <p:spPr>
          <a:xfrm>
            <a:off x="11126961" y="3838716"/>
            <a:ext cx="854971" cy="307777"/>
          </a:xfrm>
          <a:prstGeom prst="rect">
            <a:avLst/>
          </a:prstGeom>
          <a:noFill/>
        </p:spPr>
        <p:txBody>
          <a:bodyPr wrap="square" lIns="91440" tIns="45720" rIns="91440" bIns="45720" rtlCol="0" anchor="t">
            <a:spAutoFit/>
          </a:bodyPr>
          <a:lstStyle/>
          <a:p>
            <a:r>
              <a:rPr lang="en-US" sz="1400" b="1" dirty="0"/>
              <a:t>57 – 64 </a:t>
            </a:r>
          </a:p>
        </p:txBody>
      </p:sp>
      <p:sp>
        <p:nvSpPr>
          <p:cNvPr id="33" name="TextBox 32">
            <a:extLst>
              <a:ext uri="{FF2B5EF4-FFF2-40B4-BE49-F238E27FC236}">
                <a16:creationId xmlns:a16="http://schemas.microsoft.com/office/drawing/2014/main" id="{994E51A0-905C-F862-79FE-5F02D3EA4DB9}"/>
              </a:ext>
            </a:extLst>
          </p:cNvPr>
          <p:cNvSpPr txBox="1"/>
          <p:nvPr/>
        </p:nvSpPr>
        <p:spPr>
          <a:xfrm>
            <a:off x="11126962" y="2499555"/>
            <a:ext cx="854971" cy="307777"/>
          </a:xfrm>
          <a:prstGeom prst="rect">
            <a:avLst/>
          </a:prstGeom>
          <a:noFill/>
        </p:spPr>
        <p:txBody>
          <a:bodyPr wrap="square" lIns="91440" tIns="45720" rIns="91440" bIns="45720" rtlCol="0" anchor="t">
            <a:spAutoFit/>
          </a:bodyPr>
          <a:lstStyle/>
          <a:p>
            <a:r>
              <a:rPr lang="en-US" sz="1400" b="1"/>
              <a:t>8 – 30</a:t>
            </a:r>
          </a:p>
        </p:txBody>
      </p:sp>
      <p:sp>
        <p:nvSpPr>
          <p:cNvPr id="35" name="TextBox 34">
            <a:extLst>
              <a:ext uri="{FF2B5EF4-FFF2-40B4-BE49-F238E27FC236}">
                <a16:creationId xmlns:a16="http://schemas.microsoft.com/office/drawing/2014/main" id="{EE775D3B-4846-C46B-277C-E89A1BCCE346}"/>
              </a:ext>
            </a:extLst>
          </p:cNvPr>
          <p:cNvSpPr txBox="1"/>
          <p:nvPr/>
        </p:nvSpPr>
        <p:spPr>
          <a:xfrm>
            <a:off x="11123913" y="4283724"/>
            <a:ext cx="854971" cy="307777"/>
          </a:xfrm>
          <a:prstGeom prst="rect">
            <a:avLst/>
          </a:prstGeom>
          <a:noFill/>
        </p:spPr>
        <p:txBody>
          <a:bodyPr wrap="square" lIns="91440" tIns="45720" rIns="91440" bIns="45720" rtlCol="0" anchor="t">
            <a:spAutoFit/>
          </a:bodyPr>
          <a:lstStyle/>
          <a:p>
            <a:r>
              <a:rPr lang="en-US" sz="1400" b="1" dirty="0"/>
              <a:t>65 – 69</a:t>
            </a:r>
          </a:p>
        </p:txBody>
      </p:sp>
      <p:sp>
        <p:nvSpPr>
          <p:cNvPr id="37" name="TextBox 36">
            <a:extLst>
              <a:ext uri="{FF2B5EF4-FFF2-40B4-BE49-F238E27FC236}">
                <a16:creationId xmlns:a16="http://schemas.microsoft.com/office/drawing/2014/main" id="{B3063AB4-2C72-C534-D3C3-EC7A64DD1F89}"/>
              </a:ext>
            </a:extLst>
          </p:cNvPr>
          <p:cNvSpPr txBox="1"/>
          <p:nvPr/>
        </p:nvSpPr>
        <p:spPr>
          <a:xfrm>
            <a:off x="11119555" y="4714804"/>
            <a:ext cx="854971" cy="307777"/>
          </a:xfrm>
          <a:prstGeom prst="rect">
            <a:avLst/>
          </a:prstGeom>
          <a:noFill/>
        </p:spPr>
        <p:txBody>
          <a:bodyPr wrap="square" lIns="91440" tIns="45720" rIns="91440" bIns="45720" rtlCol="0" anchor="t">
            <a:spAutoFit/>
          </a:bodyPr>
          <a:lstStyle/>
          <a:p>
            <a:r>
              <a:rPr lang="en-US" sz="1400" b="1" dirty="0"/>
              <a:t>70 – 78</a:t>
            </a:r>
          </a:p>
        </p:txBody>
      </p:sp>
      <p:sp>
        <p:nvSpPr>
          <p:cNvPr id="39" name="TextBox 38">
            <a:extLst>
              <a:ext uri="{FF2B5EF4-FFF2-40B4-BE49-F238E27FC236}">
                <a16:creationId xmlns:a16="http://schemas.microsoft.com/office/drawing/2014/main" id="{6C75BFEB-401F-3B48-3AC8-ED123D626BA3}"/>
              </a:ext>
            </a:extLst>
          </p:cNvPr>
          <p:cNvSpPr txBox="1"/>
          <p:nvPr/>
        </p:nvSpPr>
        <p:spPr>
          <a:xfrm>
            <a:off x="11140215" y="5188451"/>
            <a:ext cx="854971" cy="307777"/>
          </a:xfrm>
          <a:prstGeom prst="rect">
            <a:avLst/>
          </a:prstGeom>
          <a:noFill/>
        </p:spPr>
        <p:txBody>
          <a:bodyPr wrap="square" lIns="91440" tIns="45720" rIns="91440" bIns="45720" rtlCol="0" anchor="t">
            <a:spAutoFit/>
          </a:bodyPr>
          <a:lstStyle/>
          <a:p>
            <a:r>
              <a:rPr lang="en-US" sz="1400" b="1" dirty="0"/>
              <a:t>79 – 84  </a:t>
            </a:r>
          </a:p>
        </p:txBody>
      </p:sp>
      <p:sp>
        <p:nvSpPr>
          <p:cNvPr id="41" name="TextBox 40">
            <a:extLst>
              <a:ext uri="{FF2B5EF4-FFF2-40B4-BE49-F238E27FC236}">
                <a16:creationId xmlns:a16="http://schemas.microsoft.com/office/drawing/2014/main" id="{4068653A-B795-99D5-3088-3CA4274B674B}"/>
              </a:ext>
            </a:extLst>
          </p:cNvPr>
          <p:cNvSpPr txBox="1"/>
          <p:nvPr/>
        </p:nvSpPr>
        <p:spPr>
          <a:xfrm>
            <a:off x="11140215" y="5633705"/>
            <a:ext cx="854971" cy="307777"/>
          </a:xfrm>
          <a:prstGeom prst="rect">
            <a:avLst/>
          </a:prstGeom>
          <a:noFill/>
        </p:spPr>
        <p:txBody>
          <a:bodyPr wrap="square" lIns="91440" tIns="45720" rIns="91440" bIns="45720" rtlCol="0" anchor="t">
            <a:spAutoFit/>
          </a:bodyPr>
          <a:lstStyle/>
          <a:p>
            <a:r>
              <a:rPr lang="en-US" sz="1400" b="1" dirty="0"/>
              <a:t>85 – 130</a:t>
            </a:r>
          </a:p>
        </p:txBody>
      </p:sp>
    </p:spTree>
    <p:custDataLst>
      <p:tags r:id="rId1"/>
    </p:custDataLst>
    <p:extLst>
      <p:ext uri="{BB962C8B-B14F-4D97-AF65-F5344CB8AC3E}">
        <p14:creationId xmlns:p14="http://schemas.microsoft.com/office/powerpoint/2010/main" val="26379701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45C3A6C-F933-A85C-4A45-228832510476}"/>
              </a:ext>
            </a:extLst>
          </p:cNvPr>
          <p:cNvSpPr/>
          <p:nvPr/>
        </p:nvSpPr>
        <p:spPr>
          <a:xfrm>
            <a:off x="-9376" y="763458"/>
            <a:ext cx="5451790" cy="5234999"/>
          </a:xfrm>
          <a:prstGeom prst="rect">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3405" y="45441"/>
            <a:ext cx="10960395" cy="680223"/>
          </a:xfrm>
        </p:spPr>
        <p:txBody>
          <a:bodyPr/>
          <a:lstStyle/>
          <a:p>
            <a:r>
              <a:rPr lang="en-US" sz="2800"/>
              <a:t>Framework | SPRINT API Analysis </a:t>
            </a:r>
          </a:p>
        </p:txBody>
      </p:sp>
      <p:graphicFrame>
        <p:nvGraphicFramePr>
          <p:cNvPr id="18" name="Table 17">
            <a:extLst>
              <a:ext uri="{FF2B5EF4-FFF2-40B4-BE49-F238E27FC236}">
                <a16:creationId xmlns:a16="http://schemas.microsoft.com/office/drawing/2014/main" id="{0F11E759-704E-3014-8564-C0D719E7BE61}"/>
              </a:ext>
            </a:extLst>
          </p:cNvPr>
          <p:cNvGraphicFramePr>
            <a:graphicFrameLocks noGrp="1"/>
          </p:cNvGraphicFramePr>
          <p:nvPr>
            <p:extLst>
              <p:ext uri="{D42A27DB-BD31-4B8C-83A1-F6EECF244321}">
                <p14:modId xmlns:p14="http://schemas.microsoft.com/office/powerpoint/2010/main" val="915686154"/>
              </p:ext>
            </p:extLst>
          </p:nvPr>
        </p:nvGraphicFramePr>
        <p:xfrm>
          <a:off x="6025229" y="1625580"/>
          <a:ext cx="5558398" cy="3261360"/>
        </p:xfrm>
        <a:graphic>
          <a:graphicData uri="http://schemas.openxmlformats.org/drawingml/2006/table">
            <a:tbl>
              <a:tblPr firstRow="1" bandRow="1">
                <a:tableStyleId>{5940675A-B579-460E-94D1-54222C63F5DA}</a:tableStyleId>
              </a:tblPr>
              <a:tblGrid>
                <a:gridCol w="5558398">
                  <a:extLst>
                    <a:ext uri="{9D8B030D-6E8A-4147-A177-3AD203B41FA5}">
                      <a16:colId xmlns:a16="http://schemas.microsoft.com/office/drawing/2014/main" val="3947204508"/>
                    </a:ext>
                  </a:extLst>
                </a:gridCol>
              </a:tblGrid>
              <a:tr h="2540426">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lang="en-US" sz="1600" b="1" u="sng" dirty="0">
                          <a:solidFill>
                            <a:srgbClr val="002F56"/>
                          </a:solidFill>
                        </a:rPr>
                        <a:t>SPRINT API Analysis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solidFill>
                            <a:schemeClr val="tx1"/>
                          </a:solidFill>
                          <a:latin typeface="+mn-lt"/>
                        </a:rPr>
                        <a:t>To broadly understand the extent of suicide prevention research in the VA, </a:t>
                      </a:r>
                      <a:r>
                        <a:rPr lang="en-US" sz="1600" b="0" dirty="0">
                          <a:solidFill>
                            <a:schemeClr val="tx1"/>
                          </a:solidFill>
                          <a:latin typeface="+mn-lt"/>
                        </a:rPr>
                        <a:t>we </a:t>
                      </a:r>
                      <a:r>
                        <a:rPr lang="en-US" sz="1600" b="1" dirty="0">
                          <a:solidFill>
                            <a:schemeClr val="tx1"/>
                          </a:solidFill>
                          <a:latin typeface="+mn-lt"/>
                        </a:rPr>
                        <a:t>assessed key </a:t>
                      </a:r>
                      <a:r>
                        <a:rPr lang="en-US" sz="1600" b="1" dirty="0">
                          <a:latin typeface="+mn-lt"/>
                          <a:cs typeface="Arial"/>
                        </a:rPr>
                        <a:t>characteristics of projects in the SPRINT API and compared against projects within the Suicide Prevention AMP.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i="1" dirty="0"/>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1600" b="1" i="0" dirty="0"/>
                        <a:t>Key Question(s):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dirty="0"/>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i="0" dirty="0"/>
                        <a:t>What are key characteristics of SPRINT API projects?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b="0" i="0" dirty="0"/>
                        <a:t>What overlap if any are there between Suicide Prevention AMP projects and SPRINT API projects </a:t>
                      </a:r>
                    </a:p>
                    <a:p>
                      <a:pPr marL="0" marR="0" lvl="0" indent="0" algn="r" defTabSz="914400" rtl="0" eaLnBrk="1" fontAlgn="auto" latinLnBrk="0" hangingPunct="1">
                        <a:lnSpc>
                          <a:spcPct val="100000"/>
                        </a:lnSpc>
                        <a:spcBef>
                          <a:spcPts val="0"/>
                        </a:spcBef>
                        <a:spcAft>
                          <a:spcPts val="0"/>
                        </a:spcAft>
                        <a:buClrTx/>
                        <a:buSzTx/>
                        <a:buFont typeface="+mj-lt"/>
                        <a:buNone/>
                        <a:tabLst/>
                        <a:defRPr/>
                      </a:pPr>
                      <a:r>
                        <a:rPr lang="en-US" sz="1600" b="0" i="1" dirty="0"/>
                        <a:t>Pages 32 – 37</a:t>
                      </a: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9767812"/>
                  </a:ext>
                </a:extLst>
              </a:tr>
            </a:tbl>
          </a:graphicData>
        </a:graphic>
      </p:graphicFrame>
      <p:sp>
        <p:nvSpPr>
          <p:cNvPr id="10" name="Rectangle 9">
            <a:hlinkClick r:id="" action="ppaction://noaction"/>
            <a:extLst>
              <a:ext uri="{FF2B5EF4-FFF2-40B4-BE49-F238E27FC236}">
                <a16:creationId xmlns:a16="http://schemas.microsoft.com/office/drawing/2014/main" id="{372CE844-0282-0EA5-52F9-A86CBCB7C8F5}"/>
              </a:ext>
            </a:extLst>
          </p:cNvPr>
          <p:cNvSpPr/>
          <p:nvPr>
            <p:custDataLst>
              <p:tags r:id="rId2"/>
            </p:custDataLst>
          </p:nvPr>
        </p:nvSpPr>
        <p:spPr>
          <a:xfrm rot="16200000">
            <a:off x="6334829" y="2233210"/>
            <a:ext cx="65" cy="40011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76200" rIns="0" bIns="762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 name="Rectangle 10">
            <a:hlinkClick r:id="" action="ppaction://noaction"/>
            <a:extLst>
              <a:ext uri="{FF2B5EF4-FFF2-40B4-BE49-F238E27FC236}">
                <a16:creationId xmlns:a16="http://schemas.microsoft.com/office/drawing/2014/main" id="{7913310D-F3A2-CEAE-23EB-0E92553A0E09}"/>
              </a:ext>
            </a:extLst>
          </p:cNvPr>
          <p:cNvSpPr/>
          <p:nvPr>
            <p:custDataLst>
              <p:tags r:id="rId3"/>
            </p:custDataLst>
          </p:nvPr>
        </p:nvSpPr>
        <p:spPr>
          <a:xfrm rot="16200000">
            <a:off x="6334829" y="2233210"/>
            <a:ext cx="65" cy="40011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76200" rIns="0" bIns="762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CBB0253-3E9C-F51D-1D47-2E7994FD96D4}"/>
              </a:ext>
            </a:extLst>
          </p:cNvPr>
          <p:cNvSpPr/>
          <p:nvPr/>
        </p:nvSpPr>
        <p:spPr>
          <a:xfrm rot="16200000" flipV="1">
            <a:off x="2869285" y="3502314"/>
            <a:ext cx="5234867" cy="45719"/>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5940B105-889E-F345-AB40-A51EB6A8A09A}"/>
              </a:ext>
            </a:extLst>
          </p:cNvPr>
          <p:cNvGrpSpPr/>
          <p:nvPr/>
        </p:nvGrpSpPr>
        <p:grpSpPr>
          <a:xfrm>
            <a:off x="5303806" y="1571550"/>
            <a:ext cx="358508" cy="377377"/>
            <a:chOff x="6010275" y="2171700"/>
            <a:chExt cx="603250" cy="635000"/>
          </a:xfrm>
        </p:grpSpPr>
        <p:sp>
          <p:nvSpPr>
            <p:cNvPr id="15" name="Oval 14">
              <a:extLst>
                <a:ext uri="{FF2B5EF4-FFF2-40B4-BE49-F238E27FC236}">
                  <a16:creationId xmlns:a16="http://schemas.microsoft.com/office/drawing/2014/main" id="{D967DA7F-76F0-331D-A7B3-D9530DA86009}"/>
                </a:ext>
              </a:extLst>
            </p:cNvPr>
            <p:cNvSpPr/>
            <p:nvPr/>
          </p:nvSpPr>
          <p:spPr>
            <a:xfrm rot="16200000">
              <a:off x="5994400" y="2187575"/>
              <a:ext cx="635000" cy="603250"/>
            </a:xfrm>
            <a:prstGeom prst="ellipse">
              <a:avLst/>
            </a:prstGeom>
            <a:solidFill>
              <a:schemeClr val="bg1"/>
            </a:solidFill>
            <a:ln w="38100">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081">
              <a:extLst>
                <a:ext uri="{FF2B5EF4-FFF2-40B4-BE49-F238E27FC236}">
                  <a16:creationId xmlns:a16="http://schemas.microsoft.com/office/drawing/2014/main" id="{F7D95254-28F2-E9C7-C748-87DF41ABC02A}"/>
                </a:ext>
              </a:extLst>
            </p:cNvPr>
            <p:cNvSpPr>
              <a:spLocks noChangeAspect="1" noEditPoints="1"/>
            </p:cNvSpPr>
            <p:nvPr/>
          </p:nvSpPr>
          <p:spPr bwMode="auto">
            <a:xfrm rot="16200000">
              <a:off x="6085313" y="2259747"/>
              <a:ext cx="453172" cy="458907"/>
            </a:xfrm>
            <a:custGeom>
              <a:avLst/>
              <a:gdLst>
                <a:gd name="T0" fmla="*/ 251 w 502"/>
                <a:gd name="T1" fmla="*/ 502 h 502"/>
                <a:gd name="T2" fmla="*/ 0 w 502"/>
                <a:gd name="T3" fmla="*/ 251 h 502"/>
                <a:gd name="T4" fmla="*/ 251 w 502"/>
                <a:gd name="T5" fmla="*/ 0 h 502"/>
                <a:gd name="T6" fmla="*/ 502 w 502"/>
                <a:gd name="T7" fmla="*/ 251 h 502"/>
                <a:gd name="T8" fmla="*/ 251 w 502"/>
                <a:gd name="T9" fmla="*/ 502 h 502"/>
                <a:gd name="T10" fmla="*/ 414 w 502"/>
                <a:gd name="T11" fmla="*/ 234 h 502"/>
                <a:gd name="T12" fmla="*/ 414 w 502"/>
                <a:gd name="T13" fmla="*/ 205 h 502"/>
                <a:gd name="T14" fmla="*/ 381 w 502"/>
                <a:gd name="T15" fmla="*/ 172 h 502"/>
                <a:gd name="T16" fmla="*/ 351 w 502"/>
                <a:gd name="T17" fmla="*/ 172 h 502"/>
                <a:gd name="T18" fmla="*/ 251 w 502"/>
                <a:gd name="T19" fmla="*/ 272 h 502"/>
                <a:gd name="T20" fmla="*/ 151 w 502"/>
                <a:gd name="T21" fmla="*/ 172 h 502"/>
                <a:gd name="T22" fmla="*/ 121 w 502"/>
                <a:gd name="T23" fmla="*/ 172 h 502"/>
                <a:gd name="T24" fmla="*/ 88 w 502"/>
                <a:gd name="T25" fmla="*/ 205 h 502"/>
                <a:gd name="T26" fmla="*/ 88 w 502"/>
                <a:gd name="T27" fmla="*/ 234 h 502"/>
                <a:gd name="T28" fmla="*/ 236 w 502"/>
                <a:gd name="T29" fmla="*/ 383 h 502"/>
                <a:gd name="T30" fmla="*/ 266 w 502"/>
                <a:gd name="T31" fmla="*/ 383 h 502"/>
                <a:gd name="T32" fmla="*/ 414 w 502"/>
                <a:gd name="T33" fmla="*/ 23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2" h="502">
                  <a:moveTo>
                    <a:pt x="251" y="502"/>
                  </a:moveTo>
                  <a:cubicBezTo>
                    <a:pt x="113" y="502"/>
                    <a:pt x="0" y="390"/>
                    <a:pt x="0" y="251"/>
                  </a:cubicBezTo>
                  <a:cubicBezTo>
                    <a:pt x="0" y="112"/>
                    <a:pt x="113" y="0"/>
                    <a:pt x="251" y="0"/>
                  </a:cubicBezTo>
                  <a:cubicBezTo>
                    <a:pt x="390" y="0"/>
                    <a:pt x="502" y="112"/>
                    <a:pt x="502" y="251"/>
                  </a:cubicBezTo>
                  <a:cubicBezTo>
                    <a:pt x="502" y="390"/>
                    <a:pt x="390" y="502"/>
                    <a:pt x="251" y="502"/>
                  </a:cubicBezTo>
                  <a:close/>
                  <a:moveTo>
                    <a:pt x="414" y="234"/>
                  </a:moveTo>
                  <a:cubicBezTo>
                    <a:pt x="422" y="226"/>
                    <a:pt x="422" y="213"/>
                    <a:pt x="414" y="205"/>
                  </a:cubicBezTo>
                  <a:cubicBezTo>
                    <a:pt x="381" y="172"/>
                    <a:pt x="381" y="172"/>
                    <a:pt x="381" y="172"/>
                  </a:cubicBezTo>
                  <a:cubicBezTo>
                    <a:pt x="373" y="163"/>
                    <a:pt x="360" y="163"/>
                    <a:pt x="351" y="172"/>
                  </a:cubicBezTo>
                  <a:cubicBezTo>
                    <a:pt x="251" y="272"/>
                    <a:pt x="251" y="272"/>
                    <a:pt x="251" y="272"/>
                  </a:cubicBezTo>
                  <a:cubicBezTo>
                    <a:pt x="151" y="172"/>
                    <a:pt x="151" y="172"/>
                    <a:pt x="151" y="172"/>
                  </a:cubicBezTo>
                  <a:cubicBezTo>
                    <a:pt x="143" y="163"/>
                    <a:pt x="130" y="163"/>
                    <a:pt x="121" y="172"/>
                  </a:cubicBezTo>
                  <a:cubicBezTo>
                    <a:pt x="88" y="205"/>
                    <a:pt x="88" y="205"/>
                    <a:pt x="88" y="205"/>
                  </a:cubicBezTo>
                  <a:cubicBezTo>
                    <a:pt x="80" y="213"/>
                    <a:pt x="80" y="226"/>
                    <a:pt x="88" y="234"/>
                  </a:cubicBezTo>
                  <a:cubicBezTo>
                    <a:pt x="236" y="383"/>
                    <a:pt x="236" y="383"/>
                    <a:pt x="236" y="383"/>
                  </a:cubicBezTo>
                  <a:cubicBezTo>
                    <a:pt x="245" y="391"/>
                    <a:pt x="258" y="391"/>
                    <a:pt x="266" y="383"/>
                  </a:cubicBezTo>
                  <a:lnTo>
                    <a:pt x="414" y="234"/>
                  </a:lnTo>
                  <a:close/>
                </a:path>
              </a:pathLst>
            </a:custGeom>
            <a:solidFill>
              <a:srgbClr val="002F56"/>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7" name="Textfeld 17">
            <a:extLst>
              <a:ext uri="{FF2B5EF4-FFF2-40B4-BE49-F238E27FC236}">
                <a16:creationId xmlns:a16="http://schemas.microsoft.com/office/drawing/2014/main" id="{03BB74E7-E222-5ED8-DBE6-C9614A3FCB9F}"/>
              </a:ext>
            </a:extLst>
          </p:cNvPr>
          <p:cNvSpPr txBox="1"/>
          <p:nvPr/>
        </p:nvSpPr>
        <p:spPr bwMode="gray">
          <a:xfrm>
            <a:off x="2371168" y="3292248"/>
            <a:ext cx="3002531" cy="272415"/>
          </a:xfrm>
          <a:prstGeom prst="roundRect">
            <a:avLst/>
          </a:prstGeom>
          <a:solidFill>
            <a:schemeClr val="tx2">
              <a:lumMod val="20000"/>
              <a:lumOff val="80000"/>
            </a:schemeClr>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0" tIns="0" rIns="0" bIns="0" rtlCol="0" anchor="ctr">
            <a:spAutoFit/>
          </a:bodyPr>
          <a:lstStyle/>
          <a:p>
            <a:pPr algn="ctr">
              <a:buClr>
                <a:srgbClr val="3C464B"/>
              </a:buClr>
            </a:pPr>
            <a:r>
              <a:rPr lang="en-US" sz="1600" b="1">
                <a:cs typeface="Calibri"/>
              </a:rPr>
              <a:t>High Level Overview  </a:t>
            </a:r>
          </a:p>
        </p:txBody>
      </p:sp>
      <p:sp>
        <p:nvSpPr>
          <p:cNvPr id="12" name="Oval 27">
            <a:extLst>
              <a:ext uri="{FF2B5EF4-FFF2-40B4-BE49-F238E27FC236}">
                <a16:creationId xmlns:a16="http://schemas.microsoft.com/office/drawing/2014/main" id="{1574950B-C07F-EE54-9CC8-E620F66CCF85}"/>
              </a:ext>
            </a:extLst>
          </p:cNvPr>
          <p:cNvSpPr>
            <a:spLocks noChangeArrowheads="1"/>
          </p:cNvSpPr>
          <p:nvPr>
            <p:custDataLst>
              <p:tags r:id="rId4"/>
            </p:custDataLst>
          </p:nvPr>
        </p:nvSpPr>
        <p:spPr bwMode="auto">
          <a:xfrm flipH="1">
            <a:off x="164272" y="2444151"/>
            <a:ext cx="1691245" cy="1968611"/>
          </a:xfrm>
          <a:prstGeom prst="roundRect">
            <a:avLst/>
          </a:prstGeom>
          <a:solidFill>
            <a:schemeClr val="bg1">
              <a:lumMod val="85000"/>
            </a:schemeClr>
          </a:solidFill>
          <a:ln w="38100" cmpd="sng">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45720" tIns="45720" rIns="45720" bIns="45720" anchor="ctr" anchorCtr="1">
            <a:no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r>
              <a:rPr lang="en-US">
                <a:latin typeface="Arial"/>
                <a:cs typeface="Arial"/>
              </a:rPr>
              <a:t>Identify and categorize research projects within the SPRINT API</a:t>
            </a:r>
          </a:p>
        </p:txBody>
      </p:sp>
      <p:cxnSp>
        <p:nvCxnSpPr>
          <p:cNvPr id="26" name="Connector: Elbow 25">
            <a:extLst>
              <a:ext uri="{FF2B5EF4-FFF2-40B4-BE49-F238E27FC236}">
                <a16:creationId xmlns:a16="http://schemas.microsoft.com/office/drawing/2014/main" id="{95541484-99AF-F6DF-BEF4-4D896318CE59}"/>
              </a:ext>
            </a:extLst>
          </p:cNvPr>
          <p:cNvCxnSpPr>
            <a:cxnSpLocks/>
            <a:stCxn id="12" idx="1"/>
            <a:endCxn id="7" idx="1"/>
          </p:cNvCxnSpPr>
          <p:nvPr/>
        </p:nvCxnSpPr>
        <p:spPr>
          <a:xfrm flipV="1">
            <a:off x="1855517" y="3428456"/>
            <a:ext cx="515651" cy="1"/>
          </a:xfrm>
          <a:prstGeom prst="bentConnector3">
            <a:avLst>
              <a:gd name="adj1" fmla="val 50000"/>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8BF345E3-CAA5-DC85-9AF3-2AED4BE3ABE7}"/>
              </a:ext>
            </a:extLst>
          </p:cNvPr>
          <p:cNvSpPr>
            <a:spLocks noGrp="1"/>
          </p:cNvSpPr>
          <p:nvPr>
            <p:ph type="sldNum" sz="quarter" idx="12"/>
          </p:nvPr>
        </p:nvSpPr>
        <p:spPr/>
        <p:txBody>
          <a:bodyPr/>
          <a:lstStyle/>
          <a:p>
            <a:r>
              <a:rPr lang="en-US"/>
              <a:t>32</a:t>
            </a:r>
          </a:p>
        </p:txBody>
      </p:sp>
    </p:spTree>
    <p:custDataLst>
      <p:tags r:id="rId1"/>
    </p:custDataLst>
    <p:extLst>
      <p:ext uri="{BB962C8B-B14F-4D97-AF65-F5344CB8AC3E}">
        <p14:creationId xmlns:p14="http://schemas.microsoft.com/office/powerpoint/2010/main" val="1082712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1B1E2-5B9F-3EE3-9640-4B696B51470E}"/>
              </a:ext>
            </a:extLst>
          </p:cNvPr>
          <p:cNvSpPr>
            <a:spLocks noGrp="1"/>
          </p:cNvSpPr>
          <p:nvPr>
            <p:ph type="title"/>
          </p:nvPr>
        </p:nvSpPr>
        <p:spPr/>
        <p:txBody>
          <a:bodyPr/>
          <a:lstStyle/>
          <a:p>
            <a:r>
              <a:rPr lang="en-US" sz="2800">
                <a:cs typeface="Calibri Light"/>
              </a:rPr>
              <a:t>SPRINT API Analysis| Overview </a:t>
            </a:r>
            <a:endParaRPr lang="en-US" sz="2800"/>
          </a:p>
        </p:txBody>
      </p:sp>
      <p:sp>
        <p:nvSpPr>
          <p:cNvPr id="4" name="Slide Number Placeholder 3">
            <a:extLst>
              <a:ext uri="{FF2B5EF4-FFF2-40B4-BE49-F238E27FC236}">
                <a16:creationId xmlns:a16="http://schemas.microsoft.com/office/drawing/2014/main" id="{CD866A3A-F5CD-8B41-F29D-D4C9FF588D0E}"/>
              </a:ext>
            </a:extLst>
          </p:cNvPr>
          <p:cNvSpPr>
            <a:spLocks noGrp="1"/>
          </p:cNvSpPr>
          <p:nvPr>
            <p:ph type="sldNum" sz="quarter" idx="12"/>
          </p:nvPr>
        </p:nvSpPr>
        <p:spPr/>
        <p:txBody>
          <a:bodyPr/>
          <a:lstStyle/>
          <a:p>
            <a:r>
              <a:rPr lang="en-US"/>
              <a:t>33</a:t>
            </a:r>
          </a:p>
        </p:txBody>
      </p:sp>
      <p:sp>
        <p:nvSpPr>
          <p:cNvPr id="10" name="Rectangle 9">
            <a:extLst>
              <a:ext uri="{FF2B5EF4-FFF2-40B4-BE49-F238E27FC236}">
                <a16:creationId xmlns:a16="http://schemas.microsoft.com/office/drawing/2014/main" id="{84A9D646-CE7D-8E30-9261-9962E54B928B}"/>
              </a:ext>
            </a:extLst>
          </p:cNvPr>
          <p:cNvSpPr/>
          <p:nvPr/>
        </p:nvSpPr>
        <p:spPr>
          <a:xfrm>
            <a:off x="287262" y="1991272"/>
            <a:ext cx="5603175" cy="3436169"/>
          </a:xfrm>
          <a:prstGeom prst="rect">
            <a:avLst/>
          </a:prstGeom>
          <a:no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spcBef>
                <a:spcPts val="1200"/>
              </a:spcBef>
              <a:buFont typeface="Arial" panose="020B0604020202020204" pitchFamily="34" charset="0"/>
              <a:buChar char="•"/>
            </a:pPr>
            <a:r>
              <a:rPr lang="en-US" sz="1600" b="1">
                <a:solidFill>
                  <a:schemeClr val="tx1"/>
                </a:solidFill>
                <a:ea typeface="Calibri"/>
                <a:cs typeface="Arial"/>
              </a:rPr>
              <a:t>Suicide Prevention Research Impact </a:t>
            </a:r>
            <a:r>
              <a:rPr lang="en-US" sz="1600" b="1" err="1">
                <a:solidFill>
                  <a:schemeClr val="tx1"/>
                </a:solidFill>
                <a:ea typeface="Calibri"/>
                <a:cs typeface="Arial"/>
              </a:rPr>
              <a:t>NeTwork</a:t>
            </a:r>
            <a:r>
              <a:rPr lang="en-US" sz="1600" b="1">
                <a:solidFill>
                  <a:schemeClr val="tx1"/>
                </a:solidFill>
                <a:ea typeface="Calibri"/>
                <a:cs typeface="Arial"/>
              </a:rPr>
              <a:t> (SPRINT) </a:t>
            </a:r>
            <a:r>
              <a:rPr lang="en-US" sz="1600">
                <a:solidFill>
                  <a:schemeClr val="tx1"/>
                </a:solidFill>
                <a:ea typeface="Calibri"/>
                <a:cs typeface="Arial"/>
              </a:rPr>
              <a:t>is a VA funded initiative designed to accelerate Veteran related suicide prevention research through a </a:t>
            </a:r>
            <a:r>
              <a:rPr lang="en-US" sz="1600" b="0" i="0">
                <a:solidFill>
                  <a:schemeClr val="tx1"/>
                </a:solidFill>
                <a:effectLst/>
              </a:rPr>
              <a:t>national collaborative network of VHA researchers and operations partners</a:t>
            </a:r>
          </a:p>
          <a:p>
            <a:pPr marL="742950" lvl="1" indent="-285750">
              <a:spcBef>
                <a:spcPts val="1200"/>
              </a:spcBef>
              <a:buFont typeface="Arial,Sans-Serif" panose="020B0604020202020204" pitchFamily="34" charset="0"/>
              <a:buChar char="•"/>
            </a:pPr>
            <a:r>
              <a:rPr lang="en-US" sz="1600">
                <a:solidFill>
                  <a:schemeClr val="tx1"/>
                </a:solidFill>
                <a:ea typeface="Calibri"/>
                <a:cs typeface="Arial"/>
              </a:rPr>
              <a:t>SPRINT maintains an </a:t>
            </a:r>
            <a:r>
              <a:rPr lang="en-US" sz="1600" b="1">
                <a:solidFill>
                  <a:schemeClr val="tx1"/>
                </a:solidFill>
                <a:ea typeface="Calibri"/>
                <a:cs typeface="Arial"/>
              </a:rPr>
              <a:t>Active Projects Inventory (API) </a:t>
            </a:r>
            <a:r>
              <a:rPr lang="en-US" sz="1600">
                <a:solidFill>
                  <a:schemeClr val="tx1"/>
                </a:solidFill>
                <a:ea typeface="Calibri"/>
                <a:cs typeface="Arial"/>
              </a:rPr>
              <a:t>of active VA funded suicide prevention research projects</a:t>
            </a:r>
          </a:p>
          <a:p>
            <a:pPr marL="742950" lvl="1" indent="-285750">
              <a:spcBef>
                <a:spcPts val="1200"/>
              </a:spcBef>
              <a:buFont typeface="Arial,Sans-Serif" panose="020B0604020202020204" pitchFamily="34" charset="0"/>
              <a:buChar char="•"/>
            </a:pPr>
            <a:r>
              <a:rPr lang="en-US" sz="1600" b="1">
                <a:solidFill>
                  <a:schemeClr val="tx1"/>
                </a:solidFill>
                <a:ea typeface="Calibri"/>
                <a:cs typeface="Arial"/>
              </a:rPr>
              <a:t>As of June 2023, there are 148 projects in the SPRINT API</a:t>
            </a:r>
          </a:p>
          <a:p>
            <a:pPr marL="285750" indent="-285750">
              <a:spcBef>
                <a:spcPts val="1200"/>
              </a:spcBef>
              <a:buFont typeface="Arial,Sans-Serif" panose="020B0604020202020204" pitchFamily="34" charset="0"/>
              <a:buChar char="•"/>
            </a:pPr>
            <a:r>
              <a:rPr lang="en-US" sz="1600">
                <a:solidFill>
                  <a:schemeClr val="tx1"/>
                </a:solidFill>
                <a:ea typeface="Calibri"/>
                <a:cs typeface="Arial"/>
              </a:rPr>
              <a:t>All 149 projects pulled for this AMP portfolio analysis were exclusively sourced from RAFT</a:t>
            </a:r>
            <a:endParaRPr lang="en-US" sz="1600" b="1">
              <a:solidFill>
                <a:schemeClr val="tx1"/>
              </a:solidFill>
              <a:ea typeface="Calibri"/>
              <a:cs typeface="Arial"/>
            </a:endParaRPr>
          </a:p>
          <a:p>
            <a:pPr marL="285750" indent="-285750">
              <a:buFont typeface="Arial,Sans-Serif" panose="020B0604020202020204" pitchFamily="34" charset="0"/>
              <a:buChar char="•"/>
            </a:pPr>
            <a:endParaRPr lang="en-US" sz="1600" b="1">
              <a:solidFill>
                <a:schemeClr val="tx1"/>
              </a:solidFill>
              <a:cs typeface="Arial"/>
            </a:endParaRPr>
          </a:p>
        </p:txBody>
      </p:sp>
      <p:sp>
        <p:nvSpPr>
          <p:cNvPr id="5" name="Rectangle 4">
            <a:extLst>
              <a:ext uri="{FF2B5EF4-FFF2-40B4-BE49-F238E27FC236}">
                <a16:creationId xmlns:a16="http://schemas.microsoft.com/office/drawing/2014/main" id="{51054D22-62A7-E64E-E3A6-E1EA27DB0776}"/>
              </a:ext>
            </a:extLst>
          </p:cNvPr>
          <p:cNvSpPr/>
          <p:nvPr/>
        </p:nvSpPr>
        <p:spPr>
          <a:xfrm>
            <a:off x="6253298" y="1958154"/>
            <a:ext cx="5603175" cy="3458654"/>
          </a:xfrm>
          <a:prstGeom prst="rect">
            <a:avLst/>
          </a:prstGeom>
          <a:no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buFont typeface="Arial,Sans-Serif" panose="020B0604020202020204" pitchFamily="34" charset="0"/>
              <a:buChar char="•"/>
            </a:pPr>
            <a:r>
              <a:rPr lang="en-US" sz="1600" dirty="0">
                <a:solidFill>
                  <a:schemeClr val="tx1"/>
                </a:solidFill>
                <a:cs typeface="Arial"/>
              </a:rPr>
              <a:t>SPRINT API projects were matched with Suicide AMP projects, TBI AMP projects, and all other RAFT projects using a fuzzy string matching technique on project titles and investigator names</a:t>
            </a:r>
          </a:p>
          <a:p>
            <a:pPr marL="742950" lvl="1" indent="-285750">
              <a:buFont typeface="Arial,Sans-Serif" panose="020B0604020202020204" pitchFamily="34" charset="0"/>
              <a:buChar char="•"/>
            </a:pPr>
            <a:r>
              <a:rPr lang="en-US" sz="1600" dirty="0">
                <a:solidFill>
                  <a:schemeClr val="tx1"/>
                </a:solidFill>
                <a:cs typeface="Arial"/>
              </a:rPr>
              <a:t>Projects with the shortest string distance between project title and investigator name were selected</a:t>
            </a:r>
          </a:p>
          <a:p>
            <a:pPr marL="742950" lvl="1" indent="-285750">
              <a:buFont typeface="Arial,Sans-Serif" panose="020B0604020202020204" pitchFamily="34" charset="0"/>
              <a:buChar char="•"/>
            </a:pPr>
            <a:r>
              <a:rPr lang="en-US" sz="1600" dirty="0">
                <a:solidFill>
                  <a:schemeClr val="tx1"/>
                </a:solidFill>
                <a:cs typeface="Arial"/>
              </a:rPr>
              <a:t>All matches were verified by hand</a:t>
            </a:r>
          </a:p>
        </p:txBody>
      </p:sp>
      <p:sp>
        <p:nvSpPr>
          <p:cNvPr id="7" name="Rectangle 6">
            <a:extLst>
              <a:ext uri="{FF2B5EF4-FFF2-40B4-BE49-F238E27FC236}">
                <a16:creationId xmlns:a16="http://schemas.microsoft.com/office/drawing/2014/main" id="{52B6E988-FE10-CFF7-4C79-915AC05454B0}"/>
              </a:ext>
            </a:extLst>
          </p:cNvPr>
          <p:cNvSpPr/>
          <p:nvPr/>
        </p:nvSpPr>
        <p:spPr>
          <a:xfrm>
            <a:off x="6255480" y="1409625"/>
            <a:ext cx="5600994" cy="560021"/>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cs typeface="Calibri"/>
              </a:rPr>
              <a:t>Methodology</a:t>
            </a:r>
          </a:p>
        </p:txBody>
      </p:sp>
      <p:sp>
        <p:nvSpPr>
          <p:cNvPr id="12" name="Rectangle 11">
            <a:extLst>
              <a:ext uri="{FF2B5EF4-FFF2-40B4-BE49-F238E27FC236}">
                <a16:creationId xmlns:a16="http://schemas.microsoft.com/office/drawing/2014/main" id="{9F0DD375-8F44-B2A0-7ADA-F624D28D18D3}"/>
              </a:ext>
            </a:extLst>
          </p:cNvPr>
          <p:cNvSpPr/>
          <p:nvPr/>
        </p:nvSpPr>
        <p:spPr>
          <a:xfrm>
            <a:off x="279817" y="1424570"/>
            <a:ext cx="5600994" cy="560021"/>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cs typeface="Calibri"/>
              </a:rPr>
              <a:t>Background </a:t>
            </a:r>
          </a:p>
        </p:txBody>
      </p:sp>
      <p:sp>
        <p:nvSpPr>
          <p:cNvPr id="15" name="TextBox 14">
            <a:extLst>
              <a:ext uri="{FF2B5EF4-FFF2-40B4-BE49-F238E27FC236}">
                <a16:creationId xmlns:a16="http://schemas.microsoft.com/office/drawing/2014/main" id="{5F98AB3F-2FED-AF21-3D82-EB4AF3A13B0E}"/>
              </a:ext>
            </a:extLst>
          </p:cNvPr>
          <p:cNvSpPr txBox="1"/>
          <p:nvPr/>
        </p:nvSpPr>
        <p:spPr>
          <a:xfrm>
            <a:off x="197520" y="5402820"/>
            <a:ext cx="8260679" cy="769441"/>
          </a:xfrm>
          <a:prstGeom prst="rect">
            <a:avLst/>
          </a:prstGeom>
          <a:noFill/>
        </p:spPr>
        <p:txBody>
          <a:bodyPr wrap="square" rtlCol="0">
            <a:spAutoFit/>
          </a:bodyPr>
          <a:lstStyle/>
          <a:p>
            <a:r>
              <a:rPr lang="en-US" sz="1100" b="1" dirty="0"/>
              <a:t>Note: </a:t>
            </a:r>
          </a:p>
          <a:p>
            <a:pPr marL="228600" indent="-228600">
              <a:buFont typeface="+mj-lt"/>
              <a:buAutoNum type="arabicPeriod"/>
            </a:pPr>
            <a:r>
              <a:rPr lang="en-US" sz="1100" dirty="0"/>
              <a:t>For detailed step-by-step methodology, see slide 82 in the methods section. The same process used for matching RAFT and VAIRRS was used for matching the SPRINT API with Suicide Prevention AMP projects, TBI AMP projects, and all other RAFT projects, respectively.</a:t>
            </a:r>
          </a:p>
          <a:p>
            <a:pPr marL="228600" indent="-228600">
              <a:buFont typeface="+mj-lt"/>
              <a:buAutoNum type="arabicPeriod"/>
            </a:pPr>
            <a:r>
              <a:rPr lang="en-US" sz="1100" dirty="0"/>
              <a:t>For a full list of all SPRINT API projects and their matches in RAFT, see Appendix F.</a:t>
            </a:r>
          </a:p>
        </p:txBody>
      </p:sp>
      <p:sp>
        <p:nvSpPr>
          <p:cNvPr id="3" name="TextBox 2">
            <a:extLst>
              <a:ext uri="{FF2B5EF4-FFF2-40B4-BE49-F238E27FC236}">
                <a16:creationId xmlns:a16="http://schemas.microsoft.com/office/drawing/2014/main" id="{1148E137-DE4F-0825-8867-DC093C3E19BF}"/>
              </a:ext>
            </a:extLst>
          </p:cNvPr>
          <p:cNvSpPr txBox="1"/>
          <p:nvPr/>
        </p:nvSpPr>
        <p:spPr>
          <a:xfrm>
            <a:off x="267088" y="823878"/>
            <a:ext cx="11657823" cy="646331"/>
          </a:xfrm>
          <a:prstGeom prst="rect">
            <a:avLst/>
          </a:prstGeom>
          <a:noFill/>
        </p:spPr>
        <p:txBody>
          <a:bodyPr wrap="square" lIns="91440" tIns="45720" rIns="91440" bIns="45720" rtlCol="0" anchor="t">
            <a:spAutoFit/>
          </a:bodyPr>
          <a:lstStyle/>
          <a:p>
            <a:r>
              <a:rPr lang="en-US" b="1" i="1">
                <a:cs typeface="Calibri"/>
              </a:rPr>
              <a:t>The SPRINT Active Projects Inventory was analyzed to establish a broader understanding of additional suicide prevention projects occurring at the VA </a:t>
            </a:r>
          </a:p>
        </p:txBody>
      </p:sp>
    </p:spTree>
    <p:extLst>
      <p:ext uri="{BB962C8B-B14F-4D97-AF65-F5344CB8AC3E}">
        <p14:creationId xmlns:p14="http://schemas.microsoft.com/office/powerpoint/2010/main" val="688030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BE23A-011E-C6EF-7988-0E9C04CA09DA}"/>
              </a:ext>
            </a:extLst>
          </p:cNvPr>
          <p:cNvSpPr>
            <a:spLocks noGrp="1"/>
          </p:cNvSpPr>
          <p:nvPr>
            <p:ph type="title"/>
          </p:nvPr>
        </p:nvSpPr>
        <p:spPr/>
        <p:txBody>
          <a:bodyPr/>
          <a:lstStyle/>
          <a:p>
            <a:r>
              <a:rPr lang="en-US"/>
              <a:t>SPRINT API Analysis </a:t>
            </a:r>
          </a:p>
        </p:txBody>
      </p:sp>
      <p:sp>
        <p:nvSpPr>
          <p:cNvPr id="3" name="Slide Number Placeholder 2">
            <a:extLst>
              <a:ext uri="{FF2B5EF4-FFF2-40B4-BE49-F238E27FC236}">
                <a16:creationId xmlns:a16="http://schemas.microsoft.com/office/drawing/2014/main" id="{E412806B-06F5-37CB-8295-44592A1EC6A7}"/>
              </a:ext>
            </a:extLst>
          </p:cNvPr>
          <p:cNvSpPr>
            <a:spLocks noGrp="1"/>
          </p:cNvSpPr>
          <p:nvPr>
            <p:ph type="sldNum" sz="quarter" idx="12"/>
          </p:nvPr>
        </p:nvSpPr>
        <p:spPr>
          <a:xfrm>
            <a:off x="4724400" y="6573085"/>
            <a:ext cx="2743200" cy="365125"/>
          </a:xfrm>
        </p:spPr>
        <p:txBody>
          <a:bodyPr/>
          <a:lstStyle/>
          <a:p>
            <a:r>
              <a:rPr lang="en-US"/>
              <a:t>34</a:t>
            </a:r>
          </a:p>
        </p:txBody>
      </p:sp>
      <p:grpSp>
        <p:nvGrpSpPr>
          <p:cNvPr id="4" name="Group 3">
            <a:extLst>
              <a:ext uri="{FF2B5EF4-FFF2-40B4-BE49-F238E27FC236}">
                <a16:creationId xmlns:a16="http://schemas.microsoft.com/office/drawing/2014/main" id="{53164C71-68AD-F0A2-9855-63A2D5573D36}"/>
              </a:ext>
            </a:extLst>
          </p:cNvPr>
          <p:cNvGrpSpPr/>
          <p:nvPr/>
        </p:nvGrpSpPr>
        <p:grpSpPr>
          <a:xfrm>
            <a:off x="5648325" y="2190050"/>
            <a:ext cx="5715000" cy="3515614"/>
            <a:chOff x="1152147" y="1073883"/>
            <a:chExt cx="5131200" cy="3156249"/>
          </a:xfrm>
        </p:grpSpPr>
        <p:sp>
          <p:nvSpPr>
            <p:cNvPr id="6" name="pg4">
              <a:extLst>
                <a:ext uri="{FF2B5EF4-FFF2-40B4-BE49-F238E27FC236}">
                  <a16:creationId xmlns:a16="http://schemas.microsoft.com/office/drawing/2014/main" id="{7F97A461-FA19-C19D-6723-6AF76BFA3536}"/>
                </a:ext>
              </a:extLst>
            </p:cNvPr>
            <p:cNvSpPr/>
            <p:nvPr/>
          </p:nvSpPr>
          <p:spPr>
            <a:xfrm>
              <a:off x="3384391" y="1495246"/>
              <a:ext cx="1511337" cy="2734886"/>
            </a:xfrm>
            <a:custGeom>
              <a:avLst/>
              <a:gdLst/>
              <a:ahLst/>
              <a:cxnLst/>
              <a:rect l="0" t="0" r="0" b="0"/>
              <a:pathLst>
                <a:path w="1511337" h="2734886">
                  <a:moveTo>
                    <a:pt x="143892" y="1367445"/>
                  </a:moveTo>
                  <a:lnTo>
                    <a:pt x="138930" y="1414337"/>
                  </a:lnTo>
                  <a:lnTo>
                    <a:pt x="133969" y="1461228"/>
                  </a:lnTo>
                  <a:lnTo>
                    <a:pt x="129007" y="1508120"/>
                  </a:lnTo>
                  <a:lnTo>
                    <a:pt x="124045" y="1555011"/>
                  </a:lnTo>
                  <a:lnTo>
                    <a:pt x="119083" y="1601903"/>
                  </a:lnTo>
                  <a:lnTo>
                    <a:pt x="114121" y="1648795"/>
                  </a:lnTo>
                  <a:lnTo>
                    <a:pt x="109160" y="1695686"/>
                  </a:lnTo>
                  <a:lnTo>
                    <a:pt x="104198" y="1742578"/>
                  </a:lnTo>
                  <a:lnTo>
                    <a:pt x="99236" y="1789469"/>
                  </a:lnTo>
                  <a:lnTo>
                    <a:pt x="94274" y="1836361"/>
                  </a:lnTo>
                  <a:lnTo>
                    <a:pt x="89312" y="1883252"/>
                  </a:lnTo>
                  <a:lnTo>
                    <a:pt x="84350" y="1930144"/>
                  </a:lnTo>
                  <a:lnTo>
                    <a:pt x="79389" y="1977035"/>
                  </a:lnTo>
                  <a:lnTo>
                    <a:pt x="74427" y="2023927"/>
                  </a:lnTo>
                  <a:lnTo>
                    <a:pt x="69465" y="2070818"/>
                  </a:lnTo>
                  <a:lnTo>
                    <a:pt x="64503" y="2117710"/>
                  </a:lnTo>
                  <a:lnTo>
                    <a:pt x="59541" y="2164601"/>
                  </a:lnTo>
                  <a:lnTo>
                    <a:pt x="54580" y="2211493"/>
                  </a:lnTo>
                  <a:lnTo>
                    <a:pt x="49618" y="2258384"/>
                  </a:lnTo>
                  <a:lnTo>
                    <a:pt x="44656" y="2305276"/>
                  </a:lnTo>
                  <a:lnTo>
                    <a:pt x="39694" y="2352167"/>
                  </a:lnTo>
                  <a:lnTo>
                    <a:pt x="34732" y="2399059"/>
                  </a:lnTo>
                  <a:lnTo>
                    <a:pt x="29770" y="2445950"/>
                  </a:lnTo>
                  <a:lnTo>
                    <a:pt x="24809" y="2492842"/>
                  </a:lnTo>
                  <a:lnTo>
                    <a:pt x="19847" y="2539733"/>
                  </a:lnTo>
                  <a:lnTo>
                    <a:pt x="14885" y="2586625"/>
                  </a:lnTo>
                  <a:lnTo>
                    <a:pt x="9923" y="2633516"/>
                  </a:lnTo>
                  <a:lnTo>
                    <a:pt x="4961" y="2680408"/>
                  </a:lnTo>
                  <a:lnTo>
                    <a:pt x="0" y="2727300"/>
                  </a:lnTo>
                  <a:lnTo>
                    <a:pt x="46553" y="2731422"/>
                  </a:lnTo>
                  <a:lnTo>
                    <a:pt x="93220" y="2733952"/>
                  </a:lnTo>
                  <a:lnTo>
                    <a:pt x="139947" y="2734886"/>
                  </a:lnTo>
                  <a:lnTo>
                    <a:pt x="186678" y="2734222"/>
                  </a:lnTo>
                  <a:lnTo>
                    <a:pt x="233359" y="2731961"/>
                  </a:lnTo>
                  <a:lnTo>
                    <a:pt x="279936" y="2728107"/>
                  </a:lnTo>
                  <a:lnTo>
                    <a:pt x="326353" y="2722664"/>
                  </a:lnTo>
                  <a:lnTo>
                    <a:pt x="372558" y="2715637"/>
                  </a:lnTo>
                  <a:lnTo>
                    <a:pt x="418495" y="2707035"/>
                  </a:lnTo>
                  <a:lnTo>
                    <a:pt x="464112" y="2696869"/>
                  </a:lnTo>
                  <a:lnTo>
                    <a:pt x="509355" y="2685150"/>
                  </a:lnTo>
                  <a:lnTo>
                    <a:pt x="554170" y="2671892"/>
                  </a:lnTo>
                  <a:lnTo>
                    <a:pt x="598507" y="2657110"/>
                  </a:lnTo>
                  <a:lnTo>
                    <a:pt x="642312" y="2640821"/>
                  </a:lnTo>
                  <a:lnTo>
                    <a:pt x="685536" y="2623045"/>
                  </a:lnTo>
                  <a:lnTo>
                    <a:pt x="728126" y="2603803"/>
                  </a:lnTo>
                  <a:lnTo>
                    <a:pt x="770034" y="2583116"/>
                  </a:lnTo>
                  <a:lnTo>
                    <a:pt x="811211" y="2561009"/>
                  </a:lnTo>
                  <a:lnTo>
                    <a:pt x="851608" y="2537508"/>
                  </a:lnTo>
                  <a:lnTo>
                    <a:pt x="891179" y="2512640"/>
                  </a:lnTo>
                  <a:lnTo>
                    <a:pt x="929877" y="2486435"/>
                  </a:lnTo>
                  <a:lnTo>
                    <a:pt x="967656" y="2458922"/>
                  </a:lnTo>
                  <a:lnTo>
                    <a:pt x="1004474" y="2430135"/>
                  </a:lnTo>
                  <a:lnTo>
                    <a:pt x="1040286" y="2400106"/>
                  </a:lnTo>
                  <a:lnTo>
                    <a:pt x="1075051" y="2368871"/>
                  </a:lnTo>
                  <a:lnTo>
                    <a:pt x="1108728" y="2336466"/>
                  </a:lnTo>
                  <a:lnTo>
                    <a:pt x="1141278" y="2302929"/>
                  </a:lnTo>
                  <a:lnTo>
                    <a:pt x="1172663" y="2268300"/>
                  </a:lnTo>
                  <a:lnTo>
                    <a:pt x="1202847" y="2232618"/>
                  </a:lnTo>
                  <a:lnTo>
                    <a:pt x="1231794" y="2195925"/>
                  </a:lnTo>
                  <a:lnTo>
                    <a:pt x="1259469" y="2158265"/>
                  </a:lnTo>
                  <a:lnTo>
                    <a:pt x="1285842" y="2119681"/>
                  </a:lnTo>
                  <a:lnTo>
                    <a:pt x="1310881" y="2080219"/>
                  </a:lnTo>
                  <a:lnTo>
                    <a:pt x="1334557" y="2039924"/>
                  </a:lnTo>
                  <a:lnTo>
                    <a:pt x="1356841" y="1998843"/>
                  </a:lnTo>
                  <a:lnTo>
                    <a:pt x="1377709" y="1957025"/>
                  </a:lnTo>
                  <a:lnTo>
                    <a:pt x="1397136" y="1914518"/>
                  </a:lnTo>
                  <a:lnTo>
                    <a:pt x="1415099" y="1871372"/>
                  </a:lnTo>
                  <a:lnTo>
                    <a:pt x="1431577" y="1827637"/>
                  </a:lnTo>
                  <a:lnTo>
                    <a:pt x="1446551" y="1783365"/>
                  </a:lnTo>
                  <a:lnTo>
                    <a:pt x="1460003" y="1738607"/>
                  </a:lnTo>
                  <a:lnTo>
                    <a:pt x="1471918" y="1693416"/>
                  </a:lnTo>
                  <a:lnTo>
                    <a:pt x="1482281" y="1647844"/>
                  </a:lnTo>
                  <a:lnTo>
                    <a:pt x="1491082" y="1601944"/>
                  </a:lnTo>
                  <a:lnTo>
                    <a:pt x="1498308" y="1555770"/>
                  </a:lnTo>
                  <a:lnTo>
                    <a:pt x="1503953" y="1509376"/>
                  </a:lnTo>
                  <a:lnTo>
                    <a:pt x="1508008" y="1462817"/>
                  </a:lnTo>
                  <a:lnTo>
                    <a:pt x="1510471" y="1416146"/>
                  </a:lnTo>
                  <a:lnTo>
                    <a:pt x="1511337" y="1369418"/>
                  </a:lnTo>
                  <a:lnTo>
                    <a:pt x="1510606" y="1322688"/>
                  </a:lnTo>
                  <a:lnTo>
                    <a:pt x="1508278" y="1276010"/>
                  </a:lnTo>
                  <a:lnTo>
                    <a:pt x="1504356" y="1229439"/>
                  </a:lnTo>
                  <a:lnTo>
                    <a:pt x="1498846" y="1183029"/>
                  </a:lnTo>
                  <a:lnTo>
                    <a:pt x="1491753" y="1136835"/>
                  </a:lnTo>
                  <a:lnTo>
                    <a:pt x="1483085" y="1090910"/>
                  </a:lnTo>
                  <a:lnTo>
                    <a:pt x="1472853" y="1045308"/>
                  </a:lnTo>
                  <a:lnTo>
                    <a:pt x="1461068" y="1000082"/>
                  </a:lnTo>
                  <a:lnTo>
                    <a:pt x="1447745" y="955286"/>
                  </a:lnTo>
                  <a:lnTo>
                    <a:pt x="1432899" y="910971"/>
                  </a:lnTo>
                  <a:lnTo>
                    <a:pt x="1416548" y="867189"/>
                  </a:lnTo>
                  <a:lnTo>
                    <a:pt x="1398709" y="823991"/>
                  </a:lnTo>
                  <a:lnTo>
                    <a:pt x="1379405" y="781428"/>
                  </a:lnTo>
                  <a:lnTo>
                    <a:pt x="1358658" y="739550"/>
                  </a:lnTo>
                  <a:lnTo>
                    <a:pt x="1336492" y="698405"/>
                  </a:lnTo>
                  <a:lnTo>
                    <a:pt x="1312933" y="658042"/>
                  </a:lnTo>
                  <a:lnTo>
                    <a:pt x="1288008" y="618507"/>
                  </a:lnTo>
                  <a:lnTo>
                    <a:pt x="1261746" y="579848"/>
                  </a:lnTo>
                  <a:lnTo>
                    <a:pt x="1234179" y="542108"/>
                  </a:lnTo>
                  <a:lnTo>
                    <a:pt x="1205339" y="505332"/>
                  </a:lnTo>
                  <a:lnTo>
                    <a:pt x="1175258" y="469563"/>
                  </a:lnTo>
                  <a:lnTo>
                    <a:pt x="1143973" y="434843"/>
                  </a:lnTo>
                  <a:lnTo>
                    <a:pt x="1111520" y="401213"/>
                  </a:lnTo>
                  <a:lnTo>
                    <a:pt x="1077936" y="368711"/>
                  </a:lnTo>
                  <a:lnTo>
                    <a:pt x="1043261" y="337376"/>
                  </a:lnTo>
                  <a:lnTo>
                    <a:pt x="1007536" y="307244"/>
                  </a:lnTo>
                  <a:lnTo>
                    <a:pt x="970802" y="278350"/>
                  </a:lnTo>
                  <a:lnTo>
                    <a:pt x="933102" y="250729"/>
                  </a:lnTo>
                  <a:lnTo>
                    <a:pt x="894480" y="224412"/>
                  </a:lnTo>
                  <a:lnTo>
                    <a:pt x="854981" y="199430"/>
                  </a:lnTo>
                  <a:lnTo>
                    <a:pt x="814652" y="175812"/>
                  </a:lnTo>
                  <a:lnTo>
                    <a:pt x="773539" y="153587"/>
                  </a:lnTo>
                  <a:lnTo>
                    <a:pt x="731691" y="132779"/>
                  </a:lnTo>
                  <a:lnTo>
                    <a:pt x="689156" y="113414"/>
                  </a:lnTo>
                  <a:lnTo>
                    <a:pt x="645984" y="95513"/>
                  </a:lnTo>
                  <a:lnTo>
                    <a:pt x="602226" y="79098"/>
                  </a:lnTo>
                  <a:lnTo>
                    <a:pt x="557932" y="64188"/>
                  </a:lnTo>
                  <a:lnTo>
                    <a:pt x="513155" y="50801"/>
                  </a:lnTo>
                  <a:lnTo>
                    <a:pt x="467946" y="38951"/>
                  </a:lnTo>
                  <a:lnTo>
                    <a:pt x="422359" y="28653"/>
                  </a:lnTo>
                  <a:lnTo>
                    <a:pt x="376447" y="19919"/>
                  </a:lnTo>
                  <a:lnTo>
                    <a:pt x="330263" y="12759"/>
                  </a:lnTo>
                  <a:lnTo>
                    <a:pt x="283861" y="7182"/>
                  </a:lnTo>
                  <a:lnTo>
                    <a:pt x="237296" y="3193"/>
                  </a:lnTo>
                  <a:lnTo>
                    <a:pt x="190621" y="798"/>
                  </a:lnTo>
                  <a:lnTo>
                    <a:pt x="143892" y="0"/>
                  </a:lnTo>
                  <a:lnTo>
                    <a:pt x="143892" y="47153"/>
                  </a:lnTo>
                  <a:lnTo>
                    <a:pt x="143892" y="94306"/>
                  </a:lnTo>
                  <a:lnTo>
                    <a:pt x="143892" y="141459"/>
                  </a:lnTo>
                  <a:lnTo>
                    <a:pt x="143892" y="188613"/>
                  </a:lnTo>
                  <a:lnTo>
                    <a:pt x="143892" y="235766"/>
                  </a:lnTo>
                  <a:lnTo>
                    <a:pt x="143892" y="282919"/>
                  </a:lnTo>
                  <a:lnTo>
                    <a:pt x="143892" y="330073"/>
                  </a:lnTo>
                  <a:lnTo>
                    <a:pt x="143892" y="377226"/>
                  </a:lnTo>
                  <a:lnTo>
                    <a:pt x="143892" y="424379"/>
                  </a:lnTo>
                  <a:lnTo>
                    <a:pt x="143892" y="471533"/>
                  </a:lnTo>
                  <a:lnTo>
                    <a:pt x="143892" y="518686"/>
                  </a:lnTo>
                  <a:lnTo>
                    <a:pt x="143892" y="565839"/>
                  </a:lnTo>
                  <a:lnTo>
                    <a:pt x="143892" y="612992"/>
                  </a:lnTo>
                  <a:lnTo>
                    <a:pt x="143892" y="660146"/>
                  </a:lnTo>
                  <a:lnTo>
                    <a:pt x="143892" y="707299"/>
                  </a:lnTo>
                  <a:lnTo>
                    <a:pt x="143892" y="754452"/>
                  </a:lnTo>
                  <a:lnTo>
                    <a:pt x="143892" y="801606"/>
                  </a:lnTo>
                  <a:lnTo>
                    <a:pt x="143892" y="848759"/>
                  </a:lnTo>
                  <a:lnTo>
                    <a:pt x="143892" y="895912"/>
                  </a:lnTo>
                  <a:lnTo>
                    <a:pt x="143892" y="943066"/>
                  </a:lnTo>
                  <a:lnTo>
                    <a:pt x="143892" y="990219"/>
                  </a:lnTo>
                  <a:lnTo>
                    <a:pt x="143892" y="1037372"/>
                  </a:lnTo>
                  <a:lnTo>
                    <a:pt x="143892" y="1084526"/>
                  </a:lnTo>
                  <a:lnTo>
                    <a:pt x="143892" y="1131679"/>
                  </a:lnTo>
                  <a:lnTo>
                    <a:pt x="143892" y="1178832"/>
                  </a:lnTo>
                  <a:lnTo>
                    <a:pt x="143892" y="1225985"/>
                  </a:lnTo>
                  <a:lnTo>
                    <a:pt x="143892" y="1273139"/>
                  </a:lnTo>
                  <a:lnTo>
                    <a:pt x="143892" y="1320292"/>
                  </a:lnTo>
                  <a:close/>
                </a:path>
              </a:pathLst>
            </a:custGeom>
            <a:solidFill>
              <a:srgbClr val="4472C4">
                <a:alpha val="100000"/>
              </a:srgbClr>
            </a:solidFill>
          </p:spPr>
          <p:txBody>
            <a:bodyPr/>
            <a:lstStyle/>
            <a:p>
              <a:endParaRPr sz="2000"/>
            </a:p>
          </p:txBody>
        </p:sp>
        <p:sp>
          <p:nvSpPr>
            <p:cNvPr id="7" name="pg5">
              <a:extLst>
                <a:ext uri="{FF2B5EF4-FFF2-40B4-BE49-F238E27FC236}">
                  <a16:creationId xmlns:a16="http://schemas.microsoft.com/office/drawing/2014/main" id="{6066A87F-EB4B-27C3-5073-254A1413B92E}"/>
                </a:ext>
              </a:extLst>
            </p:cNvPr>
            <p:cNvSpPr/>
            <p:nvPr/>
          </p:nvSpPr>
          <p:spPr>
            <a:xfrm>
              <a:off x="2160840" y="1495246"/>
              <a:ext cx="1367444" cy="2727300"/>
            </a:xfrm>
            <a:custGeom>
              <a:avLst/>
              <a:gdLst/>
              <a:ahLst/>
              <a:cxnLst/>
              <a:rect l="0" t="0" r="0" b="0"/>
              <a:pathLst>
                <a:path w="1367444" h="2727300">
                  <a:moveTo>
                    <a:pt x="1367444" y="1367445"/>
                  </a:moveTo>
                  <a:lnTo>
                    <a:pt x="1367444" y="1320292"/>
                  </a:lnTo>
                  <a:lnTo>
                    <a:pt x="1367444" y="1273139"/>
                  </a:lnTo>
                  <a:lnTo>
                    <a:pt x="1367444" y="1225985"/>
                  </a:lnTo>
                  <a:lnTo>
                    <a:pt x="1367444" y="1178832"/>
                  </a:lnTo>
                  <a:lnTo>
                    <a:pt x="1367444" y="1131679"/>
                  </a:lnTo>
                  <a:lnTo>
                    <a:pt x="1367444" y="1084526"/>
                  </a:lnTo>
                  <a:lnTo>
                    <a:pt x="1367444" y="1037372"/>
                  </a:lnTo>
                  <a:lnTo>
                    <a:pt x="1367444" y="990219"/>
                  </a:lnTo>
                  <a:lnTo>
                    <a:pt x="1367444" y="943066"/>
                  </a:lnTo>
                  <a:lnTo>
                    <a:pt x="1367444" y="895912"/>
                  </a:lnTo>
                  <a:lnTo>
                    <a:pt x="1367444" y="848759"/>
                  </a:lnTo>
                  <a:lnTo>
                    <a:pt x="1367444" y="801606"/>
                  </a:lnTo>
                  <a:lnTo>
                    <a:pt x="1367444" y="754452"/>
                  </a:lnTo>
                  <a:lnTo>
                    <a:pt x="1367444" y="707299"/>
                  </a:lnTo>
                  <a:lnTo>
                    <a:pt x="1367444" y="660146"/>
                  </a:lnTo>
                  <a:lnTo>
                    <a:pt x="1367444" y="612992"/>
                  </a:lnTo>
                  <a:lnTo>
                    <a:pt x="1367444" y="565839"/>
                  </a:lnTo>
                  <a:lnTo>
                    <a:pt x="1367444" y="518686"/>
                  </a:lnTo>
                  <a:lnTo>
                    <a:pt x="1367444" y="471533"/>
                  </a:lnTo>
                  <a:lnTo>
                    <a:pt x="1367444" y="424379"/>
                  </a:lnTo>
                  <a:lnTo>
                    <a:pt x="1367444" y="377226"/>
                  </a:lnTo>
                  <a:lnTo>
                    <a:pt x="1367444" y="330073"/>
                  </a:lnTo>
                  <a:lnTo>
                    <a:pt x="1367444" y="282919"/>
                  </a:lnTo>
                  <a:lnTo>
                    <a:pt x="1367444" y="235766"/>
                  </a:lnTo>
                  <a:lnTo>
                    <a:pt x="1367444" y="188613"/>
                  </a:lnTo>
                  <a:lnTo>
                    <a:pt x="1367444" y="141459"/>
                  </a:lnTo>
                  <a:lnTo>
                    <a:pt x="1367444" y="94306"/>
                  </a:lnTo>
                  <a:lnTo>
                    <a:pt x="1367444" y="47153"/>
                  </a:lnTo>
                  <a:lnTo>
                    <a:pt x="1367444" y="0"/>
                  </a:lnTo>
                  <a:lnTo>
                    <a:pt x="1320803" y="795"/>
                  </a:lnTo>
                  <a:lnTo>
                    <a:pt x="1274217" y="3181"/>
                  </a:lnTo>
                  <a:lnTo>
                    <a:pt x="1227740" y="7155"/>
                  </a:lnTo>
                  <a:lnTo>
                    <a:pt x="1181425" y="12711"/>
                  </a:lnTo>
                  <a:lnTo>
                    <a:pt x="1135326" y="19844"/>
                  </a:lnTo>
                  <a:lnTo>
                    <a:pt x="1089498" y="28545"/>
                  </a:lnTo>
                  <a:lnTo>
                    <a:pt x="1043993" y="38804"/>
                  </a:lnTo>
                  <a:lnTo>
                    <a:pt x="998864" y="50609"/>
                  </a:lnTo>
                  <a:lnTo>
                    <a:pt x="954164" y="63947"/>
                  </a:lnTo>
                  <a:lnTo>
                    <a:pt x="909945" y="78801"/>
                  </a:lnTo>
                  <a:lnTo>
                    <a:pt x="866259" y="95155"/>
                  </a:lnTo>
                  <a:lnTo>
                    <a:pt x="823156" y="112990"/>
                  </a:lnTo>
                  <a:lnTo>
                    <a:pt x="780686" y="132284"/>
                  </a:lnTo>
                  <a:lnTo>
                    <a:pt x="738899" y="153016"/>
                  </a:lnTo>
                  <a:lnTo>
                    <a:pt x="697843" y="175160"/>
                  </a:lnTo>
                  <a:lnTo>
                    <a:pt x="657567" y="198693"/>
                  </a:lnTo>
                  <a:lnTo>
                    <a:pt x="618116" y="223585"/>
                  </a:lnTo>
                  <a:lnTo>
                    <a:pt x="579538" y="249808"/>
                  </a:lnTo>
                  <a:lnTo>
                    <a:pt x="541876" y="277332"/>
                  </a:lnTo>
                  <a:lnTo>
                    <a:pt x="505176" y="306125"/>
                  </a:lnTo>
                  <a:lnTo>
                    <a:pt x="469478" y="336152"/>
                  </a:lnTo>
                  <a:lnTo>
                    <a:pt x="434826" y="367380"/>
                  </a:lnTo>
                  <a:lnTo>
                    <a:pt x="401258" y="399771"/>
                  </a:lnTo>
                  <a:lnTo>
                    <a:pt x="368815" y="433288"/>
                  </a:lnTo>
                  <a:lnTo>
                    <a:pt x="337534" y="467893"/>
                  </a:lnTo>
                  <a:lnTo>
                    <a:pt x="307452" y="503544"/>
                  </a:lnTo>
                  <a:lnTo>
                    <a:pt x="278603" y="540200"/>
                  </a:lnTo>
                  <a:lnTo>
                    <a:pt x="251021" y="577819"/>
                  </a:lnTo>
                  <a:lnTo>
                    <a:pt x="224739" y="616357"/>
                  </a:lnTo>
                  <a:lnTo>
                    <a:pt x="199786" y="655769"/>
                  </a:lnTo>
                  <a:lnTo>
                    <a:pt x="176191" y="696010"/>
                  </a:lnTo>
                  <a:lnTo>
                    <a:pt x="153983" y="737031"/>
                  </a:lnTo>
                  <a:lnTo>
                    <a:pt x="133187" y="778786"/>
                  </a:lnTo>
                  <a:lnTo>
                    <a:pt x="113828" y="821226"/>
                  </a:lnTo>
                  <a:lnTo>
                    <a:pt x="95927" y="864302"/>
                  </a:lnTo>
                  <a:lnTo>
                    <a:pt x="79506" y="907963"/>
                  </a:lnTo>
                  <a:lnTo>
                    <a:pt x="64583" y="952159"/>
                  </a:lnTo>
                  <a:lnTo>
                    <a:pt x="51177" y="996838"/>
                  </a:lnTo>
                  <a:lnTo>
                    <a:pt x="39302" y="1041949"/>
                  </a:lnTo>
                  <a:lnTo>
                    <a:pt x="28973" y="1087438"/>
                  </a:lnTo>
                  <a:lnTo>
                    <a:pt x="20201" y="1133253"/>
                  </a:lnTo>
                  <a:lnTo>
                    <a:pt x="12997" y="1179340"/>
                  </a:lnTo>
                  <a:lnTo>
                    <a:pt x="7370" y="1225647"/>
                  </a:lnTo>
                  <a:lnTo>
                    <a:pt x="3325" y="1272118"/>
                  </a:lnTo>
                  <a:lnTo>
                    <a:pt x="867" y="1318701"/>
                  </a:lnTo>
                  <a:lnTo>
                    <a:pt x="0" y="1365340"/>
                  </a:lnTo>
                  <a:lnTo>
                    <a:pt x="723" y="1411981"/>
                  </a:lnTo>
                  <a:lnTo>
                    <a:pt x="3038" y="1458571"/>
                  </a:lnTo>
                  <a:lnTo>
                    <a:pt x="6939" y="1505055"/>
                  </a:lnTo>
                  <a:lnTo>
                    <a:pt x="12425" y="1551378"/>
                  </a:lnTo>
                  <a:lnTo>
                    <a:pt x="19486" y="1597488"/>
                  </a:lnTo>
                  <a:lnTo>
                    <a:pt x="28117" y="1643330"/>
                  </a:lnTo>
                  <a:lnTo>
                    <a:pt x="38306" y="1688850"/>
                  </a:lnTo>
                  <a:lnTo>
                    <a:pt x="50042" y="1733997"/>
                  </a:lnTo>
                  <a:lnTo>
                    <a:pt x="63310" y="1778717"/>
                  </a:lnTo>
                  <a:lnTo>
                    <a:pt x="78097" y="1822959"/>
                  </a:lnTo>
                  <a:lnTo>
                    <a:pt x="94383" y="1866670"/>
                  </a:lnTo>
                  <a:lnTo>
                    <a:pt x="112152" y="1909801"/>
                  </a:lnTo>
                  <a:lnTo>
                    <a:pt x="131380" y="1952301"/>
                  </a:lnTo>
                  <a:lnTo>
                    <a:pt x="152048" y="1994120"/>
                  </a:lnTo>
                  <a:lnTo>
                    <a:pt x="174129" y="2035209"/>
                  </a:lnTo>
                  <a:lnTo>
                    <a:pt x="197599" y="2075522"/>
                  </a:lnTo>
                  <a:lnTo>
                    <a:pt x="222431" y="2115011"/>
                  </a:lnTo>
                  <a:lnTo>
                    <a:pt x="248595" y="2153629"/>
                  </a:lnTo>
                  <a:lnTo>
                    <a:pt x="276061" y="2191333"/>
                  </a:lnTo>
                  <a:lnTo>
                    <a:pt x="304796" y="2228078"/>
                  </a:lnTo>
                  <a:lnTo>
                    <a:pt x="334769" y="2263822"/>
                  </a:lnTo>
                  <a:lnTo>
                    <a:pt x="365943" y="2298523"/>
                  </a:lnTo>
                  <a:lnTo>
                    <a:pt x="398283" y="2332140"/>
                  </a:lnTo>
                  <a:lnTo>
                    <a:pt x="431750" y="2364634"/>
                  </a:lnTo>
                  <a:lnTo>
                    <a:pt x="466306" y="2395968"/>
                  </a:lnTo>
                  <a:lnTo>
                    <a:pt x="501911" y="2426106"/>
                  </a:lnTo>
                  <a:lnTo>
                    <a:pt x="538523" y="2455011"/>
                  </a:lnTo>
                  <a:lnTo>
                    <a:pt x="576100" y="2482651"/>
                  </a:lnTo>
                  <a:lnTo>
                    <a:pt x="614597" y="2508993"/>
                  </a:lnTo>
                  <a:lnTo>
                    <a:pt x="653971" y="2534006"/>
                  </a:lnTo>
                  <a:lnTo>
                    <a:pt x="694174" y="2557662"/>
                  </a:lnTo>
                  <a:lnTo>
                    <a:pt x="735162" y="2579934"/>
                  </a:lnTo>
                  <a:lnTo>
                    <a:pt x="776885" y="2600794"/>
                  </a:lnTo>
                  <a:lnTo>
                    <a:pt x="819295" y="2620219"/>
                  </a:lnTo>
                  <a:lnTo>
                    <a:pt x="862343" y="2638186"/>
                  </a:lnTo>
                  <a:lnTo>
                    <a:pt x="905979" y="2654674"/>
                  </a:lnTo>
                  <a:lnTo>
                    <a:pt x="950152" y="2669665"/>
                  </a:lnTo>
                  <a:lnTo>
                    <a:pt x="994810" y="2683140"/>
                  </a:lnTo>
                  <a:lnTo>
                    <a:pt x="1039902" y="2695084"/>
                  </a:lnTo>
                  <a:lnTo>
                    <a:pt x="1085375" y="2705483"/>
                  </a:lnTo>
                  <a:lnTo>
                    <a:pt x="1131177" y="2714326"/>
                  </a:lnTo>
                  <a:lnTo>
                    <a:pt x="1177253" y="2721600"/>
                  </a:lnTo>
                  <a:lnTo>
                    <a:pt x="1223551" y="2727300"/>
                  </a:lnTo>
                  <a:lnTo>
                    <a:pt x="1228513" y="2680408"/>
                  </a:lnTo>
                  <a:lnTo>
                    <a:pt x="1233475" y="2633516"/>
                  </a:lnTo>
                  <a:lnTo>
                    <a:pt x="1238436" y="2586625"/>
                  </a:lnTo>
                  <a:lnTo>
                    <a:pt x="1243398" y="2539733"/>
                  </a:lnTo>
                  <a:lnTo>
                    <a:pt x="1248360" y="2492842"/>
                  </a:lnTo>
                  <a:lnTo>
                    <a:pt x="1253322" y="2445950"/>
                  </a:lnTo>
                  <a:lnTo>
                    <a:pt x="1258284" y="2399059"/>
                  </a:lnTo>
                  <a:lnTo>
                    <a:pt x="1263246" y="2352167"/>
                  </a:lnTo>
                  <a:lnTo>
                    <a:pt x="1268207" y="2305276"/>
                  </a:lnTo>
                  <a:lnTo>
                    <a:pt x="1273169" y="2258384"/>
                  </a:lnTo>
                  <a:lnTo>
                    <a:pt x="1278131" y="2211493"/>
                  </a:lnTo>
                  <a:lnTo>
                    <a:pt x="1283093" y="2164601"/>
                  </a:lnTo>
                  <a:lnTo>
                    <a:pt x="1288055" y="2117710"/>
                  </a:lnTo>
                  <a:lnTo>
                    <a:pt x="1293016" y="2070818"/>
                  </a:lnTo>
                  <a:lnTo>
                    <a:pt x="1297978" y="2023927"/>
                  </a:lnTo>
                  <a:lnTo>
                    <a:pt x="1302940" y="1977035"/>
                  </a:lnTo>
                  <a:lnTo>
                    <a:pt x="1307902" y="1930144"/>
                  </a:lnTo>
                  <a:lnTo>
                    <a:pt x="1312864" y="1883252"/>
                  </a:lnTo>
                  <a:lnTo>
                    <a:pt x="1317826" y="1836361"/>
                  </a:lnTo>
                  <a:lnTo>
                    <a:pt x="1322787" y="1789469"/>
                  </a:lnTo>
                  <a:lnTo>
                    <a:pt x="1327749" y="1742578"/>
                  </a:lnTo>
                  <a:lnTo>
                    <a:pt x="1332711" y="1695686"/>
                  </a:lnTo>
                  <a:lnTo>
                    <a:pt x="1337673" y="1648795"/>
                  </a:lnTo>
                  <a:lnTo>
                    <a:pt x="1342635" y="1601903"/>
                  </a:lnTo>
                  <a:lnTo>
                    <a:pt x="1347597" y="1555011"/>
                  </a:lnTo>
                  <a:lnTo>
                    <a:pt x="1352558" y="1508120"/>
                  </a:lnTo>
                  <a:lnTo>
                    <a:pt x="1357520" y="1461228"/>
                  </a:lnTo>
                  <a:lnTo>
                    <a:pt x="1362482" y="1414337"/>
                  </a:lnTo>
                  <a:close/>
                </a:path>
              </a:pathLst>
            </a:custGeom>
            <a:solidFill>
              <a:srgbClr val="8FAADC">
                <a:alpha val="100000"/>
              </a:srgbClr>
            </a:solidFill>
          </p:spPr>
          <p:txBody>
            <a:bodyPr/>
            <a:lstStyle/>
            <a:p>
              <a:endParaRPr sz="2000"/>
            </a:p>
          </p:txBody>
        </p:sp>
        <p:sp>
          <p:nvSpPr>
            <p:cNvPr id="8" name="pg6">
              <a:extLst>
                <a:ext uri="{FF2B5EF4-FFF2-40B4-BE49-F238E27FC236}">
                  <a16:creationId xmlns:a16="http://schemas.microsoft.com/office/drawing/2014/main" id="{1AEC616B-B6A8-B0CE-3ADA-69B0C4562A1A}"/>
                </a:ext>
              </a:extLst>
            </p:cNvPr>
            <p:cNvSpPr/>
            <p:nvPr/>
          </p:nvSpPr>
          <p:spPr>
            <a:xfrm>
              <a:off x="3966565" y="2701870"/>
              <a:ext cx="488980" cy="393694"/>
            </a:xfrm>
            <a:custGeom>
              <a:avLst/>
              <a:gdLst/>
              <a:ahLst/>
              <a:cxnLst/>
              <a:rect l="0" t="0" r="0" b="0"/>
              <a:pathLst>
                <a:path w="488980" h="393694">
                  <a:moveTo>
                    <a:pt x="27431" y="393694"/>
                  </a:moveTo>
                  <a:lnTo>
                    <a:pt x="461548" y="393694"/>
                  </a:lnTo>
                  <a:lnTo>
                    <a:pt x="460444" y="393671"/>
                  </a:lnTo>
                  <a:lnTo>
                    <a:pt x="464855" y="393494"/>
                  </a:lnTo>
                  <a:lnTo>
                    <a:pt x="469180" y="392611"/>
                  </a:lnTo>
                  <a:lnTo>
                    <a:pt x="473308" y="391045"/>
                  </a:lnTo>
                  <a:lnTo>
                    <a:pt x="477131" y="388838"/>
                  </a:lnTo>
                  <a:lnTo>
                    <a:pt x="480551" y="386046"/>
                  </a:lnTo>
                  <a:lnTo>
                    <a:pt x="483479" y="382741"/>
                  </a:lnTo>
                  <a:lnTo>
                    <a:pt x="485838" y="379010"/>
                  </a:lnTo>
                  <a:lnTo>
                    <a:pt x="487569" y="374949"/>
                  </a:lnTo>
                  <a:lnTo>
                    <a:pt x="488625" y="370662"/>
                  </a:lnTo>
                  <a:lnTo>
                    <a:pt x="488980" y="366262"/>
                  </a:lnTo>
                  <a:lnTo>
                    <a:pt x="488980" y="27431"/>
                  </a:lnTo>
                  <a:lnTo>
                    <a:pt x="488625" y="23031"/>
                  </a:lnTo>
                  <a:lnTo>
                    <a:pt x="487569" y="18745"/>
                  </a:lnTo>
                  <a:lnTo>
                    <a:pt x="485838" y="14683"/>
                  </a:lnTo>
                  <a:lnTo>
                    <a:pt x="483479" y="10952"/>
                  </a:lnTo>
                  <a:lnTo>
                    <a:pt x="480551" y="7647"/>
                  </a:lnTo>
                  <a:lnTo>
                    <a:pt x="477131" y="4855"/>
                  </a:lnTo>
                  <a:lnTo>
                    <a:pt x="473308" y="2648"/>
                  </a:lnTo>
                  <a:lnTo>
                    <a:pt x="469180" y="1083"/>
                  </a:lnTo>
                  <a:lnTo>
                    <a:pt x="464855" y="200"/>
                  </a:lnTo>
                  <a:lnTo>
                    <a:pt x="461548" y="0"/>
                  </a:lnTo>
                  <a:lnTo>
                    <a:pt x="27431" y="0"/>
                  </a:lnTo>
                  <a:lnTo>
                    <a:pt x="30738" y="200"/>
                  </a:lnTo>
                  <a:lnTo>
                    <a:pt x="26327" y="22"/>
                  </a:lnTo>
                  <a:lnTo>
                    <a:pt x="21944" y="554"/>
                  </a:lnTo>
                  <a:lnTo>
                    <a:pt x="17704" y="1782"/>
                  </a:lnTo>
                  <a:lnTo>
                    <a:pt x="13715" y="3675"/>
                  </a:lnTo>
                  <a:lnTo>
                    <a:pt x="10082" y="6183"/>
                  </a:lnTo>
                  <a:lnTo>
                    <a:pt x="6898" y="9241"/>
                  </a:lnTo>
                  <a:lnTo>
                    <a:pt x="4246" y="12770"/>
                  </a:lnTo>
                  <a:lnTo>
                    <a:pt x="2195" y="16679"/>
                  </a:lnTo>
                  <a:lnTo>
                    <a:pt x="797" y="20867"/>
                  </a:lnTo>
                  <a:lnTo>
                    <a:pt x="88" y="25224"/>
                  </a:lnTo>
                  <a:lnTo>
                    <a:pt x="0" y="27431"/>
                  </a:lnTo>
                  <a:lnTo>
                    <a:pt x="0" y="366262"/>
                  </a:lnTo>
                  <a:lnTo>
                    <a:pt x="88" y="364054"/>
                  </a:lnTo>
                  <a:lnTo>
                    <a:pt x="88" y="368469"/>
                  </a:lnTo>
                  <a:lnTo>
                    <a:pt x="797" y="372827"/>
                  </a:lnTo>
                  <a:lnTo>
                    <a:pt x="2195" y="377014"/>
                  </a:lnTo>
                  <a:lnTo>
                    <a:pt x="4246" y="380923"/>
                  </a:lnTo>
                  <a:lnTo>
                    <a:pt x="6898" y="384452"/>
                  </a:lnTo>
                  <a:lnTo>
                    <a:pt x="10082" y="387511"/>
                  </a:lnTo>
                  <a:lnTo>
                    <a:pt x="13715" y="390019"/>
                  </a:lnTo>
                  <a:lnTo>
                    <a:pt x="17704" y="391911"/>
                  </a:lnTo>
                  <a:lnTo>
                    <a:pt x="21944" y="393139"/>
                  </a:lnTo>
                  <a:lnTo>
                    <a:pt x="26327" y="393671"/>
                  </a:lnTo>
                  <a:close/>
                </a:path>
              </a:pathLst>
            </a:custGeom>
            <a:solidFill>
              <a:srgbClr val="4472C4">
                <a:alpha val="100000"/>
              </a:srgbClr>
            </a:solidFill>
          </p:spPr>
          <p:txBody>
            <a:bodyPr/>
            <a:lstStyle/>
            <a:p>
              <a:endParaRPr sz="2000"/>
            </a:p>
          </p:txBody>
        </p:sp>
        <p:sp>
          <p:nvSpPr>
            <p:cNvPr id="9" name="tx7">
              <a:extLst>
                <a:ext uri="{FF2B5EF4-FFF2-40B4-BE49-F238E27FC236}">
                  <a16:creationId xmlns:a16="http://schemas.microsoft.com/office/drawing/2014/main" id="{12328A72-3A9E-D24B-AA83-F9A976DBF4A1}"/>
                </a:ext>
              </a:extLst>
            </p:cNvPr>
            <p:cNvSpPr/>
            <p:nvPr/>
          </p:nvSpPr>
          <p:spPr>
            <a:xfrm>
              <a:off x="4133081" y="2748891"/>
              <a:ext cx="155949" cy="99060"/>
            </a:xfrm>
            <a:prstGeom prst="rect">
              <a:avLst/>
            </a:prstGeom>
            <a:noFill/>
          </p:spPr>
          <p:txBody>
            <a:bodyPr wrap="none" lIns="0" tIns="0" rIns="0" bIns="0" anchor="ctr" anchorCtr="1"/>
            <a:lstStyle/>
            <a:p>
              <a:pPr marL="0" marR="0" indent="0" algn="l">
                <a:lnSpc>
                  <a:spcPts val="1103"/>
                </a:lnSpc>
                <a:spcBef>
                  <a:spcPts val="0"/>
                </a:spcBef>
                <a:spcAft>
                  <a:spcPts val="0"/>
                </a:spcAft>
              </a:pPr>
              <a:r>
                <a:rPr sz="1200">
                  <a:solidFill>
                    <a:srgbClr val="FFFFFF">
                      <a:alpha val="100000"/>
                    </a:srgbClr>
                  </a:solidFill>
                  <a:cs typeface="Arial"/>
                </a:rPr>
                <a:t>77</a:t>
              </a:r>
            </a:p>
          </p:txBody>
        </p:sp>
        <p:sp>
          <p:nvSpPr>
            <p:cNvPr id="10" name="tx8">
              <a:extLst>
                <a:ext uri="{FF2B5EF4-FFF2-40B4-BE49-F238E27FC236}">
                  <a16:creationId xmlns:a16="http://schemas.microsoft.com/office/drawing/2014/main" id="{642A9A9C-4FF0-8EB1-3841-BE983FFC1279}"/>
                </a:ext>
              </a:extLst>
            </p:cNvPr>
            <p:cNvSpPr/>
            <p:nvPr/>
          </p:nvSpPr>
          <p:spPr>
            <a:xfrm>
              <a:off x="4012285" y="2944075"/>
              <a:ext cx="397540"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sz="1200">
                  <a:solidFill>
                    <a:srgbClr val="FFFFFF">
                      <a:alpha val="100000"/>
                    </a:srgbClr>
                  </a:solidFill>
                  <a:cs typeface="Arial"/>
                </a:rPr>
                <a:t>5</a:t>
              </a:r>
              <a:r>
                <a:rPr lang="en-US" sz="1200">
                  <a:solidFill>
                    <a:srgbClr val="FFFFFF">
                      <a:alpha val="100000"/>
                    </a:srgbClr>
                  </a:solidFill>
                  <a:cs typeface="Arial"/>
                </a:rPr>
                <a:t>2</a:t>
              </a:r>
              <a:r>
                <a:rPr sz="1200">
                  <a:solidFill>
                    <a:srgbClr val="FFFFFF">
                      <a:alpha val="100000"/>
                    </a:srgbClr>
                  </a:solidFill>
                  <a:cs typeface="Arial"/>
                </a:rPr>
                <a:t>%</a:t>
              </a:r>
            </a:p>
          </p:txBody>
        </p:sp>
        <p:sp>
          <p:nvSpPr>
            <p:cNvPr id="11" name="pg9">
              <a:extLst>
                <a:ext uri="{FF2B5EF4-FFF2-40B4-BE49-F238E27FC236}">
                  <a16:creationId xmlns:a16="http://schemas.microsoft.com/office/drawing/2014/main" id="{F303C29D-8149-05FB-EA7A-6C2324621D7E}"/>
                </a:ext>
              </a:extLst>
            </p:cNvPr>
            <p:cNvSpPr/>
            <p:nvPr/>
          </p:nvSpPr>
          <p:spPr>
            <a:xfrm>
              <a:off x="2601019" y="2629824"/>
              <a:ext cx="488980" cy="393694"/>
            </a:xfrm>
            <a:custGeom>
              <a:avLst/>
              <a:gdLst/>
              <a:ahLst/>
              <a:cxnLst/>
              <a:rect l="0" t="0" r="0" b="0"/>
              <a:pathLst>
                <a:path w="488980" h="393694">
                  <a:moveTo>
                    <a:pt x="27431" y="393694"/>
                  </a:moveTo>
                  <a:lnTo>
                    <a:pt x="461548" y="393694"/>
                  </a:lnTo>
                  <a:lnTo>
                    <a:pt x="460444" y="393671"/>
                  </a:lnTo>
                  <a:lnTo>
                    <a:pt x="464855" y="393494"/>
                  </a:lnTo>
                  <a:lnTo>
                    <a:pt x="469180" y="392611"/>
                  </a:lnTo>
                  <a:lnTo>
                    <a:pt x="473308" y="391045"/>
                  </a:lnTo>
                  <a:lnTo>
                    <a:pt x="477131" y="388838"/>
                  </a:lnTo>
                  <a:lnTo>
                    <a:pt x="480551" y="386046"/>
                  </a:lnTo>
                  <a:lnTo>
                    <a:pt x="483479" y="382741"/>
                  </a:lnTo>
                  <a:lnTo>
                    <a:pt x="485838" y="379010"/>
                  </a:lnTo>
                  <a:lnTo>
                    <a:pt x="487569" y="374949"/>
                  </a:lnTo>
                  <a:lnTo>
                    <a:pt x="488625" y="370662"/>
                  </a:lnTo>
                  <a:lnTo>
                    <a:pt x="488980" y="366262"/>
                  </a:lnTo>
                  <a:lnTo>
                    <a:pt x="488980" y="27431"/>
                  </a:lnTo>
                  <a:lnTo>
                    <a:pt x="488625" y="23031"/>
                  </a:lnTo>
                  <a:lnTo>
                    <a:pt x="487569" y="18745"/>
                  </a:lnTo>
                  <a:lnTo>
                    <a:pt x="485838" y="14683"/>
                  </a:lnTo>
                  <a:lnTo>
                    <a:pt x="483479" y="10952"/>
                  </a:lnTo>
                  <a:lnTo>
                    <a:pt x="480551" y="7647"/>
                  </a:lnTo>
                  <a:lnTo>
                    <a:pt x="477131" y="4855"/>
                  </a:lnTo>
                  <a:lnTo>
                    <a:pt x="473308" y="2648"/>
                  </a:lnTo>
                  <a:lnTo>
                    <a:pt x="469180" y="1083"/>
                  </a:lnTo>
                  <a:lnTo>
                    <a:pt x="464855" y="200"/>
                  </a:lnTo>
                  <a:lnTo>
                    <a:pt x="461548" y="0"/>
                  </a:lnTo>
                  <a:lnTo>
                    <a:pt x="27431" y="0"/>
                  </a:lnTo>
                  <a:lnTo>
                    <a:pt x="30738" y="200"/>
                  </a:lnTo>
                  <a:lnTo>
                    <a:pt x="26327" y="22"/>
                  </a:lnTo>
                  <a:lnTo>
                    <a:pt x="21944" y="554"/>
                  </a:lnTo>
                  <a:lnTo>
                    <a:pt x="17704" y="1782"/>
                  </a:lnTo>
                  <a:lnTo>
                    <a:pt x="13715" y="3675"/>
                  </a:lnTo>
                  <a:lnTo>
                    <a:pt x="10082" y="6183"/>
                  </a:lnTo>
                  <a:lnTo>
                    <a:pt x="6898" y="9241"/>
                  </a:lnTo>
                  <a:lnTo>
                    <a:pt x="4246" y="12770"/>
                  </a:lnTo>
                  <a:lnTo>
                    <a:pt x="2195" y="16679"/>
                  </a:lnTo>
                  <a:lnTo>
                    <a:pt x="797" y="20867"/>
                  </a:lnTo>
                  <a:lnTo>
                    <a:pt x="88" y="25224"/>
                  </a:lnTo>
                  <a:lnTo>
                    <a:pt x="0" y="27431"/>
                  </a:lnTo>
                  <a:lnTo>
                    <a:pt x="0" y="366262"/>
                  </a:lnTo>
                  <a:lnTo>
                    <a:pt x="88" y="364054"/>
                  </a:lnTo>
                  <a:lnTo>
                    <a:pt x="88" y="368469"/>
                  </a:lnTo>
                  <a:lnTo>
                    <a:pt x="797" y="372827"/>
                  </a:lnTo>
                  <a:lnTo>
                    <a:pt x="2195" y="377014"/>
                  </a:lnTo>
                  <a:lnTo>
                    <a:pt x="4246" y="380923"/>
                  </a:lnTo>
                  <a:lnTo>
                    <a:pt x="6898" y="384452"/>
                  </a:lnTo>
                  <a:lnTo>
                    <a:pt x="10082" y="387511"/>
                  </a:lnTo>
                  <a:lnTo>
                    <a:pt x="13715" y="390019"/>
                  </a:lnTo>
                  <a:lnTo>
                    <a:pt x="17704" y="391911"/>
                  </a:lnTo>
                  <a:lnTo>
                    <a:pt x="21944" y="393139"/>
                  </a:lnTo>
                  <a:lnTo>
                    <a:pt x="26327" y="393671"/>
                  </a:lnTo>
                  <a:close/>
                </a:path>
              </a:pathLst>
            </a:custGeom>
            <a:solidFill>
              <a:srgbClr val="8FAADC">
                <a:alpha val="100000"/>
              </a:srgbClr>
            </a:solidFill>
          </p:spPr>
          <p:txBody>
            <a:bodyPr/>
            <a:lstStyle/>
            <a:p>
              <a:endParaRPr sz="2000"/>
            </a:p>
          </p:txBody>
        </p:sp>
        <p:sp>
          <p:nvSpPr>
            <p:cNvPr id="12" name="tx10">
              <a:extLst>
                <a:ext uri="{FF2B5EF4-FFF2-40B4-BE49-F238E27FC236}">
                  <a16:creationId xmlns:a16="http://schemas.microsoft.com/office/drawing/2014/main" id="{45458D3C-CFC3-0D76-0D75-6B2323CBAFD9}"/>
                </a:ext>
              </a:extLst>
            </p:cNvPr>
            <p:cNvSpPr/>
            <p:nvPr/>
          </p:nvSpPr>
          <p:spPr>
            <a:xfrm>
              <a:off x="2767534" y="2675133"/>
              <a:ext cx="155949"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200">
                  <a:solidFill>
                    <a:srgbClr val="FFFFFF">
                      <a:alpha val="100000"/>
                    </a:srgbClr>
                  </a:solidFill>
                  <a:cs typeface="Arial"/>
                </a:rPr>
                <a:t>72</a:t>
              </a:r>
            </a:p>
          </p:txBody>
        </p:sp>
        <p:sp>
          <p:nvSpPr>
            <p:cNvPr id="13" name="tx11">
              <a:extLst>
                <a:ext uri="{FF2B5EF4-FFF2-40B4-BE49-F238E27FC236}">
                  <a16:creationId xmlns:a16="http://schemas.microsoft.com/office/drawing/2014/main" id="{68A07BF9-28E8-57F7-DA42-BFA3854F236D}"/>
                </a:ext>
              </a:extLst>
            </p:cNvPr>
            <p:cNvSpPr/>
            <p:nvPr/>
          </p:nvSpPr>
          <p:spPr>
            <a:xfrm>
              <a:off x="2646739" y="2872029"/>
              <a:ext cx="397540"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sz="1200">
                  <a:solidFill>
                    <a:srgbClr val="FFFFFF">
                      <a:alpha val="100000"/>
                    </a:srgbClr>
                  </a:solidFill>
                  <a:cs typeface="Arial"/>
                </a:rPr>
                <a:t>48%</a:t>
              </a:r>
            </a:p>
          </p:txBody>
        </p:sp>
        <p:sp>
          <p:nvSpPr>
            <p:cNvPr id="14" name="tx12">
              <a:extLst>
                <a:ext uri="{FF2B5EF4-FFF2-40B4-BE49-F238E27FC236}">
                  <a16:creationId xmlns:a16="http://schemas.microsoft.com/office/drawing/2014/main" id="{B7D86124-E0F2-C112-8C9B-AB5D3787935D}"/>
                </a:ext>
              </a:extLst>
            </p:cNvPr>
            <p:cNvSpPr/>
            <p:nvPr/>
          </p:nvSpPr>
          <p:spPr>
            <a:xfrm>
              <a:off x="5182317" y="2594740"/>
              <a:ext cx="1101030" cy="112811"/>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000000">
                      <a:alpha val="100000"/>
                    </a:srgbClr>
                  </a:solidFill>
                  <a:cs typeface="Arial"/>
                </a:rPr>
                <a:t>SPRINT API</a:t>
              </a:r>
              <a:r>
                <a:rPr lang="en-US" sz="1200">
                  <a:solidFill>
                    <a:srgbClr val="000000">
                      <a:alpha val="100000"/>
                    </a:srgbClr>
                  </a:solidFill>
                  <a:cs typeface="Arial"/>
                </a:rPr>
                <a:t> Status</a:t>
              </a:r>
              <a:endParaRPr sz="1200">
                <a:solidFill>
                  <a:srgbClr val="000000">
                    <a:alpha val="100000"/>
                  </a:srgbClr>
                </a:solidFill>
                <a:cs typeface="Arial"/>
              </a:endParaRPr>
            </a:p>
          </p:txBody>
        </p:sp>
        <p:sp>
          <p:nvSpPr>
            <p:cNvPr id="15" name="rc13">
              <a:extLst>
                <a:ext uri="{FF2B5EF4-FFF2-40B4-BE49-F238E27FC236}">
                  <a16:creationId xmlns:a16="http://schemas.microsoft.com/office/drawing/2014/main" id="{92251C9D-3E13-E959-AC28-CA094DE8DEB8}"/>
                </a:ext>
              </a:extLst>
            </p:cNvPr>
            <p:cNvSpPr/>
            <p:nvPr/>
          </p:nvSpPr>
          <p:spPr>
            <a:xfrm>
              <a:off x="5318592" y="2760776"/>
              <a:ext cx="201456" cy="201456"/>
            </a:xfrm>
            <a:prstGeom prst="rect">
              <a:avLst/>
            </a:prstGeom>
            <a:solidFill>
              <a:srgbClr val="4472C4">
                <a:alpha val="100000"/>
              </a:srgbClr>
            </a:solidFill>
          </p:spPr>
          <p:txBody>
            <a:bodyPr/>
            <a:lstStyle/>
            <a:p>
              <a:endParaRPr sz="2000"/>
            </a:p>
          </p:txBody>
        </p:sp>
        <p:sp>
          <p:nvSpPr>
            <p:cNvPr id="16" name="rc14">
              <a:extLst>
                <a:ext uri="{FF2B5EF4-FFF2-40B4-BE49-F238E27FC236}">
                  <a16:creationId xmlns:a16="http://schemas.microsoft.com/office/drawing/2014/main" id="{87FDD46B-5B1E-56A2-6FAB-C26D8DF7B4D7}"/>
                </a:ext>
              </a:extLst>
            </p:cNvPr>
            <p:cNvSpPr/>
            <p:nvPr/>
          </p:nvSpPr>
          <p:spPr>
            <a:xfrm>
              <a:off x="5318592" y="2980232"/>
              <a:ext cx="201456" cy="201456"/>
            </a:xfrm>
            <a:prstGeom prst="rect">
              <a:avLst/>
            </a:prstGeom>
            <a:solidFill>
              <a:srgbClr val="8FAADC">
                <a:alpha val="100000"/>
              </a:srgbClr>
            </a:solidFill>
          </p:spPr>
          <p:txBody>
            <a:bodyPr/>
            <a:lstStyle/>
            <a:p>
              <a:endParaRPr sz="2000"/>
            </a:p>
          </p:txBody>
        </p:sp>
        <p:sp>
          <p:nvSpPr>
            <p:cNvPr id="17" name="tx15">
              <a:extLst>
                <a:ext uri="{FF2B5EF4-FFF2-40B4-BE49-F238E27FC236}">
                  <a16:creationId xmlns:a16="http://schemas.microsoft.com/office/drawing/2014/main" id="{39921F3C-E205-A39D-CDD4-29292C11E857}"/>
                </a:ext>
              </a:extLst>
            </p:cNvPr>
            <p:cNvSpPr/>
            <p:nvPr/>
          </p:nvSpPr>
          <p:spPr>
            <a:xfrm>
              <a:off x="5760951" y="2816438"/>
              <a:ext cx="210085" cy="88701"/>
            </a:xfrm>
            <a:prstGeom prst="rect">
              <a:avLst/>
            </a:prstGeom>
            <a:noFill/>
          </p:spPr>
          <p:txBody>
            <a:bodyPr wrap="none" lIns="0" tIns="0" rIns="0" bIns="0" anchor="ctr" anchorCtr="1"/>
            <a:lstStyle/>
            <a:p>
              <a:pPr marL="0" marR="0" indent="0" algn="l">
                <a:lnSpc>
                  <a:spcPts val="960"/>
                </a:lnSpc>
                <a:spcBef>
                  <a:spcPts val="0"/>
                </a:spcBef>
                <a:spcAft>
                  <a:spcPts val="0"/>
                </a:spcAft>
              </a:pPr>
              <a:r>
                <a:rPr lang="en-US" sz="1000">
                  <a:solidFill>
                    <a:srgbClr val="000000">
                      <a:alpha val="100000"/>
                    </a:srgbClr>
                  </a:solidFill>
                  <a:cs typeface="Arial"/>
                </a:rPr>
                <a:t>In SPRINT API</a:t>
              </a:r>
              <a:endParaRPr sz="1000">
                <a:solidFill>
                  <a:srgbClr val="000000">
                    <a:alpha val="100000"/>
                  </a:srgbClr>
                </a:solidFill>
                <a:cs typeface="Arial"/>
              </a:endParaRPr>
            </a:p>
          </p:txBody>
        </p:sp>
        <p:sp>
          <p:nvSpPr>
            <p:cNvPr id="18" name="tx16">
              <a:extLst>
                <a:ext uri="{FF2B5EF4-FFF2-40B4-BE49-F238E27FC236}">
                  <a16:creationId xmlns:a16="http://schemas.microsoft.com/office/drawing/2014/main" id="{17A6C5D1-BA88-72B3-EE1B-9331CDCCC0E8}"/>
                </a:ext>
              </a:extLst>
            </p:cNvPr>
            <p:cNvSpPr/>
            <p:nvPr/>
          </p:nvSpPr>
          <p:spPr>
            <a:xfrm>
              <a:off x="5892312" y="3035894"/>
              <a:ext cx="155852" cy="88701"/>
            </a:xfrm>
            <a:prstGeom prst="rect">
              <a:avLst/>
            </a:prstGeom>
            <a:noFill/>
          </p:spPr>
          <p:txBody>
            <a:bodyPr wrap="none" lIns="0" tIns="0" rIns="0" bIns="0" anchor="ctr" anchorCtr="1"/>
            <a:lstStyle/>
            <a:p>
              <a:pPr marL="0" marR="0" indent="0" algn="l">
                <a:lnSpc>
                  <a:spcPts val="960"/>
                </a:lnSpc>
                <a:spcBef>
                  <a:spcPts val="0"/>
                </a:spcBef>
                <a:spcAft>
                  <a:spcPts val="0"/>
                </a:spcAft>
              </a:pPr>
              <a:r>
                <a:rPr sz="1000">
                  <a:solidFill>
                    <a:srgbClr val="000000">
                      <a:alpha val="100000"/>
                    </a:srgbClr>
                  </a:solidFill>
                  <a:cs typeface="Arial"/>
                </a:rPr>
                <a:t>No</a:t>
              </a:r>
              <a:r>
                <a:rPr lang="en-US" sz="1000">
                  <a:solidFill>
                    <a:srgbClr val="000000">
                      <a:alpha val="100000"/>
                    </a:srgbClr>
                  </a:solidFill>
                  <a:cs typeface="Arial"/>
                </a:rPr>
                <a:t>t in SPRINT API</a:t>
              </a:r>
              <a:endParaRPr sz="1000">
                <a:solidFill>
                  <a:srgbClr val="000000">
                    <a:alpha val="100000"/>
                  </a:srgbClr>
                </a:solidFill>
                <a:cs typeface="Arial"/>
              </a:endParaRPr>
            </a:p>
          </p:txBody>
        </p:sp>
        <p:sp>
          <p:nvSpPr>
            <p:cNvPr id="19" name="tx17">
              <a:extLst>
                <a:ext uri="{FF2B5EF4-FFF2-40B4-BE49-F238E27FC236}">
                  <a16:creationId xmlns:a16="http://schemas.microsoft.com/office/drawing/2014/main" id="{B381012A-15B0-8B51-4CCE-1CF2E86A99D3}"/>
                </a:ext>
              </a:extLst>
            </p:cNvPr>
            <p:cNvSpPr/>
            <p:nvPr/>
          </p:nvSpPr>
          <p:spPr>
            <a:xfrm>
              <a:off x="1152147" y="1073883"/>
              <a:ext cx="4959101" cy="171628"/>
            </a:xfrm>
            <a:prstGeom prst="rect">
              <a:avLst/>
            </a:prstGeom>
            <a:noFill/>
          </p:spPr>
          <p:txBody>
            <a:bodyPr wrap="none" lIns="0" tIns="0" rIns="0" bIns="0" anchor="ctr" anchorCtr="1"/>
            <a:lstStyle/>
            <a:p>
              <a:pPr marL="0" marR="0" indent="0" algn="l">
                <a:lnSpc>
                  <a:spcPts val="1439"/>
                </a:lnSpc>
                <a:spcBef>
                  <a:spcPts val="0"/>
                </a:spcBef>
                <a:spcAft>
                  <a:spcPts val="0"/>
                </a:spcAft>
              </a:pPr>
              <a:r>
                <a:rPr lang="en-US" sz="1600" b="1">
                  <a:solidFill>
                    <a:srgbClr val="000000">
                      <a:alpha val="100000"/>
                    </a:srgbClr>
                  </a:solidFill>
                  <a:cs typeface="Arial"/>
                </a:rPr>
                <a:t>Distribution of</a:t>
              </a:r>
              <a:r>
                <a:rPr sz="1600" b="1">
                  <a:solidFill>
                    <a:srgbClr val="000000">
                      <a:alpha val="100000"/>
                    </a:srgbClr>
                  </a:solidFill>
                  <a:cs typeface="Arial"/>
                </a:rPr>
                <a:t> Suicide Prevention AMP Projects in the SPRINT API</a:t>
              </a:r>
            </a:p>
          </p:txBody>
        </p:sp>
      </p:grpSp>
      <p:cxnSp>
        <p:nvCxnSpPr>
          <p:cNvPr id="20" name="Straight Arrow Connector 19">
            <a:extLst>
              <a:ext uri="{FF2B5EF4-FFF2-40B4-BE49-F238E27FC236}">
                <a16:creationId xmlns:a16="http://schemas.microsoft.com/office/drawing/2014/main" id="{DB019311-A6F9-4007-9866-C9DAF4FFE204}"/>
              </a:ext>
            </a:extLst>
          </p:cNvPr>
          <p:cNvCxnSpPr/>
          <p:nvPr/>
        </p:nvCxnSpPr>
        <p:spPr>
          <a:xfrm flipV="1">
            <a:off x="259497" y="1354292"/>
            <a:ext cx="11619874" cy="22485"/>
          </a:xfrm>
          <a:prstGeom prst="straightConnector1">
            <a:avLst/>
          </a:prstGeom>
          <a:ln w="12700">
            <a:solidFill>
              <a:srgbClr val="002F56"/>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8F6509B4-314B-AF59-3DB4-6DDA07241AB7}"/>
              </a:ext>
            </a:extLst>
          </p:cNvPr>
          <p:cNvSpPr/>
          <p:nvPr/>
        </p:nvSpPr>
        <p:spPr>
          <a:xfrm>
            <a:off x="233859" y="1475715"/>
            <a:ext cx="11639484" cy="560021"/>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cs typeface="Calibri"/>
              </a:rPr>
              <a:t>Which Suicide Prevention projects are in the SPRINT API?</a:t>
            </a:r>
          </a:p>
        </p:txBody>
      </p:sp>
      <p:sp>
        <p:nvSpPr>
          <p:cNvPr id="23" name="TextBox 22">
            <a:extLst>
              <a:ext uri="{FF2B5EF4-FFF2-40B4-BE49-F238E27FC236}">
                <a16:creationId xmlns:a16="http://schemas.microsoft.com/office/drawing/2014/main" id="{5A06D708-5AE1-2D79-640C-98C45D776CF7}"/>
              </a:ext>
            </a:extLst>
          </p:cNvPr>
          <p:cNvSpPr txBox="1"/>
          <p:nvPr/>
        </p:nvSpPr>
        <p:spPr>
          <a:xfrm>
            <a:off x="2568800" y="6154853"/>
            <a:ext cx="6256421" cy="600164"/>
          </a:xfrm>
          <a:prstGeom prst="rect">
            <a:avLst/>
          </a:prstGeom>
          <a:noFill/>
        </p:spPr>
        <p:txBody>
          <a:bodyPr wrap="square" rtlCol="0">
            <a:spAutoFit/>
          </a:bodyPr>
          <a:lstStyle/>
          <a:p>
            <a:pPr algn="ctr"/>
            <a:r>
              <a:rPr lang="en-US" sz="1100">
                <a:solidFill>
                  <a:schemeClr val="bg1"/>
                </a:solidFill>
              </a:rPr>
              <a:t>Source: RAFT data on 149 projects in the Suicide Prevention portfolio with start years between 2005-2023; data on 148 projects from the SPRINT API pulled on June 15, 2023.</a:t>
            </a:r>
          </a:p>
          <a:p>
            <a:pPr algn="ctr"/>
            <a:r>
              <a:rPr lang="en-US" sz="1100">
                <a:solidFill>
                  <a:schemeClr val="bg1"/>
                </a:solidFill>
              </a:rPr>
              <a:t>For a full list of all SPRINT API projects and their matches in RAFT, see Appendix F.</a:t>
            </a:r>
          </a:p>
        </p:txBody>
      </p:sp>
      <p:sp>
        <p:nvSpPr>
          <p:cNvPr id="25" name="TextBox 24">
            <a:extLst>
              <a:ext uri="{FF2B5EF4-FFF2-40B4-BE49-F238E27FC236}">
                <a16:creationId xmlns:a16="http://schemas.microsoft.com/office/drawing/2014/main" id="{15EF6603-4FCA-9E99-09F8-18BDBAAC4114}"/>
              </a:ext>
            </a:extLst>
          </p:cNvPr>
          <p:cNvSpPr txBox="1"/>
          <p:nvPr/>
        </p:nvSpPr>
        <p:spPr>
          <a:xfrm>
            <a:off x="259497" y="836754"/>
            <a:ext cx="11944350" cy="569387"/>
          </a:xfrm>
          <a:prstGeom prst="rect">
            <a:avLst/>
          </a:prstGeom>
          <a:noFill/>
        </p:spPr>
        <p:txBody>
          <a:bodyPr wrap="square" lIns="91440" tIns="45720" rIns="91440" bIns="45720" rtlCol="0" anchor="t">
            <a:spAutoFit/>
          </a:bodyPr>
          <a:lstStyle/>
          <a:p>
            <a:r>
              <a:rPr lang="en-US" sz="1550" b="1" i="1">
                <a:cs typeface="Calibri"/>
              </a:rPr>
              <a:t>All 149 Suicide Prevention AMP projects were matched against the Suicide Prevention Research Impact </a:t>
            </a:r>
            <a:r>
              <a:rPr lang="en-US" sz="1550" b="1" i="1" err="1">
                <a:cs typeface="Calibri"/>
              </a:rPr>
              <a:t>NeTwork</a:t>
            </a:r>
            <a:r>
              <a:rPr lang="en-US" sz="1550" b="1" i="1">
                <a:cs typeface="Calibri"/>
              </a:rPr>
              <a:t> Actives Projects Inventory (SPRINT API)</a:t>
            </a:r>
          </a:p>
        </p:txBody>
      </p:sp>
      <p:sp>
        <p:nvSpPr>
          <p:cNvPr id="29" name="Rectangle 28">
            <a:extLst>
              <a:ext uri="{FF2B5EF4-FFF2-40B4-BE49-F238E27FC236}">
                <a16:creationId xmlns:a16="http://schemas.microsoft.com/office/drawing/2014/main" id="{9F5C27FF-DCBF-3F20-B52C-FAF3A0570C30}"/>
              </a:ext>
            </a:extLst>
          </p:cNvPr>
          <p:cNvSpPr/>
          <p:nvPr/>
        </p:nvSpPr>
        <p:spPr>
          <a:xfrm>
            <a:off x="233859" y="1952625"/>
            <a:ext cx="5247440" cy="3990464"/>
          </a:xfrm>
          <a:prstGeom prst="rect">
            <a:avLst/>
          </a:prstGeom>
          <a:no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spcBef>
                <a:spcPts val="1200"/>
              </a:spcBef>
              <a:buFont typeface="Arial,Sans-Serif" panose="020B0604020202020204" pitchFamily="34" charset="0"/>
              <a:buChar char="•"/>
            </a:pPr>
            <a:r>
              <a:rPr lang="en-US" sz="1600" b="1">
                <a:solidFill>
                  <a:schemeClr val="tx1"/>
                </a:solidFill>
                <a:cs typeface="Calibri"/>
              </a:rPr>
              <a:t>Over half of the projects in the Suicide Prevention AMP were matched with a project from the SPRINT API</a:t>
            </a:r>
            <a:endParaRPr lang="en-US" sz="1600">
              <a:solidFill>
                <a:schemeClr val="tx1"/>
              </a:solidFill>
              <a:ea typeface="Calibri"/>
              <a:cs typeface="Arial"/>
            </a:endParaRPr>
          </a:p>
          <a:p>
            <a:pPr marL="742950" lvl="1" indent="-285750">
              <a:spcBef>
                <a:spcPts val="1200"/>
              </a:spcBef>
              <a:buFont typeface="Arial,Sans-Serif" panose="020B0604020202020204" pitchFamily="34" charset="0"/>
              <a:buChar char="•"/>
            </a:pPr>
            <a:r>
              <a:rPr lang="en-US" sz="1400">
                <a:solidFill>
                  <a:schemeClr val="tx1"/>
                </a:solidFill>
                <a:ea typeface="Calibri"/>
                <a:cs typeface="Arial"/>
              </a:rPr>
              <a:t>Of the 149 Suicide Prevention AMP projects pulled from RAFT, </a:t>
            </a:r>
            <a:r>
              <a:rPr lang="en-US" sz="1400" b="1">
                <a:solidFill>
                  <a:schemeClr val="tx1"/>
                </a:solidFill>
                <a:ea typeface="Calibri"/>
                <a:cs typeface="Arial"/>
              </a:rPr>
              <a:t>77 projects (52%) were matched to the SPRINT API</a:t>
            </a:r>
          </a:p>
          <a:p>
            <a:pPr marL="742950" lvl="1" indent="-285750">
              <a:spcBef>
                <a:spcPts val="1200"/>
              </a:spcBef>
              <a:buFont typeface="Arial,Sans-Serif" panose="020B0604020202020204" pitchFamily="34" charset="0"/>
              <a:buChar char="•"/>
            </a:pPr>
            <a:r>
              <a:rPr lang="en-US" sz="1400">
                <a:solidFill>
                  <a:schemeClr val="tx1"/>
                </a:solidFill>
                <a:ea typeface="Calibri"/>
                <a:cs typeface="Arial"/>
              </a:rPr>
              <a:t>72 Suicide Prevention AMP projects (48%) were not identified within the SPRINT API project list </a:t>
            </a:r>
          </a:p>
          <a:p>
            <a:endParaRPr lang="en-US" sz="1400">
              <a:solidFill>
                <a:schemeClr val="tx1"/>
              </a:solidFill>
              <a:ea typeface="Calibri"/>
              <a:cs typeface="Arial"/>
            </a:endParaRPr>
          </a:p>
        </p:txBody>
      </p:sp>
    </p:spTree>
    <p:extLst>
      <p:ext uri="{BB962C8B-B14F-4D97-AF65-F5344CB8AC3E}">
        <p14:creationId xmlns:p14="http://schemas.microsoft.com/office/powerpoint/2010/main" val="3924954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BE23A-011E-C6EF-7988-0E9C04CA09DA}"/>
              </a:ext>
            </a:extLst>
          </p:cNvPr>
          <p:cNvSpPr>
            <a:spLocks noGrp="1"/>
          </p:cNvSpPr>
          <p:nvPr>
            <p:ph type="title"/>
          </p:nvPr>
        </p:nvSpPr>
        <p:spPr/>
        <p:txBody>
          <a:bodyPr/>
          <a:lstStyle/>
          <a:p>
            <a:r>
              <a:rPr lang="en-US"/>
              <a:t>SPRINT API Analysis </a:t>
            </a:r>
          </a:p>
        </p:txBody>
      </p:sp>
      <p:sp>
        <p:nvSpPr>
          <p:cNvPr id="3" name="Slide Number Placeholder 2">
            <a:extLst>
              <a:ext uri="{FF2B5EF4-FFF2-40B4-BE49-F238E27FC236}">
                <a16:creationId xmlns:a16="http://schemas.microsoft.com/office/drawing/2014/main" id="{E412806B-06F5-37CB-8295-44592A1EC6A7}"/>
              </a:ext>
            </a:extLst>
          </p:cNvPr>
          <p:cNvSpPr>
            <a:spLocks noGrp="1"/>
          </p:cNvSpPr>
          <p:nvPr>
            <p:ph type="sldNum" sz="quarter" idx="12"/>
          </p:nvPr>
        </p:nvSpPr>
        <p:spPr/>
        <p:txBody>
          <a:bodyPr/>
          <a:lstStyle/>
          <a:p>
            <a:r>
              <a:rPr lang="en-US"/>
              <a:t>35</a:t>
            </a:r>
          </a:p>
        </p:txBody>
      </p:sp>
      <p:cxnSp>
        <p:nvCxnSpPr>
          <p:cNvPr id="25" name="Straight Arrow Connector 24">
            <a:extLst>
              <a:ext uri="{FF2B5EF4-FFF2-40B4-BE49-F238E27FC236}">
                <a16:creationId xmlns:a16="http://schemas.microsoft.com/office/drawing/2014/main" id="{1A0CBEA4-5369-0D18-F85B-B2481882E366}"/>
              </a:ext>
            </a:extLst>
          </p:cNvPr>
          <p:cNvCxnSpPr/>
          <p:nvPr/>
        </p:nvCxnSpPr>
        <p:spPr>
          <a:xfrm flipV="1">
            <a:off x="259497" y="1354292"/>
            <a:ext cx="11619874" cy="22485"/>
          </a:xfrm>
          <a:prstGeom prst="straightConnector1">
            <a:avLst/>
          </a:prstGeom>
          <a:ln w="12700">
            <a:solidFill>
              <a:srgbClr val="002F56"/>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786F386D-884B-A5B5-3CD8-9441031B061F}"/>
              </a:ext>
            </a:extLst>
          </p:cNvPr>
          <p:cNvSpPr/>
          <p:nvPr/>
        </p:nvSpPr>
        <p:spPr>
          <a:xfrm>
            <a:off x="233859" y="1475715"/>
            <a:ext cx="11639484" cy="560021"/>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cs typeface="Calibri"/>
              </a:rPr>
              <a:t>Which VA programs and services are SPRINT API projects associated with?</a:t>
            </a:r>
          </a:p>
        </p:txBody>
      </p:sp>
      <p:sp>
        <p:nvSpPr>
          <p:cNvPr id="28" name="TextBox 27">
            <a:extLst>
              <a:ext uri="{FF2B5EF4-FFF2-40B4-BE49-F238E27FC236}">
                <a16:creationId xmlns:a16="http://schemas.microsoft.com/office/drawing/2014/main" id="{8FDD8AE9-FD77-8292-F4CD-B2A2C23A66B1}"/>
              </a:ext>
            </a:extLst>
          </p:cNvPr>
          <p:cNvSpPr txBox="1"/>
          <p:nvPr/>
        </p:nvSpPr>
        <p:spPr>
          <a:xfrm>
            <a:off x="2425065" y="6084592"/>
            <a:ext cx="6446519" cy="600164"/>
          </a:xfrm>
          <a:prstGeom prst="rect">
            <a:avLst/>
          </a:prstGeom>
          <a:noFill/>
        </p:spPr>
        <p:txBody>
          <a:bodyPr wrap="square" rtlCol="0">
            <a:spAutoFit/>
          </a:bodyPr>
          <a:lstStyle/>
          <a:p>
            <a:pPr algn="ctr"/>
            <a:r>
              <a:rPr lang="en-US" sz="1100">
                <a:solidFill>
                  <a:schemeClr val="bg1"/>
                </a:solidFill>
              </a:rPr>
              <a:t>Source: RAFT data on 149 projects in the Suicide Prevention portfolio with start years between 2005-2023; data on 148 projects from the SPRINT API pulled on June 15, 2023.</a:t>
            </a:r>
          </a:p>
          <a:p>
            <a:pPr algn="ctr"/>
            <a:r>
              <a:rPr lang="en-US" sz="1100">
                <a:solidFill>
                  <a:schemeClr val="bg1"/>
                </a:solidFill>
              </a:rPr>
              <a:t> For a full list of all SPRINT API projects and their matches in RAFT, see Appendix F.</a:t>
            </a:r>
          </a:p>
        </p:txBody>
      </p:sp>
      <p:sp>
        <p:nvSpPr>
          <p:cNvPr id="29" name="TextBox 28">
            <a:extLst>
              <a:ext uri="{FF2B5EF4-FFF2-40B4-BE49-F238E27FC236}">
                <a16:creationId xmlns:a16="http://schemas.microsoft.com/office/drawing/2014/main" id="{4CF4A104-9D72-6B4F-E7BC-F08686462EC6}"/>
              </a:ext>
            </a:extLst>
          </p:cNvPr>
          <p:cNvSpPr txBox="1"/>
          <p:nvPr/>
        </p:nvSpPr>
        <p:spPr>
          <a:xfrm>
            <a:off x="247650" y="929944"/>
            <a:ext cx="11944350" cy="369332"/>
          </a:xfrm>
          <a:prstGeom prst="rect">
            <a:avLst/>
          </a:prstGeom>
          <a:noFill/>
        </p:spPr>
        <p:txBody>
          <a:bodyPr wrap="square" lIns="91440" tIns="45720" rIns="91440" bIns="45720" rtlCol="0" anchor="t">
            <a:spAutoFit/>
          </a:bodyPr>
          <a:lstStyle/>
          <a:p>
            <a:r>
              <a:rPr lang="en-US" b="1" i="1">
                <a:cs typeface="Calibri"/>
              </a:rPr>
              <a:t>More than half of the SPRINT API projects are in the Suicide Prevention AMP </a:t>
            </a:r>
          </a:p>
        </p:txBody>
      </p:sp>
      <p:sp>
        <p:nvSpPr>
          <p:cNvPr id="30" name="Rectangle 29">
            <a:extLst>
              <a:ext uri="{FF2B5EF4-FFF2-40B4-BE49-F238E27FC236}">
                <a16:creationId xmlns:a16="http://schemas.microsoft.com/office/drawing/2014/main" id="{A996CBB2-4149-D703-2AA0-E2E4DDF43CC0}"/>
              </a:ext>
            </a:extLst>
          </p:cNvPr>
          <p:cNvSpPr/>
          <p:nvPr/>
        </p:nvSpPr>
        <p:spPr>
          <a:xfrm>
            <a:off x="233859" y="1952625"/>
            <a:ext cx="5757340" cy="3990464"/>
          </a:xfrm>
          <a:prstGeom prst="rect">
            <a:avLst/>
          </a:prstGeom>
          <a:no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spcBef>
                <a:spcPts val="1200"/>
              </a:spcBef>
              <a:buFont typeface="Arial,Sans-Serif" panose="020B0604020202020204" pitchFamily="34" charset="0"/>
              <a:buChar char="•"/>
            </a:pPr>
            <a:r>
              <a:rPr lang="en-US" sz="1600">
                <a:solidFill>
                  <a:schemeClr val="tx1"/>
                </a:solidFill>
                <a:ea typeface="Calibri"/>
                <a:cs typeface="Arial"/>
              </a:rPr>
              <a:t>As of June 2023, there are </a:t>
            </a:r>
            <a:r>
              <a:rPr lang="en-US" sz="1600" b="1">
                <a:solidFill>
                  <a:schemeClr val="tx1"/>
                </a:solidFill>
                <a:ea typeface="Calibri"/>
                <a:cs typeface="Arial"/>
              </a:rPr>
              <a:t>148 projects in the SPRINT API</a:t>
            </a:r>
          </a:p>
          <a:p>
            <a:pPr marL="285750" indent="-285750">
              <a:spcBef>
                <a:spcPts val="1200"/>
              </a:spcBef>
              <a:buFont typeface="Arial,Sans-Serif" panose="020B0604020202020204" pitchFamily="34" charset="0"/>
              <a:buChar char="•"/>
            </a:pPr>
            <a:r>
              <a:rPr lang="en-US" sz="1600">
                <a:solidFill>
                  <a:schemeClr val="tx1"/>
                </a:solidFill>
                <a:ea typeface="Calibri"/>
                <a:cs typeface="Arial"/>
              </a:rPr>
              <a:t>Projects in the SPRINT API are distributed throughout VA</a:t>
            </a:r>
          </a:p>
          <a:p>
            <a:pPr marL="742950" lvl="1" indent="-285750">
              <a:spcBef>
                <a:spcPts val="1200"/>
              </a:spcBef>
              <a:buFont typeface="Arial,Sans-Serif" panose="020B0604020202020204" pitchFamily="34" charset="0"/>
              <a:buChar char="•"/>
            </a:pPr>
            <a:r>
              <a:rPr lang="en-US" sz="1400">
                <a:solidFill>
                  <a:schemeClr val="tx1"/>
                </a:solidFill>
                <a:ea typeface="Calibri"/>
                <a:cs typeface="Arial"/>
              </a:rPr>
              <a:t>77 projects </a:t>
            </a:r>
            <a:r>
              <a:rPr lang="en-US" sz="1400" b="1">
                <a:solidFill>
                  <a:schemeClr val="tx1"/>
                </a:solidFill>
                <a:ea typeface="Calibri"/>
                <a:cs typeface="Arial"/>
              </a:rPr>
              <a:t>(52%) in RAFT fall under the Suicide Prevention AMP</a:t>
            </a:r>
          </a:p>
          <a:p>
            <a:pPr marL="742950" lvl="1" indent="-285750">
              <a:spcBef>
                <a:spcPts val="1200"/>
              </a:spcBef>
              <a:buFont typeface="Arial,Sans-Serif" panose="020B0604020202020204" pitchFamily="34" charset="0"/>
              <a:buChar char="•"/>
            </a:pPr>
            <a:r>
              <a:rPr lang="en-US" sz="1400">
                <a:solidFill>
                  <a:schemeClr val="tx1"/>
                </a:solidFill>
                <a:ea typeface="Calibri"/>
                <a:cs typeface="Arial"/>
              </a:rPr>
              <a:t>26 projects </a:t>
            </a:r>
            <a:r>
              <a:rPr lang="en-US" sz="1400" b="1">
                <a:solidFill>
                  <a:schemeClr val="tx1"/>
                </a:solidFill>
                <a:ea typeface="Calibri"/>
                <a:cs typeface="Arial"/>
              </a:rPr>
              <a:t>(18%) are in the ORD but not in the Suicide Prevention AMP</a:t>
            </a:r>
          </a:p>
          <a:p>
            <a:pPr marL="742950" lvl="1" indent="-285750">
              <a:spcBef>
                <a:spcPts val="1200"/>
              </a:spcBef>
              <a:buFont typeface="Arial,Sans-Serif" panose="020B0604020202020204" pitchFamily="34" charset="0"/>
              <a:buChar char="•"/>
            </a:pPr>
            <a:r>
              <a:rPr lang="en-US" sz="1400">
                <a:solidFill>
                  <a:schemeClr val="tx1"/>
                </a:solidFill>
                <a:ea typeface="Calibri"/>
                <a:cs typeface="Arial"/>
              </a:rPr>
              <a:t>45 projects</a:t>
            </a:r>
            <a:r>
              <a:rPr lang="en-US" sz="1400" b="1">
                <a:solidFill>
                  <a:schemeClr val="tx1"/>
                </a:solidFill>
                <a:ea typeface="Calibri"/>
                <a:cs typeface="Arial"/>
              </a:rPr>
              <a:t> (30%) are not in the ORD</a:t>
            </a:r>
          </a:p>
        </p:txBody>
      </p:sp>
      <p:grpSp>
        <p:nvGrpSpPr>
          <p:cNvPr id="4" name="Group 3">
            <a:extLst>
              <a:ext uri="{FF2B5EF4-FFF2-40B4-BE49-F238E27FC236}">
                <a16:creationId xmlns:a16="http://schemas.microsoft.com/office/drawing/2014/main" id="{233E17F1-6211-360F-F196-3B405693F99E}"/>
              </a:ext>
            </a:extLst>
          </p:cNvPr>
          <p:cNvGrpSpPr/>
          <p:nvPr/>
        </p:nvGrpSpPr>
        <p:grpSpPr>
          <a:xfrm>
            <a:off x="6417139" y="2243532"/>
            <a:ext cx="5294858" cy="3267571"/>
            <a:chOff x="1262105" y="962513"/>
            <a:chExt cx="5294858" cy="3267571"/>
          </a:xfrm>
        </p:grpSpPr>
        <p:sp>
          <p:nvSpPr>
            <p:cNvPr id="6" name="pg4">
              <a:extLst>
                <a:ext uri="{FF2B5EF4-FFF2-40B4-BE49-F238E27FC236}">
                  <a16:creationId xmlns:a16="http://schemas.microsoft.com/office/drawing/2014/main" id="{C549CE53-8A1C-DC78-7CC8-B761130AE902}"/>
                </a:ext>
              </a:extLst>
            </p:cNvPr>
            <p:cNvSpPr/>
            <p:nvPr/>
          </p:nvSpPr>
          <p:spPr>
            <a:xfrm>
              <a:off x="3171309" y="1495246"/>
              <a:ext cx="1541122" cy="2734838"/>
            </a:xfrm>
            <a:custGeom>
              <a:avLst/>
              <a:gdLst/>
              <a:ahLst/>
              <a:cxnLst/>
              <a:rect l="0" t="0" r="0" b="0"/>
              <a:pathLst>
                <a:path w="1541122" h="2734838">
                  <a:moveTo>
                    <a:pt x="173689" y="1367445"/>
                  </a:moveTo>
                  <a:lnTo>
                    <a:pt x="167700" y="1414217"/>
                  </a:lnTo>
                  <a:lnTo>
                    <a:pt x="161711" y="1460988"/>
                  </a:lnTo>
                  <a:lnTo>
                    <a:pt x="155722" y="1507760"/>
                  </a:lnTo>
                  <a:lnTo>
                    <a:pt x="149732" y="1554531"/>
                  </a:lnTo>
                  <a:lnTo>
                    <a:pt x="143743" y="1601302"/>
                  </a:lnTo>
                  <a:lnTo>
                    <a:pt x="137754" y="1648074"/>
                  </a:lnTo>
                  <a:lnTo>
                    <a:pt x="131764" y="1694845"/>
                  </a:lnTo>
                  <a:lnTo>
                    <a:pt x="125775" y="1741617"/>
                  </a:lnTo>
                  <a:lnTo>
                    <a:pt x="119786" y="1788388"/>
                  </a:lnTo>
                  <a:lnTo>
                    <a:pt x="113796" y="1835159"/>
                  </a:lnTo>
                  <a:lnTo>
                    <a:pt x="107807" y="1881931"/>
                  </a:lnTo>
                  <a:lnTo>
                    <a:pt x="101818" y="1928702"/>
                  </a:lnTo>
                  <a:lnTo>
                    <a:pt x="95828" y="1975473"/>
                  </a:lnTo>
                  <a:lnTo>
                    <a:pt x="89839" y="2022245"/>
                  </a:lnTo>
                  <a:lnTo>
                    <a:pt x="83850" y="2069016"/>
                  </a:lnTo>
                  <a:lnTo>
                    <a:pt x="77861" y="2115788"/>
                  </a:lnTo>
                  <a:lnTo>
                    <a:pt x="71871" y="2162559"/>
                  </a:lnTo>
                  <a:lnTo>
                    <a:pt x="65882" y="2209330"/>
                  </a:lnTo>
                  <a:lnTo>
                    <a:pt x="59893" y="2256102"/>
                  </a:lnTo>
                  <a:lnTo>
                    <a:pt x="53903" y="2302873"/>
                  </a:lnTo>
                  <a:lnTo>
                    <a:pt x="47914" y="2349645"/>
                  </a:lnTo>
                  <a:lnTo>
                    <a:pt x="41925" y="2396416"/>
                  </a:lnTo>
                  <a:lnTo>
                    <a:pt x="35935" y="2443187"/>
                  </a:lnTo>
                  <a:lnTo>
                    <a:pt x="29946" y="2489959"/>
                  </a:lnTo>
                  <a:lnTo>
                    <a:pt x="23957" y="2536730"/>
                  </a:lnTo>
                  <a:lnTo>
                    <a:pt x="17967" y="2583501"/>
                  </a:lnTo>
                  <a:lnTo>
                    <a:pt x="11978" y="2630273"/>
                  </a:lnTo>
                  <a:lnTo>
                    <a:pt x="5989" y="2677044"/>
                  </a:lnTo>
                  <a:lnTo>
                    <a:pt x="0" y="2723816"/>
                  </a:lnTo>
                  <a:lnTo>
                    <a:pt x="46278" y="2728943"/>
                  </a:lnTo>
                  <a:lnTo>
                    <a:pt x="92704" y="2732491"/>
                  </a:lnTo>
                  <a:lnTo>
                    <a:pt x="139224" y="2734457"/>
                  </a:lnTo>
                  <a:lnTo>
                    <a:pt x="185784" y="2734838"/>
                  </a:lnTo>
                  <a:lnTo>
                    <a:pt x="232330" y="2733633"/>
                  </a:lnTo>
                  <a:lnTo>
                    <a:pt x="278808" y="2730845"/>
                  </a:lnTo>
                  <a:lnTo>
                    <a:pt x="325164" y="2726476"/>
                  </a:lnTo>
                  <a:lnTo>
                    <a:pt x="371344" y="2720531"/>
                  </a:lnTo>
                  <a:lnTo>
                    <a:pt x="417295" y="2713018"/>
                  </a:lnTo>
                  <a:lnTo>
                    <a:pt x="462964" y="2703944"/>
                  </a:lnTo>
                  <a:lnTo>
                    <a:pt x="508298" y="2693321"/>
                  </a:lnTo>
                  <a:lnTo>
                    <a:pt x="553243" y="2681161"/>
                  </a:lnTo>
                  <a:lnTo>
                    <a:pt x="597749" y="2667477"/>
                  </a:lnTo>
                  <a:lnTo>
                    <a:pt x="641762" y="2652286"/>
                  </a:lnTo>
                  <a:lnTo>
                    <a:pt x="685233" y="2635606"/>
                  </a:lnTo>
                  <a:lnTo>
                    <a:pt x="728111" y="2617455"/>
                  </a:lnTo>
                  <a:lnTo>
                    <a:pt x="770347" y="2597855"/>
                  </a:lnTo>
                  <a:lnTo>
                    <a:pt x="811890" y="2576829"/>
                  </a:lnTo>
                  <a:lnTo>
                    <a:pt x="852694" y="2554400"/>
                  </a:lnTo>
                  <a:lnTo>
                    <a:pt x="892710" y="2530595"/>
                  </a:lnTo>
                  <a:lnTo>
                    <a:pt x="931893" y="2505442"/>
                  </a:lnTo>
                  <a:lnTo>
                    <a:pt x="970196" y="2478969"/>
                  </a:lnTo>
                  <a:lnTo>
                    <a:pt x="1007576" y="2451208"/>
                  </a:lnTo>
                  <a:lnTo>
                    <a:pt x="1043990" y="2422190"/>
                  </a:lnTo>
                  <a:lnTo>
                    <a:pt x="1079394" y="2391949"/>
                  </a:lnTo>
                  <a:lnTo>
                    <a:pt x="1113748" y="2360520"/>
                  </a:lnTo>
                  <a:lnTo>
                    <a:pt x="1147013" y="2327940"/>
                  </a:lnTo>
                  <a:lnTo>
                    <a:pt x="1179148" y="2294247"/>
                  </a:lnTo>
                  <a:lnTo>
                    <a:pt x="1210118" y="2259479"/>
                  </a:lnTo>
                  <a:lnTo>
                    <a:pt x="1239887" y="2223676"/>
                  </a:lnTo>
                  <a:lnTo>
                    <a:pt x="1268419" y="2186881"/>
                  </a:lnTo>
                  <a:lnTo>
                    <a:pt x="1295682" y="2149136"/>
                  </a:lnTo>
                  <a:lnTo>
                    <a:pt x="1321645" y="2110485"/>
                  </a:lnTo>
                  <a:lnTo>
                    <a:pt x="1346276" y="2070972"/>
                  </a:lnTo>
                  <a:lnTo>
                    <a:pt x="1369548" y="2030643"/>
                  </a:lnTo>
                  <a:lnTo>
                    <a:pt x="1391433" y="1989546"/>
                  </a:lnTo>
                  <a:lnTo>
                    <a:pt x="1411907" y="1947727"/>
                  </a:lnTo>
                  <a:lnTo>
                    <a:pt x="1430945" y="1905235"/>
                  </a:lnTo>
                  <a:lnTo>
                    <a:pt x="1448525" y="1862120"/>
                  </a:lnTo>
                  <a:lnTo>
                    <a:pt x="1464627" y="1818432"/>
                  </a:lnTo>
                  <a:lnTo>
                    <a:pt x="1479232" y="1774220"/>
                  </a:lnTo>
                  <a:lnTo>
                    <a:pt x="1492324" y="1729537"/>
                  </a:lnTo>
                  <a:lnTo>
                    <a:pt x="1503887" y="1684434"/>
                  </a:lnTo>
                  <a:lnTo>
                    <a:pt x="1513908" y="1638964"/>
                  </a:lnTo>
                  <a:lnTo>
                    <a:pt x="1522375" y="1593179"/>
                  </a:lnTo>
                  <a:lnTo>
                    <a:pt x="1529278" y="1547132"/>
                  </a:lnTo>
                  <a:lnTo>
                    <a:pt x="1534610" y="1500877"/>
                  </a:lnTo>
                  <a:lnTo>
                    <a:pt x="1538364" y="1454467"/>
                  </a:lnTo>
                  <a:lnTo>
                    <a:pt x="1540535" y="1407956"/>
                  </a:lnTo>
                  <a:lnTo>
                    <a:pt x="1541122" y="1361398"/>
                  </a:lnTo>
                  <a:lnTo>
                    <a:pt x="1540123" y="1314847"/>
                  </a:lnTo>
                  <a:lnTo>
                    <a:pt x="1537541" y="1268358"/>
                  </a:lnTo>
                  <a:lnTo>
                    <a:pt x="1533377" y="1221983"/>
                  </a:lnTo>
                  <a:lnTo>
                    <a:pt x="1527636" y="1175776"/>
                  </a:lnTo>
                  <a:lnTo>
                    <a:pt x="1520326" y="1129792"/>
                  </a:lnTo>
                  <a:lnTo>
                    <a:pt x="1511454" y="1084084"/>
                  </a:lnTo>
                  <a:lnTo>
                    <a:pt x="1501032" y="1038704"/>
                  </a:lnTo>
                  <a:lnTo>
                    <a:pt x="1489070" y="993705"/>
                  </a:lnTo>
                  <a:lnTo>
                    <a:pt x="1475584" y="949140"/>
                  </a:lnTo>
                  <a:lnTo>
                    <a:pt x="1460588" y="905059"/>
                  </a:lnTo>
                  <a:lnTo>
                    <a:pt x="1444100" y="861515"/>
                  </a:lnTo>
                  <a:lnTo>
                    <a:pt x="1426139" y="818557"/>
                  </a:lnTo>
                  <a:lnTo>
                    <a:pt x="1406726" y="776235"/>
                  </a:lnTo>
                  <a:lnTo>
                    <a:pt x="1385883" y="734599"/>
                  </a:lnTo>
                  <a:lnTo>
                    <a:pt x="1363635" y="693697"/>
                  </a:lnTo>
                  <a:lnTo>
                    <a:pt x="1340008" y="653576"/>
                  </a:lnTo>
                  <a:lnTo>
                    <a:pt x="1315028" y="614282"/>
                  </a:lnTo>
                  <a:lnTo>
                    <a:pt x="1288725" y="575862"/>
                  </a:lnTo>
                  <a:lnTo>
                    <a:pt x="1261129" y="538359"/>
                  </a:lnTo>
                  <a:lnTo>
                    <a:pt x="1232272" y="501818"/>
                  </a:lnTo>
                  <a:lnTo>
                    <a:pt x="1202188" y="466280"/>
                  </a:lnTo>
                  <a:lnTo>
                    <a:pt x="1170912" y="431788"/>
                  </a:lnTo>
                  <a:lnTo>
                    <a:pt x="1138479" y="398379"/>
                  </a:lnTo>
                  <a:lnTo>
                    <a:pt x="1104928" y="366095"/>
                  </a:lnTo>
                  <a:lnTo>
                    <a:pt x="1070297" y="334971"/>
                  </a:lnTo>
                  <a:lnTo>
                    <a:pt x="1034627" y="305045"/>
                  </a:lnTo>
                  <a:lnTo>
                    <a:pt x="997958" y="276350"/>
                  </a:lnTo>
                  <a:lnTo>
                    <a:pt x="960334" y="248920"/>
                  </a:lnTo>
                  <a:lnTo>
                    <a:pt x="921798" y="222787"/>
                  </a:lnTo>
                  <a:lnTo>
                    <a:pt x="882394" y="197982"/>
                  </a:lnTo>
                  <a:lnTo>
                    <a:pt x="842169" y="174532"/>
                  </a:lnTo>
                  <a:lnTo>
                    <a:pt x="801169" y="152465"/>
                  </a:lnTo>
                  <a:lnTo>
                    <a:pt x="759441" y="131807"/>
                  </a:lnTo>
                  <a:lnTo>
                    <a:pt x="717034" y="112581"/>
                  </a:lnTo>
                  <a:lnTo>
                    <a:pt x="673997" y="94810"/>
                  </a:lnTo>
                  <a:lnTo>
                    <a:pt x="630380" y="78515"/>
                  </a:lnTo>
                  <a:lnTo>
                    <a:pt x="586234" y="63714"/>
                  </a:lnTo>
                  <a:lnTo>
                    <a:pt x="541609" y="50425"/>
                  </a:lnTo>
                  <a:lnTo>
                    <a:pt x="496558" y="38662"/>
                  </a:lnTo>
                  <a:lnTo>
                    <a:pt x="451132" y="28441"/>
                  </a:lnTo>
                  <a:lnTo>
                    <a:pt x="405385" y="19771"/>
                  </a:lnTo>
                  <a:lnTo>
                    <a:pt x="359369" y="12664"/>
                  </a:lnTo>
                  <a:lnTo>
                    <a:pt x="313138" y="7128"/>
                  </a:lnTo>
                  <a:lnTo>
                    <a:pt x="266745" y="3169"/>
                  </a:lnTo>
                  <a:lnTo>
                    <a:pt x="220244" y="792"/>
                  </a:lnTo>
                  <a:lnTo>
                    <a:pt x="173689" y="0"/>
                  </a:lnTo>
                  <a:lnTo>
                    <a:pt x="173689" y="47153"/>
                  </a:lnTo>
                  <a:lnTo>
                    <a:pt x="173689" y="94306"/>
                  </a:lnTo>
                  <a:lnTo>
                    <a:pt x="173689" y="141459"/>
                  </a:lnTo>
                  <a:lnTo>
                    <a:pt x="173689" y="188613"/>
                  </a:lnTo>
                  <a:lnTo>
                    <a:pt x="173689" y="235766"/>
                  </a:lnTo>
                  <a:lnTo>
                    <a:pt x="173689" y="282919"/>
                  </a:lnTo>
                  <a:lnTo>
                    <a:pt x="173689" y="330073"/>
                  </a:lnTo>
                  <a:lnTo>
                    <a:pt x="173689" y="377226"/>
                  </a:lnTo>
                  <a:lnTo>
                    <a:pt x="173689" y="424379"/>
                  </a:lnTo>
                  <a:lnTo>
                    <a:pt x="173689" y="471533"/>
                  </a:lnTo>
                  <a:lnTo>
                    <a:pt x="173689" y="518686"/>
                  </a:lnTo>
                  <a:lnTo>
                    <a:pt x="173689" y="565839"/>
                  </a:lnTo>
                  <a:lnTo>
                    <a:pt x="173689" y="612992"/>
                  </a:lnTo>
                  <a:lnTo>
                    <a:pt x="173689" y="660146"/>
                  </a:lnTo>
                  <a:lnTo>
                    <a:pt x="173689" y="707299"/>
                  </a:lnTo>
                  <a:lnTo>
                    <a:pt x="173689" y="754452"/>
                  </a:lnTo>
                  <a:lnTo>
                    <a:pt x="173689" y="801606"/>
                  </a:lnTo>
                  <a:lnTo>
                    <a:pt x="173689" y="848759"/>
                  </a:lnTo>
                  <a:lnTo>
                    <a:pt x="173689" y="895912"/>
                  </a:lnTo>
                  <a:lnTo>
                    <a:pt x="173689" y="943066"/>
                  </a:lnTo>
                  <a:lnTo>
                    <a:pt x="173689" y="990219"/>
                  </a:lnTo>
                  <a:lnTo>
                    <a:pt x="173689" y="1037372"/>
                  </a:lnTo>
                  <a:lnTo>
                    <a:pt x="173689" y="1084526"/>
                  </a:lnTo>
                  <a:lnTo>
                    <a:pt x="173689" y="1131679"/>
                  </a:lnTo>
                  <a:lnTo>
                    <a:pt x="173689" y="1178832"/>
                  </a:lnTo>
                  <a:lnTo>
                    <a:pt x="173689" y="1225985"/>
                  </a:lnTo>
                  <a:lnTo>
                    <a:pt x="173689" y="1273139"/>
                  </a:lnTo>
                  <a:lnTo>
                    <a:pt x="173689" y="1320292"/>
                  </a:lnTo>
                  <a:close/>
                </a:path>
              </a:pathLst>
            </a:custGeom>
            <a:solidFill>
              <a:srgbClr val="4472C4">
                <a:alpha val="100000"/>
              </a:srgbClr>
            </a:solidFill>
          </p:spPr>
          <p:txBody>
            <a:bodyPr/>
            <a:lstStyle/>
            <a:p>
              <a:endParaRPr/>
            </a:p>
          </p:txBody>
        </p:sp>
        <p:sp>
          <p:nvSpPr>
            <p:cNvPr id="7" name="pg5">
              <a:extLst>
                <a:ext uri="{FF2B5EF4-FFF2-40B4-BE49-F238E27FC236}">
                  <a16:creationId xmlns:a16="http://schemas.microsoft.com/office/drawing/2014/main" id="{6E9F2FDE-0E6B-46CC-B404-6B09AA9166B8}"/>
                </a:ext>
              </a:extLst>
            </p:cNvPr>
            <p:cNvSpPr/>
            <p:nvPr/>
          </p:nvSpPr>
          <p:spPr>
            <a:xfrm>
              <a:off x="2055665" y="2862692"/>
              <a:ext cx="1289333" cy="1356370"/>
            </a:xfrm>
            <a:custGeom>
              <a:avLst/>
              <a:gdLst/>
              <a:ahLst/>
              <a:cxnLst/>
              <a:rect l="0" t="0" r="0" b="0"/>
              <a:pathLst>
                <a:path w="1289333" h="1356370">
                  <a:moveTo>
                    <a:pt x="1289333" y="0"/>
                  </a:moveTo>
                  <a:lnTo>
                    <a:pt x="1244874" y="15708"/>
                  </a:lnTo>
                  <a:lnTo>
                    <a:pt x="1200414" y="31417"/>
                  </a:lnTo>
                  <a:lnTo>
                    <a:pt x="1155954" y="47125"/>
                  </a:lnTo>
                  <a:lnTo>
                    <a:pt x="1111494" y="62834"/>
                  </a:lnTo>
                  <a:lnTo>
                    <a:pt x="1067034" y="78543"/>
                  </a:lnTo>
                  <a:lnTo>
                    <a:pt x="1022575" y="94251"/>
                  </a:lnTo>
                  <a:lnTo>
                    <a:pt x="978115" y="109960"/>
                  </a:lnTo>
                  <a:lnTo>
                    <a:pt x="933655" y="125669"/>
                  </a:lnTo>
                  <a:lnTo>
                    <a:pt x="889195" y="141377"/>
                  </a:lnTo>
                  <a:lnTo>
                    <a:pt x="844736" y="157086"/>
                  </a:lnTo>
                  <a:lnTo>
                    <a:pt x="800276" y="172795"/>
                  </a:lnTo>
                  <a:lnTo>
                    <a:pt x="755816" y="188503"/>
                  </a:lnTo>
                  <a:lnTo>
                    <a:pt x="711356" y="204212"/>
                  </a:lnTo>
                  <a:lnTo>
                    <a:pt x="666896" y="219921"/>
                  </a:lnTo>
                  <a:lnTo>
                    <a:pt x="622437" y="235629"/>
                  </a:lnTo>
                  <a:lnTo>
                    <a:pt x="577977" y="251338"/>
                  </a:lnTo>
                  <a:lnTo>
                    <a:pt x="533517" y="267046"/>
                  </a:lnTo>
                  <a:lnTo>
                    <a:pt x="489057" y="282755"/>
                  </a:lnTo>
                  <a:lnTo>
                    <a:pt x="444597" y="298464"/>
                  </a:lnTo>
                  <a:lnTo>
                    <a:pt x="400138" y="314172"/>
                  </a:lnTo>
                  <a:lnTo>
                    <a:pt x="355678" y="329881"/>
                  </a:lnTo>
                  <a:lnTo>
                    <a:pt x="311218" y="345590"/>
                  </a:lnTo>
                  <a:lnTo>
                    <a:pt x="266758" y="361298"/>
                  </a:lnTo>
                  <a:lnTo>
                    <a:pt x="222298" y="377007"/>
                  </a:lnTo>
                  <a:lnTo>
                    <a:pt x="177839" y="392716"/>
                  </a:lnTo>
                  <a:lnTo>
                    <a:pt x="133379" y="408424"/>
                  </a:lnTo>
                  <a:lnTo>
                    <a:pt x="88919" y="424133"/>
                  </a:lnTo>
                  <a:lnTo>
                    <a:pt x="44459" y="439842"/>
                  </a:lnTo>
                  <a:lnTo>
                    <a:pt x="0" y="455550"/>
                  </a:lnTo>
                  <a:lnTo>
                    <a:pt x="16477" y="499744"/>
                  </a:lnTo>
                  <a:lnTo>
                    <a:pt x="34469" y="543344"/>
                  </a:lnTo>
                  <a:lnTo>
                    <a:pt x="53954" y="586297"/>
                  </a:lnTo>
                  <a:lnTo>
                    <a:pt x="74908" y="628553"/>
                  </a:lnTo>
                  <a:lnTo>
                    <a:pt x="97308" y="670061"/>
                  </a:lnTo>
                  <a:lnTo>
                    <a:pt x="121125" y="710772"/>
                  </a:lnTo>
                  <a:lnTo>
                    <a:pt x="146332" y="750637"/>
                  </a:lnTo>
                  <a:lnTo>
                    <a:pt x="172900" y="789609"/>
                  </a:lnTo>
                  <a:lnTo>
                    <a:pt x="200795" y="827642"/>
                  </a:lnTo>
                  <a:lnTo>
                    <a:pt x="229985" y="864690"/>
                  </a:lnTo>
                  <a:lnTo>
                    <a:pt x="260436" y="900710"/>
                  </a:lnTo>
                  <a:lnTo>
                    <a:pt x="292111" y="935657"/>
                  </a:lnTo>
                  <a:lnTo>
                    <a:pt x="324972" y="969492"/>
                  </a:lnTo>
                  <a:lnTo>
                    <a:pt x="358981" y="1002173"/>
                  </a:lnTo>
                  <a:lnTo>
                    <a:pt x="394096" y="1033662"/>
                  </a:lnTo>
                  <a:lnTo>
                    <a:pt x="430277" y="1063921"/>
                  </a:lnTo>
                  <a:lnTo>
                    <a:pt x="467479" y="1092915"/>
                  </a:lnTo>
                  <a:lnTo>
                    <a:pt x="505659" y="1120608"/>
                  </a:lnTo>
                  <a:lnTo>
                    <a:pt x="544772" y="1146968"/>
                  </a:lnTo>
                  <a:lnTo>
                    <a:pt x="584770" y="1171963"/>
                  </a:lnTo>
                  <a:lnTo>
                    <a:pt x="625607" y="1195564"/>
                  </a:lnTo>
                  <a:lnTo>
                    <a:pt x="667233" y="1217743"/>
                  </a:lnTo>
                  <a:lnTo>
                    <a:pt x="709600" y="1238473"/>
                  </a:lnTo>
                  <a:lnTo>
                    <a:pt x="752656" y="1257730"/>
                  </a:lnTo>
                  <a:lnTo>
                    <a:pt x="796350" y="1275490"/>
                  </a:lnTo>
                  <a:lnTo>
                    <a:pt x="840631" y="1291733"/>
                  </a:lnTo>
                  <a:lnTo>
                    <a:pt x="885446" y="1306439"/>
                  </a:lnTo>
                  <a:lnTo>
                    <a:pt x="930742" y="1319590"/>
                  </a:lnTo>
                  <a:lnTo>
                    <a:pt x="976464" y="1331172"/>
                  </a:lnTo>
                  <a:lnTo>
                    <a:pt x="1022558" y="1341170"/>
                  </a:lnTo>
                  <a:lnTo>
                    <a:pt x="1068970" y="1349573"/>
                  </a:lnTo>
                  <a:lnTo>
                    <a:pt x="1115643" y="1356370"/>
                  </a:lnTo>
                  <a:lnTo>
                    <a:pt x="1121633" y="1309598"/>
                  </a:lnTo>
                  <a:lnTo>
                    <a:pt x="1127622" y="1262827"/>
                  </a:lnTo>
                  <a:lnTo>
                    <a:pt x="1133611" y="1216056"/>
                  </a:lnTo>
                  <a:lnTo>
                    <a:pt x="1139601" y="1169284"/>
                  </a:lnTo>
                  <a:lnTo>
                    <a:pt x="1145590" y="1122513"/>
                  </a:lnTo>
                  <a:lnTo>
                    <a:pt x="1151579" y="1075741"/>
                  </a:lnTo>
                  <a:lnTo>
                    <a:pt x="1157569" y="1028970"/>
                  </a:lnTo>
                  <a:lnTo>
                    <a:pt x="1163558" y="982199"/>
                  </a:lnTo>
                  <a:lnTo>
                    <a:pt x="1169547" y="935427"/>
                  </a:lnTo>
                  <a:lnTo>
                    <a:pt x="1175537" y="888656"/>
                  </a:lnTo>
                  <a:lnTo>
                    <a:pt x="1181526" y="841884"/>
                  </a:lnTo>
                  <a:lnTo>
                    <a:pt x="1187515" y="795113"/>
                  </a:lnTo>
                  <a:lnTo>
                    <a:pt x="1193504" y="748342"/>
                  </a:lnTo>
                  <a:lnTo>
                    <a:pt x="1199494" y="701570"/>
                  </a:lnTo>
                  <a:lnTo>
                    <a:pt x="1205483" y="654799"/>
                  </a:lnTo>
                  <a:lnTo>
                    <a:pt x="1211472" y="608028"/>
                  </a:lnTo>
                  <a:lnTo>
                    <a:pt x="1217462" y="561256"/>
                  </a:lnTo>
                  <a:lnTo>
                    <a:pt x="1223451" y="514485"/>
                  </a:lnTo>
                  <a:lnTo>
                    <a:pt x="1229440" y="467713"/>
                  </a:lnTo>
                  <a:lnTo>
                    <a:pt x="1235430" y="420942"/>
                  </a:lnTo>
                  <a:lnTo>
                    <a:pt x="1241419" y="374171"/>
                  </a:lnTo>
                  <a:lnTo>
                    <a:pt x="1247408" y="327399"/>
                  </a:lnTo>
                  <a:lnTo>
                    <a:pt x="1253398" y="280628"/>
                  </a:lnTo>
                  <a:lnTo>
                    <a:pt x="1259387" y="233856"/>
                  </a:lnTo>
                  <a:lnTo>
                    <a:pt x="1265376" y="187085"/>
                  </a:lnTo>
                  <a:lnTo>
                    <a:pt x="1271365" y="140314"/>
                  </a:lnTo>
                  <a:lnTo>
                    <a:pt x="1277355" y="93542"/>
                  </a:lnTo>
                  <a:lnTo>
                    <a:pt x="1283344" y="46771"/>
                  </a:lnTo>
                  <a:close/>
                </a:path>
              </a:pathLst>
            </a:custGeom>
            <a:solidFill>
              <a:srgbClr val="8FAADC">
                <a:alpha val="100000"/>
              </a:srgbClr>
            </a:solidFill>
          </p:spPr>
          <p:txBody>
            <a:bodyPr/>
            <a:lstStyle/>
            <a:p>
              <a:endParaRPr/>
            </a:p>
          </p:txBody>
        </p:sp>
        <p:sp>
          <p:nvSpPr>
            <p:cNvPr id="8" name="pg6">
              <a:extLst>
                <a:ext uri="{FF2B5EF4-FFF2-40B4-BE49-F238E27FC236}">
                  <a16:creationId xmlns:a16="http://schemas.microsoft.com/office/drawing/2014/main" id="{DB239F25-F66A-06E2-E1CD-C7756569D22F}"/>
                </a:ext>
              </a:extLst>
            </p:cNvPr>
            <p:cNvSpPr/>
            <p:nvPr/>
          </p:nvSpPr>
          <p:spPr>
            <a:xfrm>
              <a:off x="1977555" y="1495246"/>
              <a:ext cx="1367444" cy="1822996"/>
            </a:xfrm>
            <a:custGeom>
              <a:avLst/>
              <a:gdLst/>
              <a:ahLst/>
              <a:cxnLst/>
              <a:rect l="0" t="0" r="0" b="0"/>
              <a:pathLst>
                <a:path w="1367444" h="1822996">
                  <a:moveTo>
                    <a:pt x="1367444" y="1367445"/>
                  </a:moveTo>
                  <a:lnTo>
                    <a:pt x="1367444" y="1320292"/>
                  </a:lnTo>
                  <a:lnTo>
                    <a:pt x="1367444" y="1273139"/>
                  </a:lnTo>
                  <a:lnTo>
                    <a:pt x="1367444" y="1225985"/>
                  </a:lnTo>
                  <a:lnTo>
                    <a:pt x="1367444" y="1178832"/>
                  </a:lnTo>
                  <a:lnTo>
                    <a:pt x="1367444" y="1131679"/>
                  </a:lnTo>
                  <a:lnTo>
                    <a:pt x="1367444" y="1084526"/>
                  </a:lnTo>
                  <a:lnTo>
                    <a:pt x="1367444" y="1037372"/>
                  </a:lnTo>
                  <a:lnTo>
                    <a:pt x="1367444" y="990219"/>
                  </a:lnTo>
                  <a:lnTo>
                    <a:pt x="1367444" y="943066"/>
                  </a:lnTo>
                  <a:lnTo>
                    <a:pt x="1367444" y="895912"/>
                  </a:lnTo>
                  <a:lnTo>
                    <a:pt x="1367444" y="848759"/>
                  </a:lnTo>
                  <a:lnTo>
                    <a:pt x="1367444" y="801606"/>
                  </a:lnTo>
                  <a:lnTo>
                    <a:pt x="1367444" y="754452"/>
                  </a:lnTo>
                  <a:lnTo>
                    <a:pt x="1367444" y="707299"/>
                  </a:lnTo>
                  <a:lnTo>
                    <a:pt x="1367444" y="660146"/>
                  </a:lnTo>
                  <a:lnTo>
                    <a:pt x="1367444" y="612992"/>
                  </a:lnTo>
                  <a:lnTo>
                    <a:pt x="1367444" y="565839"/>
                  </a:lnTo>
                  <a:lnTo>
                    <a:pt x="1367444" y="518686"/>
                  </a:lnTo>
                  <a:lnTo>
                    <a:pt x="1367444" y="471533"/>
                  </a:lnTo>
                  <a:lnTo>
                    <a:pt x="1367444" y="424379"/>
                  </a:lnTo>
                  <a:lnTo>
                    <a:pt x="1367444" y="377226"/>
                  </a:lnTo>
                  <a:lnTo>
                    <a:pt x="1367444" y="330073"/>
                  </a:lnTo>
                  <a:lnTo>
                    <a:pt x="1367444" y="282919"/>
                  </a:lnTo>
                  <a:lnTo>
                    <a:pt x="1367444" y="235766"/>
                  </a:lnTo>
                  <a:lnTo>
                    <a:pt x="1367444" y="188613"/>
                  </a:lnTo>
                  <a:lnTo>
                    <a:pt x="1367444" y="141459"/>
                  </a:lnTo>
                  <a:lnTo>
                    <a:pt x="1367444" y="94306"/>
                  </a:lnTo>
                  <a:lnTo>
                    <a:pt x="1367444" y="47153"/>
                  </a:lnTo>
                  <a:lnTo>
                    <a:pt x="1367444" y="0"/>
                  </a:lnTo>
                  <a:lnTo>
                    <a:pt x="1320803" y="795"/>
                  </a:lnTo>
                  <a:lnTo>
                    <a:pt x="1274216" y="3181"/>
                  </a:lnTo>
                  <a:lnTo>
                    <a:pt x="1227738" y="7155"/>
                  </a:lnTo>
                  <a:lnTo>
                    <a:pt x="1181422" y="12711"/>
                  </a:lnTo>
                  <a:lnTo>
                    <a:pt x="1135323" y="19845"/>
                  </a:lnTo>
                  <a:lnTo>
                    <a:pt x="1089494" y="28546"/>
                  </a:lnTo>
                  <a:lnTo>
                    <a:pt x="1043988" y="38805"/>
                  </a:lnTo>
                  <a:lnTo>
                    <a:pt x="998859" y="50611"/>
                  </a:lnTo>
                  <a:lnTo>
                    <a:pt x="954158" y="63949"/>
                  </a:lnTo>
                  <a:lnTo>
                    <a:pt x="909939" y="78804"/>
                  </a:lnTo>
                  <a:lnTo>
                    <a:pt x="866252" y="95158"/>
                  </a:lnTo>
                  <a:lnTo>
                    <a:pt x="823148" y="112993"/>
                  </a:lnTo>
                  <a:lnTo>
                    <a:pt x="780678" y="132288"/>
                  </a:lnTo>
                  <a:lnTo>
                    <a:pt x="738890" y="153020"/>
                  </a:lnTo>
                  <a:lnTo>
                    <a:pt x="697834" y="175166"/>
                  </a:lnTo>
                  <a:lnTo>
                    <a:pt x="657557" y="198699"/>
                  </a:lnTo>
                  <a:lnTo>
                    <a:pt x="618106" y="223592"/>
                  </a:lnTo>
                  <a:lnTo>
                    <a:pt x="579528" y="249816"/>
                  </a:lnTo>
                  <a:lnTo>
                    <a:pt x="541866" y="277340"/>
                  </a:lnTo>
                  <a:lnTo>
                    <a:pt x="505165" y="306134"/>
                  </a:lnTo>
                  <a:lnTo>
                    <a:pt x="469467" y="336162"/>
                  </a:lnTo>
                  <a:lnTo>
                    <a:pt x="434814" y="367390"/>
                  </a:lnTo>
                  <a:lnTo>
                    <a:pt x="401247" y="399782"/>
                  </a:lnTo>
                  <a:lnTo>
                    <a:pt x="368804" y="433301"/>
                  </a:lnTo>
                  <a:lnTo>
                    <a:pt x="337523" y="467906"/>
                  </a:lnTo>
                  <a:lnTo>
                    <a:pt x="307441" y="503558"/>
                  </a:lnTo>
                  <a:lnTo>
                    <a:pt x="278592" y="540215"/>
                  </a:lnTo>
                  <a:lnTo>
                    <a:pt x="251010" y="577836"/>
                  </a:lnTo>
                  <a:lnTo>
                    <a:pt x="224727" y="616375"/>
                  </a:lnTo>
                  <a:lnTo>
                    <a:pt x="199775" y="655787"/>
                  </a:lnTo>
                  <a:lnTo>
                    <a:pt x="176181" y="696029"/>
                  </a:lnTo>
                  <a:lnTo>
                    <a:pt x="153973" y="737051"/>
                  </a:lnTo>
                  <a:lnTo>
                    <a:pt x="133178" y="778807"/>
                  </a:lnTo>
                  <a:lnTo>
                    <a:pt x="113818" y="821248"/>
                  </a:lnTo>
                  <a:lnTo>
                    <a:pt x="95918" y="864325"/>
                  </a:lnTo>
                  <a:lnTo>
                    <a:pt x="79497" y="907987"/>
                  </a:lnTo>
                  <a:lnTo>
                    <a:pt x="64575" y="952184"/>
                  </a:lnTo>
                  <a:lnTo>
                    <a:pt x="51170" y="996864"/>
                  </a:lnTo>
                  <a:lnTo>
                    <a:pt x="39296" y="1041975"/>
                  </a:lnTo>
                  <a:lnTo>
                    <a:pt x="28967" y="1087465"/>
                  </a:lnTo>
                  <a:lnTo>
                    <a:pt x="20196" y="1133281"/>
                  </a:lnTo>
                  <a:lnTo>
                    <a:pt x="12993" y="1179370"/>
                  </a:lnTo>
                  <a:lnTo>
                    <a:pt x="7367" y="1225677"/>
                  </a:lnTo>
                  <a:lnTo>
                    <a:pt x="3323" y="1272149"/>
                  </a:lnTo>
                  <a:lnTo>
                    <a:pt x="866" y="1318732"/>
                  </a:lnTo>
                  <a:lnTo>
                    <a:pt x="0" y="1365372"/>
                  </a:lnTo>
                  <a:lnTo>
                    <a:pt x="724" y="1412014"/>
                  </a:lnTo>
                  <a:lnTo>
                    <a:pt x="3040" y="1458605"/>
                  </a:lnTo>
                  <a:lnTo>
                    <a:pt x="6943" y="1505089"/>
                  </a:lnTo>
                  <a:lnTo>
                    <a:pt x="12429" y="1551413"/>
                  </a:lnTo>
                  <a:lnTo>
                    <a:pt x="19493" y="1597523"/>
                  </a:lnTo>
                  <a:lnTo>
                    <a:pt x="28124" y="1643365"/>
                  </a:lnTo>
                  <a:lnTo>
                    <a:pt x="38315" y="1688887"/>
                  </a:lnTo>
                  <a:lnTo>
                    <a:pt x="50052" y="1734034"/>
                  </a:lnTo>
                  <a:lnTo>
                    <a:pt x="63322" y="1778754"/>
                  </a:lnTo>
                  <a:lnTo>
                    <a:pt x="78110" y="1822996"/>
                  </a:lnTo>
                  <a:lnTo>
                    <a:pt x="122570" y="1807287"/>
                  </a:lnTo>
                  <a:lnTo>
                    <a:pt x="167030" y="1791579"/>
                  </a:lnTo>
                  <a:lnTo>
                    <a:pt x="211489" y="1775870"/>
                  </a:lnTo>
                  <a:lnTo>
                    <a:pt x="255949" y="1760161"/>
                  </a:lnTo>
                  <a:lnTo>
                    <a:pt x="300409" y="1744453"/>
                  </a:lnTo>
                  <a:lnTo>
                    <a:pt x="344869" y="1728744"/>
                  </a:lnTo>
                  <a:lnTo>
                    <a:pt x="389328" y="1713036"/>
                  </a:lnTo>
                  <a:lnTo>
                    <a:pt x="433788" y="1697327"/>
                  </a:lnTo>
                  <a:lnTo>
                    <a:pt x="478248" y="1681618"/>
                  </a:lnTo>
                  <a:lnTo>
                    <a:pt x="522708" y="1665910"/>
                  </a:lnTo>
                  <a:lnTo>
                    <a:pt x="567168" y="1650201"/>
                  </a:lnTo>
                  <a:lnTo>
                    <a:pt x="611627" y="1634492"/>
                  </a:lnTo>
                  <a:lnTo>
                    <a:pt x="656087" y="1618784"/>
                  </a:lnTo>
                  <a:lnTo>
                    <a:pt x="700547" y="1603075"/>
                  </a:lnTo>
                  <a:lnTo>
                    <a:pt x="745007" y="1587366"/>
                  </a:lnTo>
                  <a:lnTo>
                    <a:pt x="789467" y="1571658"/>
                  </a:lnTo>
                  <a:lnTo>
                    <a:pt x="833926" y="1555949"/>
                  </a:lnTo>
                  <a:lnTo>
                    <a:pt x="878386" y="1540240"/>
                  </a:lnTo>
                  <a:lnTo>
                    <a:pt x="922846" y="1524532"/>
                  </a:lnTo>
                  <a:lnTo>
                    <a:pt x="967306" y="1508823"/>
                  </a:lnTo>
                  <a:lnTo>
                    <a:pt x="1011766" y="1493115"/>
                  </a:lnTo>
                  <a:lnTo>
                    <a:pt x="1056225" y="1477406"/>
                  </a:lnTo>
                  <a:lnTo>
                    <a:pt x="1100685" y="1461697"/>
                  </a:lnTo>
                  <a:lnTo>
                    <a:pt x="1145145" y="1445989"/>
                  </a:lnTo>
                  <a:lnTo>
                    <a:pt x="1189605" y="1430280"/>
                  </a:lnTo>
                  <a:lnTo>
                    <a:pt x="1234064" y="1414571"/>
                  </a:lnTo>
                  <a:lnTo>
                    <a:pt x="1278524" y="1398863"/>
                  </a:lnTo>
                  <a:lnTo>
                    <a:pt x="1322984" y="1383154"/>
                  </a:lnTo>
                  <a:close/>
                </a:path>
              </a:pathLst>
            </a:custGeom>
            <a:solidFill>
              <a:srgbClr val="A5A5A5">
                <a:alpha val="100000"/>
              </a:srgbClr>
            </a:solidFill>
          </p:spPr>
          <p:txBody>
            <a:bodyPr/>
            <a:lstStyle/>
            <a:p>
              <a:endParaRPr/>
            </a:p>
          </p:txBody>
        </p:sp>
        <p:sp>
          <p:nvSpPr>
            <p:cNvPr id="9" name="pg7">
              <a:extLst>
                <a:ext uri="{FF2B5EF4-FFF2-40B4-BE49-F238E27FC236}">
                  <a16:creationId xmlns:a16="http://schemas.microsoft.com/office/drawing/2014/main" id="{EC49035A-2062-D4E3-3791-DE86A19A577A}"/>
                </a:ext>
              </a:extLst>
            </p:cNvPr>
            <p:cNvSpPr/>
            <p:nvPr/>
          </p:nvSpPr>
          <p:spPr>
            <a:xfrm>
              <a:off x="3841306" y="2709359"/>
              <a:ext cx="372052" cy="393694"/>
            </a:xfrm>
            <a:custGeom>
              <a:avLst/>
              <a:gdLst/>
              <a:ahLst/>
              <a:cxnLst/>
              <a:rect l="0" t="0" r="0" b="0"/>
              <a:pathLst>
                <a:path w="372052" h="393694">
                  <a:moveTo>
                    <a:pt x="27431" y="393694"/>
                  </a:moveTo>
                  <a:lnTo>
                    <a:pt x="344620" y="393694"/>
                  </a:lnTo>
                  <a:lnTo>
                    <a:pt x="343516" y="393671"/>
                  </a:lnTo>
                  <a:lnTo>
                    <a:pt x="347927" y="393494"/>
                  </a:lnTo>
                  <a:lnTo>
                    <a:pt x="352253" y="392611"/>
                  </a:lnTo>
                  <a:lnTo>
                    <a:pt x="356380" y="391045"/>
                  </a:lnTo>
                  <a:lnTo>
                    <a:pt x="360204" y="388838"/>
                  </a:lnTo>
                  <a:lnTo>
                    <a:pt x="363623" y="386046"/>
                  </a:lnTo>
                  <a:lnTo>
                    <a:pt x="366551" y="382741"/>
                  </a:lnTo>
                  <a:lnTo>
                    <a:pt x="368910" y="379010"/>
                  </a:lnTo>
                  <a:lnTo>
                    <a:pt x="370641" y="374949"/>
                  </a:lnTo>
                  <a:lnTo>
                    <a:pt x="371697" y="370662"/>
                  </a:lnTo>
                  <a:lnTo>
                    <a:pt x="372052" y="366262"/>
                  </a:lnTo>
                  <a:lnTo>
                    <a:pt x="372052" y="27432"/>
                  </a:lnTo>
                  <a:lnTo>
                    <a:pt x="371697" y="23031"/>
                  </a:lnTo>
                  <a:lnTo>
                    <a:pt x="370641" y="18745"/>
                  </a:lnTo>
                  <a:lnTo>
                    <a:pt x="368910" y="14683"/>
                  </a:lnTo>
                  <a:lnTo>
                    <a:pt x="366551" y="10952"/>
                  </a:lnTo>
                  <a:lnTo>
                    <a:pt x="363623" y="7647"/>
                  </a:lnTo>
                  <a:lnTo>
                    <a:pt x="360204" y="4855"/>
                  </a:lnTo>
                  <a:lnTo>
                    <a:pt x="356380" y="2648"/>
                  </a:lnTo>
                  <a:lnTo>
                    <a:pt x="352253" y="1083"/>
                  </a:lnTo>
                  <a:lnTo>
                    <a:pt x="347927" y="200"/>
                  </a:lnTo>
                  <a:lnTo>
                    <a:pt x="344620" y="0"/>
                  </a:lnTo>
                  <a:lnTo>
                    <a:pt x="27431" y="0"/>
                  </a:lnTo>
                  <a:lnTo>
                    <a:pt x="30738" y="200"/>
                  </a:lnTo>
                  <a:lnTo>
                    <a:pt x="26327" y="22"/>
                  </a:lnTo>
                  <a:lnTo>
                    <a:pt x="21944" y="554"/>
                  </a:lnTo>
                  <a:lnTo>
                    <a:pt x="17704" y="1782"/>
                  </a:lnTo>
                  <a:lnTo>
                    <a:pt x="13715" y="3675"/>
                  </a:lnTo>
                  <a:lnTo>
                    <a:pt x="10082" y="6183"/>
                  </a:lnTo>
                  <a:lnTo>
                    <a:pt x="6898" y="9241"/>
                  </a:lnTo>
                  <a:lnTo>
                    <a:pt x="4246" y="12770"/>
                  </a:lnTo>
                  <a:lnTo>
                    <a:pt x="2195" y="16679"/>
                  </a:lnTo>
                  <a:lnTo>
                    <a:pt x="797" y="20867"/>
                  </a:lnTo>
                  <a:lnTo>
                    <a:pt x="88" y="25224"/>
                  </a:lnTo>
                  <a:lnTo>
                    <a:pt x="0" y="27432"/>
                  </a:lnTo>
                  <a:lnTo>
                    <a:pt x="0" y="366262"/>
                  </a:lnTo>
                  <a:lnTo>
                    <a:pt x="88" y="364054"/>
                  </a:lnTo>
                  <a:lnTo>
                    <a:pt x="88" y="368469"/>
                  </a:lnTo>
                  <a:lnTo>
                    <a:pt x="797" y="372827"/>
                  </a:lnTo>
                  <a:lnTo>
                    <a:pt x="2195" y="377014"/>
                  </a:lnTo>
                  <a:lnTo>
                    <a:pt x="4246" y="380923"/>
                  </a:lnTo>
                  <a:lnTo>
                    <a:pt x="6898" y="384452"/>
                  </a:lnTo>
                  <a:lnTo>
                    <a:pt x="10082" y="387511"/>
                  </a:lnTo>
                  <a:lnTo>
                    <a:pt x="13715" y="390019"/>
                  </a:lnTo>
                  <a:lnTo>
                    <a:pt x="17704" y="391911"/>
                  </a:lnTo>
                  <a:lnTo>
                    <a:pt x="21944" y="393139"/>
                  </a:lnTo>
                  <a:lnTo>
                    <a:pt x="26327" y="393671"/>
                  </a:lnTo>
                  <a:close/>
                </a:path>
              </a:pathLst>
            </a:custGeom>
            <a:solidFill>
              <a:srgbClr val="4472C4">
                <a:alpha val="100000"/>
              </a:srgbClr>
            </a:solidFill>
          </p:spPr>
          <p:txBody>
            <a:bodyPr/>
            <a:lstStyle/>
            <a:p>
              <a:endParaRPr/>
            </a:p>
          </p:txBody>
        </p:sp>
        <p:sp>
          <p:nvSpPr>
            <p:cNvPr id="10" name="tx8">
              <a:extLst>
                <a:ext uri="{FF2B5EF4-FFF2-40B4-BE49-F238E27FC236}">
                  <a16:creationId xmlns:a16="http://schemas.microsoft.com/office/drawing/2014/main" id="{6BA5D1BB-500B-CED1-25A9-CB8FBB16B521}"/>
                </a:ext>
              </a:extLst>
            </p:cNvPr>
            <p:cNvSpPr/>
            <p:nvPr/>
          </p:nvSpPr>
          <p:spPr>
            <a:xfrm>
              <a:off x="3949358" y="2756380"/>
              <a:ext cx="155949" cy="99060"/>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FFFFFF">
                      <a:alpha val="100000"/>
                    </a:srgbClr>
                  </a:solidFill>
                  <a:cs typeface="Arial"/>
                </a:rPr>
                <a:t>77</a:t>
              </a:r>
            </a:p>
          </p:txBody>
        </p:sp>
        <p:sp>
          <p:nvSpPr>
            <p:cNvPr id="11" name="tx9">
              <a:extLst>
                <a:ext uri="{FF2B5EF4-FFF2-40B4-BE49-F238E27FC236}">
                  <a16:creationId xmlns:a16="http://schemas.microsoft.com/office/drawing/2014/main" id="{49A02527-801B-7B47-500A-0E3B677BF220}"/>
                </a:ext>
              </a:extLst>
            </p:cNvPr>
            <p:cNvSpPr/>
            <p:nvPr/>
          </p:nvSpPr>
          <p:spPr>
            <a:xfrm>
              <a:off x="3887026" y="2951565"/>
              <a:ext cx="280612"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FFFFFF">
                      <a:alpha val="100000"/>
                    </a:srgbClr>
                  </a:solidFill>
                  <a:cs typeface="Arial"/>
                </a:rPr>
                <a:t>52%</a:t>
              </a:r>
            </a:p>
          </p:txBody>
        </p:sp>
        <p:sp>
          <p:nvSpPr>
            <p:cNvPr id="12" name="pg10">
              <a:extLst>
                <a:ext uri="{FF2B5EF4-FFF2-40B4-BE49-F238E27FC236}">
                  <a16:creationId xmlns:a16="http://schemas.microsoft.com/office/drawing/2014/main" id="{E0DC5183-09BB-2425-FC4B-DACECA809F7B}"/>
                </a:ext>
              </a:extLst>
            </p:cNvPr>
            <p:cNvSpPr/>
            <p:nvPr/>
          </p:nvSpPr>
          <p:spPr>
            <a:xfrm>
              <a:off x="2729442" y="3197808"/>
              <a:ext cx="372052" cy="393694"/>
            </a:xfrm>
            <a:custGeom>
              <a:avLst/>
              <a:gdLst/>
              <a:ahLst/>
              <a:cxnLst/>
              <a:rect l="0" t="0" r="0" b="0"/>
              <a:pathLst>
                <a:path w="372052" h="393694">
                  <a:moveTo>
                    <a:pt x="27431" y="393694"/>
                  </a:moveTo>
                  <a:lnTo>
                    <a:pt x="344620" y="393694"/>
                  </a:lnTo>
                  <a:lnTo>
                    <a:pt x="343516" y="393671"/>
                  </a:lnTo>
                  <a:lnTo>
                    <a:pt x="347927" y="393494"/>
                  </a:lnTo>
                  <a:lnTo>
                    <a:pt x="352253" y="392611"/>
                  </a:lnTo>
                  <a:lnTo>
                    <a:pt x="356380" y="391045"/>
                  </a:lnTo>
                  <a:lnTo>
                    <a:pt x="360204" y="388838"/>
                  </a:lnTo>
                  <a:lnTo>
                    <a:pt x="363623" y="386046"/>
                  </a:lnTo>
                  <a:lnTo>
                    <a:pt x="366551" y="382741"/>
                  </a:lnTo>
                  <a:lnTo>
                    <a:pt x="368910" y="379010"/>
                  </a:lnTo>
                  <a:lnTo>
                    <a:pt x="370641" y="374949"/>
                  </a:lnTo>
                  <a:lnTo>
                    <a:pt x="371697" y="370662"/>
                  </a:lnTo>
                  <a:lnTo>
                    <a:pt x="372052" y="366262"/>
                  </a:lnTo>
                  <a:lnTo>
                    <a:pt x="372052" y="27431"/>
                  </a:lnTo>
                  <a:lnTo>
                    <a:pt x="371697" y="23031"/>
                  </a:lnTo>
                  <a:lnTo>
                    <a:pt x="370641" y="18745"/>
                  </a:lnTo>
                  <a:lnTo>
                    <a:pt x="368910" y="14683"/>
                  </a:lnTo>
                  <a:lnTo>
                    <a:pt x="366551" y="10952"/>
                  </a:lnTo>
                  <a:lnTo>
                    <a:pt x="363623" y="7647"/>
                  </a:lnTo>
                  <a:lnTo>
                    <a:pt x="360204" y="4855"/>
                  </a:lnTo>
                  <a:lnTo>
                    <a:pt x="356380" y="2648"/>
                  </a:lnTo>
                  <a:lnTo>
                    <a:pt x="352253" y="1083"/>
                  </a:lnTo>
                  <a:lnTo>
                    <a:pt x="347927" y="200"/>
                  </a:lnTo>
                  <a:lnTo>
                    <a:pt x="344620" y="0"/>
                  </a:lnTo>
                  <a:lnTo>
                    <a:pt x="27431" y="0"/>
                  </a:lnTo>
                  <a:lnTo>
                    <a:pt x="30738" y="200"/>
                  </a:lnTo>
                  <a:lnTo>
                    <a:pt x="26327" y="22"/>
                  </a:lnTo>
                  <a:lnTo>
                    <a:pt x="21944" y="554"/>
                  </a:lnTo>
                  <a:lnTo>
                    <a:pt x="17704" y="1782"/>
                  </a:lnTo>
                  <a:lnTo>
                    <a:pt x="13716" y="3675"/>
                  </a:lnTo>
                  <a:lnTo>
                    <a:pt x="10082" y="6183"/>
                  </a:lnTo>
                  <a:lnTo>
                    <a:pt x="6898" y="9241"/>
                  </a:lnTo>
                  <a:lnTo>
                    <a:pt x="4246" y="12770"/>
                  </a:lnTo>
                  <a:lnTo>
                    <a:pt x="2195" y="16679"/>
                  </a:lnTo>
                  <a:lnTo>
                    <a:pt x="797" y="20867"/>
                  </a:lnTo>
                  <a:lnTo>
                    <a:pt x="88" y="25224"/>
                  </a:lnTo>
                  <a:lnTo>
                    <a:pt x="0" y="27431"/>
                  </a:lnTo>
                  <a:lnTo>
                    <a:pt x="0" y="366262"/>
                  </a:lnTo>
                  <a:lnTo>
                    <a:pt x="88" y="364054"/>
                  </a:lnTo>
                  <a:lnTo>
                    <a:pt x="88" y="368469"/>
                  </a:lnTo>
                  <a:lnTo>
                    <a:pt x="797" y="372827"/>
                  </a:lnTo>
                  <a:lnTo>
                    <a:pt x="2195" y="377014"/>
                  </a:lnTo>
                  <a:lnTo>
                    <a:pt x="4246" y="380923"/>
                  </a:lnTo>
                  <a:lnTo>
                    <a:pt x="6898" y="384452"/>
                  </a:lnTo>
                  <a:lnTo>
                    <a:pt x="10082" y="387511"/>
                  </a:lnTo>
                  <a:lnTo>
                    <a:pt x="13716" y="390019"/>
                  </a:lnTo>
                  <a:lnTo>
                    <a:pt x="17704" y="391911"/>
                  </a:lnTo>
                  <a:lnTo>
                    <a:pt x="21944" y="393139"/>
                  </a:lnTo>
                  <a:lnTo>
                    <a:pt x="26327" y="393671"/>
                  </a:lnTo>
                  <a:close/>
                </a:path>
              </a:pathLst>
            </a:custGeom>
            <a:solidFill>
              <a:srgbClr val="8FAADC">
                <a:alpha val="100000"/>
              </a:srgbClr>
            </a:solidFill>
          </p:spPr>
          <p:txBody>
            <a:bodyPr/>
            <a:lstStyle/>
            <a:p>
              <a:endParaRPr/>
            </a:p>
          </p:txBody>
        </p:sp>
        <p:sp>
          <p:nvSpPr>
            <p:cNvPr id="13" name="tx11">
              <a:extLst>
                <a:ext uri="{FF2B5EF4-FFF2-40B4-BE49-F238E27FC236}">
                  <a16:creationId xmlns:a16="http://schemas.microsoft.com/office/drawing/2014/main" id="{257CF0A8-418E-CE2D-6234-2EC22C2C245A}"/>
                </a:ext>
              </a:extLst>
            </p:cNvPr>
            <p:cNvSpPr/>
            <p:nvPr/>
          </p:nvSpPr>
          <p:spPr>
            <a:xfrm>
              <a:off x="2837493" y="3241406"/>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FFFFFF">
                      <a:alpha val="100000"/>
                    </a:srgbClr>
                  </a:solidFill>
                  <a:cs typeface="Arial"/>
                </a:rPr>
                <a:t>26</a:t>
              </a:r>
            </a:p>
          </p:txBody>
        </p:sp>
        <p:sp>
          <p:nvSpPr>
            <p:cNvPr id="14" name="tx12">
              <a:extLst>
                <a:ext uri="{FF2B5EF4-FFF2-40B4-BE49-F238E27FC236}">
                  <a16:creationId xmlns:a16="http://schemas.microsoft.com/office/drawing/2014/main" id="{11102466-6C56-F3ED-1C3D-8AF3049E313F}"/>
                </a:ext>
              </a:extLst>
            </p:cNvPr>
            <p:cNvSpPr/>
            <p:nvPr/>
          </p:nvSpPr>
          <p:spPr>
            <a:xfrm>
              <a:off x="2775162" y="3440014"/>
              <a:ext cx="280612"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FFFFFF">
                      <a:alpha val="100000"/>
                    </a:srgbClr>
                  </a:solidFill>
                  <a:cs typeface="Arial"/>
                </a:rPr>
                <a:t>18%</a:t>
              </a:r>
            </a:p>
          </p:txBody>
        </p:sp>
        <p:sp>
          <p:nvSpPr>
            <p:cNvPr id="15" name="pg13">
              <a:extLst>
                <a:ext uri="{FF2B5EF4-FFF2-40B4-BE49-F238E27FC236}">
                  <a16:creationId xmlns:a16="http://schemas.microsoft.com/office/drawing/2014/main" id="{4AE393BD-DF9B-C6F2-FE6E-C00EE5D8F932}"/>
                </a:ext>
              </a:extLst>
            </p:cNvPr>
            <p:cNvSpPr/>
            <p:nvPr/>
          </p:nvSpPr>
          <p:spPr>
            <a:xfrm>
              <a:off x="2600760" y="2271036"/>
              <a:ext cx="372052" cy="393694"/>
            </a:xfrm>
            <a:custGeom>
              <a:avLst/>
              <a:gdLst/>
              <a:ahLst/>
              <a:cxnLst/>
              <a:rect l="0" t="0" r="0" b="0"/>
              <a:pathLst>
                <a:path w="372052" h="393694">
                  <a:moveTo>
                    <a:pt x="27432" y="393694"/>
                  </a:moveTo>
                  <a:lnTo>
                    <a:pt x="344620" y="393694"/>
                  </a:lnTo>
                  <a:lnTo>
                    <a:pt x="343516" y="393671"/>
                  </a:lnTo>
                  <a:lnTo>
                    <a:pt x="347927" y="393494"/>
                  </a:lnTo>
                  <a:lnTo>
                    <a:pt x="352253" y="392611"/>
                  </a:lnTo>
                  <a:lnTo>
                    <a:pt x="356380" y="391045"/>
                  </a:lnTo>
                  <a:lnTo>
                    <a:pt x="360204" y="388838"/>
                  </a:lnTo>
                  <a:lnTo>
                    <a:pt x="363623" y="386046"/>
                  </a:lnTo>
                  <a:lnTo>
                    <a:pt x="366551" y="382741"/>
                  </a:lnTo>
                  <a:lnTo>
                    <a:pt x="368910" y="379010"/>
                  </a:lnTo>
                  <a:lnTo>
                    <a:pt x="370641" y="374949"/>
                  </a:lnTo>
                  <a:lnTo>
                    <a:pt x="371697" y="370662"/>
                  </a:lnTo>
                  <a:lnTo>
                    <a:pt x="372052" y="366262"/>
                  </a:lnTo>
                  <a:lnTo>
                    <a:pt x="372052" y="27432"/>
                  </a:lnTo>
                  <a:lnTo>
                    <a:pt x="371697" y="23031"/>
                  </a:lnTo>
                  <a:lnTo>
                    <a:pt x="370641" y="18745"/>
                  </a:lnTo>
                  <a:lnTo>
                    <a:pt x="368910" y="14683"/>
                  </a:lnTo>
                  <a:lnTo>
                    <a:pt x="366551" y="10952"/>
                  </a:lnTo>
                  <a:lnTo>
                    <a:pt x="363623" y="7647"/>
                  </a:lnTo>
                  <a:lnTo>
                    <a:pt x="360204" y="4855"/>
                  </a:lnTo>
                  <a:lnTo>
                    <a:pt x="356380" y="2648"/>
                  </a:lnTo>
                  <a:lnTo>
                    <a:pt x="352253" y="1083"/>
                  </a:lnTo>
                  <a:lnTo>
                    <a:pt x="347927" y="200"/>
                  </a:lnTo>
                  <a:lnTo>
                    <a:pt x="344620" y="0"/>
                  </a:lnTo>
                  <a:lnTo>
                    <a:pt x="27432" y="0"/>
                  </a:lnTo>
                  <a:lnTo>
                    <a:pt x="30738" y="200"/>
                  </a:lnTo>
                  <a:lnTo>
                    <a:pt x="26327" y="22"/>
                  </a:lnTo>
                  <a:lnTo>
                    <a:pt x="21944" y="554"/>
                  </a:lnTo>
                  <a:lnTo>
                    <a:pt x="17704" y="1782"/>
                  </a:lnTo>
                  <a:lnTo>
                    <a:pt x="13716" y="3675"/>
                  </a:lnTo>
                  <a:lnTo>
                    <a:pt x="10082" y="6183"/>
                  </a:lnTo>
                  <a:lnTo>
                    <a:pt x="6898" y="9241"/>
                  </a:lnTo>
                  <a:lnTo>
                    <a:pt x="4246" y="12770"/>
                  </a:lnTo>
                  <a:lnTo>
                    <a:pt x="2195" y="16679"/>
                  </a:lnTo>
                  <a:lnTo>
                    <a:pt x="797" y="20867"/>
                  </a:lnTo>
                  <a:lnTo>
                    <a:pt x="88" y="25224"/>
                  </a:lnTo>
                  <a:lnTo>
                    <a:pt x="0" y="27432"/>
                  </a:lnTo>
                  <a:lnTo>
                    <a:pt x="0" y="366262"/>
                  </a:lnTo>
                  <a:lnTo>
                    <a:pt x="88" y="364054"/>
                  </a:lnTo>
                  <a:lnTo>
                    <a:pt x="88" y="368469"/>
                  </a:lnTo>
                  <a:lnTo>
                    <a:pt x="797" y="372827"/>
                  </a:lnTo>
                  <a:lnTo>
                    <a:pt x="2195" y="377014"/>
                  </a:lnTo>
                  <a:lnTo>
                    <a:pt x="4246" y="380923"/>
                  </a:lnTo>
                  <a:lnTo>
                    <a:pt x="6898" y="384452"/>
                  </a:lnTo>
                  <a:lnTo>
                    <a:pt x="10082" y="387511"/>
                  </a:lnTo>
                  <a:lnTo>
                    <a:pt x="13716" y="390019"/>
                  </a:lnTo>
                  <a:lnTo>
                    <a:pt x="17704" y="391911"/>
                  </a:lnTo>
                  <a:lnTo>
                    <a:pt x="21944" y="393139"/>
                  </a:lnTo>
                  <a:lnTo>
                    <a:pt x="26327" y="393671"/>
                  </a:lnTo>
                  <a:close/>
                </a:path>
              </a:pathLst>
            </a:custGeom>
            <a:solidFill>
              <a:srgbClr val="A5A5A5">
                <a:alpha val="100000"/>
              </a:srgbClr>
            </a:solidFill>
          </p:spPr>
          <p:txBody>
            <a:bodyPr/>
            <a:lstStyle/>
            <a:p>
              <a:endParaRPr/>
            </a:p>
          </p:txBody>
        </p:sp>
        <p:sp>
          <p:nvSpPr>
            <p:cNvPr id="16" name="tx14">
              <a:extLst>
                <a:ext uri="{FF2B5EF4-FFF2-40B4-BE49-F238E27FC236}">
                  <a16:creationId xmlns:a16="http://schemas.microsoft.com/office/drawing/2014/main" id="{4C7EFF3F-DAA3-6034-21AC-5157660E0420}"/>
                </a:ext>
              </a:extLst>
            </p:cNvPr>
            <p:cNvSpPr/>
            <p:nvPr/>
          </p:nvSpPr>
          <p:spPr>
            <a:xfrm>
              <a:off x="2708811" y="2315045"/>
              <a:ext cx="155949" cy="10207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FFFFFF">
                      <a:alpha val="100000"/>
                    </a:srgbClr>
                  </a:solidFill>
                  <a:cs typeface="Arial"/>
                </a:rPr>
                <a:t>45</a:t>
              </a:r>
            </a:p>
          </p:txBody>
        </p:sp>
        <p:sp>
          <p:nvSpPr>
            <p:cNvPr id="17" name="tx15">
              <a:extLst>
                <a:ext uri="{FF2B5EF4-FFF2-40B4-BE49-F238E27FC236}">
                  <a16:creationId xmlns:a16="http://schemas.microsoft.com/office/drawing/2014/main" id="{09897760-F9CD-3172-3FE8-96E989FD653D}"/>
                </a:ext>
              </a:extLst>
            </p:cNvPr>
            <p:cNvSpPr/>
            <p:nvPr/>
          </p:nvSpPr>
          <p:spPr>
            <a:xfrm>
              <a:off x="2646480" y="2513241"/>
              <a:ext cx="280612"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FFFFFF">
                      <a:alpha val="100000"/>
                    </a:srgbClr>
                  </a:solidFill>
                  <a:cs typeface="Arial"/>
                </a:rPr>
                <a:t>30%</a:t>
              </a:r>
            </a:p>
          </p:txBody>
        </p:sp>
        <p:sp>
          <p:nvSpPr>
            <p:cNvPr id="18" name="tx16">
              <a:extLst>
                <a:ext uri="{FF2B5EF4-FFF2-40B4-BE49-F238E27FC236}">
                  <a16:creationId xmlns:a16="http://schemas.microsoft.com/office/drawing/2014/main" id="{A37851B8-9E10-37EE-3C54-0DA9AFDF69D4}"/>
                </a:ext>
              </a:extLst>
            </p:cNvPr>
            <p:cNvSpPr/>
            <p:nvPr/>
          </p:nvSpPr>
          <p:spPr>
            <a:xfrm>
              <a:off x="5126306" y="2437359"/>
              <a:ext cx="559072" cy="112737"/>
            </a:xfrm>
            <a:prstGeom prst="rect">
              <a:avLst/>
            </a:prstGeom>
            <a:noFill/>
          </p:spPr>
          <p:txBody>
            <a:bodyPr wrap="none" lIns="0" tIns="0" rIns="0" bIns="0" anchor="ctr" anchorCtr="1"/>
            <a:lstStyle/>
            <a:p>
              <a:pPr marL="0" marR="0" indent="0" algn="l">
                <a:lnSpc>
                  <a:spcPts val="1200"/>
                </a:lnSpc>
                <a:spcBef>
                  <a:spcPts val="0"/>
                </a:spcBef>
                <a:spcAft>
                  <a:spcPts val="0"/>
                </a:spcAft>
              </a:pPr>
              <a:r>
                <a:rPr lang="en-US" sz="1200">
                  <a:solidFill>
                    <a:srgbClr val="000000">
                      <a:alpha val="100000"/>
                    </a:srgbClr>
                  </a:solidFill>
                  <a:cs typeface="Arial"/>
                </a:rPr>
                <a:t>Program</a:t>
              </a:r>
              <a:endParaRPr sz="1200">
                <a:solidFill>
                  <a:srgbClr val="000000">
                    <a:alpha val="100000"/>
                  </a:srgbClr>
                </a:solidFill>
                <a:cs typeface="Arial"/>
              </a:endParaRPr>
            </a:p>
          </p:txBody>
        </p:sp>
        <p:sp>
          <p:nvSpPr>
            <p:cNvPr id="19" name="rc17">
              <a:extLst>
                <a:ext uri="{FF2B5EF4-FFF2-40B4-BE49-F238E27FC236}">
                  <a16:creationId xmlns:a16="http://schemas.microsoft.com/office/drawing/2014/main" id="{FF5F8A80-14D4-5297-3BF5-2AE1F0F3ACB4}"/>
                </a:ext>
              </a:extLst>
            </p:cNvPr>
            <p:cNvSpPr/>
            <p:nvPr/>
          </p:nvSpPr>
          <p:spPr>
            <a:xfrm>
              <a:off x="5135306" y="2651048"/>
              <a:ext cx="201456" cy="201456"/>
            </a:xfrm>
            <a:prstGeom prst="rect">
              <a:avLst/>
            </a:prstGeom>
            <a:solidFill>
              <a:srgbClr val="4472C4">
                <a:alpha val="100000"/>
              </a:srgbClr>
            </a:solidFill>
          </p:spPr>
          <p:txBody>
            <a:bodyPr/>
            <a:lstStyle/>
            <a:p>
              <a:endParaRPr/>
            </a:p>
          </p:txBody>
        </p:sp>
        <p:sp>
          <p:nvSpPr>
            <p:cNvPr id="20" name="rc18">
              <a:extLst>
                <a:ext uri="{FF2B5EF4-FFF2-40B4-BE49-F238E27FC236}">
                  <a16:creationId xmlns:a16="http://schemas.microsoft.com/office/drawing/2014/main" id="{8DC23E31-559A-A7F1-1DBD-980E796EB35F}"/>
                </a:ext>
              </a:extLst>
            </p:cNvPr>
            <p:cNvSpPr/>
            <p:nvPr/>
          </p:nvSpPr>
          <p:spPr>
            <a:xfrm>
              <a:off x="5135306" y="2870504"/>
              <a:ext cx="201456" cy="201456"/>
            </a:xfrm>
            <a:prstGeom prst="rect">
              <a:avLst/>
            </a:prstGeom>
            <a:solidFill>
              <a:srgbClr val="8FAADC">
                <a:alpha val="100000"/>
              </a:srgbClr>
            </a:solidFill>
          </p:spPr>
          <p:txBody>
            <a:bodyPr/>
            <a:lstStyle/>
            <a:p>
              <a:endParaRPr/>
            </a:p>
          </p:txBody>
        </p:sp>
        <p:sp>
          <p:nvSpPr>
            <p:cNvPr id="21" name="rc19">
              <a:extLst>
                <a:ext uri="{FF2B5EF4-FFF2-40B4-BE49-F238E27FC236}">
                  <a16:creationId xmlns:a16="http://schemas.microsoft.com/office/drawing/2014/main" id="{EA112E9A-0556-39EA-B7AE-168161924759}"/>
                </a:ext>
              </a:extLst>
            </p:cNvPr>
            <p:cNvSpPr/>
            <p:nvPr/>
          </p:nvSpPr>
          <p:spPr>
            <a:xfrm>
              <a:off x="5135306" y="3089960"/>
              <a:ext cx="201456" cy="201456"/>
            </a:xfrm>
            <a:prstGeom prst="rect">
              <a:avLst/>
            </a:prstGeom>
            <a:solidFill>
              <a:srgbClr val="A5A5A5">
                <a:alpha val="100000"/>
              </a:srgbClr>
            </a:solidFill>
          </p:spPr>
          <p:txBody>
            <a:bodyPr/>
            <a:lstStyle/>
            <a:p>
              <a:endParaRPr/>
            </a:p>
          </p:txBody>
        </p:sp>
        <p:sp>
          <p:nvSpPr>
            <p:cNvPr id="22" name="tx20">
              <a:extLst>
                <a:ext uri="{FF2B5EF4-FFF2-40B4-BE49-F238E27FC236}">
                  <a16:creationId xmlns:a16="http://schemas.microsoft.com/office/drawing/2014/main" id="{5DF7E9CE-7976-083A-77E5-B3075D09C9C6}"/>
                </a:ext>
              </a:extLst>
            </p:cNvPr>
            <p:cNvSpPr/>
            <p:nvPr/>
          </p:nvSpPr>
          <p:spPr>
            <a:xfrm>
              <a:off x="5421678" y="2705163"/>
              <a:ext cx="460712" cy="90249"/>
            </a:xfrm>
            <a:prstGeom prst="rect">
              <a:avLst/>
            </a:prstGeom>
            <a:noFill/>
          </p:spPr>
          <p:txBody>
            <a:bodyPr wrap="none" lIns="0" tIns="0" rIns="0" bIns="0" anchor="ctr" anchorCtr="1"/>
            <a:lstStyle/>
            <a:p>
              <a:pPr marL="0" marR="0" indent="0" algn="l">
                <a:lnSpc>
                  <a:spcPts val="960"/>
                </a:lnSpc>
                <a:spcBef>
                  <a:spcPts val="0"/>
                </a:spcBef>
                <a:spcAft>
                  <a:spcPts val="0"/>
                </a:spcAft>
              </a:pPr>
              <a:r>
                <a:rPr sz="960">
                  <a:solidFill>
                    <a:srgbClr val="000000">
                      <a:alpha val="100000"/>
                    </a:srgbClr>
                  </a:solidFill>
                  <a:cs typeface="Arial"/>
                </a:rPr>
                <a:t>SP AMP</a:t>
              </a:r>
            </a:p>
          </p:txBody>
        </p:sp>
        <p:sp>
          <p:nvSpPr>
            <p:cNvPr id="23" name="tx21">
              <a:extLst>
                <a:ext uri="{FF2B5EF4-FFF2-40B4-BE49-F238E27FC236}">
                  <a16:creationId xmlns:a16="http://schemas.microsoft.com/office/drawing/2014/main" id="{7D41AB7B-E5C4-53B1-0511-60400A042BD3}"/>
                </a:ext>
              </a:extLst>
            </p:cNvPr>
            <p:cNvSpPr/>
            <p:nvPr/>
          </p:nvSpPr>
          <p:spPr>
            <a:xfrm>
              <a:off x="5384734" y="2924559"/>
              <a:ext cx="1172229" cy="90308"/>
            </a:xfrm>
            <a:prstGeom prst="rect">
              <a:avLst/>
            </a:prstGeom>
            <a:noFill/>
          </p:spPr>
          <p:txBody>
            <a:bodyPr wrap="none" lIns="0" tIns="0" rIns="0" bIns="0" anchor="ctr" anchorCtr="1"/>
            <a:lstStyle/>
            <a:p>
              <a:pPr marL="0" marR="0" indent="0" algn="l">
                <a:lnSpc>
                  <a:spcPts val="960"/>
                </a:lnSpc>
                <a:spcBef>
                  <a:spcPts val="0"/>
                </a:spcBef>
                <a:spcAft>
                  <a:spcPts val="0"/>
                </a:spcAft>
              </a:pPr>
              <a:r>
                <a:rPr sz="960">
                  <a:solidFill>
                    <a:srgbClr val="000000">
                      <a:alpha val="100000"/>
                    </a:srgbClr>
                  </a:solidFill>
                  <a:cs typeface="Arial"/>
                </a:rPr>
                <a:t>ORD but not SP AMP</a:t>
              </a:r>
            </a:p>
          </p:txBody>
        </p:sp>
        <p:sp>
          <p:nvSpPr>
            <p:cNvPr id="24" name="tx22">
              <a:extLst>
                <a:ext uri="{FF2B5EF4-FFF2-40B4-BE49-F238E27FC236}">
                  <a16:creationId xmlns:a16="http://schemas.microsoft.com/office/drawing/2014/main" id="{835DB45A-6D07-3441-4E98-E48C54DB2ACC}"/>
                </a:ext>
              </a:extLst>
            </p:cNvPr>
            <p:cNvSpPr/>
            <p:nvPr/>
          </p:nvSpPr>
          <p:spPr>
            <a:xfrm>
              <a:off x="5421678" y="3144015"/>
              <a:ext cx="494526" cy="90308"/>
            </a:xfrm>
            <a:prstGeom prst="rect">
              <a:avLst/>
            </a:prstGeom>
            <a:noFill/>
          </p:spPr>
          <p:txBody>
            <a:bodyPr wrap="none" lIns="0" tIns="0" rIns="0" bIns="0" anchor="ctr" anchorCtr="1"/>
            <a:lstStyle/>
            <a:p>
              <a:pPr marL="0" marR="0" indent="0" algn="l">
                <a:lnSpc>
                  <a:spcPts val="960"/>
                </a:lnSpc>
                <a:spcBef>
                  <a:spcPts val="0"/>
                </a:spcBef>
                <a:spcAft>
                  <a:spcPts val="0"/>
                </a:spcAft>
              </a:pPr>
              <a:r>
                <a:rPr sz="960">
                  <a:solidFill>
                    <a:srgbClr val="000000">
                      <a:alpha val="100000"/>
                    </a:srgbClr>
                  </a:solidFill>
                  <a:cs typeface="Arial"/>
                </a:rPr>
                <a:t>Not ORD</a:t>
              </a:r>
            </a:p>
          </p:txBody>
        </p:sp>
        <p:sp>
          <p:nvSpPr>
            <p:cNvPr id="27" name="tx23">
              <a:extLst>
                <a:ext uri="{FF2B5EF4-FFF2-40B4-BE49-F238E27FC236}">
                  <a16:creationId xmlns:a16="http://schemas.microsoft.com/office/drawing/2014/main" id="{1A0E91C4-881A-1E71-25E3-0F88BC72344C}"/>
                </a:ext>
              </a:extLst>
            </p:cNvPr>
            <p:cNvSpPr/>
            <p:nvPr/>
          </p:nvSpPr>
          <p:spPr>
            <a:xfrm>
              <a:off x="1262105" y="962513"/>
              <a:ext cx="4165788" cy="171628"/>
            </a:xfrm>
            <a:prstGeom prst="rect">
              <a:avLst/>
            </a:prstGeom>
            <a:noFill/>
          </p:spPr>
          <p:txBody>
            <a:bodyPr wrap="none" lIns="0" tIns="0" rIns="0" bIns="0" anchor="ctr" anchorCtr="1"/>
            <a:lstStyle/>
            <a:p>
              <a:pPr marL="0" marR="0" indent="0" algn="l">
                <a:lnSpc>
                  <a:spcPts val="1439"/>
                </a:lnSpc>
                <a:spcBef>
                  <a:spcPts val="0"/>
                </a:spcBef>
                <a:spcAft>
                  <a:spcPts val="0"/>
                </a:spcAft>
              </a:pPr>
              <a:r>
                <a:rPr sz="1439" b="1">
                  <a:solidFill>
                    <a:srgbClr val="000000">
                      <a:alpha val="100000"/>
                    </a:srgbClr>
                  </a:solidFill>
                  <a:cs typeface="Arial"/>
                </a:rPr>
                <a:t>Distribution of SPRINT API Projects by </a:t>
              </a:r>
              <a:r>
                <a:rPr lang="en-US" sz="1439" b="1">
                  <a:solidFill>
                    <a:srgbClr val="000000">
                      <a:alpha val="100000"/>
                    </a:srgbClr>
                  </a:solidFill>
                  <a:cs typeface="Arial"/>
                </a:rPr>
                <a:t>Program</a:t>
              </a:r>
              <a:endParaRPr sz="1439" b="1">
                <a:solidFill>
                  <a:srgbClr val="000000">
                    <a:alpha val="100000"/>
                  </a:srgbClr>
                </a:solidFill>
                <a:cs typeface="Arial"/>
              </a:endParaRPr>
            </a:p>
          </p:txBody>
        </p:sp>
      </p:grpSp>
    </p:spTree>
    <p:extLst>
      <p:ext uri="{BB962C8B-B14F-4D97-AF65-F5344CB8AC3E}">
        <p14:creationId xmlns:p14="http://schemas.microsoft.com/office/powerpoint/2010/main" val="42622502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BE23A-011E-C6EF-7988-0E9C04CA09DA}"/>
              </a:ext>
            </a:extLst>
          </p:cNvPr>
          <p:cNvSpPr>
            <a:spLocks noGrp="1"/>
          </p:cNvSpPr>
          <p:nvPr>
            <p:ph type="title"/>
          </p:nvPr>
        </p:nvSpPr>
        <p:spPr/>
        <p:txBody>
          <a:bodyPr/>
          <a:lstStyle/>
          <a:p>
            <a:r>
              <a:rPr lang="en-US"/>
              <a:t>SPRINT API Analysis </a:t>
            </a:r>
          </a:p>
        </p:txBody>
      </p:sp>
      <p:sp>
        <p:nvSpPr>
          <p:cNvPr id="3" name="Slide Number Placeholder 2">
            <a:extLst>
              <a:ext uri="{FF2B5EF4-FFF2-40B4-BE49-F238E27FC236}">
                <a16:creationId xmlns:a16="http://schemas.microsoft.com/office/drawing/2014/main" id="{E412806B-06F5-37CB-8295-44592A1EC6A7}"/>
              </a:ext>
            </a:extLst>
          </p:cNvPr>
          <p:cNvSpPr>
            <a:spLocks noGrp="1"/>
          </p:cNvSpPr>
          <p:nvPr>
            <p:ph type="sldNum" sz="quarter" idx="12"/>
          </p:nvPr>
        </p:nvSpPr>
        <p:spPr>
          <a:xfrm>
            <a:off x="4724400" y="6492875"/>
            <a:ext cx="2743200" cy="365125"/>
          </a:xfrm>
        </p:spPr>
        <p:txBody>
          <a:bodyPr/>
          <a:lstStyle/>
          <a:p>
            <a:r>
              <a:rPr lang="en-US"/>
              <a:t>36</a:t>
            </a:r>
          </a:p>
        </p:txBody>
      </p:sp>
      <p:cxnSp>
        <p:nvCxnSpPr>
          <p:cNvPr id="5" name="Straight Arrow Connector 4">
            <a:extLst>
              <a:ext uri="{FF2B5EF4-FFF2-40B4-BE49-F238E27FC236}">
                <a16:creationId xmlns:a16="http://schemas.microsoft.com/office/drawing/2014/main" id="{7CC2CC07-32DB-110A-93F7-44C042042FA2}"/>
              </a:ext>
            </a:extLst>
          </p:cNvPr>
          <p:cNvCxnSpPr/>
          <p:nvPr/>
        </p:nvCxnSpPr>
        <p:spPr>
          <a:xfrm flipV="1">
            <a:off x="259497" y="1146472"/>
            <a:ext cx="11619874" cy="22485"/>
          </a:xfrm>
          <a:prstGeom prst="straightConnector1">
            <a:avLst/>
          </a:prstGeom>
          <a:ln w="12700">
            <a:solidFill>
              <a:srgbClr val="002F56"/>
            </a:solidFill>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5DFFF59A-57D3-85EE-9C20-08DF1AD02B19}"/>
              </a:ext>
            </a:extLst>
          </p:cNvPr>
          <p:cNvSpPr/>
          <p:nvPr/>
        </p:nvSpPr>
        <p:spPr>
          <a:xfrm>
            <a:off x="210358" y="1205938"/>
            <a:ext cx="11639484" cy="560021"/>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cs typeface="Calibri"/>
              </a:rPr>
              <a:t>Which organizations fund SPRINT API projects?</a:t>
            </a:r>
          </a:p>
        </p:txBody>
      </p:sp>
      <p:sp>
        <p:nvSpPr>
          <p:cNvPr id="83" name="Rectangle 82">
            <a:extLst>
              <a:ext uri="{FF2B5EF4-FFF2-40B4-BE49-F238E27FC236}">
                <a16:creationId xmlns:a16="http://schemas.microsoft.com/office/drawing/2014/main" id="{9B803BF3-A29C-E713-17A5-AA51FC3677E9}"/>
              </a:ext>
            </a:extLst>
          </p:cNvPr>
          <p:cNvSpPr/>
          <p:nvPr/>
        </p:nvSpPr>
        <p:spPr>
          <a:xfrm>
            <a:off x="224715" y="1761532"/>
            <a:ext cx="11639483" cy="1556876"/>
          </a:xfrm>
          <a:prstGeom prst="rect">
            <a:avLst/>
          </a:prstGeom>
          <a:no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buFont typeface="Arial" panose="020B0604020202020204" pitchFamily="34" charset="0"/>
              <a:buChar char="•"/>
            </a:pPr>
            <a:r>
              <a:rPr lang="en-US" sz="1600" dirty="0">
                <a:solidFill>
                  <a:schemeClr val="tx1"/>
                </a:solidFill>
                <a:ea typeface="Calibri"/>
                <a:cs typeface="Arial"/>
              </a:rPr>
              <a:t>A total of </a:t>
            </a:r>
            <a:r>
              <a:rPr lang="en-US" sz="1600" b="1" dirty="0">
                <a:solidFill>
                  <a:schemeClr val="tx1"/>
                </a:solidFill>
                <a:ea typeface="Calibri"/>
                <a:cs typeface="Arial"/>
              </a:rPr>
              <a:t>92 SPRINT API projects are funded by ORD services</a:t>
            </a:r>
          </a:p>
          <a:p>
            <a:pPr marL="742950" lvl="1" indent="-285750">
              <a:buFont typeface="Arial" panose="020B0604020202020204" pitchFamily="34" charset="0"/>
              <a:buChar char="•"/>
            </a:pPr>
            <a:r>
              <a:rPr lang="en-US" sz="1400" dirty="0">
                <a:solidFill>
                  <a:schemeClr val="tx1"/>
                </a:solidFill>
                <a:ea typeface="Calibri"/>
                <a:cs typeface="Arial"/>
              </a:rPr>
              <a:t>Health Services Research &amp; Development (HSR&amp;D) has funded 38 projects</a:t>
            </a:r>
          </a:p>
          <a:p>
            <a:pPr marL="742950" lvl="1" indent="-285750">
              <a:buFont typeface="Arial" panose="020B0604020202020204" pitchFamily="34" charset="0"/>
              <a:buChar char="•"/>
            </a:pPr>
            <a:r>
              <a:rPr lang="en-US" sz="1400" dirty="0">
                <a:solidFill>
                  <a:schemeClr val="tx1"/>
                </a:solidFill>
                <a:ea typeface="Calibri"/>
                <a:cs typeface="Arial"/>
              </a:rPr>
              <a:t>Clinical Science Research &amp; Development (CSR&amp;D) has funded 30 projects</a:t>
            </a:r>
          </a:p>
          <a:p>
            <a:pPr marL="742950" lvl="1" indent="-285750">
              <a:buFont typeface="Arial" panose="020B0604020202020204" pitchFamily="34" charset="0"/>
              <a:buChar char="•"/>
            </a:pPr>
            <a:r>
              <a:rPr lang="en-US" sz="1400" dirty="0">
                <a:solidFill>
                  <a:schemeClr val="tx1"/>
                </a:solidFill>
                <a:ea typeface="Calibri"/>
                <a:cs typeface="Arial"/>
              </a:rPr>
              <a:t>Rehabilitation Research &amp; Development (RR&amp;D) has funded 19 projects</a:t>
            </a:r>
          </a:p>
          <a:p>
            <a:pPr marL="742950" lvl="1" indent="-285750">
              <a:buFont typeface="Arial" panose="020B0604020202020204" pitchFamily="34" charset="0"/>
              <a:buChar char="•"/>
            </a:pPr>
            <a:r>
              <a:rPr lang="en-US" sz="1400" dirty="0">
                <a:solidFill>
                  <a:schemeClr val="tx1"/>
                </a:solidFill>
                <a:ea typeface="Calibri"/>
                <a:cs typeface="Arial"/>
              </a:rPr>
              <a:t>Biomedical Laboratory Research &amp; Development (BLR&amp;D) has funded 4 projects</a:t>
            </a:r>
          </a:p>
          <a:p>
            <a:pPr marL="742950" lvl="1" indent="-285750">
              <a:buFont typeface="Arial" panose="020B0604020202020204" pitchFamily="34" charset="0"/>
              <a:buChar char="•"/>
            </a:pPr>
            <a:r>
              <a:rPr lang="en-US" sz="1400" dirty="0">
                <a:solidFill>
                  <a:schemeClr val="tx1"/>
                </a:solidFill>
                <a:ea typeface="Calibri"/>
                <a:cs typeface="Arial"/>
              </a:rPr>
              <a:t>Partnered ORD/Operations has funded 1 project </a:t>
            </a:r>
          </a:p>
          <a:p>
            <a:pPr marL="285750" indent="-285750">
              <a:buFont typeface="Arial" panose="020B0604020202020204" pitchFamily="34" charset="0"/>
              <a:buChar char="•"/>
            </a:pPr>
            <a:r>
              <a:rPr lang="en-US" sz="1600" dirty="0">
                <a:solidFill>
                  <a:schemeClr val="tx1"/>
                </a:solidFill>
                <a:ea typeface="Calibri"/>
                <a:cs typeface="Arial"/>
              </a:rPr>
              <a:t>The </a:t>
            </a:r>
            <a:r>
              <a:rPr lang="en-US" sz="1600" b="1" dirty="0">
                <a:solidFill>
                  <a:schemeClr val="tx1"/>
                </a:solidFill>
                <a:ea typeface="Calibri"/>
                <a:cs typeface="Arial"/>
              </a:rPr>
              <a:t>remaining non-ORD funders have funded 56 projects </a:t>
            </a:r>
          </a:p>
        </p:txBody>
      </p:sp>
      <p:sp>
        <p:nvSpPr>
          <p:cNvPr id="6" name="TextBox 5">
            <a:extLst>
              <a:ext uri="{FF2B5EF4-FFF2-40B4-BE49-F238E27FC236}">
                <a16:creationId xmlns:a16="http://schemas.microsoft.com/office/drawing/2014/main" id="{254F2B0C-812D-BA49-620A-6779A858BF47}"/>
              </a:ext>
            </a:extLst>
          </p:cNvPr>
          <p:cNvSpPr txBox="1"/>
          <p:nvPr/>
        </p:nvSpPr>
        <p:spPr>
          <a:xfrm>
            <a:off x="259497" y="812300"/>
            <a:ext cx="11944350" cy="369332"/>
          </a:xfrm>
          <a:prstGeom prst="rect">
            <a:avLst/>
          </a:prstGeom>
          <a:noFill/>
        </p:spPr>
        <p:txBody>
          <a:bodyPr wrap="square" lIns="91440" tIns="45720" rIns="91440" bIns="45720" rtlCol="0" anchor="t">
            <a:spAutoFit/>
          </a:bodyPr>
          <a:lstStyle/>
          <a:p>
            <a:r>
              <a:rPr lang="en-US" b="1" i="1" dirty="0">
                <a:cs typeface="Calibri"/>
              </a:rPr>
              <a:t>Most projects in the SPRINT API are funded by the ORD and its four services </a:t>
            </a:r>
          </a:p>
        </p:txBody>
      </p:sp>
      <p:grpSp>
        <p:nvGrpSpPr>
          <p:cNvPr id="9" name="Group 8">
            <a:extLst>
              <a:ext uri="{FF2B5EF4-FFF2-40B4-BE49-F238E27FC236}">
                <a16:creationId xmlns:a16="http://schemas.microsoft.com/office/drawing/2014/main" id="{BF6C9230-8696-F723-B7BE-14EBCAD13A75}"/>
              </a:ext>
            </a:extLst>
          </p:cNvPr>
          <p:cNvGrpSpPr/>
          <p:nvPr/>
        </p:nvGrpSpPr>
        <p:grpSpPr>
          <a:xfrm>
            <a:off x="494835" y="3429000"/>
            <a:ext cx="11473673" cy="2560791"/>
            <a:chOff x="948257" y="999518"/>
            <a:chExt cx="9948627" cy="2549572"/>
          </a:xfrm>
        </p:grpSpPr>
        <p:sp>
          <p:nvSpPr>
            <p:cNvPr id="12" name="rc5">
              <a:extLst>
                <a:ext uri="{FF2B5EF4-FFF2-40B4-BE49-F238E27FC236}">
                  <a16:creationId xmlns:a16="http://schemas.microsoft.com/office/drawing/2014/main" id="{8AEEDC3F-2E56-13CD-15E7-F9CC39ED2AB6}"/>
                </a:ext>
              </a:extLst>
            </p:cNvPr>
            <p:cNvSpPr/>
            <p:nvPr/>
          </p:nvSpPr>
          <p:spPr>
            <a:xfrm>
              <a:off x="1373476" y="1239064"/>
              <a:ext cx="7854487" cy="1710997"/>
            </a:xfrm>
            <a:prstGeom prst="rect">
              <a:avLst/>
            </a:prstGeom>
            <a:solidFill>
              <a:srgbClr val="FFFFFF">
                <a:alpha val="100000"/>
              </a:srgbClr>
            </a:solidFill>
          </p:spPr>
          <p:txBody>
            <a:bodyPr/>
            <a:lstStyle/>
            <a:p>
              <a:endParaRPr/>
            </a:p>
          </p:txBody>
        </p:sp>
        <p:sp>
          <p:nvSpPr>
            <p:cNvPr id="13" name="pl6">
              <a:extLst>
                <a:ext uri="{FF2B5EF4-FFF2-40B4-BE49-F238E27FC236}">
                  <a16:creationId xmlns:a16="http://schemas.microsoft.com/office/drawing/2014/main" id="{708DBF05-42E9-0ECA-A212-06B9F361E3F7}"/>
                </a:ext>
              </a:extLst>
            </p:cNvPr>
            <p:cNvSpPr/>
            <p:nvPr/>
          </p:nvSpPr>
          <p:spPr>
            <a:xfrm>
              <a:off x="1373476" y="2950062"/>
              <a:ext cx="7854487" cy="0"/>
            </a:xfrm>
            <a:custGeom>
              <a:avLst/>
              <a:gdLst/>
              <a:ahLst/>
              <a:cxnLst/>
              <a:rect l="0" t="0" r="0" b="0"/>
              <a:pathLst>
                <a:path w="7854487">
                  <a:moveTo>
                    <a:pt x="0" y="0"/>
                  </a:moveTo>
                  <a:lnTo>
                    <a:pt x="7854487" y="0"/>
                  </a:lnTo>
                  <a:lnTo>
                    <a:pt x="7854487" y="0"/>
                  </a:lnTo>
                </a:path>
              </a:pathLst>
            </a:custGeom>
            <a:ln w="14782" cap="flat">
              <a:solidFill>
                <a:srgbClr val="EBEBEB">
                  <a:alpha val="100000"/>
                </a:srgbClr>
              </a:solidFill>
              <a:prstDash val="solid"/>
              <a:round/>
            </a:ln>
          </p:spPr>
          <p:txBody>
            <a:bodyPr/>
            <a:lstStyle/>
            <a:p>
              <a:endParaRPr/>
            </a:p>
          </p:txBody>
        </p:sp>
        <p:sp>
          <p:nvSpPr>
            <p:cNvPr id="14" name="pl7">
              <a:extLst>
                <a:ext uri="{FF2B5EF4-FFF2-40B4-BE49-F238E27FC236}">
                  <a16:creationId xmlns:a16="http://schemas.microsoft.com/office/drawing/2014/main" id="{4A47CE1C-E036-C3EA-0D6F-5C0DE9E382BC}"/>
                </a:ext>
              </a:extLst>
            </p:cNvPr>
            <p:cNvSpPr/>
            <p:nvPr/>
          </p:nvSpPr>
          <p:spPr>
            <a:xfrm>
              <a:off x="1373476" y="2537525"/>
              <a:ext cx="7854487" cy="0"/>
            </a:xfrm>
            <a:custGeom>
              <a:avLst/>
              <a:gdLst/>
              <a:ahLst/>
              <a:cxnLst/>
              <a:rect l="0" t="0" r="0" b="0"/>
              <a:pathLst>
                <a:path w="7854487">
                  <a:moveTo>
                    <a:pt x="0" y="0"/>
                  </a:moveTo>
                  <a:lnTo>
                    <a:pt x="7854487" y="0"/>
                  </a:lnTo>
                  <a:lnTo>
                    <a:pt x="7854487" y="0"/>
                  </a:lnTo>
                </a:path>
              </a:pathLst>
            </a:custGeom>
            <a:ln w="14782" cap="flat">
              <a:solidFill>
                <a:srgbClr val="EBEBEB">
                  <a:alpha val="100000"/>
                </a:srgbClr>
              </a:solidFill>
              <a:prstDash val="solid"/>
              <a:round/>
            </a:ln>
          </p:spPr>
          <p:txBody>
            <a:bodyPr/>
            <a:lstStyle/>
            <a:p>
              <a:endParaRPr/>
            </a:p>
          </p:txBody>
        </p:sp>
        <p:sp>
          <p:nvSpPr>
            <p:cNvPr id="15" name="pl8">
              <a:extLst>
                <a:ext uri="{FF2B5EF4-FFF2-40B4-BE49-F238E27FC236}">
                  <a16:creationId xmlns:a16="http://schemas.microsoft.com/office/drawing/2014/main" id="{B1D6C4BD-C62C-3929-9AD0-6D09D60945A6}"/>
                </a:ext>
              </a:extLst>
            </p:cNvPr>
            <p:cNvSpPr/>
            <p:nvPr/>
          </p:nvSpPr>
          <p:spPr>
            <a:xfrm>
              <a:off x="1373476" y="2124988"/>
              <a:ext cx="7854487" cy="0"/>
            </a:xfrm>
            <a:custGeom>
              <a:avLst/>
              <a:gdLst/>
              <a:ahLst/>
              <a:cxnLst/>
              <a:rect l="0" t="0" r="0" b="0"/>
              <a:pathLst>
                <a:path w="7854487">
                  <a:moveTo>
                    <a:pt x="0" y="0"/>
                  </a:moveTo>
                  <a:lnTo>
                    <a:pt x="7854487" y="0"/>
                  </a:lnTo>
                  <a:lnTo>
                    <a:pt x="7854487" y="0"/>
                  </a:lnTo>
                </a:path>
              </a:pathLst>
            </a:custGeom>
            <a:ln w="14782" cap="flat">
              <a:solidFill>
                <a:srgbClr val="EBEBEB">
                  <a:alpha val="100000"/>
                </a:srgbClr>
              </a:solidFill>
              <a:prstDash val="solid"/>
              <a:round/>
            </a:ln>
          </p:spPr>
          <p:txBody>
            <a:bodyPr/>
            <a:lstStyle/>
            <a:p>
              <a:endParaRPr/>
            </a:p>
          </p:txBody>
        </p:sp>
        <p:sp>
          <p:nvSpPr>
            <p:cNvPr id="16" name="pl9">
              <a:extLst>
                <a:ext uri="{FF2B5EF4-FFF2-40B4-BE49-F238E27FC236}">
                  <a16:creationId xmlns:a16="http://schemas.microsoft.com/office/drawing/2014/main" id="{B0867158-084F-AE1A-2BAD-BA9C722C6569}"/>
                </a:ext>
              </a:extLst>
            </p:cNvPr>
            <p:cNvSpPr/>
            <p:nvPr/>
          </p:nvSpPr>
          <p:spPr>
            <a:xfrm>
              <a:off x="1373476" y="1712451"/>
              <a:ext cx="7854487" cy="0"/>
            </a:xfrm>
            <a:custGeom>
              <a:avLst/>
              <a:gdLst/>
              <a:ahLst/>
              <a:cxnLst/>
              <a:rect l="0" t="0" r="0" b="0"/>
              <a:pathLst>
                <a:path w="7854487">
                  <a:moveTo>
                    <a:pt x="0" y="0"/>
                  </a:moveTo>
                  <a:lnTo>
                    <a:pt x="7854487" y="0"/>
                  </a:lnTo>
                  <a:lnTo>
                    <a:pt x="7854487" y="0"/>
                  </a:lnTo>
                </a:path>
              </a:pathLst>
            </a:custGeom>
            <a:ln w="14782" cap="flat">
              <a:solidFill>
                <a:srgbClr val="EBEBEB">
                  <a:alpha val="100000"/>
                </a:srgbClr>
              </a:solidFill>
              <a:prstDash val="solid"/>
              <a:round/>
            </a:ln>
          </p:spPr>
          <p:txBody>
            <a:bodyPr/>
            <a:lstStyle/>
            <a:p>
              <a:endParaRPr/>
            </a:p>
          </p:txBody>
        </p:sp>
        <p:sp>
          <p:nvSpPr>
            <p:cNvPr id="17" name="pl10">
              <a:extLst>
                <a:ext uri="{FF2B5EF4-FFF2-40B4-BE49-F238E27FC236}">
                  <a16:creationId xmlns:a16="http://schemas.microsoft.com/office/drawing/2014/main" id="{8B986CEA-4E6B-359D-9A01-4D1ADA8E741D}"/>
                </a:ext>
              </a:extLst>
            </p:cNvPr>
            <p:cNvSpPr/>
            <p:nvPr/>
          </p:nvSpPr>
          <p:spPr>
            <a:xfrm>
              <a:off x="1373476" y="1299913"/>
              <a:ext cx="7854487" cy="0"/>
            </a:xfrm>
            <a:custGeom>
              <a:avLst/>
              <a:gdLst/>
              <a:ahLst/>
              <a:cxnLst/>
              <a:rect l="0" t="0" r="0" b="0"/>
              <a:pathLst>
                <a:path w="7854487">
                  <a:moveTo>
                    <a:pt x="0" y="0"/>
                  </a:moveTo>
                  <a:lnTo>
                    <a:pt x="7854487" y="0"/>
                  </a:lnTo>
                  <a:lnTo>
                    <a:pt x="7854487" y="0"/>
                  </a:lnTo>
                </a:path>
              </a:pathLst>
            </a:custGeom>
            <a:ln w="14782" cap="flat">
              <a:solidFill>
                <a:srgbClr val="EBEBEB">
                  <a:alpha val="100000"/>
                </a:srgbClr>
              </a:solidFill>
              <a:prstDash val="solid"/>
              <a:round/>
            </a:ln>
          </p:spPr>
          <p:txBody>
            <a:bodyPr/>
            <a:lstStyle/>
            <a:p>
              <a:endParaRPr/>
            </a:p>
          </p:txBody>
        </p:sp>
        <p:sp>
          <p:nvSpPr>
            <p:cNvPr id="18" name="rc11">
              <a:extLst>
                <a:ext uri="{FF2B5EF4-FFF2-40B4-BE49-F238E27FC236}">
                  <a16:creationId xmlns:a16="http://schemas.microsoft.com/office/drawing/2014/main" id="{60040118-E257-5ED4-D4B9-6D6D4EA1B553}"/>
                </a:ext>
              </a:extLst>
            </p:cNvPr>
            <p:cNvSpPr/>
            <p:nvPr/>
          </p:nvSpPr>
          <p:spPr>
            <a:xfrm>
              <a:off x="1598810" y="1382421"/>
              <a:ext cx="321905" cy="1320118"/>
            </a:xfrm>
            <a:prstGeom prst="rect">
              <a:avLst/>
            </a:prstGeom>
            <a:solidFill>
              <a:srgbClr val="4472C4">
                <a:alpha val="100000"/>
              </a:srgbClr>
            </a:solidFill>
          </p:spPr>
          <p:txBody>
            <a:bodyPr/>
            <a:lstStyle/>
            <a:p>
              <a:endParaRPr/>
            </a:p>
          </p:txBody>
        </p:sp>
        <p:sp>
          <p:nvSpPr>
            <p:cNvPr id="19" name="rc12">
              <a:extLst>
                <a:ext uri="{FF2B5EF4-FFF2-40B4-BE49-F238E27FC236}">
                  <a16:creationId xmlns:a16="http://schemas.microsoft.com/office/drawing/2014/main" id="{7F0551C3-A4DC-5128-B003-D8FC5FAE4C28}"/>
                </a:ext>
              </a:extLst>
            </p:cNvPr>
            <p:cNvSpPr/>
            <p:nvPr/>
          </p:nvSpPr>
          <p:spPr>
            <a:xfrm>
              <a:off x="1598810" y="2702540"/>
              <a:ext cx="321905" cy="206268"/>
            </a:xfrm>
            <a:prstGeom prst="rect">
              <a:avLst/>
            </a:prstGeom>
            <a:solidFill>
              <a:srgbClr val="8FAADC">
                <a:alpha val="100000"/>
              </a:srgbClr>
            </a:solidFill>
          </p:spPr>
          <p:txBody>
            <a:bodyPr/>
            <a:lstStyle/>
            <a:p>
              <a:endParaRPr/>
            </a:p>
          </p:txBody>
        </p:sp>
        <p:sp>
          <p:nvSpPr>
            <p:cNvPr id="20" name="rc13">
              <a:extLst>
                <a:ext uri="{FF2B5EF4-FFF2-40B4-BE49-F238E27FC236}">
                  <a16:creationId xmlns:a16="http://schemas.microsoft.com/office/drawing/2014/main" id="{BB712AA6-8382-E35C-740C-CC447B2ED984}"/>
                </a:ext>
              </a:extLst>
            </p:cNvPr>
            <p:cNvSpPr/>
            <p:nvPr/>
          </p:nvSpPr>
          <p:spPr>
            <a:xfrm>
              <a:off x="1598810" y="2908808"/>
              <a:ext cx="321905" cy="41253"/>
            </a:xfrm>
            <a:prstGeom prst="rect">
              <a:avLst/>
            </a:prstGeom>
            <a:solidFill>
              <a:srgbClr val="A5A5A5">
                <a:alpha val="100000"/>
              </a:srgbClr>
            </a:solidFill>
          </p:spPr>
          <p:txBody>
            <a:bodyPr/>
            <a:lstStyle/>
            <a:p>
              <a:endParaRPr/>
            </a:p>
          </p:txBody>
        </p:sp>
        <p:sp>
          <p:nvSpPr>
            <p:cNvPr id="21" name="rc14">
              <a:extLst>
                <a:ext uri="{FF2B5EF4-FFF2-40B4-BE49-F238E27FC236}">
                  <a16:creationId xmlns:a16="http://schemas.microsoft.com/office/drawing/2014/main" id="{3CB0E117-720F-FB6A-7CDD-50561A631EA9}"/>
                </a:ext>
              </a:extLst>
            </p:cNvPr>
            <p:cNvSpPr/>
            <p:nvPr/>
          </p:nvSpPr>
          <p:spPr>
            <a:xfrm>
              <a:off x="2242620" y="1712451"/>
              <a:ext cx="321905" cy="1072596"/>
            </a:xfrm>
            <a:prstGeom prst="rect">
              <a:avLst/>
            </a:prstGeom>
            <a:solidFill>
              <a:srgbClr val="4472C4">
                <a:alpha val="100000"/>
              </a:srgbClr>
            </a:solidFill>
          </p:spPr>
          <p:txBody>
            <a:bodyPr/>
            <a:lstStyle/>
            <a:p>
              <a:endParaRPr/>
            </a:p>
          </p:txBody>
        </p:sp>
        <p:sp>
          <p:nvSpPr>
            <p:cNvPr id="22" name="rc15">
              <a:extLst>
                <a:ext uri="{FF2B5EF4-FFF2-40B4-BE49-F238E27FC236}">
                  <a16:creationId xmlns:a16="http://schemas.microsoft.com/office/drawing/2014/main" id="{21671B2A-565A-1110-482E-EBBC34A009C4}"/>
                </a:ext>
              </a:extLst>
            </p:cNvPr>
            <p:cNvSpPr/>
            <p:nvPr/>
          </p:nvSpPr>
          <p:spPr>
            <a:xfrm>
              <a:off x="2242620" y="2785047"/>
              <a:ext cx="321905" cy="165014"/>
            </a:xfrm>
            <a:prstGeom prst="rect">
              <a:avLst/>
            </a:prstGeom>
            <a:solidFill>
              <a:srgbClr val="8FAADC">
                <a:alpha val="100000"/>
              </a:srgbClr>
            </a:solidFill>
          </p:spPr>
          <p:txBody>
            <a:bodyPr/>
            <a:lstStyle/>
            <a:p>
              <a:endParaRPr/>
            </a:p>
          </p:txBody>
        </p:sp>
        <p:sp>
          <p:nvSpPr>
            <p:cNvPr id="23" name="rc16">
              <a:extLst>
                <a:ext uri="{FF2B5EF4-FFF2-40B4-BE49-F238E27FC236}">
                  <a16:creationId xmlns:a16="http://schemas.microsoft.com/office/drawing/2014/main" id="{DC73B69B-CC00-9ABE-0EBF-A93A261AC173}"/>
                </a:ext>
              </a:extLst>
            </p:cNvPr>
            <p:cNvSpPr/>
            <p:nvPr/>
          </p:nvSpPr>
          <p:spPr>
            <a:xfrm>
              <a:off x="2886431" y="2166241"/>
              <a:ext cx="321905" cy="577551"/>
            </a:xfrm>
            <a:prstGeom prst="rect">
              <a:avLst/>
            </a:prstGeom>
            <a:solidFill>
              <a:srgbClr val="4472C4">
                <a:alpha val="100000"/>
              </a:srgbClr>
            </a:solidFill>
          </p:spPr>
          <p:txBody>
            <a:bodyPr/>
            <a:lstStyle/>
            <a:p>
              <a:endParaRPr/>
            </a:p>
          </p:txBody>
        </p:sp>
        <p:sp>
          <p:nvSpPr>
            <p:cNvPr id="24" name="rc17">
              <a:extLst>
                <a:ext uri="{FF2B5EF4-FFF2-40B4-BE49-F238E27FC236}">
                  <a16:creationId xmlns:a16="http://schemas.microsoft.com/office/drawing/2014/main" id="{15D4E17C-35CF-0C32-2DEF-794B191D11C7}"/>
                </a:ext>
              </a:extLst>
            </p:cNvPr>
            <p:cNvSpPr/>
            <p:nvPr/>
          </p:nvSpPr>
          <p:spPr>
            <a:xfrm>
              <a:off x="2886431" y="2743793"/>
              <a:ext cx="321905" cy="206268"/>
            </a:xfrm>
            <a:prstGeom prst="rect">
              <a:avLst/>
            </a:prstGeom>
            <a:solidFill>
              <a:srgbClr val="8FAADC">
                <a:alpha val="100000"/>
              </a:srgbClr>
            </a:solidFill>
          </p:spPr>
          <p:txBody>
            <a:bodyPr/>
            <a:lstStyle/>
            <a:p>
              <a:endParaRPr/>
            </a:p>
          </p:txBody>
        </p:sp>
        <p:sp>
          <p:nvSpPr>
            <p:cNvPr id="25" name="rc18">
              <a:extLst>
                <a:ext uri="{FF2B5EF4-FFF2-40B4-BE49-F238E27FC236}">
                  <a16:creationId xmlns:a16="http://schemas.microsoft.com/office/drawing/2014/main" id="{2A3E36EB-0B31-9673-04FC-3C0985B40B05}"/>
                </a:ext>
              </a:extLst>
            </p:cNvPr>
            <p:cNvSpPr/>
            <p:nvPr/>
          </p:nvSpPr>
          <p:spPr>
            <a:xfrm>
              <a:off x="3530241" y="2248749"/>
              <a:ext cx="321905" cy="701313"/>
            </a:xfrm>
            <a:prstGeom prst="rect">
              <a:avLst/>
            </a:prstGeom>
            <a:solidFill>
              <a:srgbClr val="A5A5A5">
                <a:alpha val="100000"/>
              </a:srgbClr>
            </a:solidFill>
          </p:spPr>
          <p:txBody>
            <a:bodyPr/>
            <a:lstStyle/>
            <a:p>
              <a:endParaRPr/>
            </a:p>
          </p:txBody>
        </p:sp>
        <p:sp>
          <p:nvSpPr>
            <p:cNvPr id="26" name="rc19">
              <a:extLst>
                <a:ext uri="{FF2B5EF4-FFF2-40B4-BE49-F238E27FC236}">
                  <a16:creationId xmlns:a16="http://schemas.microsoft.com/office/drawing/2014/main" id="{388C7469-54DE-9C2D-A453-C1906A213C86}"/>
                </a:ext>
              </a:extLst>
            </p:cNvPr>
            <p:cNvSpPr/>
            <p:nvPr/>
          </p:nvSpPr>
          <p:spPr>
            <a:xfrm>
              <a:off x="4174051" y="2455017"/>
              <a:ext cx="321905" cy="82507"/>
            </a:xfrm>
            <a:prstGeom prst="rect">
              <a:avLst/>
            </a:prstGeom>
            <a:solidFill>
              <a:srgbClr val="8FAADC">
                <a:alpha val="100000"/>
              </a:srgbClr>
            </a:solidFill>
          </p:spPr>
          <p:txBody>
            <a:bodyPr/>
            <a:lstStyle/>
            <a:p>
              <a:endParaRPr/>
            </a:p>
          </p:txBody>
        </p:sp>
        <p:sp>
          <p:nvSpPr>
            <p:cNvPr id="27" name="rc20">
              <a:extLst>
                <a:ext uri="{FF2B5EF4-FFF2-40B4-BE49-F238E27FC236}">
                  <a16:creationId xmlns:a16="http://schemas.microsoft.com/office/drawing/2014/main" id="{B1FE5CEE-85E7-1A69-D8A8-983A04E4C3B2}"/>
                </a:ext>
              </a:extLst>
            </p:cNvPr>
            <p:cNvSpPr/>
            <p:nvPr/>
          </p:nvSpPr>
          <p:spPr>
            <a:xfrm>
              <a:off x="4174051" y="2537525"/>
              <a:ext cx="321905" cy="412537"/>
            </a:xfrm>
            <a:prstGeom prst="rect">
              <a:avLst/>
            </a:prstGeom>
            <a:solidFill>
              <a:srgbClr val="A5A5A5">
                <a:alpha val="100000"/>
              </a:srgbClr>
            </a:solidFill>
          </p:spPr>
          <p:txBody>
            <a:bodyPr/>
            <a:lstStyle/>
            <a:p>
              <a:endParaRPr/>
            </a:p>
          </p:txBody>
        </p:sp>
        <p:sp>
          <p:nvSpPr>
            <p:cNvPr id="28" name="rc21">
              <a:extLst>
                <a:ext uri="{FF2B5EF4-FFF2-40B4-BE49-F238E27FC236}">
                  <a16:creationId xmlns:a16="http://schemas.microsoft.com/office/drawing/2014/main" id="{D3814B65-EA41-E455-83CE-FF2C32131AA6}"/>
                </a:ext>
              </a:extLst>
            </p:cNvPr>
            <p:cNvSpPr/>
            <p:nvPr/>
          </p:nvSpPr>
          <p:spPr>
            <a:xfrm>
              <a:off x="4817862" y="2578778"/>
              <a:ext cx="321905" cy="206268"/>
            </a:xfrm>
            <a:prstGeom prst="rect">
              <a:avLst/>
            </a:prstGeom>
            <a:solidFill>
              <a:srgbClr val="8FAADC">
                <a:alpha val="100000"/>
              </a:srgbClr>
            </a:solidFill>
          </p:spPr>
          <p:txBody>
            <a:bodyPr/>
            <a:lstStyle/>
            <a:p>
              <a:endParaRPr/>
            </a:p>
          </p:txBody>
        </p:sp>
        <p:sp>
          <p:nvSpPr>
            <p:cNvPr id="29" name="rc22">
              <a:extLst>
                <a:ext uri="{FF2B5EF4-FFF2-40B4-BE49-F238E27FC236}">
                  <a16:creationId xmlns:a16="http://schemas.microsoft.com/office/drawing/2014/main" id="{5C7D5806-62BA-913A-DE28-F94E95652637}"/>
                </a:ext>
              </a:extLst>
            </p:cNvPr>
            <p:cNvSpPr/>
            <p:nvPr/>
          </p:nvSpPr>
          <p:spPr>
            <a:xfrm>
              <a:off x="4817862" y="2785047"/>
              <a:ext cx="321905" cy="165014"/>
            </a:xfrm>
            <a:prstGeom prst="rect">
              <a:avLst/>
            </a:prstGeom>
            <a:solidFill>
              <a:srgbClr val="A5A5A5">
                <a:alpha val="100000"/>
              </a:srgbClr>
            </a:solidFill>
          </p:spPr>
          <p:txBody>
            <a:bodyPr/>
            <a:lstStyle/>
            <a:p>
              <a:endParaRPr/>
            </a:p>
          </p:txBody>
        </p:sp>
        <p:sp>
          <p:nvSpPr>
            <p:cNvPr id="30" name="rc23">
              <a:extLst>
                <a:ext uri="{FF2B5EF4-FFF2-40B4-BE49-F238E27FC236}">
                  <a16:creationId xmlns:a16="http://schemas.microsoft.com/office/drawing/2014/main" id="{39332BD3-A9DA-4C83-DD50-1BEEE26037FA}"/>
                </a:ext>
              </a:extLst>
            </p:cNvPr>
            <p:cNvSpPr/>
            <p:nvPr/>
          </p:nvSpPr>
          <p:spPr>
            <a:xfrm>
              <a:off x="5461672" y="2661286"/>
              <a:ext cx="321905" cy="123761"/>
            </a:xfrm>
            <a:prstGeom prst="rect">
              <a:avLst/>
            </a:prstGeom>
            <a:solidFill>
              <a:srgbClr val="8FAADC">
                <a:alpha val="100000"/>
              </a:srgbClr>
            </a:solidFill>
          </p:spPr>
          <p:txBody>
            <a:bodyPr/>
            <a:lstStyle/>
            <a:p>
              <a:endParaRPr/>
            </a:p>
          </p:txBody>
        </p:sp>
        <p:sp>
          <p:nvSpPr>
            <p:cNvPr id="31" name="rc24">
              <a:extLst>
                <a:ext uri="{FF2B5EF4-FFF2-40B4-BE49-F238E27FC236}">
                  <a16:creationId xmlns:a16="http://schemas.microsoft.com/office/drawing/2014/main" id="{CA538488-719B-F4FB-3745-B3E4E87B045A}"/>
                </a:ext>
              </a:extLst>
            </p:cNvPr>
            <p:cNvSpPr/>
            <p:nvPr/>
          </p:nvSpPr>
          <p:spPr>
            <a:xfrm>
              <a:off x="5461672" y="2785047"/>
              <a:ext cx="321905" cy="165014"/>
            </a:xfrm>
            <a:prstGeom prst="rect">
              <a:avLst/>
            </a:prstGeom>
            <a:solidFill>
              <a:srgbClr val="A5A5A5">
                <a:alpha val="100000"/>
              </a:srgbClr>
            </a:solidFill>
          </p:spPr>
          <p:txBody>
            <a:bodyPr/>
            <a:lstStyle/>
            <a:p>
              <a:endParaRPr/>
            </a:p>
          </p:txBody>
        </p:sp>
        <p:sp>
          <p:nvSpPr>
            <p:cNvPr id="32" name="rc25">
              <a:extLst>
                <a:ext uri="{FF2B5EF4-FFF2-40B4-BE49-F238E27FC236}">
                  <a16:creationId xmlns:a16="http://schemas.microsoft.com/office/drawing/2014/main" id="{F7070533-7DBF-78C1-DA0A-E52B77B2FE93}"/>
                </a:ext>
              </a:extLst>
            </p:cNvPr>
            <p:cNvSpPr/>
            <p:nvPr/>
          </p:nvSpPr>
          <p:spPr>
            <a:xfrm>
              <a:off x="6105483" y="2702540"/>
              <a:ext cx="321905" cy="41253"/>
            </a:xfrm>
            <a:prstGeom prst="rect">
              <a:avLst/>
            </a:prstGeom>
            <a:solidFill>
              <a:srgbClr val="4472C4">
                <a:alpha val="100000"/>
              </a:srgbClr>
            </a:solidFill>
          </p:spPr>
          <p:txBody>
            <a:bodyPr/>
            <a:lstStyle/>
            <a:p>
              <a:endParaRPr/>
            </a:p>
          </p:txBody>
        </p:sp>
        <p:sp>
          <p:nvSpPr>
            <p:cNvPr id="33" name="rc26">
              <a:extLst>
                <a:ext uri="{FF2B5EF4-FFF2-40B4-BE49-F238E27FC236}">
                  <a16:creationId xmlns:a16="http://schemas.microsoft.com/office/drawing/2014/main" id="{7BF5A1EE-BF4E-37A8-DFEE-3DC5B0CAB3A5}"/>
                </a:ext>
              </a:extLst>
            </p:cNvPr>
            <p:cNvSpPr/>
            <p:nvPr/>
          </p:nvSpPr>
          <p:spPr>
            <a:xfrm>
              <a:off x="6105483" y="2743793"/>
              <a:ext cx="321905" cy="206268"/>
            </a:xfrm>
            <a:prstGeom prst="rect">
              <a:avLst/>
            </a:prstGeom>
            <a:solidFill>
              <a:srgbClr val="A5A5A5">
                <a:alpha val="100000"/>
              </a:srgbClr>
            </a:solidFill>
          </p:spPr>
          <p:txBody>
            <a:bodyPr/>
            <a:lstStyle/>
            <a:p>
              <a:endParaRPr/>
            </a:p>
          </p:txBody>
        </p:sp>
        <p:sp>
          <p:nvSpPr>
            <p:cNvPr id="34" name="rc27">
              <a:extLst>
                <a:ext uri="{FF2B5EF4-FFF2-40B4-BE49-F238E27FC236}">
                  <a16:creationId xmlns:a16="http://schemas.microsoft.com/office/drawing/2014/main" id="{48C3ADBA-E75B-1933-AD8F-9D53C6BD0AE9}"/>
                </a:ext>
              </a:extLst>
            </p:cNvPr>
            <p:cNvSpPr/>
            <p:nvPr/>
          </p:nvSpPr>
          <p:spPr>
            <a:xfrm>
              <a:off x="6749293" y="2785047"/>
              <a:ext cx="321905" cy="123761"/>
            </a:xfrm>
            <a:prstGeom prst="rect">
              <a:avLst/>
            </a:prstGeom>
            <a:solidFill>
              <a:srgbClr val="4472C4">
                <a:alpha val="100000"/>
              </a:srgbClr>
            </a:solidFill>
          </p:spPr>
          <p:txBody>
            <a:bodyPr/>
            <a:lstStyle/>
            <a:p>
              <a:endParaRPr/>
            </a:p>
          </p:txBody>
        </p:sp>
        <p:sp>
          <p:nvSpPr>
            <p:cNvPr id="35" name="rc28">
              <a:extLst>
                <a:ext uri="{FF2B5EF4-FFF2-40B4-BE49-F238E27FC236}">
                  <a16:creationId xmlns:a16="http://schemas.microsoft.com/office/drawing/2014/main" id="{654818D6-7F1A-10DB-44AE-62808273BB78}"/>
                </a:ext>
              </a:extLst>
            </p:cNvPr>
            <p:cNvSpPr/>
            <p:nvPr/>
          </p:nvSpPr>
          <p:spPr>
            <a:xfrm>
              <a:off x="6749293" y="2908808"/>
              <a:ext cx="321905" cy="41253"/>
            </a:xfrm>
            <a:prstGeom prst="rect">
              <a:avLst/>
            </a:prstGeom>
            <a:solidFill>
              <a:srgbClr val="8FAADC">
                <a:alpha val="100000"/>
              </a:srgbClr>
            </a:solidFill>
          </p:spPr>
          <p:txBody>
            <a:bodyPr/>
            <a:lstStyle/>
            <a:p>
              <a:endParaRPr/>
            </a:p>
          </p:txBody>
        </p:sp>
        <p:sp>
          <p:nvSpPr>
            <p:cNvPr id="36" name="rc29">
              <a:extLst>
                <a:ext uri="{FF2B5EF4-FFF2-40B4-BE49-F238E27FC236}">
                  <a16:creationId xmlns:a16="http://schemas.microsoft.com/office/drawing/2014/main" id="{1FA39B61-E006-A7EC-368A-F3DB899BFFB5}"/>
                </a:ext>
              </a:extLst>
            </p:cNvPr>
            <p:cNvSpPr/>
            <p:nvPr/>
          </p:nvSpPr>
          <p:spPr>
            <a:xfrm>
              <a:off x="7393104" y="2826301"/>
              <a:ext cx="321905" cy="41253"/>
            </a:xfrm>
            <a:prstGeom prst="rect">
              <a:avLst/>
            </a:prstGeom>
            <a:solidFill>
              <a:srgbClr val="8FAADC">
                <a:alpha val="100000"/>
              </a:srgbClr>
            </a:solidFill>
          </p:spPr>
          <p:txBody>
            <a:bodyPr/>
            <a:lstStyle/>
            <a:p>
              <a:endParaRPr/>
            </a:p>
          </p:txBody>
        </p:sp>
        <p:sp>
          <p:nvSpPr>
            <p:cNvPr id="37" name="rc30">
              <a:extLst>
                <a:ext uri="{FF2B5EF4-FFF2-40B4-BE49-F238E27FC236}">
                  <a16:creationId xmlns:a16="http://schemas.microsoft.com/office/drawing/2014/main" id="{04A84CEF-BA79-8EA6-99AF-980DD0099188}"/>
                </a:ext>
              </a:extLst>
            </p:cNvPr>
            <p:cNvSpPr/>
            <p:nvPr/>
          </p:nvSpPr>
          <p:spPr>
            <a:xfrm>
              <a:off x="7393104" y="2867554"/>
              <a:ext cx="321905" cy="82507"/>
            </a:xfrm>
            <a:prstGeom prst="rect">
              <a:avLst/>
            </a:prstGeom>
            <a:solidFill>
              <a:srgbClr val="A5A5A5">
                <a:alpha val="100000"/>
              </a:srgbClr>
            </a:solidFill>
          </p:spPr>
          <p:txBody>
            <a:bodyPr/>
            <a:lstStyle/>
            <a:p>
              <a:endParaRPr/>
            </a:p>
          </p:txBody>
        </p:sp>
        <p:sp>
          <p:nvSpPr>
            <p:cNvPr id="38" name="rc31">
              <a:extLst>
                <a:ext uri="{FF2B5EF4-FFF2-40B4-BE49-F238E27FC236}">
                  <a16:creationId xmlns:a16="http://schemas.microsoft.com/office/drawing/2014/main" id="{7AA5D231-898F-FB0C-B592-B5AAC15D47DB}"/>
                </a:ext>
              </a:extLst>
            </p:cNvPr>
            <p:cNvSpPr/>
            <p:nvPr/>
          </p:nvSpPr>
          <p:spPr>
            <a:xfrm>
              <a:off x="8036914" y="2867554"/>
              <a:ext cx="321905" cy="82507"/>
            </a:xfrm>
            <a:prstGeom prst="rect">
              <a:avLst/>
            </a:prstGeom>
            <a:solidFill>
              <a:srgbClr val="A5A5A5">
                <a:alpha val="100000"/>
              </a:srgbClr>
            </a:solidFill>
          </p:spPr>
          <p:txBody>
            <a:bodyPr/>
            <a:lstStyle/>
            <a:p>
              <a:endParaRPr/>
            </a:p>
          </p:txBody>
        </p:sp>
        <p:sp>
          <p:nvSpPr>
            <p:cNvPr id="39" name="rc32">
              <a:extLst>
                <a:ext uri="{FF2B5EF4-FFF2-40B4-BE49-F238E27FC236}">
                  <a16:creationId xmlns:a16="http://schemas.microsoft.com/office/drawing/2014/main" id="{891AD7B9-43C5-FF18-967A-A65D90EFE3EA}"/>
                </a:ext>
              </a:extLst>
            </p:cNvPr>
            <p:cNvSpPr/>
            <p:nvPr/>
          </p:nvSpPr>
          <p:spPr>
            <a:xfrm>
              <a:off x="8680725" y="2908808"/>
              <a:ext cx="321905" cy="41253"/>
            </a:xfrm>
            <a:prstGeom prst="rect">
              <a:avLst/>
            </a:prstGeom>
            <a:solidFill>
              <a:srgbClr val="4472C4">
                <a:alpha val="100000"/>
              </a:srgbClr>
            </a:solidFill>
          </p:spPr>
          <p:txBody>
            <a:bodyPr/>
            <a:lstStyle/>
            <a:p>
              <a:endParaRPr/>
            </a:p>
          </p:txBody>
        </p:sp>
        <p:sp>
          <p:nvSpPr>
            <p:cNvPr id="40" name="tx33">
              <a:extLst>
                <a:ext uri="{FF2B5EF4-FFF2-40B4-BE49-F238E27FC236}">
                  <a16:creationId xmlns:a16="http://schemas.microsoft.com/office/drawing/2014/main" id="{7A1B98B5-6211-27CA-ED62-C100602C889F}"/>
                </a:ext>
              </a:extLst>
            </p:cNvPr>
            <p:cNvSpPr/>
            <p:nvPr/>
          </p:nvSpPr>
          <p:spPr>
            <a:xfrm>
              <a:off x="1681788" y="1990109"/>
              <a:ext cx="155949"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100">
                  <a:solidFill>
                    <a:srgbClr val="FFFFFF"/>
                  </a:solidFill>
                  <a:cs typeface="Arial"/>
                </a:rPr>
                <a:t>32</a:t>
              </a:r>
            </a:p>
          </p:txBody>
        </p:sp>
        <p:sp>
          <p:nvSpPr>
            <p:cNvPr id="41" name="tx34">
              <a:extLst>
                <a:ext uri="{FF2B5EF4-FFF2-40B4-BE49-F238E27FC236}">
                  <a16:creationId xmlns:a16="http://schemas.microsoft.com/office/drawing/2014/main" id="{1BEACB55-FEBE-8652-4E57-5B27E7A9B2D6}"/>
                </a:ext>
              </a:extLst>
            </p:cNvPr>
            <p:cNvSpPr/>
            <p:nvPr/>
          </p:nvSpPr>
          <p:spPr>
            <a:xfrm>
              <a:off x="1720775" y="2733363"/>
              <a:ext cx="77974" cy="100703"/>
            </a:xfrm>
            <a:prstGeom prst="rect">
              <a:avLst/>
            </a:prstGeom>
            <a:noFill/>
          </p:spPr>
          <p:txBody>
            <a:bodyPr wrap="none" lIns="0" tIns="0" rIns="0" bIns="0" anchor="ctr" anchorCtr="1"/>
            <a:lstStyle/>
            <a:p>
              <a:pPr marL="0" marR="0" indent="0" algn="l">
                <a:lnSpc>
                  <a:spcPts val="1103"/>
                </a:lnSpc>
                <a:spcBef>
                  <a:spcPts val="0"/>
                </a:spcBef>
                <a:spcAft>
                  <a:spcPts val="0"/>
                </a:spcAft>
              </a:pPr>
              <a:r>
                <a:rPr sz="1100">
                  <a:solidFill>
                    <a:srgbClr val="000000">
                      <a:alpha val="100000"/>
                    </a:srgbClr>
                  </a:solidFill>
                  <a:cs typeface="Arial"/>
                </a:rPr>
                <a:t>5</a:t>
              </a:r>
            </a:p>
          </p:txBody>
        </p:sp>
        <p:sp>
          <p:nvSpPr>
            <p:cNvPr id="42" name="tx35">
              <a:extLst>
                <a:ext uri="{FF2B5EF4-FFF2-40B4-BE49-F238E27FC236}">
                  <a16:creationId xmlns:a16="http://schemas.microsoft.com/office/drawing/2014/main" id="{BA6E93B9-1590-CA14-5969-EDCFBF415280}"/>
                </a:ext>
              </a:extLst>
            </p:cNvPr>
            <p:cNvSpPr/>
            <p:nvPr/>
          </p:nvSpPr>
          <p:spPr>
            <a:xfrm>
              <a:off x="1720775" y="2849794"/>
              <a:ext cx="77974" cy="100771"/>
            </a:xfrm>
            <a:prstGeom prst="rect">
              <a:avLst/>
            </a:prstGeom>
            <a:solidFill>
              <a:srgbClr val="A5A5A5"/>
            </a:solid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a:t>
              </a:r>
            </a:p>
          </p:txBody>
        </p:sp>
        <p:sp>
          <p:nvSpPr>
            <p:cNvPr id="43" name="tx36">
              <a:extLst>
                <a:ext uri="{FF2B5EF4-FFF2-40B4-BE49-F238E27FC236}">
                  <a16:creationId xmlns:a16="http://schemas.microsoft.com/office/drawing/2014/main" id="{E9C6FC27-7F2B-FEAE-C388-31873939073C}"/>
                </a:ext>
              </a:extLst>
            </p:cNvPr>
            <p:cNvSpPr/>
            <p:nvPr/>
          </p:nvSpPr>
          <p:spPr>
            <a:xfrm>
              <a:off x="2325598" y="2196446"/>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0">
                  <a:solidFill>
                    <a:srgbClr val="FFFFFF"/>
                  </a:solidFill>
                  <a:cs typeface="Arial"/>
                </a:rPr>
                <a:t>26</a:t>
              </a:r>
            </a:p>
          </p:txBody>
        </p:sp>
        <p:sp>
          <p:nvSpPr>
            <p:cNvPr id="44" name="tx37">
              <a:extLst>
                <a:ext uri="{FF2B5EF4-FFF2-40B4-BE49-F238E27FC236}">
                  <a16:creationId xmlns:a16="http://schemas.microsoft.com/office/drawing/2014/main" id="{14211CAA-C18D-892C-61D6-36ED073ED2FE}"/>
                </a:ext>
              </a:extLst>
            </p:cNvPr>
            <p:cNvSpPr/>
            <p:nvPr/>
          </p:nvSpPr>
          <p:spPr>
            <a:xfrm>
              <a:off x="2364585" y="2817374"/>
              <a:ext cx="77974" cy="100360"/>
            </a:xfrm>
            <a:prstGeom prst="rect">
              <a:avLst/>
            </a:prstGeom>
            <a:noFill/>
          </p:spPr>
          <p:txBody>
            <a:bodyPr wrap="none" lIns="0" tIns="0" rIns="0" bIns="0" anchor="ctr" anchorCtr="1"/>
            <a:lstStyle/>
            <a:p>
              <a:pPr marL="0" marR="0" indent="0" algn="l">
                <a:lnSpc>
                  <a:spcPts val="1103"/>
                </a:lnSpc>
                <a:spcBef>
                  <a:spcPts val="0"/>
                </a:spcBef>
                <a:spcAft>
                  <a:spcPts val="0"/>
                </a:spcAft>
              </a:pPr>
              <a:r>
                <a:rPr sz="1100">
                  <a:solidFill>
                    <a:srgbClr val="000000">
                      <a:alpha val="100000"/>
                    </a:srgbClr>
                  </a:solidFill>
                  <a:cs typeface="Arial"/>
                </a:rPr>
                <a:t>4</a:t>
              </a:r>
            </a:p>
          </p:txBody>
        </p:sp>
        <p:sp>
          <p:nvSpPr>
            <p:cNvPr id="45" name="tx38">
              <a:extLst>
                <a:ext uri="{FF2B5EF4-FFF2-40B4-BE49-F238E27FC236}">
                  <a16:creationId xmlns:a16="http://schemas.microsoft.com/office/drawing/2014/main" id="{43987832-680F-4A4D-655D-2CEE489A17B0}"/>
                </a:ext>
              </a:extLst>
            </p:cNvPr>
            <p:cNvSpPr/>
            <p:nvPr/>
          </p:nvSpPr>
          <p:spPr>
            <a:xfrm>
              <a:off x="2969409" y="2404426"/>
              <a:ext cx="155949"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0">
                  <a:solidFill>
                    <a:srgbClr val="FFFFFF"/>
                  </a:solidFill>
                  <a:cs typeface="Arial"/>
                </a:rPr>
                <a:t>14</a:t>
              </a:r>
            </a:p>
          </p:txBody>
        </p:sp>
        <p:sp>
          <p:nvSpPr>
            <p:cNvPr id="46" name="tx39">
              <a:extLst>
                <a:ext uri="{FF2B5EF4-FFF2-40B4-BE49-F238E27FC236}">
                  <a16:creationId xmlns:a16="http://schemas.microsoft.com/office/drawing/2014/main" id="{0E5C2FD4-E14E-4F5E-FB34-0D3EFD82414A}"/>
                </a:ext>
              </a:extLst>
            </p:cNvPr>
            <p:cNvSpPr/>
            <p:nvPr/>
          </p:nvSpPr>
          <p:spPr>
            <a:xfrm>
              <a:off x="3008396" y="2796405"/>
              <a:ext cx="77974" cy="100703"/>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5</a:t>
              </a:r>
            </a:p>
          </p:txBody>
        </p:sp>
        <p:sp>
          <p:nvSpPr>
            <p:cNvPr id="47" name="tx40">
              <a:extLst>
                <a:ext uri="{FF2B5EF4-FFF2-40B4-BE49-F238E27FC236}">
                  <a16:creationId xmlns:a16="http://schemas.microsoft.com/office/drawing/2014/main" id="{89974B0D-15CD-B1C1-2EF0-F593FA68FF2C}"/>
                </a:ext>
              </a:extLst>
            </p:cNvPr>
            <p:cNvSpPr/>
            <p:nvPr/>
          </p:nvSpPr>
          <p:spPr>
            <a:xfrm>
              <a:off x="3613219" y="2548814"/>
              <a:ext cx="155949"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17</a:t>
              </a:r>
            </a:p>
          </p:txBody>
        </p:sp>
        <p:sp>
          <p:nvSpPr>
            <p:cNvPr id="48" name="tx41">
              <a:extLst>
                <a:ext uri="{FF2B5EF4-FFF2-40B4-BE49-F238E27FC236}">
                  <a16:creationId xmlns:a16="http://schemas.microsoft.com/office/drawing/2014/main" id="{8344D2B3-675D-FBC9-94DA-36C58E1DFEE3}"/>
                </a:ext>
              </a:extLst>
            </p:cNvPr>
            <p:cNvSpPr/>
            <p:nvPr/>
          </p:nvSpPr>
          <p:spPr>
            <a:xfrm>
              <a:off x="4296017" y="2438418"/>
              <a:ext cx="77974" cy="100771"/>
            </a:xfrm>
            <a:prstGeom prst="rect">
              <a:avLst/>
            </a:prstGeom>
            <a:solidFill>
              <a:srgbClr val="8FAADC"/>
            </a:solid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a:t>
              </a:r>
            </a:p>
          </p:txBody>
        </p:sp>
        <p:sp>
          <p:nvSpPr>
            <p:cNvPr id="49" name="tx42">
              <a:extLst>
                <a:ext uri="{FF2B5EF4-FFF2-40B4-BE49-F238E27FC236}">
                  <a16:creationId xmlns:a16="http://schemas.microsoft.com/office/drawing/2014/main" id="{A49E1823-D514-2CD8-973B-C903E38D9D49}"/>
                </a:ext>
              </a:extLst>
            </p:cNvPr>
            <p:cNvSpPr/>
            <p:nvPr/>
          </p:nvSpPr>
          <p:spPr>
            <a:xfrm>
              <a:off x="4257029" y="2691491"/>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10</a:t>
              </a:r>
            </a:p>
          </p:txBody>
        </p:sp>
        <p:sp>
          <p:nvSpPr>
            <p:cNvPr id="50" name="tx43">
              <a:extLst>
                <a:ext uri="{FF2B5EF4-FFF2-40B4-BE49-F238E27FC236}">
                  <a16:creationId xmlns:a16="http://schemas.microsoft.com/office/drawing/2014/main" id="{AD60C846-4CFD-1122-AD40-2E98C751E0F3}"/>
                </a:ext>
              </a:extLst>
            </p:cNvPr>
            <p:cNvSpPr/>
            <p:nvPr/>
          </p:nvSpPr>
          <p:spPr>
            <a:xfrm>
              <a:off x="4939827" y="2631390"/>
              <a:ext cx="77974" cy="100703"/>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5</a:t>
              </a:r>
            </a:p>
          </p:txBody>
        </p:sp>
        <p:sp>
          <p:nvSpPr>
            <p:cNvPr id="51" name="tx44">
              <a:extLst>
                <a:ext uri="{FF2B5EF4-FFF2-40B4-BE49-F238E27FC236}">
                  <a16:creationId xmlns:a16="http://schemas.microsoft.com/office/drawing/2014/main" id="{7C232715-C16E-B5D3-F8CA-BB186C576778}"/>
                </a:ext>
              </a:extLst>
            </p:cNvPr>
            <p:cNvSpPr/>
            <p:nvPr/>
          </p:nvSpPr>
          <p:spPr>
            <a:xfrm>
              <a:off x="4939827" y="2817374"/>
              <a:ext cx="77974" cy="100360"/>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4</a:t>
              </a:r>
            </a:p>
          </p:txBody>
        </p:sp>
        <p:sp>
          <p:nvSpPr>
            <p:cNvPr id="52" name="tx45">
              <a:extLst>
                <a:ext uri="{FF2B5EF4-FFF2-40B4-BE49-F238E27FC236}">
                  <a16:creationId xmlns:a16="http://schemas.microsoft.com/office/drawing/2014/main" id="{4DAD4FCF-D269-04EA-3180-7B14C717ABE3}"/>
                </a:ext>
              </a:extLst>
            </p:cNvPr>
            <p:cNvSpPr/>
            <p:nvPr/>
          </p:nvSpPr>
          <p:spPr>
            <a:xfrm>
              <a:off x="5583638" y="2678058"/>
              <a:ext cx="77974"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3</a:t>
              </a:r>
            </a:p>
          </p:txBody>
        </p:sp>
        <p:sp>
          <p:nvSpPr>
            <p:cNvPr id="53" name="tx46">
              <a:extLst>
                <a:ext uri="{FF2B5EF4-FFF2-40B4-BE49-F238E27FC236}">
                  <a16:creationId xmlns:a16="http://schemas.microsoft.com/office/drawing/2014/main" id="{25C55E4C-8ACA-CE00-AE1E-94703E96F709}"/>
                </a:ext>
              </a:extLst>
            </p:cNvPr>
            <p:cNvSpPr/>
            <p:nvPr/>
          </p:nvSpPr>
          <p:spPr>
            <a:xfrm>
              <a:off x="5583638" y="2817374"/>
              <a:ext cx="77974" cy="100360"/>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4</a:t>
              </a:r>
            </a:p>
          </p:txBody>
        </p:sp>
        <p:sp>
          <p:nvSpPr>
            <p:cNvPr id="54" name="tx47">
              <a:extLst>
                <a:ext uri="{FF2B5EF4-FFF2-40B4-BE49-F238E27FC236}">
                  <a16:creationId xmlns:a16="http://schemas.microsoft.com/office/drawing/2014/main" id="{62A23B5D-379D-1092-ECA4-53C3637ED9CD}"/>
                </a:ext>
              </a:extLst>
            </p:cNvPr>
            <p:cNvSpPr/>
            <p:nvPr/>
          </p:nvSpPr>
          <p:spPr>
            <a:xfrm>
              <a:off x="6227448" y="2643523"/>
              <a:ext cx="77974" cy="100771"/>
            </a:xfrm>
            <a:prstGeom prst="rect">
              <a:avLst/>
            </a:prstGeom>
            <a:solidFill>
              <a:srgbClr val="4472C4"/>
            </a:solidFill>
          </p:spPr>
          <p:txBody>
            <a:bodyPr wrap="none" lIns="0" tIns="0" rIns="0" bIns="0" anchor="ctr" anchorCtr="1"/>
            <a:lstStyle/>
            <a:p>
              <a:pPr marL="0" marR="0" indent="0" algn="l">
                <a:lnSpc>
                  <a:spcPts val="1103"/>
                </a:lnSpc>
                <a:spcBef>
                  <a:spcPts val="0"/>
                </a:spcBef>
                <a:spcAft>
                  <a:spcPts val="0"/>
                </a:spcAft>
              </a:pPr>
              <a:r>
                <a:rPr sz="1103">
                  <a:solidFill>
                    <a:srgbClr val="FFFFFF"/>
                  </a:solidFill>
                  <a:cs typeface="Arial"/>
                </a:rPr>
                <a:t>1</a:t>
              </a:r>
            </a:p>
          </p:txBody>
        </p:sp>
        <p:sp>
          <p:nvSpPr>
            <p:cNvPr id="55" name="tx48">
              <a:extLst>
                <a:ext uri="{FF2B5EF4-FFF2-40B4-BE49-F238E27FC236}">
                  <a16:creationId xmlns:a16="http://schemas.microsoft.com/office/drawing/2014/main" id="{65BAA284-7DF9-F901-1939-AB897BB5341A}"/>
                </a:ext>
              </a:extLst>
            </p:cNvPr>
            <p:cNvSpPr/>
            <p:nvPr/>
          </p:nvSpPr>
          <p:spPr>
            <a:xfrm>
              <a:off x="6227448" y="2796405"/>
              <a:ext cx="77974" cy="100703"/>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5</a:t>
              </a:r>
            </a:p>
          </p:txBody>
        </p:sp>
        <p:sp>
          <p:nvSpPr>
            <p:cNvPr id="56" name="tx49">
              <a:extLst>
                <a:ext uri="{FF2B5EF4-FFF2-40B4-BE49-F238E27FC236}">
                  <a16:creationId xmlns:a16="http://schemas.microsoft.com/office/drawing/2014/main" id="{E4615886-CCDB-36C8-17CC-D4AEE9583B64}"/>
                </a:ext>
              </a:extLst>
            </p:cNvPr>
            <p:cNvSpPr/>
            <p:nvPr/>
          </p:nvSpPr>
          <p:spPr>
            <a:xfrm>
              <a:off x="6871259" y="2750981"/>
              <a:ext cx="77974" cy="102551"/>
            </a:xfrm>
            <a:prstGeom prst="rect">
              <a:avLst/>
            </a:prstGeom>
            <a:solidFill>
              <a:srgbClr val="4472C4"/>
            </a:solidFill>
          </p:spPr>
          <p:txBody>
            <a:bodyPr wrap="none" lIns="0" tIns="0" rIns="0" bIns="0" anchor="ctr" anchorCtr="1"/>
            <a:lstStyle/>
            <a:p>
              <a:pPr marL="0" marR="0" indent="0" algn="l">
                <a:lnSpc>
                  <a:spcPts val="1103"/>
                </a:lnSpc>
                <a:spcBef>
                  <a:spcPts val="0"/>
                </a:spcBef>
                <a:spcAft>
                  <a:spcPts val="0"/>
                </a:spcAft>
              </a:pPr>
              <a:r>
                <a:rPr sz="1103">
                  <a:solidFill>
                    <a:srgbClr val="FFFFFF"/>
                  </a:solidFill>
                  <a:cs typeface="Arial"/>
                </a:rPr>
                <a:t>3</a:t>
              </a:r>
            </a:p>
          </p:txBody>
        </p:sp>
        <p:sp>
          <p:nvSpPr>
            <p:cNvPr id="57" name="tx50">
              <a:extLst>
                <a:ext uri="{FF2B5EF4-FFF2-40B4-BE49-F238E27FC236}">
                  <a16:creationId xmlns:a16="http://schemas.microsoft.com/office/drawing/2014/main" id="{B31ED9CD-87B3-9DD1-32FD-C3E0F656414E}"/>
                </a:ext>
              </a:extLst>
            </p:cNvPr>
            <p:cNvSpPr/>
            <p:nvPr/>
          </p:nvSpPr>
          <p:spPr>
            <a:xfrm>
              <a:off x="6871259" y="2857056"/>
              <a:ext cx="77974" cy="100771"/>
            </a:xfrm>
            <a:prstGeom prst="rect">
              <a:avLst/>
            </a:prstGeom>
            <a:solidFill>
              <a:srgbClr val="8FAADC"/>
            </a:solid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a:t>
              </a:r>
            </a:p>
          </p:txBody>
        </p:sp>
        <p:sp>
          <p:nvSpPr>
            <p:cNvPr id="58" name="tx51">
              <a:extLst>
                <a:ext uri="{FF2B5EF4-FFF2-40B4-BE49-F238E27FC236}">
                  <a16:creationId xmlns:a16="http://schemas.microsoft.com/office/drawing/2014/main" id="{3FFF7097-C377-4DB5-7466-681DF777718E}"/>
                </a:ext>
              </a:extLst>
            </p:cNvPr>
            <p:cNvSpPr/>
            <p:nvPr/>
          </p:nvSpPr>
          <p:spPr>
            <a:xfrm>
              <a:off x="7515069" y="2760023"/>
              <a:ext cx="77974" cy="100771"/>
            </a:xfrm>
            <a:prstGeom prst="rect">
              <a:avLst/>
            </a:prstGeom>
            <a:solidFill>
              <a:srgbClr val="8FAADC"/>
            </a:solid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a:t>
              </a:r>
            </a:p>
          </p:txBody>
        </p:sp>
        <p:sp>
          <p:nvSpPr>
            <p:cNvPr id="59" name="tx52">
              <a:extLst>
                <a:ext uri="{FF2B5EF4-FFF2-40B4-BE49-F238E27FC236}">
                  <a16:creationId xmlns:a16="http://schemas.microsoft.com/office/drawing/2014/main" id="{92C2E349-3BB2-57DB-2F4B-5929DF65C18E}"/>
                </a:ext>
              </a:extLst>
            </p:cNvPr>
            <p:cNvSpPr/>
            <p:nvPr/>
          </p:nvSpPr>
          <p:spPr>
            <a:xfrm>
              <a:off x="7515069" y="2858217"/>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a:t>
              </a:r>
            </a:p>
          </p:txBody>
        </p:sp>
        <p:sp>
          <p:nvSpPr>
            <p:cNvPr id="60" name="tx53">
              <a:extLst>
                <a:ext uri="{FF2B5EF4-FFF2-40B4-BE49-F238E27FC236}">
                  <a16:creationId xmlns:a16="http://schemas.microsoft.com/office/drawing/2014/main" id="{56611CA0-B989-0C06-42FA-1D1651103B70}"/>
                </a:ext>
              </a:extLst>
            </p:cNvPr>
            <p:cNvSpPr/>
            <p:nvPr/>
          </p:nvSpPr>
          <p:spPr>
            <a:xfrm>
              <a:off x="8158879" y="2858217"/>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a:t>
              </a:r>
            </a:p>
          </p:txBody>
        </p:sp>
        <p:sp>
          <p:nvSpPr>
            <p:cNvPr id="61" name="tx54">
              <a:extLst>
                <a:ext uri="{FF2B5EF4-FFF2-40B4-BE49-F238E27FC236}">
                  <a16:creationId xmlns:a16="http://schemas.microsoft.com/office/drawing/2014/main" id="{8C2748FB-974B-8FD4-64D9-5A7A3BDA04C7}"/>
                </a:ext>
              </a:extLst>
            </p:cNvPr>
            <p:cNvSpPr/>
            <p:nvPr/>
          </p:nvSpPr>
          <p:spPr>
            <a:xfrm>
              <a:off x="8802689" y="2842400"/>
              <a:ext cx="77974" cy="100771"/>
            </a:xfrm>
            <a:prstGeom prst="rect">
              <a:avLst/>
            </a:prstGeom>
            <a:solidFill>
              <a:srgbClr val="4472C4"/>
            </a:solidFill>
          </p:spPr>
          <p:txBody>
            <a:bodyPr wrap="none" lIns="0" tIns="0" rIns="0" bIns="0" anchor="ctr" anchorCtr="1"/>
            <a:lstStyle/>
            <a:p>
              <a:pPr marL="0" marR="0" indent="0" algn="l">
                <a:lnSpc>
                  <a:spcPts val="1103"/>
                </a:lnSpc>
                <a:spcBef>
                  <a:spcPts val="0"/>
                </a:spcBef>
                <a:spcAft>
                  <a:spcPts val="0"/>
                </a:spcAft>
              </a:pPr>
              <a:r>
                <a:rPr sz="1103">
                  <a:solidFill>
                    <a:srgbClr val="FFFFFF"/>
                  </a:solidFill>
                  <a:cs typeface="Arial"/>
                </a:rPr>
                <a:t>1</a:t>
              </a:r>
            </a:p>
          </p:txBody>
        </p:sp>
        <p:sp>
          <p:nvSpPr>
            <p:cNvPr id="62" name="tx55">
              <a:extLst>
                <a:ext uri="{FF2B5EF4-FFF2-40B4-BE49-F238E27FC236}">
                  <a16:creationId xmlns:a16="http://schemas.microsoft.com/office/drawing/2014/main" id="{2133EAB3-C636-5236-4B58-2D9CDF684B35}"/>
                </a:ext>
              </a:extLst>
            </p:cNvPr>
            <p:cNvSpPr/>
            <p:nvPr/>
          </p:nvSpPr>
          <p:spPr>
            <a:xfrm>
              <a:off x="1681788" y="1268169"/>
              <a:ext cx="155949"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38</a:t>
              </a:r>
            </a:p>
          </p:txBody>
        </p:sp>
        <p:sp>
          <p:nvSpPr>
            <p:cNvPr id="63" name="tx56">
              <a:extLst>
                <a:ext uri="{FF2B5EF4-FFF2-40B4-BE49-F238E27FC236}">
                  <a16:creationId xmlns:a16="http://schemas.microsoft.com/office/drawing/2014/main" id="{C41F0A43-AC76-6E5D-CB78-D6A9CC3E9A92}"/>
                </a:ext>
              </a:extLst>
            </p:cNvPr>
            <p:cNvSpPr/>
            <p:nvPr/>
          </p:nvSpPr>
          <p:spPr>
            <a:xfrm>
              <a:off x="2325598" y="1598199"/>
              <a:ext cx="155949"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30</a:t>
              </a:r>
            </a:p>
          </p:txBody>
        </p:sp>
        <p:sp>
          <p:nvSpPr>
            <p:cNvPr id="64" name="tx57">
              <a:extLst>
                <a:ext uri="{FF2B5EF4-FFF2-40B4-BE49-F238E27FC236}">
                  <a16:creationId xmlns:a16="http://schemas.microsoft.com/office/drawing/2014/main" id="{9EEF83AB-6A1E-B7CA-71C8-39DED74FBA06}"/>
                </a:ext>
              </a:extLst>
            </p:cNvPr>
            <p:cNvSpPr/>
            <p:nvPr/>
          </p:nvSpPr>
          <p:spPr>
            <a:xfrm>
              <a:off x="2969409" y="2052058"/>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19</a:t>
              </a:r>
            </a:p>
          </p:txBody>
        </p:sp>
        <p:sp>
          <p:nvSpPr>
            <p:cNvPr id="65" name="tx58">
              <a:extLst>
                <a:ext uri="{FF2B5EF4-FFF2-40B4-BE49-F238E27FC236}">
                  <a16:creationId xmlns:a16="http://schemas.microsoft.com/office/drawing/2014/main" id="{28000206-A957-A363-1785-37347441530D}"/>
                </a:ext>
              </a:extLst>
            </p:cNvPr>
            <p:cNvSpPr/>
            <p:nvPr/>
          </p:nvSpPr>
          <p:spPr>
            <a:xfrm>
              <a:off x="3613219" y="2107228"/>
              <a:ext cx="155949"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17</a:t>
              </a:r>
            </a:p>
          </p:txBody>
        </p:sp>
        <p:sp>
          <p:nvSpPr>
            <p:cNvPr id="66" name="tx59">
              <a:extLst>
                <a:ext uri="{FF2B5EF4-FFF2-40B4-BE49-F238E27FC236}">
                  <a16:creationId xmlns:a16="http://schemas.microsoft.com/office/drawing/2014/main" id="{59E1ABEA-8823-0661-EEC3-A665CF2C8806}"/>
                </a:ext>
              </a:extLst>
            </p:cNvPr>
            <p:cNvSpPr/>
            <p:nvPr/>
          </p:nvSpPr>
          <p:spPr>
            <a:xfrm>
              <a:off x="4257029" y="2313495"/>
              <a:ext cx="155949"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12</a:t>
              </a:r>
            </a:p>
          </p:txBody>
        </p:sp>
        <p:sp>
          <p:nvSpPr>
            <p:cNvPr id="67" name="tx60">
              <a:extLst>
                <a:ext uri="{FF2B5EF4-FFF2-40B4-BE49-F238E27FC236}">
                  <a16:creationId xmlns:a16="http://schemas.microsoft.com/office/drawing/2014/main" id="{F8841A11-FE2D-9BD0-E663-C056F3BC1E26}"/>
                </a:ext>
              </a:extLst>
            </p:cNvPr>
            <p:cNvSpPr/>
            <p:nvPr/>
          </p:nvSpPr>
          <p:spPr>
            <a:xfrm>
              <a:off x="4939827" y="2435544"/>
              <a:ext cx="77974"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9</a:t>
              </a:r>
            </a:p>
          </p:txBody>
        </p:sp>
        <p:sp>
          <p:nvSpPr>
            <p:cNvPr id="68" name="tx61">
              <a:extLst>
                <a:ext uri="{FF2B5EF4-FFF2-40B4-BE49-F238E27FC236}">
                  <a16:creationId xmlns:a16="http://schemas.microsoft.com/office/drawing/2014/main" id="{A4A303F2-8495-8E76-CD8F-8603D8D24D5E}"/>
                </a:ext>
              </a:extLst>
            </p:cNvPr>
            <p:cNvSpPr/>
            <p:nvPr/>
          </p:nvSpPr>
          <p:spPr>
            <a:xfrm>
              <a:off x="5583638" y="2521476"/>
              <a:ext cx="77974" cy="99060"/>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7</a:t>
              </a:r>
            </a:p>
          </p:txBody>
        </p:sp>
        <p:sp>
          <p:nvSpPr>
            <p:cNvPr id="70" name="tx62">
              <a:extLst>
                <a:ext uri="{FF2B5EF4-FFF2-40B4-BE49-F238E27FC236}">
                  <a16:creationId xmlns:a16="http://schemas.microsoft.com/office/drawing/2014/main" id="{6AA631C0-B353-7155-7A8D-CB7DC1B8AE30}"/>
                </a:ext>
              </a:extLst>
            </p:cNvPr>
            <p:cNvSpPr/>
            <p:nvPr/>
          </p:nvSpPr>
          <p:spPr>
            <a:xfrm>
              <a:off x="6227448" y="2530256"/>
              <a:ext cx="77974"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6</a:t>
              </a:r>
            </a:p>
          </p:txBody>
        </p:sp>
        <p:sp>
          <p:nvSpPr>
            <p:cNvPr id="71" name="tx63">
              <a:extLst>
                <a:ext uri="{FF2B5EF4-FFF2-40B4-BE49-F238E27FC236}">
                  <a16:creationId xmlns:a16="http://schemas.microsoft.com/office/drawing/2014/main" id="{F034182E-B01F-E63D-47CE-2C6A80888FDA}"/>
                </a:ext>
              </a:extLst>
            </p:cNvPr>
            <p:cNvSpPr/>
            <p:nvPr/>
          </p:nvSpPr>
          <p:spPr>
            <a:xfrm>
              <a:off x="6871259" y="2614886"/>
              <a:ext cx="77974" cy="100360"/>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4</a:t>
              </a:r>
            </a:p>
          </p:txBody>
        </p:sp>
        <p:sp>
          <p:nvSpPr>
            <p:cNvPr id="72" name="tx64">
              <a:extLst>
                <a:ext uri="{FF2B5EF4-FFF2-40B4-BE49-F238E27FC236}">
                  <a16:creationId xmlns:a16="http://schemas.microsoft.com/office/drawing/2014/main" id="{B6E11CB1-B82B-72E6-801C-8705BEEFBF06}"/>
                </a:ext>
              </a:extLst>
            </p:cNvPr>
            <p:cNvSpPr/>
            <p:nvPr/>
          </p:nvSpPr>
          <p:spPr>
            <a:xfrm>
              <a:off x="7515069" y="2646686"/>
              <a:ext cx="77974"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3</a:t>
              </a:r>
            </a:p>
          </p:txBody>
        </p:sp>
        <p:sp>
          <p:nvSpPr>
            <p:cNvPr id="73" name="tx65">
              <a:extLst>
                <a:ext uri="{FF2B5EF4-FFF2-40B4-BE49-F238E27FC236}">
                  <a16:creationId xmlns:a16="http://schemas.microsoft.com/office/drawing/2014/main" id="{EFA070CB-3590-B537-BD2F-4C66C9A6306C}"/>
                </a:ext>
              </a:extLst>
            </p:cNvPr>
            <p:cNvSpPr/>
            <p:nvPr/>
          </p:nvSpPr>
          <p:spPr>
            <a:xfrm>
              <a:off x="8158879" y="2726033"/>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a:t>
              </a:r>
            </a:p>
          </p:txBody>
        </p:sp>
        <p:sp>
          <p:nvSpPr>
            <p:cNvPr id="74" name="tx66">
              <a:extLst>
                <a:ext uri="{FF2B5EF4-FFF2-40B4-BE49-F238E27FC236}">
                  <a16:creationId xmlns:a16="http://schemas.microsoft.com/office/drawing/2014/main" id="{D07ED895-6BA4-088E-C5C2-4455F4387263}"/>
                </a:ext>
              </a:extLst>
            </p:cNvPr>
            <p:cNvSpPr/>
            <p:nvPr/>
          </p:nvSpPr>
          <p:spPr>
            <a:xfrm>
              <a:off x="8802689" y="2709522"/>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a:t>
              </a:r>
            </a:p>
          </p:txBody>
        </p:sp>
        <p:sp>
          <p:nvSpPr>
            <p:cNvPr id="75" name="rc67">
              <a:extLst>
                <a:ext uri="{FF2B5EF4-FFF2-40B4-BE49-F238E27FC236}">
                  <a16:creationId xmlns:a16="http://schemas.microsoft.com/office/drawing/2014/main" id="{5908A978-0C2F-27BC-674C-9C5032F5DCA6}"/>
                </a:ext>
              </a:extLst>
            </p:cNvPr>
            <p:cNvSpPr/>
            <p:nvPr/>
          </p:nvSpPr>
          <p:spPr>
            <a:xfrm>
              <a:off x="1373476" y="1239064"/>
              <a:ext cx="7854487" cy="1710997"/>
            </a:xfrm>
            <a:prstGeom prst="rect">
              <a:avLst/>
            </a:prstGeom>
            <a:ln w="14782" cap="rnd">
              <a:solidFill>
                <a:srgbClr val="000000">
                  <a:alpha val="100000"/>
                </a:srgbClr>
              </a:solidFill>
              <a:prstDash val="solid"/>
              <a:round/>
            </a:ln>
          </p:spPr>
          <p:txBody>
            <a:bodyPr/>
            <a:lstStyle/>
            <a:p>
              <a:endParaRPr/>
            </a:p>
          </p:txBody>
        </p:sp>
        <p:sp>
          <p:nvSpPr>
            <p:cNvPr id="76" name="tx68">
              <a:extLst>
                <a:ext uri="{FF2B5EF4-FFF2-40B4-BE49-F238E27FC236}">
                  <a16:creationId xmlns:a16="http://schemas.microsoft.com/office/drawing/2014/main" id="{03D694C3-7330-62AC-4003-6FCCAD351A66}"/>
                </a:ext>
              </a:extLst>
            </p:cNvPr>
            <p:cNvSpPr/>
            <p:nvPr/>
          </p:nvSpPr>
          <p:spPr>
            <a:xfrm>
              <a:off x="1240784" y="2907584"/>
              <a:ext cx="64368"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0</a:t>
              </a:r>
            </a:p>
          </p:txBody>
        </p:sp>
        <p:sp>
          <p:nvSpPr>
            <p:cNvPr id="77" name="tx69">
              <a:extLst>
                <a:ext uri="{FF2B5EF4-FFF2-40B4-BE49-F238E27FC236}">
                  <a16:creationId xmlns:a16="http://schemas.microsoft.com/office/drawing/2014/main" id="{A167AC30-7A0C-3DE9-2041-5DBC954569D2}"/>
                </a:ext>
              </a:extLst>
            </p:cNvPr>
            <p:cNvSpPr/>
            <p:nvPr/>
          </p:nvSpPr>
          <p:spPr>
            <a:xfrm>
              <a:off x="1176416" y="2495047"/>
              <a:ext cx="128736"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10</a:t>
              </a:r>
            </a:p>
          </p:txBody>
        </p:sp>
        <p:sp>
          <p:nvSpPr>
            <p:cNvPr id="78" name="tx70">
              <a:extLst>
                <a:ext uri="{FF2B5EF4-FFF2-40B4-BE49-F238E27FC236}">
                  <a16:creationId xmlns:a16="http://schemas.microsoft.com/office/drawing/2014/main" id="{6D4576FC-CA38-2158-02A8-656B6D70FC7D}"/>
                </a:ext>
              </a:extLst>
            </p:cNvPr>
            <p:cNvSpPr/>
            <p:nvPr/>
          </p:nvSpPr>
          <p:spPr>
            <a:xfrm>
              <a:off x="1176416" y="2082510"/>
              <a:ext cx="128736"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a:t>
              </a:r>
            </a:p>
          </p:txBody>
        </p:sp>
        <p:sp>
          <p:nvSpPr>
            <p:cNvPr id="79" name="tx71">
              <a:extLst>
                <a:ext uri="{FF2B5EF4-FFF2-40B4-BE49-F238E27FC236}">
                  <a16:creationId xmlns:a16="http://schemas.microsoft.com/office/drawing/2014/main" id="{CB8F22BE-D51C-0729-C028-E78C53CBFFD6}"/>
                </a:ext>
              </a:extLst>
            </p:cNvPr>
            <p:cNvSpPr/>
            <p:nvPr/>
          </p:nvSpPr>
          <p:spPr>
            <a:xfrm>
              <a:off x="1176416" y="1669973"/>
              <a:ext cx="128736"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30</a:t>
              </a:r>
            </a:p>
          </p:txBody>
        </p:sp>
        <p:sp>
          <p:nvSpPr>
            <p:cNvPr id="80" name="tx72">
              <a:extLst>
                <a:ext uri="{FF2B5EF4-FFF2-40B4-BE49-F238E27FC236}">
                  <a16:creationId xmlns:a16="http://schemas.microsoft.com/office/drawing/2014/main" id="{33FAE09A-1C22-66AB-2EC8-A90B66CB5354}"/>
                </a:ext>
              </a:extLst>
            </p:cNvPr>
            <p:cNvSpPr/>
            <p:nvPr/>
          </p:nvSpPr>
          <p:spPr>
            <a:xfrm>
              <a:off x="1176416" y="1257435"/>
              <a:ext cx="128736"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40</a:t>
              </a:r>
            </a:p>
          </p:txBody>
        </p:sp>
        <p:sp>
          <p:nvSpPr>
            <p:cNvPr id="81" name="tx73">
              <a:extLst>
                <a:ext uri="{FF2B5EF4-FFF2-40B4-BE49-F238E27FC236}">
                  <a16:creationId xmlns:a16="http://schemas.microsoft.com/office/drawing/2014/main" id="{2E31EEA1-22D8-F2C4-A4E9-6272C0545ECD}"/>
                </a:ext>
              </a:extLst>
            </p:cNvPr>
            <p:cNvSpPr/>
            <p:nvPr/>
          </p:nvSpPr>
          <p:spPr>
            <a:xfrm>
              <a:off x="1428000" y="2990046"/>
              <a:ext cx="663525" cy="1085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HSRD/QUERI</a:t>
              </a:r>
            </a:p>
          </p:txBody>
        </p:sp>
        <p:sp>
          <p:nvSpPr>
            <p:cNvPr id="82" name="tx74">
              <a:extLst>
                <a:ext uri="{FF2B5EF4-FFF2-40B4-BE49-F238E27FC236}">
                  <a16:creationId xmlns:a16="http://schemas.microsoft.com/office/drawing/2014/main" id="{EFB83DF4-B2EA-87C8-0FE7-8F1C832E7029}"/>
                </a:ext>
              </a:extLst>
            </p:cNvPr>
            <p:cNvSpPr/>
            <p:nvPr/>
          </p:nvSpPr>
          <p:spPr>
            <a:xfrm>
              <a:off x="2266992" y="3016029"/>
              <a:ext cx="273161"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CSRD</a:t>
              </a:r>
            </a:p>
          </p:txBody>
        </p:sp>
        <p:sp>
          <p:nvSpPr>
            <p:cNvPr id="84" name="tx75">
              <a:extLst>
                <a:ext uri="{FF2B5EF4-FFF2-40B4-BE49-F238E27FC236}">
                  <a16:creationId xmlns:a16="http://schemas.microsoft.com/office/drawing/2014/main" id="{AAA0AA51-D81B-984B-EC01-B41B64710DDE}"/>
                </a:ext>
              </a:extLst>
            </p:cNvPr>
            <p:cNvSpPr/>
            <p:nvPr/>
          </p:nvSpPr>
          <p:spPr>
            <a:xfrm>
              <a:off x="2939359" y="3018013"/>
              <a:ext cx="216048" cy="80615"/>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RRD</a:t>
              </a:r>
            </a:p>
          </p:txBody>
        </p:sp>
        <p:sp>
          <p:nvSpPr>
            <p:cNvPr id="85" name="tx76">
              <a:extLst>
                <a:ext uri="{FF2B5EF4-FFF2-40B4-BE49-F238E27FC236}">
                  <a16:creationId xmlns:a16="http://schemas.microsoft.com/office/drawing/2014/main" id="{C48E92D8-B795-D5AC-C5DE-B42ABAF6E0E8}"/>
                </a:ext>
              </a:extLst>
            </p:cNvPr>
            <p:cNvSpPr/>
            <p:nvPr/>
          </p:nvSpPr>
          <p:spPr>
            <a:xfrm>
              <a:off x="2815614" y="3126400"/>
              <a:ext cx="463537" cy="109388"/>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(includes</a:t>
              </a:r>
            </a:p>
          </p:txBody>
        </p:sp>
        <p:sp>
          <p:nvSpPr>
            <p:cNvPr id="86" name="tx77">
              <a:extLst>
                <a:ext uri="{FF2B5EF4-FFF2-40B4-BE49-F238E27FC236}">
                  <a16:creationId xmlns:a16="http://schemas.microsoft.com/office/drawing/2014/main" id="{D15ACF91-A540-3422-552E-AAE61891D012}"/>
                </a:ext>
              </a:extLst>
            </p:cNvPr>
            <p:cNvSpPr/>
            <p:nvPr/>
          </p:nvSpPr>
          <p:spPr>
            <a:xfrm>
              <a:off x="2884664" y="3263560"/>
              <a:ext cx="325437" cy="109388"/>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SPIRE)</a:t>
              </a:r>
            </a:p>
          </p:txBody>
        </p:sp>
        <p:sp>
          <p:nvSpPr>
            <p:cNvPr id="87" name="tx78">
              <a:extLst>
                <a:ext uri="{FF2B5EF4-FFF2-40B4-BE49-F238E27FC236}">
                  <a16:creationId xmlns:a16="http://schemas.microsoft.com/office/drawing/2014/main" id="{F8EC64CE-3725-A9EB-2CA8-5A722CA9BD5F}"/>
                </a:ext>
              </a:extLst>
            </p:cNvPr>
            <p:cNvSpPr/>
            <p:nvPr/>
          </p:nvSpPr>
          <p:spPr>
            <a:xfrm>
              <a:off x="3493314" y="3016029"/>
              <a:ext cx="395758"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OMHSP</a:t>
              </a:r>
            </a:p>
          </p:txBody>
        </p:sp>
        <p:sp>
          <p:nvSpPr>
            <p:cNvPr id="88" name="tx79">
              <a:extLst>
                <a:ext uri="{FF2B5EF4-FFF2-40B4-BE49-F238E27FC236}">
                  <a16:creationId xmlns:a16="http://schemas.microsoft.com/office/drawing/2014/main" id="{45E81241-B81C-BAFC-C51C-2F6BF323FC1F}"/>
                </a:ext>
              </a:extLst>
            </p:cNvPr>
            <p:cNvSpPr/>
            <p:nvPr/>
          </p:nvSpPr>
          <p:spPr>
            <a:xfrm>
              <a:off x="4093965" y="3010634"/>
              <a:ext cx="482079" cy="87994"/>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Center of</a:t>
              </a:r>
            </a:p>
          </p:txBody>
        </p:sp>
        <p:sp>
          <p:nvSpPr>
            <p:cNvPr id="89" name="tx80">
              <a:extLst>
                <a:ext uri="{FF2B5EF4-FFF2-40B4-BE49-F238E27FC236}">
                  <a16:creationId xmlns:a16="http://schemas.microsoft.com/office/drawing/2014/main" id="{473B25E5-4004-4702-744D-AB8EB6869626}"/>
                </a:ext>
              </a:extLst>
            </p:cNvPr>
            <p:cNvSpPr/>
            <p:nvPr/>
          </p:nvSpPr>
          <p:spPr>
            <a:xfrm>
              <a:off x="4065501" y="3148228"/>
              <a:ext cx="539005" cy="87560"/>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Excellence</a:t>
              </a:r>
            </a:p>
          </p:txBody>
        </p:sp>
        <p:sp>
          <p:nvSpPr>
            <p:cNvPr id="90" name="tx81">
              <a:extLst>
                <a:ext uri="{FF2B5EF4-FFF2-40B4-BE49-F238E27FC236}">
                  <a16:creationId xmlns:a16="http://schemas.microsoft.com/office/drawing/2014/main" id="{31764E4A-393F-92B1-1253-052F3C6E0328}"/>
                </a:ext>
              </a:extLst>
            </p:cNvPr>
            <p:cNvSpPr/>
            <p:nvPr/>
          </p:nvSpPr>
          <p:spPr>
            <a:xfrm>
              <a:off x="4794423" y="3016029"/>
              <a:ext cx="368783"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SPRINT</a:t>
              </a:r>
            </a:p>
          </p:txBody>
        </p:sp>
        <p:sp>
          <p:nvSpPr>
            <p:cNvPr id="91" name="tx82">
              <a:extLst>
                <a:ext uri="{FF2B5EF4-FFF2-40B4-BE49-F238E27FC236}">
                  <a16:creationId xmlns:a16="http://schemas.microsoft.com/office/drawing/2014/main" id="{37B6BB12-7393-08B2-F8AE-73476DDDA9E7}"/>
                </a:ext>
              </a:extLst>
            </p:cNvPr>
            <p:cNvSpPr/>
            <p:nvPr/>
          </p:nvSpPr>
          <p:spPr>
            <a:xfrm>
              <a:off x="4755913" y="3126772"/>
              <a:ext cx="445802" cy="10901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planning</a:t>
              </a:r>
            </a:p>
          </p:txBody>
        </p:sp>
        <p:sp>
          <p:nvSpPr>
            <p:cNvPr id="92" name="tx83">
              <a:extLst>
                <a:ext uri="{FF2B5EF4-FFF2-40B4-BE49-F238E27FC236}">
                  <a16:creationId xmlns:a16="http://schemas.microsoft.com/office/drawing/2014/main" id="{2C2236BB-78C7-A801-11AF-0E2A805004CE}"/>
                </a:ext>
              </a:extLst>
            </p:cNvPr>
            <p:cNvSpPr/>
            <p:nvPr/>
          </p:nvSpPr>
          <p:spPr>
            <a:xfrm>
              <a:off x="4817088" y="3285636"/>
              <a:ext cx="323453" cy="8731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award</a:t>
              </a:r>
            </a:p>
          </p:txBody>
        </p:sp>
        <p:sp>
          <p:nvSpPr>
            <p:cNvPr id="93" name="tx84">
              <a:extLst>
                <a:ext uri="{FF2B5EF4-FFF2-40B4-BE49-F238E27FC236}">
                  <a16:creationId xmlns:a16="http://schemas.microsoft.com/office/drawing/2014/main" id="{F7ABE79F-D7D9-F1CC-B873-09D05EF87E0B}"/>
                </a:ext>
              </a:extLst>
            </p:cNvPr>
            <p:cNvSpPr/>
            <p:nvPr/>
          </p:nvSpPr>
          <p:spPr>
            <a:xfrm>
              <a:off x="5472216" y="3011068"/>
              <a:ext cx="300818" cy="87560"/>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Other</a:t>
              </a:r>
            </a:p>
          </p:txBody>
        </p:sp>
        <p:sp>
          <p:nvSpPr>
            <p:cNvPr id="94" name="tx85">
              <a:extLst>
                <a:ext uri="{FF2B5EF4-FFF2-40B4-BE49-F238E27FC236}">
                  <a16:creationId xmlns:a16="http://schemas.microsoft.com/office/drawing/2014/main" id="{08D91CCD-2C0D-4212-0292-64926E278627}"/>
                </a:ext>
              </a:extLst>
            </p:cNvPr>
            <p:cNvSpPr/>
            <p:nvPr/>
          </p:nvSpPr>
          <p:spPr>
            <a:xfrm>
              <a:off x="6062944" y="3016401"/>
              <a:ext cx="406982" cy="82227"/>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MIRECC</a:t>
              </a:r>
            </a:p>
          </p:txBody>
        </p:sp>
        <p:sp>
          <p:nvSpPr>
            <p:cNvPr id="95" name="tx86">
              <a:extLst>
                <a:ext uri="{FF2B5EF4-FFF2-40B4-BE49-F238E27FC236}">
                  <a16:creationId xmlns:a16="http://schemas.microsoft.com/office/drawing/2014/main" id="{1F22A225-B4AF-E538-5E9C-D53A4E624E42}"/>
                </a:ext>
              </a:extLst>
            </p:cNvPr>
            <p:cNvSpPr/>
            <p:nvPr/>
          </p:nvSpPr>
          <p:spPr>
            <a:xfrm>
              <a:off x="6775463" y="3017641"/>
              <a:ext cx="269564" cy="80987"/>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BLRD</a:t>
              </a:r>
            </a:p>
          </p:txBody>
        </p:sp>
        <p:sp>
          <p:nvSpPr>
            <p:cNvPr id="96" name="tx87">
              <a:extLst>
                <a:ext uri="{FF2B5EF4-FFF2-40B4-BE49-F238E27FC236}">
                  <a16:creationId xmlns:a16="http://schemas.microsoft.com/office/drawing/2014/main" id="{3EFE85E5-C159-A929-04C4-50372AA9ECF1}"/>
                </a:ext>
              </a:extLst>
            </p:cNvPr>
            <p:cNvSpPr/>
            <p:nvPr/>
          </p:nvSpPr>
          <p:spPr>
            <a:xfrm>
              <a:off x="7437970" y="3016029"/>
              <a:ext cx="232171"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ORH</a:t>
              </a:r>
            </a:p>
          </p:txBody>
        </p:sp>
        <p:sp>
          <p:nvSpPr>
            <p:cNvPr id="97" name="tx88">
              <a:extLst>
                <a:ext uri="{FF2B5EF4-FFF2-40B4-BE49-F238E27FC236}">
                  <a16:creationId xmlns:a16="http://schemas.microsoft.com/office/drawing/2014/main" id="{43E27F12-8E29-EF0A-FD72-68B4610D4D0D}"/>
                </a:ext>
              </a:extLst>
            </p:cNvPr>
            <p:cNvSpPr/>
            <p:nvPr/>
          </p:nvSpPr>
          <p:spPr>
            <a:xfrm>
              <a:off x="7871809" y="3010634"/>
              <a:ext cx="652115" cy="87994"/>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VISN-funded</a:t>
              </a:r>
            </a:p>
          </p:txBody>
        </p:sp>
        <p:sp>
          <p:nvSpPr>
            <p:cNvPr id="98" name="tx89">
              <a:extLst>
                <a:ext uri="{FF2B5EF4-FFF2-40B4-BE49-F238E27FC236}">
                  <a16:creationId xmlns:a16="http://schemas.microsoft.com/office/drawing/2014/main" id="{BBCAC7B8-AA3A-096D-BC06-56C91CCBAB1E}"/>
                </a:ext>
              </a:extLst>
            </p:cNvPr>
            <p:cNvSpPr/>
            <p:nvPr/>
          </p:nvSpPr>
          <p:spPr>
            <a:xfrm>
              <a:off x="8582995" y="3011316"/>
              <a:ext cx="517363" cy="8731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Partnered</a:t>
              </a:r>
            </a:p>
          </p:txBody>
        </p:sp>
        <p:sp>
          <p:nvSpPr>
            <p:cNvPr id="99" name="tx90">
              <a:extLst>
                <a:ext uri="{FF2B5EF4-FFF2-40B4-BE49-F238E27FC236}">
                  <a16:creationId xmlns:a16="http://schemas.microsoft.com/office/drawing/2014/main" id="{BD2ECDBA-9BF9-FE4A-9394-6CD08A87665A}"/>
                </a:ext>
              </a:extLst>
            </p:cNvPr>
            <p:cNvSpPr/>
            <p:nvPr/>
          </p:nvSpPr>
          <p:spPr>
            <a:xfrm>
              <a:off x="8414478" y="3122059"/>
              <a:ext cx="854397" cy="11372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ORD/Operations</a:t>
              </a:r>
            </a:p>
          </p:txBody>
        </p:sp>
        <p:sp>
          <p:nvSpPr>
            <p:cNvPr id="100" name="tx91">
              <a:extLst>
                <a:ext uri="{FF2B5EF4-FFF2-40B4-BE49-F238E27FC236}">
                  <a16:creationId xmlns:a16="http://schemas.microsoft.com/office/drawing/2014/main" id="{0ED43BB9-61B1-14ED-9567-71CADB9E84AE}"/>
                </a:ext>
              </a:extLst>
            </p:cNvPr>
            <p:cNvSpPr/>
            <p:nvPr/>
          </p:nvSpPr>
          <p:spPr>
            <a:xfrm>
              <a:off x="5037205" y="3423361"/>
              <a:ext cx="527030" cy="125729"/>
            </a:xfrm>
            <a:prstGeom prst="rect">
              <a:avLst/>
            </a:prstGeom>
            <a:noFill/>
          </p:spPr>
          <p:txBody>
            <a:bodyPr wrap="none" lIns="0" tIns="0" rIns="0" bIns="0" anchor="ctr" anchorCtr="1"/>
            <a:lstStyle/>
            <a:p>
              <a:pPr marL="0" marR="0" indent="0" algn="l">
                <a:lnSpc>
                  <a:spcPts val="1439"/>
                </a:lnSpc>
                <a:spcBef>
                  <a:spcPts val="0"/>
                </a:spcBef>
                <a:spcAft>
                  <a:spcPts val="0"/>
                </a:spcAft>
              </a:pPr>
              <a:r>
                <a:rPr sz="1439">
                  <a:solidFill>
                    <a:srgbClr val="000000">
                      <a:alpha val="100000"/>
                    </a:srgbClr>
                  </a:solidFill>
                  <a:cs typeface="Calibri"/>
                </a:rPr>
                <a:t>Funder</a:t>
              </a:r>
            </a:p>
          </p:txBody>
        </p:sp>
        <p:sp>
          <p:nvSpPr>
            <p:cNvPr id="101" name="tx92">
              <a:extLst>
                <a:ext uri="{FF2B5EF4-FFF2-40B4-BE49-F238E27FC236}">
                  <a16:creationId xmlns:a16="http://schemas.microsoft.com/office/drawing/2014/main" id="{0048E142-0CAE-8F3E-9F72-A18F232F245A}"/>
                </a:ext>
              </a:extLst>
            </p:cNvPr>
            <p:cNvSpPr/>
            <p:nvPr/>
          </p:nvSpPr>
          <p:spPr>
            <a:xfrm rot="-5400000">
              <a:off x="304292" y="2015759"/>
              <a:ext cx="1445537" cy="157608"/>
            </a:xfrm>
            <a:prstGeom prst="rect">
              <a:avLst/>
            </a:prstGeom>
            <a:noFill/>
          </p:spPr>
          <p:txBody>
            <a:bodyPr wrap="none" lIns="0" tIns="0" rIns="0" bIns="0" anchor="ctr" anchorCtr="1"/>
            <a:lstStyle/>
            <a:p>
              <a:pPr marL="0" marR="0" indent="0" algn="l">
                <a:lnSpc>
                  <a:spcPts val="1439"/>
                </a:lnSpc>
                <a:spcBef>
                  <a:spcPts val="0"/>
                </a:spcBef>
                <a:spcAft>
                  <a:spcPts val="0"/>
                </a:spcAft>
              </a:pPr>
              <a:r>
                <a:rPr sz="1439">
                  <a:solidFill>
                    <a:srgbClr val="000000">
                      <a:alpha val="100000"/>
                    </a:srgbClr>
                  </a:solidFill>
                  <a:cs typeface="Calibri"/>
                </a:rPr>
                <a:t>Number of Projects</a:t>
              </a:r>
            </a:p>
          </p:txBody>
        </p:sp>
        <p:sp>
          <p:nvSpPr>
            <p:cNvPr id="102" name="rc93">
              <a:extLst>
                <a:ext uri="{FF2B5EF4-FFF2-40B4-BE49-F238E27FC236}">
                  <a16:creationId xmlns:a16="http://schemas.microsoft.com/office/drawing/2014/main" id="{F5E2391A-0333-C18B-00CA-F112FDA5919C}"/>
                </a:ext>
              </a:extLst>
            </p:cNvPr>
            <p:cNvSpPr/>
            <p:nvPr/>
          </p:nvSpPr>
          <p:spPr>
            <a:xfrm>
              <a:off x="9379794" y="1651506"/>
              <a:ext cx="1517090" cy="886113"/>
            </a:xfrm>
            <a:prstGeom prst="rect">
              <a:avLst/>
            </a:prstGeom>
            <a:solidFill>
              <a:srgbClr val="FFFFFF">
                <a:alpha val="100000"/>
              </a:srgbClr>
            </a:solidFill>
          </p:spPr>
          <p:txBody>
            <a:bodyPr/>
            <a:lstStyle/>
            <a:p>
              <a:endParaRPr/>
            </a:p>
          </p:txBody>
        </p:sp>
        <p:sp>
          <p:nvSpPr>
            <p:cNvPr id="103" name="rc94">
              <a:extLst>
                <a:ext uri="{FF2B5EF4-FFF2-40B4-BE49-F238E27FC236}">
                  <a16:creationId xmlns:a16="http://schemas.microsoft.com/office/drawing/2014/main" id="{6C800A8E-CC92-F96E-76BC-71ED339002C5}"/>
                </a:ext>
              </a:extLst>
            </p:cNvPr>
            <p:cNvSpPr/>
            <p:nvPr/>
          </p:nvSpPr>
          <p:spPr>
            <a:xfrm>
              <a:off x="9455709" y="1803337"/>
              <a:ext cx="219455" cy="219456"/>
            </a:xfrm>
            <a:prstGeom prst="rect">
              <a:avLst/>
            </a:prstGeom>
            <a:solidFill>
              <a:srgbClr val="FFFFFF">
                <a:alpha val="100000"/>
              </a:srgbClr>
            </a:solidFill>
          </p:spPr>
          <p:txBody>
            <a:bodyPr/>
            <a:lstStyle/>
            <a:p>
              <a:endParaRPr/>
            </a:p>
          </p:txBody>
        </p:sp>
        <p:sp>
          <p:nvSpPr>
            <p:cNvPr id="104" name="rc95">
              <a:extLst>
                <a:ext uri="{FF2B5EF4-FFF2-40B4-BE49-F238E27FC236}">
                  <a16:creationId xmlns:a16="http://schemas.microsoft.com/office/drawing/2014/main" id="{0D14C847-44FF-F2CC-14F3-39E6FB3CDDC4}"/>
                </a:ext>
              </a:extLst>
            </p:cNvPr>
            <p:cNvSpPr/>
            <p:nvPr/>
          </p:nvSpPr>
          <p:spPr>
            <a:xfrm>
              <a:off x="9464709" y="1812337"/>
              <a:ext cx="201455" cy="201456"/>
            </a:xfrm>
            <a:prstGeom prst="rect">
              <a:avLst/>
            </a:prstGeom>
            <a:solidFill>
              <a:srgbClr val="4472C4">
                <a:alpha val="100000"/>
              </a:srgbClr>
            </a:solidFill>
          </p:spPr>
          <p:txBody>
            <a:bodyPr/>
            <a:lstStyle/>
            <a:p>
              <a:endParaRPr/>
            </a:p>
          </p:txBody>
        </p:sp>
        <p:sp>
          <p:nvSpPr>
            <p:cNvPr id="105" name="rc96">
              <a:extLst>
                <a:ext uri="{FF2B5EF4-FFF2-40B4-BE49-F238E27FC236}">
                  <a16:creationId xmlns:a16="http://schemas.microsoft.com/office/drawing/2014/main" id="{2010B02B-EE59-BB98-E7C5-0A61FC8C6FD9}"/>
                </a:ext>
              </a:extLst>
            </p:cNvPr>
            <p:cNvSpPr/>
            <p:nvPr/>
          </p:nvSpPr>
          <p:spPr>
            <a:xfrm>
              <a:off x="9455709" y="2022793"/>
              <a:ext cx="219455" cy="219456"/>
            </a:xfrm>
            <a:prstGeom prst="rect">
              <a:avLst/>
            </a:prstGeom>
            <a:solidFill>
              <a:srgbClr val="FFFFFF">
                <a:alpha val="100000"/>
              </a:srgbClr>
            </a:solidFill>
          </p:spPr>
          <p:txBody>
            <a:bodyPr/>
            <a:lstStyle/>
            <a:p>
              <a:endParaRPr/>
            </a:p>
          </p:txBody>
        </p:sp>
        <p:sp>
          <p:nvSpPr>
            <p:cNvPr id="106" name="rc97">
              <a:extLst>
                <a:ext uri="{FF2B5EF4-FFF2-40B4-BE49-F238E27FC236}">
                  <a16:creationId xmlns:a16="http://schemas.microsoft.com/office/drawing/2014/main" id="{A217BB23-5F4B-B7EC-53E8-7283B73F8BA8}"/>
                </a:ext>
              </a:extLst>
            </p:cNvPr>
            <p:cNvSpPr/>
            <p:nvPr/>
          </p:nvSpPr>
          <p:spPr>
            <a:xfrm>
              <a:off x="9464709" y="2031793"/>
              <a:ext cx="201455" cy="201455"/>
            </a:xfrm>
            <a:prstGeom prst="rect">
              <a:avLst/>
            </a:prstGeom>
            <a:solidFill>
              <a:srgbClr val="8FAADC">
                <a:alpha val="100000"/>
              </a:srgbClr>
            </a:solidFill>
          </p:spPr>
          <p:txBody>
            <a:bodyPr/>
            <a:lstStyle/>
            <a:p>
              <a:endParaRPr/>
            </a:p>
          </p:txBody>
        </p:sp>
        <p:sp>
          <p:nvSpPr>
            <p:cNvPr id="107" name="rc98">
              <a:extLst>
                <a:ext uri="{FF2B5EF4-FFF2-40B4-BE49-F238E27FC236}">
                  <a16:creationId xmlns:a16="http://schemas.microsoft.com/office/drawing/2014/main" id="{A42E5457-A058-BFBF-BF74-1FE3560D94D9}"/>
                </a:ext>
              </a:extLst>
            </p:cNvPr>
            <p:cNvSpPr/>
            <p:nvPr/>
          </p:nvSpPr>
          <p:spPr>
            <a:xfrm>
              <a:off x="9455709" y="2242249"/>
              <a:ext cx="219455" cy="219456"/>
            </a:xfrm>
            <a:prstGeom prst="rect">
              <a:avLst/>
            </a:prstGeom>
            <a:solidFill>
              <a:srgbClr val="FFFFFF">
                <a:alpha val="100000"/>
              </a:srgbClr>
            </a:solidFill>
          </p:spPr>
          <p:txBody>
            <a:bodyPr/>
            <a:lstStyle/>
            <a:p>
              <a:endParaRPr/>
            </a:p>
          </p:txBody>
        </p:sp>
        <p:sp>
          <p:nvSpPr>
            <p:cNvPr id="108" name="rc99">
              <a:extLst>
                <a:ext uri="{FF2B5EF4-FFF2-40B4-BE49-F238E27FC236}">
                  <a16:creationId xmlns:a16="http://schemas.microsoft.com/office/drawing/2014/main" id="{2229B375-20A4-DD12-B433-42E252F7D965}"/>
                </a:ext>
              </a:extLst>
            </p:cNvPr>
            <p:cNvSpPr/>
            <p:nvPr/>
          </p:nvSpPr>
          <p:spPr>
            <a:xfrm>
              <a:off x="9464709" y="2251249"/>
              <a:ext cx="201455" cy="201456"/>
            </a:xfrm>
            <a:prstGeom prst="rect">
              <a:avLst/>
            </a:prstGeom>
            <a:solidFill>
              <a:srgbClr val="A5A5A5">
                <a:alpha val="100000"/>
              </a:srgbClr>
            </a:solidFill>
          </p:spPr>
          <p:txBody>
            <a:bodyPr/>
            <a:lstStyle/>
            <a:p>
              <a:endParaRPr/>
            </a:p>
          </p:txBody>
        </p:sp>
        <p:sp>
          <p:nvSpPr>
            <p:cNvPr id="109" name="tx100">
              <a:extLst>
                <a:ext uri="{FF2B5EF4-FFF2-40B4-BE49-F238E27FC236}">
                  <a16:creationId xmlns:a16="http://schemas.microsoft.com/office/drawing/2014/main" id="{D1F832B0-8A4C-8640-7C43-D583E6C10065}"/>
                </a:ext>
              </a:extLst>
            </p:cNvPr>
            <p:cNvSpPr/>
            <p:nvPr/>
          </p:nvSpPr>
          <p:spPr>
            <a:xfrm>
              <a:off x="9751081" y="1870587"/>
              <a:ext cx="400347"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SP AMP</a:t>
              </a:r>
            </a:p>
          </p:txBody>
        </p:sp>
        <p:sp>
          <p:nvSpPr>
            <p:cNvPr id="110" name="tx101">
              <a:extLst>
                <a:ext uri="{FF2B5EF4-FFF2-40B4-BE49-F238E27FC236}">
                  <a16:creationId xmlns:a16="http://schemas.microsoft.com/office/drawing/2014/main" id="{F0F101E8-AA3E-E9BA-0D07-DF6CF083AA93}"/>
                </a:ext>
              </a:extLst>
            </p:cNvPr>
            <p:cNvSpPr/>
            <p:nvPr/>
          </p:nvSpPr>
          <p:spPr>
            <a:xfrm>
              <a:off x="9672365" y="2085082"/>
              <a:ext cx="1069888" cy="87560"/>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ORD but not SP AMP</a:t>
              </a:r>
            </a:p>
          </p:txBody>
        </p:sp>
        <p:sp>
          <p:nvSpPr>
            <p:cNvPr id="111" name="tx102">
              <a:extLst>
                <a:ext uri="{FF2B5EF4-FFF2-40B4-BE49-F238E27FC236}">
                  <a16:creationId xmlns:a16="http://schemas.microsoft.com/office/drawing/2014/main" id="{51789ECF-3DE5-1862-BF12-EBCC831768A8}"/>
                </a:ext>
              </a:extLst>
            </p:cNvPr>
            <p:cNvSpPr/>
            <p:nvPr/>
          </p:nvSpPr>
          <p:spPr>
            <a:xfrm>
              <a:off x="9751081" y="2309499"/>
              <a:ext cx="451383"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dirty="0">
                  <a:solidFill>
                    <a:srgbClr val="000000">
                      <a:alpha val="100000"/>
                    </a:srgbClr>
                  </a:solidFill>
                  <a:cs typeface="Calibri"/>
                </a:rPr>
                <a:t>Not ORD</a:t>
              </a:r>
            </a:p>
          </p:txBody>
        </p:sp>
        <p:sp>
          <p:nvSpPr>
            <p:cNvPr id="112" name="tx103">
              <a:extLst>
                <a:ext uri="{FF2B5EF4-FFF2-40B4-BE49-F238E27FC236}">
                  <a16:creationId xmlns:a16="http://schemas.microsoft.com/office/drawing/2014/main" id="{BE98A293-3CE8-C7F0-E58B-80D5CB4A1A8F}"/>
                </a:ext>
              </a:extLst>
            </p:cNvPr>
            <p:cNvSpPr/>
            <p:nvPr/>
          </p:nvSpPr>
          <p:spPr>
            <a:xfrm>
              <a:off x="3289583" y="999518"/>
              <a:ext cx="4022273" cy="183877"/>
            </a:xfrm>
            <a:prstGeom prst="rect">
              <a:avLst/>
            </a:prstGeom>
            <a:noFill/>
          </p:spPr>
          <p:txBody>
            <a:bodyPr wrap="none" lIns="0" tIns="0" rIns="0" bIns="0" anchor="ctr" anchorCtr="1"/>
            <a:lstStyle/>
            <a:p>
              <a:pPr marL="0" marR="0" indent="0" algn="l">
                <a:lnSpc>
                  <a:spcPts val="1679"/>
                </a:lnSpc>
                <a:spcBef>
                  <a:spcPts val="0"/>
                </a:spcBef>
                <a:spcAft>
                  <a:spcPts val="0"/>
                </a:spcAft>
              </a:pPr>
              <a:r>
                <a:rPr sz="1679" b="1">
                  <a:solidFill>
                    <a:srgbClr val="000000">
                      <a:alpha val="100000"/>
                    </a:srgbClr>
                  </a:solidFill>
                  <a:cs typeface="Calibri"/>
                </a:rPr>
                <a:t>Distribution of SPRINT API Projects by Funder</a:t>
              </a:r>
            </a:p>
          </p:txBody>
        </p:sp>
      </p:grpSp>
      <p:sp>
        <p:nvSpPr>
          <p:cNvPr id="11" name="TextBox 10">
            <a:extLst>
              <a:ext uri="{FF2B5EF4-FFF2-40B4-BE49-F238E27FC236}">
                <a16:creationId xmlns:a16="http://schemas.microsoft.com/office/drawing/2014/main" id="{A56B49F4-8C1C-BDD4-52F9-C273B66A3D94}"/>
              </a:ext>
            </a:extLst>
          </p:cNvPr>
          <p:cNvSpPr txBox="1"/>
          <p:nvPr/>
        </p:nvSpPr>
        <p:spPr>
          <a:xfrm>
            <a:off x="2425065" y="6084592"/>
            <a:ext cx="6446519" cy="600164"/>
          </a:xfrm>
          <a:prstGeom prst="rect">
            <a:avLst/>
          </a:prstGeom>
          <a:noFill/>
        </p:spPr>
        <p:txBody>
          <a:bodyPr wrap="square" rtlCol="0">
            <a:spAutoFit/>
          </a:bodyPr>
          <a:lstStyle/>
          <a:p>
            <a:pPr algn="ctr"/>
            <a:r>
              <a:rPr lang="en-US" sz="1100">
                <a:solidFill>
                  <a:schemeClr val="bg1"/>
                </a:solidFill>
              </a:rPr>
              <a:t>Source: RAFT data on 149 projects in the Suicide Prevention portfolio with start years between 2005-2023; data on 148 projects from the SPRINT API pulled on June 15, 2023.</a:t>
            </a:r>
          </a:p>
          <a:p>
            <a:pPr algn="ctr"/>
            <a:r>
              <a:rPr lang="en-US" sz="1100">
                <a:solidFill>
                  <a:schemeClr val="bg1"/>
                </a:solidFill>
              </a:rPr>
              <a:t> For a full list of all SPRINT API projects and their matches in RAFT, see Appendix F.</a:t>
            </a:r>
          </a:p>
        </p:txBody>
      </p:sp>
    </p:spTree>
    <p:extLst>
      <p:ext uri="{BB962C8B-B14F-4D97-AF65-F5344CB8AC3E}">
        <p14:creationId xmlns:p14="http://schemas.microsoft.com/office/powerpoint/2010/main" val="15787406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BE23A-011E-C6EF-7988-0E9C04CA09DA}"/>
              </a:ext>
            </a:extLst>
          </p:cNvPr>
          <p:cNvSpPr>
            <a:spLocks noGrp="1"/>
          </p:cNvSpPr>
          <p:nvPr>
            <p:ph type="title"/>
          </p:nvPr>
        </p:nvSpPr>
        <p:spPr/>
        <p:txBody>
          <a:bodyPr/>
          <a:lstStyle/>
          <a:p>
            <a:r>
              <a:rPr lang="en-US"/>
              <a:t>SPRINT API Analysis </a:t>
            </a:r>
          </a:p>
        </p:txBody>
      </p:sp>
      <p:sp>
        <p:nvSpPr>
          <p:cNvPr id="3" name="Slide Number Placeholder 2">
            <a:extLst>
              <a:ext uri="{FF2B5EF4-FFF2-40B4-BE49-F238E27FC236}">
                <a16:creationId xmlns:a16="http://schemas.microsoft.com/office/drawing/2014/main" id="{E412806B-06F5-37CB-8295-44592A1EC6A7}"/>
              </a:ext>
            </a:extLst>
          </p:cNvPr>
          <p:cNvSpPr>
            <a:spLocks noGrp="1"/>
          </p:cNvSpPr>
          <p:nvPr>
            <p:ph type="sldNum" sz="quarter" idx="12"/>
          </p:nvPr>
        </p:nvSpPr>
        <p:spPr/>
        <p:txBody>
          <a:bodyPr/>
          <a:lstStyle/>
          <a:p>
            <a:r>
              <a:rPr lang="en-US"/>
              <a:t>37</a:t>
            </a:r>
          </a:p>
        </p:txBody>
      </p:sp>
      <p:cxnSp>
        <p:nvCxnSpPr>
          <p:cNvPr id="4" name="Straight Arrow Connector 3">
            <a:extLst>
              <a:ext uri="{FF2B5EF4-FFF2-40B4-BE49-F238E27FC236}">
                <a16:creationId xmlns:a16="http://schemas.microsoft.com/office/drawing/2014/main" id="{3CE4C9B7-6483-B885-7847-3032115E18EA}"/>
              </a:ext>
            </a:extLst>
          </p:cNvPr>
          <p:cNvCxnSpPr/>
          <p:nvPr/>
        </p:nvCxnSpPr>
        <p:spPr>
          <a:xfrm flipV="1">
            <a:off x="259497" y="1354292"/>
            <a:ext cx="11619874" cy="22485"/>
          </a:xfrm>
          <a:prstGeom prst="straightConnector1">
            <a:avLst/>
          </a:prstGeom>
          <a:ln w="12700">
            <a:solidFill>
              <a:srgbClr val="002F56"/>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41ECC426-34CA-D713-BCA1-C31EC13400AB}"/>
              </a:ext>
            </a:extLst>
          </p:cNvPr>
          <p:cNvSpPr/>
          <p:nvPr/>
        </p:nvSpPr>
        <p:spPr>
          <a:xfrm>
            <a:off x="233859" y="1458463"/>
            <a:ext cx="11639484" cy="560021"/>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cs typeface="Calibri"/>
              </a:rPr>
              <a:t>Which public health approach do SPRINT API projects use?</a:t>
            </a:r>
          </a:p>
        </p:txBody>
      </p:sp>
      <p:sp>
        <p:nvSpPr>
          <p:cNvPr id="9" name="TextBox 8">
            <a:extLst>
              <a:ext uri="{FF2B5EF4-FFF2-40B4-BE49-F238E27FC236}">
                <a16:creationId xmlns:a16="http://schemas.microsoft.com/office/drawing/2014/main" id="{799E62A2-946C-F32B-2849-F770D3411AF5}"/>
              </a:ext>
            </a:extLst>
          </p:cNvPr>
          <p:cNvSpPr txBox="1"/>
          <p:nvPr/>
        </p:nvSpPr>
        <p:spPr>
          <a:xfrm>
            <a:off x="259497" y="955057"/>
            <a:ext cx="11808678" cy="369332"/>
          </a:xfrm>
          <a:prstGeom prst="rect">
            <a:avLst/>
          </a:prstGeom>
          <a:noFill/>
        </p:spPr>
        <p:txBody>
          <a:bodyPr wrap="square" lIns="91440" tIns="45720" rIns="91440" bIns="45720" rtlCol="0" anchor="t">
            <a:spAutoFit/>
          </a:bodyPr>
          <a:lstStyle/>
          <a:p>
            <a:r>
              <a:rPr lang="en-US" b="1" i="1">
                <a:cs typeface="Calibri"/>
              </a:rPr>
              <a:t>Projects in the SPRINT API most commonly use a selective public health approach</a:t>
            </a:r>
          </a:p>
        </p:txBody>
      </p:sp>
      <p:sp>
        <p:nvSpPr>
          <p:cNvPr id="10" name="Rectangle 9">
            <a:extLst>
              <a:ext uri="{FF2B5EF4-FFF2-40B4-BE49-F238E27FC236}">
                <a16:creationId xmlns:a16="http://schemas.microsoft.com/office/drawing/2014/main" id="{E2215B5F-B9F1-D2B8-BD36-265D175F1350}"/>
              </a:ext>
            </a:extLst>
          </p:cNvPr>
          <p:cNvSpPr/>
          <p:nvPr/>
        </p:nvSpPr>
        <p:spPr>
          <a:xfrm>
            <a:off x="233860" y="2038349"/>
            <a:ext cx="4856156" cy="3555595"/>
          </a:xfrm>
          <a:prstGeom prst="rect">
            <a:avLst/>
          </a:prstGeom>
          <a:no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buFont typeface="Arial" panose="020B0604020202020204" pitchFamily="34" charset="0"/>
              <a:buChar char="•"/>
            </a:pPr>
            <a:r>
              <a:rPr lang="en-US" sz="1400" b="1" dirty="0">
                <a:solidFill>
                  <a:schemeClr val="tx1"/>
                </a:solidFill>
                <a:ea typeface="Calibri"/>
                <a:cs typeface="Arial"/>
              </a:rPr>
              <a:t>SPRINT API projects employ selective, indicated, and universal public health approaches </a:t>
            </a:r>
            <a:r>
              <a:rPr lang="en-US" sz="1400" dirty="0">
                <a:solidFill>
                  <a:schemeClr val="tx1"/>
                </a:solidFill>
                <a:ea typeface="Calibri"/>
                <a:cs typeface="Arial"/>
              </a:rPr>
              <a:t>in order to address mental health issues and promote suicide prevention</a:t>
            </a:r>
            <a:r>
              <a:rPr lang="en-US" sz="1400" baseline="30000" dirty="0">
                <a:solidFill>
                  <a:schemeClr val="tx1"/>
                </a:solidFill>
                <a:ea typeface="Calibri"/>
                <a:cs typeface="Arial"/>
              </a:rPr>
              <a:t>1</a:t>
            </a:r>
          </a:p>
          <a:p>
            <a:pPr marL="285750" indent="-285750">
              <a:buFont typeface="Arial" panose="020B0604020202020204" pitchFamily="34" charset="0"/>
              <a:buChar char="•"/>
            </a:pPr>
            <a:r>
              <a:rPr lang="en-US" sz="1400" dirty="0">
                <a:solidFill>
                  <a:schemeClr val="tx1"/>
                </a:solidFill>
                <a:ea typeface="Calibri"/>
                <a:cs typeface="Arial"/>
              </a:rPr>
              <a:t>A </a:t>
            </a:r>
            <a:r>
              <a:rPr lang="en-US" sz="1400" b="1" dirty="0">
                <a:solidFill>
                  <a:schemeClr val="tx1"/>
                </a:solidFill>
                <a:ea typeface="Calibri"/>
                <a:cs typeface="Arial"/>
              </a:rPr>
              <a:t>selective</a:t>
            </a:r>
            <a:r>
              <a:rPr lang="en-US" sz="1400" dirty="0">
                <a:solidFill>
                  <a:schemeClr val="tx1"/>
                </a:solidFill>
                <a:ea typeface="Calibri"/>
                <a:cs typeface="Arial"/>
              </a:rPr>
              <a:t> approach targets interventions at individuals who are at high risk for suicide, </a:t>
            </a:r>
            <a:r>
              <a:rPr lang="en-US" sz="1400" b="1" dirty="0">
                <a:solidFill>
                  <a:schemeClr val="tx1"/>
                </a:solidFill>
                <a:ea typeface="Calibri"/>
                <a:cs typeface="Arial"/>
              </a:rPr>
              <a:t>67 projects adopted a selective approach</a:t>
            </a:r>
          </a:p>
          <a:p>
            <a:pPr marL="285750" indent="-285750">
              <a:buFont typeface="Arial" panose="020B0604020202020204" pitchFamily="34" charset="0"/>
              <a:buChar char="•"/>
            </a:pPr>
            <a:r>
              <a:rPr lang="en-US" sz="1400" dirty="0">
                <a:solidFill>
                  <a:schemeClr val="tx1"/>
                </a:solidFill>
                <a:ea typeface="Calibri"/>
                <a:cs typeface="Arial"/>
              </a:rPr>
              <a:t>An </a:t>
            </a:r>
            <a:r>
              <a:rPr lang="en-US" sz="1400" b="1" dirty="0">
                <a:solidFill>
                  <a:schemeClr val="tx1"/>
                </a:solidFill>
                <a:ea typeface="Calibri"/>
                <a:cs typeface="Arial"/>
              </a:rPr>
              <a:t>indicated</a:t>
            </a:r>
            <a:r>
              <a:rPr lang="en-US" sz="1400" dirty="0">
                <a:solidFill>
                  <a:schemeClr val="tx1"/>
                </a:solidFill>
                <a:ea typeface="Calibri"/>
                <a:cs typeface="Arial"/>
              </a:rPr>
              <a:t> approach targets interventions towards individuals who have already displayed early warning signs for suicide risk or have attempted suicide, </a:t>
            </a:r>
            <a:r>
              <a:rPr lang="en-US" sz="1400" b="1" dirty="0">
                <a:solidFill>
                  <a:schemeClr val="tx1"/>
                </a:solidFill>
                <a:ea typeface="Calibri"/>
                <a:cs typeface="Arial"/>
              </a:rPr>
              <a:t>44 projects employ an indicated approach</a:t>
            </a:r>
          </a:p>
          <a:p>
            <a:pPr marL="285750" indent="-285750">
              <a:buFont typeface="Arial" panose="020B0604020202020204" pitchFamily="34" charset="0"/>
              <a:buChar char="•"/>
            </a:pPr>
            <a:r>
              <a:rPr lang="en-US" sz="1400" dirty="0">
                <a:solidFill>
                  <a:schemeClr val="tx1"/>
                </a:solidFill>
                <a:ea typeface="Calibri"/>
                <a:cs typeface="Arial"/>
              </a:rPr>
              <a:t>A </a:t>
            </a:r>
            <a:r>
              <a:rPr lang="en-US" sz="1400" b="1" dirty="0">
                <a:solidFill>
                  <a:schemeClr val="tx1"/>
                </a:solidFill>
                <a:ea typeface="Calibri"/>
                <a:cs typeface="Arial"/>
              </a:rPr>
              <a:t>universal</a:t>
            </a:r>
            <a:r>
              <a:rPr lang="en-US" sz="1400" dirty="0">
                <a:solidFill>
                  <a:schemeClr val="tx1"/>
                </a:solidFill>
                <a:ea typeface="Calibri"/>
                <a:cs typeface="Arial"/>
              </a:rPr>
              <a:t> approach implements prevention measures that address an entire population, </a:t>
            </a:r>
            <a:r>
              <a:rPr lang="en-US" sz="1400" b="1" dirty="0">
                <a:solidFill>
                  <a:schemeClr val="tx1"/>
                </a:solidFill>
                <a:ea typeface="Calibri"/>
                <a:cs typeface="Arial"/>
              </a:rPr>
              <a:t>24 projects utilize a universal approach</a:t>
            </a:r>
          </a:p>
          <a:p>
            <a:pPr marL="285750" indent="-285750">
              <a:buFont typeface="Arial" panose="020B0604020202020204" pitchFamily="34" charset="0"/>
              <a:buChar char="•"/>
            </a:pPr>
            <a:r>
              <a:rPr lang="en-US" sz="1400" dirty="0">
                <a:solidFill>
                  <a:schemeClr val="tx1"/>
                </a:solidFill>
                <a:ea typeface="Calibri"/>
                <a:cs typeface="Arial"/>
              </a:rPr>
              <a:t>13 projects did not report their public health approach</a:t>
            </a:r>
          </a:p>
        </p:txBody>
      </p:sp>
      <p:grpSp>
        <p:nvGrpSpPr>
          <p:cNvPr id="11" name="Group 10">
            <a:extLst>
              <a:ext uri="{FF2B5EF4-FFF2-40B4-BE49-F238E27FC236}">
                <a16:creationId xmlns:a16="http://schemas.microsoft.com/office/drawing/2014/main" id="{659A1F73-150F-CCB0-1822-B2FDCB105573}"/>
              </a:ext>
            </a:extLst>
          </p:cNvPr>
          <p:cNvGrpSpPr/>
          <p:nvPr/>
        </p:nvGrpSpPr>
        <p:grpSpPr>
          <a:xfrm>
            <a:off x="5384800" y="2245343"/>
            <a:ext cx="6400800" cy="3657600"/>
            <a:chOff x="914400" y="914400"/>
            <a:chExt cx="6400800" cy="3657600"/>
          </a:xfrm>
        </p:grpSpPr>
        <p:sp>
          <p:nvSpPr>
            <p:cNvPr id="12" name="rc3">
              <a:extLst>
                <a:ext uri="{FF2B5EF4-FFF2-40B4-BE49-F238E27FC236}">
                  <a16:creationId xmlns:a16="http://schemas.microsoft.com/office/drawing/2014/main" id="{D96E90D7-C6DF-4C35-703C-E8F93973D6DD}"/>
                </a:ext>
              </a:extLst>
            </p:cNvPr>
            <p:cNvSpPr/>
            <p:nvPr/>
          </p:nvSpPr>
          <p:spPr>
            <a:xfrm>
              <a:off x="914400" y="914400"/>
              <a:ext cx="6400800" cy="3657600"/>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14" name="rc5">
              <a:extLst>
                <a:ext uri="{FF2B5EF4-FFF2-40B4-BE49-F238E27FC236}">
                  <a16:creationId xmlns:a16="http://schemas.microsoft.com/office/drawing/2014/main" id="{B9EAA69D-1411-00CE-7CE5-6DB818999E80}"/>
                </a:ext>
              </a:extLst>
            </p:cNvPr>
            <p:cNvSpPr/>
            <p:nvPr/>
          </p:nvSpPr>
          <p:spPr>
            <a:xfrm>
              <a:off x="1373476" y="1239064"/>
              <a:ext cx="5865808" cy="2376600"/>
            </a:xfrm>
            <a:prstGeom prst="rect">
              <a:avLst/>
            </a:prstGeom>
            <a:solidFill>
              <a:srgbClr val="FFFFFF">
                <a:alpha val="100000"/>
              </a:srgbClr>
            </a:solidFill>
          </p:spPr>
          <p:txBody>
            <a:bodyPr/>
            <a:lstStyle/>
            <a:p>
              <a:endParaRPr/>
            </a:p>
          </p:txBody>
        </p:sp>
        <p:sp>
          <p:nvSpPr>
            <p:cNvPr id="15" name="pl6">
              <a:extLst>
                <a:ext uri="{FF2B5EF4-FFF2-40B4-BE49-F238E27FC236}">
                  <a16:creationId xmlns:a16="http://schemas.microsoft.com/office/drawing/2014/main" id="{8FF62235-4553-A2A7-C9A8-2A0977842A87}"/>
                </a:ext>
              </a:extLst>
            </p:cNvPr>
            <p:cNvSpPr/>
            <p:nvPr/>
          </p:nvSpPr>
          <p:spPr>
            <a:xfrm>
              <a:off x="1373476" y="3615665"/>
              <a:ext cx="5865808" cy="0"/>
            </a:xfrm>
            <a:custGeom>
              <a:avLst/>
              <a:gdLst/>
              <a:ahLst/>
              <a:cxnLst/>
              <a:rect l="0" t="0" r="0" b="0"/>
              <a:pathLst>
                <a:path w="5865808">
                  <a:moveTo>
                    <a:pt x="0" y="0"/>
                  </a:moveTo>
                  <a:lnTo>
                    <a:pt x="5865808" y="0"/>
                  </a:lnTo>
                  <a:lnTo>
                    <a:pt x="5865808" y="0"/>
                  </a:lnTo>
                </a:path>
              </a:pathLst>
            </a:custGeom>
            <a:ln w="14782" cap="flat">
              <a:solidFill>
                <a:srgbClr val="EBEBEB">
                  <a:alpha val="100000"/>
                </a:srgbClr>
              </a:solidFill>
              <a:prstDash val="solid"/>
              <a:round/>
            </a:ln>
          </p:spPr>
          <p:txBody>
            <a:bodyPr/>
            <a:lstStyle/>
            <a:p>
              <a:endParaRPr/>
            </a:p>
          </p:txBody>
        </p:sp>
        <p:sp>
          <p:nvSpPr>
            <p:cNvPr id="20" name="pl7">
              <a:extLst>
                <a:ext uri="{FF2B5EF4-FFF2-40B4-BE49-F238E27FC236}">
                  <a16:creationId xmlns:a16="http://schemas.microsoft.com/office/drawing/2014/main" id="{2DC1DF2A-343E-B0BA-6BAD-C2E4B0386053}"/>
                </a:ext>
              </a:extLst>
            </p:cNvPr>
            <p:cNvSpPr/>
            <p:nvPr/>
          </p:nvSpPr>
          <p:spPr>
            <a:xfrm>
              <a:off x="1373476" y="2959598"/>
              <a:ext cx="5865808" cy="0"/>
            </a:xfrm>
            <a:custGeom>
              <a:avLst/>
              <a:gdLst/>
              <a:ahLst/>
              <a:cxnLst/>
              <a:rect l="0" t="0" r="0" b="0"/>
              <a:pathLst>
                <a:path w="5865808">
                  <a:moveTo>
                    <a:pt x="0" y="0"/>
                  </a:moveTo>
                  <a:lnTo>
                    <a:pt x="5865808" y="0"/>
                  </a:lnTo>
                  <a:lnTo>
                    <a:pt x="5865808" y="0"/>
                  </a:lnTo>
                </a:path>
              </a:pathLst>
            </a:custGeom>
            <a:ln w="14782" cap="flat">
              <a:solidFill>
                <a:srgbClr val="EBEBEB">
                  <a:alpha val="100000"/>
                </a:srgbClr>
              </a:solidFill>
              <a:prstDash val="solid"/>
              <a:round/>
            </a:ln>
          </p:spPr>
          <p:txBody>
            <a:bodyPr/>
            <a:lstStyle/>
            <a:p>
              <a:endParaRPr/>
            </a:p>
          </p:txBody>
        </p:sp>
        <p:sp>
          <p:nvSpPr>
            <p:cNvPr id="21" name="pl8">
              <a:extLst>
                <a:ext uri="{FF2B5EF4-FFF2-40B4-BE49-F238E27FC236}">
                  <a16:creationId xmlns:a16="http://schemas.microsoft.com/office/drawing/2014/main" id="{B29D9657-2E00-86CF-BF92-6A708B6774AD}"/>
                </a:ext>
              </a:extLst>
            </p:cNvPr>
            <p:cNvSpPr/>
            <p:nvPr/>
          </p:nvSpPr>
          <p:spPr>
            <a:xfrm>
              <a:off x="1373476" y="2303532"/>
              <a:ext cx="5865808" cy="0"/>
            </a:xfrm>
            <a:custGeom>
              <a:avLst/>
              <a:gdLst/>
              <a:ahLst/>
              <a:cxnLst/>
              <a:rect l="0" t="0" r="0" b="0"/>
              <a:pathLst>
                <a:path w="5865808">
                  <a:moveTo>
                    <a:pt x="0" y="0"/>
                  </a:moveTo>
                  <a:lnTo>
                    <a:pt x="5865808" y="0"/>
                  </a:lnTo>
                  <a:lnTo>
                    <a:pt x="5865808" y="0"/>
                  </a:lnTo>
                </a:path>
              </a:pathLst>
            </a:custGeom>
            <a:ln w="14782" cap="flat">
              <a:solidFill>
                <a:srgbClr val="EBEBEB">
                  <a:alpha val="100000"/>
                </a:srgbClr>
              </a:solidFill>
              <a:prstDash val="solid"/>
              <a:round/>
            </a:ln>
          </p:spPr>
          <p:txBody>
            <a:bodyPr/>
            <a:lstStyle/>
            <a:p>
              <a:endParaRPr/>
            </a:p>
          </p:txBody>
        </p:sp>
        <p:sp>
          <p:nvSpPr>
            <p:cNvPr id="22" name="pl9">
              <a:extLst>
                <a:ext uri="{FF2B5EF4-FFF2-40B4-BE49-F238E27FC236}">
                  <a16:creationId xmlns:a16="http://schemas.microsoft.com/office/drawing/2014/main" id="{D5071FA0-33AA-CCB0-9DFC-34C4506ED60D}"/>
                </a:ext>
              </a:extLst>
            </p:cNvPr>
            <p:cNvSpPr/>
            <p:nvPr/>
          </p:nvSpPr>
          <p:spPr>
            <a:xfrm>
              <a:off x="1373476" y="1647466"/>
              <a:ext cx="5865808" cy="0"/>
            </a:xfrm>
            <a:custGeom>
              <a:avLst/>
              <a:gdLst/>
              <a:ahLst/>
              <a:cxnLst/>
              <a:rect l="0" t="0" r="0" b="0"/>
              <a:pathLst>
                <a:path w="5865808">
                  <a:moveTo>
                    <a:pt x="0" y="0"/>
                  </a:moveTo>
                  <a:lnTo>
                    <a:pt x="5865808" y="0"/>
                  </a:lnTo>
                  <a:lnTo>
                    <a:pt x="5865808" y="0"/>
                  </a:lnTo>
                </a:path>
              </a:pathLst>
            </a:custGeom>
            <a:ln w="14782" cap="flat">
              <a:solidFill>
                <a:srgbClr val="EBEBEB">
                  <a:alpha val="100000"/>
                </a:srgbClr>
              </a:solidFill>
              <a:prstDash val="solid"/>
              <a:round/>
            </a:ln>
          </p:spPr>
          <p:txBody>
            <a:bodyPr/>
            <a:lstStyle/>
            <a:p>
              <a:endParaRPr/>
            </a:p>
          </p:txBody>
        </p:sp>
        <p:sp>
          <p:nvSpPr>
            <p:cNvPr id="24" name="rc10">
              <a:extLst>
                <a:ext uri="{FF2B5EF4-FFF2-40B4-BE49-F238E27FC236}">
                  <a16:creationId xmlns:a16="http://schemas.microsoft.com/office/drawing/2014/main" id="{D59C675D-FA70-F03F-697F-3BCE6E998587}"/>
                </a:ext>
              </a:extLst>
            </p:cNvPr>
            <p:cNvSpPr/>
            <p:nvPr/>
          </p:nvSpPr>
          <p:spPr>
            <a:xfrm>
              <a:off x="1862293" y="1417842"/>
              <a:ext cx="698310" cy="1148116"/>
            </a:xfrm>
            <a:prstGeom prst="rect">
              <a:avLst/>
            </a:prstGeom>
            <a:solidFill>
              <a:srgbClr val="4472C4">
                <a:alpha val="100000"/>
              </a:srgbClr>
            </a:solidFill>
          </p:spPr>
          <p:txBody>
            <a:bodyPr/>
            <a:lstStyle/>
            <a:p>
              <a:endParaRPr/>
            </a:p>
          </p:txBody>
        </p:sp>
        <p:sp>
          <p:nvSpPr>
            <p:cNvPr id="25" name="rc11">
              <a:extLst>
                <a:ext uri="{FF2B5EF4-FFF2-40B4-BE49-F238E27FC236}">
                  <a16:creationId xmlns:a16="http://schemas.microsoft.com/office/drawing/2014/main" id="{5BB7340E-77BB-6138-C6AC-7391EBAED8BA}"/>
                </a:ext>
              </a:extLst>
            </p:cNvPr>
            <p:cNvSpPr/>
            <p:nvPr/>
          </p:nvSpPr>
          <p:spPr>
            <a:xfrm>
              <a:off x="1862293" y="2565958"/>
              <a:ext cx="698310" cy="459246"/>
            </a:xfrm>
            <a:prstGeom prst="rect">
              <a:avLst/>
            </a:prstGeom>
            <a:solidFill>
              <a:srgbClr val="8FAADC">
                <a:alpha val="100000"/>
              </a:srgbClr>
            </a:solidFill>
          </p:spPr>
          <p:txBody>
            <a:bodyPr/>
            <a:lstStyle/>
            <a:p>
              <a:endParaRPr/>
            </a:p>
          </p:txBody>
        </p:sp>
        <p:sp>
          <p:nvSpPr>
            <p:cNvPr id="26" name="rc12">
              <a:extLst>
                <a:ext uri="{FF2B5EF4-FFF2-40B4-BE49-F238E27FC236}">
                  <a16:creationId xmlns:a16="http://schemas.microsoft.com/office/drawing/2014/main" id="{61EF7F75-5BC2-7D5E-29EB-E95EA2F360C2}"/>
                </a:ext>
              </a:extLst>
            </p:cNvPr>
            <p:cNvSpPr/>
            <p:nvPr/>
          </p:nvSpPr>
          <p:spPr>
            <a:xfrm>
              <a:off x="1862293" y="3025205"/>
              <a:ext cx="698310" cy="590459"/>
            </a:xfrm>
            <a:prstGeom prst="rect">
              <a:avLst/>
            </a:prstGeom>
            <a:solidFill>
              <a:srgbClr val="A5A5A5">
                <a:alpha val="100000"/>
              </a:srgbClr>
            </a:solidFill>
          </p:spPr>
          <p:txBody>
            <a:bodyPr/>
            <a:lstStyle/>
            <a:p>
              <a:endParaRPr/>
            </a:p>
          </p:txBody>
        </p:sp>
        <p:sp>
          <p:nvSpPr>
            <p:cNvPr id="27" name="rc13">
              <a:extLst>
                <a:ext uri="{FF2B5EF4-FFF2-40B4-BE49-F238E27FC236}">
                  <a16:creationId xmlns:a16="http://schemas.microsoft.com/office/drawing/2014/main" id="{0D46C626-4DEE-E856-E9B6-14CB5FAD2036}"/>
                </a:ext>
              </a:extLst>
            </p:cNvPr>
            <p:cNvSpPr/>
            <p:nvPr/>
          </p:nvSpPr>
          <p:spPr>
            <a:xfrm>
              <a:off x="3258914" y="2172319"/>
              <a:ext cx="698310" cy="885689"/>
            </a:xfrm>
            <a:prstGeom prst="rect">
              <a:avLst/>
            </a:prstGeom>
            <a:solidFill>
              <a:srgbClr val="4472C4">
                <a:alpha val="100000"/>
              </a:srgbClr>
            </a:solidFill>
          </p:spPr>
          <p:txBody>
            <a:bodyPr/>
            <a:lstStyle/>
            <a:p>
              <a:endParaRPr/>
            </a:p>
          </p:txBody>
        </p:sp>
        <p:sp>
          <p:nvSpPr>
            <p:cNvPr id="28" name="rc14">
              <a:extLst>
                <a:ext uri="{FF2B5EF4-FFF2-40B4-BE49-F238E27FC236}">
                  <a16:creationId xmlns:a16="http://schemas.microsoft.com/office/drawing/2014/main" id="{0BBAEE8A-7568-9A63-C364-36D948D08303}"/>
                </a:ext>
              </a:extLst>
            </p:cNvPr>
            <p:cNvSpPr/>
            <p:nvPr/>
          </p:nvSpPr>
          <p:spPr>
            <a:xfrm>
              <a:off x="3258914" y="3058008"/>
              <a:ext cx="698310" cy="328033"/>
            </a:xfrm>
            <a:prstGeom prst="rect">
              <a:avLst/>
            </a:prstGeom>
            <a:solidFill>
              <a:srgbClr val="8FAADC">
                <a:alpha val="100000"/>
              </a:srgbClr>
            </a:solidFill>
          </p:spPr>
          <p:txBody>
            <a:bodyPr/>
            <a:lstStyle/>
            <a:p>
              <a:endParaRPr/>
            </a:p>
          </p:txBody>
        </p:sp>
        <p:sp>
          <p:nvSpPr>
            <p:cNvPr id="29" name="rc15">
              <a:extLst>
                <a:ext uri="{FF2B5EF4-FFF2-40B4-BE49-F238E27FC236}">
                  <a16:creationId xmlns:a16="http://schemas.microsoft.com/office/drawing/2014/main" id="{A6640EC4-C468-41F0-B50B-5CADBE9CFA30}"/>
                </a:ext>
              </a:extLst>
            </p:cNvPr>
            <p:cNvSpPr/>
            <p:nvPr/>
          </p:nvSpPr>
          <p:spPr>
            <a:xfrm>
              <a:off x="3258914" y="3386041"/>
              <a:ext cx="698310" cy="229623"/>
            </a:xfrm>
            <a:prstGeom prst="rect">
              <a:avLst/>
            </a:prstGeom>
            <a:solidFill>
              <a:srgbClr val="A5A5A5">
                <a:alpha val="100000"/>
              </a:srgbClr>
            </a:solidFill>
          </p:spPr>
          <p:txBody>
            <a:bodyPr/>
            <a:lstStyle/>
            <a:p>
              <a:endParaRPr/>
            </a:p>
          </p:txBody>
        </p:sp>
        <p:sp>
          <p:nvSpPr>
            <p:cNvPr id="30" name="rc16">
              <a:extLst>
                <a:ext uri="{FF2B5EF4-FFF2-40B4-BE49-F238E27FC236}">
                  <a16:creationId xmlns:a16="http://schemas.microsoft.com/office/drawing/2014/main" id="{7324C87E-7F31-4534-7D53-98D6B832EE65}"/>
                </a:ext>
              </a:extLst>
            </p:cNvPr>
            <p:cNvSpPr/>
            <p:nvPr/>
          </p:nvSpPr>
          <p:spPr>
            <a:xfrm>
              <a:off x="4655535" y="2828385"/>
              <a:ext cx="698310" cy="393639"/>
            </a:xfrm>
            <a:prstGeom prst="rect">
              <a:avLst/>
            </a:prstGeom>
            <a:solidFill>
              <a:srgbClr val="4472C4">
                <a:alpha val="100000"/>
              </a:srgbClr>
            </a:solidFill>
          </p:spPr>
          <p:txBody>
            <a:bodyPr/>
            <a:lstStyle/>
            <a:p>
              <a:endParaRPr/>
            </a:p>
          </p:txBody>
        </p:sp>
        <p:sp>
          <p:nvSpPr>
            <p:cNvPr id="31" name="rc17">
              <a:extLst>
                <a:ext uri="{FF2B5EF4-FFF2-40B4-BE49-F238E27FC236}">
                  <a16:creationId xmlns:a16="http://schemas.microsoft.com/office/drawing/2014/main" id="{40CEF492-A77E-E3F2-414F-B18E7D3ADD51}"/>
                </a:ext>
              </a:extLst>
            </p:cNvPr>
            <p:cNvSpPr/>
            <p:nvPr/>
          </p:nvSpPr>
          <p:spPr>
            <a:xfrm>
              <a:off x="4655535" y="3222025"/>
              <a:ext cx="698310" cy="393639"/>
            </a:xfrm>
            <a:prstGeom prst="rect">
              <a:avLst/>
            </a:prstGeom>
            <a:solidFill>
              <a:srgbClr val="A5A5A5">
                <a:alpha val="100000"/>
              </a:srgbClr>
            </a:solidFill>
          </p:spPr>
          <p:txBody>
            <a:bodyPr/>
            <a:lstStyle/>
            <a:p>
              <a:endParaRPr/>
            </a:p>
          </p:txBody>
        </p:sp>
        <p:sp>
          <p:nvSpPr>
            <p:cNvPr id="32" name="rc18">
              <a:extLst>
                <a:ext uri="{FF2B5EF4-FFF2-40B4-BE49-F238E27FC236}">
                  <a16:creationId xmlns:a16="http://schemas.microsoft.com/office/drawing/2014/main" id="{493EFA24-A54B-AE63-7F43-DF54CA70982B}"/>
                </a:ext>
              </a:extLst>
            </p:cNvPr>
            <p:cNvSpPr/>
            <p:nvPr/>
          </p:nvSpPr>
          <p:spPr>
            <a:xfrm>
              <a:off x="6052156" y="3189221"/>
              <a:ext cx="698310" cy="98409"/>
            </a:xfrm>
            <a:prstGeom prst="rect">
              <a:avLst/>
            </a:prstGeom>
            <a:solidFill>
              <a:srgbClr val="4472C4">
                <a:alpha val="100000"/>
              </a:srgbClr>
            </a:solidFill>
          </p:spPr>
          <p:txBody>
            <a:bodyPr/>
            <a:lstStyle/>
            <a:p>
              <a:endParaRPr/>
            </a:p>
          </p:txBody>
        </p:sp>
        <p:sp>
          <p:nvSpPr>
            <p:cNvPr id="33" name="rc19">
              <a:extLst>
                <a:ext uri="{FF2B5EF4-FFF2-40B4-BE49-F238E27FC236}">
                  <a16:creationId xmlns:a16="http://schemas.microsoft.com/office/drawing/2014/main" id="{658B5D79-A850-8E92-B760-A8D6BE7B6C97}"/>
                </a:ext>
              </a:extLst>
            </p:cNvPr>
            <p:cNvSpPr/>
            <p:nvPr/>
          </p:nvSpPr>
          <p:spPr>
            <a:xfrm>
              <a:off x="6052156" y="3287631"/>
              <a:ext cx="698310" cy="65606"/>
            </a:xfrm>
            <a:prstGeom prst="rect">
              <a:avLst/>
            </a:prstGeom>
            <a:solidFill>
              <a:srgbClr val="8FAADC">
                <a:alpha val="100000"/>
              </a:srgbClr>
            </a:solidFill>
          </p:spPr>
          <p:txBody>
            <a:bodyPr/>
            <a:lstStyle/>
            <a:p>
              <a:endParaRPr/>
            </a:p>
          </p:txBody>
        </p:sp>
        <p:sp>
          <p:nvSpPr>
            <p:cNvPr id="34" name="rc20">
              <a:extLst>
                <a:ext uri="{FF2B5EF4-FFF2-40B4-BE49-F238E27FC236}">
                  <a16:creationId xmlns:a16="http://schemas.microsoft.com/office/drawing/2014/main" id="{62471872-8753-63BF-52F2-3A80B75D819E}"/>
                </a:ext>
              </a:extLst>
            </p:cNvPr>
            <p:cNvSpPr/>
            <p:nvPr/>
          </p:nvSpPr>
          <p:spPr>
            <a:xfrm>
              <a:off x="6052156" y="3353238"/>
              <a:ext cx="698310" cy="262426"/>
            </a:xfrm>
            <a:prstGeom prst="rect">
              <a:avLst/>
            </a:prstGeom>
            <a:solidFill>
              <a:srgbClr val="A5A5A5">
                <a:alpha val="100000"/>
              </a:srgbClr>
            </a:solidFill>
          </p:spPr>
          <p:txBody>
            <a:bodyPr/>
            <a:lstStyle/>
            <a:p>
              <a:endParaRPr/>
            </a:p>
          </p:txBody>
        </p:sp>
        <p:sp>
          <p:nvSpPr>
            <p:cNvPr id="35" name="tx21">
              <a:extLst>
                <a:ext uri="{FF2B5EF4-FFF2-40B4-BE49-F238E27FC236}">
                  <a16:creationId xmlns:a16="http://schemas.microsoft.com/office/drawing/2014/main" id="{982322D7-4959-5E1B-BFD8-DA89901EC4E3}"/>
                </a:ext>
              </a:extLst>
            </p:cNvPr>
            <p:cNvSpPr/>
            <p:nvPr/>
          </p:nvSpPr>
          <p:spPr>
            <a:xfrm>
              <a:off x="2133474" y="1939529"/>
              <a:ext cx="155949"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35</a:t>
              </a:r>
            </a:p>
          </p:txBody>
        </p:sp>
        <p:sp>
          <p:nvSpPr>
            <p:cNvPr id="36" name="tx22">
              <a:extLst>
                <a:ext uri="{FF2B5EF4-FFF2-40B4-BE49-F238E27FC236}">
                  <a16:creationId xmlns:a16="http://schemas.microsoft.com/office/drawing/2014/main" id="{F28301E5-2829-3B81-CDBE-73524E7690C0}"/>
                </a:ext>
              </a:extLst>
            </p:cNvPr>
            <p:cNvSpPr/>
            <p:nvPr/>
          </p:nvSpPr>
          <p:spPr>
            <a:xfrm>
              <a:off x="2133474" y="2744990"/>
              <a:ext cx="155949"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14</a:t>
              </a:r>
            </a:p>
          </p:txBody>
        </p:sp>
        <p:sp>
          <p:nvSpPr>
            <p:cNvPr id="37" name="tx23">
              <a:extLst>
                <a:ext uri="{FF2B5EF4-FFF2-40B4-BE49-F238E27FC236}">
                  <a16:creationId xmlns:a16="http://schemas.microsoft.com/office/drawing/2014/main" id="{DAE88859-9FE7-24ED-6563-CE7AECB4C639}"/>
                </a:ext>
              </a:extLst>
            </p:cNvPr>
            <p:cNvSpPr/>
            <p:nvPr/>
          </p:nvSpPr>
          <p:spPr>
            <a:xfrm>
              <a:off x="2133474" y="3268132"/>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18</a:t>
              </a:r>
            </a:p>
          </p:txBody>
        </p:sp>
        <p:sp>
          <p:nvSpPr>
            <p:cNvPr id="38" name="tx24">
              <a:extLst>
                <a:ext uri="{FF2B5EF4-FFF2-40B4-BE49-F238E27FC236}">
                  <a16:creationId xmlns:a16="http://schemas.microsoft.com/office/drawing/2014/main" id="{A4D7C2BD-5F61-5280-B9F3-AF039B07CDF6}"/>
                </a:ext>
              </a:extLst>
            </p:cNvPr>
            <p:cNvSpPr/>
            <p:nvPr/>
          </p:nvSpPr>
          <p:spPr>
            <a:xfrm>
              <a:off x="3530095" y="2564572"/>
              <a:ext cx="155949"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27</a:t>
              </a:r>
            </a:p>
          </p:txBody>
        </p:sp>
        <p:sp>
          <p:nvSpPr>
            <p:cNvPr id="39" name="tx25">
              <a:extLst>
                <a:ext uri="{FF2B5EF4-FFF2-40B4-BE49-F238E27FC236}">
                  <a16:creationId xmlns:a16="http://schemas.microsoft.com/office/drawing/2014/main" id="{9D51575F-3173-5D69-25BF-91FC4CDD66BC}"/>
                </a:ext>
              </a:extLst>
            </p:cNvPr>
            <p:cNvSpPr/>
            <p:nvPr/>
          </p:nvSpPr>
          <p:spPr>
            <a:xfrm>
              <a:off x="3530095" y="3169722"/>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10</a:t>
              </a:r>
            </a:p>
          </p:txBody>
        </p:sp>
        <p:sp>
          <p:nvSpPr>
            <p:cNvPr id="40" name="tx26">
              <a:extLst>
                <a:ext uri="{FF2B5EF4-FFF2-40B4-BE49-F238E27FC236}">
                  <a16:creationId xmlns:a16="http://schemas.microsoft.com/office/drawing/2014/main" id="{868F30D4-1197-B74C-A909-7CC7E693D0BB}"/>
                </a:ext>
              </a:extLst>
            </p:cNvPr>
            <p:cNvSpPr/>
            <p:nvPr/>
          </p:nvSpPr>
          <p:spPr>
            <a:xfrm>
              <a:off x="3569082" y="3451973"/>
              <a:ext cx="77974" cy="99060"/>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7</a:t>
              </a:r>
            </a:p>
          </p:txBody>
        </p:sp>
        <p:sp>
          <p:nvSpPr>
            <p:cNvPr id="41" name="tx27">
              <a:extLst>
                <a:ext uri="{FF2B5EF4-FFF2-40B4-BE49-F238E27FC236}">
                  <a16:creationId xmlns:a16="http://schemas.microsoft.com/office/drawing/2014/main" id="{7B113BEC-F9B6-C9CA-9B70-82797F50FDE7}"/>
                </a:ext>
              </a:extLst>
            </p:cNvPr>
            <p:cNvSpPr/>
            <p:nvPr/>
          </p:nvSpPr>
          <p:spPr>
            <a:xfrm>
              <a:off x="4926716" y="2974614"/>
              <a:ext cx="155949"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12</a:t>
              </a:r>
            </a:p>
          </p:txBody>
        </p:sp>
        <p:sp>
          <p:nvSpPr>
            <p:cNvPr id="42" name="tx28">
              <a:extLst>
                <a:ext uri="{FF2B5EF4-FFF2-40B4-BE49-F238E27FC236}">
                  <a16:creationId xmlns:a16="http://schemas.microsoft.com/office/drawing/2014/main" id="{B75ACCE8-72AC-6538-CB59-C81391675D44}"/>
                </a:ext>
              </a:extLst>
            </p:cNvPr>
            <p:cNvSpPr/>
            <p:nvPr/>
          </p:nvSpPr>
          <p:spPr>
            <a:xfrm>
              <a:off x="4926716" y="3368253"/>
              <a:ext cx="155949"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12</a:t>
              </a:r>
            </a:p>
          </p:txBody>
        </p:sp>
        <p:sp>
          <p:nvSpPr>
            <p:cNvPr id="43" name="tx29">
              <a:extLst>
                <a:ext uri="{FF2B5EF4-FFF2-40B4-BE49-F238E27FC236}">
                  <a16:creationId xmlns:a16="http://schemas.microsoft.com/office/drawing/2014/main" id="{E9A9F429-ED47-DE1D-2E03-8D1D38CA90E6}"/>
                </a:ext>
              </a:extLst>
            </p:cNvPr>
            <p:cNvSpPr/>
            <p:nvPr/>
          </p:nvSpPr>
          <p:spPr>
            <a:xfrm>
              <a:off x="6362324" y="3186055"/>
              <a:ext cx="77974"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3</a:t>
              </a:r>
            </a:p>
          </p:txBody>
        </p:sp>
        <p:sp>
          <p:nvSpPr>
            <p:cNvPr id="44" name="tx30">
              <a:extLst>
                <a:ext uri="{FF2B5EF4-FFF2-40B4-BE49-F238E27FC236}">
                  <a16:creationId xmlns:a16="http://schemas.microsoft.com/office/drawing/2014/main" id="{DFF37507-50A5-FB2E-4338-E936E497D8FD}"/>
                </a:ext>
              </a:extLst>
            </p:cNvPr>
            <p:cNvSpPr/>
            <p:nvPr/>
          </p:nvSpPr>
          <p:spPr>
            <a:xfrm>
              <a:off x="6362324" y="3269844"/>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a:t>
              </a:r>
            </a:p>
          </p:txBody>
        </p:sp>
        <p:sp>
          <p:nvSpPr>
            <p:cNvPr id="45" name="tx31">
              <a:extLst>
                <a:ext uri="{FF2B5EF4-FFF2-40B4-BE49-F238E27FC236}">
                  <a16:creationId xmlns:a16="http://schemas.microsoft.com/office/drawing/2014/main" id="{79A1DF26-A2D1-D517-7BAC-1F2A67D31038}"/>
                </a:ext>
              </a:extLst>
            </p:cNvPr>
            <p:cNvSpPr/>
            <p:nvPr/>
          </p:nvSpPr>
          <p:spPr>
            <a:xfrm>
              <a:off x="6362324" y="3432149"/>
              <a:ext cx="77974"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8</a:t>
              </a:r>
            </a:p>
          </p:txBody>
        </p:sp>
        <p:sp>
          <p:nvSpPr>
            <p:cNvPr id="46" name="tx32">
              <a:extLst>
                <a:ext uri="{FF2B5EF4-FFF2-40B4-BE49-F238E27FC236}">
                  <a16:creationId xmlns:a16="http://schemas.microsoft.com/office/drawing/2014/main" id="{C9CD1AEF-3EE2-023B-A41D-C978F92DF099}"/>
                </a:ext>
              </a:extLst>
            </p:cNvPr>
            <p:cNvSpPr/>
            <p:nvPr/>
          </p:nvSpPr>
          <p:spPr>
            <a:xfrm>
              <a:off x="2133474" y="1299933"/>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67</a:t>
              </a:r>
            </a:p>
          </p:txBody>
        </p:sp>
        <p:sp>
          <p:nvSpPr>
            <p:cNvPr id="47" name="tx33">
              <a:extLst>
                <a:ext uri="{FF2B5EF4-FFF2-40B4-BE49-F238E27FC236}">
                  <a16:creationId xmlns:a16="http://schemas.microsoft.com/office/drawing/2014/main" id="{DD1747E1-827E-01E6-E556-2F4533F3A88C}"/>
                </a:ext>
              </a:extLst>
            </p:cNvPr>
            <p:cNvSpPr/>
            <p:nvPr/>
          </p:nvSpPr>
          <p:spPr>
            <a:xfrm>
              <a:off x="3530095" y="2056532"/>
              <a:ext cx="155949" cy="100360"/>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44</a:t>
              </a:r>
            </a:p>
          </p:txBody>
        </p:sp>
        <p:sp>
          <p:nvSpPr>
            <p:cNvPr id="48" name="tx34">
              <a:extLst>
                <a:ext uri="{FF2B5EF4-FFF2-40B4-BE49-F238E27FC236}">
                  <a16:creationId xmlns:a16="http://schemas.microsoft.com/office/drawing/2014/main" id="{6386D3FB-E6F1-CB5F-89D1-5B675602ACC7}"/>
                </a:ext>
              </a:extLst>
            </p:cNvPr>
            <p:cNvSpPr/>
            <p:nvPr/>
          </p:nvSpPr>
          <p:spPr>
            <a:xfrm>
              <a:off x="4926716" y="2712187"/>
              <a:ext cx="155949"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24</a:t>
              </a:r>
            </a:p>
          </p:txBody>
        </p:sp>
        <p:sp>
          <p:nvSpPr>
            <p:cNvPr id="49" name="tx35">
              <a:extLst>
                <a:ext uri="{FF2B5EF4-FFF2-40B4-BE49-F238E27FC236}">
                  <a16:creationId xmlns:a16="http://schemas.microsoft.com/office/drawing/2014/main" id="{EE983392-7483-EC2C-0004-C50091E99E84}"/>
                </a:ext>
              </a:extLst>
            </p:cNvPr>
            <p:cNvSpPr/>
            <p:nvPr/>
          </p:nvSpPr>
          <p:spPr>
            <a:xfrm>
              <a:off x="6323337" y="3071244"/>
              <a:ext cx="155949"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13</a:t>
              </a:r>
            </a:p>
          </p:txBody>
        </p:sp>
        <p:sp>
          <p:nvSpPr>
            <p:cNvPr id="50" name="rc36">
              <a:extLst>
                <a:ext uri="{FF2B5EF4-FFF2-40B4-BE49-F238E27FC236}">
                  <a16:creationId xmlns:a16="http://schemas.microsoft.com/office/drawing/2014/main" id="{590FB77C-89B3-DC98-899F-BE0DA894D47B}"/>
                </a:ext>
              </a:extLst>
            </p:cNvPr>
            <p:cNvSpPr/>
            <p:nvPr/>
          </p:nvSpPr>
          <p:spPr>
            <a:xfrm>
              <a:off x="1373476" y="1239064"/>
              <a:ext cx="5865808" cy="2376600"/>
            </a:xfrm>
            <a:prstGeom prst="rect">
              <a:avLst/>
            </a:prstGeom>
            <a:ln w="14782" cap="rnd">
              <a:solidFill>
                <a:srgbClr val="000000">
                  <a:alpha val="100000"/>
                </a:srgbClr>
              </a:solidFill>
              <a:prstDash val="solid"/>
              <a:round/>
            </a:ln>
          </p:spPr>
          <p:txBody>
            <a:bodyPr/>
            <a:lstStyle/>
            <a:p>
              <a:endParaRPr/>
            </a:p>
          </p:txBody>
        </p:sp>
        <p:sp>
          <p:nvSpPr>
            <p:cNvPr id="51" name="tx37">
              <a:extLst>
                <a:ext uri="{FF2B5EF4-FFF2-40B4-BE49-F238E27FC236}">
                  <a16:creationId xmlns:a16="http://schemas.microsoft.com/office/drawing/2014/main" id="{25931882-B684-9FB3-1F1F-178D8E4C0EB0}"/>
                </a:ext>
              </a:extLst>
            </p:cNvPr>
            <p:cNvSpPr/>
            <p:nvPr/>
          </p:nvSpPr>
          <p:spPr>
            <a:xfrm>
              <a:off x="1240784" y="3573186"/>
              <a:ext cx="64368"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0</a:t>
              </a:r>
            </a:p>
          </p:txBody>
        </p:sp>
        <p:sp>
          <p:nvSpPr>
            <p:cNvPr id="52" name="tx38">
              <a:extLst>
                <a:ext uri="{FF2B5EF4-FFF2-40B4-BE49-F238E27FC236}">
                  <a16:creationId xmlns:a16="http://schemas.microsoft.com/office/drawing/2014/main" id="{8B5DFD95-F48A-0538-097A-9474CA4C23DB}"/>
                </a:ext>
              </a:extLst>
            </p:cNvPr>
            <p:cNvSpPr/>
            <p:nvPr/>
          </p:nvSpPr>
          <p:spPr>
            <a:xfrm>
              <a:off x="1176416" y="2917120"/>
              <a:ext cx="128736"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a:t>
              </a:r>
            </a:p>
          </p:txBody>
        </p:sp>
        <p:sp>
          <p:nvSpPr>
            <p:cNvPr id="53" name="tx39">
              <a:extLst>
                <a:ext uri="{FF2B5EF4-FFF2-40B4-BE49-F238E27FC236}">
                  <a16:creationId xmlns:a16="http://schemas.microsoft.com/office/drawing/2014/main" id="{DBD12BB2-F78A-527E-AC06-37F97E62C711}"/>
                </a:ext>
              </a:extLst>
            </p:cNvPr>
            <p:cNvSpPr/>
            <p:nvPr/>
          </p:nvSpPr>
          <p:spPr>
            <a:xfrm>
              <a:off x="1176416" y="2261054"/>
              <a:ext cx="128736"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40</a:t>
              </a:r>
            </a:p>
          </p:txBody>
        </p:sp>
        <p:sp>
          <p:nvSpPr>
            <p:cNvPr id="54" name="tx40">
              <a:extLst>
                <a:ext uri="{FF2B5EF4-FFF2-40B4-BE49-F238E27FC236}">
                  <a16:creationId xmlns:a16="http://schemas.microsoft.com/office/drawing/2014/main" id="{9B4B2879-5255-5B21-3453-24424202104A}"/>
                </a:ext>
              </a:extLst>
            </p:cNvPr>
            <p:cNvSpPr/>
            <p:nvPr/>
          </p:nvSpPr>
          <p:spPr>
            <a:xfrm>
              <a:off x="1176416" y="1604987"/>
              <a:ext cx="128736"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60</a:t>
              </a:r>
            </a:p>
          </p:txBody>
        </p:sp>
        <p:sp>
          <p:nvSpPr>
            <p:cNvPr id="55" name="tx41">
              <a:extLst>
                <a:ext uri="{FF2B5EF4-FFF2-40B4-BE49-F238E27FC236}">
                  <a16:creationId xmlns:a16="http://schemas.microsoft.com/office/drawing/2014/main" id="{2F7F6BBB-A7A1-42CF-FCB1-CA777B408FCD}"/>
                </a:ext>
              </a:extLst>
            </p:cNvPr>
            <p:cNvSpPr/>
            <p:nvPr/>
          </p:nvSpPr>
          <p:spPr>
            <a:xfrm>
              <a:off x="1981540" y="3676671"/>
              <a:ext cx="459816" cy="87560"/>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Selective</a:t>
              </a:r>
            </a:p>
          </p:txBody>
        </p:sp>
        <p:sp>
          <p:nvSpPr>
            <p:cNvPr id="56" name="tx42">
              <a:extLst>
                <a:ext uri="{FF2B5EF4-FFF2-40B4-BE49-F238E27FC236}">
                  <a16:creationId xmlns:a16="http://schemas.microsoft.com/office/drawing/2014/main" id="{28A49502-647D-E86F-4278-CA9D9D5536AF}"/>
                </a:ext>
              </a:extLst>
            </p:cNvPr>
            <p:cNvSpPr/>
            <p:nvPr/>
          </p:nvSpPr>
          <p:spPr>
            <a:xfrm>
              <a:off x="3367278" y="3676919"/>
              <a:ext cx="481583" cy="8731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Indicated</a:t>
              </a:r>
            </a:p>
          </p:txBody>
        </p:sp>
        <p:sp>
          <p:nvSpPr>
            <p:cNvPr id="57" name="tx43">
              <a:extLst>
                <a:ext uri="{FF2B5EF4-FFF2-40B4-BE49-F238E27FC236}">
                  <a16:creationId xmlns:a16="http://schemas.microsoft.com/office/drawing/2014/main" id="{A87CDC36-DE63-1F8A-57F2-61B59C4D97ED}"/>
                </a:ext>
              </a:extLst>
            </p:cNvPr>
            <p:cNvSpPr/>
            <p:nvPr/>
          </p:nvSpPr>
          <p:spPr>
            <a:xfrm>
              <a:off x="4763775" y="3676671"/>
              <a:ext cx="481831" cy="87560"/>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Universal</a:t>
              </a:r>
            </a:p>
          </p:txBody>
        </p:sp>
        <p:sp>
          <p:nvSpPr>
            <p:cNvPr id="58" name="tx44">
              <a:extLst>
                <a:ext uri="{FF2B5EF4-FFF2-40B4-BE49-F238E27FC236}">
                  <a16:creationId xmlns:a16="http://schemas.microsoft.com/office/drawing/2014/main" id="{92D91163-09F8-26F6-253A-D616255F9C99}"/>
                </a:ext>
              </a:extLst>
            </p:cNvPr>
            <p:cNvSpPr/>
            <p:nvPr/>
          </p:nvSpPr>
          <p:spPr>
            <a:xfrm>
              <a:off x="6325843" y="3683430"/>
              <a:ext cx="150936" cy="8080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NR</a:t>
              </a:r>
            </a:p>
          </p:txBody>
        </p:sp>
        <p:sp>
          <p:nvSpPr>
            <p:cNvPr id="59" name="tx45">
              <a:extLst>
                <a:ext uri="{FF2B5EF4-FFF2-40B4-BE49-F238E27FC236}">
                  <a16:creationId xmlns:a16="http://schemas.microsoft.com/office/drawing/2014/main" id="{23891163-5438-0DA8-1912-759985C0B335}"/>
                </a:ext>
              </a:extLst>
            </p:cNvPr>
            <p:cNvSpPr/>
            <p:nvPr/>
          </p:nvSpPr>
          <p:spPr>
            <a:xfrm>
              <a:off x="3435557" y="3783479"/>
              <a:ext cx="1741646" cy="156894"/>
            </a:xfrm>
            <a:prstGeom prst="rect">
              <a:avLst/>
            </a:prstGeom>
            <a:noFill/>
          </p:spPr>
          <p:txBody>
            <a:bodyPr wrap="none" lIns="0" tIns="0" rIns="0" bIns="0" anchor="ctr" anchorCtr="1"/>
            <a:lstStyle/>
            <a:p>
              <a:pPr marL="0" marR="0" indent="0" algn="l">
                <a:lnSpc>
                  <a:spcPts val="1439"/>
                </a:lnSpc>
                <a:spcBef>
                  <a:spcPts val="0"/>
                </a:spcBef>
                <a:spcAft>
                  <a:spcPts val="0"/>
                </a:spcAft>
              </a:pPr>
              <a:r>
                <a:rPr sz="1439">
                  <a:solidFill>
                    <a:srgbClr val="000000">
                      <a:alpha val="100000"/>
                    </a:srgbClr>
                  </a:solidFill>
                  <a:cs typeface="Calibri"/>
                </a:rPr>
                <a:t>Public Health Approach</a:t>
              </a:r>
            </a:p>
          </p:txBody>
        </p:sp>
        <p:sp>
          <p:nvSpPr>
            <p:cNvPr id="60" name="tx46">
              <a:extLst>
                <a:ext uri="{FF2B5EF4-FFF2-40B4-BE49-F238E27FC236}">
                  <a16:creationId xmlns:a16="http://schemas.microsoft.com/office/drawing/2014/main" id="{18FA2476-2F76-F690-0365-929E78DAD60C}"/>
                </a:ext>
              </a:extLst>
            </p:cNvPr>
            <p:cNvSpPr/>
            <p:nvPr/>
          </p:nvSpPr>
          <p:spPr>
            <a:xfrm rot="-5400000">
              <a:off x="304292" y="2348560"/>
              <a:ext cx="1445537" cy="157608"/>
            </a:xfrm>
            <a:prstGeom prst="rect">
              <a:avLst/>
            </a:prstGeom>
            <a:noFill/>
          </p:spPr>
          <p:txBody>
            <a:bodyPr wrap="none" lIns="0" tIns="0" rIns="0" bIns="0" anchor="ctr" anchorCtr="1"/>
            <a:lstStyle/>
            <a:p>
              <a:pPr marL="0" marR="0" indent="0" algn="l">
                <a:lnSpc>
                  <a:spcPts val="1439"/>
                </a:lnSpc>
                <a:spcBef>
                  <a:spcPts val="0"/>
                </a:spcBef>
                <a:spcAft>
                  <a:spcPts val="0"/>
                </a:spcAft>
              </a:pPr>
              <a:r>
                <a:rPr sz="1439">
                  <a:solidFill>
                    <a:srgbClr val="000000">
                      <a:alpha val="100000"/>
                    </a:srgbClr>
                  </a:solidFill>
                  <a:cs typeface="Calibri"/>
                </a:rPr>
                <a:t>Number of Projects</a:t>
              </a:r>
            </a:p>
          </p:txBody>
        </p:sp>
        <p:sp>
          <p:nvSpPr>
            <p:cNvPr id="61" name="rc47">
              <a:extLst>
                <a:ext uri="{FF2B5EF4-FFF2-40B4-BE49-F238E27FC236}">
                  <a16:creationId xmlns:a16="http://schemas.microsoft.com/office/drawing/2014/main" id="{524E9AA6-E06B-8695-3DFA-1FFD68ECF443}"/>
                </a:ext>
              </a:extLst>
            </p:cNvPr>
            <p:cNvSpPr/>
            <p:nvPr/>
          </p:nvSpPr>
          <p:spPr>
            <a:xfrm>
              <a:off x="2712725" y="4124798"/>
              <a:ext cx="3187309" cy="371286"/>
            </a:xfrm>
            <a:prstGeom prst="rect">
              <a:avLst/>
            </a:prstGeom>
            <a:solidFill>
              <a:srgbClr val="FFFFFF">
                <a:alpha val="100000"/>
              </a:srgbClr>
            </a:solidFill>
          </p:spPr>
          <p:txBody>
            <a:bodyPr/>
            <a:lstStyle/>
            <a:p>
              <a:endParaRPr/>
            </a:p>
          </p:txBody>
        </p:sp>
        <p:sp>
          <p:nvSpPr>
            <p:cNvPr id="62" name="rc48">
              <a:extLst>
                <a:ext uri="{FF2B5EF4-FFF2-40B4-BE49-F238E27FC236}">
                  <a16:creationId xmlns:a16="http://schemas.microsoft.com/office/drawing/2014/main" id="{2F3CA4A8-FC42-41FA-8F92-8A2C777AD94C}"/>
                </a:ext>
              </a:extLst>
            </p:cNvPr>
            <p:cNvSpPr/>
            <p:nvPr/>
          </p:nvSpPr>
          <p:spPr>
            <a:xfrm>
              <a:off x="2864556" y="4200713"/>
              <a:ext cx="219456" cy="219455"/>
            </a:xfrm>
            <a:prstGeom prst="rect">
              <a:avLst/>
            </a:prstGeom>
            <a:solidFill>
              <a:srgbClr val="FFFFFF">
                <a:alpha val="100000"/>
              </a:srgbClr>
            </a:solidFill>
          </p:spPr>
          <p:txBody>
            <a:bodyPr/>
            <a:lstStyle/>
            <a:p>
              <a:endParaRPr/>
            </a:p>
          </p:txBody>
        </p:sp>
        <p:sp>
          <p:nvSpPr>
            <p:cNvPr id="63" name="rc49">
              <a:extLst>
                <a:ext uri="{FF2B5EF4-FFF2-40B4-BE49-F238E27FC236}">
                  <a16:creationId xmlns:a16="http://schemas.microsoft.com/office/drawing/2014/main" id="{4D65A3AB-77A4-D5E8-5162-155C40290DD6}"/>
                </a:ext>
              </a:extLst>
            </p:cNvPr>
            <p:cNvSpPr/>
            <p:nvPr/>
          </p:nvSpPr>
          <p:spPr>
            <a:xfrm>
              <a:off x="2873556" y="4209713"/>
              <a:ext cx="201456" cy="201456"/>
            </a:xfrm>
            <a:prstGeom prst="rect">
              <a:avLst/>
            </a:prstGeom>
            <a:solidFill>
              <a:srgbClr val="4472C4">
                <a:alpha val="100000"/>
              </a:srgbClr>
            </a:solidFill>
          </p:spPr>
          <p:txBody>
            <a:bodyPr/>
            <a:lstStyle/>
            <a:p>
              <a:endParaRPr/>
            </a:p>
          </p:txBody>
        </p:sp>
        <p:sp>
          <p:nvSpPr>
            <p:cNvPr id="64" name="rc50">
              <a:extLst>
                <a:ext uri="{FF2B5EF4-FFF2-40B4-BE49-F238E27FC236}">
                  <a16:creationId xmlns:a16="http://schemas.microsoft.com/office/drawing/2014/main" id="{60D649D4-D6A7-2411-AE6F-052062915A42}"/>
                </a:ext>
              </a:extLst>
            </p:cNvPr>
            <p:cNvSpPr/>
            <p:nvPr/>
          </p:nvSpPr>
          <p:spPr>
            <a:xfrm>
              <a:off x="3636190" y="4200713"/>
              <a:ext cx="219455" cy="219455"/>
            </a:xfrm>
            <a:prstGeom prst="rect">
              <a:avLst/>
            </a:prstGeom>
            <a:solidFill>
              <a:srgbClr val="FFFFFF">
                <a:alpha val="100000"/>
              </a:srgbClr>
            </a:solidFill>
          </p:spPr>
          <p:txBody>
            <a:bodyPr/>
            <a:lstStyle/>
            <a:p>
              <a:endParaRPr/>
            </a:p>
          </p:txBody>
        </p:sp>
        <p:sp>
          <p:nvSpPr>
            <p:cNvPr id="65" name="rc51">
              <a:extLst>
                <a:ext uri="{FF2B5EF4-FFF2-40B4-BE49-F238E27FC236}">
                  <a16:creationId xmlns:a16="http://schemas.microsoft.com/office/drawing/2014/main" id="{5416703A-7488-7380-D3AC-E572A315FDA0}"/>
                </a:ext>
              </a:extLst>
            </p:cNvPr>
            <p:cNvSpPr/>
            <p:nvPr/>
          </p:nvSpPr>
          <p:spPr>
            <a:xfrm>
              <a:off x="3645190" y="4209713"/>
              <a:ext cx="201456" cy="201456"/>
            </a:xfrm>
            <a:prstGeom prst="rect">
              <a:avLst/>
            </a:prstGeom>
            <a:solidFill>
              <a:srgbClr val="8FAADC">
                <a:alpha val="100000"/>
              </a:srgbClr>
            </a:solidFill>
          </p:spPr>
          <p:txBody>
            <a:bodyPr/>
            <a:lstStyle/>
            <a:p>
              <a:endParaRPr/>
            </a:p>
          </p:txBody>
        </p:sp>
        <p:sp>
          <p:nvSpPr>
            <p:cNvPr id="66" name="rc52">
              <a:extLst>
                <a:ext uri="{FF2B5EF4-FFF2-40B4-BE49-F238E27FC236}">
                  <a16:creationId xmlns:a16="http://schemas.microsoft.com/office/drawing/2014/main" id="{FE9C424E-0104-8DDD-5DE5-2B0064793905}"/>
                </a:ext>
              </a:extLst>
            </p:cNvPr>
            <p:cNvSpPr/>
            <p:nvPr/>
          </p:nvSpPr>
          <p:spPr>
            <a:xfrm>
              <a:off x="5077365" y="4200713"/>
              <a:ext cx="219455" cy="219455"/>
            </a:xfrm>
            <a:prstGeom prst="rect">
              <a:avLst/>
            </a:prstGeom>
            <a:solidFill>
              <a:srgbClr val="FFFFFF">
                <a:alpha val="100000"/>
              </a:srgbClr>
            </a:solidFill>
          </p:spPr>
          <p:txBody>
            <a:bodyPr/>
            <a:lstStyle/>
            <a:p>
              <a:endParaRPr/>
            </a:p>
          </p:txBody>
        </p:sp>
        <p:sp>
          <p:nvSpPr>
            <p:cNvPr id="67" name="rc53">
              <a:extLst>
                <a:ext uri="{FF2B5EF4-FFF2-40B4-BE49-F238E27FC236}">
                  <a16:creationId xmlns:a16="http://schemas.microsoft.com/office/drawing/2014/main" id="{7ABDE028-64DA-0C46-D403-DB72E6AFD660}"/>
                </a:ext>
              </a:extLst>
            </p:cNvPr>
            <p:cNvSpPr/>
            <p:nvPr/>
          </p:nvSpPr>
          <p:spPr>
            <a:xfrm>
              <a:off x="5086365" y="4209713"/>
              <a:ext cx="201456" cy="201456"/>
            </a:xfrm>
            <a:prstGeom prst="rect">
              <a:avLst/>
            </a:prstGeom>
            <a:solidFill>
              <a:srgbClr val="A5A5A5">
                <a:alpha val="100000"/>
              </a:srgbClr>
            </a:solidFill>
          </p:spPr>
          <p:txBody>
            <a:bodyPr/>
            <a:lstStyle/>
            <a:p>
              <a:endParaRPr/>
            </a:p>
          </p:txBody>
        </p:sp>
        <p:sp>
          <p:nvSpPr>
            <p:cNvPr id="68" name="tx54">
              <a:extLst>
                <a:ext uri="{FF2B5EF4-FFF2-40B4-BE49-F238E27FC236}">
                  <a16:creationId xmlns:a16="http://schemas.microsoft.com/office/drawing/2014/main" id="{A9A59345-43C5-6836-6B6F-3993C99C9836}"/>
                </a:ext>
              </a:extLst>
            </p:cNvPr>
            <p:cNvSpPr/>
            <p:nvPr/>
          </p:nvSpPr>
          <p:spPr>
            <a:xfrm>
              <a:off x="3159927" y="4267963"/>
              <a:ext cx="400347"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SP AMP</a:t>
              </a:r>
            </a:p>
          </p:txBody>
        </p:sp>
        <p:sp>
          <p:nvSpPr>
            <p:cNvPr id="69" name="tx55">
              <a:extLst>
                <a:ext uri="{FF2B5EF4-FFF2-40B4-BE49-F238E27FC236}">
                  <a16:creationId xmlns:a16="http://schemas.microsoft.com/office/drawing/2014/main" id="{5536E8B4-4E88-D38B-921B-1D8D56263EFC}"/>
                </a:ext>
              </a:extLst>
            </p:cNvPr>
            <p:cNvSpPr/>
            <p:nvPr/>
          </p:nvSpPr>
          <p:spPr>
            <a:xfrm>
              <a:off x="3931562" y="4263002"/>
              <a:ext cx="1069888" cy="87560"/>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ORD but not SP AMP</a:t>
              </a:r>
            </a:p>
          </p:txBody>
        </p:sp>
        <p:sp>
          <p:nvSpPr>
            <p:cNvPr id="111" name="tx56">
              <a:extLst>
                <a:ext uri="{FF2B5EF4-FFF2-40B4-BE49-F238E27FC236}">
                  <a16:creationId xmlns:a16="http://schemas.microsoft.com/office/drawing/2014/main" id="{DED1426B-EF38-B46D-4082-9224E4A47FA3}"/>
                </a:ext>
              </a:extLst>
            </p:cNvPr>
            <p:cNvSpPr/>
            <p:nvPr/>
          </p:nvSpPr>
          <p:spPr>
            <a:xfrm>
              <a:off x="5372736" y="4267963"/>
              <a:ext cx="451383"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Not ORD</a:t>
              </a:r>
            </a:p>
          </p:txBody>
        </p:sp>
        <p:sp>
          <p:nvSpPr>
            <p:cNvPr id="113" name="tx57">
              <a:extLst>
                <a:ext uri="{FF2B5EF4-FFF2-40B4-BE49-F238E27FC236}">
                  <a16:creationId xmlns:a16="http://schemas.microsoft.com/office/drawing/2014/main" id="{AA35EB79-BD20-3B36-1D77-8307F2240EDD}"/>
                </a:ext>
              </a:extLst>
            </p:cNvPr>
            <p:cNvSpPr/>
            <p:nvPr/>
          </p:nvSpPr>
          <p:spPr>
            <a:xfrm>
              <a:off x="1567965" y="941246"/>
              <a:ext cx="5476830" cy="183877"/>
            </a:xfrm>
            <a:prstGeom prst="rect">
              <a:avLst/>
            </a:prstGeom>
            <a:noFill/>
          </p:spPr>
          <p:txBody>
            <a:bodyPr wrap="none" lIns="0" tIns="0" rIns="0" bIns="0" anchor="ctr" anchorCtr="1"/>
            <a:lstStyle/>
            <a:p>
              <a:pPr marL="0" marR="0" indent="0" algn="l">
                <a:lnSpc>
                  <a:spcPts val="1679"/>
                </a:lnSpc>
                <a:spcBef>
                  <a:spcPts val="0"/>
                </a:spcBef>
                <a:spcAft>
                  <a:spcPts val="0"/>
                </a:spcAft>
              </a:pPr>
              <a:r>
                <a:rPr sz="1679" b="1">
                  <a:solidFill>
                    <a:srgbClr val="000000">
                      <a:alpha val="100000"/>
                    </a:srgbClr>
                  </a:solidFill>
                  <a:cs typeface="Calibri"/>
                </a:rPr>
                <a:t>Distribution of SPRINT API Projects by Public Health Approach</a:t>
              </a:r>
            </a:p>
          </p:txBody>
        </p:sp>
      </p:grpSp>
      <p:sp>
        <p:nvSpPr>
          <p:cNvPr id="13" name="TextBox 12">
            <a:extLst>
              <a:ext uri="{FF2B5EF4-FFF2-40B4-BE49-F238E27FC236}">
                <a16:creationId xmlns:a16="http://schemas.microsoft.com/office/drawing/2014/main" id="{7F0F4451-7D02-B489-10DB-AE4A31BCEC19}"/>
              </a:ext>
            </a:extLst>
          </p:cNvPr>
          <p:cNvSpPr txBox="1"/>
          <p:nvPr/>
        </p:nvSpPr>
        <p:spPr>
          <a:xfrm>
            <a:off x="2425065" y="6084592"/>
            <a:ext cx="6446519" cy="600164"/>
          </a:xfrm>
          <a:prstGeom prst="rect">
            <a:avLst/>
          </a:prstGeom>
          <a:noFill/>
        </p:spPr>
        <p:txBody>
          <a:bodyPr wrap="square" rtlCol="0">
            <a:spAutoFit/>
          </a:bodyPr>
          <a:lstStyle/>
          <a:p>
            <a:pPr algn="ctr"/>
            <a:r>
              <a:rPr lang="en-US" sz="1100">
                <a:solidFill>
                  <a:schemeClr val="bg1"/>
                </a:solidFill>
              </a:rPr>
              <a:t>Source: RAFT data on 149 projects in the Suicide Prevention portfolio with start years between 2005-2023; data on 148 projects from the SPRINT API pulled on June 15, 2023.</a:t>
            </a:r>
          </a:p>
          <a:p>
            <a:pPr algn="ctr"/>
            <a:r>
              <a:rPr lang="en-US" sz="1100">
                <a:solidFill>
                  <a:schemeClr val="bg1"/>
                </a:solidFill>
              </a:rPr>
              <a:t> For a full list of all SPRINT API projects and their matches in RAFT, see Appendix F.</a:t>
            </a:r>
          </a:p>
        </p:txBody>
      </p:sp>
      <p:sp>
        <p:nvSpPr>
          <p:cNvPr id="6" name="TextBox 5">
            <a:extLst>
              <a:ext uri="{FF2B5EF4-FFF2-40B4-BE49-F238E27FC236}">
                <a16:creationId xmlns:a16="http://schemas.microsoft.com/office/drawing/2014/main" id="{FB0A2C0C-686A-AD14-3529-3C3639C946EE}"/>
              </a:ext>
            </a:extLst>
          </p:cNvPr>
          <p:cNvSpPr txBox="1"/>
          <p:nvPr/>
        </p:nvSpPr>
        <p:spPr>
          <a:xfrm>
            <a:off x="196148" y="5654465"/>
            <a:ext cx="4893868" cy="430887"/>
          </a:xfrm>
          <a:prstGeom prst="rect">
            <a:avLst/>
          </a:prstGeom>
          <a:noFill/>
        </p:spPr>
        <p:txBody>
          <a:bodyPr wrap="square" rtlCol="0">
            <a:spAutoFit/>
          </a:bodyPr>
          <a:lstStyle/>
          <a:p>
            <a:r>
              <a:rPr lang="en-US" sz="1100" baseline="30000" dirty="0"/>
              <a:t>1</a:t>
            </a:r>
            <a:r>
              <a:rPr lang="en-US" sz="1100" dirty="0"/>
              <a:t> public health </a:t>
            </a:r>
            <a:r>
              <a:rPr lang="en-US" sz="1100" dirty="0" err="1"/>
              <a:t>approache</a:t>
            </a:r>
            <a:r>
              <a:rPr lang="en-US" sz="1100" dirty="0"/>
              <a:t> is a data entry field in the SPRINT API, individuals entering projects into the SPRINT API are required to fill out this field </a:t>
            </a:r>
          </a:p>
        </p:txBody>
      </p:sp>
    </p:spTree>
    <p:extLst>
      <p:ext uri="{BB962C8B-B14F-4D97-AF65-F5344CB8AC3E}">
        <p14:creationId xmlns:p14="http://schemas.microsoft.com/office/powerpoint/2010/main" val="36965575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97D6AC-9C8E-BDE6-F4C7-468BA356C02C}"/>
              </a:ext>
            </a:extLst>
          </p:cNvPr>
          <p:cNvSpPr/>
          <p:nvPr>
            <p:custDataLst>
              <p:tags r:id="rId2"/>
            </p:custDataLst>
          </p:nvPr>
        </p:nvSpPr>
        <p:spPr>
          <a:xfrm>
            <a:off x="1416337" y="3360660"/>
            <a:ext cx="10332720" cy="400869"/>
          </a:xfrm>
          <a:prstGeom prst="rect">
            <a:avLst/>
          </a:prstGeom>
          <a:solidFill>
            <a:srgbClr val="D9D9D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74127" rIns="0" bIns="74127" numCol="1" spcCol="0" rtlCol="0" fromWordArt="0" anchor="t" anchorCtr="0" forceAA="0" compatLnSpc="1">
            <a:prstTxWarp prst="textNoShape">
              <a:avLst/>
            </a:prstTxWarp>
            <a:noAutofit/>
          </a:bodyPr>
          <a:lstStyle/>
          <a:p>
            <a:pPr algn="ctr">
              <a:spcBef>
                <a:spcPct val="0"/>
              </a:spcBef>
              <a:spcAft>
                <a:spcPct val="0"/>
              </a:spcAft>
            </a:pPr>
            <a:endParaRPr lang="en-US" sz="1556">
              <a:solidFill>
                <a:schemeClr val="tx1"/>
              </a:solidFill>
            </a:endParaRPr>
          </a:p>
        </p:txBody>
      </p:sp>
      <p:sp>
        <p:nvSpPr>
          <p:cNvPr id="183" name="Rectangle 182">
            <a:hlinkClick r:id="rId27" action="ppaction://hlinksldjump"/>
            <a:extLst>
              <a:ext uri="{FF2B5EF4-FFF2-40B4-BE49-F238E27FC236}">
                <a16:creationId xmlns:a16="http://schemas.microsoft.com/office/drawing/2014/main" id="{75B566B4-FD91-EF38-EEBF-928E7EAA946B}"/>
              </a:ext>
            </a:extLst>
          </p:cNvPr>
          <p:cNvSpPr/>
          <p:nvPr>
            <p:custDataLst>
              <p:tags r:id="rId3"/>
            </p:custDataLst>
          </p:nvPr>
        </p:nvSpPr>
        <p:spPr>
          <a:xfrm>
            <a:off x="964288" y="5612999"/>
            <a:ext cx="4030091" cy="38922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Appendix</a:t>
            </a:r>
          </a:p>
        </p:txBody>
      </p:sp>
      <p:sp>
        <p:nvSpPr>
          <p:cNvPr id="182" name="Rectangle 181">
            <a:hlinkClick r:id="rId28" action="ppaction://hlinksldjump"/>
            <a:extLst>
              <a:ext uri="{FF2B5EF4-FFF2-40B4-BE49-F238E27FC236}">
                <a16:creationId xmlns:a16="http://schemas.microsoft.com/office/drawing/2014/main" id="{1B749BA5-853C-43E7-DE8E-455BCCD2A4B8}"/>
              </a:ext>
            </a:extLst>
          </p:cNvPr>
          <p:cNvSpPr/>
          <p:nvPr>
            <p:custDataLst>
              <p:tags r:id="rId4"/>
            </p:custDataLst>
          </p:nvPr>
        </p:nvSpPr>
        <p:spPr>
          <a:xfrm>
            <a:off x="513293" y="5595581"/>
            <a:ext cx="389222" cy="389223"/>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0" b="1">
                <a:solidFill>
                  <a:schemeClr val="bg1"/>
                </a:solidFill>
              </a:rPr>
              <a:t>4</a:t>
            </a:r>
            <a:endParaRPr lang="en-US" sz="1550" b="1">
              <a:solidFill>
                <a:schemeClr val="bg1"/>
              </a:solidFill>
              <a:cs typeface="Calibri"/>
            </a:endParaRPr>
          </a:p>
        </p:txBody>
      </p:sp>
      <p:sp>
        <p:nvSpPr>
          <p:cNvPr id="177" name="Rectangle 176">
            <a:hlinkClick r:id="rId29" action="ppaction://hlinksldjump"/>
            <a:extLst>
              <a:ext uri="{FF2B5EF4-FFF2-40B4-BE49-F238E27FC236}">
                <a16:creationId xmlns:a16="http://schemas.microsoft.com/office/drawing/2014/main" id="{2B794581-48BC-85AC-CFA6-C79A54BE747B}"/>
              </a:ext>
            </a:extLst>
          </p:cNvPr>
          <p:cNvSpPr/>
          <p:nvPr>
            <p:custDataLst>
              <p:tags r:id="rId5"/>
            </p:custDataLst>
          </p:nvPr>
        </p:nvSpPr>
        <p:spPr>
          <a:xfrm>
            <a:off x="965344" y="5141240"/>
            <a:ext cx="4030091"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Methods</a:t>
            </a:r>
          </a:p>
        </p:txBody>
      </p:sp>
      <p:sp>
        <p:nvSpPr>
          <p:cNvPr id="176" name="Rectangle 175">
            <a:hlinkClick r:id="rId30" action="ppaction://hlinksldjump"/>
            <a:extLst>
              <a:ext uri="{FF2B5EF4-FFF2-40B4-BE49-F238E27FC236}">
                <a16:creationId xmlns:a16="http://schemas.microsoft.com/office/drawing/2014/main" id="{04831C24-338B-C589-B46F-01BD5343F06E}"/>
              </a:ext>
            </a:extLst>
          </p:cNvPr>
          <p:cNvSpPr/>
          <p:nvPr>
            <p:custDataLst>
              <p:tags r:id="rId6"/>
            </p:custDataLst>
          </p:nvPr>
        </p:nvSpPr>
        <p:spPr>
          <a:xfrm>
            <a:off x="514349" y="5141240"/>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3</a:t>
            </a:r>
          </a:p>
        </p:txBody>
      </p:sp>
      <p:sp>
        <p:nvSpPr>
          <p:cNvPr id="173" name="Rectangle 172">
            <a:hlinkClick r:id="rId31" action="ppaction://hlinksldjump"/>
            <a:extLst>
              <a:ext uri="{FF2B5EF4-FFF2-40B4-BE49-F238E27FC236}">
                <a16:creationId xmlns:a16="http://schemas.microsoft.com/office/drawing/2014/main" id="{DFD7428F-4073-C173-629B-A7BAB4544841}"/>
              </a:ext>
            </a:extLst>
          </p:cNvPr>
          <p:cNvSpPr/>
          <p:nvPr>
            <p:custDataLst>
              <p:tags r:id="rId7"/>
            </p:custDataLst>
          </p:nvPr>
        </p:nvSpPr>
        <p:spPr>
          <a:xfrm>
            <a:off x="965344" y="3823295"/>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2.5</a:t>
            </a:r>
          </a:p>
        </p:txBody>
      </p:sp>
      <p:sp>
        <p:nvSpPr>
          <p:cNvPr id="170" name="Rectangle 169">
            <a:hlinkClick r:id="rId32" action="ppaction://hlinksldjump"/>
            <a:extLst>
              <a:ext uri="{FF2B5EF4-FFF2-40B4-BE49-F238E27FC236}">
                <a16:creationId xmlns:a16="http://schemas.microsoft.com/office/drawing/2014/main" id="{CE3B08EB-867B-4B5E-8936-998184981810}"/>
              </a:ext>
            </a:extLst>
          </p:cNvPr>
          <p:cNvSpPr/>
          <p:nvPr>
            <p:custDataLst>
              <p:tags r:id="rId8"/>
            </p:custDataLst>
          </p:nvPr>
        </p:nvSpPr>
        <p:spPr>
          <a:xfrm>
            <a:off x="965344" y="3390588"/>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2.4</a:t>
            </a:r>
          </a:p>
        </p:txBody>
      </p:sp>
      <p:sp>
        <p:nvSpPr>
          <p:cNvPr id="167" name="Rectangle 166">
            <a:hlinkClick r:id="rId33" action="ppaction://hlinksldjump"/>
            <a:extLst>
              <a:ext uri="{FF2B5EF4-FFF2-40B4-BE49-F238E27FC236}">
                <a16:creationId xmlns:a16="http://schemas.microsoft.com/office/drawing/2014/main" id="{03BC1964-4BD5-0668-82A2-F658A5C79422}"/>
              </a:ext>
            </a:extLst>
          </p:cNvPr>
          <p:cNvSpPr/>
          <p:nvPr>
            <p:custDataLst>
              <p:tags r:id="rId9"/>
            </p:custDataLst>
          </p:nvPr>
        </p:nvSpPr>
        <p:spPr>
          <a:xfrm>
            <a:off x="965344" y="2939593"/>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2.3</a:t>
            </a:r>
          </a:p>
        </p:txBody>
      </p:sp>
      <p:sp>
        <p:nvSpPr>
          <p:cNvPr id="164" name="Rectangle 163">
            <a:hlinkClick r:id="rId34" action="ppaction://hlinksldjump"/>
            <a:extLst>
              <a:ext uri="{FF2B5EF4-FFF2-40B4-BE49-F238E27FC236}">
                <a16:creationId xmlns:a16="http://schemas.microsoft.com/office/drawing/2014/main" id="{C9ADBCBA-EDFE-1F92-A40E-D4DC8C7292AE}"/>
              </a:ext>
            </a:extLst>
          </p:cNvPr>
          <p:cNvSpPr/>
          <p:nvPr>
            <p:custDataLst>
              <p:tags r:id="rId10"/>
            </p:custDataLst>
          </p:nvPr>
        </p:nvSpPr>
        <p:spPr>
          <a:xfrm>
            <a:off x="965344" y="2488598"/>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2.2</a:t>
            </a:r>
          </a:p>
        </p:txBody>
      </p:sp>
      <p:sp>
        <p:nvSpPr>
          <p:cNvPr id="162" name="Rectangle 161">
            <a:hlinkClick r:id="rId35" action="ppaction://hlinksldjump"/>
            <a:extLst>
              <a:ext uri="{FF2B5EF4-FFF2-40B4-BE49-F238E27FC236}">
                <a16:creationId xmlns:a16="http://schemas.microsoft.com/office/drawing/2014/main" id="{ACF87887-FA77-EA3B-C02F-037BE6E775AA}"/>
              </a:ext>
            </a:extLst>
          </p:cNvPr>
          <p:cNvSpPr/>
          <p:nvPr>
            <p:custDataLst>
              <p:tags r:id="rId11"/>
            </p:custDataLst>
          </p:nvPr>
        </p:nvSpPr>
        <p:spPr>
          <a:xfrm>
            <a:off x="1416338" y="2037603"/>
            <a:ext cx="3579097" cy="38922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Introduction</a:t>
            </a:r>
          </a:p>
        </p:txBody>
      </p:sp>
      <p:sp>
        <p:nvSpPr>
          <p:cNvPr id="161" name="Rectangle 160">
            <a:hlinkClick r:id="rId35" action="ppaction://hlinksldjump"/>
            <a:extLst>
              <a:ext uri="{FF2B5EF4-FFF2-40B4-BE49-F238E27FC236}">
                <a16:creationId xmlns:a16="http://schemas.microsoft.com/office/drawing/2014/main" id="{9AE428D3-E97D-C34A-28B4-3A4F758E0D6B}"/>
              </a:ext>
            </a:extLst>
          </p:cNvPr>
          <p:cNvSpPr/>
          <p:nvPr>
            <p:custDataLst>
              <p:tags r:id="rId12"/>
            </p:custDataLst>
          </p:nvPr>
        </p:nvSpPr>
        <p:spPr>
          <a:xfrm>
            <a:off x="965344" y="2037603"/>
            <a:ext cx="389222" cy="389223"/>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2.1</a:t>
            </a:r>
          </a:p>
        </p:txBody>
      </p:sp>
      <p:sp>
        <p:nvSpPr>
          <p:cNvPr id="158" name="Rectangle 157">
            <a:hlinkClick r:id="rId35" action="ppaction://hlinksldjump"/>
            <a:extLst>
              <a:ext uri="{FF2B5EF4-FFF2-40B4-BE49-F238E27FC236}">
                <a16:creationId xmlns:a16="http://schemas.microsoft.com/office/drawing/2014/main" id="{3C7EA948-68F5-20D2-E3E6-8AFC99678516}"/>
              </a:ext>
            </a:extLst>
          </p:cNvPr>
          <p:cNvSpPr/>
          <p:nvPr>
            <p:custDataLst>
              <p:tags r:id="rId13"/>
            </p:custDataLst>
          </p:nvPr>
        </p:nvSpPr>
        <p:spPr>
          <a:xfrm>
            <a:off x="965344" y="1630154"/>
            <a:ext cx="4030091"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Key Findings</a:t>
            </a:r>
          </a:p>
        </p:txBody>
      </p:sp>
      <p:sp>
        <p:nvSpPr>
          <p:cNvPr id="157" name="Rectangle 156">
            <a:hlinkClick r:id="rId35" action="ppaction://hlinksldjump"/>
            <a:extLst>
              <a:ext uri="{FF2B5EF4-FFF2-40B4-BE49-F238E27FC236}">
                <a16:creationId xmlns:a16="http://schemas.microsoft.com/office/drawing/2014/main" id="{A19FCA9D-9F5C-9CC7-8AD8-7AAFCDA56EE6}"/>
              </a:ext>
            </a:extLst>
          </p:cNvPr>
          <p:cNvSpPr/>
          <p:nvPr>
            <p:custDataLst>
              <p:tags r:id="rId14"/>
            </p:custDataLst>
          </p:nvPr>
        </p:nvSpPr>
        <p:spPr>
          <a:xfrm>
            <a:off x="514349" y="1630154"/>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a:t>
            </a:r>
          </a:p>
        </p:txBody>
      </p:sp>
      <p:sp>
        <p:nvSpPr>
          <p:cNvPr id="155" name="Rectangle 154">
            <a:hlinkClick r:id="rId36" action="ppaction://hlinksldjump"/>
            <a:extLst>
              <a:ext uri="{FF2B5EF4-FFF2-40B4-BE49-F238E27FC236}">
                <a16:creationId xmlns:a16="http://schemas.microsoft.com/office/drawing/2014/main" id="{64D4A2D5-2D62-5B9F-0A3A-99F2223C982D}"/>
              </a:ext>
            </a:extLst>
          </p:cNvPr>
          <p:cNvSpPr/>
          <p:nvPr>
            <p:custDataLst>
              <p:tags r:id="rId15"/>
            </p:custDataLst>
          </p:nvPr>
        </p:nvSpPr>
        <p:spPr>
          <a:xfrm>
            <a:off x="965344" y="1205286"/>
            <a:ext cx="4030091" cy="38922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Executive Summary</a:t>
            </a:r>
          </a:p>
        </p:txBody>
      </p:sp>
      <p:sp>
        <p:nvSpPr>
          <p:cNvPr id="154" name="Rectangle 153">
            <a:hlinkClick r:id="rId31" action="ppaction://hlinksldjump"/>
            <a:extLst>
              <a:ext uri="{FF2B5EF4-FFF2-40B4-BE49-F238E27FC236}">
                <a16:creationId xmlns:a16="http://schemas.microsoft.com/office/drawing/2014/main" id="{EBC105E6-3DD1-FBD9-32AB-5E308DBA2A78}"/>
              </a:ext>
            </a:extLst>
          </p:cNvPr>
          <p:cNvSpPr/>
          <p:nvPr>
            <p:custDataLst>
              <p:tags r:id="rId16"/>
            </p:custDataLst>
          </p:nvPr>
        </p:nvSpPr>
        <p:spPr>
          <a:xfrm>
            <a:off x="514349" y="1205286"/>
            <a:ext cx="389222" cy="389223"/>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1</a:t>
            </a:r>
          </a:p>
        </p:txBody>
      </p:sp>
      <p:sp>
        <p:nvSpPr>
          <p:cNvPr id="153" name="Title 152">
            <a:extLst>
              <a:ext uri="{FF2B5EF4-FFF2-40B4-BE49-F238E27FC236}">
                <a16:creationId xmlns:a16="http://schemas.microsoft.com/office/drawing/2014/main" id="{AE156AD7-270C-DA2D-BCB4-AE84976E3F64}"/>
              </a:ext>
            </a:extLst>
          </p:cNvPr>
          <p:cNvSpPr>
            <a:spLocks noGrp="1"/>
          </p:cNvSpPr>
          <p:nvPr>
            <p:ph type="title"/>
            <p:custDataLst>
              <p:tags r:id="rId17"/>
            </p:custDataLst>
          </p:nvPr>
        </p:nvSpPr>
        <p:spPr/>
        <p:txBody>
          <a:bodyPr/>
          <a:lstStyle/>
          <a:p>
            <a:r>
              <a:rPr lang="en-US" sz="2800"/>
              <a:t>Table of Contents</a:t>
            </a:r>
          </a:p>
        </p:txBody>
      </p:sp>
      <p:sp>
        <p:nvSpPr>
          <p:cNvPr id="3" name="Slide Number Placeholder 2">
            <a:extLst>
              <a:ext uri="{FF2B5EF4-FFF2-40B4-BE49-F238E27FC236}">
                <a16:creationId xmlns:a16="http://schemas.microsoft.com/office/drawing/2014/main" id="{75277F90-0AE7-1324-E21E-263D78226E71}"/>
              </a:ext>
            </a:extLst>
          </p:cNvPr>
          <p:cNvSpPr>
            <a:spLocks noGrp="1"/>
          </p:cNvSpPr>
          <p:nvPr>
            <p:ph type="sldNum" sz="quarter" idx="12"/>
          </p:nvPr>
        </p:nvSpPr>
        <p:spPr>
          <a:xfrm>
            <a:off x="4724400" y="6307524"/>
            <a:ext cx="2743200" cy="365125"/>
          </a:xfrm>
        </p:spPr>
        <p:txBody>
          <a:bodyPr/>
          <a:lstStyle/>
          <a:p>
            <a:fld id="{61ED25BF-8B08-481C-9175-42CBF3C8334C}" type="slidenum">
              <a:rPr lang="en-US" smtClean="0"/>
              <a:pPr/>
              <a:t>38</a:t>
            </a:fld>
            <a:endParaRPr lang="en-US"/>
          </a:p>
        </p:txBody>
      </p:sp>
      <p:cxnSp>
        <p:nvCxnSpPr>
          <p:cNvPr id="185" name="Straight Connector 184">
            <a:extLst>
              <a:ext uri="{FF2B5EF4-FFF2-40B4-BE49-F238E27FC236}">
                <a16:creationId xmlns:a16="http://schemas.microsoft.com/office/drawing/2014/main" id="{00C42B0E-C1F7-5C67-4FEE-5393EF0EEF14}"/>
              </a:ext>
            </a:extLst>
          </p:cNvPr>
          <p:cNvCxnSpPr>
            <a:cxnSpLocks/>
          </p:cNvCxnSpPr>
          <p:nvPr/>
        </p:nvCxnSpPr>
        <p:spPr>
          <a:xfrm>
            <a:off x="2892835" y="1402767"/>
            <a:ext cx="822960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AB9624E8-128C-0899-83A0-4EBE1A08BA56}"/>
              </a:ext>
            </a:extLst>
          </p:cNvPr>
          <p:cNvCxnSpPr>
            <a:cxnSpLocks/>
          </p:cNvCxnSpPr>
          <p:nvPr/>
        </p:nvCxnSpPr>
        <p:spPr>
          <a:xfrm flipV="1">
            <a:off x="2306510" y="1839949"/>
            <a:ext cx="8792917" cy="2134"/>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2E5D82FD-E208-864A-F7AD-FEDB92FB274E}"/>
              </a:ext>
            </a:extLst>
          </p:cNvPr>
          <p:cNvCxnSpPr>
            <a:cxnSpLocks/>
          </p:cNvCxnSpPr>
          <p:nvPr/>
        </p:nvCxnSpPr>
        <p:spPr>
          <a:xfrm>
            <a:off x="2671887" y="2314659"/>
            <a:ext cx="8438249"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5B575469-34FF-3619-6549-91E774D444EC}"/>
              </a:ext>
            </a:extLst>
          </p:cNvPr>
          <p:cNvCxnSpPr>
            <a:cxnSpLocks/>
          </p:cNvCxnSpPr>
          <p:nvPr/>
        </p:nvCxnSpPr>
        <p:spPr>
          <a:xfrm flipV="1">
            <a:off x="1915388" y="5340009"/>
            <a:ext cx="9200348"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935F5FCA-8D45-6671-BF21-3B58BE7B5B09}"/>
              </a:ext>
            </a:extLst>
          </p:cNvPr>
          <p:cNvCxnSpPr>
            <a:cxnSpLocks/>
          </p:cNvCxnSpPr>
          <p:nvPr/>
        </p:nvCxnSpPr>
        <p:spPr>
          <a:xfrm flipV="1">
            <a:off x="2053359" y="5786985"/>
            <a:ext cx="905256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 name="Rectangle 7">
            <a:hlinkClick r:id="rId33" action="ppaction://hlinksldjump"/>
            <a:extLst>
              <a:ext uri="{FF2B5EF4-FFF2-40B4-BE49-F238E27FC236}">
                <a16:creationId xmlns:a16="http://schemas.microsoft.com/office/drawing/2014/main" id="{AD3C91A2-C074-F570-0CEA-A66FC48FFE1F}"/>
              </a:ext>
            </a:extLst>
          </p:cNvPr>
          <p:cNvSpPr/>
          <p:nvPr>
            <p:custDataLst>
              <p:tags r:id="rId18"/>
            </p:custDataLst>
          </p:nvPr>
        </p:nvSpPr>
        <p:spPr>
          <a:xfrm>
            <a:off x="1437155" y="3371165"/>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VA Investigator Distribution Analysis</a:t>
            </a:r>
          </a:p>
        </p:txBody>
      </p:sp>
      <p:sp>
        <p:nvSpPr>
          <p:cNvPr id="9" name="Rectangle 8">
            <a:hlinkClick r:id="rId37" action="ppaction://hlinksldjump"/>
            <a:extLst>
              <a:ext uri="{FF2B5EF4-FFF2-40B4-BE49-F238E27FC236}">
                <a16:creationId xmlns:a16="http://schemas.microsoft.com/office/drawing/2014/main" id="{F580796C-89F3-4202-A5CC-C8B238E3AF68}"/>
              </a:ext>
            </a:extLst>
          </p:cNvPr>
          <p:cNvSpPr/>
          <p:nvPr>
            <p:custDataLst>
              <p:tags r:id="rId19"/>
            </p:custDataLst>
          </p:nvPr>
        </p:nvSpPr>
        <p:spPr>
          <a:xfrm>
            <a:off x="1416338" y="2939593"/>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Suicide Prevention Research Impact Network (SPRINT) Analysis </a:t>
            </a:r>
          </a:p>
        </p:txBody>
      </p:sp>
      <p:sp>
        <p:nvSpPr>
          <p:cNvPr id="11" name="Rectangle 10">
            <a:hlinkClick r:id="rId38" action="ppaction://hlinksldjump"/>
            <a:extLst>
              <a:ext uri="{FF2B5EF4-FFF2-40B4-BE49-F238E27FC236}">
                <a16:creationId xmlns:a16="http://schemas.microsoft.com/office/drawing/2014/main" id="{C4C77EAA-891B-1BC5-6B98-0D2591FEA775}"/>
              </a:ext>
            </a:extLst>
          </p:cNvPr>
          <p:cNvSpPr/>
          <p:nvPr>
            <p:custDataLst>
              <p:tags r:id="rId20"/>
            </p:custDataLst>
          </p:nvPr>
        </p:nvSpPr>
        <p:spPr>
          <a:xfrm>
            <a:off x="1416338" y="2488598"/>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VA Project Distribution Analysis</a:t>
            </a:r>
          </a:p>
        </p:txBody>
      </p:sp>
      <p:cxnSp>
        <p:nvCxnSpPr>
          <p:cNvPr id="13" name="Straight Connector 12">
            <a:extLst>
              <a:ext uri="{FF2B5EF4-FFF2-40B4-BE49-F238E27FC236}">
                <a16:creationId xmlns:a16="http://schemas.microsoft.com/office/drawing/2014/main" id="{55EBDD96-4192-FE1C-1A27-C32F21A0ABDF}"/>
              </a:ext>
            </a:extLst>
          </p:cNvPr>
          <p:cNvCxnSpPr>
            <a:cxnSpLocks/>
          </p:cNvCxnSpPr>
          <p:nvPr/>
        </p:nvCxnSpPr>
        <p:spPr>
          <a:xfrm flipV="1">
            <a:off x="4276436" y="2684485"/>
            <a:ext cx="6820447"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96566B-6EDD-5DC8-1EB2-B99BAE12AF1D}"/>
              </a:ext>
            </a:extLst>
          </p:cNvPr>
          <p:cNvCxnSpPr>
            <a:cxnSpLocks/>
          </p:cNvCxnSpPr>
          <p:nvPr/>
        </p:nvCxnSpPr>
        <p:spPr>
          <a:xfrm>
            <a:off x="6712435" y="3134204"/>
            <a:ext cx="438912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980683E-FB3E-6134-7B04-061D1DBD0364}"/>
              </a:ext>
            </a:extLst>
          </p:cNvPr>
          <p:cNvCxnSpPr>
            <a:cxnSpLocks/>
          </p:cNvCxnSpPr>
          <p:nvPr/>
        </p:nvCxnSpPr>
        <p:spPr>
          <a:xfrm>
            <a:off x="4724400" y="3572474"/>
            <a:ext cx="6400800" cy="1"/>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D85064F-7D9F-EE5A-2DCF-37ABC0B756B1}"/>
              </a:ext>
            </a:extLst>
          </p:cNvPr>
          <p:cNvCxnSpPr>
            <a:cxnSpLocks/>
          </p:cNvCxnSpPr>
          <p:nvPr/>
        </p:nvCxnSpPr>
        <p:spPr>
          <a:xfrm>
            <a:off x="3609000" y="4017623"/>
            <a:ext cx="749808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6" name="Rectangle 45">
            <a:hlinkClick r:id="rId39" action="ppaction://hlinksldjump"/>
            <a:extLst>
              <a:ext uri="{FF2B5EF4-FFF2-40B4-BE49-F238E27FC236}">
                <a16:creationId xmlns:a16="http://schemas.microsoft.com/office/drawing/2014/main" id="{59994B8E-8FA0-270A-7B1A-272CBB88324F}"/>
              </a:ext>
            </a:extLst>
          </p:cNvPr>
          <p:cNvSpPr/>
          <p:nvPr>
            <p:custDataLst>
              <p:tags r:id="rId21"/>
            </p:custDataLst>
          </p:nvPr>
        </p:nvSpPr>
        <p:spPr>
          <a:xfrm>
            <a:off x="1416338" y="3823235"/>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Grant Thematic Analysis</a:t>
            </a:r>
          </a:p>
        </p:txBody>
      </p:sp>
      <p:sp>
        <p:nvSpPr>
          <p:cNvPr id="20" name="Rectangle 19">
            <a:hlinkClick r:id="rId31" action="ppaction://hlinksldjump"/>
            <a:extLst>
              <a:ext uri="{FF2B5EF4-FFF2-40B4-BE49-F238E27FC236}">
                <a16:creationId xmlns:a16="http://schemas.microsoft.com/office/drawing/2014/main" id="{5E3F5931-5CE6-137D-A1DA-A3458EAF8905}"/>
              </a:ext>
            </a:extLst>
          </p:cNvPr>
          <p:cNvSpPr/>
          <p:nvPr>
            <p:custDataLst>
              <p:tags r:id="rId22"/>
            </p:custDataLst>
          </p:nvPr>
        </p:nvSpPr>
        <p:spPr>
          <a:xfrm>
            <a:off x="962296" y="4268303"/>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2.6</a:t>
            </a:r>
          </a:p>
        </p:txBody>
      </p:sp>
      <p:cxnSp>
        <p:nvCxnSpPr>
          <p:cNvPr id="21" name="Straight Connector 20">
            <a:extLst>
              <a:ext uri="{FF2B5EF4-FFF2-40B4-BE49-F238E27FC236}">
                <a16:creationId xmlns:a16="http://schemas.microsoft.com/office/drawing/2014/main" id="{97D6B8C9-D5FF-4281-2936-46507E939FE7}"/>
              </a:ext>
            </a:extLst>
          </p:cNvPr>
          <p:cNvCxnSpPr>
            <a:cxnSpLocks/>
          </p:cNvCxnSpPr>
          <p:nvPr/>
        </p:nvCxnSpPr>
        <p:spPr>
          <a:xfrm>
            <a:off x="4878572" y="4465224"/>
            <a:ext cx="621792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2" name="Rectangle 21">
            <a:hlinkClick r:id="rId40" action="ppaction://hlinksldjump"/>
            <a:extLst>
              <a:ext uri="{FF2B5EF4-FFF2-40B4-BE49-F238E27FC236}">
                <a16:creationId xmlns:a16="http://schemas.microsoft.com/office/drawing/2014/main" id="{6160272F-6F54-A456-FC04-DD34A60E5F6C}"/>
              </a:ext>
            </a:extLst>
          </p:cNvPr>
          <p:cNvSpPr/>
          <p:nvPr>
            <p:custDataLst>
              <p:tags r:id="rId23"/>
            </p:custDataLst>
          </p:nvPr>
        </p:nvSpPr>
        <p:spPr>
          <a:xfrm>
            <a:off x="1413290" y="4259099"/>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VA Medical Center Distribution Analysis</a:t>
            </a:r>
          </a:p>
        </p:txBody>
      </p:sp>
      <p:sp>
        <p:nvSpPr>
          <p:cNvPr id="24" name="Rectangle 23">
            <a:hlinkClick r:id="rId31" action="ppaction://hlinksldjump"/>
            <a:extLst>
              <a:ext uri="{FF2B5EF4-FFF2-40B4-BE49-F238E27FC236}">
                <a16:creationId xmlns:a16="http://schemas.microsoft.com/office/drawing/2014/main" id="{1495B1A5-98E1-FE54-947F-D25B4FD8031D}"/>
              </a:ext>
            </a:extLst>
          </p:cNvPr>
          <p:cNvSpPr/>
          <p:nvPr>
            <p:custDataLst>
              <p:tags r:id="rId24"/>
            </p:custDataLst>
          </p:nvPr>
        </p:nvSpPr>
        <p:spPr>
          <a:xfrm>
            <a:off x="957938" y="4699382"/>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2.7</a:t>
            </a:r>
          </a:p>
        </p:txBody>
      </p:sp>
      <p:cxnSp>
        <p:nvCxnSpPr>
          <p:cNvPr id="25" name="Straight Connector 24">
            <a:extLst>
              <a:ext uri="{FF2B5EF4-FFF2-40B4-BE49-F238E27FC236}">
                <a16:creationId xmlns:a16="http://schemas.microsoft.com/office/drawing/2014/main" id="{BB32FA31-6B45-6D08-832F-4C108122CA20}"/>
              </a:ext>
            </a:extLst>
          </p:cNvPr>
          <p:cNvCxnSpPr>
            <a:cxnSpLocks/>
          </p:cNvCxnSpPr>
          <p:nvPr/>
        </p:nvCxnSpPr>
        <p:spPr>
          <a:xfrm>
            <a:off x="5261867" y="4905012"/>
            <a:ext cx="585216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6" name="Rectangle 25">
            <a:hlinkClick r:id="rId41" action="ppaction://hlinksldjump"/>
            <a:extLst>
              <a:ext uri="{FF2B5EF4-FFF2-40B4-BE49-F238E27FC236}">
                <a16:creationId xmlns:a16="http://schemas.microsoft.com/office/drawing/2014/main" id="{591D5D2C-8590-22CF-4C91-60D0B72539CA}"/>
              </a:ext>
            </a:extLst>
          </p:cNvPr>
          <p:cNvSpPr/>
          <p:nvPr>
            <p:custDataLst>
              <p:tags r:id="rId25"/>
            </p:custDataLst>
          </p:nvPr>
        </p:nvSpPr>
        <p:spPr>
          <a:xfrm>
            <a:off x="1408932" y="4699322"/>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Analysis of Relevant Research Beyond the VA</a:t>
            </a:r>
          </a:p>
        </p:txBody>
      </p:sp>
      <p:sp>
        <p:nvSpPr>
          <p:cNvPr id="10" name="TextBox 9">
            <a:extLst>
              <a:ext uri="{FF2B5EF4-FFF2-40B4-BE49-F238E27FC236}">
                <a16:creationId xmlns:a16="http://schemas.microsoft.com/office/drawing/2014/main" id="{58AA891F-1B48-B5DB-7E8B-02DF2E83C663}"/>
              </a:ext>
            </a:extLst>
          </p:cNvPr>
          <p:cNvSpPr txBox="1"/>
          <p:nvPr/>
        </p:nvSpPr>
        <p:spPr>
          <a:xfrm>
            <a:off x="11129506" y="1224172"/>
            <a:ext cx="617980" cy="307777"/>
          </a:xfrm>
          <a:prstGeom prst="rect">
            <a:avLst/>
          </a:prstGeom>
          <a:noFill/>
        </p:spPr>
        <p:txBody>
          <a:bodyPr wrap="square" lIns="91440" tIns="45720" rIns="91440" bIns="45720" rtlCol="0" anchor="t">
            <a:spAutoFit/>
          </a:bodyPr>
          <a:lstStyle/>
          <a:p>
            <a:r>
              <a:rPr lang="en-US" sz="1400" b="1"/>
              <a:t>3 – 5</a:t>
            </a:r>
          </a:p>
        </p:txBody>
      </p:sp>
      <p:sp>
        <p:nvSpPr>
          <p:cNvPr id="15" name="TextBox 14">
            <a:extLst>
              <a:ext uri="{FF2B5EF4-FFF2-40B4-BE49-F238E27FC236}">
                <a16:creationId xmlns:a16="http://schemas.microsoft.com/office/drawing/2014/main" id="{28955D84-E13C-CA9F-E1EF-BB71F136D2AB}"/>
              </a:ext>
            </a:extLst>
          </p:cNvPr>
          <p:cNvSpPr txBox="1"/>
          <p:nvPr/>
        </p:nvSpPr>
        <p:spPr>
          <a:xfrm>
            <a:off x="11129506" y="1655018"/>
            <a:ext cx="796935" cy="307777"/>
          </a:xfrm>
          <a:prstGeom prst="rect">
            <a:avLst/>
          </a:prstGeom>
          <a:noFill/>
        </p:spPr>
        <p:txBody>
          <a:bodyPr wrap="square" lIns="91440" tIns="45720" rIns="91440" bIns="45720" rtlCol="0" anchor="t">
            <a:spAutoFit/>
          </a:bodyPr>
          <a:lstStyle/>
          <a:p>
            <a:r>
              <a:rPr lang="en-US" sz="1400" b="1" dirty="0"/>
              <a:t>6 – 78  </a:t>
            </a:r>
          </a:p>
        </p:txBody>
      </p:sp>
      <p:sp>
        <p:nvSpPr>
          <p:cNvPr id="18" name="TextBox 17">
            <a:extLst>
              <a:ext uri="{FF2B5EF4-FFF2-40B4-BE49-F238E27FC236}">
                <a16:creationId xmlns:a16="http://schemas.microsoft.com/office/drawing/2014/main" id="{B8863535-C863-2106-EBE1-50329DC8E43E}"/>
              </a:ext>
            </a:extLst>
          </p:cNvPr>
          <p:cNvSpPr txBox="1"/>
          <p:nvPr/>
        </p:nvSpPr>
        <p:spPr>
          <a:xfrm>
            <a:off x="11140215" y="2070116"/>
            <a:ext cx="686646" cy="307777"/>
          </a:xfrm>
          <a:prstGeom prst="rect">
            <a:avLst/>
          </a:prstGeom>
          <a:noFill/>
        </p:spPr>
        <p:txBody>
          <a:bodyPr wrap="square" lIns="91440" tIns="45720" rIns="91440" bIns="45720" rtlCol="0" anchor="t">
            <a:spAutoFit/>
          </a:bodyPr>
          <a:lstStyle/>
          <a:p>
            <a:r>
              <a:rPr lang="en-US" sz="1400" b="1"/>
              <a:t>6 - 7</a:t>
            </a:r>
          </a:p>
        </p:txBody>
      </p:sp>
      <p:sp>
        <p:nvSpPr>
          <p:cNvPr id="27" name="TextBox 26">
            <a:extLst>
              <a:ext uri="{FF2B5EF4-FFF2-40B4-BE49-F238E27FC236}">
                <a16:creationId xmlns:a16="http://schemas.microsoft.com/office/drawing/2014/main" id="{BD0429E0-19D2-EF0E-E7C0-2252CCE5F887}"/>
              </a:ext>
            </a:extLst>
          </p:cNvPr>
          <p:cNvSpPr txBox="1"/>
          <p:nvPr/>
        </p:nvSpPr>
        <p:spPr>
          <a:xfrm>
            <a:off x="11126961" y="2966474"/>
            <a:ext cx="854971" cy="307777"/>
          </a:xfrm>
          <a:prstGeom prst="rect">
            <a:avLst/>
          </a:prstGeom>
          <a:noFill/>
        </p:spPr>
        <p:txBody>
          <a:bodyPr wrap="square" lIns="91440" tIns="45720" rIns="91440" bIns="45720" rtlCol="0" anchor="t">
            <a:spAutoFit/>
          </a:bodyPr>
          <a:lstStyle/>
          <a:p>
            <a:r>
              <a:rPr lang="en-US" sz="1400" b="1"/>
              <a:t>31 – 37 </a:t>
            </a:r>
          </a:p>
        </p:txBody>
      </p:sp>
      <p:sp>
        <p:nvSpPr>
          <p:cNvPr id="29" name="TextBox 28">
            <a:extLst>
              <a:ext uri="{FF2B5EF4-FFF2-40B4-BE49-F238E27FC236}">
                <a16:creationId xmlns:a16="http://schemas.microsoft.com/office/drawing/2014/main" id="{968FD487-B412-CE2F-5387-002C08C3359F}"/>
              </a:ext>
            </a:extLst>
          </p:cNvPr>
          <p:cNvSpPr txBox="1"/>
          <p:nvPr/>
        </p:nvSpPr>
        <p:spPr>
          <a:xfrm>
            <a:off x="11126961" y="3388555"/>
            <a:ext cx="854971" cy="307777"/>
          </a:xfrm>
          <a:prstGeom prst="rect">
            <a:avLst/>
          </a:prstGeom>
          <a:noFill/>
        </p:spPr>
        <p:txBody>
          <a:bodyPr wrap="square" lIns="91440" tIns="45720" rIns="91440" bIns="45720" rtlCol="0" anchor="t">
            <a:spAutoFit/>
          </a:bodyPr>
          <a:lstStyle/>
          <a:p>
            <a:r>
              <a:rPr lang="en-US" sz="1400" b="1" dirty="0"/>
              <a:t>38 – 56 </a:t>
            </a:r>
          </a:p>
        </p:txBody>
      </p:sp>
      <p:sp>
        <p:nvSpPr>
          <p:cNvPr id="31" name="TextBox 30">
            <a:extLst>
              <a:ext uri="{FF2B5EF4-FFF2-40B4-BE49-F238E27FC236}">
                <a16:creationId xmlns:a16="http://schemas.microsoft.com/office/drawing/2014/main" id="{02F0D809-F47D-724E-A784-9A849B02F00D}"/>
              </a:ext>
            </a:extLst>
          </p:cNvPr>
          <p:cNvSpPr txBox="1"/>
          <p:nvPr/>
        </p:nvSpPr>
        <p:spPr>
          <a:xfrm>
            <a:off x="11126961" y="3838716"/>
            <a:ext cx="854971" cy="307777"/>
          </a:xfrm>
          <a:prstGeom prst="rect">
            <a:avLst/>
          </a:prstGeom>
          <a:noFill/>
        </p:spPr>
        <p:txBody>
          <a:bodyPr wrap="square" lIns="91440" tIns="45720" rIns="91440" bIns="45720" rtlCol="0" anchor="t">
            <a:spAutoFit/>
          </a:bodyPr>
          <a:lstStyle/>
          <a:p>
            <a:r>
              <a:rPr lang="en-US" sz="1400" b="1" dirty="0"/>
              <a:t>57 – 64 </a:t>
            </a:r>
          </a:p>
        </p:txBody>
      </p:sp>
      <p:sp>
        <p:nvSpPr>
          <p:cNvPr id="33" name="TextBox 32">
            <a:extLst>
              <a:ext uri="{FF2B5EF4-FFF2-40B4-BE49-F238E27FC236}">
                <a16:creationId xmlns:a16="http://schemas.microsoft.com/office/drawing/2014/main" id="{994E51A0-905C-F862-79FE-5F02D3EA4DB9}"/>
              </a:ext>
            </a:extLst>
          </p:cNvPr>
          <p:cNvSpPr txBox="1"/>
          <p:nvPr/>
        </p:nvSpPr>
        <p:spPr>
          <a:xfrm>
            <a:off x="11126962" y="2499555"/>
            <a:ext cx="854971" cy="307777"/>
          </a:xfrm>
          <a:prstGeom prst="rect">
            <a:avLst/>
          </a:prstGeom>
          <a:noFill/>
        </p:spPr>
        <p:txBody>
          <a:bodyPr wrap="square" lIns="91440" tIns="45720" rIns="91440" bIns="45720" rtlCol="0" anchor="t">
            <a:spAutoFit/>
          </a:bodyPr>
          <a:lstStyle/>
          <a:p>
            <a:r>
              <a:rPr lang="en-US" sz="1400" b="1"/>
              <a:t>8 – 30</a:t>
            </a:r>
          </a:p>
        </p:txBody>
      </p:sp>
      <p:sp>
        <p:nvSpPr>
          <p:cNvPr id="35" name="TextBox 34">
            <a:extLst>
              <a:ext uri="{FF2B5EF4-FFF2-40B4-BE49-F238E27FC236}">
                <a16:creationId xmlns:a16="http://schemas.microsoft.com/office/drawing/2014/main" id="{EE775D3B-4846-C46B-277C-E89A1BCCE346}"/>
              </a:ext>
            </a:extLst>
          </p:cNvPr>
          <p:cNvSpPr txBox="1"/>
          <p:nvPr/>
        </p:nvSpPr>
        <p:spPr>
          <a:xfrm>
            <a:off x="11123913" y="4283724"/>
            <a:ext cx="854971" cy="307777"/>
          </a:xfrm>
          <a:prstGeom prst="rect">
            <a:avLst/>
          </a:prstGeom>
          <a:noFill/>
        </p:spPr>
        <p:txBody>
          <a:bodyPr wrap="square" lIns="91440" tIns="45720" rIns="91440" bIns="45720" rtlCol="0" anchor="t">
            <a:spAutoFit/>
          </a:bodyPr>
          <a:lstStyle/>
          <a:p>
            <a:r>
              <a:rPr lang="en-US" sz="1400" b="1" dirty="0"/>
              <a:t>65 – 69</a:t>
            </a:r>
          </a:p>
        </p:txBody>
      </p:sp>
      <p:sp>
        <p:nvSpPr>
          <p:cNvPr id="37" name="TextBox 36">
            <a:extLst>
              <a:ext uri="{FF2B5EF4-FFF2-40B4-BE49-F238E27FC236}">
                <a16:creationId xmlns:a16="http://schemas.microsoft.com/office/drawing/2014/main" id="{B3063AB4-2C72-C534-D3C3-EC7A64DD1F89}"/>
              </a:ext>
            </a:extLst>
          </p:cNvPr>
          <p:cNvSpPr txBox="1"/>
          <p:nvPr/>
        </p:nvSpPr>
        <p:spPr>
          <a:xfrm>
            <a:off x="11119555" y="4714804"/>
            <a:ext cx="854971" cy="307777"/>
          </a:xfrm>
          <a:prstGeom prst="rect">
            <a:avLst/>
          </a:prstGeom>
          <a:noFill/>
        </p:spPr>
        <p:txBody>
          <a:bodyPr wrap="square" lIns="91440" tIns="45720" rIns="91440" bIns="45720" rtlCol="0" anchor="t">
            <a:spAutoFit/>
          </a:bodyPr>
          <a:lstStyle/>
          <a:p>
            <a:r>
              <a:rPr lang="en-US" sz="1400" b="1" dirty="0"/>
              <a:t>70 – 78</a:t>
            </a:r>
          </a:p>
        </p:txBody>
      </p:sp>
      <p:sp>
        <p:nvSpPr>
          <p:cNvPr id="39" name="TextBox 38">
            <a:extLst>
              <a:ext uri="{FF2B5EF4-FFF2-40B4-BE49-F238E27FC236}">
                <a16:creationId xmlns:a16="http://schemas.microsoft.com/office/drawing/2014/main" id="{6C75BFEB-401F-3B48-3AC8-ED123D626BA3}"/>
              </a:ext>
            </a:extLst>
          </p:cNvPr>
          <p:cNvSpPr txBox="1"/>
          <p:nvPr/>
        </p:nvSpPr>
        <p:spPr>
          <a:xfrm>
            <a:off x="11140215" y="5188451"/>
            <a:ext cx="854971" cy="307777"/>
          </a:xfrm>
          <a:prstGeom prst="rect">
            <a:avLst/>
          </a:prstGeom>
          <a:noFill/>
        </p:spPr>
        <p:txBody>
          <a:bodyPr wrap="square" lIns="91440" tIns="45720" rIns="91440" bIns="45720" rtlCol="0" anchor="t">
            <a:spAutoFit/>
          </a:bodyPr>
          <a:lstStyle/>
          <a:p>
            <a:r>
              <a:rPr lang="en-US" sz="1400" b="1" dirty="0"/>
              <a:t>79 – 84  </a:t>
            </a:r>
          </a:p>
        </p:txBody>
      </p:sp>
      <p:sp>
        <p:nvSpPr>
          <p:cNvPr id="41" name="TextBox 40">
            <a:extLst>
              <a:ext uri="{FF2B5EF4-FFF2-40B4-BE49-F238E27FC236}">
                <a16:creationId xmlns:a16="http://schemas.microsoft.com/office/drawing/2014/main" id="{4068653A-B795-99D5-3088-3CA4274B674B}"/>
              </a:ext>
            </a:extLst>
          </p:cNvPr>
          <p:cNvSpPr txBox="1"/>
          <p:nvPr/>
        </p:nvSpPr>
        <p:spPr>
          <a:xfrm>
            <a:off x="11140215" y="5633705"/>
            <a:ext cx="854971" cy="307777"/>
          </a:xfrm>
          <a:prstGeom prst="rect">
            <a:avLst/>
          </a:prstGeom>
          <a:noFill/>
        </p:spPr>
        <p:txBody>
          <a:bodyPr wrap="square" lIns="91440" tIns="45720" rIns="91440" bIns="45720" rtlCol="0" anchor="t">
            <a:spAutoFit/>
          </a:bodyPr>
          <a:lstStyle/>
          <a:p>
            <a:r>
              <a:rPr lang="en-US" sz="1400" b="1" dirty="0"/>
              <a:t>85 – 130</a:t>
            </a:r>
          </a:p>
        </p:txBody>
      </p:sp>
    </p:spTree>
    <p:custDataLst>
      <p:tags r:id="rId1"/>
    </p:custDataLst>
    <p:extLst>
      <p:ext uri="{BB962C8B-B14F-4D97-AF65-F5344CB8AC3E}">
        <p14:creationId xmlns:p14="http://schemas.microsoft.com/office/powerpoint/2010/main" val="18203797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FE554F4D-F481-8E39-1266-E6298CF287A6}"/>
              </a:ext>
            </a:extLst>
          </p:cNvPr>
          <p:cNvSpPr/>
          <p:nvPr/>
        </p:nvSpPr>
        <p:spPr>
          <a:xfrm>
            <a:off x="10057" y="907739"/>
            <a:ext cx="5463859" cy="5234868"/>
          </a:xfrm>
          <a:prstGeom prst="rect">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5441"/>
            <a:ext cx="10515600" cy="680223"/>
          </a:xfrm>
        </p:spPr>
        <p:txBody>
          <a:bodyPr/>
          <a:lstStyle/>
          <a:p>
            <a:r>
              <a:rPr lang="en-US" sz="2800"/>
              <a:t>Framework | VA Investigator Distribution Analysis and Research Impact </a:t>
            </a:r>
          </a:p>
        </p:txBody>
      </p:sp>
      <p:graphicFrame>
        <p:nvGraphicFramePr>
          <p:cNvPr id="18" name="Table 17">
            <a:extLst>
              <a:ext uri="{FF2B5EF4-FFF2-40B4-BE49-F238E27FC236}">
                <a16:creationId xmlns:a16="http://schemas.microsoft.com/office/drawing/2014/main" id="{0F11E759-704E-3014-8564-C0D719E7BE61}"/>
              </a:ext>
            </a:extLst>
          </p:cNvPr>
          <p:cNvGraphicFramePr>
            <a:graphicFrameLocks noGrp="1"/>
          </p:cNvGraphicFramePr>
          <p:nvPr>
            <p:extLst>
              <p:ext uri="{D42A27DB-BD31-4B8C-83A1-F6EECF244321}">
                <p14:modId xmlns:p14="http://schemas.microsoft.com/office/powerpoint/2010/main" val="1103170462"/>
              </p:ext>
            </p:extLst>
          </p:nvPr>
        </p:nvGraphicFramePr>
        <p:xfrm>
          <a:off x="5998016" y="1571550"/>
          <a:ext cx="5558398" cy="3749040"/>
        </p:xfrm>
        <a:graphic>
          <a:graphicData uri="http://schemas.openxmlformats.org/drawingml/2006/table">
            <a:tbl>
              <a:tblPr firstRow="1" bandRow="1">
                <a:tableStyleId>{5940675A-B579-460E-94D1-54222C63F5DA}</a:tableStyleId>
              </a:tblPr>
              <a:tblGrid>
                <a:gridCol w="5558398">
                  <a:extLst>
                    <a:ext uri="{9D8B030D-6E8A-4147-A177-3AD203B41FA5}">
                      <a16:colId xmlns:a16="http://schemas.microsoft.com/office/drawing/2014/main" val="3947204508"/>
                    </a:ext>
                  </a:extLst>
                </a:gridCol>
              </a:tblGrid>
              <a:tr h="2540426">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lang="en-US" sz="1600" b="1" u="sng" dirty="0">
                          <a:solidFill>
                            <a:srgbClr val="002F56"/>
                          </a:solidFill>
                        </a:rPr>
                        <a:t>High Level Investigator Overview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solidFill>
                          <a:schemeClr val="tx1"/>
                        </a:solidFill>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1600" dirty="0">
                          <a:solidFill>
                            <a:schemeClr val="tx1"/>
                          </a:solidFill>
                        </a:rPr>
                        <a:t>To understand the investigators that contribute to the Suicide Prevention AMP</a:t>
                      </a:r>
                      <a:r>
                        <a:rPr lang="en-US" sz="1600" b="0" dirty="0">
                          <a:solidFill>
                            <a:schemeClr val="tx1"/>
                          </a:solidFill>
                        </a:rPr>
                        <a:t>,</a:t>
                      </a:r>
                      <a:r>
                        <a:rPr lang="en-US" sz="1600" b="1" dirty="0">
                          <a:solidFill>
                            <a:schemeClr val="tx1"/>
                          </a:solidFill>
                        </a:rPr>
                        <a:t> </a:t>
                      </a:r>
                      <a:r>
                        <a:rPr lang="en-US" sz="1600" b="0" dirty="0">
                          <a:solidFill>
                            <a:schemeClr val="tx1"/>
                          </a:solidFill>
                        </a:rPr>
                        <a:t>we</a:t>
                      </a:r>
                      <a:r>
                        <a:rPr lang="en-US" sz="1600" b="1" dirty="0">
                          <a:solidFill>
                            <a:schemeClr val="tx1"/>
                          </a:solidFill>
                        </a:rPr>
                        <a:t> assessed key investigator attributes </a:t>
                      </a:r>
                      <a:r>
                        <a:rPr lang="en-US" sz="1600" b="0" dirty="0">
                          <a:solidFill>
                            <a:schemeClr val="tx1"/>
                          </a:solidFill>
                        </a:rPr>
                        <a:t>within this portfolio.  </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1600" b="1" dirty="0">
                        <a:solidFill>
                          <a:schemeClr val="tx1"/>
                        </a:solidFill>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1600" b="1" dirty="0">
                          <a:solidFill>
                            <a:schemeClr val="tx1"/>
                          </a:solidFill>
                        </a:rPr>
                        <a:t>Key Question(s): </a:t>
                      </a:r>
                      <a:endParaRPr lang="en-US" sz="1600" b="1" i="1" dirty="0">
                        <a:solidFill>
                          <a:schemeClr val="tx1"/>
                        </a:solidFill>
                      </a:endParaRPr>
                    </a:p>
                    <a:p>
                      <a:pPr algn="ctr"/>
                      <a:endParaRPr lang="en-US" sz="1600" b="0" dirty="0">
                        <a:solidFill>
                          <a:schemeClr val="tx1"/>
                        </a:solidFill>
                        <a:ea typeface="+mn-ea"/>
                        <a:cs typeface="+mn-cs"/>
                      </a:endParaRPr>
                    </a:p>
                    <a:p>
                      <a:pPr marL="342900" indent="-342900" algn="l">
                        <a:buAutoNum type="arabicPeriod"/>
                      </a:pPr>
                      <a:r>
                        <a:rPr lang="en-US" sz="1600" dirty="0">
                          <a:solidFill>
                            <a:schemeClr val="tx1"/>
                          </a:solidFill>
                          <a:ea typeface="+mn-lt"/>
                          <a:cs typeface="+mn-lt"/>
                        </a:rPr>
                        <a:t>How many investigators have contributed to the Suicide Prevention AMP?</a:t>
                      </a:r>
                    </a:p>
                    <a:p>
                      <a:pPr marL="342900" indent="-342900" algn="l">
                        <a:buAutoNum type="arabicPeriod"/>
                      </a:pPr>
                      <a:r>
                        <a:rPr lang="en-US" sz="1600" dirty="0">
                          <a:solidFill>
                            <a:schemeClr val="tx1"/>
                          </a:solidFill>
                          <a:ea typeface="+mn-lt"/>
                          <a:cs typeface="+mn-lt"/>
                        </a:rPr>
                        <a:t>How many investigators are currently conducting research in the Suicide Prevention AMP? </a:t>
                      </a:r>
                    </a:p>
                    <a:p>
                      <a:pPr marL="342900" indent="-342900" algn="l">
                        <a:buAutoNum type="arabicPeriod"/>
                      </a:pPr>
                      <a:r>
                        <a:rPr lang="en-US" sz="1600" dirty="0">
                          <a:solidFill>
                            <a:schemeClr val="tx1"/>
                          </a:solidFill>
                          <a:ea typeface="+mn-lt"/>
                          <a:cs typeface="+mn-lt"/>
                        </a:rPr>
                        <a:t>What academic degrees do investigators within this portfolio  hold?</a:t>
                      </a:r>
                      <a:endParaRPr lang="en-US" sz="1600" dirty="0">
                        <a:solidFill>
                          <a:schemeClr val="tx1"/>
                        </a:solidFill>
                      </a:endParaRPr>
                    </a:p>
                    <a:p>
                      <a:pPr marL="0" marR="0" lvl="0" indent="0" algn="r" rtl="0" eaLnBrk="1" fontAlgn="auto" latinLnBrk="0" hangingPunct="1">
                        <a:lnSpc>
                          <a:spcPct val="100000"/>
                        </a:lnSpc>
                        <a:spcBef>
                          <a:spcPts val="0"/>
                        </a:spcBef>
                        <a:spcAft>
                          <a:spcPts val="0"/>
                        </a:spcAft>
                        <a:buClrTx/>
                        <a:buSzTx/>
                        <a:buFont typeface="Arial" panose="020B0604020202020204" pitchFamily="34" charset="0"/>
                        <a:buNone/>
                      </a:pPr>
                      <a:r>
                        <a:rPr lang="en-US" sz="1600" b="0" i="1" dirty="0">
                          <a:solidFill>
                            <a:schemeClr val="tx1"/>
                          </a:solidFill>
                        </a:rPr>
                        <a:t>Pages 39 – 44</a:t>
                      </a: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9767812"/>
                  </a:ext>
                </a:extLst>
              </a:tr>
            </a:tbl>
          </a:graphicData>
        </a:graphic>
      </p:graphicFrame>
      <p:sp>
        <p:nvSpPr>
          <p:cNvPr id="10" name="Rectangle 9">
            <a:hlinkClick r:id="" action="ppaction://noaction"/>
            <a:extLst>
              <a:ext uri="{FF2B5EF4-FFF2-40B4-BE49-F238E27FC236}">
                <a16:creationId xmlns:a16="http://schemas.microsoft.com/office/drawing/2014/main" id="{372CE844-0282-0EA5-52F9-A86CBCB7C8F5}"/>
              </a:ext>
            </a:extLst>
          </p:cNvPr>
          <p:cNvSpPr/>
          <p:nvPr>
            <p:custDataLst>
              <p:tags r:id="rId2"/>
            </p:custDataLst>
          </p:nvPr>
        </p:nvSpPr>
        <p:spPr>
          <a:xfrm rot="16200000">
            <a:off x="6334829" y="2233210"/>
            <a:ext cx="65" cy="40011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76200" rIns="0" bIns="762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 name="Rectangle 10">
            <a:hlinkClick r:id="" action="ppaction://noaction"/>
            <a:extLst>
              <a:ext uri="{FF2B5EF4-FFF2-40B4-BE49-F238E27FC236}">
                <a16:creationId xmlns:a16="http://schemas.microsoft.com/office/drawing/2014/main" id="{7913310D-F3A2-CEAE-23EB-0E92553A0E09}"/>
              </a:ext>
            </a:extLst>
          </p:cNvPr>
          <p:cNvSpPr/>
          <p:nvPr>
            <p:custDataLst>
              <p:tags r:id="rId3"/>
            </p:custDataLst>
          </p:nvPr>
        </p:nvSpPr>
        <p:spPr>
          <a:xfrm rot="16200000">
            <a:off x="6334829" y="2233210"/>
            <a:ext cx="65" cy="40011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76200" rIns="0" bIns="762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CBB0253-3E9C-F51D-1D47-2E7994FD96D4}"/>
              </a:ext>
            </a:extLst>
          </p:cNvPr>
          <p:cNvSpPr/>
          <p:nvPr/>
        </p:nvSpPr>
        <p:spPr>
          <a:xfrm rot="16200000" flipV="1">
            <a:off x="2869285" y="3502314"/>
            <a:ext cx="5234867" cy="45719"/>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5940B105-889E-F345-AB40-A51EB6A8A09A}"/>
              </a:ext>
            </a:extLst>
          </p:cNvPr>
          <p:cNvGrpSpPr/>
          <p:nvPr/>
        </p:nvGrpSpPr>
        <p:grpSpPr>
          <a:xfrm>
            <a:off x="5303806" y="1571550"/>
            <a:ext cx="358508" cy="377377"/>
            <a:chOff x="6010275" y="2171700"/>
            <a:chExt cx="603250" cy="635000"/>
          </a:xfrm>
        </p:grpSpPr>
        <p:sp>
          <p:nvSpPr>
            <p:cNvPr id="15" name="Oval 14">
              <a:extLst>
                <a:ext uri="{FF2B5EF4-FFF2-40B4-BE49-F238E27FC236}">
                  <a16:creationId xmlns:a16="http://schemas.microsoft.com/office/drawing/2014/main" id="{D967DA7F-76F0-331D-A7B3-D9530DA86009}"/>
                </a:ext>
              </a:extLst>
            </p:cNvPr>
            <p:cNvSpPr/>
            <p:nvPr/>
          </p:nvSpPr>
          <p:spPr>
            <a:xfrm rot="16200000">
              <a:off x="5994400" y="2187575"/>
              <a:ext cx="635000" cy="603250"/>
            </a:xfrm>
            <a:prstGeom prst="ellipse">
              <a:avLst/>
            </a:prstGeom>
            <a:solidFill>
              <a:schemeClr val="bg1"/>
            </a:solidFill>
            <a:ln w="38100">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081">
              <a:extLst>
                <a:ext uri="{FF2B5EF4-FFF2-40B4-BE49-F238E27FC236}">
                  <a16:creationId xmlns:a16="http://schemas.microsoft.com/office/drawing/2014/main" id="{F7D95254-28F2-E9C7-C748-87DF41ABC02A}"/>
                </a:ext>
              </a:extLst>
            </p:cNvPr>
            <p:cNvSpPr>
              <a:spLocks noChangeAspect="1" noEditPoints="1"/>
            </p:cNvSpPr>
            <p:nvPr/>
          </p:nvSpPr>
          <p:spPr bwMode="auto">
            <a:xfrm rot="16200000">
              <a:off x="6085313" y="2259747"/>
              <a:ext cx="453172" cy="458907"/>
            </a:xfrm>
            <a:custGeom>
              <a:avLst/>
              <a:gdLst>
                <a:gd name="T0" fmla="*/ 251 w 502"/>
                <a:gd name="T1" fmla="*/ 502 h 502"/>
                <a:gd name="T2" fmla="*/ 0 w 502"/>
                <a:gd name="T3" fmla="*/ 251 h 502"/>
                <a:gd name="T4" fmla="*/ 251 w 502"/>
                <a:gd name="T5" fmla="*/ 0 h 502"/>
                <a:gd name="T6" fmla="*/ 502 w 502"/>
                <a:gd name="T7" fmla="*/ 251 h 502"/>
                <a:gd name="T8" fmla="*/ 251 w 502"/>
                <a:gd name="T9" fmla="*/ 502 h 502"/>
                <a:gd name="T10" fmla="*/ 414 w 502"/>
                <a:gd name="T11" fmla="*/ 234 h 502"/>
                <a:gd name="T12" fmla="*/ 414 w 502"/>
                <a:gd name="T13" fmla="*/ 205 h 502"/>
                <a:gd name="T14" fmla="*/ 381 w 502"/>
                <a:gd name="T15" fmla="*/ 172 h 502"/>
                <a:gd name="T16" fmla="*/ 351 w 502"/>
                <a:gd name="T17" fmla="*/ 172 h 502"/>
                <a:gd name="T18" fmla="*/ 251 w 502"/>
                <a:gd name="T19" fmla="*/ 272 h 502"/>
                <a:gd name="T20" fmla="*/ 151 w 502"/>
                <a:gd name="T21" fmla="*/ 172 h 502"/>
                <a:gd name="T22" fmla="*/ 121 w 502"/>
                <a:gd name="T23" fmla="*/ 172 h 502"/>
                <a:gd name="T24" fmla="*/ 88 w 502"/>
                <a:gd name="T25" fmla="*/ 205 h 502"/>
                <a:gd name="T26" fmla="*/ 88 w 502"/>
                <a:gd name="T27" fmla="*/ 234 h 502"/>
                <a:gd name="T28" fmla="*/ 236 w 502"/>
                <a:gd name="T29" fmla="*/ 383 h 502"/>
                <a:gd name="T30" fmla="*/ 266 w 502"/>
                <a:gd name="T31" fmla="*/ 383 h 502"/>
                <a:gd name="T32" fmla="*/ 414 w 502"/>
                <a:gd name="T33" fmla="*/ 23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2" h="502">
                  <a:moveTo>
                    <a:pt x="251" y="502"/>
                  </a:moveTo>
                  <a:cubicBezTo>
                    <a:pt x="113" y="502"/>
                    <a:pt x="0" y="390"/>
                    <a:pt x="0" y="251"/>
                  </a:cubicBezTo>
                  <a:cubicBezTo>
                    <a:pt x="0" y="112"/>
                    <a:pt x="113" y="0"/>
                    <a:pt x="251" y="0"/>
                  </a:cubicBezTo>
                  <a:cubicBezTo>
                    <a:pt x="390" y="0"/>
                    <a:pt x="502" y="112"/>
                    <a:pt x="502" y="251"/>
                  </a:cubicBezTo>
                  <a:cubicBezTo>
                    <a:pt x="502" y="390"/>
                    <a:pt x="390" y="502"/>
                    <a:pt x="251" y="502"/>
                  </a:cubicBezTo>
                  <a:close/>
                  <a:moveTo>
                    <a:pt x="414" y="234"/>
                  </a:moveTo>
                  <a:cubicBezTo>
                    <a:pt x="422" y="226"/>
                    <a:pt x="422" y="213"/>
                    <a:pt x="414" y="205"/>
                  </a:cubicBezTo>
                  <a:cubicBezTo>
                    <a:pt x="381" y="172"/>
                    <a:pt x="381" y="172"/>
                    <a:pt x="381" y="172"/>
                  </a:cubicBezTo>
                  <a:cubicBezTo>
                    <a:pt x="373" y="163"/>
                    <a:pt x="360" y="163"/>
                    <a:pt x="351" y="172"/>
                  </a:cubicBezTo>
                  <a:cubicBezTo>
                    <a:pt x="251" y="272"/>
                    <a:pt x="251" y="272"/>
                    <a:pt x="251" y="272"/>
                  </a:cubicBezTo>
                  <a:cubicBezTo>
                    <a:pt x="151" y="172"/>
                    <a:pt x="151" y="172"/>
                    <a:pt x="151" y="172"/>
                  </a:cubicBezTo>
                  <a:cubicBezTo>
                    <a:pt x="143" y="163"/>
                    <a:pt x="130" y="163"/>
                    <a:pt x="121" y="172"/>
                  </a:cubicBezTo>
                  <a:cubicBezTo>
                    <a:pt x="88" y="205"/>
                    <a:pt x="88" y="205"/>
                    <a:pt x="88" y="205"/>
                  </a:cubicBezTo>
                  <a:cubicBezTo>
                    <a:pt x="80" y="213"/>
                    <a:pt x="80" y="226"/>
                    <a:pt x="88" y="234"/>
                  </a:cubicBezTo>
                  <a:cubicBezTo>
                    <a:pt x="236" y="383"/>
                    <a:pt x="236" y="383"/>
                    <a:pt x="236" y="383"/>
                  </a:cubicBezTo>
                  <a:cubicBezTo>
                    <a:pt x="245" y="391"/>
                    <a:pt x="258" y="391"/>
                    <a:pt x="266" y="383"/>
                  </a:cubicBezTo>
                  <a:lnTo>
                    <a:pt x="414" y="234"/>
                  </a:lnTo>
                  <a:close/>
                </a:path>
              </a:pathLst>
            </a:custGeom>
            <a:solidFill>
              <a:srgbClr val="002F56"/>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 name="Slide Number Placeholder 4">
            <a:extLst>
              <a:ext uri="{FF2B5EF4-FFF2-40B4-BE49-F238E27FC236}">
                <a16:creationId xmlns:a16="http://schemas.microsoft.com/office/drawing/2014/main" id="{6574B7CD-0580-9933-578B-49BFA8679FDE}"/>
              </a:ext>
            </a:extLst>
          </p:cNvPr>
          <p:cNvSpPr>
            <a:spLocks noGrp="1"/>
          </p:cNvSpPr>
          <p:nvPr>
            <p:ph type="sldNum" sz="quarter" idx="12"/>
          </p:nvPr>
        </p:nvSpPr>
        <p:spPr/>
        <p:txBody>
          <a:bodyPr/>
          <a:lstStyle/>
          <a:p>
            <a:r>
              <a:rPr lang="en-US"/>
              <a:t>39</a:t>
            </a:r>
          </a:p>
        </p:txBody>
      </p:sp>
      <p:grpSp>
        <p:nvGrpSpPr>
          <p:cNvPr id="55" name="Group 54">
            <a:extLst>
              <a:ext uri="{FF2B5EF4-FFF2-40B4-BE49-F238E27FC236}">
                <a16:creationId xmlns:a16="http://schemas.microsoft.com/office/drawing/2014/main" id="{29E818C1-1AA2-006B-FEA3-37D222567006}"/>
              </a:ext>
            </a:extLst>
          </p:cNvPr>
          <p:cNvGrpSpPr/>
          <p:nvPr/>
        </p:nvGrpSpPr>
        <p:grpSpPr>
          <a:xfrm>
            <a:off x="108457" y="2291760"/>
            <a:ext cx="5231838" cy="1982988"/>
            <a:chOff x="7873" y="1843704"/>
            <a:chExt cx="5231838" cy="1982988"/>
          </a:xfrm>
        </p:grpSpPr>
        <p:cxnSp>
          <p:nvCxnSpPr>
            <p:cNvPr id="40" name="Connector: Elbow 39">
              <a:extLst>
                <a:ext uri="{FF2B5EF4-FFF2-40B4-BE49-F238E27FC236}">
                  <a16:creationId xmlns:a16="http://schemas.microsoft.com/office/drawing/2014/main" id="{4FB7D142-3795-44AC-9EE5-19BC8BAB94BB}"/>
                </a:ext>
              </a:extLst>
            </p:cNvPr>
            <p:cNvCxnSpPr>
              <a:cxnSpLocks/>
            </p:cNvCxnSpPr>
            <p:nvPr/>
          </p:nvCxnSpPr>
          <p:spPr>
            <a:xfrm rot="5400000" flipH="1" flipV="1">
              <a:off x="1788631" y="2592601"/>
              <a:ext cx="625930" cy="247465"/>
            </a:xfrm>
            <a:prstGeom prst="bentConnector2">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sp>
          <p:nvSpPr>
            <p:cNvPr id="41" name="Textfeld 17">
              <a:extLst>
                <a:ext uri="{FF2B5EF4-FFF2-40B4-BE49-F238E27FC236}">
                  <a16:creationId xmlns:a16="http://schemas.microsoft.com/office/drawing/2014/main" id="{0A1307FB-93ED-785B-754E-4CEDC8465FA4}"/>
                </a:ext>
              </a:extLst>
            </p:cNvPr>
            <p:cNvSpPr txBox="1"/>
            <p:nvPr/>
          </p:nvSpPr>
          <p:spPr bwMode="gray">
            <a:xfrm>
              <a:off x="2237180" y="2267160"/>
              <a:ext cx="3002531" cy="272415"/>
            </a:xfrm>
            <a:prstGeom prst="roundRect">
              <a:avLst/>
            </a:prstGeom>
            <a:solidFill>
              <a:schemeClr val="tx2">
                <a:lumMod val="20000"/>
                <a:lumOff val="80000"/>
              </a:schemeClr>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0" tIns="0" rIns="0" bIns="0" rtlCol="0" anchor="ctr">
              <a:spAutoFit/>
            </a:bodyPr>
            <a:lstStyle/>
            <a:p>
              <a:pPr algn="ctr">
                <a:buClr>
                  <a:srgbClr val="3C464B"/>
                </a:buClr>
              </a:pPr>
              <a:r>
                <a:rPr lang="en-US" sz="1600" b="1">
                  <a:cs typeface="Calibri"/>
                </a:rPr>
                <a:t>High Level Investigator Overview</a:t>
              </a:r>
            </a:p>
          </p:txBody>
        </p:sp>
        <p:cxnSp>
          <p:nvCxnSpPr>
            <p:cNvPr id="43" name="Connector: Elbow 42">
              <a:extLst>
                <a:ext uri="{FF2B5EF4-FFF2-40B4-BE49-F238E27FC236}">
                  <a16:creationId xmlns:a16="http://schemas.microsoft.com/office/drawing/2014/main" id="{0110FE07-FA64-1B00-BBE7-5B8A56A37895}"/>
                </a:ext>
              </a:extLst>
            </p:cNvPr>
            <p:cNvCxnSpPr>
              <a:cxnSpLocks/>
            </p:cNvCxnSpPr>
            <p:nvPr/>
          </p:nvCxnSpPr>
          <p:spPr>
            <a:xfrm>
              <a:off x="1735605" y="2785405"/>
              <a:ext cx="484518" cy="379533"/>
            </a:xfrm>
            <a:prstGeom prst="bentConnector3">
              <a:avLst>
                <a:gd name="adj1" fmla="val 50000"/>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sp>
          <p:nvSpPr>
            <p:cNvPr id="9" name="Textfeld 17">
              <a:extLst>
                <a:ext uri="{FF2B5EF4-FFF2-40B4-BE49-F238E27FC236}">
                  <a16:creationId xmlns:a16="http://schemas.microsoft.com/office/drawing/2014/main" id="{7305D82D-FBE1-E21C-4CE8-4EC5872453F7}"/>
                </a:ext>
              </a:extLst>
            </p:cNvPr>
            <p:cNvSpPr txBox="1"/>
            <p:nvPr/>
          </p:nvSpPr>
          <p:spPr bwMode="gray">
            <a:xfrm>
              <a:off x="2237180" y="3029298"/>
              <a:ext cx="3002531" cy="272415"/>
            </a:xfrm>
            <a:prstGeom prst="roundRect">
              <a:avLst/>
            </a:prstGeom>
            <a:solidFill>
              <a:schemeClr val="tx2">
                <a:lumMod val="20000"/>
                <a:lumOff val="80000"/>
              </a:schemeClr>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0" tIns="0" rIns="0" bIns="0" rtlCol="0" anchor="ctr">
              <a:spAutoFit/>
            </a:bodyPr>
            <a:lstStyle/>
            <a:p>
              <a:pPr algn="ctr"/>
              <a:r>
                <a:rPr lang="en-US" sz="1600" b="1">
                  <a:solidFill>
                    <a:srgbClr val="A5A5A5"/>
                  </a:solidFill>
                  <a:cs typeface="Calibri"/>
                </a:rPr>
                <a:t>Collaboration </a:t>
              </a:r>
              <a:endParaRPr lang="en-US">
                <a:solidFill>
                  <a:srgbClr val="A5A5A5"/>
                </a:solidFill>
              </a:endParaRPr>
            </a:p>
          </p:txBody>
        </p:sp>
        <p:sp>
          <p:nvSpPr>
            <p:cNvPr id="37" name="Oval 27">
              <a:extLst>
                <a:ext uri="{FF2B5EF4-FFF2-40B4-BE49-F238E27FC236}">
                  <a16:creationId xmlns:a16="http://schemas.microsoft.com/office/drawing/2014/main" id="{C777E133-156D-3BC6-C8B7-81B523A93E0A}"/>
                </a:ext>
              </a:extLst>
            </p:cNvPr>
            <p:cNvSpPr>
              <a:spLocks noChangeArrowheads="1"/>
            </p:cNvSpPr>
            <p:nvPr>
              <p:custDataLst>
                <p:tags r:id="rId4"/>
              </p:custDataLst>
            </p:nvPr>
          </p:nvSpPr>
          <p:spPr bwMode="auto">
            <a:xfrm flipH="1">
              <a:off x="7873" y="1843704"/>
              <a:ext cx="1734377" cy="1982988"/>
            </a:xfrm>
            <a:prstGeom prst="roundRect">
              <a:avLst/>
            </a:prstGeom>
            <a:solidFill>
              <a:schemeClr val="bg1">
                <a:lumMod val="85000"/>
              </a:schemeClr>
            </a:solidFill>
            <a:ln w="38100" cmpd="sng">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45720" tIns="45720" rIns="45720" bIns="45720" anchor="ctr" anchorCtr="1">
              <a:no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r>
                <a:rPr lang="en-US" sz="1600">
                  <a:latin typeface="Calibri"/>
                  <a:cs typeface="Calibri"/>
                </a:rPr>
                <a:t>Describe the investigators conducting research in this portfolio and resulting research impact </a:t>
              </a:r>
            </a:p>
          </p:txBody>
        </p:sp>
        <p:cxnSp>
          <p:nvCxnSpPr>
            <p:cNvPr id="24" name="Connector: Elbow 23">
              <a:extLst>
                <a:ext uri="{FF2B5EF4-FFF2-40B4-BE49-F238E27FC236}">
                  <a16:creationId xmlns:a16="http://schemas.microsoft.com/office/drawing/2014/main" id="{CAC7E865-EC4E-86A5-07EB-1162975EAFD6}"/>
                </a:ext>
              </a:extLst>
            </p:cNvPr>
            <p:cNvCxnSpPr>
              <a:cxnSpLocks/>
            </p:cNvCxnSpPr>
            <p:nvPr/>
          </p:nvCxnSpPr>
          <p:spPr>
            <a:xfrm rot="5400000" flipH="1" flipV="1">
              <a:off x="1919937" y="2843690"/>
              <a:ext cx="387747" cy="269129"/>
            </a:xfrm>
            <a:prstGeom prst="bentConnector2">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sp>
          <p:nvSpPr>
            <p:cNvPr id="39" name="Textfeld 17">
              <a:extLst>
                <a:ext uri="{FF2B5EF4-FFF2-40B4-BE49-F238E27FC236}">
                  <a16:creationId xmlns:a16="http://schemas.microsoft.com/office/drawing/2014/main" id="{A32541CC-7F03-51A1-5285-562662F8FB15}"/>
                </a:ext>
              </a:extLst>
            </p:cNvPr>
            <p:cNvSpPr txBox="1"/>
            <p:nvPr/>
          </p:nvSpPr>
          <p:spPr bwMode="gray">
            <a:xfrm>
              <a:off x="2231974" y="2647946"/>
              <a:ext cx="3002531" cy="272415"/>
            </a:xfrm>
            <a:prstGeom prst="roundRect">
              <a:avLst/>
            </a:prstGeom>
            <a:solidFill>
              <a:schemeClr val="tx2">
                <a:lumMod val="20000"/>
                <a:lumOff val="80000"/>
              </a:schemeClr>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0" tIns="0" rIns="0" bIns="0" rtlCol="0" anchor="ctr">
              <a:spAutoFit/>
            </a:bodyPr>
            <a:lstStyle/>
            <a:p>
              <a:pPr algn="ctr"/>
              <a:r>
                <a:rPr lang="en-US" sz="1600" b="1">
                  <a:solidFill>
                    <a:srgbClr val="A5A5A5"/>
                  </a:solidFill>
                  <a:cs typeface="Calibri"/>
                </a:rPr>
                <a:t>Publications </a:t>
              </a:r>
              <a:endParaRPr lang="en-US">
                <a:solidFill>
                  <a:srgbClr val="A5A5A5"/>
                </a:solidFill>
              </a:endParaRPr>
            </a:p>
          </p:txBody>
        </p:sp>
      </p:grpSp>
    </p:spTree>
    <p:custDataLst>
      <p:tags r:id="rId1"/>
    </p:custDataLst>
    <p:extLst>
      <p:ext uri="{BB962C8B-B14F-4D97-AF65-F5344CB8AC3E}">
        <p14:creationId xmlns:p14="http://schemas.microsoft.com/office/powerpoint/2010/main" val="2821945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1DE6857-0556-EAF2-6B2C-507877337ADA}"/>
              </a:ext>
            </a:extLst>
          </p:cNvPr>
          <p:cNvSpPr txBox="1">
            <a:spLocks/>
          </p:cNvSpPr>
          <p:nvPr/>
        </p:nvSpPr>
        <p:spPr>
          <a:xfrm>
            <a:off x="837007" y="136525"/>
            <a:ext cx="10515600" cy="6183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US" sz="2800">
                <a:ea typeface="+mj-lt"/>
                <a:cs typeface="+mj-lt"/>
              </a:rPr>
              <a:t>Executive Summary | </a:t>
            </a:r>
            <a:r>
              <a:rPr lang="en-US" sz="2800"/>
              <a:t>Portfolio Analysis Process </a:t>
            </a:r>
            <a:endParaRPr lang="en-US" sz="2800">
              <a:cs typeface="Calibri Light"/>
            </a:endParaRPr>
          </a:p>
        </p:txBody>
      </p:sp>
      <p:sp>
        <p:nvSpPr>
          <p:cNvPr id="5" name="Arrow: Right 4">
            <a:extLst>
              <a:ext uri="{FF2B5EF4-FFF2-40B4-BE49-F238E27FC236}">
                <a16:creationId xmlns:a16="http://schemas.microsoft.com/office/drawing/2014/main" id="{F9E4F3D8-7199-427A-05B9-15843D664246}"/>
              </a:ext>
            </a:extLst>
          </p:cNvPr>
          <p:cNvSpPr/>
          <p:nvPr/>
        </p:nvSpPr>
        <p:spPr>
          <a:xfrm>
            <a:off x="516625" y="1833906"/>
            <a:ext cx="9249403" cy="731520"/>
          </a:xfrm>
          <a:prstGeom prst="rightArrow">
            <a:avLst/>
          </a:prstGeom>
          <a:solidFill>
            <a:srgbClr val="002F56"/>
          </a:solidFill>
          <a:ln w="12700" cap="flat" cmpd="sng" algn="ctr">
            <a:solidFill>
              <a:srgbClr val="002F5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9" name="Table 23">
            <a:extLst>
              <a:ext uri="{FF2B5EF4-FFF2-40B4-BE49-F238E27FC236}">
                <a16:creationId xmlns:a16="http://schemas.microsoft.com/office/drawing/2014/main" id="{503E898A-8596-883B-91CB-925D1ECE033A}"/>
              </a:ext>
            </a:extLst>
          </p:cNvPr>
          <p:cNvGraphicFramePr>
            <a:graphicFrameLocks noGrp="1"/>
          </p:cNvGraphicFramePr>
          <p:nvPr>
            <p:extLst>
              <p:ext uri="{D42A27DB-BD31-4B8C-83A1-F6EECF244321}">
                <p14:modId xmlns:p14="http://schemas.microsoft.com/office/powerpoint/2010/main" val="2844633829"/>
              </p:ext>
            </p:extLst>
          </p:nvPr>
        </p:nvGraphicFramePr>
        <p:xfrm>
          <a:off x="242130" y="2558984"/>
          <a:ext cx="11403128" cy="3681552"/>
        </p:xfrm>
        <a:graphic>
          <a:graphicData uri="http://schemas.openxmlformats.org/drawingml/2006/table">
            <a:tbl>
              <a:tblPr/>
              <a:tblGrid>
                <a:gridCol w="2962541">
                  <a:extLst>
                    <a:ext uri="{9D8B030D-6E8A-4147-A177-3AD203B41FA5}">
                      <a16:colId xmlns:a16="http://schemas.microsoft.com/office/drawing/2014/main" val="2801579447"/>
                    </a:ext>
                  </a:extLst>
                </a:gridCol>
                <a:gridCol w="2757673">
                  <a:extLst>
                    <a:ext uri="{9D8B030D-6E8A-4147-A177-3AD203B41FA5}">
                      <a16:colId xmlns:a16="http://schemas.microsoft.com/office/drawing/2014/main" val="1526144588"/>
                    </a:ext>
                  </a:extLst>
                </a:gridCol>
                <a:gridCol w="2841457">
                  <a:extLst>
                    <a:ext uri="{9D8B030D-6E8A-4147-A177-3AD203B41FA5}">
                      <a16:colId xmlns:a16="http://schemas.microsoft.com/office/drawing/2014/main" val="2905335026"/>
                    </a:ext>
                  </a:extLst>
                </a:gridCol>
                <a:gridCol w="2841457">
                  <a:extLst>
                    <a:ext uri="{9D8B030D-6E8A-4147-A177-3AD203B41FA5}">
                      <a16:colId xmlns:a16="http://schemas.microsoft.com/office/drawing/2014/main" val="2238309427"/>
                    </a:ext>
                  </a:extLst>
                </a:gridCol>
              </a:tblGrid>
              <a:tr h="368155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85750" marR="0" lvl="0" indent="-285750" algn="l" rtl="0" eaLnBrk="1" fontAlgn="auto" latinLnBrk="0" hangingPunct="1">
                        <a:lnSpc>
                          <a:spcPct val="100000"/>
                        </a:lnSpc>
                        <a:spcBef>
                          <a:spcPts val="600"/>
                        </a:spcBef>
                        <a:spcAft>
                          <a:spcPts val="0"/>
                        </a:spcAft>
                        <a:buClrTx/>
                        <a:buSzTx/>
                        <a:buFont typeface="Arial" panose="020B0604020202020204" pitchFamily="34" charset="0"/>
                        <a:buChar char="•"/>
                      </a:pPr>
                      <a:r>
                        <a:rPr lang="en-US" sz="1400">
                          <a:solidFill>
                            <a:srgbClr val="000000"/>
                          </a:solidFill>
                          <a:latin typeface="+mn-lt"/>
                        </a:rPr>
                        <a:t>We engaged Joseph Constans, Ph.D., Senior Portfolio Manager (SPM) for Suicide Prevention Research, and other Suicide Prevention stakeholders </a:t>
                      </a:r>
                      <a:r>
                        <a:rPr lang="en-US" sz="1400" b="0">
                          <a:solidFill>
                            <a:srgbClr val="000000"/>
                          </a:solidFill>
                          <a:latin typeface="+mn-lt"/>
                        </a:rPr>
                        <a:t>and</a:t>
                      </a:r>
                      <a:r>
                        <a:rPr lang="en-US" sz="1400" b="1">
                          <a:solidFill>
                            <a:srgbClr val="000000"/>
                          </a:solidFill>
                          <a:latin typeface="+mn-lt"/>
                        </a:rPr>
                        <a:t> defined Suicide Prevention projects</a:t>
                      </a:r>
                      <a:r>
                        <a:rPr lang="en-US" sz="1400" baseline="30000">
                          <a:solidFill>
                            <a:srgbClr val="000000"/>
                          </a:solidFill>
                          <a:latin typeface="+mn-lt"/>
                        </a:rPr>
                        <a:t>1</a:t>
                      </a:r>
                    </a:p>
                    <a:p>
                      <a:pPr marL="285750" marR="0" lvl="0" indent="-285750" algn="l" rtl="0" eaLnBrk="1" fontAlgn="auto" latinLnBrk="0" hangingPunct="1">
                        <a:lnSpc>
                          <a:spcPct val="100000"/>
                        </a:lnSpc>
                        <a:spcBef>
                          <a:spcPts val="600"/>
                        </a:spcBef>
                        <a:spcAft>
                          <a:spcPts val="0"/>
                        </a:spcAft>
                        <a:buClrTx/>
                        <a:buSzTx/>
                        <a:buFont typeface="Arial" panose="020B0604020202020204" pitchFamily="34" charset="0"/>
                        <a:buChar char="•"/>
                      </a:pPr>
                      <a:r>
                        <a:rPr lang="en-US" sz="1400" b="0">
                          <a:solidFill>
                            <a:srgbClr val="000000"/>
                          </a:solidFill>
                          <a:latin typeface="+mn-lt"/>
                        </a:rPr>
                        <a:t>Projects were </a:t>
                      </a:r>
                      <a:r>
                        <a:rPr lang="en-US" sz="1400" b="1">
                          <a:solidFill>
                            <a:srgbClr val="000000"/>
                          </a:solidFill>
                          <a:latin typeface="+mn-lt"/>
                        </a:rPr>
                        <a:t>defined and pulled using the “MI-Suicide” Research Portfolio Analysis (RPA) tag </a:t>
                      </a:r>
                      <a:r>
                        <a:rPr lang="en-US" sz="1400" b="0">
                          <a:solidFill>
                            <a:srgbClr val="000000"/>
                          </a:solidFill>
                          <a:latin typeface="+mn-lt"/>
                        </a:rPr>
                        <a:t>in RAFT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400" b="0" i="0" u="none" strike="noStrike" kern="1200" noProof="0">
                          <a:solidFill>
                            <a:schemeClr val="dk1"/>
                          </a:solidFill>
                          <a:latin typeface="Calibri" panose="020F0502020204030204"/>
                          <a:ea typeface="+mn-ea"/>
                          <a:cs typeface="+mn-cs"/>
                        </a:rPr>
                        <a:t>We worked with the Suicide Prevention SPM to conduct a </a:t>
                      </a:r>
                      <a:r>
                        <a:rPr lang="en-US" sz="1400" b="1" i="0" u="none" strike="noStrike" kern="1200" noProof="0">
                          <a:solidFill>
                            <a:schemeClr val="dk1"/>
                          </a:solidFill>
                          <a:latin typeface="Calibri" panose="020F0502020204030204"/>
                          <a:ea typeface="+mn-ea"/>
                          <a:cs typeface="+mn-cs"/>
                        </a:rPr>
                        <a:t>line-by-line review of the final Suicide Prevention corpus</a:t>
                      </a:r>
                    </a:p>
                  </a:txBody>
                  <a:tcPr>
                    <a:lnL w="12700" cmpd="sng">
                      <a:noFill/>
                    </a:lnL>
                    <a:lnR w="3175"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85750" marR="0" lvl="0" indent="-285750" algn="l">
                        <a:lnSpc>
                          <a:spcPct val="100000"/>
                        </a:lnSpc>
                        <a:spcBef>
                          <a:spcPts val="1200"/>
                        </a:spcBef>
                        <a:spcAft>
                          <a:spcPts val="0"/>
                        </a:spcAft>
                        <a:buFont typeface="Arial"/>
                        <a:buChar char="•"/>
                      </a:pPr>
                      <a:r>
                        <a:rPr lang="en-US" sz="1400" b="1" i="0" u="none" strike="noStrike" noProof="0">
                          <a:latin typeface="+mn-lt"/>
                        </a:rPr>
                        <a:t>149 ORD-funded projects were approved by the Suicide Prevention SPM</a:t>
                      </a:r>
                      <a:r>
                        <a:rPr lang="en-US" sz="1400" b="0" i="0" u="none" strike="noStrike" noProof="0">
                          <a:latin typeface="+mn-lt"/>
                        </a:rPr>
                        <a:t> as belonging to the overall Suicide Prevention AMP</a:t>
                      </a:r>
                    </a:p>
                    <a:p>
                      <a:pPr marL="285750" marR="0" lvl="0" indent="-285750" algn="l">
                        <a:lnSpc>
                          <a:spcPct val="100000"/>
                        </a:lnSpc>
                        <a:spcBef>
                          <a:spcPts val="1200"/>
                        </a:spcBef>
                        <a:spcAft>
                          <a:spcPts val="0"/>
                        </a:spcAft>
                        <a:buFont typeface="Arial"/>
                        <a:buChar char="•"/>
                      </a:pPr>
                      <a:r>
                        <a:rPr lang="en-US" sz="1400" b="0" i="0" u="none" strike="noStrike" noProof="0">
                          <a:latin typeface="+mn-lt"/>
                        </a:rPr>
                        <a:t>We </a:t>
                      </a:r>
                      <a:r>
                        <a:rPr lang="en-US" sz="1400" b="1" i="0" u="none" strike="noStrike" noProof="0">
                          <a:latin typeface="+mn-lt"/>
                        </a:rPr>
                        <a:t>used the final, SPM approved corpus to extract supplementary data </a:t>
                      </a:r>
                      <a:r>
                        <a:rPr lang="en-US" sz="1400" b="0" i="0" u="none" strike="noStrike" noProof="0">
                          <a:latin typeface="+mn-lt"/>
                        </a:rPr>
                        <a:t>from RAFT, VAIRRS, Dimensions and the </a:t>
                      </a:r>
                      <a:r>
                        <a:rPr lang="en-US" sz="1400" b="0">
                          <a:solidFill>
                            <a:schemeClr val="tx1"/>
                          </a:solidFill>
                          <a:ea typeface="Calibri"/>
                          <a:cs typeface="Arial"/>
                        </a:rPr>
                        <a:t>Suicide Prevention Research Impact Network </a:t>
                      </a:r>
                      <a:r>
                        <a:rPr lang="en-US" sz="1400" b="0" i="0" u="none" strike="noStrike" kern="1200" noProof="0">
                          <a:solidFill>
                            <a:srgbClr val="000000"/>
                          </a:solidFill>
                          <a:latin typeface="+mn-lt"/>
                          <a:ea typeface="+mn-ea"/>
                          <a:cs typeface="+mn-cs"/>
                        </a:rPr>
                        <a:t>Actively Managed Inventory (SPRINT API)</a:t>
                      </a:r>
                      <a:endParaRPr lang="en-US" sz="1400" b="0" kern="1200">
                        <a:solidFill>
                          <a:srgbClr val="000000"/>
                        </a:solidFill>
                        <a:latin typeface="Calibri" panose="020F0502020204030204"/>
                        <a:ea typeface="+mn-ea"/>
                        <a:cs typeface="+mn-cs"/>
                      </a:endParaRPr>
                    </a:p>
                    <a:p>
                      <a:pPr marL="285750" marR="0" lvl="0" indent="-285750" algn="l">
                        <a:lnSpc>
                          <a:spcPct val="100000"/>
                        </a:lnSpc>
                        <a:spcBef>
                          <a:spcPts val="1200"/>
                        </a:spcBef>
                        <a:spcAft>
                          <a:spcPts val="0"/>
                        </a:spcAft>
                        <a:buFont typeface="Arial"/>
                        <a:buChar char="•"/>
                      </a:pPr>
                      <a:endParaRPr lang="en-US" b="0">
                        <a:latin typeface="+mn-lt"/>
                      </a:endParaRPr>
                    </a:p>
                  </a:txBody>
                  <a:tcP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85750" marR="0" lvl="0" indent="-285750" algn="l" rtl="0" eaLnBrk="1" fontAlgn="auto" latinLnBrk="0" hangingPunct="1">
                        <a:lnSpc>
                          <a:spcPct val="100000"/>
                        </a:lnSpc>
                        <a:spcBef>
                          <a:spcPts val="1200"/>
                        </a:spcBef>
                        <a:spcAft>
                          <a:spcPts val="0"/>
                        </a:spcAft>
                        <a:buClrTx/>
                        <a:buSzTx/>
                        <a:buFont typeface="Arial" panose="020B0604020202020204" pitchFamily="34" charset="0"/>
                        <a:buChar char="•"/>
                      </a:pPr>
                      <a:r>
                        <a:rPr lang="en-US" sz="1400">
                          <a:solidFill>
                            <a:srgbClr val="000000"/>
                          </a:solidFill>
                          <a:latin typeface="+mn-lt"/>
                        </a:rPr>
                        <a:t>We met with </a:t>
                      </a:r>
                      <a:r>
                        <a:rPr lang="en-US" sz="1400" b="0">
                          <a:solidFill>
                            <a:srgbClr val="000000"/>
                          </a:solidFill>
                          <a:latin typeface="+mn-lt"/>
                        </a:rPr>
                        <a:t>portfolio leaders and </a:t>
                      </a:r>
                      <a:r>
                        <a:rPr lang="en-US" sz="1400" b="1">
                          <a:solidFill>
                            <a:srgbClr val="000000"/>
                          </a:solidFill>
                          <a:latin typeface="+mn-lt"/>
                        </a:rPr>
                        <a:t>identified the key questions </a:t>
                      </a:r>
                      <a:r>
                        <a:rPr lang="en-US" sz="1400" b="0">
                          <a:solidFill>
                            <a:srgbClr val="000000"/>
                          </a:solidFill>
                          <a:latin typeface="+mn-lt"/>
                        </a:rPr>
                        <a:t>to be answered </a:t>
                      </a:r>
                      <a:endParaRPr lang="en-US" sz="1400" b="1">
                        <a:solidFill>
                          <a:srgbClr val="000000"/>
                        </a:solidFill>
                        <a:latin typeface="+mn-lt"/>
                      </a:endParaRPr>
                    </a:p>
                    <a:p>
                      <a:pPr marL="285750" marR="0" lvl="0" indent="-285750" algn="l" rtl="0" eaLnBrk="1" fontAlgn="auto" latinLnBrk="0" hangingPunct="1">
                        <a:lnSpc>
                          <a:spcPct val="100000"/>
                        </a:lnSpc>
                        <a:spcBef>
                          <a:spcPts val="1200"/>
                        </a:spcBef>
                        <a:spcAft>
                          <a:spcPts val="0"/>
                        </a:spcAft>
                        <a:buClrTx/>
                        <a:buSzTx/>
                        <a:buFont typeface="Arial" panose="020B0604020202020204" pitchFamily="34" charset="0"/>
                        <a:buChar char="•"/>
                      </a:pPr>
                      <a:r>
                        <a:rPr lang="en-US" sz="1400">
                          <a:solidFill>
                            <a:srgbClr val="000000"/>
                          </a:solidFill>
                          <a:latin typeface="+mn-lt"/>
                        </a:rPr>
                        <a:t>We engaged a broad range of Suicide Prevention advisory group members and </a:t>
                      </a:r>
                      <a:r>
                        <a:rPr lang="en-US" sz="1400" b="1">
                          <a:solidFill>
                            <a:srgbClr val="000000"/>
                          </a:solidFill>
                          <a:latin typeface="+mn-lt"/>
                        </a:rPr>
                        <a:t>identified additional insights and analyses to include </a:t>
                      </a:r>
                    </a:p>
                  </a:txBody>
                  <a:tcP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285750" lvl="0" indent="-285750" algn="l">
                        <a:lnSpc>
                          <a:spcPct val="100000"/>
                        </a:lnSpc>
                        <a:spcBef>
                          <a:spcPts val="1200"/>
                        </a:spcBef>
                        <a:spcAft>
                          <a:spcPts val="0"/>
                        </a:spcAft>
                        <a:buFont typeface="Arial" panose="020B0604020202020204" pitchFamily="34" charset="0"/>
                        <a:buChar char="•"/>
                      </a:pPr>
                      <a:r>
                        <a:rPr lang="en-US" sz="1400" b="0">
                          <a:solidFill>
                            <a:srgbClr val="000000"/>
                          </a:solidFill>
                          <a:latin typeface="+mn-lt"/>
                        </a:rPr>
                        <a:t>We </a:t>
                      </a:r>
                      <a:r>
                        <a:rPr lang="en-US" sz="1400" b="1">
                          <a:solidFill>
                            <a:srgbClr val="000000"/>
                          </a:solidFill>
                          <a:latin typeface="+mn-lt"/>
                        </a:rPr>
                        <a:t>synthesized data analyses and stakeholder feedback</a:t>
                      </a:r>
                      <a:r>
                        <a:rPr lang="en-US" sz="1400" b="0">
                          <a:solidFill>
                            <a:srgbClr val="000000"/>
                          </a:solidFill>
                          <a:latin typeface="+mn-lt"/>
                        </a:rPr>
                        <a:t> into a final report </a:t>
                      </a:r>
                    </a:p>
                  </a:txBody>
                  <a:tcPr>
                    <a:lnL w="3175" cap="flat" cmpd="sng" algn="ctr">
                      <a:solidFill>
                        <a:schemeClr val="accent1"/>
                      </a:solidFill>
                      <a:prstDash val="solid"/>
                      <a:round/>
                      <a:headEnd type="none" w="med" len="med"/>
                      <a:tailEnd type="none" w="med" len="med"/>
                    </a:lnL>
                    <a:lnR w="0">
                      <a:noFill/>
                    </a:lnR>
                    <a:lnT w="0">
                      <a:noFill/>
                    </a:lnT>
                    <a:lnB w="0">
                      <a:noFill/>
                    </a:lnB>
                    <a:lnTlToBr w="0">
                      <a:noFill/>
                    </a:lnTlToBr>
                    <a:lnBlToTr w="0">
                      <a:noFill/>
                    </a:lnBlToTr>
                    <a:noFill/>
                  </a:tcPr>
                </a:tc>
                <a:extLst>
                  <a:ext uri="{0D108BD9-81ED-4DB2-BD59-A6C34878D82A}">
                    <a16:rowId xmlns:a16="http://schemas.microsoft.com/office/drawing/2014/main" val="4068772979"/>
                  </a:ext>
                </a:extLst>
              </a:tr>
            </a:tbl>
          </a:graphicData>
        </a:graphic>
      </p:graphicFrame>
      <p:grpSp>
        <p:nvGrpSpPr>
          <p:cNvPr id="14" name="Group 13">
            <a:extLst>
              <a:ext uri="{FF2B5EF4-FFF2-40B4-BE49-F238E27FC236}">
                <a16:creationId xmlns:a16="http://schemas.microsoft.com/office/drawing/2014/main" id="{107676C7-C83C-C2D1-CCD7-9F0A3D168E21}"/>
              </a:ext>
            </a:extLst>
          </p:cNvPr>
          <p:cNvGrpSpPr/>
          <p:nvPr/>
        </p:nvGrpSpPr>
        <p:grpSpPr>
          <a:xfrm>
            <a:off x="496364" y="1130146"/>
            <a:ext cx="2403245" cy="1464881"/>
            <a:chOff x="518136" y="1624786"/>
            <a:chExt cx="2403245" cy="1464881"/>
          </a:xfrm>
        </p:grpSpPr>
        <p:sp>
          <p:nvSpPr>
            <p:cNvPr id="11" name="TextBox 10">
              <a:extLst>
                <a:ext uri="{FF2B5EF4-FFF2-40B4-BE49-F238E27FC236}">
                  <a16:creationId xmlns:a16="http://schemas.microsoft.com/office/drawing/2014/main" id="{70952870-0585-8BCE-C8AD-18FC6F0FDD9B}"/>
                </a:ext>
              </a:extLst>
            </p:cNvPr>
            <p:cNvSpPr txBox="1"/>
            <p:nvPr/>
          </p:nvSpPr>
          <p:spPr>
            <a:xfrm>
              <a:off x="518136" y="1624786"/>
              <a:ext cx="2403245"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000000"/>
                  </a:solidFill>
                  <a:effectLst/>
                  <a:uLnTx/>
                  <a:uFillTx/>
                </a:rPr>
                <a:t>Portfolio Definition</a:t>
              </a:r>
            </a:p>
          </p:txBody>
        </p:sp>
        <p:sp>
          <p:nvSpPr>
            <p:cNvPr id="12" name="Oval 11">
              <a:extLst>
                <a:ext uri="{FF2B5EF4-FFF2-40B4-BE49-F238E27FC236}">
                  <a16:creationId xmlns:a16="http://schemas.microsoft.com/office/drawing/2014/main" id="{F66811BB-2743-FED3-DC14-E887580325FA}"/>
                </a:ext>
              </a:extLst>
            </p:cNvPr>
            <p:cNvSpPr/>
            <p:nvPr/>
          </p:nvSpPr>
          <p:spPr>
            <a:xfrm>
              <a:off x="1236966" y="2207023"/>
              <a:ext cx="914400" cy="882644"/>
            </a:xfrm>
            <a:prstGeom prst="ellipse">
              <a:avLst/>
            </a:prstGeom>
            <a:solidFill>
              <a:sysClr val="window" lastClr="FFFFFF"/>
            </a:solidFill>
            <a:ln w="38100" cap="flat" cmpd="sng" algn="ctr">
              <a:solidFill>
                <a:srgbClr val="002F5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000000"/>
                </a:solidFill>
                <a:effectLst/>
                <a:uLnTx/>
                <a:uFillTx/>
                <a:latin typeface="Calibri" panose="020F0502020204030204"/>
                <a:ea typeface="+mn-ea"/>
                <a:cs typeface="+mn-cs"/>
              </a:endParaRPr>
            </a:p>
          </p:txBody>
        </p:sp>
        <p:pic>
          <p:nvPicPr>
            <p:cNvPr id="13" name="Graphic 12" descr="Clipboard Partially Checked with solid fill">
              <a:extLst>
                <a:ext uri="{FF2B5EF4-FFF2-40B4-BE49-F238E27FC236}">
                  <a16:creationId xmlns:a16="http://schemas.microsoft.com/office/drawing/2014/main" id="{C8C519CE-4A4E-8052-2AE5-7250602B599B}"/>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321456" y="2274677"/>
              <a:ext cx="745420" cy="745420"/>
            </a:xfrm>
            <a:prstGeom prst="rect">
              <a:avLst/>
            </a:prstGeom>
          </p:spPr>
        </p:pic>
      </p:grpSp>
      <p:grpSp>
        <p:nvGrpSpPr>
          <p:cNvPr id="19" name="Group 18">
            <a:extLst>
              <a:ext uri="{FF2B5EF4-FFF2-40B4-BE49-F238E27FC236}">
                <a16:creationId xmlns:a16="http://schemas.microsoft.com/office/drawing/2014/main" id="{4E25A11F-B8E4-014D-276A-EC8047BB15B3}"/>
              </a:ext>
            </a:extLst>
          </p:cNvPr>
          <p:cNvGrpSpPr/>
          <p:nvPr/>
        </p:nvGrpSpPr>
        <p:grpSpPr>
          <a:xfrm>
            <a:off x="6098536" y="1139573"/>
            <a:ext cx="2649818" cy="1464881"/>
            <a:chOff x="6015214" y="1624786"/>
            <a:chExt cx="2649818" cy="1464881"/>
          </a:xfrm>
        </p:grpSpPr>
        <p:sp>
          <p:nvSpPr>
            <p:cNvPr id="16" name="Oval 15">
              <a:extLst>
                <a:ext uri="{FF2B5EF4-FFF2-40B4-BE49-F238E27FC236}">
                  <a16:creationId xmlns:a16="http://schemas.microsoft.com/office/drawing/2014/main" id="{D402C431-ADE5-3085-6038-FA8E4A8A43AF}"/>
                </a:ext>
              </a:extLst>
            </p:cNvPr>
            <p:cNvSpPr/>
            <p:nvPr/>
          </p:nvSpPr>
          <p:spPr>
            <a:xfrm>
              <a:off x="6867070" y="2207023"/>
              <a:ext cx="914400" cy="882644"/>
            </a:xfrm>
            <a:prstGeom prst="ellipse">
              <a:avLst/>
            </a:prstGeom>
            <a:solidFill>
              <a:sysClr val="window" lastClr="FFFFFF"/>
            </a:solidFill>
            <a:ln w="38100" cap="flat" cmpd="sng" algn="ctr">
              <a:solidFill>
                <a:srgbClr val="002F5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90457F8D-05D0-965F-8C46-8300E5CA64E7}"/>
                </a:ext>
              </a:extLst>
            </p:cNvPr>
            <p:cNvSpPr txBox="1"/>
            <p:nvPr/>
          </p:nvSpPr>
          <p:spPr>
            <a:xfrm>
              <a:off x="6015214" y="1624786"/>
              <a:ext cx="2649818"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000000"/>
                  </a:solidFill>
                  <a:effectLst/>
                  <a:uLnTx/>
                  <a:uFillTx/>
                </a:rPr>
                <a:t>Data Analysis</a:t>
              </a:r>
            </a:p>
          </p:txBody>
        </p:sp>
        <p:pic>
          <p:nvPicPr>
            <p:cNvPr id="18" name="Graphic 17" descr="Bar chart with solid fill">
              <a:extLst>
                <a:ext uri="{FF2B5EF4-FFF2-40B4-BE49-F238E27FC236}">
                  <a16:creationId xmlns:a16="http://schemas.microsoft.com/office/drawing/2014/main" id="{EBDF1274-F5C5-F26E-9D3E-FDD7A19278D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6936695" y="2260434"/>
              <a:ext cx="775354" cy="775354"/>
            </a:xfrm>
            <a:prstGeom prst="rect">
              <a:avLst/>
            </a:prstGeom>
          </p:spPr>
        </p:pic>
      </p:grpSp>
      <p:grpSp>
        <p:nvGrpSpPr>
          <p:cNvPr id="27" name="Group 26">
            <a:extLst>
              <a:ext uri="{FF2B5EF4-FFF2-40B4-BE49-F238E27FC236}">
                <a16:creationId xmlns:a16="http://schemas.microsoft.com/office/drawing/2014/main" id="{9A3B8D38-9A0D-B901-5B58-B62388F6F75F}"/>
              </a:ext>
            </a:extLst>
          </p:cNvPr>
          <p:cNvGrpSpPr/>
          <p:nvPr/>
        </p:nvGrpSpPr>
        <p:grpSpPr>
          <a:xfrm>
            <a:off x="3632365" y="1139573"/>
            <a:ext cx="2091011" cy="1464881"/>
            <a:chOff x="3618598" y="1624786"/>
            <a:chExt cx="2091011" cy="1464881"/>
          </a:xfrm>
        </p:grpSpPr>
        <p:sp>
          <p:nvSpPr>
            <p:cNvPr id="23" name="TextBox 22">
              <a:extLst>
                <a:ext uri="{FF2B5EF4-FFF2-40B4-BE49-F238E27FC236}">
                  <a16:creationId xmlns:a16="http://schemas.microsoft.com/office/drawing/2014/main" id="{DA4A0CD1-F893-31E8-7F3D-3549151C48B4}"/>
                </a:ext>
              </a:extLst>
            </p:cNvPr>
            <p:cNvSpPr txBox="1"/>
            <p:nvPr/>
          </p:nvSpPr>
          <p:spPr>
            <a:xfrm>
              <a:off x="3618598" y="1624786"/>
              <a:ext cx="2091011" cy="369332"/>
            </a:xfrm>
            <a:prstGeom prst="rect">
              <a:avLst/>
            </a:prstGeom>
            <a:noFill/>
          </p:spPr>
          <p:txBody>
            <a:bodyPr wrap="square" lIns="91440" tIns="45720" rIns="91440" bIns="4572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000000"/>
                  </a:solidFill>
                  <a:effectLst/>
                  <a:uLnTx/>
                  <a:uFillTx/>
                </a:rPr>
                <a:t>Project Extraction </a:t>
              </a:r>
              <a:endParaRPr lang="en-US" sz="1800" b="1" i="0" u="none" strike="noStrike" kern="0" cap="none" spc="0" normalizeH="0" baseline="0" noProof="0">
                <a:ln>
                  <a:noFill/>
                </a:ln>
                <a:solidFill>
                  <a:srgbClr val="000000"/>
                </a:solidFill>
                <a:effectLst/>
                <a:uLnTx/>
                <a:uFillTx/>
                <a:cs typeface="Calibri"/>
              </a:endParaRPr>
            </a:p>
          </p:txBody>
        </p:sp>
        <p:sp>
          <p:nvSpPr>
            <p:cNvPr id="24" name="Oval 23">
              <a:extLst>
                <a:ext uri="{FF2B5EF4-FFF2-40B4-BE49-F238E27FC236}">
                  <a16:creationId xmlns:a16="http://schemas.microsoft.com/office/drawing/2014/main" id="{F98D4435-6707-416D-B33E-B935E39282F4}"/>
                </a:ext>
              </a:extLst>
            </p:cNvPr>
            <p:cNvSpPr/>
            <p:nvPr/>
          </p:nvSpPr>
          <p:spPr>
            <a:xfrm>
              <a:off x="4176909" y="2207023"/>
              <a:ext cx="914400" cy="882644"/>
            </a:xfrm>
            <a:prstGeom prst="ellipse">
              <a:avLst/>
            </a:prstGeom>
            <a:solidFill>
              <a:sysClr val="window" lastClr="FFFFFF"/>
            </a:solidFill>
            <a:ln w="38100" cap="flat" cmpd="sng" algn="ctr">
              <a:solidFill>
                <a:srgbClr val="002F5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000000"/>
                </a:solidFill>
                <a:effectLst/>
                <a:uLnTx/>
                <a:uFillTx/>
                <a:latin typeface="Calibri" panose="020F0502020204030204"/>
                <a:ea typeface="+mn-ea"/>
                <a:cs typeface="+mn-cs"/>
              </a:endParaRPr>
            </a:p>
          </p:txBody>
        </p:sp>
        <p:pic>
          <p:nvPicPr>
            <p:cNvPr id="25" name="Graphic 24" descr="Internet Of Things with solid fill">
              <a:extLst>
                <a:ext uri="{FF2B5EF4-FFF2-40B4-BE49-F238E27FC236}">
                  <a16:creationId xmlns:a16="http://schemas.microsoft.com/office/drawing/2014/main" id="{1F399067-8E63-3921-9ED5-BC1D554477D6}"/>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4268349" y="2285359"/>
              <a:ext cx="731520" cy="731520"/>
            </a:xfrm>
            <a:prstGeom prst="rect">
              <a:avLst/>
            </a:prstGeom>
          </p:spPr>
        </p:pic>
        <mc:AlternateContent xmlns:mc="http://schemas.openxmlformats.org/markup-compatibility/2006" xmlns:p14="http://schemas.microsoft.com/office/powerpoint/2010/main">
          <mc:Choice Requires="p14">
            <p:contentPart p14:bwMode="auto" r:id="rId8">
              <p14:nvContentPartPr>
                <p14:cNvPr id="26" name="Ink 25">
                  <a:extLst>
                    <a:ext uri="{FF2B5EF4-FFF2-40B4-BE49-F238E27FC236}">
                      <a16:creationId xmlns:a16="http://schemas.microsoft.com/office/drawing/2014/main" id="{2544A940-473E-ABEB-FC92-E86BFE06E100}"/>
                    </a:ext>
                  </a:extLst>
                </p14:cNvPr>
                <p14:cNvContentPartPr/>
                <p14:nvPr/>
              </p14:nvContentPartPr>
              <p14:xfrm>
                <a:off x="4269676" y="2641434"/>
                <a:ext cx="19291" cy="19291"/>
              </p14:xfrm>
            </p:contentPart>
          </mc:Choice>
          <mc:Fallback xmlns="">
            <p:pic>
              <p:nvPicPr>
                <p:cNvPr id="26" name="Ink 25">
                  <a:extLst>
                    <a:ext uri="{FF2B5EF4-FFF2-40B4-BE49-F238E27FC236}">
                      <a16:creationId xmlns:a16="http://schemas.microsoft.com/office/drawing/2014/main" id="{2544A940-473E-ABEB-FC92-E86BFE06E100}"/>
                    </a:ext>
                  </a:extLst>
                </p:cNvPr>
                <p:cNvPicPr/>
                <p:nvPr/>
              </p:nvPicPr>
              <p:blipFill>
                <a:blip r:embed="rId9"/>
                <a:stretch>
                  <a:fillRect/>
                </a:stretch>
              </p:blipFill>
              <p:spPr>
                <a:xfrm>
                  <a:off x="3305126" y="1676884"/>
                  <a:ext cx="1929100" cy="1929100"/>
                </a:xfrm>
                <a:prstGeom prst="rect">
                  <a:avLst/>
                </a:prstGeom>
              </p:spPr>
            </p:pic>
          </mc:Fallback>
        </mc:AlternateContent>
      </p:grpSp>
      <p:grpSp>
        <p:nvGrpSpPr>
          <p:cNvPr id="32" name="Group 31">
            <a:extLst>
              <a:ext uri="{FF2B5EF4-FFF2-40B4-BE49-F238E27FC236}">
                <a16:creationId xmlns:a16="http://schemas.microsoft.com/office/drawing/2014/main" id="{35A67A66-1224-3C80-3257-122B0F2DD546}"/>
              </a:ext>
            </a:extLst>
          </p:cNvPr>
          <p:cNvGrpSpPr/>
          <p:nvPr/>
        </p:nvGrpSpPr>
        <p:grpSpPr>
          <a:xfrm>
            <a:off x="9027605" y="1168059"/>
            <a:ext cx="2649818" cy="1436395"/>
            <a:chOff x="8963512" y="1653272"/>
            <a:chExt cx="2649818" cy="1436395"/>
          </a:xfrm>
        </p:grpSpPr>
        <p:sp>
          <p:nvSpPr>
            <p:cNvPr id="29" name="Oval 28">
              <a:extLst>
                <a:ext uri="{FF2B5EF4-FFF2-40B4-BE49-F238E27FC236}">
                  <a16:creationId xmlns:a16="http://schemas.microsoft.com/office/drawing/2014/main" id="{689FFD27-37A1-8B23-DD64-AFB0276F3113}"/>
                </a:ext>
              </a:extLst>
            </p:cNvPr>
            <p:cNvSpPr/>
            <p:nvPr/>
          </p:nvSpPr>
          <p:spPr>
            <a:xfrm>
              <a:off x="9815368" y="2207023"/>
              <a:ext cx="914400" cy="882644"/>
            </a:xfrm>
            <a:prstGeom prst="ellipse">
              <a:avLst/>
            </a:prstGeom>
            <a:solidFill>
              <a:sysClr val="window" lastClr="FFFFFF"/>
            </a:solidFill>
            <a:ln w="38100" cap="flat" cmpd="sng" algn="ctr">
              <a:solidFill>
                <a:srgbClr val="002F5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9E9C5B18-DCA4-3F05-0605-A5E57A10F40A}"/>
                </a:ext>
              </a:extLst>
            </p:cNvPr>
            <p:cNvSpPr txBox="1"/>
            <p:nvPr/>
          </p:nvSpPr>
          <p:spPr>
            <a:xfrm>
              <a:off x="8963512" y="1653272"/>
              <a:ext cx="2649818" cy="369332"/>
            </a:xfrm>
            <a:prstGeom prst="rect">
              <a:avLst/>
            </a:prstGeom>
            <a:noFill/>
          </p:spPr>
          <p:txBody>
            <a:bodyPr wrap="square" lIns="91440" tIns="45720" rIns="91440" bIns="45720" anchor="t">
              <a:spAutoFit/>
            </a:bodyPr>
            <a:lstStyle/>
            <a:p>
              <a:pPr algn="ctr">
                <a:defRPr/>
              </a:pPr>
              <a:r>
                <a:rPr lang="en-US" b="1" kern="0">
                  <a:solidFill>
                    <a:srgbClr val="000000"/>
                  </a:solidFill>
                  <a:cs typeface="Calibri"/>
                </a:rPr>
                <a:t>Portfolio Report</a:t>
              </a:r>
              <a:endParaRPr lang="en-US" sz="1800" b="1" i="0" u="none" strike="noStrike" kern="0" cap="none" spc="0" normalizeH="0" baseline="0" noProof="0">
                <a:ln>
                  <a:noFill/>
                </a:ln>
                <a:solidFill>
                  <a:srgbClr val="000000"/>
                </a:solidFill>
                <a:effectLst/>
                <a:uLnTx/>
                <a:uFillTx/>
                <a:cs typeface="Calibri"/>
              </a:endParaRPr>
            </a:p>
          </p:txBody>
        </p:sp>
        <p:pic>
          <p:nvPicPr>
            <p:cNvPr id="31" name="Graphic 36" descr="Paper with solid fill">
              <a:extLst>
                <a:ext uri="{FF2B5EF4-FFF2-40B4-BE49-F238E27FC236}">
                  <a16:creationId xmlns:a16="http://schemas.microsoft.com/office/drawing/2014/main" id="{CB15298D-BAF8-C076-9079-09354C77EE1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947305" y="2288136"/>
              <a:ext cx="707878" cy="700757"/>
            </a:xfrm>
            <a:prstGeom prst="rect">
              <a:avLst/>
            </a:prstGeom>
          </p:spPr>
        </p:pic>
      </p:grpSp>
      <p:sp>
        <p:nvSpPr>
          <p:cNvPr id="2" name="Slide Number Placeholder 1">
            <a:extLst>
              <a:ext uri="{FF2B5EF4-FFF2-40B4-BE49-F238E27FC236}">
                <a16:creationId xmlns:a16="http://schemas.microsoft.com/office/drawing/2014/main" id="{8B2ADA0C-6B9E-CC8E-5CD7-5AB807DD44E6}"/>
              </a:ext>
            </a:extLst>
          </p:cNvPr>
          <p:cNvSpPr>
            <a:spLocks noGrp="1"/>
          </p:cNvSpPr>
          <p:nvPr>
            <p:ph type="sldNum" sz="quarter" idx="12"/>
          </p:nvPr>
        </p:nvSpPr>
        <p:spPr/>
        <p:txBody>
          <a:bodyPr/>
          <a:lstStyle/>
          <a:p>
            <a:fld id="{61ED25BF-8B08-481C-9175-42CBF3C8334C}" type="slidenum">
              <a:rPr lang="en-US" smtClean="0"/>
              <a:t>4</a:t>
            </a:fld>
            <a:endParaRPr lang="en-US"/>
          </a:p>
        </p:txBody>
      </p:sp>
      <p:sp>
        <p:nvSpPr>
          <p:cNvPr id="7" name="TextBox 6">
            <a:extLst>
              <a:ext uri="{FF2B5EF4-FFF2-40B4-BE49-F238E27FC236}">
                <a16:creationId xmlns:a16="http://schemas.microsoft.com/office/drawing/2014/main" id="{1E78A996-01DA-B30B-4790-87323746E8ED}"/>
              </a:ext>
            </a:extLst>
          </p:cNvPr>
          <p:cNvSpPr txBox="1"/>
          <p:nvPr/>
        </p:nvSpPr>
        <p:spPr>
          <a:xfrm>
            <a:off x="3879650" y="6246655"/>
            <a:ext cx="5671548" cy="276999"/>
          </a:xfrm>
          <a:prstGeom prst="rect">
            <a:avLst/>
          </a:prstGeom>
          <a:noFill/>
        </p:spPr>
        <p:txBody>
          <a:bodyPr wrap="square" rtlCol="0">
            <a:spAutoFit/>
          </a:bodyPr>
          <a:lstStyle/>
          <a:p>
            <a:r>
              <a:rPr lang="en-US" sz="1200" baseline="30000">
                <a:solidFill>
                  <a:schemeClr val="bg1"/>
                </a:solidFill>
              </a:rPr>
              <a:t>1</a:t>
            </a:r>
            <a:r>
              <a:rPr lang="en-US" sz="1200">
                <a:solidFill>
                  <a:schemeClr val="bg1"/>
                </a:solidFill>
              </a:rPr>
              <a:t>Initial Data Intake Form completed can be found in Appendix A.</a:t>
            </a:r>
            <a:endParaRPr lang="en-US" sz="1200" baseline="30000">
              <a:solidFill>
                <a:schemeClr val="bg1"/>
              </a:solidFill>
            </a:endParaRPr>
          </a:p>
        </p:txBody>
      </p:sp>
    </p:spTree>
    <p:extLst>
      <p:ext uri="{BB962C8B-B14F-4D97-AF65-F5344CB8AC3E}">
        <p14:creationId xmlns:p14="http://schemas.microsoft.com/office/powerpoint/2010/main" val="7913949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625E4C-823C-A079-469C-54C3BC8B094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prstClr val="black">
                    <a:tint val="75000"/>
                  </a:prstClr>
                </a:solidFill>
                <a:latin typeface="Calibri" panose="020F0502020204030204"/>
              </a:rPr>
              <a:t>40</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946C6052-F7C6-C0F3-B322-1EB6AA56595A}"/>
              </a:ext>
            </a:extLst>
          </p:cNvPr>
          <p:cNvSpPr txBox="1">
            <a:spLocks/>
          </p:cNvSpPr>
          <p:nvPr/>
        </p:nvSpPr>
        <p:spPr>
          <a:xfrm>
            <a:off x="368905" y="926436"/>
            <a:ext cx="11252602" cy="2558420"/>
          </a:xfrm>
          <a:prstGeom prst="rect">
            <a:avLst/>
          </a:prstGeom>
        </p:spPr>
        <p:txBody>
          <a:bodyPr vert="horz" wrap="square" lIns="91440" tIns="45720" rIns="91440" bIns="4572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a:ln>
                <a:noFill/>
              </a:ln>
              <a:solidFill>
                <a:prstClr val="black"/>
              </a:solidFill>
              <a:effectLst/>
              <a:uLnTx/>
              <a:uFillTx/>
              <a:latin typeface="Calibri"/>
              <a:ea typeface="Calibri" panose="020F0502020204030204" pitchFamily="34" charset="0"/>
              <a:cs typeface="Calibri"/>
            </a:endParaRPr>
          </a:p>
        </p:txBody>
      </p:sp>
      <p:grpSp>
        <p:nvGrpSpPr>
          <p:cNvPr id="6" name="Group 5">
            <a:extLst>
              <a:ext uri="{FF2B5EF4-FFF2-40B4-BE49-F238E27FC236}">
                <a16:creationId xmlns:a16="http://schemas.microsoft.com/office/drawing/2014/main" id="{9FE1638C-E942-AC4D-2555-9E3C169A3418}"/>
              </a:ext>
            </a:extLst>
          </p:cNvPr>
          <p:cNvGrpSpPr/>
          <p:nvPr/>
        </p:nvGrpSpPr>
        <p:grpSpPr>
          <a:xfrm>
            <a:off x="474436" y="1400210"/>
            <a:ext cx="11453429" cy="4057580"/>
            <a:chOff x="494879" y="4395680"/>
            <a:chExt cx="3169886" cy="5613524"/>
          </a:xfrm>
        </p:grpSpPr>
        <p:sp>
          <p:nvSpPr>
            <p:cNvPr id="8" name="Rectangle 7">
              <a:extLst>
                <a:ext uri="{FF2B5EF4-FFF2-40B4-BE49-F238E27FC236}">
                  <a16:creationId xmlns:a16="http://schemas.microsoft.com/office/drawing/2014/main" id="{CA2E7BCC-4A91-B449-5D5E-C3A3F5C23A24}"/>
                </a:ext>
              </a:extLst>
            </p:cNvPr>
            <p:cNvSpPr/>
            <p:nvPr/>
          </p:nvSpPr>
          <p:spPr>
            <a:xfrm>
              <a:off x="494879" y="4395680"/>
              <a:ext cx="3168755" cy="795719"/>
            </a:xfrm>
            <a:prstGeom prst="rect">
              <a:avLst/>
            </a:prstGeom>
            <a:solidFill>
              <a:srgbClr val="002F56"/>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Calibri"/>
                </a:rPr>
                <a:t>Investigator Terms </a:t>
              </a: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D28064B-DC38-271A-8E75-99DB1864B085}"/>
                </a:ext>
              </a:extLst>
            </p:cNvPr>
            <p:cNvSpPr/>
            <p:nvPr/>
          </p:nvSpPr>
          <p:spPr>
            <a:xfrm>
              <a:off x="494879" y="5195881"/>
              <a:ext cx="3169886" cy="4813323"/>
            </a:xfrm>
            <a:prstGeom prst="rect">
              <a:avLst/>
            </a:prstGeom>
            <a:solidFill>
              <a:schemeClr val="bg2"/>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spcBef>
                  <a:spcPts val="1200"/>
                </a:spcBef>
                <a:buFont typeface="Arial" panose="020B0604020202020204" pitchFamily="34" charset="0"/>
                <a:buChar char="•"/>
              </a:pPr>
              <a:r>
                <a:rPr lang="en-US" b="1" dirty="0">
                  <a:solidFill>
                    <a:schemeClr val="tx1"/>
                  </a:solidFill>
                  <a:cs typeface="Arial"/>
                </a:rPr>
                <a:t>New Investigators: </a:t>
              </a:r>
              <a:r>
                <a:rPr lang="en-US" dirty="0">
                  <a:solidFill>
                    <a:schemeClr val="tx1"/>
                  </a:solidFill>
                  <a:cs typeface="Arial"/>
                </a:rPr>
                <a:t>Refers to first time researchers on a Suicide Prevention AMP project</a:t>
              </a:r>
            </a:p>
            <a:p>
              <a:pPr marL="285750" indent="-285750">
                <a:spcBef>
                  <a:spcPts val="1200"/>
                </a:spcBef>
                <a:buFont typeface="Arial" panose="020B0604020202020204" pitchFamily="34" charset="0"/>
                <a:buChar char="•"/>
              </a:pPr>
              <a:r>
                <a:rPr lang="en-US" b="1" dirty="0">
                  <a:solidFill>
                    <a:schemeClr val="tx1"/>
                  </a:solidFill>
                  <a:cs typeface="Arial"/>
                </a:rPr>
                <a:t>Existing Investigators: </a:t>
              </a:r>
              <a:r>
                <a:rPr lang="en-US" dirty="0">
                  <a:solidFill>
                    <a:schemeClr val="tx1"/>
                  </a:solidFill>
                  <a:cs typeface="Arial"/>
                </a:rPr>
                <a:t>Refers to researchers maintaining their ongoing AMP research interest and projects from previous year(s)</a:t>
              </a:r>
            </a:p>
            <a:p>
              <a:pPr marL="285750" indent="-285750">
                <a:spcBef>
                  <a:spcPts val="1200"/>
                </a:spcBef>
                <a:buFont typeface="Arial" panose="020B0604020202020204" pitchFamily="34" charset="0"/>
                <a:buChar char="•"/>
              </a:pPr>
              <a:r>
                <a:rPr lang="en-US" b="1" dirty="0">
                  <a:solidFill>
                    <a:schemeClr val="tx1"/>
                  </a:solidFill>
                  <a:cs typeface="Arial"/>
                </a:rPr>
                <a:t>Active Investigators: </a:t>
              </a:r>
              <a:r>
                <a:rPr lang="en-US" dirty="0">
                  <a:solidFill>
                    <a:schemeClr val="tx1"/>
                  </a:solidFill>
                  <a:cs typeface="Arial"/>
                </a:rPr>
                <a:t>Refers to a new investigators or existing investigators currently engaged in an AMP research project. </a:t>
              </a:r>
            </a:p>
          </p:txBody>
        </p:sp>
      </p:grpSp>
      <p:sp>
        <p:nvSpPr>
          <p:cNvPr id="12" name="Title 1">
            <a:extLst>
              <a:ext uri="{FF2B5EF4-FFF2-40B4-BE49-F238E27FC236}">
                <a16:creationId xmlns:a16="http://schemas.microsoft.com/office/drawing/2014/main" id="{D1394D7F-B640-8303-9833-E50012F5F759}"/>
              </a:ext>
            </a:extLst>
          </p:cNvPr>
          <p:cNvSpPr>
            <a:spLocks noGrp="1"/>
          </p:cNvSpPr>
          <p:nvPr>
            <p:ph type="title"/>
          </p:nvPr>
        </p:nvSpPr>
        <p:spPr>
          <a:xfrm>
            <a:off x="228778" y="166264"/>
            <a:ext cx="11699087" cy="618385"/>
          </a:xfrm>
        </p:spPr>
        <p:txBody>
          <a:bodyPr/>
          <a:lstStyle/>
          <a:p>
            <a:r>
              <a:rPr lang="en-US" sz="2800" dirty="0"/>
              <a:t>VA Investigator Distribution Analysis and Research Impact </a:t>
            </a:r>
            <a:r>
              <a:rPr lang="en-US" sz="2800" dirty="0">
                <a:cs typeface="Calibri Light"/>
              </a:rPr>
              <a:t>| Key Terms Defined </a:t>
            </a:r>
            <a:endParaRPr lang="en-US" sz="2800" dirty="0"/>
          </a:p>
        </p:txBody>
      </p:sp>
    </p:spTree>
    <p:extLst>
      <p:ext uri="{BB962C8B-B14F-4D97-AF65-F5344CB8AC3E}">
        <p14:creationId xmlns:p14="http://schemas.microsoft.com/office/powerpoint/2010/main" val="37262073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0F2A2EF-26BD-33A6-DD2A-3BB18E93FDBC}"/>
              </a:ext>
            </a:extLst>
          </p:cNvPr>
          <p:cNvGrpSpPr/>
          <p:nvPr/>
        </p:nvGrpSpPr>
        <p:grpSpPr>
          <a:xfrm>
            <a:off x="5596712" y="2139575"/>
            <a:ext cx="6302979" cy="3769693"/>
            <a:chOff x="943729" y="938074"/>
            <a:chExt cx="7222607" cy="3570662"/>
          </a:xfrm>
        </p:grpSpPr>
        <p:sp>
          <p:nvSpPr>
            <p:cNvPr id="94" name="rc5">
              <a:extLst>
                <a:ext uri="{FF2B5EF4-FFF2-40B4-BE49-F238E27FC236}">
                  <a16:creationId xmlns:a16="http://schemas.microsoft.com/office/drawing/2014/main" id="{BC40F3C5-780B-F85B-F0A2-381F8BA4F835}"/>
                </a:ext>
              </a:extLst>
            </p:cNvPr>
            <p:cNvSpPr/>
            <p:nvPr/>
          </p:nvSpPr>
          <p:spPr>
            <a:xfrm>
              <a:off x="1348656" y="1205616"/>
              <a:ext cx="6817680" cy="2483246"/>
            </a:xfrm>
            <a:prstGeom prst="rect">
              <a:avLst/>
            </a:prstGeom>
            <a:solidFill>
              <a:srgbClr val="FFFFFF">
                <a:alpha val="100000"/>
              </a:srgbClr>
            </a:solidFill>
          </p:spPr>
          <p:txBody>
            <a:bodyPr/>
            <a:lstStyle/>
            <a:p>
              <a:endParaRPr/>
            </a:p>
          </p:txBody>
        </p:sp>
        <p:sp>
          <p:nvSpPr>
            <p:cNvPr id="95" name="pl6">
              <a:extLst>
                <a:ext uri="{FF2B5EF4-FFF2-40B4-BE49-F238E27FC236}">
                  <a16:creationId xmlns:a16="http://schemas.microsoft.com/office/drawing/2014/main" id="{1E9C62B5-3EC4-D618-A062-1A98B6370F4F}"/>
                </a:ext>
              </a:extLst>
            </p:cNvPr>
            <p:cNvSpPr/>
            <p:nvPr/>
          </p:nvSpPr>
          <p:spPr>
            <a:xfrm>
              <a:off x="1348656" y="3688862"/>
              <a:ext cx="6817680" cy="0"/>
            </a:xfrm>
            <a:custGeom>
              <a:avLst/>
              <a:gdLst/>
              <a:ahLst/>
              <a:cxnLst/>
              <a:rect l="0" t="0" r="0" b="0"/>
              <a:pathLst>
                <a:path w="6817680">
                  <a:moveTo>
                    <a:pt x="0" y="0"/>
                  </a:moveTo>
                  <a:lnTo>
                    <a:pt x="6817680" y="0"/>
                  </a:lnTo>
                  <a:lnTo>
                    <a:pt x="6817680" y="0"/>
                  </a:lnTo>
                </a:path>
              </a:pathLst>
            </a:custGeom>
            <a:ln w="12318" cap="flat">
              <a:solidFill>
                <a:srgbClr val="EBEBEB">
                  <a:alpha val="100000"/>
                </a:srgbClr>
              </a:solidFill>
              <a:prstDash val="solid"/>
              <a:round/>
            </a:ln>
          </p:spPr>
          <p:txBody>
            <a:bodyPr/>
            <a:lstStyle/>
            <a:p>
              <a:endParaRPr/>
            </a:p>
          </p:txBody>
        </p:sp>
        <p:sp>
          <p:nvSpPr>
            <p:cNvPr id="96" name="pl7">
              <a:extLst>
                <a:ext uri="{FF2B5EF4-FFF2-40B4-BE49-F238E27FC236}">
                  <a16:creationId xmlns:a16="http://schemas.microsoft.com/office/drawing/2014/main" id="{9A4D4967-6B2A-4904-7D0D-FCD209FF7A69}"/>
                </a:ext>
              </a:extLst>
            </p:cNvPr>
            <p:cNvSpPr/>
            <p:nvPr/>
          </p:nvSpPr>
          <p:spPr>
            <a:xfrm>
              <a:off x="1348656" y="3433843"/>
              <a:ext cx="6817680" cy="0"/>
            </a:xfrm>
            <a:custGeom>
              <a:avLst/>
              <a:gdLst/>
              <a:ahLst/>
              <a:cxnLst/>
              <a:rect l="0" t="0" r="0" b="0"/>
              <a:pathLst>
                <a:path w="6817680">
                  <a:moveTo>
                    <a:pt x="0" y="0"/>
                  </a:moveTo>
                  <a:lnTo>
                    <a:pt x="6817680" y="0"/>
                  </a:lnTo>
                  <a:lnTo>
                    <a:pt x="6817680" y="0"/>
                  </a:lnTo>
                </a:path>
              </a:pathLst>
            </a:custGeom>
            <a:ln w="12318" cap="flat">
              <a:solidFill>
                <a:srgbClr val="EBEBEB">
                  <a:alpha val="100000"/>
                </a:srgbClr>
              </a:solidFill>
              <a:prstDash val="solid"/>
              <a:round/>
            </a:ln>
          </p:spPr>
          <p:txBody>
            <a:bodyPr/>
            <a:lstStyle/>
            <a:p>
              <a:endParaRPr/>
            </a:p>
          </p:txBody>
        </p:sp>
        <p:sp>
          <p:nvSpPr>
            <p:cNvPr id="97" name="pl8">
              <a:extLst>
                <a:ext uri="{FF2B5EF4-FFF2-40B4-BE49-F238E27FC236}">
                  <a16:creationId xmlns:a16="http://schemas.microsoft.com/office/drawing/2014/main" id="{C0CEF2E0-1FE5-E82B-F8E3-A46FC7FDCF15}"/>
                </a:ext>
              </a:extLst>
            </p:cNvPr>
            <p:cNvSpPr/>
            <p:nvPr/>
          </p:nvSpPr>
          <p:spPr>
            <a:xfrm>
              <a:off x="1348656" y="3178824"/>
              <a:ext cx="6817680" cy="0"/>
            </a:xfrm>
            <a:custGeom>
              <a:avLst/>
              <a:gdLst/>
              <a:ahLst/>
              <a:cxnLst/>
              <a:rect l="0" t="0" r="0" b="0"/>
              <a:pathLst>
                <a:path w="6817680">
                  <a:moveTo>
                    <a:pt x="0" y="0"/>
                  </a:moveTo>
                  <a:lnTo>
                    <a:pt x="6817680" y="0"/>
                  </a:lnTo>
                  <a:lnTo>
                    <a:pt x="6817680" y="0"/>
                  </a:lnTo>
                </a:path>
              </a:pathLst>
            </a:custGeom>
            <a:ln w="12318" cap="flat">
              <a:solidFill>
                <a:srgbClr val="EBEBEB">
                  <a:alpha val="100000"/>
                </a:srgbClr>
              </a:solidFill>
              <a:prstDash val="solid"/>
              <a:round/>
            </a:ln>
          </p:spPr>
          <p:txBody>
            <a:bodyPr/>
            <a:lstStyle/>
            <a:p>
              <a:endParaRPr/>
            </a:p>
          </p:txBody>
        </p:sp>
        <p:sp>
          <p:nvSpPr>
            <p:cNvPr id="98" name="pl9">
              <a:extLst>
                <a:ext uri="{FF2B5EF4-FFF2-40B4-BE49-F238E27FC236}">
                  <a16:creationId xmlns:a16="http://schemas.microsoft.com/office/drawing/2014/main" id="{8A650689-576A-53CF-435D-7BF18456CF19}"/>
                </a:ext>
              </a:extLst>
            </p:cNvPr>
            <p:cNvSpPr/>
            <p:nvPr/>
          </p:nvSpPr>
          <p:spPr>
            <a:xfrm>
              <a:off x="1348656" y="2923805"/>
              <a:ext cx="6817680" cy="0"/>
            </a:xfrm>
            <a:custGeom>
              <a:avLst/>
              <a:gdLst/>
              <a:ahLst/>
              <a:cxnLst/>
              <a:rect l="0" t="0" r="0" b="0"/>
              <a:pathLst>
                <a:path w="6817680">
                  <a:moveTo>
                    <a:pt x="0" y="0"/>
                  </a:moveTo>
                  <a:lnTo>
                    <a:pt x="6817680" y="0"/>
                  </a:lnTo>
                  <a:lnTo>
                    <a:pt x="6817680" y="0"/>
                  </a:lnTo>
                </a:path>
              </a:pathLst>
            </a:custGeom>
            <a:ln w="12318" cap="flat">
              <a:solidFill>
                <a:srgbClr val="EBEBEB">
                  <a:alpha val="100000"/>
                </a:srgbClr>
              </a:solidFill>
              <a:prstDash val="solid"/>
              <a:round/>
            </a:ln>
          </p:spPr>
          <p:txBody>
            <a:bodyPr/>
            <a:lstStyle/>
            <a:p>
              <a:endParaRPr/>
            </a:p>
          </p:txBody>
        </p:sp>
        <p:sp>
          <p:nvSpPr>
            <p:cNvPr id="99" name="pl10">
              <a:extLst>
                <a:ext uri="{FF2B5EF4-FFF2-40B4-BE49-F238E27FC236}">
                  <a16:creationId xmlns:a16="http://schemas.microsoft.com/office/drawing/2014/main" id="{CC96148E-021A-B0CA-E786-FDF3FEB207C6}"/>
                </a:ext>
              </a:extLst>
            </p:cNvPr>
            <p:cNvSpPr/>
            <p:nvPr/>
          </p:nvSpPr>
          <p:spPr>
            <a:xfrm>
              <a:off x="1348656" y="2668787"/>
              <a:ext cx="6817680" cy="0"/>
            </a:xfrm>
            <a:custGeom>
              <a:avLst/>
              <a:gdLst/>
              <a:ahLst/>
              <a:cxnLst/>
              <a:rect l="0" t="0" r="0" b="0"/>
              <a:pathLst>
                <a:path w="6817680">
                  <a:moveTo>
                    <a:pt x="0" y="0"/>
                  </a:moveTo>
                  <a:lnTo>
                    <a:pt x="6817680" y="0"/>
                  </a:lnTo>
                  <a:lnTo>
                    <a:pt x="6817680" y="0"/>
                  </a:lnTo>
                </a:path>
              </a:pathLst>
            </a:custGeom>
            <a:ln w="12318" cap="flat">
              <a:solidFill>
                <a:srgbClr val="EBEBEB">
                  <a:alpha val="100000"/>
                </a:srgbClr>
              </a:solidFill>
              <a:prstDash val="solid"/>
              <a:round/>
            </a:ln>
          </p:spPr>
          <p:txBody>
            <a:bodyPr/>
            <a:lstStyle/>
            <a:p>
              <a:endParaRPr/>
            </a:p>
          </p:txBody>
        </p:sp>
        <p:sp>
          <p:nvSpPr>
            <p:cNvPr id="100" name="pl11">
              <a:extLst>
                <a:ext uri="{FF2B5EF4-FFF2-40B4-BE49-F238E27FC236}">
                  <a16:creationId xmlns:a16="http://schemas.microsoft.com/office/drawing/2014/main" id="{5CD2AB1B-7A4E-F696-C2E6-2AF655A2B186}"/>
                </a:ext>
              </a:extLst>
            </p:cNvPr>
            <p:cNvSpPr/>
            <p:nvPr/>
          </p:nvSpPr>
          <p:spPr>
            <a:xfrm>
              <a:off x="1348656" y="2413768"/>
              <a:ext cx="6817680" cy="0"/>
            </a:xfrm>
            <a:custGeom>
              <a:avLst/>
              <a:gdLst/>
              <a:ahLst/>
              <a:cxnLst/>
              <a:rect l="0" t="0" r="0" b="0"/>
              <a:pathLst>
                <a:path w="6817680">
                  <a:moveTo>
                    <a:pt x="0" y="0"/>
                  </a:moveTo>
                  <a:lnTo>
                    <a:pt x="6817680" y="0"/>
                  </a:lnTo>
                  <a:lnTo>
                    <a:pt x="6817680" y="0"/>
                  </a:lnTo>
                </a:path>
              </a:pathLst>
            </a:custGeom>
            <a:ln w="12318" cap="flat">
              <a:solidFill>
                <a:srgbClr val="EBEBEB">
                  <a:alpha val="100000"/>
                </a:srgbClr>
              </a:solidFill>
              <a:prstDash val="solid"/>
              <a:round/>
            </a:ln>
          </p:spPr>
          <p:txBody>
            <a:bodyPr/>
            <a:lstStyle/>
            <a:p>
              <a:endParaRPr/>
            </a:p>
          </p:txBody>
        </p:sp>
        <p:sp>
          <p:nvSpPr>
            <p:cNvPr id="101" name="pl12">
              <a:extLst>
                <a:ext uri="{FF2B5EF4-FFF2-40B4-BE49-F238E27FC236}">
                  <a16:creationId xmlns:a16="http://schemas.microsoft.com/office/drawing/2014/main" id="{765C1177-C2AC-C75C-567F-875F3457B763}"/>
                </a:ext>
              </a:extLst>
            </p:cNvPr>
            <p:cNvSpPr/>
            <p:nvPr/>
          </p:nvSpPr>
          <p:spPr>
            <a:xfrm>
              <a:off x="1348656" y="2158749"/>
              <a:ext cx="6817680" cy="0"/>
            </a:xfrm>
            <a:custGeom>
              <a:avLst/>
              <a:gdLst/>
              <a:ahLst/>
              <a:cxnLst/>
              <a:rect l="0" t="0" r="0" b="0"/>
              <a:pathLst>
                <a:path w="6817680">
                  <a:moveTo>
                    <a:pt x="0" y="0"/>
                  </a:moveTo>
                  <a:lnTo>
                    <a:pt x="6817680" y="0"/>
                  </a:lnTo>
                  <a:lnTo>
                    <a:pt x="6817680" y="0"/>
                  </a:lnTo>
                </a:path>
              </a:pathLst>
            </a:custGeom>
            <a:ln w="12318" cap="flat">
              <a:solidFill>
                <a:srgbClr val="EBEBEB">
                  <a:alpha val="100000"/>
                </a:srgbClr>
              </a:solidFill>
              <a:prstDash val="solid"/>
              <a:round/>
            </a:ln>
          </p:spPr>
          <p:txBody>
            <a:bodyPr/>
            <a:lstStyle/>
            <a:p>
              <a:endParaRPr/>
            </a:p>
          </p:txBody>
        </p:sp>
        <p:sp>
          <p:nvSpPr>
            <p:cNvPr id="102" name="pl13">
              <a:extLst>
                <a:ext uri="{FF2B5EF4-FFF2-40B4-BE49-F238E27FC236}">
                  <a16:creationId xmlns:a16="http://schemas.microsoft.com/office/drawing/2014/main" id="{3AB76FB7-655F-202D-DA74-E2DD2B5ACD9A}"/>
                </a:ext>
              </a:extLst>
            </p:cNvPr>
            <p:cNvSpPr/>
            <p:nvPr/>
          </p:nvSpPr>
          <p:spPr>
            <a:xfrm>
              <a:off x="1348656" y="1903730"/>
              <a:ext cx="6817680" cy="0"/>
            </a:xfrm>
            <a:custGeom>
              <a:avLst/>
              <a:gdLst/>
              <a:ahLst/>
              <a:cxnLst/>
              <a:rect l="0" t="0" r="0" b="0"/>
              <a:pathLst>
                <a:path w="6817680">
                  <a:moveTo>
                    <a:pt x="0" y="0"/>
                  </a:moveTo>
                  <a:lnTo>
                    <a:pt x="6817680" y="0"/>
                  </a:lnTo>
                  <a:lnTo>
                    <a:pt x="6817680" y="0"/>
                  </a:lnTo>
                </a:path>
              </a:pathLst>
            </a:custGeom>
            <a:ln w="12318" cap="flat">
              <a:solidFill>
                <a:srgbClr val="EBEBEB">
                  <a:alpha val="100000"/>
                </a:srgbClr>
              </a:solidFill>
              <a:prstDash val="solid"/>
              <a:round/>
            </a:ln>
          </p:spPr>
          <p:txBody>
            <a:bodyPr/>
            <a:lstStyle/>
            <a:p>
              <a:endParaRPr/>
            </a:p>
          </p:txBody>
        </p:sp>
        <p:sp>
          <p:nvSpPr>
            <p:cNvPr id="103" name="pl14">
              <a:extLst>
                <a:ext uri="{FF2B5EF4-FFF2-40B4-BE49-F238E27FC236}">
                  <a16:creationId xmlns:a16="http://schemas.microsoft.com/office/drawing/2014/main" id="{D133171F-36F1-E17F-C143-B44692A9CDFC}"/>
                </a:ext>
              </a:extLst>
            </p:cNvPr>
            <p:cNvSpPr/>
            <p:nvPr/>
          </p:nvSpPr>
          <p:spPr>
            <a:xfrm>
              <a:off x="1348656" y="1648711"/>
              <a:ext cx="6817680" cy="0"/>
            </a:xfrm>
            <a:custGeom>
              <a:avLst/>
              <a:gdLst/>
              <a:ahLst/>
              <a:cxnLst/>
              <a:rect l="0" t="0" r="0" b="0"/>
              <a:pathLst>
                <a:path w="6817680">
                  <a:moveTo>
                    <a:pt x="0" y="0"/>
                  </a:moveTo>
                  <a:lnTo>
                    <a:pt x="6817680" y="0"/>
                  </a:lnTo>
                  <a:lnTo>
                    <a:pt x="6817680" y="0"/>
                  </a:lnTo>
                </a:path>
              </a:pathLst>
            </a:custGeom>
            <a:ln w="12318" cap="flat">
              <a:solidFill>
                <a:srgbClr val="EBEBEB">
                  <a:alpha val="100000"/>
                </a:srgbClr>
              </a:solidFill>
              <a:prstDash val="solid"/>
              <a:round/>
            </a:ln>
          </p:spPr>
          <p:txBody>
            <a:bodyPr/>
            <a:lstStyle/>
            <a:p>
              <a:endParaRPr/>
            </a:p>
          </p:txBody>
        </p:sp>
        <p:sp>
          <p:nvSpPr>
            <p:cNvPr id="104" name="pl15">
              <a:extLst>
                <a:ext uri="{FF2B5EF4-FFF2-40B4-BE49-F238E27FC236}">
                  <a16:creationId xmlns:a16="http://schemas.microsoft.com/office/drawing/2014/main" id="{2A6A3E5A-52D3-1FB8-0882-56E7A831E5E2}"/>
                </a:ext>
              </a:extLst>
            </p:cNvPr>
            <p:cNvSpPr/>
            <p:nvPr/>
          </p:nvSpPr>
          <p:spPr>
            <a:xfrm>
              <a:off x="1348656" y="1393692"/>
              <a:ext cx="6817680" cy="0"/>
            </a:xfrm>
            <a:custGeom>
              <a:avLst/>
              <a:gdLst/>
              <a:ahLst/>
              <a:cxnLst/>
              <a:rect l="0" t="0" r="0" b="0"/>
              <a:pathLst>
                <a:path w="6817680">
                  <a:moveTo>
                    <a:pt x="0" y="0"/>
                  </a:moveTo>
                  <a:lnTo>
                    <a:pt x="6817680" y="0"/>
                  </a:lnTo>
                  <a:lnTo>
                    <a:pt x="6817680" y="0"/>
                  </a:lnTo>
                </a:path>
              </a:pathLst>
            </a:custGeom>
            <a:ln w="12318" cap="flat">
              <a:solidFill>
                <a:srgbClr val="EBEBEB">
                  <a:alpha val="100000"/>
                </a:srgbClr>
              </a:solidFill>
              <a:prstDash val="solid"/>
              <a:round/>
            </a:ln>
          </p:spPr>
          <p:txBody>
            <a:bodyPr/>
            <a:lstStyle/>
            <a:p>
              <a:endParaRPr/>
            </a:p>
          </p:txBody>
        </p:sp>
        <p:sp>
          <p:nvSpPr>
            <p:cNvPr id="105" name="rc16">
              <a:extLst>
                <a:ext uri="{FF2B5EF4-FFF2-40B4-BE49-F238E27FC236}">
                  <a16:creationId xmlns:a16="http://schemas.microsoft.com/office/drawing/2014/main" id="{DE1A7098-D78F-AA36-0E14-1E97EB0C3F95}"/>
                </a:ext>
              </a:extLst>
            </p:cNvPr>
            <p:cNvSpPr/>
            <p:nvPr/>
          </p:nvSpPr>
          <p:spPr>
            <a:xfrm>
              <a:off x="2252869" y="3663360"/>
              <a:ext cx="169805" cy="25501"/>
            </a:xfrm>
            <a:prstGeom prst="rect">
              <a:avLst/>
            </a:prstGeom>
            <a:solidFill>
              <a:srgbClr val="4472C2">
                <a:alpha val="100000"/>
              </a:srgbClr>
            </a:solidFill>
          </p:spPr>
          <p:txBody>
            <a:bodyPr/>
            <a:lstStyle/>
            <a:p>
              <a:endParaRPr/>
            </a:p>
          </p:txBody>
        </p:sp>
        <p:sp>
          <p:nvSpPr>
            <p:cNvPr id="106" name="rc17">
              <a:extLst>
                <a:ext uri="{FF2B5EF4-FFF2-40B4-BE49-F238E27FC236}">
                  <a16:creationId xmlns:a16="http://schemas.microsoft.com/office/drawing/2014/main" id="{0F1DFE6A-7CE5-989D-127E-70291534454F}"/>
                </a:ext>
              </a:extLst>
            </p:cNvPr>
            <p:cNvSpPr/>
            <p:nvPr/>
          </p:nvSpPr>
          <p:spPr>
            <a:xfrm>
              <a:off x="2592480" y="3586855"/>
              <a:ext cx="169805" cy="102007"/>
            </a:xfrm>
            <a:prstGeom prst="rect">
              <a:avLst/>
            </a:prstGeom>
            <a:solidFill>
              <a:srgbClr val="4472C2">
                <a:alpha val="100000"/>
              </a:srgbClr>
            </a:solidFill>
          </p:spPr>
          <p:txBody>
            <a:bodyPr/>
            <a:lstStyle/>
            <a:p>
              <a:endParaRPr/>
            </a:p>
          </p:txBody>
        </p:sp>
        <p:sp>
          <p:nvSpPr>
            <p:cNvPr id="107" name="rc18">
              <a:extLst>
                <a:ext uri="{FF2B5EF4-FFF2-40B4-BE49-F238E27FC236}">
                  <a16:creationId xmlns:a16="http://schemas.microsoft.com/office/drawing/2014/main" id="{04D60338-0C78-723C-11CA-87F767F44E56}"/>
                </a:ext>
              </a:extLst>
            </p:cNvPr>
            <p:cNvSpPr/>
            <p:nvPr/>
          </p:nvSpPr>
          <p:spPr>
            <a:xfrm>
              <a:off x="2932090" y="3510349"/>
              <a:ext cx="169805" cy="178513"/>
            </a:xfrm>
            <a:prstGeom prst="rect">
              <a:avLst/>
            </a:prstGeom>
            <a:solidFill>
              <a:srgbClr val="4472C2">
                <a:alpha val="100000"/>
              </a:srgbClr>
            </a:solidFill>
          </p:spPr>
          <p:txBody>
            <a:bodyPr/>
            <a:lstStyle/>
            <a:p>
              <a:endParaRPr/>
            </a:p>
          </p:txBody>
        </p:sp>
        <p:sp>
          <p:nvSpPr>
            <p:cNvPr id="108" name="rc19">
              <a:extLst>
                <a:ext uri="{FF2B5EF4-FFF2-40B4-BE49-F238E27FC236}">
                  <a16:creationId xmlns:a16="http://schemas.microsoft.com/office/drawing/2014/main" id="{DD18882A-7622-421F-A476-B605CD033BD6}"/>
                </a:ext>
              </a:extLst>
            </p:cNvPr>
            <p:cNvSpPr/>
            <p:nvPr/>
          </p:nvSpPr>
          <p:spPr>
            <a:xfrm>
              <a:off x="3271701" y="3433843"/>
              <a:ext cx="169805" cy="255018"/>
            </a:xfrm>
            <a:prstGeom prst="rect">
              <a:avLst/>
            </a:prstGeom>
            <a:solidFill>
              <a:srgbClr val="4472C2">
                <a:alpha val="100000"/>
              </a:srgbClr>
            </a:solidFill>
          </p:spPr>
          <p:txBody>
            <a:bodyPr/>
            <a:lstStyle/>
            <a:p>
              <a:endParaRPr/>
            </a:p>
          </p:txBody>
        </p:sp>
        <p:sp>
          <p:nvSpPr>
            <p:cNvPr id="109" name="rc20">
              <a:extLst>
                <a:ext uri="{FF2B5EF4-FFF2-40B4-BE49-F238E27FC236}">
                  <a16:creationId xmlns:a16="http://schemas.microsoft.com/office/drawing/2014/main" id="{098B9EAF-CD11-07AA-71F9-7CD25A5A63E8}"/>
                </a:ext>
              </a:extLst>
            </p:cNvPr>
            <p:cNvSpPr/>
            <p:nvPr/>
          </p:nvSpPr>
          <p:spPr>
            <a:xfrm>
              <a:off x="3611311" y="3433843"/>
              <a:ext cx="169805" cy="255018"/>
            </a:xfrm>
            <a:prstGeom prst="rect">
              <a:avLst/>
            </a:prstGeom>
            <a:solidFill>
              <a:srgbClr val="4472C2">
                <a:alpha val="100000"/>
              </a:srgbClr>
            </a:solidFill>
          </p:spPr>
          <p:txBody>
            <a:bodyPr/>
            <a:lstStyle/>
            <a:p>
              <a:endParaRPr/>
            </a:p>
          </p:txBody>
        </p:sp>
        <p:sp>
          <p:nvSpPr>
            <p:cNvPr id="110" name="rc21">
              <a:extLst>
                <a:ext uri="{FF2B5EF4-FFF2-40B4-BE49-F238E27FC236}">
                  <a16:creationId xmlns:a16="http://schemas.microsoft.com/office/drawing/2014/main" id="{A9A19821-07B6-4D92-73E1-869DCEE7F19E}"/>
                </a:ext>
              </a:extLst>
            </p:cNvPr>
            <p:cNvSpPr/>
            <p:nvPr/>
          </p:nvSpPr>
          <p:spPr>
            <a:xfrm>
              <a:off x="3950922" y="3306334"/>
              <a:ext cx="169805" cy="382528"/>
            </a:xfrm>
            <a:prstGeom prst="rect">
              <a:avLst/>
            </a:prstGeom>
            <a:solidFill>
              <a:srgbClr val="4472C2">
                <a:alpha val="100000"/>
              </a:srgbClr>
            </a:solidFill>
          </p:spPr>
          <p:txBody>
            <a:bodyPr/>
            <a:lstStyle/>
            <a:p>
              <a:endParaRPr/>
            </a:p>
          </p:txBody>
        </p:sp>
        <p:sp>
          <p:nvSpPr>
            <p:cNvPr id="111" name="rc22">
              <a:extLst>
                <a:ext uri="{FF2B5EF4-FFF2-40B4-BE49-F238E27FC236}">
                  <a16:creationId xmlns:a16="http://schemas.microsoft.com/office/drawing/2014/main" id="{9FC13D39-2C30-B261-B7BF-365A0F52C964}"/>
                </a:ext>
              </a:extLst>
            </p:cNvPr>
            <p:cNvSpPr/>
            <p:nvPr/>
          </p:nvSpPr>
          <p:spPr>
            <a:xfrm>
              <a:off x="4290532" y="3229828"/>
              <a:ext cx="169805" cy="459033"/>
            </a:xfrm>
            <a:prstGeom prst="rect">
              <a:avLst/>
            </a:prstGeom>
            <a:solidFill>
              <a:srgbClr val="4472C2">
                <a:alpha val="100000"/>
              </a:srgbClr>
            </a:solidFill>
          </p:spPr>
          <p:txBody>
            <a:bodyPr/>
            <a:lstStyle/>
            <a:p>
              <a:endParaRPr/>
            </a:p>
          </p:txBody>
        </p:sp>
        <p:sp>
          <p:nvSpPr>
            <p:cNvPr id="112" name="rc23">
              <a:extLst>
                <a:ext uri="{FF2B5EF4-FFF2-40B4-BE49-F238E27FC236}">
                  <a16:creationId xmlns:a16="http://schemas.microsoft.com/office/drawing/2014/main" id="{E08CB737-F5E1-C1A4-4488-48678A63F2E7}"/>
                </a:ext>
              </a:extLst>
            </p:cNvPr>
            <p:cNvSpPr/>
            <p:nvPr/>
          </p:nvSpPr>
          <p:spPr>
            <a:xfrm>
              <a:off x="4630143" y="3255330"/>
              <a:ext cx="169805" cy="433532"/>
            </a:xfrm>
            <a:prstGeom prst="rect">
              <a:avLst/>
            </a:prstGeom>
            <a:solidFill>
              <a:srgbClr val="4472C2">
                <a:alpha val="100000"/>
              </a:srgbClr>
            </a:solidFill>
          </p:spPr>
          <p:txBody>
            <a:bodyPr/>
            <a:lstStyle/>
            <a:p>
              <a:endParaRPr/>
            </a:p>
          </p:txBody>
        </p:sp>
        <p:sp>
          <p:nvSpPr>
            <p:cNvPr id="113" name="rc24">
              <a:extLst>
                <a:ext uri="{FF2B5EF4-FFF2-40B4-BE49-F238E27FC236}">
                  <a16:creationId xmlns:a16="http://schemas.microsoft.com/office/drawing/2014/main" id="{89912222-0E74-9D0D-A1C6-56846B49AB2C}"/>
                </a:ext>
              </a:extLst>
            </p:cNvPr>
            <p:cNvSpPr/>
            <p:nvPr/>
          </p:nvSpPr>
          <p:spPr>
            <a:xfrm>
              <a:off x="4969753" y="3153322"/>
              <a:ext cx="169805" cy="535539"/>
            </a:xfrm>
            <a:prstGeom prst="rect">
              <a:avLst/>
            </a:prstGeom>
            <a:solidFill>
              <a:srgbClr val="4472C2">
                <a:alpha val="100000"/>
              </a:srgbClr>
            </a:solidFill>
          </p:spPr>
          <p:txBody>
            <a:bodyPr/>
            <a:lstStyle/>
            <a:p>
              <a:endParaRPr/>
            </a:p>
          </p:txBody>
        </p:sp>
        <p:sp>
          <p:nvSpPr>
            <p:cNvPr id="114" name="rc25">
              <a:extLst>
                <a:ext uri="{FF2B5EF4-FFF2-40B4-BE49-F238E27FC236}">
                  <a16:creationId xmlns:a16="http://schemas.microsoft.com/office/drawing/2014/main" id="{2C87E34D-8805-8716-5F30-36A6AD5CF93D}"/>
                </a:ext>
              </a:extLst>
            </p:cNvPr>
            <p:cNvSpPr/>
            <p:nvPr/>
          </p:nvSpPr>
          <p:spPr>
            <a:xfrm>
              <a:off x="5309364" y="3076817"/>
              <a:ext cx="169805" cy="612045"/>
            </a:xfrm>
            <a:prstGeom prst="rect">
              <a:avLst/>
            </a:prstGeom>
            <a:solidFill>
              <a:srgbClr val="4472C2">
                <a:alpha val="100000"/>
              </a:srgbClr>
            </a:solidFill>
          </p:spPr>
          <p:txBody>
            <a:bodyPr/>
            <a:lstStyle/>
            <a:p>
              <a:endParaRPr/>
            </a:p>
          </p:txBody>
        </p:sp>
        <p:sp>
          <p:nvSpPr>
            <p:cNvPr id="115" name="rc26">
              <a:extLst>
                <a:ext uri="{FF2B5EF4-FFF2-40B4-BE49-F238E27FC236}">
                  <a16:creationId xmlns:a16="http://schemas.microsoft.com/office/drawing/2014/main" id="{468EA125-1432-6C0A-A197-21B913063E2B}"/>
                </a:ext>
              </a:extLst>
            </p:cNvPr>
            <p:cNvSpPr/>
            <p:nvPr/>
          </p:nvSpPr>
          <p:spPr>
            <a:xfrm>
              <a:off x="5648974" y="2974809"/>
              <a:ext cx="169805" cy="714052"/>
            </a:xfrm>
            <a:prstGeom prst="rect">
              <a:avLst/>
            </a:prstGeom>
            <a:solidFill>
              <a:srgbClr val="4472C2">
                <a:alpha val="100000"/>
              </a:srgbClr>
            </a:solidFill>
          </p:spPr>
          <p:txBody>
            <a:bodyPr/>
            <a:lstStyle/>
            <a:p>
              <a:endParaRPr/>
            </a:p>
          </p:txBody>
        </p:sp>
        <p:sp>
          <p:nvSpPr>
            <p:cNvPr id="116" name="rc27">
              <a:extLst>
                <a:ext uri="{FF2B5EF4-FFF2-40B4-BE49-F238E27FC236}">
                  <a16:creationId xmlns:a16="http://schemas.microsoft.com/office/drawing/2014/main" id="{DE8110CC-A9CF-0A5E-DCFB-8A837B472A5A}"/>
                </a:ext>
              </a:extLst>
            </p:cNvPr>
            <p:cNvSpPr/>
            <p:nvPr/>
          </p:nvSpPr>
          <p:spPr>
            <a:xfrm>
              <a:off x="5988585" y="2872802"/>
              <a:ext cx="169805" cy="816060"/>
            </a:xfrm>
            <a:prstGeom prst="rect">
              <a:avLst/>
            </a:prstGeom>
            <a:solidFill>
              <a:srgbClr val="4472C2">
                <a:alpha val="100000"/>
              </a:srgbClr>
            </a:solidFill>
          </p:spPr>
          <p:txBody>
            <a:bodyPr/>
            <a:lstStyle/>
            <a:p>
              <a:endParaRPr/>
            </a:p>
          </p:txBody>
        </p:sp>
        <p:sp>
          <p:nvSpPr>
            <p:cNvPr id="117" name="rc28">
              <a:extLst>
                <a:ext uri="{FF2B5EF4-FFF2-40B4-BE49-F238E27FC236}">
                  <a16:creationId xmlns:a16="http://schemas.microsoft.com/office/drawing/2014/main" id="{E620B049-883B-CA86-A062-D18891A37244}"/>
                </a:ext>
              </a:extLst>
            </p:cNvPr>
            <p:cNvSpPr/>
            <p:nvPr/>
          </p:nvSpPr>
          <p:spPr>
            <a:xfrm>
              <a:off x="6328195" y="2694288"/>
              <a:ext cx="169805" cy="994573"/>
            </a:xfrm>
            <a:prstGeom prst="rect">
              <a:avLst/>
            </a:prstGeom>
            <a:solidFill>
              <a:srgbClr val="4472C2">
                <a:alpha val="100000"/>
              </a:srgbClr>
            </a:solidFill>
          </p:spPr>
          <p:txBody>
            <a:bodyPr/>
            <a:lstStyle/>
            <a:p>
              <a:endParaRPr/>
            </a:p>
          </p:txBody>
        </p:sp>
        <p:sp>
          <p:nvSpPr>
            <p:cNvPr id="118" name="rc29">
              <a:extLst>
                <a:ext uri="{FF2B5EF4-FFF2-40B4-BE49-F238E27FC236}">
                  <a16:creationId xmlns:a16="http://schemas.microsoft.com/office/drawing/2014/main" id="{5D11A560-9DE1-ADA2-C6FA-95251DA12986}"/>
                </a:ext>
              </a:extLst>
            </p:cNvPr>
            <p:cNvSpPr/>
            <p:nvPr/>
          </p:nvSpPr>
          <p:spPr>
            <a:xfrm>
              <a:off x="6667805" y="2362764"/>
              <a:ext cx="169805" cy="1326098"/>
            </a:xfrm>
            <a:prstGeom prst="rect">
              <a:avLst/>
            </a:prstGeom>
            <a:solidFill>
              <a:srgbClr val="4472C2">
                <a:alpha val="100000"/>
              </a:srgbClr>
            </a:solidFill>
          </p:spPr>
          <p:txBody>
            <a:bodyPr/>
            <a:lstStyle/>
            <a:p>
              <a:endParaRPr/>
            </a:p>
          </p:txBody>
        </p:sp>
        <p:sp>
          <p:nvSpPr>
            <p:cNvPr id="119" name="rc30">
              <a:extLst>
                <a:ext uri="{FF2B5EF4-FFF2-40B4-BE49-F238E27FC236}">
                  <a16:creationId xmlns:a16="http://schemas.microsoft.com/office/drawing/2014/main" id="{9CEB57FC-4A00-8D41-82FE-B97E188E6A62}"/>
                </a:ext>
              </a:extLst>
            </p:cNvPr>
            <p:cNvSpPr/>
            <p:nvPr/>
          </p:nvSpPr>
          <p:spPr>
            <a:xfrm>
              <a:off x="7007416" y="2184251"/>
              <a:ext cx="169805" cy="1504611"/>
            </a:xfrm>
            <a:prstGeom prst="rect">
              <a:avLst/>
            </a:prstGeom>
            <a:solidFill>
              <a:srgbClr val="4472C2">
                <a:alpha val="100000"/>
              </a:srgbClr>
            </a:solidFill>
          </p:spPr>
          <p:txBody>
            <a:bodyPr/>
            <a:lstStyle/>
            <a:p>
              <a:endParaRPr/>
            </a:p>
          </p:txBody>
        </p:sp>
        <p:sp>
          <p:nvSpPr>
            <p:cNvPr id="120" name="rc31">
              <a:extLst>
                <a:ext uri="{FF2B5EF4-FFF2-40B4-BE49-F238E27FC236}">
                  <a16:creationId xmlns:a16="http://schemas.microsoft.com/office/drawing/2014/main" id="{98C9B5D4-AA90-4AD2-6558-4D86070091E8}"/>
                </a:ext>
              </a:extLst>
            </p:cNvPr>
            <p:cNvSpPr/>
            <p:nvPr/>
          </p:nvSpPr>
          <p:spPr>
            <a:xfrm>
              <a:off x="7347026" y="2056741"/>
              <a:ext cx="169805" cy="1632120"/>
            </a:xfrm>
            <a:prstGeom prst="rect">
              <a:avLst/>
            </a:prstGeom>
            <a:solidFill>
              <a:srgbClr val="4472C2">
                <a:alpha val="100000"/>
              </a:srgbClr>
            </a:solidFill>
          </p:spPr>
          <p:txBody>
            <a:bodyPr/>
            <a:lstStyle/>
            <a:p>
              <a:endParaRPr/>
            </a:p>
          </p:txBody>
        </p:sp>
        <p:sp>
          <p:nvSpPr>
            <p:cNvPr id="121" name="rc32">
              <a:extLst>
                <a:ext uri="{FF2B5EF4-FFF2-40B4-BE49-F238E27FC236}">
                  <a16:creationId xmlns:a16="http://schemas.microsoft.com/office/drawing/2014/main" id="{23151626-655C-01FB-6210-0867F4281E5E}"/>
                </a:ext>
              </a:extLst>
            </p:cNvPr>
            <p:cNvSpPr/>
            <p:nvPr/>
          </p:nvSpPr>
          <p:spPr>
            <a:xfrm>
              <a:off x="7686637" y="1776220"/>
              <a:ext cx="169805" cy="1912641"/>
            </a:xfrm>
            <a:prstGeom prst="rect">
              <a:avLst/>
            </a:prstGeom>
            <a:solidFill>
              <a:srgbClr val="4472C2">
                <a:alpha val="100000"/>
              </a:srgbClr>
            </a:solidFill>
          </p:spPr>
          <p:txBody>
            <a:bodyPr/>
            <a:lstStyle/>
            <a:p>
              <a:endParaRPr/>
            </a:p>
          </p:txBody>
        </p:sp>
        <p:sp>
          <p:nvSpPr>
            <p:cNvPr id="122" name="pl33">
              <a:extLst>
                <a:ext uri="{FF2B5EF4-FFF2-40B4-BE49-F238E27FC236}">
                  <a16:creationId xmlns:a16="http://schemas.microsoft.com/office/drawing/2014/main" id="{35322D62-B202-BC7A-E934-73A9FA5F3081}"/>
                </a:ext>
              </a:extLst>
            </p:cNvPr>
            <p:cNvSpPr/>
            <p:nvPr/>
          </p:nvSpPr>
          <p:spPr>
            <a:xfrm>
              <a:off x="1658551" y="1393692"/>
              <a:ext cx="6112988" cy="2269668"/>
            </a:xfrm>
            <a:custGeom>
              <a:avLst/>
              <a:gdLst/>
              <a:ahLst/>
              <a:cxnLst/>
              <a:rect l="0" t="0" r="0" b="0"/>
              <a:pathLst>
                <a:path w="6112988" h="2269668">
                  <a:moveTo>
                    <a:pt x="0" y="2269668"/>
                  </a:moveTo>
                  <a:lnTo>
                    <a:pt x="339610" y="2269668"/>
                  </a:lnTo>
                  <a:lnTo>
                    <a:pt x="679220" y="2269668"/>
                  </a:lnTo>
                  <a:lnTo>
                    <a:pt x="1018831" y="2193162"/>
                  </a:lnTo>
                  <a:lnTo>
                    <a:pt x="1358441" y="2116656"/>
                  </a:lnTo>
                  <a:lnTo>
                    <a:pt x="1698052" y="2014649"/>
                  </a:lnTo>
                  <a:lnTo>
                    <a:pt x="2037662" y="2040151"/>
                  </a:lnTo>
                  <a:lnTo>
                    <a:pt x="2377273" y="1938143"/>
                  </a:lnTo>
                  <a:lnTo>
                    <a:pt x="2716883" y="1912641"/>
                  </a:lnTo>
                  <a:lnTo>
                    <a:pt x="3056494" y="1887139"/>
                  </a:lnTo>
                  <a:lnTo>
                    <a:pt x="3396104" y="1785132"/>
                  </a:lnTo>
                  <a:lnTo>
                    <a:pt x="3735715" y="1785132"/>
                  </a:lnTo>
                  <a:lnTo>
                    <a:pt x="4075325" y="1657622"/>
                  </a:lnTo>
                  <a:lnTo>
                    <a:pt x="4414936" y="1453607"/>
                  </a:lnTo>
                  <a:lnTo>
                    <a:pt x="4754546" y="1096581"/>
                  </a:lnTo>
                  <a:lnTo>
                    <a:pt x="5094157" y="688550"/>
                  </a:lnTo>
                  <a:lnTo>
                    <a:pt x="5433767" y="433532"/>
                  </a:lnTo>
                  <a:lnTo>
                    <a:pt x="5773378" y="229516"/>
                  </a:lnTo>
                  <a:lnTo>
                    <a:pt x="6112988" y="0"/>
                  </a:lnTo>
                </a:path>
              </a:pathLst>
            </a:custGeom>
            <a:ln w="27101" cap="flat">
              <a:solidFill>
                <a:srgbClr val="A5A5A5">
                  <a:alpha val="100000"/>
                </a:srgbClr>
              </a:solidFill>
              <a:prstDash val="solid"/>
              <a:round/>
            </a:ln>
          </p:spPr>
          <p:txBody>
            <a:bodyPr/>
            <a:lstStyle/>
            <a:p>
              <a:endParaRPr/>
            </a:p>
          </p:txBody>
        </p:sp>
        <p:sp>
          <p:nvSpPr>
            <p:cNvPr id="123" name="tx34">
              <a:extLst>
                <a:ext uri="{FF2B5EF4-FFF2-40B4-BE49-F238E27FC236}">
                  <a16:creationId xmlns:a16="http://schemas.microsoft.com/office/drawing/2014/main" id="{5EB5DBEF-72B9-88B3-9B9A-279666CAE22C}"/>
                </a:ext>
              </a:extLst>
            </p:cNvPr>
            <p:cNvSpPr/>
            <p:nvPr/>
          </p:nvSpPr>
          <p:spPr>
            <a:xfrm>
              <a:off x="2298785" y="3625520"/>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a:t>
              </a:r>
            </a:p>
          </p:txBody>
        </p:sp>
        <p:sp>
          <p:nvSpPr>
            <p:cNvPr id="124" name="tx35">
              <a:extLst>
                <a:ext uri="{FF2B5EF4-FFF2-40B4-BE49-F238E27FC236}">
                  <a16:creationId xmlns:a16="http://schemas.microsoft.com/office/drawing/2014/main" id="{C0C18251-3B04-E851-FABD-6278BAD3C513}"/>
                </a:ext>
              </a:extLst>
            </p:cNvPr>
            <p:cNvSpPr/>
            <p:nvPr/>
          </p:nvSpPr>
          <p:spPr>
            <a:xfrm>
              <a:off x="2638395" y="3587678"/>
              <a:ext cx="77974" cy="100360"/>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4</a:t>
              </a:r>
            </a:p>
          </p:txBody>
        </p:sp>
        <p:sp>
          <p:nvSpPr>
            <p:cNvPr id="125" name="tx36">
              <a:extLst>
                <a:ext uri="{FF2B5EF4-FFF2-40B4-BE49-F238E27FC236}">
                  <a16:creationId xmlns:a16="http://schemas.microsoft.com/office/drawing/2014/main" id="{19814C03-60F9-D19A-7DBD-3A643A00A11F}"/>
                </a:ext>
              </a:extLst>
            </p:cNvPr>
            <p:cNvSpPr/>
            <p:nvPr/>
          </p:nvSpPr>
          <p:spPr>
            <a:xfrm>
              <a:off x="2978005" y="3550726"/>
              <a:ext cx="77974" cy="99060"/>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7</a:t>
              </a:r>
            </a:p>
          </p:txBody>
        </p:sp>
        <p:sp>
          <p:nvSpPr>
            <p:cNvPr id="126" name="tx37">
              <a:extLst>
                <a:ext uri="{FF2B5EF4-FFF2-40B4-BE49-F238E27FC236}">
                  <a16:creationId xmlns:a16="http://schemas.microsoft.com/office/drawing/2014/main" id="{688A4596-EED5-4DAD-6F3B-8E48346F79C0}"/>
                </a:ext>
              </a:extLst>
            </p:cNvPr>
            <p:cNvSpPr/>
            <p:nvPr/>
          </p:nvSpPr>
          <p:spPr>
            <a:xfrm>
              <a:off x="3278629" y="3509050"/>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10</a:t>
              </a:r>
            </a:p>
          </p:txBody>
        </p:sp>
        <p:sp>
          <p:nvSpPr>
            <p:cNvPr id="127" name="tx38">
              <a:extLst>
                <a:ext uri="{FF2B5EF4-FFF2-40B4-BE49-F238E27FC236}">
                  <a16:creationId xmlns:a16="http://schemas.microsoft.com/office/drawing/2014/main" id="{1004C0A2-89A4-7EB6-C811-5D8477E8B49A}"/>
                </a:ext>
              </a:extLst>
            </p:cNvPr>
            <p:cNvSpPr/>
            <p:nvPr/>
          </p:nvSpPr>
          <p:spPr>
            <a:xfrm>
              <a:off x="3618239" y="3509050"/>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10</a:t>
              </a:r>
            </a:p>
          </p:txBody>
        </p:sp>
        <p:sp>
          <p:nvSpPr>
            <p:cNvPr id="192" name="tx39">
              <a:extLst>
                <a:ext uri="{FF2B5EF4-FFF2-40B4-BE49-F238E27FC236}">
                  <a16:creationId xmlns:a16="http://schemas.microsoft.com/office/drawing/2014/main" id="{A114A645-7C68-3B39-DE7C-B6E43EDC81DD}"/>
                </a:ext>
              </a:extLst>
            </p:cNvPr>
            <p:cNvSpPr/>
            <p:nvPr/>
          </p:nvSpPr>
          <p:spPr>
            <a:xfrm>
              <a:off x="3957850" y="3445295"/>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15</a:t>
              </a:r>
            </a:p>
          </p:txBody>
        </p:sp>
        <p:sp>
          <p:nvSpPr>
            <p:cNvPr id="194" name="tx40">
              <a:extLst>
                <a:ext uri="{FF2B5EF4-FFF2-40B4-BE49-F238E27FC236}">
                  <a16:creationId xmlns:a16="http://schemas.microsoft.com/office/drawing/2014/main" id="{CEFE577C-7897-2A73-778F-45E5898514E1}"/>
                </a:ext>
              </a:extLst>
            </p:cNvPr>
            <p:cNvSpPr/>
            <p:nvPr/>
          </p:nvSpPr>
          <p:spPr>
            <a:xfrm>
              <a:off x="4297460" y="3407043"/>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18</a:t>
              </a:r>
            </a:p>
          </p:txBody>
        </p:sp>
        <p:sp>
          <p:nvSpPr>
            <p:cNvPr id="195" name="tx41">
              <a:extLst>
                <a:ext uri="{FF2B5EF4-FFF2-40B4-BE49-F238E27FC236}">
                  <a16:creationId xmlns:a16="http://schemas.microsoft.com/office/drawing/2014/main" id="{1737F5C6-4C2C-8150-98D1-14ABC210667B}"/>
                </a:ext>
              </a:extLst>
            </p:cNvPr>
            <p:cNvSpPr/>
            <p:nvPr/>
          </p:nvSpPr>
          <p:spPr>
            <a:xfrm>
              <a:off x="4637071" y="3421505"/>
              <a:ext cx="155949"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17</a:t>
              </a:r>
            </a:p>
          </p:txBody>
        </p:sp>
        <p:sp>
          <p:nvSpPr>
            <p:cNvPr id="196" name="tx42">
              <a:extLst>
                <a:ext uri="{FF2B5EF4-FFF2-40B4-BE49-F238E27FC236}">
                  <a16:creationId xmlns:a16="http://schemas.microsoft.com/office/drawing/2014/main" id="{5FD011A1-36BD-B187-F367-B1852859EEAE}"/>
                </a:ext>
              </a:extLst>
            </p:cNvPr>
            <p:cNvSpPr/>
            <p:nvPr/>
          </p:nvSpPr>
          <p:spPr>
            <a:xfrm>
              <a:off x="4976681" y="3370501"/>
              <a:ext cx="155949"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21</a:t>
              </a:r>
            </a:p>
          </p:txBody>
        </p:sp>
        <p:sp>
          <p:nvSpPr>
            <p:cNvPr id="198" name="tx43">
              <a:extLst>
                <a:ext uri="{FF2B5EF4-FFF2-40B4-BE49-F238E27FC236}">
                  <a16:creationId xmlns:a16="http://schemas.microsoft.com/office/drawing/2014/main" id="{429CE766-2AE4-2E79-AD6F-FF8BF3461278}"/>
                </a:ext>
              </a:extLst>
            </p:cNvPr>
            <p:cNvSpPr/>
            <p:nvPr/>
          </p:nvSpPr>
          <p:spPr>
            <a:xfrm>
              <a:off x="5316292" y="3332248"/>
              <a:ext cx="155949"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24</a:t>
              </a:r>
            </a:p>
          </p:txBody>
        </p:sp>
        <p:sp>
          <p:nvSpPr>
            <p:cNvPr id="199" name="tx44">
              <a:extLst>
                <a:ext uri="{FF2B5EF4-FFF2-40B4-BE49-F238E27FC236}">
                  <a16:creationId xmlns:a16="http://schemas.microsoft.com/office/drawing/2014/main" id="{994AE8E0-3ABD-90AC-7706-E3B1C24672B2}"/>
                </a:ext>
              </a:extLst>
            </p:cNvPr>
            <p:cNvSpPr/>
            <p:nvPr/>
          </p:nvSpPr>
          <p:spPr>
            <a:xfrm>
              <a:off x="5655902" y="3279533"/>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28</a:t>
              </a:r>
            </a:p>
          </p:txBody>
        </p:sp>
        <p:sp>
          <p:nvSpPr>
            <p:cNvPr id="200" name="tx45">
              <a:extLst>
                <a:ext uri="{FF2B5EF4-FFF2-40B4-BE49-F238E27FC236}">
                  <a16:creationId xmlns:a16="http://schemas.microsoft.com/office/drawing/2014/main" id="{863BA17D-2365-93F6-D8F1-01A7F066BA71}"/>
                </a:ext>
              </a:extLst>
            </p:cNvPr>
            <p:cNvSpPr/>
            <p:nvPr/>
          </p:nvSpPr>
          <p:spPr>
            <a:xfrm>
              <a:off x="5995512" y="3228461"/>
              <a:ext cx="155949"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32</a:t>
              </a:r>
            </a:p>
          </p:txBody>
        </p:sp>
        <p:sp>
          <p:nvSpPr>
            <p:cNvPr id="201" name="tx46">
              <a:extLst>
                <a:ext uri="{FF2B5EF4-FFF2-40B4-BE49-F238E27FC236}">
                  <a16:creationId xmlns:a16="http://schemas.microsoft.com/office/drawing/2014/main" id="{4E29778F-FBEC-833B-AB84-220CE5DF56FA}"/>
                </a:ext>
              </a:extLst>
            </p:cNvPr>
            <p:cNvSpPr/>
            <p:nvPr/>
          </p:nvSpPr>
          <p:spPr>
            <a:xfrm>
              <a:off x="6335123" y="3139204"/>
              <a:ext cx="155949"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39</a:t>
              </a:r>
            </a:p>
          </p:txBody>
        </p:sp>
        <p:sp>
          <p:nvSpPr>
            <p:cNvPr id="212" name="tx47">
              <a:extLst>
                <a:ext uri="{FF2B5EF4-FFF2-40B4-BE49-F238E27FC236}">
                  <a16:creationId xmlns:a16="http://schemas.microsoft.com/office/drawing/2014/main" id="{A84BB95A-B21F-B802-CF44-D1066ECC0B5C}"/>
                </a:ext>
              </a:extLst>
            </p:cNvPr>
            <p:cNvSpPr/>
            <p:nvPr/>
          </p:nvSpPr>
          <p:spPr>
            <a:xfrm>
              <a:off x="6674733" y="2973510"/>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52</a:t>
              </a:r>
            </a:p>
          </p:txBody>
        </p:sp>
        <p:sp>
          <p:nvSpPr>
            <p:cNvPr id="213" name="tx48">
              <a:extLst>
                <a:ext uri="{FF2B5EF4-FFF2-40B4-BE49-F238E27FC236}">
                  <a16:creationId xmlns:a16="http://schemas.microsoft.com/office/drawing/2014/main" id="{C86C8F4D-59C2-07F0-5BDB-01D5678D523F}"/>
                </a:ext>
              </a:extLst>
            </p:cNvPr>
            <p:cNvSpPr/>
            <p:nvPr/>
          </p:nvSpPr>
          <p:spPr>
            <a:xfrm>
              <a:off x="7014344" y="2884254"/>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59</a:t>
              </a:r>
            </a:p>
          </p:txBody>
        </p:sp>
        <p:sp>
          <p:nvSpPr>
            <p:cNvPr id="214" name="tx49">
              <a:extLst>
                <a:ext uri="{FF2B5EF4-FFF2-40B4-BE49-F238E27FC236}">
                  <a16:creationId xmlns:a16="http://schemas.microsoft.com/office/drawing/2014/main" id="{A7263FA6-B174-2C01-0ECF-5FE82A95ECE3}"/>
                </a:ext>
              </a:extLst>
            </p:cNvPr>
            <p:cNvSpPr/>
            <p:nvPr/>
          </p:nvSpPr>
          <p:spPr>
            <a:xfrm>
              <a:off x="7353954" y="2820499"/>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64</a:t>
              </a:r>
            </a:p>
          </p:txBody>
        </p:sp>
        <p:sp>
          <p:nvSpPr>
            <p:cNvPr id="215" name="tx50">
              <a:extLst>
                <a:ext uri="{FF2B5EF4-FFF2-40B4-BE49-F238E27FC236}">
                  <a16:creationId xmlns:a16="http://schemas.microsoft.com/office/drawing/2014/main" id="{35C56FB1-FB29-7086-F1C6-811CE65AE8D4}"/>
                </a:ext>
              </a:extLst>
            </p:cNvPr>
            <p:cNvSpPr/>
            <p:nvPr/>
          </p:nvSpPr>
          <p:spPr>
            <a:xfrm>
              <a:off x="7693565" y="2681950"/>
              <a:ext cx="155949"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75</a:t>
              </a:r>
            </a:p>
          </p:txBody>
        </p:sp>
        <p:sp>
          <p:nvSpPr>
            <p:cNvPr id="216" name="tx51">
              <a:extLst>
                <a:ext uri="{FF2B5EF4-FFF2-40B4-BE49-F238E27FC236}">
                  <a16:creationId xmlns:a16="http://schemas.microsoft.com/office/drawing/2014/main" id="{1CE4E4C9-3C50-02D7-D2A9-C6E8F5FA8C9F}"/>
                </a:ext>
              </a:extLst>
            </p:cNvPr>
            <p:cNvSpPr/>
            <p:nvPr/>
          </p:nvSpPr>
          <p:spPr>
            <a:xfrm>
              <a:off x="7693565" y="1232352"/>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90</a:t>
              </a:r>
            </a:p>
          </p:txBody>
        </p:sp>
        <p:sp>
          <p:nvSpPr>
            <p:cNvPr id="217" name="tx52">
              <a:extLst>
                <a:ext uri="{FF2B5EF4-FFF2-40B4-BE49-F238E27FC236}">
                  <a16:creationId xmlns:a16="http://schemas.microsoft.com/office/drawing/2014/main" id="{1BF37E33-EC72-8823-8012-60CA880A0C74}"/>
                </a:ext>
              </a:extLst>
            </p:cNvPr>
            <p:cNvSpPr/>
            <p:nvPr/>
          </p:nvSpPr>
          <p:spPr>
            <a:xfrm>
              <a:off x="7353954" y="1443397"/>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81</a:t>
              </a:r>
            </a:p>
          </p:txBody>
        </p:sp>
        <p:sp>
          <p:nvSpPr>
            <p:cNvPr id="218" name="tx53">
              <a:extLst>
                <a:ext uri="{FF2B5EF4-FFF2-40B4-BE49-F238E27FC236}">
                  <a16:creationId xmlns:a16="http://schemas.microsoft.com/office/drawing/2014/main" id="{58B8297B-E887-746F-6012-E24790BAC508}"/>
                </a:ext>
              </a:extLst>
            </p:cNvPr>
            <p:cNvSpPr/>
            <p:nvPr/>
          </p:nvSpPr>
          <p:spPr>
            <a:xfrm>
              <a:off x="7014344" y="1647344"/>
              <a:ext cx="155949"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73</a:t>
              </a:r>
            </a:p>
          </p:txBody>
        </p:sp>
        <p:sp>
          <p:nvSpPr>
            <p:cNvPr id="219" name="tx54">
              <a:extLst>
                <a:ext uri="{FF2B5EF4-FFF2-40B4-BE49-F238E27FC236}">
                  <a16:creationId xmlns:a16="http://schemas.microsoft.com/office/drawing/2014/main" id="{B393F271-CEAA-2744-9DE6-31E2062DB0DC}"/>
                </a:ext>
              </a:extLst>
            </p:cNvPr>
            <p:cNvSpPr/>
            <p:nvPr/>
          </p:nvSpPr>
          <p:spPr>
            <a:xfrm>
              <a:off x="6674733" y="1902363"/>
              <a:ext cx="155949"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63</a:t>
              </a:r>
            </a:p>
          </p:txBody>
        </p:sp>
        <p:sp>
          <p:nvSpPr>
            <p:cNvPr id="220" name="tx55">
              <a:extLst>
                <a:ext uri="{FF2B5EF4-FFF2-40B4-BE49-F238E27FC236}">
                  <a16:creationId xmlns:a16="http://schemas.microsoft.com/office/drawing/2014/main" id="{69558E4E-0846-D246-94E0-28ACAD53BC7B}"/>
                </a:ext>
              </a:extLst>
            </p:cNvPr>
            <p:cNvSpPr/>
            <p:nvPr/>
          </p:nvSpPr>
          <p:spPr>
            <a:xfrm>
              <a:off x="6335123" y="2312584"/>
              <a:ext cx="155949" cy="100360"/>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47</a:t>
              </a:r>
            </a:p>
          </p:txBody>
        </p:sp>
        <p:sp>
          <p:nvSpPr>
            <p:cNvPr id="221" name="tx56">
              <a:extLst>
                <a:ext uri="{FF2B5EF4-FFF2-40B4-BE49-F238E27FC236}">
                  <a16:creationId xmlns:a16="http://schemas.microsoft.com/office/drawing/2014/main" id="{B260B4B5-C923-5796-ABCE-4D6028ECF584}"/>
                </a:ext>
              </a:extLst>
            </p:cNvPr>
            <p:cNvSpPr/>
            <p:nvPr/>
          </p:nvSpPr>
          <p:spPr>
            <a:xfrm>
              <a:off x="5995512" y="2667419"/>
              <a:ext cx="155949"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33</a:t>
              </a:r>
            </a:p>
          </p:txBody>
        </p:sp>
        <p:sp>
          <p:nvSpPr>
            <p:cNvPr id="222" name="tx57">
              <a:extLst>
                <a:ext uri="{FF2B5EF4-FFF2-40B4-BE49-F238E27FC236}">
                  <a16:creationId xmlns:a16="http://schemas.microsoft.com/office/drawing/2014/main" id="{F8DEB97C-9C17-98EB-A867-38BA4807DB64}"/>
                </a:ext>
              </a:extLst>
            </p:cNvPr>
            <p:cNvSpPr/>
            <p:nvPr/>
          </p:nvSpPr>
          <p:spPr>
            <a:xfrm>
              <a:off x="5655902" y="2871503"/>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25</a:t>
              </a:r>
            </a:p>
          </p:txBody>
        </p:sp>
        <p:sp>
          <p:nvSpPr>
            <p:cNvPr id="223" name="tx58">
              <a:extLst>
                <a:ext uri="{FF2B5EF4-FFF2-40B4-BE49-F238E27FC236}">
                  <a16:creationId xmlns:a16="http://schemas.microsoft.com/office/drawing/2014/main" id="{25D76049-B8F8-46F1-3310-C9318DB90CE8}"/>
                </a:ext>
              </a:extLst>
            </p:cNvPr>
            <p:cNvSpPr/>
            <p:nvPr/>
          </p:nvSpPr>
          <p:spPr>
            <a:xfrm>
              <a:off x="4297460" y="3126522"/>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15</a:t>
              </a:r>
            </a:p>
          </p:txBody>
        </p:sp>
        <p:sp>
          <p:nvSpPr>
            <p:cNvPr id="224" name="tx59">
              <a:extLst>
                <a:ext uri="{FF2B5EF4-FFF2-40B4-BE49-F238E27FC236}">
                  <a16:creationId xmlns:a16="http://schemas.microsoft.com/office/drawing/2014/main" id="{09E765F0-EDB6-D7C9-EC8E-281EFAEDC370}"/>
                </a:ext>
              </a:extLst>
            </p:cNvPr>
            <p:cNvSpPr/>
            <p:nvPr/>
          </p:nvSpPr>
          <p:spPr>
            <a:xfrm>
              <a:off x="4637071" y="3101020"/>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16</a:t>
              </a:r>
            </a:p>
          </p:txBody>
        </p:sp>
        <p:sp>
          <p:nvSpPr>
            <p:cNvPr id="225" name="tx60">
              <a:extLst>
                <a:ext uri="{FF2B5EF4-FFF2-40B4-BE49-F238E27FC236}">
                  <a16:creationId xmlns:a16="http://schemas.microsoft.com/office/drawing/2014/main" id="{AB668117-7C0C-E38B-BB81-9B676696133A}"/>
                </a:ext>
              </a:extLst>
            </p:cNvPr>
            <p:cNvSpPr/>
            <p:nvPr/>
          </p:nvSpPr>
          <p:spPr>
            <a:xfrm>
              <a:off x="4976681" y="2999012"/>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20</a:t>
              </a:r>
            </a:p>
          </p:txBody>
        </p:sp>
        <p:sp>
          <p:nvSpPr>
            <p:cNvPr id="226" name="tx61">
              <a:extLst>
                <a:ext uri="{FF2B5EF4-FFF2-40B4-BE49-F238E27FC236}">
                  <a16:creationId xmlns:a16="http://schemas.microsoft.com/office/drawing/2014/main" id="{E5EAABF8-B527-61C2-2845-8BDD4F6D81B6}"/>
                </a:ext>
              </a:extLst>
            </p:cNvPr>
            <p:cNvSpPr/>
            <p:nvPr/>
          </p:nvSpPr>
          <p:spPr>
            <a:xfrm>
              <a:off x="5316292" y="2999012"/>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20</a:t>
              </a:r>
            </a:p>
          </p:txBody>
        </p:sp>
        <p:sp>
          <p:nvSpPr>
            <p:cNvPr id="227" name="tx62">
              <a:extLst>
                <a:ext uri="{FF2B5EF4-FFF2-40B4-BE49-F238E27FC236}">
                  <a16:creationId xmlns:a16="http://schemas.microsoft.com/office/drawing/2014/main" id="{DC057299-0CCC-8342-7483-C2F8102AB1B5}"/>
                </a:ext>
              </a:extLst>
            </p:cNvPr>
            <p:cNvSpPr/>
            <p:nvPr/>
          </p:nvSpPr>
          <p:spPr>
            <a:xfrm>
              <a:off x="3957850" y="3153735"/>
              <a:ext cx="155949"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14</a:t>
              </a:r>
            </a:p>
          </p:txBody>
        </p:sp>
        <p:sp>
          <p:nvSpPr>
            <p:cNvPr id="228" name="tx63">
              <a:extLst>
                <a:ext uri="{FF2B5EF4-FFF2-40B4-BE49-F238E27FC236}">
                  <a16:creationId xmlns:a16="http://schemas.microsoft.com/office/drawing/2014/main" id="{8C2FD21A-D771-EA7A-F2A4-08DCC1285E4B}"/>
                </a:ext>
              </a:extLst>
            </p:cNvPr>
            <p:cNvSpPr/>
            <p:nvPr/>
          </p:nvSpPr>
          <p:spPr>
            <a:xfrm>
              <a:off x="3618239" y="3254031"/>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10</a:t>
              </a:r>
            </a:p>
          </p:txBody>
        </p:sp>
        <p:sp>
          <p:nvSpPr>
            <p:cNvPr id="229" name="tx64">
              <a:extLst>
                <a:ext uri="{FF2B5EF4-FFF2-40B4-BE49-F238E27FC236}">
                  <a16:creationId xmlns:a16="http://schemas.microsoft.com/office/drawing/2014/main" id="{85DD9C6F-C497-D08F-1CD0-DC0639CA7ABC}"/>
                </a:ext>
              </a:extLst>
            </p:cNvPr>
            <p:cNvSpPr/>
            <p:nvPr/>
          </p:nvSpPr>
          <p:spPr>
            <a:xfrm>
              <a:off x="3278629" y="3230241"/>
              <a:ext cx="155949"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dirty="0">
                  <a:solidFill>
                    <a:srgbClr val="000000">
                      <a:alpha val="100000"/>
                    </a:srgbClr>
                  </a:solidFill>
                  <a:cs typeface="Arial"/>
                </a:rPr>
                <a:t>11</a:t>
              </a:r>
            </a:p>
          </p:txBody>
        </p:sp>
        <p:sp>
          <p:nvSpPr>
            <p:cNvPr id="230" name="tx65">
              <a:extLst>
                <a:ext uri="{FF2B5EF4-FFF2-40B4-BE49-F238E27FC236}">
                  <a16:creationId xmlns:a16="http://schemas.microsoft.com/office/drawing/2014/main" id="{95E9D7DC-FA15-A72F-1D17-047A8172759A}"/>
                </a:ext>
              </a:extLst>
            </p:cNvPr>
            <p:cNvSpPr/>
            <p:nvPr/>
          </p:nvSpPr>
          <p:spPr>
            <a:xfrm>
              <a:off x="2978005" y="3333960"/>
              <a:ext cx="77974" cy="99060"/>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7</a:t>
              </a:r>
            </a:p>
          </p:txBody>
        </p:sp>
        <p:sp>
          <p:nvSpPr>
            <p:cNvPr id="231" name="tx66">
              <a:extLst>
                <a:ext uri="{FF2B5EF4-FFF2-40B4-BE49-F238E27FC236}">
                  <a16:creationId xmlns:a16="http://schemas.microsoft.com/office/drawing/2014/main" id="{4C2496AE-F822-5ACB-E96F-4E319FD5A9EB}"/>
                </a:ext>
              </a:extLst>
            </p:cNvPr>
            <p:cNvSpPr/>
            <p:nvPr/>
          </p:nvSpPr>
          <p:spPr>
            <a:xfrm>
              <a:off x="2638395" y="3409165"/>
              <a:ext cx="77974" cy="100360"/>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4</a:t>
              </a:r>
            </a:p>
          </p:txBody>
        </p:sp>
        <p:sp>
          <p:nvSpPr>
            <p:cNvPr id="232" name="tx67">
              <a:extLst>
                <a:ext uri="{FF2B5EF4-FFF2-40B4-BE49-F238E27FC236}">
                  <a16:creationId xmlns:a16="http://schemas.microsoft.com/office/drawing/2014/main" id="{02EAE61A-F292-856D-CF6F-43D5A06FF1DD}"/>
                </a:ext>
              </a:extLst>
            </p:cNvPr>
            <p:cNvSpPr/>
            <p:nvPr/>
          </p:nvSpPr>
          <p:spPr>
            <a:xfrm>
              <a:off x="1619564" y="3485260"/>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a:t>
              </a:r>
            </a:p>
          </p:txBody>
        </p:sp>
        <p:sp>
          <p:nvSpPr>
            <p:cNvPr id="233" name="tx68">
              <a:extLst>
                <a:ext uri="{FF2B5EF4-FFF2-40B4-BE49-F238E27FC236}">
                  <a16:creationId xmlns:a16="http://schemas.microsoft.com/office/drawing/2014/main" id="{E42AC8DE-855A-DDA4-34AA-8BC4CA3D6F60}"/>
                </a:ext>
              </a:extLst>
            </p:cNvPr>
            <p:cNvSpPr/>
            <p:nvPr/>
          </p:nvSpPr>
          <p:spPr>
            <a:xfrm>
              <a:off x="1959174" y="3485260"/>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a:t>
              </a:r>
            </a:p>
          </p:txBody>
        </p:sp>
        <p:sp>
          <p:nvSpPr>
            <p:cNvPr id="234" name="tx69">
              <a:extLst>
                <a:ext uri="{FF2B5EF4-FFF2-40B4-BE49-F238E27FC236}">
                  <a16:creationId xmlns:a16="http://schemas.microsoft.com/office/drawing/2014/main" id="{A3690912-DD37-20D6-7DAA-F5DDCB210741}"/>
                </a:ext>
              </a:extLst>
            </p:cNvPr>
            <p:cNvSpPr/>
            <p:nvPr/>
          </p:nvSpPr>
          <p:spPr>
            <a:xfrm>
              <a:off x="2298785" y="3485260"/>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a:t>
              </a:r>
            </a:p>
          </p:txBody>
        </p:sp>
        <p:sp>
          <p:nvSpPr>
            <p:cNvPr id="235" name="pt70">
              <a:extLst>
                <a:ext uri="{FF2B5EF4-FFF2-40B4-BE49-F238E27FC236}">
                  <a16:creationId xmlns:a16="http://schemas.microsoft.com/office/drawing/2014/main" id="{87B951F6-9983-400A-0B6E-8CA3BBD31B44}"/>
                </a:ext>
              </a:extLst>
            </p:cNvPr>
            <p:cNvSpPr/>
            <p:nvPr/>
          </p:nvSpPr>
          <p:spPr>
            <a:xfrm>
              <a:off x="7746714" y="1368866"/>
              <a:ext cx="49651" cy="49651"/>
            </a:xfrm>
            <a:prstGeom prst="ellipse">
              <a:avLst/>
            </a:prstGeom>
            <a:solidFill>
              <a:srgbClr val="A5A5A5">
                <a:alpha val="100000"/>
              </a:srgbClr>
            </a:solidFill>
            <a:ln w="9000" cap="rnd">
              <a:solidFill>
                <a:srgbClr val="A5A5A5">
                  <a:alpha val="100000"/>
                </a:srgbClr>
              </a:solidFill>
              <a:prstDash val="solid"/>
              <a:round/>
            </a:ln>
          </p:spPr>
          <p:txBody>
            <a:bodyPr/>
            <a:lstStyle/>
            <a:p>
              <a:endParaRPr/>
            </a:p>
          </p:txBody>
        </p:sp>
        <p:sp>
          <p:nvSpPr>
            <p:cNvPr id="236" name="pt71">
              <a:extLst>
                <a:ext uri="{FF2B5EF4-FFF2-40B4-BE49-F238E27FC236}">
                  <a16:creationId xmlns:a16="http://schemas.microsoft.com/office/drawing/2014/main" id="{47708273-14AB-807E-BDB1-1CE3FA006B6E}"/>
                </a:ext>
              </a:extLst>
            </p:cNvPr>
            <p:cNvSpPr/>
            <p:nvPr/>
          </p:nvSpPr>
          <p:spPr>
            <a:xfrm>
              <a:off x="7407103" y="1598383"/>
              <a:ext cx="49651" cy="49651"/>
            </a:xfrm>
            <a:prstGeom prst="ellipse">
              <a:avLst/>
            </a:prstGeom>
            <a:solidFill>
              <a:srgbClr val="A5A5A5">
                <a:alpha val="100000"/>
              </a:srgbClr>
            </a:solidFill>
            <a:ln w="9000" cap="rnd">
              <a:solidFill>
                <a:srgbClr val="A5A5A5">
                  <a:alpha val="100000"/>
                </a:srgbClr>
              </a:solidFill>
              <a:prstDash val="solid"/>
              <a:round/>
            </a:ln>
          </p:spPr>
          <p:txBody>
            <a:bodyPr/>
            <a:lstStyle/>
            <a:p>
              <a:endParaRPr/>
            </a:p>
          </p:txBody>
        </p:sp>
        <p:sp>
          <p:nvSpPr>
            <p:cNvPr id="237" name="pt72">
              <a:extLst>
                <a:ext uri="{FF2B5EF4-FFF2-40B4-BE49-F238E27FC236}">
                  <a16:creationId xmlns:a16="http://schemas.microsoft.com/office/drawing/2014/main" id="{3138EC24-2D5E-9C7B-6B37-908FC8D7D5D3}"/>
                </a:ext>
              </a:extLst>
            </p:cNvPr>
            <p:cNvSpPr/>
            <p:nvPr/>
          </p:nvSpPr>
          <p:spPr>
            <a:xfrm>
              <a:off x="7067493" y="1802398"/>
              <a:ext cx="49651" cy="49651"/>
            </a:xfrm>
            <a:prstGeom prst="ellipse">
              <a:avLst/>
            </a:prstGeom>
            <a:solidFill>
              <a:srgbClr val="A5A5A5">
                <a:alpha val="100000"/>
              </a:srgbClr>
            </a:solidFill>
            <a:ln w="9000" cap="rnd">
              <a:solidFill>
                <a:srgbClr val="A5A5A5">
                  <a:alpha val="100000"/>
                </a:srgbClr>
              </a:solidFill>
              <a:prstDash val="solid"/>
              <a:round/>
            </a:ln>
          </p:spPr>
          <p:txBody>
            <a:bodyPr/>
            <a:lstStyle/>
            <a:p>
              <a:endParaRPr/>
            </a:p>
          </p:txBody>
        </p:sp>
        <p:sp>
          <p:nvSpPr>
            <p:cNvPr id="238" name="pt73">
              <a:extLst>
                <a:ext uri="{FF2B5EF4-FFF2-40B4-BE49-F238E27FC236}">
                  <a16:creationId xmlns:a16="http://schemas.microsoft.com/office/drawing/2014/main" id="{C386B913-A162-2128-5CA6-6C075D4975DE}"/>
                </a:ext>
              </a:extLst>
            </p:cNvPr>
            <p:cNvSpPr/>
            <p:nvPr/>
          </p:nvSpPr>
          <p:spPr>
            <a:xfrm>
              <a:off x="6727882" y="2057417"/>
              <a:ext cx="49651" cy="49651"/>
            </a:xfrm>
            <a:prstGeom prst="ellipse">
              <a:avLst/>
            </a:prstGeom>
            <a:solidFill>
              <a:srgbClr val="A5A5A5">
                <a:alpha val="100000"/>
              </a:srgbClr>
            </a:solidFill>
            <a:ln w="9000" cap="rnd">
              <a:solidFill>
                <a:srgbClr val="A5A5A5">
                  <a:alpha val="100000"/>
                </a:srgbClr>
              </a:solidFill>
              <a:prstDash val="solid"/>
              <a:round/>
            </a:ln>
          </p:spPr>
          <p:txBody>
            <a:bodyPr/>
            <a:lstStyle/>
            <a:p>
              <a:endParaRPr/>
            </a:p>
          </p:txBody>
        </p:sp>
        <p:sp>
          <p:nvSpPr>
            <p:cNvPr id="239" name="pt74">
              <a:extLst>
                <a:ext uri="{FF2B5EF4-FFF2-40B4-BE49-F238E27FC236}">
                  <a16:creationId xmlns:a16="http://schemas.microsoft.com/office/drawing/2014/main" id="{8FF5815F-007B-CBE2-22E8-ADE4EE6454BB}"/>
                </a:ext>
              </a:extLst>
            </p:cNvPr>
            <p:cNvSpPr/>
            <p:nvPr/>
          </p:nvSpPr>
          <p:spPr>
            <a:xfrm>
              <a:off x="6388272" y="2465447"/>
              <a:ext cx="49651" cy="49651"/>
            </a:xfrm>
            <a:prstGeom prst="ellipse">
              <a:avLst/>
            </a:prstGeom>
            <a:solidFill>
              <a:srgbClr val="A5A5A5">
                <a:alpha val="100000"/>
              </a:srgbClr>
            </a:solidFill>
            <a:ln w="9000" cap="rnd">
              <a:solidFill>
                <a:srgbClr val="A5A5A5">
                  <a:alpha val="100000"/>
                </a:srgbClr>
              </a:solidFill>
              <a:prstDash val="solid"/>
              <a:round/>
            </a:ln>
          </p:spPr>
          <p:txBody>
            <a:bodyPr/>
            <a:lstStyle/>
            <a:p>
              <a:endParaRPr/>
            </a:p>
          </p:txBody>
        </p:sp>
        <p:sp>
          <p:nvSpPr>
            <p:cNvPr id="240" name="pt75">
              <a:extLst>
                <a:ext uri="{FF2B5EF4-FFF2-40B4-BE49-F238E27FC236}">
                  <a16:creationId xmlns:a16="http://schemas.microsoft.com/office/drawing/2014/main" id="{735A7777-90A3-0CCC-9E5E-A488E9B69A20}"/>
                </a:ext>
              </a:extLst>
            </p:cNvPr>
            <p:cNvSpPr/>
            <p:nvPr/>
          </p:nvSpPr>
          <p:spPr>
            <a:xfrm>
              <a:off x="6048661" y="2822474"/>
              <a:ext cx="49651" cy="49651"/>
            </a:xfrm>
            <a:prstGeom prst="ellipse">
              <a:avLst/>
            </a:prstGeom>
            <a:solidFill>
              <a:srgbClr val="A5A5A5">
                <a:alpha val="100000"/>
              </a:srgbClr>
            </a:solidFill>
            <a:ln w="9000" cap="rnd">
              <a:solidFill>
                <a:srgbClr val="A5A5A5">
                  <a:alpha val="100000"/>
                </a:srgbClr>
              </a:solidFill>
              <a:prstDash val="solid"/>
              <a:round/>
            </a:ln>
          </p:spPr>
          <p:txBody>
            <a:bodyPr/>
            <a:lstStyle/>
            <a:p>
              <a:endParaRPr/>
            </a:p>
          </p:txBody>
        </p:sp>
        <p:sp>
          <p:nvSpPr>
            <p:cNvPr id="241" name="pt76">
              <a:extLst>
                <a:ext uri="{FF2B5EF4-FFF2-40B4-BE49-F238E27FC236}">
                  <a16:creationId xmlns:a16="http://schemas.microsoft.com/office/drawing/2014/main" id="{52D5C9AE-6AA1-7FA8-14A3-A6ECEA6763FE}"/>
                </a:ext>
              </a:extLst>
            </p:cNvPr>
            <p:cNvSpPr/>
            <p:nvPr/>
          </p:nvSpPr>
          <p:spPr>
            <a:xfrm>
              <a:off x="5709051" y="3026489"/>
              <a:ext cx="49651" cy="49651"/>
            </a:xfrm>
            <a:prstGeom prst="ellipse">
              <a:avLst/>
            </a:prstGeom>
            <a:solidFill>
              <a:srgbClr val="A5A5A5">
                <a:alpha val="100000"/>
              </a:srgbClr>
            </a:solidFill>
            <a:ln w="9000" cap="rnd">
              <a:solidFill>
                <a:srgbClr val="A5A5A5">
                  <a:alpha val="100000"/>
                </a:srgbClr>
              </a:solidFill>
              <a:prstDash val="solid"/>
              <a:round/>
            </a:ln>
          </p:spPr>
          <p:txBody>
            <a:bodyPr/>
            <a:lstStyle/>
            <a:p>
              <a:endParaRPr/>
            </a:p>
          </p:txBody>
        </p:sp>
        <p:sp>
          <p:nvSpPr>
            <p:cNvPr id="242" name="pt77">
              <a:extLst>
                <a:ext uri="{FF2B5EF4-FFF2-40B4-BE49-F238E27FC236}">
                  <a16:creationId xmlns:a16="http://schemas.microsoft.com/office/drawing/2014/main" id="{F0981F5C-AE91-4C0E-724C-47B12616CE80}"/>
                </a:ext>
              </a:extLst>
            </p:cNvPr>
            <p:cNvSpPr/>
            <p:nvPr/>
          </p:nvSpPr>
          <p:spPr>
            <a:xfrm>
              <a:off x="4350609" y="3281508"/>
              <a:ext cx="49651" cy="49651"/>
            </a:xfrm>
            <a:prstGeom prst="ellipse">
              <a:avLst/>
            </a:prstGeom>
            <a:solidFill>
              <a:srgbClr val="A5A5A5">
                <a:alpha val="100000"/>
              </a:srgbClr>
            </a:solidFill>
            <a:ln w="9000" cap="rnd">
              <a:solidFill>
                <a:srgbClr val="A5A5A5">
                  <a:alpha val="100000"/>
                </a:srgbClr>
              </a:solidFill>
              <a:prstDash val="solid"/>
              <a:round/>
            </a:ln>
          </p:spPr>
          <p:txBody>
            <a:bodyPr/>
            <a:lstStyle/>
            <a:p>
              <a:endParaRPr/>
            </a:p>
          </p:txBody>
        </p:sp>
        <p:sp>
          <p:nvSpPr>
            <p:cNvPr id="243" name="pt78">
              <a:extLst>
                <a:ext uri="{FF2B5EF4-FFF2-40B4-BE49-F238E27FC236}">
                  <a16:creationId xmlns:a16="http://schemas.microsoft.com/office/drawing/2014/main" id="{689692AD-1F3C-A66B-62E3-925154E78599}"/>
                </a:ext>
              </a:extLst>
            </p:cNvPr>
            <p:cNvSpPr/>
            <p:nvPr/>
          </p:nvSpPr>
          <p:spPr>
            <a:xfrm>
              <a:off x="4690219" y="3256006"/>
              <a:ext cx="49651" cy="49651"/>
            </a:xfrm>
            <a:prstGeom prst="ellipse">
              <a:avLst/>
            </a:prstGeom>
            <a:solidFill>
              <a:srgbClr val="A5A5A5">
                <a:alpha val="100000"/>
              </a:srgbClr>
            </a:solidFill>
            <a:ln w="9000" cap="rnd">
              <a:solidFill>
                <a:srgbClr val="A5A5A5">
                  <a:alpha val="100000"/>
                </a:srgbClr>
              </a:solidFill>
              <a:prstDash val="solid"/>
              <a:round/>
            </a:ln>
          </p:spPr>
          <p:txBody>
            <a:bodyPr/>
            <a:lstStyle/>
            <a:p>
              <a:endParaRPr/>
            </a:p>
          </p:txBody>
        </p:sp>
        <p:sp>
          <p:nvSpPr>
            <p:cNvPr id="244" name="pt79">
              <a:extLst>
                <a:ext uri="{FF2B5EF4-FFF2-40B4-BE49-F238E27FC236}">
                  <a16:creationId xmlns:a16="http://schemas.microsoft.com/office/drawing/2014/main" id="{EE8D0D69-C7E2-CC40-AD70-CB4BA5293A6C}"/>
                </a:ext>
              </a:extLst>
            </p:cNvPr>
            <p:cNvSpPr/>
            <p:nvPr/>
          </p:nvSpPr>
          <p:spPr>
            <a:xfrm>
              <a:off x="5029830" y="3153998"/>
              <a:ext cx="49651" cy="49651"/>
            </a:xfrm>
            <a:prstGeom prst="ellipse">
              <a:avLst/>
            </a:prstGeom>
            <a:solidFill>
              <a:srgbClr val="A5A5A5">
                <a:alpha val="100000"/>
              </a:srgbClr>
            </a:solidFill>
            <a:ln w="9000" cap="rnd">
              <a:solidFill>
                <a:srgbClr val="A5A5A5">
                  <a:alpha val="100000"/>
                </a:srgbClr>
              </a:solidFill>
              <a:prstDash val="solid"/>
              <a:round/>
            </a:ln>
          </p:spPr>
          <p:txBody>
            <a:bodyPr/>
            <a:lstStyle/>
            <a:p>
              <a:endParaRPr/>
            </a:p>
          </p:txBody>
        </p:sp>
        <p:sp>
          <p:nvSpPr>
            <p:cNvPr id="245" name="pt80">
              <a:extLst>
                <a:ext uri="{FF2B5EF4-FFF2-40B4-BE49-F238E27FC236}">
                  <a16:creationId xmlns:a16="http://schemas.microsoft.com/office/drawing/2014/main" id="{9D9F199C-CB5D-75AD-F3B0-42CD3916C64C}"/>
                </a:ext>
              </a:extLst>
            </p:cNvPr>
            <p:cNvSpPr/>
            <p:nvPr/>
          </p:nvSpPr>
          <p:spPr>
            <a:xfrm>
              <a:off x="5369440" y="3153998"/>
              <a:ext cx="49651" cy="49651"/>
            </a:xfrm>
            <a:prstGeom prst="ellipse">
              <a:avLst/>
            </a:prstGeom>
            <a:solidFill>
              <a:srgbClr val="A5A5A5">
                <a:alpha val="100000"/>
              </a:srgbClr>
            </a:solidFill>
            <a:ln w="9000" cap="rnd">
              <a:solidFill>
                <a:srgbClr val="A5A5A5">
                  <a:alpha val="100000"/>
                </a:srgbClr>
              </a:solidFill>
              <a:prstDash val="solid"/>
              <a:round/>
            </a:ln>
          </p:spPr>
          <p:txBody>
            <a:bodyPr/>
            <a:lstStyle/>
            <a:p>
              <a:endParaRPr/>
            </a:p>
          </p:txBody>
        </p:sp>
        <p:sp>
          <p:nvSpPr>
            <p:cNvPr id="246" name="pt81">
              <a:extLst>
                <a:ext uri="{FF2B5EF4-FFF2-40B4-BE49-F238E27FC236}">
                  <a16:creationId xmlns:a16="http://schemas.microsoft.com/office/drawing/2014/main" id="{04FB2E2B-8793-D1EC-112C-BB122CB47BE0}"/>
                </a:ext>
              </a:extLst>
            </p:cNvPr>
            <p:cNvSpPr/>
            <p:nvPr/>
          </p:nvSpPr>
          <p:spPr>
            <a:xfrm>
              <a:off x="4010998" y="3307010"/>
              <a:ext cx="49651" cy="49651"/>
            </a:xfrm>
            <a:prstGeom prst="ellipse">
              <a:avLst/>
            </a:prstGeom>
            <a:solidFill>
              <a:srgbClr val="A5A5A5">
                <a:alpha val="100000"/>
              </a:srgbClr>
            </a:solidFill>
            <a:ln w="9000" cap="rnd">
              <a:solidFill>
                <a:srgbClr val="A5A5A5">
                  <a:alpha val="100000"/>
                </a:srgbClr>
              </a:solidFill>
              <a:prstDash val="solid"/>
              <a:round/>
            </a:ln>
          </p:spPr>
          <p:txBody>
            <a:bodyPr/>
            <a:lstStyle/>
            <a:p>
              <a:endParaRPr/>
            </a:p>
          </p:txBody>
        </p:sp>
        <p:sp>
          <p:nvSpPr>
            <p:cNvPr id="247" name="pt82">
              <a:extLst>
                <a:ext uri="{FF2B5EF4-FFF2-40B4-BE49-F238E27FC236}">
                  <a16:creationId xmlns:a16="http://schemas.microsoft.com/office/drawing/2014/main" id="{A743A7FB-FC86-1983-EAA2-E611679949AF}"/>
                </a:ext>
              </a:extLst>
            </p:cNvPr>
            <p:cNvSpPr/>
            <p:nvPr/>
          </p:nvSpPr>
          <p:spPr>
            <a:xfrm>
              <a:off x="3671388" y="3409017"/>
              <a:ext cx="49651" cy="49651"/>
            </a:xfrm>
            <a:prstGeom prst="ellipse">
              <a:avLst/>
            </a:prstGeom>
            <a:solidFill>
              <a:srgbClr val="A5A5A5">
                <a:alpha val="100000"/>
              </a:srgbClr>
            </a:solidFill>
            <a:ln w="9000" cap="rnd">
              <a:solidFill>
                <a:srgbClr val="A5A5A5">
                  <a:alpha val="100000"/>
                </a:srgbClr>
              </a:solidFill>
              <a:prstDash val="solid"/>
              <a:round/>
            </a:ln>
          </p:spPr>
          <p:txBody>
            <a:bodyPr/>
            <a:lstStyle/>
            <a:p>
              <a:endParaRPr/>
            </a:p>
          </p:txBody>
        </p:sp>
        <p:sp>
          <p:nvSpPr>
            <p:cNvPr id="248" name="pt83">
              <a:extLst>
                <a:ext uri="{FF2B5EF4-FFF2-40B4-BE49-F238E27FC236}">
                  <a16:creationId xmlns:a16="http://schemas.microsoft.com/office/drawing/2014/main" id="{CC4BE006-4DB7-3464-4244-5B88993355C3}"/>
                </a:ext>
              </a:extLst>
            </p:cNvPr>
            <p:cNvSpPr/>
            <p:nvPr/>
          </p:nvSpPr>
          <p:spPr>
            <a:xfrm>
              <a:off x="3331777" y="3383515"/>
              <a:ext cx="49651" cy="49651"/>
            </a:xfrm>
            <a:prstGeom prst="ellipse">
              <a:avLst/>
            </a:prstGeom>
            <a:solidFill>
              <a:srgbClr val="A5A5A5">
                <a:alpha val="100000"/>
              </a:srgbClr>
            </a:solidFill>
            <a:ln w="9000" cap="rnd">
              <a:solidFill>
                <a:srgbClr val="A5A5A5">
                  <a:alpha val="100000"/>
                </a:srgbClr>
              </a:solidFill>
              <a:prstDash val="solid"/>
              <a:round/>
            </a:ln>
          </p:spPr>
          <p:txBody>
            <a:bodyPr/>
            <a:lstStyle/>
            <a:p>
              <a:endParaRPr/>
            </a:p>
          </p:txBody>
        </p:sp>
        <p:sp>
          <p:nvSpPr>
            <p:cNvPr id="249" name="pt84">
              <a:extLst>
                <a:ext uri="{FF2B5EF4-FFF2-40B4-BE49-F238E27FC236}">
                  <a16:creationId xmlns:a16="http://schemas.microsoft.com/office/drawing/2014/main" id="{BF0F75E6-3CDD-D887-9677-9E9090B76403}"/>
                </a:ext>
              </a:extLst>
            </p:cNvPr>
            <p:cNvSpPr/>
            <p:nvPr/>
          </p:nvSpPr>
          <p:spPr>
            <a:xfrm>
              <a:off x="2992167" y="3485523"/>
              <a:ext cx="49651" cy="49651"/>
            </a:xfrm>
            <a:prstGeom prst="ellipse">
              <a:avLst/>
            </a:prstGeom>
            <a:solidFill>
              <a:srgbClr val="A5A5A5">
                <a:alpha val="100000"/>
              </a:srgbClr>
            </a:solidFill>
            <a:ln w="9000" cap="rnd">
              <a:solidFill>
                <a:srgbClr val="A5A5A5">
                  <a:alpha val="100000"/>
                </a:srgbClr>
              </a:solidFill>
              <a:prstDash val="solid"/>
              <a:round/>
            </a:ln>
          </p:spPr>
          <p:txBody>
            <a:bodyPr/>
            <a:lstStyle/>
            <a:p>
              <a:endParaRPr/>
            </a:p>
          </p:txBody>
        </p:sp>
        <p:sp>
          <p:nvSpPr>
            <p:cNvPr id="250" name="pt85">
              <a:extLst>
                <a:ext uri="{FF2B5EF4-FFF2-40B4-BE49-F238E27FC236}">
                  <a16:creationId xmlns:a16="http://schemas.microsoft.com/office/drawing/2014/main" id="{C198F5CE-C96E-404E-D04E-663CAA0DBC91}"/>
                </a:ext>
              </a:extLst>
            </p:cNvPr>
            <p:cNvSpPr/>
            <p:nvPr/>
          </p:nvSpPr>
          <p:spPr>
            <a:xfrm>
              <a:off x="2652556" y="3562029"/>
              <a:ext cx="49651" cy="49651"/>
            </a:xfrm>
            <a:prstGeom prst="ellipse">
              <a:avLst/>
            </a:prstGeom>
            <a:solidFill>
              <a:srgbClr val="A5A5A5">
                <a:alpha val="100000"/>
              </a:srgbClr>
            </a:solidFill>
            <a:ln w="9000" cap="rnd">
              <a:solidFill>
                <a:srgbClr val="A5A5A5">
                  <a:alpha val="100000"/>
                </a:srgbClr>
              </a:solidFill>
              <a:prstDash val="solid"/>
              <a:round/>
            </a:ln>
          </p:spPr>
          <p:txBody>
            <a:bodyPr/>
            <a:lstStyle/>
            <a:p>
              <a:endParaRPr/>
            </a:p>
          </p:txBody>
        </p:sp>
        <p:sp>
          <p:nvSpPr>
            <p:cNvPr id="251" name="pt86">
              <a:extLst>
                <a:ext uri="{FF2B5EF4-FFF2-40B4-BE49-F238E27FC236}">
                  <a16:creationId xmlns:a16="http://schemas.microsoft.com/office/drawing/2014/main" id="{77539722-9C81-EDEB-4C18-7E963CBDCD63}"/>
                </a:ext>
              </a:extLst>
            </p:cNvPr>
            <p:cNvSpPr/>
            <p:nvPr/>
          </p:nvSpPr>
          <p:spPr>
            <a:xfrm>
              <a:off x="1633725" y="3638534"/>
              <a:ext cx="49651" cy="49651"/>
            </a:xfrm>
            <a:prstGeom prst="ellipse">
              <a:avLst/>
            </a:prstGeom>
            <a:solidFill>
              <a:srgbClr val="A5A5A5">
                <a:alpha val="100000"/>
              </a:srgbClr>
            </a:solidFill>
            <a:ln w="9000" cap="rnd">
              <a:solidFill>
                <a:srgbClr val="A5A5A5">
                  <a:alpha val="100000"/>
                </a:srgbClr>
              </a:solidFill>
              <a:prstDash val="solid"/>
              <a:round/>
            </a:ln>
          </p:spPr>
          <p:txBody>
            <a:bodyPr/>
            <a:lstStyle/>
            <a:p>
              <a:endParaRPr/>
            </a:p>
          </p:txBody>
        </p:sp>
        <p:sp>
          <p:nvSpPr>
            <p:cNvPr id="252" name="pt87">
              <a:extLst>
                <a:ext uri="{FF2B5EF4-FFF2-40B4-BE49-F238E27FC236}">
                  <a16:creationId xmlns:a16="http://schemas.microsoft.com/office/drawing/2014/main" id="{B414AC13-94A3-08DF-6D1B-F41CB52CD22C}"/>
                </a:ext>
              </a:extLst>
            </p:cNvPr>
            <p:cNvSpPr/>
            <p:nvPr/>
          </p:nvSpPr>
          <p:spPr>
            <a:xfrm>
              <a:off x="1973335" y="3638534"/>
              <a:ext cx="49651" cy="49651"/>
            </a:xfrm>
            <a:prstGeom prst="ellipse">
              <a:avLst/>
            </a:prstGeom>
            <a:solidFill>
              <a:srgbClr val="A5A5A5">
                <a:alpha val="100000"/>
              </a:srgbClr>
            </a:solidFill>
            <a:ln w="9000" cap="rnd">
              <a:solidFill>
                <a:srgbClr val="A5A5A5">
                  <a:alpha val="100000"/>
                </a:srgbClr>
              </a:solidFill>
              <a:prstDash val="solid"/>
              <a:round/>
            </a:ln>
          </p:spPr>
          <p:txBody>
            <a:bodyPr/>
            <a:lstStyle/>
            <a:p>
              <a:endParaRPr/>
            </a:p>
          </p:txBody>
        </p:sp>
        <p:sp>
          <p:nvSpPr>
            <p:cNvPr id="253" name="pt88">
              <a:extLst>
                <a:ext uri="{FF2B5EF4-FFF2-40B4-BE49-F238E27FC236}">
                  <a16:creationId xmlns:a16="http://schemas.microsoft.com/office/drawing/2014/main" id="{8162A6C4-C67D-CE9B-3BD8-F1C1A196537A}"/>
                </a:ext>
              </a:extLst>
            </p:cNvPr>
            <p:cNvSpPr/>
            <p:nvPr/>
          </p:nvSpPr>
          <p:spPr>
            <a:xfrm>
              <a:off x="2312946" y="3638534"/>
              <a:ext cx="49651" cy="49651"/>
            </a:xfrm>
            <a:prstGeom prst="ellipse">
              <a:avLst/>
            </a:prstGeom>
            <a:solidFill>
              <a:srgbClr val="A5A5A5">
                <a:alpha val="100000"/>
              </a:srgbClr>
            </a:solidFill>
            <a:ln w="9000" cap="rnd">
              <a:solidFill>
                <a:srgbClr val="A5A5A5">
                  <a:alpha val="100000"/>
                </a:srgbClr>
              </a:solidFill>
              <a:prstDash val="solid"/>
              <a:round/>
            </a:ln>
          </p:spPr>
          <p:txBody>
            <a:bodyPr/>
            <a:lstStyle/>
            <a:p>
              <a:endParaRPr/>
            </a:p>
          </p:txBody>
        </p:sp>
        <p:sp>
          <p:nvSpPr>
            <p:cNvPr id="254" name="rc89">
              <a:extLst>
                <a:ext uri="{FF2B5EF4-FFF2-40B4-BE49-F238E27FC236}">
                  <a16:creationId xmlns:a16="http://schemas.microsoft.com/office/drawing/2014/main" id="{38550271-9750-82E7-665C-3F2A647CECD8}"/>
                </a:ext>
              </a:extLst>
            </p:cNvPr>
            <p:cNvSpPr/>
            <p:nvPr/>
          </p:nvSpPr>
          <p:spPr>
            <a:xfrm>
              <a:off x="1348656" y="1205616"/>
              <a:ext cx="6817680" cy="2483246"/>
            </a:xfrm>
            <a:prstGeom prst="rect">
              <a:avLst/>
            </a:prstGeom>
            <a:ln w="12318" cap="rnd">
              <a:solidFill>
                <a:srgbClr val="000000">
                  <a:alpha val="100000"/>
                </a:srgbClr>
              </a:solidFill>
              <a:prstDash val="solid"/>
              <a:round/>
            </a:ln>
          </p:spPr>
          <p:txBody>
            <a:bodyPr/>
            <a:lstStyle/>
            <a:p>
              <a:endParaRPr/>
            </a:p>
          </p:txBody>
        </p:sp>
        <p:sp>
          <p:nvSpPr>
            <p:cNvPr id="255" name="tx90">
              <a:extLst>
                <a:ext uri="{FF2B5EF4-FFF2-40B4-BE49-F238E27FC236}">
                  <a16:creationId xmlns:a16="http://schemas.microsoft.com/office/drawing/2014/main" id="{9CDCD2E4-2205-A202-C37D-B31B82462288}"/>
                </a:ext>
              </a:extLst>
            </p:cNvPr>
            <p:cNvSpPr/>
            <p:nvPr/>
          </p:nvSpPr>
          <p:spPr>
            <a:xfrm>
              <a:off x="1221088" y="3641485"/>
              <a:ext cx="70631"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0</a:t>
              </a:r>
            </a:p>
          </p:txBody>
        </p:sp>
        <p:sp>
          <p:nvSpPr>
            <p:cNvPr id="256" name="tx91">
              <a:extLst>
                <a:ext uri="{FF2B5EF4-FFF2-40B4-BE49-F238E27FC236}">
                  <a16:creationId xmlns:a16="http://schemas.microsoft.com/office/drawing/2014/main" id="{C04492DF-118C-902C-503E-E5CA358CE090}"/>
                </a:ext>
              </a:extLst>
            </p:cNvPr>
            <p:cNvSpPr/>
            <p:nvPr/>
          </p:nvSpPr>
          <p:spPr>
            <a:xfrm>
              <a:off x="1150457" y="3386466"/>
              <a:ext cx="14126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10</a:t>
              </a:r>
            </a:p>
          </p:txBody>
        </p:sp>
        <p:sp>
          <p:nvSpPr>
            <p:cNvPr id="257" name="tx92">
              <a:extLst>
                <a:ext uri="{FF2B5EF4-FFF2-40B4-BE49-F238E27FC236}">
                  <a16:creationId xmlns:a16="http://schemas.microsoft.com/office/drawing/2014/main" id="{43068672-9DE1-6C31-4192-C95390E36841}"/>
                </a:ext>
              </a:extLst>
            </p:cNvPr>
            <p:cNvSpPr/>
            <p:nvPr/>
          </p:nvSpPr>
          <p:spPr>
            <a:xfrm>
              <a:off x="1150457" y="3131447"/>
              <a:ext cx="14126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a:t>
              </a:r>
            </a:p>
          </p:txBody>
        </p:sp>
        <p:sp>
          <p:nvSpPr>
            <p:cNvPr id="258" name="tx93">
              <a:extLst>
                <a:ext uri="{FF2B5EF4-FFF2-40B4-BE49-F238E27FC236}">
                  <a16:creationId xmlns:a16="http://schemas.microsoft.com/office/drawing/2014/main" id="{08ADE00D-DD25-EF9B-C38D-3586EF1E4080}"/>
                </a:ext>
              </a:extLst>
            </p:cNvPr>
            <p:cNvSpPr/>
            <p:nvPr/>
          </p:nvSpPr>
          <p:spPr>
            <a:xfrm>
              <a:off x="1150457" y="2876366"/>
              <a:ext cx="141262" cy="92893"/>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30</a:t>
              </a:r>
            </a:p>
          </p:txBody>
        </p:sp>
        <p:sp>
          <p:nvSpPr>
            <p:cNvPr id="259" name="tx94">
              <a:extLst>
                <a:ext uri="{FF2B5EF4-FFF2-40B4-BE49-F238E27FC236}">
                  <a16:creationId xmlns:a16="http://schemas.microsoft.com/office/drawing/2014/main" id="{44A2D9D1-CC77-5823-1ECD-351AAAEAA689}"/>
                </a:ext>
              </a:extLst>
            </p:cNvPr>
            <p:cNvSpPr/>
            <p:nvPr/>
          </p:nvSpPr>
          <p:spPr>
            <a:xfrm>
              <a:off x="1150457" y="2621410"/>
              <a:ext cx="14126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40</a:t>
              </a:r>
            </a:p>
          </p:txBody>
        </p:sp>
        <p:sp>
          <p:nvSpPr>
            <p:cNvPr id="260" name="tx95">
              <a:extLst>
                <a:ext uri="{FF2B5EF4-FFF2-40B4-BE49-F238E27FC236}">
                  <a16:creationId xmlns:a16="http://schemas.microsoft.com/office/drawing/2014/main" id="{E0CB7416-0229-5869-D498-A8D569BF33E0}"/>
                </a:ext>
              </a:extLst>
            </p:cNvPr>
            <p:cNvSpPr/>
            <p:nvPr/>
          </p:nvSpPr>
          <p:spPr>
            <a:xfrm>
              <a:off x="1150457" y="2366391"/>
              <a:ext cx="14126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50</a:t>
              </a:r>
            </a:p>
          </p:txBody>
        </p:sp>
        <p:sp>
          <p:nvSpPr>
            <p:cNvPr id="261" name="tx96">
              <a:extLst>
                <a:ext uri="{FF2B5EF4-FFF2-40B4-BE49-F238E27FC236}">
                  <a16:creationId xmlns:a16="http://schemas.microsoft.com/office/drawing/2014/main" id="{DC72726D-C03C-782F-106E-3ACB098569CE}"/>
                </a:ext>
              </a:extLst>
            </p:cNvPr>
            <p:cNvSpPr/>
            <p:nvPr/>
          </p:nvSpPr>
          <p:spPr>
            <a:xfrm>
              <a:off x="1150457" y="2111372"/>
              <a:ext cx="14126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60</a:t>
              </a:r>
            </a:p>
          </p:txBody>
        </p:sp>
        <p:sp>
          <p:nvSpPr>
            <p:cNvPr id="262" name="tx97">
              <a:extLst>
                <a:ext uri="{FF2B5EF4-FFF2-40B4-BE49-F238E27FC236}">
                  <a16:creationId xmlns:a16="http://schemas.microsoft.com/office/drawing/2014/main" id="{EF1AEAC8-CEEC-3F90-57F9-AE69BA8A77D3}"/>
                </a:ext>
              </a:extLst>
            </p:cNvPr>
            <p:cNvSpPr/>
            <p:nvPr/>
          </p:nvSpPr>
          <p:spPr>
            <a:xfrm>
              <a:off x="1150457" y="1856353"/>
              <a:ext cx="14126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70</a:t>
              </a:r>
            </a:p>
          </p:txBody>
        </p:sp>
        <p:sp>
          <p:nvSpPr>
            <p:cNvPr id="263" name="tx98">
              <a:extLst>
                <a:ext uri="{FF2B5EF4-FFF2-40B4-BE49-F238E27FC236}">
                  <a16:creationId xmlns:a16="http://schemas.microsoft.com/office/drawing/2014/main" id="{5475BC6F-70B2-083C-BBDE-495889662EB8}"/>
                </a:ext>
              </a:extLst>
            </p:cNvPr>
            <p:cNvSpPr/>
            <p:nvPr/>
          </p:nvSpPr>
          <p:spPr>
            <a:xfrm>
              <a:off x="1150457" y="1601334"/>
              <a:ext cx="14126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80</a:t>
              </a:r>
            </a:p>
          </p:txBody>
        </p:sp>
        <p:sp>
          <p:nvSpPr>
            <p:cNvPr id="264" name="tx99">
              <a:extLst>
                <a:ext uri="{FF2B5EF4-FFF2-40B4-BE49-F238E27FC236}">
                  <a16:creationId xmlns:a16="http://schemas.microsoft.com/office/drawing/2014/main" id="{C5E72512-FCAA-955E-F765-1E18F38D00DA}"/>
                </a:ext>
              </a:extLst>
            </p:cNvPr>
            <p:cNvSpPr/>
            <p:nvPr/>
          </p:nvSpPr>
          <p:spPr>
            <a:xfrm>
              <a:off x="1150457" y="1346315"/>
              <a:ext cx="14126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90</a:t>
              </a:r>
            </a:p>
          </p:txBody>
        </p:sp>
        <p:sp>
          <p:nvSpPr>
            <p:cNvPr id="265" name="tx100">
              <a:extLst>
                <a:ext uri="{FF2B5EF4-FFF2-40B4-BE49-F238E27FC236}">
                  <a16:creationId xmlns:a16="http://schemas.microsoft.com/office/drawing/2014/main" id="{6CA1FB5E-A0E6-B2B3-7014-E5DE64130C07}"/>
                </a:ext>
              </a:extLst>
            </p:cNvPr>
            <p:cNvSpPr/>
            <p:nvPr/>
          </p:nvSpPr>
          <p:spPr>
            <a:xfrm>
              <a:off x="1517288" y="3743876"/>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2005</a:t>
              </a:r>
            </a:p>
          </p:txBody>
        </p:sp>
        <p:sp>
          <p:nvSpPr>
            <p:cNvPr id="266" name="tx101">
              <a:extLst>
                <a:ext uri="{FF2B5EF4-FFF2-40B4-BE49-F238E27FC236}">
                  <a16:creationId xmlns:a16="http://schemas.microsoft.com/office/drawing/2014/main" id="{519A5EE0-3BD1-D33C-0E60-9EC0F5E3E483}"/>
                </a:ext>
              </a:extLst>
            </p:cNvPr>
            <p:cNvSpPr/>
            <p:nvPr/>
          </p:nvSpPr>
          <p:spPr>
            <a:xfrm>
              <a:off x="1856899" y="3743876"/>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2006</a:t>
              </a:r>
            </a:p>
          </p:txBody>
        </p:sp>
        <p:sp>
          <p:nvSpPr>
            <p:cNvPr id="267" name="tx102">
              <a:extLst>
                <a:ext uri="{FF2B5EF4-FFF2-40B4-BE49-F238E27FC236}">
                  <a16:creationId xmlns:a16="http://schemas.microsoft.com/office/drawing/2014/main" id="{6C370FD0-FD60-6FBA-A716-213A46F44AED}"/>
                </a:ext>
              </a:extLst>
            </p:cNvPr>
            <p:cNvSpPr/>
            <p:nvPr/>
          </p:nvSpPr>
          <p:spPr>
            <a:xfrm>
              <a:off x="2196509" y="3743876"/>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2007</a:t>
              </a:r>
            </a:p>
          </p:txBody>
        </p:sp>
        <p:sp>
          <p:nvSpPr>
            <p:cNvPr id="268" name="tx103">
              <a:extLst>
                <a:ext uri="{FF2B5EF4-FFF2-40B4-BE49-F238E27FC236}">
                  <a16:creationId xmlns:a16="http://schemas.microsoft.com/office/drawing/2014/main" id="{1B49FFDE-C128-294E-A557-BD2D968C243E}"/>
                </a:ext>
              </a:extLst>
            </p:cNvPr>
            <p:cNvSpPr/>
            <p:nvPr/>
          </p:nvSpPr>
          <p:spPr>
            <a:xfrm>
              <a:off x="2536120" y="3743876"/>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2008</a:t>
              </a:r>
            </a:p>
          </p:txBody>
        </p:sp>
        <p:sp>
          <p:nvSpPr>
            <p:cNvPr id="269" name="tx104">
              <a:extLst>
                <a:ext uri="{FF2B5EF4-FFF2-40B4-BE49-F238E27FC236}">
                  <a16:creationId xmlns:a16="http://schemas.microsoft.com/office/drawing/2014/main" id="{CBD7871B-F7F6-7C06-6544-B4D24882165E}"/>
                </a:ext>
              </a:extLst>
            </p:cNvPr>
            <p:cNvSpPr/>
            <p:nvPr/>
          </p:nvSpPr>
          <p:spPr>
            <a:xfrm>
              <a:off x="2875730" y="3743876"/>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2009</a:t>
              </a:r>
            </a:p>
          </p:txBody>
        </p:sp>
        <p:sp>
          <p:nvSpPr>
            <p:cNvPr id="270" name="tx105">
              <a:extLst>
                <a:ext uri="{FF2B5EF4-FFF2-40B4-BE49-F238E27FC236}">
                  <a16:creationId xmlns:a16="http://schemas.microsoft.com/office/drawing/2014/main" id="{B5F4C908-212F-033E-DD1B-BF58D73F6A9F}"/>
                </a:ext>
              </a:extLst>
            </p:cNvPr>
            <p:cNvSpPr/>
            <p:nvPr/>
          </p:nvSpPr>
          <p:spPr>
            <a:xfrm>
              <a:off x="3215341" y="3743876"/>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2010</a:t>
              </a:r>
            </a:p>
          </p:txBody>
        </p:sp>
        <p:sp>
          <p:nvSpPr>
            <p:cNvPr id="271" name="tx106">
              <a:extLst>
                <a:ext uri="{FF2B5EF4-FFF2-40B4-BE49-F238E27FC236}">
                  <a16:creationId xmlns:a16="http://schemas.microsoft.com/office/drawing/2014/main" id="{1586FC76-F419-D332-0747-BCB03303D44D}"/>
                </a:ext>
              </a:extLst>
            </p:cNvPr>
            <p:cNvSpPr/>
            <p:nvPr/>
          </p:nvSpPr>
          <p:spPr>
            <a:xfrm>
              <a:off x="3554951" y="3743876"/>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2011</a:t>
              </a:r>
            </a:p>
          </p:txBody>
        </p:sp>
        <p:sp>
          <p:nvSpPr>
            <p:cNvPr id="272" name="tx107">
              <a:extLst>
                <a:ext uri="{FF2B5EF4-FFF2-40B4-BE49-F238E27FC236}">
                  <a16:creationId xmlns:a16="http://schemas.microsoft.com/office/drawing/2014/main" id="{629AEA5B-804B-8AF7-ABCF-5A5883B0CDB4}"/>
                </a:ext>
              </a:extLst>
            </p:cNvPr>
            <p:cNvSpPr/>
            <p:nvPr/>
          </p:nvSpPr>
          <p:spPr>
            <a:xfrm>
              <a:off x="3894562" y="3743876"/>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2012</a:t>
              </a:r>
            </a:p>
          </p:txBody>
        </p:sp>
        <p:sp>
          <p:nvSpPr>
            <p:cNvPr id="273" name="tx108">
              <a:extLst>
                <a:ext uri="{FF2B5EF4-FFF2-40B4-BE49-F238E27FC236}">
                  <a16:creationId xmlns:a16="http://schemas.microsoft.com/office/drawing/2014/main" id="{00696750-C501-9143-8886-D00AAA5F666B}"/>
                </a:ext>
              </a:extLst>
            </p:cNvPr>
            <p:cNvSpPr/>
            <p:nvPr/>
          </p:nvSpPr>
          <p:spPr>
            <a:xfrm>
              <a:off x="4234172" y="3743814"/>
              <a:ext cx="282525" cy="92893"/>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2013</a:t>
              </a:r>
            </a:p>
          </p:txBody>
        </p:sp>
        <p:sp>
          <p:nvSpPr>
            <p:cNvPr id="274" name="tx109">
              <a:extLst>
                <a:ext uri="{FF2B5EF4-FFF2-40B4-BE49-F238E27FC236}">
                  <a16:creationId xmlns:a16="http://schemas.microsoft.com/office/drawing/2014/main" id="{DF08A79C-89B0-D473-56D2-7B260DC9ECFE}"/>
                </a:ext>
              </a:extLst>
            </p:cNvPr>
            <p:cNvSpPr/>
            <p:nvPr/>
          </p:nvSpPr>
          <p:spPr>
            <a:xfrm>
              <a:off x="4573783" y="3743876"/>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2014</a:t>
              </a:r>
            </a:p>
          </p:txBody>
        </p:sp>
        <p:sp>
          <p:nvSpPr>
            <p:cNvPr id="275" name="tx110">
              <a:extLst>
                <a:ext uri="{FF2B5EF4-FFF2-40B4-BE49-F238E27FC236}">
                  <a16:creationId xmlns:a16="http://schemas.microsoft.com/office/drawing/2014/main" id="{5DE6DEB2-0076-0A8D-566B-44D063495632}"/>
                </a:ext>
              </a:extLst>
            </p:cNvPr>
            <p:cNvSpPr/>
            <p:nvPr/>
          </p:nvSpPr>
          <p:spPr>
            <a:xfrm>
              <a:off x="4913393" y="3743876"/>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2015</a:t>
              </a:r>
            </a:p>
          </p:txBody>
        </p:sp>
        <p:sp>
          <p:nvSpPr>
            <p:cNvPr id="276" name="tx111">
              <a:extLst>
                <a:ext uri="{FF2B5EF4-FFF2-40B4-BE49-F238E27FC236}">
                  <a16:creationId xmlns:a16="http://schemas.microsoft.com/office/drawing/2014/main" id="{6EFCF01C-045F-FC13-0A7F-DE5EEA11DFEF}"/>
                </a:ext>
              </a:extLst>
            </p:cNvPr>
            <p:cNvSpPr/>
            <p:nvPr/>
          </p:nvSpPr>
          <p:spPr>
            <a:xfrm>
              <a:off x="5253003" y="3743876"/>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2016</a:t>
              </a:r>
            </a:p>
          </p:txBody>
        </p:sp>
        <p:sp>
          <p:nvSpPr>
            <p:cNvPr id="277" name="tx112">
              <a:extLst>
                <a:ext uri="{FF2B5EF4-FFF2-40B4-BE49-F238E27FC236}">
                  <a16:creationId xmlns:a16="http://schemas.microsoft.com/office/drawing/2014/main" id="{EC4B7CB6-D1AF-CF3B-4B8C-CC53E823CF8D}"/>
                </a:ext>
              </a:extLst>
            </p:cNvPr>
            <p:cNvSpPr/>
            <p:nvPr/>
          </p:nvSpPr>
          <p:spPr>
            <a:xfrm>
              <a:off x="5592614" y="3743876"/>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2017</a:t>
              </a:r>
            </a:p>
          </p:txBody>
        </p:sp>
        <p:sp>
          <p:nvSpPr>
            <p:cNvPr id="278" name="tx113">
              <a:extLst>
                <a:ext uri="{FF2B5EF4-FFF2-40B4-BE49-F238E27FC236}">
                  <a16:creationId xmlns:a16="http://schemas.microsoft.com/office/drawing/2014/main" id="{FD047A80-6920-1C82-7052-C338C1AAA3CF}"/>
                </a:ext>
              </a:extLst>
            </p:cNvPr>
            <p:cNvSpPr/>
            <p:nvPr/>
          </p:nvSpPr>
          <p:spPr>
            <a:xfrm>
              <a:off x="5932224" y="3743876"/>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2018</a:t>
              </a:r>
            </a:p>
          </p:txBody>
        </p:sp>
        <p:sp>
          <p:nvSpPr>
            <p:cNvPr id="279" name="tx114">
              <a:extLst>
                <a:ext uri="{FF2B5EF4-FFF2-40B4-BE49-F238E27FC236}">
                  <a16:creationId xmlns:a16="http://schemas.microsoft.com/office/drawing/2014/main" id="{083CDCF9-72ED-918B-DE9E-82806CDAF89A}"/>
                </a:ext>
              </a:extLst>
            </p:cNvPr>
            <p:cNvSpPr/>
            <p:nvPr/>
          </p:nvSpPr>
          <p:spPr>
            <a:xfrm>
              <a:off x="6271835" y="3743876"/>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2019</a:t>
              </a:r>
            </a:p>
          </p:txBody>
        </p:sp>
        <p:sp>
          <p:nvSpPr>
            <p:cNvPr id="280" name="tx115">
              <a:extLst>
                <a:ext uri="{FF2B5EF4-FFF2-40B4-BE49-F238E27FC236}">
                  <a16:creationId xmlns:a16="http://schemas.microsoft.com/office/drawing/2014/main" id="{CC6E3C0C-2E71-BD9E-7BCB-0ACA82C66C59}"/>
                </a:ext>
              </a:extLst>
            </p:cNvPr>
            <p:cNvSpPr/>
            <p:nvPr/>
          </p:nvSpPr>
          <p:spPr>
            <a:xfrm>
              <a:off x="6611445" y="3743876"/>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2020</a:t>
              </a:r>
            </a:p>
          </p:txBody>
        </p:sp>
        <p:sp>
          <p:nvSpPr>
            <p:cNvPr id="281" name="tx116">
              <a:extLst>
                <a:ext uri="{FF2B5EF4-FFF2-40B4-BE49-F238E27FC236}">
                  <a16:creationId xmlns:a16="http://schemas.microsoft.com/office/drawing/2014/main" id="{B3599FF0-EE9E-C92F-C539-89EB8073E41C}"/>
                </a:ext>
              </a:extLst>
            </p:cNvPr>
            <p:cNvSpPr/>
            <p:nvPr/>
          </p:nvSpPr>
          <p:spPr>
            <a:xfrm>
              <a:off x="6951056" y="3743876"/>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2021</a:t>
              </a:r>
            </a:p>
          </p:txBody>
        </p:sp>
        <p:sp>
          <p:nvSpPr>
            <p:cNvPr id="282" name="tx117">
              <a:extLst>
                <a:ext uri="{FF2B5EF4-FFF2-40B4-BE49-F238E27FC236}">
                  <a16:creationId xmlns:a16="http://schemas.microsoft.com/office/drawing/2014/main" id="{09B057D3-BBCF-4A1C-53DD-565E07F15CB3}"/>
                </a:ext>
              </a:extLst>
            </p:cNvPr>
            <p:cNvSpPr/>
            <p:nvPr/>
          </p:nvSpPr>
          <p:spPr>
            <a:xfrm>
              <a:off x="7290666" y="3743876"/>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2022</a:t>
              </a:r>
            </a:p>
          </p:txBody>
        </p:sp>
        <p:sp>
          <p:nvSpPr>
            <p:cNvPr id="283" name="tx118">
              <a:extLst>
                <a:ext uri="{FF2B5EF4-FFF2-40B4-BE49-F238E27FC236}">
                  <a16:creationId xmlns:a16="http://schemas.microsoft.com/office/drawing/2014/main" id="{B0FD3E99-2A9D-A4BD-018D-C74CEDB78E0C}"/>
                </a:ext>
              </a:extLst>
            </p:cNvPr>
            <p:cNvSpPr/>
            <p:nvPr/>
          </p:nvSpPr>
          <p:spPr>
            <a:xfrm>
              <a:off x="7630277" y="3743814"/>
              <a:ext cx="282525" cy="92893"/>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2023</a:t>
              </a:r>
            </a:p>
          </p:txBody>
        </p:sp>
        <p:sp>
          <p:nvSpPr>
            <p:cNvPr id="284" name="tx120">
              <a:extLst>
                <a:ext uri="{FF2B5EF4-FFF2-40B4-BE49-F238E27FC236}">
                  <a16:creationId xmlns:a16="http://schemas.microsoft.com/office/drawing/2014/main" id="{22820790-3E27-BD76-AC60-745C2F1AFE45}"/>
                </a:ext>
              </a:extLst>
            </p:cNvPr>
            <p:cNvSpPr/>
            <p:nvPr/>
          </p:nvSpPr>
          <p:spPr>
            <a:xfrm>
              <a:off x="4596539" y="3893280"/>
              <a:ext cx="321915" cy="11087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000000">
                      <a:alpha val="100000"/>
                    </a:srgbClr>
                  </a:solidFill>
                  <a:cs typeface="Arial"/>
                </a:rPr>
                <a:t>Year</a:t>
              </a:r>
            </a:p>
          </p:txBody>
        </p:sp>
        <p:sp>
          <p:nvSpPr>
            <p:cNvPr id="285" name="tx121">
              <a:extLst>
                <a:ext uri="{FF2B5EF4-FFF2-40B4-BE49-F238E27FC236}">
                  <a16:creationId xmlns:a16="http://schemas.microsoft.com/office/drawing/2014/main" id="{C67D4670-53AE-6294-65FB-D2B0EE0E24FF}"/>
                </a:ext>
              </a:extLst>
            </p:cNvPr>
            <p:cNvSpPr/>
            <p:nvPr/>
          </p:nvSpPr>
          <p:spPr>
            <a:xfrm rot="-5400000">
              <a:off x="206323" y="2375727"/>
              <a:ext cx="1617836" cy="143023"/>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000000">
                      <a:alpha val="100000"/>
                    </a:srgbClr>
                  </a:solidFill>
                  <a:cs typeface="Arial"/>
                </a:rPr>
                <a:t>Number of Investigators</a:t>
              </a:r>
            </a:p>
          </p:txBody>
        </p:sp>
        <p:sp>
          <p:nvSpPr>
            <p:cNvPr id="286" name="rc122">
              <a:extLst>
                <a:ext uri="{FF2B5EF4-FFF2-40B4-BE49-F238E27FC236}">
                  <a16:creationId xmlns:a16="http://schemas.microsoft.com/office/drawing/2014/main" id="{A4EBBEFB-31E5-141C-2E92-D65D5373E1AD}"/>
                </a:ext>
              </a:extLst>
            </p:cNvPr>
            <p:cNvSpPr/>
            <p:nvPr/>
          </p:nvSpPr>
          <p:spPr>
            <a:xfrm>
              <a:off x="3282962" y="4162755"/>
              <a:ext cx="1312393" cy="345981"/>
            </a:xfrm>
            <a:prstGeom prst="rect">
              <a:avLst/>
            </a:prstGeom>
            <a:solidFill>
              <a:srgbClr val="FFFFFF">
                <a:alpha val="100000"/>
              </a:srgbClr>
            </a:solidFill>
          </p:spPr>
          <p:txBody>
            <a:bodyPr/>
            <a:lstStyle/>
            <a:p>
              <a:endParaRPr/>
            </a:p>
          </p:txBody>
        </p:sp>
        <p:sp>
          <p:nvSpPr>
            <p:cNvPr id="287" name="rc123">
              <a:extLst>
                <a:ext uri="{FF2B5EF4-FFF2-40B4-BE49-F238E27FC236}">
                  <a16:creationId xmlns:a16="http://schemas.microsoft.com/office/drawing/2014/main" id="{0F97A08D-740B-7338-5F7D-C36714E21263}"/>
                </a:ext>
              </a:extLst>
            </p:cNvPr>
            <p:cNvSpPr/>
            <p:nvPr/>
          </p:nvSpPr>
          <p:spPr>
            <a:xfrm>
              <a:off x="3409488" y="4061426"/>
              <a:ext cx="219455" cy="219455"/>
            </a:xfrm>
            <a:prstGeom prst="rect">
              <a:avLst/>
            </a:prstGeom>
            <a:solidFill>
              <a:srgbClr val="FFFFFF">
                <a:alpha val="100000"/>
              </a:srgbClr>
            </a:solidFill>
          </p:spPr>
          <p:txBody>
            <a:bodyPr/>
            <a:lstStyle/>
            <a:p>
              <a:endParaRPr/>
            </a:p>
          </p:txBody>
        </p:sp>
        <p:sp>
          <p:nvSpPr>
            <p:cNvPr id="288" name="pl124">
              <a:extLst>
                <a:ext uri="{FF2B5EF4-FFF2-40B4-BE49-F238E27FC236}">
                  <a16:creationId xmlns:a16="http://schemas.microsoft.com/office/drawing/2014/main" id="{EBC5E26D-BA2D-F702-8FBC-6797EAD5D395}"/>
                </a:ext>
              </a:extLst>
            </p:cNvPr>
            <p:cNvSpPr/>
            <p:nvPr/>
          </p:nvSpPr>
          <p:spPr>
            <a:xfrm>
              <a:off x="3431433" y="4143722"/>
              <a:ext cx="175564" cy="0"/>
            </a:xfrm>
            <a:custGeom>
              <a:avLst/>
              <a:gdLst/>
              <a:ahLst/>
              <a:cxnLst/>
              <a:rect l="0" t="0" r="0" b="0"/>
              <a:pathLst>
                <a:path w="175564">
                  <a:moveTo>
                    <a:pt x="0" y="0"/>
                  </a:moveTo>
                  <a:lnTo>
                    <a:pt x="175564" y="0"/>
                  </a:lnTo>
                </a:path>
              </a:pathLst>
            </a:custGeom>
            <a:ln w="27101" cap="flat">
              <a:solidFill>
                <a:srgbClr val="A5A5A5">
                  <a:alpha val="100000"/>
                </a:srgbClr>
              </a:solidFill>
              <a:prstDash val="solid"/>
              <a:round/>
            </a:ln>
          </p:spPr>
          <p:txBody>
            <a:bodyPr/>
            <a:lstStyle/>
            <a:p>
              <a:endParaRPr/>
            </a:p>
          </p:txBody>
        </p:sp>
        <p:sp>
          <p:nvSpPr>
            <p:cNvPr id="289" name="tx125">
              <a:extLst>
                <a:ext uri="{FF2B5EF4-FFF2-40B4-BE49-F238E27FC236}">
                  <a16:creationId xmlns:a16="http://schemas.microsoft.com/office/drawing/2014/main" id="{917E2C2B-22DC-6232-50BC-F02F78315ABF}"/>
                </a:ext>
              </a:extLst>
            </p:cNvPr>
            <p:cNvSpPr/>
            <p:nvPr/>
          </p:nvSpPr>
          <p:spPr>
            <a:xfrm>
              <a:off x="3692207" y="4098972"/>
              <a:ext cx="839886" cy="11763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dirty="0">
                  <a:solidFill>
                    <a:srgbClr val="000000">
                      <a:alpha val="100000"/>
                    </a:srgbClr>
                  </a:solidFill>
                  <a:cs typeface="Arial"/>
                </a:rPr>
                <a:t>Active Projects</a:t>
              </a:r>
            </a:p>
          </p:txBody>
        </p:sp>
        <p:sp>
          <p:nvSpPr>
            <p:cNvPr id="290" name="rc126">
              <a:extLst>
                <a:ext uri="{FF2B5EF4-FFF2-40B4-BE49-F238E27FC236}">
                  <a16:creationId xmlns:a16="http://schemas.microsoft.com/office/drawing/2014/main" id="{44368CCD-AE8D-F82A-6A2C-256096BE2C32}"/>
                </a:ext>
              </a:extLst>
            </p:cNvPr>
            <p:cNvSpPr/>
            <p:nvPr/>
          </p:nvSpPr>
          <p:spPr>
            <a:xfrm>
              <a:off x="4721882" y="4162755"/>
              <a:ext cx="1510149" cy="345981"/>
            </a:xfrm>
            <a:prstGeom prst="rect">
              <a:avLst/>
            </a:prstGeom>
            <a:solidFill>
              <a:srgbClr val="FFFFFF">
                <a:alpha val="100000"/>
              </a:srgbClr>
            </a:solidFill>
          </p:spPr>
          <p:txBody>
            <a:bodyPr/>
            <a:lstStyle/>
            <a:p>
              <a:endParaRPr/>
            </a:p>
          </p:txBody>
        </p:sp>
        <p:sp>
          <p:nvSpPr>
            <p:cNvPr id="291" name="rc127">
              <a:extLst>
                <a:ext uri="{FF2B5EF4-FFF2-40B4-BE49-F238E27FC236}">
                  <a16:creationId xmlns:a16="http://schemas.microsoft.com/office/drawing/2014/main" id="{47A25EF2-FD05-6600-B992-2BF5E8BFFCBB}"/>
                </a:ext>
              </a:extLst>
            </p:cNvPr>
            <p:cNvSpPr/>
            <p:nvPr/>
          </p:nvSpPr>
          <p:spPr>
            <a:xfrm>
              <a:off x="4848407" y="4226018"/>
              <a:ext cx="219455" cy="219455"/>
            </a:xfrm>
            <a:prstGeom prst="rect">
              <a:avLst/>
            </a:prstGeom>
            <a:solidFill>
              <a:srgbClr val="FFFFFF">
                <a:alpha val="100000"/>
              </a:srgbClr>
            </a:solidFill>
          </p:spPr>
          <p:txBody>
            <a:bodyPr/>
            <a:lstStyle/>
            <a:p>
              <a:endParaRPr/>
            </a:p>
          </p:txBody>
        </p:sp>
        <p:sp>
          <p:nvSpPr>
            <p:cNvPr id="292" name="rc128">
              <a:extLst>
                <a:ext uri="{FF2B5EF4-FFF2-40B4-BE49-F238E27FC236}">
                  <a16:creationId xmlns:a16="http://schemas.microsoft.com/office/drawing/2014/main" id="{4327FE32-CABE-EBA2-660B-1CCFEEC666C1}"/>
                </a:ext>
              </a:extLst>
            </p:cNvPr>
            <p:cNvSpPr/>
            <p:nvPr/>
          </p:nvSpPr>
          <p:spPr>
            <a:xfrm>
              <a:off x="4857407" y="4070426"/>
              <a:ext cx="201456" cy="201456"/>
            </a:xfrm>
            <a:prstGeom prst="rect">
              <a:avLst/>
            </a:prstGeom>
            <a:solidFill>
              <a:srgbClr val="4472C2">
                <a:alpha val="100000"/>
              </a:srgbClr>
            </a:solidFill>
          </p:spPr>
          <p:txBody>
            <a:bodyPr/>
            <a:lstStyle/>
            <a:p>
              <a:endParaRPr/>
            </a:p>
          </p:txBody>
        </p:sp>
        <p:sp>
          <p:nvSpPr>
            <p:cNvPr id="293" name="tx129">
              <a:extLst>
                <a:ext uri="{FF2B5EF4-FFF2-40B4-BE49-F238E27FC236}">
                  <a16:creationId xmlns:a16="http://schemas.microsoft.com/office/drawing/2014/main" id="{CFCDB74A-F963-C6E6-A8EB-29567A8079F5}"/>
                </a:ext>
              </a:extLst>
            </p:cNvPr>
            <p:cNvSpPr/>
            <p:nvPr/>
          </p:nvSpPr>
          <p:spPr>
            <a:xfrm>
              <a:off x="5131126" y="4098972"/>
              <a:ext cx="1037642" cy="11763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Active Investigator</a:t>
              </a:r>
            </a:p>
          </p:txBody>
        </p:sp>
        <p:sp>
          <p:nvSpPr>
            <p:cNvPr id="294" name="tx130">
              <a:extLst>
                <a:ext uri="{FF2B5EF4-FFF2-40B4-BE49-F238E27FC236}">
                  <a16:creationId xmlns:a16="http://schemas.microsoft.com/office/drawing/2014/main" id="{B4A53BE3-0242-0777-F74E-ABC06273934C}"/>
                </a:ext>
              </a:extLst>
            </p:cNvPr>
            <p:cNvSpPr/>
            <p:nvPr/>
          </p:nvSpPr>
          <p:spPr>
            <a:xfrm>
              <a:off x="1986100" y="938074"/>
              <a:ext cx="5542793" cy="166861"/>
            </a:xfrm>
            <a:prstGeom prst="rect">
              <a:avLst/>
            </a:prstGeom>
            <a:noFill/>
          </p:spPr>
          <p:txBody>
            <a:bodyPr wrap="none" lIns="0" tIns="0" rIns="0" bIns="0" anchor="ctr" anchorCtr="1"/>
            <a:lstStyle/>
            <a:p>
              <a:pPr marL="0" marR="0" indent="0" algn="l">
                <a:lnSpc>
                  <a:spcPts val="1400"/>
                </a:lnSpc>
                <a:spcBef>
                  <a:spcPts val="0"/>
                </a:spcBef>
                <a:spcAft>
                  <a:spcPts val="0"/>
                </a:spcAft>
              </a:pPr>
              <a:r>
                <a:rPr sz="1400" b="1">
                  <a:solidFill>
                    <a:srgbClr val="000000">
                      <a:alpha val="100000"/>
                    </a:srgbClr>
                  </a:solidFill>
                  <a:cs typeface="Arial"/>
                </a:rPr>
                <a:t>Distribution of Active Investigators and Active Projects over Time</a:t>
              </a:r>
            </a:p>
          </p:txBody>
        </p:sp>
      </p:grpSp>
      <p:sp>
        <p:nvSpPr>
          <p:cNvPr id="3" name="Slide Number Placeholder 2">
            <a:extLst>
              <a:ext uri="{FF2B5EF4-FFF2-40B4-BE49-F238E27FC236}">
                <a16:creationId xmlns:a16="http://schemas.microsoft.com/office/drawing/2014/main" id="{62273960-F99C-3E7F-8AF8-A68E48C02462}"/>
              </a:ext>
            </a:extLst>
          </p:cNvPr>
          <p:cNvSpPr>
            <a:spLocks noGrp="1"/>
          </p:cNvSpPr>
          <p:nvPr>
            <p:ph type="sldNum" sz="quarter" idx="12"/>
          </p:nvPr>
        </p:nvSpPr>
        <p:spPr/>
        <p:txBody>
          <a:bodyPr/>
          <a:lstStyle/>
          <a:p>
            <a:r>
              <a:rPr lang="en-US"/>
              <a:t>41</a:t>
            </a:r>
          </a:p>
        </p:txBody>
      </p:sp>
      <p:cxnSp>
        <p:nvCxnSpPr>
          <p:cNvPr id="81" name="Straight Arrow Connector 80">
            <a:extLst>
              <a:ext uri="{FF2B5EF4-FFF2-40B4-BE49-F238E27FC236}">
                <a16:creationId xmlns:a16="http://schemas.microsoft.com/office/drawing/2014/main" id="{E857A2A4-0F13-B248-FFFA-D375C29DAC9A}"/>
              </a:ext>
            </a:extLst>
          </p:cNvPr>
          <p:cNvCxnSpPr/>
          <p:nvPr/>
        </p:nvCxnSpPr>
        <p:spPr>
          <a:xfrm flipV="1">
            <a:off x="279817" y="1263898"/>
            <a:ext cx="11619874" cy="22485"/>
          </a:xfrm>
          <a:prstGeom prst="straightConnector1">
            <a:avLst/>
          </a:prstGeom>
          <a:ln w="12700">
            <a:solidFill>
              <a:srgbClr val="002F56"/>
            </a:solidFill>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6733966A-B57D-6F4E-9E7F-585CB65FB873}"/>
              </a:ext>
            </a:extLst>
          </p:cNvPr>
          <p:cNvSpPr/>
          <p:nvPr/>
        </p:nvSpPr>
        <p:spPr>
          <a:xfrm>
            <a:off x="294819" y="1377810"/>
            <a:ext cx="11639484" cy="560021"/>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solidFill>
                  <a:srgbClr val="FFFFFF"/>
                </a:solidFill>
                <a:ea typeface="+mn-lt"/>
                <a:cs typeface="+mn-lt"/>
              </a:rPr>
              <a:t>How many investigators are active in the AMP? </a:t>
            </a:r>
            <a:endParaRPr lang="en-US"/>
          </a:p>
        </p:txBody>
      </p:sp>
      <p:sp>
        <p:nvSpPr>
          <p:cNvPr id="83" name="Rectangle 82">
            <a:extLst>
              <a:ext uri="{FF2B5EF4-FFF2-40B4-BE49-F238E27FC236}">
                <a16:creationId xmlns:a16="http://schemas.microsoft.com/office/drawing/2014/main" id="{1C285EA6-492A-07ED-C347-60A8957333CE}"/>
              </a:ext>
            </a:extLst>
          </p:cNvPr>
          <p:cNvSpPr/>
          <p:nvPr/>
        </p:nvSpPr>
        <p:spPr>
          <a:xfrm>
            <a:off x="279336" y="1949036"/>
            <a:ext cx="5090223" cy="3671691"/>
          </a:xfrm>
          <a:prstGeom prst="rect">
            <a:avLst/>
          </a:prstGeom>
          <a:no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US" sz="1600" dirty="0">
                <a:solidFill>
                  <a:schemeClr val="tx1"/>
                </a:solidFill>
                <a:cs typeface="Arial"/>
              </a:rPr>
              <a:t>Since 2005, </a:t>
            </a:r>
            <a:r>
              <a:rPr lang="en-US" sz="1600" b="1" dirty="0">
                <a:solidFill>
                  <a:schemeClr val="tx1"/>
                </a:solidFill>
                <a:cs typeface="Arial"/>
              </a:rPr>
              <a:t>105 unique investigators have contributed to projects related to the Suicide Prevention AMP</a:t>
            </a:r>
          </a:p>
          <a:p>
            <a:pPr marL="285750" indent="-285750">
              <a:buFont typeface="Arial,Sans-Serif" panose="020B0604020202020204" pitchFamily="34" charset="0"/>
              <a:buChar char="•"/>
            </a:pPr>
            <a:r>
              <a:rPr lang="en-US" sz="1600" dirty="0">
                <a:solidFill>
                  <a:schemeClr val="tx1"/>
                </a:solidFill>
                <a:cs typeface="Arial"/>
              </a:rPr>
              <a:t>As of 2023,  there are </a:t>
            </a:r>
            <a:r>
              <a:rPr lang="en-US" sz="1600" b="1" dirty="0">
                <a:solidFill>
                  <a:schemeClr val="tx1"/>
                </a:solidFill>
                <a:cs typeface="Arial"/>
              </a:rPr>
              <a:t>currently 75 active investigators across 90 active projects, </a:t>
            </a:r>
            <a:r>
              <a:rPr lang="en-US" sz="1600" dirty="0">
                <a:solidFill>
                  <a:schemeClr val="tx1"/>
                </a:solidFill>
                <a:cs typeface="Arial"/>
              </a:rPr>
              <a:t>the AMP had the </a:t>
            </a:r>
            <a:r>
              <a:rPr lang="en-US" sz="1600" b="1" dirty="0">
                <a:solidFill>
                  <a:schemeClr val="tx1"/>
                </a:solidFill>
                <a:cs typeface="Arial"/>
              </a:rPr>
              <a:t>most active investigators and projects in 2023</a:t>
            </a:r>
          </a:p>
          <a:p>
            <a:pPr marL="285750" indent="-285750">
              <a:buFont typeface="Arial" panose="020B0604020202020204" pitchFamily="34" charset="0"/>
              <a:buChar char="•"/>
            </a:pPr>
            <a:r>
              <a:rPr lang="en-US" sz="1600" dirty="0">
                <a:solidFill>
                  <a:schemeClr val="tx1"/>
                </a:solidFill>
                <a:cs typeface="Arial"/>
              </a:rPr>
              <a:t>Beginning 2019, the gap between active investigators and active projects appears to widen with active projects taking lead, this suggests that </a:t>
            </a:r>
            <a:r>
              <a:rPr lang="en-US" sz="1600" b="1" dirty="0">
                <a:solidFill>
                  <a:schemeClr val="tx1"/>
                </a:solidFill>
                <a:cs typeface="Arial"/>
              </a:rPr>
              <a:t>some investigators are engaging in multiple AMP projects simultaneously </a:t>
            </a:r>
          </a:p>
        </p:txBody>
      </p:sp>
      <p:sp>
        <p:nvSpPr>
          <p:cNvPr id="84" name="Title 1">
            <a:extLst>
              <a:ext uri="{FF2B5EF4-FFF2-40B4-BE49-F238E27FC236}">
                <a16:creationId xmlns:a16="http://schemas.microsoft.com/office/drawing/2014/main" id="{FC821422-FDDD-3C64-033E-739D8C73C3A5}"/>
              </a:ext>
            </a:extLst>
          </p:cNvPr>
          <p:cNvSpPr>
            <a:spLocks noGrp="1"/>
          </p:cNvSpPr>
          <p:nvPr>
            <p:ph type="title"/>
          </p:nvPr>
        </p:nvSpPr>
        <p:spPr>
          <a:xfrm>
            <a:off x="390525" y="97245"/>
            <a:ext cx="10515600" cy="680223"/>
          </a:xfrm>
        </p:spPr>
        <p:txBody>
          <a:bodyPr/>
          <a:lstStyle/>
          <a:p>
            <a:r>
              <a:rPr lang="en-US" sz="2800" dirty="0"/>
              <a:t>VA Investigator Distribution Analysis and Research Impact | High Level Investigator Overview</a:t>
            </a:r>
          </a:p>
        </p:txBody>
      </p:sp>
      <p:sp>
        <p:nvSpPr>
          <p:cNvPr id="85" name="TextBox 84">
            <a:extLst>
              <a:ext uri="{FF2B5EF4-FFF2-40B4-BE49-F238E27FC236}">
                <a16:creationId xmlns:a16="http://schemas.microsoft.com/office/drawing/2014/main" id="{D927F841-7A0B-0943-C673-F943EFA67A22}"/>
              </a:ext>
            </a:extLst>
          </p:cNvPr>
          <p:cNvSpPr txBox="1"/>
          <p:nvPr/>
        </p:nvSpPr>
        <p:spPr>
          <a:xfrm>
            <a:off x="3088531" y="6170975"/>
            <a:ext cx="6002446" cy="461665"/>
          </a:xfrm>
          <a:prstGeom prst="rect">
            <a:avLst/>
          </a:prstGeom>
          <a:noFill/>
        </p:spPr>
        <p:txBody>
          <a:bodyPr wrap="square" lIns="91440" tIns="45720" rIns="91440" bIns="45720" rtlCol="0" anchor="t">
            <a:spAutoFit/>
          </a:bodyPr>
          <a:lstStyle/>
          <a:p>
            <a:pPr algn="ctr"/>
            <a:r>
              <a:rPr lang="en-US" sz="1200">
                <a:solidFill>
                  <a:schemeClr val="bg1"/>
                </a:solidFill>
              </a:rPr>
              <a:t>Source: RAFT data on 149 projects in the Suicide Prevention portfolio with start years between 2005-2023.</a:t>
            </a:r>
          </a:p>
        </p:txBody>
      </p:sp>
      <p:sp>
        <p:nvSpPr>
          <p:cNvPr id="89" name="TextBox 88">
            <a:extLst>
              <a:ext uri="{FF2B5EF4-FFF2-40B4-BE49-F238E27FC236}">
                <a16:creationId xmlns:a16="http://schemas.microsoft.com/office/drawing/2014/main" id="{6DDEC2B9-C8F2-6CC4-BD5E-BEB0E56ACF5D}"/>
              </a:ext>
            </a:extLst>
          </p:cNvPr>
          <p:cNvSpPr txBox="1"/>
          <p:nvPr/>
        </p:nvSpPr>
        <p:spPr>
          <a:xfrm>
            <a:off x="191860" y="5745229"/>
            <a:ext cx="5090223" cy="415498"/>
          </a:xfrm>
          <a:prstGeom prst="rect">
            <a:avLst/>
          </a:prstGeom>
          <a:noFill/>
        </p:spPr>
        <p:txBody>
          <a:bodyPr wrap="square">
            <a:spAutoFit/>
          </a:bodyPr>
          <a:lstStyle/>
          <a:p>
            <a:r>
              <a:rPr lang="en-US" sz="1050" b="1" dirty="0">
                <a:cs typeface="Arial"/>
              </a:rPr>
              <a:t>Note: </a:t>
            </a:r>
            <a:r>
              <a:rPr lang="en-US" sz="1050" dirty="0">
                <a:cs typeface="Arial"/>
              </a:rPr>
              <a:t>See Appendix C for a listing of all 105 Suicide Prevention investigators including currently active investigators.  </a:t>
            </a:r>
            <a:endParaRPr lang="en-US" sz="1050" dirty="0">
              <a:solidFill>
                <a:schemeClr val="tx1"/>
              </a:solidFill>
              <a:cs typeface="Arial"/>
            </a:endParaRPr>
          </a:p>
        </p:txBody>
      </p:sp>
      <p:sp>
        <p:nvSpPr>
          <p:cNvPr id="86" name="TextBox 85">
            <a:extLst>
              <a:ext uri="{FF2B5EF4-FFF2-40B4-BE49-F238E27FC236}">
                <a16:creationId xmlns:a16="http://schemas.microsoft.com/office/drawing/2014/main" id="{71C2740A-8975-DFFA-17AE-6E0C610C971B}"/>
              </a:ext>
            </a:extLst>
          </p:cNvPr>
          <p:cNvSpPr txBox="1"/>
          <p:nvPr/>
        </p:nvSpPr>
        <p:spPr>
          <a:xfrm>
            <a:off x="343033" y="890952"/>
            <a:ext cx="11556658" cy="369332"/>
          </a:xfrm>
          <a:prstGeom prst="rect">
            <a:avLst/>
          </a:prstGeom>
          <a:noFill/>
        </p:spPr>
        <p:txBody>
          <a:bodyPr wrap="square" lIns="91440" tIns="45720" rIns="91440" bIns="45720" rtlCol="0" anchor="t">
            <a:spAutoFit/>
          </a:bodyPr>
          <a:lstStyle/>
          <a:p>
            <a:r>
              <a:rPr lang="en-US" b="1" i="1">
                <a:cs typeface="Calibri"/>
              </a:rPr>
              <a:t>From 2005-2023 the Suicide Prevention AMP showed steady growth in both active investigators and active projects </a:t>
            </a:r>
          </a:p>
        </p:txBody>
      </p:sp>
    </p:spTree>
    <p:extLst>
      <p:ext uri="{BB962C8B-B14F-4D97-AF65-F5344CB8AC3E}">
        <p14:creationId xmlns:p14="http://schemas.microsoft.com/office/powerpoint/2010/main" val="16358510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2273960-F99C-3E7F-8AF8-A68E48C02462}"/>
              </a:ext>
            </a:extLst>
          </p:cNvPr>
          <p:cNvSpPr>
            <a:spLocks noGrp="1"/>
          </p:cNvSpPr>
          <p:nvPr>
            <p:ph type="sldNum" sz="quarter" idx="12"/>
          </p:nvPr>
        </p:nvSpPr>
        <p:spPr>
          <a:xfrm>
            <a:off x="4714374" y="6492875"/>
            <a:ext cx="2743200" cy="365125"/>
          </a:xfrm>
        </p:spPr>
        <p:txBody>
          <a:bodyPr/>
          <a:lstStyle/>
          <a:p>
            <a:r>
              <a:rPr lang="en-US"/>
              <a:t>42</a:t>
            </a:r>
          </a:p>
        </p:txBody>
      </p:sp>
      <p:cxnSp>
        <p:nvCxnSpPr>
          <p:cNvPr id="81" name="Straight Arrow Connector 80">
            <a:extLst>
              <a:ext uri="{FF2B5EF4-FFF2-40B4-BE49-F238E27FC236}">
                <a16:creationId xmlns:a16="http://schemas.microsoft.com/office/drawing/2014/main" id="{E857A2A4-0F13-B248-FFFA-D375C29DAC9A}"/>
              </a:ext>
            </a:extLst>
          </p:cNvPr>
          <p:cNvCxnSpPr/>
          <p:nvPr/>
        </p:nvCxnSpPr>
        <p:spPr>
          <a:xfrm flipV="1">
            <a:off x="279817" y="1263898"/>
            <a:ext cx="11619874" cy="22485"/>
          </a:xfrm>
          <a:prstGeom prst="straightConnector1">
            <a:avLst/>
          </a:prstGeom>
          <a:ln w="12700">
            <a:solidFill>
              <a:srgbClr val="002F56"/>
            </a:solidFill>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6733966A-B57D-6F4E-9E7F-585CB65FB873}"/>
              </a:ext>
            </a:extLst>
          </p:cNvPr>
          <p:cNvSpPr/>
          <p:nvPr/>
        </p:nvSpPr>
        <p:spPr>
          <a:xfrm>
            <a:off x="294819" y="1377810"/>
            <a:ext cx="11639484" cy="560021"/>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solidFill>
                  <a:srgbClr val="FFFFFF"/>
                </a:solidFill>
                <a:ea typeface="+mn-lt"/>
                <a:cs typeface="+mn-lt"/>
              </a:rPr>
              <a:t>How many investigators are active in the AMP?</a:t>
            </a:r>
            <a:endParaRPr lang="en-US"/>
          </a:p>
        </p:txBody>
      </p:sp>
      <p:sp>
        <p:nvSpPr>
          <p:cNvPr id="83" name="Rectangle 82">
            <a:extLst>
              <a:ext uri="{FF2B5EF4-FFF2-40B4-BE49-F238E27FC236}">
                <a16:creationId xmlns:a16="http://schemas.microsoft.com/office/drawing/2014/main" id="{1C285EA6-492A-07ED-C347-60A8957333CE}"/>
              </a:ext>
            </a:extLst>
          </p:cNvPr>
          <p:cNvSpPr/>
          <p:nvPr/>
        </p:nvSpPr>
        <p:spPr>
          <a:xfrm>
            <a:off x="298188" y="1912625"/>
            <a:ext cx="5090223" cy="3712295"/>
          </a:xfrm>
          <a:prstGeom prst="rect">
            <a:avLst/>
          </a:prstGeom>
          <a:no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spcBef>
                <a:spcPts val="1200"/>
              </a:spcBef>
              <a:buFont typeface="Arial" panose="020B0604020202020204" pitchFamily="34" charset="0"/>
              <a:buChar char="•"/>
            </a:pPr>
            <a:r>
              <a:rPr lang="en-US" sz="1600">
                <a:solidFill>
                  <a:schemeClr val="tx1"/>
                </a:solidFill>
                <a:cs typeface="Arial"/>
              </a:rPr>
              <a:t>The number of new investigators added to the Suicide Prevention AMP has shown an upward trend across most years except for 2021 and 2022</a:t>
            </a:r>
          </a:p>
          <a:p>
            <a:pPr marL="742950" lvl="1" indent="-285750">
              <a:spcBef>
                <a:spcPts val="1200"/>
              </a:spcBef>
              <a:buFont typeface="Arial" panose="020B0604020202020204" pitchFamily="34" charset="0"/>
              <a:buChar char="•"/>
            </a:pPr>
            <a:r>
              <a:rPr lang="en-US" sz="1400">
                <a:solidFill>
                  <a:schemeClr val="tx1"/>
                </a:solidFill>
                <a:cs typeface="Arial"/>
              </a:rPr>
              <a:t>In 2021 and 2022 the number of new investigators dropped to 9 new investigators when compared to 2020 levels (17 new investigators) </a:t>
            </a:r>
          </a:p>
          <a:p>
            <a:pPr marL="285750" indent="-285750">
              <a:spcBef>
                <a:spcPts val="1200"/>
              </a:spcBef>
              <a:buFont typeface="Arial" panose="020B0604020202020204" pitchFamily="34" charset="0"/>
              <a:buChar char="•"/>
            </a:pPr>
            <a:r>
              <a:rPr lang="en-US" sz="1600">
                <a:solidFill>
                  <a:schemeClr val="tx1"/>
                </a:solidFill>
                <a:cs typeface="Arial"/>
              </a:rPr>
              <a:t>The number of existing investigators has increased consistently across all years </a:t>
            </a:r>
          </a:p>
        </p:txBody>
      </p:sp>
      <p:sp>
        <p:nvSpPr>
          <p:cNvPr id="84" name="Title 1">
            <a:extLst>
              <a:ext uri="{FF2B5EF4-FFF2-40B4-BE49-F238E27FC236}">
                <a16:creationId xmlns:a16="http://schemas.microsoft.com/office/drawing/2014/main" id="{FC821422-FDDD-3C64-033E-739D8C73C3A5}"/>
              </a:ext>
            </a:extLst>
          </p:cNvPr>
          <p:cNvSpPr>
            <a:spLocks noGrp="1"/>
          </p:cNvSpPr>
          <p:nvPr>
            <p:ph type="title"/>
          </p:nvPr>
        </p:nvSpPr>
        <p:spPr>
          <a:xfrm>
            <a:off x="390525" y="97245"/>
            <a:ext cx="10515600" cy="680223"/>
          </a:xfrm>
        </p:spPr>
        <p:txBody>
          <a:bodyPr/>
          <a:lstStyle/>
          <a:p>
            <a:r>
              <a:rPr lang="en-US" sz="2800"/>
              <a:t>VA Investigator Distribution Analysis and Research Impact | High Level Investigator Overview</a:t>
            </a:r>
          </a:p>
        </p:txBody>
      </p:sp>
      <p:sp>
        <p:nvSpPr>
          <p:cNvPr id="85" name="TextBox 84">
            <a:extLst>
              <a:ext uri="{FF2B5EF4-FFF2-40B4-BE49-F238E27FC236}">
                <a16:creationId xmlns:a16="http://schemas.microsoft.com/office/drawing/2014/main" id="{D927F841-7A0B-0943-C673-F943EFA67A22}"/>
              </a:ext>
            </a:extLst>
          </p:cNvPr>
          <p:cNvSpPr txBox="1"/>
          <p:nvPr/>
        </p:nvSpPr>
        <p:spPr>
          <a:xfrm>
            <a:off x="3088531" y="6170975"/>
            <a:ext cx="6002446" cy="461665"/>
          </a:xfrm>
          <a:prstGeom prst="rect">
            <a:avLst/>
          </a:prstGeom>
          <a:noFill/>
        </p:spPr>
        <p:txBody>
          <a:bodyPr wrap="square" lIns="91440" tIns="45720" rIns="91440" bIns="45720" rtlCol="0" anchor="t">
            <a:spAutoFit/>
          </a:bodyPr>
          <a:lstStyle/>
          <a:p>
            <a:pPr algn="ctr"/>
            <a:r>
              <a:rPr lang="en-US" sz="1200">
                <a:solidFill>
                  <a:schemeClr val="bg1"/>
                </a:solidFill>
              </a:rPr>
              <a:t>Source: RAFT data on 149 projects in the Suicide Prevention portfolio with start years between 2005-2023.</a:t>
            </a:r>
          </a:p>
        </p:txBody>
      </p:sp>
      <p:sp>
        <p:nvSpPr>
          <p:cNvPr id="86" name="TextBox 85">
            <a:extLst>
              <a:ext uri="{FF2B5EF4-FFF2-40B4-BE49-F238E27FC236}">
                <a16:creationId xmlns:a16="http://schemas.microsoft.com/office/drawing/2014/main" id="{71C2740A-8975-DFFA-17AE-6E0C610C971B}"/>
              </a:ext>
            </a:extLst>
          </p:cNvPr>
          <p:cNvSpPr txBox="1"/>
          <p:nvPr/>
        </p:nvSpPr>
        <p:spPr>
          <a:xfrm>
            <a:off x="279817" y="910494"/>
            <a:ext cx="12048992" cy="369332"/>
          </a:xfrm>
          <a:prstGeom prst="rect">
            <a:avLst/>
          </a:prstGeom>
          <a:noFill/>
        </p:spPr>
        <p:txBody>
          <a:bodyPr wrap="square" lIns="91440" tIns="45720" rIns="91440" bIns="45720" rtlCol="0" anchor="t">
            <a:spAutoFit/>
          </a:bodyPr>
          <a:lstStyle/>
          <a:p>
            <a:r>
              <a:rPr lang="en-US" b="1" i="1">
                <a:cs typeface="Calibri"/>
              </a:rPr>
              <a:t>From 2005-2023 the Suicide Prevention AMP showed consistent growth in the number of new and existing investigators </a:t>
            </a:r>
          </a:p>
        </p:txBody>
      </p:sp>
      <p:sp>
        <p:nvSpPr>
          <p:cNvPr id="5" name="TextBox 4">
            <a:extLst>
              <a:ext uri="{FF2B5EF4-FFF2-40B4-BE49-F238E27FC236}">
                <a16:creationId xmlns:a16="http://schemas.microsoft.com/office/drawing/2014/main" id="{08840913-2140-7674-E0AE-161E204CC104}"/>
              </a:ext>
            </a:extLst>
          </p:cNvPr>
          <p:cNvSpPr txBox="1"/>
          <p:nvPr/>
        </p:nvSpPr>
        <p:spPr>
          <a:xfrm>
            <a:off x="247756" y="5755477"/>
            <a:ext cx="5140655" cy="415498"/>
          </a:xfrm>
          <a:prstGeom prst="rect">
            <a:avLst/>
          </a:prstGeom>
          <a:noFill/>
        </p:spPr>
        <p:txBody>
          <a:bodyPr wrap="square">
            <a:spAutoFit/>
          </a:bodyPr>
          <a:lstStyle/>
          <a:p>
            <a:r>
              <a:rPr lang="en-US" sz="1050" b="1" dirty="0">
                <a:cs typeface="Arial"/>
              </a:rPr>
              <a:t>Note: </a:t>
            </a:r>
            <a:r>
              <a:rPr lang="en-US" sz="1050" dirty="0">
                <a:cs typeface="Arial"/>
              </a:rPr>
              <a:t>See Appendix C for a listing of all 105 Suicide Prevention investigators including currently active investigators.  </a:t>
            </a:r>
            <a:endParaRPr lang="en-US" sz="1050" dirty="0">
              <a:solidFill>
                <a:schemeClr val="tx1"/>
              </a:solidFill>
              <a:cs typeface="Arial"/>
            </a:endParaRPr>
          </a:p>
        </p:txBody>
      </p:sp>
      <p:grpSp>
        <p:nvGrpSpPr>
          <p:cNvPr id="242" name="Group 241">
            <a:extLst>
              <a:ext uri="{FF2B5EF4-FFF2-40B4-BE49-F238E27FC236}">
                <a16:creationId xmlns:a16="http://schemas.microsoft.com/office/drawing/2014/main" id="{FBC5EBCA-713E-549D-A45B-C609CE971914}"/>
              </a:ext>
            </a:extLst>
          </p:cNvPr>
          <p:cNvGrpSpPr/>
          <p:nvPr/>
        </p:nvGrpSpPr>
        <p:grpSpPr>
          <a:xfrm>
            <a:off x="5470052" y="2300981"/>
            <a:ext cx="6636872" cy="3570662"/>
            <a:chOff x="943729" y="938074"/>
            <a:chExt cx="7222607" cy="3570662"/>
          </a:xfrm>
        </p:grpSpPr>
        <p:sp>
          <p:nvSpPr>
            <p:cNvPr id="245" name="rc5">
              <a:extLst>
                <a:ext uri="{FF2B5EF4-FFF2-40B4-BE49-F238E27FC236}">
                  <a16:creationId xmlns:a16="http://schemas.microsoft.com/office/drawing/2014/main" id="{E0363FA0-F066-778E-2A20-80BFD8E96DAF}"/>
                </a:ext>
              </a:extLst>
            </p:cNvPr>
            <p:cNvSpPr/>
            <p:nvPr/>
          </p:nvSpPr>
          <p:spPr>
            <a:xfrm>
              <a:off x="1348656" y="1205616"/>
              <a:ext cx="6817680" cy="2483246"/>
            </a:xfrm>
            <a:prstGeom prst="rect">
              <a:avLst/>
            </a:prstGeom>
            <a:solidFill>
              <a:srgbClr val="FFFFFF">
                <a:alpha val="100000"/>
              </a:srgbClr>
            </a:solidFill>
          </p:spPr>
          <p:txBody>
            <a:bodyPr/>
            <a:lstStyle/>
            <a:p>
              <a:endParaRPr/>
            </a:p>
          </p:txBody>
        </p:sp>
        <p:sp>
          <p:nvSpPr>
            <p:cNvPr id="246" name="pl6">
              <a:extLst>
                <a:ext uri="{FF2B5EF4-FFF2-40B4-BE49-F238E27FC236}">
                  <a16:creationId xmlns:a16="http://schemas.microsoft.com/office/drawing/2014/main" id="{2FB438B4-9095-D44A-093C-A31BB79675E5}"/>
                </a:ext>
              </a:extLst>
            </p:cNvPr>
            <p:cNvSpPr/>
            <p:nvPr/>
          </p:nvSpPr>
          <p:spPr>
            <a:xfrm>
              <a:off x="1348656" y="3688862"/>
              <a:ext cx="6817680" cy="0"/>
            </a:xfrm>
            <a:custGeom>
              <a:avLst/>
              <a:gdLst/>
              <a:ahLst/>
              <a:cxnLst/>
              <a:rect l="0" t="0" r="0" b="0"/>
              <a:pathLst>
                <a:path w="6817680">
                  <a:moveTo>
                    <a:pt x="0" y="0"/>
                  </a:moveTo>
                  <a:lnTo>
                    <a:pt x="6817680" y="0"/>
                  </a:lnTo>
                  <a:lnTo>
                    <a:pt x="6817680" y="0"/>
                  </a:lnTo>
                </a:path>
              </a:pathLst>
            </a:custGeom>
            <a:ln w="12318" cap="flat">
              <a:solidFill>
                <a:srgbClr val="EBEBEB">
                  <a:alpha val="100000"/>
                </a:srgbClr>
              </a:solidFill>
              <a:prstDash val="solid"/>
              <a:round/>
            </a:ln>
          </p:spPr>
          <p:txBody>
            <a:bodyPr/>
            <a:lstStyle/>
            <a:p>
              <a:endParaRPr/>
            </a:p>
          </p:txBody>
        </p:sp>
        <p:sp>
          <p:nvSpPr>
            <p:cNvPr id="247" name="pl7">
              <a:extLst>
                <a:ext uri="{FF2B5EF4-FFF2-40B4-BE49-F238E27FC236}">
                  <a16:creationId xmlns:a16="http://schemas.microsoft.com/office/drawing/2014/main" id="{1E300F2F-5ACF-895E-0DEA-0A25B0E1BBE4}"/>
                </a:ext>
              </a:extLst>
            </p:cNvPr>
            <p:cNvSpPr/>
            <p:nvPr/>
          </p:nvSpPr>
          <p:spPr>
            <a:xfrm>
              <a:off x="1348656" y="3365838"/>
              <a:ext cx="6817680" cy="0"/>
            </a:xfrm>
            <a:custGeom>
              <a:avLst/>
              <a:gdLst/>
              <a:ahLst/>
              <a:cxnLst/>
              <a:rect l="0" t="0" r="0" b="0"/>
              <a:pathLst>
                <a:path w="6817680">
                  <a:moveTo>
                    <a:pt x="0" y="0"/>
                  </a:moveTo>
                  <a:lnTo>
                    <a:pt x="6817680" y="0"/>
                  </a:lnTo>
                  <a:lnTo>
                    <a:pt x="6817680" y="0"/>
                  </a:lnTo>
                </a:path>
              </a:pathLst>
            </a:custGeom>
            <a:ln w="12318" cap="flat">
              <a:solidFill>
                <a:srgbClr val="EBEBEB">
                  <a:alpha val="100000"/>
                </a:srgbClr>
              </a:solidFill>
              <a:prstDash val="solid"/>
              <a:round/>
            </a:ln>
          </p:spPr>
          <p:txBody>
            <a:bodyPr/>
            <a:lstStyle/>
            <a:p>
              <a:endParaRPr/>
            </a:p>
          </p:txBody>
        </p:sp>
        <p:sp>
          <p:nvSpPr>
            <p:cNvPr id="248" name="pl8">
              <a:extLst>
                <a:ext uri="{FF2B5EF4-FFF2-40B4-BE49-F238E27FC236}">
                  <a16:creationId xmlns:a16="http://schemas.microsoft.com/office/drawing/2014/main" id="{90DE1E9A-06F5-63D6-92FF-A1D75AB2AF19}"/>
                </a:ext>
              </a:extLst>
            </p:cNvPr>
            <p:cNvSpPr/>
            <p:nvPr/>
          </p:nvSpPr>
          <p:spPr>
            <a:xfrm>
              <a:off x="1348656" y="3042814"/>
              <a:ext cx="6817680" cy="0"/>
            </a:xfrm>
            <a:custGeom>
              <a:avLst/>
              <a:gdLst/>
              <a:ahLst/>
              <a:cxnLst/>
              <a:rect l="0" t="0" r="0" b="0"/>
              <a:pathLst>
                <a:path w="6817680">
                  <a:moveTo>
                    <a:pt x="0" y="0"/>
                  </a:moveTo>
                  <a:lnTo>
                    <a:pt x="6817680" y="0"/>
                  </a:lnTo>
                  <a:lnTo>
                    <a:pt x="6817680" y="0"/>
                  </a:lnTo>
                </a:path>
              </a:pathLst>
            </a:custGeom>
            <a:ln w="12318" cap="flat">
              <a:solidFill>
                <a:srgbClr val="EBEBEB">
                  <a:alpha val="100000"/>
                </a:srgbClr>
              </a:solidFill>
              <a:prstDash val="solid"/>
              <a:round/>
            </a:ln>
          </p:spPr>
          <p:txBody>
            <a:bodyPr/>
            <a:lstStyle/>
            <a:p>
              <a:endParaRPr/>
            </a:p>
          </p:txBody>
        </p:sp>
        <p:sp>
          <p:nvSpPr>
            <p:cNvPr id="249" name="pl9">
              <a:extLst>
                <a:ext uri="{FF2B5EF4-FFF2-40B4-BE49-F238E27FC236}">
                  <a16:creationId xmlns:a16="http://schemas.microsoft.com/office/drawing/2014/main" id="{D6779A57-A913-7700-E243-29DE8EAEDB3B}"/>
                </a:ext>
              </a:extLst>
            </p:cNvPr>
            <p:cNvSpPr/>
            <p:nvPr/>
          </p:nvSpPr>
          <p:spPr>
            <a:xfrm>
              <a:off x="1348656" y="2719790"/>
              <a:ext cx="6817680" cy="0"/>
            </a:xfrm>
            <a:custGeom>
              <a:avLst/>
              <a:gdLst/>
              <a:ahLst/>
              <a:cxnLst/>
              <a:rect l="0" t="0" r="0" b="0"/>
              <a:pathLst>
                <a:path w="6817680">
                  <a:moveTo>
                    <a:pt x="0" y="0"/>
                  </a:moveTo>
                  <a:lnTo>
                    <a:pt x="6817680" y="0"/>
                  </a:lnTo>
                  <a:lnTo>
                    <a:pt x="6817680" y="0"/>
                  </a:lnTo>
                </a:path>
              </a:pathLst>
            </a:custGeom>
            <a:ln w="12318" cap="flat">
              <a:solidFill>
                <a:srgbClr val="EBEBEB">
                  <a:alpha val="100000"/>
                </a:srgbClr>
              </a:solidFill>
              <a:prstDash val="solid"/>
              <a:round/>
            </a:ln>
          </p:spPr>
          <p:txBody>
            <a:bodyPr/>
            <a:lstStyle/>
            <a:p>
              <a:endParaRPr/>
            </a:p>
          </p:txBody>
        </p:sp>
        <p:sp>
          <p:nvSpPr>
            <p:cNvPr id="250" name="pl10">
              <a:extLst>
                <a:ext uri="{FF2B5EF4-FFF2-40B4-BE49-F238E27FC236}">
                  <a16:creationId xmlns:a16="http://schemas.microsoft.com/office/drawing/2014/main" id="{ECF9E19E-035D-BED9-4C55-316644BC0D6E}"/>
                </a:ext>
              </a:extLst>
            </p:cNvPr>
            <p:cNvSpPr/>
            <p:nvPr/>
          </p:nvSpPr>
          <p:spPr>
            <a:xfrm>
              <a:off x="1348656" y="2396766"/>
              <a:ext cx="6817680" cy="0"/>
            </a:xfrm>
            <a:custGeom>
              <a:avLst/>
              <a:gdLst/>
              <a:ahLst/>
              <a:cxnLst/>
              <a:rect l="0" t="0" r="0" b="0"/>
              <a:pathLst>
                <a:path w="6817680">
                  <a:moveTo>
                    <a:pt x="0" y="0"/>
                  </a:moveTo>
                  <a:lnTo>
                    <a:pt x="6817680" y="0"/>
                  </a:lnTo>
                  <a:lnTo>
                    <a:pt x="6817680" y="0"/>
                  </a:lnTo>
                </a:path>
              </a:pathLst>
            </a:custGeom>
            <a:ln w="12318" cap="flat">
              <a:solidFill>
                <a:srgbClr val="EBEBEB">
                  <a:alpha val="100000"/>
                </a:srgbClr>
              </a:solidFill>
              <a:prstDash val="solid"/>
              <a:round/>
            </a:ln>
          </p:spPr>
          <p:txBody>
            <a:bodyPr/>
            <a:lstStyle/>
            <a:p>
              <a:endParaRPr/>
            </a:p>
          </p:txBody>
        </p:sp>
        <p:sp>
          <p:nvSpPr>
            <p:cNvPr id="251" name="pl11">
              <a:extLst>
                <a:ext uri="{FF2B5EF4-FFF2-40B4-BE49-F238E27FC236}">
                  <a16:creationId xmlns:a16="http://schemas.microsoft.com/office/drawing/2014/main" id="{1D2AAD6A-7796-31C9-748A-2275ED5448B8}"/>
                </a:ext>
              </a:extLst>
            </p:cNvPr>
            <p:cNvSpPr/>
            <p:nvPr/>
          </p:nvSpPr>
          <p:spPr>
            <a:xfrm>
              <a:off x="1348656" y="2073743"/>
              <a:ext cx="6817680" cy="0"/>
            </a:xfrm>
            <a:custGeom>
              <a:avLst/>
              <a:gdLst/>
              <a:ahLst/>
              <a:cxnLst/>
              <a:rect l="0" t="0" r="0" b="0"/>
              <a:pathLst>
                <a:path w="6817680">
                  <a:moveTo>
                    <a:pt x="0" y="0"/>
                  </a:moveTo>
                  <a:lnTo>
                    <a:pt x="6817680" y="0"/>
                  </a:lnTo>
                  <a:lnTo>
                    <a:pt x="6817680" y="0"/>
                  </a:lnTo>
                </a:path>
              </a:pathLst>
            </a:custGeom>
            <a:ln w="12318" cap="flat">
              <a:solidFill>
                <a:srgbClr val="EBEBEB">
                  <a:alpha val="100000"/>
                </a:srgbClr>
              </a:solidFill>
              <a:prstDash val="solid"/>
              <a:round/>
            </a:ln>
          </p:spPr>
          <p:txBody>
            <a:bodyPr/>
            <a:lstStyle/>
            <a:p>
              <a:endParaRPr/>
            </a:p>
          </p:txBody>
        </p:sp>
        <p:sp>
          <p:nvSpPr>
            <p:cNvPr id="252" name="pl12">
              <a:extLst>
                <a:ext uri="{FF2B5EF4-FFF2-40B4-BE49-F238E27FC236}">
                  <a16:creationId xmlns:a16="http://schemas.microsoft.com/office/drawing/2014/main" id="{20381AB5-54F6-4FF8-7303-39E66D77B1AF}"/>
                </a:ext>
              </a:extLst>
            </p:cNvPr>
            <p:cNvSpPr/>
            <p:nvPr/>
          </p:nvSpPr>
          <p:spPr>
            <a:xfrm>
              <a:off x="1348656" y="1750719"/>
              <a:ext cx="6817680" cy="0"/>
            </a:xfrm>
            <a:custGeom>
              <a:avLst/>
              <a:gdLst/>
              <a:ahLst/>
              <a:cxnLst/>
              <a:rect l="0" t="0" r="0" b="0"/>
              <a:pathLst>
                <a:path w="6817680">
                  <a:moveTo>
                    <a:pt x="0" y="0"/>
                  </a:moveTo>
                  <a:lnTo>
                    <a:pt x="6817680" y="0"/>
                  </a:lnTo>
                  <a:lnTo>
                    <a:pt x="6817680" y="0"/>
                  </a:lnTo>
                </a:path>
              </a:pathLst>
            </a:custGeom>
            <a:ln w="12318" cap="flat">
              <a:solidFill>
                <a:srgbClr val="EBEBEB">
                  <a:alpha val="100000"/>
                </a:srgbClr>
              </a:solidFill>
              <a:prstDash val="solid"/>
              <a:round/>
            </a:ln>
          </p:spPr>
          <p:txBody>
            <a:bodyPr/>
            <a:lstStyle/>
            <a:p>
              <a:endParaRPr/>
            </a:p>
          </p:txBody>
        </p:sp>
        <p:sp>
          <p:nvSpPr>
            <p:cNvPr id="253" name="pl13">
              <a:extLst>
                <a:ext uri="{FF2B5EF4-FFF2-40B4-BE49-F238E27FC236}">
                  <a16:creationId xmlns:a16="http://schemas.microsoft.com/office/drawing/2014/main" id="{8A9A9F4F-03CC-EFD6-B2F4-EE64B7B186C1}"/>
                </a:ext>
              </a:extLst>
            </p:cNvPr>
            <p:cNvSpPr/>
            <p:nvPr/>
          </p:nvSpPr>
          <p:spPr>
            <a:xfrm>
              <a:off x="1348656" y="1427695"/>
              <a:ext cx="6817680" cy="0"/>
            </a:xfrm>
            <a:custGeom>
              <a:avLst/>
              <a:gdLst/>
              <a:ahLst/>
              <a:cxnLst/>
              <a:rect l="0" t="0" r="0" b="0"/>
              <a:pathLst>
                <a:path w="6817680">
                  <a:moveTo>
                    <a:pt x="0" y="0"/>
                  </a:moveTo>
                  <a:lnTo>
                    <a:pt x="6817680" y="0"/>
                  </a:lnTo>
                  <a:lnTo>
                    <a:pt x="6817680" y="0"/>
                  </a:lnTo>
                </a:path>
              </a:pathLst>
            </a:custGeom>
            <a:ln w="12318" cap="flat">
              <a:solidFill>
                <a:srgbClr val="EBEBEB">
                  <a:alpha val="100000"/>
                </a:srgbClr>
              </a:solidFill>
              <a:prstDash val="solid"/>
              <a:round/>
            </a:ln>
          </p:spPr>
          <p:txBody>
            <a:bodyPr/>
            <a:lstStyle/>
            <a:p>
              <a:endParaRPr/>
            </a:p>
          </p:txBody>
        </p:sp>
        <p:sp>
          <p:nvSpPr>
            <p:cNvPr id="254" name="rc14">
              <a:extLst>
                <a:ext uri="{FF2B5EF4-FFF2-40B4-BE49-F238E27FC236}">
                  <a16:creationId xmlns:a16="http://schemas.microsoft.com/office/drawing/2014/main" id="{07B98D3E-C324-A456-FC99-24C7D3AE6C5E}"/>
                </a:ext>
              </a:extLst>
            </p:cNvPr>
            <p:cNvSpPr/>
            <p:nvPr/>
          </p:nvSpPr>
          <p:spPr>
            <a:xfrm>
              <a:off x="1658551" y="3656560"/>
              <a:ext cx="167510" cy="32302"/>
            </a:xfrm>
            <a:prstGeom prst="rect">
              <a:avLst/>
            </a:prstGeom>
            <a:solidFill>
              <a:srgbClr val="4472C4">
                <a:alpha val="100000"/>
              </a:srgbClr>
            </a:solidFill>
          </p:spPr>
          <p:txBody>
            <a:bodyPr/>
            <a:lstStyle/>
            <a:p>
              <a:endParaRPr/>
            </a:p>
          </p:txBody>
        </p:sp>
        <p:sp>
          <p:nvSpPr>
            <p:cNvPr id="255" name="rc15">
              <a:extLst>
                <a:ext uri="{FF2B5EF4-FFF2-40B4-BE49-F238E27FC236}">
                  <a16:creationId xmlns:a16="http://schemas.microsoft.com/office/drawing/2014/main" id="{2778C8B4-21C0-1098-1DFF-D5AC28B05310}"/>
                </a:ext>
              </a:extLst>
            </p:cNvPr>
            <p:cNvSpPr/>
            <p:nvPr/>
          </p:nvSpPr>
          <p:spPr>
            <a:xfrm>
              <a:off x="2663614" y="3559653"/>
              <a:ext cx="167510" cy="96907"/>
            </a:xfrm>
            <a:prstGeom prst="rect">
              <a:avLst/>
            </a:prstGeom>
            <a:solidFill>
              <a:srgbClr val="4472C4">
                <a:alpha val="100000"/>
              </a:srgbClr>
            </a:solidFill>
          </p:spPr>
          <p:txBody>
            <a:bodyPr/>
            <a:lstStyle/>
            <a:p>
              <a:endParaRPr/>
            </a:p>
          </p:txBody>
        </p:sp>
        <p:sp>
          <p:nvSpPr>
            <p:cNvPr id="256" name="rc16">
              <a:extLst>
                <a:ext uri="{FF2B5EF4-FFF2-40B4-BE49-F238E27FC236}">
                  <a16:creationId xmlns:a16="http://schemas.microsoft.com/office/drawing/2014/main" id="{EF058D41-984F-2EF9-E3BD-7407133881A6}"/>
                </a:ext>
              </a:extLst>
            </p:cNvPr>
            <p:cNvSpPr/>
            <p:nvPr/>
          </p:nvSpPr>
          <p:spPr>
            <a:xfrm>
              <a:off x="2998635" y="3462745"/>
              <a:ext cx="167510" cy="129209"/>
            </a:xfrm>
            <a:prstGeom prst="rect">
              <a:avLst/>
            </a:prstGeom>
            <a:solidFill>
              <a:srgbClr val="4472C4">
                <a:alpha val="100000"/>
              </a:srgbClr>
            </a:solidFill>
          </p:spPr>
          <p:txBody>
            <a:bodyPr/>
            <a:lstStyle/>
            <a:p>
              <a:endParaRPr/>
            </a:p>
          </p:txBody>
        </p:sp>
        <p:sp>
          <p:nvSpPr>
            <p:cNvPr id="257" name="rc17">
              <a:extLst>
                <a:ext uri="{FF2B5EF4-FFF2-40B4-BE49-F238E27FC236}">
                  <a16:creationId xmlns:a16="http://schemas.microsoft.com/office/drawing/2014/main" id="{5BD06D15-A584-3C17-08EA-0E798CAC04C6}"/>
                </a:ext>
              </a:extLst>
            </p:cNvPr>
            <p:cNvSpPr/>
            <p:nvPr/>
          </p:nvSpPr>
          <p:spPr>
            <a:xfrm>
              <a:off x="3333657" y="3365838"/>
              <a:ext cx="167510" cy="96907"/>
            </a:xfrm>
            <a:prstGeom prst="rect">
              <a:avLst/>
            </a:prstGeom>
            <a:solidFill>
              <a:srgbClr val="4472C4">
                <a:alpha val="100000"/>
              </a:srgbClr>
            </a:solidFill>
          </p:spPr>
          <p:txBody>
            <a:bodyPr/>
            <a:lstStyle/>
            <a:p>
              <a:endParaRPr/>
            </a:p>
          </p:txBody>
        </p:sp>
        <p:sp>
          <p:nvSpPr>
            <p:cNvPr id="258" name="rc18">
              <a:extLst>
                <a:ext uri="{FF2B5EF4-FFF2-40B4-BE49-F238E27FC236}">
                  <a16:creationId xmlns:a16="http://schemas.microsoft.com/office/drawing/2014/main" id="{D9D0083C-7A2E-16BE-980B-D3E4DB60FF04}"/>
                </a:ext>
              </a:extLst>
            </p:cNvPr>
            <p:cNvSpPr/>
            <p:nvPr/>
          </p:nvSpPr>
          <p:spPr>
            <a:xfrm>
              <a:off x="4003699" y="3204326"/>
              <a:ext cx="167510" cy="161511"/>
            </a:xfrm>
            <a:prstGeom prst="rect">
              <a:avLst/>
            </a:prstGeom>
            <a:solidFill>
              <a:srgbClr val="4472C4">
                <a:alpha val="100000"/>
              </a:srgbClr>
            </a:solidFill>
          </p:spPr>
          <p:txBody>
            <a:bodyPr/>
            <a:lstStyle/>
            <a:p>
              <a:endParaRPr/>
            </a:p>
          </p:txBody>
        </p:sp>
        <p:sp>
          <p:nvSpPr>
            <p:cNvPr id="259" name="rc19">
              <a:extLst>
                <a:ext uri="{FF2B5EF4-FFF2-40B4-BE49-F238E27FC236}">
                  <a16:creationId xmlns:a16="http://schemas.microsoft.com/office/drawing/2014/main" id="{81797A27-1430-1D9E-9D92-03F42A698630}"/>
                </a:ext>
              </a:extLst>
            </p:cNvPr>
            <p:cNvSpPr/>
            <p:nvPr/>
          </p:nvSpPr>
          <p:spPr>
            <a:xfrm>
              <a:off x="4338720" y="3107419"/>
              <a:ext cx="167510" cy="129209"/>
            </a:xfrm>
            <a:prstGeom prst="rect">
              <a:avLst/>
            </a:prstGeom>
            <a:solidFill>
              <a:srgbClr val="4472C4">
                <a:alpha val="100000"/>
              </a:srgbClr>
            </a:solidFill>
          </p:spPr>
          <p:txBody>
            <a:bodyPr/>
            <a:lstStyle/>
            <a:p>
              <a:endParaRPr/>
            </a:p>
          </p:txBody>
        </p:sp>
        <p:sp>
          <p:nvSpPr>
            <p:cNvPr id="260" name="rc20">
              <a:extLst>
                <a:ext uri="{FF2B5EF4-FFF2-40B4-BE49-F238E27FC236}">
                  <a16:creationId xmlns:a16="http://schemas.microsoft.com/office/drawing/2014/main" id="{750DF313-9CAC-C2C8-9BC3-D789EEBB8E1A}"/>
                </a:ext>
              </a:extLst>
            </p:cNvPr>
            <p:cNvSpPr/>
            <p:nvPr/>
          </p:nvSpPr>
          <p:spPr>
            <a:xfrm>
              <a:off x="4673741" y="3139721"/>
              <a:ext cx="167510" cy="96907"/>
            </a:xfrm>
            <a:prstGeom prst="rect">
              <a:avLst/>
            </a:prstGeom>
            <a:solidFill>
              <a:srgbClr val="4472C4">
                <a:alpha val="100000"/>
              </a:srgbClr>
            </a:solidFill>
          </p:spPr>
          <p:txBody>
            <a:bodyPr/>
            <a:lstStyle/>
            <a:p>
              <a:endParaRPr/>
            </a:p>
          </p:txBody>
        </p:sp>
        <p:sp>
          <p:nvSpPr>
            <p:cNvPr id="261" name="rc21">
              <a:extLst>
                <a:ext uri="{FF2B5EF4-FFF2-40B4-BE49-F238E27FC236}">
                  <a16:creationId xmlns:a16="http://schemas.microsoft.com/office/drawing/2014/main" id="{73BEDD42-383D-6036-2812-475981411ED0}"/>
                </a:ext>
              </a:extLst>
            </p:cNvPr>
            <p:cNvSpPr/>
            <p:nvPr/>
          </p:nvSpPr>
          <p:spPr>
            <a:xfrm>
              <a:off x="5008762" y="3010512"/>
              <a:ext cx="167510" cy="193814"/>
            </a:xfrm>
            <a:prstGeom prst="rect">
              <a:avLst/>
            </a:prstGeom>
            <a:solidFill>
              <a:srgbClr val="4472C4">
                <a:alpha val="100000"/>
              </a:srgbClr>
            </a:solidFill>
          </p:spPr>
          <p:txBody>
            <a:bodyPr/>
            <a:lstStyle/>
            <a:p>
              <a:endParaRPr/>
            </a:p>
          </p:txBody>
        </p:sp>
        <p:sp>
          <p:nvSpPr>
            <p:cNvPr id="262" name="rc22">
              <a:extLst>
                <a:ext uri="{FF2B5EF4-FFF2-40B4-BE49-F238E27FC236}">
                  <a16:creationId xmlns:a16="http://schemas.microsoft.com/office/drawing/2014/main" id="{13863B89-19F1-446F-9DCD-4B5440DB6BCD}"/>
                </a:ext>
              </a:extLst>
            </p:cNvPr>
            <p:cNvSpPr/>
            <p:nvPr/>
          </p:nvSpPr>
          <p:spPr>
            <a:xfrm>
              <a:off x="5343784" y="2913605"/>
              <a:ext cx="167510" cy="161511"/>
            </a:xfrm>
            <a:prstGeom prst="rect">
              <a:avLst/>
            </a:prstGeom>
            <a:solidFill>
              <a:srgbClr val="4472C4">
                <a:alpha val="100000"/>
              </a:srgbClr>
            </a:solidFill>
          </p:spPr>
          <p:txBody>
            <a:bodyPr/>
            <a:lstStyle/>
            <a:p>
              <a:endParaRPr/>
            </a:p>
          </p:txBody>
        </p:sp>
        <p:sp>
          <p:nvSpPr>
            <p:cNvPr id="263" name="rc23">
              <a:extLst>
                <a:ext uri="{FF2B5EF4-FFF2-40B4-BE49-F238E27FC236}">
                  <a16:creationId xmlns:a16="http://schemas.microsoft.com/office/drawing/2014/main" id="{915F12DB-EF73-3696-58E7-B555A1239866}"/>
                </a:ext>
              </a:extLst>
            </p:cNvPr>
            <p:cNvSpPr/>
            <p:nvPr/>
          </p:nvSpPr>
          <p:spPr>
            <a:xfrm>
              <a:off x="5678805" y="2784395"/>
              <a:ext cx="167510" cy="161511"/>
            </a:xfrm>
            <a:prstGeom prst="rect">
              <a:avLst/>
            </a:prstGeom>
            <a:solidFill>
              <a:srgbClr val="4472C4">
                <a:alpha val="100000"/>
              </a:srgbClr>
            </a:solidFill>
          </p:spPr>
          <p:txBody>
            <a:bodyPr/>
            <a:lstStyle/>
            <a:p>
              <a:endParaRPr/>
            </a:p>
          </p:txBody>
        </p:sp>
        <p:sp>
          <p:nvSpPr>
            <p:cNvPr id="264" name="rc24">
              <a:extLst>
                <a:ext uri="{FF2B5EF4-FFF2-40B4-BE49-F238E27FC236}">
                  <a16:creationId xmlns:a16="http://schemas.microsoft.com/office/drawing/2014/main" id="{FFBCA0FC-629F-2290-62AD-1D7AE01044B3}"/>
                </a:ext>
              </a:extLst>
            </p:cNvPr>
            <p:cNvSpPr/>
            <p:nvPr/>
          </p:nvSpPr>
          <p:spPr>
            <a:xfrm>
              <a:off x="6013826" y="2655186"/>
              <a:ext cx="167510" cy="161511"/>
            </a:xfrm>
            <a:prstGeom prst="rect">
              <a:avLst/>
            </a:prstGeom>
            <a:solidFill>
              <a:srgbClr val="4472C4">
                <a:alpha val="100000"/>
              </a:srgbClr>
            </a:solidFill>
          </p:spPr>
          <p:txBody>
            <a:bodyPr/>
            <a:lstStyle/>
            <a:p>
              <a:endParaRPr/>
            </a:p>
          </p:txBody>
        </p:sp>
        <p:sp>
          <p:nvSpPr>
            <p:cNvPr id="265" name="rc25">
              <a:extLst>
                <a:ext uri="{FF2B5EF4-FFF2-40B4-BE49-F238E27FC236}">
                  <a16:creationId xmlns:a16="http://schemas.microsoft.com/office/drawing/2014/main" id="{BF04DE90-42C4-86BA-FFBB-DEC1CA2969BD}"/>
                </a:ext>
              </a:extLst>
            </p:cNvPr>
            <p:cNvSpPr/>
            <p:nvPr/>
          </p:nvSpPr>
          <p:spPr>
            <a:xfrm>
              <a:off x="6348847" y="2429069"/>
              <a:ext cx="167510" cy="290721"/>
            </a:xfrm>
            <a:prstGeom prst="rect">
              <a:avLst/>
            </a:prstGeom>
            <a:solidFill>
              <a:srgbClr val="4472C4">
                <a:alpha val="100000"/>
              </a:srgbClr>
            </a:solidFill>
          </p:spPr>
          <p:txBody>
            <a:bodyPr/>
            <a:lstStyle/>
            <a:p>
              <a:endParaRPr/>
            </a:p>
          </p:txBody>
        </p:sp>
        <p:sp>
          <p:nvSpPr>
            <p:cNvPr id="266" name="rc26">
              <a:extLst>
                <a:ext uri="{FF2B5EF4-FFF2-40B4-BE49-F238E27FC236}">
                  <a16:creationId xmlns:a16="http://schemas.microsoft.com/office/drawing/2014/main" id="{5D1A9CBF-F012-EE92-2AA3-A7B0294112A5}"/>
                </a:ext>
              </a:extLst>
            </p:cNvPr>
            <p:cNvSpPr/>
            <p:nvPr/>
          </p:nvSpPr>
          <p:spPr>
            <a:xfrm>
              <a:off x="6683868" y="2009138"/>
              <a:ext cx="167510" cy="549140"/>
            </a:xfrm>
            <a:prstGeom prst="rect">
              <a:avLst/>
            </a:prstGeom>
            <a:solidFill>
              <a:srgbClr val="4472C4">
                <a:alpha val="100000"/>
              </a:srgbClr>
            </a:solidFill>
          </p:spPr>
          <p:txBody>
            <a:bodyPr/>
            <a:lstStyle/>
            <a:p>
              <a:endParaRPr/>
            </a:p>
          </p:txBody>
        </p:sp>
        <p:sp>
          <p:nvSpPr>
            <p:cNvPr id="267" name="rc27">
              <a:extLst>
                <a:ext uri="{FF2B5EF4-FFF2-40B4-BE49-F238E27FC236}">
                  <a16:creationId xmlns:a16="http://schemas.microsoft.com/office/drawing/2014/main" id="{5718FEA6-062E-D305-1155-D8988171B966}"/>
                </a:ext>
              </a:extLst>
            </p:cNvPr>
            <p:cNvSpPr/>
            <p:nvPr/>
          </p:nvSpPr>
          <p:spPr>
            <a:xfrm>
              <a:off x="7018889" y="1783021"/>
              <a:ext cx="167510" cy="290721"/>
            </a:xfrm>
            <a:prstGeom prst="rect">
              <a:avLst/>
            </a:prstGeom>
            <a:solidFill>
              <a:srgbClr val="4472C4">
                <a:alpha val="100000"/>
              </a:srgbClr>
            </a:solidFill>
          </p:spPr>
          <p:txBody>
            <a:bodyPr/>
            <a:lstStyle/>
            <a:p>
              <a:endParaRPr/>
            </a:p>
          </p:txBody>
        </p:sp>
        <p:sp>
          <p:nvSpPr>
            <p:cNvPr id="268" name="rc28">
              <a:extLst>
                <a:ext uri="{FF2B5EF4-FFF2-40B4-BE49-F238E27FC236}">
                  <a16:creationId xmlns:a16="http://schemas.microsoft.com/office/drawing/2014/main" id="{E6EE32F5-844A-E4CA-BFD1-C0E70C1441CA}"/>
                </a:ext>
              </a:extLst>
            </p:cNvPr>
            <p:cNvSpPr/>
            <p:nvPr/>
          </p:nvSpPr>
          <p:spPr>
            <a:xfrm>
              <a:off x="7353910" y="1621509"/>
              <a:ext cx="167510" cy="290721"/>
            </a:xfrm>
            <a:prstGeom prst="rect">
              <a:avLst/>
            </a:prstGeom>
            <a:solidFill>
              <a:srgbClr val="4472C4">
                <a:alpha val="100000"/>
              </a:srgbClr>
            </a:solidFill>
          </p:spPr>
          <p:txBody>
            <a:bodyPr/>
            <a:lstStyle/>
            <a:p>
              <a:endParaRPr/>
            </a:p>
          </p:txBody>
        </p:sp>
        <p:sp>
          <p:nvSpPr>
            <p:cNvPr id="269" name="rc29">
              <a:extLst>
                <a:ext uri="{FF2B5EF4-FFF2-40B4-BE49-F238E27FC236}">
                  <a16:creationId xmlns:a16="http://schemas.microsoft.com/office/drawing/2014/main" id="{51F36F57-0C48-FEE1-A9A7-C2404329EC27}"/>
                </a:ext>
              </a:extLst>
            </p:cNvPr>
            <p:cNvSpPr/>
            <p:nvPr/>
          </p:nvSpPr>
          <p:spPr>
            <a:xfrm>
              <a:off x="7688932" y="1266183"/>
              <a:ext cx="167510" cy="549140"/>
            </a:xfrm>
            <a:prstGeom prst="rect">
              <a:avLst/>
            </a:prstGeom>
            <a:solidFill>
              <a:srgbClr val="4472C4">
                <a:alpha val="100000"/>
              </a:srgbClr>
            </a:solidFill>
          </p:spPr>
          <p:txBody>
            <a:bodyPr/>
            <a:lstStyle/>
            <a:p>
              <a:endParaRPr/>
            </a:p>
          </p:txBody>
        </p:sp>
        <p:sp>
          <p:nvSpPr>
            <p:cNvPr id="270" name="rc30">
              <a:extLst>
                <a:ext uri="{FF2B5EF4-FFF2-40B4-BE49-F238E27FC236}">
                  <a16:creationId xmlns:a16="http://schemas.microsoft.com/office/drawing/2014/main" id="{5B624D03-A26B-CA9A-ABAA-2B95BED9BE2C}"/>
                </a:ext>
              </a:extLst>
            </p:cNvPr>
            <p:cNvSpPr/>
            <p:nvPr/>
          </p:nvSpPr>
          <p:spPr>
            <a:xfrm>
              <a:off x="1993572" y="3656560"/>
              <a:ext cx="167510" cy="32302"/>
            </a:xfrm>
            <a:prstGeom prst="rect">
              <a:avLst/>
            </a:prstGeom>
            <a:solidFill>
              <a:srgbClr val="8FAADC">
                <a:alpha val="100000"/>
              </a:srgbClr>
            </a:solidFill>
          </p:spPr>
          <p:txBody>
            <a:bodyPr/>
            <a:lstStyle/>
            <a:p>
              <a:endParaRPr/>
            </a:p>
          </p:txBody>
        </p:sp>
        <p:sp>
          <p:nvSpPr>
            <p:cNvPr id="271" name="rc31">
              <a:extLst>
                <a:ext uri="{FF2B5EF4-FFF2-40B4-BE49-F238E27FC236}">
                  <a16:creationId xmlns:a16="http://schemas.microsoft.com/office/drawing/2014/main" id="{A0A57094-C2BD-5482-AE4F-BCBD2CF89EEF}"/>
                </a:ext>
              </a:extLst>
            </p:cNvPr>
            <p:cNvSpPr/>
            <p:nvPr/>
          </p:nvSpPr>
          <p:spPr>
            <a:xfrm>
              <a:off x="2328593" y="3656560"/>
              <a:ext cx="167510" cy="32302"/>
            </a:xfrm>
            <a:prstGeom prst="rect">
              <a:avLst/>
            </a:prstGeom>
            <a:solidFill>
              <a:srgbClr val="8FAADC">
                <a:alpha val="100000"/>
              </a:srgbClr>
            </a:solidFill>
          </p:spPr>
          <p:txBody>
            <a:bodyPr/>
            <a:lstStyle/>
            <a:p>
              <a:endParaRPr/>
            </a:p>
          </p:txBody>
        </p:sp>
        <p:sp>
          <p:nvSpPr>
            <p:cNvPr id="272" name="rc32">
              <a:extLst>
                <a:ext uri="{FF2B5EF4-FFF2-40B4-BE49-F238E27FC236}">
                  <a16:creationId xmlns:a16="http://schemas.microsoft.com/office/drawing/2014/main" id="{D20102AC-7794-E43C-3B89-692FC535824B}"/>
                </a:ext>
              </a:extLst>
            </p:cNvPr>
            <p:cNvSpPr/>
            <p:nvPr/>
          </p:nvSpPr>
          <p:spPr>
            <a:xfrm>
              <a:off x="2663614" y="3656560"/>
              <a:ext cx="167510" cy="32302"/>
            </a:xfrm>
            <a:prstGeom prst="rect">
              <a:avLst/>
            </a:prstGeom>
            <a:solidFill>
              <a:srgbClr val="8FAADC">
                <a:alpha val="100000"/>
              </a:srgbClr>
            </a:solidFill>
          </p:spPr>
          <p:txBody>
            <a:bodyPr/>
            <a:lstStyle/>
            <a:p>
              <a:endParaRPr/>
            </a:p>
          </p:txBody>
        </p:sp>
        <p:sp>
          <p:nvSpPr>
            <p:cNvPr id="273" name="rc33">
              <a:extLst>
                <a:ext uri="{FF2B5EF4-FFF2-40B4-BE49-F238E27FC236}">
                  <a16:creationId xmlns:a16="http://schemas.microsoft.com/office/drawing/2014/main" id="{EB792B77-E222-0ADB-43C3-420EAB8F2CF1}"/>
                </a:ext>
              </a:extLst>
            </p:cNvPr>
            <p:cNvSpPr/>
            <p:nvPr/>
          </p:nvSpPr>
          <p:spPr>
            <a:xfrm>
              <a:off x="2998635" y="3591955"/>
              <a:ext cx="167510" cy="96907"/>
            </a:xfrm>
            <a:prstGeom prst="rect">
              <a:avLst/>
            </a:prstGeom>
            <a:solidFill>
              <a:srgbClr val="8FAADC">
                <a:alpha val="100000"/>
              </a:srgbClr>
            </a:solidFill>
          </p:spPr>
          <p:txBody>
            <a:bodyPr/>
            <a:lstStyle/>
            <a:p>
              <a:endParaRPr/>
            </a:p>
          </p:txBody>
        </p:sp>
        <p:sp>
          <p:nvSpPr>
            <p:cNvPr id="274" name="rc34">
              <a:extLst>
                <a:ext uri="{FF2B5EF4-FFF2-40B4-BE49-F238E27FC236}">
                  <a16:creationId xmlns:a16="http://schemas.microsoft.com/office/drawing/2014/main" id="{B7F81CC2-3CAF-55B3-1E83-2749AE290E18}"/>
                </a:ext>
              </a:extLst>
            </p:cNvPr>
            <p:cNvSpPr/>
            <p:nvPr/>
          </p:nvSpPr>
          <p:spPr>
            <a:xfrm>
              <a:off x="3333657" y="3462745"/>
              <a:ext cx="167510" cy="226116"/>
            </a:xfrm>
            <a:prstGeom prst="rect">
              <a:avLst/>
            </a:prstGeom>
            <a:solidFill>
              <a:srgbClr val="8FAADC">
                <a:alpha val="100000"/>
              </a:srgbClr>
            </a:solidFill>
          </p:spPr>
          <p:txBody>
            <a:bodyPr/>
            <a:lstStyle/>
            <a:p>
              <a:endParaRPr/>
            </a:p>
          </p:txBody>
        </p:sp>
        <p:sp>
          <p:nvSpPr>
            <p:cNvPr id="275" name="rc35">
              <a:extLst>
                <a:ext uri="{FF2B5EF4-FFF2-40B4-BE49-F238E27FC236}">
                  <a16:creationId xmlns:a16="http://schemas.microsoft.com/office/drawing/2014/main" id="{CF705F3F-8BFD-6134-A607-C55A7748A8A2}"/>
                </a:ext>
              </a:extLst>
            </p:cNvPr>
            <p:cNvSpPr/>
            <p:nvPr/>
          </p:nvSpPr>
          <p:spPr>
            <a:xfrm>
              <a:off x="3668678" y="3365838"/>
              <a:ext cx="167510" cy="323023"/>
            </a:xfrm>
            <a:prstGeom prst="rect">
              <a:avLst/>
            </a:prstGeom>
            <a:solidFill>
              <a:srgbClr val="8FAADC">
                <a:alpha val="100000"/>
              </a:srgbClr>
            </a:solidFill>
          </p:spPr>
          <p:txBody>
            <a:bodyPr/>
            <a:lstStyle/>
            <a:p>
              <a:endParaRPr/>
            </a:p>
          </p:txBody>
        </p:sp>
        <p:sp>
          <p:nvSpPr>
            <p:cNvPr id="276" name="rc36">
              <a:extLst>
                <a:ext uri="{FF2B5EF4-FFF2-40B4-BE49-F238E27FC236}">
                  <a16:creationId xmlns:a16="http://schemas.microsoft.com/office/drawing/2014/main" id="{11351C2D-8BED-34B9-20D6-A9B104D67E97}"/>
                </a:ext>
              </a:extLst>
            </p:cNvPr>
            <p:cNvSpPr/>
            <p:nvPr/>
          </p:nvSpPr>
          <p:spPr>
            <a:xfrm>
              <a:off x="4003699" y="3365838"/>
              <a:ext cx="167510" cy="323023"/>
            </a:xfrm>
            <a:prstGeom prst="rect">
              <a:avLst/>
            </a:prstGeom>
            <a:solidFill>
              <a:srgbClr val="8FAADC">
                <a:alpha val="100000"/>
              </a:srgbClr>
            </a:solidFill>
          </p:spPr>
          <p:txBody>
            <a:bodyPr/>
            <a:lstStyle/>
            <a:p>
              <a:endParaRPr/>
            </a:p>
          </p:txBody>
        </p:sp>
        <p:sp>
          <p:nvSpPr>
            <p:cNvPr id="277" name="rc37">
              <a:extLst>
                <a:ext uri="{FF2B5EF4-FFF2-40B4-BE49-F238E27FC236}">
                  <a16:creationId xmlns:a16="http://schemas.microsoft.com/office/drawing/2014/main" id="{1FF471F2-9895-33D1-0B2F-CAB13FC1CCCD}"/>
                </a:ext>
              </a:extLst>
            </p:cNvPr>
            <p:cNvSpPr/>
            <p:nvPr/>
          </p:nvSpPr>
          <p:spPr>
            <a:xfrm>
              <a:off x="4338720" y="3236629"/>
              <a:ext cx="167510" cy="452233"/>
            </a:xfrm>
            <a:prstGeom prst="rect">
              <a:avLst/>
            </a:prstGeom>
            <a:solidFill>
              <a:srgbClr val="8FAADC">
                <a:alpha val="100000"/>
              </a:srgbClr>
            </a:solidFill>
          </p:spPr>
          <p:txBody>
            <a:bodyPr/>
            <a:lstStyle/>
            <a:p>
              <a:endParaRPr/>
            </a:p>
          </p:txBody>
        </p:sp>
        <p:sp>
          <p:nvSpPr>
            <p:cNvPr id="278" name="rc38">
              <a:extLst>
                <a:ext uri="{FF2B5EF4-FFF2-40B4-BE49-F238E27FC236}">
                  <a16:creationId xmlns:a16="http://schemas.microsoft.com/office/drawing/2014/main" id="{AF216AC3-99C8-D042-3467-A482E595646D}"/>
                </a:ext>
              </a:extLst>
            </p:cNvPr>
            <p:cNvSpPr/>
            <p:nvPr/>
          </p:nvSpPr>
          <p:spPr>
            <a:xfrm>
              <a:off x="4673741" y="3236629"/>
              <a:ext cx="167510" cy="452233"/>
            </a:xfrm>
            <a:prstGeom prst="rect">
              <a:avLst/>
            </a:prstGeom>
            <a:solidFill>
              <a:srgbClr val="8FAADC">
                <a:alpha val="100000"/>
              </a:srgbClr>
            </a:solidFill>
          </p:spPr>
          <p:txBody>
            <a:bodyPr/>
            <a:lstStyle/>
            <a:p>
              <a:endParaRPr/>
            </a:p>
          </p:txBody>
        </p:sp>
        <p:sp>
          <p:nvSpPr>
            <p:cNvPr id="279" name="rc39">
              <a:extLst>
                <a:ext uri="{FF2B5EF4-FFF2-40B4-BE49-F238E27FC236}">
                  <a16:creationId xmlns:a16="http://schemas.microsoft.com/office/drawing/2014/main" id="{E3AD6BF6-7568-3F13-90E8-0BE2BF4DB90B}"/>
                </a:ext>
              </a:extLst>
            </p:cNvPr>
            <p:cNvSpPr/>
            <p:nvPr/>
          </p:nvSpPr>
          <p:spPr>
            <a:xfrm>
              <a:off x="5008762" y="3204326"/>
              <a:ext cx="167510" cy="484535"/>
            </a:xfrm>
            <a:prstGeom prst="rect">
              <a:avLst/>
            </a:prstGeom>
            <a:solidFill>
              <a:srgbClr val="8FAADC">
                <a:alpha val="100000"/>
              </a:srgbClr>
            </a:solidFill>
          </p:spPr>
          <p:txBody>
            <a:bodyPr/>
            <a:lstStyle/>
            <a:p>
              <a:endParaRPr/>
            </a:p>
          </p:txBody>
        </p:sp>
        <p:sp>
          <p:nvSpPr>
            <p:cNvPr id="280" name="rc40">
              <a:extLst>
                <a:ext uri="{FF2B5EF4-FFF2-40B4-BE49-F238E27FC236}">
                  <a16:creationId xmlns:a16="http://schemas.microsoft.com/office/drawing/2014/main" id="{44652709-4507-C40E-E379-25A5DFFF36E0}"/>
                </a:ext>
              </a:extLst>
            </p:cNvPr>
            <p:cNvSpPr/>
            <p:nvPr/>
          </p:nvSpPr>
          <p:spPr>
            <a:xfrm>
              <a:off x="5343784" y="3075117"/>
              <a:ext cx="167510" cy="613745"/>
            </a:xfrm>
            <a:prstGeom prst="rect">
              <a:avLst/>
            </a:prstGeom>
            <a:solidFill>
              <a:srgbClr val="8FAADC">
                <a:alpha val="100000"/>
              </a:srgbClr>
            </a:solidFill>
          </p:spPr>
          <p:txBody>
            <a:bodyPr/>
            <a:lstStyle/>
            <a:p>
              <a:endParaRPr/>
            </a:p>
          </p:txBody>
        </p:sp>
        <p:sp>
          <p:nvSpPr>
            <p:cNvPr id="281" name="rc41">
              <a:extLst>
                <a:ext uri="{FF2B5EF4-FFF2-40B4-BE49-F238E27FC236}">
                  <a16:creationId xmlns:a16="http://schemas.microsoft.com/office/drawing/2014/main" id="{7F514D5D-6FB8-88CA-17E3-2B1D5C4C6B8B}"/>
                </a:ext>
              </a:extLst>
            </p:cNvPr>
            <p:cNvSpPr/>
            <p:nvPr/>
          </p:nvSpPr>
          <p:spPr>
            <a:xfrm>
              <a:off x="5678805" y="2945907"/>
              <a:ext cx="167510" cy="742955"/>
            </a:xfrm>
            <a:prstGeom prst="rect">
              <a:avLst/>
            </a:prstGeom>
            <a:solidFill>
              <a:srgbClr val="8FAADC">
                <a:alpha val="100000"/>
              </a:srgbClr>
            </a:solidFill>
          </p:spPr>
          <p:txBody>
            <a:bodyPr/>
            <a:lstStyle/>
            <a:p>
              <a:endParaRPr/>
            </a:p>
          </p:txBody>
        </p:sp>
        <p:sp>
          <p:nvSpPr>
            <p:cNvPr id="282" name="rc42">
              <a:extLst>
                <a:ext uri="{FF2B5EF4-FFF2-40B4-BE49-F238E27FC236}">
                  <a16:creationId xmlns:a16="http://schemas.microsoft.com/office/drawing/2014/main" id="{AECC7B1B-B85F-7D85-6F5B-73B8949640FF}"/>
                </a:ext>
              </a:extLst>
            </p:cNvPr>
            <p:cNvSpPr/>
            <p:nvPr/>
          </p:nvSpPr>
          <p:spPr>
            <a:xfrm>
              <a:off x="6013826" y="2816698"/>
              <a:ext cx="167510" cy="872164"/>
            </a:xfrm>
            <a:prstGeom prst="rect">
              <a:avLst/>
            </a:prstGeom>
            <a:solidFill>
              <a:srgbClr val="8FAADC">
                <a:alpha val="100000"/>
              </a:srgbClr>
            </a:solidFill>
          </p:spPr>
          <p:txBody>
            <a:bodyPr/>
            <a:lstStyle/>
            <a:p>
              <a:endParaRPr/>
            </a:p>
          </p:txBody>
        </p:sp>
        <p:sp>
          <p:nvSpPr>
            <p:cNvPr id="283" name="rc43">
              <a:extLst>
                <a:ext uri="{FF2B5EF4-FFF2-40B4-BE49-F238E27FC236}">
                  <a16:creationId xmlns:a16="http://schemas.microsoft.com/office/drawing/2014/main" id="{1B26A54A-77E0-2B27-B048-8F017C194530}"/>
                </a:ext>
              </a:extLst>
            </p:cNvPr>
            <p:cNvSpPr/>
            <p:nvPr/>
          </p:nvSpPr>
          <p:spPr>
            <a:xfrm>
              <a:off x="6348847" y="2719790"/>
              <a:ext cx="167510" cy="969071"/>
            </a:xfrm>
            <a:prstGeom prst="rect">
              <a:avLst/>
            </a:prstGeom>
            <a:solidFill>
              <a:srgbClr val="8FAADC">
                <a:alpha val="100000"/>
              </a:srgbClr>
            </a:solidFill>
          </p:spPr>
          <p:txBody>
            <a:bodyPr/>
            <a:lstStyle/>
            <a:p>
              <a:endParaRPr/>
            </a:p>
          </p:txBody>
        </p:sp>
        <p:sp>
          <p:nvSpPr>
            <p:cNvPr id="284" name="rc44">
              <a:extLst>
                <a:ext uri="{FF2B5EF4-FFF2-40B4-BE49-F238E27FC236}">
                  <a16:creationId xmlns:a16="http://schemas.microsoft.com/office/drawing/2014/main" id="{1EAD959E-3F77-D2E0-0CA6-6C5D932835FD}"/>
                </a:ext>
              </a:extLst>
            </p:cNvPr>
            <p:cNvSpPr/>
            <p:nvPr/>
          </p:nvSpPr>
          <p:spPr>
            <a:xfrm>
              <a:off x="6683868" y="2558278"/>
              <a:ext cx="167510" cy="1130583"/>
            </a:xfrm>
            <a:prstGeom prst="rect">
              <a:avLst/>
            </a:prstGeom>
            <a:solidFill>
              <a:srgbClr val="8FAADC">
                <a:alpha val="100000"/>
              </a:srgbClr>
            </a:solidFill>
          </p:spPr>
          <p:txBody>
            <a:bodyPr/>
            <a:lstStyle/>
            <a:p>
              <a:endParaRPr/>
            </a:p>
          </p:txBody>
        </p:sp>
        <p:sp>
          <p:nvSpPr>
            <p:cNvPr id="285" name="rc45">
              <a:extLst>
                <a:ext uri="{FF2B5EF4-FFF2-40B4-BE49-F238E27FC236}">
                  <a16:creationId xmlns:a16="http://schemas.microsoft.com/office/drawing/2014/main" id="{2C51DAD9-11C3-0EC6-1B35-05A3361F54B3}"/>
                </a:ext>
              </a:extLst>
            </p:cNvPr>
            <p:cNvSpPr/>
            <p:nvPr/>
          </p:nvSpPr>
          <p:spPr>
            <a:xfrm>
              <a:off x="7018889" y="2073743"/>
              <a:ext cx="167510" cy="1615119"/>
            </a:xfrm>
            <a:prstGeom prst="rect">
              <a:avLst/>
            </a:prstGeom>
            <a:solidFill>
              <a:srgbClr val="8FAADC">
                <a:alpha val="100000"/>
              </a:srgbClr>
            </a:solidFill>
          </p:spPr>
          <p:txBody>
            <a:bodyPr/>
            <a:lstStyle/>
            <a:p>
              <a:endParaRPr/>
            </a:p>
          </p:txBody>
        </p:sp>
        <p:sp>
          <p:nvSpPr>
            <p:cNvPr id="286" name="rc46">
              <a:extLst>
                <a:ext uri="{FF2B5EF4-FFF2-40B4-BE49-F238E27FC236}">
                  <a16:creationId xmlns:a16="http://schemas.microsoft.com/office/drawing/2014/main" id="{C1E24285-4357-F573-18F6-93E51C4758D3}"/>
                </a:ext>
              </a:extLst>
            </p:cNvPr>
            <p:cNvSpPr/>
            <p:nvPr/>
          </p:nvSpPr>
          <p:spPr>
            <a:xfrm>
              <a:off x="7353910" y="1912231"/>
              <a:ext cx="167510" cy="1776631"/>
            </a:xfrm>
            <a:prstGeom prst="rect">
              <a:avLst/>
            </a:prstGeom>
            <a:solidFill>
              <a:srgbClr val="8FAADC">
                <a:alpha val="100000"/>
              </a:srgbClr>
            </a:solidFill>
          </p:spPr>
          <p:txBody>
            <a:bodyPr/>
            <a:lstStyle/>
            <a:p>
              <a:endParaRPr/>
            </a:p>
          </p:txBody>
        </p:sp>
        <p:sp>
          <p:nvSpPr>
            <p:cNvPr id="287" name="rc47">
              <a:extLst>
                <a:ext uri="{FF2B5EF4-FFF2-40B4-BE49-F238E27FC236}">
                  <a16:creationId xmlns:a16="http://schemas.microsoft.com/office/drawing/2014/main" id="{BF02FE55-FEC6-8136-30C3-F8EF0A8035D1}"/>
                </a:ext>
              </a:extLst>
            </p:cNvPr>
            <p:cNvSpPr/>
            <p:nvPr/>
          </p:nvSpPr>
          <p:spPr>
            <a:xfrm>
              <a:off x="7688932" y="1815323"/>
              <a:ext cx="167510" cy="1873538"/>
            </a:xfrm>
            <a:prstGeom prst="rect">
              <a:avLst/>
            </a:prstGeom>
            <a:solidFill>
              <a:srgbClr val="8FAADC">
                <a:alpha val="100000"/>
              </a:srgbClr>
            </a:solidFill>
          </p:spPr>
          <p:txBody>
            <a:bodyPr/>
            <a:lstStyle/>
            <a:p>
              <a:endParaRPr/>
            </a:p>
          </p:txBody>
        </p:sp>
        <p:sp>
          <p:nvSpPr>
            <p:cNvPr id="319" name="tx48">
              <a:extLst>
                <a:ext uri="{FF2B5EF4-FFF2-40B4-BE49-F238E27FC236}">
                  <a16:creationId xmlns:a16="http://schemas.microsoft.com/office/drawing/2014/main" id="{F2E7D5E4-7302-1AB0-606A-FFB6F2200F6F}"/>
                </a:ext>
              </a:extLst>
            </p:cNvPr>
            <p:cNvSpPr/>
            <p:nvPr/>
          </p:nvSpPr>
          <p:spPr>
            <a:xfrm>
              <a:off x="1703319" y="3622120"/>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a:t>
              </a:r>
            </a:p>
          </p:txBody>
        </p:sp>
        <p:sp>
          <p:nvSpPr>
            <p:cNvPr id="327" name="tx49">
              <a:extLst>
                <a:ext uri="{FF2B5EF4-FFF2-40B4-BE49-F238E27FC236}">
                  <a16:creationId xmlns:a16="http://schemas.microsoft.com/office/drawing/2014/main" id="{9EB9D236-92B1-E14D-8B4D-0FC5AF80DE1A}"/>
                </a:ext>
              </a:extLst>
            </p:cNvPr>
            <p:cNvSpPr/>
            <p:nvPr/>
          </p:nvSpPr>
          <p:spPr>
            <a:xfrm>
              <a:off x="2708382" y="3537263"/>
              <a:ext cx="77975"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3</a:t>
              </a:r>
            </a:p>
          </p:txBody>
        </p:sp>
        <p:sp>
          <p:nvSpPr>
            <p:cNvPr id="328" name="tx50">
              <a:extLst>
                <a:ext uri="{FF2B5EF4-FFF2-40B4-BE49-F238E27FC236}">
                  <a16:creationId xmlns:a16="http://schemas.microsoft.com/office/drawing/2014/main" id="{3CE827EB-94AE-64C4-9657-07B9DB0531F5}"/>
                </a:ext>
              </a:extLst>
            </p:cNvPr>
            <p:cNvSpPr/>
            <p:nvPr/>
          </p:nvSpPr>
          <p:spPr>
            <a:xfrm>
              <a:off x="3043403" y="3458698"/>
              <a:ext cx="77975" cy="100360"/>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4</a:t>
              </a:r>
            </a:p>
          </p:txBody>
        </p:sp>
        <p:sp>
          <p:nvSpPr>
            <p:cNvPr id="329" name="tx51">
              <a:extLst>
                <a:ext uri="{FF2B5EF4-FFF2-40B4-BE49-F238E27FC236}">
                  <a16:creationId xmlns:a16="http://schemas.microsoft.com/office/drawing/2014/main" id="{D02720B2-77CC-D63E-AC2D-142BBB4EAAD1}"/>
                </a:ext>
              </a:extLst>
            </p:cNvPr>
            <p:cNvSpPr/>
            <p:nvPr/>
          </p:nvSpPr>
          <p:spPr>
            <a:xfrm>
              <a:off x="3378425" y="3343449"/>
              <a:ext cx="77975"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3</a:t>
              </a:r>
            </a:p>
          </p:txBody>
        </p:sp>
        <p:sp>
          <p:nvSpPr>
            <p:cNvPr id="330" name="tx52">
              <a:extLst>
                <a:ext uri="{FF2B5EF4-FFF2-40B4-BE49-F238E27FC236}">
                  <a16:creationId xmlns:a16="http://schemas.microsoft.com/office/drawing/2014/main" id="{54B9575B-F18C-9E07-AF1C-D050735B947A}"/>
                </a:ext>
              </a:extLst>
            </p:cNvPr>
            <p:cNvSpPr/>
            <p:nvPr/>
          </p:nvSpPr>
          <p:spPr>
            <a:xfrm>
              <a:off x="4048467" y="3234560"/>
              <a:ext cx="77974" cy="100703"/>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5</a:t>
              </a:r>
            </a:p>
          </p:txBody>
        </p:sp>
        <p:sp>
          <p:nvSpPr>
            <p:cNvPr id="331" name="tx53">
              <a:extLst>
                <a:ext uri="{FF2B5EF4-FFF2-40B4-BE49-F238E27FC236}">
                  <a16:creationId xmlns:a16="http://schemas.microsoft.com/office/drawing/2014/main" id="{0A3FE7F9-5D9F-56F0-ABCD-8009CC680FD5}"/>
                </a:ext>
              </a:extLst>
            </p:cNvPr>
            <p:cNvSpPr/>
            <p:nvPr/>
          </p:nvSpPr>
          <p:spPr>
            <a:xfrm>
              <a:off x="4383488" y="3121843"/>
              <a:ext cx="77974" cy="100360"/>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4</a:t>
              </a:r>
            </a:p>
          </p:txBody>
        </p:sp>
        <p:sp>
          <p:nvSpPr>
            <p:cNvPr id="332" name="tx54">
              <a:extLst>
                <a:ext uri="{FF2B5EF4-FFF2-40B4-BE49-F238E27FC236}">
                  <a16:creationId xmlns:a16="http://schemas.microsoft.com/office/drawing/2014/main" id="{35968997-5079-3394-DC7F-37A40000E41E}"/>
                </a:ext>
              </a:extLst>
            </p:cNvPr>
            <p:cNvSpPr/>
            <p:nvPr/>
          </p:nvSpPr>
          <p:spPr>
            <a:xfrm>
              <a:off x="4718509" y="3135804"/>
              <a:ext cx="77974"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3</a:t>
              </a:r>
            </a:p>
          </p:txBody>
        </p:sp>
        <p:sp>
          <p:nvSpPr>
            <p:cNvPr id="333" name="tx55">
              <a:extLst>
                <a:ext uri="{FF2B5EF4-FFF2-40B4-BE49-F238E27FC236}">
                  <a16:creationId xmlns:a16="http://schemas.microsoft.com/office/drawing/2014/main" id="{E7CFEE28-9540-E2B0-4A68-359E251729A2}"/>
                </a:ext>
              </a:extLst>
            </p:cNvPr>
            <p:cNvSpPr/>
            <p:nvPr/>
          </p:nvSpPr>
          <p:spPr>
            <a:xfrm>
              <a:off x="5053530" y="3055116"/>
              <a:ext cx="77974"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6</a:t>
              </a:r>
            </a:p>
          </p:txBody>
        </p:sp>
        <p:sp>
          <p:nvSpPr>
            <p:cNvPr id="334" name="tx56">
              <a:extLst>
                <a:ext uri="{FF2B5EF4-FFF2-40B4-BE49-F238E27FC236}">
                  <a16:creationId xmlns:a16="http://schemas.microsoft.com/office/drawing/2014/main" id="{47807F9B-FE7A-F4D9-8A6A-B1325CF24D49}"/>
                </a:ext>
              </a:extLst>
            </p:cNvPr>
            <p:cNvSpPr/>
            <p:nvPr/>
          </p:nvSpPr>
          <p:spPr>
            <a:xfrm>
              <a:off x="5388551" y="2943838"/>
              <a:ext cx="77974" cy="100703"/>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5</a:t>
              </a:r>
            </a:p>
          </p:txBody>
        </p:sp>
        <p:sp>
          <p:nvSpPr>
            <p:cNvPr id="335" name="tx57">
              <a:extLst>
                <a:ext uri="{FF2B5EF4-FFF2-40B4-BE49-F238E27FC236}">
                  <a16:creationId xmlns:a16="http://schemas.microsoft.com/office/drawing/2014/main" id="{F641E06B-1613-7A0D-27DA-FAD8377C652C}"/>
                </a:ext>
              </a:extLst>
            </p:cNvPr>
            <p:cNvSpPr/>
            <p:nvPr/>
          </p:nvSpPr>
          <p:spPr>
            <a:xfrm>
              <a:off x="5723573" y="2814628"/>
              <a:ext cx="77974" cy="100703"/>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5</a:t>
              </a:r>
            </a:p>
          </p:txBody>
        </p:sp>
        <p:sp>
          <p:nvSpPr>
            <p:cNvPr id="336" name="tx58">
              <a:extLst>
                <a:ext uri="{FF2B5EF4-FFF2-40B4-BE49-F238E27FC236}">
                  <a16:creationId xmlns:a16="http://schemas.microsoft.com/office/drawing/2014/main" id="{5240E3E5-A4F7-8DC9-A709-4DD9922F3F85}"/>
                </a:ext>
              </a:extLst>
            </p:cNvPr>
            <p:cNvSpPr/>
            <p:nvPr/>
          </p:nvSpPr>
          <p:spPr>
            <a:xfrm>
              <a:off x="6058594" y="2685419"/>
              <a:ext cx="77974" cy="100703"/>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5</a:t>
              </a:r>
            </a:p>
          </p:txBody>
        </p:sp>
        <p:sp>
          <p:nvSpPr>
            <p:cNvPr id="337" name="tx59">
              <a:extLst>
                <a:ext uri="{FF2B5EF4-FFF2-40B4-BE49-F238E27FC236}">
                  <a16:creationId xmlns:a16="http://schemas.microsoft.com/office/drawing/2014/main" id="{6735FAFE-D5D1-CD3C-9B71-E90E11BE1DC8}"/>
                </a:ext>
              </a:extLst>
            </p:cNvPr>
            <p:cNvSpPr/>
            <p:nvPr/>
          </p:nvSpPr>
          <p:spPr>
            <a:xfrm>
              <a:off x="6393615" y="2522127"/>
              <a:ext cx="77974"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9</a:t>
              </a:r>
            </a:p>
          </p:txBody>
        </p:sp>
        <p:sp>
          <p:nvSpPr>
            <p:cNvPr id="338" name="tx60">
              <a:extLst>
                <a:ext uri="{FF2B5EF4-FFF2-40B4-BE49-F238E27FC236}">
                  <a16:creationId xmlns:a16="http://schemas.microsoft.com/office/drawing/2014/main" id="{3D71824A-A0D6-7907-4332-BEEA5054EB31}"/>
                </a:ext>
              </a:extLst>
            </p:cNvPr>
            <p:cNvSpPr/>
            <p:nvPr/>
          </p:nvSpPr>
          <p:spPr>
            <a:xfrm>
              <a:off x="6689649" y="2233117"/>
              <a:ext cx="155949"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17</a:t>
              </a:r>
            </a:p>
          </p:txBody>
        </p:sp>
        <p:sp>
          <p:nvSpPr>
            <p:cNvPr id="339" name="tx61">
              <a:extLst>
                <a:ext uri="{FF2B5EF4-FFF2-40B4-BE49-F238E27FC236}">
                  <a16:creationId xmlns:a16="http://schemas.microsoft.com/office/drawing/2014/main" id="{86B2BC1F-97CD-B91C-9641-598320D62064}"/>
                </a:ext>
              </a:extLst>
            </p:cNvPr>
            <p:cNvSpPr/>
            <p:nvPr/>
          </p:nvSpPr>
          <p:spPr>
            <a:xfrm>
              <a:off x="7063657" y="1876079"/>
              <a:ext cx="77974"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9</a:t>
              </a:r>
            </a:p>
          </p:txBody>
        </p:sp>
        <p:sp>
          <p:nvSpPr>
            <p:cNvPr id="340" name="tx62">
              <a:extLst>
                <a:ext uri="{FF2B5EF4-FFF2-40B4-BE49-F238E27FC236}">
                  <a16:creationId xmlns:a16="http://schemas.microsoft.com/office/drawing/2014/main" id="{EB04FF6C-62B5-A132-EA9F-A51CAEB0818A}"/>
                </a:ext>
              </a:extLst>
            </p:cNvPr>
            <p:cNvSpPr/>
            <p:nvPr/>
          </p:nvSpPr>
          <p:spPr>
            <a:xfrm>
              <a:off x="7398678" y="1714567"/>
              <a:ext cx="77974"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9</a:t>
              </a:r>
            </a:p>
          </p:txBody>
        </p:sp>
        <p:sp>
          <p:nvSpPr>
            <p:cNvPr id="341" name="tx63">
              <a:extLst>
                <a:ext uri="{FF2B5EF4-FFF2-40B4-BE49-F238E27FC236}">
                  <a16:creationId xmlns:a16="http://schemas.microsoft.com/office/drawing/2014/main" id="{BCEB3985-498C-2361-8167-FA7E25C990D0}"/>
                </a:ext>
              </a:extLst>
            </p:cNvPr>
            <p:cNvSpPr/>
            <p:nvPr/>
          </p:nvSpPr>
          <p:spPr>
            <a:xfrm>
              <a:off x="7694712" y="1490162"/>
              <a:ext cx="155949"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17</a:t>
              </a:r>
            </a:p>
          </p:txBody>
        </p:sp>
        <p:sp>
          <p:nvSpPr>
            <p:cNvPr id="342" name="tx64">
              <a:extLst>
                <a:ext uri="{FF2B5EF4-FFF2-40B4-BE49-F238E27FC236}">
                  <a16:creationId xmlns:a16="http://schemas.microsoft.com/office/drawing/2014/main" id="{402E5508-D371-67FA-DBC5-08D1ECF4EDB1}"/>
                </a:ext>
              </a:extLst>
            </p:cNvPr>
            <p:cNvSpPr/>
            <p:nvPr/>
          </p:nvSpPr>
          <p:spPr>
            <a:xfrm>
              <a:off x="2038340" y="3622120"/>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a:t>
              </a:r>
            </a:p>
          </p:txBody>
        </p:sp>
        <p:sp>
          <p:nvSpPr>
            <p:cNvPr id="343" name="tx65">
              <a:extLst>
                <a:ext uri="{FF2B5EF4-FFF2-40B4-BE49-F238E27FC236}">
                  <a16:creationId xmlns:a16="http://schemas.microsoft.com/office/drawing/2014/main" id="{12114DEB-DBC9-2E8D-FD05-83C34190495F}"/>
                </a:ext>
              </a:extLst>
            </p:cNvPr>
            <p:cNvSpPr/>
            <p:nvPr/>
          </p:nvSpPr>
          <p:spPr>
            <a:xfrm>
              <a:off x="2373361" y="3622120"/>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a:t>
              </a:r>
            </a:p>
          </p:txBody>
        </p:sp>
        <p:sp>
          <p:nvSpPr>
            <p:cNvPr id="344" name="tx66">
              <a:extLst>
                <a:ext uri="{FF2B5EF4-FFF2-40B4-BE49-F238E27FC236}">
                  <a16:creationId xmlns:a16="http://schemas.microsoft.com/office/drawing/2014/main" id="{340E83A4-21EE-F320-CDC8-4D00A61E7932}"/>
                </a:ext>
              </a:extLst>
            </p:cNvPr>
            <p:cNvSpPr/>
            <p:nvPr/>
          </p:nvSpPr>
          <p:spPr>
            <a:xfrm>
              <a:off x="2708382" y="3622120"/>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a:t>
              </a:r>
            </a:p>
          </p:txBody>
        </p:sp>
        <p:sp>
          <p:nvSpPr>
            <p:cNvPr id="345" name="tx67">
              <a:extLst>
                <a:ext uri="{FF2B5EF4-FFF2-40B4-BE49-F238E27FC236}">
                  <a16:creationId xmlns:a16="http://schemas.microsoft.com/office/drawing/2014/main" id="{D8B29000-4224-1323-AB63-E2EC33A84EF1}"/>
                </a:ext>
              </a:extLst>
            </p:cNvPr>
            <p:cNvSpPr/>
            <p:nvPr/>
          </p:nvSpPr>
          <p:spPr>
            <a:xfrm>
              <a:off x="3043403" y="3588037"/>
              <a:ext cx="77974"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3</a:t>
              </a:r>
            </a:p>
          </p:txBody>
        </p:sp>
        <p:sp>
          <p:nvSpPr>
            <p:cNvPr id="346" name="tx68">
              <a:extLst>
                <a:ext uri="{FF2B5EF4-FFF2-40B4-BE49-F238E27FC236}">
                  <a16:creationId xmlns:a16="http://schemas.microsoft.com/office/drawing/2014/main" id="{217218F5-74C5-D870-9384-C67BCE196877}"/>
                </a:ext>
              </a:extLst>
            </p:cNvPr>
            <p:cNvSpPr/>
            <p:nvPr/>
          </p:nvSpPr>
          <p:spPr>
            <a:xfrm>
              <a:off x="3378425" y="3526924"/>
              <a:ext cx="77974" cy="99060"/>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7</a:t>
              </a:r>
            </a:p>
          </p:txBody>
        </p:sp>
        <p:sp>
          <p:nvSpPr>
            <p:cNvPr id="347" name="tx69">
              <a:extLst>
                <a:ext uri="{FF2B5EF4-FFF2-40B4-BE49-F238E27FC236}">
                  <a16:creationId xmlns:a16="http://schemas.microsoft.com/office/drawing/2014/main" id="{8905F1B8-0C00-8DB1-000B-04BB8240D687}"/>
                </a:ext>
              </a:extLst>
            </p:cNvPr>
            <p:cNvSpPr/>
            <p:nvPr/>
          </p:nvSpPr>
          <p:spPr>
            <a:xfrm>
              <a:off x="3674458" y="3475048"/>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10</a:t>
              </a:r>
            </a:p>
          </p:txBody>
        </p:sp>
        <p:sp>
          <p:nvSpPr>
            <p:cNvPr id="348" name="tx70">
              <a:extLst>
                <a:ext uri="{FF2B5EF4-FFF2-40B4-BE49-F238E27FC236}">
                  <a16:creationId xmlns:a16="http://schemas.microsoft.com/office/drawing/2014/main" id="{DE7BA4CF-C5D9-6DCB-9563-B93198D3A2C1}"/>
                </a:ext>
              </a:extLst>
            </p:cNvPr>
            <p:cNvSpPr/>
            <p:nvPr/>
          </p:nvSpPr>
          <p:spPr>
            <a:xfrm>
              <a:off x="4009480" y="3475048"/>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10</a:t>
              </a:r>
            </a:p>
          </p:txBody>
        </p:sp>
        <p:sp>
          <p:nvSpPr>
            <p:cNvPr id="349" name="tx71">
              <a:extLst>
                <a:ext uri="{FF2B5EF4-FFF2-40B4-BE49-F238E27FC236}">
                  <a16:creationId xmlns:a16="http://schemas.microsoft.com/office/drawing/2014/main" id="{383C64ED-EB07-DDB2-7740-EBA65607AB2F}"/>
                </a:ext>
              </a:extLst>
            </p:cNvPr>
            <p:cNvSpPr/>
            <p:nvPr/>
          </p:nvSpPr>
          <p:spPr>
            <a:xfrm>
              <a:off x="4344501" y="3412154"/>
              <a:ext cx="155949"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14</a:t>
              </a:r>
            </a:p>
          </p:txBody>
        </p:sp>
        <p:sp>
          <p:nvSpPr>
            <p:cNvPr id="350" name="tx72">
              <a:extLst>
                <a:ext uri="{FF2B5EF4-FFF2-40B4-BE49-F238E27FC236}">
                  <a16:creationId xmlns:a16="http://schemas.microsoft.com/office/drawing/2014/main" id="{B03827A8-B260-3F6C-EF1E-029BE326DAB5}"/>
                </a:ext>
              </a:extLst>
            </p:cNvPr>
            <p:cNvSpPr/>
            <p:nvPr/>
          </p:nvSpPr>
          <p:spPr>
            <a:xfrm>
              <a:off x="4679522" y="3412154"/>
              <a:ext cx="155949"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14</a:t>
              </a:r>
            </a:p>
          </p:txBody>
        </p:sp>
        <p:sp>
          <p:nvSpPr>
            <p:cNvPr id="351" name="tx73">
              <a:extLst>
                <a:ext uri="{FF2B5EF4-FFF2-40B4-BE49-F238E27FC236}">
                  <a16:creationId xmlns:a16="http://schemas.microsoft.com/office/drawing/2014/main" id="{F57C1FC3-7AB3-6A7B-A1D9-B31DAB3A9209}"/>
                </a:ext>
              </a:extLst>
            </p:cNvPr>
            <p:cNvSpPr/>
            <p:nvPr/>
          </p:nvSpPr>
          <p:spPr>
            <a:xfrm>
              <a:off x="5014543" y="3394292"/>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15</a:t>
              </a:r>
            </a:p>
          </p:txBody>
        </p:sp>
        <p:sp>
          <p:nvSpPr>
            <p:cNvPr id="352" name="tx74">
              <a:extLst>
                <a:ext uri="{FF2B5EF4-FFF2-40B4-BE49-F238E27FC236}">
                  <a16:creationId xmlns:a16="http://schemas.microsoft.com/office/drawing/2014/main" id="{7B5F4A72-2385-9D6E-825E-B5971C1EFF3A}"/>
                </a:ext>
              </a:extLst>
            </p:cNvPr>
            <p:cNvSpPr/>
            <p:nvPr/>
          </p:nvSpPr>
          <p:spPr>
            <a:xfrm>
              <a:off x="5349564" y="3329687"/>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19</a:t>
              </a:r>
            </a:p>
          </p:txBody>
        </p:sp>
        <p:sp>
          <p:nvSpPr>
            <p:cNvPr id="353" name="tx75">
              <a:extLst>
                <a:ext uri="{FF2B5EF4-FFF2-40B4-BE49-F238E27FC236}">
                  <a16:creationId xmlns:a16="http://schemas.microsoft.com/office/drawing/2014/main" id="{DDCD6E29-CDE0-FCFA-65EE-CBDC6E6746DF}"/>
                </a:ext>
              </a:extLst>
            </p:cNvPr>
            <p:cNvSpPr/>
            <p:nvPr/>
          </p:nvSpPr>
          <p:spPr>
            <a:xfrm>
              <a:off x="5684585" y="3265014"/>
              <a:ext cx="155949"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23</a:t>
              </a:r>
            </a:p>
          </p:txBody>
        </p:sp>
        <p:sp>
          <p:nvSpPr>
            <p:cNvPr id="354" name="tx76">
              <a:extLst>
                <a:ext uri="{FF2B5EF4-FFF2-40B4-BE49-F238E27FC236}">
                  <a16:creationId xmlns:a16="http://schemas.microsoft.com/office/drawing/2014/main" id="{5326BE73-594D-A232-4A46-0A0512E554D1}"/>
                </a:ext>
              </a:extLst>
            </p:cNvPr>
            <p:cNvSpPr/>
            <p:nvPr/>
          </p:nvSpPr>
          <p:spPr>
            <a:xfrm>
              <a:off x="6019606" y="3202189"/>
              <a:ext cx="155949"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27</a:t>
              </a:r>
            </a:p>
          </p:txBody>
        </p:sp>
        <p:sp>
          <p:nvSpPr>
            <p:cNvPr id="355" name="tx77">
              <a:extLst>
                <a:ext uri="{FF2B5EF4-FFF2-40B4-BE49-F238E27FC236}">
                  <a16:creationId xmlns:a16="http://schemas.microsoft.com/office/drawing/2014/main" id="{9CF5E4B4-3733-DDCE-5B83-883631E91057}"/>
                </a:ext>
              </a:extLst>
            </p:cNvPr>
            <p:cNvSpPr/>
            <p:nvPr/>
          </p:nvSpPr>
          <p:spPr>
            <a:xfrm>
              <a:off x="6354628" y="3151955"/>
              <a:ext cx="155949"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30</a:t>
              </a:r>
            </a:p>
          </p:txBody>
        </p:sp>
        <p:sp>
          <p:nvSpPr>
            <p:cNvPr id="356" name="tx78">
              <a:extLst>
                <a:ext uri="{FF2B5EF4-FFF2-40B4-BE49-F238E27FC236}">
                  <a16:creationId xmlns:a16="http://schemas.microsoft.com/office/drawing/2014/main" id="{1EBB2ED1-B118-4E22-E291-C9761D273312}"/>
                </a:ext>
              </a:extLst>
            </p:cNvPr>
            <p:cNvSpPr/>
            <p:nvPr/>
          </p:nvSpPr>
          <p:spPr>
            <a:xfrm>
              <a:off x="6689649" y="3071199"/>
              <a:ext cx="155949"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35</a:t>
              </a:r>
            </a:p>
          </p:txBody>
        </p:sp>
        <p:sp>
          <p:nvSpPr>
            <p:cNvPr id="357" name="tx79">
              <a:extLst>
                <a:ext uri="{FF2B5EF4-FFF2-40B4-BE49-F238E27FC236}">
                  <a16:creationId xmlns:a16="http://schemas.microsoft.com/office/drawing/2014/main" id="{33EBD94B-685D-B23D-7CA6-4DAD19BAF367}"/>
                </a:ext>
              </a:extLst>
            </p:cNvPr>
            <p:cNvSpPr/>
            <p:nvPr/>
          </p:nvSpPr>
          <p:spPr>
            <a:xfrm>
              <a:off x="7024670" y="2829000"/>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50</a:t>
              </a:r>
            </a:p>
          </p:txBody>
        </p:sp>
        <p:sp>
          <p:nvSpPr>
            <p:cNvPr id="358" name="tx80">
              <a:extLst>
                <a:ext uri="{FF2B5EF4-FFF2-40B4-BE49-F238E27FC236}">
                  <a16:creationId xmlns:a16="http://schemas.microsoft.com/office/drawing/2014/main" id="{6B41E6FB-C4C8-8BDC-61A3-860CB2738C69}"/>
                </a:ext>
              </a:extLst>
            </p:cNvPr>
            <p:cNvSpPr/>
            <p:nvPr/>
          </p:nvSpPr>
          <p:spPr>
            <a:xfrm>
              <a:off x="7359691" y="2750024"/>
              <a:ext cx="155949" cy="100703"/>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55</a:t>
              </a:r>
            </a:p>
          </p:txBody>
        </p:sp>
        <p:sp>
          <p:nvSpPr>
            <p:cNvPr id="359" name="tx81">
              <a:extLst>
                <a:ext uri="{FF2B5EF4-FFF2-40B4-BE49-F238E27FC236}">
                  <a16:creationId xmlns:a16="http://schemas.microsoft.com/office/drawing/2014/main" id="{AF7A2520-C919-D36C-D737-B331E23A4331}"/>
                </a:ext>
              </a:extLst>
            </p:cNvPr>
            <p:cNvSpPr/>
            <p:nvPr/>
          </p:nvSpPr>
          <p:spPr>
            <a:xfrm>
              <a:off x="7694712" y="2699790"/>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58</a:t>
              </a:r>
            </a:p>
          </p:txBody>
        </p:sp>
        <p:sp>
          <p:nvSpPr>
            <p:cNvPr id="360" name="rc82">
              <a:extLst>
                <a:ext uri="{FF2B5EF4-FFF2-40B4-BE49-F238E27FC236}">
                  <a16:creationId xmlns:a16="http://schemas.microsoft.com/office/drawing/2014/main" id="{01E4A03F-0051-B0F8-EDFE-11015AF4A36E}"/>
                </a:ext>
              </a:extLst>
            </p:cNvPr>
            <p:cNvSpPr/>
            <p:nvPr/>
          </p:nvSpPr>
          <p:spPr>
            <a:xfrm>
              <a:off x="1348656" y="1205616"/>
              <a:ext cx="6817680" cy="2483246"/>
            </a:xfrm>
            <a:prstGeom prst="rect">
              <a:avLst/>
            </a:prstGeom>
            <a:ln w="12318" cap="rnd">
              <a:solidFill>
                <a:srgbClr val="000000">
                  <a:alpha val="100000"/>
                </a:srgbClr>
              </a:solidFill>
              <a:prstDash val="solid"/>
              <a:round/>
            </a:ln>
          </p:spPr>
          <p:txBody>
            <a:bodyPr/>
            <a:lstStyle/>
            <a:p>
              <a:endParaRPr/>
            </a:p>
          </p:txBody>
        </p:sp>
        <p:sp>
          <p:nvSpPr>
            <p:cNvPr id="361" name="tx83">
              <a:extLst>
                <a:ext uri="{FF2B5EF4-FFF2-40B4-BE49-F238E27FC236}">
                  <a16:creationId xmlns:a16="http://schemas.microsoft.com/office/drawing/2014/main" id="{3387AF0A-DEDE-1F84-1B0E-5B861762E205}"/>
                </a:ext>
              </a:extLst>
            </p:cNvPr>
            <p:cNvSpPr/>
            <p:nvPr/>
          </p:nvSpPr>
          <p:spPr>
            <a:xfrm>
              <a:off x="1221088" y="3641485"/>
              <a:ext cx="70631"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0</a:t>
              </a:r>
            </a:p>
          </p:txBody>
        </p:sp>
        <p:sp>
          <p:nvSpPr>
            <p:cNvPr id="362" name="tx84">
              <a:extLst>
                <a:ext uri="{FF2B5EF4-FFF2-40B4-BE49-F238E27FC236}">
                  <a16:creationId xmlns:a16="http://schemas.microsoft.com/office/drawing/2014/main" id="{B8B9BB62-CBB8-A0D4-ADB5-B3A531CBD052}"/>
                </a:ext>
              </a:extLst>
            </p:cNvPr>
            <p:cNvSpPr/>
            <p:nvPr/>
          </p:nvSpPr>
          <p:spPr>
            <a:xfrm>
              <a:off x="1150457" y="3318461"/>
              <a:ext cx="14126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10</a:t>
              </a:r>
            </a:p>
          </p:txBody>
        </p:sp>
        <p:sp>
          <p:nvSpPr>
            <p:cNvPr id="363" name="tx85">
              <a:extLst>
                <a:ext uri="{FF2B5EF4-FFF2-40B4-BE49-F238E27FC236}">
                  <a16:creationId xmlns:a16="http://schemas.microsoft.com/office/drawing/2014/main" id="{08C76425-6DB3-4BE9-1B22-EC2E7DB5D642}"/>
                </a:ext>
              </a:extLst>
            </p:cNvPr>
            <p:cNvSpPr/>
            <p:nvPr/>
          </p:nvSpPr>
          <p:spPr>
            <a:xfrm>
              <a:off x="1150457" y="2995437"/>
              <a:ext cx="14126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a:t>
              </a:r>
            </a:p>
          </p:txBody>
        </p:sp>
        <p:sp>
          <p:nvSpPr>
            <p:cNvPr id="364" name="tx86">
              <a:extLst>
                <a:ext uri="{FF2B5EF4-FFF2-40B4-BE49-F238E27FC236}">
                  <a16:creationId xmlns:a16="http://schemas.microsoft.com/office/drawing/2014/main" id="{032211EC-5AAB-5F3B-44A2-41D3AB8EC8B5}"/>
                </a:ext>
              </a:extLst>
            </p:cNvPr>
            <p:cNvSpPr/>
            <p:nvPr/>
          </p:nvSpPr>
          <p:spPr>
            <a:xfrm>
              <a:off x="1150457" y="2672351"/>
              <a:ext cx="141262" cy="92893"/>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30</a:t>
              </a:r>
            </a:p>
          </p:txBody>
        </p:sp>
        <p:sp>
          <p:nvSpPr>
            <p:cNvPr id="365" name="tx87">
              <a:extLst>
                <a:ext uri="{FF2B5EF4-FFF2-40B4-BE49-F238E27FC236}">
                  <a16:creationId xmlns:a16="http://schemas.microsoft.com/office/drawing/2014/main" id="{D84F7CAB-C4F9-6891-4E56-19F54C72AB86}"/>
                </a:ext>
              </a:extLst>
            </p:cNvPr>
            <p:cNvSpPr/>
            <p:nvPr/>
          </p:nvSpPr>
          <p:spPr>
            <a:xfrm>
              <a:off x="1150457" y="2349389"/>
              <a:ext cx="14126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40</a:t>
              </a:r>
            </a:p>
          </p:txBody>
        </p:sp>
        <p:sp>
          <p:nvSpPr>
            <p:cNvPr id="366" name="tx88">
              <a:extLst>
                <a:ext uri="{FF2B5EF4-FFF2-40B4-BE49-F238E27FC236}">
                  <a16:creationId xmlns:a16="http://schemas.microsoft.com/office/drawing/2014/main" id="{FD784617-CF09-95BA-CC2E-03E04932C84B}"/>
                </a:ext>
              </a:extLst>
            </p:cNvPr>
            <p:cNvSpPr/>
            <p:nvPr/>
          </p:nvSpPr>
          <p:spPr>
            <a:xfrm>
              <a:off x="1150457" y="2026366"/>
              <a:ext cx="14126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50</a:t>
              </a:r>
            </a:p>
          </p:txBody>
        </p:sp>
        <p:sp>
          <p:nvSpPr>
            <p:cNvPr id="367" name="tx89">
              <a:extLst>
                <a:ext uri="{FF2B5EF4-FFF2-40B4-BE49-F238E27FC236}">
                  <a16:creationId xmlns:a16="http://schemas.microsoft.com/office/drawing/2014/main" id="{6FC4268D-F23F-30EC-B478-E3C77D6B1B11}"/>
                </a:ext>
              </a:extLst>
            </p:cNvPr>
            <p:cNvSpPr/>
            <p:nvPr/>
          </p:nvSpPr>
          <p:spPr>
            <a:xfrm>
              <a:off x="1150457" y="1703342"/>
              <a:ext cx="14126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60</a:t>
              </a:r>
            </a:p>
          </p:txBody>
        </p:sp>
        <p:sp>
          <p:nvSpPr>
            <p:cNvPr id="368" name="tx90">
              <a:extLst>
                <a:ext uri="{FF2B5EF4-FFF2-40B4-BE49-F238E27FC236}">
                  <a16:creationId xmlns:a16="http://schemas.microsoft.com/office/drawing/2014/main" id="{FD800721-AADE-E66A-9C45-998BDC1AED70}"/>
                </a:ext>
              </a:extLst>
            </p:cNvPr>
            <p:cNvSpPr/>
            <p:nvPr/>
          </p:nvSpPr>
          <p:spPr>
            <a:xfrm>
              <a:off x="1150457" y="1380318"/>
              <a:ext cx="14126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70</a:t>
              </a:r>
            </a:p>
          </p:txBody>
        </p:sp>
        <p:sp>
          <p:nvSpPr>
            <p:cNvPr id="370" name="tx92">
              <a:extLst>
                <a:ext uri="{FF2B5EF4-FFF2-40B4-BE49-F238E27FC236}">
                  <a16:creationId xmlns:a16="http://schemas.microsoft.com/office/drawing/2014/main" id="{F444D6C6-5D20-300E-B950-58F7DC78FFCF}"/>
                </a:ext>
              </a:extLst>
            </p:cNvPr>
            <p:cNvSpPr/>
            <p:nvPr/>
          </p:nvSpPr>
          <p:spPr>
            <a:xfrm>
              <a:off x="1601043" y="3743876"/>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2005</a:t>
              </a:r>
            </a:p>
          </p:txBody>
        </p:sp>
        <p:sp>
          <p:nvSpPr>
            <p:cNvPr id="371" name="tx93">
              <a:extLst>
                <a:ext uri="{FF2B5EF4-FFF2-40B4-BE49-F238E27FC236}">
                  <a16:creationId xmlns:a16="http://schemas.microsoft.com/office/drawing/2014/main" id="{8D4C1FF0-3712-F9C9-7625-6AB1FC37C26E}"/>
                </a:ext>
              </a:extLst>
            </p:cNvPr>
            <p:cNvSpPr/>
            <p:nvPr/>
          </p:nvSpPr>
          <p:spPr>
            <a:xfrm>
              <a:off x="1936065" y="3743876"/>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2006</a:t>
              </a:r>
            </a:p>
          </p:txBody>
        </p:sp>
        <p:sp>
          <p:nvSpPr>
            <p:cNvPr id="372" name="tx94">
              <a:extLst>
                <a:ext uri="{FF2B5EF4-FFF2-40B4-BE49-F238E27FC236}">
                  <a16:creationId xmlns:a16="http://schemas.microsoft.com/office/drawing/2014/main" id="{C05A13F1-A318-A908-5045-BDA0EDF6AB7D}"/>
                </a:ext>
              </a:extLst>
            </p:cNvPr>
            <p:cNvSpPr/>
            <p:nvPr/>
          </p:nvSpPr>
          <p:spPr>
            <a:xfrm>
              <a:off x="2271086" y="3743876"/>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2007</a:t>
              </a:r>
            </a:p>
          </p:txBody>
        </p:sp>
        <p:sp>
          <p:nvSpPr>
            <p:cNvPr id="373" name="tx95">
              <a:extLst>
                <a:ext uri="{FF2B5EF4-FFF2-40B4-BE49-F238E27FC236}">
                  <a16:creationId xmlns:a16="http://schemas.microsoft.com/office/drawing/2014/main" id="{A813D4E9-558A-2A3B-8475-816BCF73969E}"/>
                </a:ext>
              </a:extLst>
            </p:cNvPr>
            <p:cNvSpPr/>
            <p:nvPr/>
          </p:nvSpPr>
          <p:spPr>
            <a:xfrm>
              <a:off x="2606107" y="3743876"/>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2008</a:t>
              </a:r>
            </a:p>
          </p:txBody>
        </p:sp>
        <p:sp>
          <p:nvSpPr>
            <p:cNvPr id="374" name="tx96">
              <a:extLst>
                <a:ext uri="{FF2B5EF4-FFF2-40B4-BE49-F238E27FC236}">
                  <a16:creationId xmlns:a16="http://schemas.microsoft.com/office/drawing/2014/main" id="{08781FAC-8199-74CC-E21F-E2ED9615EB4A}"/>
                </a:ext>
              </a:extLst>
            </p:cNvPr>
            <p:cNvSpPr/>
            <p:nvPr/>
          </p:nvSpPr>
          <p:spPr>
            <a:xfrm>
              <a:off x="2941128" y="3743876"/>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2009</a:t>
              </a:r>
            </a:p>
          </p:txBody>
        </p:sp>
        <p:sp>
          <p:nvSpPr>
            <p:cNvPr id="375" name="tx97">
              <a:extLst>
                <a:ext uri="{FF2B5EF4-FFF2-40B4-BE49-F238E27FC236}">
                  <a16:creationId xmlns:a16="http://schemas.microsoft.com/office/drawing/2014/main" id="{F439412A-BFD1-714A-4279-E8C683D7FF15}"/>
                </a:ext>
              </a:extLst>
            </p:cNvPr>
            <p:cNvSpPr/>
            <p:nvPr/>
          </p:nvSpPr>
          <p:spPr>
            <a:xfrm>
              <a:off x="3276149" y="3743876"/>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2010</a:t>
              </a:r>
            </a:p>
          </p:txBody>
        </p:sp>
        <p:sp>
          <p:nvSpPr>
            <p:cNvPr id="376" name="tx98">
              <a:extLst>
                <a:ext uri="{FF2B5EF4-FFF2-40B4-BE49-F238E27FC236}">
                  <a16:creationId xmlns:a16="http://schemas.microsoft.com/office/drawing/2014/main" id="{C8C1CDCC-EC15-86EE-B69F-F96342DBB415}"/>
                </a:ext>
              </a:extLst>
            </p:cNvPr>
            <p:cNvSpPr/>
            <p:nvPr/>
          </p:nvSpPr>
          <p:spPr>
            <a:xfrm>
              <a:off x="3611170" y="3743876"/>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2011</a:t>
              </a:r>
            </a:p>
          </p:txBody>
        </p:sp>
        <p:sp>
          <p:nvSpPr>
            <p:cNvPr id="377" name="tx99">
              <a:extLst>
                <a:ext uri="{FF2B5EF4-FFF2-40B4-BE49-F238E27FC236}">
                  <a16:creationId xmlns:a16="http://schemas.microsoft.com/office/drawing/2014/main" id="{3DAAF8D0-3AF6-D637-5432-5099BD519ED6}"/>
                </a:ext>
              </a:extLst>
            </p:cNvPr>
            <p:cNvSpPr/>
            <p:nvPr/>
          </p:nvSpPr>
          <p:spPr>
            <a:xfrm>
              <a:off x="3946192" y="3743876"/>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2012</a:t>
              </a:r>
            </a:p>
          </p:txBody>
        </p:sp>
        <p:sp>
          <p:nvSpPr>
            <p:cNvPr id="378" name="tx100">
              <a:extLst>
                <a:ext uri="{FF2B5EF4-FFF2-40B4-BE49-F238E27FC236}">
                  <a16:creationId xmlns:a16="http://schemas.microsoft.com/office/drawing/2014/main" id="{A4BD6DB8-0636-45D3-A570-7971D0AD274B}"/>
                </a:ext>
              </a:extLst>
            </p:cNvPr>
            <p:cNvSpPr/>
            <p:nvPr/>
          </p:nvSpPr>
          <p:spPr>
            <a:xfrm>
              <a:off x="4281213" y="3743814"/>
              <a:ext cx="282525" cy="92893"/>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2013</a:t>
              </a:r>
            </a:p>
          </p:txBody>
        </p:sp>
        <p:sp>
          <p:nvSpPr>
            <p:cNvPr id="379" name="tx101">
              <a:extLst>
                <a:ext uri="{FF2B5EF4-FFF2-40B4-BE49-F238E27FC236}">
                  <a16:creationId xmlns:a16="http://schemas.microsoft.com/office/drawing/2014/main" id="{3CA0DD61-0651-63B1-0018-ECA16A4E205E}"/>
                </a:ext>
              </a:extLst>
            </p:cNvPr>
            <p:cNvSpPr/>
            <p:nvPr/>
          </p:nvSpPr>
          <p:spPr>
            <a:xfrm>
              <a:off x="4616234" y="3743876"/>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2014</a:t>
              </a:r>
            </a:p>
          </p:txBody>
        </p:sp>
        <p:sp>
          <p:nvSpPr>
            <p:cNvPr id="380" name="tx102">
              <a:extLst>
                <a:ext uri="{FF2B5EF4-FFF2-40B4-BE49-F238E27FC236}">
                  <a16:creationId xmlns:a16="http://schemas.microsoft.com/office/drawing/2014/main" id="{661F6BF0-4A65-1199-85A9-2A1A259C6DD7}"/>
                </a:ext>
              </a:extLst>
            </p:cNvPr>
            <p:cNvSpPr/>
            <p:nvPr/>
          </p:nvSpPr>
          <p:spPr>
            <a:xfrm>
              <a:off x="4951255" y="3743876"/>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2015</a:t>
              </a:r>
            </a:p>
          </p:txBody>
        </p:sp>
        <p:sp>
          <p:nvSpPr>
            <p:cNvPr id="381" name="tx103">
              <a:extLst>
                <a:ext uri="{FF2B5EF4-FFF2-40B4-BE49-F238E27FC236}">
                  <a16:creationId xmlns:a16="http://schemas.microsoft.com/office/drawing/2014/main" id="{B0041EEA-34DC-E3E9-DB98-ACC1DBDD7129}"/>
                </a:ext>
              </a:extLst>
            </p:cNvPr>
            <p:cNvSpPr/>
            <p:nvPr/>
          </p:nvSpPr>
          <p:spPr>
            <a:xfrm>
              <a:off x="5286276" y="3743876"/>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2016</a:t>
              </a:r>
            </a:p>
          </p:txBody>
        </p:sp>
        <p:sp>
          <p:nvSpPr>
            <p:cNvPr id="382" name="tx104">
              <a:extLst>
                <a:ext uri="{FF2B5EF4-FFF2-40B4-BE49-F238E27FC236}">
                  <a16:creationId xmlns:a16="http://schemas.microsoft.com/office/drawing/2014/main" id="{49D19CC9-00DF-4BEB-37A5-6E647301BF42}"/>
                </a:ext>
              </a:extLst>
            </p:cNvPr>
            <p:cNvSpPr/>
            <p:nvPr/>
          </p:nvSpPr>
          <p:spPr>
            <a:xfrm>
              <a:off x="5621297" y="3743876"/>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2017</a:t>
              </a:r>
            </a:p>
          </p:txBody>
        </p:sp>
        <p:sp>
          <p:nvSpPr>
            <p:cNvPr id="383" name="tx105">
              <a:extLst>
                <a:ext uri="{FF2B5EF4-FFF2-40B4-BE49-F238E27FC236}">
                  <a16:creationId xmlns:a16="http://schemas.microsoft.com/office/drawing/2014/main" id="{8C5F89DD-676E-3D0B-BA35-FFC18347DD46}"/>
                </a:ext>
              </a:extLst>
            </p:cNvPr>
            <p:cNvSpPr/>
            <p:nvPr/>
          </p:nvSpPr>
          <p:spPr>
            <a:xfrm>
              <a:off x="5956318" y="3743876"/>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2018</a:t>
              </a:r>
            </a:p>
          </p:txBody>
        </p:sp>
        <p:sp>
          <p:nvSpPr>
            <p:cNvPr id="384" name="tx106">
              <a:extLst>
                <a:ext uri="{FF2B5EF4-FFF2-40B4-BE49-F238E27FC236}">
                  <a16:creationId xmlns:a16="http://schemas.microsoft.com/office/drawing/2014/main" id="{B79FDA54-517B-7C17-A559-7582A4B1E47F}"/>
                </a:ext>
              </a:extLst>
            </p:cNvPr>
            <p:cNvSpPr/>
            <p:nvPr/>
          </p:nvSpPr>
          <p:spPr>
            <a:xfrm>
              <a:off x="6291340" y="3743876"/>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2019</a:t>
              </a:r>
            </a:p>
          </p:txBody>
        </p:sp>
        <p:sp>
          <p:nvSpPr>
            <p:cNvPr id="385" name="tx107">
              <a:extLst>
                <a:ext uri="{FF2B5EF4-FFF2-40B4-BE49-F238E27FC236}">
                  <a16:creationId xmlns:a16="http://schemas.microsoft.com/office/drawing/2014/main" id="{C4A16BC4-C6FA-01F6-E049-661650FDFA5A}"/>
                </a:ext>
              </a:extLst>
            </p:cNvPr>
            <p:cNvSpPr/>
            <p:nvPr/>
          </p:nvSpPr>
          <p:spPr>
            <a:xfrm>
              <a:off x="6626361" y="3743876"/>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2020</a:t>
              </a:r>
            </a:p>
          </p:txBody>
        </p:sp>
        <p:sp>
          <p:nvSpPr>
            <p:cNvPr id="386" name="tx108">
              <a:extLst>
                <a:ext uri="{FF2B5EF4-FFF2-40B4-BE49-F238E27FC236}">
                  <a16:creationId xmlns:a16="http://schemas.microsoft.com/office/drawing/2014/main" id="{137E7805-6CD9-8848-9D1B-9C1A8CCF0E52}"/>
                </a:ext>
              </a:extLst>
            </p:cNvPr>
            <p:cNvSpPr/>
            <p:nvPr/>
          </p:nvSpPr>
          <p:spPr>
            <a:xfrm>
              <a:off x="6961382" y="3743876"/>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2021</a:t>
              </a:r>
            </a:p>
          </p:txBody>
        </p:sp>
        <p:sp>
          <p:nvSpPr>
            <p:cNvPr id="387" name="tx109">
              <a:extLst>
                <a:ext uri="{FF2B5EF4-FFF2-40B4-BE49-F238E27FC236}">
                  <a16:creationId xmlns:a16="http://schemas.microsoft.com/office/drawing/2014/main" id="{F252D16B-8003-2562-C7DF-BFAD23D06A92}"/>
                </a:ext>
              </a:extLst>
            </p:cNvPr>
            <p:cNvSpPr/>
            <p:nvPr/>
          </p:nvSpPr>
          <p:spPr>
            <a:xfrm>
              <a:off x="7296403" y="3743876"/>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2022</a:t>
              </a:r>
            </a:p>
          </p:txBody>
        </p:sp>
        <p:sp>
          <p:nvSpPr>
            <p:cNvPr id="388" name="tx110">
              <a:extLst>
                <a:ext uri="{FF2B5EF4-FFF2-40B4-BE49-F238E27FC236}">
                  <a16:creationId xmlns:a16="http://schemas.microsoft.com/office/drawing/2014/main" id="{A3A12384-C1FB-2E24-1F31-C038A50DE475}"/>
                </a:ext>
              </a:extLst>
            </p:cNvPr>
            <p:cNvSpPr/>
            <p:nvPr/>
          </p:nvSpPr>
          <p:spPr>
            <a:xfrm>
              <a:off x="7631424" y="3743814"/>
              <a:ext cx="282525" cy="92893"/>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2023</a:t>
              </a:r>
            </a:p>
          </p:txBody>
        </p:sp>
        <p:sp>
          <p:nvSpPr>
            <p:cNvPr id="390" name="tx112">
              <a:extLst>
                <a:ext uri="{FF2B5EF4-FFF2-40B4-BE49-F238E27FC236}">
                  <a16:creationId xmlns:a16="http://schemas.microsoft.com/office/drawing/2014/main" id="{06106B26-DA14-A438-8E95-D99D124C919E}"/>
                </a:ext>
              </a:extLst>
            </p:cNvPr>
            <p:cNvSpPr/>
            <p:nvPr/>
          </p:nvSpPr>
          <p:spPr>
            <a:xfrm>
              <a:off x="4596539" y="3893280"/>
              <a:ext cx="321915" cy="11087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000000">
                      <a:alpha val="100000"/>
                    </a:srgbClr>
                  </a:solidFill>
                  <a:cs typeface="Arial"/>
                </a:rPr>
                <a:t>Year</a:t>
              </a:r>
            </a:p>
          </p:txBody>
        </p:sp>
        <p:sp>
          <p:nvSpPr>
            <p:cNvPr id="391" name="tx113">
              <a:extLst>
                <a:ext uri="{FF2B5EF4-FFF2-40B4-BE49-F238E27FC236}">
                  <a16:creationId xmlns:a16="http://schemas.microsoft.com/office/drawing/2014/main" id="{FA48DDC3-9DB2-F16B-CBE2-F1FBACF2EF4D}"/>
                </a:ext>
              </a:extLst>
            </p:cNvPr>
            <p:cNvSpPr/>
            <p:nvPr/>
          </p:nvSpPr>
          <p:spPr>
            <a:xfrm rot="-5400000">
              <a:off x="206323" y="2375727"/>
              <a:ext cx="1617836" cy="143023"/>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000000">
                      <a:alpha val="100000"/>
                    </a:srgbClr>
                  </a:solidFill>
                  <a:cs typeface="Arial"/>
                </a:rPr>
                <a:t>Number of Investigators</a:t>
              </a:r>
            </a:p>
          </p:txBody>
        </p:sp>
        <p:sp>
          <p:nvSpPr>
            <p:cNvPr id="392" name="rc114">
              <a:extLst>
                <a:ext uri="{FF2B5EF4-FFF2-40B4-BE49-F238E27FC236}">
                  <a16:creationId xmlns:a16="http://schemas.microsoft.com/office/drawing/2014/main" id="{CCE3DBA6-5DFD-EE1B-1F90-92EC6E603560}"/>
                </a:ext>
              </a:extLst>
            </p:cNvPr>
            <p:cNvSpPr/>
            <p:nvPr/>
          </p:nvSpPr>
          <p:spPr>
            <a:xfrm>
              <a:off x="3324749" y="4162755"/>
              <a:ext cx="2865495" cy="345981"/>
            </a:xfrm>
            <a:prstGeom prst="rect">
              <a:avLst/>
            </a:prstGeom>
            <a:solidFill>
              <a:srgbClr val="FFFFFF">
                <a:alpha val="100000"/>
              </a:srgbClr>
            </a:solidFill>
          </p:spPr>
          <p:txBody>
            <a:bodyPr/>
            <a:lstStyle/>
            <a:p>
              <a:endParaRPr/>
            </a:p>
          </p:txBody>
        </p:sp>
        <p:sp>
          <p:nvSpPr>
            <p:cNvPr id="393" name="rc115">
              <a:extLst>
                <a:ext uri="{FF2B5EF4-FFF2-40B4-BE49-F238E27FC236}">
                  <a16:creationId xmlns:a16="http://schemas.microsoft.com/office/drawing/2014/main" id="{E33B5C6D-FBD5-177E-3AA2-3BC59454B3B9}"/>
                </a:ext>
              </a:extLst>
            </p:cNvPr>
            <p:cNvSpPr/>
            <p:nvPr/>
          </p:nvSpPr>
          <p:spPr>
            <a:xfrm>
              <a:off x="3451274" y="4226018"/>
              <a:ext cx="219455" cy="219455"/>
            </a:xfrm>
            <a:prstGeom prst="rect">
              <a:avLst/>
            </a:prstGeom>
            <a:solidFill>
              <a:srgbClr val="FFFFFF">
                <a:alpha val="100000"/>
              </a:srgbClr>
            </a:solidFill>
          </p:spPr>
          <p:txBody>
            <a:bodyPr/>
            <a:lstStyle/>
            <a:p>
              <a:endParaRPr/>
            </a:p>
          </p:txBody>
        </p:sp>
        <p:sp>
          <p:nvSpPr>
            <p:cNvPr id="394" name="rc116">
              <a:extLst>
                <a:ext uri="{FF2B5EF4-FFF2-40B4-BE49-F238E27FC236}">
                  <a16:creationId xmlns:a16="http://schemas.microsoft.com/office/drawing/2014/main" id="{8EE5F1B8-127D-91F4-7861-EAD531423B4A}"/>
                </a:ext>
              </a:extLst>
            </p:cNvPr>
            <p:cNvSpPr/>
            <p:nvPr/>
          </p:nvSpPr>
          <p:spPr>
            <a:xfrm>
              <a:off x="3460274" y="4235018"/>
              <a:ext cx="201456" cy="201456"/>
            </a:xfrm>
            <a:prstGeom prst="rect">
              <a:avLst/>
            </a:prstGeom>
            <a:solidFill>
              <a:srgbClr val="4472C4">
                <a:alpha val="100000"/>
              </a:srgbClr>
            </a:solidFill>
          </p:spPr>
          <p:txBody>
            <a:bodyPr/>
            <a:lstStyle/>
            <a:p>
              <a:endParaRPr/>
            </a:p>
          </p:txBody>
        </p:sp>
        <p:sp>
          <p:nvSpPr>
            <p:cNvPr id="395" name="rc117">
              <a:extLst>
                <a:ext uri="{FF2B5EF4-FFF2-40B4-BE49-F238E27FC236}">
                  <a16:creationId xmlns:a16="http://schemas.microsoft.com/office/drawing/2014/main" id="{4D014969-0F3B-07BF-8146-5076D8D20AA7}"/>
                </a:ext>
              </a:extLst>
            </p:cNvPr>
            <p:cNvSpPr/>
            <p:nvPr/>
          </p:nvSpPr>
          <p:spPr>
            <a:xfrm>
              <a:off x="4792420" y="4226018"/>
              <a:ext cx="219455" cy="219455"/>
            </a:xfrm>
            <a:prstGeom prst="rect">
              <a:avLst/>
            </a:prstGeom>
            <a:solidFill>
              <a:srgbClr val="FFFFFF">
                <a:alpha val="100000"/>
              </a:srgbClr>
            </a:solidFill>
          </p:spPr>
          <p:txBody>
            <a:bodyPr/>
            <a:lstStyle/>
            <a:p>
              <a:endParaRPr/>
            </a:p>
          </p:txBody>
        </p:sp>
        <p:sp>
          <p:nvSpPr>
            <p:cNvPr id="396" name="rc118">
              <a:extLst>
                <a:ext uri="{FF2B5EF4-FFF2-40B4-BE49-F238E27FC236}">
                  <a16:creationId xmlns:a16="http://schemas.microsoft.com/office/drawing/2014/main" id="{8A4592FC-8A50-D139-F725-2F9A2BB260DD}"/>
                </a:ext>
              </a:extLst>
            </p:cNvPr>
            <p:cNvSpPr/>
            <p:nvPr/>
          </p:nvSpPr>
          <p:spPr>
            <a:xfrm>
              <a:off x="4801420" y="4235018"/>
              <a:ext cx="201456" cy="201456"/>
            </a:xfrm>
            <a:prstGeom prst="rect">
              <a:avLst/>
            </a:prstGeom>
            <a:solidFill>
              <a:srgbClr val="8FAADC">
                <a:alpha val="100000"/>
              </a:srgbClr>
            </a:solidFill>
          </p:spPr>
          <p:txBody>
            <a:bodyPr/>
            <a:lstStyle/>
            <a:p>
              <a:endParaRPr/>
            </a:p>
          </p:txBody>
        </p:sp>
        <p:sp>
          <p:nvSpPr>
            <p:cNvPr id="397" name="tx119">
              <a:extLst>
                <a:ext uri="{FF2B5EF4-FFF2-40B4-BE49-F238E27FC236}">
                  <a16:creationId xmlns:a16="http://schemas.microsoft.com/office/drawing/2014/main" id="{6C12AF81-2926-EF21-CDE4-12423B489F46}"/>
                </a:ext>
              </a:extLst>
            </p:cNvPr>
            <p:cNvSpPr/>
            <p:nvPr/>
          </p:nvSpPr>
          <p:spPr>
            <a:xfrm>
              <a:off x="3733993" y="4262014"/>
              <a:ext cx="995164" cy="119186"/>
            </a:xfrm>
            <a:prstGeom prst="rect">
              <a:avLst/>
            </a:prstGeom>
            <a:noFill/>
          </p:spPr>
          <p:txBody>
            <a:bodyPr wrap="none" lIns="0" tIns="0" rIns="0" bIns="0" anchor="ctr" anchorCtr="1"/>
            <a:lstStyle/>
            <a:p>
              <a:pPr marL="0" marR="0" indent="0" algn="l">
                <a:lnSpc>
                  <a:spcPts val="1000"/>
                </a:lnSpc>
                <a:spcBef>
                  <a:spcPts val="0"/>
                </a:spcBef>
                <a:spcAft>
                  <a:spcPts val="0"/>
                </a:spcAft>
              </a:pPr>
              <a:r>
                <a:rPr lang="en-US" sz="1000">
                  <a:solidFill>
                    <a:srgbClr val="000000">
                      <a:alpha val="100000"/>
                    </a:srgbClr>
                  </a:solidFill>
                  <a:cs typeface="Arial"/>
                </a:rPr>
                <a:t>New Investigator</a:t>
              </a:r>
              <a:endParaRPr sz="1000">
                <a:solidFill>
                  <a:srgbClr val="000000">
                    <a:alpha val="100000"/>
                  </a:srgbClr>
                </a:solidFill>
                <a:cs typeface="Arial"/>
              </a:endParaRPr>
            </a:p>
          </p:txBody>
        </p:sp>
        <p:sp>
          <p:nvSpPr>
            <p:cNvPr id="398" name="tx120">
              <a:extLst>
                <a:ext uri="{FF2B5EF4-FFF2-40B4-BE49-F238E27FC236}">
                  <a16:creationId xmlns:a16="http://schemas.microsoft.com/office/drawing/2014/main" id="{A0BA818D-ED62-804F-955A-F35CAB51ED73}"/>
                </a:ext>
              </a:extLst>
            </p:cNvPr>
            <p:cNvSpPr/>
            <p:nvPr/>
          </p:nvSpPr>
          <p:spPr>
            <a:xfrm>
              <a:off x="5075139" y="4262014"/>
              <a:ext cx="1051842" cy="119186"/>
            </a:xfrm>
            <a:prstGeom prst="rect">
              <a:avLst/>
            </a:prstGeom>
            <a:noFill/>
          </p:spPr>
          <p:txBody>
            <a:bodyPr wrap="none" lIns="0" tIns="0" rIns="0" bIns="0" anchor="ctr" anchorCtr="1"/>
            <a:lstStyle/>
            <a:p>
              <a:pPr marL="0" marR="0" indent="0" algn="l">
                <a:lnSpc>
                  <a:spcPts val="1000"/>
                </a:lnSpc>
                <a:spcBef>
                  <a:spcPts val="0"/>
                </a:spcBef>
                <a:spcAft>
                  <a:spcPts val="0"/>
                </a:spcAft>
              </a:pPr>
              <a:r>
                <a:rPr lang="en-US" sz="1000">
                  <a:solidFill>
                    <a:srgbClr val="000000">
                      <a:alpha val="100000"/>
                    </a:srgbClr>
                  </a:solidFill>
                  <a:cs typeface="Arial"/>
                </a:rPr>
                <a:t>Existing Investigator</a:t>
              </a:r>
              <a:endParaRPr sz="1000">
                <a:solidFill>
                  <a:srgbClr val="000000">
                    <a:alpha val="100000"/>
                  </a:srgbClr>
                </a:solidFill>
                <a:cs typeface="Arial"/>
              </a:endParaRPr>
            </a:p>
          </p:txBody>
        </p:sp>
        <p:sp>
          <p:nvSpPr>
            <p:cNvPr id="399" name="tx121">
              <a:extLst>
                <a:ext uri="{FF2B5EF4-FFF2-40B4-BE49-F238E27FC236}">
                  <a16:creationId xmlns:a16="http://schemas.microsoft.com/office/drawing/2014/main" id="{868A9DE3-CFB2-BF75-EA6F-212214BD2B71}"/>
                </a:ext>
              </a:extLst>
            </p:cNvPr>
            <p:cNvSpPr/>
            <p:nvPr/>
          </p:nvSpPr>
          <p:spPr>
            <a:xfrm>
              <a:off x="2835902" y="938074"/>
              <a:ext cx="3843188" cy="166861"/>
            </a:xfrm>
            <a:prstGeom prst="rect">
              <a:avLst/>
            </a:prstGeom>
            <a:noFill/>
          </p:spPr>
          <p:txBody>
            <a:bodyPr wrap="none" lIns="0" tIns="0" rIns="0" bIns="0" anchor="ctr" anchorCtr="1"/>
            <a:lstStyle/>
            <a:p>
              <a:pPr marL="0" marR="0" indent="0" algn="l">
                <a:lnSpc>
                  <a:spcPts val="1400"/>
                </a:lnSpc>
                <a:spcBef>
                  <a:spcPts val="0"/>
                </a:spcBef>
                <a:spcAft>
                  <a:spcPts val="0"/>
                </a:spcAft>
              </a:pPr>
              <a:r>
                <a:rPr sz="1400" b="1">
                  <a:solidFill>
                    <a:srgbClr val="000000">
                      <a:alpha val="100000"/>
                    </a:srgbClr>
                  </a:solidFill>
                  <a:cs typeface="Arial"/>
                </a:rPr>
                <a:t>Distribution of Active Investigators over Time</a:t>
              </a:r>
            </a:p>
          </p:txBody>
        </p:sp>
      </p:grpSp>
    </p:spTree>
    <p:extLst>
      <p:ext uri="{BB962C8B-B14F-4D97-AF65-F5344CB8AC3E}">
        <p14:creationId xmlns:p14="http://schemas.microsoft.com/office/powerpoint/2010/main" val="19033781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B2051-C365-759C-7BFA-0D4357F403AB}"/>
              </a:ext>
            </a:extLst>
          </p:cNvPr>
          <p:cNvSpPr>
            <a:spLocks noGrp="1"/>
          </p:cNvSpPr>
          <p:nvPr>
            <p:ph type="title"/>
          </p:nvPr>
        </p:nvSpPr>
        <p:spPr/>
        <p:txBody>
          <a:bodyPr/>
          <a:lstStyle/>
          <a:p>
            <a:r>
              <a:rPr lang="en-US" sz="2800"/>
              <a:t>VA Investigator Distribution Analysis and Research Impact  | High Level Investigator Overview</a:t>
            </a:r>
          </a:p>
        </p:txBody>
      </p:sp>
      <p:sp>
        <p:nvSpPr>
          <p:cNvPr id="22" name="Slide Number Placeholder 21">
            <a:extLst>
              <a:ext uri="{FF2B5EF4-FFF2-40B4-BE49-F238E27FC236}">
                <a16:creationId xmlns:a16="http://schemas.microsoft.com/office/drawing/2014/main" id="{4D5B0BA8-F631-1A6F-7651-4F0BE339AD24}"/>
              </a:ext>
            </a:extLst>
          </p:cNvPr>
          <p:cNvSpPr>
            <a:spLocks noGrp="1"/>
          </p:cNvSpPr>
          <p:nvPr>
            <p:ph type="sldNum" sz="quarter" idx="12"/>
          </p:nvPr>
        </p:nvSpPr>
        <p:spPr/>
        <p:txBody>
          <a:bodyPr/>
          <a:lstStyle/>
          <a:p>
            <a:r>
              <a:rPr lang="en-US"/>
              <a:t>43</a:t>
            </a:r>
          </a:p>
        </p:txBody>
      </p:sp>
      <p:cxnSp>
        <p:nvCxnSpPr>
          <p:cNvPr id="4" name="Straight Arrow Connector 3">
            <a:extLst>
              <a:ext uri="{FF2B5EF4-FFF2-40B4-BE49-F238E27FC236}">
                <a16:creationId xmlns:a16="http://schemas.microsoft.com/office/drawing/2014/main" id="{CA1CBAC3-D384-7EFB-F338-2D664A2DDA74}"/>
              </a:ext>
            </a:extLst>
          </p:cNvPr>
          <p:cNvCxnSpPr/>
          <p:nvPr/>
        </p:nvCxnSpPr>
        <p:spPr>
          <a:xfrm flipV="1">
            <a:off x="279817" y="1364672"/>
            <a:ext cx="11619874" cy="22485"/>
          </a:xfrm>
          <a:prstGeom prst="straightConnector1">
            <a:avLst/>
          </a:prstGeom>
          <a:ln w="12700">
            <a:solidFill>
              <a:srgbClr val="002F56"/>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08D9E657-0821-BF77-7016-B9EB88475F22}"/>
              </a:ext>
            </a:extLst>
          </p:cNvPr>
          <p:cNvSpPr/>
          <p:nvPr/>
        </p:nvSpPr>
        <p:spPr>
          <a:xfrm>
            <a:off x="294819" y="1460937"/>
            <a:ext cx="11639484" cy="560021"/>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t>How many investigators are clinicians?</a:t>
            </a:r>
            <a:endParaRPr lang="en-US"/>
          </a:p>
        </p:txBody>
      </p:sp>
      <p:sp>
        <p:nvSpPr>
          <p:cNvPr id="10" name="Rectangle 9">
            <a:extLst>
              <a:ext uri="{FF2B5EF4-FFF2-40B4-BE49-F238E27FC236}">
                <a16:creationId xmlns:a16="http://schemas.microsoft.com/office/drawing/2014/main" id="{ECEFA2DF-2CFC-D3F4-2644-C729FD713BB4}"/>
              </a:ext>
            </a:extLst>
          </p:cNvPr>
          <p:cNvSpPr/>
          <p:nvPr/>
        </p:nvSpPr>
        <p:spPr>
          <a:xfrm>
            <a:off x="297705" y="1971463"/>
            <a:ext cx="4109952" cy="3925313"/>
          </a:xfrm>
          <a:prstGeom prst="rect">
            <a:avLst/>
          </a:prstGeom>
          <a:no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spcBef>
                <a:spcPts val="1200"/>
              </a:spcBef>
              <a:buFont typeface="Arial,Sans-Serif" panose="020B0604020202020204" pitchFamily="34" charset="0"/>
              <a:buChar char="•"/>
            </a:pPr>
            <a:r>
              <a:rPr lang="en-US" sz="1600">
                <a:solidFill>
                  <a:schemeClr val="tx1"/>
                </a:solidFill>
                <a:cs typeface="Arial"/>
              </a:rPr>
              <a:t>Clinician status is self-identified through a RAFT tag</a:t>
            </a:r>
          </a:p>
          <a:p>
            <a:pPr marL="285750" indent="-285750">
              <a:spcBef>
                <a:spcPts val="1200"/>
              </a:spcBef>
              <a:buFont typeface="Arial,Sans-Serif" panose="020B0604020202020204" pitchFamily="34" charset="0"/>
              <a:buChar char="•"/>
            </a:pPr>
            <a:r>
              <a:rPr lang="en-US" sz="1600">
                <a:solidFill>
                  <a:schemeClr val="tx1"/>
                </a:solidFill>
                <a:cs typeface="Arial"/>
              </a:rPr>
              <a:t>Investigators in the Suicide Prevention AMP hold various Doctorate level degrees (i.e., Ph.D., M.D., and D.Sc.)</a:t>
            </a:r>
          </a:p>
          <a:p>
            <a:pPr marL="285750" indent="-285750">
              <a:spcBef>
                <a:spcPts val="1200"/>
              </a:spcBef>
              <a:buFont typeface="Arial,Sans-Serif" panose="020B0604020202020204" pitchFamily="34" charset="0"/>
              <a:buChar char="•"/>
            </a:pPr>
            <a:r>
              <a:rPr lang="en-US" sz="1600">
                <a:solidFill>
                  <a:schemeClr val="tx1"/>
                </a:solidFill>
                <a:cs typeface="Arial"/>
              </a:rPr>
              <a:t>Clinician investigators in the AMP slightly out number non-clinician investigators </a:t>
            </a:r>
          </a:p>
          <a:p>
            <a:pPr marL="742950" lvl="1" indent="-285750">
              <a:spcBef>
                <a:spcPts val="1200"/>
              </a:spcBef>
              <a:buFont typeface="Arial,Sans-Serif" panose="020B0604020202020204" pitchFamily="34" charset="0"/>
              <a:buChar char="•"/>
            </a:pPr>
            <a:r>
              <a:rPr lang="en-US" sz="1400" b="1">
                <a:solidFill>
                  <a:schemeClr val="tx1"/>
                </a:solidFill>
                <a:cs typeface="Arial"/>
              </a:rPr>
              <a:t>47 investigators (45%) are considered clinicians </a:t>
            </a:r>
          </a:p>
          <a:p>
            <a:pPr marL="742950" lvl="1" indent="-285750">
              <a:spcBef>
                <a:spcPts val="1200"/>
              </a:spcBef>
              <a:buFont typeface="Arial,Sans-Serif" panose="020B0604020202020204" pitchFamily="34" charset="0"/>
              <a:buChar char="•"/>
            </a:pPr>
            <a:r>
              <a:rPr lang="en-US" sz="1400" b="1">
                <a:solidFill>
                  <a:schemeClr val="tx1"/>
                </a:solidFill>
                <a:cs typeface="Arial"/>
              </a:rPr>
              <a:t>28 investigators (27%) are considered non-clinicians </a:t>
            </a:r>
          </a:p>
          <a:p>
            <a:pPr marL="742950" lvl="1" indent="-285750">
              <a:spcBef>
                <a:spcPts val="1200"/>
              </a:spcBef>
              <a:buFont typeface="Arial,Sans-Serif" panose="020B0604020202020204" pitchFamily="34" charset="0"/>
              <a:buChar char="•"/>
            </a:pPr>
            <a:r>
              <a:rPr lang="en-US" sz="1400" b="1">
                <a:solidFill>
                  <a:schemeClr val="tx1"/>
                </a:solidFill>
                <a:cs typeface="Arial"/>
              </a:rPr>
              <a:t>30 investigators (29%) did not self-identify a investigators status </a:t>
            </a:r>
          </a:p>
        </p:txBody>
      </p:sp>
      <p:grpSp>
        <p:nvGrpSpPr>
          <p:cNvPr id="31" name="Group 30">
            <a:extLst>
              <a:ext uri="{FF2B5EF4-FFF2-40B4-BE49-F238E27FC236}">
                <a16:creationId xmlns:a16="http://schemas.microsoft.com/office/drawing/2014/main" id="{960F9EE0-BDCC-A612-8081-A8CCF523DA64}"/>
              </a:ext>
            </a:extLst>
          </p:cNvPr>
          <p:cNvGrpSpPr/>
          <p:nvPr/>
        </p:nvGrpSpPr>
        <p:grpSpPr>
          <a:xfrm>
            <a:off x="4839855" y="2094738"/>
            <a:ext cx="6400800" cy="3657600"/>
            <a:chOff x="914400" y="914400"/>
            <a:chExt cx="6400800" cy="3657600"/>
          </a:xfrm>
        </p:grpSpPr>
        <p:sp>
          <p:nvSpPr>
            <p:cNvPr id="32" name="rc3">
              <a:extLst>
                <a:ext uri="{FF2B5EF4-FFF2-40B4-BE49-F238E27FC236}">
                  <a16:creationId xmlns:a16="http://schemas.microsoft.com/office/drawing/2014/main" id="{AD3ABA3E-6F7E-86C0-4676-A9030AC211B8}"/>
                </a:ext>
              </a:extLst>
            </p:cNvPr>
            <p:cNvSpPr/>
            <p:nvPr/>
          </p:nvSpPr>
          <p:spPr>
            <a:xfrm>
              <a:off x="914400" y="914400"/>
              <a:ext cx="6400800" cy="3657600"/>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33" name="pg4">
              <a:extLst>
                <a:ext uri="{FF2B5EF4-FFF2-40B4-BE49-F238E27FC236}">
                  <a16:creationId xmlns:a16="http://schemas.microsoft.com/office/drawing/2014/main" id="{5F2D64FF-674E-425C-7F51-0FA55DAA84A8}"/>
                </a:ext>
              </a:extLst>
            </p:cNvPr>
            <p:cNvSpPr/>
            <p:nvPr/>
          </p:nvSpPr>
          <p:spPr>
            <a:xfrm>
              <a:off x="3568598" y="1495246"/>
              <a:ext cx="1367346" cy="2661497"/>
            </a:xfrm>
            <a:custGeom>
              <a:avLst/>
              <a:gdLst/>
              <a:ahLst/>
              <a:cxnLst/>
              <a:rect l="0" t="0" r="0" b="0"/>
              <a:pathLst>
                <a:path w="1367346" h="2661497">
                  <a:moveTo>
                    <a:pt x="0" y="1367445"/>
                  </a:moveTo>
                  <a:lnTo>
                    <a:pt x="15240" y="1412068"/>
                  </a:lnTo>
                  <a:lnTo>
                    <a:pt x="30480" y="1456690"/>
                  </a:lnTo>
                  <a:lnTo>
                    <a:pt x="45721" y="1501313"/>
                  </a:lnTo>
                  <a:lnTo>
                    <a:pt x="60961" y="1545935"/>
                  </a:lnTo>
                  <a:lnTo>
                    <a:pt x="76202" y="1590558"/>
                  </a:lnTo>
                  <a:lnTo>
                    <a:pt x="91442" y="1635180"/>
                  </a:lnTo>
                  <a:lnTo>
                    <a:pt x="106682" y="1679803"/>
                  </a:lnTo>
                  <a:lnTo>
                    <a:pt x="121923" y="1724425"/>
                  </a:lnTo>
                  <a:lnTo>
                    <a:pt x="137163" y="1769048"/>
                  </a:lnTo>
                  <a:lnTo>
                    <a:pt x="152404" y="1813670"/>
                  </a:lnTo>
                  <a:lnTo>
                    <a:pt x="167644" y="1858293"/>
                  </a:lnTo>
                  <a:lnTo>
                    <a:pt x="182884" y="1902915"/>
                  </a:lnTo>
                  <a:lnTo>
                    <a:pt x="198125" y="1947537"/>
                  </a:lnTo>
                  <a:lnTo>
                    <a:pt x="213365" y="1992160"/>
                  </a:lnTo>
                  <a:lnTo>
                    <a:pt x="228606" y="2036782"/>
                  </a:lnTo>
                  <a:lnTo>
                    <a:pt x="243846" y="2081405"/>
                  </a:lnTo>
                  <a:lnTo>
                    <a:pt x="259086" y="2126027"/>
                  </a:lnTo>
                  <a:lnTo>
                    <a:pt x="274327" y="2170650"/>
                  </a:lnTo>
                  <a:lnTo>
                    <a:pt x="289567" y="2215272"/>
                  </a:lnTo>
                  <a:lnTo>
                    <a:pt x="304808" y="2259895"/>
                  </a:lnTo>
                  <a:lnTo>
                    <a:pt x="320048" y="2304517"/>
                  </a:lnTo>
                  <a:lnTo>
                    <a:pt x="335288" y="2349140"/>
                  </a:lnTo>
                  <a:lnTo>
                    <a:pt x="350529" y="2393762"/>
                  </a:lnTo>
                  <a:lnTo>
                    <a:pt x="365769" y="2438385"/>
                  </a:lnTo>
                  <a:lnTo>
                    <a:pt x="381010" y="2483007"/>
                  </a:lnTo>
                  <a:lnTo>
                    <a:pt x="396250" y="2527630"/>
                  </a:lnTo>
                  <a:lnTo>
                    <a:pt x="411490" y="2572252"/>
                  </a:lnTo>
                  <a:lnTo>
                    <a:pt x="426731" y="2616874"/>
                  </a:lnTo>
                  <a:lnTo>
                    <a:pt x="441971" y="2661497"/>
                  </a:lnTo>
                  <a:lnTo>
                    <a:pt x="485558" y="2645781"/>
                  </a:lnTo>
                  <a:lnTo>
                    <a:pt x="528588" y="2628597"/>
                  </a:lnTo>
                  <a:lnTo>
                    <a:pt x="571011" y="2609965"/>
                  </a:lnTo>
                  <a:lnTo>
                    <a:pt x="612778" y="2589906"/>
                  </a:lnTo>
                  <a:lnTo>
                    <a:pt x="653842" y="2568444"/>
                  </a:lnTo>
                  <a:lnTo>
                    <a:pt x="694155" y="2545604"/>
                  </a:lnTo>
                  <a:lnTo>
                    <a:pt x="733671" y="2521410"/>
                  </a:lnTo>
                  <a:lnTo>
                    <a:pt x="772344" y="2495892"/>
                  </a:lnTo>
                  <a:lnTo>
                    <a:pt x="810131" y="2469078"/>
                  </a:lnTo>
                  <a:lnTo>
                    <a:pt x="846988" y="2441000"/>
                  </a:lnTo>
                  <a:lnTo>
                    <a:pt x="882873" y="2411688"/>
                  </a:lnTo>
                  <a:lnTo>
                    <a:pt x="917744" y="2381178"/>
                  </a:lnTo>
                  <a:lnTo>
                    <a:pt x="951561" y="2349504"/>
                  </a:lnTo>
                  <a:lnTo>
                    <a:pt x="984285" y="2316703"/>
                  </a:lnTo>
                  <a:lnTo>
                    <a:pt x="1015880" y="2282812"/>
                  </a:lnTo>
                  <a:lnTo>
                    <a:pt x="1046308" y="2247869"/>
                  </a:lnTo>
                  <a:lnTo>
                    <a:pt x="1075535" y="2211916"/>
                  </a:lnTo>
                  <a:lnTo>
                    <a:pt x="1103527" y="2174994"/>
                  </a:lnTo>
                  <a:lnTo>
                    <a:pt x="1130253" y="2137144"/>
                  </a:lnTo>
                  <a:lnTo>
                    <a:pt x="1155680" y="2098411"/>
                  </a:lnTo>
                  <a:lnTo>
                    <a:pt x="1179781" y="2058838"/>
                  </a:lnTo>
                  <a:lnTo>
                    <a:pt x="1202527" y="2018472"/>
                  </a:lnTo>
                  <a:lnTo>
                    <a:pt x="1223893" y="1977358"/>
                  </a:lnTo>
                  <a:lnTo>
                    <a:pt x="1243853" y="1935544"/>
                  </a:lnTo>
                  <a:lnTo>
                    <a:pt x="1262386" y="1893077"/>
                  </a:lnTo>
                  <a:lnTo>
                    <a:pt x="1279469" y="1850008"/>
                  </a:lnTo>
                  <a:lnTo>
                    <a:pt x="1295083" y="1806384"/>
                  </a:lnTo>
                  <a:lnTo>
                    <a:pt x="1309210" y="1762256"/>
                  </a:lnTo>
                  <a:lnTo>
                    <a:pt x="1321834" y="1717675"/>
                  </a:lnTo>
                  <a:lnTo>
                    <a:pt x="1332941" y="1672692"/>
                  </a:lnTo>
                  <a:lnTo>
                    <a:pt x="1342517" y="1627358"/>
                  </a:lnTo>
                  <a:lnTo>
                    <a:pt x="1350552" y="1581726"/>
                  </a:lnTo>
                  <a:lnTo>
                    <a:pt x="1357036" y="1535848"/>
                  </a:lnTo>
                  <a:lnTo>
                    <a:pt x="1361963" y="1489777"/>
                  </a:lnTo>
                  <a:lnTo>
                    <a:pt x="1365325" y="1443565"/>
                  </a:lnTo>
                  <a:lnTo>
                    <a:pt x="1367120" y="1397266"/>
                  </a:lnTo>
                  <a:lnTo>
                    <a:pt x="1367346" y="1350932"/>
                  </a:lnTo>
                  <a:lnTo>
                    <a:pt x="1366001" y="1304618"/>
                  </a:lnTo>
                  <a:lnTo>
                    <a:pt x="1363089" y="1258376"/>
                  </a:lnTo>
                  <a:lnTo>
                    <a:pt x="1358611" y="1212258"/>
                  </a:lnTo>
                  <a:lnTo>
                    <a:pt x="1352574" y="1166319"/>
                  </a:lnTo>
                  <a:lnTo>
                    <a:pt x="1344983" y="1120611"/>
                  </a:lnTo>
                  <a:lnTo>
                    <a:pt x="1335849" y="1075187"/>
                  </a:lnTo>
                  <a:lnTo>
                    <a:pt x="1325181" y="1030098"/>
                  </a:lnTo>
                  <a:lnTo>
                    <a:pt x="1312991" y="985396"/>
                  </a:lnTo>
                  <a:lnTo>
                    <a:pt x="1299294" y="941133"/>
                  </a:lnTo>
                  <a:lnTo>
                    <a:pt x="1284105" y="897359"/>
                  </a:lnTo>
                  <a:lnTo>
                    <a:pt x="1267442" y="854125"/>
                  </a:lnTo>
                  <a:lnTo>
                    <a:pt x="1249324" y="811480"/>
                  </a:lnTo>
                  <a:lnTo>
                    <a:pt x="1229771" y="769474"/>
                  </a:lnTo>
                  <a:lnTo>
                    <a:pt x="1208807" y="728154"/>
                  </a:lnTo>
                  <a:lnTo>
                    <a:pt x="1186454" y="687568"/>
                  </a:lnTo>
                  <a:lnTo>
                    <a:pt x="1162740" y="647763"/>
                  </a:lnTo>
                  <a:lnTo>
                    <a:pt x="1137691" y="608784"/>
                  </a:lnTo>
                  <a:lnTo>
                    <a:pt x="1111335" y="570676"/>
                  </a:lnTo>
                  <a:lnTo>
                    <a:pt x="1083703" y="533482"/>
                  </a:lnTo>
                  <a:lnTo>
                    <a:pt x="1054828" y="497247"/>
                  </a:lnTo>
                  <a:lnTo>
                    <a:pt x="1024741" y="462010"/>
                  </a:lnTo>
                  <a:lnTo>
                    <a:pt x="993478" y="427813"/>
                  </a:lnTo>
                  <a:lnTo>
                    <a:pt x="961074" y="394694"/>
                  </a:lnTo>
                  <a:lnTo>
                    <a:pt x="927567" y="362693"/>
                  </a:lnTo>
                  <a:lnTo>
                    <a:pt x="892994" y="331845"/>
                  </a:lnTo>
                  <a:lnTo>
                    <a:pt x="857397" y="302186"/>
                  </a:lnTo>
                  <a:lnTo>
                    <a:pt x="820815" y="273750"/>
                  </a:lnTo>
                  <a:lnTo>
                    <a:pt x="783291" y="246569"/>
                  </a:lnTo>
                  <a:lnTo>
                    <a:pt x="744867" y="220676"/>
                  </a:lnTo>
                  <a:lnTo>
                    <a:pt x="705589" y="196099"/>
                  </a:lnTo>
                  <a:lnTo>
                    <a:pt x="665500" y="172867"/>
                  </a:lnTo>
                  <a:lnTo>
                    <a:pt x="624647" y="151006"/>
                  </a:lnTo>
                  <a:lnTo>
                    <a:pt x="583077" y="130542"/>
                  </a:lnTo>
                  <a:lnTo>
                    <a:pt x="540838" y="111499"/>
                  </a:lnTo>
                  <a:lnTo>
                    <a:pt x="497977" y="93897"/>
                  </a:lnTo>
                  <a:lnTo>
                    <a:pt x="454545" y="77757"/>
                  </a:lnTo>
                  <a:lnTo>
                    <a:pt x="410591" y="63098"/>
                  </a:lnTo>
                  <a:lnTo>
                    <a:pt x="366166" y="49936"/>
                  </a:lnTo>
                  <a:lnTo>
                    <a:pt x="321320" y="38287"/>
                  </a:lnTo>
                  <a:lnTo>
                    <a:pt x="276105" y="28164"/>
                  </a:lnTo>
                  <a:lnTo>
                    <a:pt x="230574" y="19579"/>
                  </a:lnTo>
                  <a:lnTo>
                    <a:pt x="184777" y="12541"/>
                  </a:lnTo>
                  <a:lnTo>
                    <a:pt x="138769" y="7059"/>
                  </a:lnTo>
                  <a:lnTo>
                    <a:pt x="92601" y="3139"/>
                  </a:lnTo>
                  <a:lnTo>
                    <a:pt x="46327" y="784"/>
                  </a:lnTo>
                  <a:lnTo>
                    <a:pt x="0" y="0"/>
                  </a:lnTo>
                  <a:lnTo>
                    <a:pt x="0" y="47153"/>
                  </a:lnTo>
                  <a:lnTo>
                    <a:pt x="0" y="94306"/>
                  </a:lnTo>
                  <a:lnTo>
                    <a:pt x="0" y="141459"/>
                  </a:lnTo>
                  <a:lnTo>
                    <a:pt x="0" y="188613"/>
                  </a:lnTo>
                  <a:lnTo>
                    <a:pt x="0" y="235766"/>
                  </a:lnTo>
                  <a:lnTo>
                    <a:pt x="0" y="282919"/>
                  </a:lnTo>
                  <a:lnTo>
                    <a:pt x="0" y="330073"/>
                  </a:lnTo>
                  <a:lnTo>
                    <a:pt x="0" y="377226"/>
                  </a:lnTo>
                  <a:lnTo>
                    <a:pt x="0" y="424379"/>
                  </a:lnTo>
                  <a:lnTo>
                    <a:pt x="0" y="471533"/>
                  </a:lnTo>
                  <a:lnTo>
                    <a:pt x="0" y="518686"/>
                  </a:lnTo>
                  <a:lnTo>
                    <a:pt x="0" y="565839"/>
                  </a:lnTo>
                  <a:lnTo>
                    <a:pt x="0" y="612992"/>
                  </a:lnTo>
                  <a:lnTo>
                    <a:pt x="0" y="660146"/>
                  </a:lnTo>
                  <a:lnTo>
                    <a:pt x="0" y="707299"/>
                  </a:lnTo>
                  <a:lnTo>
                    <a:pt x="0" y="754452"/>
                  </a:lnTo>
                  <a:lnTo>
                    <a:pt x="0" y="801606"/>
                  </a:lnTo>
                  <a:lnTo>
                    <a:pt x="0" y="848759"/>
                  </a:lnTo>
                  <a:lnTo>
                    <a:pt x="0" y="895912"/>
                  </a:lnTo>
                  <a:lnTo>
                    <a:pt x="0" y="943066"/>
                  </a:lnTo>
                  <a:lnTo>
                    <a:pt x="0" y="990219"/>
                  </a:lnTo>
                  <a:lnTo>
                    <a:pt x="0" y="1037372"/>
                  </a:lnTo>
                  <a:lnTo>
                    <a:pt x="0" y="1084526"/>
                  </a:lnTo>
                  <a:lnTo>
                    <a:pt x="0" y="1131679"/>
                  </a:lnTo>
                  <a:lnTo>
                    <a:pt x="0" y="1178832"/>
                  </a:lnTo>
                  <a:lnTo>
                    <a:pt x="0" y="1225985"/>
                  </a:lnTo>
                  <a:lnTo>
                    <a:pt x="0" y="1273139"/>
                  </a:lnTo>
                  <a:lnTo>
                    <a:pt x="0" y="1320292"/>
                  </a:lnTo>
                  <a:close/>
                </a:path>
              </a:pathLst>
            </a:custGeom>
            <a:solidFill>
              <a:srgbClr val="4472C4">
                <a:alpha val="100000"/>
              </a:srgbClr>
            </a:solidFill>
          </p:spPr>
          <p:txBody>
            <a:bodyPr/>
            <a:lstStyle/>
            <a:p>
              <a:endParaRPr/>
            </a:p>
          </p:txBody>
        </p:sp>
        <p:sp>
          <p:nvSpPr>
            <p:cNvPr id="34" name="pg5">
              <a:extLst>
                <a:ext uri="{FF2B5EF4-FFF2-40B4-BE49-F238E27FC236}">
                  <a16:creationId xmlns:a16="http://schemas.microsoft.com/office/drawing/2014/main" id="{ED9E6A8A-7DBE-FF73-B509-D5D03804FCB3}"/>
                </a:ext>
              </a:extLst>
            </p:cNvPr>
            <p:cNvSpPr/>
            <p:nvPr/>
          </p:nvSpPr>
          <p:spPr>
            <a:xfrm>
              <a:off x="2201263" y="1495246"/>
              <a:ext cx="1367335" cy="1671731"/>
            </a:xfrm>
            <a:custGeom>
              <a:avLst/>
              <a:gdLst/>
              <a:ahLst/>
              <a:cxnLst/>
              <a:rect l="0" t="0" r="0" b="0"/>
              <a:pathLst>
                <a:path w="1367335" h="1671731">
                  <a:moveTo>
                    <a:pt x="1367335" y="1367445"/>
                  </a:moveTo>
                  <a:lnTo>
                    <a:pt x="1367335" y="1320292"/>
                  </a:lnTo>
                  <a:lnTo>
                    <a:pt x="1367335" y="1273139"/>
                  </a:lnTo>
                  <a:lnTo>
                    <a:pt x="1367335" y="1225985"/>
                  </a:lnTo>
                  <a:lnTo>
                    <a:pt x="1367335" y="1178832"/>
                  </a:lnTo>
                  <a:lnTo>
                    <a:pt x="1367335" y="1131679"/>
                  </a:lnTo>
                  <a:lnTo>
                    <a:pt x="1367335" y="1084526"/>
                  </a:lnTo>
                  <a:lnTo>
                    <a:pt x="1367335" y="1037372"/>
                  </a:lnTo>
                  <a:lnTo>
                    <a:pt x="1367335" y="990219"/>
                  </a:lnTo>
                  <a:lnTo>
                    <a:pt x="1367335" y="943066"/>
                  </a:lnTo>
                  <a:lnTo>
                    <a:pt x="1367335" y="895912"/>
                  </a:lnTo>
                  <a:lnTo>
                    <a:pt x="1367335" y="848759"/>
                  </a:lnTo>
                  <a:lnTo>
                    <a:pt x="1367335" y="801606"/>
                  </a:lnTo>
                  <a:lnTo>
                    <a:pt x="1367335" y="754452"/>
                  </a:lnTo>
                  <a:lnTo>
                    <a:pt x="1367335" y="707299"/>
                  </a:lnTo>
                  <a:lnTo>
                    <a:pt x="1367335" y="660146"/>
                  </a:lnTo>
                  <a:lnTo>
                    <a:pt x="1367335" y="612992"/>
                  </a:lnTo>
                  <a:lnTo>
                    <a:pt x="1367335" y="565839"/>
                  </a:lnTo>
                  <a:lnTo>
                    <a:pt x="1367335" y="518686"/>
                  </a:lnTo>
                  <a:lnTo>
                    <a:pt x="1367335" y="471533"/>
                  </a:lnTo>
                  <a:lnTo>
                    <a:pt x="1367335" y="424379"/>
                  </a:lnTo>
                  <a:lnTo>
                    <a:pt x="1367335" y="377226"/>
                  </a:lnTo>
                  <a:lnTo>
                    <a:pt x="1367335" y="330073"/>
                  </a:lnTo>
                  <a:lnTo>
                    <a:pt x="1367335" y="282919"/>
                  </a:lnTo>
                  <a:lnTo>
                    <a:pt x="1367335" y="235766"/>
                  </a:lnTo>
                  <a:lnTo>
                    <a:pt x="1367335" y="188613"/>
                  </a:lnTo>
                  <a:lnTo>
                    <a:pt x="1367335" y="141459"/>
                  </a:lnTo>
                  <a:lnTo>
                    <a:pt x="1367335" y="94306"/>
                  </a:lnTo>
                  <a:lnTo>
                    <a:pt x="1367335" y="47153"/>
                  </a:lnTo>
                  <a:lnTo>
                    <a:pt x="1367335" y="0"/>
                  </a:lnTo>
                  <a:lnTo>
                    <a:pt x="1321026" y="784"/>
                  </a:lnTo>
                  <a:lnTo>
                    <a:pt x="1274771" y="3136"/>
                  </a:lnTo>
                  <a:lnTo>
                    <a:pt x="1228621" y="7053"/>
                  </a:lnTo>
                  <a:lnTo>
                    <a:pt x="1182631" y="12531"/>
                  </a:lnTo>
                  <a:lnTo>
                    <a:pt x="1136853" y="19563"/>
                  </a:lnTo>
                  <a:lnTo>
                    <a:pt x="1091339" y="28142"/>
                  </a:lnTo>
                  <a:lnTo>
                    <a:pt x="1046141" y="38257"/>
                  </a:lnTo>
                  <a:lnTo>
                    <a:pt x="1001312" y="49896"/>
                  </a:lnTo>
                  <a:lnTo>
                    <a:pt x="956903" y="63047"/>
                  </a:lnTo>
                  <a:lnTo>
                    <a:pt x="912965" y="77695"/>
                  </a:lnTo>
                  <a:lnTo>
                    <a:pt x="869548" y="93822"/>
                  </a:lnTo>
                  <a:lnTo>
                    <a:pt x="826702" y="111410"/>
                  </a:lnTo>
                  <a:lnTo>
                    <a:pt x="784476" y="130439"/>
                  </a:lnTo>
                  <a:lnTo>
                    <a:pt x="742919" y="150887"/>
                  </a:lnTo>
                  <a:lnTo>
                    <a:pt x="702079" y="172731"/>
                  </a:lnTo>
                  <a:lnTo>
                    <a:pt x="662001" y="195945"/>
                  </a:lnTo>
                  <a:lnTo>
                    <a:pt x="622733" y="220504"/>
                  </a:lnTo>
                  <a:lnTo>
                    <a:pt x="584318" y="246378"/>
                  </a:lnTo>
                  <a:lnTo>
                    <a:pt x="546802" y="273538"/>
                  </a:lnTo>
                  <a:lnTo>
                    <a:pt x="510228" y="301953"/>
                  </a:lnTo>
                  <a:lnTo>
                    <a:pt x="474636" y="331590"/>
                  </a:lnTo>
                  <a:lnTo>
                    <a:pt x="440069" y="362415"/>
                  </a:lnTo>
                  <a:lnTo>
                    <a:pt x="406565" y="394394"/>
                  </a:lnTo>
                  <a:lnTo>
                    <a:pt x="374164" y="427489"/>
                  </a:lnTo>
                  <a:lnTo>
                    <a:pt x="342902" y="461662"/>
                  </a:lnTo>
                  <a:lnTo>
                    <a:pt x="312815" y="496874"/>
                  </a:lnTo>
                  <a:lnTo>
                    <a:pt x="283938" y="533085"/>
                  </a:lnTo>
                  <a:lnTo>
                    <a:pt x="256303" y="570253"/>
                  </a:lnTo>
                  <a:lnTo>
                    <a:pt x="229943" y="608335"/>
                  </a:lnTo>
                  <a:lnTo>
                    <a:pt x="204888" y="647288"/>
                  </a:lnTo>
                  <a:lnTo>
                    <a:pt x="181167" y="687068"/>
                  </a:lnTo>
                  <a:lnTo>
                    <a:pt x="158806" y="727628"/>
                  </a:lnTo>
                  <a:lnTo>
                    <a:pt x="137832" y="768922"/>
                  </a:lnTo>
                  <a:lnTo>
                    <a:pt x="118268" y="810902"/>
                  </a:lnTo>
                  <a:lnTo>
                    <a:pt x="100137" y="853522"/>
                  </a:lnTo>
                  <a:lnTo>
                    <a:pt x="83460" y="896730"/>
                  </a:lnTo>
                  <a:lnTo>
                    <a:pt x="68256" y="940479"/>
                  </a:lnTo>
                  <a:lnTo>
                    <a:pt x="54541" y="984717"/>
                  </a:lnTo>
                  <a:lnTo>
                    <a:pt x="42333" y="1029395"/>
                  </a:lnTo>
                  <a:lnTo>
                    <a:pt x="31645" y="1074460"/>
                  </a:lnTo>
                  <a:lnTo>
                    <a:pt x="22489" y="1119861"/>
                  </a:lnTo>
                  <a:lnTo>
                    <a:pt x="14876" y="1165547"/>
                  </a:lnTo>
                  <a:lnTo>
                    <a:pt x="8815" y="1211464"/>
                  </a:lnTo>
                  <a:lnTo>
                    <a:pt x="4311" y="1257560"/>
                  </a:lnTo>
                  <a:lnTo>
                    <a:pt x="1372" y="1303782"/>
                  </a:lnTo>
                  <a:lnTo>
                    <a:pt x="0" y="1350077"/>
                  </a:lnTo>
                  <a:lnTo>
                    <a:pt x="196" y="1396392"/>
                  </a:lnTo>
                  <a:lnTo>
                    <a:pt x="1960" y="1442674"/>
                  </a:lnTo>
                  <a:lnTo>
                    <a:pt x="5291" y="1488869"/>
                  </a:lnTo>
                  <a:lnTo>
                    <a:pt x="10184" y="1534925"/>
                  </a:lnTo>
                  <a:lnTo>
                    <a:pt x="16634" y="1580789"/>
                  </a:lnTo>
                  <a:lnTo>
                    <a:pt x="24634" y="1626409"/>
                  </a:lnTo>
                  <a:lnTo>
                    <a:pt x="34174" y="1671731"/>
                  </a:lnTo>
                  <a:lnTo>
                    <a:pt x="80145" y="1661238"/>
                  </a:lnTo>
                  <a:lnTo>
                    <a:pt x="126116" y="1650746"/>
                  </a:lnTo>
                  <a:lnTo>
                    <a:pt x="172087" y="1640253"/>
                  </a:lnTo>
                  <a:lnTo>
                    <a:pt x="218058" y="1629760"/>
                  </a:lnTo>
                  <a:lnTo>
                    <a:pt x="264029" y="1619268"/>
                  </a:lnTo>
                  <a:lnTo>
                    <a:pt x="310000" y="1608775"/>
                  </a:lnTo>
                  <a:lnTo>
                    <a:pt x="355971" y="1598283"/>
                  </a:lnTo>
                  <a:lnTo>
                    <a:pt x="401943" y="1587790"/>
                  </a:lnTo>
                  <a:lnTo>
                    <a:pt x="447914" y="1577297"/>
                  </a:lnTo>
                  <a:lnTo>
                    <a:pt x="493885" y="1566805"/>
                  </a:lnTo>
                  <a:lnTo>
                    <a:pt x="539856" y="1556312"/>
                  </a:lnTo>
                  <a:lnTo>
                    <a:pt x="585827" y="1545820"/>
                  </a:lnTo>
                  <a:lnTo>
                    <a:pt x="631798" y="1535327"/>
                  </a:lnTo>
                  <a:lnTo>
                    <a:pt x="677769" y="1524834"/>
                  </a:lnTo>
                  <a:lnTo>
                    <a:pt x="723740" y="1514342"/>
                  </a:lnTo>
                  <a:lnTo>
                    <a:pt x="769711" y="1503849"/>
                  </a:lnTo>
                  <a:lnTo>
                    <a:pt x="815682" y="1493357"/>
                  </a:lnTo>
                  <a:lnTo>
                    <a:pt x="861653" y="1482864"/>
                  </a:lnTo>
                  <a:lnTo>
                    <a:pt x="907624" y="1472371"/>
                  </a:lnTo>
                  <a:lnTo>
                    <a:pt x="953595" y="1461879"/>
                  </a:lnTo>
                  <a:lnTo>
                    <a:pt x="999567" y="1451386"/>
                  </a:lnTo>
                  <a:lnTo>
                    <a:pt x="1045538" y="1440894"/>
                  </a:lnTo>
                  <a:lnTo>
                    <a:pt x="1091509" y="1430401"/>
                  </a:lnTo>
                  <a:lnTo>
                    <a:pt x="1137480" y="1419908"/>
                  </a:lnTo>
                  <a:lnTo>
                    <a:pt x="1183451" y="1409416"/>
                  </a:lnTo>
                  <a:lnTo>
                    <a:pt x="1229422" y="1398923"/>
                  </a:lnTo>
                  <a:lnTo>
                    <a:pt x="1275393" y="1388431"/>
                  </a:lnTo>
                  <a:lnTo>
                    <a:pt x="1321364" y="1377938"/>
                  </a:lnTo>
                  <a:close/>
                </a:path>
              </a:pathLst>
            </a:custGeom>
            <a:solidFill>
              <a:srgbClr val="A5A5A5">
                <a:alpha val="100000"/>
              </a:srgbClr>
            </a:solidFill>
          </p:spPr>
          <p:txBody>
            <a:bodyPr/>
            <a:lstStyle/>
            <a:p>
              <a:endParaRPr/>
            </a:p>
          </p:txBody>
        </p:sp>
        <p:sp>
          <p:nvSpPr>
            <p:cNvPr id="35" name="pg6">
              <a:extLst>
                <a:ext uri="{FF2B5EF4-FFF2-40B4-BE49-F238E27FC236}">
                  <a16:creationId xmlns:a16="http://schemas.microsoft.com/office/drawing/2014/main" id="{12911775-FEAF-7728-D3D4-8C212AE7F2D7}"/>
                </a:ext>
              </a:extLst>
            </p:cNvPr>
            <p:cNvSpPr/>
            <p:nvPr/>
          </p:nvSpPr>
          <p:spPr>
            <a:xfrm>
              <a:off x="2235437" y="2862692"/>
              <a:ext cx="1775132" cy="1367333"/>
            </a:xfrm>
            <a:custGeom>
              <a:avLst/>
              <a:gdLst/>
              <a:ahLst/>
              <a:cxnLst/>
              <a:rect l="0" t="0" r="0" b="0"/>
              <a:pathLst>
                <a:path w="1775132" h="1367333">
                  <a:moveTo>
                    <a:pt x="1333161" y="0"/>
                  </a:moveTo>
                  <a:lnTo>
                    <a:pt x="1287190" y="10492"/>
                  </a:lnTo>
                  <a:lnTo>
                    <a:pt x="1241219" y="20985"/>
                  </a:lnTo>
                  <a:lnTo>
                    <a:pt x="1195247" y="31477"/>
                  </a:lnTo>
                  <a:lnTo>
                    <a:pt x="1149276" y="41970"/>
                  </a:lnTo>
                  <a:lnTo>
                    <a:pt x="1103305" y="52462"/>
                  </a:lnTo>
                  <a:lnTo>
                    <a:pt x="1057334" y="62955"/>
                  </a:lnTo>
                  <a:lnTo>
                    <a:pt x="1011363" y="73448"/>
                  </a:lnTo>
                  <a:lnTo>
                    <a:pt x="965392" y="83940"/>
                  </a:lnTo>
                  <a:lnTo>
                    <a:pt x="919421" y="94433"/>
                  </a:lnTo>
                  <a:lnTo>
                    <a:pt x="873450" y="104925"/>
                  </a:lnTo>
                  <a:lnTo>
                    <a:pt x="827479" y="115418"/>
                  </a:lnTo>
                  <a:lnTo>
                    <a:pt x="781508" y="125911"/>
                  </a:lnTo>
                  <a:lnTo>
                    <a:pt x="735537" y="136403"/>
                  </a:lnTo>
                  <a:lnTo>
                    <a:pt x="689566" y="146896"/>
                  </a:lnTo>
                  <a:lnTo>
                    <a:pt x="643595" y="157388"/>
                  </a:lnTo>
                  <a:lnTo>
                    <a:pt x="597623" y="167881"/>
                  </a:lnTo>
                  <a:lnTo>
                    <a:pt x="551652" y="178374"/>
                  </a:lnTo>
                  <a:lnTo>
                    <a:pt x="505681" y="188866"/>
                  </a:lnTo>
                  <a:lnTo>
                    <a:pt x="459710" y="199359"/>
                  </a:lnTo>
                  <a:lnTo>
                    <a:pt x="413739" y="209851"/>
                  </a:lnTo>
                  <a:lnTo>
                    <a:pt x="367768" y="220344"/>
                  </a:lnTo>
                  <a:lnTo>
                    <a:pt x="321797" y="230837"/>
                  </a:lnTo>
                  <a:lnTo>
                    <a:pt x="275826" y="241329"/>
                  </a:lnTo>
                  <a:lnTo>
                    <a:pt x="229855" y="251822"/>
                  </a:lnTo>
                  <a:lnTo>
                    <a:pt x="183884" y="262314"/>
                  </a:lnTo>
                  <a:lnTo>
                    <a:pt x="137913" y="272807"/>
                  </a:lnTo>
                  <a:lnTo>
                    <a:pt x="91942" y="283300"/>
                  </a:lnTo>
                  <a:lnTo>
                    <a:pt x="45971" y="293792"/>
                  </a:lnTo>
                  <a:lnTo>
                    <a:pt x="0" y="304285"/>
                  </a:lnTo>
                  <a:lnTo>
                    <a:pt x="11182" y="349684"/>
                  </a:lnTo>
                  <a:lnTo>
                    <a:pt x="23909" y="394675"/>
                  </a:lnTo>
                  <a:lnTo>
                    <a:pt x="38168" y="439205"/>
                  </a:lnTo>
                  <a:lnTo>
                    <a:pt x="53940" y="483221"/>
                  </a:lnTo>
                  <a:lnTo>
                    <a:pt x="71208" y="526671"/>
                  </a:lnTo>
                  <a:lnTo>
                    <a:pt x="89951" y="569507"/>
                  </a:lnTo>
                  <a:lnTo>
                    <a:pt x="110148" y="611676"/>
                  </a:lnTo>
                  <a:lnTo>
                    <a:pt x="131775" y="653130"/>
                  </a:lnTo>
                  <a:lnTo>
                    <a:pt x="154806" y="693821"/>
                  </a:lnTo>
                  <a:lnTo>
                    <a:pt x="179215" y="733700"/>
                  </a:lnTo>
                  <a:lnTo>
                    <a:pt x="204973" y="772722"/>
                  </a:lnTo>
                  <a:lnTo>
                    <a:pt x="232050" y="810840"/>
                  </a:lnTo>
                  <a:lnTo>
                    <a:pt x="260414" y="848011"/>
                  </a:lnTo>
                  <a:lnTo>
                    <a:pt x="290033" y="884189"/>
                  </a:lnTo>
                  <a:lnTo>
                    <a:pt x="320871" y="919335"/>
                  </a:lnTo>
                  <a:lnTo>
                    <a:pt x="352892" y="953405"/>
                  </a:lnTo>
                  <a:lnTo>
                    <a:pt x="386060" y="986361"/>
                  </a:lnTo>
                  <a:lnTo>
                    <a:pt x="420335" y="1018163"/>
                  </a:lnTo>
                  <a:lnTo>
                    <a:pt x="455677" y="1048775"/>
                  </a:lnTo>
                  <a:lnTo>
                    <a:pt x="492045" y="1078161"/>
                  </a:lnTo>
                  <a:lnTo>
                    <a:pt x="529396" y="1106286"/>
                  </a:lnTo>
                  <a:lnTo>
                    <a:pt x="567687" y="1133119"/>
                  </a:lnTo>
                  <a:lnTo>
                    <a:pt x="606873" y="1158626"/>
                  </a:lnTo>
                  <a:lnTo>
                    <a:pt x="646908" y="1182778"/>
                  </a:lnTo>
                  <a:lnTo>
                    <a:pt x="687746" y="1205548"/>
                  </a:lnTo>
                  <a:lnTo>
                    <a:pt x="729338" y="1226909"/>
                  </a:lnTo>
                  <a:lnTo>
                    <a:pt x="771636" y="1246835"/>
                  </a:lnTo>
                  <a:lnTo>
                    <a:pt x="814590" y="1265303"/>
                  </a:lnTo>
                  <a:lnTo>
                    <a:pt x="858151" y="1282292"/>
                  </a:lnTo>
                  <a:lnTo>
                    <a:pt x="902267" y="1297782"/>
                  </a:lnTo>
                  <a:lnTo>
                    <a:pt x="946887" y="1311754"/>
                  </a:lnTo>
                  <a:lnTo>
                    <a:pt x="991959" y="1324193"/>
                  </a:lnTo>
                  <a:lnTo>
                    <a:pt x="1037429" y="1335084"/>
                  </a:lnTo>
                  <a:lnTo>
                    <a:pt x="1083245" y="1344414"/>
                  </a:lnTo>
                  <a:lnTo>
                    <a:pt x="1129353" y="1352172"/>
                  </a:lnTo>
                  <a:lnTo>
                    <a:pt x="1175700" y="1358349"/>
                  </a:lnTo>
                  <a:lnTo>
                    <a:pt x="1222231" y="1362939"/>
                  </a:lnTo>
                  <a:lnTo>
                    <a:pt x="1268891" y="1365934"/>
                  </a:lnTo>
                  <a:lnTo>
                    <a:pt x="1315627" y="1367333"/>
                  </a:lnTo>
                  <a:lnTo>
                    <a:pt x="1362383" y="1367133"/>
                  </a:lnTo>
                  <a:lnTo>
                    <a:pt x="1409105" y="1365335"/>
                  </a:lnTo>
                  <a:lnTo>
                    <a:pt x="1455738" y="1361940"/>
                  </a:lnTo>
                  <a:lnTo>
                    <a:pt x="1502227" y="1356954"/>
                  </a:lnTo>
                  <a:lnTo>
                    <a:pt x="1548519" y="1350381"/>
                  </a:lnTo>
                  <a:lnTo>
                    <a:pt x="1594560" y="1342229"/>
                  </a:lnTo>
                  <a:lnTo>
                    <a:pt x="1640294" y="1332507"/>
                  </a:lnTo>
                  <a:lnTo>
                    <a:pt x="1685670" y="1321228"/>
                  </a:lnTo>
                  <a:lnTo>
                    <a:pt x="1730634" y="1308404"/>
                  </a:lnTo>
                  <a:lnTo>
                    <a:pt x="1775132" y="1294051"/>
                  </a:lnTo>
                  <a:lnTo>
                    <a:pt x="1759892" y="1249429"/>
                  </a:lnTo>
                  <a:lnTo>
                    <a:pt x="1744652" y="1204806"/>
                  </a:lnTo>
                  <a:lnTo>
                    <a:pt x="1729411" y="1160184"/>
                  </a:lnTo>
                  <a:lnTo>
                    <a:pt x="1714171" y="1115561"/>
                  </a:lnTo>
                  <a:lnTo>
                    <a:pt x="1698930" y="1070939"/>
                  </a:lnTo>
                  <a:lnTo>
                    <a:pt x="1683690" y="1026316"/>
                  </a:lnTo>
                  <a:lnTo>
                    <a:pt x="1668450" y="981694"/>
                  </a:lnTo>
                  <a:lnTo>
                    <a:pt x="1653209" y="937071"/>
                  </a:lnTo>
                  <a:lnTo>
                    <a:pt x="1637969" y="892449"/>
                  </a:lnTo>
                  <a:lnTo>
                    <a:pt x="1622728" y="847826"/>
                  </a:lnTo>
                  <a:lnTo>
                    <a:pt x="1607488" y="803204"/>
                  </a:lnTo>
                  <a:lnTo>
                    <a:pt x="1592248" y="758581"/>
                  </a:lnTo>
                  <a:lnTo>
                    <a:pt x="1577007" y="713959"/>
                  </a:lnTo>
                  <a:lnTo>
                    <a:pt x="1561767" y="669336"/>
                  </a:lnTo>
                  <a:lnTo>
                    <a:pt x="1546526" y="624714"/>
                  </a:lnTo>
                  <a:lnTo>
                    <a:pt x="1531286" y="580092"/>
                  </a:lnTo>
                  <a:lnTo>
                    <a:pt x="1516046" y="535469"/>
                  </a:lnTo>
                  <a:lnTo>
                    <a:pt x="1500805" y="490847"/>
                  </a:lnTo>
                  <a:lnTo>
                    <a:pt x="1485565" y="446224"/>
                  </a:lnTo>
                  <a:lnTo>
                    <a:pt x="1470324" y="401602"/>
                  </a:lnTo>
                  <a:lnTo>
                    <a:pt x="1455084" y="356979"/>
                  </a:lnTo>
                  <a:lnTo>
                    <a:pt x="1439844" y="312357"/>
                  </a:lnTo>
                  <a:lnTo>
                    <a:pt x="1424603" y="267734"/>
                  </a:lnTo>
                  <a:lnTo>
                    <a:pt x="1409363" y="223112"/>
                  </a:lnTo>
                  <a:lnTo>
                    <a:pt x="1394122" y="178489"/>
                  </a:lnTo>
                  <a:lnTo>
                    <a:pt x="1378882" y="133867"/>
                  </a:lnTo>
                  <a:lnTo>
                    <a:pt x="1363641" y="89244"/>
                  </a:lnTo>
                  <a:lnTo>
                    <a:pt x="1348401" y="44622"/>
                  </a:lnTo>
                  <a:close/>
                </a:path>
              </a:pathLst>
            </a:custGeom>
            <a:solidFill>
              <a:srgbClr val="8FAADC">
                <a:alpha val="100000"/>
              </a:srgbClr>
            </a:solidFill>
          </p:spPr>
          <p:txBody>
            <a:bodyPr/>
            <a:lstStyle/>
            <a:p>
              <a:endParaRPr/>
            </a:p>
          </p:txBody>
        </p:sp>
        <p:sp>
          <p:nvSpPr>
            <p:cNvPr id="36" name="pg7">
              <a:extLst>
                <a:ext uri="{FF2B5EF4-FFF2-40B4-BE49-F238E27FC236}">
                  <a16:creationId xmlns:a16="http://schemas.microsoft.com/office/drawing/2014/main" id="{96A2E60F-ABD3-C790-1401-28B3E3F8387B}"/>
                </a:ext>
              </a:extLst>
            </p:cNvPr>
            <p:cNvSpPr/>
            <p:nvPr/>
          </p:nvSpPr>
          <p:spPr>
            <a:xfrm>
              <a:off x="3998595" y="2553838"/>
              <a:ext cx="488980" cy="393694"/>
            </a:xfrm>
            <a:custGeom>
              <a:avLst/>
              <a:gdLst/>
              <a:ahLst/>
              <a:cxnLst/>
              <a:rect l="0" t="0" r="0" b="0"/>
              <a:pathLst>
                <a:path w="488980" h="393694">
                  <a:moveTo>
                    <a:pt x="27432" y="393694"/>
                  </a:moveTo>
                  <a:lnTo>
                    <a:pt x="461548" y="393694"/>
                  </a:lnTo>
                  <a:lnTo>
                    <a:pt x="460444" y="393671"/>
                  </a:lnTo>
                  <a:lnTo>
                    <a:pt x="464855" y="393494"/>
                  </a:lnTo>
                  <a:lnTo>
                    <a:pt x="469180" y="392611"/>
                  </a:lnTo>
                  <a:lnTo>
                    <a:pt x="473308" y="391045"/>
                  </a:lnTo>
                  <a:lnTo>
                    <a:pt x="477131" y="388838"/>
                  </a:lnTo>
                  <a:lnTo>
                    <a:pt x="480551" y="386046"/>
                  </a:lnTo>
                  <a:lnTo>
                    <a:pt x="483479" y="382741"/>
                  </a:lnTo>
                  <a:lnTo>
                    <a:pt x="485838" y="379010"/>
                  </a:lnTo>
                  <a:lnTo>
                    <a:pt x="487569" y="374949"/>
                  </a:lnTo>
                  <a:lnTo>
                    <a:pt x="488625" y="370662"/>
                  </a:lnTo>
                  <a:lnTo>
                    <a:pt x="488980" y="366262"/>
                  </a:lnTo>
                  <a:lnTo>
                    <a:pt x="488980" y="27432"/>
                  </a:lnTo>
                  <a:lnTo>
                    <a:pt x="488625" y="23031"/>
                  </a:lnTo>
                  <a:lnTo>
                    <a:pt x="487569" y="18745"/>
                  </a:lnTo>
                  <a:lnTo>
                    <a:pt x="485838" y="14683"/>
                  </a:lnTo>
                  <a:lnTo>
                    <a:pt x="483479" y="10952"/>
                  </a:lnTo>
                  <a:lnTo>
                    <a:pt x="480551" y="7647"/>
                  </a:lnTo>
                  <a:lnTo>
                    <a:pt x="477131" y="4855"/>
                  </a:lnTo>
                  <a:lnTo>
                    <a:pt x="473308" y="2648"/>
                  </a:lnTo>
                  <a:lnTo>
                    <a:pt x="469180" y="1083"/>
                  </a:lnTo>
                  <a:lnTo>
                    <a:pt x="464855" y="200"/>
                  </a:lnTo>
                  <a:lnTo>
                    <a:pt x="461548" y="0"/>
                  </a:lnTo>
                  <a:lnTo>
                    <a:pt x="27432" y="0"/>
                  </a:lnTo>
                  <a:lnTo>
                    <a:pt x="30738" y="200"/>
                  </a:lnTo>
                  <a:lnTo>
                    <a:pt x="26327" y="22"/>
                  </a:lnTo>
                  <a:lnTo>
                    <a:pt x="21944" y="554"/>
                  </a:lnTo>
                  <a:lnTo>
                    <a:pt x="17704" y="1782"/>
                  </a:lnTo>
                  <a:lnTo>
                    <a:pt x="13715" y="3675"/>
                  </a:lnTo>
                  <a:lnTo>
                    <a:pt x="10082" y="6183"/>
                  </a:lnTo>
                  <a:lnTo>
                    <a:pt x="6898" y="9241"/>
                  </a:lnTo>
                  <a:lnTo>
                    <a:pt x="4246" y="12770"/>
                  </a:lnTo>
                  <a:lnTo>
                    <a:pt x="2195" y="16679"/>
                  </a:lnTo>
                  <a:lnTo>
                    <a:pt x="797" y="20867"/>
                  </a:lnTo>
                  <a:lnTo>
                    <a:pt x="88" y="25224"/>
                  </a:lnTo>
                  <a:lnTo>
                    <a:pt x="0" y="27432"/>
                  </a:lnTo>
                  <a:lnTo>
                    <a:pt x="0" y="366262"/>
                  </a:lnTo>
                  <a:lnTo>
                    <a:pt x="88" y="364054"/>
                  </a:lnTo>
                  <a:lnTo>
                    <a:pt x="88" y="368469"/>
                  </a:lnTo>
                  <a:lnTo>
                    <a:pt x="797" y="372827"/>
                  </a:lnTo>
                  <a:lnTo>
                    <a:pt x="2195" y="377014"/>
                  </a:lnTo>
                  <a:lnTo>
                    <a:pt x="4246" y="380923"/>
                  </a:lnTo>
                  <a:lnTo>
                    <a:pt x="6898" y="384452"/>
                  </a:lnTo>
                  <a:lnTo>
                    <a:pt x="10082" y="387511"/>
                  </a:lnTo>
                  <a:lnTo>
                    <a:pt x="13715" y="390019"/>
                  </a:lnTo>
                  <a:lnTo>
                    <a:pt x="17704" y="391911"/>
                  </a:lnTo>
                  <a:lnTo>
                    <a:pt x="21944" y="393139"/>
                  </a:lnTo>
                  <a:lnTo>
                    <a:pt x="26327" y="393671"/>
                  </a:lnTo>
                  <a:close/>
                </a:path>
              </a:pathLst>
            </a:custGeom>
            <a:solidFill>
              <a:srgbClr val="4472C4">
                <a:alpha val="100000"/>
              </a:srgbClr>
            </a:solidFill>
          </p:spPr>
          <p:txBody>
            <a:bodyPr/>
            <a:lstStyle/>
            <a:p>
              <a:endParaRPr/>
            </a:p>
          </p:txBody>
        </p:sp>
        <p:sp>
          <p:nvSpPr>
            <p:cNvPr id="37" name="tx8">
              <a:extLst>
                <a:ext uri="{FF2B5EF4-FFF2-40B4-BE49-F238E27FC236}">
                  <a16:creationId xmlns:a16="http://schemas.microsoft.com/office/drawing/2014/main" id="{550B2884-928B-318A-77C5-0B64B2764EBD}"/>
                </a:ext>
              </a:extLst>
            </p:cNvPr>
            <p:cNvSpPr/>
            <p:nvPr/>
          </p:nvSpPr>
          <p:spPr>
            <a:xfrm>
              <a:off x="4165111" y="2599558"/>
              <a:ext cx="155949" cy="100360"/>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FFFFFF">
                      <a:alpha val="100000"/>
                    </a:srgbClr>
                  </a:solidFill>
                  <a:cs typeface="Arial"/>
                </a:rPr>
                <a:t>47</a:t>
              </a:r>
            </a:p>
          </p:txBody>
        </p:sp>
        <p:sp>
          <p:nvSpPr>
            <p:cNvPr id="38" name="tx9">
              <a:extLst>
                <a:ext uri="{FF2B5EF4-FFF2-40B4-BE49-F238E27FC236}">
                  <a16:creationId xmlns:a16="http://schemas.microsoft.com/office/drawing/2014/main" id="{649A7E1D-EE88-D342-377F-91091A5FD970}"/>
                </a:ext>
              </a:extLst>
            </p:cNvPr>
            <p:cNvSpPr/>
            <p:nvPr/>
          </p:nvSpPr>
          <p:spPr>
            <a:xfrm>
              <a:off x="4044315" y="2796043"/>
              <a:ext cx="397540"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FFFFFF">
                      <a:alpha val="100000"/>
                    </a:srgbClr>
                  </a:solidFill>
                  <a:cs typeface="Arial"/>
                </a:rPr>
                <a:t>4</a:t>
              </a:r>
              <a:r>
                <a:rPr lang="en-US" sz="1103">
                  <a:solidFill>
                    <a:srgbClr val="FFFFFF">
                      <a:alpha val="100000"/>
                    </a:srgbClr>
                  </a:solidFill>
                  <a:cs typeface="Arial"/>
                </a:rPr>
                <a:t>5</a:t>
              </a:r>
              <a:r>
                <a:rPr sz="1103">
                  <a:solidFill>
                    <a:srgbClr val="FFFFFF">
                      <a:alpha val="100000"/>
                    </a:srgbClr>
                  </a:solidFill>
                  <a:cs typeface="Arial"/>
                </a:rPr>
                <a:t>%</a:t>
              </a:r>
            </a:p>
          </p:txBody>
        </p:sp>
        <p:sp>
          <p:nvSpPr>
            <p:cNvPr id="39" name="pg10">
              <a:extLst>
                <a:ext uri="{FF2B5EF4-FFF2-40B4-BE49-F238E27FC236}">
                  <a16:creationId xmlns:a16="http://schemas.microsoft.com/office/drawing/2014/main" id="{DDA73387-33A7-5243-28C8-07D74105B223}"/>
                </a:ext>
              </a:extLst>
            </p:cNvPr>
            <p:cNvSpPr/>
            <p:nvPr/>
          </p:nvSpPr>
          <p:spPr>
            <a:xfrm>
              <a:off x="2789549" y="2239553"/>
              <a:ext cx="488980" cy="393694"/>
            </a:xfrm>
            <a:custGeom>
              <a:avLst/>
              <a:gdLst/>
              <a:ahLst/>
              <a:cxnLst/>
              <a:rect l="0" t="0" r="0" b="0"/>
              <a:pathLst>
                <a:path w="488980" h="393694">
                  <a:moveTo>
                    <a:pt x="27431" y="393694"/>
                  </a:moveTo>
                  <a:lnTo>
                    <a:pt x="461548" y="393694"/>
                  </a:lnTo>
                  <a:lnTo>
                    <a:pt x="460444" y="393671"/>
                  </a:lnTo>
                  <a:lnTo>
                    <a:pt x="464855" y="393494"/>
                  </a:lnTo>
                  <a:lnTo>
                    <a:pt x="469180" y="392611"/>
                  </a:lnTo>
                  <a:lnTo>
                    <a:pt x="473308" y="391045"/>
                  </a:lnTo>
                  <a:lnTo>
                    <a:pt x="477131" y="388838"/>
                  </a:lnTo>
                  <a:lnTo>
                    <a:pt x="480551" y="386046"/>
                  </a:lnTo>
                  <a:lnTo>
                    <a:pt x="483479" y="382741"/>
                  </a:lnTo>
                  <a:lnTo>
                    <a:pt x="485838" y="379010"/>
                  </a:lnTo>
                  <a:lnTo>
                    <a:pt x="487569" y="374949"/>
                  </a:lnTo>
                  <a:lnTo>
                    <a:pt x="488625" y="370662"/>
                  </a:lnTo>
                  <a:lnTo>
                    <a:pt x="488980" y="366262"/>
                  </a:lnTo>
                  <a:lnTo>
                    <a:pt x="488980" y="27431"/>
                  </a:lnTo>
                  <a:lnTo>
                    <a:pt x="488625" y="23031"/>
                  </a:lnTo>
                  <a:lnTo>
                    <a:pt x="487569" y="18745"/>
                  </a:lnTo>
                  <a:lnTo>
                    <a:pt x="485838" y="14683"/>
                  </a:lnTo>
                  <a:lnTo>
                    <a:pt x="483479" y="10952"/>
                  </a:lnTo>
                  <a:lnTo>
                    <a:pt x="480551" y="7647"/>
                  </a:lnTo>
                  <a:lnTo>
                    <a:pt x="477131" y="4855"/>
                  </a:lnTo>
                  <a:lnTo>
                    <a:pt x="473308" y="2648"/>
                  </a:lnTo>
                  <a:lnTo>
                    <a:pt x="469180" y="1083"/>
                  </a:lnTo>
                  <a:lnTo>
                    <a:pt x="464855" y="200"/>
                  </a:lnTo>
                  <a:lnTo>
                    <a:pt x="461548" y="0"/>
                  </a:lnTo>
                  <a:lnTo>
                    <a:pt x="27431" y="0"/>
                  </a:lnTo>
                  <a:lnTo>
                    <a:pt x="30738" y="200"/>
                  </a:lnTo>
                  <a:lnTo>
                    <a:pt x="26327" y="22"/>
                  </a:lnTo>
                  <a:lnTo>
                    <a:pt x="21944" y="554"/>
                  </a:lnTo>
                  <a:lnTo>
                    <a:pt x="17704" y="1782"/>
                  </a:lnTo>
                  <a:lnTo>
                    <a:pt x="13716" y="3675"/>
                  </a:lnTo>
                  <a:lnTo>
                    <a:pt x="10082" y="6183"/>
                  </a:lnTo>
                  <a:lnTo>
                    <a:pt x="6898" y="9241"/>
                  </a:lnTo>
                  <a:lnTo>
                    <a:pt x="4246" y="12770"/>
                  </a:lnTo>
                  <a:lnTo>
                    <a:pt x="2195" y="16679"/>
                  </a:lnTo>
                  <a:lnTo>
                    <a:pt x="797" y="20867"/>
                  </a:lnTo>
                  <a:lnTo>
                    <a:pt x="88" y="25224"/>
                  </a:lnTo>
                  <a:lnTo>
                    <a:pt x="0" y="27431"/>
                  </a:lnTo>
                  <a:lnTo>
                    <a:pt x="0" y="366262"/>
                  </a:lnTo>
                  <a:lnTo>
                    <a:pt x="88" y="364054"/>
                  </a:lnTo>
                  <a:lnTo>
                    <a:pt x="88" y="368469"/>
                  </a:lnTo>
                  <a:lnTo>
                    <a:pt x="797" y="372827"/>
                  </a:lnTo>
                  <a:lnTo>
                    <a:pt x="2195" y="377014"/>
                  </a:lnTo>
                  <a:lnTo>
                    <a:pt x="4246" y="380923"/>
                  </a:lnTo>
                  <a:lnTo>
                    <a:pt x="6898" y="384452"/>
                  </a:lnTo>
                  <a:lnTo>
                    <a:pt x="10082" y="387511"/>
                  </a:lnTo>
                  <a:lnTo>
                    <a:pt x="13716" y="390019"/>
                  </a:lnTo>
                  <a:lnTo>
                    <a:pt x="17704" y="391911"/>
                  </a:lnTo>
                  <a:lnTo>
                    <a:pt x="21944" y="393139"/>
                  </a:lnTo>
                  <a:lnTo>
                    <a:pt x="26327" y="393671"/>
                  </a:lnTo>
                  <a:close/>
                </a:path>
              </a:pathLst>
            </a:custGeom>
            <a:solidFill>
              <a:srgbClr val="A5A5A5">
                <a:alpha val="100000"/>
              </a:srgbClr>
            </a:solidFill>
          </p:spPr>
          <p:txBody>
            <a:bodyPr/>
            <a:lstStyle/>
            <a:p>
              <a:endParaRPr/>
            </a:p>
          </p:txBody>
        </p:sp>
        <p:sp>
          <p:nvSpPr>
            <p:cNvPr id="40" name="tx11">
              <a:extLst>
                <a:ext uri="{FF2B5EF4-FFF2-40B4-BE49-F238E27FC236}">
                  <a16:creationId xmlns:a16="http://schemas.microsoft.com/office/drawing/2014/main" id="{4A8C95E0-193D-DDA8-EA0B-354D7339805A}"/>
                </a:ext>
              </a:extLst>
            </p:cNvPr>
            <p:cNvSpPr/>
            <p:nvPr/>
          </p:nvSpPr>
          <p:spPr>
            <a:xfrm>
              <a:off x="2956065" y="2283083"/>
              <a:ext cx="155949"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FFFFFF">
                      <a:alpha val="100000"/>
                    </a:srgbClr>
                  </a:solidFill>
                  <a:cs typeface="Arial"/>
                </a:rPr>
                <a:t>30</a:t>
              </a:r>
            </a:p>
          </p:txBody>
        </p:sp>
        <p:sp>
          <p:nvSpPr>
            <p:cNvPr id="41" name="tx12">
              <a:extLst>
                <a:ext uri="{FF2B5EF4-FFF2-40B4-BE49-F238E27FC236}">
                  <a16:creationId xmlns:a16="http://schemas.microsoft.com/office/drawing/2014/main" id="{D639346A-18F2-B7F0-7AB8-D14FFB28CFB6}"/>
                </a:ext>
              </a:extLst>
            </p:cNvPr>
            <p:cNvSpPr/>
            <p:nvPr/>
          </p:nvSpPr>
          <p:spPr>
            <a:xfrm>
              <a:off x="2835269" y="2481758"/>
              <a:ext cx="397540"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FFFFFF">
                      <a:alpha val="100000"/>
                    </a:srgbClr>
                  </a:solidFill>
                  <a:cs typeface="Arial"/>
                </a:rPr>
                <a:t>2</a:t>
              </a:r>
              <a:r>
                <a:rPr lang="en-US" sz="1103">
                  <a:solidFill>
                    <a:srgbClr val="FFFFFF">
                      <a:alpha val="100000"/>
                    </a:srgbClr>
                  </a:solidFill>
                  <a:cs typeface="Arial"/>
                </a:rPr>
                <a:t>9</a:t>
              </a:r>
              <a:r>
                <a:rPr sz="1103">
                  <a:solidFill>
                    <a:srgbClr val="FFFFFF">
                      <a:alpha val="100000"/>
                    </a:srgbClr>
                  </a:solidFill>
                  <a:cs typeface="Arial"/>
                </a:rPr>
                <a:t>%</a:t>
              </a:r>
            </a:p>
          </p:txBody>
        </p:sp>
        <p:sp>
          <p:nvSpPr>
            <p:cNvPr id="42" name="pg13">
              <a:extLst>
                <a:ext uri="{FF2B5EF4-FFF2-40B4-BE49-F238E27FC236}">
                  <a16:creationId xmlns:a16="http://schemas.microsoft.com/office/drawing/2014/main" id="{01395ABD-93DB-AA46-6D2A-9E50FC819A86}"/>
                </a:ext>
              </a:extLst>
            </p:cNvPr>
            <p:cNvSpPr/>
            <p:nvPr/>
          </p:nvSpPr>
          <p:spPr>
            <a:xfrm>
              <a:off x="2991147" y="3263010"/>
              <a:ext cx="488980" cy="393694"/>
            </a:xfrm>
            <a:custGeom>
              <a:avLst/>
              <a:gdLst/>
              <a:ahLst/>
              <a:cxnLst/>
              <a:rect l="0" t="0" r="0" b="0"/>
              <a:pathLst>
                <a:path w="488980" h="393694">
                  <a:moveTo>
                    <a:pt x="27431" y="393694"/>
                  </a:moveTo>
                  <a:lnTo>
                    <a:pt x="461548" y="393694"/>
                  </a:lnTo>
                  <a:lnTo>
                    <a:pt x="460444" y="393671"/>
                  </a:lnTo>
                  <a:lnTo>
                    <a:pt x="464855" y="393494"/>
                  </a:lnTo>
                  <a:lnTo>
                    <a:pt x="469180" y="392611"/>
                  </a:lnTo>
                  <a:lnTo>
                    <a:pt x="473308" y="391045"/>
                  </a:lnTo>
                  <a:lnTo>
                    <a:pt x="477131" y="388838"/>
                  </a:lnTo>
                  <a:lnTo>
                    <a:pt x="480551" y="386046"/>
                  </a:lnTo>
                  <a:lnTo>
                    <a:pt x="483479" y="382741"/>
                  </a:lnTo>
                  <a:lnTo>
                    <a:pt x="485838" y="379010"/>
                  </a:lnTo>
                  <a:lnTo>
                    <a:pt x="487569" y="374949"/>
                  </a:lnTo>
                  <a:lnTo>
                    <a:pt x="488625" y="370662"/>
                  </a:lnTo>
                  <a:lnTo>
                    <a:pt x="488980" y="366262"/>
                  </a:lnTo>
                  <a:lnTo>
                    <a:pt x="488980" y="27432"/>
                  </a:lnTo>
                  <a:lnTo>
                    <a:pt x="488625" y="23031"/>
                  </a:lnTo>
                  <a:lnTo>
                    <a:pt x="487569" y="18745"/>
                  </a:lnTo>
                  <a:lnTo>
                    <a:pt x="485838" y="14683"/>
                  </a:lnTo>
                  <a:lnTo>
                    <a:pt x="483479" y="10952"/>
                  </a:lnTo>
                  <a:lnTo>
                    <a:pt x="480551" y="7647"/>
                  </a:lnTo>
                  <a:lnTo>
                    <a:pt x="477131" y="4855"/>
                  </a:lnTo>
                  <a:lnTo>
                    <a:pt x="473308" y="2648"/>
                  </a:lnTo>
                  <a:lnTo>
                    <a:pt x="469180" y="1083"/>
                  </a:lnTo>
                  <a:lnTo>
                    <a:pt x="464855" y="200"/>
                  </a:lnTo>
                  <a:lnTo>
                    <a:pt x="461548" y="0"/>
                  </a:lnTo>
                  <a:lnTo>
                    <a:pt x="27431" y="0"/>
                  </a:lnTo>
                  <a:lnTo>
                    <a:pt x="30738" y="200"/>
                  </a:lnTo>
                  <a:lnTo>
                    <a:pt x="26327" y="22"/>
                  </a:lnTo>
                  <a:lnTo>
                    <a:pt x="21944" y="554"/>
                  </a:lnTo>
                  <a:lnTo>
                    <a:pt x="17704" y="1782"/>
                  </a:lnTo>
                  <a:lnTo>
                    <a:pt x="13715" y="3675"/>
                  </a:lnTo>
                  <a:lnTo>
                    <a:pt x="10082" y="6183"/>
                  </a:lnTo>
                  <a:lnTo>
                    <a:pt x="6898" y="9241"/>
                  </a:lnTo>
                  <a:lnTo>
                    <a:pt x="4246" y="12770"/>
                  </a:lnTo>
                  <a:lnTo>
                    <a:pt x="2195" y="16679"/>
                  </a:lnTo>
                  <a:lnTo>
                    <a:pt x="797" y="20867"/>
                  </a:lnTo>
                  <a:lnTo>
                    <a:pt x="88" y="25224"/>
                  </a:lnTo>
                  <a:lnTo>
                    <a:pt x="0" y="27432"/>
                  </a:lnTo>
                  <a:lnTo>
                    <a:pt x="0" y="366262"/>
                  </a:lnTo>
                  <a:lnTo>
                    <a:pt x="88" y="364054"/>
                  </a:lnTo>
                  <a:lnTo>
                    <a:pt x="88" y="368469"/>
                  </a:lnTo>
                  <a:lnTo>
                    <a:pt x="797" y="372827"/>
                  </a:lnTo>
                  <a:lnTo>
                    <a:pt x="2195" y="377014"/>
                  </a:lnTo>
                  <a:lnTo>
                    <a:pt x="4246" y="380923"/>
                  </a:lnTo>
                  <a:lnTo>
                    <a:pt x="6898" y="384452"/>
                  </a:lnTo>
                  <a:lnTo>
                    <a:pt x="10082" y="387511"/>
                  </a:lnTo>
                  <a:lnTo>
                    <a:pt x="13715" y="390019"/>
                  </a:lnTo>
                  <a:lnTo>
                    <a:pt x="17704" y="391911"/>
                  </a:lnTo>
                  <a:lnTo>
                    <a:pt x="21944" y="393139"/>
                  </a:lnTo>
                  <a:lnTo>
                    <a:pt x="26327" y="393671"/>
                  </a:lnTo>
                  <a:close/>
                </a:path>
              </a:pathLst>
            </a:custGeom>
            <a:solidFill>
              <a:srgbClr val="8FAADC">
                <a:alpha val="100000"/>
              </a:srgbClr>
            </a:solidFill>
          </p:spPr>
          <p:txBody>
            <a:bodyPr/>
            <a:lstStyle/>
            <a:p>
              <a:endParaRPr/>
            </a:p>
          </p:txBody>
        </p:sp>
        <p:sp>
          <p:nvSpPr>
            <p:cNvPr id="43" name="tx14">
              <a:extLst>
                <a:ext uri="{FF2B5EF4-FFF2-40B4-BE49-F238E27FC236}">
                  <a16:creationId xmlns:a16="http://schemas.microsoft.com/office/drawing/2014/main" id="{C72FE0D7-657C-D1A4-7DCE-A86537CB3E92}"/>
                </a:ext>
              </a:extLst>
            </p:cNvPr>
            <p:cNvSpPr/>
            <p:nvPr/>
          </p:nvSpPr>
          <p:spPr>
            <a:xfrm>
              <a:off x="3157662" y="3306608"/>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FFFFFF">
                      <a:alpha val="100000"/>
                    </a:srgbClr>
                  </a:solidFill>
                  <a:cs typeface="Arial"/>
                </a:rPr>
                <a:t>28</a:t>
              </a:r>
            </a:p>
          </p:txBody>
        </p:sp>
        <p:sp>
          <p:nvSpPr>
            <p:cNvPr id="44" name="tx15">
              <a:extLst>
                <a:ext uri="{FF2B5EF4-FFF2-40B4-BE49-F238E27FC236}">
                  <a16:creationId xmlns:a16="http://schemas.microsoft.com/office/drawing/2014/main" id="{4F095558-9C2A-B83C-1998-CF53BBFD13E4}"/>
                </a:ext>
              </a:extLst>
            </p:cNvPr>
            <p:cNvSpPr/>
            <p:nvPr/>
          </p:nvSpPr>
          <p:spPr>
            <a:xfrm>
              <a:off x="3036867" y="3505215"/>
              <a:ext cx="397540"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FFFFFF">
                      <a:alpha val="100000"/>
                    </a:srgbClr>
                  </a:solidFill>
                  <a:cs typeface="Arial"/>
                </a:rPr>
                <a:t>2</a:t>
              </a:r>
              <a:r>
                <a:rPr lang="en-US" sz="1103">
                  <a:solidFill>
                    <a:srgbClr val="FFFFFF">
                      <a:alpha val="100000"/>
                    </a:srgbClr>
                  </a:solidFill>
                  <a:cs typeface="Arial"/>
                </a:rPr>
                <a:t>7</a:t>
              </a:r>
              <a:r>
                <a:rPr sz="1103">
                  <a:solidFill>
                    <a:srgbClr val="FFFFFF">
                      <a:alpha val="100000"/>
                    </a:srgbClr>
                  </a:solidFill>
                  <a:cs typeface="Arial"/>
                </a:rPr>
                <a:t>%</a:t>
              </a:r>
            </a:p>
          </p:txBody>
        </p:sp>
        <p:sp>
          <p:nvSpPr>
            <p:cNvPr id="45" name="tx16">
              <a:extLst>
                <a:ext uri="{FF2B5EF4-FFF2-40B4-BE49-F238E27FC236}">
                  <a16:creationId xmlns:a16="http://schemas.microsoft.com/office/drawing/2014/main" id="{E39C0022-F704-10A9-DDAB-51846133D911}"/>
                </a:ext>
              </a:extLst>
            </p:cNvPr>
            <p:cNvSpPr/>
            <p:nvPr/>
          </p:nvSpPr>
          <p:spPr>
            <a:xfrm>
              <a:off x="5856801" y="2437284"/>
              <a:ext cx="821605" cy="112811"/>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000000">
                      <a:alpha val="100000"/>
                    </a:srgbClr>
                  </a:solidFill>
                  <a:cs typeface="Arial"/>
                </a:rPr>
                <a:t>Inv</a:t>
              </a:r>
              <a:r>
                <a:rPr lang="en-US" sz="1200">
                  <a:solidFill>
                    <a:srgbClr val="000000">
                      <a:alpha val="100000"/>
                    </a:srgbClr>
                  </a:solidFill>
                  <a:cs typeface="Arial"/>
                </a:rPr>
                <a:t>estigator </a:t>
              </a:r>
              <a:r>
                <a:rPr sz="1200">
                  <a:solidFill>
                    <a:srgbClr val="000000">
                      <a:alpha val="100000"/>
                    </a:srgbClr>
                  </a:solidFill>
                  <a:cs typeface="Arial"/>
                </a:rPr>
                <a:t>Clinician</a:t>
              </a:r>
              <a:r>
                <a:rPr lang="en-US" sz="1200">
                  <a:solidFill>
                    <a:srgbClr val="000000">
                      <a:alpha val="100000"/>
                    </a:srgbClr>
                  </a:solidFill>
                  <a:cs typeface="Arial"/>
                </a:rPr>
                <a:t> Status </a:t>
              </a:r>
              <a:endParaRPr sz="1200">
                <a:solidFill>
                  <a:srgbClr val="000000">
                    <a:alpha val="100000"/>
                  </a:srgbClr>
                </a:solidFill>
                <a:cs typeface="Arial"/>
              </a:endParaRPr>
            </a:p>
          </p:txBody>
        </p:sp>
        <p:sp>
          <p:nvSpPr>
            <p:cNvPr id="46" name="rc17">
              <a:extLst>
                <a:ext uri="{FF2B5EF4-FFF2-40B4-BE49-F238E27FC236}">
                  <a16:creationId xmlns:a16="http://schemas.microsoft.com/office/drawing/2014/main" id="{260DAD54-327F-7B89-3619-2927CB087667}"/>
                </a:ext>
              </a:extLst>
            </p:cNvPr>
            <p:cNvSpPr/>
            <p:nvPr/>
          </p:nvSpPr>
          <p:spPr>
            <a:xfrm>
              <a:off x="5358906" y="2651048"/>
              <a:ext cx="201456" cy="201456"/>
            </a:xfrm>
            <a:prstGeom prst="rect">
              <a:avLst/>
            </a:prstGeom>
            <a:solidFill>
              <a:srgbClr val="4472C4">
                <a:alpha val="100000"/>
              </a:srgbClr>
            </a:solidFill>
          </p:spPr>
          <p:txBody>
            <a:bodyPr/>
            <a:lstStyle/>
            <a:p>
              <a:endParaRPr/>
            </a:p>
          </p:txBody>
        </p:sp>
        <p:sp>
          <p:nvSpPr>
            <p:cNvPr id="47" name="rc18">
              <a:extLst>
                <a:ext uri="{FF2B5EF4-FFF2-40B4-BE49-F238E27FC236}">
                  <a16:creationId xmlns:a16="http://schemas.microsoft.com/office/drawing/2014/main" id="{BA00AED3-C669-5F23-AE97-8CD13BE3CFAD}"/>
                </a:ext>
              </a:extLst>
            </p:cNvPr>
            <p:cNvSpPr/>
            <p:nvPr/>
          </p:nvSpPr>
          <p:spPr>
            <a:xfrm>
              <a:off x="5358906" y="2870504"/>
              <a:ext cx="201456" cy="201456"/>
            </a:xfrm>
            <a:prstGeom prst="rect">
              <a:avLst/>
            </a:prstGeom>
            <a:solidFill>
              <a:srgbClr val="8FAADC">
                <a:alpha val="100000"/>
              </a:srgbClr>
            </a:solidFill>
          </p:spPr>
          <p:txBody>
            <a:bodyPr/>
            <a:lstStyle/>
            <a:p>
              <a:endParaRPr/>
            </a:p>
          </p:txBody>
        </p:sp>
        <p:sp>
          <p:nvSpPr>
            <p:cNvPr id="48" name="rc19">
              <a:extLst>
                <a:ext uri="{FF2B5EF4-FFF2-40B4-BE49-F238E27FC236}">
                  <a16:creationId xmlns:a16="http://schemas.microsoft.com/office/drawing/2014/main" id="{2CE4011C-9559-9E43-8FBE-38DCBA183CF2}"/>
                </a:ext>
              </a:extLst>
            </p:cNvPr>
            <p:cNvSpPr/>
            <p:nvPr/>
          </p:nvSpPr>
          <p:spPr>
            <a:xfrm>
              <a:off x="5358906" y="3089960"/>
              <a:ext cx="201456" cy="201456"/>
            </a:xfrm>
            <a:prstGeom prst="rect">
              <a:avLst/>
            </a:prstGeom>
            <a:solidFill>
              <a:srgbClr val="A5A5A5">
                <a:alpha val="100000"/>
              </a:srgbClr>
            </a:solidFill>
          </p:spPr>
          <p:txBody>
            <a:bodyPr/>
            <a:lstStyle/>
            <a:p>
              <a:endParaRPr/>
            </a:p>
          </p:txBody>
        </p:sp>
        <p:sp>
          <p:nvSpPr>
            <p:cNvPr id="49" name="tx20">
              <a:extLst>
                <a:ext uri="{FF2B5EF4-FFF2-40B4-BE49-F238E27FC236}">
                  <a16:creationId xmlns:a16="http://schemas.microsoft.com/office/drawing/2014/main" id="{9B162292-0E47-4C3A-B115-1E37E482283F}"/>
                </a:ext>
              </a:extLst>
            </p:cNvPr>
            <p:cNvSpPr/>
            <p:nvPr/>
          </p:nvSpPr>
          <p:spPr>
            <a:xfrm>
              <a:off x="5645277" y="2705163"/>
              <a:ext cx="460771" cy="90249"/>
            </a:xfrm>
            <a:prstGeom prst="rect">
              <a:avLst/>
            </a:prstGeom>
            <a:noFill/>
          </p:spPr>
          <p:txBody>
            <a:bodyPr wrap="none" lIns="0" tIns="0" rIns="0" bIns="0" anchor="ctr" anchorCtr="1"/>
            <a:lstStyle/>
            <a:p>
              <a:pPr marL="0" marR="0" indent="0" algn="l">
                <a:lnSpc>
                  <a:spcPts val="960"/>
                </a:lnSpc>
                <a:spcBef>
                  <a:spcPts val="0"/>
                </a:spcBef>
                <a:spcAft>
                  <a:spcPts val="0"/>
                </a:spcAft>
              </a:pPr>
              <a:r>
                <a:rPr sz="960">
                  <a:solidFill>
                    <a:srgbClr val="000000">
                      <a:alpha val="100000"/>
                    </a:srgbClr>
                  </a:solidFill>
                  <a:cs typeface="Arial"/>
                </a:rPr>
                <a:t>Clinician</a:t>
              </a:r>
            </a:p>
          </p:txBody>
        </p:sp>
        <p:sp>
          <p:nvSpPr>
            <p:cNvPr id="50" name="tx21">
              <a:extLst>
                <a:ext uri="{FF2B5EF4-FFF2-40B4-BE49-F238E27FC236}">
                  <a16:creationId xmlns:a16="http://schemas.microsoft.com/office/drawing/2014/main" id="{9EAFD2BD-87B6-E553-98B6-FA9D53A28A7C}"/>
                </a:ext>
              </a:extLst>
            </p:cNvPr>
            <p:cNvSpPr/>
            <p:nvPr/>
          </p:nvSpPr>
          <p:spPr>
            <a:xfrm>
              <a:off x="5645277" y="2924619"/>
              <a:ext cx="725031" cy="90249"/>
            </a:xfrm>
            <a:prstGeom prst="rect">
              <a:avLst/>
            </a:prstGeom>
            <a:noFill/>
          </p:spPr>
          <p:txBody>
            <a:bodyPr wrap="none" lIns="0" tIns="0" rIns="0" bIns="0" anchor="ctr" anchorCtr="1"/>
            <a:lstStyle/>
            <a:p>
              <a:pPr marL="0" marR="0" indent="0" algn="l">
                <a:lnSpc>
                  <a:spcPts val="960"/>
                </a:lnSpc>
                <a:spcBef>
                  <a:spcPts val="0"/>
                </a:spcBef>
                <a:spcAft>
                  <a:spcPts val="0"/>
                </a:spcAft>
              </a:pPr>
              <a:r>
                <a:rPr sz="960">
                  <a:solidFill>
                    <a:srgbClr val="000000">
                      <a:alpha val="100000"/>
                    </a:srgbClr>
                  </a:solidFill>
                  <a:cs typeface="Arial"/>
                </a:rPr>
                <a:t>Non-Clinician</a:t>
              </a:r>
            </a:p>
          </p:txBody>
        </p:sp>
        <p:sp>
          <p:nvSpPr>
            <p:cNvPr id="51" name="tx22">
              <a:extLst>
                <a:ext uri="{FF2B5EF4-FFF2-40B4-BE49-F238E27FC236}">
                  <a16:creationId xmlns:a16="http://schemas.microsoft.com/office/drawing/2014/main" id="{70D065FD-E8CC-325E-E913-7D9882149AD4}"/>
                </a:ext>
              </a:extLst>
            </p:cNvPr>
            <p:cNvSpPr/>
            <p:nvPr/>
          </p:nvSpPr>
          <p:spPr>
            <a:xfrm>
              <a:off x="5645277" y="3145563"/>
              <a:ext cx="508277" cy="88761"/>
            </a:xfrm>
            <a:prstGeom prst="rect">
              <a:avLst/>
            </a:prstGeom>
            <a:noFill/>
          </p:spPr>
          <p:txBody>
            <a:bodyPr wrap="none" lIns="0" tIns="0" rIns="0" bIns="0" anchor="ctr" anchorCtr="1"/>
            <a:lstStyle/>
            <a:p>
              <a:pPr marL="0" marR="0" indent="0" algn="l">
                <a:lnSpc>
                  <a:spcPts val="960"/>
                </a:lnSpc>
                <a:spcBef>
                  <a:spcPts val="0"/>
                </a:spcBef>
                <a:spcAft>
                  <a:spcPts val="0"/>
                </a:spcAft>
              </a:pPr>
              <a:r>
                <a:rPr sz="960">
                  <a:solidFill>
                    <a:srgbClr val="000000">
                      <a:alpha val="100000"/>
                    </a:srgbClr>
                  </a:solidFill>
                  <a:cs typeface="Arial"/>
                </a:rPr>
                <a:t>Unknown</a:t>
              </a:r>
            </a:p>
          </p:txBody>
        </p:sp>
        <p:sp>
          <p:nvSpPr>
            <p:cNvPr id="52" name="tx23">
              <a:extLst>
                <a:ext uri="{FF2B5EF4-FFF2-40B4-BE49-F238E27FC236}">
                  <a16:creationId xmlns:a16="http://schemas.microsoft.com/office/drawing/2014/main" id="{022FF95B-1BE0-CE94-F583-8998B4C99C09}"/>
                </a:ext>
              </a:extLst>
            </p:cNvPr>
            <p:cNvSpPr/>
            <p:nvPr/>
          </p:nvSpPr>
          <p:spPr>
            <a:xfrm>
              <a:off x="2338980" y="962513"/>
              <a:ext cx="2459235" cy="171628"/>
            </a:xfrm>
            <a:prstGeom prst="rect">
              <a:avLst/>
            </a:prstGeom>
            <a:noFill/>
          </p:spPr>
          <p:txBody>
            <a:bodyPr wrap="none" lIns="0" tIns="0" rIns="0" bIns="0" anchor="ctr" anchorCtr="1"/>
            <a:lstStyle/>
            <a:p>
              <a:pPr marL="0" marR="0" indent="0" algn="l">
                <a:lnSpc>
                  <a:spcPts val="1439"/>
                </a:lnSpc>
                <a:spcBef>
                  <a:spcPts val="0"/>
                </a:spcBef>
                <a:spcAft>
                  <a:spcPts val="0"/>
                </a:spcAft>
              </a:pPr>
              <a:r>
                <a:rPr lang="en-US" sz="1439" b="1">
                  <a:solidFill>
                    <a:srgbClr val="000000">
                      <a:alpha val="100000"/>
                    </a:srgbClr>
                  </a:solidFill>
                  <a:cs typeface="Arial"/>
                </a:rPr>
                <a:t>Distribution of </a:t>
              </a:r>
              <a:r>
                <a:rPr sz="1439" b="1">
                  <a:solidFill>
                    <a:srgbClr val="000000">
                      <a:alpha val="100000"/>
                    </a:srgbClr>
                  </a:solidFill>
                  <a:cs typeface="Arial"/>
                </a:rPr>
                <a:t>Investigator Clinician Status</a:t>
              </a:r>
            </a:p>
          </p:txBody>
        </p:sp>
      </p:grpSp>
      <p:sp>
        <p:nvSpPr>
          <p:cNvPr id="53" name="TextBox 52">
            <a:extLst>
              <a:ext uri="{FF2B5EF4-FFF2-40B4-BE49-F238E27FC236}">
                <a16:creationId xmlns:a16="http://schemas.microsoft.com/office/drawing/2014/main" id="{508DE375-990A-1768-CD34-67E00E80D72A}"/>
              </a:ext>
            </a:extLst>
          </p:cNvPr>
          <p:cNvSpPr txBox="1"/>
          <p:nvPr/>
        </p:nvSpPr>
        <p:spPr>
          <a:xfrm>
            <a:off x="3088531" y="6170975"/>
            <a:ext cx="6002446" cy="461665"/>
          </a:xfrm>
          <a:prstGeom prst="rect">
            <a:avLst/>
          </a:prstGeom>
          <a:noFill/>
        </p:spPr>
        <p:txBody>
          <a:bodyPr wrap="square" lIns="91440" tIns="45720" rIns="91440" bIns="45720" rtlCol="0" anchor="t">
            <a:spAutoFit/>
          </a:bodyPr>
          <a:lstStyle/>
          <a:p>
            <a:pPr algn="ctr"/>
            <a:r>
              <a:rPr lang="en-US" sz="1200">
                <a:solidFill>
                  <a:schemeClr val="bg1"/>
                </a:solidFill>
              </a:rPr>
              <a:t>Source: RAFT data on 149 projects in the Suicide Prevention portfolio with start years between 2005-2023</a:t>
            </a:r>
          </a:p>
        </p:txBody>
      </p:sp>
      <p:sp>
        <p:nvSpPr>
          <p:cNvPr id="5" name="TextBox 4">
            <a:extLst>
              <a:ext uri="{FF2B5EF4-FFF2-40B4-BE49-F238E27FC236}">
                <a16:creationId xmlns:a16="http://schemas.microsoft.com/office/drawing/2014/main" id="{DC08F50D-9535-BDE3-276D-AEF933350EE6}"/>
              </a:ext>
            </a:extLst>
          </p:cNvPr>
          <p:cNvSpPr txBox="1"/>
          <p:nvPr/>
        </p:nvSpPr>
        <p:spPr>
          <a:xfrm>
            <a:off x="343033" y="890952"/>
            <a:ext cx="11556658" cy="369332"/>
          </a:xfrm>
          <a:prstGeom prst="rect">
            <a:avLst/>
          </a:prstGeom>
          <a:noFill/>
        </p:spPr>
        <p:txBody>
          <a:bodyPr wrap="square" lIns="91440" tIns="45720" rIns="91440" bIns="45720" rtlCol="0" anchor="t">
            <a:spAutoFit/>
          </a:bodyPr>
          <a:lstStyle/>
          <a:p>
            <a:r>
              <a:rPr lang="en-US" b="1" i="1">
                <a:cs typeface="Calibri"/>
              </a:rPr>
              <a:t>There are more clinician investigators vs. non-clinician investigators in the Suicide Prevention AMP</a:t>
            </a:r>
          </a:p>
        </p:txBody>
      </p:sp>
    </p:spTree>
    <p:extLst>
      <p:ext uri="{BB962C8B-B14F-4D97-AF65-F5344CB8AC3E}">
        <p14:creationId xmlns:p14="http://schemas.microsoft.com/office/powerpoint/2010/main" val="19588759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lide Number Placeholder 73">
            <a:extLst>
              <a:ext uri="{FF2B5EF4-FFF2-40B4-BE49-F238E27FC236}">
                <a16:creationId xmlns:a16="http://schemas.microsoft.com/office/drawing/2014/main" id="{7F6DC21A-1351-576E-B59D-AA588911FA86}"/>
              </a:ext>
            </a:extLst>
          </p:cNvPr>
          <p:cNvSpPr>
            <a:spLocks noGrp="1"/>
          </p:cNvSpPr>
          <p:nvPr>
            <p:ph type="sldNum" sz="quarter" idx="12"/>
          </p:nvPr>
        </p:nvSpPr>
        <p:spPr/>
        <p:txBody>
          <a:bodyPr/>
          <a:lstStyle/>
          <a:p>
            <a:r>
              <a:rPr lang="en-US"/>
              <a:t>44</a:t>
            </a:r>
          </a:p>
        </p:txBody>
      </p:sp>
      <p:cxnSp>
        <p:nvCxnSpPr>
          <p:cNvPr id="4" name="Straight Arrow Connector 3">
            <a:extLst>
              <a:ext uri="{FF2B5EF4-FFF2-40B4-BE49-F238E27FC236}">
                <a16:creationId xmlns:a16="http://schemas.microsoft.com/office/drawing/2014/main" id="{ACC3F12B-1140-E49B-7CE0-CCFF073D2DAA}"/>
              </a:ext>
            </a:extLst>
          </p:cNvPr>
          <p:cNvCxnSpPr/>
          <p:nvPr/>
        </p:nvCxnSpPr>
        <p:spPr>
          <a:xfrm flipV="1">
            <a:off x="279817" y="1392382"/>
            <a:ext cx="11619874" cy="22485"/>
          </a:xfrm>
          <a:prstGeom prst="straightConnector1">
            <a:avLst/>
          </a:prstGeom>
          <a:ln w="12700">
            <a:solidFill>
              <a:srgbClr val="002F56"/>
            </a:solidFill>
          </a:ln>
        </p:spPr>
        <p:style>
          <a:lnRef idx="1">
            <a:schemeClr val="accent1"/>
          </a:lnRef>
          <a:fillRef idx="0">
            <a:schemeClr val="accent1"/>
          </a:fillRef>
          <a:effectRef idx="0">
            <a:schemeClr val="accent1"/>
          </a:effectRef>
          <a:fontRef idx="minor">
            <a:schemeClr val="tx1"/>
          </a:fontRef>
        </p:style>
      </p:cxnSp>
      <p:sp>
        <p:nvSpPr>
          <p:cNvPr id="69" name="Title 68">
            <a:extLst>
              <a:ext uri="{FF2B5EF4-FFF2-40B4-BE49-F238E27FC236}">
                <a16:creationId xmlns:a16="http://schemas.microsoft.com/office/drawing/2014/main" id="{C2D69A1C-E4ED-B420-0710-8439110B4EFE}"/>
              </a:ext>
            </a:extLst>
          </p:cNvPr>
          <p:cNvSpPr>
            <a:spLocks noGrp="1"/>
          </p:cNvSpPr>
          <p:nvPr>
            <p:ph type="title"/>
          </p:nvPr>
        </p:nvSpPr>
        <p:spPr/>
        <p:txBody>
          <a:bodyPr/>
          <a:lstStyle/>
          <a:p>
            <a:r>
              <a:rPr lang="en-US" sz="2800"/>
              <a:t>VA Investigator Distribution Analysis and Research Impact | High Level Investigator Overview</a:t>
            </a:r>
          </a:p>
        </p:txBody>
      </p:sp>
      <p:sp>
        <p:nvSpPr>
          <p:cNvPr id="7" name="Rectangle 6">
            <a:extLst>
              <a:ext uri="{FF2B5EF4-FFF2-40B4-BE49-F238E27FC236}">
                <a16:creationId xmlns:a16="http://schemas.microsoft.com/office/drawing/2014/main" id="{D77BBB12-42ED-9473-F78F-4903A7455401}"/>
              </a:ext>
            </a:extLst>
          </p:cNvPr>
          <p:cNvSpPr/>
          <p:nvPr/>
        </p:nvSpPr>
        <p:spPr>
          <a:xfrm>
            <a:off x="294819" y="1502500"/>
            <a:ext cx="11639484" cy="560021"/>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t>What degrees do investigators hold?</a:t>
            </a:r>
            <a:endParaRPr lang="en-US"/>
          </a:p>
        </p:txBody>
      </p:sp>
      <p:sp>
        <p:nvSpPr>
          <p:cNvPr id="70" name="Rectangle 69">
            <a:extLst>
              <a:ext uri="{FF2B5EF4-FFF2-40B4-BE49-F238E27FC236}">
                <a16:creationId xmlns:a16="http://schemas.microsoft.com/office/drawing/2014/main" id="{D1F14F79-4AFD-D008-DBC3-12A9A897F93A}"/>
              </a:ext>
            </a:extLst>
          </p:cNvPr>
          <p:cNvSpPr/>
          <p:nvPr/>
        </p:nvSpPr>
        <p:spPr>
          <a:xfrm>
            <a:off x="296390" y="2011547"/>
            <a:ext cx="4109952" cy="3682725"/>
          </a:xfrm>
          <a:prstGeom prst="rect">
            <a:avLst/>
          </a:prstGeom>
          <a:no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spcBef>
                <a:spcPts val="1200"/>
              </a:spcBef>
              <a:buFont typeface="Arial,Sans-Serif" panose="020B0604020202020204" pitchFamily="34" charset="0"/>
              <a:buChar char="•"/>
            </a:pPr>
            <a:r>
              <a:rPr lang="en-US" sz="1600">
                <a:solidFill>
                  <a:schemeClr val="tx1"/>
                </a:solidFill>
                <a:cs typeface="Arial"/>
              </a:rPr>
              <a:t>80 investigators hold a Ph.D. and another 6 hold a Ph.D. plus another degree</a:t>
            </a:r>
          </a:p>
          <a:p>
            <a:pPr marL="285750" indent="-285750">
              <a:spcBef>
                <a:spcPts val="1200"/>
              </a:spcBef>
              <a:buFont typeface="Arial,Sans-Serif" panose="020B0604020202020204" pitchFamily="34" charset="0"/>
              <a:buChar char="•"/>
            </a:pPr>
            <a:r>
              <a:rPr lang="en-US" sz="1600">
                <a:solidFill>
                  <a:schemeClr val="tx1"/>
                </a:solidFill>
                <a:cs typeface="Arial"/>
              </a:rPr>
              <a:t>16 investigators hold an M.D. and another 6 have an M.D. plus another advanced degree</a:t>
            </a:r>
          </a:p>
          <a:p>
            <a:pPr marL="285750" indent="-285750">
              <a:spcBef>
                <a:spcPts val="1200"/>
              </a:spcBef>
              <a:buFont typeface="Arial,Sans-Serif" panose="020B0604020202020204" pitchFamily="34" charset="0"/>
              <a:buChar char="•"/>
            </a:pPr>
            <a:r>
              <a:rPr lang="en-US" sz="1600">
                <a:solidFill>
                  <a:schemeClr val="tx1"/>
                </a:solidFill>
                <a:cs typeface="Arial"/>
              </a:rPr>
              <a:t>One investigator holds D.O. and M.P.H </a:t>
            </a:r>
            <a:endParaRPr lang="en-US" sz="1800">
              <a:solidFill>
                <a:schemeClr val="tx1"/>
              </a:solidFill>
              <a:cs typeface="Arial"/>
            </a:endParaRPr>
          </a:p>
        </p:txBody>
      </p:sp>
      <p:sp>
        <p:nvSpPr>
          <p:cNvPr id="94" name="TextBox 93">
            <a:extLst>
              <a:ext uri="{FF2B5EF4-FFF2-40B4-BE49-F238E27FC236}">
                <a16:creationId xmlns:a16="http://schemas.microsoft.com/office/drawing/2014/main" id="{59126EEF-D5B8-6DE0-BA37-0DEC54992F66}"/>
              </a:ext>
            </a:extLst>
          </p:cNvPr>
          <p:cNvSpPr txBox="1"/>
          <p:nvPr/>
        </p:nvSpPr>
        <p:spPr>
          <a:xfrm>
            <a:off x="3238926" y="6150922"/>
            <a:ext cx="6002446" cy="646331"/>
          </a:xfrm>
          <a:prstGeom prst="rect">
            <a:avLst/>
          </a:prstGeom>
          <a:noFill/>
        </p:spPr>
        <p:txBody>
          <a:bodyPr wrap="square" lIns="91440" tIns="45720" rIns="91440" bIns="45720" rtlCol="0" anchor="t">
            <a:spAutoFit/>
          </a:bodyPr>
          <a:lstStyle/>
          <a:p>
            <a:pPr algn="ctr"/>
            <a:r>
              <a:rPr lang="en-US" sz="1200">
                <a:solidFill>
                  <a:schemeClr val="bg1"/>
                </a:solidFill>
              </a:rPr>
              <a:t>Source: RAFT data on 149 projects in the Suicide Prevention portfolio with start years between 2005-2023.</a:t>
            </a:r>
          </a:p>
          <a:p>
            <a:pPr algn="ctr"/>
            <a:endParaRPr lang="en-US" sz="1200">
              <a:solidFill>
                <a:schemeClr val="bg1"/>
              </a:solidFill>
            </a:endParaRPr>
          </a:p>
        </p:txBody>
      </p:sp>
      <p:sp>
        <p:nvSpPr>
          <p:cNvPr id="3" name="TextBox 2">
            <a:extLst>
              <a:ext uri="{FF2B5EF4-FFF2-40B4-BE49-F238E27FC236}">
                <a16:creationId xmlns:a16="http://schemas.microsoft.com/office/drawing/2014/main" id="{CA7A85C5-C04D-0586-560C-EBB1BFEF8960}"/>
              </a:ext>
            </a:extLst>
          </p:cNvPr>
          <p:cNvSpPr txBox="1"/>
          <p:nvPr/>
        </p:nvSpPr>
        <p:spPr>
          <a:xfrm>
            <a:off x="390525" y="980681"/>
            <a:ext cx="11708822" cy="369332"/>
          </a:xfrm>
          <a:prstGeom prst="rect">
            <a:avLst/>
          </a:prstGeom>
          <a:noFill/>
        </p:spPr>
        <p:txBody>
          <a:bodyPr wrap="square" lIns="91440" tIns="45720" rIns="91440" bIns="45720" rtlCol="0" anchor="t">
            <a:spAutoFit/>
          </a:bodyPr>
          <a:lstStyle/>
          <a:p>
            <a:r>
              <a:rPr lang="en-US" b="1" i="1"/>
              <a:t>A majority of investigators associated with the Suicide Prevention AMP hold advanced doctoral degrees </a:t>
            </a:r>
            <a:endParaRPr lang="en-US" b="1" i="1">
              <a:cs typeface="Calibri"/>
            </a:endParaRPr>
          </a:p>
        </p:txBody>
      </p:sp>
      <p:grpSp>
        <p:nvGrpSpPr>
          <p:cNvPr id="5" name="Group 4">
            <a:extLst>
              <a:ext uri="{FF2B5EF4-FFF2-40B4-BE49-F238E27FC236}">
                <a16:creationId xmlns:a16="http://schemas.microsoft.com/office/drawing/2014/main" id="{6F13A50E-10FC-CF9F-0233-7AD2D8391118}"/>
              </a:ext>
            </a:extLst>
          </p:cNvPr>
          <p:cNvGrpSpPr/>
          <p:nvPr/>
        </p:nvGrpSpPr>
        <p:grpSpPr>
          <a:xfrm>
            <a:off x="4633295" y="2170840"/>
            <a:ext cx="7221170" cy="3851014"/>
            <a:chOff x="951410" y="939773"/>
            <a:chExt cx="6294200" cy="3532760"/>
          </a:xfrm>
        </p:grpSpPr>
        <p:sp>
          <p:nvSpPr>
            <p:cNvPr id="9" name="rc5">
              <a:extLst>
                <a:ext uri="{FF2B5EF4-FFF2-40B4-BE49-F238E27FC236}">
                  <a16:creationId xmlns:a16="http://schemas.microsoft.com/office/drawing/2014/main" id="{8C9F91DC-D4B7-97DC-7CC5-C092C5A9C560}"/>
                </a:ext>
              </a:extLst>
            </p:cNvPr>
            <p:cNvSpPr/>
            <p:nvPr/>
          </p:nvSpPr>
          <p:spPr>
            <a:xfrm>
              <a:off x="1345948" y="1212009"/>
              <a:ext cx="5899662" cy="2817141"/>
            </a:xfrm>
            <a:prstGeom prst="rect">
              <a:avLst/>
            </a:prstGeom>
            <a:solidFill>
              <a:srgbClr val="FFFFFF">
                <a:alpha val="100000"/>
              </a:srgbClr>
            </a:solidFill>
          </p:spPr>
          <p:txBody>
            <a:bodyPr/>
            <a:lstStyle/>
            <a:p>
              <a:endParaRPr/>
            </a:p>
          </p:txBody>
        </p:sp>
        <p:sp>
          <p:nvSpPr>
            <p:cNvPr id="10" name="pl6">
              <a:extLst>
                <a:ext uri="{FF2B5EF4-FFF2-40B4-BE49-F238E27FC236}">
                  <a16:creationId xmlns:a16="http://schemas.microsoft.com/office/drawing/2014/main" id="{5BC414F8-A582-9AEE-45F2-A660B57B09D4}"/>
                </a:ext>
              </a:extLst>
            </p:cNvPr>
            <p:cNvSpPr/>
            <p:nvPr/>
          </p:nvSpPr>
          <p:spPr>
            <a:xfrm>
              <a:off x="1345948" y="4029150"/>
              <a:ext cx="5899662" cy="0"/>
            </a:xfrm>
            <a:custGeom>
              <a:avLst/>
              <a:gdLst/>
              <a:ahLst/>
              <a:cxnLst/>
              <a:rect l="0" t="0" r="0" b="0"/>
              <a:pathLst>
                <a:path w="5899662">
                  <a:moveTo>
                    <a:pt x="0" y="0"/>
                  </a:moveTo>
                  <a:lnTo>
                    <a:pt x="5899662" y="0"/>
                  </a:lnTo>
                  <a:lnTo>
                    <a:pt x="5899662" y="0"/>
                  </a:lnTo>
                </a:path>
              </a:pathLst>
            </a:custGeom>
            <a:ln w="13550" cap="flat">
              <a:solidFill>
                <a:srgbClr val="EBEBEB">
                  <a:alpha val="100000"/>
                </a:srgbClr>
              </a:solidFill>
              <a:prstDash val="solid"/>
              <a:round/>
            </a:ln>
          </p:spPr>
          <p:txBody>
            <a:bodyPr/>
            <a:lstStyle/>
            <a:p>
              <a:endParaRPr/>
            </a:p>
          </p:txBody>
        </p:sp>
        <p:sp>
          <p:nvSpPr>
            <p:cNvPr id="11" name="pl7">
              <a:extLst>
                <a:ext uri="{FF2B5EF4-FFF2-40B4-BE49-F238E27FC236}">
                  <a16:creationId xmlns:a16="http://schemas.microsoft.com/office/drawing/2014/main" id="{9CBDEC2E-E09C-650E-B846-46370C9CD05D}"/>
                </a:ext>
              </a:extLst>
            </p:cNvPr>
            <p:cNvSpPr/>
            <p:nvPr/>
          </p:nvSpPr>
          <p:spPr>
            <a:xfrm>
              <a:off x="1345948" y="3374762"/>
              <a:ext cx="5899662" cy="0"/>
            </a:xfrm>
            <a:custGeom>
              <a:avLst/>
              <a:gdLst/>
              <a:ahLst/>
              <a:cxnLst/>
              <a:rect l="0" t="0" r="0" b="0"/>
              <a:pathLst>
                <a:path w="5899662">
                  <a:moveTo>
                    <a:pt x="0" y="0"/>
                  </a:moveTo>
                  <a:lnTo>
                    <a:pt x="5899662" y="0"/>
                  </a:lnTo>
                  <a:lnTo>
                    <a:pt x="5899662" y="0"/>
                  </a:lnTo>
                </a:path>
              </a:pathLst>
            </a:custGeom>
            <a:ln w="13550" cap="flat">
              <a:solidFill>
                <a:srgbClr val="EBEBEB">
                  <a:alpha val="100000"/>
                </a:srgbClr>
              </a:solidFill>
              <a:prstDash val="solid"/>
              <a:round/>
            </a:ln>
          </p:spPr>
          <p:txBody>
            <a:bodyPr/>
            <a:lstStyle/>
            <a:p>
              <a:endParaRPr/>
            </a:p>
          </p:txBody>
        </p:sp>
        <p:sp>
          <p:nvSpPr>
            <p:cNvPr id="12" name="pl8">
              <a:extLst>
                <a:ext uri="{FF2B5EF4-FFF2-40B4-BE49-F238E27FC236}">
                  <a16:creationId xmlns:a16="http://schemas.microsoft.com/office/drawing/2014/main" id="{37AC5D4C-84ED-8E8D-138F-0659CBCD85A5}"/>
                </a:ext>
              </a:extLst>
            </p:cNvPr>
            <p:cNvSpPr/>
            <p:nvPr/>
          </p:nvSpPr>
          <p:spPr>
            <a:xfrm>
              <a:off x="1345948" y="2720374"/>
              <a:ext cx="5899662" cy="0"/>
            </a:xfrm>
            <a:custGeom>
              <a:avLst/>
              <a:gdLst/>
              <a:ahLst/>
              <a:cxnLst/>
              <a:rect l="0" t="0" r="0" b="0"/>
              <a:pathLst>
                <a:path w="5899662">
                  <a:moveTo>
                    <a:pt x="0" y="0"/>
                  </a:moveTo>
                  <a:lnTo>
                    <a:pt x="5899662" y="0"/>
                  </a:lnTo>
                  <a:lnTo>
                    <a:pt x="5899662" y="0"/>
                  </a:lnTo>
                </a:path>
              </a:pathLst>
            </a:custGeom>
            <a:ln w="13550" cap="flat">
              <a:solidFill>
                <a:srgbClr val="EBEBEB">
                  <a:alpha val="100000"/>
                </a:srgbClr>
              </a:solidFill>
              <a:prstDash val="solid"/>
              <a:round/>
            </a:ln>
          </p:spPr>
          <p:txBody>
            <a:bodyPr/>
            <a:lstStyle/>
            <a:p>
              <a:endParaRPr/>
            </a:p>
          </p:txBody>
        </p:sp>
        <p:sp>
          <p:nvSpPr>
            <p:cNvPr id="13" name="pl9">
              <a:extLst>
                <a:ext uri="{FF2B5EF4-FFF2-40B4-BE49-F238E27FC236}">
                  <a16:creationId xmlns:a16="http://schemas.microsoft.com/office/drawing/2014/main" id="{BDD56B74-4368-D68E-02F8-3158D5BDF667}"/>
                </a:ext>
              </a:extLst>
            </p:cNvPr>
            <p:cNvSpPr/>
            <p:nvPr/>
          </p:nvSpPr>
          <p:spPr>
            <a:xfrm>
              <a:off x="1345948" y="2065985"/>
              <a:ext cx="5899662" cy="0"/>
            </a:xfrm>
            <a:custGeom>
              <a:avLst/>
              <a:gdLst/>
              <a:ahLst/>
              <a:cxnLst/>
              <a:rect l="0" t="0" r="0" b="0"/>
              <a:pathLst>
                <a:path w="5899662">
                  <a:moveTo>
                    <a:pt x="0" y="0"/>
                  </a:moveTo>
                  <a:lnTo>
                    <a:pt x="5899662" y="0"/>
                  </a:lnTo>
                  <a:lnTo>
                    <a:pt x="5899662" y="0"/>
                  </a:lnTo>
                </a:path>
              </a:pathLst>
            </a:custGeom>
            <a:ln w="13550" cap="flat">
              <a:solidFill>
                <a:srgbClr val="EBEBEB">
                  <a:alpha val="100000"/>
                </a:srgbClr>
              </a:solidFill>
              <a:prstDash val="solid"/>
              <a:round/>
            </a:ln>
          </p:spPr>
          <p:txBody>
            <a:bodyPr/>
            <a:lstStyle/>
            <a:p>
              <a:endParaRPr/>
            </a:p>
          </p:txBody>
        </p:sp>
        <p:sp>
          <p:nvSpPr>
            <p:cNvPr id="14" name="pl10">
              <a:extLst>
                <a:ext uri="{FF2B5EF4-FFF2-40B4-BE49-F238E27FC236}">
                  <a16:creationId xmlns:a16="http://schemas.microsoft.com/office/drawing/2014/main" id="{9990FD16-61ED-F932-CE67-257355532558}"/>
                </a:ext>
              </a:extLst>
            </p:cNvPr>
            <p:cNvSpPr/>
            <p:nvPr/>
          </p:nvSpPr>
          <p:spPr>
            <a:xfrm>
              <a:off x="1345948" y="1411597"/>
              <a:ext cx="5899662" cy="0"/>
            </a:xfrm>
            <a:custGeom>
              <a:avLst/>
              <a:gdLst/>
              <a:ahLst/>
              <a:cxnLst/>
              <a:rect l="0" t="0" r="0" b="0"/>
              <a:pathLst>
                <a:path w="5899662">
                  <a:moveTo>
                    <a:pt x="0" y="0"/>
                  </a:moveTo>
                  <a:lnTo>
                    <a:pt x="5899662" y="0"/>
                  </a:lnTo>
                  <a:lnTo>
                    <a:pt x="5899662" y="0"/>
                  </a:lnTo>
                </a:path>
              </a:pathLst>
            </a:custGeom>
            <a:ln w="13550" cap="flat">
              <a:solidFill>
                <a:srgbClr val="EBEBEB">
                  <a:alpha val="100000"/>
                </a:srgbClr>
              </a:solidFill>
              <a:prstDash val="solid"/>
              <a:round/>
            </a:ln>
          </p:spPr>
          <p:txBody>
            <a:bodyPr/>
            <a:lstStyle/>
            <a:p>
              <a:endParaRPr/>
            </a:p>
          </p:txBody>
        </p:sp>
        <p:sp>
          <p:nvSpPr>
            <p:cNvPr id="15" name="rc11">
              <a:extLst>
                <a:ext uri="{FF2B5EF4-FFF2-40B4-BE49-F238E27FC236}">
                  <a16:creationId xmlns:a16="http://schemas.microsoft.com/office/drawing/2014/main" id="{E6828A78-AB9C-5F7C-3900-0F5E17BA60A2}"/>
                </a:ext>
              </a:extLst>
            </p:cNvPr>
            <p:cNvSpPr/>
            <p:nvPr/>
          </p:nvSpPr>
          <p:spPr>
            <a:xfrm>
              <a:off x="1678993" y="1411597"/>
              <a:ext cx="475779" cy="2617552"/>
            </a:xfrm>
            <a:prstGeom prst="rect">
              <a:avLst/>
            </a:prstGeom>
            <a:solidFill>
              <a:srgbClr val="2E75B6">
                <a:alpha val="100000"/>
              </a:srgbClr>
            </a:solidFill>
          </p:spPr>
          <p:txBody>
            <a:bodyPr/>
            <a:lstStyle/>
            <a:p>
              <a:endParaRPr/>
            </a:p>
          </p:txBody>
        </p:sp>
        <p:sp>
          <p:nvSpPr>
            <p:cNvPr id="16" name="rc12">
              <a:extLst>
                <a:ext uri="{FF2B5EF4-FFF2-40B4-BE49-F238E27FC236}">
                  <a16:creationId xmlns:a16="http://schemas.microsoft.com/office/drawing/2014/main" id="{58852ADD-3C28-155C-EE92-2433CEBFFACD}"/>
                </a:ext>
              </a:extLst>
            </p:cNvPr>
            <p:cNvSpPr/>
            <p:nvPr/>
          </p:nvSpPr>
          <p:spPr>
            <a:xfrm>
              <a:off x="2630552" y="3505640"/>
              <a:ext cx="475779" cy="523510"/>
            </a:xfrm>
            <a:prstGeom prst="rect">
              <a:avLst/>
            </a:prstGeom>
            <a:solidFill>
              <a:srgbClr val="2E75B6">
                <a:alpha val="100000"/>
              </a:srgbClr>
            </a:solidFill>
          </p:spPr>
          <p:txBody>
            <a:bodyPr/>
            <a:lstStyle/>
            <a:p>
              <a:endParaRPr/>
            </a:p>
          </p:txBody>
        </p:sp>
        <p:sp>
          <p:nvSpPr>
            <p:cNvPr id="17" name="rc13">
              <a:extLst>
                <a:ext uri="{FF2B5EF4-FFF2-40B4-BE49-F238E27FC236}">
                  <a16:creationId xmlns:a16="http://schemas.microsoft.com/office/drawing/2014/main" id="{658FB303-74F5-CFA5-E869-6991BA34E6FD}"/>
                </a:ext>
              </a:extLst>
            </p:cNvPr>
            <p:cNvSpPr/>
            <p:nvPr/>
          </p:nvSpPr>
          <p:spPr>
            <a:xfrm>
              <a:off x="3582110" y="3865553"/>
              <a:ext cx="475779" cy="163597"/>
            </a:xfrm>
            <a:prstGeom prst="rect">
              <a:avLst/>
            </a:prstGeom>
            <a:solidFill>
              <a:srgbClr val="2E75B6">
                <a:alpha val="100000"/>
              </a:srgbClr>
            </a:solidFill>
          </p:spPr>
          <p:txBody>
            <a:bodyPr/>
            <a:lstStyle/>
            <a:p>
              <a:endParaRPr/>
            </a:p>
          </p:txBody>
        </p:sp>
        <p:sp>
          <p:nvSpPr>
            <p:cNvPr id="18" name="rc14">
              <a:extLst>
                <a:ext uri="{FF2B5EF4-FFF2-40B4-BE49-F238E27FC236}">
                  <a16:creationId xmlns:a16="http://schemas.microsoft.com/office/drawing/2014/main" id="{F73CBC65-9474-5AA1-1E05-31A3D50B5709}"/>
                </a:ext>
              </a:extLst>
            </p:cNvPr>
            <p:cNvSpPr/>
            <p:nvPr/>
          </p:nvSpPr>
          <p:spPr>
            <a:xfrm>
              <a:off x="4533669" y="3996431"/>
              <a:ext cx="475779" cy="32719"/>
            </a:xfrm>
            <a:prstGeom prst="rect">
              <a:avLst/>
            </a:prstGeom>
            <a:solidFill>
              <a:srgbClr val="2E75B6">
                <a:alpha val="100000"/>
              </a:srgbClr>
            </a:solidFill>
          </p:spPr>
          <p:txBody>
            <a:bodyPr/>
            <a:lstStyle/>
            <a:p>
              <a:endParaRPr/>
            </a:p>
          </p:txBody>
        </p:sp>
        <p:sp>
          <p:nvSpPr>
            <p:cNvPr id="19" name="rc15">
              <a:extLst>
                <a:ext uri="{FF2B5EF4-FFF2-40B4-BE49-F238E27FC236}">
                  <a16:creationId xmlns:a16="http://schemas.microsoft.com/office/drawing/2014/main" id="{99B524FB-48E2-A397-1B2C-E85D163BF6DD}"/>
                </a:ext>
              </a:extLst>
            </p:cNvPr>
            <p:cNvSpPr/>
            <p:nvPr/>
          </p:nvSpPr>
          <p:spPr>
            <a:xfrm>
              <a:off x="5485227" y="3996431"/>
              <a:ext cx="475779" cy="32719"/>
            </a:xfrm>
            <a:prstGeom prst="rect">
              <a:avLst/>
            </a:prstGeom>
            <a:solidFill>
              <a:srgbClr val="2E75B6">
                <a:alpha val="100000"/>
              </a:srgbClr>
            </a:solidFill>
          </p:spPr>
          <p:txBody>
            <a:bodyPr/>
            <a:lstStyle/>
            <a:p>
              <a:endParaRPr/>
            </a:p>
          </p:txBody>
        </p:sp>
        <p:sp>
          <p:nvSpPr>
            <p:cNvPr id="20" name="rc16">
              <a:extLst>
                <a:ext uri="{FF2B5EF4-FFF2-40B4-BE49-F238E27FC236}">
                  <a16:creationId xmlns:a16="http://schemas.microsoft.com/office/drawing/2014/main" id="{ACB9DFEC-4BCB-501C-139B-01F9253C632A}"/>
                </a:ext>
              </a:extLst>
            </p:cNvPr>
            <p:cNvSpPr/>
            <p:nvPr/>
          </p:nvSpPr>
          <p:spPr>
            <a:xfrm>
              <a:off x="6436786" y="3996431"/>
              <a:ext cx="475779" cy="32719"/>
            </a:xfrm>
            <a:prstGeom prst="rect">
              <a:avLst/>
            </a:prstGeom>
            <a:solidFill>
              <a:srgbClr val="2E75B6">
                <a:alpha val="100000"/>
              </a:srgbClr>
            </a:solidFill>
          </p:spPr>
          <p:txBody>
            <a:bodyPr/>
            <a:lstStyle/>
            <a:p>
              <a:endParaRPr/>
            </a:p>
          </p:txBody>
        </p:sp>
        <p:sp>
          <p:nvSpPr>
            <p:cNvPr id="21" name="tx17">
              <a:extLst>
                <a:ext uri="{FF2B5EF4-FFF2-40B4-BE49-F238E27FC236}">
                  <a16:creationId xmlns:a16="http://schemas.microsoft.com/office/drawing/2014/main" id="{E7C101D5-F369-F5D2-9C7E-85934BA70C4E}"/>
                </a:ext>
              </a:extLst>
            </p:cNvPr>
            <p:cNvSpPr/>
            <p:nvPr/>
          </p:nvSpPr>
          <p:spPr>
            <a:xfrm>
              <a:off x="1838908" y="1293856"/>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80</a:t>
              </a:r>
            </a:p>
          </p:txBody>
        </p:sp>
        <p:sp>
          <p:nvSpPr>
            <p:cNvPr id="22" name="tx18">
              <a:extLst>
                <a:ext uri="{FF2B5EF4-FFF2-40B4-BE49-F238E27FC236}">
                  <a16:creationId xmlns:a16="http://schemas.microsoft.com/office/drawing/2014/main" id="{C789A552-1908-5CD0-E529-1420BDE37553}"/>
                </a:ext>
              </a:extLst>
            </p:cNvPr>
            <p:cNvSpPr/>
            <p:nvPr/>
          </p:nvSpPr>
          <p:spPr>
            <a:xfrm>
              <a:off x="2790467" y="3387898"/>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16</a:t>
              </a:r>
            </a:p>
          </p:txBody>
        </p:sp>
        <p:sp>
          <p:nvSpPr>
            <p:cNvPr id="23" name="tx19">
              <a:extLst>
                <a:ext uri="{FF2B5EF4-FFF2-40B4-BE49-F238E27FC236}">
                  <a16:creationId xmlns:a16="http://schemas.microsoft.com/office/drawing/2014/main" id="{ADB64A1D-B503-CDBC-186E-4D3A510B2B01}"/>
                </a:ext>
              </a:extLst>
            </p:cNvPr>
            <p:cNvSpPr/>
            <p:nvPr/>
          </p:nvSpPr>
          <p:spPr>
            <a:xfrm>
              <a:off x="3781013" y="3749592"/>
              <a:ext cx="77974" cy="100703"/>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5</a:t>
              </a:r>
            </a:p>
          </p:txBody>
        </p:sp>
        <p:sp>
          <p:nvSpPr>
            <p:cNvPr id="24" name="tx20">
              <a:extLst>
                <a:ext uri="{FF2B5EF4-FFF2-40B4-BE49-F238E27FC236}">
                  <a16:creationId xmlns:a16="http://schemas.microsoft.com/office/drawing/2014/main" id="{D2940DAF-3341-6872-1778-75F3821ADF59}"/>
                </a:ext>
              </a:extLst>
            </p:cNvPr>
            <p:cNvSpPr/>
            <p:nvPr/>
          </p:nvSpPr>
          <p:spPr>
            <a:xfrm>
              <a:off x="4732571" y="3880401"/>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a:t>
              </a:r>
            </a:p>
          </p:txBody>
        </p:sp>
        <p:sp>
          <p:nvSpPr>
            <p:cNvPr id="25" name="tx21">
              <a:extLst>
                <a:ext uri="{FF2B5EF4-FFF2-40B4-BE49-F238E27FC236}">
                  <a16:creationId xmlns:a16="http://schemas.microsoft.com/office/drawing/2014/main" id="{F609966A-49E5-4139-6F08-E3275C57F613}"/>
                </a:ext>
              </a:extLst>
            </p:cNvPr>
            <p:cNvSpPr/>
            <p:nvPr/>
          </p:nvSpPr>
          <p:spPr>
            <a:xfrm>
              <a:off x="5684130" y="3880401"/>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a:t>
              </a:r>
            </a:p>
          </p:txBody>
        </p:sp>
        <p:sp>
          <p:nvSpPr>
            <p:cNvPr id="26" name="tx22">
              <a:extLst>
                <a:ext uri="{FF2B5EF4-FFF2-40B4-BE49-F238E27FC236}">
                  <a16:creationId xmlns:a16="http://schemas.microsoft.com/office/drawing/2014/main" id="{E1A75D8B-9DDC-9455-D712-2B6B9219B1E5}"/>
                </a:ext>
              </a:extLst>
            </p:cNvPr>
            <p:cNvSpPr/>
            <p:nvPr/>
          </p:nvSpPr>
          <p:spPr>
            <a:xfrm>
              <a:off x="6635688" y="3880401"/>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a:t>
              </a:r>
            </a:p>
          </p:txBody>
        </p:sp>
        <p:sp>
          <p:nvSpPr>
            <p:cNvPr id="27" name="rc23">
              <a:extLst>
                <a:ext uri="{FF2B5EF4-FFF2-40B4-BE49-F238E27FC236}">
                  <a16:creationId xmlns:a16="http://schemas.microsoft.com/office/drawing/2014/main" id="{67E69926-93BC-FF68-E526-E809C089770D}"/>
                </a:ext>
              </a:extLst>
            </p:cNvPr>
            <p:cNvSpPr/>
            <p:nvPr/>
          </p:nvSpPr>
          <p:spPr>
            <a:xfrm>
              <a:off x="1345948" y="1212009"/>
              <a:ext cx="5899662" cy="2817141"/>
            </a:xfrm>
            <a:prstGeom prst="rect">
              <a:avLst/>
            </a:prstGeom>
            <a:ln w="13550" cap="rnd">
              <a:solidFill>
                <a:srgbClr val="000000">
                  <a:alpha val="100000"/>
                </a:srgbClr>
              </a:solidFill>
              <a:prstDash val="solid"/>
              <a:round/>
            </a:ln>
          </p:spPr>
          <p:txBody>
            <a:bodyPr/>
            <a:lstStyle/>
            <a:p>
              <a:endParaRPr/>
            </a:p>
          </p:txBody>
        </p:sp>
        <p:sp>
          <p:nvSpPr>
            <p:cNvPr id="28" name="tx24">
              <a:extLst>
                <a:ext uri="{FF2B5EF4-FFF2-40B4-BE49-F238E27FC236}">
                  <a16:creationId xmlns:a16="http://schemas.microsoft.com/office/drawing/2014/main" id="{DD0649DA-A81E-0A21-3B37-8E3202EDF7DA}"/>
                </a:ext>
              </a:extLst>
            </p:cNvPr>
            <p:cNvSpPr/>
            <p:nvPr/>
          </p:nvSpPr>
          <p:spPr>
            <a:xfrm>
              <a:off x="1218949" y="3986672"/>
              <a:ext cx="64368"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0</a:t>
              </a:r>
            </a:p>
          </p:txBody>
        </p:sp>
        <p:sp>
          <p:nvSpPr>
            <p:cNvPr id="29" name="tx25">
              <a:extLst>
                <a:ext uri="{FF2B5EF4-FFF2-40B4-BE49-F238E27FC236}">
                  <a16:creationId xmlns:a16="http://schemas.microsoft.com/office/drawing/2014/main" id="{9BD674F5-F10B-278E-E8AC-F1D8D38FA15C}"/>
                </a:ext>
              </a:extLst>
            </p:cNvPr>
            <p:cNvSpPr/>
            <p:nvPr/>
          </p:nvSpPr>
          <p:spPr>
            <a:xfrm>
              <a:off x="1154581" y="3332284"/>
              <a:ext cx="128736"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20</a:t>
              </a:r>
            </a:p>
          </p:txBody>
        </p:sp>
        <p:sp>
          <p:nvSpPr>
            <p:cNvPr id="30" name="tx26">
              <a:extLst>
                <a:ext uri="{FF2B5EF4-FFF2-40B4-BE49-F238E27FC236}">
                  <a16:creationId xmlns:a16="http://schemas.microsoft.com/office/drawing/2014/main" id="{63636271-165A-7388-E6C2-32C62F1A19CA}"/>
                </a:ext>
              </a:extLst>
            </p:cNvPr>
            <p:cNvSpPr/>
            <p:nvPr/>
          </p:nvSpPr>
          <p:spPr>
            <a:xfrm>
              <a:off x="1154581" y="2677896"/>
              <a:ext cx="128736"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40</a:t>
              </a:r>
            </a:p>
          </p:txBody>
        </p:sp>
        <p:sp>
          <p:nvSpPr>
            <p:cNvPr id="31" name="tx27">
              <a:extLst>
                <a:ext uri="{FF2B5EF4-FFF2-40B4-BE49-F238E27FC236}">
                  <a16:creationId xmlns:a16="http://schemas.microsoft.com/office/drawing/2014/main" id="{77221DBE-D1B0-40B3-CF5A-029EF3B91B9A}"/>
                </a:ext>
              </a:extLst>
            </p:cNvPr>
            <p:cNvSpPr/>
            <p:nvPr/>
          </p:nvSpPr>
          <p:spPr>
            <a:xfrm>
              <a:off x="1154581" y="2023507"/>
              <a:ext cx="128736"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60</a:t>
              </a:r>
            </a:p>
          </p:txBody>
        </p:sp>
        <p:sp>
          <p:nvSpPr>
            <p:cNvPr id="32" name="tx28">
              <a:extLst>
                <a:ext uri="{FF2B5EF4-FFF2-40B4-BE49-F238E27FC236}">
                  <a16:creationId xmlns:a16="http://schemas.microsoft.com/office/drawing/2014/main" id="{CD3DE92F-7176-3BBF-F15A-E284FCF05D0C}"/>
                </a:ext>
              </a:extLst>
            </p:cNvPr>
            <p:cNvSpPr/>
            <p:nvPr/>
          </p:nvSpPr>
          <p:spPr>
            <a:xfrm>
              <a:off x="1154581" y="1369119"/>
              <a:ext cx="128736"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80</a:t>
              </a:r>
            </a:p>
          </p:txBody>
        </p:sp>
        <p:sp>
          <p:nvSpPr>
            <p:cNvPr id="33" name="tx29">
              <a:extLst>
                <a:ext uri="{FF2B5EF4-FFF2-40B4-BE49-F238E27FC236}">
                  <a16:creationId xmlns:a16="http://schemas.microsoft.com/office/drawing/2014/main" id="{9A3258CF-DBBE-3FF8-DAEE-9DCE81D10101}"/>
                </a:ext>
              </a:extLst>
            </p:cNvPr>
            <p:cNvSpPr/>
            <p:nvPr/>
          </p:nvSpPr>
          <p:spPr>
            <a:xfrm>
              <a:off x="1779589" y="4085083"/>
              <a:ext cx="274587" cy="86940"/>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Ph.D.</a:t>
              </a:r>
            </a:p>
          </p:txBody>
        </p:sp>
        <p:sp>
          <p:nvSpPr>
            <p:cNvPr id="34" name="tx30">
              <a:extLst>
                <a:ext uri="{FF2B5EF4-FFF2-40B4-BE49-F238E27FC236}">
                  <a16:creationId xmlns:a16="http://schemas.microsoft.com/office/drawing/2014/main" id="{72A1BFF0-26CC-8BF0-7F01-F6B9DF33F035}"/>
                </a:ext>
              </a:extLst>
            </p:cNvPr>
            <p:cNvSpPr/>
            <p:nvPr/>
          </p:nvSpPr>
          <p:spPr>
            <a:xfrm>
              <a:off x="2743023" y="4091222"/>
              <a:ext cx="250837" cy="8080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M.D.</a:t>
              </a:r>
            </a:p>
          </p:txBody>
        </p:sp>
        <p:sp>
          <p:nvSpPr>
            <p:cNvPr id="35" name="tx31">
              <a:extLst>
                <a:ext uri="{FF2B5EF4-FFF2-40B4-BE49-F238E27FC236}">
                  <a16:creationId xmlns:a16="http://schemas.microsoft.com/office/drawing/2014/main" id="{5D401D71-28D9-96CC-1D36-04ACC3576071}"/>
                </a:ext>
              </a:extLst>
            </p:cNvPr>
            <p:cNvSpPr/>
            <p:nvPr/>
          </p:nvSpPr>
          <p:spPr>
            <a:xfrm>
              <a:off x="3678737" y="4073797"/>
              <a:ext cx="282525" cy="9822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M.D.,</a:t>
              </a:r>
            </a:p>
          </p:txBody>
        </p:sp>
        <p:sp>
          <p:nvSpPr>
            <p:cNvPr id="36" name="tx32">
              <a:extLst>
                <a:ext uri="{FF2B5EF4-FFF2-40B4-BE49-F238E27FC236}">
                  <a16:creationId xmlns:a16="http://schemas.microsoft.com/office/drawing/2014/main" id="{EF76C8B3-E5C7-9EC4-B63A-66BDF7DC1182}"/>
                </a:ext>
              </a:extLst>
            </p:cNvPr>
            <p:cNvSpPr/>
            <p:nvPr/>
          </p:nvSpPr>
          <p:spPr>
            <a:xfrm>
              <a:off x="3682706" y="4222243"/>
              <a:ext cx="274587" cy="86940"/>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Ph.D.</a:t>
              </a:r>
            </a:p>
          </p:txBody>
        </p:sp>
        <p:sp>
          <p:nvSpPr>
            <p:cNvPr id="37" name="tx33">
              <a:extLst>
                <a:ext uri="{FF2B5EF4-FFF2-40B4-BE49-F238E27FC236}">
                  <a16:creationId xmlns:a16="http://schemas.microsoft.com/office/drawing/2014/main" id="{6ABDD218-A04C-B74D-2D0D-C93482263905}"/>
                </a:ext>
              </a:extLst>
            </p:cNvPr>
            <p:cNvSpPr/>
            <p:nvPr/>
          </p:nvSpPr>
          <p:spPr>
            <a:xfrm>
              <a:off x="4642543" y="4072619"/>
              <a:ext cx="258030" cy="99404"/>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D.O.,</a:t>
              </a:r>
            </a:p>
          </p:txBody>
        </p:sp>
        <p:sp>
          <p:nvSpPr>
            <p:cNvPr id="38" name="tx34">
              <a:extLst>
                <a:ext uri="{FF2B5EF4-FFF2-40B4-BE49-F238E27FC236}">
                  <a16:creationId xmlns:a16="http://schemas.microsoft.com/office/drawing/2014/main" id="{32A2E6E9-8D9B-AD37-9E75-6C0F0C7050B5}"/>
                </a:ext>
              </a:extLst>
            </p:cNvPr>
            <p:cNvSpPr/>
            <p:nvPr/>
          </p:nvSpPr>
          <p:spPr>
            <a:xfrm>
              <a:off x="4596809" y="4228010"/>
              <a:ext cx="349498" cy="81173"/>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M.P.H.</a:t>
              </a:r>
            </a:p>
          </p:txBody>
        </p:sp>
        <p:sp>
          <p:nvSpPr>
            <p:cNvPr id="39" name="tx35">
              <a:extLst>
                <a:ext uri="{FF2B5EF4-FFF2-40B4-BE49-F238E27FC236}">
                  <a16:creationId xmlns:a16="http://schemas.microsoft.com/office/drawing/2014/main" id="{CC59FFDA-07A5-06DC-1F02-A4FAC711DD16}"/>
                </a:ext>
              </a:extLst>
            </p:cNvPr>
            <p:cNvSpPr/>
            <p:nvPr/>
          </p:nvSpPr>
          <p:spPr>
            <a:xfrm>
              <a:off x="5581854" y="4073797"/>
              <a:ext cx="282525" cy="9822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M.D.,</a:t>
              </a:r>
            </a:p>
          </p:txBody>
        </p:sp>
        <p:sp>
          <p:nvSpPr>
            <p:cNvPr id="40" name="tx36">
              <a:extLst>
                <a:ext uri="{FF2B5EF4-FFF2-40B4-BE49-F238E27FC236}">
                  <a16:creationId xmlns:a16="http://schemas.microsoft.com/office/drawing/2014/main" id="{F671303D-4BE9-D069-D039-2F18869880CF}"/>
                </a:ext>
              </a:extLst>
            </p:cNvPr>
            <p:cNvSpPr/>
            <p:nvPr/>
          </p:nvSpPr>
          <p:spPr>
            <a:xfrm>
              <a:off x="5548368" y="4228010"/>
              <a:ext cx="349498" cy="81173"/>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M.P.H.</a:t>
              </a:r>
            </a:p>
          </p:txBody>
        </p:sp>
        <p:sp>
          <p:nvSpPr>
            <p:cNvPr id="41" name="tx37">
              <a:extLst>
                <a:ext uri="{FF2B5EF4-FFF2-40B4-BE49-F238E27FC236}">
                  <a16:creationId xmlns:a16="http://schemas.microsoft.com/office/drawing/2014/main" id="{AC74E3B8-B165-A7EA-C4DA-2EFE9C60659C}"/>
                </a:ext>
              </a:extLst>
            </p:cNvPr>
            <p:cNvSpPr/>
            <p:nvPr/>
          </p:nvSpPr>
          <p:spPr>
            <a:xfrm>
              <a:off x="6521537" y="4067658"/>
              <a:ext cx="306275" cy="104365"/>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Ph.D.,</a:t>
              </a:r>
            </a:p>
          </p:txBody>
        </p:sp>
        <p:sp>
          <p:nvSpPr>
            <p:cNvPr id="42" name="tx38">
              <a:extLst>
                <a:ext uri="{FF2B5EF4-FFF2-40B4-BE49-F238E27FC236}">
                  <a16:creationId xmlns:a16="http://schemas.microsoft.com/office/drawing/2014/main" id="{F4FECA08-F164-5280-6D81-CB933EBC2248}"/>
                </a:ext>
              </a:extLst>
            </p:cNvPr>
            <p:cNvSpPr/>
            <p:nvPr/>
          </p:nvSpPr>
          <p:spPr>
            <a:xfrm>
              <a:off x="6499926" y="4228010"/>
              <a:ext cx="349498" cy="81173"/>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Calibri"/>
                </a:rPr>
                <a:t>M.P.H.</a:t>
              </a:r>
            </a:p>
          </p:txBody>
        </p:sp>
        <p:sp>
          <p:nvSpPr>
            <p:cNvPr id="43" name="tx39">
              <a:extLst>
                <a:ext uri="{FF2B5EF4-FFF2-40B4-BE49-F238E27FC236}">
                  <a16:creationId xmlns:a16="http://schemas.microsoft.com/office/drawing/2014/main" id="{6CBDDD96-27E5-CC42-6845-EE5D5B318E7E}"/>
                </a:ext>
              </a:extLst>
            </p:cNvPr>
            <p:cNvSpPr/>
            <p:nvPr/>
          </p:nvSpPr>
          <p:spPr>
            <a:xfrm>
              <a:off x="3625547" y="4334034"/>
              <a:ext cx="1340465" cy="138499"/>
            </a:xfrm>
            <a:prstGeom prst="rect">
              <a:avLst/>
            </a:prstGeom>
            <a:noFill/>
          </p:spPr>
          <p:txBody>
            <a:bodyPr wrap="none" lIns="0" tIns="0" rIns="0" bIns="0" anchor="ctr" anchorCtr="1"/>
            <a:lstStyle/>
            <a:p>
              <a:pPr marL="0" marR="0" indent="0" algn="l">
                <a:lnSpc>
                  <a:spcPts val="1320"/>
                </a:lnSpc>
                <a:spcBef>
                  <a:spcPts val="0"/>
                </a:spcBef>
                <a:spcAft>
                  <a:spcPts val="0"/>
                </a:spcAft>
              </a:pPr>
              <a:r>
                <a:rPr sz="1320">
                  <a:solidFill>
                    <a:srgbClr val="000000">
                      <a:alpha val="100000"/>
                    </a:srgbClr>
                  </a:solidFill>
                  <a:cs typeface="Calibri"/>
                </a:rPr>
                <a:t>Investigator Degree</a:t>
              </a:r>
            </a:p>
          </p:txBody>
        </p:sp>
        <p:sp>
          <p:nvSpPr>
            <p:cNvPr id="44" name="tx40">
              <a:extLst>
                <a:ext uri="{FF2B5EF4-FFF2-40B4-BE49-F238E27FC236}">
                  <a16:creationId xmlns:a16="http://schemas.microsoft.com/office/drawing/2014/main" id="{F0FAE47B-B597-2FBE-EB86-45325996FACF}"/>
                </a:ext>
              </a:extLst>
            </p:cNvPr>
            <p:cNvSpPr/>
            <p:nvPr/>
          </p:nvSpPr>
          <p:spPr>
            <a:xfrm rot="-5400000">
              <a:off x="390741" y="2551330"/>
              <a:ext cx="1259837" cy="138499"/>
            </a:xfrm>
            <a:prstGeom prst="rect">
              <a:avLst/>
            </a:prstGeom>
            <a:noFill/>
          </p:spPr>
          <p:txBody>
            <a:bodyPr wrap="none" lIns="0" tIns="0" rIns="0" bIns="0" anchor="ctr" anchorCtr="1"/>
            <a:lstStyle/>
            <a:p>
              <a:pPr marL="0" marR="0" indent="0" algn="l">
                <a:lnSpc>
                  <a:spcPts val="1320"/>
                </a:lnSpc>
                <a:spcBef>
                  <a:spcPts val="0"/>
                </a:spcBef>
                <a:spcAft>
                  <a:spcPts val="0"/>
                </a:spcAft>
              </a:pPr>
              <a:r>
                <a:rPr sz="1320">
                  <a:solidFill>
                    <a:srgbClr val="000000">
                      <a:alpha val="100000"/>
                    </a:srgbClr>
                  </a:solidFill>
                  <a:cs typeface="Calibri"/>
                </a:rPr>
                <a:t>Investigator Count</a:t>
              </a:r>
            </a:p>
          </p:txBody>
        </p:sp>
        <p:sp>
          <p:nvSpPr>
            <p:cNvPr id="45" name="tx41">
              <a:extLst>
                <a:ext uri="{FF2B5EF4-FFF2-40B4-BE49-F238E27FC236}">
                  <a16:creationId xmlns:a16="http://schemas.microsoft.com/office/drawing/2014/main" id="{283F8818-9867-B3D3-2275-2913CC9047FA}"/>
                </a:ext>
              </a:extLst>
            </p:cNvPr>
            <p:cNvSpPr/>
            <p:nvPr/>
          </p:nvSpPr>
          <p:spPr>
            <a:xfrm>
              <a:off x="2988984" y="939773"/>
              <a:ext cx="2613590" cy="167790"/>
            </a:xfrm>
            <a:prstGeom prst="rect">
              <a:avLst/>
            </a:prstGeom>
            <a:noFill/>
          </p:spPr>
          <p:txBody>
            <a:bodyPr wrap="none" lIns="0" tIns="0" rIns="0" bIns="0" anchor="ctr" anchorCtr="1"/>
            <a:lstStyle/>
            <a:p>
              <a:pPr marL="0" marR="0" indent="0" algn="l">
                <a:lnSpc>
                  <a:spcPts val="1539"/>
                </a:lnSpc>
                <a:spcBef>
                  <a:spcPts val="0"/>
                </a:spcBef>
                <a:spcAft>
                  <a:spcPts val="0"/>
                </a:spcAft>
              </a:pPr>
              <a:r>
                <a:rPr sz="1539" b="1">
                  <a:solidFill>
                    <a:srgbClr val="000000">
                      <a:alpha val="100000"/>
                    </a:srgbClr>
                  </a:solidFill>
                  <a:cs typeface="Calibri"/>
                </a:rPr>
                <a:t>Investigator Degree Distribution</a:t>
              </a:r>
            </a:p>
          </p:txBody>
        </p:sp>
      </p:grpSp>
      <p:sp>
        <p:nvSpPr>
          <p:cNvPr id="8" name="TextBox 7">
            <a:extLst>
              <a:ext uri="{FF2B5EF4-FFF2-40B4-BE49-F238E27FC236}">
                <a16:creationId xmlns:a16="http://schemas.microsoft.com/office/drawing/2014/main" id="{8FD5E592-6DC9-6158-9B8D-5A56DCB71900}"/>
              </a:ext>
            </a:extLst>
          </p:cNvPr>
          <p:cNvSpPr txBox="1"/>
          <p:nvPr/>
        </p:nvSpPr>
        <p:spPr>
          <a:xfrm>
            <a:off x="224535" y="5882866"/>
            <a:ext cx="4715700" cy="276999"/>
          </a:xfrm>
          <a:prstGeom prst="rect">
            <a:avLst/>
          </a:prstGeom>
          <a:noFill/>
        </p:spPr>
        <p:txBody>
          <a:bodyPr wrap="square" rtlCol="0">
            <a:spAutoFit/>
          </a:bodyPr>
          <a:lstStyle/>
          <a:p>
            <a:r>
              <a:rPr lang="en-US" sz="1200" b="1"/>
              <a:t>Note: </a:t>
            </a:r>
            <a:r>
              <a:rPr lang="en-US" sz="1200"/>
              <a:t>One investigator did not provide educational information.  </a:t>
            </a:r>
          </a:p>
        </p:txBody>
      </p:sp>
    </p:spTree>
    <p:extLst>
      <p:ext uri="{BB962C8B-B14F-4D97-AF65-F5344CB8AC3E}">
        <p14:creationId xmlns:p14="http://schemas.microsoft.com/office/powerpoint/2010/main" val="17121420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FE554F4D-F481-8E39-1266-E6298CF287A6}"/>
              </a:ext>
            </a:extLst>
          </p:cNvPr>
          <p:cNvSpPr/>
          <p:nvPr/>
        </p:nvSpPr>
        <p:spPr>
          <a:xfrm>
            <a:off x="0" y="897467"/>
            <a:ext cx="5451790" cy="5234999"/>
          </a:xfrm>
          <a:prstGeom prst="rect">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45C3A6C-F933-A85C-4A45-228832510476}"/>
              </a:ext>
            </a:extLst>
          </p:cNvPr>
          <p:cNvSpPr/>
          <p:nvPr/>
        </p:nvSpPr>
        <p:spPr>
          <a:xfrm>
            <a:off x="0" y="897467"/>
            <a:ext cx="5451790" cy="5234999"/>
          </a:xfrm>
          <a:prstGeom prst="rect">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5441"/>
            <a:ext cx="10515600" cy="680223"/>
          </a:xfrm>
        </p:spPr>
        <p:txBody>
          <a:bodyPr/>
          <a:lstStyle/>
          <a:p>
            <a:r>
              <a:rPr lang="en-US" sz="2800"/>
              <a:t>Framework | VA Investigator Distribution Analysis and Research Impact</a:t>
            </a:r>
          </a:p>
        </p:txBody>
      </p:sp>
      <p:graphicFrame>
        <p:nvGraphicFramePr>
          <p:cNvPr id="18" name="Table 17">
            <a:extLst>
              <a:ext uri="{FF2B5EF4-FFF2-40B4-BE49-F238E27FC236}">
                <a16:creationId xmlns:a16="http://schemas.microsoft.com/office/drawing/2014/main" id="{0F11E759-704E-3014-8564-C0D719E7BE61}"/>
              </a:ext>
            </a:extLst>
          </p:cNvPr>
          <p:cNvGraphicFramePr>
            <a:graphicFrameLocks noGrp="1"/>
          </p:cNvGraphicFramePr>
          <p:nvPr>
            <p:extLst>
              <p:ext uri="{D42A27DB-BD31-4B8C-83A1-F6EECF244321}">
                <p14:modId xmlns:p14="http://schemas.microsoft.com/office/powerpoint/2010/main" val="2323501921"/>
              </p:ext>
            </p:extLst>
          </p:nvPr>
        </p:nvGraphicFramePr>
        <p:xfrm>
          <a:off x="6134806" y="1257984"/>
          <a:ext cx="5800344" cy="4480560"/>
        </p:xfrm>
        <a:graphic>
          <a:graphicData uri="http://schemas.openxmlformats.org/drawingml/2006/table">
            <a:tbl>
              <a:tblPr firstRow="1" bandRow="1">
                <a:tableStyleId>{5940675A-B579-460E-94D1-54222C63F5DA}</a:tableStyleId>
              </a:tblPr>
              <a:tblGrid>
                <a:gridCol w="5800344">
                  <a:extLst>
                    <a:ext uri="{9D8B030D-6E8A-4147-A177-3AD203B41FA5}">
                      <a16:colId xmlns:a16="http://schemas.microsoft.com/office/drawing/2014/main" val="3947204508"/>
                    </a:ext>
                  </a:extLst>
                </a:gridCol>
              </a:tblGrid>
              <a:tr h="2540426">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lang="en-US" sz="1600" b="1" u="sng" dirty="0">
                          <a:solidFill>
                            <a:srgbClr val="002F56"/>
                          </a:solidFill>
                        </a:rPr>
                        <a:t>Publications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solidFill>
                          <a:schemeClr val="tx1"/>
                        </a:solidFill>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1600" dirty="0">
                          <a:solidFill>
                            <a:schemeClr val="tx1"/>
                          </a:solidFill>
                        </a:rPr>
                        <a:t>To understand the broader research impact of the Suicide Prevention AMP</a:t>
                      </a:r>
                      <a:r>
                        <a:rPr lang="en-US" sz="1600" b="1" dirty="0">
                          <a:solidFill>
                            <a:schemeClr val="tx1"/>
                          </a:solidFill>
                        </a:rPr>
                        <a:t>, </a:t>
                      </a:r>
                      <a:r>
                        <a:rPr lang="en-US" sz="1600" b="0" dirty="0">
                          <a:solidFill>
                            <a:schemeClr val="tx1"/>
                          </a:solidFill>
                        </a:rPr>
                        <a:t>we</a:t>
                      </a:r>
                      <a:r>
                        <a:rPr lang="en-US" sz="1600" b="1" dirty="0">
                          <a:solidFill>
                            <a:schemeClr val="tx1"/>
                          </a:solidFill>
                        </a:rPr>
                        <a:t> assessed publications resulting from research efforts </a:t>
                      </a:r>
                      <a:r>
                        <a:rPr lang="en-US" sz="1600" b="0" dirty="0">
                          <a:solidFill>
                            <a:schemeClr val="tx1"/>
                          </a:solidFill>
                        </a:rPr>
                        <a:t>within this portfolio.  </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1600" b="1" dirty="0">
                        <a:solidFill>
                          <a:schemeClr val="tx1"/>
                        </a:solidFill>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1600" b="1" dirty="0">
                          <a:solidFill>
                            <a:schemeClr val="tx1"/>
                          </a:solidFill>
                        </a:rPr>
                        <a:t>Key Question(s): </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1600" b="0" dirty="0"/>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dirty="0"/>
                        <a:t>How many projects led to a publication and how does the distribution of publications change over time?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dirty="0"/>
                        <a:t>Which projects yield the highest number of publications?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dirty="0"/>
                        <a:t>What types of publications are projects within this portfolio most aligned with?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dirty="0"/>
                        <a:t>Which journals do investigators frequently publish their work?</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dirty="0"/>
                        <a:t>How many papers have investigators published as first author?</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dirty="0"/>
                        <a:t>Is there a relationship between the number of projects funded per year and any resulting publications? </a:t>
                      </a:r>
                    </a:p>
                    <a:p>
                      <a:pPr marL="0" marR="0" lvl="0" indent="0" algn="r" rtl="0" eaLnBrk="1" fontAlgn="auto" latinLnBrk="0" hangingPunct="1">
                        <a:lnSpc>
                          <a:spcPct val="100000"/>
                        </a:lnSpc>
                        <a:spcBef>
                          <a:spcPts val="0"/>
                        </a:spcBef>
                        <a:spcAft>
                          <a:spcPts val="0"/>
                        </a:spcAft>
                        <a:buClrTx/>
                        <a:buSzTx/>
                        <a:buFont typeface="Arial" panose="020B0604020202020204" pitchFamily="34" charset="0"/>
                        <a:buNone/>
                      </a:pPr>
                      <a:r>
                        <a:rPr lang="en-US" sz="1600" b="0" i="1" dirty="0">
                          <a:solidFill>
                            <a:schemeClr val="tx1"/>
                          </a:solidFill>
                        </a:rPr>
                        <a:t>Pages 45 – 52</a:t>
                      </a: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9767812"/>
                  </a:ext>
                </a:extLst>
              </a:tr>
            </a:tbl>
          </a:graphicData>
        </a:graphic>
      </p:graphicFrame>
      <p:sp>
        <p:nvSpPr>
          <p:cNvPr id="10" name="Rectangle 9">
            <a:hlinkClick r:id="" action="ppaction://noaction"/>
            <a:extLst>
              <a:ext uri="{FF2B5EF4-FFF2-40B4-BE49-F238E27FC236}">
                <a16:creationId xmlns:a16="http://schemas.microsoft.com/office/drawing/2014/main" id="{372CE844-0282-0EA5-52F9-A86CBCB7C8F5}"/>
              </a:ext>
            </a:extLst>
          </p:cNvPr>
          <p:cNvSpPr/>
          <p:nvPr>
            <p:custDataLst>
              <p:tags r:id="rId2"/>
            </p:custDataLst>
          </p:nvPr>
        </p:nvSpPr>
        <p:spPr>
          <a:xfrm rot="16200000">
            <a:off x="6334829" y="2233210"/>
            <a:ext cx="65" cy="40011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76200" rIns="0" bIns="762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 name="Rectangle 10">
            <a:hlinkClick r:id="" action="ppaction://noaction"/>
            <a:extLst>
              <a:ext uri="{FF2B5EF4-FFF2-40B4-BE49-F238E27FC236}">
                <a16:creationId xmlns:a16="http://schemas.microsoft.com/office/drawing/2014/main" id="{7913310D-F3A2-CEAE-23EB-0E92553A0E09}"/>
              </a:ext>
            </a:extLst>
          </p:cNvPr>
          <p:cNvSpPr/>
          <p:nvPr>
            <p:custDataLst>
              <p:tags r:id="rId3"/>
            </p:custDataLst>
          </p:nvPr>
        </p:nvSpPr>
        <p:spPr>
          <a:xfrm rot="16200000">
            <a:off x="6334829" y="2233210"/>
            <a:ext cx="65" cy="40011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76200" rIns="0" bIns="762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CBB0253-3E9C-F51D-1D47-2E7994FD96D4}"/>
              </a:ext>
            </a:extLst>
          </p:cNvPr>
          <p:cNvSpPr/>
          <p:nvPr/>
        </p:nvSpPr>
        <p:spPr>
          <a:xfrm rot="16200000" flipV="1">
            <a:off x="2869285" y="3502314"/>
            <a:ext cx="5234867" cy="45719"/>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5940B105-889E-F345-AB40-A51EB6A8A09A}"/>
              </a:ext>
            </a:extLst>
          </p:cNvPr>
          <p:cNvGrpSpPr/>
          <p:nvPr/>
        </p:nvGrpSpPr>
        <p:grpSpPr>
          <a:xfrm>
            <a:off x="5303806" y="1571550"/>
            <a:ext cx="358508" cy="377377"/>
            <a:chOff x="6010275" y="2171700"/>
            <a:chExt cx="603250" cy="635000"/>
          </a:xfrm>
        </p:grpSpPr>
        <p:sp>
          <p:nvSpPr>
            <p:cNvPr id="15" name="Oval 14">
              <a:extLst>
                <a:ext uri="{FF2B5EF4-FFF2-40B4-BE49-F238E27FC236}">
                  <a16:creationId xmlns:a16="http://schemas.microsoft.com/office/drawing/2014/main" id="{D967DA7F-76F0-331D-A7B3-D9530DA86009}"/>
                </a:ext>
              </a:extLst>
            </p:cNvPr>
            <p:cNvSpPr/>
            <p:nvPr/>
          </p:nvSpPr>
          <p:spPr>
            <a:xfrm rot="16200000">
              <a:off x="5994400" y="2187575"/>
              <a:ext cx="635000" cy="603250"/>
            </a:xfrm>
            <a:prstGeom prst="ellipse">
              <a:avLst/>
            </a:prstGeom>
            <a:solidFill>
              <a:schemeClr val="bg1"/>
            </a:solidFill>
            <a:ln w="38100">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081">
              <a:extLst>
                <a:ext uri="{FF2B5EF4-FFF2-40B4-BE49-F238E27FC236}">
                  <a16:creationId xmlns:a16="http://schemas.microsoft.com/office/drawing/2014/main" id="{F7D95254-28F2-E9C7-C748-87DF41ABC02A}"/>
                </a:ext>
              </a:extLst>
            </p:cNvPr>
            <p:cNvSpPr>
              <a:spLocks noChangeAspect="1" noEditPoints="1"/>
            </p:cNvSpPr>
            <p:nvPr/>
          </p:nvSpPr>
          <p:spPr bwMode="auto">
            <a:xfrm rot="16200000">
              <a:off x="6085313" y="2259747"/>
              <a:ext cx="453172" cy="458907"/>
            </a:xfrm>
            <a:custGeom>
              <a:avLst/>
              <a:gdLst>
                <a:gd name="T0" fmla="*/ 251 w 502"/>
                <a:gd name="T1" fmla="*/ 502 h 502"/>
                <a:gd name="T2" fmla="*/ 0 w 502"/>
                <a:gd name="T3" fmla="*/ 251 h 502"/>
                <a:gd name="T4" fmla="*/ 251 w 502"/>
                <a:gd name="T5" fmla="*/ 0 h 502"/>
                <a:gd name="T6" fmla="*/ 502 w 502"/>
                <a:gd name="T7" fmla="*/ 251 h 502"/>
                <a:gd name="T8" fmla="*/ 251 w 502"/>
                <a:gd name="T9" fmla="*/ 502 h 502"/>
                <a:gd name="T10" fmla="*/ 414 w 502"/>
                <a:gd name="T11" fmla="*/ 234 h 502"/>
                <a:gd name="T12" fmla="*/ 414 w 502"/>
                <a:gd name="T13" fmla="*/ 205 h 502"/>
                <a:gd name="T14" fmla="*/ 381 w 502"/>
                <a:gd name="T15" fmla="*/ 172 h 502"/>
                <a:gd name="T16" fmla="*/ 351 w 502"/>
                <a:gd name="T17" fmla="*/ 172 h 502"/>
                <a:gd name="T18" fmla="*/ 251 w 502"/>
                <a:gd name="T19" fmla="*/ 272 h 502"/>
                <a:gd name="T20" fmla="*/ 151 w 502"/>
                <a:gd name="T21" fmla="*/ 172 h 502"/>
                <a:gd name="T22" fmla="*/ 121 w 502"/>
                <a:gd name="T23" fmla="*/ 172 h 502"/>
                <a:gd name="T24" fmla="*/ 88 w 502"/>
                <a:gd name="T25" fmla="*/ 205 h 502"/>
                <a:gd name="T26" fmla="*/ 88 w 502"/>
                <a:gd name="T27" fmla="*/ 234 h 502"/>
                <a:gd name="T28" fmla="*/ 236 w 502"/>
                <a:gd name="T29" fmla="*/ 383 h 502"/>
                <a:gd name="T30" fmla="*/ 266 w 502"/>
                <a:gd name="T31" fmla="*/ 383 h 502"/>
                <a:gd name="T32" fmla="*/ 414 w 502"/>
                <a:gd name="T33" fmla="*/ 23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2" h="502">
                  <a:moveTo>
                    <a:pt x="251" y="502"/>
                  </a:moveTo>
                  <a:cubicBezTo>
                    <a:pt x="113" y="502"/>
                    <a:pt x="0" y="390"/>
                    <a:pt x="0" y="251"/>
                  </a:cubicBezTo>
                  <a:cubicBezTo>
                    <a:pt x="0" y="112"/>
                    <a:pt x="113" y="0"/>
                    <a:pt x="251" y="0"/>
                  </a:cubicBezTo>
                  <a:cubicBezTo>
                    <a:pt x="390" y="0"/>
                    <a:pt x="502" y="112"/>
                    <a:pt x="502" y="251"/>
                  </a:cubicBezTo>
                  <a:cubicBezTo>
                    <a:pt x="502" y="390"/>
                    <a:pt x="390" y="502"/>
                    <a:pt x="251" y="502"/>
                  </a:cubicBezTo>
                  <a:close/>
                  <a:moveTo>
                    <a:pt x="414" y="234"/>
                  </a:moveTo>
                  <a:cubicBezTo>
                    <a:pt x="422" y="226"/>
                    <a:pt x="422" y="213"/>
                    <a:pt x="414" y="205"/>
                  </a:cubicBezTo>
                  <a:cubicBezTo>
                    <a:pt x="381" y="172"/>
                    <a:pt x="381" y="172"/>
                    <a:pt x="381" y="172"/>
                  </a:cubicBezTo>
                  <a:cubicBezTo>
                    <a:pt x="373" y="163"/>
                    <a:pt x="360" y="163"/>
                    <a:pt x="351" y="172"/>
                  </a:cubicBezTo>
                  <a:cubicBezTo>
                    <a:pt x="251" y="272"/>
                    <a:pt x="251" y="272"/>
                    <a:pt x="251" y="272"/>
                  </a:cubicBezTo>
                  <a:cubicBezTo>
                    <a:pt x="151" y="172"/>
                    <a:pt x="151" y="172"/>
                    <a:pt x="151" y="172"/>
                  </a:cubicBezTo>
                  <a:cubicBezTo>
                    <a:pt x="143" y="163"/>
                    <a:pt x="130" y="163"/>
                    <a:pt x="121" y="172"/>
                  </a:cubicBezTo>
                  <a:cubicBezTo>
                    <a:pt x="88" y="205"/>
                    <a:pt x="88" y="205"/>
                    <a:pt x="88" y="205"/>
                  </a:cubicBezTo>
                  <a:cubicBezTo>
                    <a:pt x="80" y="213"/>
                    <a:pt x="80" y="226"/>
                    <a:pt x="88" y="234"/>
                  </a:cubicBezTo>
                  <a:cubicBezTo>
                    <a:pt x="236" y="383"/>
                    <a:pt x="236" y="383"/>
                    <a:pt x="236" y="383"/>
                  </a:cubicBezTo>
                  <a:cubicBezTo>
                    <a:pt x="245" y="391"/>
                    <a:pt x="258" y="391"/>
                    <a:pt x="266" y="383"/>
                  </a:cubicBezTo>
                  <a:lnTo>
                    <a:pt x="414" y="234"/>
                  </a:lnTo>
                  <a:close/>
                </a:path>
              </a:pathLst>
            </a:custGeom>
            <a:solidFill>
              <a:srgbClr val="002F56"/>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 name="Slide Number Placeholder 4">
            <a:extLst>
              <a:ext uri="{FF2B5EF4-FFF2-40B4-BE49-F238E27FC236}">
                <a16:creationId xmlns:a16="http://schemas.microsoft.com/office/drawing/2014/main" id="{6574B7CD-0580-9933-578B-49BFA8679FDE}"/>
              </a:ext>
            </a:extLst>
          </p:cNvPr>
          <p:cNvSpPr>
            <a:spLocks noGrp="1"/>
          </p:cNvSpPr>
          <p:nvPr>
            <p:ph type="sldNum" sz="quarter" idx="12"/>
          </p:nvPr>
        </p:nvSpPr>
        <p:spPr/>
        <p:txBody>
          <a:bodyPr/>
          <a:lstStyle/>
          <a:p>
            <a:r>
              <a:rPr lang="en-US"/>
              <a:t>45</a:t>
            </a:r>
          </a:p>
        </p:txBody>
      </p:sp>
      <p:grpSp>
        <p:nvGrpSpPr>
          <p:cNvPr id="31" name="Group 30">
            <a:extLst>
              <a:ext uri="{FF2B5EF4-FFF2-40B4-BE49-F238E27FC236}">
                <a16:creationId xmlns:a16="http://schemas.microsoft.com/office/drawing/2014/main" id="{5AD41AEF-3DD5-4ACD-521F-F5F2787CEE1C}"/>
              </a:ext>
            </a:extLst>
          </p:cNvPr>
          <p:cNvGrpSpPr/>
          <p:nvPr/>
        </p:nvGrpSpPr>
        <p:grpSpPr>
          <a:xfrm>
            <a:off x="108457" y="2291760"/>
            <a:ext cx="5231838" cy="1982988"/>
            <a:chOff x="7873" y="1843704"/>
            <a:chExt cx="5231838" cy="1982988"/>
          </a:xfrm>
        </p:grpSpPr>
        <p:cxnSp>
          <p:nvCxnSpPr>
            <p:cNvPr id="32" name="Connector: Elbow 31">
              <a:extLst>
                <a:ext uri="{FF2B5EF4-FFF2-40B4-BE49-F238E27FC236}">
                  <a16:creationId xmlns:a16="http://schemas.microsoft.com/office/drawing/2014/main" id="{82B484D0-D1A6-9B2F-DB89-2A4E93F8FD85}"/>
                </a:ext>
              </a:extLst>
            </p:cNvPr>
            <p:cNvCxnSpPr>
              <a:cxnSpLocks/>
            </p:cNvCxnSpPr>
            <p:nvPr/>
          </p:nvCxnSpPr>
          <p:spPr>
            <a:xfrm rot="5400000" flipH="1" flipV="1">
              <a:off x="1788631" y="2592601"/>
              <a:ext cx="625930" cy="247465"/>
            </a:xfrm>
            <a:prstGeom prst="bentConnector2">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sp>
          <p:nvSpPr>
            <p:cNvPr id="33" name="Textfeld 17">
              <a:extLst>
                <a:ext uri="{FF2B5EF4-FFF2-40B4-BE49-F238E27FC236}">
                  <a16:creationId xmlns:a16="http://schemas.microsoft.com/office/drawing/2014/main" id="{871AD169-C9ED-85B5-8EEB-CDE76CFA30D2}"/>
                </a:ext>
              </a:extLst>
            </p:cNvPr>
            <p:cNvSpPr txBox="1"/>
            <p:nvPr/>
          </p:nvSpPr>
          <p:spPr bwMode="gray">
            <a:xfrm>
              <a:off x="2237180" y="2267160"/>
              <a:ext cx="3002531" cy="272415"/>
            </a:xfrm>
            <a:prstGeom prst="roundRect">
              <a:avLst/>
            </a:prstGeom>
            <a:solidFill>
              <a:schemeClr val="tx2">
                <a:lumMod val="20000"/>
                <a:lumOff val="80000"/>
              </a:schemeClr>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0" tIns="0" rIns="0" bIns="0" rtlCol="0" anchor="ctr">
              <a:spAutoFit/>
            </a:bodyPr>
            <a:lstStyle/>
            <a:p>
              <a:pPr algn="ctr">
                <a:buClr>
                  <a:srgbClr val="3C464B"/>
                </a:buClr>
              </a:pPr>
              <a:r>
                <a:rPr lang="en-US" sz="1600" b="1">
                  <a:solidFill>
                    <a:schemeClr val="accent3"/>
                  </a:solidFill>
                  <a:cs typeface="Calibri"/>
                </a:rPr>
                <a:t>High Level Investigator Overview</a:t>
              </a:r>
            </a:p>
          </p:txBody>
        </p:sp>
        <p:cxnSp>
          <p:nvCxnSpPr>
            <p:cNvPr id="34" name="Connector: Elbow 33">
              <a:extLst>
                <a:ext uri="{FF2B5EF4-FFF2-40B4-BE49-F238E27FC236}">
                  <a16:creationId xmlns:a16="http://schemas.microsoft.com/office/drawing/2014/main" id="{9F029A36-20C4-7FC0-CAA9-D08DA0889639}"/>
                </a:ext>
              </a:extLst>
            </p:cNvPr>
            <p:cNvCxnSpPr>
              <a:cxnSpLocks/>
            </p:cNvCxnSpPr>
            <p:nvPr/>
          </p:nvCxnSpPr>
          <p:spPr>
            <a:xfrm>
              <a:off x="1735605" y="2785405"/>
              <a:ext cx="484518" cy="379533"/>
            </a:xfrm>
            <a:prstGeom prst="bentConnector3">
              <a:avLst>
                <a:gd name="adj1" fmla="val 50000"/>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sp>
          <p:nvSpPr>
            <p:cNvPr id="35" name="Textfeld 17">
              <a:extLst>
                <a:ext uri="{FF2B5EF4-FFF2-40B4-BE49-F238E27FC236}">
                  <a16:creationId xmlns:a16="http://schemas.microsoft.com/office/drawing/2014/main" id="{56EAB2AC-118D-EF18-BDD9-CB0068571BC1}"/>
                </a:ext>
              </a:extLst>
            </p:cNvPr>
            <p:cNvSpPr txBox="1"/>
            <p:nvPr/>
          </p:nvSpPr>
          <p:spPr bwMode="gray">
            <a:xfrm>
              <a:off x="2237180" y="3029298"/>
              <a:ext cx="3002531" cy="272415"/>
            </a:xfrm>
            <a:prstGeom prst="roundRect">
              <a:avLst/>
            </a:prstGeom>
            <a:solidFill>
              <a:schemeClr val="tx2">
                <a:lumMod val="20000"/>
                <a:lumOff val="80000"/>
              </a:schemeClr>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0" tIns="0" rIns="0" bIns="0" rtlCol="0" anchor="ctr">
              <a:spAutoFit/>
            </a:bodyPr>
            <a:lstStyle/>
            <a:p>
              <a:pPr algn="ctr"/>
              <a:r>
                <a:rPr lang="en-US" sz="1600" b="1">
                  <a:solidFill>
                    <a:srgbClr val="A5A5A5"/>
                  </a:solidFill>
                  <a:cs typeface="Calibri"/>
                </a:rPr>
                <a:t>Collaboration </a:t>
              </a:r>
              <a:endParaRPr lang="en-US">
                <a:solidFill>
                  <a:srgbClr val="A5A5A5"/>
                </a:solidFill>
              </a:endParaRPr>
            </a:p>
          </p:txBody>
        </p:sp>
        <p:sp>
          <p:nvSpPr>
            <p:cNvPr id="38" name="Oval 27">
              <a:extLst>
                <a:ext uri="{FF2B5EF4-FFF2-40B4-BE49-F238E27FC236}">
                  <a16:creationId xmlns:a16="http://schemas.microsoft.com/office/drawing/2014/main" id="{63E18B51-6438-C7B6-84B2-BB4E2E472079}"/>
                </a:ext>
              </a:extLst>
            </p:cNvPr>
            <p:cNvSpPr>
              <a:spLocks noChangeArrowheads="1"/>
            </p:cNvSpPr>
            <p:nvPr>
              <p:custDataLst>
                <p:tags r:id="rId4"/>
              </p:custDataLst>
            </p:nvPr>
          </p:nvSpPr>
          <p:spPr bwMode="auto">
            <a:xfrm flipH="1">
              <a:off x="7873" y="1843704"/>
              <a:ext cx="1734377" cy="1982988"/>
            </a:xfrm>
            <a:prstGeom prst="roundRect">
              <a:avLst/>
            </a:prstGeom>
            <a:solidFill>
              <a:schemeClr val="bg1">
                <a:lumMod val="85000"/>
              </a:schemeClr>
            </a:solidFill>
            <a:ln w="38100" cmpd="sng">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45720" tIns="45720" rIns="45720" bIns="45720" anchor="ctr" anchorCtr="1">
              <a:no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r>
                <a:rPr lang="en-US" sz="1600">
                  <a:latin typeface="Calibri"/>
                  <a:cs typeface="Calibri"/>
                </a:rPr>
                <a:t>Describe the investigators conducting research in this portfolio and resulting research impact </a:t>
              </a:r>
            </a:p>
          </p:txBody>
        </p:sp>
        <p:cxnSp>
          <p:nvCxnSpPr>
            <p:cNvPr id="42" name="Connector: Elbow 41">
              <a:extLst>
                <a:ext uri="{FF2B5EF4-FFF2-40B4-BE49-F238E27FC236}">
                  <a16:creationId xmlns:a16="http://schemas.microsoft.com/office/drawing/2014/main" id="{B6F1E719-1FE9-B287-652E-49869C22C77A}"/>
                </a:ext>
              </a:extLst>
            </p:cNvPr>
            <p:cNvCxnSpPr>
              <a:cxnSpLocks/>
            </p:cNvCxnSpPr>
            <p:nvPr/>
          </p:nvCxnSpPr>
          <p:spPr>
            <a:xfrm rot="5400000" flipH="1" flipV="1">
              <a:off x="1919937" y="2843690"/>
              <a:ext cx="387747" cy="269129"/>
            </a:xfrm>
            <a:prstGeom prst="bentConnector2">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sp>
          <p:nvSpPr>
            <p:cNvPr id="44" name="Textfeld 17">
              <a:extLst>
                <a:ext uri="{FF2B5EF4-FFF2-40B4-BE49-F238E27FC236}">
                  <a16:creationId xmlns:a16="http://schemas.microsoft.com/office/drawing/2014/main" id="{1A86B751-A42C-3B0A-8CA2-6E75A8FFF64F}"/>
                </a:ext>
              </a:extLst>
            </p:cNvPr>
            <p:cNvSpPr txBox="1"/>
            <p:nvPr/>
          </p:nvSpPr>
          <p:spPr bwMode="gray">
            <a:xfrm>
              <a:off x="2231974" y="2647946"/>
              <a:ext cx="3002531" cy="272415"/>
            </a:xfrm>
            <a:prstGeom prst="roundRect">
              <a:avLst/>
            </a:prstGeom>
            <a:solidFill>
              <a:schemeClr val="tx2">
                <a:lumMod val="20000"/>
                <a:lumOff val="80000"/>
              </a:schemeClr>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0" tIns="0" rIns="0" bIns="0" rtlCol="0" anchor="ctr">
              <a:spAutoFit/>
            </a:bodyPr>
            <a:lstStyle/>
            <a:p>
              <a:pPr algn="ctr"/>
              <a:r>
                <a:rPr lang="en-US" sz="1600" b="1">
                  <a:cs typeface="Calibri"/>
                </a:rPr>
                <a:t>Publications </a:t>
              </a:r>
              <a:endParaRPr lang="en-US"/>
            </a:p>
          </p:txBody>
        </p:sp>
      </p:grpSp>
    </p:spTree>
    <p:custDataLst>
      <p:tags r:id="rId1"/>
    </p:custDataLst>
    <p:extLst>
      <p:ext uri="{BB962C8B-B14F-4D97-AF65-F5344CB8AC3E}">
        <p14:creationId xmlns:p14="http://schemas.microsoft.com/office/powerpoint/2010/main" val="27769386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B23D6-255D-3352-344F-50BACC964A69}"/>
              </a:ext>
            </a:extLst>
          </p:cNvPr>
          <p:cNvSpPr>
            <a:spLocks noGrp="1"/>
          </p:cNvSpPr>
          <p:nvPr>
            <p:ph type="title"/>
          </p:nvPr>
        </p:nvSpPr>
        <p:spPr>
          <a:xfrm>
            <a:off x="390524" y="97245"/>
            <a:ext cx="11130915" cy="680223"/>
          </a:xfrm>
        </p:spPr>
        <p:txBody>
          <a:bodyPr/>
          <a:lstStyle/>
          <a:p>
            <a:r>
              <a:rPr lang="en-US" sz="2800"/>
              <a:t>VA Investigator Distribution Analysis | Publications Key Terms Defined </a:t>
            </a:r>
          </a:p>
        </p:txBody>
      </p:sp>
      <p:sp>
        <p:nvSpPr>
          <p:cNvPr id="3" name="Slide Number Placeholder 2">
            <a:extLst>
              <a:ext uri="{FF2B5EF4-FFF2-40B4-BE49-F238E27FC236}">
                <a16:creationId xmlns:a16="http://schemas.microsoft.com/office/drawing/2014/main" id="{E952D4A6-0E0C-AD19-8258-1C67B63CE982}"/>
              </a:ext>
            </a:extLst>
          </p:cNvPr>
          <p:cNvSpPr>
            <a:spLocks noGrp="1"/>
          </p:cNvSpPr>
          <p:nvPr>
            <p:ph type="sldNum" sz="quarter" idx="12"/>
          </p:nvPr>
        </p:nvSpPr>
        <p:spPr/>
        <p:txBody>
          <a:bodyPr/>
          <a:lstStyle/>
          <a:p>
            <a:fld id="{61ED25BF-8B08-481C-9175-42CBF3C8334C}" type="slidenum">
              <a:rPr lang="en-US" smtClean="0"/>
              <a:pPr/>
              <a:t>46</a:t>
            </a:fld>
            <a:endParaRPr lang="en-US"/>
          </a:p>
        </p:txBody>
      </p:sp>
      <p:cxnSp>
        <p:nvCxnSpPr>
          <p:cNvPr id="4" name="Straight Arrow Connector 3">
            <a:extLst>
              <a:ext uri="{FF2B5EF4-FFF2-40B4-BE49-F238E27FC236}">
                <a16:creationId xmlns:a16="http://schemas.microsoft.com/office/drawing/2014/main" id="{438AFF9A-2FAD-D5D5-08DC-E6CBDC18B396}"/>
              </a:ext>
            </a:extLst>
          </p:cNvPr>
          <p:cNvCxnSpPr/>
          <p:nvPr/>
        </p:nvCxnSpPr>
        <p:spPr>
          <a:xfrm flipV="1">
            <a:off x="280122" y="1396412"/>
            <a:ext cx="11619874" cy="22485"/>
          </a:xfrm>
          <a:prstGeom prst="straightConnector1">
            <a:avLst/>
          </a:prstGeom>
          <a:ln w="12700">
            <a:solidFill>
              <a:srgbClr val="002F56"/>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03473A14-F2F8-C731-8CBC-859BFD7BED32}"/>
              </a:ext>
            </a:extLst>
          </p:cNvPr>
          <p:cNvSpPr/>
          <p:nvPr/>
        </p:nvSpPr>
        <p:spPr>
          <a:xfrm>
            <a:off x="337771" y="1529096"/>
            <a:ext cx="4599316" cy="560021"/>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t>Resulting Publications</a:t>
            </a:r>
            <a:endParaRPr lang="en-US"/>
          </a:p>
        </p:txBody>
      </p:sp>
      <p:sp>
        <p:nvSpPr>
          <p:cNvPr id="7" name="Rectangle 6">
            <a:extLst>
              <a:ext uri="{FF2B5EF4-FFF2-40B4-BE49-F238E27FC236}">
                <a16:creationId xmlns:a16="http://schemas.microsoft.com/office/drawing/2014/main" id="{23D00CD9-9AC5-9DEF-10BA-DF89A02496D5}"/>
              </a:ext>
            </a:extLst>
          </p:cNvPr>
          <p:cNvSpPr/>
          <p:nvPr/>
        </p:nvSpPr>
        <p:spPr>
          <a:xfrm>
            <a:off x="344153" y="2089118"/>
            <a:ext cx="4593608" cy="3879785"/>
          </a:xfrm>
          <a:prstGeom prst="rect">
            <a:avLst/>
          </a:prstGeom>
          <a:no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285750" indent="-285750">
              <a:buFont typeface="Arial,Sans-Serif" panose="020B0604020202020204" pitchFamily="34" charset="0"/>
              <a:buChar char="•"/>
            </a:pPr>
            <a:r>
              <a:rPr lang="en-US" sz="1400">
                <a:solidFill>
                  <a:schemeClr val="tx1"/>
                </a:solidFill>
                <a:cs typeface="Arial"/>
              </a:rPr>
              <a:t>A </a:t>
            </a:r>
            <a:r>
              <a:rPr lang="en-US" sz="1400" b="1">
                <a:solidFill>
                  <a:schemeClr val="tx1"/>
                </a:solidFill>
                <a:cs typeface="Arial"/>
              </a:rPr>
              <a:t>resulting publication</a:t>
            </a:r>
            <a:r>
              <a:rPr lang="en-US" sz="1400">
                <a:solidFill>
                  <a:schemeClr val="tx1"/>
                </a:solidFill>
                <a:cs typeface="Arial"/>
              </a:rPr>
              <a:t> is a research publication that is funded by a project in the Suicide Prevention AMP (by the ORD)</a:t>
            </a:r>
          </a:p>
          <a:p>
            <a:pPr marL="285750" indent="-285750">
              <a:buFont typeface="Arial,Sans-Serif" panose="020B0604020202020204" pitchFamily="34" charset="0"/>
              <a:buChar char="•"/>
            </a:pPr>
            <a:r>
              <a:rPr lang="en-US" sz="1400" b="1">
                <a:solidFill>
                  <a:schemeClr val="tx1"/>
                </a:solidFill>
                <a:cs typeface="Arial"/>
              </a:rPr>
              <a:t>Resulting publications</a:t>
            </a:r>
            <a:r>
              <a:rPr lang="en-US" sz="1400">
                <a:solidFill>
                  <a:schemeClr val="tx1"/>
                </a:solidFill>
                <a:cs typeface="Arial"/>
              </a:rPr>
              <a:t> are extracted from Dimensions. Dimensions identifies </a:t>
            </a:r>
            <a:r>
              <a:rPr lang="en-US" sz="1400" b="1">
                <a:solidFill>
                  <a:schemeClr val="tx1"/>
                </a:solidFill>
                <a:cs typeface="Arial"/>
              </a:rPr>
              <a:t>resulting publications</a:t>
            </a:r>
            <a:r>
              <a:rPr lang="en-US" sz="1400">
                <a:solidFill>
                  <a:schemeClr val="tx1"/>
                </a:solidFill>
                <a:cs typeface="Arial"/>
              </a:rPr>
              <a:t> in two ways:</a:t>
            </a:r>
            <a:endParaRPr lang="en-US" sz="1400" b="1">
              <a:solidFill>
                <a:schemeClr val="tx1"/>
              </a:solidFill>
              <a:cs typeface="Arial"/>
            </a:endParaRPr>
          </a:p>
          <a:p>
            <a:pPr marL="800100" lvl="1" indent="-342900">
              <a:buAutoNum type="arabicPeriod"/>
            </a:pPr>
            <a:r>
              <a:rPr lang="en-US" sz="1400">
                <a:solidFill>
                  <a:schemeClr val="tx1"/>
                </a:solidFill>
                <a:cs typeface="Arial"/>
              </a:rPr>
              <a:t>The grant funder communicates that a publication is linked to a grant directly to Dimensions</a:t>
            </a:r>
          </a:p>
          <a:p>
            <a:pPr marL="800100" lvl="1" indent="-342900">
              <a:buAutoNum type="arabicPeriod"/>
            </a:pPr>
            <a:r>
              <a:rPr lang="en-US" sz="1400">
                <a:solidFill>
                  <a:schemeClr val="tx1"/>
                </a:solidFill>
                <a:cs typeface="Arial"/>
              </a:rPr>
              <a:t>The acknowledgment sections of full text publications are analyzed, and grant codes are identified from these. These grant codes are then matched to the Dimensions grant database, to make the link which then appears in Dimensions as “resulting publications” of a grant.</a:t>
            </a:r>
          </a:p>
          <a:p>
            <a:pPr marL="285750" indent="-285750">
              <a:buFont typeface="Arial" panose="020B0604020202020204" pitchFamily="34" charset="0"/>
              <a:buChar char="•"/>
            </a:pPr>
            <a:r>
              <a:rPr lang="en-US" sz="1400">
                <a:solidFill>
                  <a:schemeClr val="tx1"/>
                </a:solidFill>
                <a:cs typeface="Arial"/>
              </a:rPr>
              <a:t>Authors may have many publications in the field of Suicide Prevention, but only publications that are considered resulting publications from the grants in the Suicide Prevention AMP are included in this analysis</a:t>
            </a:r>
            <a:endParaRPr lang="en-US" sz="1400" dirty="0">
              <a:solidFill>
                <a:schemeClr val="tx1"/>
              </a:solidFill>
              <a:cs typeface="Arial"/>
            </a:endParaRPr>
          </a:p>
        </p:txBody>
      </p:sp>
      <p:sp>
        <p:nvSpPr>
          <p:cNvPr id="8" name="TextBox 7">
            <a:extLst>
              <a:ext uri="{FF2B5EF4-FFF2-40B4-BE49-F238E27FC236}">
                <a16:creationId xmlns:a16="http://schemas.microsoft.com/office/drawing/2014/main" id="{B911A2C4-7377-C755-8581-A9A4B3894CF8}"/>
              </a:ext>
            </a:extLst>
          </p:cNvPr>
          <p:cNvSpPr txBox="1"/>
          <p:nvPr/>
        </p:nvSpPr>
        <p:spPr>
          <a:xfrm>
            <a:off x="2658904" y="6180863"/>
            <a:ext cx="6002446" cy="461665"/>
          </a:xfrm>
          <a:prstGeom prst="rect">
            <a:avLst/>
          </a:prstGeom>
          <a:noFill/>
        </p:spPr>
        <p:txBody>
          <a:bodyPr wrap="square" lIns="91440" tIns="45720" rIns="91440" bIns="45720" rtlCol="0" anchor="t">
            <a:spAutoFit/>
          </a:bodyPr>
          <a:lstStyle/>
          <a:p>
            <a:pPr algn="ctr"/>
            <a:r>
              <a:rPr lang="en-US" sz="1200">
                <a:solidFill>
                  <a:schemeClr val="bg1"/>
                </a:solidFill>
              </a:rPr>
              <a:t>Source: Dimensions article titled “How is a publication identified as a ‘resulting publication’ for a grant?” found at </a:t>
            </a:r>
            <a:r>
              <a:rPr lang="en-US" sz="1200">
                <a:solidFill>
                  <a:schemeClr val="bg1"/>
                </a:solidFill>
                <a:hlinkClick r:id="rId3"/>
              </a:rPr>
              <a:t>this link</a:t>
            </a:r>
            <a:r>
              <a:rPr lang="en-US" sz="1200">
                <a:solidFill>
                  <a:schemeClr val="bg1"/>
                </a:solidFill>
              </a:rPr>
              <a:t>.</a:t>
            </a:r>
          </a:p>
        </p:txBody>
      </p:sp>
      <p:sp>
        <p:nvSpPr>
          <p:cNvPr id="13" name="Rectangle 12">
            <a:extLst>
              <a:ext uri="{FF2B5EF4-FFF2-40B4-BE49-F238E27FC236}">
                <a16:creationId xmlns:a16="http://schemas.microsoft.com/office/drawing/2014/main" id="{D98CD530-3FE4-37C1-D290-FFE53D25B76A}"/>
              </a:ext>
            </a:extLst>
          </p:cNvPr>
          <p:cNvSpPr/>
          <p:nvPr/>
        </p:nvSpPr>
        <p:spPr>
          <a:xfrm>
            <a:off x="7609904" y="1521742"/>
            <a:ext cx="2362015" cy="564241"/>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t>Publication Date </a:t>
            </a:r>
            <a:endParaRPr lang="en-US"/>
          </a:p>
        </p:txBody>
      </p:sp>
      <p:sp>
        <p:nvSpPr>
          <p:cNvPr id="21" name="Rectangle 20">
            <a:extLst>
              <a:ext uri="{FF2B5EF4-FFF2-40B4-BE49-F238E27FC236}">
                <a16:creationId xmlns:a16="http://schemas.microsoft.com/office/drawing/2014/main" id="{5B43C5DE-3D0A-3A59-7140-49A1337B8D9F}"/>
              </a:ext>
            </a:extLst>
          </p:cNvPr>
          <p:cNvSpPr/>
          <p:nvPr/>
        </p:nvSpPr>
        <p:spPr>
          <a:xfrm>
            <a:off x="7609904" y="2085983"/>
            <a:ext cx="2359074" cy="3879785"/>
          </a:xfrm>
          <a:prstGeom prst="rect">
            <a:avLst/>
          </a:prstGeom>
          <a:no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285750" indent="-285750">
              <a:buFont typeface="Arial" panose="020B0604020202020204" pitchFamily="34" charset="0"/>
              <a:buChar char="•"/>
            </a:pPr>
            <a:r>
              <a:rPr lang="en-US" sz="1400">
                <a:solidFill>
                  <a:schemeClr val="tx1"/>
                </a:solidFill>
              </a:rPr>
              <a:t>There are two dates commonly used for </a:t>
            </a:r>
            <a:r>
              <a:rPr lang="en-US" sz="1400" b="1">
                <a:solidFill>
                  <a:schemeClr val="tx1"/>
                </a:solidFill>
              </a:rPr>
              <a:t>the publication date: online date and print date </a:t>
            </a:r>
          </a:p>
          <a:p>
            <a:pPr marL="285750" indent="-285750">
              <a:buFont typeface="Arial" panose="020B0604020202020204" pitchFamily="34" charset="0"/>
              <a:buChar char="•"/>
            </a:pPr>
            <a:r>
              <a:rPr lang="en-US" sz="1400">
                <a:solidFill>
                  <a:schemeClr val="tx1"/>
                </a:solidFill>
              </a:rPr>
              <a:t>Dimension typically tracks both dates when available and there are instances where some publications have an online date, a print date, or both</a:t>
            </a:r>
          </a:p>
          <a:p>
            <a:pPr marL="285750" indent="-285750">
              <a:buFont typeface="Arial" panose="020B0604020202020204" pitchFamily="34" charset="0"/>
              <a:buChar char="•"/>
            </a:pPr>
            <a:r>
              <a:rPr lang="en-US" sz="1400">
                <a:solidFill>
                  <a:schemeClr val="tx1"/>
                </a:solidFill>
              </a:rPr>
              <a:t>In cases where there are multiple dates, the date used for publication date/publication year is the earlier of the two </a:t>
            </a:r>
            <a:endParaRPr lang="en-US" sz="1400" dirty="0">
              <a:solidFill>
                <a:schemeClr val="tx1"/>
              </a:solidFill>
              <a:cs typeface="Arial"/>
            </a:endParaRPr>
          </a:p>
        </p:txBody>
      </p:sp>
      <p:sp>
        <p:nvSpPr>
          <p:cNvPr id="15" name="Rectangle 14">
            <a:extLst>
              <a:ext uri="{FF2B5EF4-FFF2-40B4-BE49-F238E27FC236}">
                <a16:creationId xmlns:a16="http://schemas.microsoft.com/office/drawing/2014/main" id="{EA2EB280-0A6F-7714-560C-E2DB9412C99C}"/>
              </a:ext>
            </a:extLst>
          </p:cNvPr>
          <p:cNvSpPr/>
          <p:nvPr/>
        </p:nvSpPr>
        <p:spPr>
          <a:xfrm>
            <a:off x="10119702" y="1529096"/>
            <a:ext cx="1850027" cy="564241"/>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t>SJR Metric</a:t>
            </a:r>
            <a:endParaRPr lang="en-US" dirty="0"/>
          </a:p>
        </p:txBody>
      </p:sp>
      <p:sp>
        <p:nvSpPr>
          <p:cNvPr id="16" name="Rectangle 15">
            <a:extLst>
              <a:ext uri="{FF2B5EF4-FFF2-40B4-BE49-F238E27FC236}">
                <a16:creationId xmlns:a16="http://schemas.microsoft.com/office/drawing/2014/main" id="{4A112236-10E6-C7D8-909B-E4AA52D59E0C}"/>
              </a:ext>
            </a:extLst>
          </p:cNvPr>
          <p:cNvSpPr/>
          <p:nvPr/>
        </p:nvSpPr>
        <p:spPr>
          <a:xfrm>
            <a:off x="10119384" y="2093337"/>
            <a:ext cx="1850345" cy="3879785"/>
          </a:xfrm>
          <a:prstGeom prst="rect">
            <a:avLst/>
          </a:prstGeom>
          <a:no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285750" indent="-285750">
              <a:buFont typeface="Arial" panose="020B0604020202020204" pitchFamily="34" charset="0"/>
              <a:buChar char="•"/>
            </a:pPr>
            <a:r>
              <a:rPr lang="en-US" sz="1400" b="1" kern="1200" dirty="0">
                <a:solidFill>
                  <a:srgbClr val="000000"/>
                </a:solidFill>
                <a:effectLst/>
                <a:latin typeface="Calibri" panose="020F0502020204030204" pitchFamily="34" charset="0"/>
                <a:ea typeface="+mn-ea"/>
                <a:cs typeface="Arial" panose="020B0604020202020204" pitchFamily="34" charset="0"/>
              </a:rPr>
              <a:t>SJR (</a:t>
            </a:r>
            <a:r>
              <a:rPr lang="en-US" sz="1400" b="1" kern="1200" dirty="0" err="1">
                <a:solidFill>
                  <a:srgbClr val="000000"/>
                </a:solidFill>
                <a:effectLst/>
                <a:latin typeface="Calibri" panose="020F0502020204030204" pitchFamily="34" charset="0"/>
                <a:ea typeface="+mn-ea"/>
                <a:cs typeface="Arial" panose="020B0604020202020204" pitchFamily="34" charset="0"/>
              </a:rPr>
              <a:t>SCImago</a:t>
            </a:r>
            <a:r>
              <a:rPr lang="en-US" sz="1400" b="1" kern="1200" dirty="0">
                <a:solidFill>
                  <a:srgbClr val="000000"/>
                </a:solidFill>
                <a:effectLst/>
                <a:latin typeface="Calibri" panose="020F0502020204030204" pitchFamily="34" charset="0"/>
                <a:ea typeface="+mn-ea"/>
                <a:cs typeface="Arial" panose="020B0604020202020204" pitchFamily="34" charset="0"/>
              </a:rPr>
              <a:t> Journal Rank)</a:t>
            </a:r>
            <a:r>
              <a:rPr lang="en-US" sz="1400" kern="1200" dirty="0">
                <a:solidFill>
                  <a:srgbClr val="000000"/>
                </a:solidFill>
                <a:effectLst/>
                <a:latin typeface="Calibri" panose="020F0502020204030204" pitchFamily="34" charset="0"/>
                <a:ea typeface="+mn-ea"/>
                <a:cs typeface="Arial" panose="020B0604020202020204" pitchFamily="34" charset="0"/>
              </a:rPr>
              <a:t> is a metric used to calculate the prestige and scientific influence of scholarly journals based on the number and reputability of citations received</a:t>
            </a:r>
            <a:endParaRPr lang="en-US" sz="1400" b="1" dirty="0">
              <a:solidFill>
                <a:srgbClr val="000000"/>
              </a:solidFill>
              <a:latin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1400" b="1" kern="1200" dirty="0">
                <a:solidFill>
                  <a:srgbClr val="000000"/>
                </a:solidFill>
                <a:effectLst/>
                <a:latin typeface="Calibri" panose="020F0502020204030204" pitchFamily="34" charset="0"/>
                <a:ea typeface="+mn-ea"/>
                <a:cs typeface="Arial" panose="020B0604020202020204" pitchFamily="34" charset="0"/>
              </a:rPr>
              <a:t>A higher SJR indicates a journal with more scientific influence</a:t>
            </a:r>
            <a:endParaRPr lang="en-US" sz="1400" dirty="0">
              <a:effectLst/>
            </a:endParaRPr>
          </a:p>
        </p:txBody>
      </p:sp>
      <p:sp>
        <p:nvSpPr>
          <p:cNvPr id="19" name="Rectangle 18">
            <a:extLst>
              <a:ext uri="{FF2B5EF4-FFF2-40B4-BE49-F238E27FC236}">
                <a16:creationId xmlns:a16="http://schemas.microsoft.com/office/drawing/2014/main" id="{23C7605C-D0D5-8BC6-5717-82CCF42AE4C4}"/>
              </a:ext>
            </a:extLst>
          </p:cNvPr>
          <p:cNvSpPr/>
          <p:nvPr/>
        </p:nvSpPr>
        <p:spPr>
          <a:xfrm>
            <a:off x="5108526" y="1529096"/>
            <a:ext cx="2362015" cy="564241"/>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t>First Author </a:t>
            </a:r>
            <a:endParaRPr lang="en-US" dirty="0"/>
          </a:p>
        </p:txBody>
      </p:sp>
      <p:sp>
        <p:nvSpPr>
          <p:cNvPr id="20" name="Rectangle 19">
            <a:extLst>
              <a:ext uri="{FF2B5EF4-FFF2-40B4-BE49-F238E27FC236}">
                <a16:creationId xmlns:a16="http://schemas.microsoft.com/office/drawing/2014/main" id="{B4EC8609-9979-65EB-6E76-8F7A6BE6D6A0}"/>
              </a:ext>
            </a:extLst>
          </p:cNvPr>
          <p:cNvSpPr/>
          <p:nvPr/>
        </p:nvSpPr>
        <p:spPr>
          <a:xfrm>
            <a:off x="5108526" y="2093337"/>
            <a:ext cx="2359074" cy="3879785"/>
          </a:xfrm>
          <a:prstGeom prst="rect">
            <a:avLst/>
          </a:prstGeom>
          <a:no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285750" indent="-285750">
              <a:buFont typeface="Arial" panose="020B0604020202020204" pitchFamily="34" charset="0"/>
              <a:buChar char="•"/>
            </a:pPr>
            <a:r>
              <a:rPr lang="en-US" sz="1400" b="1" dirty="0">
                <a:solidFill>
                  <a:schemeClr val="tx1"/>
                </a:solidFill>
              </a:rPr>
              <a:t>First Author </a:t>
            </a:r>
            <a:r>
              <a:rPr lang="en-US" sz="1400" dirty="0">
                <a:solidFill>
                  <a:schemeClr val="tx1"/>
                </a:solidFill>
              </a:rPr>
              <a:t>denotes the first position in the authorship list of a paper, this is an attractive position and is typically held by the individual who made the greatest contribution to the work</a:t>
            </a:r>
          </a:p>
          <a:p>
            <a:pPr marL="285750" indent="-285750">
              <a:buFont typeface="Arial" panose="020B0604020202020204" pitchFamily="34" charset="0"/>
              <a:buChar char="•"/>
            </a:pPr>
            <a:r>
              <a:rPr lang="en-US" sz="1400" dirty="0">
                <a:solidFill>
                  <a:schemeClr val="tx1"/>
                </a:solidFill>
              </a:rPr>
              <a:t>26 investigators (25% of the total AMP Investigators) have been listed as first author on 74 resulting publications from Suicide Prevention AMP projects </a:t>
            </a:r>
          </a:p>
        </p:txBody>
      </p:sp>
      <p:sp>
        <p:nvSpPr>
          <p:cNvPr id="9" name="TextBox 8">
            <a:extLst>
              <a:ext uri="{FF2B5EF4-FFF2-40B4-BE49-F238E27FC236}">
                <a16:creationId xmlns:a16="http://schemas.microsoft.com/office/drawing/2014/main" id="{3CA0C875-C3E4-CF80-B008-3B8EB5EE659C}"/>
              </a:ext>
            </a:extLst>
          </p:cNvPr>
          <p:cNvSpPr txBox="1"/>
          <p:nvPr/>
        </p:nvSpPr>
        <p:spPr>
          <a:xfrm>
            <a:off x="255476" y="1042387"/>
            <a:ext cx="11657823" cy="369332"/>
          </a:xfrm>
          <a:prstGeom prst="rect">
            <a:avLst/>
          </a:prstGeom>
          <a:noFill/>
        </p:spPr>
        <p:txBody>
          <a:bodyPr wrap="square" lIns="91440" tIns="45720" rIns="91440" bIns="45720" rtlCol="0" anchor="t">
            <a:spAutoFit/>
          </a:bodyPr>
          <a:lstStyle/>
          <a:p>
            <a:r>
              <a:rPr lang="en-US" b="1" i="1" dirty="0">
                <a:cs typeface="Calibri"/>
              </a:rPr>
              <a:t>Publications associated with Suicide Prevention AMP projects were analyzed to understand broader research impact </a:t>
            </a:r>
          </a:p>
        </p:txBody>
      </p:sp>
    </p:spTree>
    <p:extLst>
      <p:ext uri="{BB962C8B-B14F-4D97-AF65-F5344CB8AC3E}">
        <p14:creationId xmlns:p14="http://schemas.microsoft.com/office/powerpoint/2010/main" val="1180736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CE7C0-DBBD-FAC9-6F1F-A21F3FDA718A}"/>
              </a:ext>
            </a:extLst>
          </p:cNvPr>
          <p:cNvSpPr>
            <a:spLocks noGrp="1"/>
          </p:cNvSpPr>
          <p:nvPr>
            <p:ph type="title"/>
          </p:nvPr>
        </p:nvSpPr>
        <p:spPr/>
        <p:txBody>
          <a:bodyPr/>
          <a:lstStyle/>
          <a:p>
            <a:r>
              <a:rPr lang="en-US" sz="2800"/>
              <a:t>VA Investigator Distribution Analysis | Publications</a:t>
            </a:r>
          </a:p>
        </p:txBody>
      </p:sp>
      <p:sp>
        <p:nvSpPr>
          <p:cNvPr id="3" name="Slide Number Placeholder 2">
            <a:extLst>
              <a:ext uri="{FF2B5EF4-FFF2-40B4-BE49-F238E27FC236}">
                <a16:creationId xmlns:a16="http://schemas.microsoft.com/office/drawing/2014/main" id="{7502D55F-9F7D-3271-773A-5E5D615A3DE1}"/>
              </a:ext>
            </a:extLst>
          </p:cNvPr>
          <p:cNvSpPr>
            <a:spLocks noGrp="1"/>
          </p:cNvSpPr>
          <p:nvPr>
            <p:ph type="sldNum" sz="quarter" idx="12"/>
          </p:nvPr>
        </p:nvSpPr>
        <p:spPr/>
        <p:txBody>
          <a:bodyPr/>
          <a:lstStyle/>
          <a:p>
            <a:r>
              <a:rPr lang="en-US"/>
              <a:t>47</a:t>
            </a:r>
          </a:p>
        </p:txBody>
      </p:sp>
      <p:cxnSp>
        <p:nvCxnSpPr>
          <p:cNvPr id="21" name="Straight Arrow Connector 20">
            <a:extLst>
              <a:ext uri="{FF2B5EF4-FFF2-40B4-BE49-F238E27FC236}">
                <a16:creationId xmlns:a16="http://schemas.microsoft.com/office/drawing/2014/main" id="{AC3188F2-5BDC-9DAD-0EF4-7B9FEEEB094E}"/>
              </a:ext>
            </a:extLst>
          </p:cNvPr>
          <p:cNvCxnSpPr/>
          <p:nvPr/>
        </p:nvCxnSpPr>
        <p:spPr>
          <a:xfrm flipV="1">
            <a:off x="279817" y="1350818"/>
            <a:ext cx="11619874" cy="22485"/>
          </a:xfrm>
          <a:prstGeom prst="straightConnector1">
            <a:avLst/>
          </a:prstGeom>
          <a:ln w="12700">
            <a:solidFill>
              <a:srgbClr val="002F56"/>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019BCA0E-8755-0CCF-E68C-939B53E47F4D}"/>
              </a:ext>
            </a:extLst>
          </p:cNvPr>
          <p:cNvSpPr/>
          <p:nvPr/>
        </p:nvSpPr>
        <p:spPr>
          <a:xfrm>
            <a:off x="294819" y="1474791"/>
            <a:ext cx="11639484" cy="560021"/>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t>How does the distribution of publications change over time?</a:t>
            </a:r>
            <a:endParaRPr lang="en-US"/>
          </a:p>
        </p:txBody>
      </p:sp>
      <p:sp>
        <p:nvSpPr>
          <p:cNvPr id="25" name="Rectangle 24">
            <a:extLst>
              <a:ext uri="{FF2B5EF4-FFF2-40B4-BE49-F238E27FC236}">
                <a16:creationId xmlns:a16="http://schemas.microsoft.com/office/drawing/2014/main" id="{184C4E13-7331-ECC6-A3D9-1E7BB73EAAC6}"/>
              </a:ext>
            </a:extLst>
          </p:cNvPr>
          <p:cNvSpPr/>
          <p:nvPr/>
        </p:nvSpPr>
        <p:spPr>
          <a:xfrm>
            <a:off x="301200" y="2037949"/>
            <a:ext cx="4601134" cy="3159090"/>
          </a:xfrm>
          <a:prstGeom prst="rect">
            <a:avLst/>
          </a:prstGeom>
          <a:no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spcBef>
                <a:spcPts val="1200"/>
              </a:spcBef>
              <a:buFont typeface="Arial" panose="020B0604020202020204" pitchFamily="34" charset="0"/>
              <a:buChar char="•"/>
            </a:pPr>
            <a:r>
              <a:rPr lang="en-US" sz="1600" b="1">
                <a:solidFill>
                  <a:schemeClr val="tx1"/>
                </a:solidFill>
              </a:rPr>
              <a:t>Projects in the Suicide Prevention AMP resulted in 235 publications between 2009 and 2023</a:t>
            </a:r>
          </a:p>
          <a:p>
            <a:pPr marL="742950" lvl="1" indent="-285750">
              <a:spcBef>
                <a:spcPts val="1200"/>
              </a:spcBef>
              <a:buFont typeface="Arial" panose="020B0604020202020204" pitchFamily="34" charset="0"/>
              <a:buChar char="•"/>
            </a:pPr>
            <a:r>
              <a:rPr lang="en-US" sz="1400">
                <a:solidFill>
                  <a:schemeClr val="tx1"/>
                </a:solidFill>
              </a:rPr>
              <a:t>15 of the 235 publications were released as of June 2023; additional publications are anticipated as the year closes </a:t>
            </a:r>
          </a:p>
          <a:p>
            <a:pPr marL="285750" indent="-285750">
              <a:spcBef>
                <a:spcPts val="1200"/>
              </a:spcBef>
              <a:buFont typeface="Arial" panose="020B0604020202020204" pitchFamily="34" charset="0"/>
              <a:buChar char="•"/>
            </a:pPr>
            <a:r>
              <a:rPr lang="en-US" sz="1600" b="1">
                <a:solidFill>
                  <a:schemeClr val="tx1"/>
                </a:solidFill>
              </a:rPr>
              <a:t>2021 and 2022 saw the highest number of publications, </a:t>
            </a:r>
            <a:r>
              <a:rPr lang="en-US" sz="1600">
                <a:solidFill>
                  <a:schemeClr val="tx1"/>
                </a:solidFill>
              </a:rPr>
              <a:t>with 47 publications for those two years</a:t>
            </a:r>
          </a:p>
        </p:txBody>
      </p:sp>
      <p:sp>
        <p:nvSpPr>
          <p:cNvPr id="26" name="TextBox 25">
            <a:extLst>
              <a:ext uri="{FF2B5EF4-FFF2-40B4-BE49-F238E27FC236}">
                <a16:creationId xmlns:a16="http://schemas.microsoft.com/office/drawing/2014/main" id="{890F99E3-FA11-F94E-B908-8F834F172179}"/>
              </a:ext>
            </a:extLst>
          </p:cNvPr>
          <p:cNvSpPr txBox="1"/>
          <p:nvPr/>
        </p:nvSpPr>
        <p:spPr>
          <a:xfrm>
            <a:off x="248737" y="5163602"/>
            <a:ext cx="4653131" cy="938719"/>
          </a:xfrm>
          <a:prstGeom prst="rect">
            <a:avLst/>
          </a:prstGeom>
          <a:noFill/>
        </p:spPr>
        <p:txBody>
          <a:bodyPr wrap="square">
            <a:spAutoFit/>
          </a:bodyPr>
          <a:lstStyle/>
          <a:p>
            <a:r>
              <a:rPr lang="en-US" sz="1100" b="1"/>
              <a:t>Note: </a:t>
            </a:r>
          </a:p>
          <a:p>
            <a:pPr marL="228600" indent="-228600">
              <a:buFont typeface="+mj-lt"/>
              <a:buAutoNum type="arabicPeriod"/>
            </a:pPr>
            <a:r>
              <a:rPr lang="en-US" sz="1100"/>
              <a:t>Publications included in this analysis were sourced from the Dimensions, there may be other publications associated with this AMP outside of Dimensions</a:t>
            </a:r>
          </a:p>
          <a:p>
            <a:pPr marL="228600" indent="-228600">
              <a:buFont typeface="+mj-lt"/>
              <a:buAutoNum type="arabicPeriod"/>
            </a:pPr>
            <a:r>
              <a:rPr lang="en-US" sz="1100"/>
              <a:t>See Appendix C for listing of all 235 resulting publications </a:t>
            </a:r>
          </a:p>
        </p:txBody>
      </p:sp>
      <p:sp>
        <p:nvSpPr>
          <p:cNvPr id="6" name="TextBox 5">
            <a:extLst>
              <a:ext uri="{FF2B5EF4-FFF2-40B4-BE49-F238E27FC236}">
                <a16:creationId xmlns:a16="http://schemas.microsoft.com/office/drawing/2014/main" id="{65D815CD-3C97-6D89-1CCC-42090729D2CB}"/>
              </a:ext>
            </a:extLst>
          </p:cNvPr>
          <p:cNvSpPr txBox="1"/>
          <p:nvPr/>
        </p:nvSpPr>
        <p:spPr>
          <a:xfrm>
            <a:off x="268039" y="925961"/>
            <a:ext cx="11556658" cy="369332"/>
          </a:xfrm>
          <a:prstGeom prst="rect">
            <a:avLst/>
          </a:prstGeom>
          <a:noFill/>
        </p:spPr>
        <p:txBody>
          <a:bodyPr wrap="square" lIns="91440" tIns="45720" rIns="91440" bIns="45720" rtlCol="0" anchor="t">
            <a:spAutoFit/>
          </a:bodyPr>
          <a:lstStyle/>
          <a:p>
            <a:r>
              <a:rPr lang="en-US" b="1" i="1">
                <a:cs typeface="Calibri"/>
              </a:rPr>
              <a:t>The Suicide Prevention AMP experienced an increase in the number of publications in recent years </a:t>
            </a:r>
          </a:p>
        </p:txBody>
      </p:sp>
      <p:sp>
        <p:nvSpPr>
          <p:cNvPr id="9" name="TextBox 8">
            <a:extLst>
              <a:ext uri="{FF2B5EF4-FFF2-40B4-BE49-F238E27FC236}">
                <a16:creationId xmlns:a16="http://schemas.microsoft.com/office/drawing/2014/main" id="{AD96E5BD-A137-B38D-B7B9-9794ADC8F2EF}"/>
              </a:ext>
            </a:extLst>
          </p:cNvPr>
          <p:cNvSpPr txBox="1"/>
          <p:nvPr/>
        </p:nvSpPr>
        <p:spPr>
          <a:xfrm>
            <a:off x="2938012" y="6180382"/>
            <a:ext cx="6002446" cy="461665"/>
          </a:xfrm>
          <a:prstGeom prst="rect">
            <a:avLst/>
          </a:prstGeom>
          <a:noFill/>
        </p:spPr>
        <p:txBody>
          <a:bodyPr wrap="square" lIns="91440" tIns="45720" rIns="91440" bIns="45720" rtlCol="0" anchor="t">
            <a:spAutoFit/>
          </a:bodyPr>
          <a:lstStyle/>
          <a:p>
            <a:pPr algn="ctr"/>
            <a:r>
              <a:rPr lang="en-US" sz="1200">
                <a:solidFill>
                  <a:schemeClr val="bg1"/>
                </a:solidFill>
              </a:rPr>
              <a:t>Source: RAFT data on 149 projects in the Suicide Prevention portfolio with start years between 2005-2023; Dimensions data on 149 projects collected on June 28, 2023.</a:t>
            </a:r>
          </a:p>
        </p:txBody>
      </p:sp>
      <p:grpSp>
        <p:nvGrpSpPr>
          <p:cNvPr id="10" name="Group 9">
            <a:extLst>
              <a:ext uri="{FF2B5EF4-FFF2-40B4-BE49-F238E27FC236}">
                <a16:creationId xmlns:a16="http://schemas.microsoft.com/office/drawing/2014/main" id="{624DBF63-3BB6-89DA-8A53-2282519A3F8D}"/>
              </a:ext>
            </a:extLst>
          </p:cNvPr>
          <p:cNvGrpSpPr/>
          <p:nvPr/>
        </p:nvGrpSpPr>
        <p:grpSpPr>
          <a:xfrm>
            <a:off x="5163128" y="2103466"/>
            <a:ext cx="6400800" cy="3657600"/>
            <a:chOff x="914400" y="914400"/>
            <a:chExt cx="6400800" cy="3657600"/>
          </a:xfrm>
        </p:grpSpPr>
        <p:sp>
          <p:nvSpPr>
            <p:cNvPr id="12" name="rc3">
              <a:extLst>
                <a:ext uri="{FF2B5EF4-FFF2-40B4-BE49-F238E27FC236}">
                  <a16:creationId xmlns:a16="http://schemas.microsoft.com/office/drawing/2014/main" id="{6B415A21-ACA9-824C-7D73-1C8166EF7855}"/>
                </a:ext>
              </a:extLst>
            </p:cNvPr>
            <p:cNvSpPr/>
            <p:nvPr/>
          </p:nvSpPr>
          <p:spPr>
            <a:xfrm>
              <a:off x="914400" y="914400"/>
              <a:ext cx="6400800" cy="3657600"/>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33" name="rc4">
              <a:extLst>
                <a:ext uri="{FF2B5EF4-FFF2-40B4-BE49-F238E27FC236}">
                  <a16:creationId xmlns:a16="http://schemas.microsoft.com/office/drawing/2014/main" id="{5B44D3B3-04BA-E5F0-4EB0-0A7B68A084A1}"/>
                </a:ext>
              </a:extLst>
            </p:cNvPr>
            <p:cNvSpPr/>
            <p:nvPr/>
          </p:nvSpPr>
          <p:spPr>
            <a:xfrm>
              <a:off x="914400" y="914400"/>
              <a:ext cx="6400800" cy="3657600"/>
            </a:xfrm>
            <a:prstGeom prst="rect">
              <a:avLst/>
            </a:prstGeom>
            <a:solidFill>
              <a:srgbClr val="FFFFFF">
                <a:alpha val="100000"/>
              </a:srgbClr>
            </a:solidFill>
            <a:ln w="13550" cap="rnd">
              <a:solidFill>
                <a:srgbClr val="FFFFFF">
                  <a:alpha val="100000"/>
                </a:srgbClr>
              </a:solidFill>
              <a:prstDash val="solid"/>
              <a:round/>
            </a:ln>
          </p:spPr>
          <p:txBody>
            <a:bodyPr/>
            <a:lstStyle/>
            <a:p>
              <a:endParaRPr/>
            </a:p>
          </p:txBody>
        </p:sp>
        <p:sp>
          <p:nvSpPr>
            <p:cNvPr id="46" name="rc5">
              <a:extLst>
                <a:ext uri="{FF2B5EF4-FFF2-40B4-BE49-F238E27FC236}">
                  <a16:creationId xmlns:a16="http://schemas.microsoft.com/office/drawing/2014/main" id="{67ED3622-4F1A-DAAD-78AF-974062D0DD72}"/>
                </a:ext>
              </a:extLst>
            </p:cNvPr>
            <p:cNvSpPr/>
            <p:nvPr/>
          </p:nvSpPr>
          <p:spPr>
            <a:xfrm>
              <a:off x="1345948" y="1212009"/>
              <a:ext cx="5899662" cy="2954301"/>
            </a:xfrm>
            <a:prstGeom prst="rect">
              <a:avLst/>
            </a:prstGeom>
            <a:solidFill>
              <a:srgbClr val="FFFFFF">
                <a:alpha val="100000"/>
              </a:srgbClr>
            </a:solidFill>
          </p:spPr>
          <p:txBody>
            <a:bodyPr/>
            <a:lstStyle/>
            <a:p>
              <a:endParaRPr/>
            </a:p>
          </p:txBody>
        </p:sp>
        <p:sp>
          <p:nvSpPr>
            <p:cNvPr id="65" name="pl6">
              <a:extLst>
                <a:ext uri="{FF2B5EF4-FFF2-40B4-BE49-F238E27FC236}">
                  <a16:creationId xmlns:a16="http://schemas.microsoft.com/office/drawing/2014/main" id="{09BF8CF3-BBC4-763B-8B41-9383A47B9B65}"/>
                </a:ext>
              </a:extLst>
            </p:cNvPr>
            <p:cNvSpPr/>
            <p:nvPr/>
          </p:nvSpPr>
          <p:spPr>
            <a:xfrm>
              <a:off x="1345948" y="4166310"/>
              <a:ext cx="5899662" cy="0"/>
            </a:xfrm>
            <a:custGeom>
              <a:avLst/>
              <a:gdLst/>
              <a:ahLst/>
              <a:cxnLst/>
              <a:rect l="0" t="0" r="0" b="0"/>
              <a:pathLst>
                <a:path w="5899662">
                  <a:moveTo>
                    <a:pt x="0" y="0"/>
                  </a:moveTo>
                  <a:lnTo>
                    <a:pt x="5899662" y="0"/>
                  </a:lnTo>
                  <a:lnTo>
                    <a:pt x="5899662" y="0"/>
                  </a:lnTo>
                </a:path>
              </a:pathLst>
            </a:custGeom>
            <a:ln w="13550" cap="flat">
              <a:solidFill>
                <a:srgbClr val="EBEBEB">
                  <a:alpha val="100000"/>
                </a:srgbClr>
              </a:solidFill>
              <a:prstDash val="solid"/>
              <a:round/>
            </a:ln>
          </p:spPr>
          <p:txBody>
            <a:bodyPr/>
            <a:lstStyle/>
            <a:p>
              <a:endParaRPr/>
            </a:p>
          </p:txBody>
        </p:sp>
        <p:sp>
          <p:nvSpPr>
            <p:cNvPr id="67" name="pl7">
              <a:extLst>
                <a:ext uri="{FF2B5EF4-FFF2-40B4-BE49-F238E27FC236}">
                  <a16:creationId xmlns:a16="http://schemas.microsoft.com/office/drawing/2014/main" id="{0BEEE8DB-045E-192B-6E8C-4428BDE16C8F}"/>
                </a:ext>
              </a:extLst>
            </p:cNvPr>
            <p:cNvSpPr/>
            <p:nvPr/>
          </p:nvSpPr>
          <p:spPr>
            <a:xfrm>
              <a:off x="1345948" y="3592102"/>
              <a:ext cx="5899662" cy="0"/>
            </a:xfrm>
            <a:custGeom>
              <a:avLst/>
              <a:gdLst/>
              <a:ahLst/>
              <a:cxnLst/>
              <a:rect l="0" t="0" r="0" b="0"/>
              <a:pathLst>
                <a:path w="5899662">
                  <a:moveTo>
                    <a:pt x="0" y="0"/>
                  </a:moveTo>
                  <a:lnTo>
                    <a:pt x="5899662" y="0"/>
                  </a:lnTo>
                  <a:lnTo>
                    <a:pt x="5899662" y="0"/>
                  </a:lnTo>
                </a:path>
              </a:pathLst>
            </a:custGeom>
            <a:ln w="13550" cap="flat">
              <a:solidFill>
                <a:srgbClr val="EBEBEB">
                  <a:alpha val="100000"/>
                </a:srgbClr>
              </a:solidFill>
              <a:prstDash val="solid"/>
              <a:round/>
            </a:ln>
          </p:spPr>
          <p:txBody>
            <a:bodyPr/>
            <a:lstStyle/>
            <a:p>
              <a:endParaRPr/>
            </a:p>
          </p:txBody>
        </p:sp>
        <p:sp>
          <p:nvSpPr>
            <p:cNvPr id="68" name="pl8">
              <a:extLst>
                <a:ext uri="{FF2B5EF4-FFF2-40B4-BE49-F238E27FC236}">
                  <a16:creationId xmlns:a16="http://schemas.microsoft.com/office/drawing/2014/main" id="{1872F081-04C5-4228-2988-2B2059CBFE59}"/>
                </a:ext>
              </a:extLst>
            </p:cNvPr>
            <p:cNvSpPr/>
            <p:nvPr/>
          </p:nvSpPr>
          <p:spPr>
            <a:xfrm>
              <a:off x="1345948" y="3017894"/>
              <a:ext cx="5899662" cy="0"/>
            </a:xfrm>
            <a:custGeom>
              <a:avLst/>
              <a:gdLst/>
              <a:ahLst/>
              <a:cxnLst/>
              <a:rect l="0" t="0" r="0" b="0"/>
              <a:pathLst>
                <a:path w="5899662">
                  <a:moveTo>
                    <a:pt x="0" y="0"/>
                  </a:moveTo>
                  <a:lnTo>
                    <a:pt x="5899662" y="0"/>
                  </a:lnTo>
                  <a:lnTo>
                    <a:pt x="5899662" y="0"/>
                  </a:lnTo>
                </a:path>
              </a:pathLst>
            </a:custGeom>
            <a:ln w="13550" cap="flat">
              <a:solidFill>
                <a:srgbClr val="EBEBEB">
                  <a:alpha val="100000"/>
                </a:srgbClr>
              </a:solidFill>
              <a:prstDash val="solid"/>
              <a:round/>
            </a:ln>
          </p:spPr>
          <p:txBody>
            <a:bodyPr/>
            <a:lstStyle/>
            <a:p>
              <a:endParaRPr/>
            </a:p>
          </p:txBody>
        </p:sp>
        <p:sp>
          <p:nvSpPr>
            <p:cNvPr id="69" name="pl9">
              <a:extLst>
                <a:ext uri="{FF2B5EF4-FFF2-40B4-BE49-F238E27FC236}">
                  <a16:creationId xmlns:a16="http://schemas.microsoft.com/office/drawing/2014/main" id="{04F5C01F-2670-FFC6-CFBF-96F1A4AC2D2C}"/>
                </a:ext>
              </a:extLst>
            </p:cNvPr>
            <p:cNvSpPr/>
            <p:nvPr/>
          </p:nvSpPr>
          <p:spPr>
            <a:xfrm>
              <a:off x="1345948" y="2443685"/>
              <a:ext cx="5899662" cy="0"/>
            </a:xfrm>
            <a:custGeom>
              <a:avLst/>
              <a:gdLst/>
              <a:ahLst/>
              <a:cxnLst/>
              <a:rect l="0" t="0" r="0" b="0"/>
              <a:pathLst>
                <a:path w="5899662">
                  <a:moveTo>
                    <a:pt x="0" y="0"/>
                  </a:moveTo>
                  <a:lnTo>
                    <a:pt x="5899662" y="0"/>
                  </a:lnTo>
                  <a:lnTo>
                    <a:pt x="5899662" y="0"/>
                  </a:lnTo>
                </a:path>
              </a:pathLst>
            </a:custGeom>
            <a:ln w="13550" cap="flat">
              <a:solidFill>
                <a:srgbClr val="EBEBEB">
                  <a:alpha val="100000"/>
                </a:srgbClr>
              </a:solidFill>
              <a:prstDash val="solid"/>
              <a:round/>
            </a:ln>
          </p:spPr>
          <p:txBody>
            <a:bodyPr/>
            <a:lstStyle/>
            <a:p>
              <a:endParaRPr/>
            </a:p>
          </p:txBody>
        </p:sp>
        <p:sp>
          <p:nvSpPr>
            <p:cNvPr id="70" name="pl10">
              <a:extLst>
                <a:ext uri="{FF2B5EF4-FFF2-40B4-BE49-F238E27FC236}">
                  <a16:creationId xmlns:a16="http://schemas.microsoft.com/office/drawing/2014/main" id="{E6D38047-1020-7CE1-3E2E-FEBC988CD839}"/>
                </a:ext>
              </a:extLst>
            </p:cNvPr>
            <p:cNvSpPr/>
            <p:nvPr/>
          </p:nvSpPr>
          <p:spPr>
            <a:xfrm>
              <a:off x="1345948" y="1869477"/>
              <a:ext cx="5899662" cy="0"/>
            </a:xfrm>
            <a:custGeom>
              <a:avLst/>
              <a:gdLst/>
              <a:ahLst/>
              <a:cxnLst/>
              <a:rect l="0" t="0" r="0" b="0"/>
              <a:pathLst>
                <a:path w="5899662">
                  <a:moveTo>
                    <a:pt x="0" y="0"/>
                  </a:moveTo>
                  <a:lnTo>
                    <a:pt x="5899662" y="0"/>
                  </a:lnTo>
                  <a:lnTo>
                    <a:pt x="5899662" y="0"/>
                  </a:lnTo>
                </a:path>
              </a:pathLst>
            </a:custGeom>
            <a:ln w="13550" cap="flat">
              <a:solidFill>
                <a:srgbClr val="EBEBEB">
                  <a:alpha val="100000"/>
                </a:srgbClr>
              </a:solidFill>
              <a:prstDash val="solid"/>
              <a:round/>
            </a:ln>
          </p:spPr>
          <p:txBody>
            <a:bodyPr/>
            <a:lstStyle/>
            <a:p>
              <a:endParaRPr/>
            </a:p>
          </p:txBody>
        </p:sp>
        <p:sp>
          <p:nvSpPr>
            <p:cNvPr id="71" name="pl11">
              <a:extLst>
                <a:ext uri="{FF2B5EF4-FFF2-40B4-BE49-F238E27FC236}">
                  <a16:creationId xmlns:a16="http://schemas.microsoft.com/office/drawing/2014/main" id="{EE62897D-9FB6-FFA3-FB1F-D26617FA5582}"/>
                </a:ext>
              </a:extLst>
            </p:cNvPr>
            <p:cNvSpPr/>
            <p:nvPr/>
          </p:nvSpPr>
          <p:spPr>
            <a:xfrm>
              <a:off x="1345948" y="1295269"/>
              <a:ext cx="5899662" cy="0"/>
            </a:xfrm>
            <a:custGeom>
              <a:avLst/>
              <a:gdLst/>
              <a:ahLst/>
              <a:cxnLst/>
              <a:rect l="0" t="0" r="0" b="0"/>
              <a:pathLst>
                <a:path w="5899662">
                  <a:moveTo>
                    <a:pt x="0" y="0"/>
                  </a:moveTo>
                  <a:lnTo>
                    <a:pt x="5899662" y="0"/>
                  </a:lnTo>
                  <a:lnTo>
                    <a:pt x="5899662" y="0"/>
                  </a:lnTo>
                </a:path>
              </a:pathLst>
            </a:custGeom>
            <a:ln w="13550" cap="flat">
              <a:solidFill>
                <a:srgbClr val="EBEBEB">
                  <a:alpha val="100000"/>
                </a:srgbClr>
              </a:solidFill>
              <a:prstDash val="solid"/>
              <a:round/>
            </a:ln>
          </p:spPr>
          <p:txBody>
            <a:bodyPr/>
            <a:lstStyle/>
            <a:p>
              <a:endParaRPr/>
            </a:p>
          </p:txBody>
        </p:sp>
        <p:sp>
          <p:nvSpPr>
            <p:cNvPr id="72" name="rc12">
              <a:extLst>
                <a:ext uri="{FF2B5EF4-FFF2-40B4-BE49-F238E27FC236}">
                  <a16:creationId xmlns:a16="http://schemas.microsoft.com/office/drawing/2014/main" id="{6C78F9DF-1018-6530-1659-08ECCE51C06E}"/>
                </a:ext>
              </a:extLst>
            </p:cNvPr>
            <p:cNvSpPr/>
            <p:nvPr/>
          </p:nvSpPr>
          <p:spPr>
            <a:xfrm>
              <a:off x="6418764" y="1467532"/>
              <a:ext cx="223472" cy="2698778"/>
            </a:xfrm>
            <a:prstGeom prst="rect">
              <a:avLst/>
            </a:prstGeom>
            <a:solidFill>
              <a:srgbClr val="2E75B6">
                <a:alpha val="100000"/>
              </a:srgbClr>
            </a:solidFill>
          </p:spPr>
          <p:txBody>
            <a:bodyPr/>
            <a:lstStyle/>
            <a:p>
              <a:endParaRPr/>
            </a:p>
          </p:txBody>
        </p:sp>
        <p:sp>
          <p:nvSpPr>
            <p:cNvPr id="73" name="rc13">
              <a:extLst>
                <a:ext uri="{FF2B5EF4-FFF2-40B4-BE49-F238E27FC236}">
                  <a16:creationId xmlns:a16="http://schemas.microsoft.com/office/drawing/2014/main" id="{272E1C17-61E2-F598-30AA-4E445C089C56}"/>
                </a:ext>
              </a:extLst>
            </p:cNvPr>
            <p:cNvSpPr/>
            <p:nvPr/>
          </p:nvSpPr>
          <p:spPr>
            <a:xfrm>
              <a:off x="5971820" y="1467532"/>
              <a:ext cx="223472" cy="2698778"/>
            </a:xfrm>
            <a:prstGeom prst="rect">
              <a:avLst/>
            </a:prstGeom>
            <a:solidFill>
              <a:srgbClr val="2E75B6">
                <a:alpha val="100000"/>
              </a:srgbClr>
            </a:solidFill>
          </p:spPr>
          <p:txBody>
            <a:bodyPr/>
            <a:lstStyle/>
            <a:p>
              <a:endParaRPr/>
            </a:p>
          </p:txBody>
        </p:sp>
        <p:sp>
          <p:nvSpPr>
            <p:cNvPr id="74" name="rc14">
              <a:extLst>
                <a:ext uri="{FF2B5EF4-FFF2-40B4-BE49-F238E27FC236}">
                  <a16:creationId xmlns:a16="http://schemas.microsoft.com/office/drawing/2014/main" id="{5F74679B-8B0B-7E75-FF49-67E9C7968349}"/>
                </a:ext>
              </a:extLst>
            </p:cNvPr>
            <p:cNvSpPr/>
            <p:nvPr/>
          </p:nvSpPr>
          <p:spPr>
            <a:xfrm>
              <a:off x="6865708" y="3304998"/>
              <a:ext cx="223472" cy="861312"/>
            </a:xfrm>
            <a:prstGeom prst="rect">
              <a:avLst/>
            </a:prstGeom>
            <a:solidFill>
              <a:srgbClr val="2E75B6">
                <a:alpha val="100000"/>
              </a:srgbClr>
            </a:solidFill>
          </p:spPr>
          <p:txBody>
            <a:bodyPr/>
            <a:lstStyle/>
            <a:p>
              <a:endParaRPr/>
            </a:p>
          </p:txBody>
        </p:sp>
        <p:sp>
          <p:nvSpPr>
            <p:cNvPr id="75" name="rc15">
              <a:extLst>
                <a:ext uri="{FF2B5EF4-FFF2-40B4-BE49-F238E27FC236}">
                  <a16:creationId xmlns:a16="http://schemas.microsoft.com/office/drawing/2014/main" id="{280437BB-9572-EF39-3B50-35980C4DD873}"/>
                </a:ext>
              </a:extLst>
            </p:cNvPr>
            <p:cNvSpPr/>
            <p:nvPr/>
          </p:nvSpPr>
          <p:spPr>
            <a:xfrm>
              <a:off x="5524876" y="1926898"/>
              <a:ext cx="223472" cy="2239412"/>
            </a:xfrm>
            <a:prstGeom prst="rect">
              <a:avLst/>
            </a:prstGeom>
            <a:solidFill>
              <a:srgbClr val="2E75B6">
                <a:alpha val="100000"/>
              </a:srgbClr>
            </a:solidFill>
          </p:spPr>
          <p:txBody>
            <a:bodyPr/>
            <a:lstStyle/>
            <a:p>
              <a:endParaRPr/>
            </a:p>
          </p:txBody>
        </p:sp>
        <p:sp>
          <p:nvSpPr>
            <p:cNvPr id="76" name="rc16">
              <a:extLst>
                <a:ext uri="{FF2B5EF4-FFF2-40B4-BE49-F238E27FC236}">
                  <a16:creationId xmlns:a16="http://schemas.microsoft.com/office/drawing/2014/main" id="{0EDD014A-1096-9E3F-7CB3-52A81066A3A5}"/>
                </a:ext>
              </a:extLst>
            </p:cNvPr>
            <p:cNvSpPr/>
            <p:nvPr/>
          </p:nvSpPr>
          <p:spPr>
            <a:xfrm>
              <a:off x="5077931" y="2328844"/>
              <a:ext cx="223472" cy="1837466"/>
            </a:xfrm>
            <a:prstGeom prst="rect">
              <a:avLst/>
            </a:prstGeom>
            <a:solidFill>
              <a:srgbClr val="2E75B6">
                <a:alpha val="100000"/>
              </a:srgbClr>
            </a:solidFill>
          </p:spPr>
          <p:txBody>
            <a:bodyPr/>
            <a:lstStyle/>
            <a:p>
              <a:endParaRPr/>
            </a:p>
          </p:txBody>
        </p:sp>
        <p:sp>
          <p:nvSpPr>
            <p:cNvPr id="77" name="rc17">
              <a:extLst>
                <a:ext uri="{FF2B5EF4-FFF2-40B4-BE49-F238E27FC236}">
                  <a16:creationId xmlns:a16="http://schemas.microsoft.com/office/drawing/2014/main" id="{D1B38F06-4628-494E-57F0-E9611AC5E85D}"/>
                </a:ext>
              </a:extLst>
            </p:cNvPr>
            <p:cNvSpPr/>
            <p:nvPr/>
          </p:nvSpPr>
          <p:spPr>
            <a:xfrm>
              <a:off x="4630987" y="3477260"/>
              <a:ext cx="223472" cy="689049"/>
            </a:xfrm>
            <a:prstGeom prst="rect">
              <a:avLst/>
            </a:prstGeom>
            <a:solidFill>
              <a:srgbClr val="2E75B6">
                <a:alpha val="100000"/>
              </a:srgbClr>
            </a:solidFill>
          </p:spPr>
          <p:txBody>
            <a:bodyPr/>
            <a:lstStyle/>
            <a:p>
              <a:endParaRPr/>
            </a:p>
          </p:txBody>
        </p:sp>
        <p:sp>
          <p:nvSpPr>
            <p:cNvPr id="78" name="rc18">
              <a:extLst>
                <a:ext uri="{FF2B5EF4-FFF2-40B4-BE49-F238E27FC236}">
                  <a16:creationId xmlns:a16="http://schemas.microsoft.com/office/drawing/2014/main" id="{5D3764B8-4ED4-86AC-7637-1D4CD4467BA2}"/>
                </a:ext>
              </a:extLst>
            </p:cNvPr>
            <p:cNvSpPr/>
            <p:nvPr/>
          </p:nvSpPr>
          <p:spPr>
            <a:xfrm>
              <a:off x="4184043" y="3477260"/>
              <a:ext cx="223472" cy="689049"/>
            </a:xfrm>
            <a:prstGeom prst="rect">
              <a:avLst/>
            </a:prstGeom>
            <a:solidFill>
              <a:srgbClr val="2E75B6">
                <a:alpha val="100000"/>
              </a:srgbClr>
            </a:solidFill>
          </p:spPr>
          <p:txBody>
            <a:bodyPr/>
            <a:lstStyle/>
            <a:p>
              <a:endParaRPr/>
            </a:p>
          </p:txBody>
        </p:sp>
        <p:sp>
          <p:nvSpPr>
            <p:cNvPr id="79" name="rc19">
              <a:extLst>
                <a:ext uri="{FF2B5EF4-FFF2-40B4-BE49-F238E27FC236}">
                  <a16:creationId xmlns:a16="http://schemas.microsoft.com/office/drawing/2014/main" id="{868128E6-1FCE-573A-5925-DEB74E6E86FF}"/>
                </a:ext>
              </a:extLst>
            </p:cNvPr>
            <p:cNvSpPr/>
            <p:nvPr/>
          </p:nvSpPr>
          <p:spPr>
            <a:xfrm>
              <a:off x="3737099" y="3649523"/>
              <a:ext cx="223472" cy="516787"/>
            </a:xfrm>
            <a:prstGeom prst="rect">
              <a:avLst/>
            </a:prstGeom>
            <a:solidFill>
              <a:srgbClr val="2E75B6">
                <a:alpha val="100000"/>
              </a:srgbClr>
            </a:solidFill>
          </p:spPr>
          <p:txBody>
            <a:bodyPr/>
            <a:lstStyle/>
            <a:p>
              <a:endParaRPr/>
            </a:p>
          </p:txBody>
        </p:sp>
        <p:sp>
          <p:nvSpPr>
            <p:cNvPr id="80" name="rc20">
              <a:extLst>
                <a:ext uri="{FF2B5EF4-FFF2-40B4-BE49-F238E27FC236}">
                  <a16:creationId xmlns:a16="http://schemas.microsoft.com/office/drawing/2014/main" id="{EFA3AEA1-ACD5-FCE2-CD8F-5BC88A89C7DD}"/>
                </a:ext>
              </a:extLst>
            </p:cNvPr>
            <p:cNvSpPr/>
            <p:nvPr/>
          </p:nvSpPr>
          <p:spPr>
            <a:xfrm>
              <a:off x="3290155" y="3706944"/>
              <a:ext cx="223472" cy="459366"/>
            </a:xfrm>
            <a:prstGeom prst="rect">
              <a:avLst/>
            </a:prstGeom>
            <a:solidFill>
              <a:srgbClr val="2E75B6">
                <a:alpha val="100000"/>
              </a:srgbClr>
            </a:solidFill>
          </p:spPr>
          <p:txBody>
            <a:bodyPr/>
            <a:lstStyle/>
            <a:p>
              <a:endParaRPr/>
            </a:p>
          </p:txBody>
        </p:sp>
        <p:sp>
          <p:nvSpPr>
            <p:cNvPr id="81" name="rc21">
              <a:extLst>
                <a:ext uri="{FF2B5EF4-FFF2-40B4-BE49-F238E27FC236}">
                  <a16:creationId xmlns:a16="http://schemas.microsoft.com/office/drawing/2014/main" id="{86603C93-2DC7-DE97-DFEF-7BF6A77862DD}"/>
                </a:ext>
              </a:extLst>
            </p:cNvPr>
            <p:cNvSpPr/>
            <p:nvPr/>
          </p:nvSpPr>
          <p:spPr>
            <a:xfrm>
              <a:off x="2843211" y="3879206"/>
              <a:ext cx="223472" cy="287104"/>
            </a:xfrm>
            <a:prstGeom prst="rect">
              <a:avLst/>
            </a:prstGeom>
            <a:solidFill>
              <a:srgbClr val="2E75B6">
                <a:alpha val="100000"/>
              </a:srgbClr>
            </a:solidFill>
          </p:spPr>
          <p:txBody>
            <a:bodyPr/>
            <a:lstStyle/>
            <a:p>
              <a:endParaRPr/>
            </a:p>
          </p:txBody>
        </p:sp>
        <p:sp>
          <p:nvSpPr>
            <p:cNvPr id="82" name="rc22">
              <a:extLst>
                <a:ext uri="{FF2B5EF4-FFF2-40B4-BE49-F238E27FC236}">
                  <a16:creationId xmlns:a16="http://schemas.microsoft.com/office/drawing/2014/main" id="{976E8418-4B6C-62A6-3A04-226BBC77BCCB}"/>
                </a:ext>
              </a:extLst>
            </p:cNvPr>
            <p:cNvSpPr/>
            <p:nvPr/>
          </p:nvSpPr>
          <p:spPr>
            <a:xfrm>
              <a:off x="1949322" y="3936627"/>
              <a:ext cx="223472" cy="229683"/>
            </a:xfrm>
            <a:prstGeom prst="rect">
              <a:avLst/>
            </a:prstGeom>
            <a:solidFill>
              <a:srgbClr val="2E75B6">
                <a:alpha val="100000"/>
              </a:srgbClr>
            </a:solidFill>
          </p:spPr>
          <p:txBody>
            <a:bodyPr/>
            <a:lstStyle/>
            <a:p>
              <a:endParaRPr/>
            </a:p>
          </p:txBody>
        </p:sp>
        <p:sp>
          <p:nvSpPr>
            <p:cNvPr id="83" name="rc23">
              <a:extLst>
                <a:ext uri="{FF2B5EF4-FFF2-40B4-BE49-F238E27FC236}">
                  <a16:creationId xmlns:a16="http://schemas.microsoft.com/office/drawing/2014/main" id="{116FE4B8-9829-977E-F069-94AF1F1BCD67}"/>
                </a:ext>
              </a:extLst>
            </p:cNvPr>
            <p:cNvSpPr/>
            <p:nvPr/>
          </p:nvSpPr>
          <p:spPr>
            <a:xfrm>
              <a:off x="1502378" y="4108889"/>
              <a:ext cx="223472" cy="57420"/>
            </a:xfrm>
            <a:prstGeom prst="rect">
              <a:avLst/>
            </a:prstGeom>
            <a:solidFill>
              <a:srgbClr val="2E75B6">
                <a:alpha val="100000"/>
              </a:srgbClr>
            </a:solidFill>
          </p:spPr>
          <p:txBody>
            <a:bodyPr/>
            <a:lstStyle/>
            <a:p>
              <a:endParaRPr/>
            </a:p>
          </p:txBody>
        </p:sp>
        <p:sp>
          <p:nvSpPr>
            <p:cNvPr id="84" name="rc24">
              <a:extLst>
                <a:ext uri="{FF2B5EF4-FFF2-40B4-BE49-F238E27FC236}">
                  <a16:creationId xmlns:a16="http://schemas.microsoft.com/office/drawing/2014/main" id="{D465319A-D846-BAA8-817F-2FAA26F7E35E}"/>
                </a:ext>
              </a:extLst>
            </p:cNvPr>
            <p:cNvSpPr/>
            <p:nvPr/>
          </p:nvSpPr>
          <p:spPr>
            <a:xfrm>
              <a:off x="2396266" y="3936627"/>
              <a:ext cx="223472" cy="229683"/>
            </a:xfrm>
            <a:prstGeom prst="rect">
              <a:avLst/>
            </a:prstGeom>
            <a:solidFill>
              <a:srgbClr val="2E75B6">
                <a:alpha val="100000"/>
              </a:srgbClr>
            </a:solidFill>
          </p:spPr>
          <p:txBody>
            <a:bodyPr/>
            <a:lstStyle/>
            <a:p>
              <a:endParaRPr/>
            </a:p>
          </p:txBody>
        </p:sp>
        <p:sp>
          <p:nvSpPr>
            <p:cNvPr id="85" name="tx25">
              <a:extLst>
                <a:ext uri="{FF2B5EF4-FFF2-40B4-BE49-F238E27FC236}">
                  <a16:creationId xmlns:a16="http://schemas.microsoft.com/office/drawing/2014/main" id="{7F4BAB23-3549-73F4-8DFC-A4D0D0EF00DA}"/>
                </a:ext>
              </a:extLst>
            </p:cNvPr>
            <p:cNvSpPr/>
            <p:nvPr/>
          </p:nvSpPr>
          <p:spPr>
            <a:xfrm>
              <a:off x="6452525" y="1302509"/>
              <a:ext cx="155949" cy="100360"/>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latin typeface="Arial"/>
                  <a:cs typeface="Arial"/>
                </a:rPr>
                <a:t>47</a:t>
              </a:r>
            </a:p>
          </p:txBody>
        </p:sp>
        <p:sp>
          <p:nvSpPr>
            <p:cNvPr id="86" name="tx26">
              <a:extLst>
                <a:ext uri="{FF2B5EF4-FFF2-40B4-BE49-F238E27FC236}">
                  <a16:creationId xmlns:a16="http://schemas.microsoft.com/office/drawing/2014/main" id="{8F50CABD-B449-1379-DA5E-22A7FDB1F1D7}"/>
                </a:ext>
              </a:extLst>
            </p:cNvPr>
            <p:cNvSpPr/>
            <p:nvPr/>
          </p:nvSpPr>
          <p:spPr>
            <a:xfrm>
              <a:off x="6005581" y="1302509"/>
              <a:ext cx="155949" cy="100360"/>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latin typeface="Arial"/>
                  <a:cs typeface="Arial"/>
                </a:rPr>
                <a:t>47</a:t>
              </a:r>
            </a:p>
          </p:txBody>
        </p:sp>
        <p:sp>
          <p:nvSpPr>
            <p:cNvPr id="87" name="tx27">
              <a:extLst>
                <a:ext uri="{FF2B5EF4-FFF2-40B4-BE49-F238E27FC236}">
                  <a16:creationId xmlns:a16="http://schemas.microsoft.com/office/drawing/2014/main" id="{0842F1FB-F3EA-65A6-CA3E-5D2A16376B00}"/>
                </a:ext>
              </a:extLst>
            </p:cNvPr>
            <p:cNvSpPr/>
            <p:nvPr/>
          </p:nvSpPr>
          <p:spPr>
            <a:xfrm>
              <a:off x="6899469" y="3137854"/>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latin typeface="Arial"/>
                  <a:cs typeface="Arial"/>
                </a:rPr>
                <a:t>15</a:t>
              </a:r>
            </a:p>
          </p:txBody>
        </p:sp>
        <p:sp>
          <p:nvSpPr>
            <p:cNvPr id="88" name="tx28">
              <a:extLst>
                <a:ext uri="{FF2B5EF4-FFF2-40B4-BE49-F238E27FC236}">
                  <a16:creationId xmlns:a16="http://schemas.microsoft.com/office/drawing/2014/main" id="{8E9B36B8-9B1C-209F-86B8-17F15DFD2E0E}"/>
                </a:ext>
              </a:extLst>
            </p:cNvPr>
            <p:cNvSpPr/>
            <p:nvPr/>
          </p:nvSpPr>
          <p:spPr>
            <a:xfrm>
              <a:off x="5558637" y="1759685"/>
              <a:ext cx="155949"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latin typeface="Arial"/>
                  <a:cs typeface="Arial"/>
                </a:rPr>
                <a:t>39</a:t>
              </a:r>
            </a:p>
          </p:txBody>
        </p:sp>
        <p:sp>
          <p:nvSpPr>
            <p:cNvPr id="89" name="tx29">
              <a:extLst>
                <a:ext uri="{FF2B5EF4-FFF2-40B4-BE49-F238E27FC236}">
                  <a16:creationId xmlns:a16="http://schemas.microsoft.com/office/drawing/2014/main" id="{87879F89-84DF-6FAD-882B-3B3F15D791CF}"/>
                </a:ext>
              </a:extLst>
            </p:cNvPr>
            <p:cNvSpPr/>
            <p:nvPr/>
          </p:nvSpPr>
          <p:spPr>
            <a:xfrm>
              <a:off x="5111693" y="2161631"/>
              <a:ext cx="155949"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latin typeface="Arial"/>
                  <a:cs typeface="Arial"/>
                </a:rPr>
                <a:t>32</a:t>
              </a:r>
            </a:p>
          </p:txBody>
        </p:sp>
        <p:sp>
          <p:nvSpPr>
            <p:cNvPr id="90" name="tx30">
              <a:extLst>
                <a:ext uri="{FF2B5EF4-FFF2-40B4-BE49-F238E27FC236}">
                  <a16:creationId xmlns:a16="http://schemas.microsoft.com/office/drawing/2014/main" id="{3B3C12A2-06AE-2B17-5454-BBA5E2BF09A4}"/>
                </a:ext>
              </a:extLst>
            </p:cNvPr>
            <p:cNvSpPr/>
            <p:nvPr/>
          </p:nvSpPr>
          <p:spPr>
            <a:xfrm>
              <a:off x="4664749" y="3311828"/>
              <a:ext cx="155949"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latin typeface="Arial"/>
                  <a:cs typeface="Arial"/>
                </a:rPr>
                <a:t>12</a:t>
              </a:r>
            </a:p>
          </p:txBody>
        </p:sp>
        <p:sp>
          <p:nvSpPr>
            <p:cNvPr id="91" name="tx31">
              <a:extLst>
                <a:ext uri="{FF2B5EF4-FFF2-40B4-BE49-F238E27FC236}">
                  <a16:creationId xmlns:a16="http://schemas.microsoft.com/office/drawing/2014/main" id="{A225D554-2479-18CD-37E8-B308FF8DA258}"/>
                </a:ext>
              </a:extLst>
            </p:cNvPr>
            <p:cNvSpPr/>
            <p:nvPr/>
          </p:nvSpPr>
          <p:spPr>
            <a:xfrm>
              <a:off x="4217804" y="3311828"/>
              <a:ext cx="155949"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latin typeface="Arial"/>
                  <a:cs typeface="Arial"/>
                </a:rPr>
                <a:t>12</a:t>
              </a:r>
            </a:p>
          </p:txBody>
        </p:sp>
        <p:sp>
          <p:nvSpPr>
            <p:cNvPr id="92" name="tx32">
              <a:extLst>
                <a:ext uri="{FF2B5EF4-FFF2-40B4-BE49-F238E27FC236}">
                  <a16:creationId xmlns:a16="http://schemas.microsoft.com/office/drawing/2014/main" id="{334F6E45-7107-D7F1-E49B-A78333D0412B}"/>
                </a:ext>
              </a:extLst>
            </p:cNvPr>
            <p:cNvSpPr/>
            <p:nvPr/>
          </p:nvSpPr>
          <p:spPr>
            <a:xfrm>
              <a:off x="3809848" y="3482379"/>
              <a:ext cx="77974"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latin typeface="Arial"/>
                  <a:cs typeface="Arial"/>
                </a:rPr>
                <a:t>9</a:t>
              </a:r>
            </a:p>
          </p:txBody>
        </p:sp>
        <p:sp>
          <p:nvSpPr>
            <p:cNvPr id="93" name="tx33">
              <a:extLst>
                <a:ext uri="{FF2B5EF4-FFF2-40B4-BE49-F238E27FC236}">
                  <a16:creationId xmlns:a16="http://schemas.microsoft.com/office/drawing/2014/main" id="{FC38349E-01FF-6113-58B9-4A9EA0EA871F}"/>
                </a:ext>
              </a:extLst>
            </p:cNvPr>
            <p:cNvSpPr/>
            <p:nvPr/>
          </p:nvSpPr>
          <p:spPr>
            <a:xfrm>
              <a:off x="3362903" y="3539799"/>
              <a:ext cx="77974"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latin typeface="Arial"/>
                  <a:cs typeface="Arial"/>
                </a:rPr>
                <a:t>8</a:t>
              </a:r>
            </a:p>
          </p:txBody>
        </p:sp>
        <p:sp>
          <p:nvSpPr>
            <p:cNvPr id="94" name="tx34">
              <a:extLst>
                <a:ext uri="{FF2B5EF4-FFF2-40B4-BE49-F238E27FC236}">
                  <a16:creationId xmlns:a16="http://schemas.microsoft.com/office/drawing/2014/main" id="{111ADF81-5082-9288-8190-0AC4AE871A96}"/>
                </a:ext>
              </a:extLst>
            </p:cNvPr>
            <p:cNvSpPr/>
            <p:nvPr/>
          </p:nvSpPr>
          <p:spPr>
            <a:xfrm>
              <a:off x="2915959" y="3713842"/>
              <a:ext cx="77974" cy="100703"/>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latin typeface="Arial"/>
                  <a:cs typeface="Arial"/>
                </a:rPr>
                <a:t>5</a:t>
              </a:r>
            </a:p>
          </p:txBody>
        </p:sp>
        <p:sp>
          <p:nvSpPr>
            <p:cNvPr id="95" name="tx35">
              <a:extLst>
                <a:ext uri="{FF2B5EF4-FFF2-40B4-BE49-F238E27FC236}">
                  <a16:creationId xmlns:a16="http://schemas.microsoft.com/office/drawing/2014/main" id="{EA3AB79D-A0C0-3592-FE93-9BCAC4C9153D}"/>
                </a:ext>
              </a:extLst>
            </p:cNvPr>
            <p:cNvSpPr/>
            <p:nvPr/>
          </p:nvSpPr>
          <p:spPr>
            <a:xfrm>
              <a:off x="2022071" y="3771605"/>
              <a:ext cx="77974" cy="100360"/>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latin typeface="Arial"/>
                  <a:cs typeface="Arial"/>
                </a:rPr>
                <a:t>4</a:t>
              </a:r>
            </a:p>
          </p:txBody>
        </p:sp>
        <p:sp>
          <p:nvSpPr>
            <p:cNvPr id="96" name="tx36">
              <a:extLst>
                <a:ext uri="{FF2B5EF4-FFF2-40B4-BE49-F238E27FC236}">
                  <a16:creationId xmlns:a16="http://schemas.microsoft.com/office/drawing/2014/main" id="{E27DD1E4-5165-C3B3-6579-8431D8D0A2A0}"/>
                </a:ext>
              </a:extLst>
            </p:cNvPr>
            <p:cNvSpPr/>
            <p:nvPr/>
          </p:nvSpPr>
          <p:spPr>
            <a:xfrm>
              <a:off x="1575127" y="3943457"/>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latin typeface="Arial"/>
                  <a:cs typeface="Arial"/>
                </a:rPr>
                <a:t>1</a:t>
              </a:r>
            </a:p>
          </p:txBody>
        </p:sp>
        <p:sp>
          <p:nvSpPr>
            <p:cNvPr id="97" name="tx37">
              <a:extLst>
                <a:ext uri="{FF2B5EF4-FFF2-40B4-BE49-F238E27FC236}">
                  <a16:creationId xmlns:a16="http://schemas.microsoft.com/office/drawing/2014/main" id="{A4B4211A-B335-B558-246D-17BE572770F1}"/>
                </a:ext>
              </a:extLst>
            </p:cNvPr>
            <p:cNvSpPr/>
            <p:nvPr/>
          </p:nvSpPr>
          <p:spPr>
            <a:xfrm>
              <a:off x="2469015" y="3771605"/>
              <a:ext cx="77974" cy="100360"/>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latin typeface="Arial"/>
                  <a:cs typeface="Arial"/>
                </a:rPr>
                <a:t>4</a:t>
              </a:r>
            </a:p>
          </p:txBody>
        </p:sp>
        <p:sp>
          <p:nvSpPr>
            <p:cNvPr id="98" name="rc38">
              <a:extLst>
                <a:ext uri="{FF2B5EF4-FFF2-40B4-BE49-F238E27FC236}">
                  <a16:creationId xmlns:a16="http://schemas.microsoft.com/office/drawing/2014/main" id="{04663BA6-D58A-0EE7-A979-BF40F9CFC83A}"/>
                </a:ext>
              </a:extLst>
            </p:cNvPr>
            <p:cNvSpPr/>
            <p:nvPr/>
          </p:nvSpPr>
          <p:spPr>
            <a:xfrm>
              <a:off x="1345948" y="1212009"/>
              <a:ext cx="5899662" cy="2954301"/>
            </a:xfrm>
            <a:prstGeom prst="rect">
              <a:avLst/>
            </a:prstGeom>
            <a:ln w="13550" cap="rnd">
              <a:solidFill>
                <a:srgbClr val="000000">
                  <a:alpha val="100000"/>
                </a:srgbClr>
              </a:solidFill>
              <a:prstDash val="solid"/>
              <a:round/>
            </a:ln>
          </p:spPr>
          <p:txBody>
            <a:bodyPr/>
            <a:lstStyle/>
            <a:p>
              <a:endParaRPr/>
            </a:p>
          </p:txBody>
        </p:sp>
        <p:sp>
          <p:nvSpPr>
            <p:cNvPr id="99" name="tx39">
              <a:extLst>
                <a:ext uri="{FF2B5EF4-FFF2-40B4-BE49-F238E27FC236}">
                  <a16:creationId xmlns:a16="http://schemas.microsoft.com/office/drawing/2014/main" id="{D549FCBD-AB6E-4187-01B7-5C6888428299}"/>
                </a:ext>
              </a:extLst>
            </p:cNvPr>
            <p:cNvSpPr/>
            <p:nvPr/>
          </p:nvSpPr>
          <p:spPr>
            <a:xfrm>
              <a:off x="1218949" y="4123832"/>
              <a:ext cx="64368"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Calibri"/>
                  <a:cs typeface="Calibri"/>
                </a:rPr>
                <a:t>0</a:t>
              </a:r>
            </a:p>
          </p:txBody>
        </p:sp>
        <p:sp>
          <p:nvSpPr>
            <p:cNvPr id="100" name="tx40">
              <a:extLst>
                <a:ext uri="{FF2B5EF4-FFF2-40B4-BE49-F238E27FC236}">
                  <a16:creationId xmlns:a16="http://schemas.microsoft.com/office/drawing/2014/main" id="{8A6BC864-3739-4D90-077F-FECA69CDAA34}"/>
                </a:ext>
              </a:extLst>
            </p:cNvPr>
            <p:cNvSpPr/>
            <p:nvPr/>
          </p:nvSpPr>
          <p:spPr>
            <a:xfrm>
              <a:off x="1154581" y="3549624"/>
              <a:ext cx="128736"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Calibri"/>
                  <a:cs typeface="Calibri"/>
                </a:rPr>
                <a:t>10</a:t>
              </a:r>
            </a:p>
          </p:txBody>
        </p:sp>
        <p:sp>
          <p:nvSpPr>
            <p:cNvPr id="101" name="tx41">
              <a:extLst>
                <a:ext uri="{FF2B5EF4-FFF2-40B4-BE49-F238E27FC236}">
                  <a16:creationId xmlns:a16="http://schemas.microsoft.com/office/drawing/2014/main" id="{0794CC84-3F7F-7FB9-98CB-0B411546B721}"/>
                </a:ext>
              </a:extLst>
            </p:cNvPr>
            <p:cNvSpPr/>
            <p:nvPr/>
          </p:nvSpPr>
          <p:spPr>
            <a:xfrm>
              <a:off x="1154581" y="2975416"/>
              <a:ext cx="128736"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Calibri"/>
                  <a:cs typeface="Calibri"/>
                </a:rPr>
                <a:t>20</a:t>
              </a:r>
            </a:p>
          </p:txBody>
        </p:sp>
        <p:sp>
          <p:nvSpPr>
            <p:cNvPr id="102" name="tx42">
              <a:extLst>
                <a:ext uri="{FF2B5EF4-FFF2-40B4-BE49-F238E27FC236}">
                  <a16:creationId xmlns:a16="http://schemas.microsoft.com/office/drawing/2014/main" id="{BD3E9B55-0FB9-2160-9DBD-CC211C109117}"/>
                </a:ext>
              </a:extLst>
            </p:cNvPr>
            <p:cNvSpPr/>
            <p:nvPr/>
          </p:nvSpPr>
          <p:spPr>
            <a:xfrm>
              <a:off x="1154581" y="2401207"/>
              <a:ext cx="128736"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Calibri"/>
                  <a:cs typeface="Calibri"/>
                </a:rPr>
                <a:t>30</a:t>
              </a:r>
            </a:p>
          </p:txBody>
        </p:sp>
        <p:sp>
          <p:nvSpPr>
            <p:cNvPr id="103" name="tx43">
              <a:extLst>
                <a:ext uri="{FF2B5EF4-FFF2-40B4-BE49-F238E27FC236}">
                  <a16:creationId xmlns:a16="http://schemas.microsoft.com/office/drawing/2014/main" id="{361838E8-303E-D2F0-0794-796344AF1AA3}"/>
                </a:ext>
              </a:extLst>
            </p:cNvPr>
            <p:cNvSpPr/>
            <p:nvPr/>
          </p:nvSpPr>
          <p:spPr>
            <a:xfrm>
              <a:off x="1154581" y="1826999"/>
              <a:ext cx="128736"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Calibri"/>
                  <a:cs typeface="Calibri"/>
                </a:rPr>
                <a:t>40</a:t>
              </a:r>
            </a:p>
          </p:txBody>
        </p:sp>
        <p:sp>
          <p:nvSpPr>
            <p:cNvPr id="104" name="tx44">
              <a:extLst>
                <a:ext uri="{FF2B5EF4-FFF2-40B4-BE49-F238E27FC236}">
                  <a16:creationId xmlns:a16="http://schemas.microsoft.com/office/drawing/2014/main" id="{61465EF0-FE4D-78B2-2D4A-E80DF459D17C}"/>
                </a:ext>
              </a:extLst>
            </p:cNvPr>
            <p:cNvSpPr/>
            <p:nvPr/>
          </p:nvSpPr>
          <p:spPr>
            <a:xfrm>
              <a:off x="1154581" y="1252791"/>
              <a:ext cx="128736"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Calibri"/>
                  <a:cs typeface="Calibri"/>
                </a:rPr>
                <a:t>50</a:t>
              </a:r>
            </a:p>
          </p:txBody>
        </p:sp>
        <p:sp>
          <p:nvSpPr>
            <p:cNvPr id="105" name="tx45">
              <a:extLst>
                <a:ext uri="{FF2B5EF4-FFF2-40B4-BE49-F238E27FC236}">
                  <a16:creationId xmlns:a16="http://schemas.microsoft.com/office/drawing/2014/main" id="{5AE69794-C68E-DD1A-533C-597D69741E47}"/>
                </a:ext>
              </a:extLst>
            </p:cNvPr>
            <p:cNvSpPr/>
            <p:nvPr/>
          </p:nvSpPr>
          <p:spPr>
            <a:xfrm>
              <a:off x="1485378" y="4226584"/>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Calibri"/>
                  <a:cs typeface="Calibri"/>
                </a:rPr>
                <a:t>2009</a:t>
              </a:r>
            </a:p>
          </p:txBody>
        </p:sp>
        <p:sp>
          <p:nvSpPr>
            <p:cNvPr id="106" name="tx46">
              <a:extLst>
                <a:ext uri="{FF2B5EF4-FFF2-40B4-BE49-F238E27FC236}">
                  <a16:creationId xmlns:a16="http://schemas.microsoft.com/office/drawing/2014/main" id="{61CCC295-EAAA-6A45-594A-C2A6CCA74B46}"/>
                </a:ext>
              </a:extLst>
            </p:cNvPr>
            <p:cNvSpPr/>
            <p:nvPr/>
          </p:nvSpPr>
          <p:spPr>
            <a:xfrm>
              <a:off x="1932322" y="4226584"/>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Calibri"/>
                  <a:cs typeface="Calibri"/>
                </a:rPr>
                <a:t>2012</a:t>
              </a:r>
            </a:p>
          </p:txBody>
        </p:sp>
        <p:sp>
          <p:nvSpPr>
            <p:cNvPr id="107" name="tx47">
              <a:extLst>
                <a:ext uri="{FF2B5EF4-FFF2-40B4-BE49-F238E27FC236}">
                  <a16:creationId xmlns:a16="http://schemas.microsoft.com/office/drawing/2014/main" id="{9703E02C-00D8-B28F-3979-C35799271782}"/>
                </a:ext>
              </a:extLst>
            </p:cNvPr>
            <p:cNvSpPr/>
            <p:nvPr/>
          </p:nvSpPr>
          <p:spPr>
            <a:xfrm>
              <a:off x="2379266" y="4226584"/>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Calibri"/>
                  <a:cs typeface="Calibri"/>
                </a:rPr>
                <a:t>2013</a:t>
              </a:r>
            </a:p>
          </p:txBody>
        </p:sp>
        <p:sp>
          <p:nvSpPr>
            <p:cNvPr id="108" name="tx48">
              <a:extLst>
                <a:ext uri="{FF2B5EF4-FFF2-40B4-BE49-F238E27FC236}">
                  <a16:creationId xmlns:a16="http://schemas.microsoft.com/office/drawing/2014/main" id="{7E9D4C37-A1F3-B521-6F51-E35226CE5CB9}"/>
                </a:ext>
              </a:extLst>
            </p:cNvPr>
            <p:cNvSpPr/>
            <p:nvPr/>
          </p:nvSpPr>
          <p:spPr>
            <a:xfrm>
              <a:off x="2826210" y="4226584"/>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Calibri"/>
                  <a:cs typeface="Calibri"/>
                </a:rPr>
                <a:t>2014</a:t>
              </a:r>
            </a:p>
          </p:txBody>
        </p:sp>
        <p:sp>
          <p:nvSpPr>
            <p:cNvPr id="109" name="tx49">
              <a:extLst>
                <a:ext uri="{FF2B5EF4-FFF2-40B4-BE49-F238E27FC236}">
                  <a16:creationId xmlns:a16="http://schemas.microsoft.com/office/drawing/2014/main" id="{D1BE1722-003C-6E4D-E244-78A1760F5E19}"/>
                </a:ext>
              </a:extLst>
            </p:cNvPr>
            <p:cNvSpPr/>
            <p:nvPr/>
          </p:nvSpPr>
          <p:spPr>
            <a:xfrm>
              <a:off x="3273154" y="4226584"/>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Calibri"/>
                  <a:cs typeface="Calibri"/>
                </a:rPr>
                <a:t>2015</a:t>
              </a:r>
            </a:p>
          </p:txBody>
        </p:sp>
        <p:sp>
          <p:nvSpPr>
            <p:cNvPr id="110" name="tx50">
              <a:extLst>
                <a:ext uri="{FF2B5EF4-FFF2-40B4-BE49-F238E27FC236}">
                  <a16:creationId xmlns:a16="http://schemas.microsoft.com/office/drawing/2014/main" id="{2FD2A8B4-6FA2-5424-2186-3A79C13DC19A}"/>
                </a:ext>
              </a:extLst>
            </p:cNvPr>
            <p:cNvSpPr/>
            <p:nvPr/>
          </p:nvSpPr>
          <p:spPr>
            <a:xfrm>
              <a:off x="3720099" y="4226584"/>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Calibri"/>
                  <a:cs typeface="Calibri"/>
                </a:rPr>
                <a:t>2016</a:t>
              </a:r>
            </a:p>
          </p:txBody>
        </p:sp>
        <p:sp>
          <p:nvSpPr>
            <p:cNvPr id="111" name="tx51">
              <a:extLst>
                <a:ext uri="{FF2B5EF4-FFF2-40B4-BE49-F238E27FC236}">
                  <a16:creationId xmlns:a16="http://schemas.microsoft.com/office/drawing/2014/main" id="{93F15012-41E3-25E2-C1F1-41FD33F4A4EC}"/>
                </a:ext>
              </a:extLst>
            </p:cNvPr>
            <p:cNvSpPr/>
            <p:nvPr/>
          </p:nvSpPr>
          <p:spPr>
            <a:xfrm>
              <a:off x="4167043" y="4226584"/>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Calibri"/>
                  <a:cs typeface="Calibri"/>
                </a:rPr>
                <a:t>2017</a:t>
              </a:r>
            </a:p>
          </p:txBody>
        </p:sp>
        <p:sp>
          <p:nvSpPr>
            <p:cNvPr id="112" name="tx52">
              <a:extLst>
                <a:ext uri="{FF2B5EF4-FFF2-40B4-BE49-F238E27FC236}">
                  <a16:creationId xmlns:a16="http://schemas.microsoft.com/office/drawing/2014/main" id="{05E51403-5291-1613-67BD-2FEEC33933CE}"/>
                </a:ext>
              </a:extLst>
            </p:cNvPr>
            <p:cNvSpPr/>
            <p:nvPr/>
          </p:nvSpPr>
          <p:spPr>
            <a:xfrm>
              <a:off x="4613987" y="4226584"/>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Calibri"/>
                  <a:cs typeface="Calibri"/>
                </a:rPr>
                <a:t>2018</a:t>
              </a:r>
            </a:p>
          </p:txBody>
        </p:sp>
        <p:sp>
          <p:nvSpPr>
            <p:cNvPr id="113" name="tx53">
              <a:extLst>
                <a:ext uri="{FF2B5EF4-FFF2-40B4-BE49-F238E27FC236}">
                  <a16:creationId xmlns:a16="http://schemas.microsoft.com/office/drawing/2014/main" id="{DB98A733-5A9D-EE5E-5D8C-BF46AF71C2E9}"/>
                </a:ext>
              </a:extLst>
            </p:cNvPr>
            <p:cNvSpPr/>
            <p:nvPr/>
          </p:nvSpPr>
          <p:spPr>
            <a:xfrm>
              <a:off x="5060931" y="4226584"/>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Calibri"/>
                  <a:cs typeface="Calibri"/>
                </a:rPr>
                <a:t>2019</a:t>
              </a:r>
            </a:p>
          </p:txBody>
        </p:sp>
        <p:sp>
          <p:nvSpPr>
            <p:cNvPr id="114" name="tx54">
              <a:extLst>
                <a:ext uri="{FF2B5EF4-FFF2-40B4-BE49-F238E27FC236}">
                  <a16:creationId xmlns:a16="http://schemas.microsoft.com/office/drawing/2014/main" id="{5FC27CE2-EDBB-3B1B-075F-F9735BF365C6}"/>
                </a:ext>
              </a:extLst>
            </p:cNvPr>
            <p:cNvSpPr/>
            <p:nvPr/>
          </p:nvSpPr>
          <p:spPr>
            <a:xfrm>
              <a:off x="5507875" y="4226584"/>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Calibri"/>
                  <a:cs typeface="Calibri"/>
                </a:rPr>
                <a:t>2020</a:t>
              </a:r>
            </a:p>
          </p:txBody>
        </p:sp>
        <p:sp>
          <p:nvSpPr>
            <p:cNvPr id="115" name="tx55">
              <a:extLst>
                <a:ext uri="{FF2B5EF4-FFF2-40B4-BE49-F238E27FC236}">
                  <a16:creationId xmlns:a16="http://schemas.microsoft.com/office/drawing/2014/main" id="{35D066C2-C4D1-1982-11BA-913F2D3712D1}"/>
                </a:ext>
              </a:extLst>
            </p:cNvPr>
            <p:cNvSpPr/>
            <p:nvPr/>
          </p:nvSpPr>
          <p:spPr>
            <a:xfrm>
              <a:off x="5954819" y="4226584"/>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Calibri"/>
                  <a:cs typeface="Calibri"/>
                </a:rPr>
                <a:t>2021</a:t>
              </a:r>
            </a:p>
          </p:txBody>
        </p:sp>
        <p:sp>
          <p:nvSpPr>
            <p:cNvPr id="116" name="tx56">
              <a:extLst>
                <a:ext uri="{FF2B5EF4-FFF2-40B4-BE49-F238E27FC236}">
                  <a16:creationId xmlns:a16="http://schemas.microsoft.com/office/drawing/2014/main" id="{597BC812-7A6D-9CAD-C5B6-C9E3F9550469}"/>
                </a:ext>
              </a:extLst>
            </p:cNvPr>
            <p:cNvSpPr/>
            <p:nvPr/>
          </p:nvSpPr>
          <p:spPr>
            <a:xfrm>
              <a:off x="6401763" y="4226584"/>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Calibri"/>
                  <a:cs typeface="Calibri"/>
                </a:rPr>
                <a:t>2022</a:t>
              </a:r>
            </a:p>
          </p:txBody>
        </p:sp>
        <p:sp>
          <p:nvSpPr>
            <p:cNvPr id="117" name="tx57">
              <a:extLst>
                <a:ext uri="{FF2B5EF4-FFF2-40B4-BE49-F238E27FC236}">
                  <a16:creationId xmlns:a16="http://schemas.microsoft.com/office/drawing/2014/main" id="{6F185337-EC02-3969-E65A-0C18BFE12F8C}"/>
                </a:ext>
              </a:extLst>
            </p:cNvPr>
            <p:cNvSpPr/>
            <p:nvPr/>
          </p:nvSpPr>
          <p:spPr>
            <a:xfrm>
              <a:off x="6848708" y="4226584"/>
              <a:ext cx="257472"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Calibri"/>
                  <a:cs typeface="Calibri"/>
                </a:rPr>
                <a:t>2023</a:t>
              </a:r>
            </a:p>
          </p:txBody>
        </p:sp>
        <p:sp>
          <p:nvSpPr>
            <p:cNvPr id="118" name="tx58">
              <a:extLst>
                <a:ext uri="{FF2B5EF4-FFF2-40B4-BE49-F238E27FC236}">
                  <a16:creationId xmlns:a16="http://schemas.microsoft.com/office/drawing/2014/main" id="{6F7C5083-613E-9C89-5120-6583DE88ADD6}"/>
                </a:ext>
              </a:extLst>
            </p:cNvPr>
            <p:cNvSpPr/>
            <p:nvPr/>
          </p:nvSpPr>
          <p:spPr>
            <a:xfrm>
              <a:off x="3743910" y="4356953"/>
              <a:ext cx="1103739" cy="115579"/>
            </a:xfrm>
            <a:prstGeom prst="rect">
              <a:avLst/>
            </a:prstGeom>
            <a:noFill/>
          </p:spPr>
          <p:txBody>
            <a:bodyPr wrap="none" lIns="0" tIns="0" rIns="0" bIns="0" anchor="ctr" anchorCtr="1"/>
            <a:lstStyle/>
            <a:p>
              <a:pPr marL="0" marR="0" indent="0" algn="l">
                <a:lnSpc>
                  <a:spcPts val="1320"/>
                </a:lnSpc>
                <a:spcBef>
                  <a:spcPts val="0"/>
                </a:spcBef>
                <a:spcAft>
                  <a:spcPts val="0"/>
                </a:spcAft>
              </a:pPr>
              <a:r>
                <a:rPr sz="1320">
                  <a:solidFill>
                    <a:srgbClr val="000000">
                      <a:alpha val="100000"/>
                    </a:srgbClr>
                  </a:solidFill>
                  <a:latin typeface="Calibri"/>
                  <a:cs typeface="Calibri"/>
                </a:rPr>
                <a:t>Publication Year</a:t>
              </a:r>
            </a:p>
          </p:txBody>
        </p:sp>
        <p:sp>
          <p:nvSpPr>
            <p:cNvPr id="119" name="tx59">
              <a:extLst>
                <a:ext uri="{FF2B5EF4-FFF2-40B4-BE49-F238E27FC236}">
                  <a16:creationId xmlns:a16="http://schemas.microsoft.com/office/drawing/2014/main" id="{8963A086-1568-A3A3-8C96-B619FC4234C9}"/>
                </a:ext>
              </a:extLst>
            </p:cNvPr>
            <p:cNvSpPr/>
            <p:nvPr/>
          </p:nvSpPr>
          <p:spPr>
            <a:xfrm rot="-5400000">
              <a:off x="427126" y="2631370"/>
              <a:ext cx="1209987" cy="115579"/>
            </a:xfrm>
            <a:prstGeom prst="rect">
              <a:avLst/>
            </a:prstGeom>
            <a:noFill/>
          </p:spPr>
          <p:txBody>
            <a:bodyPr wrap="none" lIns="0" tIns="0" rIns="0" bIns="0" anchor="ctr" anchorCtr="1"/>
            <a:lstStyle/>
            <a:p>
              <a:pPr marL="0" marR="0" indent="0" algn="l">
                <a:lnSpc>
                  <a:spcPts val="1320"/>
                </a:lnSpc>
                <a:spcBef>
                  <a:spcPts val="0"/>
                </a:spcBef>
                <a:spcAft>
                  <a:spcPts val="0"/>
                </a:spcAft>
              </a:pPr>
              <a:r>
                <a:rPr sz="1320">
                  <a:solidFill>
                    <a:srgbClr val="000000">
                      <a:alpha val="100000"/>
                    </a:srgbClr>
                  </a:solidFill>
                  <a:latin typeface="Calibri"/>
                  <a:cs typeface="Calibri"/>
                </a:rPr>
                <a:t>Publication Count</a:t>
              </a:r>
            </a:p>
          </p:txBody>
        </p:sp>
        <p:sp>
          <p:nvSpPr>
            <p:cNvPr id="120" name="tx60">
              <a:extLst>
                <a:ext uri="{FF2B5EF4-FFF2-40B4-BE49-F238E27FC236}">
                  <a16:creationId xmlns:a16="http://schemas.microsoft.com/office/drawing/2014/main" id="{6F7536B1-7B34-E143-09CF-6A4D5266E9F0}"/>
                </a:ext>
              </a:extLst>
            </p:cNvPr>
            <p:cNvSpPr/>
            <p:nvPr/>
          </p:nvSpPr>
          <p:spPr>
            <a:xfrm>
              <a:off x="2972654" y="939773"/>
              <a:ext cx="2646250" cy="167790"/>
            </a:xfrm>
            <a:prstGeom prst="rect">
              <a:avLst/>
            </a:prstGeom>
            <a:noFill/>
          </p:spPr>
          <p:txBody>
            <a:bodyPr wrap="none" lIns="0" tIns="0" rIns="0" bIns="0" anchor="ctr" anchorCtr="1"/>
            <a:lstStyle/>
            <a:p>
              <a:pPr marL="0" marR="0" indent="0" algn="l">
                <a:lnSpc>
                  <a:spcPts val="1539"/>
                </a:lnSpc>
                <a:spcBef>
                  <a:spcPts val="0"/>
                </a:spcBef>
                <a:spcAft>
                  <a:spcPts val="0"/>
                </a:spcAft>
              </a:pPr>
              <a:r>
                <a:rPr sz="1539" b="1">
                  <a:solidFill>
                    <a:srgbClr val="000000">
                      <a:alpha val="100000"/>
                    </a:srgbClr>
                  </a:solidFill>
                  <a:latin typeface="Calibri"/>
                  <a:cs typeface="Calibri"/>
                </a:rPr>
                <a:t>Resulting Publications over Time</a:t>
              </a:r>
            </a:p>
          </p:txBody>
        </p:sp>
      </p:grpSp>
    </p:spTree>
    <p:extLst>
      <p:ext uri="{BB962C8B-B14F-4D97-AF65-F5344CB8AC3E}">
        <p14:creationId xmlns:p14="http://schemas.microsoft.com/office/powerpoint/2010/main" val="34069660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CE7C0-DBBD-FAC9-6F1F-A21F3FDA718A}"/>
              </a:ext>
            </a:extLst>
          </p:cNvPr>
          <p:cNvSpPr>
            <a:spLocks noGrp="1"/>
          </p:cNvSpPr>
          <p:nvPr>
            <p:ph type="title"/>
          </p:nvPr>
        </p:nvSpPr>
        <p:spPr/>
        <p:txBody>
          <a:bodyPr/>
          <a:lstStyle/>
          <a:p>
            <a:r>
              <a:rPr lang="en-US" sz="2800"/>
              <a:t>VA Investigator Distribution Analysis | Publications </a:t>
            </a:r>
          </a:p>
        </p:txBody>
      </p:sp>
      <p:sp>
        <p:nvSpPr>
          <p:cNvPr id="3" name="Slide Number Placeholder 2">
            <a:extLst>
              <a:ext uri="{FF2B5EF4-FFF2-40B4-BE49-F238E27FC236}">
                <a16:creationId xmlns:a16="http://schemas.microsoft.com/office/drawing/2014/main" id="{7502D55F-9F7D-3271-773A-5E5D615A3DE1}"/>
              </a:ext>
            </a:extLst>
          </p:cNvPr>
          <p:cNvSpPr>
            <a:spLocks noGrp="1"/>
          </p:cNvSpPr>
          <p:nvPr>
            <p:ph type="sldNum" sz="quarter" idx="12"/>
          </p:nvPr>
        </p:nvSpPr>
        <p:spPr/>
        <p:txBody>
          <a:bodyPr/>
          <a:lstStyle/>
          <a:p>
            <a:fld id="{61ED25BF-8B08-481C-9175-42CBF3C8334C}" type="slidenum">
              <a:rPr lang="en-US" smtClean="0"/>
              <a:pPr/>
              <a:t>48</a:t>
            </a:fld>
            <a:endParaRPr lang="en-US"/>
          </a:p>
        </p:txBody>
      </p:sp>
      <p:cxnSp>
        <p:nvCxnSpPr>
          <p:cNvPr id="21" name="Straight Arrow Connector 20">
            <a:extLst>
              <a:ext uri="{FF2B5EF4-FFF2-40B4-BE49-F238E27FC236}">
                <a16:creationId xmlns:a16="http://schemas.microsoft.com/office/drawing/2014/main" id="{AC3188F2-5BDC-9DAD-0EF4-7B9FEEEB094E}"/>
              </a:ext>
            </a:extLst>
          </p:cNvPr>
          <p:cNvCxnSpPr/>
          <p:nvPr/>
        </p:nvCxnSpPr>
        <p:spPr>
          <a:xfrm flipV="1">
            <a:off x="279817" y="1350818"/>
            <a:ext cx="11619874" cy="22485"/>
          </a:xfrm>
          <a:prstGeom prst="straightConnector1">
            <a:avLst/>
          </a:prstGeom>
          <a:ln w="12700">
            <a:solidFill>
              <a:srgbClr val="002F56"/>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019BCA0E-8755-0CCF-E68C-939B53E47F4D}"/>
              </a:ext>
            </a:extLst>
          </p:cNvPr>
          <p:cNvSpPr/>
          <p:nvPr/>
        </p:nvSpPr>
        <p:spPr>
          <a:xfrm>
            <a:off x="294819" y="1474791"/>
            <a:ext cx="11639484" cy="560021"/>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t>How many projects led to a publication?</a:t>
            </a:r>
            <a:endParaRPr lang="en-US"/>
          </a:p>
        </p:txBody>
      </p:sp>
      <p:sp>
        <p:nvSpPr>
          <p:cNvPr id="25" name="Rectangle 24">
            <a:extLst>
              <a:ext uri="{FF2B5EF4-FFF2-40B4-BE49-F238E27FC236}">
                <a16:creationId xmlns:a16="http://schemas.microsoft.com/office/drawing/2014/main" id="{184C4E13-7331-ECC6-A3D9-1E7BB73EAAC6}"/>
              </a:ext>
            </a:extLst>
          </p:cNvPr>
          <p:cNvSpPr/>
          <p:nvPr/>
        </p:nvSpPr>
        <p:spPr>
          <a:xfrm>
            <a:off x="301200" y="2037948"/>
            <a:ext cx="4601134" cy="3448277"/>
          </a:xfrm>
          <a:prstGeom prst="rect">
            <a:avLst/>
          </a:prstGeom>
          <a:no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spcBef>
                <a:spcPts val="1200"/>
              </a:spcBef>
              <a:buFont typeface="Arial,Sans-Serif" panose="020B0604020202020204" pitchFamily="34" charset="0"/>
              <a:buChar char="•"/>
            </a:pPr>
            <a:r>
              <a:rPr lang="en-US" sz="1600" b="1" dirty="0">
                <a:solidFill>
                  <a:schemeClr val="tx1"/>
                </a:solidFill>
                <a:cs typeface="Arial"/>
              </a:rPr>
              <a:t>44 projects (30%) resulted in a research publication and account for all 235 publications in the Suicide Prevention AMP </a:t>
            </a:r>
            <a:r>
              <a:rPr lang="en-US" sz="1600" dirty="0">
                <a:solidFill>
                  <a:schemeClr val="tx1"/>
                </a:solidFill>
                <a:cs typeface="Arial"/>
              </a:rPr>
              <a:t>(i.e. resulted in a publication)</a:t>
            </a:r>
          </a:p>
          <a:p>
            <a:pPr marL="285750" indent="-285750">
              <a:spcBef>
                <a:spcPts val="1200"/>
              </a:spcBef>
              <a:buFont typeface="Arial,Sans-Serif" panose="020B0604020202020204" pitchFamily="34" charset="0"/>
              <a:buChar char="•"/>
            </a:pPr>
            <a:r>
              <a:rPr lang="en-US" sz="1600" b="1" dirty="0">
                <a:solidFill>
                  <a:schemeClr val="tx1"/>
                </a:solidFill>
                <a:cs typeface="Arial"/>
              </a:rPr>
              <a:t>105 projects (70%) did not result in a research publication</a:t>
            </a:r>
          </a:p>
          <a:p>
            <a:pPr marL="742950" lvl="1" indent="-285750">
              <a:spcBef>
                <a:spcPts val="1200"/>
              </a:spcBef>
              <a:buFont typeface="Arial,Sans-Serif" panose="020B0604020202020204" pitchFamily="34" charset="0"/>
              <a:buChar char="•"/>
            </a:pPr>
            <a:r>
              <a:rPr lang="en-US" sz="1400" dirty="0">
                <a:solidFill>
                  <a:schemeClr val="tx1"/>
                </a:solidFill>
                <a:cs typeface="Arial"/>
              </a:rPr>
              <a:t>No resulting publication means there were no publications identified in Dimensions when searching for the grants associated with specific projects in this AMP. However, there may be additional publications outside of Dimensions. </a:t>
            </a:r>
            <a:endParaRPr lang="en-US" sz="1400" b="1" dirty="0">
              <a:solidFill>
                <a:schemeClr val="tx1"/>
              </a:solidFill>
            </a:endParaRPr>
          </a:p>
        </p:txBody>
      </p:sp>
      <p:grpSp>
        <p:nvGrpSpPr>
          <p:cNvPr id="23" name="Group 22">
            <a:extLst>
              <a:ext uri="{FF2B5EF4-FFF2-40B4-BE49-F238E27FC236}">
                <a16:creationId xmlns:a16="http://schemas.microsoft.com/office/drawing/2014/main" id="{553F981E-4859-BDEE-BC5E-7A2320460660}"/>
              </a:ext>
            </a:extLst>
          </p:cNvPr>
          <p:cNvGrpSpPr/>
          <p:nvPr/>
        </p:nvGrpSpPr>
        <p:grpSpPr>
          <a:xfrm>
            <a:off x="5788400" y="2218646"/>
            <a:ext cx="5624285" cy="3267579"/>
            <a:chOff x="1285411" y="962513"/>
            <a:chExt cx="5624285" cy="3267579"/>
          </a:xfrm>
        </p:grpSpPr>
        <p:sp>
          <p:nvSpPr>
            <p:cNvPr id="27" name="pg4">
              <a:extLst>
                <a:ext uri="{FF2B5EF4-FFF2-40B4-BE49-F238E27FC236}">
                  <a16:creationId xmlns:a16="http://schemas.microsoft.com/office/drawing/2014/main" id="{CD41EBA0-BD6F-5BE3-F052-89D34AA0F1AC}"/>
                </a:ext>
              </a:extLst>
            </p:cNvPr>
            <p:cNvSpPr/>
            <p:nvPr/>
          </p:nvSpPr>
          <p:spPr>
            <a:xfrm>
              <a:off x="3266953" y="1495246"/>
              <a:ext cx="1367380" cy="1751442"/>
            </a:xfrm>
            <a:custGeom>
              <a:avLst/>
              <a:gdLst/>
              <a:ahLst/>
              <a:cxnLst/>
              <a:rect l="0" t="0" r="0" b="0"/>
              <a:pathLst>
                <a:path w="1367380" h="1751442">
                  <a:moveTo>
                    <a:pt x="0" y="1367445"/>
                  </a:moveTo>
                  <a:lnTo>
                    <a:pt x="45255" y="1380687"/>
                  </a:lnTo>
                  <a:lnTo>
                    <a:pt x="90511" y="1393928"/>
                  </a:lnTo>
                  <a:lnTo>
                    <a:pt x="135767" y="1407169"/>
                  </a:lnTo>
                  <a:lnTo>
                    <a:pt x="181023" y="1420410"/>
                  </a:lnTo>
                  <a:lnTo>
                    <a:pt x="226279" y="1433652"/>
                  </a:lnTo>
                  <a:lnTo>
                    <a:pt x="271535" y="1446893"/>
                  </a:lnTo>
                  <a:lnTo>
                    <a:pt x="316791" y="1460134"/>
                  </a:lnTo>
                  <a:lnTo>
                    <a:pt x="362047" y="1473375"/>
                  </a:lnTo>
                  <a:lnTo>
                    <a:pt x="407303" y="1486617"/>
                  </a:lnTo>
                  <a:lnTo>
                    <a:pt x="452559" y="1499858"/>
                  </a:lnTo>
                  <a:lnTo>
                    <a:pt x="497815" y="1513099"/>
                  </a:lnTo>
                  <a:lnTo>
                    <a:pt x="543071" y="1526340"/>
                  </a:lnTo>
                  <a:lnTo>
                    <a:pt x="588327" y="1539582"/>
                  </a:lnTo>
                  <a:lnTo>
                    <a:pt x="633583" y="1552823"/>
                  </a:lnTo>
                  <a:lnTo>
                    <a:pt x="678839" y="1566064"/>
                  </a:lnTo>
                  <a:lnTo>
                    <a:pt x="724095" y="1579305"/>
                  </a:lnTo>
                  <a:lnTo>
                    <a:pt x="769351" y="1592547"/>
                  </a:lnTo>
                  <a:lnTo>
                    <a:pt x="814607" y="1605788"/>
                  </a:lnTo>
                  <a:lnTo>
                    <a:pt x="859863" y="1619029"/>
                  </a:lnTo>
                  <a:lnTo>
                    <a:pt x="905119" y="1632271"/>
                  </a:lnTo>
                  <a:lnTo>
                    <a:pt x="950375" y="1645512"/>
                  </a:lnTo>
                  <a:lnTo>
                    <a:pt x="995631" y="1658753"/>
                  </a:lnTo>
                  <a:lnTo>
                    <a:pt x="1040887" y="1671994"/>
                  </a:lnTo>
                  <a:lnTo>
                    <a:pt x="1086143" y="1685236"/>
                  </a:lnTo>
                  <a:lnTo>
                    <a:pt x="1131399" y="1698477"/>
                  </a:lnTo>
                  <a:lnTo>
                    <a:pt x="1176655" y="1711718"/>
                  </a:lnTo>
                  <a:lnTo>
                    <a:pt x="1221911" y="1724959"/>
                  </a:lnTo>
                  <a:lnTo>
                    <a:pt x="1267167" y="1738201"/>
                  </a:lnTo>
                  <a:lnTo>
                    <a:pt x="1312423" y="1751442"/>
                  </a:lnTo>
                  <a:lnTo>
                    <a:pt x="1324840" y="1706129"/>
                  </a:lnTo>
                  <a:lnTo>
                    <a:pt x="1335693" y="1660417"/>
                  </a:lnTo>
                  <a:lnTo>
                    <a:pt x="1344969" y="1614359"/>
                  </a:lnTo>
                  <a:lnTo>
                    <a:pt x="1352657" y="1568009"/>
                  </a:lnTo>
                  <a:lnTo>
                    <a:pt x="1358749" y="1521422"/>
                  </a:lnTo>
                  <a:lnTo>
                    <a:pt x="1363236" y="1474654"/>
                  </a:lnTo>
                  <a:lnTo>
                    <a:pt x="1366115" y="1427759"/>
                  </a:lnTo>
                  <a:lnTo>
                    <a:pt x="1367380" y="1380793"/>
                  </a:lnTo>
                  <a:lnTo>
                    <a:pt x="1367032" y="1333812"/>
                  </a:lnTo>
                  <a:lnTo>
                    <a:pt x="1365069" y="1286869"/>
                  </a:lnTo>
                  <a:lnTo>
                    <a:pt x="1361496" y="1240023"/>
                  </a:lnTo>
                  <a:lnTo>
                    <a:pt x="1356315" y="1193326"/>
                  </a:lnTo>
                  <a:lnTo>
                    <a:pt x="1349533" y="1146835"/>
                  </a:lnTo>
                  <a:lnTo>
                    <a:pt x="1341157" y="1100604"/>
                  </a:lnTo>
                  <a:lnTo>
                    <a:pt x="1331199" y="1054689"/>
                  </a:lnTo>
                  <a:lnTo>
                    <a:pt x="1319669" y="1009143"/>
                  </a:lnTo>
                  <a:lnTo>
                    <a:pt x="1306581" y="964019"/>
                  </a:lnTo>
                  <a:lnTo>
                    <a:pt x="1291951" y="919372"/>
                  </a:lnTo>
                  <a:lnTo>
                    <a:pt x="1275796" y="875254"/>
                  </a:lnTo>
                  <a:lnTo>
                    <a:pt x="1258134" y="831717"/>
                  </a:lnTo>
                  <a:lnTo>
                    <a:pt x="1238988" y="788812"/>
                  </a:lnTo>
                  <a:lnTo>
                    <a:pt x="1218378" y="746590"/>
                  </a:lnTo>
                  <a:lnTo>
                    <a:pt x="1196331" y="705102"/>
                  </a:lnTo>
                  <a:lnTo>
                    <a:pt x="1172871" y="664395"/>
                  </a:lnTo>
                  <a:lnTo>
                    <a:pt x="1148027" y="624518"/>
                  </a:lnTo>
                  <a:lnTo>
                    <a:pt x="1121827" y="585518"/>
                  </a:lnTo>
                  <a:lnTo>
                    <a:pt x="1094304" y="547441"/>
                  </a:lnTo>
                  <a:lnTo>
                    <a:pt x="1065488" y="510332"/>
                  </a:lnTo>
                  <a:lnTo>
                    <a:pt x="1035414" y="474235"/>
                  </a:lnTo>
                  <a:lnTo>
                    <a:pt x="1004119" y="439193"/>
                  </a:lnTo>
                  <a:lnTo>
                    <a:pt x="971638" y="405246"/>
                  </a:lnTo>
                  <a:lnTo>
                    <a:pt x="938009" y="372435"/>
                  </a:lnTo>
                  <a:lnTo>
                    <a:pt x="903274" y="340799"/>
                  </a:lnTo>
                  <a:lnTo>
                    <a:pt x="867472" y="310374"/>
                  </a:lnTo>
                  <a:lnTo>
                    <a:pt x="830646" y="281198"/>
                  </a:lnTo>
                  <a:lnTo>
                    <a:pt x="792840" y="253304"/>
                  </a:lnTo>
                  <a:lnTo>
                    <a:pt x="754098" y="226725"/>
                  </a:lnTo>
                  <a:lnTo>
                    <a:pt x="714465" y="201492"/>
                  </a:lnTo>
                  <a:lnTo>
                    <a:pt x="673989" y="177636"/>
                  </a:lnTo>
                  <a:lnTo>
                    <a:pt x="632718" y="155185"/>
                  </a:lnTo>
                  <a:lnTo>
                    <a:pt x="590699" y="134164"/>
                  </a:lnTo>
                  <a:lnTo>
                    <a:pt x="547984" y="114600"/>
                  </a:lnTo>
                  <a:lnTo>
                    <a:pt x="504621" y="96514"/>
                  </a:lnTo>
                  <a:lnTo>
                    <a:pt x="460662" y="79929"/>
                  </a:lnTo>
                  <a:lnTo>
                    <a:pt x="416160" y="64864"/>
                  </a:lnTo>
                  <a:lnTo>
                    <a:pt x="371167" y="51336"/>
                  </a:lnTo>
                  <a:lnTo>
                    <a:pt x="325735" y="39362"/>
                  </a:lnTo>
                  <a:lnTo>
                    <a:pt x="279919" y="28956"/>
                  </a:lnTo>
                  <a:lnTo>
                    <a:pt x="233772" y="20130"/>
                  </a:lnTo>
                  <a:lnTo>
                    <a:pt x="187350" y="12895"/>
                  </a:lnTo>
                  <a:lnTo>
                    <a:pt x="140706" y="7258"/>
                  </a:lnTo>
                  <a:lnTo>
                    <a:pt x="93896" y="3227"/>
                  </a:lnTo>
                  <a:lnTo>
                    <a:pt x="46976" y="807"/>
                  </a:lnTo>
                  <a:lnTo>
                    <a:pt x="0" y="0"/>
                  </a:lnTo>
                  <a:lnTo>
                    <a:pt x="0" y="47153"/>
                  </a:lnTo>
                  <a:lnTo>
                    <a:pt x="0" y="94306"/>
                  </a:lnTo>
                  <a:lnTo>
                    <a:pt x="0" y="141459"/>
                  </a:lnTo>
                  <a:lnTo>
                    <a:pt x="0" y="188613"/>
                  </a:lnTo>
                  <a:lnTo>
                    <a:pt x="0" y="235766"/>
                  </a:lnTo>
                  <a:lnTo>
                    <a:pt x="0" y="282919"/>
                  </a:lnTo>
                  <a:lnTo>
                    <a:pt x="0" y="330073"/>
                  </a:lnTo>
                  <a:lnTo>
                    <a:pt x="0" y="377226"/>
                  </a:lnTo>
                  <a:lnTo>
                    <a:pt x="0" y="424379"/>
                  </a:lnTo>
                  <a:lnTo>
                    <a:pt x="0" y="471533"/>
                  </a:lnTo>
                  <a:lnTo>
                    <a:pt x="0" y="518686"/>
                  </a:lnTo>
                  <a:lnTo>
                    <a:pt x="0" y="565839"/>
                  </a:lnTo>
                  <a:lnTo>
                    <a:pt x="0" y="612992"/>
                  </a:lnTo>
                  <a:lnTo>
                    <a:pt x="0" y="660146"/>
                  </a:lnTo>
                  <a:lnTo>
                    <a:pt x="0" y="707299"/>
                  </a:lnTo>
                  <a:lnTo>
                    <a:pt x="0" y="754452"/>
                  </a:lnTo>
                  <a:lnTo>
                    <a:pt x="0" y="801606"/>
                  </a:lnTo>
                  <a:lnTo>
                    <a:pt x="0" y="848759"/>
                  </a:lnTo>
                  <a:lnTo>
                    <a:pt x="0" y="895912"/>
                  </a:lnTo>
                  <a:lnTo>
                    <a:pt x="0" y="943066"/>
                  </a:lnTo>
                  <a:lnTo>
                    <a:pt x="0" y="990219"/>
                  </a:lnTo>
                  <a:lnTo>
                    <a:pt x="0" y="1037372"/>
                  </a:lnTo>
                  <a:lnTo>
                    <a:pt x="0" y="1084526"/>
                  </a:lnTo>
                  <a:lnTo>
                    <a:pt x="0" y="1131679"/>
                  </a:lnTo>
                  <a:lnTo>
                    <a:pt x="0" y="1178832"/>
                  </a:lnTo>
                  <a:lnTo>
                    <a:pt x="0" y="1225985"/>
                  </a:lnTo>
                  <a:lnTo>
                    <a:pt x="0" y="1273139"/>
                  </a:lnTo>
                  <a:lnTo>
                    <a:pt x="0" y="1320292"/>
                  </a:lnTo>
                  <a:close/>
                </a:path>
              </a:pathLst>
            </a:custGeom>
            <a:solidFill>
              <a:srgbClr val="4472C4">
                <a:alpha val="100000"/>
              </a:srgbClr>
            </a:solidFill>
          </p:spPr>
          <p:txBody>
            <a:bodyPr/>
            <a:lstStyle/>
            <a:p>
              <a:endParaRPr/>
            </a:p>
          </p:txBody>
        </p:sp>
        <p:sp>
          <p:nvSpPr>
            <p:cNvPr id="28" name="pg5">
              <a:extLst>
                <a:ext uri="{FF2B5EF4-FFF2-40B4-BE49-F238E27FC236}">
                  <a16:creationId xmlns:a16="http://schemas.microsoft.com/office/drawing/2014/main" id="{31137294-8147-55BC-9526-AABDAFD6D0DA}"/>
                </a:ext>
              </a:extLst>
            </p:cNvPr>
            <p:cNvSpPr/>
            <p:nvPr/>
          </p:nvSpPr>
          <p:spPr>
            <a:xfrm>
              <a:off x="1899519" y="1495246"/>
              <a:ext cx="2679858" cy="2734846"/>
            </a:xfrm>
            <a:custGeom>
              <a:avLst/>
              <a:gdLst/>
              <a:ahLst/>
              <a:cxnLst/>
              <a:rect l="0" t="0" r="0" b="0"/>
              <a:pathLst>
                <a:path w="2679858" h="2734846">
                  <a:moveTo>
                    <a:pt x="1367434" y="1367445"/>
                  </a:moveTo>
                  <a:lnTo>
                    <a:pt x="1367434" y="1320292"/>
                  </a:lnTo>
                  <a:lnTo>
                    <a:pt x="1367434" y="1273139"/>
                  </a:lnTo>
                  <a:lnTo>
                    <a:pt x="1367434" y="1225985"/>
                  </a:lnTo>
                  <a:lnTo>
                    <a:pt x="1367434" y="1178832"/>
                  </a:lnTo>
                  <a:lnTo>
                    <a:pt x="1367434" y="1131679"/>
                  </a:lnTo>
                  <a:lnTo>
                    <a:pt x="1367434" y="1084526"/>
                  </a:lnTo>
                  <a:lnTo>
                    <a:pt x="1367434" y="1037372"/>
                  </a:lnTo>
                  <a:lnTo>
                    <a:pt x="1367434" y="990219"/>
                  </a:lnTo>
                  <a:lnTo>
                    <a:pt x="1367434" y="943066"/>
                  </a:lnTo>
                  <a:lnTo>
                    <a:pt x="1367434" y="895912"/>
                  </a:lnTo>
                  <a:lnTo>
                    <a:pt x="1367434" y="848759"/>
                  </a:lnTo>
                  <a:lnTo>
                    <a:pt x="1367434" y="801606"/>
                  </a:lnTo>
                  <a:lnTo>
                    <a:pt x="1367434" y="754452"/>
                  </a:lnTo>
                  <a:lnTo>
                    <a:pt x="1367434" y="707299"/>
                  </a:lnTo>
                  <a:lnTo>
                    <a:pt x="1367434" y="660146"/>
                  </a:lnTo>
                  <a:lnTo>
                    <a:pt x="1367434" y="612992"/>
                  </a:lnTo>
                  <a:lnTo>
                    <a:pt x="1367434" y="565839"/>
                  </a:lnTo>
                  <a:lnTo>
                    <a:pt x="1367434" y="518686"/>
                  </a:lnTo>
                  <a:lnTo>
                    <a:pt x="1367434" y="471533"/>
                  </a:lnTo>
                  <a:lnTo>
                    <a:pt x="1367434" y="424379"/>
                  </a:lnTo>
                  <a:lnTo>
                    <a:pt x="1367434" y="377226"/>
                  </a:lnTo>
                  <a:lnTo>
                    <a:pt x="1367434" y="330073"/>
                  </a:lnTo>
                  <a:lnTo>
                    <a:pt x="1367434" y="282919"/>
                  </a:lnTo>
                  <a:lnTo>
                    <a:pt x="1367434" y="235766"/>
                  </a:lnTo>
                  <a:lnTo>
                    <a:pt x="1367434" y="188613"/>
                  </a:lnTo>
                  <a:lnTo>
                    <a:pt x="1367434" y="141459"/>
                  </a:lnTo>
                  <a:lnTo>
                    <a:pt x="1367434" y="94306"/>
                  </a:lnTo>
                  <a:lnTo>
                    <a:pt x="1367434" y="47153"/>
                  </a:lnTo>
                  <a:lnTo>
                    <a:pt x="1367434" y="0"/>
                  </a:lnTo>
                  <a:lnTo>
                    <a:pt x="1320869" y="793"/>
                  </a:lnTo>
                  <a:lnTo>
                    <a:pt x="1274357" y="3171"/>
                  </a:lnTo>
                  <a:lnTo>
                    <a:pt x="1227953" y="7132"/>
                  </a:lnTo>
                  <a:lnTo>
                    <a:pt x="1181711" y="12670"/>
                  </a:lnTo>
                  <a:lnTo>
                    <a:pt x="1135685" y="19781"/>
                  </a:lnTo>
                  <a:lnTo>
                    <a:pt x="1089927" y="28454"/>
                  </a:lnTo>
                  <a:lnTo>
                    <a:pt x="1044491" y="38680"/>
                  </a:lnTo>
                  <a:lnTo>
                    <a:pt x="999430" y="50448"/>
                  </a:lnTo>
                  <a:lnTo>
                    <a:pt x="954796" y="63744"/>
                  </a:lnTo>
                  <a:lnTo>
                    <a:pt x="910640" y="78551"/>
                  </a:lnTo>
                  <a:lnTo>
                    <a:pt x="867015" y="94854"/>
                  </a:lnTo>
                  <a:lnTo>
                    <a:pt x="823969" y="112633"/>
                  </a:lnTo>
                  <a:lnTo>
                    <a:pt x="781554" y="131867"/>
                  </a:lnTo>
                  <a:lnTo>
                    <a:pt x="739819" y="152535"/>
                  </a:lnTo>
                  <a:lnTo>
                    <a:pt x="698812" y="174612"/>
                  </a:lnTo>
                  <a:lnTo>
                    <a:pt x="658580" y="198072"/>
                  </a:lnTo>
                  <a:lnTo>
                    <a:pt x="619170" y="222889"/>
                  </a:lnTo>
                  <a:lnTo>
                    <a:pt x="580629" y="249033"/>
                  </a:lnTo>
                  <a:lnTo>
                    <a:pt x="543000" y="276475"/>
                  </a:lnTo>
                  <a:lnTo>
                    <a:pt x="506327" y="305182"/>
                  </a:lnTo>
                  <a:lnTo>
                    <a:pt x="470653" y="335122"/>
                  </a:lnTo>
                  <a:lnTo>
                    <a:pt x="436019" y="366259"/>
                  </a:lnTo>
                  <a:lnTo>
                    <a:pt x="402466" y="398557"/>
                  </a:lnTo>
                  <a:lnTo>
                    <a:pt x="370032" y="431979"/>
                  </a:lnTo>
                  <a:lnTo>
                    <a:pt x="338755" y="466486"/>
                  </a:lnTo>
                  <a:lnTo>
                    <a:pt x="308671" y="502038"/>
                  </a:lnTo>
                  <a:lnTo>
                    <a:pt x="279816" y="538594"/>
                  </a:lnTo>
                  <a:lnTo>
                    <a:pt x="252222" y="576111"/>
                  </a:lnTo>
                  <a:lnTo>
                    <a:pt x="225921" y="614547"/>
                  </a:lnTo>
                  <a:lnTo>
                    <a:pt x="200945" y="653855"/>
                  </a:lnTo>
                  <a:lnTo>
                    <a:pt x="177321" y="693992"/>
                  </a:lnTo>
                  <a:lnTo>
                    <a:pt x="155079" y="734909"/>
                  </a:lnTo>
                  <a:lnTo>
                    <a:pt x="134242" y="776560"/>
                  </a:lnTo>
                  <a:lnTo>
                    <a:pt x="114836" y="818897"/>
                  </a:lnTo>
                  <a:lnTo>
                    <a:pt x="96882" y="861870"/>
                  </a:lnTo>
                  <a:lnTo>
                    <a:pt x="80403" y="905429"/>
                  </a:lnTo>
                  <a:lnTo>
                    <a:pt x="65416" y="949525"/>
                  </a:lnTo>
                  <a:lnTo>
                    <a:pt x="51940" y="994105"/>
                  </a:lnTo>
                  <a:lnTo>
                    <a:pt x="39990" y="1039118"/>
                  </a:lnTo>
                  <a:lnTo>
                    <a:pt x="29579" y="1084512"/>
                  </a:lnTo>
                  <a:lnTo>
                    <a:pt x="20720" y="1130234"/>
                  </a:lnTo>
                  <a:lnTo>
                    <a:pt x="13423" y="1176231"/>
                  </a:lnTo>
                  <a:lnTo>
                    <a:pt x="7697" y="1222450"/>
                  </a:lnTo>
                  <a:lnTo>
                    <a:pt x="3548" y="1268837"/>
                  </a:lnTo>
                  <a:lnTo>
                    <a:pt x="981" y="1315339"/>
                  </a:lnTo>
                  <a:lnTo>
                    <a:pt x="0" y="1361901"/>
                  </a:lnTo>
                  <a:lnTo>
                    <a:pt x="604" y="1408469"/>
                  </a:lnTo>
                  <a:lnTo>
                    <a:pt x="2793" y="1454990"/>
                  </a:lnTo>
                  <a:lnTo>
                    <a:pt x="6566" y="1501410"/>
                  </a:lnTo>
                  <a:lnTo>
                    <a:pt x="11917" y="1547674"/>
                  </a:lnTo>
                  <a:lnTo>
                    <a:pt x="18841" y="1593728"/>
                  </a:lnTo>
                  <a:lnTo>
                    <a:pt x="27328" y="1639521"/>
                  </a:lnTo>
                  <a:lnTo>
                    <a:pt x="37371" y="1684998"/>
                  </a:lnTo>
                  <a:lnTo>
                    <a:pt x="48956" y="1730106"/>
                  </a:lnTo>
                  <a:lnTo>
                    <a:pt x="62070" y="1774794"/>
                  </a:lnTo>
                  <a:lnTo>
                    <a:pt x="76699" y="1819009"/>
                  </a:lnTo>
                  <a:lnTo>
                    <a:pt x="92824" y="1862701"/>
                  </a:lnTo>
                  <a:lnTo>
                    <a:pt x="110428" y="1905818"/>
                  </a:lnTo>
                  <a:lnTo>
                    <a:pt x="129491" y="1948311"/>
                  </a:lnTo>
                  <a:lnTo>
                    <a:pt x="149989" y="1990129"/>
                  </a:lnTo>
                  <a:lnTo>
                    <a:pt x="171899" y="2031226"/>
                  </a:lnTo>
                  <a:lnTo>
                    <a:pt x="195196" y="2071553"/>
                  </a:lnTo>
                  <a:lnTo>
                    <a:pt x="219853" y="2111062"/>
                  </a:lnTo>
                  <a:lnTo>
                    <a:pt x="245841" y="2149710"/>
                  </a:lnTo>
                  <a:lnTo>
                    <a:pt x="273130" y="2187450"/>
                  </a:lnTo>
                  <a:lnTo>
                    <a:pt x="301688" y="2224238"/>
                  </a:lnTo>
                  <a:lnTo>
                    <a:pt x="331483" y="2260033"/>
                  </a:lnTo>
                  <a:lnTo>
                    <a:pt x="362479" y="2294793"/>
                  </a:lnTo>
                  <a:lnTo>
                    <a:pt x="394641" y="2328477"/>
                  </a:lnTo>
                  <a:lnTo>
                    <a:pt x="427931" y="2361046"/>
                  </a:lnTo>
                  <a:lnTo>
                    <a:pt x="462311" y="2392463"/>
                  </a:lnTo>
                  <a:lnTo>
                    <a:pt x="497741" y="2422690"/>
                  </a:lnTo>
                  <a:lnTo>
                    <a:pt x="534180" y="2451694"/>
                  </a:lnTo>
                  <a:lnTo>
                    <a:pt x="571585" y="2479440"/>
                  </a:lnTo>
                  <a:lnTo>
                    <a:pt x="609913" y="2505896"/>
                  </a:lnTo>
                  <a:lnTo>
                    <a:pt x="649120" y="2531032"/>
                  </a:lnTo>
                  <a:lnTo>
                    <a:pt x="689160" y="2554818"/>
                  </a:lnTo>
                  <a:lnTo>
                    <a:pt x="729987" y="2577226"/>
                  </a:lnTo>
                  <a:lnTo>
                    <a:pt x="771554" y="2598232"/>
                  </a:lnTo>
                  <a:lnTo>
                    <a:pt x="813811" y="2617809"/>
                  </a:lnTo>
                  <a:lnTo>
                    <a:pt x="856711" y="2635937"/>
                  </a:lnTo>
                  <a:lnTo>
                    <a:pt x="900203" y="2652593"/>
                  </a:lnTo>
                  <a:lnTo>
                    <a:pt x="944237" y="2667758"/>
                  </a:lnTo>
                  <a:lnTo>
                    <a:pt x="988762" y="2681415"/>
                  </a:lnTo>
                  <a:lnTo>
                    <a:pt x="1033727" y="2693548"/>
                  </a:lnTo>
                  <a:lnTo>
                    <a:pt x="1079078" y="2704142"/>
                  </a:lnTo>
                  <a:lnTo>
                    <a:pt x="1124764" y="2713187"/>
                  </a:lnTo>
                  <a:lnTo>
                    <a:pt x="1170731" y="2720670"/>
                  </a:lnTo>
                  <a:lnTo>
                    <a:pt x="1216927" y="2726583"/>
                  </a:lnTo>
                  <a:lnTo>
                    <a:pt x="1263297" y="2730920"/>
                  </a:lnTo>
                  <a:lnTo>
                    <a:pt x="1309787" y="2733676"/>
                  </a:lnTo>
                  <a:lnTo>
                    <a:pt x="1356345" y="2734846"/>
                  </a:lnTo>
                  <a:lnTo>
                    <a:pt x="1402916" y="2734431"/>
                  </a:lnTo>
                  <a:lnTo>
                    <a:pt x="1449445" y="2732430"/>
                  </a:lnTo>
                  <a:lnTo>
                    <a:pt x="1495879" y="2728845"/>
                  </a:lnTo>
                  <a:lnTo>
                    <a:pt x="1542165" y="2723682"/>
                  </a:lnTo>
                  <a:lnTo>
                    <a:pt x="1588247" y="2716945"/>
                  </a:lnTo>
                  <a:lnTo>
                    <a:pt x="1634074" y="2708643"/>
                  </a:lnTo>
                  <a:lnTo>
                    <a:pt x="1679591" y="2698786"/>
                  </a:lnTo>
                  <a:lnTo>
                    <a:pt x="1724746" y="2687384"/>
                  </a:lnTo>
                  <a:lnTo>
                    <a:pt x="1769487" y="2674450"/>
                  </a:lnTo>
                  <a:lnTo>
                    <a:pt x="1813761" y="2660001"/>
                  </a:lnTo>
                  <a:lnTo>
                    <a:pt x="1857517" y="2644053"/>
                  </a:lnTo>
                  <a:lnTo>
                    <a:pt x="1900706" y="2626624"/>
                  </a:lnTo>
                  <a:lnTo>
                    <a:pt x="1943275" y="2607734"/>
                  </a:lnTo>
                  <a:lnTo>
                    <a:pt x="1985177" y="2587405"/>
                  </a:lnTo>
                  <a:lnTo>
                    <a:pt x="2026362" y="2565662"/>
                  </a:lnTo>
                  <a:lnTo>
                    <a:pt x="2066782" y="2542529"/>
                  </a:lnTo>
                  <a:lnTo>
                    <a:pt x="2106392" y="2518032"/>
                  </a:lnTo>
                  <a:lnTo>
                    <a:pt x="2145144" y="2492201"/>
                  </a:lnTo>
                  <a:lnTo>
                    <a:pt x="2182995" y="2465065"/>
                  </a:lnTo>
                  <a:lnTo>
                    <a:pt x="2219899" y="2436656"/>
                  </a:lnTo>
                  <a:lnTo>
                    <a:pt x="2255814" y="2407007"/>
                  </a:lnTo>
                  <a:lnTo>
                    <a:pt x="2290699" y="2376152"/>
                  </a:lnTo>
                  <a:lnTo>
                    <a:pt x="2324513" y="2344127"/>
                  </a:lnTo>
                  <a:lnTo>
                    <a:pt x="2357217" y="2310970"/>
                  </a:lnTo>
                  <a:lnTo>
                    <a:pt x="2388773" y="2276717"/>
                  </a:lnTo>
                  <a:lnTo>
                    <a:pt x="2419144" y="2241410"/>
                  </a:lnTo>
                  <a:lnTo>
                    <a:pt x="2448295" y="2205089"/>
                  </a:lnTo>
                  <a:lnTo>
                    <a:pt x="2476193" y="2167797"/>
                  </a:lnTo>
                  <a:lnTo>
                    <a:pt x="2502804" y="2129576"/>
                  </a:lnTo>
                  <a:lnTo>
                    <a:pt x="2528098" y="2090471"/>
                  </a:lnTo>
                  <a:lnTo>
                    <a:pt x="2552047" y="2050528"/>
                  </a:lnTo>
                  <a:lnTo>
                    <a:pt x="2574621" y="2009792"/>
                  </a:lnTo>
                  <a:lnTo>
                    <a:pt x="2595794" y="1968311"/>
                  </a:lnTo>
                  <a:lnTo>
                    <a:pt x="2615543" y="1926134"/>
                  </a:lnTo>
                  <a:lnTo>
                    <a:pt x="2633844" y="1883308"/>
                  </a:lnTo>
                  <a:lnTo>
                    <a:pt x="2650676" y="1839883"/>
                  </a:lnTo>
                  <a:lnTo>
                    <a:pt x="2666020" y="1795911"/>
                  </a:lnTo>
                  <a:lnTo>
                    <a:pt x="2679858" y="1751442"/>
                  </a:lnTo>
                  <a:lnTo>
                    <a:pt x="2634602" y="1738201"/>
                  </a:lnTo>
                  <a:lnTo>
                    <a:pt x="2589346" y="1724959"/>
                  </a:lnTo>
                  <a:lnTo>
                    <a:pt x="2544090" y="1711718"/>
                  </a:lnTo>
                  <a:lnTo>
                    <a:pt x="2498834" y="1698477"/>
                  </a:lnTo>
                  <a:lnTo>
                    <a:pt x="2453578" y="1685236"/>
                  </a:lnTo>
                  <a:lnTo>
                    <a:pt x="2408322" y="1671994"/>
                  </a:lnTo>
                  <a:lnTo>
                    <a:pt x="2363066" y="1658753"/>
                  </a:lnTo>
                  <a:lnTo>
                    <a:pt x="2317810" y="1645512"/>
                  </a:lnTo>
                  <a:lnTo>
                    <a:pt x="2272554" y="1632271"/>
                  </a:lnTo>
                  <a:lnTo>
                    <a:pt x="2227298" y="1619029"/>
                  </a:lnTo>
                  <a:lnTo>
                    <a:pt x="2182042" y="1605788"/>
                  </a:lnTo>
                  <a:lnTo>
                    <a:pt x="2136786" y="1592547"/>
                  </a:lnTo>
                  <a:lnTo>
                    <a:pt x="2091530" y="1579305"/>
                  </a:lnTo>
                  <a:lnTo>
                    <a:pt x="2046274" y="1566064"/>
                  </a:lnTo>
                  <a:lnTo>
                    <a:pt x="2001018" y="1552823"/>
                  </a:lnTo>
                  <a:lnTo>
                    <a:pt x="1955762" y="1539582"/>
                  </a:lnTo>
                  <a:lnTo>
                    <a:pt x="1910506" y="1526340"/>
                  </a:lnTo>
                  <a:lnTo>
                    <a:pt x="1865250" y="1513099"/>
                  </a:lnTo>
                  <a:lnTo>
                    <a:pt x="1819994" y="1499858"/>
                  </a:lnTo>
                  <a:lnTo>
                    <a:pt x="1774738" y="1486617"/>
                  </a:lnTo>
                  <a:lnTo>
                    <a:pt x="1729482" y="1473375"/>
                  </a:lnTo>
                  <a:lnTo>
                    <a:pt x="1684226" y="1460134"/>
                  </a:lnTo>
                  <a:lnTo>
                    <a:pt x="1638970" y="1446893"/>
                  </a:lnTo>
                  <a:lnTo>
                    <a:pt x="1593714" y="1433652"/>
                  </a:lnTo>
                  <a:lnTo>
                    <a:pt x="1548458" y="1420410"/>
                  </a:lnTo>
                  <a:lnTo>
                    <a:pt x="1503202" y="1407169"/>
                  </a:lnTo>
                  <a:lnTo>
                    <a:pt x="1457946" y="1393928"/>
                  </a:lnTo>
                  <a:lnTo>
                    <a:pt x="1412690" y="1380687"/>
                  </a:lnTo>
                  <a:close/>
                </a:path>
              </a:pathLst>
            </a:custGeom>
            <a:solidFill>
              <a:srgbClr val="8FAADC">
                <a:alpha val="100000"/>
              </a:srgbClr>
            </a:solidFill>
          </p:spPr>
          <p:txBody>
            <a:bodyPr/>
            <a:lstStyle/>
            <a:p>
              <a:endParaRPr/>
            </a:p>
          </p:txBody>
        </p:sp>
        <p:sp>
          <p:nvSpPr>
            <p:cNvPr id="29" name="pg6">
              <a:extLst>
                <a:ext uri="{FF2B5EF4-FFF2-40B4-BE49-F238E27FC236}">
                  <a16:creationId xmlns:a16="http://schemas.microsoft.com/office/drawing/2014/main" id="{6105268E-890C-E853-FB40-E3AECD6E44E0}"/>
                </a:ext>
              </a:extLst>
            </p:cNvPr>
            <p:cNvSpPr/>
            <p:nvPr/>
          </p:nvSpPr>
          <p:spPr>
            <a:xfrm>
              <a:off x="3628086" y="2255836"/>
              <a:ext cx="372052" cy="393694"/>
            </a:xfrm>
            <a:custGeom>
              <a:avLst/>
              <a:gdLst/>
              <a:ahLst/>
              <a:cxnLst/>
              <a:rect l="0" t="0" r="0" b="0"/>
              <a:pathLst>
                <a:path w="372052" h="393694">
                  <a:moveTo>
                    <a:pt x="27431" y="393694"/>
                  </a:moveTo>
                  <a:lnTo>
                    <a:pt x="344620" y="393694"/>
                  </a:lnTo>
                  <a:lnTo>
                    <a:pt x="343516" y="393671"/>
                  </a:lnTo>
                  <a:lnTo>
                    <a:pt x="347927" y="393494"/>
                  </a:lnTo>
                  <a:lnTo>
                    <a:pt x="352253" y="392611"/>
                  </a:lnTo>
                  <a:lnTo>
                    <a:pt x="356380" y="391045"/>
                  </a:lnTo>
                  <a:lnTo>
                    <a:pt x="360204" y="388838"/>
                  </a:lnTo>
                  <a:lnTo>
                    <a:pt x="363623" y="386046"/>
                  </a:lnTo>
                  <a:lnTo>
                    <a:pt x="366551" y="382741"/>
                  </a:lnTo>
                  <a:lnTo>
                    <a:pt x="368910" y="379010"/>
                  </a:lnTo>
                  <a:lnTo>
                    <a:pt x="370641" y="374949"/>
                  </a:lnTo>
                  <a:lnTo>
                    <a:pt x="371697" y="370662"/>
                  </a:lnTo>
                  <a:lnTo>
                    <a:pt x="372052" y="366262"/>
                  </a:lnTo>
                  <a:lnTo>
                    <a:pt x="372052" y="27432"/>
                  </a:lnTo>
                  <a:lnTo>
                    <a:pt x="371697" y="23031"/>
                  </a:lnTo>
                  <a:lnTo>
                    <a:pt x="370641" y="18745"/>
                  </a:lnTo>
                  <a:lnTo>
                    <a:pt x="368910" y="14683"/>
                  </a:lnTo>
                  <a:lnTo>
                    <a:pt x="366551" y="10952"/>
                  </a:lnTo>
                  <a:lnTo>
                    <a:pt x="363623" y="7647"/>
                  </a:lnTo>
                  <a:lnTo>
                    <a:pt x="360204" y="4855"/>
                  </a:lnTo>
                  <a:lnTo>
                    <a:pt x="356380" y="2648"/>
                  </a:lnTo>
                  <a:lnTo>
                    <a:pt x="352253" y="1083"/>
                  </a:lnTo>
                  <a:lnTo>
                    <a:pt x="347927" y="200"/>
                  </a:lnTo>
                  <a:lnTo>
                    <a:pt x="344620" y="0"/>
                  </a:lnTo>
                  <a:lnTo>
                    <a:pt x="27431" y="0"/>
                  </a:lnTo>
                  <a:lnTo>
                    <a:pt x="30738" y="200"/>
                  </a:lnTo>
                  <a:lnTo>
                    <a:pt x="26327" y="22"/>
                  </a:lnTo>
                  <a:lnTo>
                    <a:pt x="21944" y="554"/>
                  </a:lnTo>
                  <a:lnTo>
                    <a:pt x="17704" y="1782"/>
                  </a:lnTo>
                  <a:lnTo>
                    <a:pt x="13715" y="3675"/>
                  </a:lnTo>
                  <a:lnTo>
                    <a:pt x="10082" y="6183"/>
                  </a:lnTo>
                  <a:lnTo>
                    <a:pt x="6898" y="9241"/>
                  </a:lnTo>
                  <a:lnTo>
                    <a:pt x="4246" y="12770"/>
                  </a:lnTo>
                  <a:lnTo>
                    <a:pt x="2195" y="16679"/>
                  </a:lnTo>
                  <a:lnTo>
                    <a:pt x="797" y="20867"/>
                  </a:lnTo>
                  <a:lnTo>
                    <a:pt x="88" y="25224"/>
                  </a:lnTo>
                  <a:lnTo>
                    <a:pt x="0" y="27432"/>
                  </a:lnTo>
                  <a:lnTo>
                    <a:pt x="0" y="366262"/>
                  </a:lnTo>
                  <a:lnTo>
                    <a:pt x="88" y="364054"/>
                  </a:lnTo>
                  <a:lnTo>
                    <a:pt x="88" y="368469"/>
                  </a:lnTo>
                  <a:lnTo>
                    <a:pt x="797" y="372827"/>
                  </a:lnTo>
                  <a:lnTo>
                    <a:pt x="2195" y="377014"/>
                  </a:lnTo>
                  <a:lnTo>
                    <a:pt x="4246" y="380923"/>
                  </a:lnTo>
                  <a:lnTo>
                    <a:pt x="6898" y="384452"/>
                  </a:lnTo>
                  <a:lnTo>
                    <a:pt x="10082" y="387511"/>
                  </a:lnTo>
                  <a:lnTo>
                    <a:pt x="13715" y="390019"/>
                  </a:lnTo>
                  <a:lnTo>
                    <a:pt x="17704" y="391911"/>
                  </a:lnTo>
                  <a:lnTo>
                    <a:pt x="21944" y="393139"/>
                  </a:lnTo>
                  <a:lnTo>
                    <a:pt x="26327" y="393671"/>
                  </a:lnTo>
                  <a:close/>
                </a:path>
              </a:pathLst>
            </a:custGeom>
            <a:solidFill>
              <a:srgbClr val="4472C4">
                <a:alpha val="100000"/>
              </a:srgbClr>
            </a:solidFill>
          </p:spPr>
          <p:txBody>
            <a:bodyPr/>
            <a:lstStyle/>
            <a:p>
              <a:endParaRPr/>
            </a:p>
          </p:txBody>
        </p:sp>
        <p:sp>
          <p:nvSpPr>
            <p:cNvPr id="30" name="tx7">
              <a:extLst>
                <a:ext uri="{FF2B5EF4-FFF2-40B4-BE49-F238E27FC236}">
                  <a16:creationId xmlns:a16="http://schemas.microsoft.com/office/drawing/2014/main" id="{E3E42EF1-BD6D-2C48-9401-16D45298C520}"/>
                </a:ext>
              </a:extLst>
            </p:cNvPr>
            <p:cNvSpPr/>
            <p:nvPr/>
          </p:nvSpPr>
          <p:spPr>
            <a:xfrm>
              <a:off x="3736138" y="2301556"/>
              <a:ext cx="155949" cy="100360"/>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FFFFFF">
                      <a:alpha val="100000"/>
                    </a:srgbClr>
                  </a:solidFill>
                  <a:cs typeface="Arial"/>
                </a:rPr>
                <a:t>44</a:t>
              </a:r>
            </a:p>
          </p:txBody>
        </p:sp>
        <p:sp>
          <p:nvSpPr>
            <p:cNvPr id="31" name="tx8">
              <a:extLst>
                <a:ext uri="{FF2B5EF4-FFF2-40B4-BE49-F238E27FC236}">
                  <a16:creationId xmlns:a16="http://schemas.microsoft.com/office/drawing/2014/main" id="{014FF40B-E854-E835-471B-85C88127FB61}"/>
                </a:ext>
              </a:extLst>
            </p:cNvPr>
            <p:cNvSpPr/>
            <p:nvPr/>
          </p:nvSpPr>
          <p:spPr>
            <a:xfrm>
              <a:off x="3673806" y="2498041"/>
              <a:ext cx="280612"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FFFFFF">
                      <a:alpha val="100000"/>
                    </a:srgbClr>
                  </a:solidFill>
                  <a:cs typeface="Arial"/>
                </a:rPr>
                <a:t>30%</a:t>
              </a:r>
            </a:p>
          </p:txBody>
        </p:sp>
        <p:sp>
          <p:nvSpPr>
            <p:cNvPr id="32" name="pg9">
              <a:extLst>
                <a:ext uri="{FF2B5EF4-FFF2-40B4-BE49-F238E27FC236}">
                  <a16:creationId xmlns:a16="http://schemas.microsoft.com/office/drawing/2014/main" id="{C9CB6B30-FCC8-A77C-E1D2-E8C503203C80}"/>
                </a:ext>
              </a:extLst>
            </p:cNvPr>
            <p:cNvSpPr/>
            <p:nvPr/>
          </p:nvSpPr>
          <p:spPr>
            <a:xfrm>
              <a:off x="2533776" y="3075846"/>
              <a:ext cx="372052" cy="393694"/>
            </a:xfrm>
            <a:custGeom>
              <a:avLst/>
              <a:gdLst/>
              <a:ahLst/>
              <a:cxnLst/>
              <a:rect l="0" t="0" r="0" b="0"/>
              <a:pathLst>
                <a:path w="372052" h="393694">
                  <a:moveTo>
                    <a:pt x="27431" y="393694"/>
                  </a:moveTo>
                  <a:lnTo>
                    <a:pt x="344620" y="393694"/>
                  </a:lnTo>
                  <a:lnTo>
                    <a:pt x="343516" y="393671"/>
                  </a:lnTo>
                  <a:lnTo>
                    <a:pt x="347927" y="393494"/>
                  </a:lnTo>
                  <a:lnTo>
                    <a:pt x="352253" y="392611"/>
                  </a:lnTo>
                  <a:lnTo>
                    <a:pt x="356380" y="391045"/>
                  </a:lnTo>
                  <a:lnTo>
                    <a:pt x="360204" y="388838"/>
                  </a:lnTo>
                  <a:lnTo>
                    <a:pt x="363623" y="386046"/>
                  </a:lnTo>
                  <a:lnTo>
                    <a:pt x="366551" y="382741"/>
                  </a:lnTo>
                  <a:lnTo>
                    <a:pt x="368910" y="379010"/>
                  </a:lnTo>
                  <a:lnTo>
                    <a:pt x="370641" y="374949"/>
                  </a:lnTo>
                  <a:lnTo>
                    <a:pt x="371697" y="370662"/>
                  </a:lnTo>
                  <a:lnTo>
                    <a:pt x="372052" y="366262"/>
                  </a:lnTo>
                  <a:lnTo>
                    <a:pt x="372052" y="27432"/>
                  </a:lnTo>
                  <a:lnTo>
                    <a:pt x="371697" y="23031"/>
                  </a:lnTo>
                  <a:lnTo>
                    <a:pt x="370641" y="18745"/>
                  </a:lnTo>
                  <a:lnTo>
                    <a:pt x="368910" y="14683"/>
                  </a:lnTo>
                  <a:lnTo>
                    <a:pt x="366551" y="10952"/>
                  </a:lnTo>
                  <a:lnTo>
                    <a:pt x="363623" y="7647"/>
                  </a:lnTo>
                  <a:lnTo>
                    <a:pt x="360204" y="4855"/>
                  </a:lnTo>
                  <a:lnTo>
                    <a:pt x="356380" y="2648"/>
                  </a:lnTo>
                  <a:lnTo>
                    <a:pt x="352253" y="1083"/>
                  </a:lnTo>
                  <a:lnTo>
                    <a:pt x="347927" y="200"/>
                  </a:lnTo>
                  <a:lnTo>
                    <a:pt x="344620" y="0"/>
                  </a:lnTo>
                  <a:lnTo>
                    <a:pt x="27431" y="0"/>
                  </a:lnTo>
                  <a:lnTo>
                    <a:pt x="30738" y="200"/>
                  </a:lnTo>
                  <a:lnTo>
                    <a:pt x="26327" y="22"/>
                  </a:lnTo>
                  <a:lnTo>
                    <a:pt x="21944" y="554"/>
                  </a:lnTo>
                  <a:lnTo>
                    <a:pt x="17704" y="1782"/>
                  </a:lnTo>
                  <a:lnTo>
                    <a:pt x="13715" y="3675"/>
                  </a:lnTo>
                  <a:lnTo>
                    <a:pt x="10082" y="6183"/>
                  </a:lnTo>
                  <a:lnTo>
                    <a:pt x="6898" y="9241"/>
                  </a:lnTo>
                  <a:lnTo>
                    <a:pt x="4246" y="12770"/>
                  </a:lnTo>
                  <a:lnTo>
                    <a:pt x="2195" y="16679"/>
                  </a:lnTo>
                  <a:lnTo>
                    <a:pt x="797" y="20867"/>
                  </a:lnTo>
                  <a:lnTo>
                    <a:pt x="88" y="25224"/>
                  </a:lnTo>
                  <a:lnTo>
                    <a:pt x="0" y="27432"/>
                  </a:lnTo>
                  <a:lnTo>
                    <a:pt x="0" y="366262"/>
                  </a:lnTo>
                  <a:lnTo>
                    <a:pt x="88" y="364054"/>
                  </a:lnTo>
                  <a:lnTo>
                    <a:pt x="88" y="368469"/>
                  </a:lnTo>
                  <a:lnTo>
                    <a:pt x="797" y="372827"/>
                  </a:lnTo>
                  <a:lnTo>
                    <a:pt x="2195" y="377014"/>
                  </a:lnTo>
                  <a:lnTo>
                    <a:pt x="4246" y="380923"/>
                  </a:lnTo>
                  <a:lnTo>
                    <a:pt x="6898" y="384452"/>
                  </a:lnTo>
                  <a:lnTo>
                    <a:pt x="10082" y="387511"/>
                  </a:lnTo>
                  <a:lnTo>
                    <a:pt x="13715" y="390019"/>
                  </a:lnTo>
                  <a:lnTo>
                    <a:pt x="17704" y="391911"/>
                  </a:lnTo>
                  <a:lnTo>
                    <a:pt x="21944" y="393139"/>
                  </a:lnTo>
                  <a:lnTo>
                    <a:pt x="26327" y="393671"/>
                  </a:lnTo>
                  <a:close/>
                </a:path>
              </a:pathLst>
            </a:custGeom>
            <a:solidFill>
              <a:srgbClr val="8FAADC">
                <a:alpha val="100000"/>
              </a:srgbClr>
            </a:solidFill>
          </p:spPr>
          <p:txBody>
            <a:bodyPr/>
            <a:lstStyle/>
            <a:p>
              <a:endParaRPr/>
            </a:p>
          </p:txBody>
        </p:sp>
        <p:sp>
          <p:nvSpPr>
            <p:cNvPr id="33" name="tx10">
              <a:extLst>
                <a:ext uri="{FF2B5EF4-FFF2-40B4-BE49-F238E27FC236}">
                  <a16:creationId xmlns:a16="http://schemas.microsoft.com/office/drawing/2014/main" id="{231B7360-8D4E-D155-4BAE-80836DC73A3B}"/>
                </a:ext>
              </a:extLst>
            </p:cNvPr>
            <p:cNvSpPr/>
            <p:nvPr/>
          </p:nvSpPr>
          <p:spPr>
            <a:xfrm>
              <a:off x="2602840" y="3119444"/>
              <a:ext cx="233924"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FFFFFF">
                      <a:alpha val="100000"/>
                    </a:srgbClr>
                  </a:solidFill>
                  <a:cs typeface="Arial"/>
                </a:rPr>
                <a:t>105</a:t>
              </a:r>
            </a:p>
          </p:txBody>
        </p:sp>
        <p:sp>
          <p:nvSpPr>
            <p:cNvPr id="34" name="tx11">
              <a:extLst>
                <a:ext uri="{FF2B5EF4-FFF2-40B4-BE49-F238E27FC236}">
                  <a16:creationId xmlns:a16="http://schemas.microsoft.com/office/drawing/2014/main" id="{693E5919-C175-38A2-9A69-954214977568}"/>
                </a:ext>
              </a:extLst>
            </p:cNvPr>
            <p:cNvSpPr/>
            <p:nvPr/>
          </p:nvSpPr>
          <p:spPr>
            <a:xfrm>
              <a:off x="2579496" y="3318052"/>
              <a:ext cx="280612"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FFFFFF">
                      <a:alpha val="100000"/>
                    </a:srgbClr>
                  </a:solidFill>
                  <a:cs typeface="Arial"/>
                </a:rPr>
                <a:t>70%</a:t>
              </a:r>
            </a:p>
          </p:txBody>
        </p:sp>
        <p:sp>
          <p:nvSpPr>
            <p:cNvPr id="35" name="rc12">
              <a:extLst>
                <a:ext uri="{FF2B5EF4-FFF2-40B4-BE49-F238E27FC236}">
                  <a16:creationId xmlns:a16="http://schemas.microsoft.com/office/drawing/2014/main" id="{04BD2FA5-47C1-DAA5-33F7-DBA8B8225EB8}"/>
                </a:ext>
              </a:extLst>
            </p:cNvPr>
            <p:cNvSpPr/>
            <p:nvPr/>
          </p:nvSpPr>
          <p:spPr>
            <a:xfrm>
              <a:off x="5057261" y="2760776"/>
              <a:ext cx="201456" cy="201456"/>
            </a:xfrm>
            <a:prstGeom prst="rect">
              <a:avLst/>
            </a:prstGeom>
            <a:solidFill>
              <a:srgbClr val="4472C4">
                <a:alpha val="100000"/>
              </a:srgbClr>
            </a:solidFill>
          </p:spPr>
          <p:txBody>
            <a:bodyPr/>
            <a:lstStyle/>
            <a:p>
              <a:endParaRPr/>
            </a:p>
          </p:txBody>
        </p:sp>
        <p:sp>
          <p:nvSpPr>
            <p:cNvPr id="36" name="rc13">
              <a:extLst>
                <a:ext uri="{FF2B5EF4-FFF2-40B4-BE49-F238E27FC236}">
                  <a16:creationId xmlns:a16="http://schemas.microsoft.com/office/drawing/2014/main" id="{65AEBDC8-B36F-7D31-FFFD-72D1244A3D83}"/>
                </a:ext>
              </a:extLst>
            </p:cNvPr>
            <p:cNvSpPr/>
            <p:nvPr/>
          </p:nvSpPr>
          <p:spPr>
            <a:xfrm>
              <a:off x="5057261" y="2980232"/>
              <a:ext cx="201456" cy="201456"/>
            </a:xfrm>
            <a:prstGeom prst="rect">
              <a:avLst/>
            </a:prstGeom>
            <a:solidFill>
              <a:srgbClr val="8FAADC">
                <a:alpha val="100000"/>
              </a:srgbClr>
            </a:solidFill>
          </p:spPr>
          <p:txBody>
            <a:bodyPr/>
            <a:lstStyle/>
            <a:p>
              <a:endParaRPr/>
            </a:p>
          </p:txBody>
        </p:sp>
        <p:sp>
          <p:nvSpPr>
            <p:cNvPr id="37" name="tx14">
              <a:extLst>
                <a:ext uri="{FF2B5EF4-FFF2-40B4-BE49-F238E27FC236}">
                  <a16:creationId xmlns:a16="http://schemas.microsoft.com/office/drawing/2014/main" id="{41682CD6-B60E-02B1-C666-1F42C0ABD031}"/>
                </a:ext>
              </a:extLst>
            </p:cNvPr>
            <p:cNvSpPr/>
            <p:nvPr/>
          </p:nvSpPr>
          <p:spPr>
            <a:xfrm>
              <a:off x="5581376" y="2792209"/>
              <a:ext cx="1138594" cy="112930"/>
            </a:xfrm>
            <a:prstGeom prst="rect">
              <a:avLst/>
            </a:prstGeom>
            <a:noFill/>
          </p:spPr>
          <p:txBody>
            <a:bodyPr wrap="none" lIns="0" tIns="0" rIns="0" bIns="0" anchor="ctr" anchorCtr="1"/>
            <a:lstStyle/>
            <a:p>
              <a:pPr marL="0" marR="0" indent="0" algn="l">
                <a:lnSpc>
                  <a:spcPts val="960"/>
                </a:lnSpc>
                <a:spcBef>
                  <a:spcPts val="0"/>
                </a:spcBef>
                <a:spcAft>
                  <a:spcPts val="0"/>
                </a:spcAft>
              </a:pPr>
              <a:r>
                <a:rPr lang="en-US" sz="960">
                  <a:solidFill>
                    <a:srgbClr val="000000">
                      <a:alpha val="100000"/>
                    </a:srgbClr>
                  </a:solidFill>
                  <a:cs typeface="Arial"/>
                </a:rPr>
                <a:t>Projects with R</a:t>
              </a:r>
              <a:r>
                <a:rPr sz="960">
                  <a:solidFill>
                    <a:srgbClr val="000000">
                      <a:alpha val="100000"/>
                    </a:srgbClr>
                  </a:solidFill>
                  <a:cs typeface="Arial"/>
                </a:rPr>
                <a:t>esulting Publication</a:t>
              </a:r>
            </a:p>
          </p:txBody>
        </p:sp>
        <p:sp>
          <p:nvSpPr>
            <p:cNvPr id="38" name="tx15">
              <a:extLst>
                <a:ext uri="{FF2B5EF4-FFF2-40B4-BE49-F238E27FC236}">
                  <a16:creationId xmlns:a16="http://schemas.microsoft.com/office/drawing/2014/main" id="{2BE4A7D8-C98C-CB27-BF40-A7EDDA6189A4}"/>
                </a:ext>
              </a:extLst>
            </p:cNvPr>
            <p:cNvSpPr/>
            <p:nvPr/>
          </p:nvSpPr>
          <p:spPr>
            <a:xfrm>
              <a:off x="5581376" y="3011665"/>
              <a:ext cx="1328320" cy="112930"/>
            </a:xfrm>
            <a:prstGeom prst="rect">
              <a:avLst/>
            </a:prstGeom>
            <a:noFill/>
          </p:spPr>
          <p:txBody>
            <a:bodyPr wrap="none" lIns="0" tIns="0" rIns="0" bIns="0" anchor="ctr" anchorCtr="1"/>
            <a:lstStyle/>
            <a:p>
              <a:pPr marL="0" marR="0" indent="0" algn="l">
                <a:lnSpc>
                  <a:spcPts val="960"/>
                </a:lnSpc>
                <a:spcBef>
                  <a:spcPts val="0"/>
                </a:spcBef>
                <a:spcAft>
                  <a:spcPts val="0"/>
                </a:spcAft>
              </a:pPr>
              <a:r>
                <a:rPr lang="en-US" sz="960">
                  <a:solidFill>
                    <a:srgbClr val="000000">
                      <a:alpha val="100000"/>
                    </a:srgbClr>
                  </a:solidFill>
                  <a:cs typeface="Arial"/>
                </a:rPr>
                <a:t>Projects with </a:t>
              </a:r>
              <a:r>
                <a:rPr sz="960">
                  <a:solidFill>
                    <a:srgbClr val="000000">
                      <a:alpha val="100000"/>
                    </a:srgbClr>
                  </a:solidFill>
                  <a:cs typeface="Arial"/>
                </a:rPr>
                <a:t>No Resulting Publication</a:t>
              </a:r>
            </a:p>
          </p:txBody>
        </p:sp>
        <p:sp>
          <p:nvSpPr>
            <p:cNvPr id="39" name="tx16">
              <a:extLst>
                <a:ext uri="{FF2B5EF4-FFF2-40B4-BE49-F238E27FC236}">
                  <a16:creationId xmlns:a16="http://schemas.microsoft.com/office/drawing/2014/main" id="{238C6BFD-580D-E9EA-749B-A3153C910E95}"/>
                </a:ext>
              </a:extLst>
            </p:cNvPr>
            <p:cNvSpPr/>
            <p:nvPr/>
          </p:nvSpPr>
          <p:spPr>
            <a:xfrm>
              <a:off x="1285411" y="962513"/>
              <a:ext cx="3963084" cy="171628"/>
            </a:xfrm>
            <a:prstGeom prst="rect">
              <a:avLst/>
            </a:prstGeom>
            <a:noFill/>
          </p:spPr>
          <p:txBody>
            <a:bodyPr wrap="none" lIns="0" tIns="0" rIns="0" bIns="0" anchor="ctr" anchorCtr="1"/>
            <a:lstStyle/>
            <a:p>
              <a:pPr marL="0" marR="0" indent="0" algn="l">
                <a:lnSpc>
                  <a:spcPts val="1439"/>
                </a:lnSpc>
                <a:spcBef>
                  <a:spcPts val="0"/>
                </a:spcBef>
                <a:spcAft>
                  <a:spcPts val="0"/>
                </a:spcAft>
              </a:pPr>
              <a:r>
                <a:rPr sz="1439" b="1">
                  <a:solidFill>
                    <a:srgbClr val="000000">
                      <a:alpha val="100000"/>
                    </a:srgbClr>
                  </a:solidFill>
                  <a:cs typeface="Arial"/>
                </a:rPr>
                <a:t>Does the </a:t>
              </a:r>
              <a:r>
                <a:rPr lang="en-US" sz="1439" b="1">
                  <a:solidFill>
                    <a:srgbClr val="000000">
                      <a:alpha val="100000"/>
                    </a:srgbClr>
                  </a:solidFill>
                  <a:cs typeface="Arial"/>
                </a:rPr>
                <a:t>project</a:t>
              </a:r>
              <a:r>
                <a:rPr sz="1439" b="1">
                  <a:solidFill>
                    <a:srgbClr val="000000">
                      <a:alpha val="100000"/>
                    </a:srgbClr>
                  </a:solidFill>
                  <a:cs typeface="Arial"/>
                </a:rPr>
                <a:t> have a Resulting Publication?</a:t>
              </a:r>
            </a:p>
          </p:txBody>
        </p:sp>
      </p:grpSp>
      <p:sp>
        <p:nvSpPr>
          <p:cNvPr id="24" name="TextBox 23">
            <a:extLst>
              <a:ext uri="{FF2B5EF4-FFF2-40B4-BE49-F238E27FC236}">
                <a16:creationId xmlns:a16="http://schemas.microsoft.com/office/drawing/2014/main" id="{897E6C25-5B24-895A-A9DF-AC3B13E92A49}"/>
              </a:ext>
            </a:extLst>
          </p:cNvPr>
          <p:cNvSpPr txBox="1"/>
          <p:nvPr/>
        </p:nvSpPr>
        <p:spPr>
          <a:xfrm>
            <a:off x="3088531" y="6170975"/>
            <a:ext cx="6002446" cy="461665"/>
          </a:xfrm>
          <a:prstGeom prst="rect">
            <a:avLst/>
          </a:prstGeom>
          <a:noFill/>
        </p:spPr>
        <p:txBody>
          <a:bodyPr wrap="square" lIns="91440" tIns="45720" rIns="91440" bIns="45720" rtlCol="0" anchor="t">
            <a:spAutoFit/>
          </a:bodyPr>
          <a:lstStyle/>
          <a:p>
            <a:pPr algn="ctr"/>
            <a:r>
              <a:rPr lang="en-US" sz="1200">
                <a:solidFill>
                  <a:schemeClr val="bg1"/>
                </a:solidFill>
              </a:rPr>
              <a:t>Source: RAFT data on 149 projects in the Suicide Prevention portfolio with start years between 2005-2023; Dimensions data on 149 projects collected on June 28, 2023.</a:t>
            </a:r>
          </a:p>
        </p:txBody>
      </p:sp>
      <p:sp>
        <p:nvSpPr>
          <p:cNvPr id="6" name="TextBox 5">
            <a:extLst>
              <a:ext uri="{FF2B5EF4-FFF2-40B4-BE49-F238E27FC236}">
                <a16:creationId xmlns:a16="http://schemas.microsoft.com/office/drawing/2014/main" id="{02BB4BE4-B130-E3A2-BED5-6F00726508D7}"/>
              </a:ext>
            </a:extLst>
          </p:cNvPr>
          <p:cNvSpPr txBox="1"/>
          <p:nvPr/>
        </p:nvSpPr>
        <p:spPr>
          <a:xfrm>
            <a:off x="343033" y="890952"/>
            <a:ext cx="11556658" cy="369332"/>
          </a:xfrm>
          <a:prstGeom prst="rect">
            <a:avLst/>
          </a:prstGeom>
          <a:noFill/>
        </p:spPr>
        <p:txBody>
          <a:bodyPr wrap="square" lIns="91440" tIns="45720" rIns="91440" bIns="45720" rtlCol="0" anchor="t">
            <a:spAutoFit/>
          </a:bodyPr>
          <a:lstStyle/>
          <a:p>
            <a:r>
              <a:rPr lang="en-US" b="1" i="1">
                <a:cs typeface="Calibri"/>
              </a:rPr>
              <a:t>30% of Suicide Prevention AMP projects resulted in at least one research publication</a:t>
            </a:r>
          </a:p>
        </p:txBody>
      </p:sp>
      <p:sp>
        <p:nvSpPr>
          <p:cNvPr id="7" name="TextBox 6">
            <a:extLst>
              <a:ext uri="{FF2B5EF4-FFF2-40B4-BE49-F238E27FC236}">
                <a16:creationId xmlns:a16="http://schemas.microsoft.com/office/drawing/2014/main" id="{763A6705-8276-2A99-DFDC-0E0893365B01}"/>
              </a:ext>
            </a:extLst>
          </p:cNvPr>
          <p:cNvSpPr txBox="1"/>
          <p:nvPr/>
        </p:nvSpPr>
        <p:spPr>
          <a:xfrm>
            <a:off x="252385" y="5516326"/>
            <a:ext cx="5124287" cy="430887"/>
          </a:xfrm>
          <a:prstGeom prst="rect">
            <a:avLst/>
          </a:prstGeom>
          <a:noFill/>
        </p:spPr>
        <p:txBody>
          <a:bodyPr wrap="square">
            <a:spAutoFit/>
          </a:bodyPr>
          <a:lstStyle/>
          <a:p>
            <a:r>
              <a:rPr lang="en-US" sz="1100" b="1"/>
              <a:t>Note: </a:t>
            </a:r>
            <a:r>
              <a:rPr lang="en-US" sz="1100"/>
              <a:t>Publications included in this analysis were sourced from the Dimensions, there may be other publications associated with this AMP outside of Dimensions</a:t>
            </a:r>
          </a:p>
        </p:txBody>
      </p:sp>
      <p:sp>
        <p:nvSpPr>
          <p:cNvPr id="9" name="tx12">
            <a:extLst>
              <a:ext uri="{FF2B5EF4-FFF2-40B4-BE49-F238E27FC236}">
                <a16:creationId xmlns:a16="http://schemas.microsoft.com/office/drawing/2014/main" id="{BF69EA8B-AEF3-4A17-A26F-702C2AF4A73B}"/>
              </a:ext>
            </a:extLst>
          </p:cNvPr>
          <p:cNvSpPr/>
          <p:nvPr/>
        </p:nvSpPr>
        <p:spPr>
          <a:xfrm>
            <a:off x="10174642" y="3807058"/>
            <a:ext cx="753340" cy="167379"/>
          </a:xfrm>
          <a:prstGeom prst="rect">
            <a:avLst/>
          </a:prstGeom>
          <a:noFill/>
        </p:spPr>
        <p:txBody>
          <a:bodyPr wrap="none" lIns="0" tIns="0" rIns="0" bIns="0" anchor="ctr" anchorCtr="1"/>
          <a:lstStyle/>
          <a:p>
            <a:pPr marL="0" marR="0" indent="0" algn="l">
              <a:lnSpc>
                <a:spcPts val="1200"/>
              </a:lnSpc>
              <a:spcBef>
                <a:spcPts val="0"/>
              </a:spcBef>
              <a:spcAft>
                <a:spcPts val="0"/>
              </a:spcAft>
            </a:pPr>
            <a:r>
              <a:rPr sz="1400">
                <a:solidFill>
                  <a:srgbClr val="000000">
                    <a:alpha val="100000"/>
                  </a:srgbClr>
                </a:solidFill>
                <a:cs typeface="Arial"/>
              </a:rPr>
              <a:t>Resulting</a:t>
            </a:r>
            <a:r>
              <a:rPr lang="en-US" sz="1400">
                <a:solidFill>
                  <a:srgbClr val="000000">
                    <a:alpha val="100000"/>
                  </a:srgbClr>
                </a:solidFill>
                <a:cs typeface="Arial"/>
              </a:rPr>
              <a:t> Publication Status </a:t>
            </a:r>
            <a:endParaRPr sz="1400">
              <a:solidFill>
                <a:srgbClr val="000000">
                  <a:alpha val="100000"/>
                </a:srgbClr>
              </a:solidFill>
              <a:cs typeface="Arial"/>
            </a:endParaRPr>
          </a:p>
        </p:txBody>
      </p:sp>
    </p:spTree>
    <p:extLst>
      <p:ext uri="{BB962C8B-B14F-4D97-AF65-F5344CB8AC3E}">
        <p14:creationId xmlns:p14="http://schemas.microsoft.com/office/powerpoint/2010/main" val="1887604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CE7C0-DBBD-FAC9-6F1F-A21F3FDA718A}"/>
              </a:ext>
            </a:extLst>
          </p:cNvPr>
          <p:cNvSpPr>
            <a:spLocks noGrp="1"/>
          </p:cNvSpPr>
          <p:nvPr>
            <p:ph type="title"/>
          </p:nvPr>
        </p:nvSpPr>
        <p:spPr/>
        <p:txBody>
          <a:bodyPr/>
          <a:lstStyle/>
          <a:p>
            <a:r>
              <a:rPr lang="en-US" sz="2800"/>
              <a:t>VA Investigator Distribution Analysis | Publications</a:t>
            </a:r>
          </a:p>
        </p:txBody>
      </p:sp>
      <p:sp>
        <p:nvSpPr>
          <p:cNvPr id="3" name="Slide Number Placeholder 2">
            <a:extLst>
              <a:ext uri="{FF2B5EF4-FFF2-40B4-BE49-F238E27FC236}">
                <a16:creationId xmlns:a16="http://schemas.microsoft.com/office/drawing/2014/main" id="{7502D55F-9F7D-3271-773A-5E5D615A3DE1}"/>
              </a:ext>
            </a:extLst>
          </p:cNvPr>
          <p:cNvSpPr>
            <a:spLocks noGrp="1"/>
          </p:cNvSpPr>
          <p:nvPr>
            <p:ph type="sldNum" sz="quarter" idx="12"/>
          </p:nvPr>
        </p:nvSpPr>
        <p:spPr/>
        <p:txBody>
          <a:bodyPr/>
          <a:lstStyle/>
          <a:p>
            <a:r>
              <a:rPr lang="en-US">
                <a:cs typeface="Calibri"/>
              </a:rPr>
              <a:t>49</a:t>
            </a:r>
          </a:p>
        </p:txBody>
      </p:sp>
      <p:cxnSp>
        <p:nvCxnSpPr>
          <p:cNvPr id="21" name="Straight Arrow Connector 20">
            <a:extLst>
              <a:ext uri="{FF2B5EF4-FFF2-40B4-BE49-F238E27FC236}">
                <a16:creationId xmlns:a16="http://schemas.microsoft.com/office/drawing/2014/main" id="{AC3188F2-5BDC-9DAD-0EF4-7B9FEEEB094E}"/>
              </a:ext>
            </a:extLst>
          </p:cNvPr>
          <p:cNvCxnSpPr/>
          <p:nvPr/>
        </p:nvCxnSpPr>
        <p:spPr>
          <a:xfrm flipV="1">
            <a:off x="277437" y="1322627"/>
            <a:ext cx="11619874" cy="22485"/>
          </a:xfrm>
          <a:prstGeom prst="straightConnector1">
            <a:avLst/>
          </a:prstGeom>
          <a:ln w="12700">
            <a:solidFill>
              <a:srgbClr val="002F56"/>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019BCA0E-8755-0CCF-E68C-939B53E47F4D}"/>
              </a:ext>
            </a:extLst>
          </p:cNvPr>
          <p:cNvSpPr/>
          <p:nvPr/>
        </p:nvSpPr>
        <p:spPr>
          <a:xfrm>
            <a:off x="294819" y="1431628"/>
            <a:ext cx="11639484" cy="560021"/>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t>Which projects yield the highest number of publications?</a:t>
            </a:r>
            <a:endParaRPr lang="en-US"/>
          </a:p>
        </p:txBody>
      </p:sp>
      <p:graphicFrame>
        <p:nvGraphicFramePr>
          <p:cNvPr id="6" name="Table 8">
            <a:extLst>
              <a:ext uri="{FF2B5EF4-FFF2-40B4-BE49-F238E27FC236}">
                <a16:creationId xmlns:a16="http://schemas.microsoft.com/office/drawing/2014/main" id="{FAE05F5C-72E5-C025-A944-134BC6329D79}"/>
              </a:ext>
            </a:extLst>
          </p:cNvPr>
          <p:cNvGraphicFramePr>
            <a:graphicFrameLocks noGrp="1"/>
          </p:cNvGraphicFramePr>
          <p:nvPr>
            <p:extLst>
              <p:ext uri="{D42A27DB-BD31-4B8C-83A1-F6EECF244321}">
                <p14:modId xmlns:p14="http://schemas.microsoft.com/office/powerpoint/2010/main" val="2772356090"/>
              </p:ext>
            </p:extLst>
          </p:nvPr>
        </p:nvGraphicFramePr>
        <p:xfrm>
          <a:off x="294820" y="1981041"/>
          <a:ext cx="11656388" cy="4176825"/>
        </p:xfrm>
        <a:graphic>
          <a:graphicData uri="http://schemas.openxmlformats.org/drawingml/2006/table">
            <a:tbl>
              <a:tblPr firstRow="1" bandRow="1">
                <a:tableStyleId>{93296810-A885-4BE3-A3E7-6D5BEEA58F35}</a:tableStyleId>
              </a:tblPr>
              <a:tblGrid>
                <a:gridCol w="6768728">
                  <a:extLst>
                    <a:ext uri="{9D8B030D-6E8A-4147-A177-3AD203B41FA5}">
                      <a16:colId xmlns:a16="http://schemas.microsoft.com/office/drawing/2014/main" val="3665054165"/>
                    </a:ext>
                  </a:extLst>
                </a:gridCol>
                <a:gridCol w="1575230">
                  <a:extLst>
                    <a:ext uri="{9D8B030D-6E8A-4147-A177-3AD203B41FA5}">
                      <a16:colId xmlns:a16="http://schemas.microsoft.com/office/drawing/2014/main" val="780246334"/>
                    </a:ext>
                  </a:extLst>
                </a:gridCol>
                <a:gridCol w="998256">
                  <a:extLst>
                    <a:ext uri="{9D8B030D-6E8A-4147-A177-3AD203B41FA5}">
                      <a16:colId xmlns:a16="http://schemas.microsoft.com/office/drawing/2014/main" val="3571835728"/>
                    </a:ext>
                  </a:extLst>
                </a:gridCol>
                <a:gridCol w="1291321">
                  <a:extLst>
                    <a:ext uri="{9D8B030D-6E8A-4147-A177-3AD203B41FA5}">
                      <a16:colId xmlns:a16="http://schemas.microsoft.com/office/drawing/2014/main" val="3473454028"/>
                    </a:ext>
                  </a:extLst>
                </a:gridCol>
                <a:gridCol w="1022853">
                  <a:extLst>
                    <a:ext uri="{9D8B030D-6E8A-4147-A177-3AD203B41FA5}">
                      <a16:colId xmlns:a16="http://schemas.microsoft.com/office/drawing/2014/main" val="454999186"/>
                    </a:ext>
                  </a:extLst>
                </a:gridCol>
              </a:tblGrid>
              <a:tr h="682175">
                <a:tc>
                  <a:txBody>
                    <a:bodyPr/>
                    <a:lstStyle/>
                    <a:p>
                      <a:r>
                        <a:rPr lang="en-US" sz="1200"/>
                        <a:t>Project Title</a:t>
                      </a:r>
                      <a:endParaRPr lang="en-US" sz="1200">
                        <a:latin typeface="+mn-lt"/>
                      </a:endParaRPr>
                    </a:p>
                  </a:txBody>
                  <a:tcPr anchor="ctr"/>
                </a:tc>
                <a:tc>
                  <a:txBody>
                    <a:bodyPr/>
                    <a:lstStyle/>
                    <a:p>
                      <a:r>
                        <a:rPr lang="en-US" sz="1200">
                          <a:latin typeface="+mn-lt"/>
                        </a:rPr>
                        <a:t>Investigator</a:t>
                      </a:r>
                    </a:p>
                  </a:txBody>
                  <a:tcPr anchor="ctr"/>
                </a:tc>
                <a:tc>
                  <a:txBody>
                    <a:bodyPr/>
                    <a:lstStyle/>
                    <a:p>
                      <a:r>
                        <a:rPr lang="en-US" sz="1200"/>
                        <a:t>Number of Resulting Publications</a:t>
                      </a:r>
                      <a:endParaRPr lang="en-US" sz="1200">
                        <a:latin typeface="+mn-lt"/>
                      </a:endParaRPr>
                    </a:p>
                  </a:txBody>
                  <a:tcPr anchor="ctr"/>
                </a:tc>
                <a:tc>
                  <a:txBody>
                    <a:bodyPr/>
                    <a:lstStyle/>
                    <a:p>
                      <a:r>
                        <a:rPr lang="en-US" sz="1200">
                          <a:latin typeface="+mn-lt"/>
                        </a:rPr>
                        <a:t>Average SCImago Journal Rank (SJR)</a:t>
                      </a:r>
                    </a:p>
                  </a:txBody>
                  <a:tcPr anchor="ctr"/>
                </a:tc>
                <a:tc>
                  <a:txBody>
                    <a:bodyPr/>
                    <a:lstStyle/>
                    <a:p>
                      <a:r>
                        <a:rPr lang="en-US" sz="1200">
                          <a:latin typeface="+mn-lt"/>
                        </a:rPr>
                        <a:t>Total Awarded</a:t>
                      </a:r>
                    </a:p>
                  </a:txBody>
                  <a:tcPr anchor="ctr"/>
                </a:tc>
                <a:extLst>
                  <a:ext uri="{0D108BD9-81ED-4DB2-BD59-A6C34878D82A}">
                    <a16:rowId xmlns:a16="http://schemas.microsoft.com/office/drawing/2014/main" val="117349657"/>
                  </a:ext>
                </a:extLst>
              </a:tr>
              <a:tr h="3037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alpha val="100000"/>
                            </a:srgbClr>
                          </a:solidFill>
                        </a:rPr>
                        <a:t>Neurobiology of Affective Instability in Veterans at Low and High Risk for Suicide</a:t>
                      </a:r>
                      <a:endParaRPr lang="en-US" sz="1200">
                        <a:solidFill>
                          <a:srgbClr val="000000">
                            <a:alpha val="100000"/>
                          </a:srgbClr>
                        </a:solidFill>
                        <a:latin typeface="+mn-lt"/>
                        <a:cs typeface="Arial"/>
                      </a:endParaRPr>
                    </a:p>
                  </a:txBody>
                  <a:tcPr/>
                </a:tc>
                <a:tc>
                  <a:txBody>
                    <a:bodyPr/>
                    <a:lstStyle/>
                    <a:p>
                      <a:r>
                        <a:rPr lang="en-US" sz="1200">
                          <a:latin typeface="+mn-lt"/>
                        </a:rPr>
                        <a:t>Erin A Hazlett</a:t>
                      </a:r>
                    </a:p>
                  </a:txBody>
                  <a:tcPr/>
                </a:tc>
                <a:tc>
                  <a:txBody>
                    <a:bodyPr/>
                    <a:lstStyle/>
                    <a:p>
                      <a:r>
                        <a:rPr lang="en-US" sz="1200"/>
                        <a:t>22</a:t>
                      </a:r>
                      <a:endParaRPr lang="en-US" sz="1200">
                        <a:latin typeface="+mn-lt"/>
                      </a:endParaRPr>
                    </a:p>
                  </a:txBody>
                  <a:tcPr/>
                </a:tc>
                <a:tc>
                  <a:txBody>
                    <a:bodyPr/>
                    <a:lstStyle/>
                    <a:p>
                      <a:pPr algn="l" fontAlgn="b"/>
                      <a:r>
                        <a:rPr lang="en-US" sz="1200" b="0" i="0" u="none" strike="noStrike">
                          <a:solidFill>
                            <a:srgbClr val="000000"/>
                          </a:solidFill>
                          <a:effectLst/>
                          <a:latin typeface="Calibri" panose="020F0502020204030204" pitchFamily="34" charset="0"/>
                        </a:rPr>
                        <a:t>1.61</a:t>
                      </a:r>
                    </a:p>
                  </a:txBody>
                  <a:tcPr marL="6350" marR="6350" marT="6350" marB="0"/>
                </a:tc>
                <a:tc>
                  <a:txBody>
                    <a:bodyPr/>
                    <a:lstStyle/>
                    <a:p>
                      <a:pPr algn="l" fontAlgn="b"/>
                      <a:r>
                        <a:rPr lang="en-US" sz="1200" b="0" i="0" u="none" strike="noStrike">
                          <a:solidFill>
                            <a:srgbClr val="000000"/>
                          </a:solidFill>
                          <a:effectLst/>
                          <a:latin typeface="Calibri" panose="020F0502020204030204" pitchFamily="34" charset="0"/>
                        </a:rPr>
                        <a:t>$892,581 </a:t>
                      </a:r>
                    </a:p>
                  </a:txBody>
                  <a:tcPr marL="6350" marR="6350" marT="6350" marB="0"/>
                </a:tc>
                <a:extLst>
                  <a:ext uri="{0D108BD9-81ED-4DB2-BD59-A6C34878D82A}">
                    <a16:rowId xmlns:a16="http://schemas.microsoft.com/office/drawing/2014/main" val="849981095"/>
                  </a:ext>
                </a:extLst>
              </a:tr>
              <a:tr h="3037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err="1">
                          <a:solidFill>
                            <a:srgbClr val="000000">
                              <a:alpha val="100000"/>
                            </a:srgbClr>
                          </a:solidFill>
                        </a:rPr>
                        <a:t>Nonsuicidal</a:t>
                      </a:r>
                      <a:r>
                        <a:rPr lang="en-US" sz="1200">
                          <a:solidFill>
                            <a:srgbClr val="000000">
                              <a:alpha val="100000"/>
                            </a:srgbClr>
                          </a:solidFill>
                        </a:rPr>
                        <a:t> Self Injury in Veterans</a:t>
                      </a:r>
                      <a:endParaRPr lang="en-US" sz="1200">
                        <a:solidFill>
                          <a:srgbClr val="000000">
                            <a:alpha val="100000"/>
                          </a:srgbClr>
                        </a:solidFill>
                        <a:latin typeface="+mn-lt"/>
                        <a:cs typeface="Arial"/>
                      </a:endParaRPr>
                    </a:p>
                  </a:txBody>
                  <a:tcPr/>
                </a:tc>
                <a:tc>
                  <a:txBody>
                    <a:bodyPr/>
                    <a:lstStyle/>
                    <a:p>
                      <a:r>
                        <a:rPr lang="en-US" sz="1200">
                          <a:latin typeface="+mn-lt"/>
                        </a:rPr>
                        <a:t>Nathan A Kimbrel</a:t>
                      </a:r>
                    </a:p>
                  </a:txBody>
                  <a:tcPr/>
                </a:tc>
                <a:tc>
                  <a:txBody>
                    <a:bodyPr/>
                    <a:lstStyle/>
                    <a:p>
                      <a:r>
                        <a:rPr lang="en-US" sz="1200"/>
                        <a:t>17</a:t>
                      </a:r>
                      <a:endParaRPr lang="en-US" sz="1200">
                        <a:latin typeface="+mn-lt"/>
                      </a:endParaRPr>
                    </a:p>
                  </a:txBody>
                  <a:tcPr/>
                </a:tc>
                <a:tc>
                  <a:txBody>
                    <a:bodyPr/>
                    <a:lstStyle/>
                    <a:p>
                      <a:pPr algn="l" fontAlgn="b"/>
                      <a:r>
                        <a:rPr lang="en-US" sz="1200" b="0" i="0" u="none" strike="noStrike">
                          <a:solidFill>
                            <a:srgbClr val="000000"/>
                          </a:solidFill>
                          <a:effectLst/>
                          <a:latin typeface="Calibri" panose="020F0502020204030204" pitchFamily="34" charset="0"/>
                        </a:rPr>
                        <a:t>1.48</a:t>
                      </a:r>
                    </a:p>
                  </a:txBody>
                  <a:tcPr marL="6350" marR="6350" marT="6350" marB="0"/>
                </a:tc>
                <a:tc>
                  <a:txBody>
                    <a:bodyPr/>
                    <a:lstStyle/>
                    <a:p>
                      <a:pPr algn="l" fontAlgn="b"/>
                      <a:r>
                        <a:rPr lang="en-US" sz="1200" b="0" i="0" u="none" strike="noStrike">
                          <a:solidFill>
                            <a:srgbClr val="000000"/>
                          </a:solidFill>
                          <a:effectLst/>
                          <a:latin typeface="Calibri" panose="020F0502020204030204" pitchFamily="34" charset="0"/>
                        </a:rPr>
                        <a:t>$675,429 </a:t>
                      </a:r>
                    </a:p>
                  </a:txBody>
                  <a:tcPr marL="6350" marR="6350" marT="6350" marB="0"/>
                </a:tc>
                <a:extLst>
                  <a:ext uri="{0D108BD9-81ED-4DB2-BD59-A6C34878D82A}">
                    <a16:rowId xmlns:a16="http://schemas.microsoft.com/office/drawing/2014/main" val="1175454768"/>
                  </a:ext>
                </a:extLst>
              </a:tr>
              <a:tr h="3037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alpha val="100000"/>
                            </a:srgbClr>
                          </a:solidFill>
                        </a:rPr>
                        <a:t>Combined Transcranial Magnetic Stimulation and Brief Cognitive Therapy to Reduce Veteran Suicide</a:t>
                      </a:r>
                      <a:endParaRPr lang="en-US" sz="1200">
                        <a:solidFill>
                          <a:srgbClr val="000000">
                            <a:alpha val="100000"/>
                          </a:srgbClr>
                        </a:solidFill>
                        <a:latin typeface="+mn-lt"/>
                        <a:cs typeface="Arial"/>
                      </a:endParaRPr>
                    </a:p>
                  </a:txBody>
                  <a:tcPr/>
                </a:tc>
                <a:tc>
                  <a:txBody>
                    <a:bodyPr/>
                    <a:lstStyle/>
                    <a:p>
                      <a:r>
                        <a:rPr lang="en-US" sz="1200">
                          <a:latin typeface="+mn-lt"/>
                        </a:rPr>
                        <a:t>Jennifer M Primack</a:t>
                      </a:r>
                    </a:p>
                  </a:txBody>
                  <a:tcPr/>
                </a:tc>
                <a:tc>
                  <a:txBody>
                    <a:bodyPr/>
                    <a:lstStyle/>
                    <a:p>
                      <a:r>
                        <a:rPr lang="en-US" sz="1200"/>
                        <a:t>15</a:t>
                      </a:r>
                      <a:endParaRPr lang="en-US" sz="1200">
                        <a:latin typeface="+mn-lt"/>
                      </a:endParaRPr>
                    </a:p>
                  </a:txBody>
                  <a:tcPr/>
                </a:tc>
                <a:tc>
                  <a:txBody>
                    <a:bodyPr/>
                    <a:lstStyle/>
                    <a:p>
                      <a:pPr algn="l" fontAlgn="b"/>
                      <a:r>
                        <a:rPr lang="en-US" sz="1200" b="0" i="0" u="none" strike="noStrike">
                          <a:solidFill>
                            <a:srgbClr val="000000"/>
                          </a:solidFill>
                          <a:effectLst/>
                          <a:latin typeface="Calibri" panose="020F0502020204030204" pitchFamily="34" charset="0"/>
                        </a:rPr>
                        <a:t>1.57</a:t>
                      </a:r>
                    </a:p>
                  </a:txBody>
                  <a:tcPr marL="6350" marR="6350" marT="6350" marB="0"/>
                </a:tc>
                <a:tc>
                  <a:txBody>
                    <a:bodyPr/>
                    <a:lstStyle/>
                    <a:p>
                      <a:pPr algn="l" fontAlgn="b"/>
                      <a:r>
                        <a:rPr lang="en-US" sz="1200" b="0" i="0" u="none" strike="noStrike">
                          <a:solidFill>
                            <a:srgbClr val="000000"/>
                          </a:solidFill>
                          <a:effectLst/>
                          <a:latin typeface="Calibri" panose="020F0502020204030204" pitchFamily="34" charset="0"/>
                        </a:rPr>
                        <a:t>$1,285,199 </a:t>
                      </a:r>
                    </a:p>
                  </a:txBody>
                  <a:tcPr marL="6350" marR="6350" marT="6350" marB="0"/>
                </a:tc>
                <a:extLst>
                  <a:ext uri="{0D108BD9-81ED-4DB2-BD59-A6C34878D82A}">
                    <a16:rowId xmlns:a16="http://schemas.microsoft.com/office/drawing/2014/main" val="418489917"/>
                  </a:ext>
                </a:extLst>
              </a:tr>
              <a:tr h="3037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alpha val="100000"/>
                            </a:srgbClr>
                          </a:solidFill>
                        </a:rPr>
                        <a:t>Optimizing Veterans' Social Relationships to Enhance Depression Care</a:t>
                      </a:r>
                      <a:endParaRPr lang="en-US" sz="1200">
                        <a:solidFill>
                          <a:srgbClr val="000000">
                            <a:alpha val="100000"/>
                          </a:srgbClr>
                        </a:solidFill>
                        <a:latin typeface="+mn-lt"/>
                        <a:cs typeface="Arial"/>
                      </a:endParaRPr>
                    </a:p>
                  </a:txBody>
                  <a:tcPr/>
                </a:tc>
                <a:tc>
                  <a:txBody>
                    <a:bodyPr/>
                    <a:lstStyle/>
                    <a:p>
                      <a:r>
                        <a:rPr lang="en-US" sz="1200">
                          <a:latin typeface="+mn-lt"/>
                        </a:rPr>
                        <a:t>Alan Teo</a:t>
                      </a:r>
                    </a:p>
                  </a:txBody>
                  <a:tcPr/>
                </a:tc>
                <a:tc>
                  <a:txBody>
                    <a:bodyPr/>
                    <a:lstStyle/>
                    <a:p>
                      <a:r>
                        <a:rPr lang="en-US" sz="1200"/>
                        <a:t>14</a:t>
                      </a:r>
                      <a:endParaRPr lang="en-US" sz="1200">
                        <a:latin typeface="+mn-lt"/>
                      </a:endParaRPr>
                    </a:p>
                  </a:txBody>
                  <a:tcPr/>
                </a:tc>
                <a:tc>
                  <a:txBody>
                    <a:bodyPr/>
                    <a:lstStyle/>
                    <a:p>
                      <a:pPr algn="l" fontAlgn="b"/>
                      <a:r>
                        <a:rPr lang="en-US" sz="1200" b="0" i="0" u="none" strike="noStrike">
                          <a:solidFill>
                            <a:srgbClr val="000000"/>
                          </a:solidFill>
                          <a:effectLst/>
                          <a:latin typeface="Calibri" panose="020F0502020204030204" pitchFamily="34" charset="0"/>
                        </a:rPr>
                        <a:t>1.74</a:t>
                      </a:r>
                    </a:p>
                  </a:txBody>
                  <a:tcPr marL="6350" marR="6350" marT="6350" marB="0"/>
                </a:tc>
                <a:tc>
                  <a:txBody>
                    <a:bodyPr/>
                    <a:lstStyle/>
                    <a:p>
                      <a:pPr algn="l" fontAlgn="b"/>
                      <a:r>
                        <a:rPr lang="en-US" sz="1200" b="0" i="0" u="none" strike="noStrike">
                          <a:solidFill>
                            <a:srgbClr val="000000"/>
                          </a:solidFill>
                          <a:effectLst/>
                          <a:latin typeface="Calibri" panose="020F0502020204030204" pitchFamily="34" charset="0"/>
                        </a:rPr>
                        <a:t>$1,164,890 </a:t>
                      </a:r>
                    </a:p>
                  </a:txBody>
                  <a:tcPr marL="6350" marR="6350" marT="6350" marB="0"/>
                </a:tc>
                <a:extLst>
                  <a:ext uri="{0D108BD9-81ED-4DB2-BD59-A6C34878D82A}">
                    <a16:rowId xmlns:a16="http://schemas.microsoft.com/office/drawing/2014/main" val="4190731028"/>
                  </a:ext>
                </a:extLst>
              </a:tr>
              <a:tr h="3037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alpha val="100000"/>
                            </a:srgbClr>
                          </a:solidFill>
                        </a:rPr>
                        <a:t>Identification of Veterans at-risk for Suicide: a Multidisciplinary Approach</a:t>
                      </a:r>
                      <a:endParaRPr lang="en-US" sz="1200">
                        <a:solidFill>
                          <a:srgbClr val="000000">
                            <a:alpha val="100000"/>
                          </a:srgbClr>
                        </a:solidFill>
                        <a:latin typeface="+mn-lt"/>
                        <a:cs typeface="Arial"/>
                      </a:endParaRPr>
                    </a:p>
                  </a:txBody>
                  <a:tcPr/>
                </a:tc>
                <a:tc>
                  <a:txBody>
                    <a:bodyPr/>
                    <a:lstStyle/>
                    <a:p>
                      <a:r>
                        <a:rPr lang="en-US" sz="1200">
                          <a:latin typeface="+mn-lt"/>
                        </a:rPr>
                        <a:t>Jennifer </a:t>
                      </a:r>
                      <a:r>
                        <a:rPr lang="en-US" sz="1200" err="1">
                          <a:latin typeface="+mn-lt"/>
                        </a:rPr>
                        <a:t>Barredo</a:t>
                      </a:r>
                      <a:endParaRPr lang="en-US" sz="1200">
                        <a:latin typeface="+mn-lt"/>
                      </a:endParaRPr>
                    </a:p>
                  </a:txBody>
                  <a:tcPr/>
                </a:tc>
                <a:tc>
                  <a:txBody>
                    <a:bodyPr/>
                    <a:lstStyle/>
                    <a:p>
                      <a:r>
                        <a:rPr lang="en-US" sz="1200"/>
                        <a:t>13</a:t>
                      </a:r>
                      <a:endParaRPr lang="en-US" sz="1200">
                        <a:latin typeface="+mn-lt"/>
                      </a:endParaRPr>
                    </a:p>
                  </a:txBody>
                  <a:tcPr/>
                </a:tc>
                <a:tc>
                  <a:txBody>
                    <a:bodyPr/>
                    <a:lstStyle/>
                    <a:p>
                      <a:pPr algn="l" fontAlgn="b"/>
                      <a:r>
                        <a:rPr lang="en-US" sz="1200" b="0" i="0" u="none" strike="noStrike">
                          <a:solidFill>
                            <a:srgbClr val="000000"/>
                          </a:solidFill>
                          <a:effectLst/>
                          <a:latin typeface="Calibri" panose="020F0502020204030204" pitchFamily="34" charset="0"/>
                        </a:rPr>
                        <a:t>2.16</a:t>
                      </a:r>
                    </a:p>
                  </a:txBody>
                  <a:tcPr marL="6350" marR="6350" marT="6350" marB="0"/>
                </a:tc>
                <a:tc>
                  <a:txBody>
                    <a:bodyPr/>
                    <a:lstStyle/>
                    <a:p>
                      <a:pPr algn="l" fontAlgn="b"/>
                      <a:r>
                        <a:rPr lang="en-US" sz="1200" b="0" i="0" u="none" strike="noStrike">
                          <a:solidFill>
                            <a:srgbClr val="000000"/>
                          </a:solidFill>
                          <a:effectLst/>
                          <a:latin typeface="Calibri" panose="020F0502020204030204" pitchFamily="34" charset="0"/>
                        </a:rPr>
                        <a:t>$1,147,292 </a:t>
                      </a:r>
                    </a:p>
                  </a:txBody>
                  <a:tcPr marL="6350" marR="6350" marT="6350" marB="0"/>
                </a:tc>
                <a:extLst>
                  <a:ext uri="{0D108BD9-81ED-4DB2-BD59-A6C34878D82A}">
                    <a16:rowId xmlns:a16="http://schemas.microsoft.com/office/drawing/2014/main" val="3239924750"/>
                  </a:ext>
                </a:extLst>
              </a:tr>
              <a:tr h="3037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alpha val="100000"/>
                            </a:srgbClr>
                          </a:solidFill>
                        </a:rPr>
                        <a:t>Toxoplasma </a:t>
                      </a:r>
                      <a:r>
                        <a:rPr lang="en-US" sz="1200" err="1">
                          <a:solidFill>
                            <a:srgbClr val="000000">
                              <a:alpha val="100000"/>
                            </a:srgbClr>
                          </a:solidFill>
                        </a:rPr>
                        <a:t>gondi</a:t>
                      </a:r>
                      <a:r>
                        <a:rPr lang="en-US" sz="1200">
                          <a:solidFill>
                            <a:srgbClr val="000000">
                              <a:alpha val="100000"/>
                            </a:srgbClr>
                          </a:solidFill>
                        </a:rPr>
                        <a:t>, the kynurenine pathway, and suicidal behavior in veterans</a:t>
                      </a:r>
                      <a:endParaRPr lang="en-US" sz="1200">
                        <a:solidFill>
                          <a:srgbClr val="000000">
                            <a:alpha val="100000"/>
                          </a:srgbClr>
                        </a:solidFill>
                        <a:latin typeface="+mn-lt"/>
                        <a:cs typeface="Arial"/>
                      </a:endParaRPr>
                    </a:p>
                  </a:txBody>
                  <a:tcPr/>
                </a:tc>
                <a:tc>
                  <a:txBody>
                    <a:bodyPr/>
                    <a:lstStyle/>
                    <a:p>
                      <a:r>
                        <a:rPr lang="en-US" sz="1200" err="1">
                          <a:latin typeface="+mn-lt"/>
                        </a:rPr>
                        <a:t>Teodor</a:t>
                      </a:r>
                      <a:r>
                        <a:rPr lang="en-US" sz="1200">
                          <a:latin typeface="+mn-lt"/>
                        </a:rPr>
                        <a:t> </a:t>
                      </a:r>
                      <a:r>
                        <a:rPr lang="en-US" sz="1200" err="1">
                          <a:latin typeface="+mn-lt"/>
                        </a:rPr>
                        <a:t>Postolache</a:t>
                      </a:r>
                      <a:endParaRPr lang="en-US" sz="1200">
                        <a:latin typeface="+mn-lt"/>
                      </a:endParaRPr>
                    </a:p>
                  </a:txBody>
                  <a:tcPr/>
                </a:tc>
                <a:tc>
                  <a:txBody>
                    <a:bodyPr/>
                    <a:lstStyle/>
                    <a:p>
                      <a:r>
                        <a:rPr lang="en-US" sz="1200"/>
                        <a:t>12</a:t>
                      </a:r>
                      <a:endParaRPr lang="en-US" sz="1200">
                        <a:latin typeface="+mn-lt"/>
                      </a:endParaRPr>
                    </a:p>
                  </a:txBody>
                  <a:tcPr/>
                </a:tc>
                <a:tc>
                  <a:txBody>
                    <a:bodyPr/>
                    <a:lstStyle/>
                    <a:p>
                      <a:pPr algn="l" fontAlgn="b"/>
                      <a:r>
                        <a:rPr lang="en-US" sz="1200" b="0" i="0" u="none" strike="noStrike">
                          <a:solidFill>
                            <a:srgbClr val="000000"/>
                          </a:solidFill>
                          <a:effectLst/>
                          <a:latin typeface="Calibri" panose="020F0502020204030204" pitchFamily="34" charset="0"/>
                        </a:rPr>
                        <a:t>0.97</a:t>
                      </a:r>
                    </a:p>
                  </a:txBody>
                  <a:tcPr marL="6350" marR="6350" marT="6350" marB="0"/>
                </a:tc>
                <a:tc>
                  <a:txBody>
                    <a:bodyPr/>
                    <a:lstStyle/>
                    <a:p>
                      <a:pPr algn="l" fontAlgn="b"/>
                      <a:r>
                        <a:rPr lang="en-US" sz="1200" b="0" i="0" u="none" strike="noStrike">
                          <a:solidFill>
                            <a:srgbClr val="000000"/>
                          </a:solidFill>
                          <a:effectLst/>
                          <a:latin typeface="Calibri" panose="020F0502020204030204" pitchFamily="34" charset="0"/>
                        </a:rPr>
                        <a:t>$670,959 </a:t>
                      </a:r>
                    </a:p>
                  </a:txBody>
                  <a:tcPr marL="6350" marR="6350" marT="6350" marB="0"/>
                </a:tc>
                <a:extLst>
                  <a:ext uri="{0D108BD9-81ED-4DB2-BD59-A6C34878D82A}">
                    <a16:rowId xmlns:a16="http://schemas.microsoft.com/office/drawing/2014/main" val="4072674798"/>
                  </a:ext>
                </a:extLst>
              </a:tr>
              <a:tr h="3037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alpha val="100000"/>
                            </a:srgbClr>
                          </a:solidFill>
                        </a:rPr>
                        <a:t>The Role of Medications in Predicting Suicide-Related Outcomes and Unintended Death in Older Veterans</a:t>
                      </a:r>
                      <a:endParaRPr lang="en-US" sz="1200">
                        <a:solidFill>
                          <a:srgbClr val="000000">
                            <a:alpha val="100000"/>
                          </a:srgbClr>
                        </a:solidFill>
                        <a:latin typeface="+mn-lt"/>
                        <a:cs typeface="Arial"/>
                      </a:endParaRPr>
                    </a:p>
                  </a:txBody>
                  <a:tcPr/>
                </a:tc>
                <a:tc>
                  <a:txBody>
                    <a:bodyPr/>
                    <a:lstStyle/>
                    <a:p>
                      <a:r>
                        <a:rPr lang="en-US" sz="1200">
                          <a:latin typeface="+mn-lt"/>
                        </a:rPr>
                        <a:t>Amy L Byers</a:t>
                      </a:r>
                    </a:p>
                  </a:txBody>
                  <a:tcPr/>
                </a:tc>
                <a:tc>
                  <a:txBody>
                    <a:bodyPr/>
                    <a:lstStyle/>
                    <a:p>
                      <a:r>
                        <a:rPr lang="en-US" sz="1200"/>
                        <a:t>11</a:t>
                      </a:r>
                      <a:endParaRPr lang="en-US" sz="1200">
                        <a:latin typeface="+mn-lt"/>
                      </a:endParaRPr>
                    </a:p>
                  </a:txBody>
                  <a:tcPr/>
                </a:tc>
                <a:tc>
                  <a:txBody>
                    <a:bodyPr/>
                    <a:lstStyle/>
                    <a:p>
                      <a:pPr algn="l" fontAlgn="b"/>
                      <a:r>
                        <a:rPr lang="en-US" sz="1200" b="0" i="0" u="none" strike="noStrike">
                          <a:solidFill>
                            <a:srgbClr val="000000"/>
                          </a:solidFill>
                          <a:effectLst/>
                          <a:latin typeface="Calibri" panose="020F0502020204030204" pitchFamily="34" charset="0"/>
                        </a:rPr>
                        <a:t>2.41</a:t>
                      </a:r>
                    </a:p>
                  </a:txBody>
                  <a:tcPr marL="6350" marR="6350" marT="6350" marB="0"/>
                </a:tc>
                <a:tc>
                  <a:txBody>
                    <a:bodyPr/>
                    <a:lstStyle/>
                    <a:p>
                      <a:pPr algn="l" fontAlgn="b"/>
                      <a:r>
                        <a:rPr lang="en-US" sz="1200" b="0" i="0" u="none" strike="noStrike">
                          <a:solidFill>
                            <a:srgbClr val="000000"/>
                          </a:solidFill>
                          <a:effectLst/>
                          <a:latin typeface="Calibri" panose="020F0502020204030204" pitchFamily="34" charset="0"/>
                        </a:rPr>
                        <a:t>$1,052,083 </a:t>
                      </a:r>
                    </a:p>
                  </a:txBody>
                  <a:tcPr marL="6350" marR="6350" marT="6350" marB="0"/>
                </a:tc>
                <a:extLst>
                  <a:ext uri="{0D108BD9-81ED-4DB2-BD59-A6C34878D82A}">
                    <a16:rowId xmlns:a16="http://schemas.microsoft.com/office/drawing/2014/main" val="2566198085"/>
                  </a:ext>
                </a:extLst>
              </a:tr>
              <a:tr h="3037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alpha val="100000"/>
                            </a:srgbClr>
                          </a:solidFill>
                        </a:rPr>
                        <a:t>Genetic and Molecular Determinants of Suicide</a:t>
                      </a:r>
                      <a:endParaRPr lang="en-US" sz="1200">
                        <a:solidFill>
                          <a:srgbClr val="000000">
                            <a:alpha val="100000"/>
                          </a:srgbClr>
                        </a:solidFill>
                        <a:latin typeface="+mn-lt"/>
                        <a:cs typeface="Arial"/>
                      </a:endParaRPr>
                    </a:p>
                  </a:txBody>
                  <a:tcPr/>
                </a:tc>
                <a:tc>
                  <a:txBody>
                    <a:bodyPr/>
                    <a:lstStyle/>
                    <a:p>
                      <a:r>
                        <a:rPr lang="en-US" sz="1200">
                          <a:latin typeface="+mn-lt"/>
                        </a:rPr>
                        <a:t>Stella </a:t>
                      </a:r>
                      <a:r>
                        <a:rPr lang="en-US" sz="1200" err="1">
                          <a:latin typeface="+mn-lt"/>
                        </a:rPr>
                        <a:t>Plevan</a:t>
                      </a:r>
                      <a:r>
                        <a:rPr lang="en-US" sz="1200">
                          <a:latin typeface="+mn-lt"/>
                        </a:rPr>
                        <a:t> </a:t>
                      </a:r>
                      <a:r>
                        <a:rPr lang="en-US" sz="1200" err="1">
                          <a:latin typeface="+mn-lt"/>
                        </a:rPr>
                        <a:t>Dracheva</a:t>
                      </a:r>
                      <a:endParaRPr lang="en-US" sz="1200">
                        <a:latin typeface="+mn-lt"/>
                      </a:endParaRPr>
                    </a:p>
                  </a:txBody>
                  <a:tcPr/>
                </a:tc>
                <a:tc>
                  <a:txBody>
                    <a:bodyPr/>
                    <a:lstStyle/>
                    <a:p>
                      <a:r>
                        <a:rPr lang="en-US" sz="1200"/>
                        <a:t>11</a:t>
                      </a:r>
                      <a:endParaRPr lang="en-US" sz="1200">
                        <a:latin typeface="+mn-lt"/>
                      </a:endParaRPr>
                    </a:p>
                  </a:txBody>
                  <a:tcPr/>
                </a:tc>
                <a:tc>
                  <a:txBody>
                    <a:bodyPr/>
                    <a:lstStyle/>
                    <a:p>
                      <a:pPr algn="l" fontAlgn="b"/>
                      <a:r>
                        <a:rPr lang="en-US" sz="1200" b="0" i="0" u="none" strike="noStrike">
                          <a:solidFill>
                            <a:srgbClr val="000000"/>
                          </a:solidFill>
                          <a:effectLst/>
                          <a:latin typeface="Calibri" panose="020F0502020204030204" pitchFamily="34" charset="0"/>
                        </a:rPr>
                        <a:t>3.78</a:t>
                      </a:r>
                    </a:p>
                  </a:txBody>
                  <a:tcPr marL="6350" marR="6350" marT="6350" marB="0"/>
                </a:tc>
                <a:tc>
                  <a:txBody>
                    <a:bodyPr/>
                    <a:lstStyle/>
                    <a:p>
                      <a:pPr algn="l" fontAlgn="b"/>
                      <a:r>
                        <a:rPr lang="en-US" sz="1200" b="0" i="0" u="none" strike="noStrike">
                          <a:solidFill>
                            <a:srgbClr val="000000"/>
                          </a:solidFill>
                          <a:effectLst/>
                          <a:latin typeface="Calibri" panose="020F0502020204030204" pitchFamily="34" charset="0"/>
                        </a:rPr>
                        <a:t>$895,671 </a:t>
                      </a:r>
                    </a:p>
                  </a:txBody>
                  <a:tcPr marL="6350" marR="6350" marT="6350" marB="0"/>
                </a:tc>
                <a:extLst>
                  <a:ext uri="{0D108BD9-81ED-4DB2-BD59-A6C34878D82A}">
                    <a16:rowId xmlns:a16="http://schemas.microsoft.com/office/drawing/2014/main" val="3855093744"/>
                  </a:ext>
                </a:extLst>
              </a:tr>
              <a:tr h="3037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rPr>
                        <a:t>Enhancing Social Connectedness Among Veterans at High Risk for Suicide through Community Engagement</a:t>
                      </a:r>
                      <a:endParaRPr lang="en-US" sz="1200">
                        <a:solidFill>
                          <a:schemeClr val="tx1"/>
                        </a:solidFill>
                        <a:latin typeface="+mn-lt"/>
                        <a:cs typeface="Arial"/>
                      </a:endParaRPr>
                    </a:p>
                  </a:txBody>
                  <a:tcPr/>
                </a:tc>
                <a:tc>
                  <a:txBody>
                    <a:bodyPr/>
                    <a:lstStyle/>
                    <a:p>
                      <a:r>
                        <a:rPr lang="en-US" sz="1200"/>
                        <a:t>Jason Chen</a:t>
                      </a:r>
                    </a:p>
                  </a:txBody>
                  <a:tcPr/>
                </a:tc>
                <a:tc>
                  <a:txBody>
                    <a:bodyPr/>
                    <a:lstStyle/>
                    <a:p>
                      <a:r>
                        <a:rPr lang="en-US" sz="1200"/>
                        <a:t>10</a:t>
                      </a:r>
                    </a:p>
                  </a:txBody>
                  <a:tcPr/>
                </a:tc>
                <a:tc>
                  <a:txBody>
                    <a:bodyPr/>
                    <a:lstStyle/>
                    <a:p>
                      <a:pPr algn="l" fontAlgn="b"/>
                      <a:r>
                        <a:rPr lang="en-US" sz="1200" b="0" i="0" u="none" strike="noStrike">
                          <a:solidFill>
                            <a:srgbClr val="000000"/>
                          </a:solidFill>
                          <a:effectLst/>
                          <a:latin typeface="Calibri" panose="020F0502020204030204" pitchFamily="34" charset="0"/>
                        </a:rPr>
                        <a:t>1.05</a:t>
                      </a:r>
                    </a:p>
                  </a:txBody>
                  <a:tcPr marL="6350" marR="6350" marT="6350" marB="0"/>
                </a:tc>
                <a:tc>
                  <a:txBody>
                    <a:bodyPr/>
                    <a:lstStyle/>
                    <a:p>
                      <a:pPr algn="l" fontAlgn="b"/>
                      <a:r>
                        <a:rPr lang="en-US" sz="1200" b="0" i="0" u="none" strike="noStrike">
                          <a:solidFill>
                            <a:srgbClr val="000000"/>
                          </a:solidFill>
                          <a:effectLst/>
                          <a:latin typeface="Calibri" panose="020F0502020204030204" pitchFamily="34" charset="0"/>
                        </a:rPr>
                        <a:t>$669,626 </a:t>
                      </a:r>
                    </a:p>
                  </a:txBody>
                  <a:tcPr marL="6350" marR="6350" marT="6350" marB="0"/>
                </a:tc>
                <a:extLst>
                  <a:ext uri="{0D108BD9-81ED-4DB2-BD59-A6C34878D82A}">
                    <a16:rowId xmlns:a16="http://schemas.microsoft.com/office/drawing/2014/main" val="3423053145"/>
                  </a:ext>
                </a:extLst>
              </a:tr>
              <a:tr h="3037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latin typeface="+mn-lt"/>
                          <a:cs typeface="Arial"/>
                        </a:rPr>
                        <a:t>Motivational Interviewing to Prevent Suicide in High Risk Veterans</a:t>
                      </a:r>
                    </a:p>
                  </a:txBody>
                  <a:tcPr/>
                </a:tc>
                <a:tc>
                  <a:txBody>
                    <a:bodyPr/>
                    <a:lstStyle/>
                    <a:p>
                      <a:r>
                        <a:rPr lang="en-US" sz="1200"/>
                        <a:t>Peter Britton</a:t>
                      </a:r>
                    </a:p>
                  </a:txBody>
                  <a:tcPr/>
                </a:tc>
                <a:tc>
                  <a:txBody>
                    <a:bodyPr/>
                    <a:lstStyle/>
                    <a:p>
                      <a:r>
                        <a:rPr lang="en-US" sz="1200"/>
                        <a:t>10</a:t>
                      </a:r>
                    </a:p>
                  </a:txBody>
                  <a:tcPr/>
                </a:tc>
                <a:tc>
                  <a:txBody>
                    <a:bodyPr/>
                    <a:lstStyle/>
                    <a:p>
                      <a:pPr algn="l" fontAlgn="b"/>
                      <a:r>
                        <a:rPr lang="en-US" sz="1200" b="0" i="0" u="none" strike="noStrike">
                          <a:solidFill>
                            <a:srgbClr val="000000"/>
                          </a:solidFill>
                          <a:effectLst/>
                          <a:latin typeface="Calibri" panose="020F0502020204030204" pitchFamily="34" charset="0"/>
                        </a:rPr>
                        <a:t>1.27</a:t>
                      </a:r>
                    </a:p>
                  </a:txBody>
                  <a:tcPr marL="6350" marR="6350" marT="6350" marB="0"/>
                </a:tc>
                <a:tc>
                  <a:txBody>
                    <a:bodyPr/>
                    <a:lstStyle/>
                    <a:p>
                      <a:pPr algn="l" fontAlgn="b"/>
                      <a:r>
                        <a:rPr lang="en-US" sz="1200" b="0" i="0" u="none" strike="noStrike">
                          <a:solidFill>
                            <a:srgbClr val="000000"/>
                          </a:solidFill>
                          <a:effectLst/>
                          <a:latin typeface="Calibri" panose="020F0502020204030204" pitchFamily="34" charset="0"/>
                        </a:rPr>
                        <a:t>$872,743 </a:t>
                      </a:r>
                    </a:p>
                  </a:txBody>
                  <a:tcPr marL="6350" marR="6350" marT="6350" marB="0"/>
                </a:tc>
                <a:extLst>
                  <a:ext uri="{0D108BD9-81ED-4DB2-BD59-A6C34878D82A}">
                    <a16:rowId xmlns:a16="http://schemas.microsoft.com/office/drawing/2014/main" val="3259929242"/>
                  </a:ext>
                </a:extLst>
              </a:tr>
              <a:tr h="3037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a:solidFill>
                            <a:schemeClr val="tx1"/>
                          </a:solidFill>
                          <a:latin typeface="+mn-lt"/>
                          <a:cs typeface="Arial"/>
                        </a:rPr>
                        <a:t>All Other Projects</a:t>
                      </a:r>
                    </a:p>
                  </a:txBody>
                  <a:tcPr/>
                </a:tc>
                <a:tc>
                  <a:txBody>
                    <a:bodyPr/>
                    <a:lstStyle/>
                    <a:p>
                      <a:r>
                        <a:rPr lang="en-US" sz="1200" i="0">
                          <a:solidFill>
                            <a:schemeClr val="tx1"/>
                          </a:solidFill>
                        </a:rPr>
                        <a:t>Various </a:t>
                      </a:r>
                    </a:p>
                  </a:txBody>
                  <a:tcPr/>
                </a:tc>
                <a:tc>
                  <a:txBody>
                    <a:bodyPr/>
                    <a:lstStyle/>
                    <a:p>
                      <a:pPr marL="0" algn="l" defTabSz="914400" rtl="0" eaLnBrk="1" fontAlgn="b" latinLnBrk="0" hangingPunct="1"/>
                      <a:r>
                        <a:rPr lang="en-US" sz="1200" b="0" i="0" u="none" strike="noStrike" kern="1200">
                          <a:solidFill>
                            <a:srgbClr val="000000"/>
                          </a:solidFill>
                          <a:effectLst/>
                          <a:latin typeface="Calibri" panose="020F0502020204030204" pitchFamily="34" charset="0"/>
                          <a:ea typeface="+mn-ea"/>
                          <a:cs typeface="+mn-cs"/>
                        </a:rPr>
                        <a:t>100</a:t>
                      </a:r>
                    </a:p>
                  </a:txBody>
                  <a:tcPr/>
                </a:tc>
                <a:tc>
                  <a:txBody>
                    <a:bodyPr/>
                    <a:lstStyle/>
                    <a:p>
                      <a:pPr marL="0" algn="l" defTabSz="914400" rtl="0" eaLnBrk="1" fontAlgn="b" latinLnBrk="0" hangingPunct="1"/>
                      <a:r>
                        <a:rPr lang="en-US" sz="1200" b="0" i="0" u="none" strike="noStrike" kern="1200">
                          <a:solidFill>
                            <a:srgbClr val="000000"/>
                          </a:solidFill>
                          <a:effectLst/>
                          <a:latin typeface="Calibri" panose="020F0502020204030204" pitchFamily="34" charset="0"/>
                          <a:ea typeface="+mn-ea"/>
                          <a:cs typeface="+mn-cs"/>
                        </a:rPr>
                        <a:t>1.47</a:t>
                      </a:r>
                    </a:p>
                  </a:txBody>
                  <a:tcPr/>
                </a:tc>
                <a:tc>
                  <a:txBody>
                    <a:bodyPr/>
                    <a:lstStyle/>
                    <a:p>
                      <a:r>
                        <a:rPr lang="en-US" sz="1200" i="0">
                          <a:solidFill>
                            <a:schemeClr val="tx1"/>
                          </a:solidFill>
                        </a:rPr>
                        <a:t>$35,115,660</a:t>
                      </a:r>
                    </a:p>
                  </a:txBody>
                  <a:tcPr/>
                </a:tc>
                <a:extLst>
                  <a:ext uri="{0D108BD9-81ED-4DB2-BD59-A6C34878D82A}">
                    <a16:rowId xmlns:a16="http://schemas.microsoft.com/office/drawing/2014/main" val="201295663"/>
                  </a:ext>
                </a:extLst>
              </a:tr>
            </a:tbl>
          </a:graphicData>
        </a:graphic>
      </p:graphicFrame>
      <p:sp>
        <p:nvSpPr>
          <p:cNvPr id="8" name="TextBox 7">
            <a:extLst>
              <a:ext uri="{FF2B5EF4-FFF2-40B4-BE49-F238E27FC236}">
                <a16:creationId xmlns:a16="http://schemas.microsoft.com/office/drawing/2014/main" id="{A32516AE-55DA-BFAF-9C60-D04E865D47BD}"/>
              </a:ext>
            </a:extLst>
          </p:cNvPr>
          <p:cNvSpPr txBox="1"/>
          <p:nvPr/>
        </p:nvSpPr>
        <p:spPr>
          <a:xfrm>
            <a:off x="3116753" y="6161568"/>
            <a:ext cx="6002446" cy="461665"/>
          </a:xfrm>
          <a:prstGeom prst="rect">
            <a:avLst/>
          </a:prstGeom>
          <a:noFill/>
        </p:spPr>
        <p:txBody>
          <a:bodyPr wrap="square" lIns="91440" tIns="45720" rIns="91440" bIns="45720" rtlCol="0" anchor="t">
            <a:spAutoFit/>
          </a:bodyPr>
          <a:lstStyle/>
          <a:p>
            <a:pPr algn="ctr"/>
            <a:r>
              <a:rPr lang="en-US" sz="1200">
                <a:solidFill>
                  <a:schemeClr val="bg1"/>
                </a:solidFill>
              </a:rPr>
              <a:t>Source: RAFT data on 149 projects in the Suicide Prevention portfolio with start years between 2005-2023; Dimensions data on 149 projects collected on June 28, 2023.</a:t>
            </a:r>
          </a:p>
        </p:txBody>
      </p:sp>
      <p:sp>
        <p:nvSpPr>
          <p:cNvPr id="9" name="TextBox 8">
            <a:extLst>
              <a:ext uri="{FF2B5EF4-FFF2-40B4-BE49-F238E27FC236}">
                <a16:creationId xmlns:a16="http://schemas.microsoft.com/office/drawing/2014/main" id="{0FE1B2A3-E2A3-F4F2-3275-422F185BC587}"/>
              </a:ext>
            </a:extLst>
          </p:cNvPr>
          <p:cNvSpPr txBox="1"/>
          <p:nvPr/>
        </p:nvSpPr>
        <p:spPr>
          <a:xfrm>
            <a:off x="294819" y="902473"/>
            <a:ext cx="11556658" cy="369332"/>
          </a:xfrm>
          <a:prstGeom prst="rect">
            <a:avLst/>
          </a:prstGeom>
          <a:noFill/>
        </p:spPr>
        <p:txBody>
          <a:bodyPr wrap="square" lIns="91440" tIns="45720" rIns="91440" bIns="45720" rtlCol="0" anchor="t">
            <a:spAutoFit/>
          </a:bodyPr>
          <a:lstStyle/>
          <a:p>
            <a:r>
              <a:rPr lang="en-US" b="1" i="1">
                <a:cs typeface="Calibri"/>
              </a:rPr>
              <a:t>10 projects with the most published works are responsible for almost 60% of all publications within this portfolio</a:t>
            </a:r>
          </a:p>
        </p:txBody>
      </p:sp>
    </p:spTree>
    <p:extLst>
      <p:ext uri="{BB962C8B-B14F-4D97-AF65-F5344CB8AC3E}">
        <p14:creationId xmlns:p14="http://schemas.microsoft.com/office/powerpoint/2010/main" val="2822568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3759F-14D9-3D44-8B0C-1D555895B0A1}"/>
              </a:ext>
            </a:extLst>
          </p:cNvPr>
          <p:cNvSpPr>
            <a:spLocks noGrp="1"/>
          </p:cNvSpPr>
          <p:nvPr>
            <p:ph type="title"/>
          </p:nvPr>
        </p:nvSpPr>
        <p:spPr/>
        <p:txBody>
          <a:bodyPr/>
          <a:lstStyle/>
          <a:p>
            <a:r>
              <a:rPr lang="en-US" sz="2800"/>
              <a:t>Executive Summary | Portfolio Overview </a:t>
            </a:r>
          </a:p>
        </p:txBody>
      </p:sp>
      <p:sp>
        <p:nvSpPr>
          <p:cNvPr id="4" name="Slide Number Placeholder 3">
            <a:extLst>
              <a:ext uri="{FF2B5EF4-FFF2-40B4-BE49-F238E27FC236}">
                <a16:creationId xmlns:a16="http://schemas.microsoft.com/office/drawing/2014/main" id="{4366E230-DA4B-6545-0226-0F22B5718D5C}"/>
              </a:ext>
            </a:extLst>
          </p:cNvPr>
          <p:cNvSpPr>
            <a:spLocks noGrp="1"/>
          </p:cNvSpPr>
          <p:nvPr>
            <p:ph type="sldNum" sz="quarter" idx="12"/>
          </p:nvPr>
        </p:nvSpPr>
        <p:spPr/>
        <p:txBody>
          <a:bodyPr/>
          <a:lstStyle/>
          <a:p>
            <a:fld id="{61ED25BF-8B08-481C-9175-42CBF3C8334C}" type="slidenum">
              <a:rPr lang="en-US" smtClean="0"/>
              <a:t>5</a:t>
            </a:fld>
            <a:endParaRPr lang="en-US"/>
          </a:p>
        </p:txBody>
      </p:sp>
      <p:sp>
        <p:nvSpPr>
          <p:cNvPr id="9" name="Content Placeholder 2">
            <a:extLst>
              <a:ext uri="{FF2B5EF4-FFF2-40B4-BE49-F238E27FC236}">
                <a16:creationId xmlns:a16="http://schemas.microsoft.com/office/drawing/2014/main" id="{15615747-06D0-CC22-5126-BAA332ADFD02}"/>
              </a:ext>
            </a:extLst>
          </p:cNvPr>
          <p:cNvSpPr>
            <a:spLocks noGrp="1"/>
          </p:cNvSpPr>
          <p:nvPr>
            <p:ph idx="1"/>
          </p:nvPr>
        </p:nvSpPr>
        <p:spPr>
          <a:xfrm>
            <a:off x="365634" y="1097285"/>
            <a:ext cx="11308584" cy="4467197"/>
          </a:xfrm>
        </p:spPr>
        <p:txBody>
          <a:bodyPr vert="horz" lIns="91440" tIns="45720" rIns="91440" bIns="45720" rtlCol="0" anchor="t">
            <a:noAutofit/>
          </a:bodyPr>
          <a:lstStyle/>
          <a:p>
            <a:pPr>
              <a:lnSpc>
                <a:spcPct val="100000"/>
              </a:lnSpc>
            </a:pPr>
            <a:r>
              <a:rPr lang="en-US" sz="1600" b="1">
                <a:cs typeface="Calibri"/>
              </a:rPr>
              <a:t>Suicide Prevention Portfolio Analysis focuses on projects that fall under the Suicide Prevention AMP purview</a:t>
            </a:r>
            <a:r>
              <a:rPr lang="en-US" sz="1600" b="1" baseline="30000">
                <a:cs typeface="Calibri"/>
              </a:rPr>
              <a:t>1</a:t>
            </a:r>
            <a:r>
              <a:rPr lang="en-US" sz="1600" b="1">
                <a:cs typeface="Calibri"/>
              </a:rPr>
              <a:t> </a:t>
            </a:r>
          </a:p>
          <a:p>
            <a:pPr lvl="1">
              <a:lnSpc>
                <a:spcPct val="100000"/>
              </a:lnSpc>
            </a:pPr>
            <a:r>
              <a:rPr lang="en-US" sz="1400">
                <a:cs typeface="Calibri"/>
              </a:rPr>
              <a:t>Projects that were completed before 2005 or no longer received ORD funding as of 2005 are excluded from analysis</a:t>
            </a:r>
            <a:endParaRPr lang="en-US" sz="1400">
              <a:ea typeface="Calibri"/>
              <a:cs typeface="Calibri"/>
            </a:endParaRPr>
          </a:p>
          <a:p>
            <a:pPr>
              <a:lnSpc>
                <a:spcPct val="100000"/>
              </a:lnSpc>
            </a:pPr>
            <a:r>
              <a:rPr lang="en-US" sz="1600" b="1"/>
              <a:t>Suicide Prevention AMP consists of 149</a:t>
            </a:r>
            <a:r>
              <a:rPr lang="en-US" sz="1600" b="1" baseline="30000"/>
              <a:t>2</a:t>
            </a:r>
            <a:r>
              <a:rPr lang="en-US" sz="1600" b="1"/>
              <a:t> projects that have been awarded $218 million in funding as of Fiscal Year (FY) 2023</a:t>
            </a:r>
            <a:endParaRPr lang="en-US" sz="1600" b="1">
              <a:cs typeface="Calibri"/>
            </a:endParaRPr>
          </a:p>
          <a:p>
            <a:pPr lvl="1">
              <a:lnSpc>
                <a:spcPct val="100000"/>
              </a:lnSpc>
            </a:pPr>
            <a:r>
              <a:rPr lang="en-US" sz="1400">
                <a:cs typeface="Calibri"/>
              </a:rPr>
              <a:t>Suicide Prevention projects in the AMP were defined by using the “MI-Suicide” RAFT RPA tag</a:t>
            </a:r>
          </a:p>
          <a:p>
            <a:pPr lvl="1">
              <a:lnSpc>
                <a:spcPct val="100000"/>
              </a:lnSpc>
            </a:pPr>
            <a:r>
              <a:rPr lang="en-US" sz="1400">
                <a:cs typeface="Calibri"/>
              </a:rPr>
              <a:t>Out of the $218 million awarded to projects in the AMP, $152 million has been allocated to the AMP to-date </a:t>
            </a:r>
          </a:p>
          <a:p>
            <a:pPr lvl="1">
              <a:lnSpc>
                <a:spcPct val="100000"/>
              </a:lnSpc>
            </a:pPr>
            <a:r>
              <a:rPr lang="en-US" sz="1400">
                <a:ea typeface="Calibri"/>
                <a:cs typeface="Calibri"/>
              </a:rPr>
              <a:t>The AMP is expected to grow as the number of projects and awarded amount only include approved projects as of June 2023; there are currently 90 active projects allocated $19.5 million to-date </a:t>
            </a:r>
          </a:p>
          <a:p>
            <a:pPr>
              <a:lnSpc>
                <a:spcPct val="100000"/>
              </a:lnSpc>
            </a:pPr>
            <a:r>
              <a:rPr lang="en-US" sz="1600" b="1">
                <a:cs typeface="Calibri"/>
              </a:rPr>
              <a:t>From 2005 to 2023 roughly 105 unique investigators have contributed to Suicide Prevention AMP projects </a:t>
            </a:r>
          </a:p>
          <a:p>
            <a:pPr lvl="1">
              <a:lnSpc>
                <a:spcPct val="100000"/>
              </a:lnSpc>
            </a:pPr>
            <a:r>
              <a:rPr lang="en-US" sz="1400">
                <a:ea typeface="Calibri"/>
                <a:cs typeface="Calibri"/>
              </a:rPr>
              <a:t>As of June 2023, there are currently 75 active investigators across 90 active projects </a:t>
            </a:r>
          </a:p>
          <a:p>
            <a:pPr>
              <a:lnSpc>
                <a:spcPct val="100000"/>
              </a:lnSpc>
            </a:pPr>
            <a:r>
              <a:rPr lang="en-US" sz="1600" b="1">
                <a:cs typeface="Calibri"/>
              </a:rPr>
              <a:t>235 publications resulted from suicide prevention projects in this AMP</a:t>
            </a:r>
            <a:endParaRPr lang="en-US" sz="1600" b="1">
              <a:ea typeface="Calibri"/>
              <a:cs typeface="Calibri"/>
            </a:endParaRPr>
          </a:p>
          <a:p>
            <a:pPr lvl="1">
              <a:lnSpc>
                <a:spcPct val="100000"/>
              </a:lnSpc>
            </a:pPr>
            <a:r>
              <a:rPr lang="en-US" sz="1400">
                <a:cs typeface="Calibri"/>
              </a:rPr>
              <a:t>30% of the projects (44 projects) account for all 235 publications attributed to this AMP </a:t>
            </a:r>
          </a:p>
          <a:p>
            <a:pPr lvl="1">
              <a:lnSpc>
                <a:spcPct val="100000"/>
              </a:lnSpc>
            </a:pPr>
            <a:r>
              <a:rPr lang="en-US" sz="1400">
                <a:cs typeface="Calibri"/>
              </a:rPr>
              <a:t>10 projects and investigators account for close to 60% of the publications (135 publications) in this AMP</a:t>
            </a:r>
          </a:p>
          <a:p>
            <a:pPr lvl="1">
              <a:lnSpc>
                <a:spcPct val="100000"/>
              </a:lnSpc>
            </a:pPr>
            <a:r>
              <a:rPr lang="en-US" sz="1400">
                <a:cs typeface="Calibri"/>
              </a:rPr>
              <a:t>The top three ORD-funded Suicide Prevention AMP projects with the most publications are (1) </a:t>
            </a:r>
            <a:r>
              <a:rPr lang="en-US" sz="1400" b="0" i="1" u="none" strike="noStrike">
                <a:solidFill>
                  <a:srgbClr val="000000"/>
                </a:solidFill>
                <a:effectLst/>
              </a:rPr>
              <a:t>Neurobiology of Affective Instability in Veterans at Low and High Risk for Suicide, (2) </a:t>
            </a:r>
            <a:r>
              <a:rPr lang="en-US" sz="1400" b="0" i="1" u="none" strike="noStrike" err="1">
                <a:solidFill>
                  <a:srgbClr val="000000"/>
                </a:solidFill>
                <a:effectLst/>
              </a:rPr>
              <a:t>Nonsuicidal</a:t>
            </a:r>
            <a:r>
              <a:rPr lang="en-US" sz="1400" b="0" i="1" u="none" strike="noStrike">
                <a:solidFill>
                  <a:srgbClr val="000000"/>
                </a:solidFill>
                <a:effectLst/>
              </a:rPr>
              <a:t> Self Injury in Veterans, and (3) Combined Transcranial Magnetic Stimulation and Brief Cognitive Therapy to Reduce Veteran Suicide</a:t>
            </a:r>
            <a:r>
              <a:rPr lang="en-US" sz="1400" i="1"/>
              <a:t> </a:t>
            </a:r>
            <a:endParaRPr lang="en-US" sz="1400" i="1">
              <a:ea typeface="Calibri"/>
              <a:cs typeface="Calibri"/>
            </a:endParaRPr>
          </a:p>
        </p:txBody>
      </p:sp>
      <p:sp>
        <p:nvSpPr>
          <p:cNvPr id="12" name="TextBox 11">
            <a:extLst>
              <a:ext uri="{FF2B5EF4-FFF2-40B4-BE49-F238E27FC236}">
                <a16:creationId xmlns:a16="http://schemas.microsoft.com/office/drawing/2014/main" id="{553A3218-C5D0-8FEC-D3F7-1262D61A44D3}"/>
              </a:ext>
            </a:extLst>
          </p:cNvPr>
          <p:cNvSpPr txBox="1"/>
          <p:nvPr/>
        </p:nvSpPr>
        <p:spPr>
          <a:xfrm>
            <a:off x="517782" y="5552975"/>
            <a:ext cx="7986137" cy="938719"/>
          </a:xfrm>
          <a:prstGeom prst="rect">
            <a:avLst/>
          </a:prstGeom>
          <a:noFill/>
        </p:spPr>
        <p:txBody>
          <a:bodyPr wrap="square" rtlCol="0">
            <a:spAutoFit/>
          </a:bodyPr>
          <a:lstStyle/>
          <a:p>
            <a:r>
              <a:rPr lang="en-US" sz="1100" baseline="30000" dirty="0"/>
              <a:t>1 </a:t>
            </a:r>
            <a:r>
              <a:rPr lang="en-US" sz="1100" dirty="0"/>
              <a:t>The Suicide Prevention AMP officially launched June 26, 2023, but it encompasses projects and initiatives that predate its formalization</a:t>
            </a:r>
          </a:p>
          <a:p>
            <a:r>
              <a:rPr lang="en-US" sz="1100" baseline="30000" dirty="0"/>
              <a:t>2</a:t>
            </a:r>
            <a:r>
              <a:rPr lang="en-US" sz="1100" dirty="0"/>
              <a:t> </a:t>
            </a:r>
            <a:r>
              <a:rPr lang="en-US" sz="1100" dirty="0">
                <a:ea typeface="Calibri"/>
                <a:cs typeface="Calibri"/>
              </a:rPr>
              <a:t>The AMP initially identified 158 potential projects; however, nine projects were further reviewed and re-classified as belonging in the Traumatic Brain Injury AMP (projected to launch in FY2024)</a:t>
            </a:r>
          </a:p>
          <a:p>
            <a:r>
              <a:rPr lang="en-US" sz="1100" dirty="0"/>
              <a:t> </a:t>
            </a:r>
          </a:p>
          <a:p>
            <a:r>
              <a:rPr lang="en-US" sz="1100" dirty="0"/>
              <a:t> </a:t>
            </a:r>
            <a:endParaRPr lang="en-US" sz="1100" baseline="30000" dirty="0"/>
          </a:p>
        </p:txBody>
      </p:sp>
    </p:spTree>
    <p:extLst>
      <p:ext uri="{BB962C8B-B14F-4D97-AF65-F5344CB8AC3E}">
        <p14:creationId xmlns:p14="http://schemas.microsoft.com/office/powerpoint/2010/main" val="37103285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C29B6-27DD-847A-B3B9-CB3622A7260E}"/>
              </a:ext>
            </a:extLst>
          </p:cNvPr>
          <p:cNvSpPr>
            <a:spLocks noGrp="1"/>
          </p:cNvSpPr>
          <p:nvPr>
            <p:ph type="title"/>
          </p:nvPr>
        </p:nvSpPr>
        <p:spPr/>
        <p:txBody>
          <a:bodyPr/>
          <a:lstStyle/>
          <a:p>
            <a:r>
              <a:rPr lang="en-US" sz="2800"/>
              <a:t>VA Investigator Distribution Analysis | Publications</a:t>
            </a:r>
          </a:p>
        </p:txBody>
      </p:sp>
      <p:sp>
        <p:nvSpPr>
          <p:cNvPr id="63" name="Slide Number Placeholder 62">
            <a:extLst>
              <a:ext uri="{FF2B5EF4-FFF2-40B4-BE49-F238E27FC236}">
                <a16:creationId xmlns:a16="http://schemas.microsoft.com/office/drawing/2014/main" id="{33125BC4-A4FB-19EA-3444-26BADBAC24B8}"/>
              </a:ext>
            </a:extLst>
          </p:cNvPr>
          <p:cNvSpPr>
            <a:spLocks noGrp="1"/>
          </p:cNvSpPr>
          <p:nvPr>
            <p:ph type="sldNum" sz="quarter" idx="12"/>
          </p:nvPr>
        </p:nvSpPr>
        <p:spPr/>
        <p:txBody>
          <a:bodyPr/>
          <a:lstStyle/>
          <a:p>
            <a:r>
              <a:rPr lang="en-US"/>
              <a:t>50</a:t>
            </a:r>
          </a:p>
        </p:txBody>
      </p:sp>
      <p:cxnSp>
        <p:nvCxnSpPr>
          <p:cNvPr id="4" name="Straight Arrow Connector 3">
            <a:extLst>
              <a:ext uri="{FF2B5EF4-FFF2-40B4-BE49-F238E27FC236}">
                <a16:creationId xmlns:a16="http://schemas.microsoft.com/office/drawing/2014/main" id="{58477709-E063-79CA-5309-541C2231BD24}"/>
              </a:ext>
            </a:extLst>
          </p:cNvPr>
          <p:cNvCxnSpPr/>
          <p:nvPr/>
        </p:nvCxnSpPr>
        <p:spPr>
          <a:xfrm flipV="1">
            <a:off x="307526" y="1239982"/>
            <a:ext cx="11619874" cy="22485"/>
          </a:xfrm>
          <a:prstGeom prst="straightConnector1">
            <a:avLst/>
          </a:prstGeom>
          <a:ln w="12700">
            <a:solidFill>
              <a:srgbClr val="002F56"/>
            </a:solidFill>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677B3FF7-ACEC-9F93-ADEE-FC0ADCADC4A3}"/>
              </a:ext>
            </a:extLst>
          </p:cNvPr>
          <p:cNvSpPr/>
          <p:nvPr/>
        </p:nvSpPr>
        <p:spPr>
          <a:xfrm>
            <a:off x="308674" y="1363955"/>
            <a:ext cx="11639484" cy="560021"/>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t>Which journals are publishing Suicide Prevention research?</a:t>
            </a:r>
            <a:endParaRPr lang="en-US"/>
          </a:p>
        </p:txBody>
      </p:sp>
      <p:sp>
        <p:nvSpPr>
          <p:cNvPr id="52" name="TextBox 51">
            <a:extLst>
              <a:ext uri="{FF2B5EF4-FFF2-40B4-BE49-F238E27FC236}">
                <a16:creationId xmlns:a16="http://schemas.microsoft.com/office/drawing/2014/main" id="{7351E6CD-E3C7-A99F-9CCF-0986A4D7AA8D}"/>
              </a:ext>
            </a:extLst>
          </p:cNvPr>
          <p:cNvSpPr txBox="1"/>
          <p:nvPr/>
        </p:nvSpPr>
        <p:spPr>
          <a:xfrm>
            <a:off x="3050901" y="6174194"/>
            <a:ext cx="6002446" cy="461665"/>
          </a:xfrm>
          <a:prstGeom prst="rect">
            <a:avLst/>
          </a:prstGeom>
          <a:noFill/>
        </p:spPr>
        <p:txBody>
          <a:bodyPr wrap="square" lIns="91440" tIns="45720" rIns="91440" bIns="45720" rtlCol="0" anchor="t">
            <a:spAutoFit/>
          </a:bodyPr>
          <a:lstStyle/>
          <a:p>
            <a:pPr algn="ctr"/>
            <a:r>
              <a:rPr lang="en-US" sz="1200">
                <a:solidFill>
                  <a:schemeClr val="bg1"/>
                </a:solidFill>
              </a:rPr>
              <a:t>Source: RAFT data on 149 projects in the Suicide Prevention portfolio with start years between 2005-2023; Dimensions data on 149 projects collected on June 28, 2023.</a:t>
            </a:r>
          </a:p>
        </p:txBody>
      </p:sp>
      <p:sp>
        <p:nvSpPr>
          <p:cNvPr id="144" name="TextBox 143">
            <a:extLst>
              <a:ext uri="{FF2B5EF4-FFF2-40B4-BE49-F238E27FC236}">
                <a16:creationId xmlns:a16="http://schemas.microsoft.com/office/drawing/2014/main" id="{1CD0D4BD-BA0E-0C20-B35C-5F483273E882}"/>
              </a:ext>
            </a:extLst>
          </p:cNvPr>
          <p:cNvSpPr txBox="1"/>
          <p:nvPr/>
        </p:nvSpPr>
        <p:spPr>
          <a:xfrm>
            <a:off x="222175" y="5126065"/>
            <a:ext cx="5275792" cy="938719"/>
          </a:xfrm>
          <a:prstGeom prst="rect">
            <a:avLst/>
          </a:prstGeom>
          <a:noFill/>
        </p:spPr>
        <p:txBody>
          <a:bodyPr wrap="square">
            <a:spAutoFit/>
          </a:bodyPr>
          <a:lstStyle/>
          <a:p>
            <a:r>
              <a:rPr lang="en-US" sz="1100" b="1"/>
              <a:t>Note: </a:t>
            </a:r>
          </a:p>
          <a:p>
            <a:pPr marL="228600" indent="-228600">
              <a:buFont typeface="+mj-lt"/>
              <a:buAutoNum type="arabicPeriod"/>
            </a:pPr>
            <a:r>
              <a:rPr lang="en-US" sz="1100"/>
              <a:t>Publications included in this analysis were sourced from the Dimensions, there may be other publications associated with this AMP outside of Dimensions</a:t>
            </a:r>
          </a:p>
          <a:p>
            <a:pPr marL="228600" indent="-228600">
              <a:buFont typeface="+mj-lt"/>
              <a:buAutoNum type="arabicPeriod"/>
            </a:pPr>
            <a:r>
              <a:rPr lang="en-US" sz="1100"/>
              <a:t>Journals with 3 or fewer AMP publications are omitted from this visual.</a:t>
            </a:r>
          </a:p>
          <a:p>
            <a:pPr marL="228600" indent="-228600">
              <a:buFont typeface="+mj-lt"/>
              <a:buAutoNum type="arabicPeriod"/>
            </a:pPr>
            <a:r>
              <a:rPr lang="en-US" sz="1100"/>
              <a:t>See Appendix C for a list of all 117 journals publishing Suicide Prevention AMP work</a:t>
            </a:r>
          </a:p>
        </p:txBody>
      </p:sp>
      <p:sp>
        <p:nvSpPr>
          <p:cNvPr id="145" name="Rectangle 144">
            <a:extLst>
              <a:ext uri="{FF2B5EF4-FFF2-40B4-BE49-F238E27FC236}">
                <a16:creationId xmlns:a16="http://schemas.microsoft.com/office/drawing/2014/main" id="{DCD63ED2-474B-DD18-6D3A-AAD7AEF02A1B}"/>
              </a:ext>
            </a:extLst>
          </p:cNvPr>
          <p:cNvSpPr/>
          <p:nvPr/>
        </p:nvSpPr>
        <p:spPr>
          <a:xfrm>
            <a:off x="301200" y="1932753"/>
            <a:ext cx="4601134" cy="3256398"/>
          </a:xfrm>
          <a:prstGeom prst="rect">
            <a:avLst/>
          </a:prstGeom>
          <a:no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Sans-Serif" panose="020B0604020202020204" pitchFamily="34" charset="0"/>
              <a:buChar char="•"/>
            </a:pPr>
            <a:r>
              <a:rPr lang="en-US" sz="1600" b="1">
                <a:solidFill>
                  <a:schemeClr val="tx1"/>
                </a:solidFill>
                <a:cs typeface="Arial"/>
              </a:rPr>
              <a:t>235 resulting publications resulting from the Suicide Prevention AMP have been published in 117 different journals</a:t>
            </a:r>
          </a:p>
          <a:p>
            <a:pPr marL="285750" indent="-285750">
              <a:buFont typeface="Arial,Sans-Serif" panose="020B0604020202020204" pitchFamily="34" charset="0"/>
              <a:buChar char="•"/>
            </a:pPr>
            <a:r>
              <a:rPr lang="en-US" sz="1600">
                <a:solidFill>
                  <a:schemeClr val="tx1"/>
                </a:solidFill>
                <a:cs typeface="Arial"/>
              </a:rPr>
              <a:t>The most frequent journals publishing VA Suicide Prevention AMP research are:</a:t>
            </a:r>
          </a:p>
          <a:p>
            <a:pPr marL="742950" lvl="1" indent="-285750">
              <a:buFont typeface="Arial,Sans-Serif" panose="020B0604020202020204" pitchFamily="34" charset="0"/>
              <a:buChar char="•"/>
            </a:pPr>
            <a:r>
              <a:rPr lang="en-US" sz="1400" b="1">
                <a:solidFill>
                  <a:schemeClr val="tx1"/>
                </a:solidFill>
                <a:cs typeface="Arial"/>
              </a:rPr>
              <a:t>Suicide and Life-Threatening Behavior </a:t>
            </a:r>
            <a:r>
              <a:rPr lang="en-US" sz="1400">
                <a:solidFill>
                  <a:schemeClr val="tx1"/>
                </a:solidFill>
                <a:cs typeface="Arial"/>
              </a:rPr>
              <a:t>with 12 publications</a:t>
            </a:r>
          </a:p>
          <a:p>
            <a:pPr marL="742950" lvl="1" indent="-285750">
              <a:buFont typeface="Arial,Sans-Serif" panose="020B0604020202020204" pitchFamily="34" charset="0"/>
              <a:buChar char="•"/>
            </a:pPr>
            <a:r>
              <a:rPr lang="en-US" sz="1400" b="1">
                <a:solidFill>
                  <a:schemeClr val="tx1"/>
                </a:solidFill>
                <a:cs typeface="Arial"/>
              </a:rPr>
              <a:t>Psychiatry Research </a:t>
            </a:r>
            <a:r>
              <a:rPr lang="en-US" sz="1400">
                <a:solidFill>
                  <a:schemeClr val="tx1"/>
                </a:solidFill>
                <a:cs typeface="Arial"/>
              </a:rPr>
              <a:t>with 12 publications</a:t>
            </a:r>
          </a:p>
          <a:p>
            <a:pPr marL="742950" lvl="1" indent="-285750">
              <a:buFont typeface="Arial,Sans-Serif" panose="020B0604020202020204" pitchFamily="34" charset="0"/>
              <a:buChar char="•"/>
            </a:pPr>
            <a:r>
              <a:rPr lang="en-US" sz="1400" b="1">
                <a:solidFill>
                  <a:schemeClr val="tx1"/>
                </a:solidFill>
                <a:cs typeface="Arial"/>
              </a:rPr>
              <a:t>Journal of Psychiatric Research </a:t>
            </a:r>
            <a:r>
              <a:rPr lang="en-US" sz="1400">
                <a:solidFill>
                  <a:schemeClr val="tx1"/>
                </a:solidFill>
                <a:cs typeface="Arial"/>
              </a:rPr>
              <a:t>with 11 publications</a:t>
            </a:r>
            <a:endParaRPr lang="en-US" sz="1400" i="1">
              <a:solidFill>
                <a:schemeClr val="tx1"/>
              </a:solidFill>
            </a:endParaRPr>
          </a:p>
        </p:txBody>
      </p:sp>
      <p:sp>
        <p:nvSpPr>
          <p:cNvPr id="146" name="TextBox 145">
            <a:extLst>
              <a:ext uri="{FF2B5EF4-FFF2-40B4-BE49-F238E27FC236}">
                <a16:creationId xmlns:a16="http://schemas.microsoft.com/office/drawing/2014/main" id="{8A5F34B9-8015-7E07-C3A5-D69447F0A6AA}"/>
              </a:ext>
            </a:extLst>
          </p:cNvPr>
          <p:cNvSpPr txBox="1"/>
          <p:nvPr/>
        </p:nvSpPr>
        <p:spPr>
          <a:xfrm>
            <a:off x="343033" y="890952"/>
            <a:ext cx="11556658" cy="369332"/>
          </a:xfrm>
          <a:prstGeom prst="rect">
            <a:avLst/>
          </a:prstGeom>
          <a:noFill/>
        </p:spPr>
        <p:txBody>
          <a:bodyPr wrap="square" lIns="91440" tIns="45720" rIns="91440" bIns="45720" rtlCol="0" anchor="t">
            <a:spAutoFit/>
          </a:bodyPr>
          <a:lstStyle/>
          <a:p>
            <a:r>
              <a:rPr lang="en-US" b="1" i="1">
                <a:cs typeface="Calibri"/>
              </a:rPr>
              <a:t>Research from the Suicide Prevention AMP has been published in 117 different journals</a:t>
            </a:r>
          </a:p>
        </p:txBody>
      </p:sp>
      <p:grpSp>
        <p:nvGrpSpPr>
          <p:cNvPr id="147" name="Group 146">
            <a:extLst>
              <a:ext uri="{FF2B5EF4-FFF2-40B4-BE49-F238E27FC236}">
                <a16:creationId xmlns:a16="http://schemas.microsoft.com/office/drawing/2014/main" id="{9B41F835-FB68-7355-3396-AC875223A73B}"/>
              </a:ext>
            </a:extLst>
          </p:cNvPr>
          <p:cNvGrpSpPr/>
          <p:nvPr/>
        </p:nvGrpSpPr>
        <p:grpSpPr>
          <a:xfrm>
            <a:off x="4399729" y="2126260"/>
            <a:ext cx="7919248" cy="3691443"/>
            <a:chOff x="2010402" y="938074"/>
            <a:chExt cx="5561552" cy="3538590"/>
          </a:xfrm>
        </p:grpSpPr>
        <p:sp>
          <p:nvSpPr>
            <p:cNvPr id="150" name="rc5">
              <a:extLst>
                <a:ext uri="{FF2B5EF4-FFF2-40B4-BE49-F238E27FC236}">
                  <a16:creationId xmlns:a16="http://schemas.microsoft.com/office/drawing/2014/main" id="{64DBAAC9-F075-3F1F-EF16-822EC6D2AB14}"/>
                </a:ext>
              </a:extLst>
            </p:cNvPr>
            <p:cNvSpPr/>
            <p:nvPr/>
          </p:nvSpPr>
          <p:spPr>
            <a:xfrm>
              <a:off x="4158345" y="1205616"/>
              <a:ext cx="3093591" cy="2955753"/>
            </a:xfrm>
            <a:prstGeom prst="rect">
              <a:avLst/>
            </a:prstGeom>
            <a:solidFill>
              <a:srgbClr val="FFFFFF">
                <a:alpha val="100000"/>
              </a:srgbClr>
            </a:solidFill>
          </p:spPr>
          <p:txBody>
            <a:bodyPr/>
            <a:lstStyle/>
            <a:p>
              <a:endParaRPr/>
            </a:p>
          </p:txBody>
        </p:sp>
        <p:sp>
          <p:nvSpPr>
            <p:cNvPr id="151" name="pl6">
              <a:extLst>
                <a:ext uri="{FF2B5EF4-FFF2-40B4-BE49-F238E27FC236}">
                  <a16:creationId xmlns:a16="http://schemas.microsoft.com/office/drawing/2014/main" id="{C76DD0E0-0109-7148-D76B-A3F4B43144A1}"/>
                </a:ext>
              </a:extLst>
            </p:cNvPr>
            <p:cNvSpPr/>
            <p:nvPr/>
          </p:nvSpPr>
          <p:spPr>
            <a:xfrm>
              <a:off x="4158345"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152" name="pl7">
              <a:extLst>
                <a:ext uri="{FF2B5EF4-FFF2-40B4-BE49-F238E27FC236}">
                  <a16:creationId xmlns:a16="http://schemas.microsoft.com/office/drawing/2014/main" id="{B180EB36-A159-1110-F0DF-F2781B5E06E8}"/>
                </a:ext>
              </a:extLst>
            </p:cNvPr>
            <p:cNvSpPr/>
            <p:nvPr/>
          </p:nvSpPr>
          <p:spPr>
            <a:xfrm>
              <a:off x="4660470"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153" name="pl8">
              <a:extLst>
                <a:ext uri="{FF2B5EF4-FFF2-40B4-BE49-F238E27FC236}">
                  <a16:creationId xmlns:a16="http://schemas.microsoft.com/office/drawing/2014/main" id="{C3DBD7AF-740D-3129-B3E1-9C8F72F65D2D}"/>
                </a:ext>
              </a:extLst>
            </p:cNvPr>
            <p:cNvSpPr/>
            <p:nvPr/>
          </p:nvSpPr>
          <p:spPr>
            <a:xfrm>
              <a:off x="5162595"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154" name="pl9">
              <a:extLst>
                <a:ext uri="{FF2B5EF4-FFF2-40B4-BE49-F238E27FC236}">
                  <a16:creationId xmlns:a16="http://schemas.microsoft.com/office/drawing/2014/main" id="{139C6A3A-4936-66E6-48B8-6D59ECD5224F}"/>
                </a:ext>
              </a:extLst>
            </p:cNvPr>
            <p:cNvSpPr/>
            <p:nvPr/>
          </p:nvSpPr>
          <p:spPr>
            <a:xfrm>
              <a:off x="5664720"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155" name="pl10">
              <a:extLst>
                <a:ext uri="{FF2B5EF4-FFF2-40B4-BE49-F238E27FC236}">
                  <a16:creationId xmlns:a16="http://schemas.microsoft.com/office/drawing/2014/main" id="{3234B3FA-A779-1663-62AE-6814D2C46651}"/>
                </a:ext>
              </a:extLst>
            </p:cNvPr>
            <p:cNvSpPr/>
            <p:nvPr/>
          </p:nvSpPr>
          <p:spPr>
            <a:xfrm>
              <a:off x="6166845"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156" name="pl11">
              <a:extLst>
                <a:ext uri="{FF2B5EF4-FFF2-40B4-BE49-F238E27FC236}">
                  <a16:creationId xmlns:a16="http://schemas.microsoft.com/office/drawing/2014/main" id="{9BAF0103-7B3E-36D2-F664-7052A0F6E261}"/>
                </a:ext>
              </a:extLst>
            </p:cNvPr>
            <p:cNvSpPr/>
            <p:nvPr/>
          </p:nvSpPr>
          <p:spPr>
            <a:xfrm>
              <a:off x="6668970"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157" name="pl12">
              <a:extLst>
                <a:ext uri="{FF2B5EF4-FFF2-40B4-BE49-F238E27FC236}">
                  <a16:creationId xmlns:a16="http://schemas.microsoft.com/office/drawing/2014/main" id="{2626DBDA-8215-E382-A883-25C672DD9DF4}"/>
                </a:ext>
              </a:extLst>
            </p:cNvPr>
            <p:cNvSpPr/>
            <p:nvPr/>
          </p:nvSpPr>
          <p:spPr>
            <a:xfrm>
              <a:off x="7171095"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158" name="rc13">
              <a:extLst>
                <a:ext uri="{FF2B5EF4-FFF2-40B4-BE49-F238E27FC236}">
                  <a16:creationId xmlns:a16="http://schemas.microsoft.com/office/drawing/2014/main" id="{C4EEB501-5724-A81F-F455-CABFF09F5BEE}"/>
                </a:ext>
              </a:extLst>
            </p:cNvPr>
            <p:cNvSpPr/>
            <p:nvPr/>
          </p:nvSpPr>
          <p:spPr>
            <a:xfrm>
              <a:off x="4158345" y="3996080"/>
              <a:ext cx="1004249" cy="97228"/>
            </a:xfrm>
            <a:prstGeom prst="rect">
              <a:avLst/>
            </a:prstGeom>
            <a:solidFill>
              <a:srgbClr val="2E75B6">
                <a:alpha val="100000"/>
              </a:srgbClr>
            </a:solidFill>
          </p:spPr>
          <p:txBody>
            <a:bodyPr/>
            <a:lstStyle/>
            <a:p>
              <a:endParaRPr/>
            </a:p>
          </p:txBody>
        </p:sp>
        <p:sp>
          <p:nvSpPr>
            <p:cNvPr id="159" name="rc14">
              <a:extLst>
                <a:ext uri="{FF2B5EF4-FFF2-40B4-BE49-F238E27FC236}">
                  <a16:creationId xmlns:a16="http://schemas.microsoft.com/office/drawing/2014/main" id="{15FFC4C1-8A6E-0883-1ABC-DD03DC421272}"/>
                </a:ext>
              </a:extLst>
            </p:cNvPr>
            <p:cNvSpPr/>
            <p:nvPr/>
          </p:nvSpPr>
          <p:spPr>
            <a:xfrm>
              <a:off x="4158345" y="3801623"/>
              <a:ext cx="1004249" cy="97228"/>
            </a:xfrm>
            <a:prstGeom prst="rect">
              <a:avLst/>
            </a:prstGeom>
            <a:solidFill>
              <a:srgbClr val="2E75B6">
                <a:alpha val="100000"/>
              </a:srgbClr>
            </a:solidFill>
          </p:spPr>
          <p:txBody>
            <a:bodyPr/>
            <a:lstStyle/>
            <a:p>
              <a:endParaRPr/>
            </a:p>
          </p:txBody>
        </p:sp>
        <p:sp>
          <p:nvSpPr>
            <p:cNvPr id="160" name="rc15">
              <a:extLst>
                <a:ext uri="{FF2B5EF4-FFF2-40B4-BE49-F238E27FC236}">
                  <a16:creationId xmlns:a16="http://schemas.microsoft.com/office/drawing/2014/main" id="{B3D6AEC5-DED2-736C-2DC2-A7257BAD04C6}"/>
                </a:ext>
              </a:extLst>
            </p:cNvPr>
            <p:cNvSpPr/>
            <p:nvPr/>
          </p:nvSpPr>
          <p:spPr>
            <a:xfrm>
              <a:off x="4158345" y="3607165"/>
              <a:ext cx="1004249" cy="97228"/>
            </a:xfrm>
            <a:prstGeom prst="rect">
              <a:avLst/>
            </a:prstGeom>
            <a:solidFill>
              <a:srgbClr val="2E75B6">
                <a:alpha val="100000"/>
              </a:srgbClr>
            </a:solidFill>
          </p:spPr>
          <p:txBody>
            <a:bodyPr/>
            <a:lstStyle/>
            <a:p>
              <a:endParaRPr/>
            </a:p>
          </p:txBody>
        </p:sp>
        <p:sp>
          <p:nvSpPr>
            <p:cNvPr id="161" name="rc16">
              <a:extLst>
                <a:ext uri="{FF2B5EF4-FFF2-40B4-BE49-F238E27FC236}">
                  <a16:creationId xmlns:a16="http://schemas.microsoft.com/office/drawing/2014/main" id="{BA8179AE-728F-A289-F8BA-E54F411E12D1}"/>
                </a:ext>
              </a:extLst>
            </p:cNvPr>
            <p:cNvSpPr/>
            <p:nvPr/>
          </p:nvSpPr>
          <p:spPr>
            <a:xfrm>
              <a:off x="4158345" y="2440421"/>
              <a:ext cx="1255312" cy="97228"/>
            </a:xfrm>
            <a:prstGeom prst="rect">
              <a:avLst/>
            </a:prstGeom>
            <a:solidFill>
              <a:srgbClr val="2E75B6">
                <a:alpha val="100000"/>
              </a:srgbClr>
            </a:solidFill>
          </p:spPr>
          <p:txBody>
            <a:bodyPr/>
            <a:lstStyle/>
            <a:p>
              <a:endParaRPr/>
            </a:p>
          </p:txBody>
        </p:sp>
        <p:sp>
          <p:nvSpPr>
            <p:cNvPr id="162" name="rc17">
              <a:extLst>
                <a:ext uri="{FF2B5EF4-FFF2-40B4-BE49-F238E27FC236}">
                  <a16:creationId xmlns:a16="http://schemas.microsoft.com/office/drawing/2014/main" id="{1FCE0D64-4442-42AD-FC34-F2D8B4C4196A}"/>
                </a:ext>
              </a:extLst>
            </p:cNvPr>
            <p:cNvSpPr/>
            <p:nvPr/>
          </p:nvSpPr>
          <p:spPr>
            <a:xfrm>
              <a:off x="4158345" y="2051506"/>
              <a:ext cx="1506374" cy="97228"/>
            </a:xfrm>
            <a:prstGeom prst="rect">
              <a:avLst/>
            </a:prstGeom>
            <a:solidFill>
              <a:srgbClr val="2E75B6">
                <a:alpha val="100000"/>
              </a:srgbClr>
            </a:solidFill>
          </p:spPr>
          <p:txBody>
            <a:bodyPr/>
            <a:lstStyle/>
            <a:p>
              <a:endParaRPr/>
            </a:p>
          </p:txBody>
        </p:sp>
        <p:sp>
          <p:nvSpPr>
            <p:cNvPr id="163" name="rc18">
              <a:extLst>
                <a:ext uri="{FF2B5EF4-FFF2-40B4-BE49-F238E27FC236}">
                  <a16:creationId xmlns:a16="http://schemas.microsoft.com/office/drawing/2014/main" id="{D4A8D074-729E-ABD3-F80E-953806BE343A}"/>
                </a:ext>
              </a:extLst>
            </p:cNvPr>
            <p:cNvSpPr/>
            <p:nvPr/>
          </p:nvSpPr>
          <p:spPr>
            <a:xfrm>
              <a:off x="4158345" y="1857048"/>
              <a:ext cx="1506374" cy="97228"/>
            </a:xfrm>
            <a:prstGeom prst="rect">
              <a:avLst/>
            </a:prstGeom>
            <a:solidFill>
              <a:srgbClr val="2E75B6">
                <a:alpha val="100000"/>
              </a:srgbClr>
            </a:solidFill>
          </p:spPr>
          <p:txBody>
            <a:bodyPr/>
            <a:lstStyle/>
            <a:p>
              <a:endParaRPr/>
            </a:p>
          </p:txBody>
        </p:sp>
        <p:sp>
          <p:nvSpPr>
            <p:cNvPr id="164" name="rc19">
              <a:extLst>
                <a:ext uri="{FF2B5EF4-FFF2-40B4-BE49-F238E27FC236}">
                  <a16:creationId xmlns:a16="http://schemas.microsoft.com/office/drawing/2014/main" id="{35767072-0894-F223-A8D4-C655BB7887B4}"/>
                </a:ext>
              </a:extLst>
            </p:cNvPr>
            <p:cNvSpPr/>
            <p:nvPr/>
          </p:nvSpPr>
          <p:spPr>
            <a:xfrm>
              <a:off x="4158345" y="1662591"/>
              <a:ext cx="2761686" cy="97228"/>
            </a:xfrm>
            <a:prstGeom prst="rect">
              <a:avLst/>
            </a:prstGeom>
            <a:solidFill>
              <a:srgbClr val="2E75B6">
                <a:alpha val="100000"/>
              </a:srgbClr>
            </a:solidFill>
          </p:spPr>
          <p:txBody>
            <a:bodyPr/>
            <a:lstStyle/>
            <a:p>
              <a:endParaRPr/>
            </a:p>
          </p:txBody>
        </p:sp>
        <p:sp>
          <p:nvSpPr>
            <p:cNvPr id="165" name="rc20">
              <a:extLst>
                <a:ext uri="{FF2B5EF4-FFF2-40B4-BE49-F238E27FC236}">
                  <a16:creationId xmlns:a16="http://schemas.microsoft.com/office/drawing/2014/main" id="{3B8C6280-45DC-BC57-670A-50CB05ED6DA7}"/>
                </a:ext>
              </a:extLst>
            </p:cNvPr>
            <p:cNvSpPr/>
            <p:nvPr/>
          </p:nvSpPr>
          <p:spPr>
            <a:xfrm>
              <a:off x="4158345" y="3412708"/>
              <a:ext cx="1004249" cy="97228"/>
            </a:xfrm>
            <a:prstGeom prst="rect">
              <a:avLst/>
            </a:prstGeom>
            <a:solidFill>
              <a:srgbClr val="2E75B6">
                <a:alpha val="100000"/>
              </a:srgbClr>
            </a:solidFill>
          </p:spPr>
          <p:txBody>
            <a:bodyPr/>
            <a:lstStyle/>
            <a:p>
              <a:endParaRPr/>
            </a:p>
          </p:txBody>
        </p:sp>
        <p:sp>
          <p:nvSpPr>
            <p:cNvPr id="166" name="rc21">
              <a:extLst>
                <a:ext uri="{FF2B5EF4-FFF2-40B4-BE49-F238E27FC236}">
                  <a16:creationId xmlns:a16="http://schemas.microsoft.com/office/drawing/2014/main" id="{18BFC646-7C71-9FA8-C3A5-F1E9EEEC5520}"/>
                </a:ext>
              </a:extLst>
            </p:cNvPr>
            <p:cNvSpPr/>
            <p:nvPr/>
          </p:nvSpPr>
          <p:spPr>
            <a:xfrm>
              <a:off x="4158345" y="2245963"/>
              <a:ext cx="1255312" cy="97228"/>
            </a:xfrm>
            <a:prstGeom prst="rect">
              <a:avLst/>
            </a:prstGeom>
            <a:solidFill>
              <a:srgbClr val="2E75B6">
                <a:alpha val="100000"/>
              </a:srgbClr>
            </a:solidFill>
          </p:spPr>
          <p:txBody>
            <a:bodyPr/>
            <a:lstStyle/>
            <a:p>
              <a:endParaRPr/>
            </a:p>
          </p:txBody>
        </p:sp>
        <p:sp>
          <p:nvSpPr>
            <p:cNvPr id="167" name="rc22">
              <a:extLst>
                <a:ext uri="{FF2B5EF4-FFF2-40B4-BE49-F238E27FC236}">
                  <a16:creationId xmlns:a16="http://schemas.microsoft.com/office/drawing/2014/main" id="{4B6D06D2-4AAF-8340-8484-6931AAA1EEA3}"/>
                </a:ext>
              </a:extLst>
            </p:cNvPr>
            <p:cNvSpPr/>
            <p:nvPr/>
          </p:nvSpPr>
          <p:spPr>
            <a:xfrm>
              <a:off x="4158345" y="3218250"/>
              <a:ext cx="1004249" cy="97228"/>
            </a:xfrm>
            <a:prstGeom prst="rect">
              <a:avLst/>
            </a:prstGeom>
            <a:solidFill>
              <a:srgbClr val="2E75B6">
                <a:alpha val="100000"/>
              </a:srgbClr>
            </a:solidFill>
          </p:spPr>
          <p:txBody>
            <a:bodyPr/>
            <a:lstStyle/>
            <a:p>
              <a:endParaRPr/>
            </a:p>
          </p:txBody>
        </p:sp>
        <p:sp>
          <p:nvSpPr>
            <p:cNvPr id="168" name="rc23">
              <a:extLst>
                <a:ext uri="{FF2B5EF4-FFF2-40B4-BE49-F238E27FC236}">
                  <a16:creationId xmlns:a16="http://schemas.microsoft.com/office/drawing/2014/main" id="{8577F547-5B7C-4073-BE0D-321896EA0905}"/>
                </a:ext>
              </a:extLst>
            </p:cNvPr>
            <p:cNvSpPr/>
            <p:nvPr/>
          </p:nvSpPr>
          <p:spPr>
            <a:xfrm>
              <a:off x="4158345" y="3023793"/>
              <a:ext cx="1004249" cy="97228"/>
            </a:xfrm>
            <a:prstGeom prst="rect">
              <a:avLst/>
            </a:prstGeom>
            <a:solidFill>
              <a:srgbClr val="2E75B6">
                <a:alpha val="100000"/>
              </a:srgbClr>
            </a:solidFill>
          </p:spPr>
          <p:txBody>
            <a:bodyPr/>
            <a:lstStyle/>
            <a:p>
              <a:endParaRPr/>
            </a:p>
          </p:txBody>
        </p:sp>
        <p:sp>
          <p:nvSpPr>
            <p:cNvPr id="169" name="rc24">
              <a:extLst>
                <a:ext uri="{FF2B5EF4-FFF2-40B4-BE49-F238E27FC236}">
                  <a16:creationId xmlns:a16="http://schemas.microsoft.com/office/drawing/2014/main" id="{7B982956-9575-4661-2535-892CA848C7EF}"/>
                </a:ext>
              </a:extLst>
            </p:cNvPr>
            <p:cNvSpPr/>
            <p:nvPr/>
          </p:nvSpPr>
          <p:spPr>
            <a:xfrm>
              <a:off x="4158345" y="1468133"/>
              <a:ext cx="3012749" cy="97228"/>
            </a:xfrm>
            <a:prstGeom prst="rect">
              <a:avLst/>
            </a:prstGeom>
            <a:solidFill>
              <a:srgbClr val="2E75B6">
                <a:alpha val="100000"/>
              </a:srgbClr>
            </a:solidFill>
          </p:spPr>
          <p:txBody>
            <a:bodyPr/>
            <a:lstStyle/>
            <a:p>
              <a:endParaRPr/>
            </a:p>
          </p:txBody>
        </p:sp>
        <p:sp>
          <p:nvSpPr>
            <p:cNvPr id="170" name="rc25">
              <a:extLst>
                <a:ext uri="{FF2B5EF4-FFF2-40B4-BE49-F238E27FC236}">
                  <a16:creationId xmlns:a16="http://schemas.microsoft.com/office/drawing/2014/main" id="{81CC8C52-E423-B75F-4BFE-CECCC284FFB7}"/>
                </a:ext>
              </a:extLst>
            </p:cNvPr>
            <p:cNvSpPr/>
            <p:nvPr/>
          </p:nvSpPr>
          <p:spPr>
            <a:xfrm>
              <a:off x="4158345" y="2829336"/>
              <a:ext cx="1004249" cy="97228"/>
            </a:xfrm>
            <a:prstGeom prst="rect">
              <a:avLst/>
            </a:prstGeom>
            <a:solidFill>
              <a:srgbClr val="2E75B6">
                <a:alpha val="100000"/>
              </a:srgbClr>
            </a:solidFill>
          </p:spPr>
          <p:txBody>
            <a:bodyPr/>
            <a:lstStyle/>
            <a:p>
              <a:endParaRPr/>
            </a:p>
          </p:txBody>
        </p:sp>
        <p:sp>
          <p:nvSpPr>
            <p:cNvPr id="171" name="rc26">
              <a:extLst>
                <a:ext uri="{FF2B5EF4-FFF2-40B4-BE49-F238E27FC236}">
                  <a16:creationId xmlns:a16="http://schemas.microsoft.com/office/drawing/2014/main" id="{21640A6C-D9C1-CF49-53E7-887FC13D18F9}"/>
                </a:ext>
              </a:extLst>
            </p:cNvPr>
            <p:cNvSpPr/>
            <p:nvPr/>
          </p:nvSpPr>
          <p:spPr>
            <a:xfrm>
              <a:off x="4158345" y="1273676"/>
              <a:ext cx="3012749" cy="97228"/>
            </a:xfrm>
            <a:prstGeom prst="rect">
              <a:avLst/>
            </a:prstGeom>
            <a:solidFill>
              <a:srgbClr val="2E75B6">
                <a:alpha val="100000"/>
              </a:srgbClr>
            </a:solidFill>
          </p:spPr>
          <p:txBody>
            <a:bodyPr/>
            <a:lstStyle/>
            <a:p>
              <a:endParaRPr/>
            </a:p>
          </p:txBody>
        </p:sp>
        <p:sp>
          <p:nvSpPr>
            <p:cNvPr id="172" name="rc27">
              <a:extLst>
                <a:ext uri="{FF2B5EF4-FFF2-40B4-BE49-F238E27FC236}">
                  <a16:creationId xmlns:a16="http://schemas.microsoft.com/office/drawing/2014/main" id="{BBBBE171-DBE4-753F-7E8B-4D33DF296367}"/>
                </a:ext>
              </a:extLst>
            </p:cNvPr>
            <p:cNvSpPr/>
            <p:nvPr/>
          </p:nvSpPr>
          <p:spPr>
            <a:xfrm>
              <a:off x="4158345" y="2634878"/>
              <a:ext cx="1004249" cy="97228"/>
            </a:xfrm>
            <a:prstGeom prst="rect">
              <a:avLst/>
            </a:prstGeom>
            <a:solidFill>
              <a:srgbClr val="2E75B6">
                <a:alpha val="100000"/>
              </a:srgbClr>
            </a:solidFill>
          </p:spPr>
          <p:txBody>
            <a:bodyPr/>
            <a:lstStyle/>
            <a:p>
              <a:endParaRPr/>
            </a:p>
          </p:txBody>
        </p:sp>
        <p:sp>
          <p:nvSpPr>
            <p:cNvPr id="173" name="tx28">
              <a:extLst>
                <a:ext uri="{FF2B5EF4-FFF2-40B4-BE49-F238E27FC236}">
                  <a16:creationId xmlns:a16="http://schemas.microsoft.com/office/drawing/2014/main" id="{6897EB06-587F-58D9-7AD4-CD39FE3396F9}"/>
                </a:ext>
              </a:extLst>
            </p:cNvPr>
            <p:cNvSpPr/>
            <p:nvPr/>
          </p:nvSpPr>
          <p:spPr>
            <a:xfrm>
              <a:off x="5173820" y="3994514"/>
              <a:ext cx="77974" cy="100360"/>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4</a:t>
              </a:r>
            </a:p>
          </p:txBody>
        </p:sp>
        <p:sp>
          <p:nvSpPr>
            <p:cNvPr id="174" name="tx29">
              <a:extLst>
                <a:ext uri="{FF2B5EF4-FFF2-40B4-BE49-F238E27FC236}">
                  <a16:creationId xmlns:a16="http://schemas.microsoft.com/office/drawing/2014/main" id="{22E46A7B-38DA-FE67-93E9-795990992661}"/>
                </a:ext>
              </a:extLst>
            </p:cNvPr>
            <p:cNvSpPr/>
            <p:nvPr/>
          </p:nvSpPr>
          <p:spPr>
            <a:xfrm>
              <a:off x="5173820" y="3800057"/>
              <a:ext cx="77974" cy="100360"/>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4</a:t>
              </a:r>
            </a:p>
          </p:txBody>
        </p:sp>
        <p:sp>
          <p:nvSpPr>
            <p:cNvPr id="175" name="tx30">
              <a:extLst>
                <a:ext uri="{FF2B5EF4-FFF2-40B4-BE49-F238E27FC236}">
                  <a16:creationId xmlns:a16="http://schemas.microsoft.com/office/drawing/2014/main" id="{C92F7C1B-1AC3-ED17-F4F0-E1D38AFC7EAB}"/>
                </a:ext>
              </a:extLst>
            </p:cNvPr>
            <p:cNvSpPr/>
            <p:nvPr/>
          </p:nvSpPr>
          <p:spPr>
            <a:xfrm>
              <a:off x="5173820" y="3605599"/>
              <a:ext cx="77974" cy="100360"/>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4</a:t>
              </a:r>
            </a:p>
          </p:txBody>
        </p:sp>
        <p:sp>
          <p:nvSpPr>
            <p:cNvPr id="176" name="tx31">
              <a:extLst>
                <a:ext uri="{FF2B5EF4-FFF2-40B4-BE49-F238E27FC236}">
                  <a16:creationId xmlns:a16="http://schemas.microsoft.com/office/drawing/2014/main" id="{D32E4597-2041-B8C9-BA02-AFB050B31902}"/>
                </a:ext>
              </a:extLst>
            </p:cNvPr>
            <p:cNvSpPr/>
            <p:nvPr/>
          </p:nvSpPr>
          <p:spPr>
            <a:xfrm>
              <a:off x="5424883" y="2438512"/>
              <a:ext cx="77974" cy="100703"/>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5</a:t>
              </a:r>
            </a:p>
          </p:txBody>
        </p:sp>
        <p:sp>
          <p:nvSpPr>
            <p:cNvPr id="177" name="tx32">
              <a:extLst>
                <a:ext uri="{FF2B5EF4-FFF2-40B4-BE49-F238E27FC236}">
                  <a16:creationId xmlns:a16="http://schemas.microsoft.com/office/drawing/2014/main" id="{4C8CDE5A-FBDA-581F-21B6-9B15C2B20103}"/>
                </a:ext>
              </a:extLst>
            </p:cNvPr>
            <p:cNvSpPr/>
            <p:nvPr/>
          </p:nvSpPr>
          <p:spPr>
            <a:xfrm>
              <a:off x="5675945" y="2047817"/>
              <a:ext cx="77974"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6</a:t>
              </a:r>
            </a:p>
          </p:txBody>
        </p:sp>
        <p:sp>
          <p:nvSpPr>
            <p:cNvPr id="178" name="tx33">
              <a:extLst>
                <a:ext uri="{FF2B5EF4-FFF2-40B4-BE49-F238E27FC236}">
                  <a16:creationId xmlns:a16="http://schemas.microsoft.com/office/drawing/2014/main" id="{087D4955-E1B3-DD80-65FF-3D015F3BB0B2}"/>
                </a:ext>
              </a:extLst>
            </p:cNvPr>
            <p:cNvSpPr/>
            <p:nvPr/>
          </p:nvSpPr>
          <p:spPr>
            <a:xfrm>
              <a:off x="5675945" y="1853360"/>
              <a:ext cx="77974"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6</a:t>
              </a:r>
            </a:p>
          </p:txBody>
        </p:sp>
        <p:sp>
          <p:nvSpPr>
            <p:cNvPr id="179" name="tx34">
              <a:extLst>
                <a:ext uri="{FF2B5EF4-FFF2-40B4-BE49-F238E27FC236}">
                  <a16:creationId xmlns:a16="http://schemas.microsoft.com/office/drawing/2014/main" id="{29DBE4E0-3FC0-0DD9-201A-021E87921790}"/>
                </a:ext>
              </a:extLst>
            </p:cNvPr>
            <p:cNvSpPr/>
            <p:nvPr/>
          </p:nvSpPr>
          <p:spPr>
            <a:xfrm>
              <a:off x="6901577" y="1660614"/>
              <a:ext cx="155949"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11</a:t>
              </a:r>
            </a:p>
          </p:txBody>
        </p:sp>
        <p:sp>
          <p:nvSpPr>
            <p:cNvPr id="180" name="tx35">
              <a:extLst>
                <a:ext uri="{FF2B5EF4-FFF2-40B4-BE49-F238E27FC236}">
                  <a16:creationId xmlns:a16="http://schemas.microsoft.com/office/drawing/2014/main" id="{390CAF7B-CBAF-53D1-DACC-D031073C1FAB}"/>
                </a:ext>
              </a:extLst>
            </p:cNvPr>
            <p:cNvSpPr/>
            <p:nvPr/>
          </p:nvSpPr>
          <p:spPr>
            <a:xfrm>
              <a:off x="5173820" y="3411142"/>
              <a:ext cx="77974" cy="100360"/>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4</a:t>
              </a:r>
            </a:p>
          </p:txBody>
        </p:sp>
        <p:sp>
          <p:nvSpPr>
            <p:cNvPr id="181" name="tx36">
              <a:extLst>
                <a:ext uri="{FF2B5EF4-FFF2-40B4-BE49-F238E27FC236}">
                  <a16:creationId xmlns:a16="http://schemas.microsoft.com/office/drawing/2014/main" id="{6E7F9A49-9351-75ED-043D-5E2C67AB53C2}"/>
                </a:ext>
              </a:extLst>
            </p:cNvPr>
            <p:cNvSpPr/>
            <p:nvPr/>
          </p:nvSpPr>
          <p:spPr>
            <a:xfrm>
              <a:off x="5424883" y="2244055"/>
              <a:ext cx="77974" cy="100703"/>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5</a:t>
              </a:r>
            </a:p>
          </p:txBody>
        </p:sp>
        <p:sp>
          <p:nvSpPr>
            <p:cNvPr id="182" name="tx37">
              <a:extLst>
                <a:ext uri="{FF2B5EF4-FFF2-40B4-BE49-F238E27FC236}">
                  <a16:creationId xmlns:a16="http://schemas.microsoft.com/office/drawing/2014/main" id="{A8DC6B7B-30DF-9242-3CAB-E186AC88A518}"/>
                </a:ext>
              </a:extLst>
            </p:cNvPr>
            <p:cNvSpPr/>
            <p:nvPr/>
          </p:nvSpPr>
          <p:spPr>
            <a:xfrm>
              <a:off x="5173820" y="3216684"/>
              <a:ext cx="77974" cy="100360"/>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4</a:t>
              </a:r>
            </a:p>
          </p:txBody>
        </p:sp>
        <p:sp>
          <p:nvSpPr>
            <p:cNvPr id="183" name="tx38">
              <a:extLst>
                <a:ext uri="{FF2B5EF4-FFF2-40B4-BE49-F238E27FC236}">
                  <a16:creationId xmlns:a16="http://schemas.microsoft.com/office/drawing/2014/main" id="{0A2C4316-BA0F-42A5-4143-A047A4D0265A}"/>
                </a:ext>
              </a:extLst>
            </p:cNvPr>
            <p:cNvSpPr/>
            <p:nvPr/>
          </p:nvSpPr>
          <p:spPr>
            <a:xfrm>
              <a:off x="5173820" y="3022227"/>
              <a:ext cx="77974" cy="100360"/>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4</a:t>
              </a:r>
            </a:p>
          </p:txBody>
        </p:sp>
        <p:sp>
          <p:nvSpPr>
            <p:cNvPr id="184" name="tx39">
              <a:extLst>
                <a:ext uri="{FF2B5EF4-FFF2-40B4-BE49-F238E27FC236}">
                  <a16:creationId xmlns:a16="http://schemas.microsoft.com/office/drawing/2014/main" id="{4AC598C3-8D95-E6DC-8A31-1580F6A15184}"/>
                </a:ext>
              </a:extLst>
            </p:cNvPr>
            <p:cNvSpPr/>
            <p:nvPr/>
          </p:nvSpPr>
          <p:spPr>
            <a:xfrm>
              <a:off x="7152639" y="1466157"/>
              <a:ext cx="155949"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12</a:t>
              </a:r>
            </a:p>
          </p:txBody>
        </p:sp>
        <p:sp>
          <p:nvSpPr>
            <p:cNvPr id="185" name="tx40">
              <a:extLst>
                <a:ext uri="{FF2B5EF4-FFF2-40B4-BE49-F238E27FC236}">
                  <a16:creationId xmlns:a16="http://schemas.microsoft.com/office/drawing/2014/main" id="{541D8DAE-14A2-6C97-2CB3-C0895276DE9E}"/>
                </a:ext>
              </a:extLst>
            </p:cNvPr>
            <p:cNvSpPr/>
            <p:nvPr/>
          </p:nvSpPr>
          <p:spPr>
            <a:xfrm>
              <a:off x="5173820" y="2827770"/>
              <a:ext cx="77974" cy="100360"/>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4</a:t>
              </a:r>
            </a:p>
          </p:txBody>
        </p:sp>
        <p:sp>
          <p:nvSpPr>
            <p:cNvPr id="186" name="tx41">
              <a:extLst>
                <a:ext uri="{FF2B5EF4-FFF2-40B4-BE49-F238E27FC236}">
                  <a16:creationId xmlns:a16="http://schemas.microsoft.com/office/drawing/2014/main" id="{96C799D8-B413-5D65-C149-BDE9E62FDDF0}"/>
                </a:ext>
              </a:extLst>
            </p:cNvPr>
            <p:cNvSpPr/>
            <p:nvPr/>
          </p:nvSpPr>
          <p:spPr>
            <a:xfrm>
              <a:off x="7152639" y="1271699"/>
              <a:ext cx="155949"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12</a:t>
              </a:r>
            </a:p>
          </p:txBody>
        </p:sp>
        <p:sp>
          <p:nvSpPr>
            <p:cNvPr id="187" name="tx42">
              <a:extLst>
                <a:ext uri="{FF2B5EF4-FFF2-40B4-BE49-F238E27FC236}">
                  <a16:creationId xmlns:a16="http://schemas.microsoft.com/office/drawing/2014/main" id="{8C2C9C82-60EE-7254-583A-60377E6C36A8}"/>
                </a:ext>
              </a:extLst>
            </p:cNvPr>
            <p:cNvSpPr/>
            <p:nvPr/>
          </p:nvSpPr>
          <p:spPr>
            <a:xfrm>
              <a:off x="5173820" y="2633312"/>
              <a:ext cx="77974" cy="100360"/>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4</a:t>
              </a:r>
            </a:p>
          </p:txBody>
        </p:sp>
        <p:sp>
          <p:nvSpPr>
            <p:cNvPr id="188" name="rc43">
              <a:extLst>
                <a:ext uri="{FF2B5EF4-FFF2-40B4-BE49-F238E27FC236}">
                  <a16:creationId xmlns:a16="http://schemas.microsoft.com/office/drawing/2014/main" id="{4A5B4764-0350-49DD-EE5D-2B68FA3BAEFF}"/>
                </a:ext>
              </a:extLst>
            </p:cNvPr>
            <p:cNvSpPr/>
            <p:nvPr/>
          </p:nvSpPr>
          <p:spPr>
            <a:xfrm>
              <a:off x="4158345" y="1205616"/>
              <a:ext cx="3140933" cy="2955753"/>
            </a:xfrm>
            <a:prstGeom prst="rect">
              <a:avLst/>
            </a:prstGeom>
            <a:ln w="12318" cap="rnd">
              <a:solidFill>
                <a:srgbClr val="000000">
                  <a:alpha val="100000"/>
                </a:srgbClr>
              </a:solidFill>
              <a:prstDash val="solid"/>
              <a:round/>
            </a:ln>
          </p:spPr>
          <p:txBody>
            <a:bodyPr/>
            <a:lstStyle/>
            <a:p>
              <a:endParaRPr/>
            </a:p>
          </p:txBody>
        </p:sp>
        <p:sp>
          <p:nvSpPr>
            <p:cNvPr id="189" name="tx44">
              <a:extLst>
                <a:ext uri="{FF2B5EF4-FFF2-40B4-BE49-F238E27FC236}">
                  <a16:creationId xmlns:a16="http://schemas.microsoft.com/office/drawing/2014/main" id="{D2DF3B92-33CF-FE20-082D-4BBAEF8001B4}"/>
                </a:ext>
              </a:extLst>
            </p:cNvPr>
            <p:cNvSpPr/>
            <p:nvPr/>
          </p:nvSpPr>
          <p:spPr>
            <a:xfrm>
              <a:off x="2650371" y="3970963"/>
              <a:ext cx="1750466" cy="11918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American Journal of Psychiatry</a:t>
              </a:r>
            </a:p>
          </p:txBody>
        </p:sp>
        <p:sp>
          <p:nvSpPr>
            <p:cNvPr id="190" name="tx45">
              <a:extLst>
                <a:ext uri="{FF2B5EF4-FFF2-40B4-BE49-F238E27FC236}">
                  <a16:creationId xmlns:a16="http://schemas.microsoft.com/office/drawing/2014/main" id="{FF00D6AA-BE64-0BFE-4465-2DB128824B5E}"/>
                </a:ext>
              </a:extLst>
            </p:cNvPr>
            <p:cNvSpPr/>
            <p:nvPr/>
          </p:nvSpPr>
          <p:spPr>
            <a:xfrm>
              <a:off x="3132771" y="3778056"/>
              <a:ext cx="1164642" cy="11763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Biological Psychiatry</a:t>
              </a:r>
            </a:p>
          </p:txBody>
        </p:sp>
        <p:sp>
          <p:nvSpPr>
            <p:cNvPr id="191" name="tx46">
              <a:extLst>
                <a:ext uri="{FF2B5EF4-FFF2-40B4-BE49-F238E27FC236}">
                  <a16:creationId xmlns:a16="http://schemas.microsoft.com/office/drawing/2014/main" id="{ED3C0302-9F84-12B0-C238-AB447CC6F625}"/>
                </a:ext>
              </a:extLst>
            </p:cNvPr>
            <p:cNvSpPr/>
            <p:nvPr/>
          </p:nvSpPr>
          <p:spPr>
            <a:xfrm>
              <a:off x="2370195" y="3608837"/>
              <a:ext cx="2082353" cy="92397"/>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Frontiers in Behavioral Neuroscience</a:t>
              </a:r>
            </a:p>
          </p:txBody>
        </p:sp>
        <p:sp>
          <p:nvSpPr>
            <p:cNvPr id="192" name="tx47">
              <a:extLst>
                <a:ext uri="{FF2B5EF4-FFF2-40B4-BE49-F238E27FC236}">
                  <a16:creationId xmlns:a16="http://schemas.microsoft.com/office/drawing/2014/main" id="{558D72A4-A6C9-8FCF-1B55-DB793775EAB3}"/>
                </a:ext>
              </a:extLst>
            </p:cNvPr>
            <p:cNvSpPr/>
            <p:nvPr/>
          </p:nvSpPr>
          <p:spPr>
            <a:xfrm>
              <a:off x="2137803" y="3387590"/>
              <a:ext cx="2371638" cy="11918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Journal of the American Geriatrics Society</a:t>
              </a:r>
            </a:p>
          </p:txBody>
        </p:sp>
        <p:sp>
          <p:nvSpPr>
            <p:cNvPr id="193" name="tx48">
              <a:extLst>
                <a:ext uri="{FF2B5EF4-FFF2-40B4-BE49-F238E27FC236}">
                  <a16:creationId xmlns:a16="http://schemas.microsoft.com/office/drawing/2014/main" id="{D3CBDE21-F1E8-4F1A-BACF-DB143856FD7A}"/>
                </a:ext>
              </a:extLst>
            </p:cNvPr>
            <p:cNvSpPr/>
            <p:nvPr/>
          </p:nvSpPr>
          <p:spPr>
            <a:xfrm>
              <a:off x="3022435" y="3210197"/>
              <a:ext cx="1277565" cy="11763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Molecular Immunology</a:t>
              </a:r>
            </a:p>
          </p:txBody>
        </p:sp>
        <p:sp>
          <p:nvSpPr>
            <p:cNvPr id="194" name="tx49">
              <a:extLst>
                <a:ext uri="{FF2B5EF4-FFF2-40B4-BE49-F238E27FC236}">
                  <a16:creationId xmlns:a16="http://schemas.microsoft.com/office/drawing/2014/main" id="{9BE720E7-5B2B-280C-0359-706A587EDAA4}"/>
                </a:ext>
              </a:extLst>
            </p:cNvPr>
            <p:cNvSpPr/>
            <p:nvPr/>
          </p:nvSpPr>
          <p:spPr>
            <a:xfrm>
              <a:off x="2010402" y="2998675"/>
              <a:ext cx="2950951" cy="119186"/>
            </a:xfrm>
            <a:prstGeom prst="rect">
              <a:avLst/>
            </a:prstGeom>
            <a:noFill/>
          </p:spPr>
          <p:txBody>
            <a:bodyPr wrap="none" lIns="0" tIns="0" rIns="0" bIns="0" anchor="ctr" anchorCtr="1"/>
            <a:lstStyle/>
            <a:p>
              <a:pPr marL="0" marR="0" indent="0" algn="r">
                <a:lnSpc>
                  <a:spcPts val="1000"/>
                </a:lnSpc>
                <a:spcBef>
                  <a:spcPts val="0"/>
                </a:spcBef>
                <a:spcAft>
                  <a:spcPts val="0"/>
                </a:spcAft>
              </a:pPr>
              <a:r>
                <a:rPr sz="1000">
                  <a:solidFill>
                    <a:srgbClr val="000000">
                      <a:alpha val="100000"/>
                    </a:srgbClr>
                  </a:solidFill>
                  <a:cs typeface="Arial"/>
                </a:rPr>
                <a:t>Neuromodulation Technology at</a:t>
              </a:r>
              <a:endParaRPr lang="en-US" sz="1000">
                <a:solidFill>
                  <a:srgbClr val="000000">
                    <a:alpha val="100000"/>
                  </a:srgbClr>
                </a:solidFill>
                <a:cs typeface="Arial"/>
              </a:endParaRPr>
            </a:p>
            <a:p>
              <a:pPr marL="0" marR="0" indent="0" algn="r">
                <a:lnSpc>
                  <a:spcPts val="1000"/>
                </a:lnSpc>
                <a:spcBef>
                  <a:spcPts val="0"/>
                </a:spcBef>
                <a:spcAft>
                  <a:spcPts val="0"/>
                </a:spcAft>
              </a:pPr>
              <a:r>
                <a:rPr sz="1000">
                  <a:solidFill>
                    <a:srgbClr val="000000">
                      <a:alpha val="100000"/>
                    </a:srgbClr>
                  </a:solidFill>
                  <a:cs typeface="Arial"/>
                </a:rPr>
                <a:t>the Neural Interface</a:t>
              </a:r>
            </a:p>
          </p:txBody>
        </p:sp>
        <p:sp>
          <p:nvSpPr>
            <p:cNvPr id="195" name="tx50">
              <a:extLst>
                <a:ext uri="{FF2B5EF4-FFF2-40B4-BE49-F238E27FC236}">
                  <a16:creationId xmlns:a16="http://schemas.microsoft.com/office/drawing/2014/main" id="{9B4F5572-FB2B-8A59-4793-2BFC4452D738}"/>
                </a:ext>
              </a:extLst>
            </p:cNvPr>
            <p:cNvSpPr/>
            <p:nvPr/>
          </p:nvSpPr>
          <p:spPr>
            <a:xfrm>
              <a:off x="3605455" y="2815493"/>
              <a:ext cx="564740" cy="92397"/>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Pteridines</a:t>
              </a:r>
            </a:p>
          </p:txBody>
        </p:sp>
        <p:sp>
          <p:nvSpPr>
            <p:cNvPr id="196" name="tx51">
              <a:extLst>
                <a:ext uri="{FF2B5EF4-FFF2-40B4-BE49-F238E27FC236}">
                  <a16:creationId xmlns:a16="http://schemas.microsoft.com/office/drawing/2014/main" id="{6EDC6444-E0E0-C9A1-0D0D-5D0E75069D38}"/>
                </a:ext>
              </a:extLst>
            </p:cNvPr>
            <p:cNvSpPr/>
            <p:nvPr/>
          </p:nvSpPr>
          <p:spPr>
            <a:xfrm>
              <a:off x="2558996" y="2609761"/>
              <a:ext cx="1877528" cy="11918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The Journal of Clinical Psychiatry</a:t>
              </a:r>
            </a:p>
          </p:txBody>
        </p:sp>
        <p:sp>
          <p:nvSpPr>
            <p:cNvPr id="197" name="tx52">
              <a:extLst>
                <a:ext uri="{FF2B5EF4-FFF2-40B4-BE49-F238E27FC236}">
                  <a16:creationId xmlns:a16="http://schemas.microsoft.com/office/drawing/2014/main" id="{C201BD32-AFD9-DBEB-362A-766796D9978F}"/>
                </a:ext>
              </a:extLst>
            </p:cNvPr>
            <p:cNvSpPr/>
            <p:nvPr/>
          </p:nvSpPr>
          <p:spPr>
            <a:xfrm>
              <a:off x="3059959" y="2416853"/>
              <a:ext cx="1249350" cy="11763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Frontiers in Neurology</a:t>
              </a:r>
            </a:p>
          </p:txBody>
        </p:sp>
        <p:sp>
          <p:nvSpPr>
            <p:cNvPr id="198" name="tx53">
              <a:extLst>
                <a:ext uri="{FF2B5EF4-FFF2-40B4-BE49-F238E27FC236}">
                  <a16:creationId xmlns:a16="http://schemas.microsoft.com/office/drawing/2014/main" id="{4653F220-53D2-C933-3899-7C877F53364B}"/>
                </a:ext>
              </a:extLst>
            </p:cNvPr>
            <p:cNvSpPr/>
            <p:nvPr/>
          </p:nvSpPr>
          <p:spPr>
            <a:xfrm>
              <a:off x="3473733" y="2246022"/>
              <a:ext cx="748171" cy="9400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Medical Care</a:t>
              </a:r>
            </a:p>
          </p:txBody>
        </p:sp>
        <p:sp>
          <p:nvSpPr>
            <p:cNvPr id="199" name="tx54">
              <a:extLst>
                <a:ext uri="{FF2B5EF4-FFF2-40B4-BE49-F238E27FC236}">
                  <a16:creationId xmlns:a16="http://schemas.microsoft.com/office/drawing/2014/main" id="{7B6BD7E3-47FF-1D85-4BB1-4B291498C43B}"/>
                </a:ext>
              </a:extLst>
            </p:cNvPr>
            <p:cNvSpPr/>
            <p:nvPr/>
          </p:nvSpPr>
          <p:spPr>
            <a:xfrm>
              <a:off x="3053073" y="2027938"/>
              <a:ext cx="1256233" cy="11763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Frontiers in Psychiatry</a:t>
              </a:r>
            </a:p>
          </p:txBody>
        </p:sp>
        <p:sp>
          <p:nvSpPr>
            <p:cNvPr id="200" name="tx55">
              <a:extLst>
                <a:ext uri="{FF2B5EF4-FFF2-40B4-BE49-F238E27FC236}">
                  <a16:creationId xmlns:a16="http://schemas.microsoft.com/office/drawing/2014/main" id="{C43D9B87-2D73-437C-9077-3386113D0DA6}"/>
                </a:ext>
              </a:extLst>
            </p:cNvPr>
            <p:cNvSpPr/>
            <p:nvPr/>
          </p:nvSpPr>
          <p:spPr>
            <a:xfrm>
              <a:off x="2711578" y="1857107"/>
              <a:ext cx="1658751" cy="9400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Journal of Affective Disorders</a:t>
              </a:r>
            </a:p>
          </p:txBody>
        </p:sp>
        <p:sp>
          <p:nvSpPr>
            <p:cNvPr id="201" name="tx56">
              <a:extLst>
                <a:ext uri="{FF2B5EF4-FFF2-40B4-BE49-F238E27FC236}">
                  <a16:creationId xmlns:a16="http://schemas.microsoft.com/office/drawing/2014/main" id="{0C1D987E-444E-5B11-37CA-9D51A44D202C}"/>
                </a:ext>
              </a:extLst>
            </p:cNvPr>
            <p:cNvSpPr/>
            <p:nvPr/>
          </p:nvSpPr>
          <p:spPr>
            <a:xfrm>
              <a:off x="2620199" y="1637473"/>
              <a:ext cx="1785813" cy="11918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Journal of Psychiatric Research</a:t>
              </a:r>
            </a:p>
          </p:txBody>
        </p:sp>
        <p:sp>
          <p:nvSpPr>
            <p:cNvPr id="202" name="tx57">
              <a:extLst>
                <a:ext uri="{FF2B5EF4-FFF2-40B4-BE49-F238E27FC236}">
                  <a16:creationId xmlns:a16="http://schemas.microsoft.com/office/drawing/2014/main" id="{4006BCD7-9423-1664-D8AD-2F6F4F8C1806}"/>
                </a:ext>
              </a:extLst>
            </p:cNvPr>
            <p:cNvSpPr/>
            <p:nvPr/>
          </p:nvSpPr>
          <p:spPr>
            <a:xfrm>
              <a:off x="3135422" y="1444566"/>
              <a:ext cx="1164580" cy="11763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Psychiatry Research</a:t>
              </a:r>
            </a:p>
          </p:txBody>
        </p:sp>
        <p:sp>
          <p:nvSpPr>
            <p:cNvPr id="203" name="tx58">
              <a:extLst>
                <a:ext uri="{FF2B5EF4-FFF2-40B4-BE49-F238E27FC236}">
                  <a16:creationId xmlns:a16="http://schemas.microsoft.com/office/drawing/2014/main" id="{ACB46224-6BF6-6636-8367-8892379EF039}"/>
                </a:ext>
              </a:extLst>
            </p:cNvPr>
            <p:cNvSpPr/>
            <p:nvPr/>
          </p:nvSpPr>
          <p:spPr>
            <a:xfrm>
              <a:off x="2322695" y="1248558"/>
              <a:ext cx="2160364" cy="11918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Suicide and Life-Threatening Behavior</a:t>
              </a:r>
            </a:p>
          </p:txBody>
        </p:sp>
        <p:sp>
          <p:nvSpPr>
            <p:cNvPr id="204" name="tx59">
              <a:extLst>
                <a:ext uri="{FF2B5EF4-FFF2-40B4-BE49-F238E27FC236}">
                  <a16:creationId xmlns:a16="http://schemas.microsoft.com/office/drawing/2014/main" id="{1200D081-0719-E3FF-A31B-DC5FE9E912F9}"/>
                </a:ext>
              </a:extLst>
            </p:cNvPr>
            <p:cNvSpPr/>
            <p:nvPr/>
          </p:nvSpPr>
          <p:spPr>
            <a:xfrm>
              <a:off x="4123030" y="4216383"/>
              <a:ext cx="70631"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0</a:t>
              </a:r>
            </a:p>
          </p:txBody>
        </p:sp>
        <p:sp>
          <p:nvSpPr>
            <p:cNvPr id="205" name="tx60">
              <a:extLst>
                <a:ext uri="{FF2B5EF4-FFF2-40B4-BE49-F238E27FC236}">
                  <a16:creationId xmlns:a16="http://schemas.microsoft.com/office/drawing/2014/main" id="{FF23D038-FF82-E313-97BE-58B9A145DAF7}"/>
                </a:ext>
              </a:extLst>
            </p:cNvPr>
            <p:cNvSpPr/>
            <p:nvPr/>
          </p:nvSpPr>
          <p:spPr>
            <a:xfrm>
              <a:off x="4625154" y="4217934"/>
              <a:ext cx="70631" cy="9128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a:t>
              </a:r>
            </a:p>
          </p:txBody>
        </p:sp>
        <p:sp>
          <p:nvSpPr>
            <p:cNvPr id="206" name="tx61">
              <a:extLst>
                <a:ext uri="{FF2B5EF4-FFF2-40B4-BE49-F238E27FC236}">
                  <a16:creationId xmlns:a16="http://schemas.microsoft.com/office/drawing/2014/main" id="{6AA651C2-8B24-8285-EE6C-A8370B835CBF}"/>
                </a:ext>
              </a:extLst>
            </p:cNvPr>
            <p:cNvSpPr/>
            <p:nvPr/>
          </p:nvSpPr>
          <p:spPr>
            <a:xfrm>
              <a:off x="5127279" y="4218306"/>
              <a:ext cx="70631" cy="9090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4</a:t>
              </a:r>
            </a:p>
          </p:txBody>
        </p:sp>
        <p:sp>
          <p:nvSpPr>
            <p:cNvPr id="207" name="tx62">
              <a:extLst>
                <a:ext uri="{FF2B5EF4-FFF2-40B4-BE49-F238E27FC236}">
                  <a16:creationId xmlns:a16="http://schemas.microsoft.com/office/drawing/2014/main" id="{E1A271B4-E4BD-467A-C3D3-437E70ABDE13}"/>
                </a:ext>
              </a:extLst>
            </p:cNvPr>
            <p:cNvSpPr/>
            <p:nvPr/>
          </p:nvSpPr>
          <p:spPr>
            <a:xfrm>
              <a:off x="5629404" y="4216383"/>
              <a:ext cx="70631"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6</a:t>
              </a:r>
            </a:p>
          </p:txBody>
        </p:sp>
        <p:sp>
          <p:nvSpPr>
            <p:cNvPr id="208" name="tx63">
              <a:extLst>
                <a:ext uri="{FF2B5EF4-FFF2-40B4-BE49-F238E27FC236}">
                  <a16:creationId xmlns:a16="http://schemas.microsoft.com/office/drawing/2014/main" id="{FB8A0607-8C94-D4F1-E59C-DA1E4BBFECF1}"/>
                </a:ext>
              </a:extLst>
            </p:cNvPr>
            <p:cNvSpPr/>
            <p:nvPr/>
          </p:nvSpPr>
          <p:spPr>
            <a:xfrm>
              <a:off x="6131529" y="4216383"/>
              <a:ext cx="70631"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8</a:t>
              </a:r>
            </a:p>
          </p:txBody>
        </p:sp>
        <p:sp>
          <p:nvSpPr>
            <p:cNvPr id="209" name="tx64">
              <a:extLst>
                <a:ext uri="{FF2B5EF4-FFF2-40B4-BE49-F238E27FC236}">
                  <a16:creationId xmlns:a16="http://schemas.microsoft.com/office/drawing/2014/main" id="{15ECB8D5-93D2-5F7F-15B2-4596C54ACBFB}"/>
                </a:ext>
              </a:extLst>
            </p:cNvPr>
            <p:cNvSpPr/>
            <p:nvPr/>
          </p:nvSpPr>
          <p:spPr>
            <a:xfrm>
              <a:off x="6598338" y="4216383"/>
              <a:ext cx="14126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10</a:t>
              </a:r>
            </a:p>
          </p:txBody>
        </p:sp>
        <p:sp>
          <p:nvSpPr>
            <p:cNvPr id="210" name="tx65">
              <a:extLst>
                <a:ext uri="{FF2B5EF4-FFF2-40B4-BE49-F238E27FC236}">
                  <a16:creationId xmlns:a16="http://schemas.microsoft.com/office/drawing/2014/main" id="{8F7F0289-ABA7-79A9-045C-44AD69267CBB}"/>
                </a:ext>
              </a:extLst>
            </p:cNvPr>
            <p:cNvSpPr/>
            <p:nvPr/>
          </p:nvSpPr>
          <p:spPr>
            <a:xfrm>
              <a:off x="7100463" y="4217934"/>
              <a:ext cx="141262" cy="9128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12</a:t>
              </a:r>
            </a:p>
          </p:txBody>
        </p:sp>
        <p:sp>
          <p:nvSpPr>
            <p:cNvPr id="211" name="tx66">
              <a:extLst>
                <a:ext uri="{FF2B5EF4-FFF2-40B4-BE49-F238E27FC236}">
                  <a16:creationId xmlns:a16="http://schemas.microsoft.com/office/drawing/2014/main" id="{B0BA7B48-F240-7367-8DEA-1639BF60C446}"/>
                </a:ext>
              </a:extLst>
            </p:cNvPr>
            <p:cNvSpPr/>
            <p:nvPr/>
          </p:nvSpPr>
          <p:spPr>
            <a:xfrm>
              <a:off x="5107857" y="4363853"/>
              <a:ext cx="1194568" cy="112811"/>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000000">
                      <a:alpha val="100000"/>
                    </a:srgbClr>
                  </a:solidFill>
                  <a:cs typeface="Arial"/>
                </a:rPr>
                <a:t>Publication Count</a:t>
              </a:r>
            </a:p>
          </p:txBody>
        </p:sp>
        <p:sp>
          <p:nvSpPr>
            <p:cNvPr id="212" name="tx67">
              <a:extLst>
                <a:ext uri="{FF2B5EF4-FFF2-40B4-BE49-F238E27FC236}">
                  <a16:creationId xmlns:a16="http://schemas.microsoft.com/office/drawing/2014/main" id="{F7BF6BB5-91B3-4612-8707-52C38A1B1587}"/>
                </a:ext>
              </a:extLst>
            </p:cNvPr>
            <p:cNvSpPr/>
            <p:nvPr/>
          </p:nvSpPr>
          <p:spPr>
            <a:xfrm rot="16200000">
              <a:off x="2244596" y="2517829"/>
              <a:ext cx="499839" cy="110951"/>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000000">
                      <a:alpha val="100000"/>
                    </a:srgbClr>
                  </a:solidFill>
                  <a:cs typeface="Arial"/>
                </a:rPr>
                <a:t>Journal</a:t>
              </a:r>
            </a:p>
          </p:txBody>
        </p:sp>
        <p:sp>
          <p:nvSpPr>
            <p:cNvPr id="213" name="tx68">
              <a:extLst>
                <a:ext uri="{FF2B5EF4-FFF2-40B4-BE49-F238E27FC236}">
                  <a16:creationId xmlns:a16="http://schemas.microsoft.com/office/drawing/2014/main" id="{1EFFB852-D955-CD82-F15A-9B19C7187790}"/>
                </a:ext>
              </a:extLst>
            </p:cNvPr>
            <p:cNvSpPr/>
            <p:nvPr/>
          </p:nvSpPr>
          <p:spPr>
            <a:xfrm>
              <a:off x="3838328" y="938074"/>
              <a:ext cx="3733626" cy="166861"/>
            </a:xfrm>
            <a:prstGeom prst="rect">
              <a:avLst/>
            </a:prstGeom>
            <a:noFill/>
          </p:spPr>
          <p:txBody>
            <a:bodyPr wrap="none" lIns="0" tIns="0" rIns="0" bIns="0" anchor="ctr" anchorCtr="1"/>
            <a:lstStyle/>
            <a:p>
              <a:pPr marL="0" marR="0" indent="0" algn="l">
                <a:lnSpc>
                  <a:spcPts val="1400"/>
                </a:lnSpc>
                <a:spcBef>
                  <a:spcPts val="0"/>
                </a:spcBef>
                <a:spcAft>
                  <a:spcPts val="0"/>
                </a:spcAft>
              </a:pPr>
              <a:r>
                <a:rPr sz="1400" b="1">
                  <a:solidFill>
                    <a:srgbClr val="000000">
                      <a:alpha val="100000"/>
                    </a:srgbClr>
                  </a:solidFill>
                  <a:cs typeface="Arial"/>
                </a:rPr>
                <a:t>Distribution of Publication Count by Journal</a:t>
              </a:r>
            </a:p>
          </p:txBody>
        </p:sp>
      </p:grpSp>
    </p:spTree>
    <p:extLst>
      <p:ext uri="{BB962C8B-B14F-4D97-AF65-F5344CB8AC3E}">
        <p14:creationId xmlns:p14="http://schemas.microsoft.com/office/powerpoint/2010/main" val="8338833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C29B6-27DD-847A-B3B9-CB3622A7260E}"/>
              </a:ext>
            </a:extLst>
          </p:cNvPr>
          <p:cNvSpPr>
            <a:spLocks noGrp="1"/>
          </p:cNvSpPr>
          <p:nvPr>
            <p:ph type="title"/>
          </p:nvPr>
        </p:nvSpPr>
        <p:spPr/>
        <p:txBody>
          <a:bodyPr/>
          <a:lstStyle/>
          <a:p>
            <a:r>
              <a:rPr lang="en-US" sz="2800"/>
              <a:t>VA Investigator Distribution Analysis | Publications</a:t>
            </a:r>
          </a:p>
        </p:txBody>
      </p:sp>
      <p:sp>
        <p:nvSpPr>
          <p:cNvPr id="63" name="Slide Number Placeholder 62">
            <a:extLst>
              <a:ext uri="{FF2B5EF4-FFF2-40B4-BE49-F238E27FC236}">
                <a16:creationId xmlns:a16="http://schemas.microsoft.com/office/drawing/2014/main" id="{33125BC4-A4FB-19EA-3444-26BADBAC24B8}"/>
              </a:ext>
            </a:extLst>
          </p:cNvPr>
          <p:cNvSpPr>
            <a:spLocks noGrp="1"/>
          </p:cNvSpPr>
          <p:nvPr>
            <p:ph type="sldNum" sz="quarter" idx="12"/>
          </p:nvPr>
        </p:nvSpPr>
        <p:spPr/>
        <p:txBody>
          <a:bodyPr/>
          <a:lstStyle/>
          <a:p>
            <a:r>
              <a:rPr lang="en-US"/>
              <a:t>51</a:t>
            </a:r>
          </a:p>
        </p:txBody>
      </p:sp>
      <p:cxnSp>
        <p:nvCxnSpPr>
          <p:cNvPr id="4" name="Straight Arrow Connector 3">
            <a:extLst>
              <a:ext uri="{FF2B5EF4-FFF2-40B4-BE49-F238E27FC236}">
                <a16:creationId xmlns:a16="http://schemas.microsoft.com/office/drawing/2014/main" id="{58477709-E063-79CA-5309-541C2231BD24}"/>
              </a:ext>
            </a:extLst>
          </p:cNvPr>
          <p:cNvCxnSpPr/>
          <p:nvPr/>
        </p:nvCxnSpPr>
        <p:spPr>
          <a:xfrm flipV="1">
            <a:off x="307526" y="1239982"/>
            <a:ext cx="11619874" cy="22485"/>
          </a:xfrm>
          <a:prstGeom prst="straightConnector1">
            <a:avLst/>
          </a:prstGeom>
          <a:ln w="12700">
            <a:solidFill>
              <a:srgbClr val="002F56"/>
            </a:solidFill>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677B3FF7-ACEC-9F93-ADEE-FC0ADCADC4A3}"/>
              </a:ext>
            </a:extLst>
          </p:cNvPr>
          <p:cNvSpPr/>
          <p:nvPr/>
        </p:nvSpPr>
        <p:spPr>
          <a:xfrm>
            <a:off x="308674" y="1363955"/>
            <a:ext cx="11639484" cy="560021"/>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t>Which journals are publishing Suicide Prevention research?</a:t>
            </a:r>
            <a:endParaRPr lang="en-US"/>
          </a:p>
        </p:txBody>
      </p:sp>
      <p:sp>
        <p:nvSpPr>
          <p:cNvPr id="144" name="TextBox 143">
            <a:extLst>
              <a:ext uri="{FF2B5EF4-FFF2-40B4-BE49-F238E27FC236}">
                <a16:creationId xmlns:a16="http://schemas.microsoft.com/office/drawing/2014/main" id="{1CD0D4BD-BA0E-0C20-B35C-5F483273E882}"/>
              </a:ext>
            </a:extLst>
          </p:cNvPr>
          <p:cNvSpPr txBox="1"/>
          <p:nvPr/>
        </p:nvSpPr>
        <p:spPr>
          <a:xfrm>
            <a:off x="213324" y="5490309"/>
            <a:ext cx="5459295" cy="600164"/>
          </a:xfrm>
          <a:prstGeom prst="rect">
            <a:avLst/>
          </a:prstGeom>
          <a:noFill/>
        </p:spPr>
        <p:txBody>
          <a:bodyPr wrap="square">
            <a:spAutoFit/>
          </a:bodyPr>
          <a:lstStyle/>
          <a:p>
            <a:r>
              <a:rPr lang="en-US" sz="1100" b="1"/>
              <a:t>Note: </a:t>
            </a:r>
          </a:p>
          <a:p>
            <a:pPr marL="228600" indent="-228600">
              <a:buFont typeface="+mj-lt"/>
              <a:buAutoNum type="arabicPeriod"/>
            </a:pPr>
            <a:r>
              <a:rPr lang="en-US" sz="1100"/>
              <a:t>Publications included in this analysis were sourced from Dimensions, there may be other publications associated with this AMP outside of Dimensions </a:t>
            </a:r>
          </a:p>
        </p:txBody>
      </p:sp>
      <p:sp>
        <p:nvSpPr>
          <p:cNvPr id="145" name="Rectangle 144">
            <a:extLst>
              <a:ext uri="{FF2B5EF4-FFF2-40B4-BE49-F238E27FC236}">
                <a16:creationId xmlns:a16="http://schemas.microsoft.com/office/drawing/2014/main" id="{DCD63ED2-474B-DD18-6D3A-AAD7AEF02A1B}"/>
              </a:ext>
            </a:extLst>
          </p:cNvPr>
          <p:cNvSpPr/>
          <p:nvPr/>
        </p:nvSpPr>
        <p:spPr>
          <a:xfrm>
            <a:off x="301200" y="1932752"/>
            <a:ext cx="4601134" cy="3561293"/>
          </a:xfrm>
          <a:prstGeom prst="rect">
            <a:avLst/>
          </a:prstGeom>
          <a:no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spcBef>
                <a:spcPts val="600"/>
              </a:spcBef>
              <a:buFont typeface="Arial,Sans-Serif" panose="020B0604020202020204" pitchFamily="34" charset="0"/>
              <a:buChar char="•"/>
            </a:pPr>
            <a:r>
              <a:rPr lang="en-US" sz="1600">
                <a:solidFill>
                  <a:schemeClr val="tx1"/>
                </a:solidFill>
                <a:cs typeface="Arial"/>
              </a:rPr>
              <a:t>Journals publishing Suicide Prevention AMP research have </a:t>
            </a:r>
            <a:r>
              <a:rPr lang="en-US" sz="1600" b="1">
                <a:solidFill>
                  <a:schemeClr val="tx1"/>
                </a:solidFill>
                <a:cs typeface="Arial"/>
              </a:rPr>
              <a:t>an average SJR of 1.56</a:t>
            </a:r>
          </a:p>
          <a:p>
            <a:pPr marL="742950" lvl="1" indent="-285750">
              <a:spcBef>
                <a:spcPts val="600"/>
              </a:spcBef>
              <a:buFont typeface="Arial,Sans-Serif" panose="020B0604020202020204" pitchFamily="34" charset="0"/>
              <a:buChar char="•"/>
            </a:pPr>
            <a:r>
              <a:rPr lang="en-US" sz="1400">
                <a:solidFill>
                  <a:schemeClr val="tx1"/>
                </a:solidFill>
                <a:cs typeface="Arial"/>
              </a:rPr>
              <a:t>An SJR over 1 indicates that a journal has an above average influence, meaning SP AMP research is being published in impactful sources</a:t>
            </a:r>
          </a:p>
          <a:p>
            <a:pPr marL="285750" indent="-285750">
              <a:spcBef>
                <a:spcPts val="600"/>
              </a:spcBef>
              <a:buFont typeface="Arial,Sans-Serif" panose="020B0604020202020204" pitchFamily="34" charset="0"/>
              <a:buChar char="•"/>
            </a:pPr>
            <a:r>
              <a:rPr lang="en-US" sz="1600">
                <a:solidFill>
                  <a:schemeClr val="tx1"/>
                </a:solidFill>
                <a:cs typeface="Arial"/>
              </a:rPr>
              <a:t>The highest SJR rank for a journal publishing an AMP publication was 8.24</a:t>
            </a:r>
          </a:p>
          <a:p>
            <a:pPr marL="285750" indent="-285750">
              <a:spcBef>
                <a:spcPts val="600"/>
              </a:spcBef>
              <a:buFont typeface="Arial,Sans-Serif" panose="020B0604020202020204" pitchFamily="34" charset="0"/>
              <a:buChar char="•"/>
            </a:pPr>
            <a:r>
              <a:rPr lang="en-US" sz="1600" i="1">
                <a:solidFill>
                  <a:schemeClr val="tx1"/>
                </a:solidFill>
                <a:cs typeface="Arial"/>
              </a:rPr>
              <a:t>Psychiatry Research</a:t>
            </a:r>
            <a:r>
              <a:rPr lang="en-US" sz="1600">
                <a:solidFill>
                  <a:schemeClr val="tx1"/>
                </a:solidFill>
                <a:cs typeface="Arial"/>
              </a:rPr>
              <a:t> and </a:t>
            </a:r>
            <a:r>
              <a:rPr lang="en-US" sz="1600" i="1">
                <a:solidFill>
                  <a:schemeClr val="tx1"/>
                </a:solidFill>
                <a:cs typeface="Arial"/>
              </a:rPr>
              <a:t>Suicide and Life-Threatening Behavior</a:t>
            </a:r>
            <a:r>
              <a:rPr lang="en-US" sz="1600">
                <a:solidFill>
                  <a:schemeClr val="tx1"/>
                </a:solidFill>
                <a:cs typeface="Arial"/>
              </a:rPr>
              <a:t> each published 12 papers resulting from the Suicide Prevention AMP</a:t>
            </a:r>
            <a:endParaRPr lang="en-US" sz="1600" i="1">
              <a:solidFill>
                <a:schemeClr val="tx1"/>
              </a:solidFill>
              <a:cs typeface="Arial"/>
            </a:endParaRPr>
          </a:p>
        </p:txBody>
      </p:sp>
      <p:sp>
        <p:nvSpPr>
          <p:cNvPr id="146" name="TextBox 145">
            <a:extLst>
              <a:ext uri="{FF2B5EF4-FFF2-40B4-BE49-F238E27FC236}">
                <a16:creationId xmlns:a16="http://schemas.microsoft.com/office/drawing/2014/main" id="{8A5F34B9-8015-7E07-C3A5-D69447F0A6AA}"/>
              </a:ext>
            </a:extLst>
          </p:cNvPr>
          <p:cNvSpPr txBox="1"/>
          <p:nvPr/>
        </p:nvSpPr>
        <p:spPr>
          <a:xfrm>
            <a:off x="343033" y="890952"/>
            <a:ext cx="11556658" cy="369332"/>
          </a:xfrm>
          <a:prstGeom prst="rect">
            <a:avLst/>
          </a:prstGeom>
          <a:noFill/>
        </p:spPr>
        <p:txBody>
          <a:bodyPr wrap="square" lIns="91440" tIns="45720" rIns="91440" bIns="45720" rtlCol="0" anchor="t">
            <a:spAutoFit/>
          </a:bodyPr>
          <a:lstStyle/>
          <a:p>
            <a:r>
              <a:rPr lang="en-US" b="1" i="1">
                <a:cs typeface="Calibri"/>
              </a:rPr>
              <a:t>Most publications from the Suicide Prevention AMP tend to have a </a:t>
            </a:r>
            <a:r>
              <a:rPr lang="en-US" b="1" i="1" err="1">
                <a:cs typeface="Calibri"/>
              </a:rPr>
              <a:t>SCImago</a:t>
            </a:r>
            <a:r>
              <a:rPr lang="en-US" b="1" i="1">
                <a:cs typeface="Calibri"/>
              </a:rPr>
              <a:t> Journal Rank between 1 and 2</a:t>
            </a:r>
          </a:p>
        </p:txBody>
      </p:sp>
      <p:grpSp>
        <p:nvGrpSpPr>
          <p:cNvPr id="5" name="Group 4">
            <a:extLst>
              <a:ext uri="{FF2B5EF4-FFF2-40B4-BE49-F238E27FC236}">
                <a16:creationId xmlns:a16="http://schemas.microsoft.com/office/drawing/2014/main" id="{7F0F9356-B13C-0167-2005-09A81B639AE0}"/>
              </a:ext>
            </a:extLst>
          </p:cNvPr>
          <p:cNvGrpSpPr/>
          <p:nvPr/>
        </p:nvGrpSpPr>
        <p:grpSpPr>
          <a:xfrm>
            <a:off x="5233182" y="2069510"/>
            <a:ext cx="6400800" cy="3437773"/>
            <a:chOff x="914400" y="914400"/>
            <a:chExt cx="6400800" cy="3657600"/>
          </a:xfrm>
        </p:grpSpPr>
        <p:sp>
          <p:nvSpPr>
            <p:cNvPr id="7" name="rc3">
              <a:extLst>
                <a:ext uri="{FF2B5EF4-FFF2-40B4-BE49-F238E27FC236}">
                  <a16:creationId xmlns:a16="http://schemas.microsoft.com/office/drawing/2014/main" id="{2293AD92-05E8-1AD7-BB93-592CA6057A3A}"/>
                </a:ext>
              </a:extLst>
            </p:cNvPr>
            <p:cNvSpPr/>
            <p:nvPr/>
          </p:nvSpPr>
          <p:spPr>
            <a:xfrm>
              <a:off x="914400" y="914400"/>
              <a:ext cx="6400800" cy="3657600"/>
            </a:xfrm>
            <a:prstGeom prst="rect">
              <a:avLst/>
            </a:prstGeom>
            <a:solidFill>
              <a:srgbClr val="FFFFFF">
                <a:alpha val="100000"/>
              </a:srgbClr>
            </a:solidFill>
            <a:ln w="9525" cap="rnd">
              <a:solidFill>
                <a:srgbClr val="FFFFFF">
                  <a:alpha val="100000"/>
                </a:srgbClr>
              </a:solidFill>
              <a:prstDash val="solid"/>
              <a:round/>
            </a:ln>
          </p:spPr>
          <p:txBody>
            <a:bodyPr/>
            <a:lstStyle/>
            <a:p>
              <a:endParaRPr sz="2000"/>
            </a:p>
          </p:txBody>
        </p:sp>
        <p:sp>
          <p:nvSpPr>
            <p:cNvPr id="8" name="rc4">
              <a:extLst>
                <a:ext uri="{FF2B5EF4-FFF2-40B4-BE49-F238E27FC236}">
                  <a16:creationId xmlns:a16="http://schemas.microsoft.com/office/drawing/2014/main" id="{10099EBF-63B1-7939-9056-E1DF6F011D11}"/>
                </a:ext>
              </a:extLst>
            </p:cNvPr>
            <p:cNvSpPr/>
            <p:nvPr/>
          </p:nvSpPr>
          <p:spPr>
            <a:xfrm>
              <a:off x="914400" y="914400"/>
              <a:ext cx="6400800" cy="3657600"/>
            </a:xfrm>
            <a:prstGeom prst="rect">
              <a:avLst/>
            </a:prstGeom>
            <a:solidFill>
              <a:srgbClr val="FFFFFF">
                <a:alpha val="100000"/>
              </a:srgbClr>
            </a:solidFill>
            <a:ln w="12318" cap="rnd">
              <a:solidFill>
                <a:srgbClr val="FFFFFF">
                  <a:alpha val="100000"/>
                </a:srgbClr>
              </a:solidFill>
              <a:prstDash val="solid"/>
              <a:round/>
            </a:ln>
          </p:spPr>
          <p:txBody>
            <a:bodyPr/>
            <a:lstStyle/>
            <a:p>
              <a:endParaRPr sz="2000"/>
            </a:p>
          </p:txBody>
        </p:sp>
        <p:sp>
          <p:nvSpPr>
            <p:cNvPr id="9" name="rc5">
              <a:extLst>
                <a:ext uri="{FF2B5EF4-FFF2-40B4-BE49-F238E27FC236}">
                  <a16:creationId xmlns:a16="http://schemas.microsoft.com/office/drawing/2014/main" id="{F67B50A3-9305-B4ED-3811-D47198DB6A9F}"/>
                </a:ext>
              </a:extLst>
            </p:cNvPr>
            <p:cNvSpPr/>
            <p:nvPr/>
          </p:nvSpPr>
          <p:spPr>
            <a:xfrm>
              <a:off x="1348656" y="1205616"/>
              <a:ext cx="5903280" cy="2955753"/>
            </a:xfrm>
            <a:prstGeom prst="rect">
              <a:avLst/>
            </a:prstGeom>
            <a:solidFill>
              <a:srgbClr val="FFFFFF">
                <a:alpha val="100000"/>
              </a:srgbClr>
            </a:solidFill>
          </p:spPr>
          <p:txBody>
            <a:bodyPr/>
            <a:lstStyle/>
            <a:p>
              <a:endParaRPr sz="2000"/>
            </a:p>
          </p:txBody>
        </p:sp>
        <p:sp>
          <p:nvSpPr>
            <p:cNvPr id="10" name="pl6">
              <a:extLst>
                <a:ext uri="{FF2B5EF4-FFF2-40B4-BE49-F238E27FC236}">
                  <a16:creationId xmlns:a16="http://schemas.microsoft.com/office/drawing/2014/main" id="{38545883-C089-318C-4468-2B46BB2ECDA5}"/>
                </a:ext>
              </a:extLst>
            </p:cNvPr>
            <p:cNvSpPr/>
            <p:nvPr/>
          </p:nvSpPr>
          <p:spPr>
            <a:xfrm>
              <a:off x="1348656" y="4161369"/>
              <a:ext cx="5903280" cy="0"/>
            </a:xfrm>
            <a:custGeom>
              <a:avLst/>
              <a:gdLst/>
              <a:ahLst/>
              <a:cxnLst/>
              <a:rect l="0" t="0" r="0" b="0"/>
              <a:pathLst>
                <a:path w="5903280">
                  <a:moveTo>
                    <a:pt x="0" y="0"/>
                  </a:moveTo>
                  <a:lnTo>
                    <a:pt x="5903280" y="0"/>
                  </a:lnTo>
                  <a:lnTo>
                    <a:pt x="5903280" y="0"/>
                  </a:lnTo>
                </a:path>
              </a:pathLst>
            </a:custGeom>
            <a:ln w="12318" cap="flat">
              <a:solidFill>
                <a:srgbClr val="EBEBEB">
                  <a:alpha val="100000"/>
                </a:srgbClr>
              </a:solidFill>
              <a:prstDash val="solid"/>
              <a:round/>
            </a:ln>
          </p:spPr>
          <p:txBody>
            <a:bodyPr/>
            <a:lstStyle/>
            <a:p>
              <a:endParaRPr sz="2000"/>
            </a:p>
          </p:txBody>
        </p:sp>
        <p:sp>
          <p:nvSpPr>
            <p:cNvPr id="11" name="pl7">
              <a:extLst>
                <a:ext uri="{FF2B5EF4-FFF2-40B4-BE49-F238E27FC236}">
                  <a16:creationId xmlns:a16="http://schemas.microsoft.com/office/drawing/2014/main" id="{895D3F6C-61FE-0403-5F8F-DE382FBB1493}"/>
                </a:ext>
              </a:extLst>
            </p:cNvPr>
            <p:cNvSpPr/>
            <p:nvPr/>
          </p:nvSpPr>
          <p:spPr>
            <a:xfrm>
              <a:off x="1348656" y="3937448"/>
              <a:ext cx="5903280" cy="0"/>
            </a:xfrm>
            <a:custGeom>
              <a:avLst/>
              <a:gdLst/>
              <a:ahLst/>
              <a:cxnLst/>
              <a:rect l="0" t="0" r="0" b="0"/>
              <a:pathLst>
                <a:path w="5903280">
                  <a:moveTo>
                    <a:pt x="0" y="0"/>
                  </a:moveTo>
                  <a:lnTo>
                    <a:pt x="5903280" y="0"/>
                  </a:lnTo>
                  <a:lnTo>
                    <a:pt x="5903280" y="0"/>
                  </a:lnTo>
                </a:path>
              </a:pathLst>
            </a:custGeom>
            <a:ln w="12318" cap="flat">
              <a:solidFill>
                <a:srgbClr val="EBEBEB">
                  <a:alpha val="100000"/>
                </a:srgbClr>
              </a:solidFill>
              <a:prstDash val="solid"/>
              <a:round/>
            </a:ln>
          </p:spPr>
          <p:txBody>
            <a:bodyPr/>
            <a:lstStyle/>
            <a:p>
              <a:endParaRPr sz="2000"/>
            </a:p>
          </p:txBody>
        </p:sp>
        <p:sp>
          <p:nvSpPr>
            <p:cNvPr id="12" name="pl8">
              <a:extLst>
                <a:ext uri="{FF2B5EF4-FFF2-40B4-BE49-F238E27FC236}">
                  <a16:creationId xmlns:a16="http://schemas.microsoft.com/office/drawing/2014/main" id="{77B769E2-6DD7-1A9B-DA64-79AA634232F3}"/>
                </a:ext>
              </a:extLst>
            </p:cNvPr>
            <p:cNvSpPr/>
            <p:nvPr/>
          </p:nvSpPr>
          <p:spPr>
            <a:xfrm>
              <a:off x="1348656" y="3713528"/>
              <a:ext cx="5903280" cy="0"/>
            </a:xfrm>
            <a:custGeom>
              <a:avLst/>
              <a:gdLst/>
              <a:ahLst/>
              <a:cxnLst/>
              <a:rect l="0" t="0" r="0" b="0"/>
              <a:pathLst>
                <a:path w="5903280">
                  <a:moveTo>
                    <a:pt x="0" y="0"/>
                  </a:moveTo>
                  <a:lnTo>
                    <a:pt x="5903280" y="0"/>
                  </a:lnTo>
                  <a:lnTo>
                    <a:pt x="5903280" y="0"/>
                  </a:lnTo>
                </a:path>
              </a:pathLst>
            </a:custGeom>
            <a:ln w="12318" cap="flat">
              <a:solidFill>
                <a:srgbClr val="EBEBEB">
                  <a:alpha val="100000"/>
                </a:srgbClr>
              </a:solidFill>
              <a:prstDash val="solid"/>
              <a:round/>
            </a:ln>
          </p:spPr>
          <p:txBody>
            <a:bodyPr/>
            <a:lstStyle/>
            <a:p>
              <a:endParaRPr sz="2000"/>
            </a:p>
          </p:txBody>
        </p:sp>
        <p:sp>
          <p:nvSpPr>
            <p:cNvPr id="13" name="pl9">
              <a:extLst>
                <a:ext uri="{FF2B5EF4-FFF2-40B4-BE49-F238E27FC236}">
                  <a16:creationId xmlns:a16="http://schemas.microsoft.com/office/drawing/2014/main" id="{9A8E1D62-407B-BFFE-1957-FFC37B1921A3}"/>
                </a:ext>
              </a:extLst>
            </p:cNvPr>
            <p:cNvSpPr/>
            <p:nvPr/>
          </p:nvSpPr>
          <p:spPr>
            <a:xfrm>
              <a:off x="1348656" y="3489607"/>
              <a:ext cx="5903280" cy="0"/>
            </a:xfrm>
            <a:custGeom>
              <a:avLst/>
              <a:gdLst/>
              <a:ahLst/>
              <a:cxnLst/>
              <a:rect l="0" t="0" r="0" b="0"/>
              <a:pathLst>
                <a:path w="5903280">
                  <a:moveTo>
                    <a:pt x="0" y="0"/>
                  </a:moveTo>
                  <a:lnTo>
                    <a:pt x="5903280" y="0"/>
                  </a:lnTo>
                  <a:lnTo>
                    <a:pt x="5903280" y="0"/>
                  </a:lnTo>
                </a:path>
              </a:pathLst>
            </a:custGeom>
            <a:ln w="12318" cap="flat">
              <a:solidFill>
                <a:srgbClr val="EBEBEB">
                  <a:alpha val="100000"/>
                </a:srgbClr>
              </a:solidFill>
              <a:prstDash val="solid"/>
              <a:round/>
            </a:ln>
          </p:spPr>
          <p:txBody>
            <a:bodyPr/>
            <a:lstStyle/>
            <a:p>
              <a:endParaRPr sz="2000"/>
            </a:p>
          </p:txBody>
        </p:sp>
        <p:sp>
          <p:nvSpPr>
            <p:cNvPr id="14" name="pl10">
              <a:extLst>
                <a:ext uri="{FF2B5EF4-FFF2-40B4-BE49-F238E27FC236}">
                  <a16:creationId xmlns:a16="http://schemas.microsoft.com/office/drawing/2014/main" id="{DC564339-D7B2-160D-463E-AA76A91C99D3}"/>
                </a:ext>
              </a:extLst>
            </p:cNvPr>
            <p:cNvSpPr/>
            <p:nvPr/>
          </p:nvSpPr>
          <p:spPr>
            <a:xfrm>
              <a:off x="1348656" y="3265686"/>
              <a:ext cx="5903280" cy="0"/>
            </a:xfrm>
            <a:custGeom>
              <a:avLst/>
              <a:gdLst/>
              <a:ahLst/>
              <a:cxnLst/>
              <a:rect l="0" t="0" r="0" b="0"/>
              <a:pathLst>
                <a:path w="5903280">
                  <a:moveTo>
                    <a:pt x="0" y="0"/>
                  </a:moveTo>
                  <a:lnTo>
                    <a:pt x="5903280" y="0"/>
                  </a:lnTo>
                  <a:lnTo>
                    <a:pt x="5903280" y="0"/>
                  </a:lnTo>
                </a:path>
              </a:pathLst>
            </a:custGeom>
            <a:ln w="12318" cap="flat">
              <a:solidFill>
                <a:srgbClr val="EBEBEB">
                  <a:alpha val="100000"/>
                </a:srgbClr>
              </a:solidFill>
              <a:prstDash val="solid"/>
              <a:round/>
            </a:ln>
          </p:spPr>
          <p:txBody>
            <a:bodyPr/>
            <a:lstStyle/>
            <a:p>
              <a:endParaRPr sz="2000"/>
            </a:p>
          </p:txBody>
        </p:sp>
        <p:sp>
          <p:nvSpPr>
            <p:cNvPr id="15" name="pl11">
              <a:extLst>
                <a:ext uri="{FF2B5EF4-FFF2-40B4-BE49-F238E27FC236}">
                  <a16:creationId xmlns:a16="http://schemas.microsoft.com/office/drawing/2014/main" id="{EC50D794-DAD6-566C-1F12-91625BB90B11}"/>
                </a:ext>
              </a:extLst>
            </p:cNvPr>
            <p:cNvSpPr/>
            <p:nvPr/>
          </p:nvSpPr>
          <p:spPr>
            <a:xfrm>
              <a:off x="1348656" y="3041766"/>
              <a:ext cx="5903280" cy="0"/>
            </a:xfrm>
            <a:custGeom>
              <a:avLst/>
              <a:gdLst/>
              <a:ahLst/>
              <a:cxnLst/>
              <a:rect l="0" t="0" r="0" b="0"/>
              <a:pathLst>
                <a:path w="5903280">
                  <a:moveTo>
                    <a:pt x="0" y="0"/>
                  </a:moveTo>
                  <a:lnTo>
                    <a:pt x="5903280" y="0"/>
                  </a:lnTo>
                  <a:lnTo>
                    <a:pt x="5903280" y="0"/>
                  </a:lnTo>
                </a:path>
              </a:pathLst>
            </a:custGeom>
            <a:ln w="12318" cap="flat">
              <a:solidFill>
                <a:srgbClr val="EBEBEB">
                  <a:alpha val="100000"/>
                </a:srgbClr>
              </a:solidFill>
              <a:prstDash val="solid"/>
              <a:round/>
            </a:ln>
          </p:spPr>
          <p:txBody>
            <a:bodyPr/>
            <a:lstStyle/>
            <a:p>
              <a:endParaRPr sz="2000"/>
            </a:p>
          </p:txBody>
        </p:sp>
        <p:sp>
          <p:nvSpPr>
            <p:cNvPr id="16" name="pl12">
              <a:extLst>
                <a:ext uri="{FF2B5EF4-FFF2-40B4-BE49-F238E27FC236}">
                  <a16:creationId xmlns:a16="http://schemas.microsoft.com/office/drawing/2014/main" id="{95866E8B-F900-4EC7-40C0-432DF1C045E8}"/>
                </a:ext>
              </a:extLst>
            </p:cNvPr>
            <p:cNvSpPr/>
            <p:nvPr/>
          </p:nvSpPr>
          <p:spPr>
            <a:xfrm>
              <a:off x="1348656" y="2817845"/>
              <a:ext cx="5903280" cy="0"/>
            </a:xfrm>
            <a:custGeom>
              <a:avLst/>
              <a:gdLst/>
              <a:ahLst/>
              <a:cxnLst/>
              <a:rect l="0" t="0" r="0" b="0"/>
              <a:pathLst>
                <a:path w="5903280">
                  <a:moveTo>
                    <a:pt x="0" y="0"/>
                  </a:moveTo>
                  <a:lnTo>
                    <a:pt x="5903280" y="0"/>
                  </a:lnTo>
                  <a:lnTo>
                    <a:pt x="5903280" y="0"/>
                  </a:lnTo>
                </a:path>
              </a:pathLst>
            </a:custGeom>
            <a:ln w="12318" cap="flat">
              <a:solidFill>
                <a:srgbClr val="EBEBEB">
                  <a:alpha val="100000"/>
                </a:srgbClr>
              </a:solidFill>
              <a:prstDash val="solid"/>
              <a:round/>
            </a:ln>
          </p:spPr>
          <p:txBody>
            <a:bodyPr/>
            <a:lstStyle/>
            <a:p>
              <a:endParaRPr sz="2000"/>
            </a:p>
          </p:txBody>
        </p:sp>
        <p:sp>
          <p:nvSpPr>
            <p:cNvPr id="17" name="pl13">
              <a:extLst>
                <a:ext uri="{FF2B5EF4-FFF2-40B4-BE49-F238E27FC236}">
                  <a16:creationId xmlns:a16="http://schemas.microsoft.com/office/drawing/2014/main" id="{CF436E47-6DAF-F145-A24A-F898455031C3}"/>
                </a:ext>
              </a:extLst>
            </p:cNvPr>
            <p:cNvSpPr/>
            <p:nvPr/>
          </p:nvSpPr>
          <p:spPr>
            <a:xfrm>
              <a:off x="1348656" y="2593924"/>
              <a:ext cx="5903280" cy="0"/>
            </a:xfrm>
            <a:custGeom>
              <a:avLst/>
              <a:gdLst/>
              <a:ahLst/>
              <a:cxnLst/>
              <a:rect l="0" t="0" r="0" b="0"/>
              <a:pathLst>
                <a:path w="5903280">
                  <a:moveTo>
                    <a:pt x="0" y="0"/>
                  </a:moveTo>
                  <a:lnTo>
                    <a:pt x="5903280" y="0"/>
                  </a:lnTo>
                  <a:lnTo>
                    <a:pt x="5903280" y="0"/>
                  </a:lnTo>
                </a:path>
              </a:pathLst>
            </a:custGeom>
            <a:ln w="12318" cap="flat">
              <a:solidFill>
                <a:srgbClr val="EBEBEB">
                  <a:alpha val="100000"/>
                </a:srgbClr>
              </a:solidFill>
              <a:prstDash val="solid"/>
              <a:round/>
            </a:ln>
          </p:spPr>
          <p:txBody>
            <a:bodyPr/>
            <a:lstStyle/>
            <a:p>
              <a:endParaRPr sz="2000"/>
            </a:p>
          </p:txBody>
        </p:sp>
        <p:sp>
          <p:nvSpPr>
            <p:cNvPr id="18" name="pl14">
              <a:extLst>
                <a:ext uri="{FF2B5EF4-FFF2-40B4-BE49-F238E27FC236}">
                  <a16:creationId xmlns:a16="http://schemas.microsoft.com/office/drawing/2014/main" id="{B7BB5990-0D61-DF84-CBBA-FA4D2B5926FC}"/>
                </a:ext>
              </a:extLst>
            </p:cNvPr>
            <p:cNvSpPr/>
            <p:nvPr/>
          </p:nvSpPr>
          <p:spPr>
            <a:xfrm>
              <a:off x="1348656" y="2370003"/>
              <a:ext cx="5903280" cy="0"/>
            </a:xfrm>
            <a:custGeom>
              <a:avLst/>
              <a:gdLst/>
              <a:ahLst/>
              <a:cxnLst/>
              <a:rect l="0" t="0" r="0" b="0"/>
              <a:pathLst>
                <a:path w="5903280">
                  <a:moveTo>
                    <a:pt x="0" y="0"/>
                  </a:moveTo>
                  <a:lnTo>
                    <a:pt x="5903280" y="0"/>
                  </a:lnTo>
                  <a:lnTo>
                    <a:pt x="5903280" y="0"/>
                  </a:lnTo>
                </a:path>
              </a:pathLst>
            </a:custGeom>
            <a:ln w="12318" cap="flat">
              <a:solidFill>
                <a:srgbClr val="EBEBEB">
                  <a:alpha val="100000"/>
                </a:srgbClr>
              </a:solidFill>
              <a:prstDash val="solid"/>
              <a:round/>
            </a:ln>
          </p:spPr>
          <p:txBody>
            <a:bodyPr/>
            <a:lstStyle/>
            <a:p>
              <a:endParaRPr sz="2000"/>
            </a:p>
          </p:txBody>
        </p:sp>
        <p:sp>
          <p:nvSpPr>
            <p:cNvPr id="19" name="pl15">
              <a:extLst>
                <a:ext uri="{FF2B5EF4-FFF2-40B4-BE49-F238E27FC236}">
                  <a16:creationId xmlns:a16="http://schemas.microsoft.com/office/drawing/2014/main" id="{E0BA4526-EF4C-CF4A-9311-39B10815CB16}"/>
                </a:ext>
              </a:extLst>
            </p:cNvPr>
            <p:cNvSpPr/>
            <p:nvPr/>
          </p:nvSpPr>
          <p:spPr>
            <a:xfrm>
              <a:off x="1348656" y="2146083"/>
              <a:ext cx="5903280" cy="0"/>
            </a:xfrm>
            <a:custGeom>
              <a:avLst/>
              <a:gdLst/>
              <a:ahLst/>
              <a:cxnLst/>
              <a:rect l="0" t="0" r="0" b="0"/>
              <a:pathLst>
                <a:path w="5903280">
                  <a:moveTo>
                    <a:pt x="0" y="0"/>
                  </a:moveTo>
                  <a:lnTo>
                    <a:pt x="5903280" y="0"/>
                  </a:lnTo>
                  <a:lnTo>
                    <a:pt x="5903280" y="0"/>
                  </a:lnTo>
                </a:path>
              </a:pathLst>
            </a:custGeom>
            <a:ln w="12318" cap="flat">
              <a:solidFill>
                <a:srgbClr val="EBEBEB">
                  <a:alpha val="100000"/>
                </a:srgbClr>
              </a:solidFill>
              <a:prstDash val="solid"/>
              <a:round/>
            </a:ln>
          </p:spPr>
          <p:txBody>
            <a:bodyPr/>
            <a:lstStyle/>
            <a:p>
              <a:endParaRPr sz="2000"/>
            </a:p>
          </p:txBody>
        </p:sp>
        <p:sp>
          <p:nvSpPr>
            <p:cNvPr id="20" name="pl16">
              <a:extLst>
                <a:ext uri="{FF2B5EF4-FFF2-40B4-BE49-F238E27FC236}">
                  <a16:creationId xmlns:a16="http://schemas.microsoft.com/office/drawing/2014/main" id="{AF1D30FD-EDAA-DF40-C796-C5EA022AB662}"/>
                </a:ext>
              </a:extLst>
            </p:cNvPr>
            <p:cNvSpPr/>
            <p:nvPr/>
          </p:nvSpPr>
          <p:spPr>
            <a:xfrm>
              <a:off x="1348656" y="1922162"/>
              <a:ext cx="5903280" cy="0"/>
            </a:xfrm>
            <a:custGeom>
              <a:avLst/>
              <a:gdLst/>
              <a:ahLst/>
              <a:cxnLst/>
              <a:rect l="0" t="0" r="0" b="0"/>
              <a:pathLst>
                <a:path w="5903280">
                  <a:moveTo>
                    <a:pt x="0" y="0"/>
                  </a:moveTo>
                  <a:lnTo>
                    <a:pt x="5903280" y="0"/>
                  </a:lnTo>
                  <a:lnTo>
                    <a:pt x="5903280" y="0"/>
                  </a:lnTo>
                </a:path>
              </a:pathLst>
            </a:custGeom>
            <a:ln w="12318" cap="flat">
              <a:solidFill>
                <a:srgbClr val="EBEBEB">
                  <a:alpha val="100000"/>
                </a:srgbClr>
              </a:solidFill>
              <a:prstDash val="solid"/>
              <a:round/>
            </a:ln>
          </p:spPr>
          <p:txBody>
            <a:bodyPr/>
            <a:lstStyle/>
            <a:p>
              <a:endParaRPr sz="2000"/>
            </a:p>
          </p:txBody>
        </p:sp>
        <p:sp>
          <p:nvSpPr>
            <p:cNvPr id="21" name="pl17">
              <a:extLst>
                <a:ext uri="{FF2B5EF4-FFF2-40B4-BE49-F238E27FC236}">
                  <a16:creationId xmlns:a16="http://schemas.microsoft.com/office/drawing/2014/main" id="{D8538553-459D-5ED6-61E2-DD49AE7B797C}"/>
                </a:ext>
              </a:extLst>
            </p:cNvPr>
            <p:cNvSpPr/>
            <p:nvPr/>
          </p:nvSpPr>
          <p:spPr>
            <a:xfrm>
              <a:off x="1348656" y="1698241"/>
              <a:ext cx="5903280" cy="0"/>
            </a:xfrm>
            <a:custGeom>
              <a:avLst/>
              <a:gdLst/>
              <a:ahLst/>
              <a:cxnLst/>
              <a:rect l="0" t="0" r="0" b="0"/>
              <a:pathLst>
                <a:path w="5903280">
                  <a:moveTo>
                    <a:pt x="0" y="0"/>
                  </a:moveTo>
                  <a:lnTo>
                    <a:pt x="5903280" y="0"/>
                  </a:lnTo>
                  <a:lnTo>
                    <a:pt x="5903280" y="0"/>
                  </a:lnTo>
                </a:path>
              </a:pathLst>
            </a:custGeom>
            <a:ln w="12318" cap="flat">
              <a:solidFill>
                <a:srgbClr val="EBEBEB">
                  <a:alpha val="100000"/>
                </a:srgbClr>
              </a:solidFill>
              <a:prstDash val="solid"/>
              <a:round/>
            </a:ln>
          </p:spPr>
          <p:txBody>
            <a:bodyPr/>
            <a:lstStyle/>
            <a:p>
              <a:endParaRPr sz="2000"/>
            </a:p>
          </p:txBody>
        </p:sp>
        <p:sp>
          <p:nvSpPr>
            <p:cNvPr id="22" name="pl18">
              <a:extLst>
                <a:ext uri="{FF2B5EF4-FFF2-40B4-BE49-F238E27FC236}">
                  <a16:creationId xmlns:a16="http://schemas.microsoft.com/office/drawing/2014/main" id="{BE6AA939-0510-0322-BF4B-1D95DD047E64}"/>
                </a:ext>
              </a:extLst>
            </p:cNvPr>
            <p:cNvSpPr/>
            <p:nvPr/>
          </p:nvSpPr>
          <p:spPr>
            <a:xfrm>
              <a:off x="1348656" y="1474321"/>
              <a:ext cx="5903280" cy="0"/>
            </a:xfrm>
            <a:custGeom>
              <a:avLst/>
              <a:gdLst/>
              <a:ahLst/>
              <a:cxnLst/>
              <a:rect l="0" t="0" r="0" b="0"/>
              <a:pathLst>
                <a:path w="5903280">
                  <a:moveTo>
                    <a:pt x="0" y="0"/>
                  </a:moveTo>
                  <a:lnTo>
                    <a:pt x="5903280" y="0"/>
                  </a:lnTo>
                  <a:lnTo>
                    <a:pt x="5903280" y="0"/>
                  </a:lnTo>
                </a:path>
              </a:pathLst>
            </a:custGeom>
            <a:ln w="12318" cap="flat">
              <a:solidFill>
                <a:srgbClr val="EBEBEB">
                  <a:alpha val="100000"/>
                </a:srgbClr>
              </a:solidFill>
              <a:prstDash val="solid"/>
              <a:round/>
            </a:ln>
          </p:spPr>
          <p:txBody>
            <a:bodyPr/>
            <a:lstStyle/>
            <a:p>
              <a:endParaRPr sz="2000"/>
            </a:p>
          </p:txBody>
        </p:sp>
        <p:sp>
          <p:nvSpPr>
            <p:cNvPr id="23" name="pl19">
              <a:extLst>
                <a:ext uri="{FF2B5EF4-FFF2-40B4-BE49-F238E27FC236}">
                  <a16:creationId xmlns:a16="http://schemas.microsoft.com/office/drawing/2014/main" id="{70A5F69F-DD69-B218-86AC-4D536356D5FA}"/>
                </a:ext>
              </a:extLst>
            </p:cNvPr>
            <p:cNvSpPr/>
            <p:nvPr/>
          </p:nvSpPr>
          <p:spPr>
            <a:xfrm>
              <a:off x="1348656" y="1250400"/>
              <a:ext cx="5903280" cy="0"/>
            </a:xfrm>
            <a:custGeom>
              <a:avLst/>
              <a:gdLst/>
              <a:ahLst/>
              <a:cxnLst/>
              <a:rect l="0" t="0" r="0" b="0"/>
              <a:pathLst>
                <a:path w="5903280">
                  <a:moveTo>
                    <a:pt x="0" y="0"/>
                  </a:moveTo>
                  <a:lnTo>
                    <a:pt x="5903280" y="0"/>
                  </a:lnTo>
                  <a:lnTo>
                    <a:pt x="5903280" y="0"/>
                  </a:lnTo>
                </a:path>
              </a:pathLst>
            </a:custGeom>
            <a:ln w="12318" cap="flat">
              <a:solidFill>
                <a:srgbClr val="EBEBEB">
                  <a:alpha val="100000"/>
                </a:srgbClr>
              </a:solidFill>
              <a:prstDash val="solid"/>
              <a:round/>
            </a:ln>
          </p:spPr>
          <p:txBody>
            <a:bodyPr/>
            <a:lstStyle/>
            <a:p>
              <a:endParaRPr sz="2000"/>
            </a:p>
          </p:txBody>
        </p:sp>
        <p:sp>
          <p:nvSpPr>
            <p:cNvPr id="24" name="pl20">
              <a:extLst>
                <a:ext uri="{FF2B5EF4-FFF2-40B4-BE49-F238E27FC236}">
                  <a16:creationId xmlns:a16="http://schemas.microsoft.com/office/drawing/2014/main" id="{C2FC5204-D8D4-E228-D75F-D9E5892FB162}"/>
                </a:ext>
              </a:extLst>
            </p:cNvPr>
            <p:cNvSpPr/>
            <p:nvPr/>
          </p:nvSpPr>
          <p:spPr>
            <a:xfrm>
              <a:off x="1923769"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sz="2000"/>
            </a:p>
          </p:txBody>
        </p:sp>
        <p:sp>
          <p:nvSpPr>
            <p:cNvPr id="25" name="pl21">
              <a:extLst>
                <a:ext uri="{FF2B5EF4-FFF2-40B4-BE49-F238E27FC236}">
                  <a16:creationId xmlns:a16="http://schemas.microsoft.com/office/drawing/2014/main" id="{0DC5D872-090A-983D-B8CF-D277AC244E80}"/>
                </a:ext>
              </a:extLst>
            </p:cNvPr>
            <p:cNvSpPr/>
            <p:nvPr/>
          </p:nvSpPr>
          <p:spPr>
            <a:xfrm>
              <a:off x="2585579"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sz="2000"/>
            </a:p>
          </p:txBody>
        </p:sp>
        <p:sp>
          <p:nvSpPr>
            <p:cNvPr id="26" name="pl22">
              <a:extLst>
                <a:ext uri="{FF2B5EF4-FFF2-40B4-BE49-F238E27FC236}">
                  <a16:creationId xmlns:a16="http://schemas.microsoft.com/office/drawing/2014/main" id="{8C1C14D7-E91F-9FF4-8EA0-6E6D0F008ED8}"/>
                </a:ext>
              </a:extLst>
            </p:cNvPr>
            <p:cNvSpPr/>
            <p:nvPr/>
          </p:nvSpPr>
          <p:spPr>
            <a:xfrm>
              <a:off x="3247390"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sz="2000"/>
            </a:p>
          </p:txBody>
        </p:sp>
        <p:sp>
          <p:nvSpPr>
            <p:cNvPr id="27" name="pl23">
              <a:extLst>
                <a:ext uri="{FF2B5EF4-FFF2-40B4-BE49-F238E27FC236}">
                  <a16:creationId xmlns:a16="http://schemas.microsoft.com/office/drawing/2014/main" id="{14BF720C-6B3A-1BEA-1B77-82ABF59ED8FA}"/>
                </a:ext>
              </a:extLst>
            </p:cNvPr>
            <p:cNvSpPr/>
            <p:nvPr/>
          </p:nvSpPr>
          <p:spPr>
            <a:xfrm>
              <a:off x="3909200"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sz="2000"/>
            </a:p>
          </p:txBody>
        </p:sp>
        <p:sp>
          <p:nvSpPr>
            <p:cNvPr id="28" name="pl24">
              <a:extLst>
                <a:ext uri="{FF2B5EF4-FFF2-40B4-BE49-F238E27FC236}">
                  <a16:creationId xmlns:a16="http://schemas.microsoft.com/office/drawing/2014/main" id="{31D57D65-A691-4BD2-8322-1E1A34D6000C}"/>
                </a:ext>
              </a:extLst>
            </p:cNvPr>
            <p:cNvSpPr/>
            <p:nvPr/>
          </p:nvSpPr>
          <p:spPr>
            <a:xfrm>
              <a:off x="4571010"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sz="2000"/>
            </a:p>
          </p:txBody>
        </p:sp>
        <p:sp>
          <p:nvSpPr>
            <p:cNvPr id="29" name="pl25">
              <a:extLst>
                <a:ext uri="{FF2B5EF4-FFF2-40B4-BE49-F238E27FC236}">
                  <a16:creationId xmlns:a16="http://schemas.microsoft.com/office/drawing/2014/main" id="{0F844D49-BBB1-5917-A00D-B78E6BA7C8EB}"/>
                </a:ext>
              </a:extLst>
            </p:cNvPr>
            <p:cNvSpPr/>
            <p:nvPr/>
          </p:nvSpPr>
          <p:spPr>
            <a:xfrm>
              <a:off x="5232820"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sz="2000"/>
            </a:p>
          </p:txBody>
        </p:sp>
        <p:sp>
          <p:nvSpPr>
            <p:cNvPr id="30" name="pl26">
              <a:extLst>
                <a:ext uri="{FF2B5EF4-FFF2-40B4-BE49-F238E27FC236}">
                  <a16:creationId xmlns:a16="http://schemas.microsoft.com/office/drawing/2014/main" id="{FA2A0390-3986-7391-8E93-FA31BFC649C3}"/>
                </a:ext>
              </a:extLst>
            </p:cNvPr>
            <p:cNvSpPr/>
            <p:nvPr/>
          </p:nvSpPr>
          <p:spPr>
            <a:xfrm>
              <a:off x="5894630"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sz="2000"/>
            </a:p>
          </p:txBody>
        </p:sp>
        <p:sp>
          <p:nvSpPr>
            <p:cNvPr id="31" name="pl27">
              <a:extLst>
                <a:ext uri="{FF2B5EF4-FFF2-40B4-BE49-F238E27FC236}">
                  <a16:creationId xmlns:a16="http://schemas.microsoft.com/office/drawing/2014/main" id="{E2248789-B735-B5A1-01DF-F86D16EC697F}"/>
                </a:ext>
              </a:extLst>
            </p:cNvPr>
            <p:cNvSpPr/>
            <p:nvPr/>
          </p:nvSpPr>
          <p:spPr>
            <a:xfrm>
              <a:off x="6556440"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sz="2000"/>
            </a:p>
          </p:txBody>
        </p:sp>
        <p:sp>
          <p:nvSpPr>
            <p:cNvPr id="32" name="pl28">
              <a:extLst>
                <a:ext uri="{FF2B5EF4-FFF2-40B4-BE49-F238E27FC236}">
                  <a16:creationId xmlns:a16="http://schemas.microsoft.com/office/drawing/2014/main" id="{02EFDA00-6E7F-4F24-B904-3C2EE0A84D7F}"/>
                </a:ext>
              </a:extLst>
            </p:cNvPr>
            <p:cNvSpPr/>
            <p:nvPr/>
          </p:nvSpPr>
          <p:spPr>
            <a:xfrm>
              <a:off x="7218251"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sz="2000"/>
            </a:p>
          </p:txBody>
        </p:sp>
        <p:sp>
          <p:nvSpPr>
            <p:cNvPr id="33" name="pt29">
              <a:extLst>
                <a:ext uri="{FF2B5EF4-FFF2-40B4-BE49-F238E27FC236}">
                  <a16:creationId xmlns:a16="http://schemas.microsoft.com/office/drawing/2014/main" id="{BE374FD7-A91D-F221-B671-038FD4080B35}"/>
                </a:ext>
              </a:extLst>
            </p:cNvPr>
            <p:cNvSpPr/>
            <p:nvPr/>
          </p:nvSpPr>
          <p:spPr>
            <a:xfrm>
              <a:off x="1686502"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34" name="pt30">
              <a:extLst>
                <a:ext uri="{FF2B5EF4-FFF2-40B4-BE49-F238E27FC236}">
                  <a16:creationId xmlns:a16="http://schemas.microsoft.com/office/drawing/2014/main" id="{3B0187A2-3FE1-34F0-4BB0-C900327D1433}"/>
                </a:ext>
              </a:extLst>
            </p:cNvPr>
            <p:cNvSpPr/>
            <p:nvPr/>
          </p:nvSpPr>
          <p:spPr>
            <a:xfrm>
              <a:off x="2931367" y="3688702"/>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35" name="pt31">
              <a:extLst>
                <a:ext uri="{FF2B5EF4-FFF2-40B4-BE49-F238E27FC236}">
                  <a16:creationId xmlns:a16="http://schemas.microsoft.com/office/drawing/2014/main" id="{4073CE49-E931-F0C9-EAB1-82516F0AD06C}"/>
                </a:ext>
              </a:extLst>
            </p:cNvPr>
            <p:cNvSpPr/>
            <p:nvPr/>
          </p:nvSpPr>
          <p:spPr>
            <a:xfrm>
              <a:off x="2051160"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36" name="pt32">
              <a:extLst>
                <a:ext uri="{FF2B5EF4-FFF2-40B4-BE49-F238E27FC236}">
                  <a16:creationId xmlns:a16="http://schemas.microsoft.com/office/drawing/2014/main" id="{1F124A35-2B80-81C6-F997-803C129EA985}"/>
                </a:ext>
              </a:extLst>
            </p:cNvPr>
            <p:cNvSpPr/>
            <p:nvPr/>
          </p:nvSpPr>
          <p:spPr>
            <a:xfrm>
              <a:off x="2521045" y="3688702"/>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37" name="pt33">
              <a:extLst>
                <a:ext uri="{FF2B5EF4-FFF2-40B4-BE49-F238E27FC236}">
                  <a16:creationId xmlns:a16="http://schemas.microsoft.com/office/drawing/2014/main" id="{D60C6A30-1B28-8CF0-2FAC-7E77AA42DDF2}"/>
                </a:ext>
              </a:extLst>
            </p:cNvPr>
            <p:cNvSpPr/>
            <p:nvPr/>
          </p:nvSpPr>
          <p:spPr>
            <a:xfrm>
              <a:off x="1984979"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38" name="pt34">
              <a:extLst>
                <a:ext uri="{FF2B5EF4-FFF2-40B4-BE49-F238E27FC236}">
                  <a16:creationId xmlns:a16="http://schemas.microsoft.com/office/drawing/2014/main" id="{EB8B6291-2C81-9560-2107-EB9C119AA292}"/>
                </a:ext>
              </a:extLst>
            </p:cNvPr>
            <p:cNvSpPr/>
            <p:nvPr/>
          </p:nvSpPr>
          <p:spPr>
            <a:xfrm>
              <a:off x="2699734"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39" name="pt35">
              <a:extLst>
                <a:ext uri="{FF2B5EF4-FFF2-40B4-BE49-F238E27FC236}">
                  <a16:creationId xmlns:a16="http://schemas.microsoft.com/office/drawing/2014/main" id="{0D53F9FD-C4A2-0A38-B420-F04456DDD2CC}"/>
                </a:ext>
              </a:extLst>
            </p:cNvPr>
            <p:cNvSpPr/>
            <p:nvPr/>
          </p:nvSpPr>
          <p:spPr>
            <a:xfrm>
              <a:off x="4168952" y="3240860"/>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40" name="pt36">
              <a:extLst>
                <a:ext uri="{FF2B5EF4-FFF2-40B4-BE49-F238E27FC236}">
                  <a16:creationId xmlns:a16="http://schemas.microsoft.com/office/drawing/2014/main" id="{684940B5-9B86-4DCE-5FBF-A15AC83A309D}"/>
                </a:ext>
              </a:extLst>
            </p:cNvPr>
            <p:cNvSpPr/>
            <p:nvPr/>
          </p:nvSpPr>
          <p:spPr>
            <a:xfrm>
              <a:off x="2408537" y="3688702"/>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41" name="pt37">
              <a:extLst>
                <a:ext uri="{FF2B5EF4-FFF2-40B4-BE49-F238E27FC236}">
                  <a16:creationId xmlns:a16="http://schemas.microsoft.com/office/drawing/2014/main" id="{26E1098C-FA4D-55D6-9398-E232A910D186}"/>
                </a:ext>
              </a:extLst>
            </p:cNvPr>
            <p:cNvSpPr/>
            <p:nvPr/>
          </p:nvSpPr>
          <p:spPr>
            <a:xfrm>
              <a:off x="1932034"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42" name="pt38">
              <a:extLst>
                <a:ext uri="{FF2B5EF4-FFF2-40B4-BE49-F238E27FC236}">
                  <a16:creationId xmlns:a16="http://schemas.microsoft.com/office/drawing/2014/main" id="{29242CF1-E116-F86F-5AC4-B07740C21777}"/>
                </a:ext>
              </a:extLst>
            </p:cNvPr>
            <p:cNvSpPr/>
            <p:nvPr/>
          </p:nvSpPr>
          <p:spPr>
            <a:xfrm>
              <a:off x="1771876" y="3464781"/>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43" name="pt39">
              <a:extLst>
                <a:ext uri="{FF2B5EF4-FFF2-40B4-BE49-F238E27FC236}">
                  <a16:creationId xmlns:a16="http://schemas.microsoft.com/office/drawing/2014/main" id="{CF58DB4F-9547-70CD-F384-D8A82AA8EB1C}"/>
                </a:ext>
              </a:extLst>
            </p:cNvPr>
            <p:cNvSpPr/>
            <p:nvPr/>
          </p:nvSpPr>
          <p:spPr>
            <a:xfrm>
              <a:off x="2011451" y="3688702"/>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44" name="pt40">
              <a:extLst>
                <a:ext uri="{FF2B5EF4-FFF2-40B4-BE49-F238E27FC236}">
                  <a16:creationId xmlns:a16="http://schemas.microsoft.com/office/drawing/2014/main" id="{87D55F8F-BF5C-30D9-12A0-1EB3396A6627}"/>
                </a:ext>
              </a:extLst>
            </p:cNvPr>
            <p:cNvSpPr/>
            <p:nvPr/>
          </p:nvSpPr>
          <p:spPr>
            <a:xfrm>
              <a:off x="1692459"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45" name="pt41">
              <a:extLst>
                <a:ext uri="{FF2B5EF4-FFF2-40B4-BE49-F238E27FC236}">
                  <a16:creationId xmlns:a16="http://schemas.microsoft.com/office/drawing/2014/main" id="{D810D25E-B5C8-9386-C933-A5920B9C31AB}"/>
                </a:ext>
              </a:extLst>
            </p:cNvPr>
            <p:cNvSpPr/>
            <p:nvPr/>
          </p:nvSpPr>
          <p:spPr>
            <a:xfrm>
              <a:off x="2355592"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46" name="pt42">
              <a:extLst>
                <a:ext uri="{FF2B5EF4-FFF2-40B4-BE49-F238E27FC236}">
                  <a16:creationId xmlns:a16="http://schemas.microsoft.com/office/drawing/2014/main" id="{7B87691F-60F9-1A3E-7B49-6A3F5A40FE1C}"/>
                </a:ext>
              </a:extLst>
            </p:cNvPr>
            <p:cNvSpPr/>
            <p:nvPr/>
          </p:nvSpPr>
          <p:spPr>
            <a:xfrm>
              <a:off x="1853940"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47" name="pt43">
              <a:extLst>
                <a:ext uri="{FF2B5EF4-FFF2-40B4-BE49-F238E27FC236}">
                  <a16:creationId xmlns:a16="http://schemas.microsoft.com/office/drawing/2014/main" id="{DB5A60AE-A2D3-B0FB-48AE-6D2AABDDA2F9}"/>
                </a:ext>
              </a:extLst>
            </p:cNvPr>
            <p:cNvSpPr/>
            <p:nvPr/>
          </p:nvSpPr>
          <p:spPr>
            <a:xfrm>
              <a:off x="1826144" y="3688702"/>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48" name="pt44">
              <a:extLst>
                <a:ext uri="{FF2B5EF4-FFF2-40B4-BE49-F238E27FC236}">
                  <a16:creationId xmlns:a16="http://schemas.microsoft.com/office/drawing/2014/main" id="{DAC90780-42C6-219B-D935-72CFD4A3740A}"/>
                </a:ext>
              </a:extLst>
            </p:cNvPr>
            <p:cNvSpPr/>
            <p:nvPr/>
          </p:nvSpPr>
          <p:spPr>
            <a:xfrm>
              <a:off x="4029972" y="3240860"/>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49" name="pt45">
              <a:extLst>
                <a:ext uri="{FF2B5EF4-FFF2-40B4-BE49-F238E27FC236}">
                  <a16:creationId xmlns:a16="http://schemas.microsoft.com/office/drawing/2014/main" id="{F8B9DFC6-7BCE-02F6-CA83-A4E59C5C75DA}"/>
                </a:ext>
              </a:extLst>
            </p:cNvPr>
            <p:cNvSpPr/>
            <p:nvPr/>
          </p:nvSpPr>
          <p:spPr>
            <a:xfrm>
              <a:off x="2501191"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50" name="pt46">
              <a:extLst>
                <a:ext uri="{FF2B5EF4-FFF2-40B4-BE49-F238E27FC236}">
                  <a16:creationId xmlns:a16="http://schemas.microsoft.com/office/drawing/2014/main" id="{5A3A779C-63DC-5B3A-BDBA-CF22CBE9CB5F}"/>
                </a:ext>
              </a:extLst>
            </p:cNvPr>
            <p:cNvSpPr/>
            <p:nvPr/>
          </p:nvSpPr>
          <p:spPr>
            <a:xfrm>
              <a:off x="1892987"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51" name="pt47">
              <a:extLst>
                <a:ext uri="{FF2B5EF4-FFF2-40B4-BE49-F238E27FC236}">
                  <a16:creationId xmlns:a16="http://schemas.microsoft.com/office/drawing/2014/main" id="{4BA50B0D-8C36-EE99-D4DE-2554CEE9B84B}"/>
                </a:ext>
              </a:extLst>
            </p:cNvPr>
            <p:cNvSpPr/>
            <p:nvPr/>
          </p:nvSpPr>
          <p:spPr>
            <a:xfrm>
              <a:off x="1648117"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53" name="pt48">
              <a:extLst>
                <a:ext uri="{FF2B5EF4-FFF2-40B4-BE49-F238E27FC236}">
                  <a16:creationId xmlns:a16="http://schemas.microsoft.com/office/drawing/2014/main" id="{371F3E1A-06EB-FC94-EA68-AEF64F86F04C}"/>
                </a:ext>
              </a:extLst>
            </p:cNvPr>
            <p:cNvSpPr/>
            <p:nvPr/>
          </p:nvSpPr>
          <p:spPr>
            <a:xfrm>
              <a:off x="1772538"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54" name="pt49">
              <a:extLst>
                <a:ext uri="{FF2B5EF4-FFF2-40B4-BE49-F238E27FC236}">
                  <a16:creationId xmlns:a16="http://schemas.microsoft.com/office/drawing/2014/main" id="{940CC6A3-A00A-5410-A532-22A3DA5367C0}"/>
                </a:ext>
              </a:extLst>
            </p:cNvPr>
            <p:cNvSpPr/>
            <p:nvPr/>
          </p:nvSpPr>
          <p:spPr>
            <a:xfrm>
              <a:off x="1749374"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55" name="pt50">
              <a:extLst>
                <a:ext uri="{FF2B5EF4-FFF2-40B4-BE49-F238E27FC236}">
                  <a16:creationId xmlns:a16="http://schemas.microsoft.com/office/drawing/2014/main" id="{42656573-7AC7-B7AA-F658-8F5D4AF493C7}"/>
                </a:ext>
              </a:extLst>
            </p:cNvPr>
            <p:cNvSpPr/>
            <p:nvPr/>
          </p:nvSpPr>
          <p:spPr>
            <a:xfrm>
              <a:off x="2732824"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56" name="pt51">
              <a:extLst>
                <a:ext uri="{FF2B5EF4-FFF2-40B4-BE49-F238E27FC236}">
                  <a16:creationId xmlns:a16="http://schemas.microsoft.com/office/drawing/2014/main" id="{B4603999-75C4-1E6A-A9E9-CBE47DB09BBC}"/>
                </a:ext>
              </a:extLst>
            </p:cNvPr>
            <p:cNvSpPr/>
            <p:nvPr/>
          </p:nvSpPr>
          <p:spPr>
            <a:xfrm>
              <a:off x="2607080"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57" name="pt52">
              <a:extLst>
                <a:ext uri="{FF2B5EF4-FFF2-40B4-BE49-F238E27FC236}">
                  <a16:creationId xmlns:a16="http://schemas.microsoft.com/office/drawing/2014/main" id="{7A4ABC2E-558B-74FB-9B25-42CCC77BE537}"/>
                </a:ext>
              </a:extLst>
            </p:cNvPr>
            <p:cNvSpPr/>
            <p:nvPr/>
          </p:nvSpPr>
          <p:spPr>
            <a:xfrm>
              <a:off x="1777170" y="3464781"/>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59" name="pt53">
              <a:extLst>
                <a:ext uri="{FF2B5EF4-FFF2-40B4-BE49-F238E27FC236}">
                  <a16:creationId xmlns:a16="http://schemas.microsoft.com/office/drawing/2014/main" id="{5098FE11-DB5D-CB4F-2C26-1BDE9667B906}"/>
                </a:ext>
              </a:extLst>
            </p:cNvPr>
            <p:cNvSpPr/>
            <p:nvPr/>
          </p:nvSpPr>
          <p:spPr>
            <a:xfrm>
              <a:off x="1732829" y="3688702"/>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60" name="pt54">
              <a:extLst>
                <a:ext uri="{FF2B5EF4-FFF2-40B4-BE49-F238E27FC236}">
                  <a16:creationId xmlns:a16="http://schemas.microsoft.com/office/drawing/2014/main" id="{1AD9BC21-24AE-6912-325A-758ECE39E832}"/>
                </a:ext>
              </a:extLst>
            </p:cNvPr>
            <p:cNvSpPr/>
            <p:nvPr/>
          </p:nvSpPr>
          <p:spPr>
            <a:xfrm>
              <a:off x="1638190"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61" name="pt55">
              <a:extLst>
                <a:ext uri="{FF2B5EF4-FFF2-40B4-BE49-F238E27FC236}">
                  <a16:creationId xmlns:a16="http://schemas.microsoft.com/office/drawing/2014/main" id="{F0333E6D-91C3-BE6B-CE5D-906EB762CF6F}"/>
                </a:ext>
              </a:extLst>
            </p:cNvPr>
            <p:cNvSpPr/>
            <p:nvPr/>
          </p:nvSpPr>
          <p:spPr>
            <a:xfrm>
              <a:off x="1810923" y="3464781"/>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62" name="pt56">
              <a:extLst>
                <a:ext uri="{FF2B5EF4-FFF2-40B4-BE49-F238E27FC236}">
                  <a16:creationId xmlns:a16="http://schemas.microsoft.com/office/drawing/2014/main" id="{93AF5A29-F60F-3667-4822-32E727F4AE40}"/>
                </a:ext>
              </a:extLst>
            </p:cNvPr>
            <p:cNvSpPr/>
            <p:nvPr/>
          </p:nvSpPr>
          <p:spPr>
            <a:xfrm>
              <a:off x="1860558"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128" name="pt57">
              <a:extLst>
                <a:ext uri="{FF2B5EF4-FFF2-40B4-BE49-F238E27FC236}">
                  <a16:creationId xmlns:a16="http://schemas.microsoft.com/office/drawing/2014/main" id="{1EF94FB6-EF2A-B6AD-75B8-5B27DC3FE359}"/>
                </a:ext>
              </a:extLst>
            </p:cNvPr>
            <p:cNvSpPr/>
            <p:nvPr/>
          </p:nvSpPr>
          <p:spPr>
            <a:xfrm>
              <a:off x="1665986"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129" name="pt58">
              <a:extLst>
                <a:ext uri="{FF2B5EF4-FFF2-40B4-BE49-F238E27FC236}">
                  <a16:creationId xmlns:a16="http://schemas.microsoft.com/office/drawing/2014/main" id="{6388BF2D-F735-7176-5EDD-E558FD54C5D2}"/>
                </a:ext>
              </a:extLst>
            </p:cNvPr>
            <p:cNvSpPr/>
            <p:nvPr/>
          </p:nvSpPr>
          <p:spPr>
            <a:xfrm>
              <a:off x="1744742"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130" name="pt59">
              <a:extLst>
                <a:ext uri="{FF2B5EF4-FFF2-40B4-BE49-F238E27FC236}">
                  <a16:creationId xmlns:a16="http://schemas.microsoft.com/office/drawing/2014/main" id="{CA179D71-63AD-F4C4-94D3-D3E75181D078}"/>
                </a:ext>
              </a:extLst>
            </p:cNvPr>
            <p:cNvSpPr/>
            <p:nvPr/>
          </p:nvSpPr>
          <p:spPr>
            <a:xfrm>
              <a:off x="1323830"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131" name="pt60">
              <a:extLst>
                <a:ext uri="{FF2B5EF4-FFF2-40B4-BE49-F238E27FC236}">
                  <a16:creationId xmlns:a16="http://schemas.microsoft.com/office/drawing/2014/main" id="{AD4FB434-855C-516B-D758-CB1A6EADAA6D}"/>
                </a:ext>
              </a:extLst>
            </p:cNvPr>
            <p:cNvSpPr/>
            <p:nvPr/>
          </p:nvSpPr>
          <p:spPr>
            <a:xfrm>
              <a:off x="1804966"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132" name="pt61">
              <a:extLst>
                <a:ext uri="{FF2B5EF4-FFF2-40B4-BE49-F238E27FC236}">
                  <a16:creationId xmlns:a16="http://schemas.microsoft.com/office/drawing/2014/main" id="{45A260E4-182F-6FC7-AB9F-CD956A8373D1}"/>
                </a:ext>
              </a:extLst>
            </p:cNvPr>
            <p:cNvSpPr/>
            <p:nvPr/>
          </p:nvSpPr>
          <p:spPr>
            <a:xfrm>
              <a:off x="2997548" y="3688702"/>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133" name="pt62">
              <a:extLst>
                <a:ext uri="{FF2B5EF4-FFF2-40B4-BE49-F238E27FC236}">
                  <a16:creationId xmlns:a16="http://schemas.microsoft.com/office/drawing/2014/main" id="{1588B9D2-B50B-A54E-9AD3-382D954BCE8B}"/>
                </a:ext>
              </a:extLst>
            </p:cNvPr>
            <p:cNvSpPr/>
            <p:nvPr/>
          </p:nvSpPr>
          <p:spPr>
            <a:xfrm>
              <a:off x="1896958"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134" name="pt63">
              <a:extLst>
                <a:ext uri="{FF2B5EF4-FFF2-40B4-BE49-F238E27FC236}">
                  <a16:creationId xmlns:a16="http://schemas.microsoft.com/office/drawing/2014/main" id="{03B25AB4-BB4D-EBFE-6B36-70DB4F96C007}"/>
                </a:ext>
              </a:extLst>
            </p:cNvPr>
            <p:cNvSpPr/>
            <p:nvPr/>
          </p:nvSpPr>
          <p:spPr>
            <a:xfrm>
              <a:off x="2110723"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135" name="pt64">
              <a:extLst>
                <a:ext uri="{FF2B5EF4-FFF2-40B4-BE49-F238E27FC236}">
                  <a16:creationId xmlns:a16="http://schemas.microsoft.com/office/drawing/2014/main" id="{3B3A6302-3CD6-6214-1995-45C4D00C04B6}"/>
                </a:ext>
              </a:extLst>
            </p:cNvPr>
            <p:cNvSpPr/>
            <p:nvPr/>
          </p:nvSpPr>
          <p:spPr>
            <a:xfrm>
              <a:off x="2018069"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136" name="pt65">
              <a:extLst>
                <a:ext uri="{FF2B5EF4-FFF2-40B4-BE49-F238E27FC236}">
                  <a16:creationId xmlns:a16="http://schemas.microsoft.com/office/drawing/2014/main" id="{9D2AA113-33CF-BB32-8AE4-FB7D31486C08}"/>
                </a:ext>
              </a:extLst>
            </p:cNvPr>
            <p:cNvSpPr/>
            <p:nvPr/>
          </p:nvSpPr>
          <p:spPr>
            <a:xfrm>
              <a:off x="1938652" y="3240860"/>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137" name="pt66">
              <a:extLst>
                <a:ext uri="{FF2B5EF4-FFF2-40B4-BE49-F238E27FC236}">
                  <a16:creationId xmlns:a16="http://schemas.microsoft.com/office/drawing/2014/main" id="{0AEE3584-3FE1-A585-5C71-7D7181BAEF65}"/>
                </a:ext>
              </a:extLst>
            </p:cNvPr>
            <p:cNvSpPr/>
            <p:nvPr/>
          </p:nvSpPr>
          <p:spPr>
            <a:xfrm>
              <a:off x="2282793"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138" name="pt67">
              <a:extLst>
                <a:ext uri="{FF2B5EF4-FFF2-40B4-BE49-F238E27FC236}">
                  <a16:creationId xmlns:a16="http://schemas.microsoft.com/office/drawing/2014/main" id="{211900CC-DD91-BC44-82B5-31C4AA599778}"/>
                </a:ext>
              </a:extLst>
            </p:cNvPr>
            <p:cNvSpPr/>
            <p:nvPr/>
          </p:nvSpPr>
          <p:spPr>
            <a:xfrm>
              <a:off x="1918798" y="3016940"/>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139" name="pt68">
              <a:extLst>
                <a:ext uri="{FF2B5EF4-FFF2-40B4-BE49-F238E27FC236}">
                  <a16:creationId xmlns:a16="http://schemas.microsoft.com/office/drawing/2014/main" id="{3E00464D-D98E-9A07-FD42-B0893778D48E}"/>
                </a:ext>
              </a:extLst>
            </p:cNvPr>
            <p:cNvSpPr/>
            <p:nvPr/>
          </p:nvSpPr>
          <p:spPr>
            <a:xfrm>
              <a:off x="2084250" y="2793019"/>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140" name="pt69">
              <a:extLst>
                <a:ext uri="{FF2B5EF4-FFF2-40B4-BE49-F238E27FC236}">
                  <a16:creationId xmlns:a16="http://schemas.microsoft.com/office/drawing/2014/main" id="{E8C4B3A8-A553-94CE-0665-8D16988B67BA}"/>
                </a:ext>
              </a:extLst>
            </p:cNvPr>
            <p:cNvSpPr/>
            <p:nvPr/>
          </p:nvSpPr>
          <p:spPr>
            <a:xfrm>
              <a:off x="1814894"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141" name="pt70">
              <a:extLst>
                <a:ext uri="{FF2B5EF4-FFF2-40B4-BE49-F238E27FC236}">
                  <a16:creationId xmlns:a16="http://schemas.microsoft.com/office/drawing/2014/main" id="{D4EB4C72-7C19-22AB-62B5-CFE8F9D06BB9}"/>
                </a:ext>
              </a:extLst>
            </p:cNvPr>
            <p:cNvSpPr/>
            <p:nvPr/>
          </p:nvSpPr>
          <p:spPr>
            <a:xfrm>
              <a:off x="2196758" y="3464781"/>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142" name="pt71">
              <a:extLst>
                <a:ext uri="{FF2B5EF4-FFF2-40B4-BE49-F238E27FC236}">
                  <a16:creationId xmlns:a16="http://schemas.microsoft.com/office/drawing/2014/main" id="{D13BEB61-F002-2303-2B8C-35ABB2609F5B}"/>
                </a:ext>
              </a:extLst>
            </p:cNvPr>
            <p:cNvSpPr/>
            <p:nvPr/>
          </p:nvSpPr>
          <p:spPr>
            <a:xfrm>
              <a:off x="1918798"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143" name="pt72">
              <a:extLst>
                <a:ext uri="{FF2B5EF4-FFF2-40B4-BE49-F238E27FC236}">
                  <a16:creationId xmlns:a16="http://schemas.microsoft.com/office/drawing/2014/main" id="{F5208760-715C-9295-AF75-82B77BC7D847}"/>
                </a:ext>
              </a:extLst>
            </p:cNvPr>
            <p:cNvSpPr/>
            <p:nvPr/>
          </p:nvSpPr>
          <p:spPr>
            <a:xfrm>
              <a:off x="2679879"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148" name="pt73">
              <a:extLst>
                <a:ext uri="{FF2B5EF4-FFF2-40B4-BE49-F238E27FC236}">
                  <a16:creationId xmlns:a16="http://schemas.microsoft.com/office/drawing/2014/main" id="{BA7B2B5C-AD22-458B-948D-4215B9C38743}"/>
                </a:ext>
              </a:extLst>
            </p:cNvPr>
            <p:cNvSpPr/>
            <p:nvPr/>
          </p:nvSpPr>
          <p:spPr>
            <a:xfrm>
              <a:off x="1604438" y="3688702"/>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149" name="pt74">
              <a:extLst>
                <a:ext uri="{FF2B5EF4-FFF2-40B4-BE49-F238E27FC236}">
                  <a16:creationId xmlns:a16="http://schemas.microsoft.com/office/drawing/2014/main" id="{734D4BF1-6B0C-A1FA-4D7A-ADDE58146D6F}"/>
                </a:ext>
              </a:extLst>
            </p:cNvPr>
            <p:cNvSpPr/>
            <p:nvPr/>
          </p:nvSpPr>
          <p:spPr>
            <a:xfrm>
              <a:off x="1775847" y="3688702"/>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14" name="pt75">
              <a:extLst>
                <a:ext uri="{FF2B5EF4-FFF2-40B4-BE49-F238E27FC236}">
                  <a16:creationId xmlns:a16="http://schemas.microsoft.com/office/drawing/2014/main" id="{3D815EE1-997F-672D-3AF9-3ABE58EC53F2}"/>
                </a:ext>
              </a:extLst>
            </p:cNvPr>
            <p:cNvSpPr/>
            <p:nvPr/>
          </p:nvSpPr>
          <p:spPr>
            <a:xfrm>
              <a:off x="1991597"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15" name="pt76">
              <a:extLst>
                <a:ext uri="{FF2B5EF4-FFF2-40B4-BE49-F238E27FC236}">
                  <a16:creationId xmlns:a16="http://schemas.microsoft.com/office/drawing/2014/main" id="{594F2658-5788-451A-0656-BF98D3788AF1}"/>
                </a:ext>
              </a:extLst>
            </p:cNvPr>
            <p:cNvSpPr/>
            <p:nvPr/>
          </p:nvSpPr>
          <p:spPr>
            <a:xfrm>
              <a:off x="2421773" y="3464781"/>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16" name="pt77">
              <a:extLst>
                <a:ext uri="{FF2B5EF4-FFF2-40B4-BE49-F238E27FC236}">
                  <a16:creationId xmlns:a16="http://schemas.microsoft.com/office/drawing/2014/main" id="{9CC201AD-A22A-8D9D-C72A-12022CA8DD86}"/>
                </a:ext>
              </a:extLst>
            </p:cNvPr>
            <p:cNvSpPr/>
            <p:nvPr/>
          </p:nvSpPr>
          <p:spPr>
            <a:xfrm>
              <a:off x="3904228"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17" name="pt78">
              <a:extLst>
                <a:ext uri="{FF2B5EF4-FFF2-40B4-BE49-F238E27FC236}">
                  <a16:creationId xmlns:a16="http://schemas.microsoft.com/office/drawing/2014/main" id="{5F75D92D-5D02-F735-30E6-98B199BD8BAB}"/>
                </a:ext>
              </a:extLst>
            </p:cNvPr>
            <p:cNvSpPr/>
            <p:nvPr/>
          </p:nvSpPr>
          <p:spPr>
            <a:xfrm>
              <a:off x="2368829"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18" name="pt79">
              <a:extLst>
                <a:ext uri="{FF2B5EF4-FFF2-40B4-BE49-F238E27FC236}">
                  <a16:creationId xmlns:a16="http://schemas.microsoft.com/office/drawing/2014/main" id="{FE448B8B-2C42-B80F-1F08-5DD21B6495BC}"/>
                </a:ext>
              </a:extLst>
            </p:cNvPr>
            <p:cNvSpPr/>
            <p:nvPr/>
          </p:nvSpPr>
          <p:spPr>
            <a:xfrm>
              <a:off x="4936652" y="3688702"/>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19" name="pt80">
              <a:extLst>
                <a:ext uri="{FF2B5EF4-FFF2-40B4-BE49-F238E27FC236}">
                  <a16:creationId xmlns:a16="http://schemas.microsoft.com/office/drawing/2014/main" id="{F443E5E8-F50A-0383-6041-77325E92C00C}"/>
                </a:ext>
              </a:extLst>
            </p:cNvPr>
            <p:cNvSpPr/>
            <p:nvPr/>
          </p:nvSpPr>
          <p:spPr>
            <a:xfrm>
              <a:off x="2421773" y="2793019"/>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20" name="pt81">
              <a:extLst>
                <a:ext uri="{FF2B5EF4-FFF2-40B4-BE49-F238E27FC236}">
                  <a16:creationId xmlns:a16="http://schemas.microsoft.com/office/drawing/2014/main" id="{D13AC2BF-F0B4-B0F2-4162-04A4F0C98085}"/>
                </a:ext>
              </a:extLst>
            </p:cNvPr>
            <p:cNvSpPr/>
            <p:nvPr/>
          </p:nvSpPr>
          <p:spPr>
            <a:xfrm>
              <a:off x="1624292"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21" name="pt82">
              <a:extLst>
                <a:ext uri="{FF2B5EF4-FFF2-40B4-BE49-F238E27FC236}">
                  <a16:creationId xmlns:a16="http://schemas.microsoft.com/office/drawing/2014/main" id="{BF2DB4A1-2998-903C-338B-3CF22B35B8DD}"/>
                </a:ext>
              </a:extLst>
            </p:cNvPr>
            <p:cNvSpPr/>
            <p:nvPr/>
          </p:nvSpPr>
          <p:spPr>
            <a:xfrm>
              <a:off x="2051160"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22" name="pt83">
              <a:extLst>
                <a:ext uri="{FF2B5EF4-FFF2-40B4-BE49-F238E27FC236}">
                  <a16:creationId xmlns:a16="http://schemas.microsoft.com/office/drawing/2014/main" id="{597CD1A7-7B2C-12E2-7568-781B9AADBA24}"/>
                </a:ext>
              </a:extLst>
            </p:cNvPr>
            <p:cNvSpPr/>
            <p:nvPr/>
          </p:nvSpPr>
          <p:spPr>
            <a:xfrm>
              <a:off x="1594511"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23" name="pt84">
              <a:extLst>
                <a:ext uri="{FF2B5EF4-FFF2-40B4-BE49-F238E27FC236}">
                  <a16:creationId xmlns:a16="http://schemas.microsoft.com/office/drawing/2014/main" id="{F77D7978-04E9-9684-ED57-1D6BD9F870B0}"/>
                </a:ext>
              </a:extLst>
            </p:cNvPr>
            <p:cNvSpPr/>
            <p:nvPr/>
          </p:nvSpPr>
          <p:spPr>
            <a:xfrm>
              <a:off x="2004833"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24" name="pt85">
              <a:extLst>
                <a:ext uri="{FF2B5EF4-FFF2-40B4-BE49-F238E27FC236}">
                  <a16:creationId xmlns:a16="http://schemas.microsoft.com/office/drawing/2014/main" id="{DA5A9C23-0F42-1F10-9F1F-59AF086F7834}"/>
                </a:ext>
              </a:extLst>
            </p:cNvPr>
            <p:cNvSpPr/>
            <p:nvPr/>
          </p:nvSpPr>
          <p:spPr>
            <a:xfrm>
              <a:off x="1496563"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25" name="pt86">
              <a:extLst>
                <a:ext uri="{FF2B5EF4-FFF2-40B4-BE49-F238E27FC236}">
                  <a16:creationId xmlns:a16="http://schemas.microsoft.com/office/drawing/2014/main" id="{F62367AA-B995-5FBD-EF33-5425C1BE30AC}"/>
                </a:ext>
              </a:extLst>
            </p:cNvPr>
            <p:cNvSpPr/>
            <p:nvPr/>
          </p:nvSpPr>
          <p:spPr>
            <a:xfrm>
              <a:off x="2256321"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26" name="pt87">
              <a:extLst>
                <a:ext uri="{FF2B5EF4-FFF2-40B4-BE49-F238E27FC236}">
                  <a16:creationId xmlns:a16="http://schemas.microsoft.com/office/drawing/2014/main" id="{F598AB93-6724-8984-66D3-C3C4DA85A9FA}"/>
                </a:ext>
              </a:extLst>
            </p:cNvPr>
            <p:cNvSpPr/>
            <p:nvPr/>
          </p:nvSpPr>
          <p:spPr>
            <a:xfrm>
              <a:off x="1838057"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27" name="pt88">
              <a:extLst>
                <a:ext uri="{FF2B5EF4-FFF2-40B4-BE49-F238E27FC236}">
                  <a16:creationId xmlns:a16="http://schemas.microsoft.com/office/drawing/2014/main" id="{00C45B0F-1A97-84B2-B4DC-A28406AE313D}"/>
                </a:ext>
              </a:extLst>
            </p:cNvPr>
            <p:cNvSpPr/>
            <p:nvPr/>
          </p:nvSpPr>
          <p:spPr>
            <a:xfrm>
              <a:off x="1809599"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28" name="pt89">
              <a:extLst>
                <a:ext uri="{FF2B5EF4-FFF2-40B4-BE49-F238E27FC236}">
                  <a16:creationId xmlns:a16="http://schemas.microsoft.com/office/drawing/2014/main" id="{0802A7C6-CDAB-6039-F77D-D224E9879ADA}"/>
                </a:ext>
              </a:extLst>
            </p:cNvPr>
            <p:cNvSpPr/>
            <p:nvPr/>
          </p:nvSpPr>
          <p:spPr>
            <a:xfrm>
              <a:off x="3017403" y="3688702"/>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29" name="pt90">
              <a:extLst>
                <a:ext uri="{FF2B5EF4-FFF2-40B4-BE49-F238E27FC236}">
                  <a16:creationId xmlns:a16="http://schemas.microsoft.com/office/drawing/2014/main" id="{387F0E11-290B-3113-9C1C-071FD183A020}"/>
                </a:ext>
              </a:extLst>
            </p:cNvPr>
            <p:cNvSpPr/>
            <p:nvPr/>
          </p:nvSpPr>
          <p:spPr>
            <a:xfrm>
              <a:off x="2143813"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30" name="pt91">
              <a:extLst>
                <a:ext uri="{FF2B5EF4-FFF2-40B4-BE49-F238E27FC236}">
                  <a16:creationId xmlns:a16="http://schemas.microsoft.com/office/drawing/2014/main" id="{D64157BC-A7B6-B827-7E47-509B15BA59D3}"/>
                </a:ext>
              </a:extLst>
            </p:cNvPr>
            <p:cNvSpPr/>
            <p:nvPr/>
          </p:nvSpPr>
          <p:spPr>
            <a:xfrm>
              <a:off x="1912180" y="3688702"/>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31" name="pt92">
              <a:extLst>
                <a:ext uri="{FF2B5EF4-FFF2-40B4-BE49-F238E27FC236}">
                  <a16:creationId xmlns:a16="http://schemas.microsoft.com/office/drawing/2014/main" id="{46221F22-B020-9FBE-364C-97A9E86FB115}"/>
                </a:ext>
              </a:extLst>
            </p:cNvPr>
            <p:cNvSpPr/>
            <p:nvPr/>
          </p:nvSpPr>
          <p:spPr>
            <a:xfrm>
              <a:off x="1738124"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32" name="pt93">
              <a:extLst>
                <a:ext uri="{FF2B5EF4-FFF2-40B4-BE49-F238E27FC236}">
                  <a16:creationId xmlns:a16="http://schemas.microsoft.com/office/drawing/2014/main" id="{89C303F9-821E-DCE1-C04D-5499279190ED}"/>
                </a:ext>
              </a:extLst>
            </p:cNvPr>
            <p:cNvSpPr/>
            <p:nvPr/>
          </p:nvSpPr>
          <p:spPr>
            <a:xfrm>
              <a:off x="2269557" y="1673415"/>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33" name="pt94">
              <a:extLst>
                <a:ext uri="{FF2B5EF4-FFF2-40B4-BE49-F238E27FC236}">
                  <a16:creationId xmlns:a16="http://schemas.microsoft.com/office/drawing/2014/main" id="{3D644D67-879E-5256-98D1-8F07796E35BF}"/>
                </a:ext>
              </a:extLst>
            </p:cNvPr>
            <p:cNvSpPr/>
            <p:nvPr/>
          </p:nvSpPr>
          <p:spPr>
            <a:xfrm>
              <a:off x="2209994"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34" name="pt95">
              <a:extLst>
                <a:ext uri="{FF2B5EF4-FFF2-40B4-BE49-F238E27FC236}">
                  <a16:creationId xmlns:a16="http://schemas.microsoft.com/office/drawing/2014/main" id="{53CB90AA-D5F3-7639-7C08-DA9DB0747FDA}"/>
                </a:ext>
              </a:extLst>
            </p:cNvPr>
            <p:cNvSpPr/>
            <p:nvPr/>
          </p:nvSpPr>
          <p:spPr>
            <a:xfrm>
              <a:off x="2084250" y="3688702"/>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35" name="pt96">
              <a:extLst>
                <a:ext uri="{FF2B5EF4-FFF2-40B4-BE49-F238E27FC236}">
                  <a16:creationId xmlns:a16="http://schemas.microsoft.com/office/drawing/2014/main" id="{87AB0958-E069-8B2F-976A-58F44F07FE45}"/>
                </a:ext>
              </a:extLst>
            </p:cNvPr>
            <p:cNvSpPr/>
            <p:nvPr/>
          </p:nvSpPr>
          <p:spPr>
            <a:xfrm>
              <a:off x="2646789" y="3240860"/>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36" name="pt97">
              <a:extLst>
                <a:ext uri="{FF2B5EF4-FFF2-40B4-BE49-F238E27FC236}">
                  <a16:creationId xmlns:a16="http://schemas.microsoft.com/office/drawing/2014/main" id="{DBF00C80-806C-11D9-50E9-872BB2B728EB}"/>
                </a:ext>
              </a:extLst>
            </p:cNvPr>
            <p:cNvSpPr/>
            <p:nvPr/>
          </p:nvSpPr>
          <p:spPr>
            <a:xfrm>
              <a:off x="1984979" y="3688702"/>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37" name="pt98">
              <a:extLst>
                <a:ext uri="{FF2B5EF4-FFF2-40B4-BE49-F238E27FC236}">
                  <a16:creationId xmlns:a16="http://schemas.microsoft.com/office/drawing/2014/main" id="{38786C6A-1272-937D-77DB-ADD70F469CAB}"/>
                </a:ext>
              </a:extLst>
            </p:cNvPr>
            <p:cNvSpPr/>
            <p:nvPr/>
          </p:nvSpPr>
          <p:spPr>
            <a:xfrm>
              <a:off x="2157049" y="3016940"/>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38" name="pt99">
              <a:extLst>
                <a:ext uri="{FF2B5EF4-FFF2-40B4-BE49-F238E27FC236}">
                  <a16:creationId xmlns:a16="http://schemas.microsoft.com/office/drawing/2014/main" id="{6C9F21A5-569A-E594-4CBC-DA1C84121F53}"/>
                </a:ext>
              </a:extLst>
            </p:cNvPr>
            <p:cNvSpPr/>
            <p:nvPr/>
          </p:nvSpPr>
          <p:spPr>
            <a:xfrm>
              <a:off x="1416484"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39" name="pt100">
              <a:extLst>
                <a:ext uri="{FF2B5EF4-FFF2-40B4-BE49-F238E27FC236}">
                  <a16:creationId xmlns:a16="http://schemas.microsoft.com/office/drawing/2014/main" id="{BF4772B2-9A35-BECA-274D-C3DF7B0298B1}"/>
                </a:ext>
              </a:extLst>
            </p:cNvPr>
            <p:cNvSpPr/>
            <p:nvPr/>
          </p:nvSpPr>
          <p:spPr>
            <a:xfrm>
              <a:off x="1503843" y="3688702"/>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40" name="pt101">
              <a:extLst>
                <a:ext uri="{FF2B5EF4-FFF2-40B4-BE49-F238E27FC236}">
                  <a16:creationId xmlns:a16="http://schemas.microsoft.com/office/drawing/2014/main" id="{3E58CA9E-4E4B-3CE6-0225-F8ED6B182C65}"/>
                </a:ext>
              </a:extLst>
            </p:cNvPr>
            <p:cNvSpPr/>
            <p:nvPr/>
          </p:nvSpPr>
          <p:spPr>
            <a:xfrm>
              <a:off x="1971743"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41" name="pt102">
              <a:extLst>
                <a:ext uri="{FF2B5EF4-FFF2-40B4-BE49-F238E27FC236}">
                  <a16:creationId xmlns:a16="http://schemas.microsoft.com/office/drawing/2014/main" id="{3535F972-D39A-D9C7-3042-D7065A592CBC}"/>
                </a:ext>
              </a:extLst>
            </p:cNvPr>
            <p:cNvSpPr/>
            <p:nvPr/>
          </p:nvSpPr>
          <p:spPr>
            <a:xfrm>
              <a:off x="1898943" y="3240860"/>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42" name="pt103">
              <a:extLst>
                <a:ext uri="{FF2B5EF4-FFF2-40B4-BE49-F238E27FC236}">
                  <a16:creationId xmlns:a16="http://schemas.microsoft.com/office/drawing/2014/main" id="{B972AAEB-BB3D-FDDE-D439-9B4ABCEECC16}"/>
                </a:ext>
              </a:extLst>
            </p:cNvPr>
            <p:cNvSpPr/>
            <p:nvPr/>
          </p:nvSpPr>
          <p:spPr>
            <a:xfrm>
              <a:off x="4142480" y="3688702"/>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43" name="pt104">
              <a:extLst>
                <a:ext uri="{FF2B5EF4-FFF2-40B4-BE49-F238E27FC236}">
                  <a16:creationId xmlns:a16="http://schemas.microsoft.com/office/drawing/2014/main" id="{BBDCD981-8AC0-9268-F837-4AD42B18DD81}"/>
                </a:ext>
              </a:extLst>
            </p:cNvPr>
            <p:cNvSpPr/>
            <p:nvPr/>
          </p:nvSpPr>
          <p:spPr>
            <a:xfrm>
              <a:off x="2871804"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44" name="pt105">
              <a:extLst>
                <a:ext uri="{FF2B5EF4-FFF2-40B4-BE49-F238E27FC236}">
                  <a16:creationId xmlns:a16="http://schemas.microsoft.com/office/drawing/2014/main" id="{F49F8367-BAF9-DED0-B848-5011881FAE19}"/>
                </a:ext>
              </a:extLst>
            </p:cNvPr>
            <p:cNvSpPr/>
            <p:nvPr/>
          </p:nvSpPr>
          <p:spPr>
            <a:xfrm>
              <a:off x="3851283"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45" name="pt106">
              <a:extLst>
                <a:ext uri="{FF2B5EF4-FFF2-40B4-BE49-F238E27FC236}">
                  <a16:creationId xmlns:a16="http://schemas.microsoft.com/office/drawing/2014/main" id="{F64EA0AE-F1BA-ED1D-9A5E-165DCCDFD62F}"/>
                </a:ext>
              </a:extLst>
            </p:cNvPr>
            <p:cNvSpPr/>
            <p:nvPr/>
          </p:nvSpPr>
          <p:spPr>
            <a:xfrm>
              <a:off x="4446913" y="3464781"/>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46" name="pt107">
              <a:extLst>
                <a:ext uri="{FF2B5EF4-FFF2-40B4-BE49-F238E27FC236}">
                  <a16:creationId xmlns:a16="http://schemas.microsoft.com/office/drawing/2014/main" id="{0940A5EF-5663-9B45-74F5-107BA52A079F}"/>
                </a:ext>
              </a:extLst>
            </p:cNvPr>
            <p:cNvSpPr/>
            <p:nvPr/>
          </p:nvSpPr>
          <p:spPr>
            <a:xfrm>
              <a:off x="2176904" y="3464781"/>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47" name="pt108">
              <a:extLst>
                <a:ext uri="{FF2B5EF4-FFF2-40B4-BE49-F238E27FC236}">
                  <a16:creationId xmlns:a16="http://schemas.microsoft.com/office/drawing/2014/main" id="{0535210A-5A4A-FCF9-CA6B-42D888FDA15F}"/>
                </a:ext>
              </a:extLst>
            </p:cNvPr>
            <p:cNvSpPr/>
            <p:nvPr/>
          </p:nvSpPr>
          <p:spPr>
            <a:xfrm>
              <a:off x="1757978" y="3240860"/>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48" name="pt109">
              <a:extLst>
                <a:ext uri="{FF2B5EF4-FFF2-40B4-BE49-F238E27FC236}">
                  <a16:creationId xmlns:a16="http://schemas.microsoft.com/office/drawing/2014/main" id="{B86458DD-83B4-A704-C064-FCE3B845E4A6}"/>
                </a:ext>
              </a:extLst>
            </p:cNvPr>
            <p:cNvSpPr/>
            <p:nvPr/>
          </p:nvSpPr>
          <p:spPr>
            <a:xfrm>
              <a:off x="2746060" y="3688702"/>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49" name="pt110">
              <a:extLst>
                <a:ext uri="{FF2B5EF4-FFF2-40B4-BE49-F238E27FC236}">
                  <a16:creationId xmlns:a16="http://schemas.microsoft.com/office/drawing/2014/main" id="{B8FE4CBF-E4EF-D039-4B8B-C8DD0D456C19}"/>
                </a:ext>
              </a:extLst>
            </p:cNvPr>
            <p:cNvSpPr/>
            <p:nvPr/>
          </p:nvSpPr>
          <p:spPr>
            <a:xfrm>
              <a:off x="2997548"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50" name="pt111">
              <a:extLst>
                <a:ext uri="{FF2B5EF4-FFF2-40B4-BE49-F238E27FC236}">
                  <a16:creationId xmlns:a16="http://schemas.microsoft.com/office/drawing/2014/main" id="{D47EA92D-62D9-D689-E7EA-A07289BFA594}"/>
                </a:ext>
              </a:extLst>
            </p:cNvPr>
            <p:cNvSpPr/>
            <p:nvPr/>
          </p:nvSpPr>
          <p:spPr>
            <a:xfrm>
              <a:off x="6690449" y="3688702"/>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51" name="pt112">
              <a:extLst>
                <a:ext uri="{FF2B5EF4-FFF2-40B4-BE49-F238E27FC236}">
                  <a16:creationId xmlns:a16="http://schemas.microsoft.com/office/drawing/2014/main" id="{93D541BE-6255-158F-846C-6D7B50AE146A}"/>
                </a:ext>
              </a:extLst>
            </p:cNvPr>
            <p:cNvSpPr/>
            <p:nvPr/>
          </p:nvSpPr>
          <p:spPr>
            <a:xfrm>
              <a:off x="1744080"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52" name="pt113">
              <a:extLst>
                <a:ext uri="{FF2B5EF4-FFF2-40B4-BE49-F238E27FC236}">
                  <a16:creationId xmlns:a16="http://schemas.microsoft.com/office/drawing/2014/main" id="{A18DB8DF-8986-8E86-1ADE-C6E3F172AD74}"/>
                </a:ext>
              </a:extLst>
            </p:cNvPr>
            <p:cNvSpPr/>
            <p:nvPr/>
          </p:nvSpPr>
          <p:spPr>
            <a:xfrm>
              <a:off x="4003500"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53" name="pt114">
              <a:extLst>
                <a:ext uri="{FF2B5EF4-FFF2-40B4-BE49-F238E27FC236}">
                  <a16:creationId xmlns:a16="http://schemas.microsoft.com/office/drawing/2014/main" id="{29F69B70-8128-B72F-BF03-AA2F5C54421D}"/>
                </a:ext>
              </a:extLst>
            </p:cNvPr>
            <p:cNvSpPr/>
            <p:nvPr/>
          </p:nvSpPr>
          <p:spPr>
            <a:xfrm>
              <a:off x="1618998"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54" name="pt115">
              <a:extLst>
                <a:ext uri="{FF2B5EF4-FFF2-40B4-BE49-F238E27FC236}">
                  <a16:creationId xmlns:a16="http://schemas.microsoft.com/office/drawing/2014/main" id="{7151AAEE-7357-4FE3-FC32-FA3FF644ADD5}"/>
                </a:ext>
              </a:extLst>
            </p:cNvPr>
            <p:cNvSpPr/>
            <p:nvPr/>
          </p:nvSpPr>
          <p:spPr>
            <a:xfrm>
              <a:off x="2071014"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55" name="pt116">
              <a:extLst>
                <a:ext uri="{FF2B5EF4-FFF2-40B4-BE49-F238E27FC236}">
                  <a16:creationId xmlns:a16="http://schemas.microsoft.com/office/drawing/2014/main" id="{8D7E4ABC-11D7-A4F4-7641-D74722D4F7A4}"/>
                </a:ext>
              </a:extLst>
            </p:cNvPr>
            <p:cNvSpPr/>
            <p:nvPr/>
          </p:nvSpPr>
          <p:spPr>
            <a:xfrm>
              <a:off x="2335738" y="1449495"/>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56" name="pt117">
              <a:extLst>
                <a:ext uri="{FF2B5EF4-FFF2-40B4-BE49-F238E27FC236}">
                  <a16:creationId xmlns:a16="http://schemas.microsoft.com/office/drawing/2014/main" id="{21E1379E-65A5-32CE-F713-5AE32D8D3677}"/>
                </a:ext>
              </a:extLst>
            </p:cNvPr>
            <p:cNvSpPr/>
            <p:nvPr/>
          </p:nvSpPr>
          <p:spPr>
            <a:xfrm>
              <a:off x="1777832" y="3688702"/>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57" name="pt118">
              <a:extLst>
                <a:ext uri="{FF2B5EF4-FFF2-40B4-BE49-F238E27FC236}">
                  <a16:creationId xmlns:a16="http://schemas.microsoft.com/office/drawing/2014/main" id="{BB757E37-9F7C-271E-7E80-76BC95C41507}"/>
                </a:ext>
              </a:extLst>
            </p:cNvPr>
            <p:cNvSpPr/>
            <p:nvPr/>
          </p:nvSpPr>
          <p:spPr>
            <a:xfrm>
              <a:off x="2130577" y="3464781"/>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58" name="pt119">
              <a:extLst>
                <a:ext uri="{FF2B5EF4-FFF2-40B4-BE49-F238E27FC236}">
                  <a16:creationId xmlns:a16="http://schemas.microsoft.com/office/drawing/2014/main" id="{CBD978C9-D20E-2563-E6D1-AED243267302}"/>
                </a:ext>
              </a:extLst>
            </p:cNvPr>
            <p:cNvSpPr/>
            <p:nvPr/>
          </p:nvSpPr>
          <p:spPr>
            <a:xfrm>
              <a:off x="2779151"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59" name="pt120">
              <a:extLst>
                <a:ext uri="{FF2B5EF4-FFF2-40B4-BE49-F238E27FC236}">
                  <a16:creationId xmlns:a16="http://schemas.microsoft.com/office/drawing/2014/main" id="{5D110E0B-AD94-93CF-82F6-40AB35DD1A99}"/>
                </a:ext>
              </a:extLst>
            </p:cNvPr>
            <p:cNvSpPr/>
            <p:nvPr/>
          </p:nvSpPr>
          <p:spPr>
            <a:xfrm>
              <a:off x="1722240"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60" name="pt121">
              <a:extLst>
                <a:ext uri="{FF2B5EF4-FFF2-40B4-BE49-F238E27FC236}">
                  <a16:creationId xmlns:a16="http://schemas.microsoft.com/office/drawing/2014/main" id="{13765C79-0FAB-F3FE-3658-A7A8C8B482D6}"/>
                </a:ext>
              </a:extLst>
            </p:cNvPr>
            <p:cNvSpPr/>
            <p:nvPr/>
          </p:nvSpPr>
          <p:spPr>
            <a:xfrm>
              <a:off x="2534281"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61" name="pt122">
              <a:extLst>
                <a:ext uri="{FF2B5EF4-FFF2-40B4-BE49-F238E27FC236}">
                  <a16:creationId xmlns:a16="http://schemas.microsoft.com/office/drawing/2014/main" id="{FD66AC6C-B863-516D-8BF7-768188038663}"/>
                </a:ext>
              </a:extLst>
            </p:cNvPr>
            <p:cNvSpPr/>
            <p:nvPr/>
          </p:nvSpPr>
          <p:spPr>
            <a:xfrm>
              <a:off x="1836071"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62" name="pt123">
              <a:extLst>
                <a:ext uri="{FF2B5EF4-FFF2-40B4-BE49-F238E27FC236}">
                  <a16:creationId xmlns:a16="http://schemas.microsoft.com/office/drawing/2014/main" id="{3559F0B0-A13F-0617-AFFB-04C46F420012}"/>
                </a:ext>
              </a:extLst>
            </p:cNvPr>
            <p:cNvSpPr/>
            <p:nvPr/>
          </p:nvSpPr>
          <p:spPr>
            <a:xfrm>
              <a:off x="1965124"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63" name="pt124">
              <a:extLst>
                <a:ext uri="{FF2B5EF4-FFF2-40B4-BE49-F238E27FC236}">
                  <a16:creationId xmlns:a16="http://schemas.microsoft.com/office/drawing/2014/main" id="{82DAE07A-C0A8-9DF8-3CEC-146DB576C6FB}"/>
                </a:ext>
              </a:extLst>
            </p:cNvPr>
            <p:cNvSpPr/>
            <p:nvPr/>
          </p:nvSpPr>
          <p:spPr>
            <a:xfrm>
              <a:off x="2203376"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64" name="pt125">
              <a:extLst>
                <a:ext uri="{FF2B5EF4-FFF2-40B4-BE49-F238E27FC236}">
                  <a16:creationId xmlns:a16="http://schemas.microsoft.com/office/drawing/2014/main" id="{69C453F5-FFCE-5D56-1327-EF74D65CE27A}"/>
                </a:ext>
              </a:extLst>
            </p:cNvPr>
            <p:cNvSpPr/>
            <p:nvPr/>
          </p:nvSpPr>
          <p:spPr>
            <a:xfrm>
              <a:off x="1364863" y="3240860"/>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65" name="pt126">
              <a:extLst>
                <a:ext uri="{FF2B5EF4-FFF2-40B4-BE49-F238E27FC236}">
                  <a16:creationId xmlns:a16="http://schemas.microsoft.com/office/drawing/2014/main" id="{0B0783A0-E0DB-D926-FF93-8DBF3E3E2F56}"/>
                </a:ext>
              </a:extLst>
            </p:cNvPr>
            <p:cNvSpPr/>
            <p:nvPr/>
          </p:nvSpPr>
          <p:spPr>
            <a:xfrm>
              <a:off x="1630910"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66" name="pt127">
              <a:extLst>
                <a:ext uri="{FF2B5EF4-FFF2-40B4-BE49-F238E27FC236}">
                  <a16:creationId xmlns:a16="http://schemas.microsoft.com/office/drawing/2014/main" id="{CA68DA87-928A-30F9-D616-839757CEF551}"/>
                </a:ext>
              </a:extLst>
            </p:cNvPr>
            <p:cNvSpPr/>
            <p:nvPr/>
          </p:nvSpPr>
          <p:spPr>
            <a:xfrm>
              <a:off x="2845332"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67" name="pt128">
              <a:extLst>
                <a:ext uri="{FF2B5EF4-FFF2-40B4-BE49-F238E27FC236}">
                  <a16:creationId xmlns:a16="http://schemas.microsoft.com/office/drawing/2014/main" id="{4ADE503F-8A8F-27AA-5583-3CCA3484769E}"/>
                </a:ext>
              </a:extLst>
            </p:cNvPr>
            <p:cNvSpPr/>
            <p:nvPr/>
          </p:nvSpPr>
          <p:spPr>
            <a:xfrm>
              <a:off x="2196758" y="3464781"/>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68" name="pt129">
              <a:extLst>
                <a:ext uri="{FF2B5EF4-FFF2-40B4-BE49-F238E27FC236}">
                  <a16:creationId xmlns:a16="http://schemas.microsoft.com/office/drawing/2014/main" id="{4EB3F8B4-0F75-DC83-DF63-7DB5B6A9D54E}"/>
                </a:ext>
              </a:extLst>
            </p:cNvPr>
            <p:cNvSpPr/>
            <p:nvPr/>
          </p:nvSpPr>
          <p:spPr>
            <a:xfrm>
              <a:off x="4274842"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69" name="pt130">
              <a:extLst>
                <a:ext uri="{FF2B5EF4-FFF2-40B4-BE49-F238E27FC236}">
                  <a16:creationId xmlns:a16="http://schemas.microsoft.com/office/drawing/2014/main" id="{64B5CDCC-2C25-10BC-5568-61C38F7D14DB}"/>
                </a:ext>
              </a:extLst>
            </p:cNvPr>
            <p:cNvSpPr/>
            <p:nvPr/>
          </p:nvSpPr>
          <p:spPr>
            <a:xfrm>
              <a:off x="2348974" y="3464781"/>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70" name="pt131">
              <a:extLst>
                <a:ext uri="{FF2B5EF4-FFF2-40B4-BE49-F238E27FC236}">
                  <a16:creationId xmlns:a16="http://schemas.microsoft.com/office/drawing/2014/main" id="{FF921FCF-992A-3805-B223-C8A168F8651D}"/>
                </a:ext>
              </a:extLst>
            </p:cNvPr>
            <p:cNvSpPr/>
            <p:nvPr/>
          </p:nvSpPr>
          <p:spPr>
            <a:xfrm>
              <a:off x="2435010"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71" name="pt132">
              <a:extLst>
                <a:ext uri="{FF2B5EF4-FFF2-40B4-BE49-F238E27FC236}">
                  <a16:creationId xmlns:a16="http://schemas.microsoft.com/office/drawing/2014/main" id="{301B5182-0584-DDE4-36A6-021A74B59FF3}"/>
                </a:ext>
              </a:extLst>
            </p:cNvPr>
            <p:cNvSpPr/>
            <p:nvPr/>
          </p:nvSpPr>
          <p:spPr>
            <a:xfrm>
              <a:off x="1819526"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72" name="pt133">
              <a:extLst>
                <a:ext uri="{FF2B5EF4-FFF2-40B4-BE49-F238E27FC236}">
                  <a16:creationId xmlns:a16="http://schemas.microsoft.com/office/drawing/2014/main" id="{6D27E4FD-96DD-AB0A-02BB-A2C6CDD675C6}"/>
                </a:ext>
              </a:extLst>
            </p:cNvPr>
            <p:cNvSpPr/>
            <p:nvPr/>
          </p:nvSpPr>
          <p:spPr>
            <a:xfrm>
              <a:off x="2302648" y="1449495"/>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73" name="pt134">
              <a:extLst>
                <a:ext uri="{FF2B5EF4-FFF2-40B4-BE49-F238E27FC236}">
                  <a16:creationId xmlns:a16="http://schemas.microsoft.com/office/drawing/2014/main" id="{E6C52981-6DC8-B036-F47B-218E35B6D074}"/>
                </a:ext>
              </a:extLst>
            </p:cNvPr>
            <p:cNvSpPr/>
            <p:nvPr/>
          </p:nvSpPr>
          <p:spPr>
            <a:xfrm>
              <a:off x="1654074"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74" name="pt135">
              <a:extLst>
                <a:ext uri="{FF2B5EF4-FFF2-40B4-BE49-F238E27FC236}">
                  <a16:creationId xmlns:a16="http://schemas.microsoft.com/office/drawing/2014/main" id="{EC4491B4-EFC3-824C-A487-494FF92CB1D0}"/>
                </a:ext>
              </a:extLst>
            </p:cNvPr>
            <p:cNvSpPr/>
            <p:nvPr/>
          </p:nvSpPr>
          <p:spPr>
            <a:xfrm>
              <a:off x="2137195" y="3240860"/>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75" name="pt136">
              <a:extLst>
                <a:ext uri="{FF2B5EF4-FFF2-40B4-BE49-F238E27FC236}">
                  <a16:creationId xmlns:a16="http://schemas.microsoft.com/office/drawing/2014/main" id="{B5D1B29A-0C0A-D088-4042-1E88EC2628ED}"/>
                </a:ext>
              </a:extLst>
            </p:cNvPr>
            <p:cNvSpPr/>
            <p:nvPr/>
          </p:nvSpPr>
          <p:spPr>
            <a:xfrm>
              <a:off x="1648779"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76" name="pt137">
              <a:extLst>
                <a:ext uri="{FF2B5EF4-FFF2-40B4-BE49-F238E27FC236}">
                  <a16:creationId xmlns:a16="http://schemas.microsoft.com/office/drawing/2014/main" id="{32C53A34-7C8B-1175-B141-1422B9655C15}"/>
                </a:ext>
              </a:extLst>
            </p:cNvPr>
            <p:cNvSpPr/>
            <p:nvPr/>
          </p:nvSpPr>
          <p:spPr>
            <a:xfrm>
              <a:off x="1891002"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77" name="pt138">
              <a:extLst>
                <a:ext uri="{FF2B5EF4-FFF2-40B4-BE49-F238E27FC236}">
                  <a16:creationId xmlns:a16="http://schemas.microsoft.com/office/drawing/2014/main" id="{C1F1937F-7E29-8BFC-300E-DAA123D6783C}"/>
                </a:ext>
              </a:extLst>
            </p:cNvPr>
            <p:cNvSpPr/>
            <p:nvPr/>
          </p:nvSpPr>
          <p:spPr>
            <a:xfrm>
              <a:off x="1832101" y="3912623"/>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78" name="pt139">
              <a:extLst>
                <a:ext uri="{FF2B5EF4-FFF2-40B4-BE49-F238E27FC236}">
                  <a16:creationId xmlns:a16="http://schemas.microsoft.com/office/drawing/2014/main" id="{F222E1E2-1239-FEC3-C048-632F613E9859}"/>
                </a:ext>
              </a:extLst>
            </p:cNvPr>
            <p:cNvSpPr/>
            <p:nvPr/>
          </p:nvSpPr>
          <p:spPr>
            <a:xfrm>
              <a:off x="2613698" y="3688702"/>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79" name="pt140">
              <a:extLst>
                <a:ext uri="{FF2B5EF4-FFF2-40B4-BE49-F238E27FC236}">
                  <a16:creationId xmlns:a16="http://schemas.microsoft.com/office/drawing/2014/main" id="{9953403E-3095-AEE1-DB0C-A8CD4CA3F2A7}"/>
                </a:ext>
              </a:extLst>
            </p:cNvPr>
            <p:cNvSpPr/>
            <p:nvPr/>
          </p:nvSpPr>
          <p:spPr>
            <a:xfrm>
              <a:off x="1809599" y="3688702"/>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80" name="pt141">
              <a:extLst>
                <a:ext uri="{FF2B5EF4-FFF2-40B4-BE49-F238E27FC236}">
                  <a16:creationId xmlns:a16="http://schemas.microsoft.com/office/drawing/2014/main" id="{86D4C17A-924E-4333-E952-F82D74F6219B}"/>
                </a:ext>
              </a:extLst>
            </p:cNvPr>
            <p:cNvSpPr/>
            <p:nvPr/>
          </p:nvSpPr>
          <p:spPr>
            <a:xfrm>
              <a:off x="1898943" y="3688702"/>
              <a:ext cx="49651" cy="49651"/>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281" name="rc142">
              <a:extLst>
                <a:ext uri="{FF2B5EF4-FFF2-40B4-BE49-F238E27FC236}">
                  <a16:creationId xmlns:a16="http://schemas.microsoft.com/office/drawing/2014/main" id="{A9DB8445-741A-B18B-16DB-8B75ED8E9CA8}"/>
                </a:ext>
              </a:extLst>
            </p:cNvPr>
            <p:cNvSpPr/>
            <p:nvPr/>
          </p:nvSpPr>
          <p:spPr>
            <a:xfrm>
              <a:off x="1348656" y="1205616"/>
              <a:ext cx="5903280" cy="2955753"/>
            </a:xfrm>
            <a:prstGeom prst="rect">
              <a:avLst/>
            </a:prstGeom>
            <a:ln w="12318" cap="rnd">
              <a:solidFill>
                <a:srgbClr val="000000">
                  <a:alpha val="100000"/>
                </a:srgbClr>
              </a:solidFill>
              <a:prstDash val="solid"/>
              <a:round/>
            </a:ln>
          </p:spPr>
          <p:txBody>
            <a:bodyPr/>
            <a:lstStyle/>
            <a:p>
              <a:endParaRPr sz="2000"/>
            </a:p>
          </p:txBody>
        </p:sp>
        <p:sp>
          <p:nvSpPr>
            <p:cNvPr id="282" name="tx143">
              <a:extLst>
                <a:ext uri="{FF2B5EF4-FFF2-40B4-BE49-F238E27FC236}">
                  <a16:creationId xmlns:a16="http://schemas.microsoft.com/office/drawing/2014/main" id="{A22DA31B-5FAD-6BAE-CC48-575358E35403}"/>
                </a:ext>
              </a:extLst>
            </p:cNvPr>
            <p:cNvSpPr/>
            <p:nvPr/>
          </p:nvSpPr>
          <p:spPr>
            <a:xfrm>
              <a:off x="1221088" y="4113992"/>
              <a:ext cx="70631"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Arial"/>
                </a:rPr>
                <a:t>0</a:t>
              </a:r>
            </a:p>
          </p:txBody>
        </p:sp>
        <p:sp>
          <p:nvSpPr>
            <p:cNvPr id="283" name="tx144">
              <a:extLst>
                <a:ext uri="{FF2B5EF4-FFF2-40B4-BE49-F238E27FC236}">
                  <a16:creationId xmlns:a16="http://schemas.microsoft.com/office/drawing/2014/main" id="{EE420F83-505D-D65B-F725-BB293AEDAC52}"/>
                </a:ext>
              </a:extLst>
            </p:cNvPr>
            <p:cNvSpPr/>
            <p:nvPr/>
          </p:nvSpPr>
          <p:spPr>
            <a:xfrm>
              <a:off x="1221088" y="3891622"/>
              <a:ext cx="70631" cy="91281"/>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Arial"/>
                </a:rPr>
                <a:t>1</a:t>
              </a:r>
            </a:p>
          </p:txBody>
        </p:sp>
        <p:sp>
          <p:nvSpPr>
            <p:cNvPr id="284" name="tx145">
              <a:extLst>
                <a:ext uri="{FF2B5EF4-FFF2-40B4-BE49-F238E27FC236}">
                  <a16:creationId xmlns:a16="http://schemas.microsoft.com/office/drawing/2014/main" id="{5EF0D3E9-B86D-E533-1B2A-A1292B9B5CF8}"/>
                </a:ext>
              </a:extLst>
            </p:cNvPr>
            <p:cNvSpPr/>
            <p:nvPr/>
          </p:nvSpPr>
          <p:spPr>
            <a:xfrm>
              <a:off x="1221088" y="3667701"/>
              <a:ext cx="70631" cy="91281"/>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Arial"/>
                </a:rPr>
                <a:t>2</a:t>
              </a:r>
            </a:p>
          </p:txBody>
        </p:sp>
        <p:sp>
          <p:nvSpPr>
            <p:cNvPr id="285" name="tx146">
              <a:extLst>
                <a:ext uri="{FF2B5EF4-FFF2-40B4-BE49-F238E27FC236}">
                  <a16:creationId xmlns:a16="http://schemas.microsoft.com/office/drawing/2014/main" id="{EE7ADC3F-E4A7-6D70-BA7A-2F325002542F}"/>
                </a:ext>
              </a:extLst>
            </p:cNvPr>
            <p:cNvSpPr/>
            <p:nvPr/>
          </p:nvSpPr>
          <p:spPr>
            <a:xfrm>
              <a:off x="1221088" y="3442168"/>
              <a:ext cx="70631" cy="92893"/>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Arial"/>
                </a:rPr>
                <a:t>3</a:t>
              </a:r>
            </a:p>
          </p:txBody>
        </p:sp>
        <p:sp>
          <p:nvSpPr>
            <p:cNvPr id="286" name="tx147">
              <a:extLst>
                <a:ext uri="{FF2B5EF4-FFF2-40B4-BE49-F238E27FC236}">
                  <a16:creationId xmlns:a16="http://schemas.microsoft.com/office/drawing/2014/main" id="{A7A6C40E-ED0D-E813-7341-D941C9463AC3}"/>
                </a:ext>
              </a:extLst>
            </p:cNvPr>
            <p:cNvSpPr/>
            <p:nvPr/>
          </p:nvSpPr>
          <p:spPr>
            <a:xfrm>
              <a:off x="1221088" y="3220232"/>
              <a:ext cx="70631" cy="90909"/>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Arial"/>
                </a:rPr>
                <a:t>4</a:t>
              </a:r>
            </a:p>
          </p:txBody>
        </p:sp>
        <p:sp>
          <p:nvSpPr>
            <p:cNvPr id="287" name="tx148">
              <a:extLst>
                <a:ext uri="{FF2B5EF4-FFF2-40B4-BE49-F238E27FC236}">
                  <a16:creationId xmlns:a16="http://schemas.microsoft.com/office/drawing/2014/main" id="{C262ED61-9D43-067C-AEBB-D0078C3B6999}"/>
                </a:ext>
              </a:extLst>
            </p:cNvPr>
            <p:cNvSpPr/>
            <p:nvPr/>
          </p:nvSpPr>
          <p:spPr>
            <a:xfrm>
              <a:off x="1221088" y="2996001"/>
              <a:ext cx="70631" cy="91219"/>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Arial"/>
                </a:rPr>
                <a:t>5</a:t>
              </a:r>
            </a:p>
          </p:txBody>
        </p:sp>
        <p:sp>
          <p:nvSpPr>
            <p:cNvPr id="288" name="tx149">
              <a:extLst>
                <a:ext uri="{FF2B5EF4-FFF2-40B4-BE49-F238E27FC236}">
                  <a16:creationId xmlns:a16="http://schemas.microsoft.com/office/drawing/2014/main" id="{4B4EF4F5-8AB5-B9A5-E759-4E03EB09F9DD}"/>
                </a:ext>
              </a:extLst>
            </p:cNvPr>
            <p:cNvSpPr/>
            <p:nvPr/>
          </p:nvSpPr>
          <p:spPr>
            <a:xfrm>
              <a:off x="1221088" y="2770468"/>
              <a:ext cx="70631"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Arial"/>
                </a:rPr>
                <a:t>6</a:t>
              </a:r>
            </a:p>
          </p:txBody>
        </p:sp>
        <p:sp>
          <p:nvSpPr>
            <p:cNvPr id="289" name="tx150">
              <a:extLst>
                <a:ext uri="{FF2B5EF4-FFF2-40B4-BE49-F238E27FC236}">
                  <a16:creationId xmlns:a16="http://schemas.microsoft.com/office/drawing/2014/main" id="{CEF1630C-BD1F-48B6-2913-96E5C33B7B59}"/>
                </a:ext>
              </a:extLst>
            </p:cNvPr>
            <p:cNvSpPr/>
            <p:nvPr/>
          </p:nvSpPr>
          <p:spPr>
            <a:xfrm>
              <a:off x="1221088" y="2549648"/>
              <a:ext cx="70631" cy="89730"/>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Arial"/>
                </a:rPr>
                <a:t>7</a:t>
              </a:r>
            </a:p>
          </p:txBody>
        </p:sp>
        <p:sp>
          <p:nvSpPr>
            <p:cNvPr id="290" name="tx151">
              <a:extLst>
                <a:ext uri="{FF2B5EF4-FFF2-40B4-BE49-F238E27FC236}">
                  <a16:creationId xmlns:a16="http://schemas.microsoft.com/office/drawing/2014/main" id="{EF1AFCB2-332D-FBF4-D36D-23F21DD4CA93}"/>
                </a:ext>
              </a:extLst>
            </p:cNvPr>
            <p:cNvSpPr/>
            <p:nvPr/>
          </p:nvSpPr>
          <p:spPr>
            <a:xfrm>
              <a:off x="1221088" y="2322627"/>
              <a:ext cx="70631"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Arial"/>
                </a:rPr>
                <a:t>8</a:t>
              </a:r>
            </a:p>
          </p:txBody>
        </p:sp>
        <p:sp>
          <p:nvSpPr>
            <p:cNvPr id="291" name="tx152">
              <a:extLst>
                <a:ext uri="{FF2B5EF4-FFF2-40B4-BE49-F238E27FC236}">
                  <a16:creationId xmlns:a16="http://schemas.microsoft.com/office/drawing/2014/main" id="{39CD9400-668F-B64B-9795-9D032ED31C05}"/>
                </a:ext>
              </a:extLst>
            </p:cNvPr>
            <p:cNvSpPr/>
            <p:nvPr/>
          </p:nvSpPr>
          <p:spPr>
            <a:xfrm>
              <a:off x="1221088" y="2098706"/>
              <a:ext cx="70631"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Arial"/>
                </a:rPr>
                <a:t>9</a:t>
              </a:r>
            </a:p>
          </p:txBody>
        </p:sp>
        <p:sp>
          <p:nvSpPr>
            <p:cNvPr id="292" name="tx153">
              <a:extLst>
                <a:ext uri="{FF2B5EF4-FFF2-40B4-BE49-F238E27FC236}">
                  <a16:creationId xmlns:a16="http://schemas.microsoft.com/office/drawing/2014/main" id="{73ACF267-B08C-38FC-B231-D881A1364E03}"/>
                </a:ext>
              </a:extLst>
            </p:cNvPr>
            <p:cNvSpPr/>
            <p:nvPr/>
          </p:nvSpPr>
          <p:spPr>
            <a:xfrm>
              <a:off x="1150457" y="1874785"/>
              <a:ext cx="14126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Arial"/>
                </a:rPr>
                <a:t>10</a:t>
              </a:r>
            </a:p>
          </p:txBody>
        </p:sp>
        <p:sp>
          <p:nvSpPr>
            <p:cNvPr id="293" name="tx154">
              <a:extLst>
                <a:ext uri="{FF2B5EF4-FFF2-40B4-BE49-F238E27FC236}">
                  <a16:creationId xmlns:a16="http://schemas.microsoft.com/office/drawing/2014/main" id="{61BA2C8C-453C-37EA-9B9F-43D3CDFF981A}"/>
                </a:ext>
              </a:extLst>
            </p:cNvPr>
            <p:cNvSpPr/>
            <p:nvPr/>
          </p:nvSpPr>
          <p:spPr>
            <a:xfrm>
              <a:off x="1150457" y="1652415"/>
              <a:ext cx="141262" cy="91281"/>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Arial"/>
                </a:rPr>
                <a:t>11</a:t>
              </a:r>
            </a:p>
          </p:txBody>
        </p:sp>
        <p:sp>
          <p:nvSpPr>
            <p:cNvPr id="294" name="tx155">
              <a:extLst>
                <a:ext uri="{FF2B5EF4-FFF2-40B4-BE49-F238E27FC236}">
                  <a16:creationId xmlns:a16="http://schemas.microsoft.com/office/drawing/2014/main" id="{D2D747D0-05FC-0F8A-9E8C-83FB63E053B8}"/>
                </a:ext>
              </a:extLst>
            </p:cNvPr>
            <p:cNvSpPr/>
            <p:nvPr/>
          </p:nvSpPr>
          <p:spPr>
            <a:xfrm>
              <a:off x="1150457" y="1428494"/>
              <a:ext cx="141262" cy="91281"/>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Arial"/>
                </a:rPr>
                <a:t>12</a:t>
              </a:r>
            </a:p>
          </p:txBody>
        </p:sp>
        <p:sp>
          <p:nvSpPr>
            <p:cNvPr id="295" name="tx156">
              <a:extLst>
                <a:ext uri="{FF2B5EF4-FFF2-40B4-BE49-F238E27FC236}">
                  <a16:creationId xmlns:a16="http://schemas.microsoft.com/office/drawing/2014/main" id="{A7D509AC-0D49-5BD9-2CA9-F3E6D6C9364D}"/>
                </a:ext>
              </a:extLst>
            </p:cNvPr>
            <p:cNvSpPr/>
            <p:nvPr/>
          </p:nvSpPr>
          <p:spPr>
            <a:xfrm>
              <a:off x="1150457" y="1202961"/>
              <a:ext cx="141262" cy="92893"/>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Arial"/>
                </a:rPr>
                <a:t>13</a:t>
              </a:r>
            </a:p>
          </p:txBody>
        </p:sp>
        <p:sp>
          <p:nvSpPr>
            <p:cNvPr id="296" name="tx157">
              <a:extLst>
                <a:ext uri="{FF2B5EF4-FFF2-40B4-BE49-F238E27FC236}">
                  <a16:creationId xmlns:a16="http://schemas.microsoft.com/office/drawing/2014/main" id="{6FF32537-9E38-F95C-7DAF-7EA737A62F33}"/>
                </a:ext>
              </a:extLst>
            </p:cNvPr>
            <p:cNvSpPr/>
            <p:nvPr/>
          </p:nvSpPr>
          <p:spPr>
            <a:xfrm>
              <a:off x="1888454" y="4217934"/>
              <a:ext cx="70631" cy="91281"/>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Arial"/>
                </a:rPr>
                <a:t>1</a:t>
              </a:r>
            </a:p>
          </p:txBody>
        </p:sp>
        <p:sp>
          <p:nvSpPr>
            <p:cNvPr id="297" name="tx158">
              <a:extLst>
                <a:ext uri="{FF2B5EF4-FFF2-40B4-BE49-F238E27FC236}">
                  <a16:creationId xmlns:a16="http://schemas.microsoft.com/office/drawing/2014/main" id="{E2A2F318-2332-4A07-621B-A7A3F238FB1E}"/>
                </a:ext>
              </a:extLst>
            </p:cNvPr>
            <p:cNvSpPr/>
            <p:nvPr/>
          </p:nvSpPr>
          <p:spPr>
            <a:xfrm>
              <a:off x="2550264" y="4217934"/>
              <a:ext cx="70631" cy="91281"/>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Arial"/>
                </a:rPr>
                <a:t>2</a:t>
              </a:r>
            </a:p>
          </p:txBody>
        </p:sp>
        <p:sp>
          <p:nvSpPr>
            <p:cNvPr id="298" name="tx159">
              <a:extLst>
                <a:ext uri="{FF2B5EF4-FFF2-40B4-BE49-F238E27FC236}">
                  <a16:creationId xmlns:a16="http://schemas.microsoft.com/office/drawing/2014/main" id="{0D4B3027-1CC8-4EB5-85CD-07534914B25B}"/>
                </a:ext>
              </a:extLst>
            </p:cNvPr>
            <p:cNvSpPr/>
            <p:nvPr/>
          </p:nvSpPr>
          <p:spPr>
            <a:xfrm>
              <a:off x="3212074" y="4216321"/>
              <a:ext cx="70631" cy="92893"/>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Arial"/>
                </a:rPr>
                <a:t>3</a:t>
              </a:r>
            </a:p>
          </p:txBody>
        </p:sp>
        <p:sp>
          <p:nvSpPr>
            <p:cNvPr id="299" name="tx160">
              <a:extLst>
                <a:ext uri="{FF2B5EF4-FFF2-40B4-BE49-F238E27FC236}">
                  <a16:creationId xmlns:a16="http://schemas.microsoft.com/office/drawing/2014/main" id="{08CBE43A-17DF-C033-861B-FA67F08EF0A7}"/>
                </a:ext>
              </a:extLst>
            </p:cNvPr>
            <p:cNvSpPr/>
            <p:nvPr/>
          </p:nvSpPr>
          <p:spPr>
            <a:xfrm>
              <a:off x="3873884" y="4218306"/>
              <a:ext cx="70631" cy="90909"/>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Arial"/>
                </a:rPr>
                <a:t>4</a:t>
              </a:r>
            </a:p>
          </p:txBody>
        </p:sp>
        <p:sp>
          <p:nvSpPr>
            <p:cNvPr id="300" name="tx161">
              <a:extLst>
                <a:ext uri="{FF2B5EF4-FFF2-40B4-BE49-F238E27FC236}">
                  <a16:creationId xmlns:a16="http://schemas.microsoft.com/office/drawing/2014/main" id="{42AD5A96-2892-0FF2-9014-1B076354AE23}"/>
                </a:ext>
              </a:extLst>
            </p:cNvPr>
            <p:cNvSpPr/>
            <p:nvPr/>
          </p:nvSpPr>
          <p:spPr>
            <a:xfrm>
              <a:off x="4535694" y="4217996"/>
              <a:ext cx="70631" cy="91219"/>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Arial"/>
                </a:rPr>
                <a:t>5</a:t>
              </a:r>
            </a:p>
          </p:txBody>
        </p:sp>
        <p:sp>
          <p:nvSpPr>
            <p:cNvPr id="301" name="tx162">
              <a:extLst>
                <a:ext uri="{FF2B5EF4-FFF2-40B4-BE49-F238E27FC236}">
                  <a16:creationId xmlns:a16="http://schemas.microsoft.com/office/drawing/2014/main" id="{D1873F21-D703-1C2B-5C71-526166E07CB3}"/>
                </a:ext>
              </a:extLst>
            </p:cNvPr>
            <p:cNvSpPr/>
            <p:nvPr/>
          </p:nvSpPr>
          <p:spPr>
            <a:xfrm>
              <a:off x="5197504" y="4216383"/>
              <a:ext cx="70631"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Arial"/>
                </a:rPr>
                <a:t>6</a:t>
              </a:r>
            </a:p>
          </p:txBody>
        </p:sp>
        <p:sp>
          <p:nvSpPr>
            <p:cNvPr id="302" name="tx163">
              <a:extLst>
                <a:ext uri="{FF2B5EF4-FFF2-40B4-BE49-F238E27FC236}">
                  <a16:creationId xmlns:a16="http://schemas.microsoft.com/office/drawing/2014/main" id="{D6A55E28-7935-26E1-D26B-769A4764BAC2}"/>
                </a:ext>
              </a:extLst>
            </p:cNvPr>
            <p:cNvSpPr/>
            <p:nvPr/>
          </p:nvSpPr>
          <p:spPr>
            <a:xfrm>
              <a:off x="5859315" y="4219484"/>
              <a:ext cx="70631" cy="89730"/>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Arial"/>
                </a:rPr>
                <a:t>7</a:t>
              </a:r>
            </a:p>
          </p:txBody>
        </p:sp>
        <p:sp>
          <p:nvSpPr>
            <p:cNvPr id="303" name="tx164">
              <a:extLst>
                <a:ext uri="{FF2B5EF4-FFF2-40B4-BE49-F238E27FC236}">
                  <a16:creationId xmlns:a16="http://schemas.microsoft.com/office/drawing/2014/main" id="{18888794-5DC7-6368-8A00-D3F66C7DC26E}"/>
                </a:ext>
              </a:extLst>
            </p:cNvPr>
            <p:cNvSpPr/>
            <p:nvPr/>
          </p:nvSpPr>
          <p:spPr>
            <a:xfrm>
              <a:off x="6521125" y="4216383"/>
              <a:ext cx="70631"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Arial"/>
                </a:rPr>
                <a:t>8</a:t>
              </a:r>
            </a:p>
          </p:txBody>
        </p:sp>
        <p:sp>
          <p:nvSpPr>
            <p:cNvPr id="304" name="tx165">
              <a:extLst>
                <a:ext uri="{FF2B5EF4-FFF2-40B4-BE49-F238E27FC236}">
                  <a16:creationId xmlns:a16="http://schemas.microsoft.com/office/drawing/2014/main" id="{00A50C01-1D74-95A5-C95A-31DC0884A242}"/>
                </a:ext>
              </a:extLst>
            </p:cNvPr>
            <p:cNvSpPr/>
            <p:nvPr/>
          </p:nvSpPr>
          <p:spPr>
            <a:xfrm>
              <a:off x="7182935" y="4216383"/>
              <a:ext cx="70631"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Arial"/>
                </a:rPr>
                <a:t>9</a:t>
              </a:r>
            </a:p>
          </p:txBody>
        </p:sp>
        <p:sp>
          <p:nvSpPr>
            <p:cNvPr id="305" name="tx166">
              <a:extLst>
                <a:ext uri="{FF2B5EF4-FFF2-40B4-BE49-F238E27FC236}">
                  <a16:creationId xmlns:a16="http://schemas.microsoft.com/office/drawing/2014/main" id="{284A73E6-FBE8-B989-E461-317B15C3ED72}"/>
                </a:ext>
              </a:extLst>
            </p:cNvPr>
            <p:cNvSpPr/>
            <p:nvPr/>
          </p:nvSpPr>
          <p:spPr>
            <a:xfrm>
              <a:off x="3296637" y="4333640"/>
              <a:ext cx="2007319" cy="143023"/>
            </a:xfrm>
            <a:prstGeom prst="rect">
              <a:avLst/>
            </a:prstGeom>
            <a:noFill/>
          </p:spPr>
          <p:txBody>
            <a:bodyPr wrap="none" lIns="0" tIns="0" rIns="0" bIns="0" anchor="ctr" anchorCtr="1"/>
            <a:lstStyle/>
            <a:p>
              <a:pPr marL="0" marR="0" indent="0" algn="l">
                <a:lnSpc>
                  <a:spcPts val="1200"/>
                </a:lnSpc>
                <a:spcBef>
                  <a:spcPts val="0"/>
                </a:spcBef>
                <a:spcAft>
                  <a:spcPts val="0"/>
                </a:spcAft>
              </a:pPr>
              <a:r>
                <a:rPr sz="1400">
                  <a:solidFill>
                    <a:srgbClr val="000000">
                      <a:alpha val="100000"/>
                    </a:srgbClr>
                  </a:solidFill>
                  <a:cs typeface="Arial"/>
                </a:rPr>
                <a:t>SCImago Journal Rank (SJR)</a:t>
              </a:r>
            </a:p>
          </p:txBody>
        </p:sp>
        <p:sp>
          <p:nvSpPr>
            <p:cNvPr id="306" name="tx167">
              <a:extLst>
                <a:ext uri="{FF2B5EF4-FFF2-40B4-BE49-F238E27FC236}">
                  <a16:creationId xmlns:a16="http://schemas.microsoft.com/office/drawing/2014/main" id="{9E6AA4CE-8DC8-8082-BE1C-54442B26D2E2}"/>
                </a:ext>
              </a:extLst>
            </p:cNvPr>
            <p:cNvSpPr/>
            <p:nvPr/>
          </p:nvSpPr>
          <p:spPr>
            <a:xfrm rot="16200000">
              <a:off x="191351" y="2627087"/>
              <a:ext cx="1567160" cy="112811"/>
            </a:xfrm>
            <a:prstGeom prst="rect">
              <a:avLst/>
            </a:prstGeom>
            <a:noFill/>
          </p:spPr>
          <p:txBody>
            <a:bodyPr wrap="none" lIns="0" tIns="0" rIns="0" bIns="0" anchor="ctr" anchorCtr="1"/>
            <a:lstStyle/>
            <a:p>
              <a:pPr marL="0" marR="0" indent="0" algn="ctr">
                <a:lnSpc>
                  <a:spcPts val="1200"/>
                </a:lnSpc>
                <a:spcBef>
                  <a:spcPts val="0"/>
                </a:spcBef>
                <a:spcAft>
                  <a:spcPts val="0"/>
                </a:spcAft>
              </a:pPr>
              <a:r>
                <a:rPr lang="en-US" sz="1400">
                  <a:solidFill>
                    <a:srgbClr val="000000">
                      <a:alpha val="100000"/>
                    </a:srgbClr>
                  </a:solidFill>
                  <a:cs typeface="Arial"/>
                </a:rPr>
                <a:t>Number of AMP Resulting</a:t>
              </a:r>
            </a:p>
            <a:p>
              <a:pPr marL="0" marR="0" indent="0" algn="ctr">
                <a:lnSpc>
                  <a:spcPts val="1200"/>
                </a:lnSpc>
                <a:spcBef>
                  <a:spcPts val="0"/>
                </a:spcBef>
                <a:spcAft>
                  <a:spcPts val="0"/>
                </a:spcAft>
              </a:pPr>
              <a:r>
                <a:rPr lang="en-US" sz="1400">
                  <a:solidFill>
                    <a:srgbClr val="000000">
                      <a:alpha val="100000"/>
                    </a:srgbClr>
                  </a:solidFill>
                  <a:cs typeface="Arial"/>
                </a:rPr>
                <a:t>Publications Published</a:t>
              </a:r>
              <a:endParaRPr sz="1400">
                <a:solidFill>
                  <a:srgbClr val="000000">
                    <a:alpha val="100000"/>
                  </a:srgbClr>
                </a:solidFill>
                <a:cs typeface="Arial"/>
              </a:endParaRPr>
            </a:p>
          </p:txBody>
        </p:sp>
        <p:sp>
          <p:nvSpPr>
            <p:cNvPr id="307" name="tx168">
              <a:extLst>
                <a:ext uri="{FF2B5EF4-FFF2-40B4-BE49-F238E27FC236}">
                  <a16:creationId xmlns:a16="http://schemas.microsoft.com/office/drawing/2014/main" id="{9368AD1C-0C27-2773-4A73-CDD57B30084B}"/>
                </a:ext>
              </a:extLst>
            </p:cNvPr>
            <p:cNvSpPr/>
            <p:nvPr/>
          </p:nvSpPr>
          <p:spPr>
            <a:xfrm>
              <a:off x="1998446" y="938074"/>
              <a:ext cx="4603700" cy="166861"/>
            </a:xfrm>
            <a:prstGeom prst="rect">
              <a:avLst/>
            </a:prstGeom>
            <a:noFill/>
          </p:spPr>
          <p:txBody>
            <a:bodyPr wrap="none" lIns="0" tIns="0" rIns="0" bIns="0" anchor="ctr" anchorCtr="1"/>
            <a:lstStyle/>
            <a:p>
              <a:pPr marL="0" marR="0" indent="0" algn="l">
                <a:lnSpc>
                  <a:spcPts val="1400"/>
                </a:lnSpc>
                <a:spcBef>
                  <a:spcPts val="0"/>
                </a:spcBef>
                <a:spcAft>
                  <a:spcPts val="0"/>
                </a:spcAft>
              </a:pPr>
              <a:r>
                <a:rPr sz="1600" b="1">
                  <a:solidFill>
                    <a:srgbClr val="000000">
                      <a:alpha val="100000"/>
                    </a:srgbClr>
                  </a:solidFill>
                  <a:cs typeface="Arial"/>
                </a:rPr>
                <a:t>Number of AMP Publications by </a:t>
              </a:r>
              <a:r>
                <a:rPr lang="en-US" sz="1600" b="1" err="1">
                  <a:solidFill>
                    <a:srgbClr val="000000">
                      <a:alpha val="100000"/>
                    </a:srgbClr>
                  </a:solidFill>
                  <a:cs typeface="Arial"/>
                </a:rPr>
                <a:t>SCImago</a:t>
              </a:r>
              <a:r>
                <a:rPr lang="en-US" sz="1600" b="1">
                  <a:solidFill>
                    <a:srgbClr val="000000">
                      <a:alpha val="100000"/>
                    </a:srgbClr>
                  </a:solidFill>
                  <a:cs typeface="Arial"/>
                </a:rPr>
                <a:t> Journal Rank</a:t>
              </a:r>
              <a:endParaRPr sz="1600" b="1">
                <a:solidFill>
                  <a:srgbClr val="000000">
                    <a:alpha val="100000"/>
                  </a:srgbClr>
                </a:solidFill>
                <a:cs typeface="Arial"/>
              </a:endParaRPr>
            </a:p>
          </p:txBody>
        </p:sp>
      </p:grpSp>
      <p:sp>
        <p:nvSpPr>
          <p:cNvPr id="151" name="Rectangle 150">
            <a:extLst>
              <a:ext uri="{FF2B5EF4-FFF2-40B4-BE49-F238E27FC236}">
                <a16:creationId xmlns:a16="http://schemas.microsoft.com/office/drawing/2014/main" id="{E70D4B1A-AAF1-EA31-AD45-3CB0FC885E5B}"/>
              </a:ext>
            </a:extLst>
          </p:cNvPr>
          <p:cNvSpPr/>
          <p:nvPr/>
        </p:nvSpPr>
        <p:spPr>
          <a:xfrm>
            <a:off x="9795115" y="5408928"/>
            <a:ext cx="1790647" cy="486953"/>
          </a:xfrm>
          <a:prstGeom prst="rect">
            <a:avLst/>
          </a:prstGeom>
          <a:solidFill>
            <a:schemeClr val="bg1"/>
          </a:solidFill>
          <a:ln>
            <a:solidFill>
              <a:srgbClr val="1A202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a:solidFill>
                  <a:sysClr val="windowText" lastClr="000000"/>
                </a:solidFill>
              </a:rPr>
              <a:t>Each blue dot represents a journal</a:t>
            </a:r>
          </a:p>
        </p:txBody>
      </p:sp>
      <p:sp>
        <p:nvSpPr>
          <p:cNvPr id="152" name="pt80">
            <a:extLst>
              <a:ext uri="{FF2B5EF4-FFF2-40B4-BE49-F238E27FC236}">
                <a16:creationId xmlns:a16="http://schemas.microsoft.com/office/drawing/2014/main" id="{6DE7996C-260F-4D52-A8B3-E0682D64C535}"/>
              </a:ext>
            </a:extLst>
          </p:cNvPr>
          <p:cNvSpPr/>
          <p:nvPr/>
        </p:nvSpPr>
        <p:spPr>
          <a:xfrm>
            <a:off x="10493501" y="5674846"/>
            <a:ext cx="123178" cy="120984"/>
          </a:xfrm>
          <a:prstGeom prst="ellipse">
            <a:avLst/>
          </a:prstGeom>
          <a:solidFill>
            <a:srgbClr val="4472C4">
              <a:alpha val="100000"/>
            </a:srgbClr>
          </a:solidFill>
          <a:ln w="9000" cap="rnd">
            <a:solidFill>
              <a:srgbClr val="4472C4">
                <a:alpha val="100000"/>
              </a:srgbClr>
            </a:solidFill>
            <a:prstDash val="solid"/>
            <a:round/>
          </a:ln>
        </p:spPr>
        <p:txBody>
          <a:bodyPr/>
          <a:lstStyle/>
          <a:p>
            <a:endParaRPr sz="2000"/>
          </a:p>
        </p:txBody>
      </p:sp>
      <p:sp>
        <p:nvSpPr>
          <p:cNvPr id="154" name="Rectangle 153">
            <a:extLst>
              <a:ext uri="{FF2B5EF4-FFF2-40B4-BE49-F238E27FC236}">
                <a16:creationId xmlns:a16="http://schemas.microsoft.com/office/drawing/2014/main" id="{8CBE0263-EF0A-1835-3CB3-04AC984F1E7B}"/>
              </a:ext>
            </a:extLst>
          </p:cNvPr>
          <p:cNvSpPr/>
          <p:nvPr/>
        </p:nvSpPr>
        <p:spPr>
          <a:xfrm>
            <a:off x="9798121" y="3131852"/>
            <a:ext cx="2069142" cy="1086939"/>
          </a:xfrm>
          <a:prstGeom prst="rect">
            <a:avLst/>
          </a:prstGeom>
          <a:solidFill>
            <a:schemeClr val="bg1"/>
          </a:solidFill>
          <a:ln>
            <a:solidFill>
              <a:srgbClr val="1A202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a:solidFill>
                  <a:sysClr val="windowText" lastClr="000000"/>
                </a:solidFill>
              </a:rPr>
              <a:t>This dot indicates a journal that published two resulting publications from the Suicide Prevention AMP and has an SJR of 8.24.</a:t>
            </a:r>
          </a:p>
        </p:txBody>
      </p:sp>
      <p:cxnSp>
        <p:nvCxnSpPr>
          <p:cNvPr id="156" name="Straight Arrow Connector 155">
            <a:extLst>
              <a:ext uri="{FF2B5EF4-FFF2-40B4-BE49-F238E27FC236}">
                <a16:creationId xmlns:a16="http://schemas.microsoft.com/office/drawing/2014/main" id="{20C1B3FB-5070-A3B6-BF83-E3AA72E479F0}"/>
              </a:ext>
            </a:extLst>
          </p:cNvPr>
          <p:cNvCxnSpPr>
            <a:cxnSpLocks/>
          </p:cNvCxnSpPr>
          <p:nvPr/>
        </p:nvCxnSpPr>
        <p:spPr>
          <a:xfrm>
            <a:off x="10832691" y="4236758"/>
            <a:ext cx="176540" cy="295908"/>
          </a:xfrm>
          <a:prstGeom prst="straightConnector1">
            <a:avLst/>
          </a:prstGeom>
          <a:ln>
            <a:solidFill>
              <a:srgbClr val="1A2025"/>
            </a:solidFill>
            <a:tailEnd type="triangle"/>
          </a:ln>
        </p:spPr>
        <p:style>
          <a:lnRef idx="1">
            <a:schemeClr val="accent1"/>
          </a:lnRef>
          <a:fillRef idx="0">
            <a:schemeClr val="accent1"/>
          </a:fillRef>
          <a:effectRef idx="0">
            <a:schemeClr val="accent1"/>
          </a:effectRef>
          <a:fontRef idx="minor">
            <a:schemeClr val="tx1"/>
          </a:fontRef>
        </p:style>
      </p:cxnSp>
      <p:sp>
        <p:nvSpPr>
          <p:cNvPr id="150" name="Rectangle 149">
            <a:extLst>
              <a:ext uri="{FF2B5EF4-FFF2-40B4-BE49-F238E27FC236}">
                <a16:creationId xmlns:a16="http://schemas.microsoft.com/office/drawing/2014/main" id="{65BB6099-74B6-2E88-C07C-F97482C7D473}"/>
              </a:ext>
            </a:extLst>
          </p:cNvPr>
          <p:cNvSpPr/>
          <p:nvPr/>
        </p:nvSpPr>
        <p:spPr>
          <a:xfrm>
            <a:off x="7022901" y="2385004"/>
            <a:ext cx="2041018" cy="1117623"/>
          </a:xfrm>
          <a:prstGeom prst="rect">
            <a:avLst/>
          </a:prstGeom>
          <a:solidFill>
            <a:schemeClr val="bg1"/>
          </a:solidFill>
          <a:ln>
            <a:solidFill>
              <a:srgbClr val="1A202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dirty="0">
                <a:solidFill>
                  <a:sysClr val="windowText" lastClr="000000"/>
                </a:solidFill>
              </a:rPr>
              <a:t>These three dots indicate journals with the highest number of Suicide Prevention AMP publications (eleven or more publications).  </a:t>
            </a:r>
          </a:p>
        </p:txBody>
      </p:sp>
      <p:cxnSp>
        <p:nvCxnSpPr>
          <p:cNvPr id="153" name="Straight Arrow Connector 152">
            <a:extLst>
              <a:ext uri="{FF2B5EF4-FFF2-40B4-BE49-F238E27FC236}">
                <a16:creationId xmlns:a16="http://schemas.microsoft.com/office/drawing/2014/main" id="{C6F80125-0173-69BC-DF68-59F352D55B95}"/>
              </a:ext>
            </a:extLst>
          </p:cNvPr>
          <p:cNvCxnSpPr>
            <a:cxnSpLocks/>
          </p:cNvCxnSpPr>
          <p:nvPr/>
        </p:nvCxnSpPr>
        <p:spPr>
          <a:xfrm flipH="1" flipV="1">
            <a:off x="6757084" y="2707628"/>
            <a:ext cx="209163" cy="221502"/>
          </a:xfrm>
          <a:prstGeom prst="straightConnector1">
            <a:avLst/>
          </a:prstGeom>
          <a:ln>
            <a:solidFill>
              <a:srgbClr val="1A2025"/>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1834596-78CA-639A-F2ED-137FB4FC3583}"/>
              </a:ext>
            </a:extLst>
          </p:cNvPr>
          <p:cNvCxnSpPr>
            <a:cxnSpLocks/>
          </p:cNvCxnSpPr>
          <p:nvPr/>
        </p:nvCxnSpPr>
        <p:spPr>
          <a:xfrm flipH="1" flipV="1">
            <a:off x="6661140" y="2841217"/>
            <a:ext cx="323894" cy="145885"/>
          </a:xfrm>
          <a:prstGeom prst="straightConnector1">
            <a:avLst/>
          </a:prstGeom>
          <a:ln>
            <a:solidFill>
              <a:srgbClr val="1A2025"/>
            </a:solidFill>
            <a:tailEnd type="triangle"/>
          </a:ln>
        </p:spPr>
        <p:style>
          <a:lnRef idx="1">
            <a:schemeClr val="accent1"/>
          </a:lnRef>
          <a:fillRef idx="0">
            <a:schemeClr val="accent1"/>
          </a:fillRef>
          <a:effectRef idx="0">
            <a:schemeClr val="accent1"/>
          </a:effectRef>
          <a:fontRef idx="minor">
            <a:schemeClr val="tx1"/>
          </a:fontRef>
        </p:style>
      </p:cxnSp>
      <p:sp>
        <p:nvSpPr>
          <p:cNvPr id="155" name="TextBox 154">
            <a:extLst>
              <a:ext uri="{FF2B5EF4-FFF2-40B4-BE49-F238E27FC236}">
                <a16:creationId xmlns:a16="http://schemas.microsoft.com/office/drawing/2014/main" id="{434CC289-CCB9-13E5-2155-68F9FC94AFD9}"/>
              </a:ext>
            </a:extLst>
          </p:cNvPr>
          <p:cNvSpPr txBox="1"/>
          <p:nvPr/>
        </p:nvSpPr>
        <p:spPr>
          <a:xfrm>
            <a:off x="3050901" y="6174194"/>
            <a:ext cx="6002446" cy="461665"/>
          </a:xfrm>
          <a:prstGeom prst="rect">
            <a:avLst/>
          </a:prstGeom>
          <a:noFill/>
        </p:spPr>
        <p:txBody>
          <a:bodyPr wrap="square" lIns="91440" tIns="45720" rIns="91440" bIns="45720" rtlCol="0" anchor="t">
            <a:spAutoFit/>
          </a:bodyPr>
          <a:lstStyle/>
          <a:p>
            <a:pPr algn="ctr"/>
            <a:r>
              <a:rPr lang="en-US" sz="1200">
                <a:solidFill>
                  <a:schemeClr val="bg1"/>
                </a:solidFill>
              </a:rPr>
              <a:t>Source: RAFT data on 149 projects in the Suicide Prevention portfolio with start years between 2005-2023; Dimensions data on 149 projects collected on June 28, 2023.</a:t>
            </a:r>
          </a:p>
        </p:txBody>
      </p:sp>
    </p:spTree>
    <p:extLst>
      <p:ext uri="{BB962C8B-B14F-4D97-AF65-F5344CB8AC3E}">
        <p14:creationId xmlns:p14="http://schemas.microsoft.com/office/powerpoint/2010/main" val="5643819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08B9A-06B0-9FFF-497F-553E1C8C3839}"/>
              </a:ext>
            </a:extLst>
          </p:cNvPr>
          <p:cNvSpPr>
            <a:spLocks noGrp="1"/>
          </p:cNvSpPr>
          <p:nvPr>
            <p:ph type="title"/>
          </p:nvPr>
        </p:nvSpPr>
        <p:spPr>
          <a:xfrm>
            <a:off x="390525" y="97245"/>
            <a:ext cx="11595336" cy="680223"/>
          </a:xfrm>
        </p:spPr>
        <p:txBody>
          <a:bodyPr/>
          <a:lstStyle/>
          <a:p>
            <a:r>
              <a:rPr lang="en-US" sz="2800"/>
              <a:t>VA Investigator Distribution Analysis | Publications</a:t>
            </a:r>
          </a:p>
        </p:txBody>
      </p:sp>
      <p:sp>
        <p:nvSpPr>
          <p:cNvPr id="55" name="Slide Number Placeholder 54">
            <a:extLst>
              <a:ext uri="{FF2B5EF4-FFF2-40B4-BE49-F238E27FC236}">
                <a16:creationId xmlns:a16="http://schemas.microsoft.com/office/drawing/2014/main" id="{C8A5580A-1443-05EC-6DDD-803332AE8D5A}"/>
              </a:ext>
            </a:extLst>
          </p:cNvPr>
          <p:cNvSpPr>
            <a:spLocks noGrp="1"/>
          </p:cNvSpPr>
          <p:nvPr>
            <p:ph type="sldNum" sz="quarter" idx="12"/>
          </p:nvPr>
        </p:nvSpPr>
        <p:spPr/>
        <p:txBody>
          <a:bodyPr/>
          <a:lstStyle/>
          <a:p>
            <a:r>
              <a:rPr lang="en-US"/>
              <a:t>52</a:t>
            </a:r>
          </a:p>
        </p:txBody>
      </p:sp>
      <p:sp>
        <p:nvSpPr>
          <p:cNvPr id="105" name="TextBox 104">
            <a:extLst>
              <a:ext uri="{FF2B5EF4-FFF2-40B4-BE49-F238E27FC236}">
                <a16:creationId xmlns:a16="http://schemas.microsoft.com/office/drawing/2014/main" id="{32E70CF1-B7FD-C46A-CCF9-62780FE1C493}"/>
              </a:ext>
            </a:extLst>
          </p:cNvPr>
          <p:cNvSpPr txBox="1"/>
          <p:nvPr/>
        </p:nvSpPr>
        <p:spPr>
          <a:xfrm>
            <a:off x="3466807" y="6199006"/>
            <a:ext cx="5194543" cy="276999"/>
          </a:xfrm>
          <a:prstGeom prst="rect">
            <a:avLst/>
          </a:prstGeom>
          <a:noFill/>
        </p:spPr>
        <p:txBody>
          <a:bodyPr wrap="square" rtlCol="0">
            <a:spAutoFit/>
          </a:bodyPr>
          <a:lstStyle/>
          <a:p>
            <a:pPr algn="ctr"/>
            <a:r>
              <a:rPr lang="en-US" sz="1200">
                <a:solidFill>
                  <a:schemeClr val="bg1"/>
                </a:solidFill>
              </a:rPr>
              <a:t>Source: Dimensions data on 235 publications pulled on June 28, 2023</a:t>
            </a:r>
          </a:p>
        </p:txBody>
      </p:sp>
      <p:cxnSp>
        <p:nvCxnSpPr>
          <p:cNvPr id="4" name="Straight Arrow Connector 3">
            <a:extLst>
              <a:ext uri="{FF2B5EF4-FFF2-40B4-BE49-F238E27FC236}">
                <a16:creationId xmlns:a16="http://schemas.microsoft.com/office/drawing/2014/main" id="{450E2655-7E55-64BA-AC36-0297701113DC}"/>
              </a:ext>
            </a:extLst>
          </p:cNvPr>
          <p:cNvCxnSpPr/>
          <p:nvPr/>
        </p:nvCxnSpPr>
        <p:spPr>
          <a:xfrm flipV="1">
            <a:off x="279817" y="1350818"/>
            <a:ext cx="11619874" cy="22485"/>
          </a:xfrm>
          <a:prstGeom prst="straightConnector1">
            <a:avLst/>
          </a:prstGeom>
          <a:ln w="12700">
            <a:solidFill>
              <a:srgbClr val="002F56"/>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0FBFDE2-1BD7-B3D0-6514-46D283C1EF58}"/>
              </a:ext>
            </a:extLst>
          </p:cNvPr>
          <p:cNvSpPr/>
          <p:nvPr/>
        </p:nvSpPr>
        <p:spPr>
          <a:xfrm>
            <a:off x="294819" y="1419373"/>
            <a:ext cx="11639484" cy="560021"/>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cs typeface="Calibri"/>
              </a:rPr>
              <a:t>Which authors have the most publications from the Suicide Prevention AMP?</a:t>
            </a:r>
          </a:p>
        </p:txBody>
      </p:sp>
      <p:sp>
        <p:nvSpPr>
          <p:cNvPr id="5" name="Rectangle 4">
            <a:extLst>
              <a:ext uri="{FF2B5EF4-FFF2-40B4-BE49-F238E27FC236}">
                <a16:creationId xmlns:a16="http://schemas.microsoft.com/office/drawing/2014/main" id="{4E5CFA4C-034D-86C4-E075-E5782AC1EA89}"/>
              </a:ext>
            </a:extLst>
          </p:cNvPr>
          <p:cNvSpPr/>
          <p:nvPr/>
        </p:nvSpPr>
        <p:spPr>
          <a:xfrm>
            <a:off x="301200" y="1965121"/>
            <a:ext cx="4601134" cy="3245310"/>
          </a:xfrm>
          <a:prstGeom prst="rect">
            <a:avLst/>
          </a:prstGeom>
          <a:no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spcBef>
                <a:spcPts val="1200"/>
              </a:spcBef>
              <a:buFont typeface="Arial,Sans-Serif" panose="020B0604020202020204" pitchFamily="34" charset="0"/>
              <a:buChar char="•"/>
            </a:pPr>
            <a:r>
              <a:rPr lang="en-US" sz="1600" b="1">
                <a:solidFill>
                  <a:schemeClr val="tx1"/>
                </a:solidFill>
                <a:cs typeface="Arial"/>
              </a:rPr>
              <a:t>53 of the 105 Suicide Prevention AMP investigators have contributed to publications resulting from research in the Suicide Prevention AMP </a:t>
            </a:r>
          </a:p>
          <a:p>
            <a:pPr marL="285750" indent="-285750">
              <a:spcBef>
                <a:spcPts val="1200"/>
              </a:spcBef>
              <a:buFont typeface="Arial,Sans-Serif" panose="020B0604020202020204" pitchFamily="34" charset="0"/>
              <a:buChar char="•"/>
            </a:pPr>
            <a:r>
              <a:rPr lang="en-US" sz="1600" b="1">
                <a:solidFill>
                  <a:schemeClr val="tx1"/>
                </a:solidFill>
                <a:cs typeface="Arial"/>
              </a:rPr>
              <a:t>7 authors have 10 or more publications </a:t>
            </a:r>
            <a:r>
              <a:rPr lang="en-US" sz="1600">
                <a:solidFill>
                  <a:schemeClr val="tx1"/>
                </a:solidFill>
                <a:cs typeface="Arial"/>
              </a:rPr>
              <a:t>resulting from the Suicide Prevention AMP</a:t>
            </a:r>
          </a:p>
          <a:p>
            <a:pPr marL="742950" lvl="1" indent="-285750">
              <a:spcBef>
                <a:spcPts val="1200"/>
              </a:spcBef>
              <a:buFont typeface="Arial,Sans-Serif" panose="020B0604020202020204" pitchFamily="34" charset="0"/>
              <a:buChar char="•"/>
            </a:pPr>
            <a:r>
              <a:rPr lang="en-US" sz="1400">
                <a:solidFill>
                  <a:schemeClr val="tx1"/>
                </a:solidFill>
                <a:cs typeface="Arial"/>
              </a:rPr>
              <a:t>Alan R Teo has published the most with 26 publications </a:t>
            </a:r>
          </a:p>
          <a:p>
            <a:pPr marL="742950" lvl="1" indent="-285750">
              <a:spcBef>
                <a:spcPts val="1200"/>
              </a:spcBef>
              <a:buFont typeface="Arial,Sans-Serif" panose="020B0604020202020204" pitchFamily="34" charset="0"/>
              <a:buChar char="•"/>
            </a:pPr>
            <a:r>
              <a:rPr lang="en-US" sz="1400">
                <a:solidFill>
                  <a:schemeClr val="tx1"/>
                </a:solidFill>
                <a:cs typeface="Arial"/>
              </a:rPr>
              <a:t>Erin A Hazlett has published the second most with 24 publications </a:t>
            </a:r>
          </a:p>
          <a:p>
            <a:pPr marL="285750" indent="-285750">
              <a:buFont typeface="Arial,Sans-Serif" panose="020B0604020202020204" pitchFamily="34" charset="0"/>
              <a:buChar char="•"/>
            </a:pPr>
            <a:endParaRPr lang="en-US" sz="1400" i="1">
              <a:solidFill>
                <a:schemeClr val="tx1"/>
              </a:solidFill>
            </a:endParaRPr>
          </a:p>
        </p:txBody>
      </p:sp>
      <p:sp>
        <p:nvSpPr>
          <p:cNvPr id="6" name="TextBox 5">
            <a:extLst>
              <a:ext uri="{FF2B5EF4-FFF2-40B4-BE49-F238E27FC236}">
                <a16:creationId xmlns:a16="http://schemas.microsoft.com/office/drawing/2014/main" id="{FBF1E7E5-3A59-0154-36A2-59439234766E}"/>
              </a:ext>
            </a:extLst>
          </p:cNvPr>
          <p:cNvSpPr txBox="1"/>
          <p:nvPr/>
        </p:nvSpPr>
        <p:spPr>
          <a:xfrm>
            <a:off x="343033" y="804448"/>
            <a:ext cx="11556658" cy="646331"/>
          </a:xfrm>
          <a:prstGeom prst="rect">
            <a:avLst/>
          </a:prstGeom>
          <a:noFill/>
        </p:spPr>
        <p:txBody>
          <a:bodyPr wrap="square" lIns="91440" tIns="45720" rIns="91440" bIns="45720" rtlCol="0" anchor="t">
            <a:spAutoFit/>
          </a:bodyPr>
          <a:lstStyle/>
          <a:p>
            <a:r>
              <a:rPr lang="en-US" b="1" i="1">
                <a:cs typeface="Calibri"/>
              </a:rPr>
              <a:t>14 investigators in the portfolio have eight or more publications resulting from their research funded in the Suicide Prevention AMP </a:t>
            </a:r>
          </a:p>
        </p:txBody>
      </p:sp>
      <p:sp>
        <p:nvSpPr>
          <p:cNvPr id="8" name="TextBox 7">
            <a:extLst>
              <a:ext uri="{FF2B5EF4-FFF2-40B4-BE49-F238E27FC236}">
                <a16:creationId xmlns:a16="http://schemas.microsoft.com/office/drawing/2014/main" id="{EC47F309-62BE-0FF6-1DA0-28BD32DA6C96}"/>
              </a:ext>
            </a:extLst>
          </p:cNvPr>
          <p:cNvSpPr txBox="1"/>
          <p:nvPr/>
        </p:nvSpPr>
        <p:spPr>
          <a:xfrm>
            <a:off x="229239" y="5227301"/>
            <a:ext cx="4992268" cy="769441"/>
          </a:xfrm>
          <a:prstGeom prst="rect">
            <a:avLst/>
          </a:prstGeom>
          <a:noFill/>
        </p:spPr>
        <p:txBody>
          <a:bodyPr wrap="square">
            <a:spAutoFit/>
          </a:bodyPr>
          <a:lstStyle/>
          <a:p>
            <a:r>
              <a:rPr lang="en-US" sz="1100" b="1"/>
              <a:t>Note: </a:t>
            </a:r>
          </a:p>
          <a:p>
            <a:pPr marL="228600" indent="-228600">
              <a:buFont typeface="+mj-lt"/>
              <a:buAutoNum type="arabicPeriod"/>
            </a:pPr>
            <a:r>
              <a:rPr lang="en-US" sz="1100"/>
              <a:t>Publications included in this analysis were sourced from Dimensions, there may be other publications associated with this AMP outside of Dimensions</a:t>
            </a:r>
          </a:p>
          <a:p>
            <a:pPr marL="228600" indent="-228600">
              <a:buFont typeface="+mj-lt"/>
              <a:buAutoNum type="arabicPeriod"/>
            </a:pPr>
            <a:r>
              <a:rPr lang="en-US" sz="1100"/>
              <a:t>Authors with 7 or fewer AMP publications are omitted from this visual</a:t>
            </a:r>
          </a:p>
        </p:txBody>
      </p:sp>
      <p:grpSp>
        <p:nvGrpSpPr>
          <p:cNvPr id="9" name="Group 8">
            <a:extLst>
              <a:ext uri="{FF2B5EF4-FFF2-40B4-BE49-F238E27FC236}">
                <a16:creationId xmlns:a16="http://schemas.microsoft.com/office/drawing/2014/main" id="{26C2AA53-3672-D664-B400-08286815E532}"/>
              </a:ext>
            </a:extLst>
          </p:cNvPr>
          <p:cNvGrpSpPr/>
          <p:nvPr/>
        </p:nvGrpSpPr>
        <p:grpSpPr>
          <a:xfrm>
            <a:off x="5303519" y="2222114"/>
            <a:ext cx="6219329" cy="3604687"/>
            <a:chOff x="914400" y="914400"/>
            <a:chExt cx="6400800" cy="3657600"/>
          </a:xfrm>
        </p:grpSpPr>
        <p:sp>
          <p:nvSpPr>
            <p:cNvPr id="10" name="rc3">
              <a:extLst>
                <a:ext uri="{FF2B5EF4-FFF2-40B4-BE49-F238E27FC236}">
                  <a16:creationId xmlns:a16="http://schemas.microsoft.com/office/drawing/2014/main" id="{B6FEC470-72DC-3B43-39AF-982937D1FB9A}"/>
                </a:ext>
              </a:extLst>
            </p:cNvPr>
            <p:cNvSpPr/>
            <p:nvPr/>
          </p:nvSpPr>
          <p:spPr>
            <a:xfrm>
              <a:off x="914400" y="914400"/>
              <a:ext cx="6400800" cy="3657600"/>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12" name="rc5">
              <a:extLst>
                <a:ext uri="{FF2B5EF4-FFF2-40B4-BE49-F238E27FC236}">
                  <a16:creationId xmlns:a16="http://schemas.microsoft.com/office/drawing/2014/main" id="{9F46DBBD-8AAB-8F74-5223-E2884402E13E}"/>
                </a:ext>
              </a:extLst>
            </p:cNvPr>
            <p:cNvSpPr/>
            <p:nvPr/>
          </p:nvSpPr>
          <p:spPr>
            <a:xfrm>
              <a:off x="2449860" y="1205616"/>
              <a:ext cx="4802076" cy="2955753"/>
            </a:xfrm>
            <a:prstGeom prst="rect">
              <a:avLst/>
            </a:prstGeom>
            <a:solidFill>
              <a:srgbClr val="FFFFFF">
                <a:alpha val="100000"/>
              </a:srgbClr>
            </a:solidFill>
          </p:spPr>
          <p:txBody>
            <a:bodyPr/>
            <a:lstStyle/>
            <a:p>
              <a:endParaRPr/>
            </a:p>
          </p:txBody>
        </p:sp>
        <p:sp>
          <p:nvSpPr>
            <p:cNvPr id="13" name="pl6">
              <a:extLst>
                <a:ext uri="{FF2B5EF4-FFF2-40B4-BE49-F238E27FC236}">
                  <a16:creationId xmlns:a16="http://schemas.microsoft.com/office/drawing/2014/main" id="{3BB41316-E38F-A5E8-2533-60BF8E83AD85}"/>
                </a:ext>
              </a:extLst>
            </p:cNvPr>
            <p:cNvSpPr/>
            <p:nvPr/>
          </p:nvSpPr>
          <p:spPr>
            <a:xfrm>
              <a:off x="2449860"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15" name="pl7">
              <a:extLst>
                <a:ext uri="{FF2B5EF4-FFF2-40B4-BE49-F238E27FC236}">
                  <a16:creationId xmlns:a16="http://schemas.microsoft.com/office/drawing/2014/main" id="{5A08D98A-C69B-DAEE-8B14-86F6B86B475E}"/>
                </a:ext>
              </a:extLst>
            </p:cNvPr>
            <p:cNvSpPr/>
            <p:nvPr/>
          </p:nvSpPr>
          <p:spPr>
            <a:xfrm>
              <a:off x="4175674"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16" name="pl8">
              <a:extLst>
                <a:ext uri="{FF2B5EF4-FFF2-40B4-BE49-F238E27FC236}">
                  <a16:creationId xmlns:a16="http://schemas.microsoft.com/office/drawing/2014/main" id="{89EAAB8A-BBFD-A786-DDFD-F864DC743880}"/>
                </a:ext>
              </a:extLst>
            </p:cNvPr>
            <p:cNvSpPr/>
            <p:nvPr/>
          </p:nvSpPr>
          <p:spPr>
            <a:xfrm>
              <a:off x="5901488"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17" name="rc9">
              <a:extLst>
                <a:ext uri="{FF2B5EF4-FFF2-40B4-BE49-F238E27FC236}">
                  <a16:creationId xmlns:a16="http://schemas.microsoft.com/office/drawing/2014/main" id="{24B6CD98-9B56-7F58-92E8-69D70DB627CF}"/>
                </a:ext>
              </a:extLst>
            </p:cNvPr>
            <p:cNvSpPr/>
            <p:nvPr/>
          </p:nvSpPr>
          <p:spPr>
            <a:xfrm>
              <a:off x="2449860" y="1278469"/>
              <a:ext cx="4487115" cy="104075"/>
            </a:xfrm>
            <a:prstGeom prst="rect">
              <a:avLst/>
            </a:prstGeom>
            <a:solidFill>
              <a:srgbClr val="2E75B6">
                <a:alpha val="100000"/>
              </a:srgbClr>
            </a:solidFill>
          </p:spPr>
          <p:txBody>
            <a:bodyPr/>
            <a:lstStyle/>
            <a:p>
              <a:endParaRPr/>
            </a:p>
          </p:txBody>
        </p:sp>
        <p:sp>
          <p:nvSpPr>
            <p:cNvPr id="18" name="rc10">
              <a:extLst>
                <a:ext uri="{FF2B5EF4-FFF2-40B4-BE49-F238E27FC236}">
                  <a16:creationId xmlns:a16="http://schemas.microsoft.com/office/drawing/2014/main" id="{7A4ACC50-B4B2-5CD9-7358-6758FBCF70B0}"/>
                </a:ext>
              </a:extLst>
            </p:cNvPr>
            <p:cNvSpPr/>
            <p:nvPr/>
          </p:nvSpPr>
          <p:spPr>
            <a:xfrm>
              <a:off x="2449860" y="2943682"/>
              <a:ext cx="1898394" cy="104075"/>
            </a:xfrm>
            <a:prstGeom prst="rect">
              <a:avLst/>
            </a:prstGeom>
            <a:solidFill>
              <a:srgbClr val="2E75B6">
                <a:alpha val="100000"/>
              </a:srgbClr>
            </a:solidFill>
          </p:spPr>
          <p:txBody>
            <a:bodyPr/>
            <a:lstStyle/>
            <a:p>
              <a:endParaRPr/>
            </a:p>
          </p:txBody>
        </p:sp>
        <p:sp>
          <p:nvSpPr>
            <p:cNvPr id="19" name="rc11">
              <a:extLst>
                <a:ext uri="{FF2B5EF4-FFF2-40B4-BE49-F238E27FC236}">
                  <a16:creationId xmlns:a16="http://schemas.microsoft.com/office/drawing/2014/main" id="{BAAC111C-33B9-4BB9-8432-D668F22ACABA}"/>
                </a:ext>
              </a:extLst>
            </p:cNvPr>
            <p:cNvSpPr/>
            <p:nvPr/>
          </p:nvSpPr>
          <p:spPr>
            <a:xfrm>
              <a:off x="2449860" y="3568137"/>
              <a:ext cx="1553232" cy="104075"/>
            </a:xfrm>
            <a:prstGeom prst="rect">
              <a:avLst/>
            </a:prstGeom>
            <a:solidFill>
              <a:srgbClr val="2E75B6">
                <a:alpha val="100000"/>
              </a:srgbClr>
            </a:solidFill>
          </p:spPr>
          <p:txBody>
            <a:bodyPr/>
            <a:lstStyle/>
            <a:p>
              <a:endParaRPr/>
            </a:p>
          </p:txBody>
        </p:sp>
        <p:sp>
          <p:nvSpPr>
            <p:cNvPr id="20" name="rc12">
              <a:extLst>
                <a:ext uri="{FF2B5EF4-FFF2-40B4-BE49-F238E27FC236}">
                  <a16:creationId xmlns:a16="http://schemas.microsoft.com/office/drawing/2014/main" id="{88D0CD17-5459-009D-BBC6-9C8A4711D8B9}"/>
                </a:ext>
              </a:extLst>
            </p:cNvPr>
            <p:cNvSpPr/>
            <p:nvPr/>
          </p:nvSpPr>
          <p:spPr>
            <a:xfrm>
              <a:off x="2449860" y="3359985"/>
              <a:ext cx="1725813" cy="104075"/>
            </a:xfrm>
            <a:prstGeom prst="rect">
              <a:avLst/>
            </a:prstGeom>
            <a:solidFill>
              <a:srgbClr val="2E75B6">
                <a:alpha val="100000"/>
              </a:srgbClr>
            </a:solidFill>
          </p:spPr>
          <p:txBody>
            <a:bodyPr/>
            <a:lstStyle/>
            <a:p>
              <a:endParaRPr/>
            </a:p>
          </p:txBody>
        </p:sp>
        <p:sp>
          <p:nvSpPr>
            <p:cNvPr id="21" name="rc13">
              <a:extLst>
                <a:ext uri="{FF2B5EF4-FFF2-40B4-BE49-F238E27FC236}">
                  <a16:creationId xmlns:a16="http://schemas.microsoft.com/office/drawing/2014/main" id="{28681557-E84A-2E32-6BAE-867ED4882DC5}"/>
                </a:ext>
              </a:extLst>
            </p:cNvPr>
            <p:cNvSpPr/>
            <p:nvPr/>
          </p:nvSpPr>
          <p:spPr>
            <a:xfrm>
              <a:off x="2449860" y="1486620"/>
              <a:ext cx="4141952" cy="104075"/>
            </a:xfrm>
            <a:prstGeom prst="rect">
              <a:avLst/>
            </a:prstGeom>
            <a:solidFill>
              <a:srgbClr val="2E75B6">
                <a:alpha val="100000"/>
              </a:srgbClr>
            </a:solidFill>
          </p:spPr>
          <p:txBody>
            <a:bodyPr/>
            <a:lstStyle/>
            <a:p>
              <a:endParaRPr/>
            </a:p>
          </p:txBody>
        </p:sp>
        <p:sp>
          <p:nvSpPr>
            <p:cNvPr id="22" name="rc14">
              <a:extLst>
                <a:ext uri="{FF2B5EF4-FFF2-40B4-BE49-F238E27FC236}">
                  <a16:creationId xmlns:a16="http://schemas.microsoft.com/office/drawing/2014/main" id="{7E52B1E8-BF04-0381-91AE-335F47E6F620}"/>
                </a:ext>
              </a:extLst>
            </p:cNvPr>
            <p:cNvSpPr/>
            <p:nvPr/>
          </p:nvSpPr>
          <p:spPr>
            <a:xfrm>
              <a:off x="2449860" y="2735530"/>
              <a:ext cx="1898394" cy="104075"/>
            </a:xfrm>
            <a:prstGeom prst="rect">
              <a:avLst/>
            </a:prstGeom>
            <a:solidFill>
              <a:srgbClr val="2E75B6">
                <a:alpha val="100000"/>
              </a:srgbClr>
            </a:solidFill>
          </p:spPr>
          <p:txBody>
            <a:bodyPr/>
            <a:lstStyle/>
            <a:p>
              <a:endParaRPr/>
            </a:p>
          </p:txBody>
        </p:sp>
        <p:sp>
          <p:nvSpPr>
            <p:cNvPr id="23" name="rc15">
              <a:extLst>
                <a:ext uri="{FF2B5EF4-FFF2-40B4-BE49-F238E27FC236}">
                  <a16:creationId xmlns:a16="http://schemas.microsoft.com/office/drawing/2014/main" id="{78FC4D04-4EE3-15F8-BA7F-2E3B21877490}"/>
                </a:ext>
              </a:extLst>
            </p:cNvPr>
            <p:cNvSpPr/>
            <p:nvPr/>
          </p:nvSpPr>
          <p:spPr>
            <a:xfrm>
              <a:off x="2449860" y="3151834"/>
              <a:ext cx="1725813" cy="104075"/>
            </a:xfrm>
            <a:prstGeom prst="rect">
              <a:avLst/>
            </a:prstGeom>
            <a:solidFill>
              <a:srgbClr val="2E75B6">
                <a:alpha val="100000"/>
              </a:srgbClr>
            </a:solidFill>
          </p:spPr>
          <p:txBody>
            <a:bodyPr/>
            <a:lstStyle/>
            <a:p>
              <a:endParaRPr/>
            </a:p>
          </p:txBody>
        </p:sp>
        <p:sp>
          <p:nvSpPr>
            <p:cNvPr id="24" name="rc16">
              <a:extLst>
                <a:ext uri="{FF2B5EF4-FFF2-40B4-BE49-F238E27FC236}">
                  <a16:creationId xmlns:a16="http://schemas.microsoft.com/office/drawing/2014/main" id="{07F0D463-AB30-3AE5-F962-D07FE4286515}"/>
                </a:ext>
              </a:extLst>
            </p:cNvPr>
            <p:cNvSpPr/>
            <p:nvPr/>
          </p:nvSpPr>
          <p:spPr>
            <a:xfrm>
              <a:off x="2449860" y="1902924"/>
              <a:ext cx="2761301" cy="104075"/>
            </a:xfrm>
            <a:prstGeom prst="rect">
              <a:avLst/>
            </a:prstGeom>
            <a:solidFill>
              <a:srgbClr val="2E75B6">
                <a:alpha val="100000"/>
              </a:srgbClr>
            </a:solidFill>
          </p:spPr>
          <p:txBody>
            <a:bodyPr/>
            <a:lstStyle/>
            <a:p>
              <a:endParaRPr/>
            </a:p>
          </p:txBody>
        </p:sp>
        <p:sp>
          <p:nvSpPr>
            <p:cNvPr id="25" name="rc17">
              <a:extLst>
                <a:ext uri="{FF2B5EF4-FFF2-40B4-BE49-F238E27FC236}">
                  <a16:creationId xmlns:a16="http://schemas.microsoft.com/office/drawing/2014/main" id="{1C887054-6977-F621-FDE2-0A8C8EF32C90}"/>
                </a:ext>
              </a:extLst>
            </p:cNvPr>
            <p:cNvSpPr/>
            <p:nvPr/>
          </p:nvSpPr>
          <p:spPr>
            <a:xfrm>
              <a:off x="2449860" y="2527379"/>
              <a:ext cx="2070976" cy="104075"/>
            </a:xfrm>
            <a:prstGeom prst="rect">
              <a:avLst/>
            </a:prstGeom>
            <a:solidFill>
              <a:srgbClr val="2E75B6">
                <a:alpha val="100000"/>
              </a:srgbClr>
            </a:solidFill>
          </p:spPr>
          <p:txBody>
            <a:bodyPr/>
            <a:lstStyle/>
            <a:p>
              <a:endParaRPr/>
            </a:p>
          </p:txBody>
        </p:sp>
        <p:sp>
          <p:nvSpPr>
            <p:cNvPr id="26" name="rc18">
              <a:extLst>
                <a:ext uri="{FF2B5EF4-FFF2-40B4-BE49-F238E27FC236}">
                  <a16:creationId xmlns:a16="http://schemas.microsoft.com/office/drawing/2014/main" id="{5EE9CB23-A51D-6647-679E-F2CB034F383C}"/>
                </a:ext>
              </a:extLst>
            </p:cNvPr>
            <p:cNvSpPr/>
            <p:nvPr/>
          </p:nvSpPr>
          <p:spPr>
            <a:xfrm>
              <a:off x="2449860" y="3984440"/>
              <a:ext cx="1380650" cy="104075"/>
            </a:xfrm>
            <a:prstGeom prst="rect">
              <a:avLst/>
            </a:prstGeom>
            <a:solidFill>
              <a:srgbClr val="2E75B6">
                <a:alpha val="100000"/>
              </a:srgbClr>
            </a:solidFill>
          </p:spPr>
          <p:txBody>
            <a:bodyPr/>
            <a:lstStyle/>
            <a:p>
              <a:endParaRPr/>
            </a:p>
          </p:txBody>
        </p:sp>
        <p:sp>
          <p:nvSpPr>
            <p:cNvPr id="27" name="rc19">
              <a:extLst>
                <a:ext uri="{FF2B5EF4-FFF2-40B4-BE49-F238E27FC236}">
                  <a16:creationId xmlns:a16="http://schemas.microsoft.com/office/drawing/2014/main" id="{D21E59EC-1560-0F43-A9DF-A2DEA53309CE}"/>
                </a:ext>
              </a:extLst>
            </p:cNvPr>
            <p:cNvSpPr/>
            <p:nvPr/>
          </p:nvSpPr>
          <p:spPr>
            <a:xfrm>
              <a:off x="2449860" y="2319227"/>
              <a:ext cx="2243557" cy="104075"/>
            </a:xfrm>
            <a:prstGeom prst="rect">
              <a:avLst/>
            </a:prstGeom>
            <a:solidFill>
              <a:srgbClr val="2E75B6">
                <a:alpha val="100000"/>
              </a:srgbClr>
            </a:solidFill>
          </p:spPr>
          <p:txBody>
            <a:bodyPr/>
            <a:lstStyle/>
            <a:p>
              <a:endParaRPr/>
            </a:p>
          </p:txBody>
        </p:sp>
        <p:sp>
          <p:nvSpPr>
            <p:cNvPr id="28" name="rc20">
              <a:extLst>
                <a:ext uri="{FF2B5EF4-FFF2-40B4-BE49-F238E27FC236}">
                  <a16:creationId xmlns:a16="http://schemas.microsoft.com/office/drawing/2014/main" id="{BB2A22E4-10F8-8B40-2D2A-38FC63AE4B4C}"/>
                </a:ext>
              </a:extLst>
            </p:cNvPr>
            <p:cNvSpPr/>
            <p:nvPr/>
          </p:nvSpPr>
          <p:spPr>
            <a:xfrm>
              <a:off x="2449860" y="3776289"/>
              <a:ext cx="1380650" cy="104075"/>
            </a:xfrm>
            <a:prstGeom prst="rect">
              <a:avLst/>
            </a:prstGeom>
            <a:solidFill>
              <a:srgbClr val="2E75B6">
                <a:alpha val="100000"/>
              </a:srgbClr>
            </a:solidFill>
          </p:spPr>
          <p:txBody>
            <a:bodyPr/>
            <a:lstStyle/>
            <a:p>
              <a:endParaRPr/>
            </a:p>
          </p:txBody>
        </p:sp>
        <p:sp>
          <p:nvSpPr>
            <p:cNvPr id="29" name="rc21">
              <a:extLst>
                <a:ext uri="{FF2B5EF4-FFF2-40B4-BE49-F238E27FC236}">
                  <a16:creationId xmlns:a16="http://schemas.microsoft.com/office/drawing/2014/main" id="{E73C3B99-EDB2-0313-134F-FAE5BE54CC4C}"/>
                </a:ext>
              </a:extLst>
            </p:cNvPr>
            <p:cNvSpPr/>
            <p:nvPr/>
          </p:nvSpPr>
          <p:spPr>
            <a:xfrm>
              <a:off x="2449860" y="1694772"/>
              <a:ext cx="3106464" cy="104075"/>
            </a:xfrm>
            <a:prstGeom prst="rect">
              <a:avLst/>
            </a:prstGeom>
            <a:solidFill>
              <a:srgbClr val="2E75B6">
                <a:alpha val="100000"/>
              </a:srgbClr>
            </a:solidFill>
          </p:spPr>
          <p:txBody>
            <a:bodyPr/>
            <a:lstStyle/>
            <a:p>
              <a:endParaRPr/>
            </a:p>
          </p:txBody>
        </p:sp>
        <p:sp>
          <p:nvSpPr>
            <p:cNvPr id="30" name="rc22">
              <a:extLst>
                <a:ext uri="{FF2B5EF4-FFF2-40B4-BE49-F238E27FC236}">
                  <a16:creationId xmlns:a16="http://schemas.microsoft.com/office/drawing/2014/main" id="{D09C1A04-A442-DA46-F2B1-D8CC61B74831}"/>
                </a:ext>
              </a:extLst>
            </p:cNvPr>
            <p:cNvSpPr/>
            <p:nvPr/>
          </p:nvSpPr>
          <p:spPr>
            <a:xfrm>
              <a:off x="2449860" y="2111075"/>
              <a:ext cx="2416139" cy="104075"/>
            </a:xfrm>
            <a:prstGeom prst="rect">
              <a:avLst/>
            </a:prstGeom>
            <a:solidFill>
              <a:srgbClr val="2E75B6">
                <a:alpha val="100000"/>
              </a:srgbClr>
            </a:solidFill>
          </p:spPr>
          <p:txBody>
            <a:bodyPr/>
            <a:lstStyle/>
            <a:p>
              <a:endParaRPr/>
            </a:p>
          </p:txBody>
        </p:sp>
        <p:sp>
          <p:nvSpPr>
            <p:cNvPr id="31" name="tx23">
              <a:extLst>
                <a:ext uri="{FF2B5EF4-FFF2-40B4-BE49-F238E27FC236}">
                  <a16:creationId xmlns:a16="http://schemas.microsoft.com/office/drawing/2014/main" id="{96962929-C9C5-FE17-11B4-2521CB7A5CD9}"/>
                </a:ext>
              </a:extLst>
            </p:cNvPr>
            <p:cNvSpPr/>
            <p:nvPr/>
          </p:nvSpPr>
          <p:spPr>
            <a:xfrm>
              <a:off x="6945292" y="1278204"/>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26</a:t>
              </a:r>
            </a:p>
          </p:txBody>
        </p:sp>
        <p:sp>
          <p:nvSpPr>
            <p:cNvPr id="32" name="tx24">
              <a:extLst>
                <a:ext uri="{FF2B5EF4-FFF2-40B4-BE49-F238E27FC236}">
                  <a16:creationId xmlns:a16="http://schemas.microsoft.com/office/drawing/2014/main" id="{33D82AD6-87DD-EFA5-9918-0E292C3C28FF}"/>
                </a:ext>
              </a:extLst>
            </p:cNvPr>
            <p:cNvSpPr/>
            <p:nvPr/>
          </p:nvSpPr>
          <p:spPr>
            <a:xfrm>
              <a:off x="4356571" y="2945129"/>
              <a:ext cx="155949"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11</a:t>
              </a:r>
            </a:p>
          </p:txBody>
        </p:sp>
        <p:sp>
          <p:nvSpPr>
            <p:cNvPr id="33" name="tx25">
              <a:extLst>
                <a:ext uri="{FF2B5EF4-FFF2-40B4-BE49-F238E27FC236}">
                  <a16:creationId xmlns:a16="http://schemas.microsoft.com/office/drawing/2014/main" id="{42917333-0C63-674D-F715-9D2735D6DB7C}"/>
                </a:ext>
              </a:extLst>
            </p:cNvPr>
            <p:cNvSpPr/>
            <p:nvPr/>
          </p:nvSpPr>
          <p:spPr>
            <a:xfrm>
              <a:off x="4050396" y="3567872"/>
              <a:ext cx="77974"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9</a:t>
              </a:r>
            </a:p>
          </p:txBody>
        </p:sp>
        <p:sp>
          <p:nvSpPr>
            <p:cNvPr id="34" name="tx26">
              <a:extLst>
                <a:ext uri="{FF2B5EF4-FFF2-40B4-BE49-F238E27FC236}">
                  <a16:creationId xmlns:a16="http://schemas.microsoft.com/office/drawing/2014/main" id="{FF619B22-2690-27B0-1B05-5A5318E1E505}"/>
                </a:ext>
              </a:extLst>
            </p:cNvPr>
            <p:cNvSpPr/>
            <p:nvPr/>
          </p:nvSpPr>
          <p:spPr>
            <a:xfrm>
              <a:off x="4183990" y="3359721"/>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10</a:t>
              </a:r>
            </a:p>
          </p:txBody>
        </p:sp>
        <p:sp>
          <p:nvSpPr>
            <p:cNvPr id="35" name="tx27">
              <a:extLst>
                <a:ext uri="{FF2B5EF4-FFF2-40B4-BE49-F238E27FC236}">
                  <a16:creationId xmlns:a16="http://schemas.microsoft.com/office/drawing/2014/main" id="{00270814-37BA-F0BF-F2FB-2EE47941DAE4}"/>
                </a:ext>
              </a:extLst>
            </p:cNvPr>
            <p:cNvSpPr/>
            <p:nvPr/>
          </p:nvSpPr>
          <p:spPr>
            <a:xfrm>
              <a:off x="6600129" y="1488067"/>
              <a:ext cx="155949"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24</a:t>
              </a:r>
            </a:p>
          </p:txBody>
        </p:sp>
        <p:sp>
          <p:nvSpPr>
            <p:cNvPr id="36" name="tx28">
              <a:extLst>
                <a:ext uri="{FF2B5EF4-FFF2-40B4-BE49-F238E27FC236}">
                  <a16:creationId xmlns:a16="http://schemas.microsoft.com/office/drawing/2014/main" id="{2A94D8A4-1E92-4FDA-3A17-86D11CC9EA68}"/>
                </a:ext>
              </a:extLst>
            </p:cNvPr>
            <p:cNvSpPr/>
            <p:nvPr/>
          </p:nvSpPr>
          <p:spPr>
            <a:xfrm>
              <a:off x="4356571" y="2736977"/>
              <a:ext cx="155949"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11</a:t>
              </a:r>
            </a:p>
          </p:txBody>
        </p:sp>
        <p:sp>
          <p:nvSpPr>
            <p:cNvPr id="37" name="tx29">
              <a:extLst>
                <a:ext uri="{FF2B5EF4-FFF2-40B4-BE49-F238E27FC236}">
                  <a16:creationId xmlns:a16="http://schemas.microsoft.com/office/drawing/2014/main" id="{535C2109-B66C-1496-9BBD-67F884402C18}"/>
                </a:ext>
              </a:extLst>
            </p:cNvPr>
            <p:cNvSpPr/>
            <p:nvPr/>
          </p:nvSpPr>
          <p:spPr>
            <a:xfrm>
              <a:off x="4183990" y="3151569"/>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10</a:t>
              </a:r>
            </a:p>
          </p:txBody>
        </p:sp>
        <p:sp>
          <p:nvSpPr>
            <p:cNvPr id="38" name="tx30">
              <a:extLst>
                <a:ext uri="{FF2B5EF4-FFF2-40B4-BE49-F238E27FC236}">
                  <a16:creationId xmlns:a16="http://schemas.microsoft.com/office/drawing/2014/main" id="{CFB2F2DB-5A44-C7BB-D7F2-D02F0E24A3DB}"/>
                </a:ext>
              </a:extLst>
            </p:cNvPr>
            <p:cNvSpPr/>
            <p:nvPr/>
          </p:nvSpPr>
          <p:spPr>
            <a:xfrm>
              <a:off x="5219478" y="1902659"/>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16</a:t>
              </a:r>
            </a:p>
          </p:txBody>
        </p:sp>
        <p:sp>
          <p:nvSpPr>
            <p:cNvPr id="39" name="tx31">
              <a:extLst>
                <a:ext uri="{FF2B5EF4-FFF2-40B4-BE49-F238E27FC236}">
                  <a16:creationId xmlns:a16="http://schemas.microsoft.com/office/drawing/2014/main" id="{9AB0947D-5451-2AE5-D9E7-2337771AE4C7}"/>
                </a:ext>
              </a:extLst>
            </p:cNvPr>
            <p:cNvSpPr/>
            <p:nvPr/>
          </p:nvSpPr>
          <p:spPr>
            <a:xfrm>
              <a:off x="4529153" y="2528826"/>
              <a:ext cx="155949"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12</a:t>
              </a:r>
            </a:p>
          </p:txBody>
        </p:sp>
        <p:sp>
          <p:nvSpPr>
            <p:cNvPr id="40" name="tx32">
              <a:extLst>
                <a:ext uri="{FF2B5EF4-FFF2-40B4-BE49-F238E27FC236}">
                  <a16:creationId xmlns:a16="http://schemas.microsoft.com/office/drawing/2014/main" id="{6B943B74-DB7E-61AC-6B9B-744BBFD7640B}"/>
                </a:ext>
              </a:extLst>
            </p:cNvPr>
            <p:cNvSpPr/>
            <p:nvPr/>
          </p:nvSpPr>
          <p:spPr>
            <a:xfrm>
              <a:off x="3877815" y="3984176"/>
              <a:ext cx="77974"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8</a:t>
              </a:r>
            </a:p>
          </p:txBody>
        </p:sp>
        <p:sp>
          <p:nvSpPr>
            <p:cNvPr id="41" name="tx33">
              <a:extLst>
                <a:ext uri="{FF2B5EF4-FFF2-40B4-BE49-F238E27FC236}">
                  <a16:creationId xmlns:a16="http://schemas.microsoft.com/office/drawing/2014/main" id="{21CA7D49-3608-F3AB-F447-A96105CB6DB5}"/>
                </a:ext>
              </a:extLst>
            </p:cNvPr>
            <p:cNvSpPr/>
            <p:nvPr/>
          </p:nvSpPr>
          <p:spPr>
            <a:xfrm>
              <a:off x="4701734" y="2318894"/>
              <a:ext cx="155949"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13</a:t>
              </a:r>
            </a:p>
          </p:txBody>
        </p:sp>
        <p:sp>
          <p:nvSpPr>
            <p:cNvPr id="42" name="tx34">
              <a:extLst>
                <a:ext uri="{FF2B5EF4-FFF2-40B4-BE49-F238E27FC236}">
                  <a16:creationId xmlns:a16="http://schemas.microsoft.com/office/drawing/2014/main" id="{C4AA37B0-E8D3-CCF6-BAA4-10F92766C58A}"/>
                </a:ext>
              </a:extLst>
            </p:cNvPr>
            <p:cNvSpPr/>
            <p:nvPr/>
          </p:nvSpPr>
          <p:spPr>
            <a:xfrm>
              <a:off x="3877815" y="3776024"/>
              <a:ext cx="77974"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8</a:t>
              </a:r>
            </a:p>
          </p:txBody>
        </p:sp>
        <p:sp>
          <p:nvSpPr>
            <p:cNvPr id="43" name="tx35">
              <a:extLst>
                <a:ext uri="{FF2B5EF4-FFF2-40B4-BE49-F238E27FC236}">
                  <a16:creationId xmlns:a16="http://schemas.microsoft.com/office/drawing/2014/main" id="{FD983D59-ED0A-D391-710D-54A66722CBA8}"/>
                </a:ext>
              </a:extLst>
            </p:cNvPr>
            <p:cNvSpPr/>
            <p:nvPr/>
          </p:nvSpPr>
          <p:spPr>
            <a:xfrm>
              <a:off x="5564641" y="1694507"/>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18</a:t>
              </a:r>
            </a:p>
          </p:txBody>
        </p:sp>
        <p:sp>
          <p:nvSpPr>
            <p:cNvPr id="44" name="tx36">
              <a:extLst>
                <a:ext uri="{FF2B5EF4-FFF2-40B4-BE49-F238E27FC236}">
                  <a16:creationId xmlns:a16="http://schemas.microsoft.com/office/drawing/2014/main" id="{29AFC22A-C14A-B462-A507-3946997E2B1D}"/>
                </a:ext>
              </a:extLst>
            </p:cNvPr>
            <p:cNvSpPr/>
            <p:nvPr/>
          </p:nvSpPr>
          <p:spPr>
            <a:xfrm>
              <a:off x="4874315" y="2112522"/>
              <a:ext cx="155949"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14</a:t>
              </a:r>
            </a:p>
          </p:txBody>
        </p:sp>
        <p:sp>
          <p:nvSpPr>
            <p:cNvPr id="45" name="rc37">
              <a:extLst>
                <a:ext uri="{FF2B5EF4-FFF2-40B4-BE49-F238E27FC236}">
                  <a16:creationId xmlns:a16="http://schemas.microsoft.com/office/drawing/2014/main" id="{E4B5A6AE-0FE4-F705-756F-8E4DB694C529}"/>
                </a:ext>
              </a:extLst>
            </p:cNvPr>
            <p:cNvSpPr/>
            <p:nvPr/>
          </p:nvSpPr>
          <p:spPr>
            <a:xfrm>
              <a:off x="2449860" y="1205616"/>
              <a:ext cx="4802076" cy="2955753"/>
            </a:xfrm>
            <a:prstGeom prst="rect">
              <a:avLst/>
            </a:prstGeom>
            <a:ln w="12318" cap="rnd">
              <a:solidFill>
                <a:srgbClr val="000000">
                  <a:alpha val="100000"/>
                </a:srgbClr>
              </a:solidFill>
              <a:prstDash val="solid"/>
              <a:round/>
            </a:ln>
          </p:spPr>
          <p:txBody>
            <a:bodyPr/>
            <a:lstStyle/>
            <a:p>
              <a:endParaRPr/>
            </a:p>
          </p:txBody>
        </p:sp>
        <p:sp>
          <p:nvSpPr>
            <p:cNvPr id="46" name="tx38">
              <a:extLst>
                <a:ext uri="{FF2B5EF4-FFF2-40B4-BE49-F238E27FC236}">
                  <a16:creationId xmlns:a16="http://schemas.microsoft.com/office/drawing/2014/main" id="{89A6D59C-78AC-63C3-29D6-C7CC4FC6DBF8}"/>
                </a:ext>
              </a:extLst>
            </p:cNvPr>
            <p:cNvSpPr/>
            <p:nvPr/>
          </p:nvSpPr>
          <p:spPr>
            <a:xfrm>
              <a:off x="1552851" y="3989535"/>
              <a:ext cx="840072" cy="92397"/>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Lisa A Brenner</a:t>
              </a:r>
            </a:p>
          </p:txBody>
        </p:sp>
        <p:sp>
          <p:nvSpPr>
            <p:cNvPr id="47" name="tx39">
              <a:extLst>
                <a:ext uri="{FF2B5EF4-FFF2-40B4-BE49-F238E27FC236}">
                  <a16:creationId xmlns:a16="http://schemas.microsoft.com/office/drawing/2014/main" id="{9EC809E3-1A5E-33CB-7087-785B6FCD0327}"/>
                </a:ext>
              </a:extLst>
            </p:cNvPr>
            <p:cNvSpPr/>
            <p:nvPr/>
          </p:nvSpPr>
          <p:spPr>
            <a:xfrm>
              <a:off x="1517629" y="3781384"/>
              <a:ext cx="875295" cy="92397"/>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Natalie B Riblet</a:t>
              </a:r>
            </a:p>
          </p:txBody>
        </p:sp>
        <p:sp>
          <p:nvSpPr>
            <p:cNvPr id="48" name="tx40">
              <a:extLst>
                <a:ext uri="{FF2B5EF4-FFF2-40B4-BE49-F238E27FC236}">
                  <a16:creationId xmlns:a16="http://schemas.microsoft.com/office/drawing/2014/main" id="{7A5882FA-064C-8D3E-0987-2CD5EA9334BB}"/>
                </a:ext>
              </a:extLst>
            </p:cNvPr>
            <p:cNvSpPr/>
            <p:nvPr/>
          </p:nvSpPr>
          <p:spPr>
            <a:xfrm>
              <a:off x="1524822" y="3573232"/>
              <a:ext cx="868102" cy="92397"/>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Anilkumar Pillai</a:t>
              </a:r>
            </a:p>
          </p:txBody>
        </p:sp>
        <p:sp>
          <p:nvSpPr>
            <p:cNvPr id="49" name="tx41">
              <a:extLst>
                <a:ext uri="{FF2B5EF4-FFF2-40B4-BE49-F238E27FC236}">
                  <a16:creationId xmlns:a16="http://schemas.microsoft.com/office/drawing/2014/main" id="{0AF81856-A98B-2AB9-AB2B-44D4ADE7BC02}"/>
                </a:ext>
              </a:extLst>
            </p:cNvPr>
            <p:cNvSpPr/>
            <p:nvPr/>
          </p:nvSpPr>
          <p:spPr>
            <a:xfrm>
              <a:off x="1341267" y="3338291"/>
              <a:ext cx="1051656" cy="11918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Catherine E Myers</a:t>
              </a:r>
            </a:p>
          </p:txBody>
        </p:sp>
        <p:sp>
          <p:nvSpPr>
            <p:cNvPr id="50" name="tx42">
              <a:extLst>
                <a:ext uri="{FF2B5EF4-FFF2-40B4-BE49-F238E27FC236}">
                  <a16:creationId xmlns:a16="http://schemas.microsoft.com/office/drawing/2014/main" id="{DEF5281B-6950-AAFB-6165-15F5A4E95C3E}"/>
                </a:ext>
              </a:extLst>
            </p:cNvPr>
            <p:cNvSpPr/>
            <p:nvPr/>
          </p:nvSpPr>
          <p:spPr>
            <a:xfrm>
              <a:off x="1644566" y="3155316"/>
              <a:ext cx="748357" cy="9400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Jason I Chen</a:t>
              </a:r>
            </a:p>
          </p:txBody>
        </p:sp>
        <p:sp>
          <p:nvSpPr>
            <p:cNvPr id="51" name="tx43">
              <a:extLst>
                <a:ext uri="{FF2B5EF4-FFF2-40B4-BE49-F238E27FC236}">
                  <a16:creationId xmlns:a16="http://schemas.microsoft.com/office/drawing/2014/main" id="{3ADFCC2E-1E5B-B32B-F6EF-947E3CAB379F}"/>
                </a:ext>
              </a:extLst>
            </p:cNvPr>
            <p:cNvSpPr/>
            <p:nvPr/>
          </p:nvSpPr>
          <p:spPr>
            <a:xfrm>
              <a:off x="1673092" y="2923538"/>
              <a:ext cx="719832" cy="11763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Amy L Byers</a:t>
              </a:r>
            </a:p>
          </p:txBody>
        </p:sp>
        <p:sp>
          <p:nvSpPr>
            <p:cNvPr id="52" name="tx44">
              <a:extLst>
                <a:ext uri="{FF2B5EF4-FFF2-40B4-BE49-F238E27FC236}">
                  <a16:creationId xmlns:a16="http://schemas.microsoft.com/office/drawing/2014/main" id="{FEA77655-DF0F-A46F-768D-F62E8FA9AAF3}"/>
                </a:ext>
              </a:extLst>
            </p:cNvPr>
            <p:cNvSpPr/>
            <p:nvPr/>
          </p:nvSpPr>
          <p:spPr>
            <a:xfrm>
              <a:off x="1355158" y="2715387"/>
              <a:ext cx="1037766" cy="11763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Fatemeh Haghighi</a:t>
              </a:r>
            </a:p>
          </p:txBody>
        </p:sp>
        <p:sp>
          <p:nvSpPr>
            <p:cNvPr id="53" name="tx45">
              <a:extLst>
                <a:ext uri="{FF2B5EF4-FFF2-40B4-BE49-F238E27FC236}">
                  <a16:creationId xmlns:a16="http://schemas.microsoft.com/office/drawing/2014/main" id="{C62A70AF-23D1-9841-798A-26813291AFBD}"/>
                </a:ext>
              </a:extLst>
            </p:cNvPr>
            <p:cNvSpPr/>
            <p:nvPr/>
          </p:nvSpPr>
          <p:spPr>
            <a:xfrm>
              <a:off x="1454004" y="2530861"/>
              <a:ext cx="938919" cy="9400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Jennifer Barredo</a:t>
              </a:r>
            </a:p>
          </p:txBody>
        </p:sp>
        <p:sp>
          <p:nvSpPr>
            <p:cNvPr id="54" name="tx46">
              <a:extLst>
                <a:ext uri="{FF2B5EF4-FFF2-40B4-BE49-F238E27FC236}">
                  <a16:creationId xmlns:a16="http://schemas.microsoft.com/office/drawing/2014/main" id="{C80FD43D-976F-9D1B-8313-0D870E40D940}"/>
                </a:ext>
              </a:extLst>
            </p:cNvPr>
            <p:cNvSpPr/>
            <p:nvPr/>
          </p:nvSpPr>
          <p:spPr>
            <a:xfrm>
              <a:off x="1150457" y="2322710"/>
              <a:ext cx="1242466" cy="9400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Marianne S Goodman</a:t>
              </a:r>
            </a:p>
          </p:txBody>
        </p:sp>
        <p:sp>
          <p:nvSpPr>
            <p:cNvPr id="56" name="tx47">
              <a:extLst>
                <a:ext uri="{FF2B5EF4-FFF2-40B4-BE49-F238E27FC236}">
                  <a16:creationId xmlns:a16="http://schemas.microsoft.com/office/drawing/2014/main" id="{53800A37-4A19-2229-C16B-5123877D55C4}"/>
                </a:ext>
              </a:extLst>
            </p:cNvPr>
            <p:cNvSpPr/>
            <p:nvPr/>
          </p:nvSpPr>
          <p:spPr>
            <a:xfrm>
              <a:off x="1560045" y="2114558"/>
              <a:ext cx="832879" cy="9400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Peter C Britton</a:t>
              </a:r>
            </a:p>
          </p:txBody>
        </p:sp>
        <p:sp>
          <p:nvSpPr>
            <p:cNvPr id="57" name="tx48">
              <a:extLst>
                <a:ext uri="{FF2B5EF4-FFF2-40B4-BE49-F238E27FC236}">
                  <a16:creationId xmlns:a16="http://schemas.microsoft.com/office/drawing/2014/main" id="{E21830A4-4ECC-7C17-C7E2-85D4D5CBFF66}"/>
                </a:ext>
              </a:extLst>
            </p:cNvPr>
            <p:cNvSpPr/>
            <p:nvPr/>
          </p:nvSpPr>
          <p:spPr>
            <a:xfrm>
              <a:off x="1425851" y="1906407"/>
              <a:ext cx="967072" cy="9400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Jean C Beckham</a:t>
              </a:r>
            </a:p>
          </p:txBody>
        </p:sp>
        <p:sp>
          <p:nvSpPr>
            <p:cNvPr id="58" name="tx49">
              <a:extLst>
                <a:ext uri="{FF2B5EF4-FFF2-40B4-BE49-F238E27FC236}">
                  <a16:creationId xmlns:a16="http://schemas.microsoft.com/office/drawing/2014/main" id="{2F64BF1E-AE17-745F-3E64-96B74598F344}"/>
                </a:ext>
              </a:extLst>
            </p:cNvPr>
            <p:cNvSpPr/>
            <p:nvPr/>
          </p:nvSpPr>
          <p:spPr>
            <a:xfrm>
              <a:off x="1397636" y="1699867"/>
              <a:ext cx="995288" cy="92397"/>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Nathan A Kimbrel</a:t>
              </a:r>
            </a:p>
          </p:txBody>
        </p:sp>
        <p:sp>
          <p:nvSpPr>
            <p:cNvPr id="59" name="tx50">
              <a:extLst>
                <a:ext uri="{FF2B5EF4-FFF2-40B4-BE49-F238E27FC236}">
                  <a16:creationId xmlns:a16="http://schemas.microsoft.com/office/drawing/2014/main" id="{A409117C-188E-7712-2D6C-5D440B08730A}"/>
                </a:ext>
              </a:extLst>
            </p:cNvPr>
            <p:cNvSpPr/>
            <p:nvPr/>
          </p:nvSpPr>
          <p:spPr>
            <a:xfrm>
              <a:off x="1616537" y="1491716"/>
              <a:ext cx="776386" cy="92397"/>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Erin A Hazlett</a:t>
              </a:r>
            </a:p>
          </p:txBody>
        </p:sp>
        <p:sp>
          <p:nvSpPr>
            <p:cNvPr id="60" name="tx51">
              <a:extLst>
                <a:ext uri="{FF2B5EF4-FFF2-40B4-BE49-F238E27FC236}">
                  <a16:creationId xmlns:a16="http://schemas.microsoft.com/office/drawing/2014/main" id="{C9C3104D-0DF4-DBF9-E146-3B47DB127E20}"/>
                </a:ext>
              </a:extLst>
            </p:cNvPr>
            <p:cNvSpPr/>
            <p:nvPr/>
          </p:nvSpPr>
          <p:spPr>
            <a:xfrm>
              <a:off x="1757614" y="1283564"/>
              <a:ext cx="635310" cy="92397"/>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Alan R Teo</a:t>
              </a:r>
            </a:p>
          </p:txBody>
        </p:sp>
        <p:sp>
          <p:nvSpPr>
            <p:cNvPr id="61" name="tx52">
              <a:extLst>
                <a:ext uri="{FF2B5EF4-FFF2-40B4-BE49-F238E27FC236}">
                  <a16:creationId xmlns:a16="http://schemas.microsoft.com/office/drawing/2014/main" id="{209E1051-6A9A-50D6-DFE7-243574AE9FD2}"/>
                </a:ext>
              </a:extLst>
            </p:cNvPr>
            <p:cNvSpPr/>
            <p:nvPr/>
          </p:nvSpPr>
          <p:spPr>
            <a:xfrm>
              <a:off x="2414545" y="4216383"/>
              <a:ext cx="70631"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0</a:t>
              </a:r>
            </a:p>
          </p:txBody>
        </p:sp>
        <p:sp>
          <p:nvSpPr>
            <p:cNvPr id="62" name="tx53">
              <a:extLst>
                <a:ext uri="{FF2B5EF4-FFF2-40B4-BE49-F238E27FC236}">
                  <a16:creationId xmlns:a16="http://schemas.microsoft.com/office/drawing/2014/main" id="{5CB9E224-8600-ABA0-562E-5B1462535016}"/>
                </a:ext>
              </a:extLst>
            </p:cNvPr>
            <p:cNvSpPr/>
            <p:nvPr/>
          </p:nvSpPr>
          <p:spPr>
            <a:xfrm>
              <a:off x="4105043" y="4216383"/>
              <a:ext cx="14126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10</a:t>
              </a:r>
            </a:p>
          </p:txBody>
        </p:sp>
        <p:sp>
          <p:nvSpPr>
            <p:cNvPr id="63" name="tx54">
              <a:extLst>
                <a:ext uri="{FF2B5EF4-FFF2-40B4-BE49-F238E27FC236}">
                  <a16:creationId xmlns:a16="http://schemas.microsoft.com/office/drawing/2014/main" id="{120BC7F4-E19C-1B6A-4D26-125A46F69AAC}"/>
                </a:ext>
              </a:extLst>
            </p:cNvPr>
            <p:cNvSpPr/>
            <p:nvPr/>
          </p:nvSpPr>
          <p:spPr>
            <a:xfrm>
              <a:off x="5830856" y="4216383"/>
              <a:ext cx="14126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a:t>
              </a:r>
            </a:p>
          </p:txBody>
        </p:sp>
        <p:sp>
          <p:nvSpPr>
            <p:cNvPr id="64" name="tx55">
              <a:extLst>
                <a:ext uri="{FF2B5EF4-FFF2-40B4-BE49-F238E27FC236}">
                  <a16:creationId xmlns:a16="http://schemas.microsoft.com/office/drawing/2014/main" id="{58EC5AF0-74E3-D141-BBA1-F10543AEB356}"/>
                </a:ext>
              </a:extLst>
            </p:cNvPr>
            <p:cNvSpPr/>
            <p:nvPr/>
          </p:nvSpPr>
          <p:spPr>
            <a:xfrm>
              <a:off x="4253614" y="4363853"/>
              <a:ext cx="1194568" cy="112811"/>
            </a:xfrm>
            <a:prstGeom prst="rect">
              <a:avLst/>
            </a:prstGeom>
            <a:noFill/>
          </p:spPr>
          <p:txBody>
            <a:bodyPr wrap="none" lIns="0" tIns="0" rIns="0" bIns="0" anchor="ctr" anchorCtr="1"/>
            <a:lstStyle/>
            <a:p>
              <a:pPr marL="0" marR="0" indent="0" algn="l">
                <a:lnSpc>
                  <a:spcPts val="1200"/>
                </a:lnSpc>
                <a:spcBef>
                  <a:spcPts val="0"/>
                </a:spcBef>
                <a:spcAft>
                  <a:spcPts val="0"/>
                </a:spcAft>
              </a:pPr>
              <a:r>
                <a:rPr lang="en-US" sz="1200">
                  <a:solidFill>
                    <a:srgbClr val="000000">
                      <a:alpha val="100000"/>
                    </a:srgbClr>
                  </a:solidFill>
                  <a:cs typeface="Arial"/>
                </a:rPr>
                <a:t>Resulting </a:t>
              </a:r>
              <a:r>
                <a:rPr sz="1200">
                  <a:solidFill>
                    <a:srgbClr val="000000">
                      <a:alpha val="100000"/>
                    </a:srgbClr>
                  </a:solidFill>
                  <a:cs typeface="Arial"/>
                </a:rPr>
                <a:t>Publication Count</a:t>
              </a:r>
            </a:p>
          </p:txBody>
        </p:sp>
        <p:sp>
          <p:nvSpPr>
            <p:cNvPr id="65" name="tx56">
              <a:extLst>
                <a:ext uri="{FF2B5EF4-FFF2-40B4-BE49-F238E27FC236}">
                  <a16:creationId xmlns:a16="http://schemas.microsoft.com/office/drawing/2014/main" id="{956475B7-F020-0936-F18E-311A15A4C65C}"/>
                </a:ext>
              </a:extLst>
            </p:cNvPr>
            <p:cNvSpPr/>
            <p:nvPr/>
          </p:nvSpPr>
          <p:spPr>
            <a:xfrm rot="-5400000">
              <a:off x="768708" y="2628054"/>
              <a:ext cx="525214" cy="110876"/>
            </a:xfrm>
            <a:prstGeom prst="rect">
              <a:avLst/>
            </a:prstGeom>
            <a:noFill/>
          </p:spPr>
          <p:txBody>
            <a:bodyPr wrap="none" lIns="0" tIns="0" rIns="0" bIns="0" anchor="ctr" anchorCtr="1"/>
            <a:lstStyle/>
            <a:p>
              <a:pPr marL="0" marR="0" indent="0" algn="l">
                <a:lnSpc>
                  <a:spcPts val="1200"/>
                </a:lnSpc>
                <a:spcBef>
                  <a:spcPts val="0"/>
                </a:spcBef>
                <a:spcAft>
                  <a:spcPts val="0"/>
                </a:spcAft>
              </a:pPr>
              <a:r>
                <a:rPr lang="en-US" sz="1200">
                  <a:solidFill>
                    <a:srgbClr val="000000">
                      <a:alpha val="100000"/>
                    </a:srgbClr>
                  </a:solidFill>
                  <a:cs typeface="Arial"/>
                </a:rPr>
                <a:t>Suicide Prevention AMP Investigator</a:t>
              </a:r>
              <a:endParaRPr sz="1200">
                <a:solidFill>
                  <a:srgbClr val="000000">
                    <a:alpha val="100000"/>
                  </a:srgbClr>
                </a:solidFill>
                <a:cs typeface="Arial"/>
              </a:endParaRPr>
            </a:p>
          </p:txBody>
        </p:sp>
        <p:sp>
          <p:nvSpPr>
            <p:cNvPr id="66" name="tx57">
              <a:extLst>
                <a:ext uri="{FF2B5EF4-FFF2-40B4-BE49-F238E27FC236}">
                  <a16:creationId xmlns:a16="http://schemas.microsoft.com/office/drawing/2014/main" id="{1348AF04-D2D5-38B7-E7CA-420983AD1E3D}"/>
                </a:ext>
              </a:extLst>
            </p:cNvPr>
            <p:cNvSpPr/>
            <p:nvPr/>
          </p:nvSpPr>
          <p:spPr>
            <a:xfrm>
              <a:off x="3186628" y="938074"/>
              <a:ext cx="3328541" cy="166861"/>
            </a:xfrm>
            <a:prstGeom prst="rect">
              <a:avLst/>
            </a:prstGeom>
            <a:noFill/>
          </p:spPr>
          <p:txBody>
            <a:bodyPr wrap="none" lIns="0" tIns="0" rIns="0" bIns="0" anchor="ctr" anchorCtr="1"/>
            <a:lstStyle/>
            <a:p>
              <a:pPr marL="0" marR="0" indent="0" algn="l">
                <a:lnSpc>
                  <a:spcPts val="1400"/>
                </a:lnSpc>
                <a:spcBef>
                  <a:spcPts val="0"/>
                </a:spcBef>
                <a:spcAft>
                  <a:spcPts val="0"/>
                </a:spcAft>
              </a:pPr>
              <a:r>
                <a:rPr sz="1400" b="1">
                  <a:solidFill>
                    <a:srgbClr val="000000">
                      <a:alpha val="100000"/>
                    </a:srgbClr>
                  </a:solidFill>
                  <a:cs typeface="Arial"/>
                </a:rPr>
                <a:t>Top </a:t>
              </a:r>
              <a:r>
                <a:rPr lang="en-US" sz="1400" b="1">
                  <a:solidFill>
                    <a:srgbClr val="000000">
                      <a:alpha val="100000"/>
                    </a:srgbClr>
                  </a:solidFill>
                  <a:cs typeface="Arial"/>
                </a:rPr>
                <a:t>Suicide Prevention AMP Investigators </a:t>
              </a:r>
              <a:r>
                <a:rPr sz="1400" b="1">
                  <a:solidFill>
                    <a:srgbClr val="000000">
                      <a:alpha val="100000"/>
                    </a:srgbClr>
                  </a:solidFill>
                  <a:cs typeface="Arial"/>
                </a:rPr>
                <a:t>by </a:t>
              </a:r>
              <a:r>
                <a:rPr lang="en-US" sz="1400" b="1">
                  <a:solidFill>
                    <a:srgbClr val="000000">
                      <a:alpha val="100000"/>
                    </a:srgbClr>
                  </a:solidFill>
                  <a:cs typeface="Arial"/>
                </a:rPr>
                <a:t>Resulting </a:t>
              </a:r>
              <a:r>
                <a:rPr sz="1400" b="1">
                  <a:solidFill>
                    <a:srgbClr val="000000">
                      <a:alpha val="100000"/>
                    </a:srgbClr>
                  </a:solidFill>
                  <a:cs typeface="Arial"/>
                </a:rPr>
                <a:t>Publication Count</a:t>
              </a:r>
            </a:p>
          </p:txBody>
        </p:sp>
      </p:grpSp>
    </p:spTree>
    <p:extLst>
      <p:ext uri="{BB962C8B-B14F-4D97-AF65-F5344CB8AC3E}">
        <p14:creationId xmlns:p14="http://schemas.microsoft.com/office/powerpoint/2010/main" val="30388166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FE554F4D-F481-8E39-1266-E6298CF287A6}"/>
              </a:ext>
            </a:extLst>
          </p:cNvPr>
          <p:cNvSpPr/>
          <p:nvPr/>
        </p:nvSpPr>
        <p:spPr>
          <a:xfrm>
            <a:off x="0" y="897467"/>
            <a:ext cx="5451790" cy="5234999"/>
          </a:xfrm>
          <a:prstGeom prst="rect">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45C3A6C-F933-A85C-4A45-228832510476}"/>
              </a:ext>
            </a:extLst>
          </p:cNvPr>
          <p:cNvSpPr/>
          <p:nvPr/>
        </p:nvSpPr>
        <p:spPr>
          <a:xfrm>
            <a:off x="0" y="897467"/>
            <a:ext cx="5451790" cy="5234999"/>
          </a:xfrm>
          <a:prstGeom prst="rect">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5441"/>
            <a:ext cx="10515600" cy="680223"/>
          </a:xfrm>
        </p:spPr>
        <p:txBody>
          <a:bodyPr/>
          <a:lstStyle/>
          <a:p>
            <a:r>
              <a:rPr lang="en-US" sz="2800"/>
              <a:t>Framework | VA Investigator Distribution Analysis and Research Impact</a:t>
            </a:r>
          </a:p>
        </p:txBody>
      </p:sp>
      <p:graphicFrame>
        <p:nvGraphicFramePr>
          <p:cNvPr id="18" name="Table 17">
            <a:extLst>
              <a:ext uri="{FF2B5EF4-FFF2-40B4-BE49-F238E27FC236}">
                <a16:creationId xmlns:a16="http://schemas.microsoft.com/office/drawing/2014/main" id="{0F11E759-704E-3014-8564-C0D719E7BE61}"/>
              </a:ext>
            </a:extLst>
          </p:cNvPr>
          <p:cNvGraphicFramePr>
            <a:graphicFrameLocks noGrp="1"/>
          </p:cNvGraphicFramePr>
          <p:nvPr>
            <p:extLst>
              <p:ext uri="{D42A27DB-BD31-4B8C-83A1-F6EECF244321}">
                <p14:modId xmlns:p14="http://schemas.microsoft.com/office/powerpoint/2010/main" val="3200083089"/>
              </p:ext>
            </p:extLst>
          </p:nvPr>
        </p:nvGraphicFramePr>
        <p:xfrm>
          <a:off x="6096000" y="1571550"/>
          <a:ext cx="5558398" cy="2773680"/>
        </p:xfrm>
        <a:graphic>
          <a:graphicData uri="http://schemas.openxmlformats.org/drawingml/2006/table">
            <a:tbl>
              <a:tblPr firstRow="1" bandRow="1">
                <a:tableStyleId>{5940675A-B579-460E-94D1-54222C63F5DA}</a:tableStyleId>
              </a:tblPr>
              <a:tblGrid>
                <a:gridCol w="5558398">
                  <a:extLst>
                    <a:ext uri="{9D8B030D-6E8A-4147-A177-3AD203B41FA5}">
                      <a16:colId xmlns:a16="http://schemas.microsoft.com/office/drawing/2014/main" val="3947204508"/>
                    </a:ext>
                  </a:extLst>
                </a:gridCol>
              </a:tblGrid>
              <a:tr h="2540426">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lang="en-US" sz="1600" b="1" u="sng" dirty="0">
                          <a:solidFill>
                            <a:srgbClr val="002F56"/>
                          </a:solidFill>
                        </a:rPr>
                        <a:t>Publications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solidFill>
                          <a:schemeClr val="tx1"/>
                        </a:solidFill>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1600" dirty="0">
                          <a:solidFill>
                            <a:schemeClr val="tx1"/>
                          </a:solidFill>
                        </a:rPr>
                        <a:t>To understand the broader research impact of the Suicide Prevention AMP</a:t>
                      </a:r>
                      <a:r>
                        <a:rPr lang="en-US" sz="1600" b="1" dirty="0">
                          <a:solidFill>
                            <a:schemeClr val="tx1"/>
                          </a:solidFill>
                        </a:rPr>
                        <a:t>, </a:t>
                      </a:r>
                      <a:r>
                        <a:rPr lang="en-US" sz="1600" b="0" dirty="0">
                          <a:solidFill>
                            <a:schemeClr val="tx1"/>
                          </a:solidFill>
                        </a:rPr>
                        <a:t>we</a:t>
                      </a:r>
                      <a:r>
                        <a:rPr lang="en-US" sz="1600" b="1" dirty="0">
                          <a:solidFill>
                            <a:schemeClr val="tx1"/>
                          </a:solidFill>
                        </a:rPr>
                        <a:t> assessed how investigators collaborated with other investigators</a:t>
                      </a:r>
                      <a:r>
                        <a:rPr lang="en-US" sz="1600" b="0" dirty="0">
                          <a:solidFill>
                            <a:schemeClr val="tx1"/>
                          </a:solidFill>
                        </a:rPr>
                        <a:t>. </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1600" b="0" dirty="0">
                        <a:solidFill>
                          <a:schemeClr val="tx1"/>
                        </a:solidFill>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1600" b="1" dirty="0">
                          <a:solidFill>
                            <a:schemeClr val="tx1"/>
                          </a:solidFill>
                        </a:rPr>
                        <a:t>Key Question(s):</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1600" b="1" dirty="0">
                          <a:solidFill>
                            <a:schemeClr val="tx1"/>
                          </a:solidFill>
                        </a:rPr>
                        <a:t> </a:t>
                      </a:r>
                      <a:endParaRPr lang="en-US" sz="1600" b="0" dirty="0"/>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dirty="0"/>
                        <a:t>Are Suicide Prevention Investigators collaborating with VA and non-VA investigators? </a:t>
                      </a:r>
                    </a:p>
                    <a:p>
                      <a:pPr marL="0" marR="0" lvl="0" indent="0" algn="r" rtl="0" eaLnBrk="1" fontAlgn="auto" latinLnBrk="0" hangingPunct="1">
                        <a:lnSpc>
                          <a:spcPct val="100000"/>
                        </a:lnSpc>
                        <a:spcBef>
                          <a:spcPts val="0"/>
                        </a:spcBef>
                        <a:spcAft>
                          <a:spcPts val="0"/>
                        </a:spcAft>
                        <a:buClrTx/>
                        <a:buSzTx/>
                        <a:buFont typeface="Arial" panose="020B0604020202020204" pitchFamily="34" charset="0"/>
                        <a:buNone/>
                      </a:pPr>
                      <a:r>
                        <a:rPr lang="en-US" sz="1600" b="0" i="1" dirty="0">
                          <a:solidFill>
                            <a:schemeClr val="tx1"/>
                          </a:solidFill>
                        </a:rPr>
                        <a:t>Pages 53 – 56</a:t>
                      </a: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9767812"/>
                  </a:ext>
                </a:extLst>
              </a:tr>
            </a:tbl>
          </a:graphicData>
        </a:graphic>
      </p:graphicFrame>
      <p:sp>
        <p:nvSpPr>
          <p:cNvPr id="10" name="Rectangle 9">
            <a:hlinkClick r:id="" action="ppaction://noaction"/>
            <a:extLst>
              <a:ext uri="{FF2B5EF4-FFF2-40B4-BE49-F238E27FC236}">
                <a16:creationId xmlns:a16="http://schemas.microsoft.com/office/drawing/2014/main" id="{372CE844-0282-0EA5-52F9-A86CBCB7C8F5}"/>
              </a:ext>
            </a:extLst>
          </p:cNvPr>
          <p:cNvSpPr/>
          <p:nvPr>
            <p:custDataLst>
              <p:tags r:id="rId2"/>
            </p:custDataLst>
          </p:nvPr>
        </p:nvSpPr>
        <p:spPr>
          <a:xfrm rot="16200000">
            <a:off x="6334829" y="2233210"/>
            <a:ext cx="65" cy="40011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76200" rIns="0" bIns="762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 name="Rectangle 10">
            <a:hlinkClick r:id="" action="ppaction://noaction"/>
            <a:extLst>
              <a:ext uri="{FF2B5EF4-FFF2-40B4-BE49-F238E27FC236}">
                <a16:creationId xmlns:a16="http://schemas.microsoft.com/office/drawing/2014/main" id="{7913310D-F3A2-CEAE-23EB-0E92553A0E09}"/>
              </a:ext>
            </a:extLst>
          </p:cNvPr>
          <p:cNvSpPr/>
          <p:nvPr>
            <p:custDataLst>
              <p:tags r:id="rId3"/>
            </p:custDataLst>
          </p:nvPr>
        </p:nvSpPr>
        <p:spPr>
          <a:xfrm rot="16200000">
            <a:off x="6334829" y="2233210"/>
            <a:ext cx="65" cy="40011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76200" rIns="0" bIns="762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CBB0253-3E9C-F51D-1D47-2E7994FD96D4}"/>
              </a:ext>
            </a:extLst>
          </p:cNvPr>
          <p:cNvSpPr/>
          <p:nvPr/>
        </p:nvSpPr>
        <p:spPr>
          <a:xfrm rot="16200000" flipV="1">
            <a:off x="2869285" y="3502314"/>
            <a:ext cx="5234867" cy="45719"/>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5940B105-889E-F345-AB40-A51EB6A8A09A}"/>
              </a:ext>
            </a:extLst>
          </p:cNvPr>
          <p:cNvGrpSpPr/>
          <p:nvPr/>
        </p:nvGrpSpPr>
        <p:grpSpPr>
          <a:xfrm>
            <a:off x="5303806" y="1571550"/>
            <a:ext cx="358508" cy="377377"/>
            <a:chOff x="6010275" y="2171700"/>
            <a:chExt cx="603250" cy="635000"/>
          </a:xfrm>
        </p:grpSpPr>
        <p:sp>
          <p:nvSpPr>
            <p:cNvPr id="15" name="Oval 14">
              <a:extLst>
                <a:ext uri="{FF2B5EF4-FFF2-40B4-BE49-F238E27FC236}">
                  <a16:creationId xmlns:a16="http://schemas.microsoft.com/office/drawing/2014/main" id="{D967DA7F-76F0-331D-A7B3-D9530DA86009}"/>
                </a:ext>
              </a:extLst>
            </p:cNvPr>
            <p:cNvSpPr/>
            <p:nvPr/>
          </p:nvSpPr>
          <p:spPr>
            <a:xfrm rot="16200000">
              <a:off x="5994400" y="2187575"/>
              <a:ext cx="635000" cy="603250"/>
            </a:xfrm>
            <a:prstGeom prst="ellipse">
              <a:avLst/>
            </a:prstGeom>
            <a:solidFill>
              <a:schemeClr val="bg1"/>
            </a:solidFill>
            <a:ln w="38100">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081">
              <a:extLst>
                <a:ext uri="{FF2B5EF4-FFF2-40B4-BE49-F238E27FC236}">
                  <a16:creationId xmlns:a16="http://schemas.microsoft.com/office/drawing/2014/main" id="{F7D95254-28F2-E9C7-C748-87DF41ABC02A}"/>
                </a:ext>
              </a:extLst>
            </p:cNvPr>
            <p:cNvSpPr>
              <a:spLocks noChangeAspect="1" noEditPoints="1"/>
            </p:cNvSpPr>
            <p:nvPr/>
          </p:nvSpPr>
          <p:spPr bwMode="auto">
            <a:xfrm rot="16200000">
              <a:off x="6085313" y="2259747"/>
              <a:ext cx="453172" cy="458907"/>
            </a:xfrm>
            <a:custGeom>
              <a:avLst/>
              <a:gdLst>
                <a:gd name="T0" fmla="*/ 251 w 502"/>
                <a:gd name="T1" fmla="*/ 502 h 502"/>
                <a:gd name="T2" fmla="*/ 0 w 502"/>
                <a:gd name="T3" fmla="*/ 251 h 502"/>
                <a:gd name="T4" fmla="*/ 251 w 502"/>
                <a:gd name="T5" fmla="*/ 0 h 502"/>
                <a:gd name="T6" fmla="*/ 502 w 502"/>
                <a:gd name="T7" fmla="*/ 251 h 502"/>
                <a:gd name="T8" fmla="*/ 251 w 502"/>
                <a:gd name="T9" fmla="*/ 502 h 502"/>
                <a:gd name="T10" fmla="*/ 414 w 502"/>
                <a:gd name="T11" fmla="*/ 234 h 502"/>
                <a:gd name="T12" fmla="*/ 414 w 502"/>
                <a:gd name="T13" fmla="*/ 205 h 502"/>
                <a:gd name="T14" fmla="*/ 381 w 502"/>
                <a:gd name="T15" fmla="*/ 172 h 502"/>
                <a:gd name="T16" fmla="*/ 351 w 502"/>
                <a:gd name="T17" fmla="*/ 172 h 502"/>
                <a:gd name="T18" fmla="*/ 251 w 502"/>
                <a:gd name="T19" fmla="*/ 272 h 502"/>
                <a:gd name="T20" fmla="*/ 151 w 502"/>
                <a:gd name="T21" fmla="*/ 172 h 502"/>
                <a:gd name="T22" fmla="*/ 121 w 502"/>
                <a:gd name="T23" fmla="*/ 172 h 502"/>
                <a:gd name="T24" fmla="*/ 88 w 502"/>
                <a:gd name="T25" fmla="*/ 205 h 502"/>
                <a:gd name="T26" fmla="*/ 88 w 502"/>
                <a:gd name="T27" fmla="*/ 234 h 502"/>
                <a:gd name="T28" fmla="*/ 236 w 502"/>
                <a:gd name="T29" fmla="*/ 383 h 502"/>
                <a:gd name="T30" fmla="*/ 266 w 502"/>
                <a:gd name="T31" fmla="*/ 383 h 502"/>
                <a:gd name="T32" fmla="*/ 414 w 502"/>
                <a:gd name="T33" fmla="*/ 23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2" h="502">
                  <a:moveTo>
                    <a:pt x="251" y="502"/>
                  </a:moveTo>
                  <a:cubicBezTo>
                    <a:pt x="113" y="502"/>
                    <a:pt x="0" y="390"/>
                    <a:pt x="0" y="251"/>
                  </a:cubicBezTo>
                  <a:cubicBezTo>
                    <a:pt x="0" y="112"/>
                    <a:pt x="113" y="0"/>
                    <a:pt x="251" y="0"/>
                  </a:cubicBezTo>
                  <a:cubicBezTo>
                    <a:pt x="390" y="0"/>
                    <a:pt x="502" y="112"/>
                    <a:pt x="502" y="251"/>
                  </a:cubicBezTo>
                  <a:cubicBezTo>
                    <a:pt x="502" y="390"/>
                    <a:pt x="390" y="502"/>
                    <a:pt x="251" y="502"/>
                  </a:cubicBezTo>
                  <a:close/>
                  <a:moveTo>
                    <a:pt x="414" y="234"/>
                  </a:moveTo>
                  <a:cubicBezTo>
                    <a:pt x="422" y="226"/>
                    <a:pt x="422" y="213"/>
                    <a:pt x="414" y="205"/>
                  </a:cubicBezTo>
                  <a:cubicBezTo>
                    <a:pt x="381" y="172"/>
                    <a:pt x="381" y="172"/>
                    <a:pt x="381" y="172"/>
                  </a:cubicBezTo>
                  <a:cubicBezTo>
                    <a:pt x="373" y="163"/>
                    <a:pt x="360" y="163"/>
                    <a:pt x="351" y="172"/>
                  </a:cubicBezTo>
                  <a:cubicBezTo>
                    <a:pt x="251" y="272"/>
                    <a:pt x="251" y="272"/>
                    <a:pt x="251" y="272"/>
                  </a:cubicBezTo>
                  <a:cubicBezTo>
                    <a:pt x="151" y="172"/>
                    <a:pt x="151" y="172"/>
                    <a:pt x="151" y="172"/>
                  </a:cubicBezTo>
                  <a:cubicBezTo>
                    <a:pt x="143" y="163"/>
                    <a:pt x="130" y="163"/>
                    <a:pt x="121" y="172"/>
                  </a:cubicBezTo>
                  <a:cubicBezTo>
                    <a:pt x="88" y="205"/>
                    <a:pt x="88" y="205"/>
                    <a:pt x="88" y="205"/>
                  </a:cubicBezTo>
                  <a:cubicBezTo>
                    <a:pt x="80" y="213"/>
                    <a:pt x="80" y="226"/>
                    <a:pt x="88" y="234"/>
                  </a:cubicBezTo>
                  <a:cubicBezTo>
                    <a:pt x="236" y="383"/>
                    <a:pt x="236" y="383"/>
                    <a:pt x="236" y="383"/>
                  </a:cubicBezTo>
                  <a:cubicBezTo>
                    <a:pt x="245" y="391"/>
                    <a:pt x="258" y="391"/>
                    <a:pt x="266" y="383"/>
                  </a:cubicBezTo>
                  <a:lnTo>
                    <a:pt x="414" y="234"/>
                  </a:lnTo>
                  <a:close/>
                </a:path>
              </a:pathLst>
            </a:custGeom>
            <a:solidFill>
              <a:srgbClr val="002F56"/>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 name="Slide Number Placeholder 4">
            <a:extLst>
              <a:ext uri="{FF2B5EF4-FFF2-40B4-BE49-F238E27FC236}">
                <a16:creationId xmlns:a16="http://schemas.microsoft.com/office/drawing/2014/main" id="{6574B7CD-0580-9933-578B-49BFA8679FDE}"/>
              </a:ext>
            </a:extLst>
          </p:cNvPr>
          <p:cNvSpPr>
            <a:spLocks noGrp="1"/>
          </p:cNvSpPr>
          <p:nvPr>
            <p:ph type="sldNum" sz="quarter" idx="12"/>
          </p:nvPr>
        </p:nvSpPr>
        <p:spPr/>
        <p:txBody>
          <a:bodyPr/>
          <a:lstStyle/>
          <a:p>
            <a:r>
              <a:rPr lang="en-US"/>
              <a:t>53</a:t>
            </a:r>
          </a:p>
        </p:txBody>
      </p:sp>
      <p:grpSp>
        <p:nvGrpSpPr>
          <p:cNvPr id="3" name="Group 2">
            <a:extLst>
              <a:ext uri="{FF2B5EF4-FFF2-40B4-BE49-F238E27FC236}">
                <a16:creationId xmlns:a16="http://schemas.microsoft.com/office/drawing/2014/main" id="{D44826CF-0BBC-6999-B3BE-CE71C4BA87B9}"/>
              </a:ext>
            </a:extLst>
          </p:cNvPr>
          <p:cNvGrpSpPr/>
          <p:nvPr/>
        </p:nvGrpSpPr>
        <p:grpSpPr>
          <a:xfrm>
            <a:off x="108457" y="2291760"/>
            <a:ext cx="5231838" cy="1982988"/>
            <a:chOff x="7873" y="1843704"/>
            <a:chExt cx="5231838" cy="1982988"/>
          </a:xfrm>
        </p:grpSpPr>
        <p:cxnSp>
          <p:nvCxnSpPr>
            <p:cNvPr id="4" name="Connector: Elbow 3">
              <a:extLst>
                <a:ext uri="{FF2B5EF4-FFF2-40B4-BE49-F238E27FC236}">
                  <a16:creationId xmlns:a16="http://schemas.microsoft.com/office/drawing/2014/main" id="{1A236E8E-F34C-1F91-E4FE-79DD7D367844}"/>
                </a:ext>
              </a:extLst>
            </p:cNvPr>
            <p:cNvCxnSpPr>
              <a:cxnSpLocks/>
            </p:cNvCxnSpPr>
            <p:nvPr/>
          </p:nvCxnSpPr>
          <p:spPr>
            <a:xfrm rot="5400000" flipH="1" flipV="1">
              <a:off x="1788631" y="2592601"/>
              <a:ext cx="625930" cy="247465"/>
            </a:xfrm>
            <a:prstGeom prst="bentConnector2">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sp>
          <p:nvSpPr>
            <p:cNvPr id="6" name="Textfeld 17">
              <a:extLst>
                <a:ext uri="{FF2B5EF4-FFF2-40B4-BE49-F238E27FC236}">
                  <a16:creationId xmlns:a16="http://schemas.microsoft.com/office/drawing/2014/main" id="{46C756CB-61FD-72A2-5555-4D20CDA3F492}"/>
                </a:ext>
              </a:extLst>
            </p:cNvPr>
            <p:cNvSpPr txBox="1"/>
            <p:nvPr/>
          </p:nvSpPr>
          <p:spPr bwMode="gray">
            <a:xfrm>
              <a:off x="2237180" y="2267160"/>
              <a:ext cx="3002531" cy="272415"/>
            </a:xfrm>
            <a:prstGeom prst="roundRect">
              <a:avLst/>
            </a:prstGeom>
            <a:solidFill>
              <a:schemeClr val="tx2">
                <a:lumMod val="20000"/>
                <a:lumOff val="80000"/>
              </a:schemeClr>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0" tIns="0" rIns="0" bIns="0" rtlCol="0" anchor="ctr">
              <a:spAutoFit/>
            </a:bodyPr>
            <a:lstStyle/>
            <a:p>
              <a:pPr algn="ctr">
                <a:buClr>
                  <a:srgbClr val="3C464B"/>
                </a:buClr>
              </a:pPr>
              <a:r>
                <a:rPr lang="en-US" sz="1600" b="1">
                  <a:solidFill>
                    <a:schemeClr val="accent3"/>
                  </a:solidFill>
                  <a:cs typeface="Calibri"/>
                </a:rPr>
                <a:t>High Level Investigator Overview</a:t>
              </a:r>
            </a:p>
          </p:txBody>
        </p:sp>
        <p:cxnSp>
          <p:nvCxnSpPr>
            <p:cNvPr id="7" name="Connector: Elbow 6">
              <a:extLst>
                <a:ext uri="{FF2B5EF4-FFF2-40B4-BE49-F238E27FC236}">
                  <a16:creationId xmlns:a16="http://schemas.microsoft.com/office/drawing/2014/main" id="{3969BE96-A66F-E0B2-0447-5638512719B8}"/>
                </a:ext>
              </a:extLst>
            </p:cNvPr>
            <p:cNvCxnSpPr>
              <a:cxnSpLocks/>
            </p:cNvCxnSpPr>
            <p:nvPr/>
          </p:nvCxnSpPr>
          <p:spPr>
            <a:xfrm>
              <a:off x="1735605" y="2785405"/>
              <a:ext cx="484518" cy="379533"/>
            </a:xfrm>
            <a:prstGeom prst="bentConnector3">
              <a:avLst>
                <a:gd name="adj1" fmla="val 50000"/>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sp>
          <p:nvSpPr>
            <p:cNvPr id="9" name="Textfeld 17">
              <a:extLst>
                <a:ext uri="{FF2B5EF4-FFF2-40B4-BE49-F238E27FC236}">
                  <a16:creationId xmlns:a16="http://schemas.microsoft.com/office/drawing/2014/main" id="{044F4591-8988-62C4-1F05-900AB1C6AC02}"/>
                </a:ext>
              </a:extLst>
            </p:cNvPr>
            <p:cNvSpPr txBox="1"/>
            <p:nvPr/>
          </p:nvSpPr>
          <p:spPr bwMode="gray">
            <a:xfrm>
              <a:off x="2237180" y="3029298"/>
              <a:ext cx="3002531" cy="272415"/>
            </a:xfrm>
            <a:prstGeom prst="roundRect">
              <a:avLst/>
            </a:prstGeom>
            <a:solidFill>
              <a:schemeClr val="tx2">
                <a:lumMod val="20000"/>
                <a:lumOff val="80000"/>
              </a:schemeClr>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0" tIns="0" rIns="0" bIns="0" rtlCol="0" anchor="ctr">
              <a:spAutoFit/>
            </a:bodyPr>
            <a:lstStyle/>
            <a:p>
              <a:pPr algn="ctr"/>
              <a:r>
                <a:rPr lang="en-US" sz="1600" b="1">
                  <a:cs typeface="Calibri"/>
                </a:rPr>
                <a:t>Collaboration </a:t>
              </a:r>
              <a:endParaRPr lang="en-US"/>
            </a:p>
          </p:txBody>
        </p:sp>
        <p:sp>
          <p:nvSpPr>
            <p:cNvPr id="12" name="Oval 27">
              <a:extLst>
                <a:ext uri="{FF2B5EF4-FFF2-40B4-BE49-F238E27FC236}">
                  <a16:creationId xmlns:a16="http://schemas.microsoft.com/office/drawing/2014/main" id="{381692C8-B290-27CA-9485-2F9E809383BB}"/>
                </a:ext>
              </a:extLst>
            </p:cNvPr>
            <p:cNvSpPr>
              <a:spLocks noChangeArrowheads="1"/>
            </p:cNvSpPr>
            <p:nvPr>
              <p:custDataLst>
                <p:tags r:id="rId4"/>
              </p:custDataLst>
            </p:nvPr>
          </p:nvSpPr>
          <p:spPr bwMode="auto">
            <a:xfrm flipH="1">
              <a:off x="7873" y="1843704"/>
              <a:ext cx="1734377" cy="1982988"/>
            </a:xfrm>
            <a:prstGeom prst="roundRect">
              <a:avLst/>
            </a:prstGeom>
            <a:solidFill>
              <a:schemeClr val="bg1">
                <a:lumMod val="85000"/>
              </a:schemeClr>
            </a:solidFill>
            <a:ln w="38100" cmpd="sng">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45720" tIns="45720" rIns="45720" bIns="45720" anchor="ctr" anchorCtr="1">
              <a:no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r>
                <a:rPr lang="en-US" sz="1600">
                  <a:latin typeface="Calibri"/>
                  <a:cs typeface="Calibri"/>
                </a:rPr>
                <a:t>Describe the investigators conducting research in this portfolio and resulting research impact </a:t>
              </a:r>
            </a:p>
          </p:txBody>
        </p:sp>
        <p:cxnSp>
          <p:nvCxnSpPr>
            <p:cNvPr id="13" name="Connector: Elbow 12">
              <a:extLst>
                <a:ext uri="{FF2B5EF4-FFF2-40B4-BE49-F238E27FC236}">
                  <a16:creationId xmlns:a16="http://schemas.microsoft.com/office/drawing/2014/main" id="{3020DB76-00CC-2891-BF67-624FCE29417C}"/>
                </a:ext>
              </a:extLst>
            </p:cNvPr>
            <p:cNvCxnSpPr>
              <a:cxnSpLocks/>
            </p:cNvCxnSpPr>
            <p:nvPr/>
          </p:nvCxnSpPr>
          <p:spPr>
            <a:xfrm rot="5400000" flipH="1" flipV="1">
              <a:off x="1919937" y="2843690"/>
              <a:ext cx="387747" cy="269129"/>
            </a:xfrm>
            <a:prstGeom prst="bentConnector2">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sp>
          <p:nvSpPr>
            <p:cNvPr id="19" name="Textfeld 17">
              <a:extLst>
                <a:ext uri="{FF2B5EF4-FFF2-40B4-BE49-F238E27FC236}">
                  <a16:creationId xmlns:a16="http://schemas.microsoft.com/office/drawing/2014/main" id="{0681BE39-736F-9FAA-47B2-9E0A44B3AC88}"/>
                </a:ext>
              </a:extLst>
            </p:cNvPr>
            <p:cNvSpPr txBox="1"/>
            <p:nvPr/>
          </p:nvSpPr>
          <p:spPr bwMode="gray">
            <a:xfrm>
              <a:off x="2231974" y="2647946"/>
              <a:ext cx="3002531" cy="272415"/>
            </a:xfrm>
            <a:prstGeom prst="roundRect">
              <a:avLst/>
            </a:prstGeom>
            <a:solidFill>
              <a:schemeClr val="tx2">
                <a:lumMod val="20000"/>
                <a:lumOff val="80000"/>
              </a:schemeClr>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0" tIns="0" rIns="0" bIns="0" rtlCol="0" anchor="ctr">
              <a:spAutoFit/>
            </a:bodyPr>
            <a:lstStyle/>
            <a:p>
              <a:pPr algn="ctr"/>
              <a:r>
                <a:rPr lang="en-US" sz="1600" b="1">
                  <a:solidFill>
                    <a:schemeClr val="accent3"/>
                  </a:solidFill>
                  <a:cs typeface="Calibri"/>
                </a:rPr>
                <a:t>Publications</a:t>
              </a:r>
              <a:r>
                <a:rPr lang="en-US" sz="1600" b="1">
                  <a:cs typeface="Calibri"/>
                </a:rPr>
                <a:t> </a:t>
              </a:r>
              <a:endParaRPr lang="en-US"/>
            </a:p>
          </p:txBody>
        </p:sp>
      </p:grpSp>
    </p:spTree>
    <p:custDataLst>
      <p:tags r:id="rId1"/>
    </p:custDataLst>
    <p:extLst>
      <p:ext uri="{BB962C8B-B14F-4D97-AF65-F5344CB8AC3E}">
        <p14:creationId xmlns:p14="http://schemas.microsoft.com/office/powerpoint/2010/main" val="34984044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black background with blue and white dots&#10;&#10;Description automatically generated">
            <a:extLst>
              <a:ext uri="{FF2B5EF4-FFF2-40B4-BE49-F238E27FC236}">
                <a16:creationId xmlns:a16="http://schemas.microsoft.com/office/drawing/2014/main" id="{6723FB2A-303A-C979-7BFE-AD40CA761CCE}"/>
              </a:ext>
            </a:extLst>
          </p:cNvPr>
          <p:cNvPicPr>
            <a:picLocks noChangeAspect="1"/>
          </p:cNvPicPr>
          <p:nvPr/>
        </p:nvPicPr>
        <p:blipFill rotWithShape="1">
          <a:blip r:embed="rId2">
            <a:extLst>
              <a:ext uri="{28A0092B-C50C-407E-A947-70E740481C1C}">
                <a14:useLocalDpi xmlns:a14="http://schemas.microsoft.com/office/drawing/2010/main" val="0"/>
              </a:ext>
            </a:extLst>
          </a:blip>
          <a:srcRect t="6023" r="30168"/>
          <a:stretch/>
        </p:blipFill>
        <p:spPr>
          <a:xfrm rot="16200000">
            <a:off x="7209543" y="2743169"/>
            <a:ext cx="3192743" cy="3437322"/>
          </a:xfrm>
          <a:prstGeom prst="rect">
            <a:avLst/>
          </a:prstGeom>
        </p:spPr>
      </p:pic>
      <p:sp>
        <p:nvSpPr>
          <p:cNvPr id="2" name="Title 1">
            <a:extLst>
              <a:ext uri="{FF2B5EF4-FFF2-40B4-BE49-F238E27FC236}">
                <a16:creationId xmlns:a16="http://schemas.microsoft.com/office/drawing/2014/main" id="{B6A1B1E2-5B9F-3EE3-9640-4B696B51470E}"/>
              </a:ext>
            </a:extLst>
          </p:cNvPr>
          <p:cNvSpPr>
            <a:spLocks noGrp="1"/>
          </p:cNvSpPr>
          <p:nvPr>
            <p:ph type="title"/>
          </p:nvPr>
        </p:nvSpPr>
        <p:spPr/>
        <p:txBody>
          <a:bodyPr/>
          <a:lstStyle/>
          <a:p>
            <a:r>
              <a:rPr lang="en-US" sz="2800"/>
              <a:t>VA Investigator Distribution Analysis | Collaboration Overview </a:t>
            </a:r>
          </a:p>
        </p:txBody>
      </p:sp>
      <p:sp>
        <p:nvSpPr>
          <p:cNvPr id="4" name="Slide Number Placeholder 3">
            <a:extLst>
              <a:ext uri="{FF2B5EF4-FFF2-40B4-BE49-F238E27FC236}">
                <a16:creationId xmlns:a16="http://schemas.microsoft.com/office/drawing/2014/main" id="{CD866A3A-F5CD-8B41-F29D-D4C9FF588D0E}"/>
              </a:ext>
            </a:extLst>
          </p:cNvPr>
          <p:cNvSpPr>
            <a:spLocks noGrp="1"/>
          </p:cNvSpPr>
          <p:nvPr>
            <p:ph type="sldNum" sz="quarter" idx="12"/>
          </p:nvPr>
        </p:nvSpPr>
        <p:spPr/>
        <p:txBody>
          <a:bodyPr/>
          <a:lstStyle/>
          <a:p>
            <a:r>
              <a:rPr lang="en-US"/>
              <a:t>54</a:t>
            </a:r>
          </a:p>
        </p:txBody>
      </p:sp>
      <p:cxnSp>
        <p:nvCxnSpPr>
          <p:cNvPr id="6" name="Straight Arrow Connector 5">
            <a:extLst>
              <a:ext uri="{FF2B5EF4-FFF2-40B4-BE49-F238E27FC236}">
                <a16:creationId xmlns:a16="http://schemas.microsoft.com/office/drawing/2014/main" id="{90885833-6658-01D6-5351-7108ACEB84D7}"/>
              </a:ext>
            </a:extLst>
          </p:cNvPr>
          <p:cNvCxnSpPr/>
          <p:nvPr/>
        </p:nvCxnSpPr>
        <p:spPr>
          <a:xfrm flipV="1">
            <a:off x="279817" y="1588499"/>
            <a:ext cx="11619874" cy="22485"/>
          </a:xfrm>
          <a:prstGeom prst="straightConnector1">
            <a:avLst/>
          </a:prstGeom>
          <a:ln w="12700">
            <a:solidFill>
              <a:srgbClr val="002F5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E0F9E23-EB1D-4DC2-49B2-CC342255EE88}"/>
              </a:ext>
            </a:extLst>
          </p:cNvPr>
          <p:cNvSpPr txBox="1"/>
          <p:nvPr/>
        </p:nvSpPr>
        <p:spPr>
          <a:xfrm>
            <a:off x="217714" y="900697"/>
            <a:ext cx="11647714" cy="646331"/>
          </a:xfrm>
          <a:prstGeom prst="rect">
            <a:avLst/>
          </a:prstGeom>
          <a:noFill/>
        </p:spPr>
        <p:txBody>
          <a:bodyPr wrap="square" lIns="91440" tIns="45720" rIns="91440" bIns="45720" rtlCol="0" anchor="t">
            <a:spAutoFit/>
          </a:bodyPr>
          <a:lstStyle/>
          <a:p>
            <a:r>
              <a:rPr lang="en-US" b="1" i="1">
                <a:cs typeface="Calibri"/>
              </a:rPr>
              <a:t>We created a network graph to measure collaboration between investigators in the Suicide Prevention AMP with VA and Non-VA investigators</a:t>
            </a:r>
          </a:p>
        </p:txBody>
      </p:sp>
      <p:sp>
        <p:nvSpPr>
          <p:cNvPr id="10" name="Rectangle 9">
            <a:extLst>
              <a:ext uri="{FF2B5EF4-FFF2-40B4-BE49-F238E27FC236}">
                <a16:creationId xmlns:a16="http://schemas.microsoft.com/office/drawing/2014/main" id="{84A9D646-CE7D-8E30-9261-9962E54B928B}"/>
              </a:ext>
            </a:extLst>
          </p:cNvPr>
          <p:cNvSpPr/>
          <p:nvPr/>
        </p:nvSpPr>
        <p:spPr>
          <a:xfrm>
            <a:off x="279817" y="2032358"/>
            <a:ext cx="5603175" cy="1556232"/>
          </a:xfrm>
          <a:prstGeom prst="rect">
            <a:avLst/>
          </a:prstGeom>
          <a:no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buFont typeface="Arial" panose="020B0604020202020204" pitchFamily="34" charset="0"/>
              <a:buChar char="•"/>
            </a:pPr>
            <a:r>
              <a:rPr lang="en-US" sz="1600">
                <a:solidFill>
                  <a:schemeClr val="tx1"/>
                </a:solidFill>
                <a:cs typeface="Arial"/>
              </a:rPr>
              <a:t>A goal of the AMP is to </a:t>
            </a:r>
            <a:r>
              <a:rPr lang="en-US" sz="1600" b="1">
                <a:solidFill>
                  <a:schemeClr val="tx1"/>
                </a:solidFill>
                <a:cs typeface="Arial"/>
              </a:rPr>
              <a:t>foster collaboration between clinicians, researchers, and other stakeholders</a:t>
            </a:r>
            <a:endParaRPr lang="en-US" b="1">
              <a:solidFill>
                <a:schemeClr val="tx1"/>
              </a:solidFill>
              <a:ea typeface="+mn-lt"/>
            </a:endParaRPr>
          </a:p>
          <a:p>
            <a:pPr marL="285750" indent="-285750">
              <a:buFont typeface="Arial" panose="020B0604020202020204" pitchFamily="34" charset="0"/>
              <a:buChar char="•"/>
            </a:pPr>
            <a:r>
              <a:rPr lang="en-US" sz="1600">
                <a:solidFill>
                  <a:schemeClr val="tx1"/>
                </a:solidFill>
                <a:cs typeface="Arial"/>
              </a:rPr>
              <a:t>We see collaboration in the Suicide Prevention AMP through </a:t>
            </a:r>
            <a:r>
              <a:rPr lang="en-US" sz="1600" b="1">
                <a:solidFill>
                  <a:schemeClr val="tx1"/>
                </a:solidFill>
                <a:cs typeface="Arial"/>
              </a:rPr>
              <a:t>shared authorship on a publication</a:t>
            </a:r>
            <a:endParaRPr lang="en-US" sz="1600" b="1">
              <a:solidFill>
                <a:schemeClr val="tx1"/>
              </a:solidFill>
              <a:cs typeface="Calibri"/>
            </a:endParaRPr>
          </a:p>
          <a:p>
            <a:pPr marL="285750" indent="-285750">
              <a:buFont typeface="Arial" panose="020B0604020202020204" pitchFamily="34" charset="0"/>
              <a:buChar char="•"/>
            </a:pPr>
            <a:r>
              <a:rPr lang="en-US" sz="1600">
                <a:solidFill>
                  <a:schemeClr val="tx1"/>
                </a:solidFill>
                <a:cs typeface="Arial"/>
              </a:rPr>
              <a:t>We created a network graph (explained at right) to visualize which investigators collaborate with each other</a:t>
            </a:r>
          </a:p>
          <a:p>
            <a:pPr marL="742950" lvl="1" indent="-285750">
              <a:buFont typeface="Arial,Sans-Serif" panose="020B0604020202020204" pitchFamily="34" charset="0"/>
              <a:buChar char="•"/>
            </a:pPr>
            <a:endParaRPr lang="en-US" sz="1400">
              <a:solidFill>
                <a:schemeClr val="tx1"/>
              </a:solidFill>
              <a:cs typeface="Arial"/>
            </a:endParaRPr>
          </a:p>
          <a:p>
            <a:pPr marL="285750" indent="-285750">
              <a:buFont typeface="Arial,Sans-Serif" panose="020B0604020202020204" pitchFamily="34" charset="0"/>
              <a:buChar char="•"/>
            </a:pPr>
            <a:endParaRPr lang="en-US" sz="1600" b="1">
              <a:solidFill>
                <a:schemeClr val="tx1"/>
              </a:solidFill>
              <a:cs typeface="Arial"/>
            </a:endParaRPr>
          </a:p>
        </p:txBody>
      </p:sp>
      <p:sp>
        <p:nvSpPr>
          <p:cNvPr id="7" name="Rectangle 6">
            <a:extLst>
              <a:ext uri="{FF2B5EF4-FFF2-40B4-BE49-F238E27FC236}">
                <a16:creationId xmlns:a16="http://schemas.microsoft.com/office/drawing/2014/main" id="{52B6E988-FE10-CFF7-4C79-915AC05454B0}"/>
              </a:ext>
            </a:extLst>
          </p:cNvPr>
          <p:cNvSpPr/>
          <p:nvPr/>
        </p:nvSpPr>
        <p:spPr>
          <a:xfrm>
            <a:off x="279817" y="3544820"/>
            <a:ext cx="5600994" cy="393761"/>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cs typeface="Calibri"/>
              </a:rPr>
              <a:t>Methodology</a:t>
            </a:r>
          </a:p>
        </p:txBody>
      </p:sp>
      <p:sp>
        <p:nvSpPr>
          <p:cNvPr id="3" name="Rectangle 2">
            <a:extLst>
              <a:ext uri="{FF2B5EF4-FFF2-40B4-BE49-F238E27FC236}">
                <a16:creationId xmlns:a16="http://schemas.microsoft.com/office/drawing/2014/main" id="{2243E986-25BD-9997-6461-BA7E8C88404A}"/>
              </a:ext>
            </a:extLst>
          </p:cNvPr>
          <p:cNvSpPr/>
          <p:nvPr/>
        </p:nvSpPr>
        <p:spPr>
          <a:xfrm>
            <a:off x="281998" y="1652455"/>
            <a:ext cx="5600994" cy="379902"/>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cs typeface="Calibri"/>
              </a:rPr>
              <a:t>Background  </a:t>
            </a:r>
          </a:p>
        </p:txBody>
      </p:sp>
      <p:sp>
        <p:nvSpPr>
          <p:cNvPr id="19" name="Rectangle 18">
            <a:extLst>
              <a:ext uri="{FF2B5EF4-FFF2-40B4-BE49-F238E27FC236}">
                <a16:creationId xmlns:a16="http://schemas.microsoft.com/office/drawing/2014/main" id="{94F74568-2608-18E4-906B-D7524C920CEB}"/>
              </a:ext>
            </a:extLst>
          </p:cNvPr>
          <p:cNvSpPr/>
          <p:nvPr/>
        </p:nvSpPr>
        <p:spPr>
          <a:xfrm>
            <a:off x="5971477" y="3446856"/>
            <a:ext cx="1213094" cy="573452"/>
          </a:xfrm>
          <a:prstGeom prst="rect">
            <a:avLst/>
          </a:prstGeom>
          <a:ln w="28575"/>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000" b="1">
                <a:solidFill>
                  <a:schemeClr val="tx1"/>
                </a:solidFill>
                <a:cs typeface="Calibri"/>
              </a:rPr>
              <a:t>Grey Nodes: </a:t>
            </a:r>
            <a:r>
              <a:rPr lang="en-US" sz="1000">
                <a:solidFill>
                  <a:schemeClr val="tx1"/>
                </a:solidFill>
                <a:cs typeface="Calibri"/>
              </a:rPr>
              <a:t>represent a non-VA affiliated author</a:t>
            </a:r>
          </a:p>
          <a:p>
            <a:endParaRPr lang="en-US" sz="1000">
              <a:solidFill>
                <a:schemeClr val="tx1"/>
              </a:solidFill>
              <a:cs typeface="Calibri"/>
            </a:endParaRPr>
          </a:p>
        </p:txBody>
      </p:sp>
      <p:sp>
        <p:nvSpPr>
          <p:cNvPr id="20" name="Rectangle 19">
            <a:extLst>
              <a:ext uri="{FF2B5EF4-FFF2-40B4-BE49-F238E27FC236}">
                <a16:creationId xmlns:a16="http://schemas.microsoft.com/office/drawing/2014/main" id="{06D52F94-DC05-EF37-91D9-C5DB0F0FA0BE}"/>
              </a:ext>
            </a:extLst>
          </p:cNvPr>
          <p:cNvSpPr/>
          <p:nvPr/>
        </p:nvSpPr>
        <p:spPr>
          <a:xfrm>
            <a:off x="10389773" y="1624830"/>
            <a:ext cx="1625942" cy="733727"/>
          </a:xfrm>
          <a:prstGeom prst="rect">
            <a:avLst/>
          </a:prstGeom>
          <a:ln w="28575"/>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000" b="1">
                <a:solidFill>
                  <a:schemeClr val="tx1"/>
                </a:solidFill>
                <a:cs typeface="Calibri"/>
              </a:rPr>
              <a:t>Dark Blue Nodes: </a:t>
            </a:r>
            <a:r>
              <a:rPr lang="en-US" sz="1000">
                <a:solidFill>
                  <a:schemeClr val="tx1"/>
                </a:solidFill>
                <a:cs typeface="Calibri"/>
              </a:rPr>
              <a:t>Represent an investigator in the Suicide Prevention AMP</a:t>
            </a:r>
          </a:p>
        </p:txBody>
      </p:sp>
      <p:cxnSp>
        <p:nvCxnSpPr>
          <p:cNvPr id="22" name="Straight Arrow Connector 21">
            <a:extLst>
              <a:ext uri="{FF2B5EF4-FFF2-40B4-BE49-F238E27FC236}">
                <a16:creationId xmlns:a16="http://schemas.microsoft.com/office/drawing/2014/main" id="{2ED5E6A6-997C-7385-AC67-FD89C76CD0E9}"/>
              </a:ext>
            </a:extLst>
          </p:cNvPr>
          <p:cNvCxnSpPr>
            <a:cxnSpLocks/>
            <a:stCxn id="19" idx="3"/>
          </p:cNvCxnSpPr>
          <p:nvPr/>
        </p:nvCxnSpPr>
        <p:spPr>
          <a:xfrm>
            <a:off x="7184571" y="3733582"/>
            <a:ext cx="157778" cy="697957"/>
          </a:xfrm>
          <a:prstGeom prst="straightConnector1">
            <a:avLst/>
          </a:prstGeom>
          <a:ln w="28575">
            <a:headEnd type="non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23" name="Rectangle 22">
            <a:extLst>
              <a:ext uri="{FF2B5EF4-FFF2-40B4-BE49-F238E27FC236}">
                <a16:creationId xmlns:a16="http://schemas.microsoft.com/office/drawing/2014/main" id="{4626038D-2185-760F-6AC4-8C525F7A6752}"/>
              </a:ext>
            </a:extLst>
          </p:cNvPr>
          <p:cNvSpPr/>
          <p:nvPr/>
        </p:nvSpPr>
        <p:spPr>
          <a:xfrm>
            <a:off x="5971477" y="5215999"/>
            <a:ext cx="1213094" cy="690246"/>
          </a:xfrm>
          <a:prstGeom prst="rect">
            <a:avLst/>
          </a:prstGeom>
          <a:ln w="28575"/>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000" b="1">
                <a:solidFill>
                  <a:schemeClr val="tx1"/>
                </a:solidFill>
                <a:cs typeface="Calibri"/>
              </a:rPr>
              <a:t>Light Blue Nodes: </a:t>
            </a:r>
            <a:r>
              <a:rPr lang="en-US" sz="1000">
                <a:solidFill>
                  <a:schemeClr val="tx1"/>
                </a:solidFill>
                <a:cs typeface="Calibri"/>
              </a:rPr>
              <a:t>Represent a VA- affiliated investigator</a:t>
            </a:r>
          </a:p>
        </p:txBody>
      </p:sp>
      <p:cxnSp>
        <p:nvCxnSpPr>
          <p:cNvPr id="24" name="Straight Arrow Connector 23">
            <a:extLst>
              <a:ext uri="{FF2B5EF4-FFF2-40B4-BE49-F238E27FC236}">
                <a16:creationId xmlns:a16="http://schemas.microsoft.com/office/drawing/2014/main" id="{3016BAA2-9316-DD30-560B-4DEE77B7C856}"/>
              </a:ext>
            </a:extLst>
          </p:cNvPr>
          <p:cNvCxnSpPr>
            <a:cxnSpLocks/>
            <a:stCxn id="23" idx="3"/>
          </p:cNvCxnSpPr>
          <p:nvPr/>
        </p:nvCxnSpPr>
        <p:spPr>
          <a:xfrm flipV="1">
            <a:off x="7184571" y="5409047"/>
            <a:ext cx="560397" cy="152075"/>
          </a:xfrm>
          <a:prstGeom prst="straightConnector1">
            <a:avLst/>
          </a:prstGeom>
          <a:ln w="28575">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26" name="Straight Arrow Connector 25">
            <a:extLst>
              <a:ext uri="{FF2B5EF4-FFF2-40B4-BE49-F238E27FC236}">
                <a16:creationId xmlns:a16="http://schemas.microsoft.com/office/drawing/2014/main" id="{FD7767F8-E57C-7671-175F-6D09516E1025}"/>
              </a:ext>
            </a:extLst>
          </p:cNvPr>
          <p:cNvCxnSpPr>
            <a:cxnSpLocks/>
            <a:stCxn id="32" idx="3"/>
          </p:cNvCxnSpPr>
          <p:nvPr/>
        </p:nvCxnSpPr>
        <p:spPr>
          <a:xfrm>
            <a:off x="8302752" y="2040172"/>
            <a:ext cx="448056" cy="1205948"/>
          </a:xfrm>
          <a:prstGeom prst="straightConnector1">
            <a:avLst/>
          </a:prstGeom>
          <a:ln w="28575">
            <a:headEnd type="non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32" name="Rectangle 31">
            <a:extLst>
              <a:ext uri="{FF2B5EF4-FFF2-40B4-BE49-F238E27FC236}">
                <a16:creationId xmlns:a16="http://schemas.microsoft.com/office/drawing/2014/main" id="{4E071E21-05CA-533B-DCDC-5BDD55D782B2}"/>
              </a:ext>
            </a:extLst>
          </p:cNvPr>
          <p:cNvSpPr/>
          <p:nvPr/>
        </p:nvSpPr>
        <p:spPr>
          <a:xfrm>
            <a:off x="6325313" y="1776056"/>
            <a:ext cx="1977439" cy="528232"/>
          </a:xfrm>
          <a:prstGeom prst="rect">
            <a:avLst/>
          </a:prstGeom>
          <a:ln w="28575"/>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000" b="1">
                <a:solidFill>
                  <a:schemeClr val="tx1"/>
                </a:solidFill>
                <a:cs typeface="Calibri"/>
              </a:rPr>
              <a:t>Links: </a:t>
            </a:r>
            <a:r>
              <a:rPr lang="en-US" sz="1000">
                <a:solidFill>
                  <a:schemeClr val="tx1"/>
                </a:solidFill>
                <a:cs typeface="Calibri"/>
              </a:rPr>
              <a:t>represent co-authorship on a resulting publication from the Suicide Prevention AMP</a:t>
            </a:r>
          </a:p>
        </p:txBody>
      </p:sp>
      <p:cxnSp>
        <p:nvCxnSpPr>
          <p:cNvPr id="45" name="Straight Arrow Connector 44">
            <a:extLst>
              <a:ext uri="{FF2B5EF4-FFF2-40B4-BE49-F238E27FC236}">
                <a16:creationId xmlns:a16="http://schemas.microsoft.com/office/drawing/2014/main" id="{3D58714A-0B3E-751A-BAC0-30152EFF7494}"/>
              </a:ext>
            </a:extLst>
          </p:cNvPr>
          <p:cNvCxnSpPr>
            <a:cxnSpLocks/>
            <a:stCxn id="20" idx="2"/>
          </p:cNvCxnSpPr>
          <p:nvPr/>
        </p:nvCxnSpPr>
        <p:spPr>
          <a:xfrm flipH="1">
            <a:off x="10185648" y="2358557"/>
            <a:ext cx="1017096" cy="887563"/>
          </a:xfrm>
          <a:prstGeom prst="straightConnector1">
            <a:avLst/>
          </a:prstGeom>
          <a:ln w="28575">
            <a:headEnd type="non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31" name="TextBox 30">
            <a:extLst>
              <a:ext uri="{FF2B5EF4-FFF2-40B4-BE49-F238E27FC236}">
                <a16:creationId xmlns:a16="http://schemas.microsoft.com/office/drawing/2014/main" id="{900E875E-7ED7-CD18-B18A-A740066FB118}"/>
              </a:ext>
            </a:extLst>
          </p:cNvPr>
          <p:cNvSpPr txBox="1"/>
          <p:nvPr/>
        </p:nvSpPr>
        <p:spPr>
          <a:xfrm>
            <a:off x="7342349" y="2373877"/>
            <a:ext cx="4042228" cy="461665"/>
          </a:xfrm>
          <a:prstGeom prst="rect">
            <a:avLst/>
          </a:prstGeom>
          <a:solidFill>
            <a:schemeClr val="bg1"/>
          </a:solidFill>
        </p:spPr>
        <p:txBody>
          <a:bodyPr wrap="square" rtlCol="0">
            <a:spAutoFit/>
          </a:bodyPr>
          <a:lstStyle/>
          <a:p>
            <a:pPr algn="ctr"/>
            <a:r>
              <a:rPr lang="en-US" sz="1200" b="1"/>
              <a:t>Network for Research Collaboration in Suicide Prevention Resulting Publications</a:t>
            </a:r>
          </a:p>
        </p:txBody>
      </p:sp>
      <p:sp>
        <p:nvSpPr>
          <p:cNvPr id="39" name="Rectangle 38">
            <a:extLst>
              <a:ext uri="{FF2B5EF4-FFF2-40B4-BE49-F238E27FC236}">
                <a16:creationId xmlns:a16="http://schemas.microsoft.com/office/drawing/2014/main" id="{B6C30A41-FF41-1330-DD26-4E0CA6FEF6CD}"/>
              </a:ext>
            </a:extLst>
          </p:cNvPr>
          <p:cNvSpPr/>
          <p:nvPr/>
        </p:nvSpPr>
        <p:spPr>
          <a:xfrm>
            <a:off x="285750" y="3917306"/>
            <a:ext cx="5595061" cy="2183317"/>
          </a:xfrm>
          <a:prstGeom prst="rect">
            <a:avLst/>
          </a:prstGeom>
          <a:no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buFont typeface="Arial,Sans-Serif" panose="020B0604020202020204" pitchFamily="34" charset="0"/>
              <a:buChar char="•"/>
            </a:pPr>
            <a:r>
              <a:rPr lang="en-US" sz="1600">
                <a:solidFill>
                  <a:schemeClr val="tx1"/>
                </a:solidFill>
                <a:cs typeface="Arial"/>
              </a:rPr>
              <a:t>All authors for resulting publications were categorized by whether they are a Suicide Prevention (SP) AMP Investigator, a VA affiliated researcher, or a researcher affiliated with another organization</a:t>
            </a:r>
          </a:p>
          <a:p>
            <a:pPr marL="285750" indent="-285750">
              <a:buFont typeface="Arial,Sans-Serif" panose="020B0604020202020204" pitchFamily="34" charset="0"/>
              <a:buChar char="•"/>
            </a:pPr>
            <a:r>
              <a:rPr lang="en-US" sz="1600">
                <a:solidFill>
                  <a:schemeClr val="tx1"/>
                </a:solidFill>
                <a:cs typeface="Arial"/>
              </a:rPr>
              <a:t>A network was drawn with lines to indicate whether researchers were co-authors on at least one suicide prevention publication  </a:t>
            </a:r>
          </a:p>
          <a:p>
            <a:pPr marL="742950" lvl="1" indent="-285750">
              <a:buFont typeface="Arial,Sans-Serif" panose="020B0604020202020204" pitchFamily="34" charset="0"/>
              <a:buChar char="•"/>
            </a:pPr>
            <a:r>
              <a:rPr lang="en-US" sz="1400">
                <a:solidFill>
                  <a:schemeClr val="tx1"/>
                </a:solidFill>
                <a:cs typeface="Arial"/>
              </a:rPr>
              <a:t>Thick links indicate a higher frequency of collaboration on suicide prevention resulting publications</a:t>
            </a:r>
          </a:p>
          <a:p>
            <a:pPr marL="285750" indent="-285750">
              <a:buFont typeface="Arial,Sans-Serif" panose="020B0604020202020204" pitchFamily="34" charset="0"/>
              <a:buChar char="•"/>
            </a:pPr>
            <a:endParaRPr lang="en-US" sz="1600" b="1">
              <a:solidFill>
                <a:schemeClr val="tx1"/>
              </a:solidFill>
              <a:cs typeface="Arial"/>
            </a:endParaRPr>
          </a:p>
        </p:txBody>
      </p:sp>
      <p:pic>
        <p:nvPicPr>
          <p:cNvPr id="16" name="Picture 15" descr="A black background with blue dots&#10;&#10;Description automatically generated">
            <a:extLst>
              <a:ext uri="{FF2B5EF4-FFF2-40B4-BE49-F238E27FC236}">
                <a16:creationId xmlns:a16="http://schemas.microsoft.com/office/drawing/2014/main" id="{C4B23732-F407-5E22-9D1D-8FDD82C7DDE7}"/>
              </a:ext>
            </a:extLst>
          </p:cNvPr>
          <p:cNvPicPr>
            <a:picLocks noChangeAspect="1"/>
          </p:cNvPicPr>
          <p:nvPr/>
        </p:nvPicPr>
        <p:blipFill rotWithShape="1">
          <a:blip r:embed="rId3">
            <a:extLst>
              <a:ext uri="{28A0092B-C50C-407E-A947-70E740481C1C}">
                <a14:useLocalDpi xmlns:a14="http://schemas.microsoft.com/office/drawing/2010/main" val="0"/>
              </a:ext>
            </a:extLst>
          </a:blip>
          <a:srcRect l="85533" t="27197" b="23842"/>
          <a:stretch/>
        </p:blipFill>
        <p:spPr>
          <a:xfrm>
            <a:off x="10434870" y="2995552"/>
            <a:ext cx="1587411" cy="2014659"/>
          </a:xfrm>
          <a:prstGeom prst="rect">
            <a:avLst/>
          </a:prstGeom>
        </p:spPr>
      </p:pic>
      <p:sp>
        <p:nvSpPr>
          <p:cNvPr id="29" name="Rectangle 28">
            <a:extLst>
              <a:ext uri="{FF2B5EF4-FFF2-40B4-BE49-F238E27FC236}">
                <a16:creationId xmlns:a16="http://schemas.microsoft.com/office/drawing/2014/main" id="{D82EDCBB-58E1-A489-EC08-F7AF43BF1D5B}"/>
              </a:ext>
            </a:extLst>
          </p:cNvPr>
          <p:cNvSpPr/>
          <p:nvPr/>
        </p:nvSpPr>
        <p:spPr>
          <a:xfrm>
            <a:off x="10185648" y="5409048"/>
            <a:ext cx="1714043" cy="548256"/>
          </a:xfrm>
          <a:prstGeom prst="rect">
            <a:avLst/>
          </a:prstGeom>
          <a:ln w="28575"/>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000" b="1">
                <a:solidFill>
                  <a:schemeClr val="tx1"/>
                </a:solidFill>
                <a:cs typeface="Calibri"/>
              </a:rPr>
              <a:t>Bold Links:</a:t>
            </a:r>
            <a:r>
              <a:rPr lang="en-US" sz="1000">
                <a:solidFill>
                  <a:schemeClr val="tx1"/>
                </a:solidFill>
                <a:cs typeface="Calibri"/>
              </a:rPr>
              <a:t> Indicate that two investigators have collaborated 5 or more times</a:t>
            </a:r>
          </a:p>
        </p:txBody>
      </p:sp>
      <p:cxnSp>
        <p:nvCxnSpPr>
          <p:cNvPr id="30" name="Straight Arrow Connector 29">
            <a:extLst>
              <a:ext uri="{FF2B5EF4-FFF2-40B4-BE49-F238E27FC236}">
                <a16:creationId xmlns:a16="http://schemas.microsoft.com/office/drawing/2014/main" id="{B0AB1519-09D8-331F-604B-D0529070FBEF}"/>
              </a:ext>
            </a:extLst>
          </p:cNvPr>
          <p:cNvCxnSpPr>
            <a:cxnSpLocks/>
            <a:stCxn id="29" idx="1"/>
          </p:cNvCxnSpPr>
          <p:nvPr/>
        </p:nvCxnSpPr>
        <p:spPr>
          <a:xfrm flipH="1" flipV="1">
            <a:off x="9555480" y="4553712"/>
            <a:ext cx="630168" cy="1129464"/>
          </a:xfrm>
          <a:prstGeom prst="straightConnector1">
            <a:avLst/>
          </a:prstGeom>
          <a:ln w="28575">
            <a:headEnd type="none" w="med" len="med"/>
            <a:tailEnd type="triangle" w="med" len="med"/>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2348867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8C7C5E-319C-CD3C-C532-53E9BA55A2D3}"/>
              </a:ext>
            </a:extLst>
          </p:cNvPr>
          <p:cNvSpPr/>
          <p:nvPr/>
        </p:nvSpPr>
        <p:spPr>
          <a:xfrm>
            <a:off x="294819" y="1504272"/>
            <a:ext cx="11639484" cy="467322"/>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t>Who are the most collaborative AMP investigators?</a:t>
            </a:r>
            <a:endParaRPr lang="en-US" sz="1600">
              <a:cs typeface="Calibri"/>
            </a:endParaRPr>
          </a:p>
        </p:txBody>
      </p:sp>
      <p:sp>
        <p:nvSpPr>
          <p:cNvPr id="2" name="Title 1">
            <a:extLst>
              <a:ext uri="{FF2B5EF4-FFF2-40B4-BE49-F238E27FC236}">
                <a16:creationId xmlns:a16="http://schemas.microsoft.com/office/drawing/2014/main" id="{966D9FE6-6143-033F-B408-6AEE7707F1FE}"/>
              </a:ext>
            </a:extLst>
          </p:cNvPr>
          <p:cNvSpPr>
            <a:spLocks noGrp="1"/>
          </p:cNvSpPr>
          <p:nvPr>
            <p:ph type="title"/>
          </p:nvPr>
        </p:nvSpPr>
        <p:spPr/>
        <p:txBody>
          <a:bodyPr/>
          <a:lstStyle/>
          <a:p>
            <a:r>
              <a:rPr lang="en-US" sz="3200"/>
              <a:t>VA Investigator Distribution Analysis | Collaboration Overview </a:t>
            </a:r>
          </a:p>
        </p:txBody>
      </p:sp>
      <p:sp>
        <p:nvSpPr>
          <p:cNvPr id="3" name="Slide Number Placeholder 2">
            <a:extLst>
              <a:ext uri="{FF2B5EF4-FFF2-40B4-BE49-F238E27FC236}">
                <a16:creationId xmlns:a16="http://schemas.microsoft.com/office/drawing/2014/main" id="{EC656CD8-8CC4-1E98-426D-55CB67D7CF26}"/>
              </a:ext>
            </a:extLst>
          </p:cNvPr>
          <p:cNvSpPr>
            <a:spLocks noGrp="1"/>
          </p:cNvSpPr>
          <p:nvPr>
            <p:ph type="sldNum" sz="quarter" idx="12"/>
          </p:nvPr>
        </p:nvSpPr>
        <p:spPr/>
        <p:txBody>
          <a:bodyPr/>
          <a:lstStyle/>
          <a:p>
            <a:r>
              <a:rPr lang="en-US"/>
              <a:t>55</a:t>
            </a:r>
          </a:p>
        </p:txBody>
      </p:sp>
      <p:pic>
        <p:nvPicPr>
          <p:cNvPr id="5" name="Picture 4" descr="A group of blue and white dots&#10;&#10;Description automatically generated">
            <a:extLst>
              <a:ext uri="{FF2B5EF4-FFF2-40B4-BE49-F238E27FC236}">
                <a16:creationId xmlns:a16="http://schemas.microsoft.com/office/drawing/2014/main" id="{2F630908-3162-B9BC-EC1E-90AAA096F700}"/>
              </a:ext>
            </a:extLst>
          </p:cNvPr>
          <p:cNvPicPr>
            <a:picLocks noChangeAspect="1"/>
          </p:cNvPicPr>
          <p:nvPr/>
        </p:nvPicPr>
        <p:blipFill rotWithShape="1">
          <a:blip r:embed="rId2">
            <a:extLst>
              <a:ext uri="{28A0092B-C50C-407E-A947-70E740481C1C}">
                <a14:useLocalDpi xmlns:a14="http://schemas.microsoft.com/office/drawing/2010/main" val="0"/>
              </a:ext>
            </a:extLst>
          </a:blip>
          <a:srcRect t="5758" r="15293"/>
          <a:stretch/>
        </p:blipFill>
        <p:spPr>
          <a:xfrm>
            <a:off x="3273551" y="2267712"/>
            <a:ext cx="7223761" cy="3877886"/>
          </a:xfrm>
          <a:prstGeom prst="rect">
            <a:avLst/>
          </a:prstGeom>
        </p:spPr>
      </p:pic>
      <p:sp>
        <p:nvSpPr>
          <p:cNvPr id="8" name="TextBox 7">
            <a:extLst>
              <a:ext uri="{FF2B5EF4-FFF2-40B4-BE49-F238E27FC236}">
                <a16:creationId xmlns:a16="http://schemas.microsoft.com/office/drawing/2014/main" id="{F1C9D3F8-7660-F91D-0515-6A5DC1BF4140}"/>
              </a:ext>
            </a:extLst>
          </p:cNvPr>
          <p:cNvSpPr txBox="1"/>
          <p:nvPr/>
        </p:nvSpPr>
        <p:spPr>
          <a:xfrm>
            <a:off x="3556732" y="2034647"/>
            <a:ext cx="7434355" cy="338554"/>
          </a:xfrm>
          <a:prstGeom prst="rect">
            <a:avLst/>
          </a:prstGeom>
          <a:noFill/>
        </p:spPr>
        <p:txBody>
          <a:bodyPr wrap="square" rtlCol="0">
            <a:spAutoFit/>
          </a:bodyPr>
          <a:lstStyle/>
          <a:p>
            <a:pPr algn="ctr"/>
            <a:r>
              <a:rPr lang="en-US" sz="1600" b="1"/>
              <a:t>Network for Research Collaboration in Suicide Prevention Resulting Publications</a:t>
            </a:r>
          </a:p>
        </p:txBody>
      </p:sp>
      <p:pic>
        <p:nvPicPr>
          <p:cNvPr id="9" name="Picture 8" descr="A black background with blue dots&#10;&#10;Description automatically generated">
            <a:extLst>
              <a:ext uri="{FF2B5EF4-FFF2-40B4-BE49-F238E27FC236}">
                <a16:creationId xmlns:a16="http://schemas.microsoft.com/office/drawing/2014/main" id="{2C0107B4-52FE-6C4A-620D-D2F25348B4E9}"/>
              </a:ext>
            </a:extLst>
          </p:cNvPr>
          <p:cNvPicPr>
            <a:picLocks noChangeAspect="1"/>
          </p:cNvPicPr>
          <p:nvPr/>
        </p:nvPicPr>
        <p:blipFill rotWithShape="1">
          <a:blip r:embed="rId3">
            <a:extLst>
              <a:ext uri="{28A0092B-C50C-407E-A947-70E740481C1C}">
                <a14:useLocalDpi xmlns:a14="http://schemas.microsoft.com/office/drawing/2010/main" val="0"/>
              </a:ext>
            </a:extLst>
          </a:blip>
          <a:srcRect l="85533" t="27197" b="23842"/>
          <a:stretch/>
        </p:blipFill>
        <p:spPr>
          <a:xfrm>
            <a:off x="10398294" y="2815277"/>
            <a:ext cx="1587411" cy="2014659"/>
          </a:xfrm>
          <a:prstGeom prst="rect">
            <a:avLst/>
          </a:prstGeom>
        </p:spPr>
      </p:pic>
      <p:sp>
        <p:nvSpPr>
          <p:cNvPr id="11" name="TextBox 10">
            <a:extLst>
              <a:ext uri="{FF2B5EF4-FFF2-40B4-BE49-F238E27FC236}">
                <a16:creationId xmlns:a16="http://schemas.microsoft.com/office/drawing/2014/main" id="{BC150C81-3602-C31C-984C-DA99790DFA16}"/>
              </a:ext>
            </a:extLst>
          </p:cNvPr>
          <p:cNvSpPr txBox="1"/>
          <p:nvPr/>
        </p:nvSpPr>
        <p:spPr>
          <a:xfrm>
            <a:off x="240221" y="802731"/>
            <a:ext cx="11647714" cy="646331"/>
          </a:xfrm>
          <a:prstGeom prst="rect">
            <a:avLst/>
          </a:prstGeom>
          <a:noFill/>
        </p:spPr>
        <p:txBody>
          <a:bodyPr wrap="square" lIns="91440" tIns="45720" rIns="91440" bIns="45720" rtlCol="0" anchor="t">
            <a:spAutoFit/>
          </a:bodyPr>
          <a:lstStyle/>
          <a:p>
            <a:r>
              <a:rPr lang="en-US" b="1" i="1" dirty="0">
                <a:cs typeface="Calibri"/>
              </a:rPr>
              <a:t>42 investigators out of the 105 investigators currently or previously associated with the Suicide Prevention AMP are considered highly collaborative </a:t>
            </a:r>
          </a:p>
        </p:txBody>
      </p:sp>
      <p:cxnSp>
        <p:nvCxnSpPr>
          <p:cNvPr id="12" name="Straight Arrow Connector 11">
            <a:extLst>
              <a:ext uri="{FF2B5EF4-FFF2-40B4-BE49-F238E27FC236}">
                <a16:creationId xmlns:a16="http://schemas.microsoft.com/office/drawing/2014/main" id="{B4B0C503-3884-2D2E-1C81-98CA6FA63932}"/>
              </a:ext>
            </a:extLst>
          </p:cNvPr>
          <p:cNvCxnSpPr/>
          <p:nvPr/>
        </p:nvCxnSpPr>
        <p:spPr>
          <a:xfrm flipV="1">
            <a:off x="279817" y="1423907"/>
            <a:ext cx="11619874" cy="22485"/>
          </a:xfrm>
          <a:prstGeom prst="straightConnector1">
            <a:avLst/>
          </a:prstGeom>
          <a:ln w="12700">
            <a:solidFill>
              <a:srgbClr val="002F56"/>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EAF74B89-86ED-F4EC-5BB6-3384B1968B7C}"/>
              </a:ext>
            </a:extLst>
          </p:cNvPr>
          <p:cNvSpPr/>
          <p:nvPr/>
        </p:nvSpPr>
        <p:spPr>
          <a:xfrm>
            <a:off x="296511" y="1969197"/>
            <a:ext cx="3141633" cy="4086072"/>
          </a:xfrm>
          <a:prstGeom prst="rect">
            <a:avLst/>
          </a:prstGeom>
          <a:no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285750" indent="-285750">
              <a:buFont typeface="Arial" panose="020B0604020202020204" pitchFamily="34" charset="0"/>
              <a:buChar char="•"/>
            </a:pPr>
            <a:endParaRPr lang="en-US" sz="1400" dirty="0">
              <a:solidFill>
                <a:schemeClr val="tx1"/>
              </a:solidFill>
              <a:cs typeface="Arial"/>
            </a:endParaRPr>
          </a:p>
          <a:p>
            <a:pPr marL="285750" indent="-285750">
              <a:buFont typeface="Arial" panose="020B0604020202020204" pitchFamily="34" charset="0"/>
              <a:buChar char="•"/>
            </a:pPr>
            <a:endParaRPr lang="en-US" sz="1400" dirty="0">
              <a:solidFill>
                <a:schemeClr val="tx1"/>
              </a:solidFill>
              <a:cs typeface="Arial"/>
            </a:endParaRPr>
          </a:p>
          <a:p>
            <a:pPr marL="285750" indent="-285750">
              <a:spcBef>
                <a:spcPts val="600"/>
              </a:spcBef>
              <a:buFont typeface="Arial" panose="020B0604020202020204" pitchFamily="34" charset="0"/>
              <a:buChar char="•"/>
            </a:pPr>
            <a:r>
              <a:rPr lang="en-US" sz="1600" dirty="0">
                <a:solidFill>
                  <a:schemeClr val="tx1"/>
                </a:solidFill>
                <a:cs typeface="Arial"/>
              </a:rPr>
              <a:t>There are 42 </a:t>
            </a:r>
            <a:r>
              <a:rPr lang="en-US" sz="1600" b="1" dirty="0">
                <a:solidFill>
                  <a:schemeClr val="tx1"/>
                </a:solidFill>
                <a:cs typeface="Arial"/>
              </a:rPr>
              <a:t>highly collaborative</a:t>
            </a:r>
            <a:r>
              <a:rPr lang="en-US" sz="1600" dirty="0">
                <a:solidFill>
                  <a:schemeClr val="tx1"/>
                </a:solidFill>
                <a:cs typeface="Arial"/>
              </a:rPr>
              <a:t> investigators in the Suicide Prevention AMP, visualized here as the dark blue dots, who are connected to over 500 other investigators, including:</a:t>
            </a:r>
          </a:p>
          <a:p>
            <a:pPr marL="742950" lvl="1" indent="-285750">
              <a:spcBef>
                <a:spcPts val="600"/>
              </a:spcBef>
              <a:buFont typeface="Arial" panose="020B0604020202020204" pitchFamily="34" charset="0"/>
              <a:buChar char="•"/>
            </a:pPr>
            <a:r>
              <a:rPr lang="en-US" sz="1400" dirty="0">
                <a:solidFill>
                  <a:schemeClr val="tx1"/>
                </a:solidFill>
                <a:cs typeface="Arial"/>
              </a:rPr>
              <a:t>275 VA affiliated investigators</a:t>
            </a:r>
          </a:p>
          <a:p>
            <a:pPr marL="742950" lvl="1" indent="-285750">
              <a:spcBef>
                <a:spcPts val="600"/>
              </a:spcBef>
              <a:buFont typeface="Arial" panose="020B0604020202020204" pitchFamily="34" charset="0"/>
              <a:buChar char="•"/>
            </a:pPr>
            <a:r>
              <a:rPr lang="en-US" sz="1400" dirty="0">
                <a:solidFill>
                  <a:schemeClr val="tx1"/>
                </a:solidFill>
                <a:cs typeface="Arial"/>
              </a:rPr>
              <a:t>350 other investigators</a:t>
            </a:r>
          </a:p>
          <a:p>
            <a:pPr marL="285750" indent="-285750">
              <a:spcBef>
                <a:spcPts val="600"/>
              </a:spcBef>
              <a:buFont typeface="Arial" panose="020B0604020202020204" pitchFamily="34" charset="0"/>
              <a:buChar char="•"/>
            </a:pPr>
            <a:r>
              <a:rPr lang="en-US" sz="1600" dirty="0">
                <a:solidFill>
                  <a:schemeClr val="tx1"/>
                </a:solidFill>
                <a:cs typeface="Arial"/>
              </a:rPr>
              <a:t>See the next slide for moderately and limited collaborative investigators</a:t>
            </a:r>
          </a:p>
        </p:txBody>
      </p:sp>
      <p:sp>
        <p:nvSpPr>
          <p:cNvPr id="14" name="TextBox 13">
            <a:extLst>
              <a:ext uri="{FF2B5EF4-FFF2-40B4-BE49-F238E27FC236}">
                <a16:creationId xmlns:a16="http://schemas.microsoft.com/office/drawing/2014/main" id="{0EB28318-B536-AAFA-AA60-0FD617C04AC7}"/>
              </a:ext>
            </a:extLst>
          </p:cNvPr>
          <p:cNvSpPr txBox="1"/>
          <p:nvPr/>
        </p:nvSpPr>
        <p:spPr>
          <a:xfrm>
            <a:off x="3466807" y="6199006"/>
            <a:ext cx="5194543" cy="276999"/>
          </a:xfrm>
          <a:prstGeom prst="rect">
            <a:avLst/>
          </a:prstGeom>
          <a:noFill/>
        </p:spPr>
        <p:txBody>
          <a:bodyPr wrap="square" rtlCol="0">
            <a:spAutoFit/>
          </a:bodyPr>
          <a:lstStyle/>
          <a:p>
            <a:pPr algn="ctr"/>
            <a:r>
              <a:rPr lang="en-US" sz="1200">
                <a:solidFill>
                  <a:schemeClr val="bg1"/>
                </a:solidFill>
              </a:rPr>
              <a:t>Source: Dimensions data on 235 publications pulled on June 28, 2023</a:t>
            </a:r>
          </a:p>
        </p:txBody>
      </p:sp>
      <p:sp>
        <p:nvSpPr>
          <p:cNvPr id="16" name="TextBox 15">
            <a:extLst>
              <a:ext uri="{FF2B5EF4-FFF2-40B4-BE49-F238E27FC236}">
                <a16:creationId xmlns:a16="http://schemas.microsoft.com/office/drawing/2014/main" id="{6D6A9C47-C90A-5E89-5E61-1055513C9FB9}"/>
              </a:ext>
            </a:extLst>
          </p:cNvPr>
          <p:cNvSpPr txBox="1"/>
          <p:nvPr/>
        </p:nvSpPr>
        <p:spPr>
          <a:xfrm>
            <a:off x="6673453" y="5537120"/>
            <a:ext cx="5518547" cy="600164"/>
          </a:xfrm>
          <a:prstGeom prst="rect">
            <a:avLst/>
          </a:prstGeom>
          <a:noFill/>
        </p:spPr>
        <p:txBody>
          <a:bodyPr wrap="square">
            <a:spAutoFit/>
          </a:bodyPr>
          <a:lstStyle/>
          <a:p>
            <a:r>
              <a:rPr lang="en-US" sz="1100" b="1"/>
              <a:t>Note: </a:t>
            </a:r>
          </a:p>
          <a:p>
            <a:pPr marL="228600" indent="-228600">
              <a:buAutoNum type="arabicPeriod"/>
            </a:pPr>
            <a:r>
              <a:rPr lang="en-US" sz="1100"/>
              <a:t>See Appendix C for full list of highly collaborative investigators.</a:t>
            </a:r>
          </a:p>
          <a:p>
            <a:pPr marL="228600" indent="-228600">
              <a:buAutoNum type="arabicPeriod"/>
            </a:pPr>
            <a:r>
              <a:rPr lang="en-US" sz="1100"/>
              <a:t>52 AMP investigators are excluded because they do not have any resulting publications</a:t>
            </a:r>
          </a:p>
        </p:txBody>
      </p:sp>
    </p:spTree>
    <p:extLst>
      <p:ext uri="{BB962C8B-B14F-4D97-AF65-F5344CB8AC3E}">
        <p14:creationId xmlns:p14="http://schemas.microsoft.com/office/powerpoint/2010/main" val="34412269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D9FE6-6143-033F-B408-6AEE7707F1FE}"/>
              </a:ext>
            </a:extLst>
          </p:cNvPr>
          <p:cNvSpPr>
            <a:spLocks noGrp="1"/>
          </p:cNvSpPr>
          <p:nvPr>
            <p:ph type="title"/>
          </p:nvPr>
        </p:nvSpPr>
        <p:spPr/>
        <p:txBody>
          <a:bodyPr/>
          <a:lstStyle/>
          <a:p>
            <a:r>
              <a:rPr lang="en-US" sz="3200"/>
              <a:t>VA Investigator Distribution Analysis | Collaboration Overview </a:t>
            </a:r>
          </a:p>
        </p:txBody>
      </p:sp>
      <p:sp>
        <p:nvSpPr>
          <p:cNvPr id="3" name="Slide Number Placeholder 2">
            <a:extLst>
              <a:ext uri="{FF2B5EF4-FFF2-40B4-BE49-F238E27FC236}">
                <a16:creationId xmlns:a16="http://schemas.microsoft.com/office/drawing/2014/main" id="{EC656CD8-8CC4-1E98-426D-55CB67D7CF26}"/>
              </a:ext>
            </a:extLst>
          </p:cNvPr>
          <p:cNvSpPr>
            <a:spLocks noGrp="1"/>
          </p:cNvSpPr>
          <p:nvPr>
            <p:ph type="sldNum" sz="quarter" idx="12"/>
          </p:nvPr>
        </p:nvSpPr>
        <p:spPr/>
        <p:txBody>
          <a:bodyPr/>
          <a:lstStyle/>
          <a:p>
            <a:r>
              <a:rPr lang="en-US"/>
              <a:t>56</a:t>
            </a:r>
          </a:p>
        </p:txBody>
      </p:sp>
      <p:pic>
        <p:nvPicPr>
          <p:cNvPr id="39" name="Picture 38" descr="A black background with white dots&#10;&#10;Description automatically generated">
            <a:extLst>
              <a:ext uri="{FF2B5EF4-FFF2-40B4-BE49-F238E27FC236}">
                <a16:creationId xmlns:a16="http://schemas.microsoft.com/office/drawing/2014/main" id="{331907E1-D121-6E01-8640-8E856B19E601}"/>
              </a:ext>
            </a:extLst>
          </p:cNvPr>
          <p:cNvPicPr>
            <a:picLocks noChangeAspect="1"/>
          </p:cNvPicPr>
          <p:nvPr/>
        </p:nvPicPr>
        <p:blipFill rotWithShape="1">
          <a:blip r:embed="rId2">
            <a:extLst>
              <a:ext uri="{28A0092B-C50C-407E-A947-70E740481C1C}">
                <a14:useLocalDpi xmlns:a14="http://schemas.microsoft.com/office/drawing/2010/main" val="0"/>
              </a:ext>
            </a:extLst>
          </a:blip>
          <a:srcRect t="10400" r="26861"/>
          <a:stretch/>
        </p:blipFill>
        <p:spPr>
          <a:xfrm>
            <a:off x="342636" y="4006938"/>
            <a:ext cx="4335125" cy="2080446"/>
          </a:xfrm>
          <a:prstGeom prst="rect">
            <a:avLst/>
          </a:prstGeom>
          <a:ln>
            <a:noFill/>
            <a:prstDash val="dash"/>
          </a:ln>
        </p:spPr>
      </p:pic>
      <p:sp>
        <p:nvSpPr>
          <p:cNvPr id="41" name="Rectangle 40">
            <a:extLst>
              <a:ext uri="{FF2B5EF4-FFF2-40B4-BE49-F238E27FC236}">
                <a16:creationId xmlns:a16="http://schemas.microsoft.com/office/drawing/2014/main" id="{F0D420D7-6139-6645-F7C6-44E03E8ED08F}"/>
              </a:ext>
            </a:extLst>
          </p:cNvPr>
          <p:cNvSpPr/>
          <p:nvPr/>
        </p:nvSpPr>
        <p:spPr>
          <a:xfrm>
            <a:off x="294819" y="1504272"/>
            <a:ext cx="11639484" cy="467322"/>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t>Who are the most collaborative AMP investigators?</a:t>
            </a:r>
            <a:endParaRPr lang="en-US" sz="1600">
              <a:cs typeface="Calibri"/>
            </a:endParaRPr>
          </a:p>
        </p:txBody>
      </p:sp>
      <p:sp>
        <p:nvSpPr>
          <p:cNvPr id="42" name="TextBox 41">
            <a:extLst>
              <a:ext uri="{FF2B5EF4-FFF2-40B4-BE49-F238E27FC236}">
                <a16:creationId xmlns:a16="http://schemas.microsoft.com/office/drawing/2014/main" id="{52D33C60-AC34-3303-134A-B8ECEBAF878B}"/>
              </a:ext>
            </a:extLst>
          </p:cNvPr>
          <p:cNvSpPr txBox="1"/>
          <p:nvPr/>
        </p:nvSpPr>
        <p:spPr>
          <a:xfrm>
            <a:off x="240221" y="802731"/>
            <a:ext cx="11647714" cy="646331"/>
          </a:xfrm>
          <a:prstGeom prst="rect">
            <a:avLst/>
          </a:prstGeom>
          <a:noFill/>
        </p:spPr>
        <p:txBody>
          <a:bodyPr wrap="square" lIns="91440" tIns="45720" rIns="91440" bIns="45720" rtlCol="0" anchor="t">
            <a:spAutoFit/>
          </a:bodyPr>
          <a:lstStyle/>
          <a:p>
            <a:r>
              <a:rPr lang="en-US" b="1" i="1" dirty="0">
                <a:cs typeface="Calibri"/>
              </a:rPr>
              <a:t>11 investigators out of the 105 investigators currently or previously associated with the Suicide Prevention AMP are considered moderately collaborative or have limited collaboration </a:t>
            </a:r>
          </a:p>
        </p:txBody>
      </p:sp>
      <p:cxnSp>
        <p:nvCxnSpPr>
          <p:cNvPr id="43" name="Straight Arrow Connector 42">
            <a:extLst>
              <a:ext uri="{FF2B5EF4-FFF2-40B4-BE49-F238E27FC236}">
                <a16:creationId xmlns:a16="http://schemas.microsoft.com/office/drawing/2014/main" id="{C5F74529-3B7F-E81D-C667-F729AF4B36DF}"/>
              </a:ext>
            </a:extLst>
          </p:cNvPr>
          <p:cNvCxnSpPr/>
          <p:nvPr/>
        </p:nvCxnSpPr>
        <p:spPr>
          <a:xfrm flipV="1">
            <a:off x="279817" y="1423907"/>
            <a:ext cx="11619874" cy="22485"/>
          </a:xfrm>
          <a:prstGeom prst="straightConnector1">
            <a:avLst/>
          </a:prstGeom>
          <a:ln w="12700">
            <a:solidFill>
              <a:srgbClr val="002F56"/>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83E5F0C6-60B3-FB42-2D78-B0D9FEF5981E}"/>
              </a:ext>
            </a:extLst>
          </p:cNvPr>
          <p:cNvSpPr/>
          <p:nvPr/>
        </p:nvSpPr>
        <p:spPr>
          <a:xfrm>
            <a:off x="303963" y="2880360"/>
            <a:ext cx="4335124" cy="936344"/>
          </a:xfrm>
          <a:prstGeom prst="rect">
            <a:avLst/>
          </a:prstGeom>
          <a:ln w="28575"/>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a:solidFill>
                  <a:schemeClr val="tx1"/>
                </a:solidFill>
                <a:cs typeface="Arial"/>
              </a:rPr>
              <a:t>2 Suicide Prevention AMP investigators have </a:t>
            </a:r>
            <a:r>
              <a:rPr lang="en-US" sz="1400" b="1">
                <a:solidFill>
                  <a:schemeClr val="tx1"/>
                </a:solidFill>
                <a:cs typeface="Arial"/>
              </a:rPr>
              <a:t>limited collaboration</a:t>
            </a:r>
            <a:r>
              <a:rPr lang="en-US" sz="1400">
                <a:solidFill>
                  <a:schemeClr val="tx1"/>
                </a:solidFill>
                <a:cs typeface="Arial"/>
              </a:rPr>
              <a:t>, meaning they have collaborated with less than 10 other investigators</a:t>
            </a:r>
          </a:p>
        </p:txBody>
      </p:sp>
      <p:sp>
        <p:nvSpPr>
          <p:cNvPr id="46" name="Rectangle 45">
            <a:extLst>
              <a:ext uri="{FF2B5EF4-FFF2-40B4-BE49-F238E27FC236}">
                <a16:creationId xmlns:a16="http://schemas.microsoft.com/office/drawing/2014/main" id="{BAB6499B-906F-9755-0F7E-928BFE0040B0}"/>
              </a:ext>
            </a:extLst>
          </p:cNvPr>
          <p:cNvSpPr/>
          <p:nvPr/>
        </p:nvSpPr>
        <p:spPr>
          <a:xfrm>
            <a:off x="303962" y="1971595"/>
            <a:ext cx="4335125" cy="908766"/>
          </a:xfrm>
          <a:prstGeom prst="rect">
            <a:avLst/>
          </a:prstGeom>
          <a:ln w="28575"/>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a:solidFill>
                  <a:schemeClr val="tx1"/>
                </a:solidFill>
                <a:cs typeface="Arial"/>
              </a:rPr>
              <a:t>There are 9 </a:t>
            </a:r>
            <a:r>
              <a:rPr lang="en-US" sz="1400" b="1">
                <a:solidFill>
                  <a:schemeClr val="tx1"/>
                </a:solidFill>
                <a:cs typeface="Arial"/>
              </a:rPr>
              <a:t>moderately collaborative </a:t>
            </a:r>
            <a:r>
              <a:rPr lang="en-US" sz="1400">
                <a:solidFill>
                  <a:schemeClr val="tx1"/>
                </a:solidFill>
                <a:cs typeface="Arial"/>
              </a:rPr>
              <a:t>investigators in the AMP, indicating they connected to between 10 and 100 investigators</a:t>
            </a:r>
            <a:endParaRPr lang="en-US" sz="1400" b="1">
              <a:solidFill>
                <a:schemeClr val="tx1"/>
              </a:solidFill>
              <a:cs typeface="Arial"/>
            </a:endParaRPr>
          </a:p>
        </p:txBody>
      </p:sp>
      <p:cxnSp>
        <p:nvCxnSpPr>
          <p:cNvPr id="48" name="Straight Arrow Connector 47">
            <a:extLst>
              <a:ext uri="{FF2B5EF4-FFF2-40B4-BE49-F238E27FC236}">
                <a16:creationId xmlns:a16="http://schemas.microsoft.com/office/drawing/2014/main" id="{ADD5D69E-A019-80AC-4AA8-FB3B95F65350}"/>
              </a:ext>
            </a:extLst>
          </p:cNvPr>
          <p:cNvCxnSpPr>
            <a:stCxn id="46" idx="3"/>
          </p:cNvCxnSpPr>
          <p:nvPr/>
        </p:nvCxnSpPr>
        <p:spPr>
          <a:xfrm>
            <a:off x="4639087" y="2425978"/>
            <a:ext cx="2036033" cy="1094462"/>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50E40488-C50D-8447-82E6-2819C163DA2D}"/>
              </a:ext>
            </a:extLst>
          </p:cNvPr>
          <p:cNvCxnSpPr>
            <a:cxnSpLocks/>
            <a:stCxn id="45" idx="2"/>
          </p:cNvCxnSpPr>
          <p:nvPr/>
        </p:nvCxnSpPr>
        <p:spPr>
          <a:xfrm flipH="1">
            <a:off x="2033572" y="3816704"/>
            <a:ext cx="437953" cy="618136"/>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53" name="Picture 52" descr="A black background with many dots&#10;&#10;Description automatically generated">
            <a:extLst>
              <a:ext uri="{FF2B5EF4-FFF2-40B4-BE49-F238E27FC236}">
                <a16:creationId xmlns:a16="http://schemas.microsoft.com/office/drawing/2014/main" id="{1D972582-064F-A4EC-DEC3-9C0189E6A0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3141" y="2153416"/>
            <a:ext cx="4849138" cy="3814257"/>
          </a:xfrm>
          <a:prstGeom prst="rect">
            <a:avLst/>
          </a:prstGeom>
          <a:ln>
            <a:noFill/>
            <a:prstDash val="dash"/>
          </a:ln>
        </p:spPr>
      </p:pic>
      <p:pic>
        <p:nvPicPr>
          <p:cNvPr id="58" name="Picture 57" descr="A black background with blue dots&#10;&#10;Description automatically generated">
            <a:extLst>
              <a:ext uri="{FF2B5EF4-FFF2-40B4-BE49-F238E27FC236}">
                <a16:creationId xmlns:a16="http://schemas.microsoft.com/office/drawing/2014/main" id="{2FA08D75-7FFE-656D-C2A4-0728C7404962}"/>
              </a:ext>
            </a:extLst>
          </p:cNvPr>
          <p:cNvPicPr>
            <a:picLocks noChangeAspect="1"/>
          </p:cNvPicPr>
          <p:nvPr/>
        </p:nvPicPr>
        <p:blipFill rotWithShape="1">
          <a:blip r:embed="rId4">
            <a:extLst>
              <a:ext uri="{28A0092B-C50C-407E-A947-70E740481C1C}">
                <a14:useLocalDpi xmlns:a14="http://schemas.microsoft.com/office/drawing/2010/main" val="0"/>
              </a:ext>
            </a:extLst>
          </a:blip>
          <a:srcRect l="85533" t="27197" b="23842"/>
          <a:stretch/>
        </p:blipFill>
        <p:spPr>
          <a:xfrm>
            <a:off x="4895782" y="4005900"/>
            <a:ext cx="1587411" cy="2014659"/>
          </a:xfrm>
          <a:prstGeom prst="rect">
            <a:avLst/>
          </a:prstGeom>
        </p:spPr>
      </p:pic>
      <p:sp>
        <p:nvSpPr>
          <p:cNvPr id="59" name="TextBox 58">
            <a:extLst>
              <a:ext uri="{FF2B5EF4-FFF2-40B4-BE49-F238E27FC236}">
                <a16:creationId xmlns:a16="http://schemas.microsoft.com/office/drawing/2014/main" id="{56317956-4B8D-3359-A95E-6F40D6C1772D}"/>
              </a:ext>
            </a:extLst>
          </p:cNvPr>
          <p:cNvSpPr txBox="1"/>
          <p:nvPr/>
        </p:nvSpPr>
        <p:spPr>
          <a:xfrm>
            <a:off x="6035040" y="1996917"/>
            <a:ext cx="6089904" cy="276999"/>
          </a:xfrm>
          <a:prstGeom prst="rect">
            <a:avLst/>
          </a:prstGeom>
          <a:noFill/>
        </p:spPr>
        <p:txBody>
          <a:bodyPr wrap="square" rtlCol="0">
            <a:spAutoFit/>
          </a:bodyPr>
          <a:lstStyle/>
          <a:p>
            <a:pPr algn="ctr"/>
            <a:r>
              <a:rPr lang="en-US" sz="1200" b="1"/>
              <a:t>Network for Research Collaboration in Suicide Prevention Resulting Publications</a:t>
            </a:r>
          </a:p>
        </p:txBody>
      </p:sp>
      <p:sp>
        <p:nvSpPr>
          <p:cNvPr id="60" name="TextBox 59">
            <a:extLst>
              <a:ext uri="{FF2B5EF4-FFF2-40B4-BE49-F238E27FC236}">
                <a16:creationId xmlns:a16="http://schemas.microsoft.com/office/drawing/2014/main" id="{FABCF479-4744-7AD4-9A1C-7C3C8DFD98F7}"/>
              </a:ext>
            </a:extLst>
          </p:cNvPr>
          <p:cNvSpPr txBox="1"/>
          <p:nvPr/>
        </p:nvSpPr>
        <p:spPr>
          <a:xfrm>
            <a:off x="64007" y="3850151"/>
            <a:ext cx="5303521" cy="276999"/>
          </a:xfrm>
          <a:prstGeom prst="rect">
            <a:avLst/>
          </a:prstGeom>
          <a:solidFill>
            <a:schemeClr val="bg1"/>
          </a:solidFill>
        </p:spPr>
        <p:txBody>
          <a:bodyPr wrap="square" rtlCol="0">
            <a:spAutoFit/>
          </a:bodyPr>
          <a:lstStyle/>
          <a:p>
            <a:pPr algn="ctr"/>
            <a:r>
              <a:rPr lang="en-US" sz="1200" b="1"/>
              <a:t>Network for Research Collaboration in Suicide Prevention Resulting Publications</a:t>
            </a:r>
          </a:p>
        </p:txBody>
      </p:sp>
      <p:sp>
        <p:nvSpPr>
          <p:cNvPr id="63" name="TextBox 62">
            <a:extLst>
              <a:ext uri="{FF2B5EF4-FFF2-40B4-BE49-F238E27FC236}">
                <a16:creationId xmlns:a16="http://schemas.microsoft.com/office/drawing/2014/main" id="{46BCFE52-A43E-C7A1-A0A9-F7C32499ACC4}"/>
              </a:ext>
            </a:extLst>
          </p:cNvPr>
          <p:cNvSpPr txBox="1"/>
          <p:nvPr/>
        </p:nvSpPr>
        <p:spPr>
          <a:xfrm>
            <a:off x="3466807" y="6199006"/>
            <a:ext cx="5194543" cy="276999"/>
          </a:xfrm>
          <a:prstGeom prst="rect">
            <a:avLst/>
          </a:prstGeom>
          <a:noFill/>
        </p:spPr>
        <p:txBody>
          <a:bodyPr wrap="square" rtlCol="0">
            <a:spAutoFit/>
          </a:bodyPr>
          <a:lstStyle/>
          <a:p>
            <a:pPr algn="ctr"/>
            <a:r>
              <a:rPr lang="en-US" sz="1200">
                <a:solidFill>
                  <a:schemeClr val="bg1"/>
                </a:solidFill>
              </a:rPr>
              <a:t>Source: Dimensions data on 235 publications pulled on June 28, 2023</a:t>
            </a:r>
          </a:p>
        </p:txBody>
      </p:sp>
      <p:sp>
        <p:nvSpPr>
          <p:cNvPr id="64" name="TextBox 63">
            <a:extLst>
              <a:ext uri="{FF2B5EF4-FFF2-40B4-BE49-F238E27FC236}">
                <a16:creationId xmlns:a16="http://schemas.microsoft.com/office/drawing/2014/main" id="{37381AC2-5001-2755-0629-20155B9D3FB7}"/>
              </a:ext>
            </a:extLst>
          </p:cNvPr>
          <p:cNvSpPr txBox="1"/>
          <p:nvPr/>
        </p:nvSpPr>
        <p:spPr>
          <a:xfrm>
            <a:off x="6618589" y="5729144"/>
            <a:ext cx="5518547" cy="430887"/>
          </a:xfrm>
          <a:prstGeom prst="rect">
            <a:avLst/>
          </a:prstGeom>
          <a:noFill/>
        </p:spPr>
        <p:txBody>
          <a:bodyPr wrap="square">
            <a:spAutoFit/>
          </a:bodyPr>
          <a:lstStyle/>
          <a:p>
            <a:r>
              <a:rPr lang="en-US" sz="1100" b="1"/>
              <a:t>Note: </a:t>
            </a:r>
          </a:p>
          <a:p>
            <a:pPr marL="228600" indent="-228600">
              <a:buAutoNum type="arabicPeriod"/>
            </a:pPr>
            <a:r>
              <a:rPr lang="en-US" sz="1100"/>
              <a:t>52 AMP investigators are excluded because they do not have any resulting publications</a:t>
            </a:r>
          </a:p>
        </p:txBody>
      </p:sp>
    </p:spTree>
    <p:extLst>
      <p:ext uri="{BB962C8B-B14F-4D97-AF65-F5344CB8AC3E}">
        <p14:creationId xmlns:p14="http://schemas.microsoft.com/office/powerpoint/2010/main" val="19285301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97D6AC-9C8E-BDE6-F4C7-468BA356C02C}"/>
              </a:ext>
            </a:extLst>
          </p:cNvPr>
          <p:cNvSpPr/>
          <p:nvPr>
            <p:custDataLst>
              <p:tags r:id="rId2"/>
            </p:custDataLst>
          </p:nvPr>
        </p:nvSpPr>
        <p:spPr>
          <a:xfrm>
            <a:off x="1416337" y="3813149"/>
            <a:ext cx="10332720" cy="400869"/>
          </a:xfrm>
          <a:prstGeom prst="rect">
            <a:avLst/>
          </a:prstGeom>
          <a:solidFill>
            <a:srgbClr val="D9D9D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74127" rIns="0" bIns="74127" numCol="1" spcCol="0" rtlCol="0" fromWordArt="0" anchor="t" anchorCtr="0" forceAA="0" compatLnSpc="1">
            <a:prstTxWarp prst="textNoShape">
              <a:avLst/>
            </a:prstTxWarp>
            <a:noAutofit/>
          </a:bodyPr>
          <a:lstStyle/>
          <a:p>
            <a:pPr algn="ctr">
              <a:spcBef>
                <a:spcPct val="0"/>
              </a:spcBef>
              <a:spcAft>
                <a:spcPct val="0"/>
              </a:spcAft>
            </a:pPr>
            <a:endParaRPr lang="en-US" sz="1556">
              <a:solidFill>
                <a:schemeClr val="tx1"/>
              </a:solidFill>
            </a:endParaRPr>
          </a:p>
        </p:txBody>
      </p:sp>
      <p:sp>
        <p:nvSpPr>
          <p:cNvPr id="183" name="Rectangle 182">
            <a:hlinkClick r:id="rId27" action="ppaction://hlinksldjump"/>
            <a:extLst>
              <a:ext uri="{FF2B5EF4-FFF2-40B4-BE49-F238E27FC236}">
                <a16:creationId xmlns:a16="http://schemas.microsoft.com/office/drawing/2014/main" id="{75B566B4-FD91-EF38-EEBF-928E7EAA946B}"/>
              </a:ext>
            </a:extLst>
          </p:cNvPr>
          <p:cNvSpPr/>
          <p:nvPr>
            <p:custDataLst>
              <p:tags r:id="rId3"/>
            </p:custDataLst>
          </p:nvPr>
        </p:nvSpPr>
        <p:spPr>
          <a:xfrm>
            <a:off x="964288" y="5612999"/>
            <a:ext cx="4030091" cy="38922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Appendix</a:t>
            </a:r>
          </a:p>
        </p:txBody>
      </p:sp>
      <p:sp>
        <p:nvSpPr>
          <p:cNvPr id="182" name="Rectangle 181">
            <a:hlinkClick r:id="rId28" action="ppaction://hlinksldjump"/>
            <a:extLst>
              <a:ext uri="{FF2B5EF4-FFF2-40B4-BE49-F238E27FC236}">
                <a16:creationId xmlns:a16="http://schemas.microsoft.com/office/drawing/2014/main" id="{1B749BA5-853C-43E7-DE8E-455BCCD2A4B8}"/>
              </a:ext>
            </a:extLst>
          </p:cNvPr>
          <p:cNvSpPr/>
          <p:nvPr>
            <p:custDataLst>
              <p:tags r:id="rId4"/>
            </p:custDataLst>
          </p:nvPr>
        </p:nvSpPr>
        <p:spPr>
          <a:xfrm>
            <a:off x="513293" y="5595581"/>
            <a:ext cx="389222" cy="389223"/>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0" b="1">
                <a:solidFill>
                  <a:schemeClr val="bg1"/>
                </a:solidFill>
              </a:rPr>
              <a:t>4</a:t>
            </a:r>
            <a:endParaRPr lang="en-US" sz="1550" b="1">
              <a:solidFill>
                <a:schemeClr val="bg1"/>
              </a:solidFill>
              <a:cs typeface="Calibri"/>
            </a:endParaRPr>
          </a:p>
        </p:txBody>
      </p:sp>
      <p:sp>
        <p:nvSpPr>
          <p:cNvPr id="177" name="Rectangle 176">
            <a:hlinkClick r:id="rId29" action="ppaction://hlinksldjump"/>
            <a:extLst>
              <a:ext uri="{FF2B5EF4-FFF2-40B4-BE49-F238E27FC236}">
                <a16:creationId xmlns:a16="http://schemas.microsoft.com/office/drawing/2014/main" id="{2B794581-48BC-85AC-CFA6-C79A54BE747B}"/>
              </a:ext>
            </a:extLst>
          </p:cNvPr>
          <p:cNvSpPr/>
          <p:nvPr>
            <p:custDataLst>
              <p:tags r:id="rId5"/>
            </p:custDataLst>
          </p:nvPr>
        </p:nvSpPr>
        <p:spPr>
          <a:xfrm>
            <a:off x="965344" y="5141240"/>
            <a:ext cx="4030091"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Methods</a:t>
            </a:r>
          </a:p>
        </p:txBody>
      </p:sp>
      <p:sp>
        <p:nvSpPr>
          <p:cNvPr id="176" name="Rectangle 175">
            <a:hlinkClick r:id="rId30" action="ppaction://hlinksldjump"/>
            <a:extLst>
              <a:ext uri="{FF2B5EF4-FFF2-40B4-BE49-F238E27FC236}">
                <a16:creationId xmlns:a16="http://schemas.microsoft.com/office/drawing/2014/main" id="{04831C24-338B-C589-B46F-01BD5343F06E}"/>
              </a:ext>
            </a:extLst>
          </p:cNvPr>
          <p:cNvSpPr/>
          <p:nvPr>
            <p:custDataLst>
              <p:tags r:id="rId6"/>
            </p:custDataLst>
          </p:nvPr>
        </p:nvSpPr>
        <p:spPr>
          <a:xfrm>
            <a:off x="514349" y="5141240"/>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3</a:t>
            </a:r>
          </a:p>
        </p:txBody>
      </p:sp>
      <p:sp>
        <p:nvSpPr>
          <p:cNvPr id="173" name="Rectangle 172">
            <a:hlinkClick r:id="rId31" action="ppaction://hlinksldjump"/>
            <a:extLst>
              <a:ext uri="{FF2B5EF4-FFF2-40B4-BE49-F238E27FC236}">
                <a16:creationId xmlns:a16="http://schemas.microsoft.com/office/drawing/2014/main" id="{DFD7428F-4073-C173-629B-A7BAB4544841}"/>
              </a:ext>
            </a:extLst>
          </p:cNvPr>
          <p:cNvSpPr/>
          <p:nvPr>
            <p:custDataLst>
              <p:tags r:id="rId7"/>
            </p:custDataLst>
          </p:nvPr>
        </p:nvSpPr>
        <p:spPr>
          <a:xfrm>
            <a:off x="965344" y="3823295"/>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2.5</a:t>
            </a:r>
          </a:p>
        </p:txBody>
      </p:sp>
      <p:sp>
        <p:nvSpPr>
          <p:cNvPr id="170" name="Rectangle 169">
            <a:hlinkClick r:id="rId32" action="ppaction://hlinksldjump"/>
            <a:extLst>
              <a:ext uri="{FF2B5EF4-FFF2-40B4-BE49-F238E27FC236}">
                <a16:creationId xmlns:a16="http://schemas.microsoft.com/office/drawing/2014/main" id="{CE3B08EB-867B-4B5E-8936-998184981810}"/>
              </a:ext>
            </a:extLst>
          </p:cNvPr>
          <p:cNvSpPr/>
          <p:nvPr>
            <p:custDataLst>
              <p:tags r:id="rId8"/>
            </p:custDataLst>
          </p:nvPr>
        </p:nvSpPr>
        <p:spPr>
          <a:xfrm>
            <a:off x="965344" y="3390588"/>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2.4</a:t>
            </a:r>
          </a:p>
        </p:txBody>
      </p:sp>
      <p:sp>
        <p:nvSpPr>
          <p:cNvPr id="167" name="Rectangle 166">
            <a:hlinkClick r:id="rId33" action="ppaction://hlinksldjump"/>
            <a:extLst>
              <a:ext uri="{FF2B5EF4-FFF2-40B4-BE49-F238E27FC236}">
                <a16:creationId xmlns:a16="http://schemas.microsoft.com/office/drawing/2014/main" id="{03BC1964-4BD5-0668-82A2-F658A5C79422}"/>
              </a:ext>
            </a:extLst>
          </p:cNvPr>
          <p:cNvSpPr/>
          <p:nvPr>
            <p:custDataLst>
              <p:tags r:id="rId9"/>
            </p:custDataLst>
          </p:nvPr>
        </p:nvSpPr>
        <p:spPr>
          <a:xfrm>
            <a:off x="965344" y="2939593"/>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2.3</a:t>
            </a:r>
          </a:p>
        </p:txBody>
      </p:sp>
      <p:sp>
        <p:nvSpPr>
          <p:cNvPr id="164" name="Rectangle 163">
            <a:hlinkClick r:id="rId34" action="ppaction://hlinksldjump"/>
            <a:extLst>
              <a:ext uri="{FF2B5EF4-FFF2-40B4-BE49-F238E27FC236}">
                <a16:creationId xmlns:a16="http://schemas.microsoft.com/office/drawing/2014/main" id="{C9ADBCBA-EDFE-1F92-A40E-D4DC8C7292AE}"/>
              </a:ext>
            </a:extLst>
          </p:cNvPr>
          <p:cNvSpPr/>
          <p:nvPr>
            <p:custDataLst>
              <p:tags r:id="rId10"/>
            </p:custDataLst>
          </p:nvPr>
        </p:nvSpPr>
        <p:spPr>
          <a:xfrm>
            <a:off x="965344" y="2488598"/>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2.2</a:t>
            </a:r>
          </a:p>
        </p:txBody>
      </p:sp>
      <p:sp>
        <p:nvSpPr>
          <p:cNvPr id="162" name="Rectangle 161">
            <a:hlinkClick r:id="rId35" action="ppaction://hlinksldjump"/>
            <a:extLst>
              <a:ext uri="{FF2B5EF4-FFF2-40B4-BE49-F238E27FC236}">
                <a16:creationId xmlns:a16="http://schemas.microsoft.com/office/drawing/2014/main" id="{ACF87887-FA77-EA3B-C02F-037BE6E775AA}"/>
              </a:ext>
            </a:extLst>
          </p:cNvPr>
          <p:cNvSpPr/>
          <p:nvPr>
            <p:custDataLst>
              <p:tags r:id="rId11"/>
            </p:custDataLst>
          </p:nvPr>
        </p:nvSpPr>
        <p:spPr>
          <a:xfrm>
            <a:off x="1416338" y="2037603"/>
            <a:ext cx="3579097" cy="38922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Introduction</a:t>
            </a:r>
          </a:p>
        </p:txBody>
      </p:sp>
      <p:sp>
        <p:nvSpPr>
          <p:cNvPr id="161" name="Rectangle 160">
            <a:hlinkClick r:id="rId35" action="ppaction://hlinksldjump"/>
            <a:extLst>
              <a:ext uri="{FF2B5EF4-FFF2-40B4-BE49-F238E27FC236}">
                <a16:creationId xmlns:a16="http://schemas.microsoft.com/office/drawing/2014/main" id="{9AE428D3-E97D-C34A-28B4-3A4F758E0D6B}"/>
              </a:ext>
            </a:extLst>
          </p:cNvPr>
          <p:cNvSpPr/>
          <p:nvPr>
            <p:custDataLst>
              <p:tags r:id="rId12"/>
            </p:custDataLst>
          </p:nvPr>
        </p:nvSpPr>
        <p:spPr>
          <a:xfrm>
            <a:off x="965344" y="2037603"/>
            <a:ext cx="389222" cy="389223"/>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2.1</a:t>
            </a:r>
          </a:p>
        </p:txBody>
      </p:sp>
      <p:sp>
        <p:nvSpPr>
          <p:cNvPr id="158" name="Rectangle 157">
            <a:hlinkClick r:id="rId35" action="ppaction://hlinksldjump"/>
            <a:extLst>
              <a:ext uri="{FF2B5EF4-FFF2-40B4-BE49-F238E27FC236}">
                <a16:creationId xmlns:a16="http://schemas.microsoft.com/office/drawing/2014/main" id="{3C7EA948-68F5-20D2-E3E6-8AFC99678516}"/>
              </a:ext>
            </a:extLst>
          </p:cNvPr>
          <p:cNvSpPr/>
          <p:nvPr>
            <p:custDataLst>
              <p:tags r:id="rId13"/>
            </p:custDataLst>
          </p:nvPr>
        </p:nvSpPr>
        <p:spPr>
          <a:xfrm>
            <a:off x="965344" y="1630154"/>
            <a:ext cx="4030091"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Key Findings</a:t>
            </a:r>
          </a:p>
        </p:txBody>
      </p:sp>
      <p:sp>
        <p:nvSpPr>
          <p:cNvPr id="157" name="Rectangle 156">
            <a:hlinkClick r:id="rId35" action="ppaction://hlinksldjump"/>
            <a:extLst>
              <a:ext uri="{FF2B5EF4-FFF2-40B4-BE49-F238E27FC236}">
                <a16:creationId xmlns:a16="http://schemas.microsoft.com/office/drawing/2014/main" id="{A19FCA9D-9F5C-9CC7-8AD8-7AAFCDA56EE6}"/>
              </a:ext>
            </a:extLst>
          </p:cNvPr>
          <p:cNvSpPr/>
          <p:nvPr>
            <p:custDataLst>
              <p:tags r:id="rId14"/>
            </p:custDataLst>
          </p:nvPr>
        </p:nvSpPr>
        <p:spPr>
          <a:xfrm>
            <a:off x="514349" y="1630154"/>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a:t>
            </a:r>
          </a:p>
        </p:txBody>
      </p:sp>
      <p:sp>
        <p:nvSpPr>
          <p:cNvPr id="155" name="Rectangle 154">
            <a:hlinkClick r:id="rId36" action="ppaction://hlinksldjump"/>
            <a:extLst>
              <a:ext uri="{FF2B5EF4-FFF2-40B4-BE49-F238E27FC236}">
                <a16:creationId xmlns:a16="http://schemas.microsoft.com/office/drawing/2014/main" id="{64D4A2D5-2D62-5B9F-0A3A-99F2223C982D}"/>
              </a:ext>
            </a:extLst>
          </p:cNvPr>
          <p:cNvSpPr/>
          <p:nvPr>
            <p:custDataLst>
              <p:tags r:id="rId15"/>
            </p:custDataLst>
          </p:nvPr>
        </p:nvSpPr>
        <p:spPr>
          <a:xfrm>
            <a:off x="965344" y="1205286"/>
            <a:ext cx="4030091" cy="38922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Executive Summary</a:t>
            </a:r>
          </a:p>
        </p:txBody>
      </p:sp>
      <p:sp>
        <p:nvSpPr>
          <p:cNvPr id="154" name="Rectangle 153">
            <a:hlinkClick r:id="rId31" action="ppaction://hlinksldjump"/>
            <a:extLst>
              <a:ext uri="{FF2B5EF4-FFF2-40B4-BE49-F238E27FC236}">
                <a16:creationId xmlns:a16="http://schemas.microsoft.com/office/drawing/2014/main" id="{EBC105E6-3DD1-FBD9-32AB-5E308DBA2A78}"/>
              </a:ext>
            </a:extLst>
          </p:cNvPr>
          <p:cNvSpPr/>
          <p:nvPr>
            <p:custDataLst>
              <p:tags r:id="rId16"/>
            </p:custDataLst>
          </p:nvPr>
        </p:nvSpPr>
        <p:spPr>
          <a:xfrm>
            <a:off x="514349" y="1205286"/>
            <a:ext cx="389222" cy="389223"/>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1</a:t>
            </a:r>
          </a:p>
        </p:txBody>
      </p:sp>
      <p:sp>
        <p:nvSpPr>
          <p:cNvPr id="153" name="Title 152">
            <a:extLst>
              <a:ext uri="{FF2B5EF4-FFF2-40B4-BE49-F238E27FC236}">
                <a16:creationId xmlns:a16="http://schemas.microsoft.com/office/drawing/2014/main" id="{AE156AD7-270C-DA2D-BCB4-AE84976E3F64}"/>
              </a:ext>
            </a:extLst>
          </p:cNvPr>
          <p:cNvSpPr>
            <a:spLocks noGrp="1"/>
          </p:cNvSpPr>
          <p:nvPr>
            <p:ph type="title"/>
            <p:custDataLst>
              <p:tags r:id="rId17"/>
            </p:custDataLst>
          </p:nvPr>
        </p:nvSpPr>
        <p:spPr/>
        <p:txBody>
          <a:bodyPr/>
          <a:lstStyle/>
          <a:p>
            <a:r>
              <a:rPr lang="en-US" sz="2800"/>
              <a:t>Table of Contents</a:t>
            </a:r>
          </a:p>
        </p:txBody>
      </p:sp>
      <p:sp>
        <p:nvSpPr>
          <p:cNvPr id="3" name="Slide Number Placeholder 2">
            <a:extLst>
              <a:ext uri="{FF2B5EF4-FFF2-40B4-BE49-F238E27FC236}">
                <a16:creationId xmlns:a16="http://schemas.microsoft.com/office/drawing/2014/main" id="{75277F90-0AE7-1324-E21E-263D78226E71}"/>
              </a:ext>
            </a:extLst>
          </p:cNvPr>
          <p:cNvSpPr>
            <a:spLocks noGrp="1"/>
          </p:cNvSpPr>
          <p:nvPr>
            <p:ph type="sldNum" sz="quarter" idx="12"/>
          </p:nvPr>
        </p:nvSpPr>
        <p:spPr>
          <a:xfrm>
            <a:off x="4724400" y="6307524"/>
            <a:ext cx="2743200" cy="365125"/>
          </a:xfrm>
        </p:spPr>
        <p:txBody>
          <a:bodyPr/>
          <a:lstStyle/>
          <a:p>
            <a:fld id="{61ED25BF-8B08-481C-9175-42CBF3C8334C}" type="slidenum">
              <a:rPr lang="en-US" smtClean="0"/>
              <a:pPr/>
              <a:t>57</a:t>
            </a:fld>
            <a:endParaRPr lang="en-US"/>
          </a:p>
        </p:txBody>
      </p:sp>
      <p:cxnSp>
        <p:nvCxnSpPr>
          <p:cNvPr id="185" name="Straight Connector 184">
            <a:extLst>
              <a:ext uri="{FF2B5EF4-FFF2-40B4-BE49-F238E27FC236}">
                <a16:creationId xmlns:a16="http://schemas.microsoft.com/office/drawing/2014/main" id="{00C42B0E-C1F7-5C67-4FEE-5393EF0EEF14}"/>
              </a:ext>
            </a:extLst>
          </p:cNvPr>
          <p:cNvCxnSpPr>
            <a:cxnSpLocks/>
          </p:cNvCxnSpPr>
          <p:nvPr/>
        </p:nvCxnSpPr>
        <p:spPr>
          <a:xfrm>
            <a:off x="2892835" y="1402767"/>
            <a:ext cx="822960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AB9624E8-128C-0899-83A0-4EBE1A08BA56}"/>
              </a:ext>
            </a:extLst>
          </p:cNvPr>
          <p:cNvCxnSpPr>
            <a:cxnSpLocks/>
          </p:cNvCxnSpPr>
          <p:nvPr/>
        </p:nvCxnSpPr>
        <p:spPr>
          <a:xfrm flipV="1">
            <a:off x="2306510" y="1839949"/>
            <a:ext cx="8792917" cy="2134"/>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2E5D82FD-E208-864A-F7AD-FEDB92FB274E}"/>
              </a:ext>
            </a:extLst>
          </p:cNvPr>
          <p:cNvCxnSpPr>
            <a:cxnSpLocks/>
          </p:cNvCxnSpPr>
          <p:nvPr/>
        </p:nvCxnSpPr>
        <p:spPr>
          <a:xfrm>
            <a:off x="2671887" y="2314659"/>
            <a:ext cx="8438249"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5B575469-34FF-3619-6549-91E774D444EC}"/>
              </a:ext>
            </a:extLst>
          </p:cNvPr>
          <p:cNvCxnSpPr>
            <a:cxnSpLocks/>
          </p:cNvCxnSpPr>
          <p:nvPr/>
        </p:nvCxnSpPr>
        <p:spPr>
          <a:xfrm flipV="1">
            <a:off x="1915388" y="5340009"/>
            <a:ext cx="9200348"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935F5FCA-8D45-6671-BF21-3B58BE7B5B09}"/>
              </a:ext>
            </a:extLst>
          </p:cNvPr>
          <p:cNvCxnSpPr>
            <a:cxnSpLocks/>
          </p:cNvCxnSpPr>
          <p:nvPr/>
        </p:nvCxnSpPr>
        <p:spPr>
          <a:xfrm flipV="1">
            <a:off x="2053359" y="5786985"/>
            <a:ext cx="905256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 name="Rectangle 7">
            <a:hlinkClick r:id="rId33" action="ppaction://hlinksldjump"/>
            <a:extLst>
              <a:ext uri="{FF2B5EF4-FFF2-40B4-BE49-F238E27FC236}">
                <a16:creationId xmlns:a16="http://schemas.microsoft.com/office/drawing/2014/main" id="{AD3C91A2-C074-F570-0CEA-A66FC48FFE1F}"/>
              </a:ext>
            </a:extLst>
          </p:cNvPr>
          <p:cNvSpPr/>
          <p:nvPr>
            <p:custDataLst>
              <p:tags r:id="rId18"/>
            </p:custDataLst>
          </p:nvPr>
        </p:nvSpPr>
        <p:spPr>
          <a:xfrm>
            <a:off x="1437155" y="3371165"/>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VA Investigator Distribution Analysis</a:t>
            </a:r>
          </a:p>
        </p:txBody>
      </p:sp>
      <p:sp>
        <p:nvSpPr>
          <p:cNvPr id="9" name="Rectangle 8">
            <a:hlinkClick r:id="rId37" action="ppaction://hlinksldjump"/>
            <a:extLst>
              <a:ext uri="{FF2B5EF4-FFF2-40B4-BE49-F238E27FC236}">
                <a16:creationId xmlns:a16="http://schemas.microsoft.com/office/drawing/2014/main" id="{F580796C-89F3-4202-A5CC-C8B238E3AF68}"/>
              </a:ext>
            </a:extLst>
          </p:cNvPr>
          <p:cNvSpPr/>
          <p:nvPr>
            <p:custDataLst>
              <p:tags r:id="rId19"/>
            </p:custDataLst>
          </p:nvPr>
        </p:nvSpPr>
        <p:spPr>
          <a:xfrm>
            <a:off x="1416338" y="2939593"/>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Suicide Prevention Research Impact Network (SPRINT) Analysis </a:t>
            </a:r>
          </a:p>
        </p:txBody>
      </p:sp>
      <p:sp>
        <p:nvSpPr>
          <p:cNvPr id="11" name="Rectangle 10">
            <a:hlinkClick r:id="rId38" action="ppaction://hlinksldjump"/>
            <a:extLst>
              <a:ext uri="{FF2B5EF4-FFF2-40B4-BE49-F238E27FC236}">
                <a16:creationId xmlns:a16="http://schemas.microsoft.com/office/drawing/2014/main" id="{C4C77EAA-891B-1BC5-6B98-0D2591FEA775}"/>
              </a:ext>
            </a:extLst>
          </p:cNvPr>
          <p:cNvSpPr/>
          <p:nvPr>
            <p:custDataLst>
              <p:tags r:id="rId20"/>
            </p:custDataLst>
          </p:nvPr>
        </p:nvSpPr>
        <p:spPr>
          <a:xfrm>
            <a:off x="1416338" y="2488598"/>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VA Project Distribution Analysis</a:t>
            </a:r>
          </a:p>
        </p:txBody>
      </p:sp>
      <p:cxnSp>
        <p:nvCxnSpPr>
          <p:cNvPr id="13" name="Straight Connector 12">
            <a:extLst>
              <a:ext uri="{FF2B5EF4-FFF2-40B4-BE49-F238E27FC236}">
                <a16:creationId xmlns:a16="http://schemas.microsoft.com/office/drawing/2014/main" id="{55EBDD96-4192-FE1C-1A27-C32F21A0ABDF}"/>
              </a:ext>
            </a:extLst>
          </p:cNvPr>
          <p:cNvCxnSpPr>
            <a:cxnSpLocks/>
          </p:cNvCxnSpPr>
          <p:nvPr/>
        </p:nvCxnSpPr>
        <p:spPr>
          <a:xfrm flipV="1">
            <a:off x="4276436" y="2684485"/>
            <a:ext cx="6820447"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96566B-6EDD-5DC8-1EB2-B99BAE12AF1D}"/>
              </a:ext>
            </a:extLst>
          </p:cNvPr>
          <p:cNvCxnSpPr>
            <a:cxnSpLocks/>
          </p:cNvCxnSpPr>
          <p:nvPr/>
        </p:nvCxnSpPr>
        <p:spPr>
          <a:xfrm>
            <a:off x="6712435" y="3134204"/>
            <a:ext cx="438912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980683E-FB3E-6134-7B04-061D1DBD0364}"/>
              </a:ext>
            </a:extLst>
          </p:cNvPr>
          <p:cNvCxnSpPr>
            <a:cxnSpLocks/>
          </p:cNvCxnSpPr>
          <p:nvPr/>
        </p:nvCxnSpPr>
        <p:spPr>
          <a:xfrm>
            <a:off x="4724400" y="3572474"/>
            <a:ext cx="6400800" cy="1"/>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D85064F-7D9F-EE5A-2DCF-37ABC0B756B1}"/>
              </a:ext>
            </a:extLst>
          </p:cNvPr>
          <p:cNvCxnSpPr>
            <a:cxnSpLocks/>
          </p:cNvCxnSpPr>
          <p:nvPr/>
        </p:nvCxnSpPr>
        <p:spPr>
          <a:xfrm>
            <a:off x="3609000" y="4017623"/>
            <a:ext cx="749808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6" name="Rectangle 45">
            <a:hlinkClick r:id="rId39" action="ppaction://hlinksldjump"/>
            <a:extLst>
              <a:ext uri="{FF2B5EF4-FFF2-40B4-BE49-F238E27FC236}">
                <a16:creationId xmlns:a16="http://schemas.microsoft.com/office/drawing/2014/main" id="{59994B8E-8FA0-270A-7B1A-272CBB88324F}"/>
              </a:ext>
            </a:extLst>
          </p:cNvPr>
          <p:cNvSpPr/>
          <p:nvPr>
            <p:custDataLst>
              <p:tags r:id="rId21"/>
            </p:custDataLst>
          </p:nvPr>
        </p:nvSpPr>
        <p:spPr>
          <a:xfrm>
            <a:off x="1416338" y="3823235"/>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Grant Thematic Analysis</a:t>
            </a:r>
          </a:p>
        </p:txBody>
      </p:sp>
      <p:sp>
        <p:nvSpPr>
          <p:cNvPr id="20" name="Rectangle 19">
            <a:hlinkClick r:id="rId31" action="ppaction://hlinksldjump"/>
            <a:extLst>
              <a:ext uri="{FF2B5EF4-FFF2-40B4-BE49-F238E27FC236}">
                <a16:creationId xmlns:a16="http://schemas.microsoft.com/office/drawing/2014/main" id="{5E3F5931-5CE6-137D-A1DA-A3458EAF8905}"/>
              </a:ext>
            </a:extLst>
          </p:cNvPr>
          <p:cNvSpPr/>
          <p:nvPr>
            <p:custDataLst>
              <p:tags r:id="rId22"/>
            </p:custDataLst>
          </p:nvPr>
        </p:nvSpPr>
        <p:spPr>
          <a:xfrm>
            <a:off x="962296" y="4268303"/>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2.6</a:t>
            </a:r>
          </a:p>
        </p:txBody>
      </p:sp>
      <p:cxnSp>
        <p:nvCxnSpPr>
          <p:cNvPr id="21" name="Straight Connector 20">
            <a:extLst>
              <a:ext uri="{FF2B5EF4-FFF2-40B4-BE49-F238E27FC236}">
                <a16:creationId xmlns:a16="http://schemas.microsoft.com/office/drawing/2014/main" id="{97D6B8C9-D5FF-4281-2936-46507E939FE7}"/>
              </a:ext>
            </a:extLst>
          </p:cNvPr>
          <p:cNvCxnSpPr>
            <a:cxnSpLocks/>
          </p:cNvCxnSpPr>
          <p:nvPr/>
        </p:nvCxnSpPr>
        <p:spPr>
          <a:xfrm>
            <a:off x="4878572" y="4465224"/>
            <a:ext cx="621792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2" name="Rectangle 21">
            <a:hlinkClick r:id="rId40" action="ppaction://hlinksldjump"/>
            <a:extLst>
              <a:ext uri="{FF2B5EF4-FFF2-40B4-BE49-F238E27FC236}">
                <a16:creationId xmlns:a16="http://schemas.microsoft.com/office/drawing/2014/main" id="{6160272F-6F54-A456-FC04-DD34A60E5F6C}"/>
              </a:ext>
            </a:extLst>
          </p:cNvPr>
          <p:cNvSpPr/>
          <p:nvPr>
            <p:custDataLst>
              <p:tags r:id="rId23"/>
            </p:custDataLst>
          </p:nvPr>
        </p:nvSpPr>
        <p:spPr>
          <a:xfrm>
            <a:off x="1413290" y="4259099"/>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VA Medical Center Distribution Analysis</a:t>
            </a:r>
          </a:p>
        </p:txBody>
      </p:sp>
      <p:sp>
        <p:nvSpPr>
          <p:cNvPr id="24" name="Rectangle 23">
            <a:hlinkClick r:id="rId31" action="ppaction://hlinksldjump"/>
            <a:extLst>
              <a:ext uri="{FF2B5EF4-FFF2-40B4-BE49-F238E27FC236}">
                <a16:creationId xmlns:a16="http://schemas.microsoft.com/office/drawing/2014/main" id="{1495B1A5-98E1-FE54-947F-D25B4FD8031D}"/>
              </a:ext>
            </a:extLst>
          </p:cNvPr>
          <p:cNvSpPr/>
          <p:nvPr>
            <p:custDataLst>
              <p:tags r:id="rId24"/>
            </p:custDataLst>
          </p:nvPr>
        </p:nvSpPr>
        <p:spPr>
          <a:xfrm>
            <a:off x="957938" y="4699382"/>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2.7</a:t>
            </a:r>
          </a:p>
        </p:txBody>
      </p:sp>
      <p:cxnSp>
        <p:nvCxnSpPr>
          <p:cNvPr id="25" name="Straight Connector 24">
            <a:extLst>
              <a:ext uri="{FF2B5EF4-FFF2-40B4-BE49-F238E27FC236}">
                <a16:creationId xmlns:a16="http://schemas.microsoft.com/office/drawing/2014/main" id="{BB32FA31-6B45-6D08-832F-4C108122CA20}"/>
              </a:ext>
            </a:extLst>
          </p:cNvPr>
          <p:cNvCxnSpPr>
            <a:cxnSpLocks/>
          </p:cNvCxnSpPr>
          <p:nvPr/>
        </p:nvCxnSpPr>
        <p:spPr>
          <a:xfrm>
            <a:off x="5261867" y="4905012"/>
            <a:ext cx="585216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6" name="Rectangle 25">
            <a:hlinkClick r:id="rId41" action="ppaction://hlinksldjump"/>
            <a:extLst>
              <a:ext uri="{FF2B5EF4-FFF2-40B4-BE49-F238E27FC236}">
                <a16:creationId xmlns:a16="http://schemas.microsoft.com/office/drawing/2014/main" id="{591D5D2C-8590-22CF-4C91-60D0B72539CA}"/>
              </a:ext>
            </a:extLst>
          </p:cNvPr>
          <p:cNvSpPr/>
          <p:nvPr>
            <p:custDataLst>
              <p:tags r:id="rId25"/>
            </p:custDataLst>
          </p:nvPr>
        </p:nvSpPr>
        <p:spPr>
          <a:xfrm>
            <a:off x="1408932" y="4699322"/>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Analysis of Relevant Research Beyond the VA</a:t>
            </a:r>
          </a:p>
        </p:txBody>
      </p:sp>
      <p:sp>
        <p:nvSpPr>
          <p:cNvPr id="10" name="TextBox 9">
            <a:extLst>
              <a:ext uri="{FF2B5EF4-FFF2-40B4-BE49-F238E27FC236}">
                <a16:creationId xmlns:a16="http://schemas.microsoft.com/office/drawing/2014/main" id="{58AA891F-1B48-B5DB-7E8B-02DF2E83C663}"/>
              </a:ext>
            </a:extLst>
          </p:cNvPr>
          <p:cNvSpPr txBox="1"/>
          <p:nvPr/>
        </p:nvSpPr>
        <p:spPr>
          <a:xfrm>
            <a:off x="11129506" y="1224172"/>
            <a:ext cx="617980" cy="307777"/>
          </a:xfrm>
          <a:prstGeom prst="rect">
            <a:avLst/>
          </a:prstGeom>
          <a:noFill/>
        </p:spPr>
        <p:txBody>
          <a:bodyPr wrap="square" lIns="91440" tIns="45720" rIns="91440" bIns="45720" rtlCol="0" anchor="t">
            <a:spAutoFit/>
          </a:bodyPr>
          <a:lstStyle/>
          <a:p>
            <a:r>
              <a:rPr lang="en-US" sz="1400" b="1"/>
              <a:t>3 – 5</a:t>
            </a:r>
          </a:p>
        </p:txBody>
      </p:sp>
      <p:sp>
        <p:nvSpPr>
          <p:cNvPr id="15" name="TextBox 14">
            <a:extLst>
              <a:ext uri="{FF2B5EF4-FFF2-40B4-BE49-F238E27FC236}">
                <a16:creationId xmlns:a16="http://schemas.microsoft.com/office/drawing/2014/main" id="{28955D84-E13C-CA9F-E1EF-BB71F136D2AB}"/>
              </a:ext>
            </a:extLst>
          </p:cNvPr>
          <p:cNvSpPr txBox="1"/>
          <p:nvPr/>
        </p:nvSpPr>
        <p:spPr>
          <a:xfrm>
            <a:off x="11129506" y="1655018"/>
            <a:ext cx="796935" cy="307777"/>
          </a:xfrm>
          <a:prstGeom prst="rect">
            <a:avLst/>
          </a:prstGeom>
          <a:noFill/>
        </p:spPr>
        <p:txBody>
          <a:bodyPr wrap="square" lIns="91440" tIns="45720" rIns="91440" bIns="45720" rtlCol="0" anchor="t">
            <a:spAutoFit/>
          </a:bodyPr>
          <a:lstStyle/>
          <a:p>
            <a:r>
              <a:rPr lang="en-US" sz="1400" b="1" dirty="0"/>
              <a:t>6 – 78  </a:t>
            </a:r>
          </a:p>
        </p:txBody>
      </p:sp>
      <p:sp>
        <p:nvSpPr>
          <p:cNvPr id="18" name="TextBox 17">
            <a:extLst>
              <a:ext uri="{FF2B5EF4-FFF2-40B4-BE49-F238E27FC236}">
                <a16:creationId xmlns:a16="http://schemas.microsoft.com/office/drawing/2014/main" id="{B8863535-C863-2106-EBE1-50329DC8E43E}"/>
              </a:ext>
            </a:extLst>
          </p:cNvPr>
          <p:cNvSpPr txBox="1"/>
          <p:nvPr/>
        </p:nvSpPr>
        <p:spPr>
          <a:xfrm>
            <a:off x="11140215" y="2070116"/>
            <a:ext cx="686646" cy="307777"/>
          </a:xfrm>
          <a:prstGeom prst="rect">
            <a:avLst/>
          </a:prstGeom>
          <a:noFill/>
        </p:spPr>
        <p:txBody>
          <a:bodyPr wrap="square" lIns="91440" tIns="45720" rIns="91440" bIns="45720" rtlCol="0" anchor="t">
            <a:spAutoFit/>
          </a:bodyPr>
          <a:lstStyle/>
          <a:p>
            <a:r>
              <a:rPr lang="en-US" sz="1400" b="1"/>
              <a:t>6 - 7</a:t>
            </a:r>
          </a:p>
        </p:txBody>
      </p:sp>
      <p:sp>
        <p:nvSpPr>
          <p:cNvPr id="27" name="TextBox 26">
            <a:extLst>
              <a:ext uri="{FF2B5EF4-FFF2-40B4-BE49-F238E27FC236}">
                <a16:creationId xmlns:a16="http://schemas.microsoft.com/office/drawing/2014/main" id="{BD0429E0-19D2-EF0E-E7C0-2252CCE5F887}"/>
              </a:ext>
            </a:extLst>
          </p:cNvPr>
          <p:cNvSpPr txBox="1"/>
          <p:nvPr/>
        </p:nvSpPr>
        <p:spPr>
          <a:xfrm>
            <a:off x="11126961" y="2966474"/>
            <a:ext cx="854971" cy="307777"/>
          </a:xfrm>
          <a:prstGeom prst="rect">
            <a:avLst/>
          </a:prstGeom>
          <a:noFill/>
        </p:spPr>
        <p:txBody>
          <a:bodyPr wrap="square" lIns="91440" tIns="45720" rIns="91440" bIns="45720" rtlCol="0" anchor="t">
            <a:spAutoFit/>
          </a:bodyPr>
          <a:lstStyle/>
          <a:p>
            <a:r>
              <a:rPr lang="en-US" sz="1400" b="1"/>
              <a:t>31 – 37 </a:t>
            </a:r>
          </a:p>
        </p:txBody>
      </p:sp>
      <p:sp>
        <p:nvSpPr>
          <p:cNvPr id="29" name="TextBox 28">
            <a:extLst>
              <a:ext uri="{FF2B5EF4-FFF2-40B4-BE49-F238E27FC236}">
                <a16:creationId xmlns:a16="http://schemas.microsoft.com/office/drawing/2014/main" id="{968FD487-B412-CE2F-5387-002C08C3359F}"/>
              </a:ext>
            </a:extLst>
          </p:cNvPr>
          <p:cNvSpPr txBox="1"/>
          <p:nvPr/>
        </p:nvSpPr>
        <p:spPr>
          <a:xfrm>
            <a:off x="11126961" y="3388555"/>
            <a:ext cx="854971" cy="307777"/>
          </a:xfrm>
          <a:prstGeom prst="rect">
            <a:avLst/>
          </a:prstGeom>
          <a:noFill/>
        </p:spPr>
        <p:txBody>
          <a:bodyPr wrap="square" lIns="91440" tIns="45720" rIns="91440" bIns="45720" rtlCol="0" anchor="t">
            <a:spAutoFit/>
          </a:bodyPr>
          <a:lstStyle/>
          <a:p>
            <a:r>
              <a:rPr lang="en-US" sz="1400" b="1" dirty="0"/>
              <a:t>38 – 56 </a:t>
            </a:r>
          </a:p>
        </p:txBody>
      </p:sp>
      <p:sp>
        <p:nvSpPr>
          <p:cNvPr id="31" name="TextBox 30">
            <a:extLst>
              <a:ext uri="{FF2B5EF4-FFF2-40B4-BE49-F238E27FC236}">
                <a16:creationId xmlns:a16="http://schemas.microsoft.com/office/drawing/2014/main" id="{02F0D809-F47D-724E-A784-9A849B02F00D}"/>
              </a:ext>
            </a:extLst>
          </p:cNvPr>
          <p:cNvSpPr txBox="1"/>
          <p:nvPr/>
        </p:nvSpPr>
        <p:spPr>
          <a:xfrm>
            <a:off x="11126961" y="3838716"/>
            <a:ext cx="854971" cy="307777"/>
          </a:xfrm>
          <a:prstGeom prst="rect">
            <a:avLst/>
          </a:prstGeom>
          <a:noFill/>
        </p:spPr>
        <p:txBody>
          <a:bodyPr wrap="square" lIns="91440" tIns="45720" rIns="91440" bIns="45720" rtlCol="0" anchor="t">
            <a:spAutoFit/>
          </a:bodyPr>
          <a:lstStyle/>
          <a:p>
            <a:r>
              <a:rPr lang="en-US" sz="1400" b="1" dirty="0"/>
              <a:t>57 – 64 </a:t>
            </a:r>
          </a:p>
        </p:txBody>
      </p:sp>
      <p:sp>
        <p:nvSpPr>
          <p:cNvPr id="33" name="TextBox 32">
            <a:extLst>
              <a:ext uri="{FF2B5EF4-FFF2-40B4-BE49-F238E27FC236}">
                <a16:creationId xmlns:a16="http://schemas.microsoft.com/office/drawing/2014/main" id="{994E51A0-905C-F862-79FE-5F02D3EA4DB9}"/>
              </a:ext>
            </a:extLst>
          </p:cNvPr>
          <p:cNvSpPr txBox="1"/>
          <p:nvPr/>
        </p:nvSpPr>
        <p:spPr>
          <a:xfrm>
            <a:off x="11126962" y="2499555"/>
            <a:ext cx="854971" cy="307777"/>
          </a:xfrm>
          <a:prstGeom prst="rect">
            <a:avLst/>
          </a:prstGeom>
          <a:noFill/>
        </p:spPr>
        <p:txBody>
          <a:bodyPr wrap="square" lIns="91440" tIns="45720" rIns="91440" bIns="45720" rtlCol="0" anchor="t">
            <a:spAutoFit/>
          </a:bodyPr>
          <a:lstStyle/>
          <a:p>
            <a:r>
              <a:rPr lang="en-US" sz="1400" b="1"/>
              <a:t>8 – 30</a:t>
            </a:r>
          </a:p>
        </p:txBody>
      </p:sp>
      <p:sp>
        <p:nvSpPr>
          <p:cNvPr id="35" name="TextBox 34">
            <a:extLst>
              <a:ext uri="{FF2B5EF4-FFF2-40B4-BE49-F238E27FC236}">
                <a16:creationId xmlns:a16="http://schemas.microsoft.com/office/drawing/2014/main" id="{EE775D3B-4846-C46B-277C-E89A1BCCE346}"/>
              </a:ext>
            </a:extLst>
          </p:cNvPr>
          <p:cNvSpPr txBox="1"/>
          <p:nvPr/>
        </p:nvSpPr>
        <p:spPr>
          <a:xfrm>
            <a:off x="11123913" y="4283724"/>
            <a:ext cx="854971" cy="307777"/>
          </a:xfrm>
          <a:prstGeom prst="rect">
            <a:avLst/>
          </a:prstGeom>
          <a:noFill/>
        </p:spPr>
        <p:txBody>
          <a:bodyPr wrap="square" lIns="91440" tIns="45720" rIns="91440" bIns="45720" rtlCol="0" anchor="t">
            <a:spAutoFit/>
          </a:bodyPr>
          <a:lstStyle/>
          <a:p>
            <a:r>
              <a:rPr lang="en-US" sz="1400" b="1" dirty="0"/>
              <a:t>65 – 69</a:t>
            </a:r>
          </a:p>
        </p:txBody>
      </p:sp>
      <p:sp>
        <p:nvSpPr>
          <p:cNvPr id="37" name="TextBox 36">
            <a:extLst>
              <a:ext uri="{FF2B5EF4-FFF2-40B4-BE49-F238E27FC236}">
                <a16:creationId xmlns:a16="http://schemas.microsoft.com/office/drawing/2014/main" id="{B3063AB4-2C72-C534-D3C3-EC7A64DD1F89}"/>
              </a:ext>
            </a:extLst>
          </p:cNvPr>
          <p:cNvSpPr txBox="1"/>
          <p:nvPr/>
        </p:nvSpPr>
        <p:spPr>
          <a:xfrm>
            <a:off x="11119555" y="4714804"/>
            <a:ext cx="854971" cy="307777"/>
          </a:xfrm>
          <a:prstGeom prst="rect">
            <a:avLst/>
          </a:prstGeom>
          <a:noFill/>
        </p:spPr>
        <p:txBody>
          <a:bodyPr wrap="square" lIns="91440" tIns="45720" rIns="91440" bIns="45720" rtlCol="0" anchor="t">
            <a:spAutoFit/>
          </a:bodyPr>
          <a:lstStyle/>
          <a:p>
            <a:r>
              <a:rPr lang="en-US" sz="1400" b="1" dirty="0"/>
              <a:t>70 – 78</a:t>
            </a:r>
          </a:p>
        </p:txBody>
      </p:sp>
      <p:sp>
        <p:nvSpPr>
          <p:cNvPr id="39" name="TextBox 38">
            <a:extLst>
              <a:ext uri="{FF2B5EF4-FFF2-40B4-BE49-F238E27FC236}">
                <a16:creationId xmlns:a16="http://schemas.microsoft.com/office/drawing/2014/main" id="{6C75BFEB-401F-3B48-3AC8-ED123D626BA3}"/>
              </a:ext>
            </a:extLst>
          </p:cNvPr>
          <p:cNvSpPr txBox="1"/>
          <p:nvPr/>
        </p:nvSpPr>
        <p:spPr>
          <a:xfrm>
            <a:off x="11140215" y="5188451"/>
            <a:ext cx="854971" cy="307777"/>
          </a:xfrm>
          <a:prstGeom prst="rect">
            <a:avLst/>
          </a:prstGeom>
          <a:noFill/>
        </p:spPr>
        <p:txBody>
          <a:bodyPr wrap="square" lIns="91440" tIns="45720" rIns="91440" bIns="45720" rtlCol="0" anchor="t">
            <a:spAutoFit/>
          </a:bodyPr>
          <a:lstStyle/>
          <a:p>
            <a:r>
              <a:rPr lang="en-US" sz="1400" b="1" dirty="0"/>
              <a:t>79 – 84  </a:t>
            </a:r>
          </a:p>
        </p:txBody>
      </p:sp>
      <p:sp>
        <p:nvSpPr>
          <p:cNvPr id="41" name="TextBox 40">
            <a:extLst>
              <a:ext uri="{FF2B5EF4-FFF2-40B4-BE49-F238E27FC236}">
                <a16:creationId xmlns:a16="http://schemas.microsoft.com/office/drawing/2014/main" id="{4068653A-B795-99D5-3088-3CA4274B674B}"/>
              </a:ext>
            </a:extLst>
          </p:cNvPr>
          <p:cNvSpPr txBox="1"/>
          <p:nvPr/>
        </p:nvSpPr>
        <p:spPr>
          <a:xfrm>
            <a:off x="11140215" y="5633705"/>
            <a:ext cx="854971" cy="307777"/>
          </a:xfrm>
          <a:prstGeom prst="rect">
            <a:avLst/>
          </a:prstGeom>
          <a:noFill/>
        </p:spPr>
        <p:txBody>
          <a:bodyPr wrap="square" lIns="91440" tIns="45720" rIns="91440" bIns="45720" rtlCol="0" anchor="t">
            <a:spAutoFit/>
          </a:bodyPr>
          <a:lstStyle/>
          <a:p>
            <a:r>
              <a:rPr lang="en-US" sz="1400" b="1" dirty="0"/>
              <a:t>85 – 130</a:t>
            </a:r>
          </a:p>
        </p:txBody>
      </p:sp>
    </p:spTree>
    <p:custDataLst>
      <p:tags r:id="rId1"/>
    </p:custDataLst>
    <p:extLst>
      <p:ext uri="{BB962C8B-B14F-4D97-AF65-F5344CB8AC3E}">
        <p14:creationId xmlns:p14="http://schemas.microsoft.com/office/powerpoint/2010/main" val="15825898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45C3A6C-F933-A85C-4A45-228832510476}"/>
              </a:ext>
            </a:extLst>
          </p:cNvPr>
          <p:cNvSpPr/>
          <p:nvPr/>
        </p:nvSpPr>
        <p:spPr>
          <a:xfrm>
            <a:off x="-9376" y="855818"/>
            <a:ext cx="5451790" cy="5234999"/>
          </a:xfrm>
          <a:prstGeom prst="rect">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3405" y="45441"/>
            <a:ext cx="10960395" cy="680223"/>
          </a:xfrm>
        </p:spPr>
        <p:txBody>
          <a:bodyPr/>
          <a:lstStyle/>
          <a:p>
            <a:r>
              <a:rPr lang="en-US" sz="2800"/>
              <a:t>Framework | Grant Thematic Analysis </a:t>
            </a:r>
          </a:p>
        </p:txBody>
      </p:sp>
      <p:graphicFrame>
        <p:nvGraphicFramePr>
          <p:cNvPr id="18" name="Table 17">
            <a:extLst>
              <a:ext uri="{FF2B5EF4-FFF2-40B4-BE49-F238E27FC236}">
                <a16:creationId xmlns:a16="http://schemas.microsoft.com/office/drawing/2014/main" id="{0F11E759-704E-3014-8564-C0D719E7BE61}"/>
              </a:ext>
            </a:extLst>
          </p:cNvPr>
          <p:cNvGraphicFramePr>
            <a:graphicFrameLocks noGrp="1"/>
          </p:cNvGraphicFramePr>
          <p:nvPr>
            <p:extLst>
              <p:ext uri="{D42A27DB-BD31-4B8C-83A1-F6EECF244321}">
                <p14:modId xmlns:p14="http://schemas.microsoft.com/office/powerpoint/2010/main" val="639670059"/>
              </p:ext>
            </p:extLst>
          </p:nvPr>
        </p:nvGraphicFramePr>
        <p:xfrm>
          <a:off x="6018363" y="1571550"/>
          <a:ext cx="5558398" cy="4236720"/>
        </p:xfrm>
        <a:graphic>
          <a:graphicData uri="http://schemas.openxmlformats.org/drawingml/2006/table">
            <a:tbl>
              <a:tblPr firstRow="1" bandRow="1">
                <a:tableStyleId>{5940675A-B579-460E-94D1-54222C63F5DA}</a:tableStyleId>
              </a:tblPr>
              <a:tblGrid>
                <a:gridCol w="5558398">
                  <a:extLst>
                    <a:ext uri="{9D8B030D-6E8A-4147-A177-3AD203B41FA5}">
                      <a16:colId xmlns:a16="http://schemas.microsoft.com/office/drawing/2014/main" val="3947204508"/>
                    </a:ext>
                  </a:extLst>
                </a:gridCol>
              </a:tblGrid>
              <a:tr h="2540426">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lang="en-US" sz="1600" b="1" u="sng" dirty="0">
                          <a:solidFill>
                            <a:srgbClr val="002F56"/>
                          </a:solidFill>
                        </a:rPr>
                        <a:t>Grant Thematic Analysis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1600" b="1" i="1" dirty="0"/>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1600" b="1" i="0" dirty="0"/>
                        <a:t>Key Questions: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dirty="0"/>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600" dirty="0"/>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dirty="0"/>
                        <a:t>What types of interventions are Suicide Prevention AMP projects using?</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dirty="0"/>
                        <a:t>What co-existing conditions are studied in Suicide Prevention AMP projects?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b="0" i="0" dirty="0"/>
                        <a:t>What is the distribution of participants’ gender within the AMP?</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b="0" i="0" dirty="0"/>
                        <a:t>What settings and site types characterize  Suicide Prevention AMP projects?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b="0" i="0" dirty="0"/>
                        <a:t>What interventions do Suicide Prevention AMP projects use?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600" b="0" i="1" dirty="0"/>
                    </a:p>
                    <a:p>
                      <a:pPr marL="0" marR="0" lvl="0" indent="0" algn="r" defTabSz="914400" rtl="0" eaLnBrk="1" fontAlgn="auto" latinLnBrk="0" hangingPunct="1">
                        <a:lnSpc>
                          <a:spcPct val="100000"/>
                        </a:lnSpc>
                        <a:spcBef>
                          <a:spcPts val="0"/>
                        </a:spcBef>
                        <a:spcAft>
                          <a:spcPts val="0"/>
                        </a:spcAft>
                        <a:buClrTx/>
                        <a:buSzTx/>
                        <a:buFont typeface="+mj-lt"/>
                        <a:buNone/>
                        <a:tabLst/>
                        <a:defRPr/>
                      </a:pPr>
                      <a:r>
                        <a:rPr lang="en-US" sz="1600" b="0" i="1" dirty="0"/>
                        <a:t>Pages 58 - 64</a:t>
                      </a: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9767812"/>
                  </a:ext>
                </a:extLst>
              </a:tr>
            </a:tbl>
          </a:graphicData>
        </a:graphic>
      </p:graphicFrame>
      <p:sp>
        <p:nvSpPr>
          <p:cNvPr id="10" name="Rectangle 9">
            <a:hlinkClick r:id="" action="ppaction://noaction"/>
            <a:extLst>
              <a:ext uri="{FF2B5EF4-FFF2-40B4-BE49-F238E27FC236}">
                <a16:creationId xmlns:a16="http://schemas.microsoft.com/office/drawing/2014/main" id="{372CE844-0282-0EA5-52F9-A86CBCB7C8F5}"/>
              </a:ext>
            </a:extLst>
          </p:cNvPr>
          <p:cNvSpPr/>
          <p:nvPr>
            <p:custDataLst>
              <p:tags r:id="rId2"/>
            </p:custDataLst>
          </p:nvPr>
        </p:nvSpPr>
        <p:spPr>
          <a:xfrm rot="16200000">
            <a:off x="6334829" y="2233210"/>
            <a:ext cx="65" cy="40011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76200" rIns="0" bIns="762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 name="Rectangle 10">
            <a:hlinkClick r:id="" action="ppaction://noaction"/>
            <a:extLst>
              <a:ext uri="{FF2B5EF4-FFF2-40B4-BE49-F238E27FC236}">
                <a16:creationId xmlns:a16="http://schemas.microsoft.com/office/drawing/2014/main" id="{7913310D-F3A2-CEAE-23EB-0E92553A0E09}"/>
              </a:ext>
            </a:extLst>
          </p:cNvPr>
          <p:cNvSpPr/>
          <p:nvPr>
            <p:custDataLst>
              <p:tags r:id="rId3"/>
            </p:custDataLst>
          </p:nvPr>
        </p:nvSpPr>
        <p:spPr>
          <a:xfrm rot="16200000">
            <a:off x="6334829" y="2233210"/>
            <a:ext cx="65" cy="40011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76200" rIns="0" bIns="762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CBB0253-3E9C-F51D-1D47-2E7994FD96D4}"/>
              </a:ext>
            </a:extLst>
          </p:cNvPr>
          <p:cNvSpPr/>
          <p:nvPr/>
        </p:nvSpPr>
        <p:spPr>
          <a:xfrm rot="16200000" flipV="1">
            <a:off x="2869285" y="3502314"/>
            <a:ext cx="5234867" cy="45719"/>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5940B105-889E-F345-AB40-A51EB6A8A09A}"/>
              </a:ext>
            </a:extLst>
          </p:cNvPr>
          <p:cNvGrpSpPr/>
          <p:nvPr/>
        </p:nvGrpSpPr>
        <p:grpSpPr>
          <a:xfrm>
            <a:off x="5303806" y="1571550"/>
            <a:ext cx="358508" cy="377377"/>
            <a:chOff x="6010275" y="2171700"/>
            <a:chExt cx="603250" cy="635000"/>
          </a:xfrm>
        </p:grpSpPr>
        <p:sp>
          <p:nvSpPr>
            <p:cNvPr id="15" name="Oval 14">
              <a:extLst>
                <a:ext uri="{FF2B5EF4-FFF2-40B4-BE49-F238E27FC236}">
                  <a16:creationId xmlns:a16="http://schemas.microsoft.com/office/drawing/2014/main" id="{D967DA7F-76F0-331D-A7B3-D9530DA86009}"/>
                </a:ext>
              </a:extLst>
            </p:cNvPr>
            <p:cNvSpPr/>
            <p:nvPr/>
          </p:nvSpPr>
          <p:spPr>
            <a:xfrm rot="16200000">
              <a:off x="5994400" y="2187575"/>
              <a:ext cx="635000" cy="603250"/>
            </a:xfrm>
            <a:prstGeom prst="ellipse">
              <a:avLst/>
            </a:prstGeom>
            <a:solidFill>
              <a:schemeClr val="bg1"/>
            </a:solidFill>
            <a:ln w="38100">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081">
              <a:extLst>
                <a:ext uri="{FF2B5EF4-FFF2-40B4-BE49-F238E27FC236}">
                  <a16:creationId xmlns:a16="http://schemas.microsoft.com/office/drawing/2014/main" id="{F7D95254-28F2-E9C7-C748-87DF41ABC02A}"/>
                </a:ext>
              </a:extLst>
            </p:cNvPr>
            <p:cNvSpPr>
              <a:spLocks noChangeAspect="1" noEditPoints="1"/>
            </p:cNvSpPr>
            <p:nvPr/>
          </p:nvSpPr>
          <p:spPr bwMode="auto">
            <a:xfrm rot="16200000">
              <a:off x="6085313" y="2259747"/>
              <a:ext cx="453172" cy="458907"/>
            </a:xfrm>
            <a:custGeom>
              <a:avLst/>
              <a:gdLst>
                <a:gd name="T0" fmla="*/ 251 w 502"/>
                <a:gd name="T1" fmla="*/ 502 h 502"/>
                <a:gd name="T2" fmla="*/ 0 w 502"/>
                <a:gd name="T3" fmla="*/ 251 h 502"/>
                <a:gd name="T4" fmla="*/ 251 w 502"/>
                <a:gd name="T5" fmla="*/ 0 h 502"/>
                <a:gd name="T6" fmla="*/ 502 w 502"/>
                <a:gd name="T7" fmla="*/ 251 h 502"/>
                <a:gd name="T8" fmla="*/ 251 w 502"/>
                <a:gd name="T9" fmla="*/ 502 h 502"/>
                <a:gd name="T10" fmla="*/ 414 w 502"/>
                <a:gd name="T11" fmla="*/ 234 h 502"/>
                <a:gd name="T12" fmla="*/ 414 w 502"/>
                <a:gd name="T13" fmla="*/ 205 h 502"/>
                <a:gd name="T14" fmla="*/ 381 w 502"/>
                <a:gd name="T15" fmla="*/ 172 h 502"/>
                <a:gd name="T16" fmla="*/ 351 w 502"/>
                <a:gd name="T17" fmla="*/ 172 h 502"/>
                <a:gd name="T18" fmla="*/ 251 w 502"/>
                <a:gd name="T19" fmla="*/ 272 h 502"/>
                <a:gd name="T20" fmla="*/ 151 w 502"/>
                <a:gd name="T21" fmla="*/ 172 h 502"/>
                <a:gd name="T22" fmla="*/ 121 w 502"/>
                <a:gd name="T23" fmla="*/ 172 h 502"/>
                <a:gd name="T24" fmla="*/ 88 w 502"/>
                <a:gd name="T25" fmla="*/ 205 h 502"/>
                <a:gd name="T26" fmla="*/ 88 w 502"/>
                <a:gd name="T27" fmla="*/ 234 h 502"/>
                <a:gd name="T28" fmla="*/ 236 w 502"/>
                <a:gd name="T29" fmla="*/ 383 h 502"/>
                <a:gd name="T30" fmla="*/ 266 w 502"/>
                <a:gd name="T31" fmla="*/ 383 h 502"/>
                <a:gd name="T32" fmla="*/ 414 w 502"/>
                <a:gd name="T33" fmla="*/ 23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2" h="502">
                  <a:moveTo>
                    <a:pt x="251" y="502"/>
                  </a:moveTo>
                  <a:cubicBezTo>
                    <a:pt x="113" y="502"/>
                    <a:pt x="0" y="390"/>
                    <a:pt x="0" y="251"/>
                  </a:cubicBezTo>
                  <a:cubicBezTo>
                    <a:pt x="0" y="112"/>
                    <a:pt x="113" y="0"/>
                    <a:pt x="251" y="0"/>
                  </a:cubicBezTo>
                  <a:cubicBezTo>
                    <a:pt x="390" y="0"/>
                    <a:pt x="502" y="112"/>
                    <a:pt x="502" y="251"/>
                  </a:cubicBezTo>
                  <a:cubicBezTo>
                    <a:pt x="502" y="390"/>
                    <a:pt x="390" y="502"/>
                    <a:pt x="251" y="502"/>
                  </a:cubicBezTo>
                  <a:close/>
                  <a:moveTo>
                    <a:pt x="414" y="234"/>
                  </a:moveTo>
                  <a:cubicBezTo>
                    <a:pt x="422" y="226"/>
                    <a:pt x="422" y="213"/>
                    <a:pt x="414" y="205"/>
                  </a:cubicBezTo>
                  <a:cubicBezTo>
                    <a:pt x="381" y="172"/>
                    <a:pt x="381" y="172"/>
                    <a:pt x="381" y="172"/>
                  </a:cubicBezTo>
                  <a:cubicBezTo>
                    <a:pt x="373" y="163"/>
                    <a:pt x="360" y="163"/>
                    <a:pt x="351" y="172"/>
                  </a:cubicBezTo>
                  <a:cubicBezTo>
                    <a:pt x="251" y="272"/>
                    <a:pt x="251" y="272"/>
                    <a:pt x="251" y="272"/>
                  </a:cubicBezTo>
                  <a:cubicBezTo>
                    <a:pt x="151" y="172"/>
                    <a:pt x="151" y="172"/>
                    <a:pt x="151" y="172"/>
                  </a:cubicBezTo>
                  <a:cubicBezTo>
                    <a:pt x="143" y="163"/>
                    <a:pt x="130" y="163"/>
                    <a:pt x="121" y="172"/>
                  </a:cubicBezTo>
                  <a:cubicBezTo>
                    <a:pt x="88" y="205"/>
                    <a:pt x="88" y="205"/>
                    <a:pt x="88" y="205"/>
                  </a:cubicBezTo>
                  <a:cubicBezTo>
                    <a:pt x="80" y="213"/>
                    <a:pt x="80" y="226"/>
                    <a:pt x="88" y="234"/>
                  </a:cubicBezTo>
                  <a:cubicBezTo>
                    <a:pt x="236" y="383"/>
                    <a:pt x="236" y="383"/>
                    <a:pt x="236" y="383"/>
                  </a:cubicBezTo>
                  <a:cubicBezTo>
                    <a:pt x="245" y="391"/>
                    <a:pt x="258" y="391"/>
                    <a:pt x="266" y="383"/>
                  </a:cubicBezTo>
                  <a:lnTo>
                    <a:pt x="414" y="234"/>
                  </a:lnTo>
                  <a:close/>
                </a:path>
              </a:pathLst>
            </a:custGeom>
            <a:solidFill>
              <a:srgbClr val="002F56"/>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7" name="Textfeld 17">
            <a:extLst>
              <a:ext uri="{FF2B5EF4-FFF2-40B4-BE49-F238E27FC236}">
                <a16:creationId xmlns:a16="http://schemas.microsoft.com/office/drawing/2014/main" id="{03BB74E7-E222-5ED8-DBE6-C9614A3FCB9F}"/>
              </a:ext>
            </a:extLst>
          </p:cNvPr>
          <p:cNvSpPr txBox="1"/>
          <p:nvPr/>
        </p:nvSpPr>
        <p:spPr bwMode="gray">
          <a:xfrm>
            <a:off x="2279878" y="2917573"/>
            <a:ext cx="3002531" cy="272415"/>
          </a:xfrm>
          <a:prstGeom prst="roundRect">
            <a:avLst/>
          </a:prstGeom>
          <a:solidFill>
            <a:schemeClr val="tx2">
              <a:lumMod val="20000"/>
              <a:lumOff val="80000"/>
            </a:schemeClr>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0" tIns="0" rIns="0" bIns="0" rtlCol="0" anchor="ctr">
            <a:spAutoFit/>
          </a:bodyPr>
          <a:lstStyle/>
          <a:p>
            <a:pPr algn="ctr">
              <a:buClr>
                <a:srgbClr val="3C464B"/>
              </a:buClr>
            </a:pPr>
            <a:r>
              <a:rPr lang="en-US" sz="1600" b="1">
                <a:cs typeface="Calibri"/>
              </a:rPr>
              <a:t>High-Level Overview</a:t>
            </a:r>
          </a:p>
        </p:txBody>
      </p:sp>
      <p:sp>
        <p:nvSpPr>
          <p:cNvPr id="12" name="Oval 27">
            <a:extLst>
              <a:ext uri="{FF2B5EF4-FFF2-40B4-BE49-F238E27FC236}">
                <a16:creationId xmlns:a16="http://schemas.microsoft.com/office/drawing/2014/main" id="{1574950B-C07F-EE54-9CC8-E620F66CCF85}"/>
              </a:ext>
            </a:extLst>
          </p:cNvPr>
          <p:cNvSpPr>
            <a:spLocks noChangeArrowheads="1"/>
          </p:cNvSpPr>
          <p:nvPr>
            <p:custDataLst>
              <p:tags r:id="rId4"/>
            </p:custDataLst>
          </p:nvPr>
        </p:nvSpPr>
        <p:spPr bwMode="auto">
          <a:xfrm flipH="1">
            <a:off x="164272" y="2444151"/>
            <a:ext cx="1691245" cy="1968611"/>
          </a:xfrm>
          <a:prstGeom prst="roundRect">
            <a:avLst/>
          </a:prstGeom>
          <a:solidFill>
            <a:schemeClr val="bg1">
              <a:lumMod val="85000"/>
            </a:schemeClr>
          </a:solidFill>
          <a:ln w="38100" cmpd="sng">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45720" tIns="45720" rIns="45720" bIns="45720" anchor="ctr" anchorCtr="1">
            <a:no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r>
              <a:rPr lang="en-US">
                <a:solidFill>
                  <a:schemeClr val="tx1"/>
                </a:solidFill>
                <a:latin typeface="+mn-lt"/>
                <a:ea typeface="+mn-lt"/>
                <a:cs typeface="Arial" panose="020B0604020202020204" pitchFamily="34" charset="0"/>
              </a:rPr>
              <a:t>Analyze the themes in suicide prevention grant abstracts</a:t>
            </a:r>
            <a:endParaRPr lang="en-US">
              <a:solidFill>
                <a:schemeClr val="tx1"/>
              </a:solidFill>
              <a:latin typeface="+mn-lt"/>
              <a:cs typeface="Arial" panose="020B0604020202020204" pitchFamily="34" charset="0"/>
            </a:endParaRPr>
          </a:p>
        </p:txBody>
      </p:sp>
      <p:cxnSp>
        <p:nvCxnSpPr>
          <p:cNvPr id="24" name="Connector: Elbow 23">
            <a:extLst>
              <a:ext uri="{FF2B5EF4-FFF2-40B4-BE49-F238E27FC236}">
                <a16:creationId xmlns:a16="http://schemas.microsoft.com/office/drawing/2014/main" id="{B10489F4-1D63-28D2-B1A7-E4E35E5BFA52}"/>
              </a:ext>
            </a:extLst>
          </p:cNvPr>
          <p:cNvCxnSpPr>
            <a:cxnSpLocks/>
            <a:endCxn id="20" idx="1"/>
          </p:cNvCxnSpPr>
          <p:nvPr/>
        </p:nvCxnSpPr>
        <p:spPr>
          <a:xfrm rot="16200000" flipH="1">
            <a:off x="1989618" y="3468327"/>
            <a:ext cx="368486" cy="212034"/>
          </a:xfrm>
          <a:prstGeom prst="bentConnector2">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95541484-99AF-F6DF-BEF4-4D896318CE59}"/>
              </a:ext>
            </a:extLst>
          </p:cNvPr>
          <p:cNvCxnSpPr>
            <a:cxnSpLocks/>
            <a:stCxn id="12" idx="1"/>
            <a:endCxn id="7" idx="1"/>
          </p:cNvCxnSpPr>
          <p:nvPr/>
        </p:nvCxnSpPr>
        <p:spPr>
          <a:xfrm flipV="1">
            <a:off x="1855517" y="3053781"/>
            <a:ext cx="424361" cy="374676"/>
          </a:xfrm>
          <a:prstGeom prst="bentConnector3">
            <a:avLst>
              <a:gd name="adj1" fmla="val 50000"/>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8BF345E3-CAA5-DC85-9AF3-2AED4BE3ABE7}"/>
              </a:ext>
            </a:extLst>
          </p:cNvPr>
          <p:cNvSpPr>
            <a:spLocks noGrp="1"/>
          </p:cNvSpPr>
          <p:nvPr>
            <p:ph type="sldNum" sz="quarter" idx="12"/>
          </p:nvPr>
        </p:nvSpPr>
        <p:spPr/>
        <p:txBody>
          <a:bodyPr/>
          <a:lstStyle/>
          <a:p>
            <a:r>
              <a:rPr lang="en-US"/>
              <a:t>58</a:t>
            </a:r>
          </a:p>
        </p:txBody>
      </p:sp>
      <p:sp>
        <p:nvSpPr>
          <p:cNvPr id="20" name="Textfeld 17">
            <a:extLst>
              <a:ext uri="{FF2B5EF4-FFF2-40B4-BE49-F238E27FC236}">
                <a16:creationId xmlns:a16="http://schemas.microsoft.com/office/drawing/2014/main" id="{FAC00263-DA0D-2FC7-E24D-4D0B786B6994}"/>
              </a:ext>
            </a:extLst>
          </p:cNvPr>
          <p:cNvSpPr txBox="1"/>
          <p:nvPr/>
        </p:nvSpPr>
        <p:spPr bwMode="gray">
          <a:xfrm>
            <a:off x="2279878" y="3622379"/>
            <a:ext cx="3002531" cy="272415"/>
          </a:xfrm>
          <a:prstGeom prst="roundRect">
            <a:avLst/>
          </a:prstGeom>
          <a:solidFill>
            <a:schemeClr val="tx2">
              <a:lumMod val="20000"/>
              <a:lumOff val="80000"/>
            </a:schemeClr>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0" tIns="0" rIns="0" bIns="0" rtlCol="0" anchor="ctr">
            <a:spAutoFit/>
          </a:bodyPr>
          <a:lstStyle/>
          <a:p>
            <a:pPr algn="ctr">
              <a:buClr>
                <a:srgbClr val="3C464B"/>
              </a:buClr>
            </a:pPr>
            <a:r>
              <a:rPr lang="en-US" sz="1600" b="1">
                <a:cs typeface="Calibri"/>
              </a:rPr>
              <a:t>Project Analysis</a:t>
            </a:r>
          </a:p>
        </p:txBody>
      </p:sp>
    </p:spTree>
    <p:custDataLst>
      <p:tags r:id="rId1"/>
    </p:custDataLst>
    <p:extLst>
      <p:ext uri="{BB962C8B-B14F-4D97-AF65-F5344CB8AC3E}">
        <p14:creationId xmlns:p14="http://schemas.microsoft.com/office/powerpoint/2010/main" val="31263004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EF44C-3759-7756-6ABB-241891778056}"/>
              </a:ext>
            </a:extLst>
          </p:cNvPr>
          <p:cNvSpPr>
            <a:spLocks noGrp="1"/>
          </p:cNvSpPr>
          <p:nvPr>
            <p:ph type="title"/>
          </p:nvPr>
        </p:nvSpPr>
        <p:spPr>
          <a:xfrm>
            <a:off x="390524" y="97245"/>
            <a:ext cx="11400881" cy="680223"/>
          </a:xfrm>
        </p:spPr>
        <p:txBody>
          <a:bodyPr/>
          <a:lstStyle/>
          <a:p>
            <a:r>
              <a:rPr lang="en-US" sz="2800">
                <a:cs typeface="Calibri Light"/>
              </a:rPr>
              <a:t>Grant Thematic Analysis | High-Level Overview</a:t>
            </a:r>
            <a:endParaRPr lang="en-US" sz="2800"/>
          </a:p>
        </p:txBody>
      </p:sp>
      <p:sp>
        <p:nvSpPr>
          <p:cNvPr id="3" name="Slide Number Placeholder 2">
            <a:extLst>
              <a:ext uri="{FF2B5EF4-FFF2-40B4-BE49-F238E27FC236}">
                <a16:creationId xmlns:a16="http://schemas.microsoft.com/office/drawing/2014/main" id="{1CD4958A-C607-8372-328C-638D693D8F8D}"/>
              </a:ext>
            </a:extLst>
          </p:cNvPr>
          <p:cNvSpPr>
            <a:spLocks noGrp="1"/>
          </p:cNvSpPr>
          <p:nvPr>
            <p:ph type="sldNum" sz="quarter" idx="12"/>
          </p:nvPr>
        </p:nvSpPr>
        <p:spPr/>
        <p:txBody>
          <a:bodyPr/>
          <a:lstStyle/>
          <a:p>
            <a:r>
              <a:rPr lang="en-US"/>
              <a:t>59</a:t>
            </a:r>
          </a:p>
        </p:txBody>
      </p:sp>
      <p:sp>
        <p:nvSpPr>
          <p:cNvPr id="4" name="Rectangle 3">
            <a:extLst>
              <a:ext uri="{FF2B5EF4-FFF2-40B4-BE49-F238E27FC236}">
                <a16:creationId xmlns:a16="http://schemas.microsoft.com/office/drawing/2014/main" id="{4BD1D8E3-4CF9-47DF-A6D4-798615B45C83}"/>
              </a:ext>
            </a:extLst>
          </p:cNvPr>
          <p:cNvSpPr/>
          <p:nvPr/>
        </p:nvSpPr>
        <p:spPr>
          <a:xfrm>
            <a:off x="384358" y="1552723"/>
            <a:ext cx="3728541" cy="560021"/>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t>Methods</a:t>
            </a:r>
            <a:endParaRPr lang="en-US" sz="1600">
              <a:cs typeface="Calibri"/>
            </a:endParaRPr>
          </a:p>
        </p:txBody>
      </p:sp>
      <p:sp>
        <p:nvSpPr>
          <p:cNvPr id="7" name="Rectangle 6">
            <a:extLst>
              <a:ext uri="{FF2B5EF4-FFF2-40B4-BE49-F238E27FC236}">
                <a16:creationId xmlns:a16="http://schemas.microsoft.com/office/drawing/2014/main" id="{D6D08FA0-7079-B25C-E07C-F515B1663993}"/>
              </a:ext>
            </a:extLst>
          </p:cNvPr>
          <p:cNvSpPr/>
          <p:nvPr/>
        </p:nvSpPr>
        <p:spPr>
          <a:xfrm>
            <a:off x="386260" y="2103132"/>
            <a:ext cx="3726640" cy="4001249"/>
          </a:xfrm>
          <a:prstGeom prst="rect">
            <a:avLst/>
          </a:prstGeom>
          <a:no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US" sz="1400">
                <a:solidFill>
                  <a:schemeClr val="tx1"/>
                </a:solidFill>
                <a:cs typeface="Arial"/>
              </a:rPr>
              <a:t>The team utilized the </a:t>
            </a:r>
            <a:r>
              <a:rPr lang="en-US" sz="1400" err="1">
                <a:solidFill>
                  <a:schemeClr val="tx1"/>
                </a:solidFill>
                <a:cs typeface="Arial"/>
                <a:hlinkClick r:id="rId3">
                  <a:extLst>
                    <a:ext uri="{A12FA001-AC4F-418D-AE19-62706E023703}">
                      <ahyp:hlinkClr xmlns:ahyp="http://schemas.microsoft.com/office/drawing/2018/hyperlinkcolor" val="tx"/>
                    </a:ext>
                  </a:extLst>
                </a:hlinkClick>
              </a:rPr>
              <a:t>Longformer</a:t>
            </a:r>
            <a:r>
              <a:rPr lang="en-US" sz="1400">
                <a:solidFill>
                  <a:schemeClr val="tx1"/>
                </a:solidFill>
                <a:cs typeface="Arial"/>
                <a:hlinkClick r:id="rId3">
                  <a:extLst>
                    <a:ext uri="{A12FA001-AC4F-418D-AE19-62706E023703}">
                      <ahyp:hlinkClr xmlns:ahyp="http://schemas.microsoft.com/office/drawing/2018/hyperlinkcolor" val="tx"/>
                    </a:ext>
                  </a:extLst>
                </a:hlinkClick>
              </a:rPr>
              <a:t> </a:t>
            </a:r>
            <a:r>
              <a:rPr lang="en-US" sz="1400" err="1">
                <a:solidFill>
                  <a:schemeClr val="tx1"/>
                </a:solidFill>
                <a:cs typeface="Arial"/>
                <a:hlinkClick r:id="rId3">
                  <a:extLst>
                    <a:ext uri="{A12FA001-AC4F-418D-AE19-62706E023703}">
                      <ahyp:hlinkClr xmlns:ahyp="http://schemas.microsoft.com/office/drawing/2018/hyperlinkcolor" val="tx"/>
                    </a:ext>
                  </a:extLst>
                </a:hlinkClick>
              </a:rPr>
              <a:t>SciCo</a:t>
            </a:r>
            <a:r>
              <a:rPr lang="en-US" sz="1400">
                <a:solidFill>
                  <a:schemeClr val="tx1"/>
                </a:solidFill>
                <a:cs typeface="Arial"/>
              </a:rPr>
              <a:t> large language model, developed and trained by Allen AI for processing lengthy scientific documents, to turn document abstracts/publications into numerical data summaries </a:t>
            </a:r>
          </a:p>
          <a:p>
            <a:pPr marL="285750" indent="-285750">
              <a:buFont typeface="Arial" panose="020B0604020202020204" pitchFamily="34" charset="0"/>
              <a:buChar char="•"/>
            </a:pPr>
            <a:r>
              <a:rPr lang="en-US" sz="1400">
                <a:solidFill>
                  <a:schemeClr val="tx1"/>
                </a:solidFill>
                <a:cs typeface="Arial"/>
              </a:rPr>
              <a:t>A neural network machine learning model was trained using the Suicide Prevention Trials Database and Suicide Prevention project data classified by a subject matter expert</a:t>
            </a:r>
          </a:p>
          <a:p>
            <a:pPr marL="285750" indent="-285750">
              <a:buFont typeface="Arial" panose="020B0604020202020204" pitchFamily="34" charset="0"/>
              <a:buChar char="•"/>
            </a:pPr>
            <a:r>
              <a:rPr lang="en-US" sz="1400">
                <a:solidFill>
                  <a:schemeClr val="tx1"/>
                </a:solidFill>
                <a:cs typeface="Arial"/>
              </a:rPr>
              <a:t>The model was used to categorize projects in the Suicide Prevention AMP</a:t>
            </a:r>
          </a:p>
          <a:p>
            <a:pPr marL="285750" indent="-285750">
              <a:buFont typeface="Arial" panose="020B0604020202020204" pitchFamily="34" charset="0"/>
              <a:buChar char="•"/>
            </a:pPr>
            <a:r>
              <a:rPr lang="en-US" sz="1400">
                <a:solidFill>
                  <a:schemeClr val="tx1"/>
                </a:solidFill>
                <a:cs typeface="Arial"/>
              </a:rPr>
              <a:t>This process was repeated for each category visualized in the following section</a:t>
            </a:r>
          </a:p>
        </p:txBody>
      </p:sp>
      <p:sp>
        <p:nvSpPr>
          <p:cNvPr id="8" name="Rectangle 7">
            <a:extLst>
              <a:ext uri="{FF2B5EF4-FFF2-40B4-BE49-F238E27FC236}">
                <a16:creationId xmlns:a16="http://schemas.microsoft.com/office/drawing/2014/main" id="{9022756A-BD86-E3C9-BEF0-D1DC1EFE6DFD}"/>
              </a:ext>
            </a:extLst>
          </p:cNvPr>
          <p:cNvSpPr/>
          <p:nvPr/>
        </p:nvSpPr>
        <p:spPr>
          <a:xfrm>
            <a:off x="4213482" y="1552723"/>
            <a:ext cx="3845508" cy="560021"/>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t>Interpretation and Reliability </a:t>
            </a:r>
            <a:endParaRPr lang="en-US" sz="1600">
              <a:cs typeface="Calibri"/>
            </a:endParaRPr>
          </a:p>
        </p:txBody>
      </p:sp>
      <p:sp>
        <p:nvSpPr>
          <p:cNvPr id="9" name="Rectangle 8">
            <a:extLst>
              <a:ext uri="{FF2B5EF4-FFF2-40B4-BE49-F238E27FC236}">
                <a16:creationId xmlns:a16="http://schemas.microsoft.com/office/drawing/2014/main" id="{16AF21F9-5DD4-DFB2-996D-C4B8C2815354}"/>
              </a:ext>
            </a:extLst>
          </p:cNvPr>
          <p:cNvSpPr/>
          <p:nvPr/>
        </p:nvSpPr>
        <p:spPr>
          <a:xfrm>
            <a:off x="4213482" y="2103133"/>
            <a:ext cx="3845508" cy="4001249"/>
          </a:xfrm>
          <a:prstGeom prst="rect">
            <a:avLst/>
          </a:prstGeom>
          <a:no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US" sz="1400">
                <a:solidFill>
                  <a:schemeClr val="tx1"/>
                </a:solidFill>
                <a:cs typeface="Arial"/>
              </a:rPr>
              <a:t>This section is particularly useful at demonstrating </a:t>
            </a:r>
            <a:r>
              <a:rPr lang="en-US" sz="1400" b="1">
                <a:solidFill>
                  <a:schemeClr val="tx1"/>
                </a:solidFill>
                <a:cs typeface="Arial"/>
              </a:rPr>
              <a:t>overall trends and patterns</a:t>
            </a:r>
            <a:r>
              <a:rPr lang="en-US" sz="1400">
                <a:solidFill>
                  <a:schemeClr val="tx1"/>
                </a:solidFill>
                <a:cs typeface="Arial"/>
              </a:rPr>
              <a:t> in suicide prevention research</a:t>
            </a:r>
          </a:p>
          <a:p>
            <a:pPr marL="285750" indent="-285750">
              <a:buFont typeface="Arial" panose="020B0604020202020204" pitchFamily="34" charset="0"/>
              <a:buChar char="•"/>
            </a:pPr>
            <a:r>
              <a:rPr lang="en-US" sz="1400">
                <a:solidFill>
                  <a:schemeClr val="tx1"/>
                </a:solidFill>
                <a:cs typeface="Arial"/>
              </a:rPr>
              <a:t>While there may be a few misclassified projects, the aggregate distribution shows the true spread of the projects across categories (i.e., high confidence that general pattern of categorization is reliable at the aggregate vs. individual level)</a:t>
            </a:r>
          </a:p>
          <a:p>
            <a:pPr marL="285750" indent="-285750">
              <a:buFont typeface="Arial" panose="020B0604020202020204" pitchFamily="34" charset="0"/>
              <a:buChar char="•"/>
            </a:pPr>
            <a:r>
              <a:rPr lang="en-US" sz="1400">
                <a:solidFill>
                  <a:schemeClr val="tx1"/>
                </a:solidFill>
                <a:cs typeface="Arial"/>
              </a:rPr>
              <a:t>Visuals are represented as percentages rather than project counts to emphasize the importance of trends</a:t>
            </a:r>
          </a:p>
          <a:p>
            <a:pPr marL="285750" indent="-285750">
              <a:buFont typeface="Arial" panose="020B0604020202020204" pitchFamily="34" charset="0"/>
              <a:buChar char="•"/>
            </a:pPr>
            <a:r>
              <a:rPr lang="en-US" sz="1400">
                <a:solidFill>
                  <a:schemeClr val="tx1"/>
                </a:solidFill>
                <a:cs typeface="Arial"/>
              </a:rPr>
              <a:t>Accuracy is calculated by analyzing the results of a subset of AMP projects that were coded by hand by a subject matter expert</a:t>
            </a:r>
          </a:p>
          <a:p>
            <a:pPr marL="742950" lvl="1" indent="-285750">
              <a:buFont typeface="Arial" panose="020B0604020202020204" pitchFamily="34" charset="0"/>
              <a:buChar char="•"/>
            </a:pPr>
            <a:r>
              <a:rPr lang="en-US" sz="1400">
                <a:solidFill>
                  <a:schemeClr val="tx1"/>
                </a:solidFill>
                <a:cs typeface="Arial"/>
              </a:rPr>
              <a:t>Based on the hand-code projects, the average accuracy for the following section is expected to be about 85%</a:t>
            </a:r>
          </a:p>
        </p:txBody>
      </p:sp>
      <p:sp>
        <p:nvSpPr>
          <p:cNvPr id="11" name="TextBox 10">
            <a:extLst>
              <a:ext uri="{FF2B5EF4-FFF2-40B4-BE49-F238E27FC236}">
                <a16:creationId xmlns:a16="http://schemas.microsoft.com/office/drawing/2014/main" id="{24888D75-3A65-A861-73CD-ED359A65E01E}"/>
              </a:ext>
            </a:extLst>
          </p:cNvPr>
          <p:cNvSpPr txBox="1"/>
          <p:nvPr/>
        </p:nvSpPr>
        <p:spPr>
          <a:xfrm>
            <a:off x="272875" y="916192"/>
            <a:ext cx="11657823" cy="646331"/>
          </a:xfrm>
          <a:prstGeom prst="rect">
            <a:avLst/>
          </a:prstGeom>
          <a:noFill/>
        </p:spPr>
        <p:txBody>
          <a:bodyPr wrap="square" lIns="91440" tIns="45720" rIns="91440" bIns="45720" rtlCol="0" anchor="t">
            <a:spAutoFit/>
          </a:bodyPr>
          <a:lstStyle/>
          <a:p>
            <a:r>
              <a:rPr lang="en-US" b="1" i="1">
                <a:cs typeface="Calibri"/>
              </a:rPr>
              <a:t>Natural Language Processing techniques were utilized to extract information from project abstracts in order to categorize and understand common themes in Suicide Prevention AMP projects </a:t>
            </a:r>
          </a:p>
        </p:txBody>
      </p:sp>
      <p:sp>
        <p:nvSpPr>
          <p:cNvPr id="5" name="Rectangle 4">
            <a:extLst>
              <a:ext uri="{FF2B5EF4-FFF2-40B4-BE49-F238E27FC236}">
                <a16:creationId xmlns:a16="http://schemas.microsoft.com/office/drawing/2014/main" id="{0544595F-6185-9152-2EFC-3DEACFF8E679}"/>
              </a:ext>
            </a:extLst>
          </p:cNvPr>
          <p:cNvSpPr/>
          <p:nvPr/>
        </p:nvSpPr>
        <p:spPr>
          <a:xfrm>
            <a:off x="8187007" y="1566588"/>
            <a:ext cx="3384117" cy="560021"/>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Limitations</a:t>
            </a:r>
            <a:endParaRPr lang="en-US">
              <a:cs typeface="Calibri"/>
            </a:endParaRPr>
          </a:p>
        </p:txBody>
      </p:sp>
      <p:sp>
        <p:nvSpPr>
          <p:cNvPr id="12" name="Rectangle 11">
            <a:extLst>
              <a:ext uri="{FF2B5EF4-FFF2-40B4-BE49-F238E27FC236}">
                <a16:creationId xmlns:a16="http://schemas.microsoft.com/office/drawing/2014/main" id="{A82A292D-5CDF-CA87-5697-F4332F0A73C2}"/>
              </a:ext>
            </a:extLst>
          </p:cNvPr>
          <p:cNvSpPr/>
          <p:nvPr/>
        </p:nvSpPr>
        <p:spPr>
          <a:xfrm>
            <a:off x="8187007" y="2112744"/>
            <a:ext cx="3384117" cy="3991638"/>
          </a:xfrm>
          <a:prstGeom prst="rect">
            <a:avLst/>
          </a:prstGeom>
          <a:no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US" sz="1400">
                <a:solidFill>
                  <a:schemeClr val="tx1"/>
                </a:solidFill>
                <a:cs typeface="Calibri"/>
              </a:rPr>
              <a:t>Due to the limited information available in abstracts, some information could not be extracted for analysis.</a:t>
            </a:r>
            <a:endParaRPr lang="en-US" sz="1400">
              <a:solidFill>
                <a:schemeClr val="tx1"/>
              </a:solidFill>
              <a:cs typeface="Arial"/>
            </a:endParaRPr>
          </a:p>
          <a:p>
            <a:pPr marL="285750" indent="-285750">
              <a:buFont typeface="Arial" panose="020B0604020202020204" pitchFamily="34" charset="0"/>
              <a:buChar char="•"/>
            </a:pPr>
            <a:r>
              <a:rPr lang="en-US" sz="1400">
                <a:solidFill>
                  <a:schemeClr val="tx1"/>
                </a:solidFill>
                <a:cs typeface="Arial"/>
              </a:rPr>
              <a:t>Other categorizations were explored using Natural Language Processing techniques, but ultimately the abstracts did not have enough information to produce meaningful results.</a:t>
            </a:r>
          </a:p>
          <a:p>
            <a:pPr marL="285750" indent="-285750">
              <a:buFont typeface="Arial" panose="020B0604020202020204" pitchFamily="34" charset="0"/>
              <a:buChar char="•"/>
            </a:pPr>
            <a:r>
              <a:rPr lang="en-US" sz="1400">
                <a:solidFill>
                  <a:schemeClr val="tx1"/>
                </a:solidFill>
                <a:cs typeface="Arial"/>
              </a:rPr>
              <a:t>These categorizations included race and ethnic distributions of participants in research studies and military status of participants in research studies</a:t>
            </a:r>
          </a:p>
          <a:p>
            <a:pPr marL="285750" indent="-285750">
              <a:buFont typeface="Arial" panose="020B0604020202020204" pitchFamily="34" charset="0"/>
              <a:buChar char="•"/>
            </a:pPr>
            <a:r>
              <a:rPr lang="en-US" sz="1400">
                <a:solidFill>
                  <a:schemeClr val="tx1"/>
                </a:solidFill>
                <a:cs typeface="Arial"/>
              </a:rPr>
              <a:t> Some intervention categories are not represented due to their sparse presence in the data and limited discussion in project abstracts</a:t>
            </a:r>
          </a:p>
        </p:txBody>
      </p:sp>
    </p:spTree>
    <p:extLst>
      <p:ext uri="{BB962C8B-B14F-4D97-AF65-F5344CB8AC3E}">
        <p14:creationId xmlns:p14="http://schemas.microsoft.com/office/powerpoint/2010/main" val="1238077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97D6AC-9C8E-BDE6-F4C7-468BA356C02C}"/>
              </a:ext>
            </a:extLst>
          </p:cNvPr>
          <p:cNvSpPr/>
          <p:nvPr>
            <p:custDataLst>
              <p:tags r:id="rId2"/>
            </p:custDataLst>
          </p:nvPr>
        </p:nvSpPr>
        <p:spPr>
          <a:xfrm>
            <a:off x="1416337" y="2050327"/>
            <a:ext cx="10332720" cy="400869"/>
          </a:xfrm>
          <a:prstGeom prst="rect">
            <a:avLst/>
          </a:prstGeom>
          <a:solidFill>
            <a:srgbClr val="D9D9D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74127" rIns="0" bIns="74127" numCol="1" spcCol="0" rtlCol="0" fromWordArt="0" anchor="t" anchorCtr="0" forceAA="0" compatLnSpc="1">
            <a:prstTxWarp prst="textNoShape">
              <a:avLst/>
            </a:prstTxWarp>
            <a:noAutofit/>
          </a:bodyPr>
          <a:lstStyle/>
          <a:p>
            <a:pPr algn="ctr">
              <a:spcBef>
                <a:spcPct val="0"/>
              </a:spcBef>
              <a:spcAft>
                <a:spcPct val="0"/>
              </a:spcAft>
            </a:pPr>
            <a:endParaRPr lang="en-US" sz="1556">
              <a:solidFill>
                <a:schemeClr val="tx1"/>
              </a:solidFill>
            </a:endParaRPr>
          </a:p>
        </p:txBody>
      </p:sp>
      <p:sp>
        <p:nvSpPr>
          <p:cNvPr id="4" name="Rectangle 3">
            <a:extLst>
              <a:ext uri="{FF2B5EF4-FFF2-40B4-BE49-F238E27FC236}">
                <a16:creationId xmlns:a16="http://schemas.microsoft.com/office/drawing/2014/main" id="{6A0875B6-7761-7F64-7916-7B6354328325}"/>
              </a:ext>
            </a:extLst>
          </p:cNvPr>
          <p:cNvSpPr/>
          <p:nvPr>
            <p:custDataLst>
              <p:tags r:id="rId3"/>
            </p:custDataLst>
          </p:nvPr>
        </p:nvSpPr>
        <p:spPr>
          <a:xfrm>
            <a:off x="965343" y="1595823"/>
            <a:ext cx="10789920" cy="389222"/>
          </a:xfrm>
          <a:prstGeom prst="rect">
            <a:avLst/>
          </a:prstGeom>
          <a:solidFill>
            <a:srgbClr val="D9D9D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74127" rIns="0" bIns="74127" numCol="1" spcCol="0" rtlCol="0" fromWordArt="0" anchor="t" anchorCtr="0" forceAA="0" compatLnSpc="1">
            <a:prstTxWarp prst="textNoShape">
              <a:avLst/>
            </a:prstTxWarp>
            <a:noAutofit/>
          </a:bodyPr>
          <a:lstStyle/>
          <a:p>
            <a:pPr algn="ctr">
              <a:spcBef>
                <a:spcPct val="0"/>
              </a:spcBef>
              <a:spcAft>
                <a:spcPct val="0"/>
              </a:spcAft>
            </a:pPr>
            <a:endParaRPr lang="en-US" sz="1556">
              <a:solidFill>
                <a:schemeClr val="tx1"/>
              </a:solidFill>
            </a:endParaRPr>
          </a:p>
        </p:txBody>
      </p:sp>
      <p:sp>
        <p:nvSpPr>
          <p:cNvPr id="183" name="Rectangle 182">
            <a:hlinkClick r:id="rId28" action="ppaction://hlinksldjump"/>
            <a:extLst>
              <a:ext uri="{FF2B5EF4-FFF2-40B4-BE49-F238E27FC236}">
                <a16:creationId xmlns:a16="http://schemas.microsoft.com/office/drawing/2014/main" id="{75B566B4-FD91-EF38-EEBF-928E7EAA946B}"/>
              </a:ext>
            </a:extLst>
          </p:cNvPr>
          <p:cNvSpPr/>
          <p:nvPr>
            <p:custDataLst>
              <p:tags r:id="rId4"/>
            </p:custDataLst>
          </p:nvPr>
        </p:nvSpPr>
        <p:spPr>
          <a:xfrm>
            <a:off x="964288" y="5612999"/>
            <a:ext cx="4030091" cy="38922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Appendix</a:t>
            </a:r>
          </a:p>
        </p:txBody>
      </p:sp>
      <p:sp>
        <p:nvSpPr>
          <p:cNvPr id="182" name="Rectangle 181">
            <a:hlinkClick r:id="rId29" action="ppaction://hlinksldjump"/>
            <a:extLst>
              <a:ext uri="{FF2B5EF4-FFF2-40B4-BE49-F238E27FC236}">
                <a16:creationId xmlns:a16="http://schemas.microsoft.com/office/drawing/2014/main" id="{1B749BA5-853C-43E7-DE8E-455BCCD2A4B8}"/>
              </a:ext>
            </a:extLst>
          </p:cNvPr>
          <p:cNvSpPr/>
          <p:nvPr>
            <p:custDataLst>
              <p:tags r:id="rId5"/>
            </p:custDataLst>
          </p:nvPr>
        </p:nvSpPr>
        <p:spPr>
          <a:xfrm>
            <a:off x="513293" y="5595581"/>
            <a:ext cx="389222" cy="389223"/>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0" b="1">
                <a:solidFill>
                  <a:schemeClr val="bg1"/>
                </a:solidFill>
              </a:rPr>
              <a:t>4</a:t>
            </a:r>
            <a:endParaRPr lang="en-US" sz="1550" b="1">
              <a:solidFill>
                <a:schemeClr val="bg1"/>
              </a:solidFill>
              <a:cs typeface="Calibri"/>
            </a:endParaRPr>
          </a:p>
        </p:txBody>
      </p:sp>
      <p:sp>
        <p:nvSpPr>
          <p:cNvPr id="177" name="Rectangle 176">
            <a:hlinkClick r:id="rId30" action="ppaction://hlinksldjump"/>
            <a:extLst>
              <a:ext uri="{FF2B5EF4-FFF2-40B4-BE49-F238E27FC236}">
                <a16:creationId xmlns:a16="http://schemas.microsoft.com/office/drawing/2014/main" id="{2B794581-48BC-85AC-CFA6-C79A54BE747B}"/>
              </a:ext>
            </a:extLst>
          </p:cNvPr>
          <p:cNvSpPr/>
          <p:nvPr>
            <p:custDataLst>
              <p:tags r:id="rId6"/>
            </p:custDataLst>
          </p:nvPr>
        </p:nvSpPr>
        <p:spPr>
          <a:xfrm>
            <a:off x="965344" y="5141240"/>
            <a:ext cx="4030091"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Methods</a:t>
            </a:r>
          </a:p>
        </p:txBody>
      </p:sp>
      <p:sp>
        <p:nvSpPr>
          <p:cNvPr id="176" name="Rectangle 175">
            <a:hlinkClick r:id="rId31" action="ppaction://hlinksldjump"/>
            <a:extLst>
              <a:ext uri="{FF2B5EF4-FFF2-40B4-BE49-F238E27FC236}">
                <a16:creationId xmlns:a16="http://schemas.microsoft.com/office/drawing/2014/main" id="{04831C24-338B-C589-B46F-01BD5343F06E}"/>
              </a:ext>
            </a:extLst>
          </p:cNvPr>
          <p:cNvSpPr/>
          <p:nvPr>
            <p:custDataLst>
              <p:tags r:id="rId7"/>
            </p:custDataLst>
          </p:nvPr>
        </p:nvSpPr>
        <p:spPr>
          <a:xfrm>
            <a:off x="514349" y="5141240"/>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3</a:t>
            </a:r>
          </a:p>
        </p:txBody>
      </p:sp>
      <p:sp>
        <p:nvSpPr>
          <p:cNvPr id="173" name="Rectangle 172">
            <a:hlinkClick r:id="rId32" action="ppaction://hlinksldjump"/>
            <a:extLst>
              <a:ext uri="{FF2B5EF4-FFF2-40B4-BE49-F238E27FC236}">
                <a16:creationId xmlns:a16="http://schemas.microsoft.com/office/drawing/2014/main" id="{DFD7428F-4073-C173-629B-A7BAB4544841}"/>
              </a:ext>
            </a:extLst>
          </p:cNvPr>
          <p:cNvSpPr/>
          <p:nvPr>
            <p:custDataLst>
              <p:tags r:id="rId8"/>
            </p:custDataLst>
          </p:nvPr>
        </p:nvSpPr>
        <p:spPr>
          <a:xfrm>
            <a:off x="965344" y="3823295"/>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2.5</a:t>
            </a:r>
          </a:p>
        </p:txBody>
      </p:sp>
      <p:sp>
        <p:nvSpPr>
          <p:cNvPr id="170" name="Rectangle 169">
            <a:hlinkClick r:id="rId33" action="ppaction://hlinksldjump"/>
            <a:extLst>
              <a:ext uri="{FF2B5EF4-FFF2-40B4-BE49-F238E27FC236}">
                <a16:creationId xmlns:a16="http://schemas.microsoft.com/office/drawing/2014/main" id="{CE3B08EB-867B-4B5E-8936-998184981810}"/>
              </a:ext>
            </a:extLst>
          </p:cNvPr>
          <p:cNvSpPr/>
          <p:nvPr>
            <p:custDataLst>
              <p:tags r:id="rId9"/>
            </p:custDataLst>
          </p:nvPr>
        </p:nvSpPr>
        <p:spPr>
          <a:xfrm>
            <a:off x="965344" y="3390588"/>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2.4</a:t>
            </a:r>
          </a:p>
        </p:txBody>
      </p:sp>
      <p:sp>
        <p:nvSpPr>
          <p:cNvPr id="167" name="Rectangle 166">
            <a:hlinkClick r:id="rId34" action="ppaction://hlinksldjump"/>
            <a:extLst>
              <a:ext uri="{FF2B5EF4-FFF2-40B4-BE49-F238E27FC236}">
                <a16:creationId xmlns:a16="http://schemas.microsoft.com/office/drawing/2014/main" id="{03BC1964-4BD5-0668-82A2-F658A5C79422}"/>
              </a:ext>
            </a:extLst>
          </p:cNvPr>
          <p:cNvSpPr/>
          <p:nvPr>
            <p:custDataLst>
              <p:tags r:id="rId10"/>
            </p:custDataLst>
          </p:nvPr>
        </p:nvSpPr>
        <p:spPr>
          <a:xfrm>
            <a:off x="965344" y="2939593"/>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2.3</a:t>
            </a:r>
          </a:p>
        </p:txBody>
      </p:sp>
      <p:sp>
        <p:nvSpPr>
          <p:cNvPr id="164" name="Rectangle 163">
            <a:hlinkClick r:id="rId35" action="ppaction://hlinksldjump"/>
            <a:extLst>
              <a:ext uri="{FF2B5EF4-FFF2-40B4-BE49-F238E27FC236}">
                <a16:creationId xmlns:a16="http://schemas.microsoft.com/office/drawing/2014/main" id="{C9ADBCBA-EDFE-1F92-A40E-D4DC8C7292AE}"/>
              </a:ext>
            </a:extLst>
          </p:cNvPr>
          <p:cNvSpPr/>
          <p:nvPr>
            <p:custDataLst>
              <p:tags r:id="rId11"/>
            </p:custDataLst>
          </p:nvPr>
        </p:nvSpPr>
        <p:spPr>
          <a:xfrm>
            <a:off x="965344" y="2488598"/>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2.2</a:t>
            </a:r>
          </a:p>
        </p:txBody>
      </p:sp>
      <p:sp>
        <p:nvSpPr>
          <p:cNvPr id="162" name="Rectangle 161">
            <a:hlinkClick r:id="rId36" action="ppaction://hlinksldjump"/>
            <a:extLst>
              <a:ext uri="{FF2B5EF4-FFF2-40B4-BE49-F238E27FC236}">
                <a16:creationId xmlns:a16="http://schemas.microsoft.com/office/drawing/2014/main" id="{ACF87887-FA77-EA3B-C02F-037BE6E775AA}"/>
              </a:ext>
            </a:extLst>
          </p:cNvPr>
          <p:cNvSpPr/>
          <p:nvPr>
            <p:custDataLst>
              <p:tags r:id="rId12"/>
            </p:custDataLst>
          </p:nvPr>
        </p:nvSpPr>
        <p:spPr>
          <a:xfrm>
            <a:off x="1416338" y="2037603"/>
            <a:ext cx="3579097" cy="38922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Introduction</a:t>
            </a:r>
          </a:p>
        </p:txBody>
      </p:sp>
      <p:sp>
        <p:nvSpPr>
          <p:cNvPr id="161" name="Rectangle 160">
            <a:hlinkClick r:id="rId36" action="ppaction://hlinksldjump"/>
            <a:extLst>
              <a:ext uri="{FF2B5EF4-FFF2-40B4-BE49-F238E27FC236}">
                <a16:creationId xmlns:a16="http://schemas.microsoft.com/office/drawing/2014/main" id="{9AE428D3-E97D-C34A-28B4-3A4F758E0D6B}"/>
              </a:ext>
            </a:extLst>
          </p:cNvPr>
          <p:cNvSpPr/>
          <p:nvPr>
            <p:custDataLst>
              <p:tags r:id="rId13"/>
            </p:custDataLst>
          </p:nvPr>
        </p:nvSpPr>
        <p:spPr>
          <a:xfrm>
            <a:off x="965344" y="2037603"/>
            <a:ext cx="389222" cy="389223"/>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2.1</a:t>
            </a:r>
          </a:p>
        </p:txBody>
      </p:sp>
      <p:sp>
        <p:nvSpPr>
          <p:cNvPr id="158" name="Rectangle 157">
            <a:hlinkClick r:id="rId36" action="ppaction://hlinksldjump"/>
            <a:extLst>
              <a:ext uri="{FF2B5EF4-FFF2-40B4-BE49-F238E27FC236}">
                <a16:creationId xmlns:a16="http://schemas.microsoft.com/office/drawing/2014/main" id="{3C7EA948-68F5-20D2-E3E6-8AFC99678516}"/>
              </a:ext>
            </a:extLst>
          </p:cNvPr>
          <p:cNvSpPr/>
          <p:nvPr>
            <p:custDataLst>
              <p:tags r:id="rId14"/>
            </p:custDataLst>
          </p:nvPr>
        </p:nvSpPr>
        <p:spPr>
          <a:xfrm>
            <a:off x="965344" y="1630154"/>
            <a:ext cx="4030091"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Key Findings</a:t>
            </a:r>
          </a:p>
        </p:txBody>
      </p:sp>
      <p:sp>
        <p:nvSpPr>
          <p:cNvPr id="157" name="Rectangle 156">
            <a:hlinkClick r:id="rId36" action="ppaction://hlinksldjump"/>
            <a:extLst>
              <a:ext uri="{FF2B5EF4-FFF2-40B4-BE49-F238E27FC236}">
                <a16:creationId xmlns:a16="http://schemas.microsoft.com/office/drawing/2014/main" id="{A19FCA9D-9F5C-9CC7-8AD8-7AAFCDA56EE6}"/>
              </a:ext>
            </a:extLst>
          </p:cNvPr>
          <p:cNvSpPr/>
          <p:nvPr>
            <p:custDataLst>
              <p:tags r:id="rId15"/>
            </p:custDataLst>
          </p:nvPr>
        </p:nvSpPr>
        <p:spPr>
          <a:xfrm>
            <a:off x="514349" y="1630154"/>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a:t>
            </a:r>
          </a:p>
        </p:txBody>
      </p:sp>
      <p:sp>
        <p:nvSpPr>
          <p:cNvPr id="155" name="Rectangle 154">
            <a:hlinkClick r:id="rId37" action="ppaction://hlinksldjump"/>
            <a:extLst>
              <a:ext uri="{FF2B5EF4-FFF2-40B4-BE49-F238E27FC236}">
                <a16:creationId xmlns:a16="http://schemas.microsoft.com/office/drawing/2014/main" id="{64D4A2D5-2D62-5B9F-0A3A-99F2223C982D}"/>
              </a:ext>
            </a:extLst>
          </p:cNvPr>
          <p:cNvSpPr/>
          <p:nvPr>
            <p:custDataLst>
              <p:tags r:id="rId16"/>
            </p:custDataLst>
          </p:nvPr>
        </p:nvSpPr>
        <p:spPr>
          <a:xfrm>
            <a:off x="965344" y="1205286"/>
            <a:ext cx="4030091" cy="38922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Executive Summary</a:t>
            </a:r>
          </a:p>
        </p:txBody>
      </p:sp>
      <p:sp>
        <p:nvSpPr>
          <p:cNvPr id="154" name="Rectangle 153">
            <a:hlinkClick r:id="rId32" action="ppaction://hlinksldjump"/>
            <a:extLst>
              <a:ext uri="{FF2B5EF4-FFF2-40B4-BE49-F238E27FC236}">
                <a16:creationId xmlns:a16="http://schemas.microsoft.com/office/drawing/2014/main" id="{EBC105E6-3DD1-FBD9-32AB-5E308DBA2A78}"/>
              </a:ext>
            </a:extLst>
          </p:cNvPr>
          <p:cNvSpPr/>
          <p:nvPr>
            <p:custDataLst>
              <p:tags r:id="rId17"/>
            </p:custDataLst>
          </p:nvPr>
        </p:nvSpPr>
        <p:spPr>
          <a:xfrm>
            <a:off x="514349" y="1205286"/>
            <a:ext cx="389222" cy="389223"/>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1</a:t>
            </a:r>
          </a:p>
        </p:txBody>
      </p:sp>
      <p:sp>
        <p:nvSpPr>
          <p:cNvPr id="153" name="Title 152">
            <a:extLst>
              <a:ext uri="{FF2B5EF4-FFF2-40B4-BE49-F238E27FC236}">
                <a16:creationId xmlns:a16="http://schemas.microsoft.com/office/drawing/2014/main" id="{AE156AD7-270C-DA2D-BCB4-AE84976E3F64}"/>
              </a:ext>
            </a:extLst>
          </p:cNvPr>
          <p:cNvSpPr>
            <a:spLocks noGrp="1"/>
          </p:cNvSpPr>
          <p:nvPr>
            <p:ph type="title"/>
            <p:custDataLst>
              <p:tags r:id="rId18"/>
            </p:custDataLst>
          </p:nvPr>
        </p:nvSpPr>
        <p:spPr/>
        <p:txBody>
          <a:bodyPr/>
          <a:lstStyle/>
          <a:p>
            <a:r>
              <a:rPr lang="en-US" sz="2800"/>
              <a:t>Table of Contents</a:t>
            </a:r>
          </a:p>
        </p:txBody>
      </p:sp>
      <p:sp>
        <p:nvSpPr>
          <p:cNvPr id="3" name="Slide Number Placeholder 2">
            <a:extLst>
              <a:ext uri="{FF2B5EF4-FFF2-40B4-BE49-F238E27FC236}">
                <a16:creationId xmlns:a16="http://schemas.microsoft.com/office/drawing/2014/main" id="{75277F90-0AE7-1324-E21E-263D78226E71}"/>
              </a:ext>
            </a:extLst>
          </p:cNvPr>
          <p:cNvSpPr>
            <a:spLocks noGrp="1"/>
          </p:cNvSpPr>
          <p:nvPr>
            <p:ph type="sldNum" sz="quarter" idx="12"/>
          </p:nvPr>
        </p:nvSpPr>
        <p:spPr>
          <a:xfrm>
            <a:off x="4724400" y="6307524"/>
            <a:ext cx="2743200" cy="365125"/>
          </a:xfrm>
        </p:spPr>
        <p:txBody>
          <a:bodyPr/>
          <a:lstStyle/>
          <a:p>
            <a:fld id="{61ED25BF-8B08-481C-9175-42CBF3C8334C}" type="slidenum">
              <a:rPr lang="en-US" smtClean="0"/>
              <a:pPr/>
              <a:t>6</a:t>
            </a:fld>
            <a:endParaRPr lang="en-US"/>
          </a:p>
        </p:txBody>
      </p:sp>
      <p:cxnSp>
        <p:nvCxnSpPr>
          <p:cNvPr id="185" name="Straight Connector 184">
            <a:extLst>
              <a:ext uri="{FF2B5EF4-FFF2-40B4-BE49-F238E27FC236}">
                <a16:creationId xmlns:a16="http://schemas.microsoft.com/office/drawing/2014/main" id="{00C42B0E-C1F7-5C67-4FEE-5393EF0EEF14}"/>
              </a:ext>
            </a:extLst>
          </p:cNvPr>
          <p:cNvCxnSpPr>
            <a:cxnSpLocks/>
          </p:cNvCxnSpPr>
          <p:nvPr/>
        </p:nvCxnSpPr>
        <p:spPr>
          <a:xfrm>
            <a:off x="2892835" y="1402767"/>
            <a:ext cx="822960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AB9624E8-128C-0899-83A0-4EBE1A08BA56}"/>
              </a:ext>
            </a:extLst>
          </p:cNvPr>
          <p:cNvCxnSpPr>
            <a:cxnSpLocks/>
          </p:cNvCxnSpPr>
          <p:nvPr/>
        </p:nvCxnSpPr>
        <p:spPr>
          <a:xfrm flipV="1">
            <a:off x="2306510" y="1839949"/>
            <a:ext cx="8792917" cy="2134"/>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2E5D82FD-E208-864A-F7AD-FEDB92FB274E}"/>
              </a:ext>
            </a:extLst>
          </p:cNvPr>
          <p:cNvCxnSpPr>
            <a:cxnSpLocks/>
          </p:cNvCxnSpPr>
          <p:nvPr/>
        </p:nvCxnSpPr>
        <p:spPr>
          <a:xfrm>
            <a:off x="2671887" y="2314659"/>
            <a:ext cx="8438249"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5B575469-34FF-3619-6549-91E774D444EC}"/>
              </a:ext>
            </a:extLst>
          </p:cNvPr>
          <p:cNvCxnSpPr>
            <a:cxnSpLocks/>
          </p:cNvCxnSpPr>
          <p:nvPr/>
        </p:nvCxnSpPr>
        <p:spPr>
          <a:xfrm flipV="1">
            <a:off x="1915388" y="5340009"/>
            <a:ext cx="9200348"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935F5FCA-8D45-6671-BF21-3B58BE7B5B09}"/>
              </a:ext>
            </a:extLst>
          </p:cNvPr>
          <p:cNvCxnSpPr>
            <a:cxnSpLocks/>
          </p:cNvCxnSpPr>
          <p:nvPr/>
        </p:nvCxnSpPr>
        <p:spPr>
          <a:xfrm flipV="1">
            <a:off x="2053359" y="5786985"/>
            <a:ext cx="905256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 name="Rectangle 7">
            <a:hlinkClick r:id="rId34" action="ppaction://hlinksldjump"/>
            <a:extLst>
              <a:ext uri="{FF2B5EF4-FFF2-40B4-BE49-F238E27FC236}">
                <a16:creationId xmlns:a16="http://schemas.microsoft.com/office/drawing/2014/main" id="{AD3C91A2-C074-F570-0CEA-A66FC48FFE1F}"/>
              </a:ext>
            </a:extLst>
          </p:cNvPr>
          <p:cNvSpPr/>
          <p:nvPr>
            <p:custDataLst>
              <p:tags r:id="rId19"/>
            </p:custDataLst>
          </p:nvPr>
        </p:nvSpPr>
        <p:spPr>
          <a:xfrm>
            <a:off x="1437155" y="3371165"/>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VA Investigator Distribution Analysis</a:t>
            </a:r>
          </a:p>
        </p:txBody>
      </p:sp>
      <p:sp>
        <p:nvSpPr>
          <p:cNvPr id="9" name="Rectangle 8">
            <a:hlinkClick r:id="rId38" action="ppaction://hlinksldjump"/>
            <a:extLst>
              <a:ext uri="{FF2B5EF4-FFF2-40B4-BE49-F238E27FC236}">
                <a16:creationId xmlns:a16="http://schemas.microsoft.com/office/drawing/2014/main" id="{F580796C-89F3-4202-A5CC-C8B238E3AF68}"/>
              </a:ext>
            </a:extLst>
          </p:cNvPr>
          <p:cNvSpPr/>
          <p:nvPr>
            <p:custDataLst>
              <p:tags r:id="rId20"/>
            </p:custDataLst>
          </p:nvPr>
        </p:nvSpPr>
        <p:spPr>
          <a:xfrm>
            <a:off x="1416338" y="2939593"/>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Suicide Prevention Research Impact Network (SPRINT) Analysis </a:t>
            </a:r>
          </a:p>
        </p:txBody>
      </p:sp>
      <p:sp>
        <p:nvSpPr>
          <p:cNvPr id="11" name="Rectangle 10">
            <a:hlinkClick r:id="rId39" action="ppaction://hlinksldjump"/>
            <a:extLst>
              <a:ext uri="{FF2B5EF4-FFF2-40B4-BE49-F238E27FC236}">
                <a16:creationId xmlns:a16="http://schemas.microsoft.com/office/drawing/2014/main" id="{C4C77EAA-891B-1BC5-6B98-0D2591FEA775}"/>
              </a:ext>
            </a:extLst>
          </p:cNvPr>
          <p:cNvSpPr/>
          <p:nvPr>
            <p:custDataLst>
              <p:tags r:id="rId21"/>
            </p:custDataLst>
          </p:nvPr>
        </p:nvSpPr>
        <p:spPr>
          <a:xfrm>
            <a:off x="1416338" y="2488598"/>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VA Project Distribution Analysis</a:t>
            </a:r>
          </a:p>
        </p:txBody>
      </p:sp>
      <p:cxnSp>
        <p:nvCxnSpPr>
          <p:cNvPr id="13" name="Straight Connector 12">
            <a:extLst>
              <a:ext uri="{FF2B5EF4-FFF2-40B4-BE49-F238E27FC236}">
                <a16:creationId xmlns:a16="http://schemas.microsoft.com/office/drawing/2014/main" id="{55EBDD96-4192-FE1C-1A27-C32F21A0ABDF}"/>
              </a:ext>
            </a:extLst>
          </p:cNvPr>
          <p:cNvCxnSpPr>
            <a:cxnSpLocks/>
          </p:cNvCxnSpPr>
          <p:nvPr/>
        </p:nvCxnSpPr>
        <p:spPr>
          <a:xfrm flipV="1">
            <a:off x="4276436" y="2684485"/>
            <a:ext cx="6820447"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96566B-6EDD-5DC8-1EB2-B99BAE12AF1D}"/>
              </a:ext>
            </a:extLst>
          </p:cNvPr>
          <p:cNvCxnSpPr>
            <a:cxnSpLocks/>
          </p:cNvCxnSpPr>
          <p:nvPr/>
        </p:nvCxnSpPr>
        <p:spPr>
          <a:xfrm>
            <a:off x="6712435" y="3134204"/>
            <a:ext cx="438912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980683E-FB3E-6134-7B04-061D1DBD0364}"/>
              </a:ext>
            </a:extLst>
          </p:cNvPr>
          <p:cNvCxnSpPr>
            <a:cxnSpLocks/>
          </p:cNvCxnSpPr>
          <p:nvPr/>
        </p:nvCxnSpPr>
        <p:spPr>
          <a:xfrm>
            <a:off x="4724400" y="3572474"/>
            <a:ext cx="6400800" cy="1"/>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D85064F-7D9F-EE5A-2DCF-37ABC0B756B1}"/>
              </a:ext>
            </a:extLst>
          </p:cNvPr>
          <p:cNvCxnSpPr>
            <a:cxnSpLocks/>
          </p:cNvCxnSpPr>
          <p:nvPr/>
        </p:nvCxnSpPr>
        <p:spPr>
          <a:xfrm>
            <a:off x="3609000" y="4017623"/>
            <a:ext cx="749808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6" name="Rectangle 45">
            <a:hlinkClick r:id="rId40" action="ppaction://hlinksldjump"/>
            <a:extLst>
              <a:ext uri="{FF2B5EF4-FFF2-40B4-BE49-F238E27FC236}">
                <a16:creationId xmlns:a16="http://schemas.microsoft.com/office/drawing/2014/main" id="{59994B8E-8FA0-270A-7B1A-272CBB88324F}"/>
              </a:ext>
            </a:extLst>
          </p:cNvPr>
          <p:cNvSpPr/>
          <p:nvPr>
            <p:custDataLst>
              <p:tags r:id="rId22"/>
            </p:custDataLst>
          </p:nvPr>
        </p:nvSpPr>
        <p:spPr>
          <a:xfrm>
            <a:off x="1416338" y="3823235"/>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Grant Thematic Analysis</a:t>
            </a:r>
          </a:p>
        </p:txBody>
      </p:sp>
      <p:sp>
        <p:nvSpPr>
          <p:cNvPr id="20" name="Rectangle 19">
            <a:hlinkClick r:id="rId32" action="ppaction://hlinksldjump"/>
            <a:extLst>
              <a:ext uri="{FF2B5EF4-FFF2-40B4-BE49-F238E27FC236}">
                <a16:creationId xmlns:a16="http://schemas.microsoft.com/office/drawing/2014/main" id="{5E3F5931-5CE6-137D-A1DA-A3458EAF8905}"/>
              </a:ext>
            </a:extLst>
          </p:cNvPr>
          <p:cNvSpPr/>
          <p:nvPr>
            <p:custDataLst>
              <p:tags r:id="rId23"/>
            </p:custDataLst>
          </p:nvPr>
        </p:nvSpPr>
        <p:spPr>
          <a:xfrm>
            <a:off x="962296" y="4268303"/>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2.6</a:t>
            </a:r>
          </a:p>
        </p:txBody>
      </p:sp>
      <p:cxnSp>
        <p:nvCxnSpPr>
          <p:cNvPr id="21" name="Straight Connector 20">
            <a:extLst>
              <a:ext uri="{FF2B5EF4-FFF2-40B4-BE49-F238E27FC236}">
                <a16:creationId xmlns:a16="http://schemas.microsoft.com/office/drawing/2014/main" id="{97D6B8C9-D5FF-4281-2936-46507E939FE7}"/>
              </a:ext>
            </a:extLst>
          </p:cNvPr>
          <p:cNvCxnSpPr>
            <a:cxnSpLocks/>
          </p:cNvCxnSpPr>
          <p:nvPr/>
        </p:nvCxnSpPr>
        <p:spPr>
          <a:xfrm>
            <a:off x="4878572" y="4465224"/>
            <a:ext cx="621792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2" name="Rectangle 21">
            <a:hlinkClick r:id="rId41" action="ppaction://hlinksldjump"/>
            <a:extLst>
              <a:ext uri="{FF2B5EF4-FFF2-40B4-BE49-F238E27FC236}">
                <a16:creationId xmlns:a16="http://schemas.microsoft.com/office/drawing/2014/main" id="{6160272F-6F54-A456-FC04-DD34A60E5F6C}"/>
              </a:ext>
            </a:extLst>
          </p:cNvPr>
          <p:cNvSpPr/>
          <p:nvPr>
            <p:custDataLst>
              <p:tags r:id="rId24"/>
            </p:custDataLst>
          </p:nvPr>
        </p:nvSpPr>
        <p:spPr>
          <a:xfrm>
            <a:off x="1413290" y="4259099"/>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VA Medical Center Distribution Analysis</a:t>
            </a:r>
          </a:p>
        </p:txBody>
      </p:sp>
      <p:sp>
        <p:nvSpPr>
          <p:cNvPr id="24" name="Rectangle 23">
            <a:hlinkClick r:id="rId32" action="ppaction://hlinksldjump"/>
            <a:extLst>
              <a:ext uri="{FF2B5EF4-FFF2-40B4-BE49-F238E27FC236}">
                <a16:creationId xmlns:a16="http://schemas.microsoft.com/office/drawing/2014/main" id="{1495B1A5-98E1-FE54-947F-D25B4FD8031D}"/>
              </a:ext>
            </a:extLst>
          </p:cNvPr>
          <p:cNvSpPr/>
          <p:nvPr>
            <p:custDataLst>
              <p:tags r:id="rId25"/>
            </p:custDataLst>
          </p:nvPr>
        </p:nvSpPr>
        <p:spPr>
          <a:xfrm>
            <a:off x="957938" y="4699382"/>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2.7</a:t>
            </a:r>
          </a:p>
        </p:txBody>
      </p:sp>
      <p:cxnSp>
        <p:nvCxnSpPr>
          <p:cNvPr id="25" name="Straight Connector 24">
            <a:extLst>
              <a:ext uri="{FF2B5EF4-FFF2-40B4-BE49-F238E27FC236}">
                <a16:creationId xmlns:a16="http://schemas.microsoft.com/office/drawing/2014/main" id="{BB32FA31-6B45-6D08-832F-4C108122CA20}"/>
              </a:ext>
            </a:extLst>
          </p:cNvPr>
          <p:cNvCxnSpPr>
            <a:cxnSpLocks/>
          </p:cNvCxnSpPr>
          <p:nvPr/>
        </p:nvCxnSpPr>
        <p:spPr>
          <a:xfrm>
            <a:off x="5261867" y="4905012"/>
            <a:ext cx="585216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6" name="Rectangle 25">
            <a:hlinkClick r:id="rId42" action="ppaction://hlinksldjump"/>
            <a:extLst>
              <a:ext uri="{FF2B5EF4-FFF2-40B4-BE49-F238E27FC236}">
                <a16:creationId xmlns:a16="http://schemas.microsoft.com/office/drawing/2014/main" id="{591D5D2C-8590-22CF-4C91-60D0B72539CA}"/>
              </a:ext>
            </a:extLst>
          </p:cNvPr>
          <p:cNvSpPr/>
          <p:nvPr>
            <p:custDataLst>
              <p:tags r:id="rId26"/>
            </p:custDataLst>
          </p:nvPr>
        </p:nvSpPr>
        <p:spPr>
          <a:xfrm>
            <a:off x="1408932" y="4699322"/>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Analysis of Relevant Research Beyond the VA</a:t>
            </a:r>
          </a:p>
        </p:txBody>
      </p:sp>
      <p:sp>
        <p:nvSpPr>
          <p:cNvPr id="10" name="TextBox 9">
            <a:extLst>
              <a:ext uri="{FF2B5EF4-FFF2-40B4-BE49-F238E27FC236}">
                <a16:creationId xmlns:a16="http://schemas.microsoft.com/office/drawing/2014/main" id="{58AA891F-1B48-B5DB-7E8B-02DF2E83C663}"/>
              </a:ext>
            </a:extLst>
          </p:cNvPr>
          <p:cNvSpPr txBox="1"/>
          <p:nvPr/>
        </p:nvSpPr>
        <p:spPr>
          <a:xfrm>
            <a:off x="11129506" y="1224172"/>
            <a:ext cx="617980" cy="307777"/>
          </a:xfrm>
          <a:prstGeom prst="rect">
            <a:avLst/>
          </a:prstGeom>
          <a:noFill/>
        </p:spPr>
        <p:txBody>
          <a:bodyPr wrap="square" lIns="91440" tIns="45720" rIns="91440" bIns="45720" rtlCol="0" anchor="t">
            <a:spAutoFit/>
          </a:bodyPr>
          <a:lstStyle/>
          <a:p>
            <a:r>
              <a:rPr lang="en-US" sz="1400" b="1"/>
              <a:t>3 – 5</a:t>
            </a:r>
          </a:p>
        </p:txBody>
      </p:sp>
      <p:sp>
        <p:nvSpPr>
          <p:cNvPr id="15" name="TextBox 14">
            <a:extLst>
              <a:ext uri="{FF2B5EF4-FFF2-40B4-BE49-F238E27FC236}">
                <a16:creationId xmlns:a16="http://schemas.microsoft.com/office/drawing/2014/main" id="{28955D84-E13C-CA9F-E1EF-BB71F136D2AB}"/>
              </a:ext>
            </a:extLst>
          </p:cNvPr>
          <p:cNvSpPr txBox="1"/>
          <p:nvPr/>
        </p:nvSpPr>
        <p:spPr>
          <a:xfrm>
            <a:off x="11129506" y="1655018"/>
            <a:ext cx="796935" cy="307777"/>
          </a:xfrm>
          <a:prstGeom prst="rect">
            <a:avLst/>
          </a:prstGeom>
          <a:noFill/>
        </p:spPr>
        <p:txBody>
          <a:bodyPr wrap="square" lIns="91440" tIns="45720" rIns="91440" bIns="45720" rtlCol="0" anchor="t">
            <a:spAutoFit/>
          </a:bodyPr>
          <a:lstStyle/>
          <a:p>
            <a:r>
              <a:rPr lang="en-US" sz="1400" b="1" dirty="0"/>
              <a:t>6 – 78  </a:t>
            </a:r>
          </a:p>
        </p:txBody>
      </p:sp>
      <p:sp>
        <p:nvSpPr>
          <p:cNvPr id="18" name="TextBox 17">
            <a:extLst>
              <a:ext uri="{FF2B5EF4-FFF2-40B4-BE49-F238E27FC236}">
                <a16:creationId xmlns:a16="http://schemas.microsoft.com/office/drawing/2014/main" id="{B8863535-C863-2106-EBE1-50329DC8E43E}"/>
              </a:ext>
            </a:extLst>
          </p:cNvPr>
          <p:cNvSpPr txBox="1"/>
          <p:nvPr/>
        </p:nvSpPr>
        <p:spPr>
          <a:xfrm>
            <a:off x="11140215" y="2070116"/>
            <a:ext cx="686646" cy="307777"/>
          </a:xfrm>
          <a:prstGeom prst="rect">
            <a:avLst/>
          </a:prstGeom>
          <a:noFill/>
        </p:spPr>
        <p:txBody>
          <a:bodyPr wrap="square" lIns="91440" tIns="45720" rIns="91440" bIns="45720" rtlCol="0" anchor="t">
            <a:spAutoFit/>
          </a:bodyPr>
          <a:lstStyle/>
          <a:p>
            <a:r>
              <a:rPr lang="en-US" sz="1400" b="1"/>
              <a:t>6 - 7</a:t>
            </a:r>
          </a:p>
        </p:txBody>
      </p:sp>
      <p:sp>
        <p:nvSpPr>
          <p:cNvPr id="27" name="TextBox 26">
            <a:extLst>
              <a:ext uri="{FF2B5EF4-FFF2-40B4-BE49-F238E27FC236}">
                <a16:creationId xmlns:a16="http://schemas.microsoft.com/office/drawing/2014/main" id="{BD0429E0-19D2-EF0E-E7C0-2252CCE5F887}"/>
              </a:ext>
            </a:extLst>
          </p:cNvPr>
          <p:cNvSpPr txBox="1"/>
          <p:nvPr/>
        </p:nvSpPr>
        <p:spPr>
          <a:xfrm>
            <a:off x="11126961" y="2966474"/>
            <a:ext cx="854971" cy="307777"/>
          </a:xfrm>
          <a:prstGeom prst="rect">
            <a:avLst/>
          </a:prstGeom>
          <a:noFill/>
        </p:spPr>
        <p:txBody>
          <a:bodyPr wrap="square" lIns="91440" tIns="45720" rIns="91440" bIns="45720" rtlCol="0" anchor="t">
            <a:spAutoFit/>
          </a:bodyPr>
          <a:lstStyle/>
          <a:p>
            <a:r>
              <a:rPr lang="en-US" sz="1400" b="1"/>
              <a:t>31 – 37 </a:t>
            </a:r>
          </a:p>
        </p:txBody>
      </p:sp>
      <p:sp>
        <p:nvSpPr>
          <p:cNvPr id="29" name="TextBox 28">
            <a:extLst>
              <a:ext uri="{FF2B5EF4-FFF2-40B4-BE49-F238E27FC236}">
                <a16:creationId xmlns:a16="http://schemas.microsoft.com/office/drawing/2014/main" id="{968FD487-B412-CE2F-5387-002C08C3359F}"/>
              </a:ext>
            </a:extLst>
          </p:cNvPr>
          <p:cNvSpPr txBox="1"/>
          <p:nvPr/>
        </p:nvSpPr>
        <p:spPr>
          <a:xfrm>
            <a:off x="11126961" y="3388555"/>
            <a:ext cx="854971" cy="307777"/>
          </a:xfrm>
          <a:prstGeom prst="rect">
            <a:avLst/>
          </a:prstGeom>
          <a:noFill/>
        </p:spPr>
        <p:txBody>
          <a:bodyPr wrap="square" lIns="91440" tIns="45720" rIns="91440" bIns="45720" rtlCol="0" anchor="t">
            <a:spAutoFit/>
          </a:bodyPr>
          <a:lstStyle/>
          <a:p>
            <a:r>
              <a:rPr lang="en-US" sz="1400" b="1" dirty="0"/>
              <a:t>38 – 56 </a:t>
            </a:r>
          </a:p>
        </p:txBody>
      </p:sp>
      <p:sp>
        <p:nvSpPr>
          <p:cNvPr id="31" name="TextBox 30">
            <a:extLst>
              <a:ext uri="{FF2B5EF4-FFF2-40B4-BE49-F238E27FC236}">
                <a16:creationId xmlns:a16="http://schemas.microsoft.com/office/drawing/2014/main" id="{02F0D809-F47D-724E-A784-9A849B02F00D}"/>
              </a:ext>
            </a:extLst>
          </p:cNvPr>
          <p:cNvSpPr txBox="1"/>
          <p:nvPr/>
        </p:nvSpPr>
        <p:spPr>
          <a:xfrm>
            <a:off x="11126961" y="3838716"/>
            <a:ext cx="854971" cy="307777"/>
          </a:xfrm>
          <a:prstGeom prst="rect">
            <a:avLst/>
          </a:prstGeom>
          <a:noFill/>
        </p:spPr>
        <p:txBody>
          <a:bodyPr wrap="square" lIns="91440" tIns="45720" rIns="91440" bIns="45720" rtlCol="0" anchor="t">
            <a:spAutoFit/>
          </a:bodyPr>
          <a:lstStyle/>
          <a:p>
            <a:r>
              <a:rPr lang="en-US" sz="1400" b="1" dirty="0"/>
              <a:t>57 – 64 </a:t>
            </a:r>
          </a:p>
        </p:txBody>
      </p:sp>
      <p:sp>
        <p:nvSpPr>
          <p:cNvPr id="33" name="TextBox 32">
            <a:extLst>
              <a:ext uri="{FF2B5EF4-FFF2-40B4-BE49-F238E27FC236}">
                <a16:creationId xmlns:a16="http://schemas.microsoft.com/office/drawing/2014/main" id="{994E51A0-905C-F862-79FE-5F02D3EA4DB9}"/>
              </a:ext>
            </a:extLst>
          </p:cNvPr>
          <p:cNvSpPr txBox="1"/>
          <p:nvPr/>
        </p:nvSpPr>
        <p:spPr>
          <a:xfrm>
            <a:off x="11126962" y="2499555"/>
            <a:ext cx="854971" cy="307777"/>
          </a:xfrm>
          <a:prstGeom prst="rect">
            <a:avLst/>
          </a:prstGeom>
          <a:noFill/>
        </p:spPr>
        <p:txBody>
          <a:bodyPr wrap="square" lIns="91440" tIns="45720" rIns="91440" bIns="45720" rtlCol="0" anchor="t">
            <a:spAutoFit/>
          </a:bodyPr>
          <a:lstStyle/>
          <a:p>
            <a:r>
              <a:rPr lang="en-US" sz="1400" b="1"/>
              <a:t>8 – 30</a:t>
            </a:r>
          </a:p>
        </p:txBody>
      </p:sp>
      <p:sp>
        <p:nvSpPr>
          <p:cNvPr id="35" name="TextBox 34">
            <a:extLst>
              <a:ext uri="{FF2B5EF4-FFF2-40B4-BE49-F238E27FC236}">
                <a16:creationId xmlns:a16="http://schemas.microsoft.com/office/drawing/2014/main" id="{EE775D3B-4846-C46B-277C-E89A1BCCE346}"/>
              </a:ext>
            </a:extLst>
          </p:cNvPr>
          <p:cNvSpPr txBox="1"/>
          <p:nvPr/>
        </p:nvSpPr>
        <p:spPr>
          <a:xfrm>
            <a:off x="11123913" y="4283724"/>
            <a:ext cx="854971" cy="307777"/>
          </a:xfrm>
          <a:prstGeom prst="rect">
            <a:avLst/>
          </a:prstGeom>
          <a:noFill/>
        </p:spPr>
        <p:txBody>
          <a:bodyPr wrap="square" lIns="91440" tIns="45720" rIns="91440" bIns="45720" rtlCol="0" anchor="t">
            <a:spAutoFit/>
          </a:bodyPr>
          <a:lstStyle/>
          <a:p>
            <a:r>
              <a:rPr lang="en-US" sz="1400" b="1" dirty="0"/>
              <a:t>65 – 69</a:t>
            </a:r>
          </a:p>
        </p:txBody>
      </p:sp>
      <p:sp>
        <p:nvSpPr>
          <p:cNvPr id="37" name="TextBox 36">
            <a:extLst>
              <a:ext uri="{FF2B5EF4-FFF2-40B4-BE49-F238E27FC236}">
                <a16:creationId xmlns:a16="http://schemas.microsoft.com/office/drawing/2014/main" id="{B3063AB4-2C72-C534-D3C3-EC7A64DD1F89}"/>
              </a:ext>
            </a:extLst>
          </p:cNvPr>
          <p:cNvSpPr txBox="1"/>
          <p:nvPr/>
        </p:nvSpPr>
        <p:spPr>
          <a:xfrm>
            <a:off x="11119555" y="4714804"/>
            <a:ext cx="854971" cy="307777"/>
          </a:xfrm>
          <a:prstGeom prst="rect">
            <a:avLst/>
          </a:prstGeom>
          <a:noFill/>
        </p:spPr>
        <p:txBody>
          <a:bodyPr wrap="square" lIns="91440" tIns="45720" rIns="91440" bIns="45720" rtlCol="0" anchor="t">
            <a:spAutoFit/>
          </a:bodyPr>
          <a:lstStyle/>
          <a:p>
            <a:r>
              <a:rPr lang="en-US" sz="1400" b="1" dirty="0"/>
              <a:t>70 – 78</a:t>
            </a:r>
          </a:p>
        </p:txBody>
      </p:sp>
      <p:sp>
        <p:nvSpPr>
          <p:cNvPr id="39" name="TextBox 38">
            <a:extLst>
              <a:ext uri="{FF2B5EF4-FFF2-40B4-BE49-F238E27FC236}">
                <a16:creationId xmlns:a16="http://schemas.microsoft.com/office/drawing/2014/main" id="{6C75BFEB-401F-3B48-3AC8-ED123D626BA3}"/>
              </a:ext>
            </a:extLst>
          </p:cNvPr>
          <p:cNvSpPr txBox="1"/>
          <p:nvPr/>
        </p:nvSpPr>
        <p:spPr>
          <a:xfrm>
            <a:off x="11140215" y="5188451"/>
            <a:ext cx="854971" cy="307777"/>
          </a:xfrm>
          <a:prstGeom prst="rect">
            <a:avLst/>
          </a:prstGeom>
          <a:noFill/>
        </p:spPr>
        <p:txBody>
          <a:bodyPr wrap="square" lIns="91440" tIns="45720" rIns="91440" bIns="45720" rtlCol="0" anchor="t">
            <a:spAutoFit/>
          </a:bodyPr>
          <a:lstStyle/>
          <a:p>
            <a:r>
              <a:rPr lang="en-US" sz="1400" b="1" dirty="0"/>
              <a:t>79 – 84  </a:t>
            </a:r>
          </a:p>
        </p:txBody>
      </p:sp>
      <p:sp>
        <p:nvSpPr>
          <p:cNvPr id="41" name="TextBox 40">
            <a:extLst>
              <a:ext uri="{FF2B5EF4-FFF2-40B4-BE49-F238E27FC236}">
                <a16:creationId xmlns:a16="http://schemas.microsoft.com/office/drawing/2014/main" id="{4068653A-B795-99D5-3088-3CA4274B674B}"/>
              </a:ext>
            </a:extLst>
          </p:cNvPr>
          <p:cNvSpPr txBox="1"/>
          <p:nvPr/>
        </p:nvSpPr>
        <p:spPr>
          <a:xfrm>
            <a:off x="11140215" y="5633705"/>
            <a:ext cx="854971" cy="307777"/>
          </a:xfrm>
          <a:prstGeom prst="rect">
            <a:avLst/>
          </a:prstGeom>
          <a:noFill/>
        </p:spPr>
        <p:txBody>
          <a:bodyPr wrap="square" lIns="91440" tIns="45720" rIns="91440" bIns="45720" rtlCol="0" anchor="t">
            <a:spAutoFit/>
          </a:bodyPr>
          <a:lstStyle/>
          <a:p>
            <a:r>
              <a:rPr lang="en-US" sz="1400" b="1" dirty="0"/>
              <a:t>85 – 130</a:t>
            </a:r>
          </a:p>
        </p:txBody>
      </p:sp>
    </p:spTree>
    <p:custDataLst>
      <p:tags r:id="rId1"/>
    </p:custDataLst>
    <p:extLst>
      <p:ext uri="{BB962C8B-B14F-4D97-AF65-F5344CB8AC3E}">
        <p14:creationId xmlns:p14="http://schemas.microsoft.com/office/powerpoint/2010/main" val="2566048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8D104-2481-F7F1-A8B5-13A94894BEE8}"/>
              </a:ext>
            </a:extLst>
          </p:cNvPr>
          <p:cNvSpPr>
            <a:spLocks noGrp="1"/>
          </p:cNvSpPr>
          <p:nvPr>
            <p:ph type="title"/>
          </p:nvPr>
        </p:nvSpPr>
        <p:spPr/>
        <p:txBody>
          <a:bodyPr/>
          <a:lstStyle/>
          <a:p>
            <a:r>
              <a:rPr lang="en-US" sz="2800">
                <a:cs typeface="Calibri Light"/>
              </a:rPr>
              <a:t>Grant Thematic Analysis | Project Analysis</a:t>
            </a:r>
            <a:endParaRPr lang="en-US" sz="2800"/>
          </a:p>
        </p:txBody>
      </p:sp>
      <p:sp>
        <p:nvSpPr>
          <p:cNvPr id="3" name="Slide Number Placeholder 2">
            <a:extLst>
              <a:ext uri="{FF2B5EF4-FFF2-40B4-BE49-F238E27FC236}">
                <a16:creationId xmlns:a16="http://schemas.microsoft.com/office/drawing/2014/main" id="{74C6F679-F2A1-FEBD-2A99-C060A6E01136}"/>
              </a:ext>
            </a:extLst>
          </p:cNvPr>
          <p:cNvSpPr>
            <a:spLocks noGrp="1"/>
          </p:cNvSpPr>
          <p:nvPr>
            <p:ph type="sldNum" sz="quarter" idx="12"/>
          </p:nvPr>
        </p:nvSpPr>
        <p:spPr>
          <a:xfrm>
            <a:off x="4724400" y="6575171"/>
            <a:ext cx="2743200" cy="365125"/>
          </a:xfrm>
        </p:spPr>
        <p:txBody>
          <a:bodyPr/>
          <a:lstStyle/>
          <a:p>
            <a:r>
              <a:rPr lang="en-US"/>
              <a:t>60</a:t>
            </a:r>
          </a:p>
        </p:txBody>
      </p:sp>
      <p:sp>
        <p:nvSpPr>
          <p:cNvPr id="6" name="Rectangle 5">
            <a:extLst>
              <a:ext uri="{FF2B5EF4-FFF2-40B4-BE49-F238E27FC236}">
                <a16:creationId xmlns:a16="http://schemas.microsoft.com/office/drawing/2014/main" id="{000B5605-711A-1643-FCF9-D96F50E9183A}"/>
              </a:ext>
            </a:extLst>
          </p:cNvPr>
          <p:cNvSpPr/>
          <p:nvPr/>
        </p:nvSpPr>
        <p:spPr>
          <a:xfrm>
            <a:off x="294819" y="1460937"/>
            <a:ext cx="11639484" cy="560021"/>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t>What type of intervention are suicide prevention AMP projects utilizing?</a:t>
            </a:r>
          </a:p>
        </p:txBody>
      </p:sp>
      <p:cxnSp>
        <p:nvCxnSpPr>
          <p:cNvPr id="8" name="Straight Arrow Connector 7">
            <a:extLst>
              <a:ext uri="{FF2B5EF4-FFF2-40B4-BE49-F238E27FC236}">
                <a16:creationId xmlns:a16="http://schemas.microsoft.com/office/drawing/2014/main" id="{EE53666D-7358-478B-4C81-BAF63DE4CF29}"/>
              </a:ext>
            </a:extLst>
          </p:cNvPr>
          <p:cNvCxnSpPr/>
          <p:nvPr/>
        </p:nvCxnSpPr>
        <p:spPr>
          <a:xfrm flipV="1">
            <a:off x="279817" y="1384795"/>
            <a:ext cx="11619874" cy="22485"/>
          </a:xfrm>
          <a:prstGeom prst="straightConnector1">
            <a:avLst/>
          </a:prstGeom>
          <a:ln w="12700">
            <a:solidFill>
              <a:srgbClr val="002F56"/>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769F212-830B-731F-A36D-9EA1607C08C3}"/>
              </a:ext>
            </a:extLst>
          </p:cNvPr>
          <p:cNvSpPr/>
          <p:nvPr/>
        </p:nvSpPr>
        <p:spPr>
          <a:xfrm>
            <a:off x="294819" y="2020958"/>
            <a:ext cx="4883162" cy="3852873"/>
          </a:xfrm>
          <a:prstGeom prst="rect">
            <a:avLst/>
          </a:prstGeom>
          <a:no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buFont typeface="Arial,Sans-Serif" panose="020B0604020202020204" pitchFamily="34" charset="0"/>
              <a:buChar char="•"/>
            </a:pPr>
            <a:r>
              <a:rPr lang="en-US" sz="1600">
                <a:solidFill>
                  <a:schemeClr val="tx1"/>
                </a:solidFill>
                <a:cs typeface="Arial"/>
              </a:rPr>
              <a:t>Suicide prevention </a:t>
            </a:r>
            <a:r>
              <a:rPr lang="en-US" sz="1600" b="1">
                <a:solidFill>
                  <a:schemeClr val="tx1"/>
                </a:solidFill>
                <a:cs typeface="Arial"/>
              </a:rPr>
              <a:t>intervention types</a:t>
            </a:r>
            <a:r>
              <a:rPr lang="en-US" sz="1600" b="1" baseline="30000">
                <a:solidFill>
                  <a:schemeClr val="tx1"/>
                </a:solidFill>
                <a:cs typeface="Arial"/>
              </a:rPr>
              <a:t>1</a:t>
            </a:r>
            <a:r>
              <a:rPr lang="en-US" sz="1600" b="1">
                <a:solidFill>
                  <a:schemeClr val="tx1"/>
                </a:solidFill>
                <a:cs typeface="Arial"/>
              </a:rPr>
              <a:t> </a:t>
            </a:r>
            <a:r>
              <a:rPr lang="en-US" sz="1600">
                <a:solidFill>
                  <a:schemeClr val="tx1"/>
                </a:solidFill>
                <a:cs typeface="Arial"/>
              </a:rPr>
              <a:t>include:</a:t>
            </a:r>
          </a:p>
          <a:p>
            <a:pPr marL="742950" lvl="1" indent="-285750">
              <a:buFont typeface="Arial,Sans-Serif" panose="020B0604020202020204" pitchFamily="34" charset="0"/>
              <a:buChar char="•"/>
            </a:pPr>
            <a:r>
              <a:rPr lang="en-US" sz="1400" b="1">
                <a:solidFill>
                  <a:schemeClr val="tx1"/>
                </a:solidFill>
                <a:cs typeface="Arial"/>
              </a:rPr>
              <a:t>Selected</a:t>
            </a:r>
            <a:r>
              <a:rPr lang="en-US" sz="1400">
                <a:solidFill>
                  <a:schemeClr val="tx1"/>
                </a:solidFill>
                <a:cs typeface="Arial"/>
              </a:rPr>
              <a:t> interventions are targeted at veterans who are at higher risk for suicidal behavior</a:t>
            </a:r>
            <a:endParaRPr lang="en-US" sz="1400" b="1">
              <a:solidFill>
                <a:schemeClr val="tx1"/>
              </a:solidFill>
              <a:cs typeface="Arial"/>
            </a:endParaRPr>
          </a:p>
          <a:p>
            <a:pPr marL="742950" lvl="1" indent="-285750">
              <a:buFont typeface="Arial,Sans-Serif" panose="020B0604020202020204" pitchFamily="34" charset="0"/>
              <a:buChar char="•"/>
            </a:pPr>
            <a:r>
              <a:rPr lang="en-US" sz="1400" b="1">
                <a:solidFill>
                  <a:schemeClr val="tx1"/>
                </a:solidFill>
                <a:cs typeface="Arial"/>
              </a:rPr>
              <a:t>Indicated </a:t>
            </a:r>
            <a:r>
              <a:rPr lang="en-US" sz="1400">
                <a:solidFill>
                  <a:schemeClr val="tx1"/>
                </a:solidFill>
                <a:cs typeface="Arial"/>
              </a:rPr>
              <a:t>interventions are directed towards veterans who have already begun self-destructive behavior</a:t>
            </a:r>
          </a:p>
          <a:p>
            <a:pPr marL="742950" lvl="1" indent="-285750">
              <a:buFont typeface="Arial,Sans-Serif" panose="020B0604020202020204" pitchFamily="34" charset="0"/>
              <a:buChar char="•"/>
            </a:pPr>
            <a:r>
              <a:rPr lang="en-US" sz="1400" b="1">
                <a:solidFill>
                  <a:schemeClr val="tx1"/>
                </a:solidFill>
                <a:cs typeface="Arial"/>
              </a:rPr>
              <a:t>Universal </a:t>
            </a:r>
            <a:r>
              <a:rPr lang="en-US" sz="1400">
                <a:solidFill>
                  <a:schemeClr val="tx1"/>
                </a:solidFill>
                <a:cs typeface="Arial"/>
              </a:rPr>
              <a:t>interventions are aimed at an entire population</a:t>
            </a:r>
          </a:p>
          <a:p>
            <a:pPr marL="285750" indent="-285750">
              <a:buFont typeface="Arial,Sans-Serif" panose="020B0604020202020204" pitchFamily="34" charset="0"/>
              <a:buChar char="•"/>
            </a:pPr>
            <a:r>
              <a:rPr lang="en-US" sz="1600">
                <a:solidFill>
                  <a:schemeClr val="tx1"/>
                </a:solidFill>
                <a:cs typeface="Arial"/>
              </a:rPr>
              <a:t>Most suicide prevention AMP projects focus on universal interventions</a:t>
            </a:r>
          </a:p>
          <a:p>
            <a:pPr marL="285750" indent="-285750">
              <a:buFont typeface="Arial,Sans-Serif" panose="020B0604020202020204" pitchFamily="34" charset="0"/>
              <a:buChar char="•"/>
            </a:pPr>
            <a:r>
              <a:rPr lang="en-US" sz="1600">
                <a:solidFill>
                  <a:schemeClr val="tx1"/>
                </a:solidFill>
                <a:cs typeface="Arial"/>
              </a:rPr>
              <a:t>Some suicide prevention AMP projects use selected interventions, and few AMP projects utilize indicated interventions</a:t>
            </a:r>
          </a:p>
        </p:txBody>
      </p:sp>
      <p:sp>
        <p:nvSpPr>
          <p:cNvPr id="11" name="TextBox 10">
            <a:extLst>
              <a:ext uri="{FF2B5EF4-FFF2-40B4-BE49-F238E27FC236}">
                <a16:creationId xmlns:a16="http://schemas.microsoft.com/office/drawing/2014/main" id="{6365076A-3616-6A78-60FE-EC5126082C28}"/>
              </a:ext>
            </a:extLst>
          </p:cNvPr>
          <p:cNvSpPr txBox="1"/>
          <p:nvPr/>
        </p:nvSpPr>
        <p:spPr>
          <a:xfrm>
            <a:off x="2815751" y="6105748"/>
            <a:ext cx="6002446" cy="646331"/>
          </a:xfrm>
          <a:prstGeom prst="rect">
            <a:avLst/>
          </a:prstGeom>
          <a:noFill/>
        </p:spPr>
        <p:txBody>
          <a:bodyPr wrap="square" lIns="91440" tIns="45720" rIns="91440" bIns="45720" rtlCol="0" anchor="t">
            <a:spAutoFit/>
          </a:bodyPr>
          <a:lstStyle/>
          <a:p>
            <a:pPr algn="ctr"/>
            <a:r>
              <a:rPr lang="en-US" sz="1200" dirty="0">
                <a:solidFill>
                  <a:schemeClr val="bg1"/>
                </a:solidFill>
              </a:rPr>
              <a:t>Source: Predicted categorizations for 149 RAFT projects using methods described on slide 59.</a:t>
            </a:r>
          </a:p>
          <a:p>
            <a:pPr algn="ctr"/>
            <a:r>
              <a:rPr lang="en-US" sz="1200" dirty="0">
                <a:solidFill>
                  <a:schemeClr val="bg1"/>
                </a:solidFill>
                <a:cs typeface="Arial"/>
              </a:rPr>
              <a:t>Based on a validation set of 50 hand-code projects, the average accuracy for this section is expected to be 85%</a:t>
            </a:r>
          </a:p>
        </p:txBody>
      </p:sp>
      <p:sp>
        <p:nvSpPr>
          <p:cNvPr id="12" name="TextBox 11">
            <a:extLst>
              <a:ext uri="{FF2B5EF4-FFF2-40B4-BE49-F238E27FC236}">
                <a16:creationId xmlns:a16="http://schemas.microsoft.com/office/drawing/2014/main" id="{503C51D0-3105-A270-863E-7DD05D08A4E1}"/>
              </a:ext>
            </a:extLst>
          </p:cNvPr>
          <p:cNvSpPr txBox="1"/>
          <p:nvPr/>
        </p:nvSpPr>
        <p:spPr>
          <a:xfrm>
            <a:off x="281774" y="936475"/>
            <a:ext cx="11657823" cy="369332"/>
          </a:xfrm>
          <a:prstGeom prst="rect">
            <a:avLst/>
          </a:prstGeom>
          <a:noFill/>
        </p:spPr>
        <p:txBody>
          <a:bodyPr wrap="square" lIns="91440" tIns="45720" rIns="91440" bIns="45720" rtlCol="0" anchor="t">
            <a:spAutoFit/>
          </a:bodyPr>
          <a:lstStyle/>
          <a:p>
            <a:r>
              <a:rPr lang="en-US" b="1" i="1">
                <a:cs typeface="Calibri"/>
              </a:rPr>
              <a:t>The strong majority of Suicide Prevention AMP projects utilize a universal intervention approach</a:t>
            </a:r>
          </a:p>
        </p:txBody>
      </p:sp>
      <p:grpSp>
        <p:nvGrpSpPr>
          <p:cNvPr id="5" name="Group 4">
            <a:extLst>
              <a:ext uri="{FF2B5EF4-FFF2-40B4-BE49-F238E27FC236}">
                <a16:creationId xmlns:a16="http://schemas.microsoft.com/office/drawing/2014/main" id="{D950AEF9-7F7B-E8E2-F032-724134FBAA18}"/>
              </a:ext>
            </a:extLst>
          </p:cNvPr>
          <p:cNvGrpSpPr/>
          <p:nvPr/>
        </p:nvGrpSpPr>
        <p:grpSpPr>
          <a:xfrm>
            <a:off x="5167055" y="2244454"/>
            <a:ext cx="6588600" cy="3330150"/>
            <a:chOff x="-39624" y="1277724"/>
            <a:chExt cx="5481308" cy="2770479"/>
          </a:xfrm>
        </p:grpSpPr>
        <p:sp>
          <p:nvSpPr>
            <p:cNvPr id="10" name="pg4">
              <a:extLst>
                <a:ext uri="{FF2B5EF4-FFF2-40B4-BE49-F238E27FC236}">
                  <a16:creationId xmlns:a16="http://schemas.microsoft.com/office/drawing/2014/main" id="{0E6D99B9-444B-D1E7-0868-46D3946A8858}"/>
                </a:ext>
              </a:extLst>
            </p:cNvPr>
            <p:cNvSpPr/>
            <p:nvPr/>
          </p:nvSpPr>
          <p:spPr>
            <a:xfrm>
              <a:off x="1210869" y="1677022"/>
              <a:ext cx="2371248" cy="2371181"/>
            </a:xfrm>
            <a:custGeom>
              <a:avLst/>
              <a:gdLst/>
              <a:ahLst/>
              <a:cxnLst/>
              <a:rect l="0" t="0" r="0" b="0"/>
              <a:pathLst>
                <a:path w="2371248" h="2371181">
                  <a:moveTo>
                    <a:pt x="1185618" y="1185670"/>
                  </a:moveTo>
                  <a:lnTo>
                    <a:pt x="1145388" y="1178382"/>
                  </a:lnTo>
                  <a:lnTo>
                    <a:pt x="1105157" y="1171093"/>
                  </a:lnTo>
                  <a:lnTo>
                    <a:pt x="1064927" y="1163805"/>
                  </a:lnTo>
                  <a:lnTo>
                    <a:pt x="1024696" y="1156517"/>
                  </a:lnTo>
                  <a:lnTo>
                    <a:pt x="984466" y="1149229"/>
                  </a:lnTo>
                  <a:lnTo>
                    <a:pt x="944236" y="1141941"/>
                  </a:lnTo>
                  <a:lnTo>
                    <a:pt x="904005" y="1134652"/>
                  </a:lnTo>
                  <a:lnTo>
                    <a:pt x="863775" y="1127364"/>
                  </a:lnTo>
                  <a:lnTo>
                    <a:pt x="823545" y="1120076"/>
                  </a:lnTo>
                  <a:lnTo>
                    <a:pt x="783314" y="1112788"/>
                  </a:lnTo>
                  <a:lnTo>
                    <a:pt x="743084" y="1105500"/>
                  </a:lnTo>
                  <a:lnTo>
                    <a:pt x="702854" y="1098211"/>
                  </a:lnTo>
                  <a:lnTo>
                    <a:pt x="662623" y="1090923"/>
                  </a:lnTo>
                  <a:lnTo>
                    <a:pt x="622393" y="1083635"/>
                  </a:lnTo>
                  <a:lnTo>
                    <a:pt x="582163" y="1076347"/>
                  </a:lnTo>
                  <a:lnTo>
                    <a:pt x="541932" y="1069058"/>
                  </a:lnTo>
                  <a:lnTo>
                    <a:pt x="501702" y="1061770"/>
                  </a:lnTo>
                  <a:lnTo>
                    <a:pt x="461472" y="1054482"/>
                  </a:lnTo>
                  <a:lnTo>
                    <a:pt x="421241" y="1047194"/>
                  </a:lnTo>
                  <a:lnTo>
                    <a:pt x="381011" y="1039906"/>
                  </a:lnTo>
                  <a:lnTo>
                    <a:pt x="340781" y="1032617"/>
                  </a:lnTo>
                  <a:lnTo>
                    <a:pt x="300550" y="1025329"/>
                  </a:lnTo>
                  <a:lnTo>
                    <a:pt x="260320" y="1018041"/>
                  </a:lnTo>
                  <a:lnTo>
                    <a:pt x="220090" y="1010753"/>
                  </a:lnTo>
                  <a:lnTo>
                    <a:pt x="179859" y="1003465"/>
                  </a:lnTo>
                  <a:lnTo>
                    <a:pt x="139629" y="996176"/>
                  </a:lnTo>
                  <a:lnTo>
                    <a:pt x="99399" y="988888"/>
                  </a:lnTo>
                  <a:lnTo>
                    <a:pt x="59168" y="981600"/>
                  </a:lnTo>
                  <a:lnTo>
                    <a:pt x="18938" y="974312"/>
                  </a:lnTo>
                  <a:lnTo>
                    <a:pt x="12433" y="1014058"/>
                  </a:lnTo>
                  <a:lnTo>
                    <a:pt x="7281" y="1054001"/>
                  </a:lnTo>
                  <a:lnTo>
                    <a:pt x="3489" y="1094097"/>
                  </a:lnTo>
                  <a:lnTo>
                    <a:pt x="1061" y="1134299"/>
                  </a:lnTo>
                  <a:lnTo>
                    <a:pt x="0" y="1174559"/>
                  </a:lnTo>
                  <a:lnTo>
                    <a:pt x="306" y="1214833"/>
                  </a:lnTo>
                  <a:lnTo>
                    <a:pt x="1980" y="1255073"/>
                  </a:lnTo>
                  <a:lnTo>
                    <a:pt x="5020" y="1295232"/>
                  </a:lnTo>
                  <a:lnTo>
                    <a:pt x="9423" y="1335266"/>
                  </a:lnTo>
                  <a:lnTo>
                    <a:pt x="15182" y="1375127"/>
                  </a:lnTo>
                  <a:lnTo>
                    <a:pt x="22292" y="1414769"/>
                  </a:lnTo>
                  <a:lnTo>
                    <a:pt x="30744" y="1454147"/>
                  </a:lnTo>
                  <a:lnTo>
                    <a:pt x="40528" y="1493215"/>
                  </a:lnTo>
                  <a:lnTo>
                    <a:pt x="51634" y="1531928"/>
                  </a:lnTo>
                  <a:lnTo>
                    <a:pt x="64048" y="1570242"/>
                  </a:lnTo>
                  <a:lnTo>
                    <a:pt x="77756" y="1608112"/>
                  </a:lnTo>
                  <a:lnTo>
                    <a:pt x="92743" y="1645494"/>
                  </a:lnTo>
                  <a:lnTo>
                    <a:pt x="108990" y="1682346"/>
                  </a:lnTo>
                  <a:lnTo>
                    <a:pt x="126480" y="1718625"/>
                  </a:lnTo>
                  <a:lnTo>
                    <a:pt x="145192" y="1754289"/>
                  </a:lnTo>
                  <a:lnTo>
                    <a:pt x="165104" y="1789297"/>
                  </a:lnTo>
                  <a:lnTo>
                    <a:pt x="186194" y="1823608"/>
                  </a:lnTo>
                  <a:lnTo>
                    <a:pt x="208436" y="1857184"/>
                  </a:lnTo>
                  <a:lnTo>
                    <a:pt x="231807" y="1889984"/>
                  </a:lnTo>
                  <a:lnTo>
                    <a:pt x="256278" y="1921972"/>
                  </a:lnTo>
                  <a:lnTo>
                    <a:pt x="281821" y="1953111"/>
                  </a:lnTo>
                  <a:lnTo>
                    <a:pt x="308407" y="1983364"/>
                  </a:lnTo>
                  <a:lnTo>
                    <a:pt x="336005" y="2012696"/>
                  </a:lnTo>
                  <a:lnTo>
                    <a:pt x="364583" y="2041074"/>
                  </a:lnTo>
                  <a:lnTo>
                    <a:pt x="394109" y="2068466"/>
                  </a:lnTo>
                  <a:lnTo>
                    <a:pt x="424548" y="2094838"/>
                  </a:lnTo>
                  <a:lnTo>
                    <a:pt x="455865" y="2120162"/>
                  </a:lnTo>
                  <a:lnTo>
                    <a:pt x="488024" y="2144407"/>
                  </a:lnTo>
                  <a:lnTo>
                    <a:pt x="520988" y="2167547"/>
                  </a:lnTo>
                  <a:lnTo>
                    <a:pt x="554719" y="2189553"/>
                  </a:lnTo>
                  <a:lnTo>
                    <a:pt x="589178" y="2210401"/>
                  </a:lnTo>
                  <a:lnTo>
                    <a:pt x="624325" y="2230067"/>
                  </a:lnTo>
                  <a:lnTo>
                    <a:pt x="660120" y="2248527"/>
                  </a:lnTo>
                  <a:lnTo>
                    <a:pt x="696521" y="2265762"/>
                  </a:lnTo>
                  <a:lnTo>
                    <a:pt x="733486" y="2281750"/>
                  </a:lnTo>
                  <a:lnTo>
                    <a:pt x="770973" y="2296473"/>
                  </a:lnTo>
                  <a:lnTo>
                    <a:pt x="808938" y="2309915"/>
                  </a:lnTo>
                  <a:lnTo>
                    <a:pt x="847338" y="2322059"/>
                  </a:lnTo>
                  <a:lnTo>
                    <a:pt x="886128" y="2332893"/>
                  </a:lnTo>
                  <a:lnTo>
                    <a:pt x="925264" y="2342403"/>
                  </a:lnTo>
                  <a:lnTo>
                    <a:pt x="964701" y="2350578"/>
                  </a:lnTo>
                  <a:lnTo>
                    <a:pt x="1004392" y="2357409"/>
                  </a:lnTo>
                  <a:lnTo>
                    <a:pt x="1044292" y="2362888"/>
                  </a:lnTo>
                  <a:lnTo>
                    <a:pt x="1084355" y="2367008"/>
                  </a:lnTo>
                  <a:lnTo>
                    <a:pt x="1124536" y="2369766"/>
                  </a:lnTo>
                  <a:lnTo>
                    <a:pt x="1164786" y="2371157"/>
                  </a:lnTo>
                  <a:lnTo>
                    <a:pt x="1205061" y="2371181"/>
                  </a:lnTo>
                  <a:lnTo>
                    <a:pt x="1245313" y="2369837"/>
                  </a:lnTo>
                  <a:lnTo>
                    <a:pt x="1285496" y="2367126"/>
                  </a:lnTo>
                  <a:lnTo>
                    <a:pt x="1325565" y="2363052"/>
                  </a:lnTo>
                  <a:lnTo>
                    <a:pt x="1365471" y="2357620"/>
                  </a:lnTo>
                  <a:lnTo>
                    <a:pt x="1405170" y="2350836"/>
                  </a:lnTo>
                  <a:lnTo>
                    <a:pt x="1444616" y="2342707"/>
                  </a:lnTo>
                  <a:lnTo>
                    <a:pt x="1483763" y="2333243"/>
                  </a:lnTo>
                  <a:lnTo>
                    <a:pt x="1522566" y="2322455"/>
                  </a:lnTo>
                  <a:lnTo>
                    <a:pt x="1560980" y="2310355"/>
                  </a:lnTo>
                  <a:lnTo>
                    <a:pt x="1598961" y="2296958"/>
                  </a:lnTo>
                  <a:lnTo>
                    <a:pt x="1636466" y="2282279"/>
                  </a:lnTo>
                  <a:lnTo>
                    <a:pt x="1673450" y="2266334"/>
                  </a:lnTo>
                  <a:lnTo>
                    <a:pt x="1709871" y="2249142"/>
                  </a:lnTo>
                  <a:lnTo>
                    <a:pt x="1745687" y="2230723"/>
                  </a:lnTo>
                  <a:lnTo>
                    <a:pt x="1780857" y="2211099"/>
                  </a:lnTo>
                  <a:lnTo>
                    <a:pt x="1815340" y="2190291"/>
                  </a:lnTo>
                  <a:lnTo>
                    <a:pt x="1849097" y="2168324"/>
                  </a:lnTo>
                  <a:lnTo>
                    <a:pt x="1882088" y="2145224"/>
                  </a:lnTo>
                  <a:lnTo>
                    <a:pt x="1914275" y="2121016"/>
                  </a:lnTo>
                  <a:lnTo>
                    <a:pt x="1945622" y="2095729"/>
                  </a:lnTo>
                  <a:lnTo>
                    <a:pt x="1976092" y="2069392"/>
                  </a:lnTo>
                  <a:lnTo>
                    <a:pt x="2005650" y="2042035"/>
                  </a:lnTo>
                  <a:lnTo>
                    <a:pt x="2034261" y="2013691"/>
                  </a:lnTo>
                  <a:lnTo>
                    <a:pt x="2061894" y="1984391"/>
                  </a:lnTo>
                  <a:lnTo>
                    <a:pt x="2088515" y="1954169"/>
                  </a:lnTo>
                  <a:lnTo>
                    <a:pt x="2114095" y="1923060"/>
                  </a:lnTo>
                  <a:lnTo>
                    <a:pt x="2138603" y="1891101"/>
                  </a:lnTo>
                  <a:lnTo>
                    <a:pt x="2162012" y="1858328"/>
                  </a:lnTo>
                  <a:lnTo>
                    <a:pt x="2184294" y="1824779"/>
                  </a:lnTo>
                  <a:lnTo>
                    <a:pt x="2205424" y="1790492"/>
                  </a:lnTo>
                  <a:lnTo>
                    <a:pt x="2225377" y="1755507"/>
                  </a:lnTo>
                  <a:lnTo>
                    <a:pt x="2244131" y="1719865"/>
                  </a:lnTo>
                  <a:lnTo>
                    <a:pt x="2261663" y="1683607"/>
                  </a:lnTo>
                  <a:lnTo>
                    <a:pt x="2277954" y="1646774"/>
                  </a:lnTo>
                  <a:lnTo>
                    <a:pt x="2292984" y="1609409"/>
                  </a:lnTo>
                  <a:lnTo>
                    <a:pt x="2306736" y="1571555"/>
                  </a:lnTo>
                  <a:lnTo>
                    <a:pt x="2319195" y="1533256"/>
                  </a:lnTo>
                  <a:lnTo>
                    <a:pt x="2330347" y="1494556"/>
                  </a:lnTo>
                  <a:lnTo>
                    <a:pt x="2340177" y="1455499"/>
                  </a:lnTo>
                  <a:lnTo>
                    <a:pt x="2348675" y="1416131"/>
                  </a:lnTo>
                  <a:lnTo>
                    <a:pt x="2355831" y="1376497"/>
                  </a:lnTo>
                  <a:lnTo>
                    <a:pt x="2361637" y="1336643"/>
                  </a:lnTo>
                  <a:lnTo>
                    <a:pt x="2366086" y="1296615"/>
                  </a:lnTo>
                  <a:lnTo>
                    <a:pt x="2369173" y="1256459"/>
                  </a:lnTo>
                  <a:lnTo>
                    <a:pt x="2370895" y="1216221"/>
                  </a:lnTo>
                  <a:lnTo>
                    <a:pt x="2371248" y="1175948"/>
                  </a:lnTo>
                  <a:lnTo>
                    <a:pt x="2370234" y="1135686"/>
                  </a:lnTo>
                  <a:lnTo>
                    <a:pt x="2367853" y="1095482"/>
                  </a:lnTo>
                  <a:lnTo>
                    <a:pt x="2364108" y="1055382"/>
                  </a:lnTo>
                  <a:lnTo>
                    <a:pt x="2359003" y="1015432"/>
                  </a:lnTo>
                  <a:lnTo>
                    <a:pt x="2352545" y="975678"/>
                  </a:lnTo>
                  <a:lnTo>
                    <a:pt x="2344739" y="936167"/>
                  </a:lnTo>
                  <a:lnTo>
                    <a:pt x="2335597" y="896944"/>
                  </a:lnTo>
                  <a:lnTo>
                    <a:pt x="2325127" y="858054"/>
                  </a:lnTo>
                  <a:lnTo>
                    <a:pt x="2313343" y="819542"/>
                  </a:lnTo>
                  <a:lnTo>
                    <a:pt x="2300258" y="781452"/>
                  </a:lnTo>
                  <a:lnTo>
                    <a:pt x="2285886" y="743829"/>
                  </a:lnTo>
                  <a:lnTo>
                    <a:pt x="2270245" y="706715"/>
                  </a:lnTo>
                  <a:lnTo>
                    <a:pt x="2253353" y="670155"/>
                  </a:lnTo>
                  <a:lnTo>
                    <a:pt x="2235229" y="634188"/>
                  </a:lnTo>
                  <a:lnTo>
                    <a:pt x="2215893" y="598859"/>
                  </a:lnTo>
                  <a:lnTo>
                    <a:pt x="2195369" y="564206"/>
                  </a:lnTo>
                  <a:lnTo>
                    <a:pt x="2173680" y="530270"/>
                  </a:lnTo>
                  <a:lnTo>
                    <a:pt x="2150850" y="497091"/>
                  </a:lnTo>
                  <a:lnTo>
                    <a:pt x="2126907" y="464706"/>
                  </a:lnTo>
                  <a:lnTo>
                    <a:pt x="2101878" y="433153"/>
                  </a:lnTo>
                  <a:lnTo>
                    <a:pt x="2075792" y="402468"/>
                  </a:lnTo>
                  <a:lnTo>
                    <a:pt x="2048678" y="372687"/>
                  </a:lnTo>
                  <a:lnTo>
                    <a:pt x="2020569" y="343844"/>
                  </a:lnTo>
                  <a:lnTo>
                    <a:pt x="1991497" y="315972"/>
                  </a:lnTo>
                  <a:lnTo>
                    <a:pt x="1961494" y="289104"/>
                  </a:lnTo>
                  <a:lnTo>
                    <a:pt x="1930597" y="263270"/>
                  </a:lnTo>
                  <a:lnTo>
                    <a:pt x="1898839" y="238501"/>
                  </a:lnTo>
                  <a:lnTo>
                    <a:pt x="1866259" y="214824"/>
                  </a:lnTo>
                  <a:lnTo>
                    <a:pt x="1832894" y="192268"/>
                  </a:lnTo>
                  <a:lnTo>
                    <a:pt x="1798781" y="170857"/>
                  </a:lnTo>
                  <a:lnTo>
                    <a:pt x="1763962" y="150618"/>
                  </a:lnTo>
                  <a:lnTo>
                    <a:pt x="1728475" y="131573"/>
                  </a:lnTo>
                  <a:lnTo>
                    <a:pt x="1692361" y="113744"/>
                  </a:lnTo>
                  <a:lnTo>
                    <a:pt x="1655663" y="97152"/>
                  </a:lnTo>
                  <a:lnTo>
                    <a:pt x="1618422" y="81816"/>
                  </a:lnTo>
                  <a:lnTo>
                    <a:pt x="1580683" y="67753"/>
                  </a:lnTo>
                  <a:lnTo>
                    <a:pt x="1542487" y="54980"/>
                  </a:lnTo>
                  <a:lnTo>
                    <a:pt x="1503880" y="43512"/>
                  </a:lnTo>
                  <a:lnTo>
                    <a:pt x="1464905" y="33362"/>
                  </a:lnTo>
                  <a:lnTo>
                    <a:pt x="1425608" y="24542"/>
                  </a:lnTo>
                  <a:lnTo>
                    <a:pt x="1386034" y="17061"/>
                  </a:lnTo>
                  <a:lnTo>
                    <a:pt x="1346229" y="10928"/>
                  </a:lnTo>
                  <a:lnTo>
                    <a:pt x="1306239" y="6151"/>
                  </a:lnTo>
                  <a:lnTo>
                    <a:pt x="1266109" y="2735"/>
                  </a:lnTo>
                  <a:lnTo>
                    <a:pt x="1225887" y="684"/>
                  </a:lnTo>
                  <a:lnTo>
                    <a:pt x="1185618" y="0"/>
                  </a:lnTo>
                  <a:lnTo>
                    <a:pt x="1185618" y="40885"/>
                  </a:lnTo>
                  <a:lnTo>
                    <a:pt x="1185618" y="81770"/>
                  </a:lnTo>
                  <a:lnTo>
                    <a:pt x="1185618" y="122655"/>
                  </a:lnTo>
                  <a:lnTo>
                    <a:pt x="1185618" y="163540"/>
                  </a:lnTo>
                  <a:lnTo>
                    <a:pt x="1185618" y="204425"/>
                  </a:lnTo>
                  <a:lnTo>
                    <a:pt x="1185618" y="245311"/>
                  </a:lnTo>
                  <a:lnTo>
                    <a:pt x="1185618" y="286196"/>
                  </a:lnTo>
                  <a:lnTo>
                    <a:pt x="1185618" y="327081"/>
                  </a:lnTo>
                  <a:lnTo>
                    <a:pt x="1185618" y="367966"/>
                  </a:lnTo>
                  <a:lnTo>
                    <a:pt x="1185618" y="408851"/>
                  </a:lnTo>
                  <a:lnTo>
                    <a:pt x="1185618" y="449737"/>
                  </a:lnTo>
                  <a:lnTo>
                    <a:pt x="1185618" y="490622"/>
                  </a:lnTo>
                  <a:lnTo>
                    <a:pt x="1185618" y="531507"/>
                  </a:lnTo>
                  <a:lnTo>
                    <a:pt x="1185618" y="572392"/>
                  </a:lnTo>
                  <a:lnTo>
                    <a:pt x="1185618" y="613277"/>
                  </a:lnTo>
                  <a:lnTo>
                    <a:pt x="1185618" y="654162"/>
                  </a:lnTo>
                  <a:lnTo>
                    <a:pt x="1185618" y="695048"/>
                  </a:lnTo>
                  <a:lnTo>
                    <a:pt x="1185618" y="735933"/>
                  </a:lnTo>
                  <a:lnTo>
                    <a:pt x="1185618" y="776818"/>
                  </a:lnTo>
                  <a:lnTo>
                    <a:pt x="1185618" y="817703"/>
                  </a:lnTo>
                  <a:lnTo>
                    <a:pt x="1185618" y="858588"/>
                  </a:lnTo>
                  <a:lnTo>
                    <a:pt x="1185618" y="899474"/>
                  </a:lnTo>
                  <a:lnTo>
                    <a:pt x="1185618" y="940359"/>
                  </a:lnTo>
                  <a:lnTo>
                    <a:pt x="1185618" y="981244"/>
                  </a:lnTo>
                  <a:lnTo>
                    <a:pt x="1185618" y="1022129"/>
                  </a:lnTo>
                  <a:lnTo>
                    <a:pt x="1185618" y="1063014"/>
                  </a:lnTo>
                  <a:lnTo>
                    <a:pt x="1185618" y="1103900"/>
                  </a:lnTo>
                  <a:lnTo>
                    <a:pt x="1185618" y="1144785"/>
                  </a:lnTo>
                  <a:close/>
                </a:path>
              </a:pathLst>
            </a:custGeom>
            <a:solidFill>
              <a:srgbClr val="4472C4">
                <a:alpha val="100000"/>
              </a:srgbClr>
            </a:solidFill>
          </p:spPr>
          <p:txBody>
            <a:bodyPr/>
            <a:lstStyle/>
            <a:p>
              <a:endParaRPr sz="2400"/>
            </a:p>
          </p:txBody>
        </p:sp>
        <p:sp>
          <p:nvSpPr>
            <p:cNvPr id="14" name="pg5">
              <a:extLst>
                <a:ext uri="{FF2B5EF4-FFF2-40B4-BE49-F238E27FC236}">
                  <a16:creationId xmlns:a16="http://schemas.microsoft.com/office/drawing/2014/main" id="{B884C993-1564-7EB0-34D9-04DA8FA9AC77}"/>
                </a:ext>
              </a:extLst>
            </p:cNvPr>
            <p:cNvSpPr/>
            <p:nvPr/>
          </p:nvSpPr>
          <p:spPr>
            <a:xfrm>
              <a:off x="1229808" y="1728303"/>
              <a:ext cx="1166679" cy="1134388"/>
            </a:xfrm>
            <a:custGeom>
              <a:avLst/>
              <a:gdLst/>
              <a:ahLst/>
              <a:cxnLst/>
              <a:rect l="0" t="0" r="0" b="0"/>
              <a:pathLst>
                <a:path w="1166679" h="1134388">
                  <a:moveTo>
                    <a:pt x="1166679" y="1134388"/>
                  </a:moveTo>
                  <a:lnTo>
                    <a:pt x="1154785" y="1095271"/>
                  </a:lnTo>
                  <a:lnTo>
                    <a:pt x="1142891" y="1056155"/>
                  </a:lnTo>
                  <a:lnTo>
                    <a:pt x="1130997" y="1017038"/>
                  </a:lnTo>
                  <a:lnTo>
                    <a:pt x="1119103" y="977921"/>
                  </a:lnTo>
                  <a:lnTo>
                    <a:pt x="1107209" y="938804"/>
                  </a:lnTo>
                  <a:lnTo>
                    <a:pt x="1095315" y="899687"/>
                  </a:lnTo>
                  <a:lnTo>
                    <a:pt x="1083421" y="860570"/>
                  </a:lnTo>
                  <a:lnTo>
                    <a:pt x="1071526" y="821453"/>
                  </a:lnTo>
                  <a:lnTo>
                    <a:pt x="1059632" y="782337"/>
                  </a:lnTo>
                  <a:lnTo>
                    <a:pt x="1047738" y="743220"/>
                  </a:lnTo>
                  <a:lnTo>
                    <a:pt x="1035844" y="704103"/>
                  </a:lnTo>
                  <a:lnTo>
                    <a:pt x="1023950" y="664986"/>
                  </a:lnTo>
                  <a:lnTo>
                    <a:pt x="1012056" y="625869"/>
                  </a:lnTo>
                  <a:lnTo>
                    <a:pt x="1000162" y="586752"/>
                  </a:lnTo>
                  <a:lnTo>
                    <a:pt x="988268" y="547635"/>
                  </a:lnTo>
                  <a:lnTo>
                    <a:pt x="976374" y="508519"/>
                  </a:lnTo>
                  <a:lnTo>
                    <a:pt x="964479" y="469402"/>
                  </a:lnTo>
                  <a:lnTo>
                    <a:pt x="952585" y="430285"/>
                  </a:lnTo>
                  <a:lnTo>
                    <a:pt x="940691" y="391168"/>
                  </a:lnTo>
                  <a:lnTo>
                    <a:pt x="928797" y="352051"/>
                  </a:lnTo>
                  <a:lnTo>
                    <a:pt x="916903" y="312934"/>
                  </a:lnTo>
                  <a:lnTo>
                    <a:pt x="905009" y="273817"/>
                  </a:lnTo>
                  <a:lnTo>
                    <a:pt x="893115" y="234701"/>
                  </a:lnTo>
                  <a:lnTo>
                    <a:pt x="881221" y="195584"/>
                  </a:lnTo>
                  <a:lnTo>
                    <a:pt x="869326" y="156467"/>
                  </a:lnTo>
                  <a:lnTo>
                    <a:pt x="857432" y="117350"/>
                  </a:lnTo>
                  <a:lnTo>
                    <a:pt x="845538" y="78233"/>
                  </a:lnTo>
                  <a:lnTo>
                    <a:pt x="833644" y="39116"/>
                  </a:lnTo>
                  <a:lnTo>
                    <a:pt x="821750" y="0"/>
                  </a:lnTo>
                  <a:lnTo>
                    <a:pt x="783093" y="12481"/>
                  </a:lnTo>
                  <a:lnTo>
                    <a:pt x="744887" y="26279"/>
                  </a:lnTo>
                  <a:lnTo>
                    <a:pt x="707175" y="41379"/>
                  </a:lnTo>
                  <a:lnTo>
                    <a:pt x="670003" y="57761"/>
                  </a:lnTo>
                  <a:lnTo>
                    <a:pt x="633414" y="75407"/>
                  </a:lnTo>
                  <a:lnTo>
                    <a:pt x="597451" y="94295"/>
                  </a:lnTo>
                  <a:lnTo>
                    <a:pt x="562156" y="114405"/>
                  </a:lnTo>
                  <a:lnTo>
                    <a:pt x="527571" y="135712"/>
                  </a:lnTo>
                  <a:lnTo>
                    <a:pt x="493735" y="158191"/>
                  </a:lnTo>
                  <a:lnTo>
                    <a:pt x="460690" y="181816"/>
                  </a:lnTo>
                  <a:lnTo>
                    <a:pt x="428474" y="206559"/>
                  </a:lnTo>
                  <a:lnTo>
                    <a:pt x="397123" y="232392"/>
                  </a:lnTo>
                  <a:lnTo>
                    <a:pt x="366677" y="259283"/>
                  </a:lnTo>
                  <a:lnTo>
                    <a:pt x="337169" y="287201"/>
                  </a:lnTo>
                  <a:lnTo>
                    <a:pt x="308635" y="316114"/>
                  </a:lnTo>
                  <a:lnTo>
                    <a:pt x="281108" y="345987"/>
                  </a:lnTo>
                  <a:lnTo>
                    <a:pt x="254620" y="376785"/>
                  </a:lnTo>
                  <a:lnTo>
                    <a:pt x="229203" y="408473"/>
                  </a:lnTo>
                  <a:lnTo>
                    <a:pt x="204887" y="441013"/>
                  </a:lnTo>
                  <a:lnTo>
                    <a:pt x="181699" y="474367"/>
                  </a:lnTo>
                  <a:lnTo>
                    <a:pt x="159668" y="508495"/>
                  </a:lnTo>
                  <a:lnTo>
                    <a:pt x="138819" y="543358"/>
                  </a:lnTo>
                  <a:lnTo>
                    <a:pt x="119176" y="578915"/>
                  </a:lnTo>
                  <a:lnTo>
                    <a:pt x="100762" y="615124"/>
                  </a:lnTo>
                  <a:lnTo>
                    <a:pt x="83600" y="651942"/>
                  </a:lnTo>
                  <a:lnTo>
                    <a:pt x="67710" y="689327"/>
                  </a:lnTo>
                  <a:lnTo>
                    <a:pt x="53109" y="727234"/>
                  </a:lnTo>
                  <a:lnTo>
                    <a:pt x="39815" y="765619"/>
                  </a:lnTo>
                  <a:lnTo>
                    <a:pt x="27844" y="804437"/>
                  </a:lnTo>
                  <a:lnTo>
                    <a:pt x="17209" y="843642"/>
                  </a:lnTo>
                  <a:lnTo>
                    <a:pt x="7924" y="883189"/>
                  </a:lnTo>
                  <a:lnTo>
                    <a:pt x="0" y="923030"/>
                  </a:lnTo>
                  <a:lnTo>
                    <a:pt x="40230" y="930318"/>
                  </a:lnTo>
                  <a:lnTo>
                    <a:pt x="80460" y="937607"/>
                  </a:lnTo>
                  <a:lnTo>
                    <a:pt x="120691" y="944895"/>
                  </a:lnTo>
                  <a:lnTo>
                    <a:pt x="160921" y="952183"/>
                  </a:lnTo>
                  <a:lnTo>
                    <a:pt x="201151" y="959471"/>
                  </a:lnTo>
                  <a:lnTo>
                    <a:pt x="241382" y="966759"/>
                  </a:lnTo>
                  <a:lnTo>
                    <a:pt x="281612" y="974048"/>
                  </a:lnTo>
                  <a:lnTo>
                    <a:pt x="321842" y="981336"/>
                  </a:lnTo>
                  <a:lnTo>
                    <a:pt x="362073" y="988624"/>
                  </a:lnTo>
                  <a:lnTo>
                    <a:pt x="402303" y="995912"/>
                  </a:lnTo>
                  <a:lnTo>
                    <a:pt x="442533" y="1003200"/>
                  </a:lnTo>
                  <a:lnTo>
                    <a:pt x="482764" y="1010489"/>
                  </a:lnTo>
                  <a:lnTo>
                    <a:pt x="522994" y="1017777"/>
                  </a:lnTo>
                  <a:lnTo>
                    <a:pt x="563224" y="1025065"/>
                  </a:lnTo>
                  <a:lnTo>
                    <a:pt x="603455" y="1032353"/>
                  </a:lnTo>
                  <a:lnTo>
                    <a:pt x="643685" y="1039642"/>
                  </a:lnTo>
                  <a:lnTo>
                    <a:pt x="683915" y="1046930"/>
                  </a:lnTo>
                  <a:lnTo>
                    <a:pt x="724146" y="1054218"/>
                  </a:lnTo>
                  <a:lnTo>
                    <a:pt x="764376" y="1061506"/>
                  </a:lnTo>
                  <a:lnTo>
                    <a:pt x="804606" y="1068794"/>
                  </a:lnTo>
                  <a:lnTo>
                    <a:pt x="844837" y="1076083"/>
                  </a:lnTo>
                  <a:lnTo>
                    <a:pt x="885067" y="1083371"/>
                  </a:lnTo>
                  <a:lnTo>
                    <a:pt x="925297" y="1090659"/>
                  </a:lnTo>
                  <a:lnTo>
                    <a:pt x="965528" y="1097947"/>
                  </a:lnTo>
                  <a:lnTo>
                    <a:pt x="1005758" y="1105235"/>
                  </a:lnTo>
                  <a:lnTo>
                    <a:pt x="1045988" y="1112524"/>
                  </a:lnTo>
                  <a:lnTo>
                    <a:pt x="1086219" y="1119812"/>
                  </a:lnTo>
                  <a:lnTo>
                    <a:pt x="1126449" y="1127100"/>
                  </a:lnTo>
                  <a:close/>
                </a:path>
              </a:pathLst>
            </a:custGeom>
            <a:solidFill>
              <a:srgbClr val="8FAADC">
                <a:alpha val="100000"/>
              </a:srgbClr>
            </a:solidFill>
          </p:spPr>
          <p:txBody>
            <a:bodyPr/>
            <a:lstStyle/>
            <a:p>
              <a:endParaRPr sz="2400"/>
            </a:p>
          </p:txBody>
        </p:sp>
        <p:sp>
          <p:nvSpPr>
            <p:cNvPr id="15" name="pg6">
              <a:extLst>
                <a:ext uri="{FF2B5EF4-FFF2-40B4-BE49-F238E27FC236}">
                  <a16:creationId xmlns:a16="http://schemas.microsoft.com/office/drawing/2014/main" id="{5BF90A94-A20C-1084-9FA6-281003FC13F0}"/>
                </a:ext>
              </a:extLst>
            </p:cNvPr>
            <p:cNvSpPr/>
            <p:nvPr/>
          </p:nvSpPr>
          <p:spPr>
            <a:xfrm>
              <a:off x="2051558" y="1678076"/>
              <a:ext cx="344929" cy="1184616"/>
            </a:xfrm>
            <a:custGeom>
              <a:avLst/>
              <a:gdLst/>
              <a:ahLst/>
              <a:cxnLst/>
              <a:rect l="0" t="0" r="0" b="0"/>
              <a:pathLst>
                <a:path w="344929" h="1184616">
                  <a:moveTo>
                    <a:pt x="344929" y="1184616"/>
                  </a:moveTo>
                  <a:lnTo>
                    <a:pt x="343205" y="1143767"/>
                  </a:lnTo>
                  <a:lnTo>
                    <a:pt x="341482" y="1102918"/>
                  </a:lnTo>
                  <a:lnTo>
                    <a:pt x="339758" y="1062069"/>
                  </a:lnTo>
                  <a:lnTo>
                    <a:pt x="338035" y="1021221"/>
                  </a:lnTo>
                  <a:lnTo>
                    <a:pt x="336311" y="980372"/>
                  </a:lnTo>
                  <a:lnTo>
                    <a:pt x="334587" y="939523"/>
                  </a:lnTo>
                  <a:lnTo>
                    <a:pt x="332864" y="898674"/>
                  </a:lnTo>
                  <a:lnTo>
                    <a:pt x="331140" y="857825"/>
                  </a:lnTo>
                  <a:lnTo>
                    <a:pt x="329417" y="816976"/>
                  </a:lnTo>
                  <a:lnTo>
                    <a:pt x="327693" y="776127"/>
                  </a:lnTo>
                  <a:lnTo>
                    <a:pt x="325970" y="735279"/>
                  </a:lnTo>
                  <a:lnTo>
                    <a:pt x="324246" y="694430"/>
                  </a:lnTo>
                  <a:lnTo>
                    <a:pt x="322522" y="653581"/>
                  </a:lnTo>
                  <a:lnTo>
                    <a:pt x="320799" y="612732"/>
                  </a:lnTo>
                  <a:lnTo>
                    <a:pt x="319075" y="571883"/>
                  </a:lnTo>
                  <a:lnTo>
                    <a:pt x="317352" y="531034"/>
                  </a:lnTo>
                  <a:lnTo>
                    <a:pt x="315628" y="490186"/>
                  </a:lnTo>
                  <a:lnTo>
                    <a:pt x="313905" y="449337"/>
                  </a:lnTo>
                  <a:lnTo>
                    <a:pt x="312181" y="408488"/>
                  </a:lnTo>
                  <a:lnTo>
                    <a:pt x="310457" y="367639"/>
                  </a:lnTo>
                  <a:lnTo>
                    <a:pt x="308734" y="326790"/>
                  </a:lnTo>
                  <a:lnTo>
                    <a:pt x="307010" y="285941"/>
                  </a:lnTo>
                  <a:lnTo>
                    <a:pt x="305287" y="245093"/>
                  </a:lnTo>
                  <a:lnTo>
                    <a:pt x="303563" y="204244"/>
                  </a:lnTo>
                  <a:lnTo>
                    <a:pt x="301840" y="163395"/>
                  </a:lnTo>
                  <a:lnTo>
                    <a:pt x="300116" y="122546"/>
                  </a:lnTo>
                  <a:lnTo>
                    <a:pt x="298392" y="81697"/>
                  </a:lnTo>
                  <a:lnTo>
                    <a:pt x="296669" y="40848"/>
                  </a:lnTo>
                  <a:lnTo>
                    <a:pt x="294945" y="0"/>
                  </a:lnTo>
                  <a:lnTo>
                    <a:pt x="252169" y="2580"/>
                  </a:lnTo>
                  <a:lnTo>
                    <a:pt x="209515" y="6704"/>
                  </a:lnTo>
                  <a:lnTo>
                    <a:pt x="167037" y="12366"/>
                  </a:lnTo>
                  <a:lnTo>
                    <a:pt x="124792" y="19561"/>
                  </a:lnTo>
                  <a:lnTo>
                    <a:pt x="82834" y="28277"/>
                  </a:lnTo>
                  <a:lnTo>
                    <a:pt x="41218" y="38503"/>
                  </a:lnTo>
                  <a:lnTo>
                    <a:pt x="0" y="50227"/>
                  </a:lnTo>
                  <a:lnTo>
                    <a:pt x="11894" y="89344"/>
                  </a:lnTo>
                  <a:lnTo>
                    <a:pt x="23788" y="128461"/>
                  </a:lnTo>
                  <a:lnTo>
                    <a:pt x="35682" y="167578"/>
                  </a:lnTo>
                  <a:lnTo>
                    <a:pt x="47576" y="206694"/>
                  </a:lnTo>
                  <a:lnTo>
                    <a:pt x="59470" y="245811"/>
                  </a:lnTo>
                  <a:lnTo>
                    <a:pt x="71364" y="284928"/>
                  </a:lnTo>
                  <a:lnTo>
                    <a:pt x="83258" y="324045"/>
                  </a:lnTo>
                  <a:lnTo>
                    <a:pt x="95152" y="363162"/>
                  </a:lnTo>
                  <a:lnTo>
                    <a:pt x="107047" y="402279"/>
                  </a:lnTo>
                  <a:lnTo>
                    <a:pt x="118941" y="441396"/>
                  </a:lnTo>
                  <a:lnTo>
                    <a:pt x="130835" y="480512"/>
                  </a:lnTo>
                  <a:lnTo>
                    <a:pt x="142729" y="519629"/>
                  </a:lnTo>
                  <a:lnTo>
                    <a:pt x="154623" y="558746"/>
                  </a:lnTo>
                  <a:lnTo>
                    <a:pt x="166517" y="597863"/>
                  </a:lnTo>
                  <a:lnTo>
                    <a:pt x="178411" y="636980"/>
                  </a:lnTo>
                  <a:lnTo>
                    <a:pt x="190305" y="676097"/>
                  </a:lnTo>
                  <a:lnTo>
                    <a:pt x="202200" y="715214"/>
                  </a:lnTo>
                  <a:lnTo>
                    <a:pt x="214094" y="754330"/>
                  </a:lnTo>
                  <a:lnTo>
                    <a:pt x="225988" y="793447"/>
                  </a:lnTo>
                  <a:lnTo>
                    <a:pt x="237882" y="832564"/>
                  </a:lnTo>
                  <a:lnTo>
                    <a:pt x="249776" y="871681"/>
                  </a:lnTo>
                  <a:lnTo>
                    <a:pt x="261670" y="910798"/>
                  </a:lnTo>
                  <a:lnTo>
                    <a:pt x="273564" y="949915"/>
                  </a:lnTo>
                  <a:lnTo>
                    <a:pt x="285458" y="989032"/>
                  </a:lnTo>
                  <a:lnTo>
                    <a:pt x="297352" y="1028148"/>
                  </a:lnTo>
                  <a:lnTo>
                    <a:pt x="309247" y="1067265"/>
                  </a:lnTo>
                  <a:lnTo>
                    <a:pt x="321141" y="1106382"/>
                  </a:lnTo>
                  <a:lnTo>
                    <a:pt x="333035" y="1145499"/>
                  </a:lnTo>
                  <a:close/>
                </a:path>
              </a:pathLst>
            </a:custGeom>
            <a:solidFill>
              <a:srgbClr val="A5A5A5">
                <a:alpha val="100000"/>
              </a:srgbClr>
            </a:solidFill>
          </p:spPr>
          <p:txBody>
            <a:bodyPr/>
            <a:lstStyle/>
            <a:p>
              <a:endParaRPr sz="2400"/>
            </a:p>
          </p:txBody>
        </p:sp>
        <p:sp>
          <p:nvSpPr>
            <p:cNvPr id="16" name="pg7">
              <a:extLst>
                <a:ext uri="{FF2B5EF4-FFF2-40B4-BE49-F238E27FC236}">
                  <a16:creationId xmlns:a16="http://schemas.microsoft.com/office/drawing/2014/main" id="{32CC2990-3D80-F182-6248-CB2BB2356955}"/>
                </a:ext>
              </a:extLst>
            </p:cNvPr>
            <p:cNvSpPr/>
            <p:nvPr/>
          </p:nvSpPr>
          <p:spPr>
            <a:xfrm>
              <a:off x="2346504" y="1677022"/>
              <a:ext cx="49983" cy="1185670"/>
            </a:xfrm>
            <a:custGeom>
              <a:avLst/>
              <a:gdLst/>
              <a:ahLst/>
              <a:cxnLst/>
              <a:rect l="0" t="0" r="0" b="0"/>
              <a:pathLst>
                <a:path w="49983" h="1185670">
                  <a:moveTo>
                    <a:pt x="49983" y="1185670"/>
                  </a:moveTo>
                  <a:lnTo>
                    <a:pt x="49983" y="1144785"/>
                  </a:lnTo>
                  <a:lnTo>
                    <a:pt x="49983" y="1103900"/>
                  </a:lnTo>
                  <a:lnTo>
                    <a:pt x="49983" y="1063014"/>
                  </a:lnTo>
                  <a:lnTo>
                    <a:pt x="49983" y="1022129"/>
                  </a:lnTo>
                  <a:lnTo>
                    <a:pt x="49983" y="981244"/>
                  </a:lnTo>
                  <a:lnTo>
                    <a:pt x="49983" y="940359"/>
                  </a:lnTo>
                  <a:lnTo>
                    <a:pt x="49983" y="899474"/>
                  </a:lnTo>
                  <a:lnTo>
                    <a:pt x="49983" y="858588"/>
                  </a:lnTo>
                  <a:lnTo>
                    <a:pt x="49983" y="817703"/>
                  </a:lnTo>
                  <a:lnTo>
                    <a:pt x="49983" y="776818"/>
                  </a:lnTo>
                  <a:lnTo>
                    <a:pt x="49983" y="735933"/>
                  </a:lnTo>
                  <a:lnTo>
                    <a:pt x="49983" y="695048"/>
                  </a:lnTo>
                  <a:lnTo>
                    <a:pt x="49983" y="654162"/>
                  </a:lnTo>
                  <a:lnTo>
                    <a:pt x="49983" y="613277"/>
                  </a:lnTo>
                  <a:lnTo>
                    <a:pt x="49983" y="572392"/>
                  </a:lnTo>
                  <a:lnTo>
                    <a:pt x="49983" y="531507"/>
                  </a:lnTo>
                  <a:lnTo>
                    <a:pt x="49983" y="490622"/>
                  </a:lnTo>
                  <a:lnTo>
                    <a:pt x="49983" y="449737"/>
                  </a:lnTo>
                  <a:lnTo>
                    <a:pt x="49983" y="408851"/>
                  </a:lnTo>
                  <a:lnTo>
                    <a:pt x="49983" y="367966"/>
                  </a:lnTo>
                  <a:lnTo>
                    <a:pt x="49983" y="327081"/>
                  </a:lnTo>
                  <a:lnTo>
                    <a:pt x="49983" y="286196"/>
                  </a:lnTo>
                  <a:lnTo>
                    <a:pt x="49983" y="245311"/>
                  </a:lnTo>
                  <a:lnTo>
                    <a:pt x="49983" y="204425"/>
                  </a:lnTo>
                  <a:lnTo>
                    <a:pt x="49983" y="163540"/>
                  </a:lnTo>
                  <a:lnTo>
                    <a:pt x="49983" y="122655"/>
                  </a:lnTo>
                  <a:lnTo>
                    <a:pt x="49983" y="81770"/>
                  </a:lnTo>
                  <a:lnTo>
                    <a:pt x="49983" y="40885"/>
                  </a:lnTo>
                  <a:lnTo>
                    <a:pt x="49983" y="0"/>
                  </a:lnTo>
                  <a:lnTo>
                    <a:pt x="0" y="1054"/>
                  </a:lnTo>
                  <a:lnTo>
                    <a:pt x="1723" y="41902"/>
                  </a:lnTo>
                  <a:lnTo>
                    <a:pt x="3447" y="82751"/>
                  </a:lnTo>
                  <a:lnTo>
                    <a:pt x="5170" y="123600"/>
                  </a:lnTo>
                  <a:lnTo>
                    <a:pt x="6894" y="164449"/>
                  </a:lnTo>
                  <a:lnTo>
                    <a:pt x="8617" y="205298"/>
                  </a:lnTo>
                  <a:lnTo>
                    <a:pt x="10341" y="246147"/>
                  </a:lnTo>
                  <a:lnTo>
                    <a:pt x="12065" y="286995"/>
                  </a:lnTo>
                  <a:lnTo>
                    <a:pt x="13788" y="327844"/>
                  </a:lnTo>
                  <a:lnTo>
                    <a:pt x="15512" y="368693"/>
                  </a:lnTo>
                  <a:lnTo>
                    <a:pt x="17235" y="409542"/>
                  </a:lnTo>
                  <a:lnTo>
                    <a:pt x="18959" y="450391"/>
                  </a:lnTo>
                  <a:lnTo>
                    <a:pt x="20682" y="491240"/>
                  </a:lnTo>
                  <a:lnTo>
                    <a:pt x="22406" y="532088"/>
                  </a:lnTo>
                  <a:lnTo>
                    <a:pt x="24130" y="572937"/>
                  </a:lnTo>
                  <a:lnTo>
                    <a:pt x="25853" y="613786"/>
                  </a:lnTo>
                  <a:lnTo>
                    <a:pt x="27577" y="654635"/>
                  </a:lnTo>
                  <a:lnTo>
                    <a:pt x="29300" y="695484"/>
                  </a:lnTo>
                  <a:lnTo>
                    <a:pt x="31024" y="736333"/>
                  </a:lnTo>
                  <a:lnTo>
                    <a:pt x="32747" y="777182"/>
                  </a:lnTo>
                  <a:lnTo>
                    <a:pt x="34471" y="818030"/>
                  </a:lnTo>
                  <a:lnTo>
                    <a:pt x="36195" y="858879"/>
                  </a:lnTo>
                  <a:lnTo>
                    <a:pt x="37918" y="899728"/>
                  </a:lnTo>
                  <a:lnTo>
                    <a:pt x="39642" y="940577"/>
                  </a:lnTo>
                  <a:lnTo>
                    <a:pt x="41365" y="981426"/>
                  </a:lnTo>
                  <a:lnTo>
                    <a:pt x="43089" y="1022275"/>
                  </a:lnTo>
                  <a:lnTo>
                    <a:pt x="44813" y="1063123"/>
                  </a:lnTo>
                  <a:lnTo>
                    <a:pt x="46536" y="1103972"/>
                  </a:lnTo>
                  <a:lnTo>
                    <a:pt x="48260" y="1144821"/>
                  </a:lnTo>
                  <a:close/>
                </a:path>
              </a:pathLst>
            </a:custGeom>
            <a:solidFill>
              <a:srgbClr val="DBDBDB">
                <a:alpha val="100000"/>
              </a:srgbClr>
            </a:solidFill>
          </p:spPr>
          <p:txBody>
            <a:bodyPr/>
            <a:lstStyle/>
            <a:p>
              <a:endParaRPr sz="2400"/>
            </a:p>
          </p:txBody>
        </p:sp>
        <p:sp>
          <p:nvSpPr>
            <p:cNvPr id="17" name="pg8">
              <a:extLst>
                <a:ext uri="{FF2B5EF4-FFF2-40B4-BE49-F238E27FC236}">
                  <a16:creationId xmlns:a16="http://schemas.microsoft.com/office/drawing/2014/main" id="{3A051CDF-01C1-E38E-081B-9942E207BDA2}"/>
                </a:ext>
              </a:extLst>
            </p:cNvPr>
            <p:cNvSpPr/>
            <p:nvPr/>
          </p:nvSpPr>
          <p:spPr>
            <a:xfrm>
              <a:off x="2531991" y="3120883"/>
              <a:ext cx="488980" cy="393694"/>
            </a:xfrm>
            <a:custGeom>
              <a:avLst/>
              <a:gdLst/>
              <a:ahLst/>
              <a:cxnLst/>
              <a:rect l="0" t="0" r="0" b="0"/>
              <a:pathLst>
                <a:path w="488980" h="393694">
                  <a:moveTo>
                    <a:pt x="27431" y="393694"/>
                  </a:moveTo>
                  <a:lnTo>
                    <a:pt x="461548" y="393694"/>
                  </a:lnTo>
                  <a:lnTo>
                    <a:pt x="460444" y="393671"/>
                  </a:lnTo>
                  <a:lnTo>
                    <a:pt x="464855" y="393494"/>
                  </a:lnTo>
                  <a:lnTo>
                    <a:pt x="469180" y="392611"/>
                  </a:lnTo>
                  <a:lnTo>
                    <a:pt x="473308" y="391045"/>
                  </a:lnTo>
                  <a:lnTo>
                    <a:pt x="477131" y="388838"/>
                  </a:lnTo>
                  <a:lnTo>
                    <a:pt x="480551" y="386046"/>
                  </a:lnTo>
                  <a:lnTo>
                    <a:pt x="483479" y="382741"/>
                  </a:lnTo>
                  <a:lnTo>
                    <a:pt x="485838" y="379010"/>
                  </a:lnTo>
                  <a:lnTo>
                    <a:pt x="487569" y="374949"/>
                  </a:lnTo>
                  <a:lnTo>
                    <a:pt x="488625" y="370662"/>
                  </a:lnTo>
                  <a:lnTo>
                    <a:pt x="488980" y="366262"/>
                  </a:lnTo>
                  <a:lnTo>
                    <a:pt x="488980" y="27431"/>
                  </a:lnTo>
                  <a:lnTo>
                    <a:pt x="488625" y="23031"/>
                  </a:lnTo>
                  <a:lnTo>
                    <a:pt x="487569" y="18745"/>
                  </a:lnTo>
                  <a:lnTo>
                    <a:pt x="485838" y="14683"/>
                  </a:lnTo>
                  <a:lnTo>
                    <a:pt x="483479" y="10952"/>
                  </a:lnTo>
                  <a:lnTo>
                    <a:pt x="480551" y="7647"/>
                  </a:lnTo>
                  <a:lnTo>
                    <a:pt x="477131" y="4855"/>
                  </a:lnTo>
                  <a:lnTo>
                    <a:pt x="473308" y="2648"/>
                  </a:lnTo>
                  <a:lnTo>
                    <a:pt x="469180" y="1083"/>
                  </a:lnTo>
                  <a:lnTo>
                    <a:pt x="464855" y="200"/>
                  </a:lnTo>
                  <a:lnTo>
                    <a:pt x="461548" y="0"/>
                  </a:lnTo>
                  <a:lnTo>
                    <a:pt x="27431" y="0"/>
                  </a:lnTo>
                  <a:lnTo>
                    <a:pt x="30738" y="200"/>
                  </a:lnTo>
                  <a:lnTo>
                    <a:pt x="26327" y="22"/>
                  </a:lnTo>
                  <a:lnTo>
                    <a:pt x="21944" y="554"/>
                  </a:lnTo>
                  <a:lnTo>
                    <a:pt x="17704" y="1782"/>
                  </a:lnTo>
                  <a:lnTo>
                    <a:pt x="13715" y="3675"/>
                  </a:lnTo>
                  <a:lnTo>
                    <a:pt x="10082" y="6183"/>
                  </a:lnTo>
                  <a:lnTo>
                    <a:pt x="6898" y="9241"/>
                  </a:lnTo>
                  <a:lnTo>
                    <a:pt x="4246" y="12770"/>
                  </a:lnTo>
                  <a:lnTo>
                    <a:pt x="2195" y="16679"/>
                  </a:lnTo>
                  <a:lnTo>
                    <a:pt x="797" y="20867"/>
                  </a:lnTo>
                  <a:lnTo>
                    <a:pt x="88" y="25224"/>
                  </a:lnTo>
                  <a:lnTo>
                    <a:pt x="0" y="27431"/>
                  </a:lnTo>
                  <a:lnTo>
                    <a:pt x="0" y="366262"/>
                  </a:lnTo>
                  <a:lnTo>
                    <a:pt x="88" y="364054"/>
                  </a:lnTo>
                  <a:lnTo>
                    <a:pt x="88" y="368469"/>
                  </a:lnTo>
                  <a:lnTo>
                    <a:pt x="797" y="372827"/>
                  </a:lnTo>
                  <a:lnTo>
                    <a:pt x="2195" y="377014"/>
                  </a:lnTo>
                  <a:lnTo>
                    <a:pt x="4246" y="380923"/>
                  </a:lnTo>
                  <a:lnTo>
                    <a:pt x="6898" y="384452"/>
                  </a:lnTo>
                  <a:lnTo>
                    <a:pt x="10082" y="387511"/>
                  </a:lnTo>
                  <a:lnTo>
                    <a:pt x="13715" y="390019"/>
                  </a:lnTo>
                  <a:lnTo>
                    <a:pt x="17704" y="391911"/>
                  </a:lnTo>
                  <a:lnTo>
                    <a:pt x="21944" y="393139"/>
                  </a:lnTo>
                  <a:lnTo>
                    <a:pt x="26327" y="393671"/>
                  </a:lnTo>
                  <a:close/>
                </a:path>
              </a:pathLst>
            </a:custGeom>
            <a:solidFill>
              <a:srgbClr val="4472C4">
                <a:alpha val="100000"/>
              </a:srgbClr>
            </a:solidFill>
          </p:spPr>
          <p:txBody>
            <a:bodyPr/>
            <a:lstStyle/>
            <a:p>
              <a:endParaRPr sz="2400"/>
            </a:p>
          </p:txBody>
        </p:sp>
        <p:sp>
          <p:nvSpPr>
            <p:cNvPr id="18" name="tx10">
              <a:extLst>
                <a:ext uri="{FF2B5EF4-FFF2-40B4-BE49-F238E27FC236}">
                  <a16:creationId xmlns:a16="http://schemas.microsoft.com/office/drawing/2014/main" id="{2079C9F5-341C-B656-162E-70B9C0DA21F7}"/>
                </a:ext>
              </a:extLst>
            </p:cNvPr>
            <p:cNvSpPr/>
            <p:nvPr/>
          </p:nvSpPr>
          <p:spPr>
            <a:xfrm>
              <a:off x="2577711" y="3363089"/>
              <a:ext cx="397540"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lang="en-US" sz="1400">
                  <a:solidFill>
                    <a:srgbClr val="FFFFFF">
                      <a:alpha val="100000"/>
                    </a:srgbClr>
                  </a:solidFill>
                  <a:cs typeface="Arial"/>
                </a:rPr>
                <a:t>80%</a:t>
              </a:r>
              <a:endParaRPr sz="1400">
                <a:solidFill>
                  <a:srgbClr val="FFFFFF">
                    <a:alpha val="100000"/>
                  </a:srgbClr>
                </a:solidFill>
                <a:cs typeface="Arial"/>
              </a:endParaRPr>
            </a:p>
          </p:txBody>
        </p:sp>
        <p:sp>
          <p:nvSpPr>
            <p:cNvPr id="19" name="tx13">
              <a:extLst>
                <a:ext uri="{FF2B5EF4-FFF2-40B4-BE49-F238E27FC236}">
                  <a16:creationId xmlns:a16="http://schemas.microsoft.com/office/drawing/2014/main" id="{49E49ED5-74BA-78BB-5797-3B65D47C7837}"/>
                </a:ext>
              </a:extLst>
            </p:cNvPr>
            <p:cNvSpPr/>
            <p:nvPr/>
          </p:nvSpPr>
          <p:spPr>
            <a:xfrm>
              <a:off x="1662852" y="2334599"/>
              <a:ext cx="397540"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lang="en-US" sz="1400">
                  <a:solidFill>
                    <a:srgbClr val="FFFFFF">
                      <a:alpha val="100000"/>
                    </a:srgbClr>
                  </a:solidFill>
                  <a:cs typeface="Arial"/>
                </a:rPr>
                <a:t>17%</a:t>
              </a:r>
              <a:endParaRPr sz="1400">
                <a:solidFill>
                  <a:srgbClr val="FFFFFF">
                    <a:alpha val="100000"/>
                  </a:srgbClr>
                </a:solidFill>
                <a:cs typeface="Arial"/>
              </a:endParaRPr>
            </a:p>
          </p:txBody>
        </p:sp>
        <p:sp>
          <p:nvSpPr>
            <p:cNvPr id="20" name="tx16">
              <a:extLst>
                <a:ext uri="{FF2B5EF4-FFF2-40B4-BE49-F238E27FC236}">
                  <a16:creationId xmlns:a16="http://schemas.microsoft.com/office/drawing/2014/main" id="{CEB4E02F-6F83-E0D8-8716-F5E3008EC49F}"/>
                </a:ext>
              </a:extLst>
            </p:cNvPr>
            <p:cNvSpPr/>
            <p:nvPr/>
          </p:nvSpPr>
          <p:spPr>
            <a:xfrm>
              <a:off x="2101368" y="1980052"/>
              <a:ext cx="319566"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lang="en-US" sz="1400">
                  <a:solidFill>
                    <a:srgbClr val="FFFFFF">
                      <a:alpha val="100000"/>
                    </a:srgbClr>
                  </a:solidFill>
                  <a:cs typeface="Arial"/>
                </a:rPr>
                <a:t>4%</a:t>
              </a:r>
              <a:endParaRPr sz="1400">
                <a:solidFill>
                  <a:srgbClr val="FFFFFF">
                    <a:alpha val="100000"/>
                  </a:srgbClr>
                </a:solidFill>
                <a:cs typeface="Arial"/>
              </a:endParaRPr>
            </a:p>
          </p:txBody>
        </p:sp>
        <p:sp>
          <p:nvSpPr>
            <p:cNvPr id="21" name="tx19">
              <a:extLst>
                <a:ext uri="{FF2B5EF4-FFF2-40B4-BE49-F238E27FC236}">
                  <a16:creationId xmlns:a16="http://schemas.microsoft.com/office/drawing/2014/main" id="{3F4C773E-EC9D-6DC4-DD16-EC2430AF2A8D}"/>
                </a:ext>
              </a:extLst>
            </p:cNvPr>
            <p:cNvSpPr/>
            <p:nvPr/>
          </p:nvSpPr>
          <p:spPr>
            <a:xfrm>
              <a:off x="2266798" y="1795464"/>
              <a:ext cx="319566"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lang="en-US" sz="1400">
                  <a:cs typeface="Arial"/>
                </a:rPr>
                <a:t>1%</a:t>
              </a:r>
              <a:endParaRPr sz="1400">
                <a:cs typeface="Arial"/>
              </a:endParaRPr>
            </a:p>
          </p:txBody>
        </p:sp>
        <p:sp>
          <p:nvSpPr>
            <p:cNvPr id="22" name="tx20">
              <a:extLst>
                <a:ext uri="{FF2B5EF4-FFF2-40B4-BE49-F238E27FC236}">
                  <a16:creationId xmlns:a16="http://schemas.microsoft.com/office/drawing/2014/main" id="{26A17468-3A51-101C-A23D-19E2BF5430D5}"/>
                </a:ext>
              </a:extLst>
            </p:cNvPr>
            <p:cNvSpPr/>
            <p:nvPr/>
          </p:nvSpPr>
          <p:spPr>
            <a:xfrm>
              <a:off x="3950576" y="2300990"/>
              <a:ext cx="1491108" cy="139377"/>
            </a:xfrm>
            <a:prstGeom prst="rect">
              <a:avLst/>
            </a:prstGeom>
            <a:noFill/>
          </p:spPr>
          <p:txBody>
            <a:bodyPr wrap="none" lIns="0" tIns="0" rIns="0" bIns="0" anchor="ctr" anchorCtr="1"/>
            <a:lstStyle/>
            <a:p>
              <a:pPr marL="0" marR="0" indent="0" algn="l">
                <a:lnSpc>
                  <a:spcPts val="1200"/>
                </a:lnSpc>
                <a:spcBef>
                  <a:spcPts val="0"/>
                </a:spcBef>
                <a:spcAft>
                  <a:spcPts val="0"/>
                </a:spcAft>
              </a:pPr>
              <a:r>
                <a:rPr sz="1600">
                  <a:solidFill>
                    <a:srgbClr val="000000">
                      <a:alpha val="100000"/>
                    </a:srgbClr>
                  </a:solidFill>
                  <a:cs typeface="Arial"/>
                </a:rPr>
                <a:t>Intervention Approach</a:t>
              </a:r>
            </a:p>
          </p:txBody>
        </p:sp>
        <p:sp>
          <p:nvSpPr>
            <p:cNvPr id="23" name="rc21">
              <a:extLst>
                <a:ext uri="{FF2B5EF4-FFF2-40B4-BE49-F238E27FC236}">
                  <a16:creationId xmlns:a16="http://schemas.microsoft.com/office/drawing/2014/main" id="{CAF2DA16-64C0-5A5C-9E79-1CA547B40DDF}"/>
                </a:ext>
              </a:extLst>
            </p:cNvPr>
            <p:cNvSpPr/>
            <p:nvPr/>
          </p:nvSpPr>
          <p:spPr>
            <a:xfrm>
              <a:off x="3959576" y="2541320"/>
              <a:ext cx="201456" cy="201456"/>
            </a:xfrm>
            <a:prstGeom prst="rect">
              <a:avLst/>
            </a:prstGeom>
            <a:solidFill>
              <a:srgbClr val="4472C4">
                <a:alpha val="100000"/>
              </a:srgbClr>
            </a:solidFill>
          </p:spPr>
          <p:txBody>
            <a:bodyPr/>
            <a:lstStyle/>
            <a:p>
              <a:endParaRPr sz="2400"/>
            </a:p>
          </p:txBody>
        </p:sp>
        <p:sp>
          <p:nvSpPr>
            <p:cNvPr id="24" name="rc22">
              <a:extLst>
                <a:ext uri="{FF2B5EF4-FFF2-40B4-BE49-F238E27FC236}">
                  <a16:creationId xmlns:a16="http://schemas.microsoft.com/office/drawing/2014/main" id="{375A540E-31CF-7D21-4D99-D59FA4E04043}"/>
                </a:ext>
              </a:extLst>
            </p:cNvPr>
            <p:cNvSpPr/>
            <p:nvPr/>
          </p:nvSpPr>
          <p:spPr>
            <a:xfrm>
              <a:off x="3959576" y="2760776"/>
              <a:ext cx="201456" cy="201456"/>
            </a:xfrm>
            <a:prstGeom prst="rect">
              <a:avLst/>
            </a:prstGeom>
            <a:solidFill>
              <a:srgbClr val="8FAADC">
                <a:alpha val="100000"/>
              </a:srgbClr>
            </a:solidFill>
          </p:spPr>
          <p:txBody>
            <a:bodyPr/>
            <a:lstStyle/>
            <a:p>
              <a:endParaRPr sz="2400"/>
            </a:p>
          </p:txBody>
        </p:sp>
        <p:sp>
          <p:nvSpPr>
            <p:cNvPr id="25" name="rc23">
              <a:extLst>
                <a:ext uri="{FF2B5EF4-FFF2-40B4-BE49-F238E27FC236}">
                  <a16:creationId xmlns:a16="http://schemas.microsoft.com/office/drawing/2014/main" id="{C6A07F09-2593-33C7-0A62-70BA1BDC6097}"/>
                </a:ext>
              </a:extLst>
            </p:cNvPr>
            <p:cNvSpPr/>
            <p:nvPr/>
          </p:nvSpPr>
          <p:spPr>
            <a:xfrm>
              <a:off x="3959576" y="2980232"/>
              <a:ext cx="201456" cy="201456"/>
            </a:xfrm>
            <a:prstGeom prst="rect">
              <a:avLst/>
            </a:prstGeom>
            <a:solidFill>
              <a:srgbClr val="A5A5A5">
                <a:alpha val="100000"/>
              </a:srgbClr>
            </a:solidFill>
          </p:spPr>
          <p:txBody>
            <a:bodyPr/>
            <a:lstStyle/>
            <a:p>
              <a:endParaRPr sz="2400"/>
            </a:p>
          </p:txBody>
        </p:sp>
        <p:sp>
          <p:nvSpPr>
            <p:cNvPr id="26" name="rc24">
              <a:extLst>
                <a:ext uri="{FF2B5EF4-FFF2-40B4-BE49-F238E27FC236}">
                  <a16:creationId xmlns:a16="http://schemas.microsoft.com/office/drawing/2014/main" id="{5ED661E3-AC92-E1A2-24B7-7197011C3D8E}"/>
                </a:ext>
              </a:extLst>
            </p:cNvPr>
            <p:cNvSpPr/>
            <p:nvPr/>
          </p:nvSpPr>
          <p:spPr>
            <a:xfrm>
              <a:off x="3959576" y="3199688"/>
              <a:ext cx="201456" cy="201455"/>
            </a:xfrm>
            <a:prstGeom prst="rect">
              <a:avLst/>
            </a:prstGeom>
            <a:solidFill>
              <a:srgbClr val="DBDBDB">
                <a:alpha val="100000"/>
              </a:srgbClr>
            </a:solidFill>
          </p:spPr>
          <p:txBody>
            <a:bodyPr/>
            <a:lstStyle/>
            <a:p>
              <a:endParaRPr sz="2400"/>
            </a:p>
          </p:txBody>
        </p:sp>
        <p:sp>
          <p:nvSpPr>
            <p:cNvPr id="27" name="tx25">
              <a:extLst>
                <a:ext uri="{FF2B5EF4-FFF2-40B4-BE49-F238E27FC236}">
                  <a16:creationId xmlns:a16="http://schemas.microsoft.com/office/drawing/2014/main" id="{8F416C7B-35B4-1372-BB61-CAABC2515A11}"/>
                </a:ext>
              </a:extLst>
            </p:cNvPr>
            <p:cNvSpPr/>
            <p:nvPr/>
          </p:nvSpPr>
          <p:spPr>
            <a:xfrm>
              <a:off x="4245947" y="2596923"/>
              <a:ext cx="508158" cy="88761"/>
            </a:xfrm>
            <a:prstGeom prst="rect">
              <a:avLst/>
            </a:prstGeom>
            <a:noFill/>
          </p:spPr>
          <p:txBody>
            <a:bodyPr wrap="none" lIns="0" tIns="0" rIns="0" bIns="0" anchor="ctr" anchorCtr="1"/>
            <a:lstStyle/>
            <a:p>
              <a:pPr marL="0" marR="0" indent="0" algn="l">
                <a:lnSpc>
                  <a:spcPts val="960"/>
                </a:lnSpc>
                <a:spcBef>
                  <a:spcPts val="0"/>
                </a:spcBef>
                <a:spcAft>
                  <a:spcPts val="0"/>
                </a:spcAft>
              </a:pPr>
              <a:r>
                <a:rPr sz="1050">
                  <a:solidFill>
                    <a:srgbClr val="000000">
                      <a:alpha val="100000"/>
                    </a:srgbClr>
                  </a:solidFill>
                  <a:cs typeface="Arial"/>
                </a:rPr>
                <a:t>Universal</a:t>
              </a:r>
            </a:p>
          </p:txBody>
        </p:sp>
        <p:sp>
          <p:nvSpPr>
            <p:cNvPr id="28" name="tx26">
              <a:extLst>
                <a:ext uri="{FF2B5EF4-FFF2-40B4-BE49-F238E27FC236}">
                  <a16:creationId xmlns:a16="http://schemas.microsoft.com/office/drawing/2014/main" id="{E684BDEF-9123-C735-43A4-EC5327A24A6F}"/>
                </a:ext>
              </a:extLst>
            </p:cNvPr>
            <p:cNvSpPr/>
            <p:nvPr/>
          </p:nvSpPr>
          <p:spPr>
            <a:xfrm>
              <a:off x="4255456" y="2814891"/>
              <a:ext cx="474464" cy="90249"/>
            </a:xfrm>
            <a:prstGeom prst="rect">
              <a:avLst/>
            </a:prstGeom>
            <a:noFill/>
          </p:spPr>
          <p:txBody>
            <a:bodyPr wrap="none" lIns="0" tIns="0" rIns="0" bIns="0" anchor="ctr" anchorCtr="1"/>
            <a:lstStyle/>
            <a:p>
              <a:pPr marL="0" marR="0" indent="0" algn="l">
                <a:lnSpc>
                  <a:spcPts val="960"/>
                </a:lnSpc>
                <a:spcBef>
                  <a:spcPts val="0"/>
                </a:spcBef>
                <a:spcAft>
                  <a:spcPts val="0"/>
                </a:spcAft>
              </a:pPr>
              <a:r>
                <a:rPr sz="1050">
                  <a:solidFill>
                    <a:srgbClr val="000000">
                      <a:alpha val="100000"/>
                    </a:srgbClr>
                  </a:solidFill>
                  <a:cs typeface="Arial"/>
                </a:rPr>
                <a:t>Selected</a:t>
              </a:r>
            </a:p>
          </p:txBody>
        </p:sp>
        <p:sp>
          <p:nvSpPr>
            <p:cNvPr id="29" name="tx27">
              <a:extLst>
                <a:ext uri="{FF2B5EF4-FFF2-40B4-BE49-F238E27FC236}">
                  <a16:creationId xmlns:a16="http://schemas.microsoft.com/office/drawing/2014/main" id="{28FD2F99-0D24-CD1E-08EE-A215D82D8383}"/>
                </a:ext>
              </a:extLst>
            </p:cNvPr>
            <p:cNvSpPr/>
            <p:nvPr/>
          </p:nvSpPr>
          <p:spPr>
            <a:xfrm>
              <a:off x="4264965" y="3035894"/>
              <a:ext cx="494823" cy="88701"/>
            </a:xfrm>
            <a:prstGeom prst="rect">
              <a:avLst/>
            </a:prstGeom>
            <a:noFill/>
          </p:spPr>
          <p:txBody>
            <a:bodyPr wrap="none" lIns="0" tIns="0" rIns="0" bIns="0" anchor="ctr" anchorCtr="1"/>
            <a:lstStyle/>
            <a:p>
              <a:pPr marL="0" marR="0" indent="0" algn="l">
                <a:lnSpc>
                  <a:spcPts val="960"/>
                </a:lnSpc>
                <a:spcBef>
                  <a:spcPts val="0"/>
                </a:spcBef>
                <a:spcAft>
                  <a:spcPts val="0"/>
                </a:spcAft>
              </a:pPr>
              <a:r>
                <a:rPr sz="1050">
                  <a:solidFill>
                    <a:srgbClr val="000000">
                      <a:alpha val="100000"/>
                    </a:srgbClr>
                  </a:solidFill>
                  <a:cs typeface="Arial"/>
                </a:rPr>
                <a:t>Indicated</a:t>
              </a:r>
            </a:p>
          </p:txBody>
        </p:sp>
        <p:sp>
          <p:nvSpPr>
            <p:cNvPr id="30" name="tx28">
              <a:extLst>
                <a:ext uri="{FF2B5EF4-FFF2-40B4-BE49-F238E27FC236}">
                  <a16:creationId xmlns:a16="http://schemas.microsoft.com/office/drawing/2014/main" id="{6944C753-DAE8-DD63-3A11-2D104B0D7198}"/>
                </a:ext>
              </a:extLst>
            </p:cNvPr>
            <p:cNvSpPr/>
            <p:nvPr/>
          </p:nvSpPr>
          <p:spPr>
            <a:xfrm>
              <a:off x="4181442" y="3253803"/>
              <a:ext cx="1240452" cy="90249"/>
            </a:xfrm>
            <a:prstGeom prst="rect">
              <a:avLst/>
            </a:prstGeom>
            <a:noFill/>
          </p:spPr>
          <p:txBody>
            <a:bodyPr wrap="none" lIns="0" tIns="0" rIns="0" bIns="0" anchor="ctr" anchorCtr="1"/>
            <a:lstStyle/>
            <a:p>
              <a:pPr marL="0" marR="0" indent="0" algn="l">
                <a:lnSpc>
                  <a:spcPts val="960"/>
                </a:lnSpc>
                <a:spcBef>
                  <a:spcPts val="0"/>
                </a:spcBef>
                <a:spcAft>
                  <a:spcPts val="0"/>
                </a:spcAft>
              </a:pPr>
              <a:r>
                <a:rPr sz="1050">
                  <a:solidFill>
                    <a:srgbClr val="000000">
                      <a:alpha val="100000"/>
                    </a:srgbClr>
                  </a:solidFill>
                  <a:cs typeface="Arial"/>
                </a:rPr>
                <a:t>Indicated and Selected</a:t>
              </a:r>
            </a:p>
          </p:txBody>
        </p:sp>
        <p:sp>
          <p:nvSpPr>
            <p:cNvPr id="31" name="tx29">
              <a:extLst>
                <a:ext uri="{FF2B5EF4-FFF2-40B4-BE49-F238E27FC236}">
                  <a16:creationId xmlns:a16="http://schemas.microsoft.com/office/drawing/2014/main" id="{E5338B0B-B897-2109-B5E9-846F92F39AD6}"/>
                </a:ext>
              </a:extLst>
            </p:cNvPr>
            <p:cNvSpPr/>
            <p:nvPr/>
          </p:nvSpPr>
          <p:spPr>
            <a:xfrm>
              <a:off x="-39624" y="1277724"/>
              <a:ext cx="4948297" cy="169217"/>
            </a:xfrm>
            <a:prstGeom prst="rect">
              <a:avLst/>
            </a:prstGeom>
            <a:noFill/>
          </p:spPr>
          <p:txBody>
            <a:bodyPr wrap="none" lIns="0" tIns="0" rIns="0" bIns="0" anchor="ctr" anchorCtr="1"/>
            <a:lstStyle/>
            <a:p>
              <a:pPr marL="0" marR="0" indent="0" algn="ctr">
                <a:lnSpc>
                  <a:spcPts val="1439"/>
                </a:lnSpc>
                <a:spcBef>
                  <a:spcPts val="0"/>
                </a:spcBef>
                <a:spcAft>
                  <a:spcPts val="0"/>
                </a:spcAft>
              </a:pPr>
              <a:r>
                <a:rPr b="1">
                  <a:solidFill>
                    <a:srgbClr val="000000">
                      <a:alpha val="100000"/>
                    </a:srgbClr>
                  </a:solidFill>
                  <a:cs typeface="Arial"/>
                </a:rPr>
                <a:t>Distribution of Suicide Prevention Intervention Approach</a:t>
              </a:r>
              <a:endParaRPr lang="en-US" b="1">
                <a:solidFill>
                  <a:srgbClr val="000000">
                    <a:alpha val="100000"/>
                  </a:srgbClr>
                </a:solidFill>
                <a:cs typeface="Arial"/>
              </a:endParaRPr>
            </a:p>
            <a:p>
              <a:pPr marL="0" marR="0" indent="0" algn="ctr">
                <a:lnSpc>
                  <a:spcPts val="1439"/>
                </a:lnSpc>
                <a:spcBef>
                  <a:spcPts val="0"/>
                </a:spcBef>
                <a:spcAft>
                  <a:spcPts val="0"/>
                </a:spcAft>
              </a:pPr>
              <a:r>
                <a:rPr lang="en-US" b="1">
                  <a:solidFill>
                    <a:srgbClr val="000000">
                      <a:alpha val="100000"/>
                    </a:srgbClr>
                  </a:solidFill>
                  <a:cs typeface="Arial"/>
                </a:rPr>
                <a:t>Across Suicide Prevention AMP Projects</a:t>
              </a:r>
              <a:endParaRPr b="1">
                <a:solidFill>
                  <a:srgbClr val="000000">
                    <a:alpha val="100000"/>
                  </a:srgbClr>
                </a:solidFill>
                <a:cs typeface="Arial"/>
              </a:endParaRPr>
            </a:p>
          </p:txBody>
        </p:sp>
      </p:grpSp>
      <p:sp>
        <p:nvSpPr>
          <p:cNvPr id="32" name="TextBox 31">
            <a:extLst>
              <a:ext uri="{FF2B5EF4-FFF2-40B4-BE49-F238E27FC236}">
                <a16:creationId xmlns:a16="http://schemas.microsoft.com/office/drawing/2014/main" id="{36A56976-E3BD-DC34-5A72-29B6D0F63186}"/>
              </a:ext>
            </a:extLst>
          </p:cNvPr>
          <p:cNvSpPr txBox="1"/>
          <p:nvPr/>
        </p:nvSpPr>
        <p:spPr>
          <a:xfrm>
            <a:off x="294818" y="5389951"/>
            <a:ext cx="5043800" cy="461665"/>
          </a:xfrm>
          <a:prstGeom prst="rect">
            <a:avLst/>
          </a:prstGeom>
          <a:noFill/>
        </p:spPr>
        <p:txBody>
          <a:bodyPr wrap="square" lIns="91440" tIns="45720" rIns="91440" bIns="45720" rtlCol="0" anchor="t">
            <a:spAutoFit/>
          </a:bodyPr>
          <a:lstStyle/>
          <a:p>
            <a:r>
              <a:rPr lang="en-US" sz="1200" baseline="30000">
                <a:cs typeface="Arial"/>
              </a:rPr>
              <a:t>1</a:t>
            </a:r>
            <a:r>
              <a:rPr lang="en-US" sz="1200">
                <a:cs typeface="Arial"/>
              </a:rPr>
              <a:t>Suicide prevention intervention type definitions adapted from “Crucial elements in suicide prevention strategies” by Merete </a:t>
            </a:r>
            <a:r>
              <a:rPr lang="en-US" sz="1200" err="1">
                <a:cs typeface="Arial"/>
              </a:rPr>
              <a:t>Nordentoft</a:t>
            </a:r>
            <a:r>
              <a:rPr lang="en-US" sz="1200">
                <a:cs typeface="Arial"/>
              </a:rPr>
              <a:t>, found </a:t>
            </a:r>
            <a:r>
              <a:rPr lang="en-US" sz="1200">
                <a:cs typeface="Arial"/>
                <a:hlinkClick r:id="rId3"/>
              </a:rPr>
              <a:t>here</a:t>
            </a:r>
            <a:r>
              <a:rPr lang="en-US" sz="1200">
                <a:cs typeface="Arial"/>
              </a:rPr>
              <a:t>. </a:t>
            </a:r>
            <a:endParaRPr lang="en-US" sz="1200" baseline="30000">
              <a:cs typeface="Arial"/>
            </a:endParaRPr>
          </a:p>
        </p:txBody>
      </p:sp>
    </p:spTree>
    <p:extLst>
      <p:ext uri="{BB962C8B-B14F-4D97-AF65-F5344CB8AC3E}">
        <p14:creationId xmlns:p14="http://schemas.microsoft.com/office/powerpoint/2010/main" val="40847219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60AC0B5-20ED-7D9E-3CFD-E8A36762C109}"/>
              </a:ext>
            </a:extLst>
          </p:cNvPr>
          <p:cNvGrpSpPr/>
          <p:nvPr/>
        </p:nvGrpSpPr>
        <p:grpSpPr>
          <a:xfrm>
            <a:off x="4932218" y="2263925"/>
            <a:ext cx="6840104" cy="3657600"/>
            <a:chOff x="914400" y="914400"/>
            <a:chExt cx="6840104" cy="3657600"/>
          </a:xfrm>
        </p:grpSpPr>
        <p:sp>
          <p:nvSpPr>
            <p:cNvPr id="32" name="rc3">
              <a:extLst>
                <a:ext uri="{FF2B5EF4-FFF2-40B4-BE49-F238E27FC236}">
                  <a16:creationId xmlns:a16="http://schemas.microsoft.com/office/drawing/2014/main" id="{FFC1A307-83CF-3F45-85C6-B753CE5F5990}"/>
                </a:ext>
              </a:extLst>
            </p:cNvPr>
            <p:cNvSpPr/>
            <p:nvPr/>
          </p:nvSpPr>
          <p:spPr>
            <a:xfrm>
              <a:off x="914400" y="914400"/>
              <a:ext cx="6400800" cy="3657600"/>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34" name="rc5">
              <a:extLst>
                <a:ext uri="{FF2B5EF4-FFF2-40B4-BE49-F238E27FC236}">
                  <a16:creationId xmlns:a16="http://schemas.microsoft.com/office/drawing/2014/main" id="{F3B66D3B-F112-8D86-3272-FB01A75F1EEB}"/>
                </a:ext>
              </a:extLst>
            </p:cNvPr>
            <p:cNvSpPr/>
            <p:nvPr/>
          </p:nvSpPr>
          <p:spPr>
            <a:xfrm>
              <a:off x="3741751" y="1205616"/>
              <a:ext cx="3510186" cy="2955753"/>
            </a:xfrm>
            <a:prstGeom prst="rect">
              <a:avLst/>
            </a:prstGeom>
            <a:solidFill>
              <a:srgbClr val="FFFFFF">
                <a:alpha val="100000"/>
              </a:srgbClr>
            </a:solidFill>
          </p:spPr>
          <p:txBody>
            <a:bodyPr/>
            <a:lstStyle/>
            <a:p>
              <a:endParaRPr/>
            </a:p>
          </p:txBody>
        </p:sp>
        <p:sp>
          <p:nvSpPr>
            <p:cNvPr id="35" name="pl6">
              <a:extLst>
                <a:ext uri="{FF2B5EF4-FFF2-40B4-BE49-F238E27FC236}">
                  <a16:creationId xmlns:a16="http://schemas.microsoft.com/office/drawing/2014/main" id="{BFB0C858-2B1D-FAE9-B902-FBF00B2AE514}"/>
                </a:ext>
              </a:extLst>
            </p:cNvPr>
            <p:cNvSpPr/>
            <p:nvPr/>
          </p:nvSpPr>
          <p:spPr>
            <a:xfrm>
              <a:off x="3741751"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36" name="pl7">
              <a:extLst>
                <a:ext uri="{FF2B5EF4-FFF2-40B4-BE49-F238E27FC236}">
                  <a16:creationId xmlns:a16="http://schemas.microsoft.com/office/drawing/2014/main" id="{FA9E7865-EDFF-04F2-B81F-43BE2983B241}"/>
                </a:ext>
              </a:extLst>
            </p:cNvPr>
            <p:cNvSpPr/>
            <p:nvPr/>
          </p:nvSpPr>
          <p:spPr>
            <a:xfrm>
              <a:off x="4492100"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37" name="pl8">
              <a:extLst>
                <a:ext uri="{FF2B5EF4-FFF2-40B4-BE49-F238E27FC236}">
                  <a16:creationId xmlns:a16="http://schemas.microsoft.com/office/drawing/2014/main" id="{957AA98A-8134-8816-39BA-9E55B24C0FBF}"/>
                </a:ext>
              </a:extLst>
            </p:cNvPr>
            <p:cNvSpPr/>
            <p:nvPr/>
          </p:nvSpPr>
          <p:spPr>
            <a:xfrm>
              <a:off x="5242450"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38" name="pl9">
              <a:extLst>
                <a:ext uri="{FF2B5EF4-FFF2-40B4-BE49-F238E27FC236}">
                  <a16:creationId xmlns:a16="http://schemas.microsoft.com/office/drawing/2014/main" id="{0FAD7C50-214C-1386-19A5-73FD2162FB6B}"/>
                </a:ext>
              </a:extLst>
            </p:cNvPr>
            <p:cNvSpPr/>
            <p:nvPr/>
          </p:nvSpPr>
          <p:spPr>
            <a:xfrm>
              <a:off x="5992800"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39" name="pl10">
              <a:extLst>
                <a:ext uri="{FF2B5EF4-FFF2-40B4-BE49-F238E27FC236}">
                  <a16:creationId xmlns:a16="http://schemas.microsoft.com/office/drawing/2014/main" id="{996D50DF-861C-121B-25F3-D21D32D9E9F1}"/>
                </a:ext>
              </a:extLst>
            </p:cNvPr>
            <p:cNvSpPr/>
            <p:nvPr/>
          </p:nvSpPr>
          <p:spPr>
            <a:xfrm>
              <a:off x="6743149"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40" name="rc11">
              <a:extLst>
                <a:ext uri="{FF2B5EF4-FFF2-40B4-BE49-F238E27FC236}">
                  <a16:creationId xmlns:a16="http://schemas.microsoft.com/office/drawing/2014/main" id="{506BA05F-C17A-D882-FE24-52E0B5D115E4}"/>
                </a:ext>
              </a:extLst>
            </p:cNvPr>
            <p:cNvSpPr/>
            <p:nvPr/>
          </p:nvSpPr>
          <p:spPr>
            <a:xfrm>
              <a:off x="3741751" y="1372473"/>
              <a:ext cx="3222978" cy="238367"/>
            </a:xfrm>
            <a:prstGeom prst="rect">
              <a:avLst/>
            </a:prstGeom>
            <a:solidFill>
              <a:srgbClr val="2E75B6">
                <a:alpha val="100000"/>
              </a:srgbClr>
            </a:solidFill>
          </p:spPr>
          <p:txBody>
            <a:bodyPr/>
            <a:lstStyle/>
            <a:p>
              <a:endParaRPr/>
            </a:p>
          </p:txBody>
        </p:sp>
        <p:sp>
          <p:nvSpPr>
            <p:cNvPr id="41" name="rc12">
              <a:extLst>
                <a:ext uri="{FF2B5EF4-FFF2-40B4-BE49-F238E27FC236}">
                  <a16:creationId xmlns:a16="http://schemas.microsoft.com/office/drawing/2014/main" id="{C1534C2D-6307-6388-BA5A-2382F71584FB}"/>
                </a:ext>
              </a:extLst>
            </p:cNvPr>
            <p:cNvSpPr/>
            <p:nvPr/>
          </p:nvSpPr>
          <p:spPr>
            <a:xfrm>
              <a:off x="3741751" y="1849207"/>
              <a:ext cx="2719388" cy="238367"/>
            </a:xfrm>
            <a:prstGeom prst="rect">
              <a:avLst/>
            </a:prstGeom>
            <a:solidFill>
              <a:srgbClr val="2E75B6">
                <a:alpha val="100000"/>
              </a:srgbClr>
            </a:solidFill>
          </p:spPr>
          <p:txBody>
            <a:bodyPr/>
            <a:lstStyle/>
            <a:p>
              <a:endParaRPr/>
            </a:p>
          </p:txBody>
        </p:sp>
        <p:sp>
          <p:nvSpPr>
            <p:cNvPr id="42" name="rc13">
              <a:extLst>
                <a:ext uri="{FF2B5EF4-FFF2-40B4-BE49-F238E27FC236}">
                  <a16:creationId xmlns:a16="http://schemas.microsoft.com/office/drawing/2014/main" id="{4384C2F6-2BEC-F6F6-0703-1C3A22B4B7DB}"/>
                </a:ext>
              </a:extLst>
            </p:cNvPr>
            <p:cNvSpPr/>
            <p:nvPr/>
          </p:nvSpPr>
          <p:spPr>
            <a:xfrm>
              <a:off x="3741751" y="3279410"/>
              <a:ext cx="705026" cy="238367"/>
            </a:xfrm>
            <a:prstGeom prst="rect">
              <a:avLst/>
            </a:prstGeom>
            <a:solidFill>
              <a:srgbClr val="2E75B6">
                <a:alpha val="100000"/>
              </a:srgbClr>
            </a:solidFill>
          </p:spPr>
          <p:txBody>
            <a:bodyPr/>
            <a:lstStyle/>
            <a:p>
              <a:endParaRPr/>
            </a:p>
          </p:txBody>
        </p:sp>
        <p:sp>
          <p:nvSpPr>
            <p:cNvPr id="43" name="rc14">
              <a:extLst>
                <a:ext uri="{FF2B5EF4-FFF2-40B4-BE49-F238E27FC236}">
                  <a16:creationId xmlns:a16="http://schemas.microsoft.com/office/drawing/2014/main" id="{DAE09171-E379-92F4-A3F5-94E434339C24}"/>
                </a:ext>
              </a:extLst>
            </p:cNvPr>
            <p:cNvSpPr/>
            <p:nvPr/>
          </p:nvSpPr>
          <p:spPr>
            <a:xfrm>
              <a:off x="3741751" y="3756145"/>
              <a:ext cx="402872" cy="238367"/>
            </a:xfrm>
            <a:prstGeom prst="rect">
              <a:avLst/>
            </a:prstGeom>
            <a:solidFill>
              <a:srgbClr val="2E75B6">
                <a:alpha val="100000"/>
              </a:srgbClr>
            </a:solidFill>
          </p:spPr>
          <p:txBody>
            <a:bodyPr/>
            <a:lstStyle/>
            <a:p>
              <a:endParaRPr/>
            </a:p>
          </p:txBody>
        </p:sp>
        <p:sp>
          <p:nvSpPr>
            <p:cNvPr id="44" name="rc15">
              <a:extLst>
                <a:ext uri="{FF2B5EF4-FFF2-40B4-BE49-F238E27FC236}">
                  <a16:creationId xmlns:a16="http://schemas.microsoft.com/office/drawing/2014/main" id="{C6110729-EB68-3E45-D1D1-6F72A26B6A57}"/>
                </a:ext>
              </a:extLst>
            </p:cNvPr>
            <p:cNvSpPr/>
            <p:nvPr/>
          </p:nvSpPr>
          <p:spPr>
            <a:xfrm>
              <a:off x="3741751" y="2802676"/>
              <a:ext cx="705026" cy="238367"/>
            </a:xfrm>
            <a:prstGeom prst="rect">
              <a:avLst/>
            </a:prstGeom>
            <a:solidFill>
              <a:srgbClr val="2E75B6">
                <a:alpha val="100000"/>
              </a:srgbClr>
            </a:solidFill>
          </p:spPr>
          <p:txBody>
            <a:bodyPr/>
            <a:lstStyle/>
            <a:p>
              <a:endParaRPr/>
            </a:p>
          </p:txBody>
        </p:sp>
        <p:sp>
          <p:nvSpPr>
            <p:cNvPr id="45" name="rc16">
              <a:extLst>
                <a:ext uri="{FF2B5EF4-FFF2-40B4-BE49-F238E27FC236}">
                  <a16:creationId xmlns:a16="http://schemas.microsoft.com/office/drawing/2014/main" id="{44343CF1-C84B-3D0A-1E03-5E6BCEA83DF6}"/>
                </a:ext>
              </a:extLst>
            </p:cNvPr>
            <p:cNvSpPr/>
            <p:nvPr/>
          </p:nvSpPr>
          <p:spPr>
            <a:xfrm>
              <a:off x="3741751" y="2325942"/>
              <a:ext cx="705026" cy="238367"/>
            </a:xfrm>
            <a:prstGeom prst="rect">
              <a:avLst/>
            </a:prstGeom>
            <a:solidFill>
              <a:srgbClr val="2E75B6">
                <a:alpha val="100000"/>
              </a:srgbClr>
            </a:solidFill>
          </p:spPr>
          <p:txBody>
            <a:bodyPr/>
            <a:lstStyle/>
            <a:p>
              <a:endParaRPr/>
            </a:p>
          </p:txBody>
        </p:sp>
        <p:sp>
          <p:nvSpPr>
            <p:cNvPr id="46" name="tx17">
              <a:extLst>
                <a:ext uri="{FF2B5EF4-FFF2-40B4-BE49-F238E27FC236}">
                  <a16:creationId xmlns:a16="http://schemas.microsoft.com/office/drawing/2014/main" id="{27E4114F-C3A7-FDEA-28BB-548ECBC05AE2}"/>
                </a:ext>
              </a:extLst>
            </p:cNvPr>
            <p:cNvSpPr/>
            <p:nvPr/>
          </p:nvSpPr>
          <p:spPr>
            <a:xfrm>
              <a:off x="6925343" y="1436068"/>
              <a:ext cx="397540"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a:t>
              </a:r>
              <a:r>
                <a:rPr lang="en-US" sz="1103">
                  <a:solidFill>
                    <a:srgbClr val="000000">
                      <a:alpha val="100000"/>
                    </a:srgbClr>
                  </a:solidFill>
                  <a:cs typeface="Arial"/>
                </a:rPr>
                <a:t>2</a:t>
              </a:r>
              <a:r>
                <a:rPr sz="1103">
                  <a:solidFill>
                    <a:srgbClr val="000000">
                      <a:alpha val="100000"/>
                    </a:srgbClr>
                  </a:solidFill>
                  <a:cs typeface="Arial"/>
                </a:rPr>
                <a:t>%</a:t>
              </a:r>
            </a:p>
          </p:txBody>
        </p:sp>
        <p:sp>
          <p:nvSpPr>
            <p:cNvPr id="47" name="tx18">
              <a:extLst>
                <a:ext uri="{FF2B5EF4-FFF2-40B4-BE49-F238E27FC236}">
                  <a16:creationId xmlns:a16="http://schemas.microsoft.com/office/drawing/2014/main" id="{551CA8C2-06F4-EAC6-38AE-51DE9743209E}"/>
                </a:ext>
              </a:extLst>
            </p:cNvPr>
            <p:cNvSpPr/>
            <p:nvPr/>
          </p:nvSpPr>
          <p:spPr>
            <a:xfrm>
              <a:off x="6421752" y="1912802"/>
              <a:ext cx="397540"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18%</a:t>
              </a:r>
            </a:p>
          </p:txBody>
        </p:sp>
        <p:sp>
          <p:nvSpPr>
            <p:cNvPr id="48" name="tx19">
              <a:extLst>
                <a:ext uri="{FF2B5EF4-FFF2-40B4-BE49-F238E27FC236}">
                  <a16:creationId xmlns:a16="http://schemas.microsoft.com/office/drawing/2014/main" id="{34DA024A-587D-B77C-6ABA-34FFF5D4BF4E}"/>
                </a:ext>
              </a:extLst>
            </p:cNvPr>
            <p:cNvSpPr/>
            <p:nvPr/>
          </p:nvSpPr>
          <p:spPr>
            <a:xfrm>
              <a:off x="4446378" y="3343005"/>
              <a:ext cx="319566"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lang="en-US" sz="1103">
                  <a:solidFill>
                    <a:srgbClr val="000000">
                      <a:alpha val="100000"/>
                    </a:srgbClr>
                  </a:solidFill>
                  <a:cs typeface="Arial"/>
                </a:rPr>
                <a:t>5</a:t>
              </a:r>
              <a:r>
                <a:rPr sz="1103">
                  <a:solidFill>
                    <a:srgbClr val="000000">
                      <a:alpha val="100000"/>
                    </a:srgbClr>
                  </a:solidFill>
                  <a:cs typeface="Arial"/>
                </a:rPr>
                <a:t>%</a:t>
              </a:r>
            </a:p>
          </p:txBody>
        </p:sp>
        <p:sp>
          <p:nvSpPr>
            <p:cNvPr id="49" name="tx20">
              <a:extLst>
                <a:ext uri="{FF2B5EF4-FFF2-40B4-BE49-F238E27FC236}">
                  <a16:creationId xmlns:a16="http://schemas.microsoft.com/office/drawing/2014/main" id="{9454A062-2EE1-0644-ACC2-AB0B2898E049}"/>
                </a:ext>
              </a:extLst>
            </p:cNvPr>
            <p:cNvSpPr/>
            <p:nvPr/>
          </p:nvSpPr>
          <p:spPr>
            <a:xfrm>
              <a:off x="4144224" y="3819740"/>
              <a:ext cx="319566"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lang="en-US" sz="1103">
                  <a:solidFill>
                    <a:srgbClr val="000000">
                      <a:alpha val="100000"/>
                    </a:srgbClr>
                  </a:solidFill>
                  <a:cs typeface="Arial"/>
                </a:rPr>
                <a:t>3</a:t>
              </a:r>
              <a:r>
                <a:rPr sz="1103">
                  <a:solidFill>
                    <a:srgbClr val="000000">
                      <a:alpha val="100000"/>
                    </a:srgbClr>
                  </a:solidFill>
                  <a:cs typeface="Arial"/>
                </a:rPr>
                <a:t>%</a:t>
              </a:r>
            </a:p>
          </p:txBody>
        </p:sp>
        <p:sp>
          <p:nvSpPr>
            <p:cNvPr id="50" name="tx21">
              <a:extLst>
                <a:ext uri="{FF2B5EF4-FFF2-40B4-BE49-F238E27FC236}">
                  <a16:creationId xmlns:a16="http://schemas.microsoft.com/office/drawing/2014/main" id="{ED8BAC23-7624-298F-63CB-92740D852DA1}"/>
                </a:ext>
              </a:extLst>
            </p:cNvPr>
            <p:cNvSpPr/>
            <p:nvPr/>
          </p:nvSpPr>
          <p:spPr>
            <a:xfrm>
              <a:off x="4446378" y="2866271"/>
              <a:ext cx="319566"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lang="en-US" sz="1103">
                  <a:solidFill>
                    <a:srgbClr val="000000">
                      <a:alpha val="100000"/>
                    </a:srgbClr>
                  </a:solidFill>
                  <a:cs typeface="Arial"/>
                </a:rPr>
                <a:t>5</a:t>
              </a:r>
              <a:r>
                <a:rPr sz="1103">
                  <a:solidFill>
                    <a:srgbClr val="000000">
                      <a:alpha val="100000"/>
                    </a:srgbClr>
                  </a:solidFill>
                  <a:cs typeface="Arial"/>
                </a:rPr>
                <a:t>%</a:t>
              </a:r>
            </a:p>
          </p:txBody>
        </p:sp>
        <p:sp>
          <p:nvSpPr>
            <p:cNvPr id="51" name="tx22">
              <a:extLst>
                <a:ext uri="{FF2B5EF4-FFF2-40B4-BE49-F238E27FC236}">
                  <a16:creationId xmlns:a16="http://schemas.microsoft.com/office/drawing/2014/main" id="{B4EC6657-F883-0DA6-D2A9-9D08A9D4A502}"/>
                </a:ext>
              </a:extLst>
            </p:cNvPr>
            <p:cNvSpPr/>
            <p:nvPr/>
          </p:nvSpPr>
          <p:spPr>
            <a:xfrm>
              <a:off x="4446378" y="2389537"/>
              <a:ext cx="319566"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lang="en-US" sz="1103">
                  <a:solidFill>
                    <a:srgbClr val="000000">
                      <a:alpha val="100000"/>
                    </a:srgbClr>
                  </a:solidFill>
                  <a:cs typeface="Arial"/>
                </a:rPr>
                <a:t>5</a:t>
              </a:r>
              <a:r>
                <a:rPr sz="1103">
                  <a:solidFill>
                    <a:srgbClr val="000000">
                      <a:alpha val="100000"/>
                    </a:srgbClr>
                  </a:solidFill>
                  <a:cs typeface="Arial"/>
                </a:rPr>
                <a:t>%</a:t>
              </a:r>
            </a:p>
          </p:txBody>
        </p:sp>
        <p:sp>
          <p:nvSpPr>
            <p:cNvPr id="52" name="rc23">
              <a:extLst>
                <a:ext uri="{FF2B5EF4-FFF2-40B4-BE49-F238E27FC236}">
                  <a16:creationId xmlns:a16="http://schemas.microsoft.com/office/drawing/2014/main" id="{8249BF20-573C-2F25-B102-687CB7C80160}"/>
                </a:ext>
              </a:extLst>
            </p:cNvPr>
            <p:cNvSpPr/>
            <p:nvPr/>
          </p:nvSpPr>
          <p:spPr>
            <a:xfrm>
              <a:off x="3741751" y="1205616"/>
              <a:ext cx="3510186" cy="2955753"/>
            </a:xfrm>
            <a:prstGeom prst="rect">
              <a:avLst/>
            </a:prstGeom>
            <a:ln w="12318" cap="rnd">
              <a:solidFill>
                <a:srgbClr val="000000">
                  <a:alpha val="100000"/>
                </a:srgbClr>
              </a:solidFill>
              <a:prstDash val="solid"/>
              <a:round/>
            </a:ln>
          </p:spPr>
          <p:txBody>
            <a:bodyPr/>
            <a:lstStyle/>
            <a:p>
              <a:endParaRPr/>
            </a:p>
          </p:txBody>
        </p:sp>
        <p:sp>
          <p:nvSpPr>
            <p:cNvPr id="53" name="tx24">
              <a:extLst>
                <a:ext uri="{FF2B5EF4-FFF2-40B4-BE49-F238E27FC236}">
                  <a16:creationId xmlns:a16="http://schemas.microsoft.com/office/drawing/2014/main" id="{4DB42887-7A09-2310-8DFB-045BEF820288}"/>
                </a:ext>
              </a:extLst>
            </p:cNvPr>
            <p:cNvSpPr/>
            <p:nvPr/>
          </p:nvSpPr>
          <p:spPr>
            <a:xfrm>
              <a:off x="2293891" y="3801597"/>
              <a:ext cx="1390922" cy="11918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Peer and Buddy Support</a:t>
              </a:r>
            </a:p>
          </p:txBody>
        </p:sp>
        <p:sp>
          <p:nvSpPr>
            <p:cNvPr id="54" name="tx25">
              <a:extLst>
                <a:ext uri="{FF2B5EF4-FFF2-40B4-BE49-F238E27FC236}">
                  <a16:creationId xmlns:a16="http://schemas.microsoft.com/office/drawing/2014/main" id="{53CF3567-0D1D-5B2C-C404-280D93C69ADE}"/>
                </a:ext>
              </a:extLst>
            </p:cNvPr>
            <p:cNvSpPr/>
            <p:nvPr/>
          </p:nvSpPr>
          <p:spPr>
            <a:xfrm>
              <a:off x="2046961" y="3350039"/>
              <a:ext cx="1637853" cy="9400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Social determinants of health</a:t>
              </a:r>
            </a:p>
          </p:txBody>
        </p:sp>
        <p:sp>
          <p:nvSpPr>
            <p:cNvPr id="55" name="tx26">
              <a:extLst>
                <a:ext uri="{FF2B5EF4-FFF2-40B4-BE49-F238E27FC236}">
                  <a16:creationId xmlns:a16="http://schemas.microsoft.com/office/drawing/2014/main" id="{953D0313-F986-D9C9-5926-4D3948F934A2}"/>
                </a:ext>
              </a:extLst>
            </p:cNvPr>
            <p:cNvSpPr/>
            <p:nvPr/>
          </p:nvSpPr>
          <p:spPr>
            <a:xfrm>
              <a:off x="1510559" y="2848128"/>
              <a:ext cx="2174254" cy="11918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Complementary and Integrative Health</a:t>
              </a:r>
            </a:p>
          </p:txBody>
        </p:sp>
        <p:sp>
          <p:nvSpPr>
            <p:cNvPr id="56" name="tx27">
              <a:extLst>
                <a:ext uri="{FF2B5EF4-FFF2-40B4-BE49-F238E27FC236}">
                  <a16:creationId xmlns:a16="http://schemas.microsoft.com/office/drawing/2014/main" id="{4AC99E39-245B-34B3-DD07-0C17EC4F3385}"/>
                </a:ext>
              </a:extLst>
            </p:cNvPr>
            <p:cNvSpPr/>
            <p:nvPr/>
          </p:nvSpPr>
          <p:spPr>
            <a:xfrm>
              <a:off x="2745957" y="2372944"/>
              <a:ext cx="938857" cy="11763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Pharmacological</a:t>
              </a:r>
            </a:p>
          </p:txBody>
        </p:sp>
        <p:sp>
          <p:nvSpPr>
            <p:cNvPr id="57" name="tx28">
              <a:extLst>
                <a:ext uri="{FF2B5EF4-FFF2-40B4-BE49-F238E27FC236}">
                  <a16:creationId xmlns:a16="http://schemas.microsoft.com/office/drawing/2014/main" id="{9B9D9B75-7F51-3AAA-B1B9-FECDCE30A6E9}"/>
                </a:ext>
              </a:extLst>
            </p:cNvPr>
            <p:cNvSpPr/>
            <p:nvPr/>
          </p:nvSpPr>
          <p:spPr>
            <a:xfrm>
              <a:off x="1150457" y="1894659"/>
              <a:ext cx="2534356" cy="11918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Care management, follow up, and monitoring</a:t>
              </a:r>
            </a:p>
          </p:txBody>
        </p:sp>
        <p:sp>
          <p:nvSpPr>
            <p:cNvPr id="58" name="tx29">
              <a:extLst>
                <a:ext uri="{FF2B5EF4-FFF2-40B4-BE49-F238E27FC236}">
                  <a16:creationId xmlns:a16="http://schemas.microsoft.com/office/drawing/2014/main" id="{8D7AA072-9B79-E72C-BDAA-DABCD80B3E0A}"/>
                </a:ext>
              </a:extLst>
            </p:cNvPr>
            <p:cNvSpPr/>
            <p:nvPr/>
          </p:nvSpPr>
          <p:spPr>
            <a:xfrm>
              <a:off x="3084727" y="1444714"/>
              <a:ext cx="600087" cy="92397"/>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Behavioral</a:t>
              </a:r>
            </a:p>
          </p:txBody>
        </p:sp>
        <p:sp>
          <p:nvSpPr>
            <p:cNvPr id="59" name="tx30">
              <a:extLst>
                <a:ext uri="{FF2B5EF4-FFF2-40B4-BE49-F238E27FC236}">
                  <a16:creationId xmlns:a16="http://schemas.microsoft.com/office/drawing/2014/main" id="{5CBFAE74-6674-20CE-11C8-8863548C2CD7}"/>
                </a:ext>
              </a:extLst>
            </p:cNvPr>
            <p:cNvSpPr/>
            <p:nvPr/>
          </p:nvSpPr>
          <p:spPr>
            <a:xfrm>
              <a:off x="3649973" y="4213407"/>
              <a:ext cx="183554" cy="95808"/>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0%</a:t>
              </a:r>
            </a:p>
          </p:txBody>
        </p:sp>
        <p:sp>
          <p:nvSpPr>
            <p:cNvPr id="60" name="tx31">
              <a:extLst>
                <a:ext uri="{FF2B5EF4-FFF2-40B4-BE49-F238E27FC236}">
                  <a16:creationId xmlns:a16="http://schemas.microsoft.com/office/drawing/2014/main" id="{698803FE-066C-4C7B-CAB2-BFCF45594350}"/>
                </a:ext>
              </a:extLst>
            </p:cNvPr>
            <p:cNvSpPr/>
            <p:nvPr/>
          </p:nvSpPr>
          <p:spPr>
            <a:xfrm>
              <a:off x="4400323" y="4213407"/>
              <a:ext cx="183554" cy="95808"/>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5%</a:t>
              </a:r>
            </a:p>
          </p:txBody>
        </p:sp>
        <p:sp>
          <p:nvSpPr>
            <p:cNvPr id="61" name="tx32">
              <a:extLst>
                <a:ext uri="{FF2B5EF4-FFF2-40B4-BE49-F238E27FC236}">
                  <a16:creationId xmlns:a16="http://schemas.microsoft.com/office/drawing/2014/main" id="{99CB7B96-EC48-0F68-2745-663773D1163E}"/>
                </a:ext>
              </a:extLst>
            </p:cNvPr>
            <p:cNvSpPr/>
            <p:nvPr/>
          </p:nvSpPr>
          <p:spPr>
            <a:xfrm>
              <a:off x="5115357" y="4213407"/>
              <a:ext cx="254186" cy="95808"/>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10%</a:t>
              </a:r>
            </a:p>
          </p:txBody>
        </p:sp>
        <p:sp>
          <p:nvSpPr>
            <p:cNvPr id="62" name="tx33">
              <a:extLst>
                <a:ext uri="{FF2B5EF4-FFF2-40B4-BE49-F238E27FC236}">
                  <a16:creationId xmlns:a16="http://schemas.microsoft.com/office/drawing/2014/main" id="{5B45F519-440E-BAB0-F147-5BBA963256F3}"/>
                </a:ext>
              </a:extLst>
            </p:cNvPr>
            <p:cNvSpPr/>
            <p:nvPr/>
          </p:nvSpPr>
          <p:spPr>
            <a:xfrm>
              <a:off x="5865707" y="4213407"/>
              <a:ext cx="254186" cy="95808"/>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15%</a:t>
              </a:r>
            </a:p>
          </p:txBody>
        </p:sp>
        <p:sp>
          <p:nvSpPr>
            <p:cNvPr id="63" name="tx34">
              <a:extLst>
                <a:ext uri="{FF2B5EF4-FFF2-40B4-BE49-F238E27FC236}">
                  <a16:creationId xmlns:a16="http://schemas.microsoft.com/office/drawing/2014/main" id="{F3EF18C2-F1AD-F328-D271-DC56836D7F34}"/>
                </a:ext>
              </a:extLst>
            </p:cNvPr>
            <p:cNvSpPr/>
            <p:nvPr/>
          </p:nvSpPr>
          <p:spPr>
            <a:xfrm>
              <a:off x="6616056" y="4213407"/>
              <a:ext cx="254186" cy="95808"/>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a:t>
              </a:r>
            </a:p>
          </p:txBody>
        </p:sp>
        <p:sp>
          <p:nvSpPr>
            <p:cNvPr id="72" name="tx35">
              <a:extLst>
                <a:ext uri="{FF2B5EF4-FFF2-40B4-BE49-F238E27FC236}">
                  <a16:creationId xmlns:a16="http://schemas.microsoft.com/office/drawing/2014/main" id="{AB5063D8-0A3F-15DE-D234-51AAAAABE003}"/>
                </a:ext>
              </a:extLst>
            </p:cNvPr>
            <p:cNvSpPr/>
            <p:nvPr/>
          </p:nvSpPr>
          <p:spPr>
            <a:xfrm>
              <a:off x="4666792" y="4333640"/>
              <a:ext cx="1660103" cy="143023"/>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000000">
                      <a:alpha val="100000"/>
                    </a:srgbClr>
                  </a:solidFill>
                  <a:cs typeface="Arial"/>
                </a:rPr>
                <a:t>Percent of AMP Projects</a:t>
              </a:r>
            </a:p>
          </p:txBody>
        </p:sp>
        <p:sp>
          <p:nvSpPr>
            <p:cNvPr id="73" name="tx36">
              <a:extLst>
                <a:ext uri="{FF2B5EF4-FFF2-40B4-BE49-F238E27FC236}">
                  <a16:creationId xmlns:a16="http://schemas.microsoft.com/office/drawing/2014/main" id="{EE1A7969-BE74-A6B4-E8BF-3051D9E71818}"/>
                </a:ext>
              </a:extLst>
            </p:cNvPr>
            <p:cNvSpPr/>
            <p:nvPr/>
          </p:nvSpPr>
          <p:spPr>
            <a:xfrm rot="-5400000">
              <a:off x="633125" y="2628054"/>
              <a:ext cx="796379" cy="11087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000000">
                      <a:alpha val="100000"/>
                    </a:srgbClr>
                  </a:solidFill>
                  <a:cs typeface="Arial"/>
                </a:rPr>
                <a:t>Intervention</a:t>
              </a:r>
            </a:p>
          </p:txBody>
        </p:sp>
        <p:sp>
          <p:nvSpPr>
            <p:cNvPr id="74" name="tx37">
              <a:extLst>
                <a:ext uri="{FF2B5EF4-FFF2-40B4-BE49-F238E27FC236}">
                  <a16:creationId xmlns:a16="http://schemas.microsoft.com/office/drawing/2014/main" id="{7F9EB039-C813-CBDA-3483-23C16CEDEC1C}"/>
                </a:ext>
              </a:extLst>
            </p:cNvPr>
            <p:cNvSpPr/>
            <p:nvPr/>
          </p:nvSpPr>
          <p:spPr>
            <a:xfrm>
              <a:off x="1905683" y="938074"/>
              <a:ext cx="5848821" cy="166861"/>
            </a:xfrm>
            <a:prstGeom prst="rect">
              <a:avLst/>
            </a:prstGeom>
            <a:noFill/>
          </p:spPr>
          <p:txBody>
            <a:bodyPr wrap="none" lIns="0" tIns="0" rIns="0" bIns="0" anchor="ctr" anchorCtr="1"/>
            <a:lstStyle/>
            <a:p>
              <a:pPr marL="0" marR="0" indent="0" algn="l">
                <a:lnSpc>
                  <a:spcPts val="1400"/>
                </a:lnSpc>
                <a:spcBef>
                  <a:spcPts val="0"/>
                </a:spcBef>
                <a:spcAft>
                  <a:spcPts val="0"/>
                </a:spcAft>
              </a:pPr>
              <a:r>
                <a:rPr sz="1400" b="1">
                  <a:solidFill>
                    <a:srgbClr val="000000">
                      <a:alpha val="100000"/>
                    </a:srgbClr>
                  </a:solidFill>
                  <a:cs typeface="Arial"/>
                </a:rPr>
                <a:t>Distribution of Interventions across Suicide Prevention AMP Projects</a:t>
              </a:r>
            </a:p>
          </p:txBody>
        </p:sp>
      </p:grpSp>
      <p:sp>
        <p:nvSpPr>
          <p:cNvPr id="2" name="Title 1">
            <a:extLst>
              <a:ext uri="{FF2B5EF4-FFF2-40B4-BE49-F238E27FC236}">
                <a16:creationId xmlns:a16="http://schemas.microsoft.com/office/drawing/2014/main" id="{FB28D104-2481-F7F1-A8B5-13A94894BEE8}"/>
              </a:ext>
            </a:extLst>
          </p:cNvPr>
          <p:cNvSpPr>
            <a:spLocks noGrp="1"/>
          </p:cNvSpPr>
          <p:nvPr>
            <p:ph type="title"/>
          </p:nvPr>
        </p:nvSpPr>
        <p:spPr/>
        <p:txBody>
          <a:bodyPr/>
          <a:lstStyle/>
          <a:p>
            <a:r>
              <a:rPr lang="en-US" sz="2800">
                <a:cs typeface="Calibri Light"/>
              </a:rPr>
              <a:t>Grant Thematic Analysis | Project Analysis</a:t>
            </a:r>
            <a:endParaRPr lang="en-US" sz="2800"/>
          </a:p>
        </p:txBody>
      </p:sp>
      <p:sp>
        <p:nvSpPr>
          <p:cNvPr id="3" name="Slide Number Placeholder 2">
            <a:extLst>
              <a:ext uri="{FF2B5EF4-FFF2-40B4-BE49-F238E27FC236}">
                <a16:creationId xmlns:a16="http://schemas.microsoft.com/office/drawing/2014/main" id="{74C6F679-F2A1-FEBD-2A99-C060A6E01136}"/>
              </a:ext>
            </a:extLst>
          </p:cNvPr>
          <p:cNvSpPr>
            <a:spLocks noGrp="1"/>
          </p:cNvSpPr>
          <p:nvPr>
            <p:ph type="sldNum" sz="quarter" idx="12"/>
          </p:nvPr>
        </p:nvSpPr>
        <p:spPr>
          <a:xfrm>
            <a:off x="4724400" y="6575171"/>
            <a:ext cx="2743200" cy="365125"/>
          </a:xfrm>
        </p:spPr>
        <p:txBody>
          <a:bodyPr/>
          <a:lstStyle/>
          <a:p>
            <a:r>
              <a:rPr lang="en-US"/>
              <a:t>61</a:t>
            </a:r>
            <a:endParaRPr lang="en-US" dirty="0"/>
          </a:p>
        </p:txBody>
      </p:sp>
      <p:sp>
        <p:nvSpPr>
          <p:cNvPr id="6" name="Rectangle 5">
            <a:extLst>
              <a:ext uri="{FF2B5EF4-FFF2-40B4-BE49-F238E27FC236}">
                <a16:creationId xmlns:a16="http://schemas.microsoft.com/office/drawing/2014/main" id="{000B5605-711A-1643-FCF9-D96F50E9183A}"/>
              </a:ext>
            </a:extLst>
          </p:cNvPr>
          <p:cNvSpPr/>
          <p:nvPr/>
        </p:nvSpPr>
        <p:spPr>
          <a:xfrm>
            <a:off x="294819" y="1460937"/>
            <a:ext cx="11639484" cy="560021"/>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rgbClr val="FFFFFF"/>
                </a:solidFill>
                <a:ea typeface="+mn-lt"/>
                <a:cs typeface="+mn-lt"/>
              </a:rPr>
              <a:t>What interventions do Suicide Prevention AMP projects use?</a:t>
            </a:r>
            <a:endParaRPr lang="en-US"/>
          </a:p>
        </p:txBody>
      </p:sp>
      <p:cxnSp>
        <p:nvCxnSpPr>
          <p:cNvPr id="8" name="Straight Arrow Connector 7">
            <a:extLst>
              <a:ext uri="{FF2B5EF4-FFF2-40B4-BE49-F238E27FC236}">
                <a16:creationId xmlns:a16="http://schemas.microsoft.com/office/drawing/2014/main" id="{EE53666D-7358-478B-4C81-BAF63DE4CF29}"/>
              </a:ext>
            </a:extLst>
          </p:cNvPr>
          <p:cNvCxnSpPr/>
          <p:nvPr/>
        </p:nvCxnSpPr>
        <p:spPr>
          <a:xfrm flipV="1">
            <a:off x="279817" y="1384795"/>
            <a:ext cx="11619874" cy="22485"/>
          </a:xfrm>
          <a:prstGeom prst="straightConnector1">
            <a:avLst/>
          </a:prstGeom>
          <a:ln w="12700">
            <a:solidFill>
              <a:srgbClr val="002F56"/>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769F212-830B-731F-A36D-9EA1607C08C3}"/>
              </a:ext>
            </a:extLst>
          </p:cNvPr>
          <p:cNvSpPr/>
          <p:nvPr/>
        </p:nvSpPr>
        <p:spPr>
          <a:xfrm>
            <a:off x="294819" y="2020958"/>
            <a:ext cx="4586248" cy="3637782"/>
          </a:xfrm>
          <a:prstGeom prst="rect">
            <a:avLst/>
          </a:prstGeom>
          <a:no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spcBef>
                <a:spcPts val="600"/>
              </a:spcBef>
              <a:buFont typeface="Arial,Sans-Serif" panose="020B0604020202020204" pitchFamily="34" charset="0"/>
              <a:buChar char="•"/>
            </a:pPr>
            <a:r>
              <a:rPr lang="en-US" sz="1600" b="1">
                <a:solidFill>
                  <a:schemeClr val="tx1"/>
                </a:solidFill>
                <a:cs typeface="Arial"/>
              </a:rPr>
              <a:t>Interventions</a:t>
            </a:r>
            <a:r>
              <a:rPr lang="en-US" sz="1600">
                <a:solidFill>
                  <a:schemeClr val="tx1"/>
                </a:solidFill>
                <a:cs typeface="Arial"/>
              </a:rPr>
              <a:t> describe the treatments studied to assess their effectiveness in preventing suicide</a:t>
            </a:r>
          </a:p>
          <a:p>
            <a:pPr marL="285750" indent="-285750">
              <a:spcBef>
                <a:spcPts val="600"/>
              </a:spcBef>
              <a:buFont typeface="Arial,Sans-Serif" panose="020B0604020202020204" pitchFamily="34" charset="0"/>
              <a:buChar char="•"/>
            </a:pPr>
            <a:r>
              <a:rPr lang="en-US" sz="1600">
                <a:solidFill>
                  <a:schemeClr val="tx1"/>
                </a:solidFill>
                <a:cs typeface="Arial"/>
              </a:rPr>
              <a:t>The most common intervention studied is </a:t>
            </a:r>
            <a:r>
              <a:rPr lang="en-US" sz="1600" b="1">
                <a:solidFill>
                  <a:schemeClr val="tx1"/>
                </a:solidFill>
                <a:cs typeface="Arial"/>
              </a:rPr>
              <a:t>behavioral interventions</a:t>
            </a:r>
            <a:r>
              <a:rPr lang="en-US" sz="1600">
                <a:solidFill>
                  <a:schemeClr val="tx1"/>
                </a:solidFill>
                <a:cs typeface="Arial"/>
              </a:rPr>
              <a:t>, which includes various types of therapy and cognitive remediation</a:t>
            </a:r>
          </a:p>
          <a:p>
            <a:pPr marL="285750" indent="-285750">
              <a:spcBef>
                <a:spcPts val="600"/>
              </a:spcBef>
              <a:buFont typeface="Arial,Sans-Serif" panose="020B0604020202020204" pitchFamily="34" charset="0"/>
              <a:buChar char="•"/>
            </a:pPr>
            <a:r>
              <a:rPr lang="en-US" sz="1600" b="1">
                <a:solidFill>
                  <a:schemeClr val="tx1"/>
                </a:solidFill>
                <a:cs typeface="Arial"/>
              </a:rPr>
              <a:t>Care management, follow up, and monitoring interventions</a:t>
            </a:r>
            <a:r>
              <a:rPr lang="en-US" sz="1600">
                <a:solidFill>
                  <a:schemeClr val="tx1"/>
                </a:solidFill>
                <a:cs typeface="Arial"/>
              </a:rPr>
              <a:t> are also commonly used, which involve an ongoing relationship between a provide, patient, and their pre-selected care team (social workers, peers, etc.) </a:t>
            </a:r>
          </a:p>
          <a:p>
            <a:pPr marL="285750" indent="-285750">
              <a:spcBef>
                <a:spcPts val="600"/>
              </a:spcBef>
              <a:buFont typeface="Arial,Sans-Serif" panose="020B0604020202020204" pitchFamily="34" charset="0"/>
              <a:buChar char="•"/>
            </a:pPr>
            <a:r>
              <a:rPr lang="en-US" sz="1600">
                <a:solidFill>
                  <a:schemeClr val="tx1"/>
                </a:solidFill>
                <a:cs typeface="Arial"/>
              </a:rPr>
              <a:t>Pharmacological, complementary and integrative health, social determinants of health, and peer and buddy support interventions are also studied in the AMP</a:t>
            </a:r>
          </a:p>
        </p:txBody>
      </p:sp>
      <p:sp>
        <p:nvSpPr>
          <p:cNvPr id="12" name="TextBox 11">
            <a:extLst>
              <a:ext uri="{FF2B5EF4-FFF2-40B4-BE49-F238E27FC236}">
                <a16:creationId xmlns:a16="http://schemas.microsoft.com/office/drawing/2014/main" id="{503C51D0-3105-A270-863E-7DD05D08A4E1}"/>
              </a:ext>
            </a:extLst>
          </p:cNvPr>
          <p:cNvSpPr txBox="1"/>
          <p:nvPr/>
        </p:nvSpPr>
        <p:spPr>
          <a:xfrm>
            <a:off x="281774" y="936475"/>
            <a:ext cx="11657823" cy="369332"/>
          </a:xfrm>
          <a:prstGeom prst="rect">
            <a:avLst/>
          </a:prstGeom>
          <a:noFill/>
        </p:spPr>
        <p:txBody>
          <a:bodyPr wrap="square" lIns="91440" tIns="45720" rIns="91440" bIns="45720" rtlCol="0" anchor="t">
            <a:spAutoFit/>
          </a:bodyPr>
          <a:lstStyle/>
          <a:p>
            <a:r>
              <a:rPr lang="en-US" b="1" i="1">
                <a:cs typeface="Calibri"/>
              </a:rPr>
              <a:t>About a quarter of Suicide Prevention AMP projects study behavioral interventions</a:t>
            </a:r>
          </a:p>
        </p:txBody>
      </p:sp>
      <p:sp>
        <p:nvSpPr>
          <p:cNvPr id="10" name="TextBox 9">
            <a:extLst>
              <a:ext uri="{FF2B5EF4-FFF2-40B4-BE49-F238E27FC236}">
                <a16:creationId xmlns:a16="http://schemas.microsoft.com/office/drawing/2014/main" id="{D3505E01-6DE1-A89F-AF63-48B0EC0AF07F}"/>
              </a:ext>
            </a:extLst>
          </p:cNvPr>
          <p:cNvSpPr txBox="1"/>
          <p:nvPr/>
        </p:nvSpPr>
        <p:spPr>
          <a:xfrm>
            <a:off x="197601" y="5606700"/>
            <a:ext cx="6304112" cy="430887"/>
          </a:xfrm>
          <a:prstGeom prst="rect">
            <a:avLst/>
          </a:prstGeom>
          <a:noFill/>
        </p:spPr>
        <p:txBody>
          <a:bodyPr wrap="square" rtlCol="0">
            <a:spAutoFit/>
          </a:bodyPr>
          <a:lstStyle/>
          <a:p>
            <a:r>
              <a:rPr lang="en-US" sz="1100" b="1"/>
              <a:t>Note: </a:t>
            </a:r>
            <a:r>
              <a:rPr lang="en-US" sz="1100"/>
              <a:t>Project interventions were defined using intervention categories defined by the Suicide Prevention Trials Database. 63% of projects did not align with any of the categories in the above visual.</a:t>
            </a:r>
          </a:p>
        </p:txBody>
      </p:sp>
      <p:sp>
        <p:nvSpPr>
          <p:cNvPr id="5" name="TextBox 4">
            <a:extLst>
              <a:ext uri="{FF2B5EF4-FFF2-40B4-BE49-F238E27FC236}">
                <a16:creationId xmlns:a16="http://schemas.microsoft.com/office/drawing/2014/main" id="{E5554EDD-1524-307F-C5FB-AC12272E2A41}"/>
              </a:ext>
            </a:extLst>
          </p:cNvPr>
          <p:cNvSpPr txBox="1"/>
          <p:nvPr/>
        </p:nvSpPr>
        <p:spPr>
          <a:xfrm>
            <a:off x="2815751" y="6105748"/>
            <a:ext cx="6002446" cy="646331"/>
          </a:xfrm>
          <a:prstGeom prst="rect">
            <a:avLst/>
          </a:prstGeom>
          <a:noFill/>
        </p:spPr>
        <p:txBody>
          <a:bodyPr wrap="square" lIns="91440" tIns="45720" rIns="91440" bIns="45720" rtlCol="0" anchor="t">
            <a:spAutoFit/>
          </a:bodyPr>
          <a:lstStyle/>
          <a:p>
            <a:pPr algn="ctr"/>
            <a:r>
              <a:rPr lang="en-US" sz="1200">
                <a:solidFill>
                  <a:schemeClr val="bg1"/>
                </a:solidFill>
              </a:rPr>
              <a:t>Source: Predicted categorizations for 149 RAFT projects using methods described on slide 59.</a:t>
            </a:r>
          </a:p>
          <a:p>
            <a:pPr algn="ctr"/>
            <a:r>
              <a:rPr lang="en-US" sz="1200">
                <a:solidFill>
                  <a:schemeClr val="bg1"/>
                </a:solidFill>
                <a:cs typeface="Arial"/>
              </a:rPr>
              <a:t>Based on a validation set of 50 hand-code projects, the average accuracy for this section is expected to be 85%</a:t>
            </a:r>
          </a:p>
        </p:txBody>
      </p:sp>
    </p:spTree>
    <p:extLst>
      <p:ext uri="{BB962C8B-B14F-4D97-AF65-F5344CB8AC3E}">
        <p14:creationId xmlns:p14="http://schemas.microsoft.com/office/powerpoint/2010/main" val="9686993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8D104-2481-F7F1-A8B5-13A94894BEE8}"/>
              </a:ext>
            </a:extLst>
          </p:cNvPr>
          <p:cNvSpPr>
            <a:spLocks noGrp="1"/>
          </p:cNvSpPr>
          <p:nvPr>
            <p:ph type="title"/>
          </p:nvPr>
        </p:nvSpPr>
        <p:spPr/>
        <p:txBody>
          <a:bodyPr/>
          <a:lstStyle/>
          <a:p>
            <a:r>
              <a:rPr lang="en-US" sz="2800">
                <a:cs typeface="Calibri Light"/>
              </a:rPr>
              <a:t>Grant Thematic Analysis | Project Analysis</a:t>
            </a:r>
            <a:endParaRPr lang="en-US" sz="2800"/>
          </a:p>
        </p:txBody>
      </p:sp>
      <p:sp>
        <p:nvSpPr>
          <p:cNvPr id="3" name="Slide Number Placeholder 2">
            <a:extLst>
              <a:ext uri="{FF2B5EF4-FFF2-40B4-BE49-F238E27FC236}">
                <a16:creationId xmlns:a16="http://schemas.microsoft.com/office/drawing/2014/main" id="{74C6F679-F2A1-FEBD-2A99-C060A6E01136}"/>
              </a:ext>
            </a:extLst>
          </p:cNvPr>
          <p:cNvSpPr>
            <a:spLocks noGrp="1"/>
          </p:cNvSpPr>
          <p:nvPr>
            <p:ph type="sldNum" sz="quarter" idx="12"/>
          </p:nvPr>
        </p:nvSpPr>
        <p:spPr>
          <a:xfrm>
            <a:off x="4724400" y="6566027"/>
            <a:ext cx="2743200" cy="365125"/>
          </a:xfrm>
        </p:spPr>
        <p:txBody>
          <a:bodyPr/>
          <a:lstStyle/>
          <a:p>
            <a:r>
              <a:rPr lang="en-US"/>
              <a:t>62</a:t>
            </a:r>
            <a:endParaRPr lang="en-US">
              <a:cs typeface="Calibri"/>
            </a:endParaRPr>
          </a:p>
        </p:txBody>
      </p:sp>
      <p:sp>
        <p:nvSpPr>
          <p:cNvPr id="6" name="Rectangle 5">
            <a:extLst>
              <a:ext uri="{FF2B5EF4-FFF2-40B4-BE49-F238E27FC236}">
                <a16:creationId xmlns:a16="http://schemas.microsoft.com/office/drawing/2014/main" id="{000B5605-711A-1643-FCF9-D96F50E9183A}"/>
              </a:ext>
            </a:extLst>
          </p:cNvPr>
          <p:cNvSpPr/>
          <p:nvPr/>
        </p:nvSpPr>
        <p:spPr>
          <a:xfrm>
            <a:off x="294819" y="1460937"/>
            <a:ext cx="11639484" cy="560021"/>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rgbClr val="FFFFFF"/>
                </a:solidFill>
                <a:ea typeface="+mn-lt"/>
                <a:cs typeface="+mn-lt"/>
              </a:rPr>
              <a:t>What co-existing conditions are studied in Suicide Prevention AMP projects?</a:t>
            </a:r>
            <a:endParaRPr lang="en-US"/>
          </a:p>
        </p:txBody>
      </p:sp>
      <p:cxnSp>
        <p:nvCxnSpPr>
          <p:cNvPr id="8" name="Straight Arrow Connector 7">
            <a:extLst>
              <a:ext uri="{FF2B5EF4-FFF2-40B4-BE49-F238E27FC236}">
                <a16:creationId xmlns:a16="http://schemas.microsoft.com/office/drawing/2014/main" id="{EE53666D-7358-478B-4C81-BAF63DE4CF29}"/>
              </a:ext>
            </a:extLst>
          </p:cNvPr>
          <p:cNvCxnSpPr/>
          <p:nvPr/>
        </p:nvCxnSpPr>
        <p:spPr>
          <a:xfrm flipV="1">
            <a:off x="279817" y="1384795"/>
            <a:ext cx="11619874" cy="22485"/>
          </a:xfrm>
          <a:prstGeom prst="straightConnector1">
            <a:avLst/>
          </a:prstGeom>
          <a:ln w="12700">
            <a:solidFill>
              <a:srgbClr val="002F56"/>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769F212-830B-731F-A36D-9EA1607C08C3}"/>
              </a:ext>
            </a:extLst>
          </p:cNvPr>
          <p:cNvSpPr/>
          <p:nvPr/>
        </p:nvSpPr>
        <p:spPr>
          <a:xfrm>
            <a:off x="294819" y="2020958"/>
            <a:ext cx="4468647" cy="3504985"/>
          </a:xfrm>
          <a:prstGeom prst="rect">
            <a:avLst/>
          </a:prstGeom>
          <a:no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spcBef>
                <a:spcPts val="1200"/>
              </a:spcBef>
              <a:buFont typeface="Arial,Sans-Serif" panose="020B0604020202020204" pitchFamily="34" charset="0"/>
              <a:buChar char="•"/>
            </a:pPr>
            <a:r>
              <a:rPr lang="en-US" sz="1600" b="1" dirty="0">
                <a:solidFill>
                  <a:schemeClr val="tx1"/>
                </a:solidFill>
                <a:cs typeface="Arial"/>
              </a:rPr>
              <a:t>Co-existing conditions</a:t>
            </a:r>
            <a:r>
              <a:rPr lang="en-US" sz="1600" dirty="0">
                <a:solidFill>
                  <a:schemeClr val="tx1"/>
                </a:solidFill>
                <a:cs typeface="Arial"/>
              </a:rPr>
              <a:t> are conditions studied in relation to their impact on suicide prevention research</a:t>
            </a:r>
          </a:p>
          <a:p>
            <a:pPr marL="285750" indent="-285750">
              <a:spcBef>
                <a:spcPts val="1200"/>
              </a:spcBef>
              <a:buFont typeface="Arial,Sans-Serif" panose="020B0604020202020204" pitchFamily="34" charset="0"/>
              <a:buChar char="•"/>
            </a:pPr>
            <a:r>
              <a:rPr lang="en-US" sz="1600" b="1" dirty="0">
                <a:solidFill>
                  <a:schemeClr val="tx1"/>
                </a:solidFill>
                <a:cs typeface="Arial"/>
              </a:rPr>
              <a:t>Four-in-ten suicide prevention AMP projects</a:t>
            </a:r>
            <a:r>
              <a:rPr lang="en-US" sz="1600" dirty="0">
                <a:solidFill>
                  <a:schemeClr val="tx1"/>
                </a:solidFill>
                <a:cs typeface="Arial"/>
              </a:rPr>
              <a:t> study depressive symptoms in relation to suicide prevention</a:t>
            </a:r>
            <a:endParaRPr lang="en-US" sz="1600" b="1" dirty="0">
              <a:solidFill>
                <a:schemeClr val="tx1"/>
              </a:solidFill>
              <a:cs typeface="Arial"/>
            </a:endParaRPr>
          </a:p>
          <a:p>
            <a:pPr marL="285750" indent="-285750">
              <a:spcBef>
                <a:spcPts val="1200"/>
              </a:spcBef>
              <a:buFont typeface="Arial,Sans-Serif" panose="020B0604020202020204" pitchFamily="34" charset="0"/>
              <a:buChar char="•"/>
            </a:pPr>
            <a:r>
              <a:rPr lang="en-US" sz="1600" dirty="0">
                <a:solidFill>
                  <a:schemeClr val="tx1"/>
                </a:solidFill>
                <a:cs typeface="Arial"/>
              </a:rPr>
              <a:t>Few projects in the suicide prevention AMP study substance use and addiction, traumatic brain injury, anxiety, or personality disorders as co-existing conditions</a:t>
            </a:r>
          </a:p>
        </p:txBody>
      </p:sp>
      <p:sp>
        <p:nvSpPr>
          <p:cNvPr id="12" name="TextBox 11">
            <a:extLst>
              <a:ext uri="{FF2B5EF4-FFF2-40B4-BE49-F238E27FC236}">
                <a16:creationId xmlns:a16="http://schemas.microsoft.com/office/drawing/2014/main" id="{503C51D0-3105-A270-863E-7DD05D08A4E1}"/>
              </a:ext>
            </a:extLst>
          </p:cNvPr>
          <p:cNvSpPr txBox="1"/>
          <p:nvPr/>
        </p:nvSpPr>
        <p:spPr>
          <a:xfrm>
            <a:off x="285750" y="936475"/>
            <a:ext cx="10786401" cy="366825"/>
          </a:xfrm>
          <a:prstGeom prst="rect">
            <a:avLst/>
          </a:prstGeom>
          <a:noFill/>
        </p:spPr>
        <p:txBody>
          <a:bodyPr wrap="square" lIns="91440" tIns="45720" rIns="91440" bIns="45720" rtlCol="0" anchor="t">
            <a:spAutoFit/>
          </a:bodyPr>
          <a:lstStyle/>
          <a:p>
            <a:r>
              <a:rPr lang="en-US" b="1" i="1">
                <a:cs typeface="Calibri"/>
              </a:rPr>
              <a:t>The most common co-existing condition studied in Suicide Prevention AMP projects is depressive symptoms</a:t>
            </a:r>
          </a:p>
        </p:txBody>
      </p:sp>
      <p:grpSp>
        <p:nvGrpSpPr>
          <p:cNvPr id="4" name="Group 3">
            <a:extLst>
              <a:ext uri="{FF2B5EF4-FFF2-40B4-BE49-F238E27FC236}">
                <a16:creationId xmlns:a16="http://schemas.microsoft.com/office/drawing/2014/main" id="{F68B2465-2368-14F2-816F-A0A9CF09E986}"/>
              </a:ext>
            </a:extLst>
          </p:cNvPr>
          <p:cNvGrpSpPr/>
          <p:nvPr/>
        </p:nvGrpSpPr>
        <p:grpSpPr>
          <a:xfrm>
            <a:off x="4791075" y="2226936"/>
            <a:ext cx="6940675" cy="3657600"/>
            <a:chOff x="914400" y="914400"/>
            <a:chExt cx="6940675" cy="3657600"/>
          </a:xfrm>
        </p:grpSpPr>
        <p:sp>
          <p:nvSpPr>
            <p:cNvPr id="32" name="rc3">
              <a:extLst>
                <a:ext uri="{FF2B5EF4-FFF2-40B4-BE49-F238E27FC236}">
                  <a16:creationId xmlns:a16="http://schemas.microsoft.com/office/drawing/2014/main" id="{ADF4D27D-4B38-0E8A-4DE4-4D830CBF50AB}"/>
                </a:ext>
              </a:extLst>
            </p:cNvPr>
            <p:cNvSpPr/>
            <p:nvPr/>
          </p:nvSpPr>
          <p:spPr>
            <a:xfrm>
              <a:off x="914400" y="914400"/>
              <a:ext cx="6400800" cy="3657600"/>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33" name="rc4">
              <a:extLst>
                <a:ext uri="{FF2B5EF4-FFF2-40B4-BE49-F238E27FC236}">
                  <a16:creationId xmlns:a16="http://schemas.microsoft.com/office/drawing/2014/main" id="{3C6FA0A9-04CE-AD2D-E177-2B76B321616C}"/>
                </a:ext>
              </a:extLst>
            </p:cNvPr>
            <p:cNvSpPr/>
            <p:nvPr/>
          </p:nvSpPr>
          <p:spPr>
            <a:xfrm>
              <a:off x="914400" y="914400"/>
              <a:ext cx="6400800" cy="3657600"/>
            </a:xfrm>
            <a:prstGeom prst="rect">
              <a:avLst/>
            </a:prstGeom>
            <a:solidFill>
              <a:srgbClr val="FFFFFF">
                <a:alpha val="100000"/>
              </a:srgbClr>
            </a:solidFill>
            <a:ln w="12318" cap="rnd">
              <a:solidFill>
                <a:srgbClr val="FFFFFF">
                  <a:alpha val="100000"/>
                </a:srgbClr>
              </a:solidFill>
              <a:prstDash val="solid"/>
              <a:round/>
            </a:ln>
          </p:spPr>
          <p:txBody>
            <a:bodyPr/>
            <a:lstStyle/>
            <a:p>
              <a:endParaRPr/>
            </a:p>
          </p:txBody>
        </p:sp>
        <p:sp>
          <p:nvSpPr>
            <p:cNvPr id="34" name="rc5">
              <a:extLst>
                <a:ext uri="{FF2B5EF4-FFF2-40B4-BE49-F238E27FC236}">
                  <a16:creationId xmlns:a16="http://schemas.microsoft.com/office/drawing/2014/main" id="{E93CABE2-3AA6-1507-AA3D-AF808C81AA32}"/>
                </a:ext>
              </a:extLst>
            </p:cNvPr>
            <p:cNvSpPr/>
            <p:nvPr/>
          </p:nvSpPr>
          <p:spPr>
            <a:xfrm>
              <a:off x="2873586" y="1205616"/>
              <a:ext cx="4378350" cy="2955753"/>
            </a:xfrm>
            <a:prstGeom prst="rect">
              <a:avLst/>
            </a:prstGeom>
            <a:solidFill>
              <a:srgbClr val="FFFFFF">
                <a:alpha val="100000"/>
              </a:srgbClr>
            </a:solidFill>
          </p:spPr>
          <p:txBody>
            <a:bodyPr/>
            <a:lstStyle/>
            <a:p>
              <a:endParaRPr/>
            </a:p>
          </p:txBody>
        </p:sp>
        <p:sp>
          <p:nvSpPr>
            <p:cNvPr id="35" name="pl6">
              <a:extLst>
                <a:ext uri="{FF2B5EF4-FFF2-40B4-BE49-F238E27FC236}">
                  <a16:creationId xmlns:a16="http://schemas.microsoft.com/office/drawing/2014/main" id="{568F363A-D6FF-E089-813F-5710823B79B2}"/>
                </a:ext>
              </a:extLst>
            </p:cNvPr>
            <p:cNvSpPr/>
            <p:nvPr/>
          </p:nvSpPr>
          <p:spPr>
            <a:xfrm>
              <a:off x="2873586"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36" name="pl7">
              <a:extLst>
                <a:ext uri="{FF2B5EF4-FFF2-40B4-BE49-F238E27FC236}">
                  <a16:creationId xmlns:a16="http://schemas.microsoft.com/office/drawing/2014/main" id="{4F022D42-A768-1297-5BF7-2517A876B2A6}"/>
                </a:ext>
              </a:extLst>
            </p:cNvPr>
            <p:cNvSpPr/>
            <p:nvPr/>
          </p:nvSpPr>
          <p:spPr>
            <a:xfrm>
              <a:off x="3822584"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37" name="pl8">
              <a:extLst>
                <a:ext uri="{FF2B5EF4-FFF2-40B4-BE49-F238E27FC236}">
                  <a16:creationId xmlns:a16="http://schemas.microsoft.com/office/drawing/2014/main" id="{A73D0078-22E0-0A73-2602-3D70E811E0E6}"/>
                </a:ext>
              </a:extLst>
            </p:cNvPr>
            <p:cNvSpPr/>
            <p:nvPr/>
          </p:nvSpPr>
          <p:spPr>
            <a:xfrm>
              <a:off x="4771582"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38" name="pl9">
              <a:extLst>
                <a:ext uri="{FF2B5EF4-FFF2-40B4-BE49-F238E27FC236}">
                  <a16:creationId xmlns:a16="http://schemas.microsoft.com/office/drawing/2014/main" id="{86A848FE-2A76-6298-CC95-1817334D2EE1}"/>
                </a:ext>
              </a:extLst>
            </p:cNvPr>
            <p:cNvSpPr/>
            <p:nvPr/>
          </p:nvSpPr>
          <p:spPr>
            <a:xfrm>
              <a:off x="5720579"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39" name="pl10">
              <a:extLst>
                <a:ext uri="{FF2B5EF4-FFF2-40B4-BE49-F238E27FC236}">
                  <a16:creationId xmlns:a16="http://schemas.microsoft.com/office/drawing/2014/main" id="{080F322D-A210-13B7-34FC-03DBA0310E26}"/>
                </a:ext>
              </a:extLst>
            </p:cNvPr>
            <p:cNvSpPr/>
            <p:nvPr/>
          </p:nvSpPr>
          <p:spPr>
            <a:xfrm>
              <a:off x="6669577"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40" name="rc11">
              <a:extLst>
                <a:ext uri="{FF2B5EF4-FFF2-40B4-BE49-F238E27FC236}">
                  <a16:creationId xmlns:a16="http://schemas.microsoft.com/office/drawing/2014/main" id="{69270DF6-9E34-16AA-F085-36BF7638C4D9}"/>
                </a:ext>
              </a:extLst>
            </p:cNvPr>
            <p:cNvSpPr/>
            <p:nvPr/>
          </p:nvSpPr>
          <p:spPr>
            <a:xfrm>
              <a:off x="2873586" y="3109803"/>
              <a:ext cx="191073" cy="284207"/>
            </a:xfrm>
            <a:prstGeom prst="rect">
              <a:avLst/>
            </a:prstGeom>
            <a:solidFill>
              <a:srgbClr val="2E75B6">
                <a:alpha val="100000"/>
              </a:srgbClr>
            </a:solidFill>
          </p:spPr>
          <p:txBody>
            <a:bodyPr/>
            <a:lstStyle/>
            <a:p>
              <a:endParaRPr/>
            </a:p>
          </p:txBody>
        </p:sp>
        <p:sp>
          <p:nvSpPr>
            <p:cNvPr id="41" name="rc12">
              <a:extLst>
                <a:ext uri="{FF2B5EF4-FFF2-40B4-BE49-F238E27FC236}">
                  <a16:creationId xmlns:a16="http://schemas.microsoft.com/office/drawing/2014/main" id="{784BA4FA-9935-10C9-EEA3-B8443CFAE12C}"/>
                </a:ext>
              </a:extLst>
            </p:cNvPr>
            <p:cNvSpPr/>
            <p:nvPr/>
          </p:nvSpPr>
          <p:spPr>
            <a:xfrm>
              <a:off x="2873586" y="1404561"/>
              <a:ext cx="3885158" cy="284207"/>
            </a:xfrm>
            <a:prstGeom prst="rect">
              <a:avLst/>
            </a:prstGeom>
            <a:solidFill>
              <a:srgbClr val="2E75B6">
                <a:alpha val="100000"/>
              </a:srgbClr>
            </a:solidFill>
          </p:spPr>
          <p:txBody>
            <a:bodyPr/>
            <a:lstStyle/>
            <a:p>
              <a:endParaRPr/>
            </a:p>
          </p:txBody>
        </p:sp>
        <p:sp>
          <p:nvSpPr>
            <p:cNvPr id="42" name="rc13">
              <a:extLst>
                <a:ext uri="{FF2B5EF4-FFF2-40B4-BE49-F238E27FC236}">
                  <a16:creationId xmlns:a16="http://schemas.microsoft.com/office/drawing/2014/main" id="{86EE88B5-C1CE-397D-672A-7E14865CE617}"/>
                </a:ext>
              </a:extLst>
            </p:cNvPr>
            <p:cNvSpPr/>
            <p:nvPr/>
          </p:nvSpPr>
          <p:spPr>
            <a:xfrm>
              <a:off x="2873586" y="3678217"/>
              <a:ext cx="127382" cy="284207"/>
            </a:xfrm>
            <a:prstGeom prst="rect">
              <a:avLst/>
            </a:prstGeom>
            <a:solidFill>
              <a:srgbClr val="2E75B6">
                <a:alpha val="100000"/>
              </a:srgbClr>
            </a:solidFill>
          </p:spPr>
          <p:txBody>
            <a:bodyPr/>
            <a:lstStyle/>
            <a:p>
              <a:endParaRPr/>
            </a:p>
          </p:txBody>
        </p:sp>
        <p:sp>
          <p:nvSpPr>
            <p:cNvPr id="43" name="rc14">
              <a:extLst>
                <a:ext uri="{FF2B5EF4-FFF2-40B4-BE49-F238E27FC236}">
                  <a16:creationId xmlns:a16="http://schemas.microsoft.com/office/drawing/2014/main" id="{8CD24CAD-61F9-3ECC-16BD-61688F13A2DE}"/>
                </a:ext>
              </a:extLst>
            </p:cNvPr>
            <p:cNvSpPr/>
            <p:nvPr/>
          </p:nvSpPr>
          <p:spPr>
            <a:xfrm>
              <a:off x="2873586" y="1972975"/>
              <a:ext cx="382146" cy="284207"/>
            </a:xfrm>
            <a:prstGeom prst="rect">
              <a:avLst/>
            </a:prstGeom>
            <a:solidFill>
              <a:srgbClr val="2E75B6">
                <a:alpha val="100000"/>
              </a:srgbClr>
            </a:solidFill>
          </p:spPr>
          <p:txBody>
            <a:bodyPr/>
            <a:lstStyle/>
            <a:p>
              <a:endParaRPr/>
            </a:p>
          </p:txBody>
        </p:sp>
        <p:sp>
          <p:nvSpPr>
            <p:cNvPr id="44" name="rc15">
              <a:extLst>
                <a:ext uri="{FF2B5EF4-FFF2-40B4-BE49-F238E27FC236}">
                  <a16:creationId xmlns:a16="http://schemas.microsoft.com/office/drawing/2014/main" id="{D1535062-0A47-E6E2-DB20-0AA0BF0203D6}"/>
                </a:ext>
              </a:extLst>
            </p:cNvPr>
            <p:cNvSpPr/>
            <p:nvPr/>
          </p:nvSpPr>
          <p:spPr>
            <a:xfrm>
              <a:off x="2873586" y="2541389"/>
              <a:ext cx="318455" cy="284207"/>
            </a:xfrm>
            <a:prstGeom prst="rect">
              <a:avLst/>
            </a:prstGeom>
            <a:solidFill>
              <a:srgbClr val="2E75B6">
                <a:alpha val="100000"/>
              </a:srgbClr>
            </a:solidFill>
          </p:spPr>
          <p:txBody>
            <a:bodyPr/>
            <a:lstStyle/>
            <a:p>
              <a:endParaRPr/>
            </a:p>
          </p:txBody>
        </p:sp>
        <p:sp>
          <p:nvSpPr>
            <p:cNvPr id="45" name="tx16">
              <a:extLst>
                <a:ext uri="{FF2B5EF4-FFF2-40B4-BE49-F238E27FC236}">
                  <a16:creationId xmlns:a16="http://schemas.microsoft.com/office/drawing/2014/main" id="{BCC734CB-0ED0-DC59-D739-5CFAB88F43D8}"/>
                </a:ext>
              </a:extLst>
            </p:cNvPr>
            <p:cNvSpPr/>
            <p:nvPr/>
          </p:nvSpPr>
          <p:spPr>
            <a:xfrm>
              <a:off x="3064864" y="3196318"/>
              <a:ext cx="397540"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a:t>
              </a:r>
            </a:p>
          </p:txBody>
        </p:sp>
        <p:sp>
          <p:nvSpPr>
            <p:cNvPr id="46" name="tx17">
              <a:extLst>
                <a:ext uri="{FF2B5EF4-FFF2-40B4-BE49-F238E27FC236}">
                  <a16:creationId xmlns:a16="http://schemas.microsoft.com/office/drawing/2014/main" id="{4FEA218C-1F4E-3A05-44C6-ECAA83A4F66A}"/>
                </a:ext>
              </a:extLst>
            </p:cNvPr>
            <p:cNvSpPr/>
            <p:nvPr/>
          </p:nvSpPr>
          <p:spPr>
            <a:xfrm>
              <a:off x="6719961" y="1491076"/>
              <a:ext cx="475515"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4</a:t>
              </a:r>
              <a:r>
                <a:rPr lang="en-US" sz="1103">
                  <a:solidFill>
                    <a:srgbClr val="000000">
                      <a:alpha val="100000"/>
                    </a:srgbClr>
                  </a:solidFill>
                  <a:cs typeface="Arial"/>
                </a:rPr>
                <a:t>1</a:t>
              </a:r>
              <a:r>
                <a:rPr sz="1103">
                  <a:solidFill>
                    <a:srgbClr val="000000">
                      <a:alpha val="100000"/>
                    </a:srgbClr>
                  </a:solidFill>
                  <a:cs typeface="Arial"/>
                </a:rPr>
                <a:t>%</a:t>
              </a:r>
            </a:p>
          </p:txBody>
        </p:sp>
        <p:sp>
          <p:nvSpPr>
            <p:cNvPr id="47" name="tx18">
              <a:extLst>
                <a:ext uri="{FF2B5EF4-FFF2-40B4-BE49-F238E27FC236}">
                  <a16:creationId xmlns:a16="http://schemas.microsoft.com/office/drawing/2014/main" id="{F012122B-B235-3EF3-C0F0-A9F2FF286945}"/>
                </a:ext>
              </a:extLst>
            </p:cNvPr>
            <p:cNvSpPr/>
            <p:nvPr/>
          </p:nvSpPr>
          <p:spPr>
            <a:xfrm>
              <a:off x="2982123" y="3764732"/>
              <a:ext cx="397540"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a:t>
              </a:r>
            </a:p>
          </p:txBody>
        </p:sp>
        <p:sp>
          <p:nvSpPr>
            <p:cNvPr id="48" name="tx19">
              <a:extLst>
                <a:ext uri="{FF2B5EF4-FFF2-40B4-BE49-F238E27FC236}">
                  <a16:creationId xmlns:a16="http://schemas.microsoft.com/office/drawing/2014/main" id="{30333338-343C-5A61-652F-2BDA0C4CDFC1}"/>
                </a:ext>
              </a:extLst>
            </p:cNvPr>
            <p:cNvSpPr/>
            <p:nvPr/>
          </p:nvSpPr>
          <p:spPr>
            <a:xfrm>
              <a:off x="3255937" y="2059490"/>
              <a:ext cx="397540"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4%</a:t>
              </a:r>
            </a:p>
          </p:txBody>
        </p:sp>
        <p:sp>
          <p:nvSpPr>
            <p:cNvPr id="49" name="tx20">
              <a:extLst>
                <a:ext uri="{FF2B5EF4-FFF2-40B4-BE49-F238E27FC236}">
                  <a16:creationId xmlns:a16="http://schemas.microsoft.com/office/drawing/2014/main" id="{1F15F4EA-5ECF-926F-8CAC-2E0E55C20D48}"/>
                </a:ext>
              </a:extLst>
            </p:cNvPr>
            <p:cNvSpPr/>
            <p:nvPr/>
          </p:nvSpPr>
          <p:spPr>
            <a:xfrm>
              <a:off x="3173196" y="2627904"/>
              <a:ext cx="397540"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3%</a:t>
              </a:r>
            </a:p>
          </p:txBody>
        </p:sp>
        <p:sp>
          <p:nvSpPr>
            <p:cNvPr id="50" name="rc21">
              <a:extLst>
                <a:ext uri="{FF2B5EF4-FFF2-40B4-BE49-F238E27FC236}">
                  <a16:creationId xmlns:a16="http://schemas.microsoft.com/office/drawing/2014/main" id="{DBDD8B4A-7782-51AD-5C79-469AAC4A6042}"/>
                </a:ext>
              </a:extLst>
            </p:cNvPr>
            <p:cNvSpPr/>
            <p:nvPr/>
          </p:nvSpPr>
          <p:spPr>
            <a:xfrm>
              <a:off x="2873586" y="1205616"/>
              <a:ext cx="4378350" cy="2955753"/>
            </a:xfrm>
            <a:prstGeom prst="rect">
              <a:avLst/>
            </a:prstGeom>
            <a:ln w="12318" cap="rnd">
              <a:solidFill>
                <a:srgbClr val="000000">
                  <a:alpha val="100000"/>
                </a:srgbClr>
              </a:solidFill>
              <a:prstDash val="solid"/>
              <a:round/>
            </a:ln>
          </p:spPr>
          <p:txBody>
            <a:bodyPr/>
            <a:lstStyle/>
            <a:p>
              <a:endParaRPr/>
            </a:p>
          </p:txBody>
        </p:sp>
        <p:sp>
          <p:nvSpPr>
            <p:cNvPr id="51" name="tx22">
              <a:extLst>
                <a:ext uri="{FF2B5EF4-FFF2-40B4-BE49-F238E27FC236}">
                  <a16:creationId xmlns:a16="http://schemas.microsoft.com/office/drawing/2014/main" id="{5B49C6F0-132D-B842-421E-49FB2EDCE7C6}"/>
                </a:ext>
              </a:extLst>
            </p:cNvPr>
            <p:cNvSpPr/>
            <p:nvPr/>
          </p:nvSpPr>
          <p:spPr>
            <a:xfrm>
              <a:off x="1609716" y="3748139"/>
              <a:ext cx="1206934" cy="11763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Personality Disorders</a:t>
              </a:r>
            </a:p>
          </p:txBody>
        </p:sp>
        <p:sp>
          <p:nvSpPr>
            <p:cNvPr id="52" name="tx23">
              <a:extLst>
                <a:ext uri="{FF2B5EF4-FFF2-40B4-BE49-F238E27FC236}">
                  <a16:creationId xmlns:a16="http://schemas.microsoft.com/office/drawing/2014/main" id="{EF05DCD0-5259-08E2-7FFD-EC81BC609765}"/>
                </a:ext>
              </a:extLst>
            </p:cNvPr>
            <p:cNvSpPr/>
            <p:nvPr/>
          </p:nvSpPr>
          <p:spPr>
            <a:xfrm>
              <a:off x="2400179" y="3179725"/>
              <a:ext cx="416470" cy="11763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Anxiety</a:t>
              </a:r>
            </a:p>
          </p:txBody>
        </p:sp>
        <p:sp>
          <p:nvSpPr>
            <p:cNvPr id="53" name="tx24">
              <a:extLst>
                <a:ext uri="{FF2B5EF4-FFF2-40B4-BE49-F238E27FC236}">
                  <a16:creationId xmlns:a16="http://schemas.microsoft.com/office/drawing/2014/main" id="{B5499A88-4187-306E-FEB5-6E9E7D904F2C}"/>
                </a:ext>
              </a:extLst>
            </p:cNvPr>
            <p:cNvSpPr/>
            <p:nvPr/>
          </p:nvSpPr>
          <p:spPr>
            <a:xfrm>
              <a:off x="1574493" y="2611311"/>
              <a:ext cx="1242156" cy="11763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dirty="0">
                  <a:solidFill>
                    <a:srgbClr val="000000">
                      <a:alpha val="100000"/>
                    </a:srgbClr>
                  </a:solidFill>
                  <a:cs typeface="Arial"/>
                </a:rPr>
                <a:t>Traumatic Brain Injury</a:t>
              </a:r>
            </a:p>
          </p:txBody>
        </p:sp>
        <p:sp>
          <p:nvSpPr>
            <p:cNvPr id="54" name="tx25">
              <a:extLst>
                <a:ext uri="{FF2B5EF4-FFF2-40B4-BE49-F238E27FC236}">
                  <a16:creationId xmlns:a16="http://schemas.microsoft.com/office/drawing/2014/main" id="{19466FE7-7364-DBBB-80FF-2A59E0FCD0A5}"/>
                </a:ext>
              </a:extLst>
            </p:cNvPr>
            <p:cNvSpPr/>
            <p:nvPr/>
          </p:nvSpPr>
          <p:spPr>
            <a:xfrm>
              <a:off x="1150457" y="2066523"/>
              <a:ext cx="1666192" cy="9400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Substance Use and Addiction</a:t>
              </a:r>
            </a:p>
          </p:txBody>
        </p:sp>
        <p:sp>
          <p:nvSpPr>
            <p:cNvPr id="55" name="tx26">
              <a:extLst>
                <a:ext uri="{FF2B5EF4-FFF2-40B4-BE49-F238E27FC236}">
                  <a16:creationId xmlns:a16="http://schemas.microsoft.com/office/drawing/2014/main" id="{8B277225-36A4-3EA3-7708-86F1F1B0F106}"/>
                </a:ext>
              </a:extLst>
            </p:cNvPr>
            <p:cNvSpPr/>
            <p:nvPr/>
          </p:nvSpPr>
          <p:spPr>
            <a:xfrm>
              <a:off x="1546278" y="1472932"/>
              <a:ext cx="1270372" cy="11918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Depressive Symptoms</a:t>
              </a:r>
            </a:p>
          </p:txBody>
        </p:sp>
        <p:sp>
          <p:nvSpPr>
            <p:cNvPr id="56" name="tx27">
              <a:extLst>
                <a:ext uri="{FF2B5EF4-FFF2-40B4-BE49-F238E27FC236}">
                  <a16:creationId xmlns:a16="http://schemas.microsoft.com/office/drawing/2014/main" id="{32908E8F-F469-1799-8488-8C87F8BEDEEA}"/>
                </a:ext>
              </a:extLst>
            </p:cNvPr>
            <p:cNvSpPr/>
            <p:nvPr/>
          </p:nvSpPr>
          <p:spPr>
            <a:xfrm>
              <a:off x="2781809" y="4213407"/>
              <a:ext cx="183554" cy="95808"/>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0%</a:t>
              </a:r>
            </a:p>
          </p:txBody>
        </p:sp>
        <p:sp>
          <p:nvSpPr>
            <p:cNvPr id="57" name="tx28">
              <a:extLst>
                <a:ext uri="{FF2B5EF4-FFF2-40B4-BE49-F238E27FC236}">
                  <a16:creationId xmlns:a16="http://schemas.microsoft.com/office/drawing/2014/main" id="{B083433C-21BB-9CFE-90CB-F6A9482DCFDD}"/>
                </a:ext>
              </a:extLst>
            </p:cNvPr>
            <p:cNvSpPr/>
            <p:nvPr/>
          </p:nvSpPr>
          <p:spPr>
            <a:xfrm>
              <a:off x="3695491" y="4213407"/>
              <a:ext cx="254186" cy="95808"/>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10%</a:t>
              </a:r>
            </a:p>
          </p:txBody>
        </p:sp>
        <p:sp>
          <p:nvSpPr>
            <p:cNvPr id="58" name="tx29">
              <a:extLst>
                <a:ext uri="{FF2B5EF4-FFF2-40B4-BE49-F238E27FC236}">
                  <a16:creationId xmlns:a16="http://schemas.microsoft.com/office/drawing/2014/main" id="{7D5B8750-2BB2-5451-31B8-019AA9A6CC6F}"/>
                </a:ext>
              </a:extLst>
            </p:cNvPr>
            <p:cNvSpPr/>
            <p:nvPr/>
          </p:nvSpPr>
          <p:spPr>
            <a:xfrm>
              <a:off x="4644489" y="4213407"/>
              <a:ext cx="254186" cy="95808"/>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a:t>
              </a:r>
            </a:p>
          </p:txBody>
        </p:sp>
        <p:sp>
          <p:nvSpPr>
            <p:cNvPr id="59" name="tx30">
              <a:extLst>
                <a:ext uri="{FF2B5EF4-FFF2-40B4-BE49-F238E27FC236}">
                  <a16:creationId xmlns:a16="http://schemas.microsoft.com/office/drawing/2014/main" id="{034AA931-EAA9-92B6-E868-40198CCBC06C}"/>
                </a:ext>
              </a:extLst>
            </p:cNvPr>
            <p:cNvSpPr/>
            <p:nvPr/>
          </p:nvSpPr>
          <p:spPr>
            <a:xfrm>
              <a:off x="5593486" y="4213407"/>
              <a:ext cx="254186" cy="95808"/>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30%</a:t>
              </a:r>
            </a:p>
          </p:txBody>
        </p:sp>
        <p:sp>
          <p:nvSpPr>
            <p:cNvPr id="60" name="tx31">
              <a:extLst>
                <a:ext uri="{FF2B5EF4-FFF2-40B4-BE49-F238E27FC236}">
                  <a16:creationId xmlns:a16="http://schemas.microsoft.com/office/drawing/2014/main" id="{8EF95FE7-D337-D582-6C4C-5E01B19E0594}"/>
                </a:ext>
              </a:extLst>
            </p:cNvPr>
            <p:cNvSpPr/>
            <p:nvPr/>
          </p:nvSpPr>
          <p:spPr>
            <a:xfrm>
              <a:off x="6542484" y="4213407"/>
              <a:ext cx="254186" cy="95808"/>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40%</a:t>
              </a:r>
            </a:p>
          </p:txBody>
        </p:sp>
        <p:sp>
          <p:nvSpPr>
            <p:cNvPr id="61" name="tx32">
              <a:extLst>
                <a:ext uri="{FF2B5EF4-FFF2-40B4-BE49-F238E27FC236}">
                  <a16:creationId xmlns:a16="http://schemas.microsoft.com/office/drawing/2014/main" id="{F8B3CC65-3808-2B1F-63FD-BB8880F77DD0}"/>
                </a:ext>
              </a:extLst>
            </p:cNvPr>
            <p:cNvSpPr/>
            <p:nvPr/>
          </p:nvSpPr>
          <p:spPr>
            <a:xfrm>
              <a:off x="4232710" y="4333640"/>
              <a:ext cx="1660103" cy="143023"/>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000000">
                      <a:alpha val="100000"/>
                    </a:srgbClr>
                  </a:solidFill>
                  <a:cs typeface="Arial"/>
                </a:rPr>
                <a:t>Percent of AMP Projects</a:t>
              </a:r>
            </a:p>
          </p:txBody>
        </p:sp>
        <p:sp>
          <p:nvSpPr>
            <p:cNvPr id="62" name="tx33">
              <a:extLst>
                <a:ext uri="{FF2B5EF4-FFF2-40B4-BE49-F238E27FC236}">
                  <a16:creationId xmlns:a16="http://schemas.microsoft.com/office/drawing/2014/main" id="{539BBA50-276F-BC5E-7816-8C02CF9A7B90}"/>
                </a:ext>
              </a:extLst>
            </p:cNvPr>
            <p:cNvSpPr/>
            <p:nvPr/>
          </p:nvSpPr>
          <p:spPr>
            <a:xfrm rot="-5400000">
              <a:off x="282523" y="2611981"/>
              <a:ext cx="1465436" cy="143023"/>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000000">
                      <a:alpha val="100000"/>
                    </a:srgbClr>
                  </a:solidFill>
                  <a:cs typeface="Arial"/>
                </a:rPr>
                <a:t>Co-Existing Condition</a:t>
              </a:r>
            </a:p>
          </p:txBody>
        </p:sp>
        <p:sp>
          <p:nvSpPr>
            <p:cNvPr id="63" name="tx34">
              <a:extLst>
                <a:ext uri="{FF2B5EF4-FFF2-40B4-BE49-F238E27FC236}">
                  <a16:creationId xmlns:a16="http://schemas.microsoft.com/office/drawing/2014/main" id="{F7748A7C-60CB-9811-E600-5E9B73B6B2B4}"/>
                </a:ext>
              </a:extLst>
            </p:cNvPr>
            <p:cNvSpPr/>
            <p:nvPr/>
          </p:nvSpPr>
          <p:spPr>
            <a:xfrm>
              <a:off x="1157103" y="957260"/>
              <a:ext cx="6697972" cy="166861"/>
            </a:xfrm>
            <a:prstGeom prst="rect">
              <a:avLst/>
            </a:prstGeom>
            <a:noFill/>
          </p:spPr>
          <p:txBody>
            <a:bodyPr wrap="none" lIns="0" tIns="0" rIns="0" bIns="0" anchor="ctr" anchorCtr="1"/>
            <a:lstStyle/>
            <a:p>
              <a:pPr marL="0" marR="0" indent="0" algn="l">
                <a:lnSpc>
                  <a:spcPts val="1400"/>
                </a:lnSpc>
                <a:spcBef>
                  <a:spcPts val="0"/>
                </a:spcBef>
                <a:spcAft>
                  <a:spcPts val="0"/>
                </a:spcAft>
              </a:pPr>
              <a:r>
                <a:rPr sz="1400" b="1">
                  <a:solidFill>
                    <a:srgbClr val="000000">
                      <a:alpha val="100000"/>
                    </a:srgbClr>
                  </a:solidFill>
                  <a:cs typeface="Arial"/>
                </a:rPr>
                <a:t>Distribution of Co-Existing Conditions across Suicide Prevention AMP Projects</a:t>
              </a:r>
            </a:p>
          </p:txBody>
        </p:sp>
      </p:grpSp>
      <p:sp>
        <p:nvSpPr>
          <p:cNvPr id="13" name="TextBox 12">
            <a:extLst>
              <a:ext uri="{FF2B5EF4-FFF2-40B4-BE49-F238E27FC236}">
                <a16:creationId xmlns:a16="http://schemas.microsoft.com/office/drawing/2014/main" id="{D65F3EDC-4C2D-D827-F27B-A67943E92735}"/>
              </a:ext>
            </a:extLst>
          </p:cNvPr>
          <p:cNvSpPr txBox="1"/>
          <p:nvPr/>
        </p:nvSpPr>
        <p:spPr>
          <a:xfrm>
            <a:off x="279817" y="5578569"/>
            <a:ext cx="6304112" cy="430887"/>
          </a:xfrm>
          <a:prstGeom prst="rect">
            <a:avLst/>
          </a:prstGeom>
          <a:noFill/>
        </p:spPr>
        <p:txBody>
          <a:bodyPr wrap="square" rtlCol="0">
            <a:spAutoFit/>
          </a:bodyPr>
          <a:lstStyle/>
          <a:p>
            <a:r>
              <a:rPr lang="en-US" sz="1100" b="1"/>
              <a:t>Note: </a:t>
            </a:r>
            <a:r>
              <a:rPr lang="en-US" sz="1100"/>
              <a:t>Co-existing conditions were defined using disorder categories defined by the Suicide Prevention Trials Database. 56% of projects did not align with any of the categories in the above visual.</a:t>
            </a:r>
          </a:p>
        </p:txBody>
      </p:sp>
      <p:sp>
        <p:nvSpPr>
          <p:cNvPr id="7" name="TextBox 6">
            <a:extLst>
              <a:ext uri="{FF2B5EF4-FFF2-40B4-BE49-F238E27FC236}">
                <a16:creationId xmlns:a16="http://schemas.microsoft.com/office/drawing/2014/main" id="{33C9937B-BE08-3BA2-30DF-1D726434C474}"/>
              </a:ext>
            </a:extLst>
          </p:cNvPr>
          <p:cNvSpPr txBox="1"/>
          <p:nvPr/>
        </p:nvSpPr>
        <p:spPr>
          <a:xfrm>
            <a:off x="2815751" y="6105748"/>
            <a:ext cx="6002446" cy="646331"/>
          </a:xfrm>
          <a:prstGeom prst="rect">
            <a:avLst/>
          </a:prstGeom>
          <a:noFill/>
        </p:spPr>
        <p:txBody>
          <a:bodyPr wrap="square" lIns="91440" tIns="45720" rIns="91440" bIns="45720" rtlCol="0" anchor="t">
            <a:spAutoFit/>
          </a:bodyPr>
          <a:lstStyle/>
          <a:p>
            <a:pPr algn="ctr"/>
            <a:r>
              <a:rPr lang="en-US" sz="1200">
                <a:solidFill>
                  <a:schemeClr val="bg1"/>
                </a:solidFill>
              </a:rPr>
              <a:t>Source: Predicted categorizations for 149 RAFT projects using methods described on slide 59.</a:t>
            </a:r>
          </a:p>
          <a:p>
            <a:pPr algn="ctr"/>
            <a:r>
              <a:rPr lang="en-US" sz="1200">
                <a:solidFill>
                  <a:schemeClr val="bg1"/>
                </a:solidFill>
                <a:cs typeface="Arial"/>
              </a:rPr>
              <a:t>Based on a validation set of 50 hand-code projects, the average accuracy for this section is expected to be 85%</a:t>
            </a:r>
          </a:p>
        </p:txBody>
      </p:sp>
    </p:spTree>
    <p:extLst>
      <p:ext uri="{BB962C8B-B14F-4D97-AF65-F5344CB8AC3E}">
        <p14:creationId xmlns:p14="http://schemas.microsoft.com/office/powerpoint/2010/main" val="37485479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8D104-2481-F7F1-A8B5-13A94894BEE8}"/>
              </a:ext>
            </a:extLst>
          </p:cNvPr>
          <p:cNvSpPr>
            <a:spLocks noGrp="1"/>
          </p:cNvSpPr>
          <p:nvPr>
            <p:ph type="title"/>
          </p:nvPr>
        </p:nvSpPr>
        <p:spPr/>
        <p:txBody>
          <a:bodyPr/>
          <a:lstStyle/>
          <a:p>
            <a:r>
              <a:rPr lang="en-US" sz="2800">
                <a:cs typeface="Calibri Light"/>
              </a:rPr>
              <a:t>Grant Thematic Analysis | Project Analysis</a:t>
            </a:r>
            <a:endParaRPr lang="en-US" sz="2800"/>
          </a:p>
        </p:txBody>
      </p:sp>
      <p:sp>
        <p:nvSpPr>
          <p:cNvPr id="3" name="Slide Number Placeholder 2">
            <a:extLst>
              <a:ext uri="{FF2B5EF4-FFF2-40B4-BE49-F238E27FC236}">
                <a16:creationId xmlns:a16="http://schemas.microsoft.com/office/drawing/2014/main" id="{74C6F679-F2A1-FEBD-2A99-C060A6E01136}"/>
              </a:ext>
            </a:extLst>
          </p:cNvPr>
          <p:cNvSpPr>
            <a:spLocks noGrp="1"/>
          </p:cNvSpPr>
          <p:nvPr>
            <p:ph type="sldNum" sz="quarter" idx="12"/>
          </p:nvPr>
        </p:nvSpPr>
        <p:spPr>
          <a:xfrm>
            <a:off x="4724400" y="6575171"/>
            <a:ext cx="2743200" cy="365125"/>
          </a:xfrm>
        </p:spPr>
        <p:txBody>
          <a:bodyPr/>
          <a:lstStyle/>
          <a:p>
            <a:r>
              <a:rPr lang="en-US"/>
              <a:t>63</a:t>
            </a:r>
          </a:p>
        </p:txBody>
      </p:sp>
      <p:sp>
        <p:nvSpPr>
          <p:cNvPr id="6" name="Rectangle 5">
            <a:extLst>
              <a:ext uri="{FF2B5EF4-FFF2-40B4-BE49-F238E27FC236}">
                <a16:creationId xmlns:a16="http://schemas.microsoft.com/office/drawing/2014/main" id="{000B5605-711A-1643-FCF9-D96F50E9183A}"/>
              </a:ext>
            </a:extLst>
          </p:cNvPr>
          <p:cNvSpPr/>
          <p:nvPr/>
        </p:nvSpPr>
        <p:spPr>
          <a:xfrm>
            <a:off x="294819" y="1460937"/>
            <a:ext cx="11639484" cy="560021"/>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rgbClr val="FFFFFF"/>
                </a:solidFill>
                <a:ea typeface="+mn-lt"/>
                <a:cs typeface="+mn-lt"/>
              </a:rPr>
              <a:t>What is the gender distribution of participants across the AMP?</a:t>
            </a:r>
            <a:endParaRPr lang="en-US"/>
          </a:p>
        </p:txBody>
      </p:sp>
      <p:cxnSp>
        <p:nvCxnSpPr>
          <p:cNvPr id="8" name="Straight Arrow Connector 7">
            <a:extLst>
              <a:ext uri="{FF2B5EF4-FFF2-40B4-BE49-F238E27FC236}">
                <a16:creationId xmlns:a16="http://schemas.microsoft.com/office/drawing/2014/main" id="{EE53666D-7358-478B-4C81-BAF63DE4CF29}"/>
              </a:ext>
            </a:extLst>
          </p:cNvPr>
          <p:cNvCxnSpPr/>
          <p:nvPr/>
        </p:nvCxnSpPr>
        <p:spPr>
          <a:xfrm flipV="1">
            <a:off x="279817" y="1384795"/>
            <a:ext cx="11619874" cy="22485"/>
          </a:xfrm>
          <a:prstGeom prst="straightConnector1">
            <a:avLst/>
          </a:prstGeom>
          <a:ln w="12700">
            <a:solidFill>
              <a:srgbClr val="002F56"/>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769F212-830B-731F-A36D-9EA1607C08C3}"/>
              </a:ext>
            </a:extLst>
          </p:cNvPr>
          <p:cNvSpPr/>
          <p:nvPr/>
        </p:nvSpPr>
        <p:spPr>
          <a:xfrm>
            <a:off x="294819" y="2020958"/>
            <a:ext cx="3846551" cy="3852873"/>
          </a:xfrm>
          <a:prstGeom prst="rect">
            <a:avLst/>
          </a:prstGeom>
          <a:no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spcBef>
                <a:spcPts val="1200"/>
              </a:spcBef>
              <a:buFont typeface="Arial,Sans-Serif" panose="020B0604020202020204" pitchFamily="34" charset="0"/>
              <a:buChar char="•"/>
            </a:pPr>
            <a:r>
              <a:rPr lang="en-US" sz="1600">
                <a:solidFill>
                  <a:schemeClr val="tx1"/>
                </a:solidFill>
                <a:cs typeface="Arial"/>
              </a:rPr>
              <a:t>About half of projects do not specify the gender distribution of participants</a:t>
            </a:r>
          </a:p>
          <a:p>
            <a:pPr marL="285750" indent="-285750">
              <a:spcBef>
                <a:spcPts val="1200"/>
              </a:spcBef>
              <a:buFont typeface="Arial,Sans-Serif" panose="020B0604020202020204" pitchFamily="34" charset="0"/>
              <a:buChar char="•"/>
            </a:pPr>
            <a:r>
              <a:rPr lang="en-US" sz="1600">
                <a:solidFill>
                  <a:schemeClr val="tx1"/>
                </a:solidFill>
                <a:cs typeface="Arial"/>
              </a:rPr>
              <a:t>Most suicide prevention AMP projects that specify the gender distribution of participants use both males and females as participants in their studies</a:t>
            </a:r>
            <a:endParaRPr lang="en-US" sz="1400">
              <a:solidFill>
                <a:schemeClr val="tx1"/>
              </a:solidFill>
              <a:cs typeface="Arial"/>
            </a:endParaRPr>
          </a:p>
          <a:p>
            <a:pPr marL="742950" lvl="1" indent="-285750">
              <a:spcBef>
                <a:spcPts val="1200"/>
              </a:spcBef>
              <a:buFont typeface="Arial,Sans-Serif" panose="020B0604020202020204" pitchFamily="34" charset="0"/>
              <a:buChar char="•"/>
            </a:pPr>
            <a:r>
              <a:rPr lang="en-US" sz="1400">
                <a:solidFill>
                  <a:schemeClr val="tx1"/>
                </a:solidFill>
                <a:cs typeface="Arial"/>
              </a:rPr>
              <a:t>A few AMP projects use only males, but no AMP projects use only females</a:t>
            </a:r>
            <a:endParaRPr lang="en-US" sz="1600">
              <a:solidFill>
                <a:schemeClr val="tx1"/>
              </a:solidFill>
              <a:cs typeface="Arial"/>
            </a:endParaRPr>
          </a:p>
        </p:txBody>
      </p:sp>
      <p:sp>
        <p:nvSpPr>
          <p:cNvPr id="12" name="TextBox 11">
            <a:extLst>
              <a:ext uri="{FF2B5EF4-FFF2-40B4-BE49-F238E27FC236}">
                <a16:creationId xmlns:a16="http://schemas.microsoft.com/office/drawing/2014/main" id="{503C51D0-3105-A270-863E-7DD05D08A4E1}"/>
              </a:ext>
            </a:extLst>
          </p:cNvPr>
          <p:cNvSpPr txBox="1"/>
          <p:nvPr/>
        </p:nvSpPr>
        <p:spPr>
          <a:xfrm>
            <a:off x="281774" y="897613"/>
            <a:ext cx="11657823" cy="369332"/>
          </a:xfrm>
          <a:prstGeom prst="rect">
            <a:avLst/>
          </a:prstGeom>
          <a:noFill/>
        </p:spPr>
        <p:txBody>
          <a:bodyPr wrap="square" lIns="91440" tIns="45720" rIns="91440" bIns="45720" rtlCol="0" anchor="t">
            <a:spAutoFit/>
          </a:bodyPr>
          <a:lstStyle/>
          <a:p>
            <a:r>
              <a:rPr lang="en-US" b="1" i="1">
                <a:cs typeface="Calibri"/>
              </a:rPr>
              <a:t>None of the AMP projects exclusively use female participants; however, a few exclusively use Male participants </a:t>
            </a:r>
          </a:p>
        </p:txBody>
      </p:sp>
      <p:grpSp>
        <p:nvGrpSpPr>
          <p:cNvPr id="5" name="Group 4">
            <a:extLst>
              <a:ext uri="{FF2B5EF4-FFF2-40B4-BE49-F238E27FC236}">
                <a16:creationId xmlns:a16="http://schemas.microsoft.com/office/drawing/2014/main" id="{A5A455FB-8EE7-92DC-3AC3-AD1A0B606944}"/>
              </a:ext>
            </a:extLst>
          </p:cNvPr>
          <p:cNvGrpSpPr/>
          <p:nvPr/>
        </p:nvGrpSpPr>
        <p:grpSpPr>
          <a:xfrm>
            <a:off x="6090518" y="2438560"/>
            <a:ext cx="4497554" cy="3056667"/>
            <a:chOff x="988845" y="1080712"/>
            <a:chExt cx="4497554" cy="3056667"/>
          </a:xfrm>
        </p:grpSpPr>
        <p:sp>
          <p:nvSpPr>
            <p:cNvPr id="14" name="pg4">
              <a:extLst>
                <a:ext uri="{FF2B5EF4-FFF2-40B4-BE49-F238E27FC236}">
                  <a16:creationId xmlns:a16="http://schemas.microsoft.com/office/drawing/2014/main" id="{6AEC42F6-236B-8927-0E26-7BE457395672}"/>
                </a:ext>
              </a:extLst>
            </p:cNvPr>
            <p:cNvSpPr/>
            <p:nvPr/>
          </p:nvSpPr>
          <p:spPr>
            <a:xfrm>
              <a:off x="2507919" y="1587877"/>
              <a:ext cx="1274772" cy="2253297"/>
            </a:xfrm>
            <a:custGeom>
              <a:avLst/>
              <a:gdLst/>
              <a:ahLst/>
              <a:cxnLst/>
              <a:rect l="0" t="0" r="0" b="0"/>
              <a:pathLst>
                <a:path w="1274772" h="2253297">
                  <a:moveTo>
                    <a:pt x="0" y="1274815"/>
                  </a:moveTo>
                  <a:lnTo>
                    <a:pt x="28177" y="1308556"/>
                  </a:lnTo>
                  <a:lnTo>
                    <a:pt x="56354" y="1342296"/>
                  </a:lnTo>
                  <a:lnTo>
                    <a:pt x="84532" y="1376037"/>
                  </a:lnTo>
                  <a:lnTo>
                    <a:pt x="112709" y="1409778"/>
                  </a:lnTo>
                  <a:lnTo>
                    <a:pt x="140887" y="1443519"/>
                  </a:lnTo>
                  <a:lnTo>
                    <a:pt x="169064" y="1477259"/>
                  </a:lnTo>
                  <a:lnTo>
                    <a:pt x="197241" y="1511000"/>
                  </a:lnTo>
                  <a:lnTo>
                    <a:pt x="225419" y="1544741"/>
                  </a:lnTo>
                  <a:lnTo>
                    <a:pt x="253596" y="1578482"/>
                  </a:lnTo>
                  <a:lnTo>
                    <a:pt x="281774" y="1612222"/>
                  </a:lnTo>
                  <a:lnTo>
                    <a:pt x="309951" y="1645963"/>
                  </a:lnTo>
                  <a:lnTo>
                    <a:pt x="338129" y="1679704"/>
                  </a:lnTo>
                  <a:lnTo>
                    <a:pt x="366306" y="1713445"/>
                  </a:lnTo>
                  <a:lnTo>
                    <a:pt x="394483" y="1747186"/>
                  </a:lnTo>
                  <a:lnTo>
                    <a:pt x="422661" y="1780926"/>
                  </a:lnTo>
                  <a:lnTo>
                    <a:pt x="450838" y="1814667"/>
                  </a:lnTo>
                  <a:lnTo>
                    <a:pt x="479016" y="1848408"/>
                  </a:lnTo>
                  <a:lnTo>
                    <a:pt x="507193" y="1882149"/>
                  </a:lnTo>
                  <a:lnTo>
                    <a:pt x="535371" y="1915889"/>
                  </a:lnTo>
                  <a:lnTo>
                    <a:pt x="563548" y="1949630"/>
                  </a:lnTo>
                  <a:lnTo>
                    <a:pt x="591725" y="1983371"/>
                  </a:lnTo>
                  <a:lnTo>
                    <a:pt x="619903" y="2017112"/>
                  </a:lnTo>
                  <a:lnTo>
                    <a:pt x="648080" y="2050852"/>
                  </a:lnTo>
                  <a:lnTo>
                    <a:pt x="676258" y="2084593"/>
                  </a:lnTo>
                  <a:lnTo>
                    <a:pt x="704435" y="2118334"/>
                  </a:lnTo>
                  <a:lnTo>
                    <a:pt x="732613" y="2152075"/>
                  </a:lnTo>
                  <a:lnTo>
                    <a:pt x="760790" y="2185815"/>
                  </a:lnTo>
                  <a:lnTo>
                    <a:pt x="788967" y="2219556"/>
                  </a:lnTo>
                  <a:lnTo>
                    <a:pt x="817145" y="2253297"/>
                  </a:lnTo>
                  <a:lnTo>
                    <a:pt x="849906" y="2224980"/>
                  </a:lnTo>
                  <a:lnTo>
                    <a:pt x="881686" y="2195566"/>
                  </a:lnTo>
                  <a:lnTo>
                    <a:pt x="912449" y="2165090"/>
                  </a:lnTo>
                  <a:lnTo>
                    <a:pt x="942159" y="2133587"/>
                  </a:lnTo>
                  <a:lnTo>
                    <a:pt x="970781" y="2101093"/>
                  </a:lnTo>
                  <a:lnTo>
                    <a:pt x="998284" y="2067646"/>
                  </a:lnTo>
                  <a:lnTo>
                    <a:pt x="1024635" y="2033284"/>
                  </a:lnTo>
                  <a:lnTo>
                    <a:pt x="1049804" y="1998047"/>
                  </a:lnTo>
                  <a:lnTo>
                    <a:pt x="1073761" y="1961975"/>
                  </a:lnTo>
                  <a:lnTo>
                    <a:pt x="1096480" y="1925111"/>
                  </a:lnTo>
                  <a:lnTo>
                    <a:pt x="1117933" y="1887496"/>
                  </a:lnTo>
                  <a:lnTo>
                    <a:pt x="1138097" y="1849174"/>
                  </a:lnTo>
                  <a:lnTo>
                    <a:pt x="1156947" y="1810189"/>
                  </a:lnTo>
                  <a:lnTo>
                    <a:pt x="1174463" y="1770587"/>
                  </a:lnTo>
                  <a:lnTo>
                    <a:pt x="1190623" y="1730413"/>
                  </a:lnTo>
                  <a:lnTo>
                    <a:pt x="1205410" y="1689713"/>
                  </a:lnTo>
                  <a:lnTo>
                    <a:pt x="1218805" y="1648534"/>
                  </a:lnTo>
                  <a:lnTo>
                    <a:pt x="1230795" y="1606924"/>
                  </a:lnTo>
                  <a:lnTo>
                    <a:pt x="1241364" y="1564931"/>
                  </a:lnTo>
                  <a:lnTo>
                    <a:pt x="1250501" y="1522604"/>
                  </a:lnTo>
                  <a:lnTo>
                    <a:pt x="1258196" y="1479990"/>
                  </a:lnTo>
                  <a:lnTo>
                    <a:pt x="1264438" y="1437139"/>
                  </a:lnTo>
                  <a:lnTo>
                    <a:pt x="1269222" y="1394102"/>
                  </a:lnTo>
                  <a:lnTo>
                    <a:pt x="1272541" y="1350926"/>
                  </a:lnTo>
                  <a:lnTo>
                    <a:pt x="1274392" y="1307663"/>
                  </a:lnTo>
                  <a:lnTo>
                    <a:pt x="1274772" y="1264362"/>
                  </a:lnTo>
                  <a:lnTo>
                    <a:pt x="1273682" y="1221073"/>
                  </a:lnTo>
                  <a:lnTo>
                    <a:pt x="1271121" y="1177846"/>
                  </a:lnTo>
                  <a:lnTo>
                    <a:pt x="1267095" y="1134731"/>
                  </a:lnTo>
                  <a:lnTo>
                    <a:pt x="1261606" y="1091777"/>
                  </a:lnTo>
                  <a:lnTo>
                    <a:pt x="1254662" y="1049035"/>
                  </a:lnTo>
                  <a:lnTo>
                    <a:pt x="1246270" y="1006553"/>
                  </a:lnTo>
                  <a:lnTo>
                    <a:pt x="1236440" y="964381"/>
                  </a:lnTo>
                  <a:lnTo>
                    <a:pt x="1225183" y="922567"/>
                  </a:lnTo>
                  <a:lnTo>
                    <a:pt x="1212513" y="881159"/>
                  </a:lnTo>
                  <a:lnTo>
                    <a:pt x="1198444" y="840206"/>
                  </a:lnTo>
                  <a:lnTo>
                    <a:pt x="1182992" y="799754"/>
                  </a:lnTo>
                  <a:lnTo>
                    <a:pt x="1166175" y="759850"/>
                  </a:lnTo>
                  <a:lnTo>
                    <a:pt x="1148012" y="720540"/>
                  </a:lnTo>
                  <a:lnTo>
                    <a:pt x="1128525" y="681870"/>
                  </a:lnTo>
                  <a:lnTo>
                    <a:pt x="1107736" y="643884"/>
                  </a:lnTo>
                  <a:lnTo>
                    <a:pt x="1085669" y="606626"/>
                  </a:lnTo>
                  <a:lnTo>
                    <a:pt x="1062349" y="570139"/>
                  </a:lnTo>
                  <a:lnTo>
                    <a:pt x="1037803" y="534465"/>
                  </a:lnTo>
                  <a:lnTo>
                    <a:pt x="1012060" y="499645"/>
                  </a:lnTo>
                  <a:lnTo>
                    <a:pt x="985149" y="465720"/>
                  </a:lnTo>
                  <a:lnTo>
                    <a:pt x="957101" y="432728"/>
                  </a:lnTo>
                  <a:lnTo>
                    <a:pt x="927949" y="400708"/>
                  </a:lnTo>
                  <a:lnTo>
                    <a:pt x="897727" y="369696"/>
                  </a:lnTo>
                  <a:lnTo>
                    <a:pt x="866468" y="339729"/>
                  </a:lnTo>
                  <a:lnTo>
                    <a:pt x="834210" y="310840"/>
                  </a:lnTo>
                  <a:lnTo>
                    <a:pt x="800990" y="283064"/>
                  </a:lnTo>
                  <a:lnTo>
                    <a:pt x="766845" y="256432"/>
                  </a:lnTo>
                  <a:lnTo>
                    <a:pt x="731815" y="230976"/>
                  </a:lnTo>
                  <a:lnTo>
                    <a:pt x="695941" y="206723"/>
                  </a:lnTo>
                  <a:lnTo>
                    <a:pt x="659264" y="183703"/>
                  </a:lnTo>
                  <a:lnTo>
                    <a:pt x="621826" y="161942"/>
                  </a:lnTo>
                  <a:lnTo>
                    <a:pt x="583671" y="141465"/>
                  </a:lnTo>
                  <a:lnTo>
                    <a:pt x="544842" y="122296"/>
                  </a:lnTo>
                  <a:lnTo>
                    <a:pt x="505385" y="104456"/>
                  </a:lnTo>
                  <a:lnTo>
                    <a:pt x="465345" y="87967"/>
                  </a:lnTo>
                  <a:lnTo>
                    <a:pt x="424767" y="72847"/>
                  </a:lnTo>
                  <a:lnTo>
                    <a:pt x="383700" y="59114"/>
                  </a:lnTo>
                  <a:lnTo>
                    <a:pt x="342190" y="46784"/>
                  </a:lnTo>
                  <a:lnTo>
                    <a:pt x="300285" y="35871"/>
                  </a:lnTo>
                  <a:lnTo>
                    <a:pt x="258033" y="26387"/>
                  </a:lnTo>
                  <a:lnTo>
                    <a:pt x="215484" y="18343"/>
                  </a:lnTo>
                  <a:lnTo>
                    <a:pt x="172686" y="11750"/>
                  </a:lnTo>
                  <a:lnTo>
                    <a:pt x="129689" y="6613"/>
                  </a:lnTo>
                  <a:lnTo>
                    <a:pt x="86543" y="2940"/>
                  </a:lnTo>
                  <a:lnTo>
                    <a:pt x="43296" y="735"/>
                  </a:lnTo>
                  <a:lnTo>
                    <a:pt x="0" y="0"/>
                  </a:lnTo>
                  <a:lnTo>
                    <a:pt x="0" y="43959"/>
                  </a:lnTo>
                  <a:lnTo>
                    <a:pt x="0" y="87918"/>
                  </a:lnTo>
                  <a:lnTo>
                    <a:pt x="0" y="131877"/>
                  </a:lnTo>
                  <a:lnTo>
                    <a:pt x="0" y="175836"/>
                  </a:lnTo>
                  <a:lnTo>
                    <a:pt x="0" y="219795"/>
                  </a:lnTo>
                  <a:lnTo>
                    <a:pt x="0" y="263754"/>
                  </a:lnTo>
                  <a:lnTo>
                    <a:pt x="0" y="307714"/>
                  </a:lnTo>
                  <a:lnTo>
                    <a:pt x="0" y="351673"/>
                  </a:lnTo>
                  <a:lnTo>
                    <a:pt x="0" y="395632"/>
                  </a:lnTo>
                  <a:lnTo>
                    <a:pt x="0" y="439591"/>
                  </a:lnTo>
                  <a:lnTo>
                    <a:pt x="0" y="483550"/>
                  </a:lnTo>
                  <a:lnTo>
                    <a:pt x="0" y="527509"/>
                  </a:lnTo>
                  <a:lnTo>
                    <a:pt x="0" y="571468"/>
                  </a:lnTo>
                  <a:lnTo>
                    <a:pt x="0" y="615428"/>
                  </a:lnTo>
                  <a:lnTo>
                    <a:pt x="0" y="659387"/>
                  </a:lnTo>
                  <a:lnTo>
                    <a:pt x="0" y="703346"/>
                  </a:lnTo>
                  <a:lnTo>
                    <a:pt x="0" y="747305"/>
                  </a:lnTo>
                  <a:lnTo>
                    <a:pt x="0" y="791264"/>
                  </a:lnTo>
                  <a:lnTo>
                    <a:pt x="0" y="835223"/>
                  </a:lnTo>
                  <a:lnTo>
                    <a:pt x="0" y="879182"/>
                  </a:lnTo>
                  <a:lnTo>
                    <a:pt x="0" y="923142"/>
                  </a:lnTo>
                  <a:lnTo>
                    <a:pt x="0" y="967101"/>
                  </a:lnTo>
                  <a:lnTo>
                    <a:pt x="0" y="1011060"/>
                  </a:lnTo>
                  <a:lnTo>
                    <a:pt x="0" y="1055019"/>
                  </a:lnTo>
                  <a:lnTo>
                    <a:pt x="0" y="1098978"/>
                  </a:lnTo>
                  <a:lnTo>
                    <a:pt x="0" y="1142937"/>
                  </a:lnTo>
                  <a:lnTo>
                    <a:pt x="0" y="1186897"/>
                  </a:lnTo>
                  <a:lnTo>
                    <a:pt x="0" y="1230856"/>
                  </a:lnTo>
                  <a:close/>
                </a:path>
              </a:pathLst>
            </a:custGeom>
            <a:solidFill>
              <a:srgbClr val="4472C4">
                <a:alpha val="100000"/>
              </a:srgbClr>
            </a:solidFill>
          </p:spPr>
          <p:txBody>
            <a:bodyPr/>
            <a:lstStyle/>
            <a:p>
              <a:endParaRPr sz="2000"/>
            </a:p>
          </p:txBody>
        </p:sp>
        <p:sp>
          <p:nvSpPr>
            <p:cNvPr id="15" name="pg5">
              <a:extLst>
                <a:ext uri="{FF2B5EF4-FFF2-40B4-BE49-F238E27FC236}">
                  <a16:creationId xmlns:a16="http://schemas.microsoft.com/office/drawing/2014/main" id="{94264206-994E-15D8-D8CF-13A0372C4D23}"/>
                </a:ext>
              </a:extLst>
            </p:cNvPr>
            <p:cNvSpPr/>
            <p:nvPr/>
          </p:nvSpPr>
          <p:spPr>
            <a:xfrm>
              <a:off x="1233135" y="1587877"/>
              <a:ext cx="1515243" cy="2549502"/>
            </a:xfrm>
            <a:custGeom>
              <a:avLst/>
              <a:gdLst/>
              <a:ahLst/>
              <a:cxnLst/>
              <a:rect l="0" t="0" r="0" b="0"/>
              <a:pathLst>
                <a:path w="1515243" h="2549502">
                  <a:moveTo>
                    <a:pt x="1274783" y="1274815"/>
                  </a:moveTo>
                  <a:lnTo>
                    <a:pt x="1274783" y="1230856"/>
                  </a:lnTo>
                  <a:lnTo>
                    <a:pt x="1274783" y="1186897"/>
                  </a:lnTo>
                  <a:lnTo>
                    <a:pt x="1274783" y="1142937"/>
                  </a:lnTo>
                  <a:lnTo>
                    <a:pt x="1274783" y="1098978"/>
                  </a:lnTo>
                  <a:lnTo>
                    <a:pt x="1274783" y="1055019"/>
                  </a:lnTo>
                  <a:lnTo>
                    <a:pt x="1274783" y="1011060"/>
                  </a:lnTo>
                  <a:lnTo>
                    <a:pt x="1274783" y="967101"/>
                  </a:lnTo>
                  <a:lnTo>
                    <a:pt x="1274783" y="923142"/>
                  </a:lnTo>
                  <a:lnTo>
                    <a:pt x="1274783" y="879182"/>
                  </a:lnTo>
                  <a:lnTo>
                    <a:pt x="1274783" y="835223"/>
                  </a:lnTo>
                  <a:lnTo>
                    <a:pt x="1274783" y="791264"/>
                  </a:lnTo>
                  <a:lnTo>
                    <a:pt x="1274783" y="747305"/>
                  </a:lnTo>
                  <a:lnTo>
                    <a:pt x="1274783" y="703346"/>
                  </a:lnTo>
                  <a:lnTo>
                    <a:pt x="1274783" y="659387"/>
                  </a:lnTo>
                  <a:lnTo>
                    <a:pt x="1274783" y="615428"/>
                  </a:lnTo>
                  <a:lnTo>
                    <a:pt x="1274783" y="571468"/>
                  </a:lnTo>
                  <a:lnTo>
                    <a:pt x="1274783" y="527509"/>
                  </a:lnTo>
                  <a:lnTo>
                    <a:pt x="1274783" y="483550"/>
                  </a:lnTo>
                  <a:lnTo>
                    <a:pt x="1274783" y="439591"/>
                  </a:lnTo>
                  <a:lnTo>
                    <a:pt x="1274783" y="395632"/>
                  </a:lnTo>
                  <a:lnTo>
                    <a:pt x="1274783" y="351673"/>
                  </a:lnTo>
                  <a:lnTo>
                    <a:pt x="1274783" y="307714"/>
                  </a:lnTo>
                  <a:lnTo>
                    <a:pt x="1274783" y="263754"/>
                  </a:lnTo>
                  <a:lnTo>
                    <a:pt x="1274783" y="219795"/>
                  </a:lnTo>
                  <a:lnTo>
                    <a:pt x="1274783" y="175836"/>
                  </a:lnTo>
                  <a:lnTo>
                    <a:pt x="1274783" y="131877"/>
                  </a:lnTo>
                  <a:lnTo>
                    <a:pt x="1274783" y="87918"/>
                  </a:lnTo>
                  <a:lnTo>
                    <a:pt x="1274783" y="43959"/>
                  </a:lnTo>
                  <a:lnTo>
                    <a:pt x="1274783" y="0"/>
                  </a:lnTo>
                  <a:lnTo>
                    <a:pt x="1231456" y="736"/>
                  </a:lnTo>
                  <a:lnTo>
                    <a:pt x="1188179" y="2945"/>
                  </a:lnTo>
                  <a:lnTo>
                    <a:pt x="1145002" y="6623"/>
                  </a:lnTo>
                  <a:lnTo>
                    <a:pt x="1101975" y="11766"/>
                  </a:lnTo>
                  <a:lnTo>
                    <a:pt x="1059148" y="18369"/>
                  </a:lnTo>
                  <a:lnTo>
                    <a:pt x="1016570" y="26424"/>
                  </a:lnTo>
                  <a:lnTo>
                    <a:pt x="974290" y="35921"/>
                  </a:lnTo>
                  <a:lnTo>
                    <a:pt x="932358" y="46849"/>
                  </a:lnTo>
                  <a:lnTo>
                    <a:pt x="890821" y="59197"/>
                  </a:lnTo>
                  <a:lnTo>
                    <a:pt x="849728" y="72949"/>
                  </a:lnTo>
                  <a:lnTo>
                    <a:pt x="809125" y="88089"/>
                  </a:lnTo>
                  <a:lnTo>
                    <a:pt x="769061" y="104601"/>
                  </a:lnTo>
                  <a:lnTo>
                    <a:pt x="729582" y="122465"/>
                  </a:lnTo>
                  <a:lnTo>
                    <a:pt x="690732" y="141660"/>
                  </a:lnTo>
                  <a:lnTo>
                    <a:pt x="652557" y="162165"/>
                  </a:lnTo>
                  <a:lnTo>
                    <a:pt x="615101" y="183955"/>
                  </a:lnTo>
                  <a:lnTo>
                    <a:pt x="578407" y="207006"/>
                  </a:lnTo>
                  <a:lnTo>
                    <a:pt x="542518" y="231291"/>
                  </a:lnTo>
                  <a:lnTo>
                    <a:pt x="507475" y="256781"/>
                  </a:lnTo>
                  <a:lnTo>
                    <a:pt x="473319" y="283447"/>
                  </a:lnTo>
                  <a:lnTo>
                    <a:pt x="440088" y="311259"/>
                  </a:lnTo>
                  <a:lnTo>
                    <a:pt x="407822" y="340185"/>
                  </a:lnTo>
                  <a:lnTo>
                    <a:pt x="376558" y="370190"/>
                  </a:lnTo>
                  <a:lnTo>
                    <a:pt x="346331" y="401240"/>
                  </a:lnTo>
                  <a:lnTo>
                    <a:pt x="317178" y="433300"/>
                  </a:lnTo>
                  <a:lnTo>
                    <a:pt x="289131" y="466332"/>
                  </a:lnTo>
                  <a:lnTo>
                    <a:pt x="262222" y="500299"/>
                  </a:lnTo>
                  <a:lnTo>
                    <a:pt x="236484" y="535160"/>
                  </a:lnTo>
                  <a:lnTo>
                    <a:pt x="211945" y="570876"/>
                  </a:lnTo>
                  <a:lnTo>
                    <a:pt x="188634" y="607405"/>
                  </a:lnTo>
                  <a:lnTo>
                    <a:pt x="166579" y="644705"/>
                  </a:lnTo>
                  <a:lnTo>
                    <a:pt x="145804" y="682734"/>
                  </a:lnTo>
                  <a:lnTo>
                    <a:pt x="126333" y="721446"/>
                  </a:lnTo>
                  <a:lnTo>
                    <a:pt x="108189" y="760798"/>
                  </a:lnTo>
                  <a:lnTo>
                    <a:pt x="91393" y="800744"/>
                  </a:lnTo>
                  <a:lnTo>
                    <a:pt x="75965" y="841237"/>
                  </a:lnTo>
                  <a:lnTo>
                    <a:pt x="61921" y="882232"/>
                  </a:lnTo>
                  <a:lnTo>
                    <a:pt x="49279" y="923680"/>
                  </a:lnTo>
                  <a:lnTo>
                    <a:pt x="38053" y="965534"/>
                  </a:lnTo>
                  <a:lnTo>
                    <a:pt x="28256" y="1007745"/>
                  </a:lnTo>
                  <a:lnTo>
                    <a:pt x="19900" y="1050265"/>
                  </a:lnTo>
                  <a:lnTo>
                    <a:pt x="12993" y="1093044"/>
                  </a:lnTo>
                  <a:lnTo>
                    <a:pt x="7544" y="1136033"/>
                  </a:lnTo>
                  <a:lnTo>
                    <a:pt x="3559" y="1179183"/>
                  </a:lnTo>
                  <a:lnTo>
                    <a:pt x="1044" y="1222443"/>
                  </a:lnTo>
                  <a:lnTo>
                    <a:pt x="0" y="1265764"/>
                  </a:lnTo>
                  <a:lnTo>
                    <a:pt x="428" y="1309095"/>
                  </a:lnTo>
                  <a:lnTo>
                    <a:pt x="2330" y="1352386"/>
                  </a:lnTo>
                  <a:lnTo>
                    <a:pt x="5701" y="1395588"/>
                  </a:lnTo>
                  <a:lnTo>
                    <a:pt x="10539" y="1438651"/>
                  </a:lnTo>
                  <a:lnTo>
                    <a:pt x="16838" y="1481524"/>
                  </a:lnTo>
                  <a:lnTo>
                    <a:pt x="24590" y="1524158"/>
                  </a:lnTo>
                  <a:lnTo>
                    <a:pt x="33786" y="1566504"/>
                  </a:lnTo>
                  <a:lnTo>
                    <a:pt x="44417" y="1608513"/>
                  </a:lnTo>
                  <a:lnTo>
                    <a:pt x="56469" y="1650136"/>
                  </a:lnTo>
                  <a:lnTo>
                    <a:pt x="69929" y="1691326"/>
                  </a:lnTo>
                  <a:lnTo>
                    <a:pt x="84781" y="1732035"/>
                  </a:lnTo>
                  <a:lnTo>
                    <a:pt x="101008" y="1772215"/>
                  </a:lnTo>
                  <a:lnTo>
                    <a:pt x="118591" y="1811821"/>
                  </a:lnTo>
                  <a:lnTo>
                    <a:pt x="137510" y="1850806"/>
                  </a:lnTo>
                  <a:lnTo>
                    <a:pt x="157743" y="1889125"/>
                  </a:lnTo>
                  <a:lnTo>
                    <a:pt x="179267" y="1926735"/>
                  </a:lnTo>
                  <a:lnTo>
                    <a:pt x="202057" y="1963591"/>
                  </a:lnTo>
                  <a:lnTo>
                    <a:pt x="226086" y="1999652"/>
                  </a:lnTo>
                  <a:lnTo>
                    <a:pt x="251327" y="2034875"/>
                  </a:lnTo>
                  <a:lnTo>
                    <a:pt x="277750" y="2069220"/>
                  </a:lnTo>
                  <a:lnTo>
                    <a:pt x="305325" y="2102647"/>
                  </a:lnTo>
                  <a:lnTo>
                    <a:pt x="334021" y="2135118"/>
                  </a:lnTo>
                  <a:lnTo>
                    <a:pt x="363803" y="2166594"/>
                  </a:lnTo>
                  <a:lnTo>
                    <a:pt x="394638" y="2197040"/>
                  </a:lnTo>
                  <a:lnTo>
                    <a:pt x="426490" y="2226421"/>
                  </a:lnTo>
                  <a:lnTo>
                    <a:pt x="459323" y="2254702"/>
                  </a:lnTo>
                  <a:lnTo>
                    <a:pt x="493097" y="2281851"/>
                  </a:lnTo>
                  <a:lnTo>
                    <a:pt x="527775" y="2307836"/>
                  </a:lnTo>
                  <a:lnTo>
                    <a:pt x="563315" y="2332628"/>
                  </a:lnTo>
                  <a:lnTo>
                    <a:pt x="599678" y="2356197"/>
                  </a:lnTo>
                  <a:lnTo>
                    <a:pt x="636821" y="2378517"/>
                  </a:lnTo>
                  <a:lnTo>
                    <a:pt x="674701" y="2399562"/>
                  </a:lnTo>
                  <a:lnTo>
                    <a:pt x="713274" y="2419307"/>
                  </a:lnTo>
                  <a:lnTo>
                    <a:pt x="752496" y="2437730"/>
                  </a:lnTo>
                  <a:lnTo>
                    <a:pt x="792322" y="2454809"/>
                  </a:lnTo>
                  <a:lnTo>
                    <a:pt x="832705" y="2470524"/>
                  </a:lnTo>
                  <a:lnTo>
                    <a:pt x="873599" y="2484858"/>
                  </a:lnTo>
                  <a:lnTo>
                    <a:pt x="914956" y="2497794"/>
                  </a:lnTo>
                  <a:lnTo>
                    <a:pt x="956729" y="2509317"/>
                  </a:lnTo>
                  <a:lnTo>
                    <a:pt x="998870" y="2519414"/>
                  </a:lnTo>
                  <a:lnTo>
                    <a:pt x="1041329" y="2528072"/>
                  </a:lnTo>
                  <a:lnTo>
                    <a:pt x="1084058" y="2535282"/>
                  </a:lnTo>
                  <a:lnTo>
                    <a:pt x="1127008" y="2541036"/>
                  </a:lnTo>
                  <a:lnTo>
                    <a:pt x="1170128" y="2545327"/>
                  </a:lnTo>
                  <a:lnTo>
                    <a:pt x="1213369" y="2548150"/>
                  </a:lnTo>
                  <a:lnTo>
                    <a:pt x="1256681" y="2549502"/>
                  </a:lnTo>
                  <a:lnTo>
                    <a:pt x="1300014" y="2549380"/>
                  </a:lnTo>
                  <a:lnTo>
                    <a:pt x="1343318" y="2547787"/>
                  </a:lnTo>
                  <a:lnTo>
                    <a:pt x="1386543" y="2544722"/>
                  </a:lnTo>
                  <a:lnTo>
                    <a:pt x="1429638" y="2540190"/>
                  </a:lnTo>
                  <a:lnTo>
                    <a:pt x="1472555" y="2534196"/>
                  </a:lnTo>
                  <a:lnTo>
                    <a:pt x="1515243" y="2526746"/>
                  </a:lnTo>
                  <a:lnTo>
                    <a:pt x="1506951" y="2483576"/>
                  </a:lnTo>
                  <a:lnTo>
                    <a:pt x="1498660" y="2440406"/>
                  </a:lnTo>
                  <a:lnTo>
                    <a:pt x="1490368" y="2397236"/>
                  </a:lnTo>
                  <a:lnTo>
                    <a:pt x="1482076" y="2354066"/>
                  </a:lnTo>
                  <a:lnTo>
                    <a:pt x="1473785" y="2310896"/>
                  </a:lnTo>
                  <a:lnTo>
                    <a:pt x="1465493" y="2267726"/>
                  </a:lnTo>
                  <a:lnTo>
                    <a:pt x="1457201" y="2224556"/>
                  </a:lnTo>
                  <a:lnTo>
                    <a:pt x="1448909" y="2181386"/>
                  </a:lnTo>
                  <a:lnTo>
                    <a:pt x="1440618" y="2138216"/>
                  </a:lnTo>
                  <a:lnTo>
                    <a:pt x="1432326" y="2095046"/>
                  </a:lnTo>
                  <a:lnTo>
                    <a:pt x="1424034" y="2051876"/>
                  </a:lnTo>
                  <a:lnTo>
                    <a:pt x="1415742" y="2008706"/>
                  </a:lnTo>
                  <a:lnTo>
                    <a:pt x="1407451" y="1965536"/>
                  </a:lnTo>
                  <a:lnTo>
                    <a:pt x="1399159" y="1922366"/>
                  </a:lnTo>
                  <a:lnTo>
                    <a:pt x="1390867" y="1879196"/>
                  </a:lnTo>
                  <a:lnTo>
                    <a:pt x="1382575" y="1836026"/>
                  </a:lnTo>
                  <a:lnTo>
                    <a:pt x="1374284" y="1792855"/>
                  </a:lnTo>
                  <a:lnTo>
                    <a:pt x="1365992" y="1749685"/>
                  </a:lnTo>
                  <a:lnTo>
                    <a:pt x="1357700" y="1706515"/>
                  </a:lnTo>
                  <a:lnTo>
                    <a:pt x="1349408" y="1663345"/>
                  </a:lnTo>
                  <a:lnTo>
                    <a:pt x="1341117" y="1620175"/>
                  </a:lnTo>
                  <a:lnTo>
                    <a:pt x="1332825" y="1577005"/>
                  </a:lnTo>
                  <a:lnTo>
                    <a:pt x="1324533" y="1533835"/>
                  </a:lnTo>
                  <a:lnTo>
                    <a:pt x="1316241" y="1490665"/>
                  </a:lnTo>
                  <a:lnTo>
                    <a:pt x="1307950" y="1447495"/>
                  </a:lnTo>
                  <a:lnTo>
                    <a:pt x="1299658" y="1404325"/>
                  </a:lnTo>
                  <a:lnTo>
                    <a:pt x="1291366" y="1361155"/>
                  </a:lnTo>
                  <a:lnTo>
                    <a:pt x="1283074" y="1317985"/>
                  </a:lnTo>
                  <a:close/>
                </a:path>
              </a:pathLst>
            </a:custGeom>
            <a:solidFill>
              <a:srgbClr val="A5A5A5">
                <a:alpha val="100000"/>
              </a:srgbClr>
            </a:solidFill>
          </p:spPr>
          <p:txBody>
            <a:bodyPr/>
            <a:lstStyle/>
            <a:p>
              <a:endParaRPr sz="2000"/>
            </a:p>
          </p:txBody>
        </p:sp>
        <p:sp>
          <p:nvSpPr>
            <p:cNvPr id="16" name="pg6">
              <a:extLst>
                <a:ext uri="{FF2B5EF4-FFF2-40B4-BE49-F238E27FC236}">
                  <a16:creationId xmlns:a16="http://schemas.microsoft.com/office/drawing/2014/main" id="{E9A1F724-EDE8-476A-ADE2-6B5A3E10225D}"/>
                </a:ext>
              </a:extLst>
            </p:cNvPr>
            <p:cNvSpPr/>
            <p:nvPr/>
          </p:nvSpPr>
          <p:spPr>
            <a:xfrm>
              <a:off x="2507919" y="2862692"/>
              <a:ext cx="817145" cy="1251931"/>
            </a:xfrm>
            <a:custGeom>
              <a:avLst/>
              <a:gdLst/>
              <a:ahLst/>
              <a:cxnLst/>
              <a:rect l="0" t="0" r="0" b="0"/>
              <a:pathLst>
                <a:path w="817145" h="1251931">
                  <a:moveTo>
                    <a:pt x="0" y="0"/>
                  </a:moveTo>
                  <a:lnTo>
                    <a:pt x="8291" y="43170"/>
                  </a:lnTo>
                  <a:lnTo>
                    <a:pt x="16583" y="86340"/>
                  </a:lnTo>
                  <a:lnTo>
                    <a:pt x="24875" y="129510"/>
                  </a:lnTo>
                  <a:lnTo>
                    <a:pt x="33166" y="172680"/>
                  </a:lnTo>
                  <a:lnTo>
                    <a:pt x="41458" y="215850"/>
                  </a:lnTo>
                  <a:lnTo>
                    <a:pt x="49750" y="259020"/>
                  </a:lnTo>
                  <a:lnTo>
                    <a:pt x="58042" y="302190"/>
                  </a:lnTo>
                  <a:lnTo>
                    <a:pt x="66333" y="345360"/>
                  </a:lnTo>
                  <a:lnTo>
                    <a:pt x="74625" y="388530"/>
                  </a:lnTo>
                  <a:lnTo>
                    <a:pt x="82917" y="431700"/>
                  </a:lnTo>
                  <a:lnTo>
                    <a:pt x="91209" y="474870"/>
                  </a:lnTo>
                  <a:lnTo>
                    <a:pt x="99500" y="518040"/>
                  </a:lnTo>
                  <a:lnTo>
                    <a:pt x="107792" y="561210"/>
                  </a:lnTo>
                  <a:lnTo>
                    <a:pt x="116084" y="604380"/>
                  </a:lnTo>
                  <a:lnTo>
                    <a:pt x="124376" y="647550"/>
                  </a:lnTo>
                  <a:lnTo>
                    <a:pt x="132667" y="690720"/>
                  </a:lnTo>
                  <a:lnTo>
                    <a:pt x="140959" y="733890"/>
                  </a:lnTo>
                  <a:lnTo>
                    <a:pt x="149251" y="777061"/>
                  </a:lnTo>
                  <a:lnTo>
                    <a:pt x="157543" y="820231"/>
                  </a:lnTo>
                  <a:lnTo>
                    <a:pt x="165834" y="863401"/>
                  </a:lnTo>
                  <a:lnTo>
                    <a:pt x="174126" y="906571"/>
                  </a:lnTo>
                  <a:lnTo>
                    <a:pt x="182418" y="949741"/>
                  </a:lnTo>
                  <a:lnTo>
                    <a:pt x="190710" y="992911"/>
                  </a:lnTo>
                  <a:lnTo>
                    <a:pt x="199001" y="1036081"/>
                  </a:lnTo>
                  <a:lnTo>
                    <a:pt x="207293" y="1079251"/>
                  </a:lnTo>
                  <a:lnTo>
                    <a:pt x="215585" y="1122421"/>
                  </a:lnTo>
                  <a:lnTo>
                    <a:pt x="223877" y="1165591"/>
                  </a:lnTo>
                  <a:lnTo>
                    <a:pt x="232168" y="1208761"/>
                  </a:lnTo>
                  <a:lnTo>
                    <a:pt x="240460" y="1251931"/>
                  </a:lnTo>
                  <a:lnTo>
                    <a:pt x="285544" y="1242424"/>
                  </a:lnTo>
                  <a:lnTo>
                    <a:pt x="330255" y="1231294"/>
                  </a:lnTo>
                  <a:lnTo>
                    <a:pt x="374535" y="1218555"/>
                  </a:lnTo>
                  <a:lnTo>
                    <a:pt x="418325" y="1204225"/>
                  </a:lnTo>
                  <a:lnTo>
                    <a:pt x="461569" y="1188321"/>
                  </a:lnTo>
                  <a:lnTo>
                    <a:pt x="504210" y="1170865"/>
                  </a:lnTo>
                  <a:lnTo>
                    <a:pt x="546192" y="1151880"/>
                  </a:lnTo>
                  <a:lnTo>
                    <a:pt x="587461" y="1131390"/>
                  </a:lnTo>
                  <a:lnTo>
                    <a:pt x="627962" y="1109421"/>
                  </a:lnTo>
                  <a:lnTo>
                    <a:pt x="667643" y="1086004"/>
                  </a:lnTo>
                  <a:lnTo>
                    <a:pt x="706452" y="1061168"/>
                  </a:lnTo>
                  <a:lnTo>
                    <a:pt x="744338" y="1034946"/>
                  </a:lnTo>
                  <a:lnTo>
                    <a:pt x="781252" y="1007372"/>
                  </a:lnTo>
                  <a:lnTo>
                    <a:pt x="817145" y="978482"/>
                  </a:lnTo>
                  <a:lnTo>
                    <a:pt x="788967" y="944741"/>
                  </a:lnTo>
                  <a:lnTo>
                    <a:pt x="760790" y="911000"/>
                  </a:lnTo>
                  <a:lnTo>
                    <a:pt x="732613" y="877259"/>
                  </a:lnTo>
                  <a:lnTo>
                    <a:pt x="704435" y="843519"/>
                  </a:lnTo>
                  <a:lnTo>
                    <a:pt x="676258" y="809778"/>
                  </a:lnTo>
                  <a:lnTo>
                    <a:pt x="648080" y="776037"/>
                  </a:lnTo>
                  <a:lnTo>
                    <a:pt x="619903" y="742296"/>
                  </a:lnTo>
                  <a:lnTo>
                    <a:pt x="591725" y="708556"/>
                  </a:lnTo>
                  <a:lnTo>
                    <a:pt x="563548" y="674815"/>
                  </a:lnTo>
                  <a:lnTo>
                    <a:pt x="535371" y="641074"/>
                  </a:lnTo>
                  <a:lnTo>
                    <a:pt x="507193" y="607333"/>
                  </a:lnTo>
                  <a:lnTo>
                    <a:pt x="479016" y="573593"/>
                  </a:lnTo>
                  <a:lnTo>
                    <a:pt x="450838" y="539852"/>
                  </a:lnTo>
                  <a:lnTo>
                    <a:pt x="422661" y="506111"/>
                  </a:lnTo>
                  <a:lnTo>
                    <a:pt x="394483" y="472370"/>
                  </a:lnTo>
                  <a:lnTo>
                    <a:pt x="366306" y="438629"/>
                  </a:lnTo>
                  <a:lnTo>
                    <a:pt x="338129" y="404889"/>
                  </a:lnTo>
                  <a:lnTo>
                    <a:pt x="309951" y="371148"/>
                  </a:lnTo>
                  <a:lnTo>
                    <a:pt x="281774" y="337407"/>
                  </a:lnTo>
                  <a:lnTo>
                    <a:pt x="253596" y="303666"/>
                  </a:lnTo>
                  <a:lnTo>
                    <a:pt x="225419" y="269926"/>
                  </a:lnTo>
                  <a:lnTo>
                    <a:pt x="197241" y="236185"/>
                  </a:lnTo>
                  <a:lnTo>
                    <a:pt x="169064" y="202444"/>
                  </a:lnTo>
                  <a:lnTo>
                    <a:pt x="140887" y="168703"/>
                  </a:lnTo>
                  <a:lnTo>
                    <a:pt x="112709" y="134963"/>
                  </a:lnTo>
                  <a:lnTo>
                    <a:pt x="84532" y="101222"/>
                  </a:lnTo>
                  <a:lnTo>
                    <a:pt x="56354" y="67481"/>
                  </a:lnTo>
                  <a:lnTo>
                    <a:pt x="28177" y="33740"/>
                  </a:lnTo>
                  <a:close/>
                </a:path>
              </a:pathLst>
            </a:custGeom>
            <a:solidFill>
              <a:srgbClr val="8FAADC">
                <a:alpha val="100000"/>
              </a:srgbClr>
            </a:solidFill>
          </p:spPr>
          <p:txBody>
            <a:bodyPr/>
            <a:lstStyle/>
            <a:p>
              <a:endParaRPr sz="2000"/>
            </a:p>
          </p:txBody>
        </p:sp>
        <p:sp>
          <p:nvSpPr>
            <p:cNvPr id="17" name="pg7">
              <a:extLst>
                <a:ext uri="{FF2B5EF4-FFF2-40B4-BE49-F238E27FC236}">
                  <a16:creationId xmlns:a16="http://schemas.microsoft.com/office/drawing/2014/main" id="{DB680735-4E74-EB09-B32D-BD9D840B6DCB}"/>
                </a:ext>
              </a:extLst>
            </p:cNvPr>
            <p:cNvSpPr/>
            <p:nvPr/>
          </p:nvSpPr>
          <p:spPr>
            <a:xfrm>
              <a:off x="2921117" y="2448538"/>
              <a:ext cx="372052" cy="393694"/>
            </a:xfrm>
            <a:custGeom>
              <a:avLst/>
              <a:gdLst/>
              <a:ahLst/>
              <a:cxnLst/>
              <a:rect l="0" t="0" r="0" b="0"/>
              <a:pathLst>
                <a:path w="372052" h="393694">
                  <a:moveTo>
                    <a:pt x="27431" y="393694"/>
                  </a:moveTo>
                  <a:lnTo>
                    <a:pt x="344620" y="393694"/>
                  </a:lnTo>
                  <a:lnTo>
                    <a:pt x="343516" y="393671"/>
                  </a:lnTo>
                  <a:lnTo>
                    <a:pt x="347927" y="393494"/>
                  </a:lnTo>
                  <a:lnTo>
                    <a:pt x="352253" y="392611"/>
                  </a:lnTo>
                  <a:lnTo>
                    <a:pt x="356380" y="391045"/>
                  </a:lnTo>
                  <a:lnTo>
                    <a:pt x="360204" y="388838"/>
                  </a:lnTo>
                  <a:lnTo>
                    <a:pt x="363623" y="386046"/>
                  </a:lnTo>
                  <a:lnTo>
                    <a:pt x="366551" y="382741"/>
                  </a:lnTo>
                  <a:lnTo>
                    <a:pt x="368910" y="379010"/>
                  </a:lnTo>
                  <a:lnTo>
                    <a:pt x="370641" y="374949"/>
                  </a:lnTo>
                  <a:lnTo>
                    <a:pt x="371697" y="370662"/>
                  </a:lnTo>
                  <a:lnTo>
                    <a:pt x="372052" y="366262"/>
                  </a:lnTo>
                  <a:lnTo>
                    <a:pt x="372052" y="27431"/>
                  </a:lnTo>
                  <a:lnTo>
                    <a:pt x="371697" y="23031"/>
                  </a:lnTo>
                  <a:lnTo>
                    <a:pt x="370641" y="18745"/>
                  </a:lnTo>
                  <a:lnTo>
                    <a:pt x="368910" y="14683"/>
                  </a:lnTo>
                  <a:lnTo>
                    <a:pt x="366551" y="10952"/>
                  </a:lnTo>
                  <a:lnTo>
                    <a:pt x="363623" y="7647"/>
                  </a:lnTo>
                  <a:lnTo>
                    <a:pt x="360204" y="4855"/>
                  </a:lnTo>
                  <a:lnTo>
                    <a:pt x="356380" y="2648"/>
                  </a:lnTo>
                  <a:lnTo>
                    <a:pt x="352253" y="1083"/>
                  </a:lnTo>
                  <a:lnTo>
                    <a:pt x="347927" y="200"/>
                  </a:lnTo>
                  <a:lnTo>
                    <a:pt x="344620" y="0"/>
                  </a:lnTo>
                  <a:lnTo>
                    <a:pt x="27431" y="0"/>
                  </a:lnTo>
                  <a:lnTo>
                    <a:pt x="30738" y="200"/>
                  </a:lnTo>
                  <a:lnTo>
                    <a:pt x="26327" y="22"/>
                  </a:lnTo>
                  <a:lnTo>
                    <a:pt x="21944" y="554"/>
                  </a:lnTo>
                  <a:lnTo>
                    <a:pt x="17704" y="1782"/>
                  </a:lnTo>
                  <a:lnTo>
                    <a:pt x="13715" y="3675"/>
                  </a:lnTo>
                  <a:lnTo>
                    <a:pt x="10082" y="6183"/>
                  </a:lnTo>
                  <a:lnTo>
                    <a:pt x="6898" y="9241"/>
                  </a:lnTo>
                  <a:lnTo>
                    <a:pt x="4246" y="12770"/>
                  </a:lnTo>
                  <a:lnTo>
                    <a:pt x="2195" y="16679"/>
                  </a:lnTo>
                  <a:lnTo>
                    <a:pt x="797" y="20867"/>
                  </a:lnTo>
                  <a:lnTo>
                    <a:pt x="88" y="25224"/>
                  </a:lnTo>
                  <a:lnTo>
                    <a:pt x="0" y="27431"/>
                  </a:lnTo>
                  <a:lnTo>
                    <a:pt x="0" y="366262"/>
                  </a:lnTo>
                  <a:lnTo>
                    <a:pt x="88" y="364054"/>
                  </a:lnTo>
                  <a:lnTo>
                    <a:pt x="88" y="368469"/>
                  </a:lnTo>
                  <a:lnTo>
                    <a:pt x="797" y="372827"/>
                  </a:lnTo>
                  <a:lnTo>
                    <a:pt x="2195" y="377014"/>
                  </a:lnTo>
                  <a:lnTo>
                    <a:pt x="4246" y="380923"/>
                  </a:lnTo>
                  <a:lnTo>
                    <a:pt x="6898" y="384452"/>
                  </a:lnTo>
                  <a:lnTo>
                    <a:pt x="10082" y="387511"/>
                  </a:lnTo>
                  <a:lnTo>
                    <a:pt x="13715" y="390019"/>
                  </a:lnTo>
                  <a:lnTo>
                    <a:pt x="17704" y="391911"/>
                  </a:lnTo>
                  <a:lnTo>
                    <a:pt x="21944" y="393139"/>
                  </a:lnTo>
                  <a:lnTo>
                    <a:pt x="26327" y="393671"/>
                  </a:lnTo>
                  <a:close/>
                </a:path>
              </a:pathLst>
            </a:custGeom>
            <a:solidFill>
              <a:srgbClr val="4472C4">
                <a:alpha val="100000"/>
              </a:srgbClr>
            </a:solidFill>
          </p:spPr>
          <p:txBody>
            <a:bodyPr/>
            <a:lstStyle/>
            <a:p>
              <a:endParaRPr sz="2000"/>
            </a:p>
          </p:txBody>
        </p:sp>
        <p:sp>
          <p:nvSpPr>
            <p:cNvPr id="18" name="tx9">
              <a:extLst>
                <a:ext uri="{FF2B5EF4-FFF2-40B4-BE49-F238E27FC236}">
                  <a16:creationId xmlns:a16="http://schemas.microsoft.com/office/drawing/2014/main" id="{E8810BCE-4DCA-EC32-5330-3F404A6D4952}"/>
                </a:ext>
              </a:extLst>
            </p:cNvPr>
            <p:cNvSpPr/>
            <p:nvPr/>
          </p:nvSpPr>
          <p:spPr>
            <a:xfrm>
              <a:off x="2966837" y="2637578"/>
              <a:ext cx="280612"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sz="1200">
                  <a:solidFill>
                    <a:srgbClr val="FFFFFF">
                      <a:alpha val="100000"/>
                    </a:srgbClr>
                  </a:solidFill>
                  <a:cs typeface="Arial"/>
                </a:rPr>
                <a:t>39%</a:t>
              </a:r>
            </a:p>
          </p:txBody>
        </p:sp>
        <p:sp>
          <p:nvSpPr>
            <p:cNvPr id="19" name="pg10">
              <a:extLst>
                <a:ext uri="{FF2B5EF4-FFF2-40B4-BE49-F238E27FC236}">
                  <a16:creationId xmlns:a16="http://schemas.microsoft.com/office/drawing/2014/main" id="{E4171A71-7B39-A40B-B1BA-891DC8D8DB54}"/>
                </a:ext>
              </a:extLst>
            </p:cNvPr>
            <p:cNvSpPr/>
            <p:nvPr/>
          </p:nvSpPr>
          <p:spPr>
            <a:xfrm>
              <a:off x="1687348" y="2726235"/>
              <a:ext cx="372052" cy="393694"/>
            </a:xfrm>
            <a:custGeom>
              <a:avLst/>
              <a:gdLst/>
              <a:ahLst/>
              <a:cxnLst/>
              <a:rect l="0" t="0" r="0" b="0"/>
              <a:pathLst>
                <a:path w="372052" h="393694">
                  <a:moveTo>
                    <a:pt x="27431" y="393694"/>
                  </a:moveTo>
                  <a:lnTo>
                    <a:pt x="344620" y="393694"/>
                  </a:lnTo>
                  <a:lnTo>
                    <a:pt x="343516" y="393671"/>
                  </a:lnTo>
                  <a:lnTo>
                    <a:pt x="347927" y="393494"/>
                  </a:lnTo>
                  <a:lnTo>
                    <a:pt x="352253" y="392611"/>
                  </a:lnTo>
                  <a:lnTo>
                    <a:pt x="356380" y="391045"/>
                  </a:lnTo>
                  <a:lnTo>
                    <a:pt x="360204" y="388838"/>
                  </a:lnTo>
                  <a:lnTo>
                    <a:pt x="363623" y="386046"/>
                  </a:lnTo>
                  <a:lnTo>
                    <a:pt x="366551" y="382741"/>
                  </a:lnTo>
                  <a:lnTo>
                    <a:pt x="368910" y="379010"/>
                  </a:lnTo>
                  <a:lnTo>
                    <a:pt x="370641" y="374949"/>
                  </a:lnTo>
                  <a:lnTo>
                    <a:pt x="371697" y="370662"/>
                  </a:lnTo>
                  <a:lnTo>
                    <a:pt x="372052" y="366262"/>
                  </a:lnTo>
                  <a:lnTo>
                    <a:pt x="372052" y="27431"/>
                  </a:lnTo>
                  <a:lnTo>
                    <a:pt x="371697" y="23031"/>
                  </a:lnTo>
                  <a:lnTo>
                    <a:pt x="370641" y="18745"/>
                  </a:lnTo>
                  <a:lnTo>
                    <a:pt x="368910" y="14683"/>
                  </a:lnTo>
                  <a:lnTo>
                    <a:pt x="366551" y="10952"/>
                  </a:lnTo>
                  <a:lnTo>
                    <a:pt x="363623" y="7647"/>
                  </a:lnTo>
                  <a:lnTo>
                    <a:pt x="360204" y="4855"/>
                  </a:lnTo>
                  <a:lnTo>
                    <a:pt x="356380" y="2648"/>
                  </a:lnTo>
                  <a:lnTo>
                    <a:pt x="352253" y="1083"/>
                  </a:lnTo>
                  <a:lnTo>
                    <a:pt x="347927" y="200"/>
                  </a:lnTo>
                  <a:lnTo>
                    <a:pt x="344620" y="0"/>
                  </a:lnTo>
                  <a:lnTo>
                    <a:pt x="27431" y="0"/>
                  </a:lnTo>
                  <a:lnTo>
                    <a:pt x="30738" y="200"/>
                  </a:lnTo>
                  <a:lnTo>
                    <a:pt x="26327" y="22"/>
                  </a:lnTo>
                  <a:lnTo>
                    <a:pt x="21944" y="554"/>
                  </a:lnTo>
                  <a:lnTo>
                    <a:pt x="17704" y="1782"/>
                  </a:lnTo>
                  <a:lnTo>
                    <a:pt x="13716" y="3675"/>
                  </a:lnTo>
                  <a:lnTo>
                    <a:pt x="10082" y="6183"/>
                  </a:lnTo>
                  <a:lnTo>
                    <a:pt x="6898" y="9241"/>
                  </a:lnTo>
                  <a:lnTo>
                    <a:pt x="4246" y="12770"/>
                  </a:lnTo>
                  <a:lnTo>
                    <a:pt x="2195" y="16679"/>
                  </a:lnTo>
                  <a:lnTo>
                    <a:pt x="797" y="20867"/>
                  </a:lnTo>
                  <a:lnTo>
                    <a:pt x="88" y="25224"/>
                  </a:lnTo>
                  <a:lnTo>
                    <a:pt x="0" y="27431"/>
                  </a:lnTo>
                  <a:lnTo>
                    <a:pt x="0" y="366262"/>
                  </a:lnTo>
                  <a:lnTo>
                    <a:pt x="88" y="364054"/>
                  </a:lnTo>
                  <a:lnTo>
                    <a:pt x="88" y="368469"/>
                  </a:lnTo>
                  <a:lnTo>
                    <a:pt x="797" y="372827"/>
                  </a:lnTo>
                  <a:lnTo>
                    <a:pt x="2195" y="377014"/>
                  </a:lnTo>
                  <a:lnTo>
                    <a:pt x="4246" y="380923"/>
                  </a:lnTo>
                  <a:lnTo>
                    <a:pt x="6898" y="384452"/>
                  </a:lnTo>
                  <a:lnTo>
                    <a:pt x="10082" y="387511"/>
                  </a:lnTo>
                  <a:lnTo>
                    <a:pt x="13716" y="390019"/>
                  </a:lnTo>
                  <a:lnTo>
                    <a:pt x="17704" y="391911"/>
                  </a:lnTo>
                  <a:lnTo>
                    <a:pt x="21944" y="393139"/>
                  </a:lnTo>
                  <a:lnTo>
                    <a:pt x="26327" y="393671"/>
                  </a:lnTo>
                  <a:close/>
                </a:path>
              </a:pathLst>
            </a:custGeom>
            <a:solidFill>
              <a:srgbClr val="A5A5A5">
                <a:alpha val="100000"/>
              </a:srgbClr>
            </a:solidFill>
          </p:spPr>
          <p:txBody>
            <a:bodyPr/>
            <a:lstStyle/>
            <a:p>
              <a:endParaRPr sz="2000"/>
            </a:p>
          </p:txBody>
        </p:sp>
        <p:sp>
          <p:nvSpPr>
            <p:cNvPr id="20" name="tx12">
              <a:extLst>
                <a:ext uri="{FF2B5EF4-FFF2-40B4-BE49-F238E27FC236}">
                  <a16:creationId xmlns:a16="http://schemas.microsoft.com/office/drawing/2014/main" id="{67BB92BD-64C6-ABF7-9E92-40C7B764EEE8}"/>
                </a:ext>
              </a:extLst>
            </p:cNvPr>
            <p:cNvSpPr/>
            <p:nvPr/>
          </p:nvSpPr>
          <p:spPr>
            <a:xfrm>
              <a:off x="1733068" y="2915276"/>
              <a:ext cx="280612"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sz="1200">
                  <a:solidFill>
                    <a:srgbClr val="FFFFFF">
                      <a:alpha val="100000"/>
                    </a:srgbClr>
                  </a:solidFill>
                  <a:cs typeface="Arial"/>
                </a:rPr>
                <a:t>53%</a:t>
              </a:r>
            </a:p>
          </p:txBody>
        </p:sp>
        <p:sp>
          <p:nvSpPr>
            <p:cNvPr id="21" name="tx15">
              <a:extLst>
                <a:ext uri="{FF2B5EF4-FFF2-40B4-BE49-F238E27FC236}">
                  <a16:creationId xmlns:a16="http://schemas.microsoft.com/office/drawing/2014/main" id="{8C672930-F0C4-9D0F-0FD3-713DC41D39AD}"/>
                </a:ext>
              </a:extLst>
            </p:cNvPr>
            <p:cNvSpPr/>
            <p:nvPr/>
          </p:nvSpPr>
          <p:spPr>
            <a:xfrm>
              <a:off x="2679697" y="3430824"/>
              <a:ext cx="202638"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sz="1200">
                  <a:solidFill>
                    <a:srgbClr val="FFFFFF">
                      <a:alpha val="100000"/>
                    </a:srgbClr>
                  </a:solidFill>
                  <a:cs typeface="Arial"/>
                </a:rPr>
                <a:t>8%</a:t>
              </a:r>
            </a:p>
          </p:txBody>
        </p:sp>
        <p:sp>
          <p:nvSpPr>
            <p:cNvPr id="22" name="tx16">
              <a:extLst>
                <a:ext uri="{FF2B5EF4-FFF2-40B4-BE49-F238E27FC236}">
                  <a16:creationId xmlns:a16="http://schemas.microsoft.com/office/drawing/2014/main" id="{97C1B2DA-507F-D96E-B211-159406EB8463}"/>
                </a:ext>
              </a:extLst>
            </p:cNvPr>
            <p:cNvSpPr/>
            <p:nvPr/>
          </p:nvSpPr>
          <p:spPr>
            <a:xfrm>
              <a:off x="4173438" y="2437284"/>
              <a:ext cx="1312961" cy="112811"/>
            </a:xfrm>
            <a:prstGeom prst="rect">
              <a:avLst/>
            </a:prstGeom>
            <a:noFill/>
          </p:spPr>
          <p:txBody>
            <a:bodyPr wrap="none" lIns="0" tIns="0" rIns="0" bIns="0" anchor="ctr" anchorCtr="1"/>
            <a:lstStyle/>
            <a:p>
              <a:pPr marL="0" marR="0" indent="0" algn="l">
                <a:lnSpc>
                  <a:spcPts val="1200"/>
                </a:lnSpc>
                <a:spcBef>
                  <a:spcPts val="0"/>
                </a:spcBef>
                <a:spcAft>
                  <a:spcPts val="0"/>
                </a:spcAft>
              </a:pPr>
              <a:r>
                <a:rPr sz="1400">
                  <a:solidFill>
                    <a:srgbClr val="000000">
                      <a:alpha val="100000"/>
                    </a:srgbClr>
                  </a:solidFill>
                  <a:cs typeface="Arial"/>
                </a:rPr>
                <a:t>Gender Distribution</a:t>
              </a:r>
            </a:p>
          </p:txBody>
        </p:sp>
        <p:sp>
          <p:nvSpPr>
            <p:cNvPr id="23" name="rc17">
              <a:extLst>
                <a:ext uri="{FF2B5EF4-FFF2-40B4-BE49-F238E27FC236}">
                  <a16:creationId xmlns:a16="http://schemas.microsoft.com/office/drawing/2014/main" id="{C38DF261-B159-9304-2250-4A53946AE99E}"/>
                </a:ext>
              </a:extLst>
            </p:cNvPr>
            <p:cNvSpPr/>
            <p:nvPr/>
          </p:nvSpPr>
          <p:spPr>
            <a:xfrm>
              <a:off x="4182438" y="2651048"/>
              <a:ext cx="201456" cy="201456"/>
            </a:xfrm>
            <a:prstGeom prst="rect">
              <a:avLst/>
            </a:prstGeom>
            <a:solidFill>
              <a:srgbClr val="4472C4">
                <a:alpha val="100000"/>
              </a:srgbClr>
            </a:solidFill>
          </p:spPr>
          <p:txBody>
            <a:bodyPr/>
            <a:lstStyle/>
            <a:p>
              <a:endParaRPr sz="2000"/>
            </a:p>
          </p:txBody>
        </p:sp>
        <p:sp>
          <p:nvSpPr>
            <p:cNvPr id="24" name="rc18">
              <a:extLst>
                <a:ext uri="{FF2B5EF4-FFF2-40B4-BE49-F238E27FC236}">
                  <a16:creationId xmlns:a16="http://schemas.microsoft.com/office/drawing/2014/main" id="{5F509F35-2F6A-C4FC-982C-1DD709721EA3}"/>
                </a:ext>
              </a:extLst>
            </p:cNvPr>
            <p:cNvSpPr/>
            <p:nvPr/>
          </p:nvSpPr>
          <p:spPr>
            <a:xfrm>
              <a:off x="4182438" y="2870504"/>
              <a:ext cx="201456" cy="201456"/>
            </a:xfrm>
            <a:prstGeom prst="rect">
              <a:avLst/>
            </a:prstGeom>
            <a:solidFill>
              <a:srgbClr val="8FAADC">
                <a:alpha val="100000"/>
              </a:srgbClr>
            </a:solidFill>
          </p:spPr>
          <p:txBody>
            <a:bodyPr/>
            <a:lstStyle/>
            <a:p>
              <a:endParaRPr sz="2000"/>
            </a:p>
          </p:txBody>
        </p:sp>
        <p:sp>
          <p:nvSpPr>
            <p:cNvPr id="25" name="rc19">
              <a:extLst>
                <a:ext uri="{FF2B5EF4-FFF2-40B4-BE49-F238E27FC236}">
                  <a16:creationId xmlns:a16="http://schemas.microsoft.com/office/drawing/2014/main" id="{29580E85-ACAA-8673-2A8E-BD8A71F9AF88}"/>
                </a:ext>
              </a:extLst>
            </p:cNvPr>
            <p:cNvSpPr/>
            <p:nvPr/>
          </p:nvSpPr>
          <p:spPr>
            <a:xfrm>
              <a:off x="4182438" y="3089960"/>
              <a:ext cx="201456" cy="201456"/>
            </a:xfrm>
            <a:prstGeom prst="rect">
              <a:avLst/>
            </a:prstGeom>
            <a:solidFill>
              <a:srgbClr val="002060"/>
            </a:solidFill>
          </p:spPr>
          <p:txBody>
            <a:bodyPr/>
            <a:lstStyle/>
            <a:p>
              <a:endParaRPr sz="2000"/>
            </a:p>
          </p:txBody>
        </p:sp>
        <p:sp>
          <p:nvSpPr>
            <p:cNvPr id="26" name="tx20">
              <a:extLst>
                <a:ext uri="{FF2B5EF4-FFF2-40B4-BE49-F238E27FC236}">
                  <a16:creationId xmlns:a16="http://schemas.microsoft.com/office/drawing/2014/main" id="{B7195BA5-0B72-A06C-554A-311DBBDC22C0}"/>
                </a:ext>
              </a:extLst>
            </p:cNvPr>
            <p:cNvSpPr/>
            <p:nvPr/>
          </p:nvSpPr>
          <p:spPr>
            <a:xfrm>
              <a:off x="4792659" y="2706710"/>
              <a:ext cx="250805" cy="88701"/>
            </a:xfrm>
            <a:prstGeom prst="rect">
              <a:avLst/>
            </a:prstGeom>
            <a:noFill/>
          </p:spPr>
          <p:txBody>
            <a:bodyPr wrap="none" lIns="0" tIns="0" rIns="0" bIns="0" anchor="ctr" anchorCtr="1"/>
            <a:lstStyle/>
            <a:p>
              <a:pPr marL="0" marR="0" indent="0" algn="l">
                <a:lnSpc>
                  <a:spcPts val="960"/>
                </a:lnSpc>
                <a:spcBef>
                  <a:spcPts val="0"/>
                </a:spcBef>
                <a:spcAft>
                  <a:spcPts val="0"/>
                </a:spcAft>
              </a:pPr>
              <a:r>
                <a:rPr lang="en-US" sz="1000">
                  <a:solidFill>
                    <a:srgbClr val="000000">
                      <a:alpha val="100000"/>
                    </a:srgbClr>
                  </a:solidFill>
                  <a:cs typeface="Arial"/>
                </a:rPr>
                <a:t>Male and Female</a:t>
              </a:r>
              <a:endParaRPr sz="1000">
                <a:solidFill>
                  <a:srgbClr val="000000">
                    <a:alpha val="100000"/>
                  </a:srgbClr>
                </a:solidFill>
                <a:cs typeface="Arial"/>
              </a:endParaRPr>
            </a:p>
          </p:txBody>
        </p:sp>
        <p:sp>
          <p:nvSpPr>
            <p:cNvPr id="27" name="tx21">
              <a:extLst>
                <a:ext uri="{FF2B5EF4-FFF2-40B4-BE49-F238E27FC236}">
                  <a16:creationId xmlns:a16="http://schemas.microsoft.com/office/drawing/2014/main" id="{E3371E8C-7975-9F49-0002-B276B63DEBEF}"/>
                </a:ext>
              </a:extLst>
            </p:cNvPr>
            <p:cNvSpPr/>
            <p:nvPr/>
          </p:nvSpPr>
          <p:spPr>
            <a:xfrm>
              <a:off x="4468809" y="2919439"/>
              <a:ext cx="548818" cy="114478"/>
            </a:xfrm>
            <a:prstGeom prst="rect">
              <a:avLst/>
            </a:prstGeom>
            <a:noFill/>
          </p:spPr>
          <p:txBody>
            <a:bodyPr wrap="none" lIns="0" tIns="0" rIns="0" bIns="0" anchor="ctr" anchorCtr="1"/>
            <a:lstStyle/>
            <a:p>
              <a:pPr marL="0" marR="0" indent="0" algn="l">
                <a:lnSpc>
                  <a:spcPts val="960"/>
                </a:lnSpc>
                <a:spcBef>
                  <a:spcPts val="0"/>
                </a:spcBef>
                <a:spcAft>
                  <a:spcPts val="0"/>
                </a:spcAft>
              </a:pPr>
              <a:r>
                <a:rPr sz="1000">
                  <a:solidFill>
                    <a:srgbClr val="000000">
                      <a:alpha val="100000"/>
                    </a:srgbClr>
                  </a:solidFill>
                  <a:cs typeface="Arial"/>
                </a:rPr>
                <a:t>Male Only</a:t>
              </a:r>
            </a:p>
          </p:txBody>
        </p:sp>
        <p:sp>
          <p:nvSpPr>
            <p:cNvPr id="28" name="tx22">
              <a:extLst>
                <a:ext uri="{FF2B5EF4-FFF2-40B4-BE49-F238E27FC236}">
                  <a16:creationId xmlns:a16="http://schemas.microsoft.com/office/drawing/2014/main" id="{E073E458-A510-5B90-AE4D-4C804D7464C8}"/>
                </a:ext>
              </a:extLst>
            </p:cNvPr>
            <p:cNvSpPr/>
            <p:nvPr/>
          </p:nvSpPr>
          <p:spPr>
            <a:xfrm>
              <a:off x="4450337" y="3140384"/>
              <a:ext cx="704790" cy="112990"/>
            </a:xfrm>
            <a:prstGeom prst="rect">
              <a:avLst/>
            </a:prstGeom>
            <a:noFill/>
          </p:spPr>
          <p:txBody>
            <a:bodyPr wrap="none" lIns="0" tIns="0" rIns="0" bIns="0" anchor="ctr" anchorCtr="1"/>
            <a:lstStyle/>
            <a:p>
              <a:pPr marL="0" marR="0" indent="0" algn="l">
                <a:lnSpc>
                  <a:spcPts val="960"/>
                </a:lnSpc>
                <a:spcBef>
                  <a:spcPts val="0"/>
                </a:spcBef>
                <a:spcAft>
                  <a:spcPts val="0"/>
                </a:spcAft>
              </a:pPr>
              <a:r>
                <a:rPr lang="en-US" sz="1000">
                  <a:solidFill>
                    <a:srgbClr val="000000">
                      <a:alpha val="100000"/>
                    </a:srgbClr>
                  </a:solidFill>
                  <a:cs typeface="Arial"/>
                </a:rPr>
                <a:t>Female Only</a:t>
              </a:r>
              <a:endParaRPr sz="1000">
                <a:solidFill>
                  <a:srgbClr val="000000">
                    <a:alpha val="100000"/>
                  </a:srgbClr>
                </a:solidFill>
                <a:cs typeface="Arial"/>
              </a:endParaRPr>
            </a:p>
          </p:txBody>
        </p:sp>
        <p:sp>
          <p:nvSpPr>
            <p:cNvPr id="29" name="tx23">
              <a:extLst>
                <a:ext uri="{FF2B5EF4-FFF2-40B4-BE49-F238E27FC236}">
                  <a16:creationId xmlns:a16="http://schemas.microsoft.com/office/drawing/2014/main" id="{04F76339-5945-91E7-5A3A-0E205EDF50E1}"/>
                </a:ext>
              </a:extLst>
            </p:cNvPr>
            <p:cNvSpPr/>
            <p:nvPr/>
          </p:nvSpPr>
          <p:spPr>
            <a:xfrm>
              <a:off x="988845" y="1080712"/>
              <a:ext cx="3038147" cy="169217"/>
            </a:xfrm>
            <a:prstGeom prst="rect">
              <a:avLst/>
            </a:prstGeom>
            <a:noFill/>
          </p:spPr>
          <p:txBody>
            <a:bodyPr wrap="none" lIns="0" tIns="0" rIns="0" bIns="0" anchor="ctr" anchorCtr="1"/>
            <a:lstStyle/>
            <a:p>
              <a:pPr marL="0" marR="0" indent="0" algn="l">
                <a:lnSpc>
                  <a:spcPts val="1439"/>
                </a:lnSpc>
                <a:spcBef>
                  <a:spcPts val="0"/>
                </a:spcBef>
                <a:spcAft>
                  <a:spcPts val="0"/>
                </a:spcAft>
              </a:pPr>
              <a:r>
                <a:rPr sz="1600" b="1">
                  <a:solidFill>
                    <a:srgbClr val="000000">
                      <a:alpha val="100000"/>
                    </a:srgbClr>
                  </a:solidFill>
                  <a:cs typeface="Arial"/>
                </a:rPr>
                <a:t>Gender Distribution of Participants</a:t>
              </a:r>
            </a:p>
          </p:txBody>
        </p:sp>
      </p:grpSp>
      <p:sp>
        <p:nvSpPr>
          <p:cNvPr id="13" name="rc19">
            <a:extLst>
              <a:ext uri="{FF2B5EF4-FFF2-40B4-BE49-F238E27FC236}">
                <a16:creationId xmlns:a16="http://schemas.microsoft.com/office/drawing/2014/main" id="{1599EB89-FCC9-29C1-8B93-15D7D6789B3C}"/>
              </a:ext>
            </a:extLst>
          </p:cNvPr>
          <p:cNvSpPr/>
          <p:nvPr/>
        </p:nvSpPr>
        <p:spPr>
          <a:xfrm>
            <a:off x="9279498" y="4674096"/>
            <a:ext cx="201456" cy="201456"/>
          </a:xfrm>
          <a:prstGeom prst="rect">
            <a:avLst/>
          </a:prstGeom>
          <a:solidFill>
            <a:srgbClr val="A5A5A5">
              <a:alpha val="100000"/>
            </a:srgbClr>
          </a:solidFill>
        </p:spPr>
        <p:txBody>
          <a:bodyPr/>
          <a:lstStyle/>
          <a:p>
            <a:endParaRPr sz="2000"/>
          </a:p>
        </p:txBody>
      </p:sp>
      <p:sp>
        <p:nvSpPr>
          <p:cNvPr id="30" name="tx22">
            <a:extLst>
              <a:ext uri="{FF2B5EF4-FFF2-40B4-BE49-F238E27FC236}">
                <a16:creationId xmlns:a16="http://schemas.microsoft.com/office/drawing/2014/main" id="{C6798976-A057-D982-6240-72D476026A62}"/>
              </a:ext>
            </a:extLst>
          </p:cNvPr>
          <p:cNvSpPr/>
          <p:nvPr/>
        </p:nvSpPr>
        <p:spPr>
          <a:xfrm>
            <a:off x="9565869" y="4724520"/>
            <a:ext cx="704790" cy="112990"/>
          </a:xfrm>
          <a:prstGeom prst="rect">
            <a:avLst/>
          </a:prstGeom>
          <a:noFill/>
        </p:spPr>
        <p:txBody>
          <a:bodyPr wrap="none" lIns="0" tIns="0" rIns="0" bIns="0" anchor="ctr" anchorCtr="1"/>
          <a:lstStyle/>
          <a:p>
            <a:pPr marL="0" marR="0" indent="0" algn="l">
              <a:lnSpc>
                <a:spcPts val="960"/>
              </a:lnSpc>
              <a:spcBef>
                <a:spcPts val="0"/>
              </a:spcBef>
              <a:spcAft>
                <a:spcPts val="0"/>
              </a:spcAft>
            </a:pPr>
            <a:r>
              <a:rPr sz="1000">
                <a:solidFill>
                  <a:srgbClr val="000000">
                    <a:alpha val="100000"/>
                  </a:srgbClr>
                </a:solidFill>
                <a:cs typeface="Arial"/>
              </a:rPr>
              <a:t>Not specified</a:t>
            </a:r>
          </a:p>
        </p:txBody>
      </p:sp>
      <p:cxnSp>
        <p:nvCxnSpPr>
          <p:cNvPr id="32" name="Straight Connector 31">
            <a:extLst>
              <a:ext uri="{FF2B5EF4-FFF2-40B4-BE49-F238E27FC236}">
                <a16:creationId xmlns:a16="http://schemas.microsoft.com/office/drawing/2014/main" id="{C5868993-7BD3-F3E3-83A7-021E83F6FEBC}"/>
              </a:ext>
            </a:extLst>
          </p:cNvPr>
          <p:cNvCxnSpPr>
            <a:cxnSpLocks/>
          </p:cNvCxnSpPr>
          <p:nvPr/>
        </p:nvCxnSpPr>
        <p:spPr>
          <a:xfrm>
            <a:off x="7609592" y="4228352"/>
            <a:ext cx="240459" cy="124411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tx15">
            <a:extLst>
              <a:ext uri="{FF2B5EF4-FFF2-40B4-BE49-F238E27FC236}">
                <a16:creationId xmlns:a16="http://schemas.microsoft.com/office/drawing/2014/main" id="{6CD4B1CB-2A8A-49CF-BAC6-7DD3D26A39E3}"/>
              </a:ext>
            </a:extLst>
          </p:cNvPr>
          <p:cNvSpPr/>
          <p:nvPr/>
        </p:nvSpPr>
        <p:spPr>
          <a:xfrm>
            <a:off x="7614484" y="5189635"/>
            <a:ext cx="238747" cy="196143"/>
          </a:xfrm>
          <a:prstGeom prst="rect">
            <a:avLst/>
          </a:prstGeom>
          <a:solidFill>
            <a:srgbClr val="002060"/>
          </a:solidFill>
        </p:spPr>
        <p:txBody>
          <a:bodyPr wrap="none" lIns="0" tIns="0" rIns="0" bIns="0" anchor="ctr" anchorCtr="1"/>
          <a:lstStyle/>
          <a:p>
            <a:pPr marL="0" marR="0" indent="0" algn="l">
              <a:lnSpc>
                <a:spcPts val="1103"/>
              </a:lnSpc>
              <a:spcBef>
                <a:spcPts val="0"/>
              </a:spcBef>
              <a:spcAft>
                <a:spcPts val="0"/>
              </a:spcAft>
            </a:pPr>
            <a:r>
              <a:rPr lang="en-US" sz="1200">
                <a:solidFill>
                  <a:srgbClr val="FFFFFF">
                    <a:alpha val="100000"/>
                  </a:srgbClr>
                </a:solidFill>
                <a:cs typeface="Arial"/>
              </a:rPr>
              <a:t>0</a:t>
            </a:r>
            <a:r>
              <a:rPr sz="1200">
                <a:solidFill>
                  <a:srgbClr val="FFFFFF">
                    <a:alpha val="100000"/>
                  </a:srgbClr>
                </a:solidFill>
                <a:cs typeface="Arial"/>
              </a:rPr>
              <a:t>%</a:t>
            </a:r>
          </a:p>
        </p:txBody>
      </p:sp>
      <p:sp>
        <p:nvSpPr>
          <p:cNvPr id="7" name="TextBox 6">
            <a:extLst>
              <a:ext uri="{FF2B5EF4-FFF2-40B4-BE49-F238E27FC236}">
                <a16:creationId xmlns:a16="http://schemas.microsoft.com/office/drawing/2014/main" id="{BDFED908-3F96-C7A7-3D26-8423E864D734}"/>
              </a:ext>
            </a:extLst>
          </p:cNvPr>
          <p:cNvSpPr txBox="1"/>
          <p:nvPr/>
        </p:nvSpPr>
        <p:spPr>
          <a:xfrm>
            <a:off x="2815751" y="6105748"/>
            <a:ext cx="6002446" cy="646331"/>
          </a:xfrm>
          <a:prstGeom prst="rect">
            <a:avLst/>
          </a:prstGeom>
          <a:noFill/>
        </p:spPr>
        <p:txBody>
          <a:bodyPr wrap="square" lIns="91440" tIns="45720" rIns="91440" bIns="45720" rtlCol="0" anchor="t">
            <a:spAutoFit/>
          </a:bodyPr>
          <a:lstStyle/>
          <a:p>
            <a:pPr algn="ctr"/>
            <a:r>
              <a:rPr lang="en-US" sz="1200">
                <a:solidFill>
                  <a:schemeClr val="bg1"/>
                </a:solidFill>
              </a:rPr>
              <a:t>Source: Predicted categorizations for 149 RAFT projects using methods described on slide 59.</a:t>
            </a:r>
          </a:p>
          <a:p>
            <a:pPr algn="ctr"/>
            <a:r>
              <a:rPr lang="en-US" sz="1200">
                <a:solidFill>
                  <a:schemeClr val="bg1"/>
                </a:solidFill>
                <a:cs typeface="Arial"/>
              </a:rPr>
              <a:t>Based on a validation set of 50 hand-code projects, the average accuracy for this section is expected to be 85%</a:t>
            </a:r>
          </a:p>
        </p:txBody>
      </p:sp>
    </p:spTree>
    <p:extLst>
      <p:ext uri="{BB962C8B-B14F-4D97-AF65-F5344CB8AC3E}">
        <p14:creationId xmlns:p14="http://schemas.microsoft.com/office/powerpoint/2010/main" val="19640703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8D104-2481-F7F1-A8B5-13A94894BEE8}"/>
              </a:ext>
            </a:extLst>
          </p:cNvPr>
          <p:cNvSpPr>
            <a:spLocks noGrp="1"/>
          </p:cNvSpPr>
          <p:nvPr>
            <p:ph type="title"/>
          </p:nvPr>
        </p:nvSpPr>
        <p:spPr/>
        <p:txBody>
          <a:bodyPr/>
          <a:lstStyle/>
          <a:p>
            <a:r>
              <a:rPr lang="en-US" sz="2800">
                <a:cs typeface="Calibri Light"/>
              </a:rPr>
              <a:t>Grant Thematic Analysis | Project Analysis</a:t>
            </a:r>
            <a:endParaRPr lang="en-US" sz="2800"/>
          </a:p>
        </p:txBody>
      </p:sp>
      <p:sp>
        <p:nvSpPr>
          <p:cNvPr id="3" name="Slide Number Placeholder 2">
            <a:extLst>
              <a:ext uri="{FF2B5EF4-FFF2-40B4-BE49-F238E27FC236}">
                <a16:creationId xmlns:a16="http://schemas.microsoft.com/office/drawing/2014/main" id="{74C6F679-F2A1-FEBD-2A99-C060A6E01136}"/>
              </a:ext>
            </a:extLst>
          </p:cNvPr>
          <p:cNvSpPr>
            <a:spLocks noGrp="1"/>
          </p:cNvSpPr>
          <p:nvPr>
            <p:ph type="sldNum" sz="quarter" idx="12"/>
          </p:nvPr>
        </p:nvSpPr>
        <p:spPr>
          <a:xfrm>
            <a:off x="4724400" y="6584315"/>
            <a:ext cx="2743200" cy="365125"/>
          </a:xfrm>
        </p:spPr>
        <p:txBody>
          <a:bodyPr/>
          <a:lstStyle/>
          <a:p>
            <a:r>
              <a:rPr lang="en-US"/>
              <a:t>64</a:t>
            </a:r>
          </a:p>
        </p:txBody>
      </p:sp>
      <p:sp>
        <p:nvSpPr>
          <p:cNvPr id="6" name="Rectangle 5">
            <a:extLst>
              <a:ext uri="{FF2B5EF4-FFF2-40B4-BE49-F238E27FC236}">
                <a16:creationId xmlns:a16="http://schemas.microsoft.com/office/drawing/2014/main" id="{000B5605-711A-1643-FCF9-D96F50E9183A}"/>
              </a:ext>
            </a:extLst>
          </p:cNvPr>
          <p:cNvSpPr/>
          <p:nvPr/>
        </p:nvSpPr>
        <p:spPr>
          <a:xfrm>
            <a:off x="294819" y="1460937"/>
            <a:ext cx="11639484" cy="560021"/>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rgbClr val="FFFFFF"/>
                </a:solidFill>
                <a:ea typeface="+mn-lt"/>
                <a:cs typeface="+mn-lt"/>
              </a:rPr>
              <a:t>What is the setting and site type of Suicide Prevention AMP projects?</a:t>
            </a:r>
            <a:endParaRPr lang="en-US"/>
          </a:p>
        </p:txBody>
      </p:sp>
      <p:cxnSp>
        <p:nvCxnSpPr>
          <p:cNvPr id="8" name="Straight Arrow Connector 7">
            <a:extLst>
              <a:ext uri="{FF2B5EF4-FFF2-40B4-BE49-F238E27FC236}">
                <a16:creationId xmlns:a16="http://schemas.microsoft.com/office/drawing/2014/main" id="{EE53666D-7358-478B-4C81-BAF63DE4CF29}"/>
              </a:ext>
            </a:extLst>
          </p:cNvPr>
          <p:cNvCxnSpPr/>
          <p:nvPr/>
        </p:nvCxnSpPr>
        <p:spPr>
          <a:xfrm flipV="1">
            <a:off x="279817" y="1384795"/>
            <a:ext cx="11619874" cy="22485"/>
          </a:xfrm>
          <a:prstGeom prst="straightConnector1">
            <a:avLst/>
          </a:prstGeom>
          <a:ln w="12700">
            <a:solidFill>
              <a:srgbClr val="002F56"/>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769F212-830B-731F-A36D-9EA1607C08C3}"/>
              </a:ext>
            </a:extLst>
          </p:cNvPr>
          <p:cNvSpPr/>
          <p:nvPr/>
        </p:nvSpPr>
        <p:spPr>
          <a:xfrm>
            <a:off x="294819" y="2020958"/>
            <a:ext cx="3846551" cy="4110391"/>
          </a:xfrm>
          <a:prstGeom prst="rect">
            <a:avLst/>
          </a:prstGeom>
          <a:no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buFont typeface="Arial,Sans-Serif" panose="020B0604020202020204" pitchFamily="34" charset="0"/>
              <a:buChar char="•"/>
            </a:pPr>
            <a:r>
              <a:rPr lang="en-US" sz="1600">
                <a:solidFill>
                  <a:schemeClr val="tx1"/>
                </a:solidFill>
                <a:cs typeface="Arial"/>
              </a:rPr>
              <a:t>The </a:t>
            </a:r>
            <a:r>
              <a:rPr lang="en-US" sz="1600" b="1">
                <a:solidFill>
                  <a:schemeClr val="tx1"/>
                </a:solidFill>
                <a:cs typeface="Arial"/>
              </a:rPr>
              <a:t>setting</a:t>
            </a:r>
            <a:r>
              <a:rPr lang="en-US" sz="1600">
                <a:solidFill>
                  <a:schemeClr val="tx1"/>
                </a:solidFill>
                <a:cs typeface="Arial"/>
              </a:rPr>
              <a:t> of a research project describes where the research intervention takes place</a:t>
            </a:r>
          </a:p>
          <a:p>
            <a:pPr marL="285750" indent="-285750">
              <a:buFont typeface="Arial,Sans-Serif" panose="020B0604020202020204" pitchFamily="34" charset="0"/>
              <a:buChar char="•"/>
            </a:pPr>
            <a:r>
              <a:rPr lang="en-US" sz="1600">
                <a:solidFill>
                  <a:schemeClr val="tx1"/>
                </a:solidFill>
                <a:cs typeface="Arial"/>
              </a:rPr>
              <a:t>The vast majority of studies take place in a </a:t>
            </a:r>
            <a:r>
              <a:rPr lang="en-US" sz="1600" b="1">
                <a:solidFill>
                  <a:schemeClr val="tx1"/>
                </a:solidFill>
                <a:cs typeface="Arial"/>
              </a:rPr>
              <a:t>healthcare</a:t>
            </a:r>
            <a:r>
              <a:rPr lang="en-US" sz="1600">
                <a:solidFill>
                  <a:schemeClr val="tx1"/>
                </a:solidFill>
                <a:cs typeface="Arial"/>
              </a:rPr>
              <a:t> setting, including hospitals and research labs</a:t>
            </a:r>
          </a:p>
          <a:p>
            <a:pPr marL="742950" lvl="1" indent="-285750">
              <a:buFont typeface="Arial,Sans-Serif" panose="020B0604020202020204" pitchFamily="34" charset="0"/>
              <a:buChar char="•"/>
            </a:pPr>
            <a:r>
              <a:rPr lang="en-US" sz="1600">
                <a:solidFill>
                  <a:schemeClr val="tx1"/>
                </a:solidFill>
                <a:cs typeface="Arial"/>
              </a:rPr>
              <a:t>A few projects occur in other settings such as community spaces or schools</a:t>
            </a:r>
          </a:p>
          <a:p>
            <a:pPr marL="285750" indent="-285750">
              <a:buFont typeface="Arial,Sans-Serif" panose="020B0604020202020204" pitchFamily="34" charset="0"/>
              <a:buChar char="•"/>
            </a:pPr>
            <a:r>
              <a:rPr lang="en-US" sz="1600">
                <a:solidFill>
                  <a:schemeClr val="tx1"/>
                </a:solidFill>
                <a:cs typeface="Arial"/>
              </a:rPr>
              <a:t>The </a:t>
            </a:r>
            <a:r>
              <a:rPr lang="en-US" sz="1600" b="1">
                <a:solidFill>
                  <a:schemeClr val="tx1"/>
                </a:solidFill>
                <a:cs typeface="Arial"/>
              </a:rPr>
              <a:t>site type</a:t>
            </a:r>
            <a:r>
              <a:rPr lang="en-US" sz="1600">
                <a:solidFill>
                  <a:schemeClr val="tx1"/>
                </a:solidFill>
                <a:cs typeface="Arial"/>
              </a:rPr>
              <a:t> of a research project refers to the military status of the study location</a:t>
            </a:r>
          </a:p>
          <a:p>
            <a:pPr marL="285750" indent="-285750">
              <a:buFont typeface="Arial,Sans-Serif" panose="020B0604020202020204" pitchFamily="34" charset="0"/>
              <a:buChar char="•"/>
            </a:pPr>
            <a:r>
              <a:rPr lang="en-US" sz="1600">
                <a:solidFill>
                  <a:schemeClr val="tx1"/>
                </a:solidFill>
                <a:cs typeface="Arial"/>
              </a:rPr>
              <a:t>Almost all research projects occur at VA sites</a:t>
            </a:r>
            <a:endParaRPr lang="en-US" sz="1600">
              <a:solidFill>
                <a:schemeClr val="tx1"/>
              </a:solidFill>
            </a:endParaRPr>
          </a:p>
          <a:p>
            <a:pPr marL="742950" lvl="1" indent="-285750">
              <a:buFont typeface="Arial,Sans-Serif" panose="020B0604020202020204" pitchFamily="34" charset="0"/>
              <a:buChar char="•"/>
            </a:pPr>
            <a:r>
              <a:rPr lang="en-US" sz="1400">
                <a:solidFill>
                  <a:schemeClr val="tx1"/>
                </a:solidFill>
                <a:cs typeface="Arial"/>
              </a:rPr>
              <a:t>A few projects take place at civilian or military locations</a:t>
            </a:r>
          </a:p>
        </p:txBody>
      </p:sp>
      <p:sp>
        <p:nvSpPr>
          <p:cNvPr id="12" name="TextBox 11">
            <a:extLst>
              <a:ext uri="{FF2B5EF4-FFF2-40B4-BE49-F238E27FC236}">
                <a16:creationId xmlns:a16="http://schemas.microsoft.com/office/drawing/2014/main" id="{503C51D0-3105-A270-863E-7DD05D08A4E1}"/>
              </a:ext>
            </a:extLst>
          </p:cNvPr>
          <p:cNvSpPr txBox="1"/>
          <p:nvPr/>
        </p:nvSpPr>
        <p:spPr>
          <a:xfrm>
            <a:off x="281774" y="879325"/>
            <a:ext cx="11657823" cy="369332"/>
          </a:xfrm>
          <a:prstGeom prst="rect">
            <a:avLst/>
          </a:prstGeom>
          <a:noFill/>
        </p:spPr>
        <p:txBody>
          <a:bodyPr wrap="square" lIns="91440" tIns="45720" rIns="91440" bIns="45720" rtlCol="0" anchor="t">
            <a:spAutoFit/>
          </a:bodyPr>
          <a:lstStyle/>
          <a:p>
            <a:r>
              <a:rPr lang="en-US" b="1" i="1">
                <a:cs typeface="Calibri"/>
              </a:rPr>
              <a:t>The overwhelming majority of Suicide Prevention AMP projects occur at VA research sites in a healthcare setting</a:t>
            </a:r>
          </a:p>
        </p:txBody>
      </p:sp>
      <p:grpSp>
        <p:nvGrpSpPr>
          <p:cNvPr id="4" name="Group 3">
            <a:extLst>
              <a:ext uri="{FF2B5EF4-FFF2-40B4-BE49-F238E27FC236}">
                <a16:creationId xmlns:a16="http://schemas.microsoft.com/office/drawing/2014/main" id="{B90D9A7A-9A4B-859C-AC78-EA7053D15E77}"/>
              </a:ext>
            </a:extLst>
          </p:cNvPr>
          <p:cNvGrpSpPr/>
          <p:nvPr/>
        </p:nvGrpSpPr>
        <p:grpSpPr>
          <a:xfrm>
            <a:off x="8083261" y="2295182"/>
            <a:ext cx="4305299" cy="3243021"/>
            <a:chOff x="1001428" y="1090988"/>
            <a:chExt cx="4030806" cy="3036257"/>
          </a:xfrm>
        </p:grpSpPr>
        <p:sp>
          <p:nvSpPr>
            <p:cNvPr id="30" name="pg4">
              <a:extLst>
                <a:ext uri="{FF2B5EF4-FFF2-40B4-BE49-F238E27FC236}">
                  <a16:creationId xmlns:a16="http://schemas.microsoft.com/office/drawing/2014/main" id="{0DC601FA-BE7C-8CDC-4342-BA1C25A94330}"/>
                </a:ext>
              </a:extLst>
            </p:cNvPr>
            <p:cNvSpPr/>
            <p:nvPr/>
          </p:nvSpPr>
          <p:spPr>
            <a:xfrm>
              <a:off x="1230572" y="1598027"/>
              <a:ext cx="2529257" cy="2529218"/>
            </a:xfrm>
            <a:custGeom>
              <a:avLst/>
              <a:gdLst/>
              <a:ahLst/>
              <a:cxnLst/>
              <a:rect l="0" t="0" r="0" b="0"/>
              <a:pathLst>
                <a:path w="2529257" h="2529218">
                  <a:moveTo>
                    <a:pt x="1264659" y="1264665"/>
                  </a:moveTo>
                  <a:lnTo>
                    <a:pt x="1255532" y="1222021"/>
                  </a:lnTo>
                  <a:lnTo>
                    <a:pt x="1246405" y="1179378"/>
                  </a:lnTo>
                  <a:lnTo>
                    <a:pt x="1237279" y="1136735"/>
                  </a:lnTo>
                  <a:lnTo>
                    <a:pt x="1228152" y="1094091"/>
                  </a:lnTo>
                  <a:lnTo>
                    <a:pt x="1219025" y="1051448"/>
                  </a:lnTo>
                  <a:lnTo>
                    <a:pt x="1209898" y="1008804"/>
                  </a:lnTo>
                  <a:lnTo>
                    <a:pt x="1200771" y="966161"/>
                  </a:lnTo>
                  <a:lnTo>
                    <a:pt x="1191645" y="923518"/>
                  </a:lnTo>
                  <a:lnTo>
                    <a:pt x="1182518" y="880874"/>
                  </a:lnTo>
                  <a:lnTo>
                    <a:pt x="1173391" y="838231"/>
                  </a:lnTo>
                  <a:lnTo>
                    <a:pt x="1164264" y="795587"/>
                  </a:lnTo>
                  <a:lnTo>
                    <a:pt x="1155137" y="752944"/>
                  </a:lnTo>
                  <a:lnTo>
                    <a:pt x="1146011" y="710301"/>
                  </a:lnTo>
                  <a:lnTo>
                    <a:pt x="1136884" y="667657"/>
                  </a:lnTo>
                  <a:lnTo>
                    <a:pt x="1127757" y="625014"/>
                  </a:lnTo>
                  <a:lnTo>
                    <a:pt x="1118630" y="582370"/>
                  </a:lnTo>
                  <a:lnTo>
                    <a:pt x="1109503" y="539727"/>
                  </a:lnTo>
                  <a:lnTo>
                    <a:pt x="1100377" y="497084"/>
                  </a:lnTo>
                  <a:lnTo>
                    <a:pt x="1091250" y="454440"/>
                  </a:lnTo>
                  <a:lnTo>
                    <a:pt x="1082123" y="411797"/>
                  </a:lnTo>
                  <a:lnTo>
                    <a:pt x="1072996" y="369153"/>
                  </a:lnTo>
                  <a:lnTo>
                    <a:pt x="1063869" y="326510"/>
                  </a:lnTo>
                  <a:lnTo>
                    <a:pt x="1054743" y="283867"/>
                  </a:lnTo>
                  <a:lnTo>
                    <a:pt x="1045616" y="241223"/>
                  </a:lnTo>
                  <a:lnTo>
                    <a:pt x="1036489" y="198580"/>
                  </a:lnTo>
                  <a:lnTo>
                    <a:pt x="1027362" y="155936"/>
                  </a:lnTo>
                  <a:lnTo>
                    <a:pt x="1018235" y="113293"/>
                  </a:lnTo>
                  <a:lnTo>
                    <a:pt x="1009109" y="70650"/>
                  </a:lnTo>
                  <a:lnTo>
                    <a:pt x="999982" y="28006"/>
                  </a:lnTo>
                  <a:lnTo>
                    <a:pt x="958190" y="37695"/>
                  </a:lnTo>
                  <a:lnTo>
                    <a:pt x="916751" y="48795"/>
                  </a:lnTo>
                  <a:lnTo>
                    <a:pt x="875712" y="61295"/>
                  </a:lnTo>
                  <a:lnTo>
                    <a:pt x="835121" y="75179"/>
                  </a:lnTo>
                  <a:lnTo>
                    <a:pt x="795024" y="90432"/>
                  </a:lnTo>
                  <a:lnTo>
                    <a:pt x="755468" y="107037"/>
                  </a:lnTo>
                  <a:lnTo>
                    <a:pt x="716497" y="124973"/>
                  </a:lnTo>
                  <a:lnTo>
                    <a:pt x="678158" y="144221"/>
                  </a:lnTo>
                  <a:lnTo>
                    <a:pt x="640493" y="164758"/>
                  </a:lnTo>
                  <a:lnTo>
                    <a:pt x="603546" y="186561"/>
                  </a:lnTo>
                  <a:lnTo>
                    <a:pt x="567360" y="209604"/>
                  </a:lnTo>
                  <a:lnTo>
                    <a:pt x="531977" y="233862"/>
                  </a:lnTo>
                  <a:lnTo>
                    <a:pt x="497436" y="259305"/>
                  </a:lnTo>
                  <a:lnTo>
                    <a:pt x="463779" y="285906"/>
                  </a:lnTo>
                  <a:lnTo>
                    <a:pt x="431043" y="313632"/>
                  </a:lnTo>
                  <a:lnTo>
                    <a:pt x="399266" y="342454"/>
                  </a:lnTo>
                  <a:lnTo>
                    <a:pt x="368485" y="372336"/>
                  </a:lnTo>
                  <a:lnTo>
                    <a:pt x="338736" y="403245"/>
                  </a:lnTo>
                  <a:lnTo>
                    <a:pt x="310052" y="435145"/>
                  </a:lnTo>
                  <a:lnTo>
                    <a:pt x="282466" y="468000"/>
                  </a:lnTo>
                  <a:lnTo>
                    <a:pt x="256010" y="501772"/>
                  </a:lnTo>
                  <a:lnTo>
                    <a:pt x="230715" y="536421"/>
                  </a:lnTo>
                  <a:lnTo>
                    <a:pt x="206610" y="571909"/>
                  </a:lnTo>
                  <a:lnTo>
                    <a:pt x="183723" y="608193"/>
                  </a:lnTo>
                  <a:lnTo>
                    <a:pt x="162079" y="645233"/>
                  </a:lnTo>
                  <a:lnTo>
                    <a:pt x="141704" y="682986"/>
                  </a:lnTo>
                  <a:lnTo>
                    <a:pt x="122621" y="721408"/>
                  </a:lnTo>
                  <a:lnTo>
                    <a:pt x="104853" y="760455"/>
                  </a:lnTo>
                  <a:lnTo>
                    <a:pt x="88418" y="800083"/>
                  </a:lnTo>
                  <a:lnTo>
                    <a:pt x="73338" y="840245"/>
                  </a:lnTo>
                  <a:lnTo>
                    <a:pt x="59628" y="880895"/>
                  </a:lnTo>
                  <a:lnTo>
                    <a:pt x="47305" y="921987"/>
                  </a:lnTo>
                  <a:lnTo>
                    <a:pt x="36383" y="963474"/>
                  </a:lnTo>
                  <a:lnTo>
                    <a:pt x="26874" y="1005307"/>
                  </a:lnTo>
                  <a:lnTo>
                    <a:pt x="18790" y="1047438"/>
                  </a:lnTo>
                  <a:lnTo>
                    <a:pt x="12139" y="1089820"/>
                  </a:lnTo>
                  <a:lnTo>
                    <a:pt x="6929" y="1132402"/>
                  </a:lnTo>
                  <a:lnTo>
                    <a:pt x="3167" y="1175137"/>
                  </a:lnTo>
                  <a:lnTo>
                    <a:pt x="856" y="1217975"/>
                  </a:lnTo>
                  <a:lnTo>
                    <a:pt x="0" y="1260866"/>
                  </a:lnTo>
                  <a:lnTo>
                    <a:pt x="598" y="1303762"/>
                  </a:lnTo>
                  <a:lnTo>
                    <a:pt x="2652" y="1346613"/>
                  </a:lnTo>
                  <a:lnTo>
                    <a:pt x="6157" y="1389369"/>
                  </a:lnTo>
                  <a:lnTo>
                    <a:pt x="11111" y="1431983"/>
                  </a:lnTo>
                  <a:lnTo>
                    <a:pt x="17507" y="1474403"/>
                  </a:lnTo>
                  <a:lnTo>
                    <a:pt x="25338" y="1516582"/>
                  </a:lnTo>
                  <a:lnTo>
                    <a:pt x="34596" y="1558472"/>
                  </a:lnTo>
                  <a:lnTo>
                    <a:pt x="45269" y="1600023"/>
                  </a:lnTo>
                  <a:lnTo>
                    <a:pt x="57345" y="1641188"/>
                  </a:lnTo>
                  <a:lnTo>
                    <a:pt x="70810" y="1681920"/>
                  </a:lnTo>
                  <a:lnTo>
                    <a:pt x="85649" y="1722172"/>
                  </a:lnTo>
                  <a:lnTo>
                    <a:pt x="101845" y="1761898"/>
                  </a:lnTo>
                  <a:lnTo>
                    <a:pt x="119378" y="1801051"/>
                  </a:lnTo>
                  <a:lnTo>
                    <a:pt x="138230" y="1839587"/>
                  </a:lnTo>
                  <a:lnTo>
                    <a:pt x="158378" y="1877462"/>
                  </a:lnTo>
                  <a:lnTo>
                    <a:pt x="179799" y="1914631"/>
                  </a:lnTo>
                  <a:lnTo>
                    <a:pt x="202468" y="1951052"/>
                  </a:lnTo>
                  <a:lnTo>
                    <a:pt x="226359" y="1986684"/>
                  </a:lnTo>
                  <a:lnTo>
                    <a:pt x="251446" y="2021485"/>
                  </a:lnTo>
                  <a:lnTo>
                    <a:pt x="277698" y="2055415"/>
                  </a:lnTo>
                  <a:lnTo>
                    <a:pt x="305086" y="2088435"/>
                  </a:lnTo>
                  <a:lnTo>
                    <a:pt x="333578" y="2120507"/>
                  </a:lnTo>
                  <a:lnTo>
                    <a:pt x="363141" y="2151594"/>
                  </a:lnTo>
                  <a:lnTo>
                    <a:pt x="393742" y="2181661"/>
                  </a:lnTo>
                  <a:lnTo>
                    <a:pt x="425345" y="2210672"/>
                  </a:lnTo>
                  <a:lnTo>
                    <a:pt x="457914" y="2238595"/>
                  </a:lnTo>
                  <a:lnTo>
                    <a:pt x="491411" y="2265397"/>
                  </a:lnTo>
                  <a:lnTo>
                    <a:pt x="525798" y="2291048"/>
                  </a:lnTo>
                  <a:lnTo>
                    <a:pt x="561035" y="2315517"/>
                  </a:lnTo>
                  <a:lnTo>
                    <a:pt x="597082" y="2338778"/>
                  </a:lnTo>
                  <a:lnTo>
                    <a:pt x="633897" y="2360802"/>
                  </a:lnTo>
                  <a:lnTo>
                    <a:pt x="671437" y="2381565"/>
                  </a:lnTo>
                  <a:lnTo>
                    <a:pt x="709661" y="2401043"/>
                  </a:lnTo>
                  <a:lnTo>
                    <a:pt x="748523" y="2419213"/>
                  </a:lnTo>
                  <a:lnTo>
                    <a:pt x="787979" y="2436055"/>
                  </a:lnTo>
                  <a:lnTo>
                    <a:pt x="827983" y="2451548"/>
                  </a:lnTo>
                  <a:lnTo>
                    <a:pt x="868490" y="2465676"/>
                  </a:lnTo>
                  <a:lnTo>
                    <a:pt x="909453" y="2478422"/>
                  </a:lnTo>
                  <a:lnTo>
                    <a:pt x="950825" y="2489771"/>
                  </a:lnTo>
                  <a:lnTo>
                    <a:pt x="992558" y="2499711"/>
                  </a:lnTo>
                  <a:lnTo>
                    <a:pt x="1034603" y="2508229"/>
                  </a:lnTo>
                  <a:lnTo>
                    <a:pt x="1076914" y="2515317"/>
                  </a:lnTo>
                  <a:lnTo>
                    <a:pt x="1119441" y="2520965"/>
                  </a:lnTo>
                  <a:lnTo>
                    <a:pt x="1162134" y="2525167"/>
                  </a:lnTo>
                  <a:lnTo>
                    <a:pt x="1204946" y="2527919"/>
                  </a:lnTo>
                  <a:lnTo>
                    <a:pt x="1247826" y="2529218"/>
                  </a:lnTo>
                  <a:lnTo>
                    <a:pt x="1290726" y="2529061"/>
                  </a:lnTo>
                  <a:lnTo>
                    <a:pt x="1333596" y="2527450"/>
                  </a:lnTo>
                  <a:lnTo>
                    <a:pt x="1376386" y="2524385"/>
                  </a:lnTo>
                  <a:lnTo>
                    <a:pt x="1419048" y="2519871"/>
                  </a:lnTo>
                  <a:lnTo>
                    <a:pt x="1461532" y="2513912"/>
                  </a:lnTo>
                  <a:lnTo>
                    <a:pt x="1503790" y="2506516"/>
                  </a:lnTo>
                  <a:lnTo>
                    <a:pt x="1545773" y="2497691"/>
                  </a:lnTo>
                  <a:lnTo>
                    <a:pt x="1587432" y="2487447"/>
                  </a:lnTo>
                  <a:lnTo>
                    <a:pt x="1628719" y="2475796"/>
                  </a:lnTo>
                  <a:lnTo>
                    <a:pt x="1669588" y="2462751"/>
                  </a:lnTo>
                  <a:lnTo>
                    <a:pt x="1709991" y="2448328"/>
                  </a:lnTo>
                  <a:lnTo>
                    <a:pt x="1749881" y="2432542"/>
                  </a:lnTo>
                  <a:lnTo>
                    <a:pt x="1789213" y="2415413"/>
                  </a:lnTo>
                  <a:lnTo>
                    <a:pt x="1827941" y="2396959"/>
                  </a:lnTo>
                  <a:lnTo>
                    <a:pt x="1866021" y="2377203"/>
                  </a:lnTo>
                  <a:lnTo>
                    <a:pt x="1903410" y="2356166"/>
                  </a:lnTo>
                  <a:lnTo>
                    <a:pt x="1940063" y="2333874"/>
                  </a:lnTo>
                  <a:lnTo>
                    <a:pt x="1975939" y="2310351"/>
                  </a:lnTo>
                  <a:lnTo>
                    <a:pt x="2010996" y="2285625"/>
                  </a:lnTo>
                  <a:lnTo>
                    <a:pt x="2045195" y="2259723"/>
                  </a:lnTo>
                  <a:lnTo>
                    <a:pt x="2078495" y="2232677"/>
                  </a:lnTo>
                  <a:lnTo>
                    <a:pt x="2110859" y="2204517"/>
                  </a:lnTo>
                  <a:lnTo>
                    <a:pt x="2142250" y="2175276"/>
                  </a:lnTo>
                  <a:lnTo>
                    <a:pt x="2172630" y="2144987"/>
                  </a:lnTo>
                  <a:lnTo>
                    <a:pt x="2201966" y="2113684"/>
                  </a:lnTo>
                  <a:lnTo>
                    <a:pt x="2230223" y="2081405"/>
                  </a:lnTo>
                  <a:lnTo>
                    <a:pt x="2257369" y="2048186"/>
                  </a:lnTo>
                  <a:lnTo>
                    <a:pt x="2283373" y="2014065"/>
                  </a:lnTo>
                  <a:lnTo>
                    <a:pt x="2308204" y="1979082"/>
                  </a:lnTo>
                  <a:lnTo>
                    <a:pt x="2331835" y="1943277"/>
                  </a:lnTo>
                  <a:lnTo>
                    <a:pt x="2354237" y="1906691"/>
                  </a:lnTo>
                  <a:lnTo>
                    <a:pt x="2375386" y="1869366"/>
                  </a:lnTo>
                  <a:lnTo>
                    <a:pt x="2395257" y="1831345"/>
                  </a:lnTo>
                  <a:lnTo>
                    <a:pt x="2413826" y="1792673"/>
                  </a:lnTo>
                  <a:lnTo>
                    <a:pt x="2431074" y="1753392"/>
                  </a:lnTo>
                  <a:lnTo>
                    <a:pt x="2446979" y="1713550"/>
                  </a:lnTo>
                  <a:lnTo>
                    <a:pt x="2461524" y="1673191"/>
                  </a:lnTo>
                  <a:lnTo>
                    <a:pt x="2474691" y="1632361"/>
                  </a:lnTo>
                  <a:lnTo>
                    <a:pt x="2486466" y="1591109"/>
                  </a:lnTo>
                  <a:lnTo>
                    <a:pt x="2496835" y="1549481"/>
                  </a:lnTo>
                  <a:lnTo>
                    <a:pt x="2505786" y="1507525"/>
                  </a:lnTo>
                  <a:lnTo>
                    <a:pt x="2513309" y="1465290"/>
                  </a:lnTo>
                  <a:lnTo>
                    <a:pt x="2519396" y="1422823"/>
                  </a:lnTo>
                  <a:lnTo>
                    <a:pt x="2524038" y="1380175"/>
                  </a:lnTo>
                  <a:lnTo>
                    <a:pt x="2527231" y="1337394"/>
                  </a:lnTo>
                  <a:lnTo>
                    <a:pt x="2528972" y="1294530"/>
                  </a:lnTo>
                  <a:lnTo>
                    <a:pt x="2529257" y="1251630"/>
                  </a:lnTo>
                  <a:lnTo>
                    <a:pt x="2528087" y="1208746"/>
                  </a:lnTo>
                  <a:lnTo>
                    <a:pt x="2525464" y="1165927"/>
                  </a:lnTo>
                  <a:lnTo>
                    <a:pt x="2521390" y="1123220"/>
                  </a:lnTo>
                  <a:lnTo>
                    <a:pt x="2515869" y="1080677"/>
                  </a:lnTo>
                  <a:lnTo>
                    <a:pt x="2508909" y="1038345"/>
                  </a:lnTo>
                  <a:lnTo>
                    <a:pt x="2500517" y="996274"/>
                  </a:lnTo>
                  <a:lnTo>
                    <a:pt x="2490703" y="954512"/>
                  </a:lnTo>
                  <a:lnTo>
                    <a:pt x="2479478" y="913106"/>
                  </a:lnTo>
                  <a:lnTo>
                    <a:pt x="2466855" y="872105"/>
                  </a:lnTo>
                  <a:lnTo>
                    <a:pt x="2452849" y="831556"/>
                  </a:lnTo>
                  <a:lnTo>
                    <a:pt x="2437475" y="791505"/>
                  </a:lnTo>
                  <a:lnTo>
                    <a:pt x="2420752" y="751999"/>
                  </a:lnTo>
                  <a:lnTo>
                    <a:pt x="2402699" y="713082"/>
                  </a:lnTo>
                  <a:lnTo>
                    <a:pt x="2383336" y="674801"/>
                  </a:lnTo>
                  <a:lnTo>
                    <a:pt x="2362686" y="637198"/>
                  </a:lnTo>
                  <a:lnTo>
                    <a:pt x="2340772" y="600317"/>
                  </a:lnTo>
                  <a:lnTo>
                    <a:pt x="2317620" y="564200"/>
                  </a:lnTo>
                  <a:lnTo>
                    <a:pt x="2293257" y="528890"/>
                  </a:lnTo>
                  <a:lnTo>
                    <a:pt x="2267710" y="494426"/>
                  </a:lnTo>
                  <a:lnTo>
                    <a:pt x="2241008" y="460848"/>
                  </a:lnTo>
                  <a:lnTo>
                    <a:pt x="2213183" y="428196"/>
                  </a:lnTo>
                  <a:lnTo>
                    <a:pt x="2184267" y="396506"/>
                  </a:lnTo>
                  <a:lnTo>
                    <a:pt x="2154292" y="365815"/>
                  </a:lnTo>
                  <a:lnTo>
                    <a:pt x="2123294" y="336158"/>
                  </a:lnTo>
                  <a:lnTo>
                    <a:pt x="2091307" y="307570"/>
                  </a:lnTo>
                  <a:lnTo>
                    <a:pt x="2058370" y="280083"/>
                  </a:lnTo>
                  <a:lnTo>
                    <a:pt x="2024519" y="253729"/>
                  </a:lnTo>
                  <a:lnTo>
                    <a:pt x="1989794" y="228538"/>
                  </a:lnTo>
                  <a:lnTo>
                    <a:pt x="1954234" y="204540"/>
                  </a:lnTo>
                  <a:lnTo>
                    <a:pt x="1917881" y="181762"/>
                  </a:lnTo>
                  <a:lnTo>
                    <a:pt x="1880776" y="160229"/>
                  </a:lnTo>
                  <a:lnTo>
                    <a:pt x="1842962" y="139968"/>
                  </a:lnTo>
                  <a:lnTo>
                    <a:pt x="1804483" y="121000"/>
                  </a:lnTo>
                  <a:lnTo>
                    <a:pt x="1765382" y="103349"/>
                  </a:lnTo>
                  <a:lnTo>
                    <a:pt x="1725706" y="87034"/>
                  </a:lnTo>
                  <a:lnTo>
                    <a:pt x="1685499" y="72074"/>
                  </a:lnTo>
                  <a:lnTo>
                    <a:pt x="1644807" y="58487"/>
                  </a:lnTo>
                  <a:lnTo>
                    <a:pt x="1603678" y="46287"/>
                  </a:lnTo>
                  <a:lnTo>
                    <a:pt x="1562159" y="35490"/>
                  </a:lnTo>
                  <a:lnTo>
                    <a:pt x="1520298" y="26106"/>
                  </a:lnTo>
                  <a:lnTo>
                    <a:pt x="1478142" y="18148"/>
                  </a:lnTo>
                  <a:lnTo>
                    <a:pt x="1435741" y="11625"/>
                  </a:lnTo>
                  <a:lnTo>
                    <a:pt x="1393143" y="6543"/>
                  </a:lnTo>
                  <a:lnTo>
                    <a:pt x="1350397" y="2909"/>
                  </a:lnTo>
                  <a:lnTo>
                    <a:pt x="1307553" y="727"/>
                  </a:lnTo>
                  <a:lnTo>
                    <a:pt x="1264659" y="0"/>
                  </a:lnTo>
                  <a:lnTo>
                    <a:pt x="1264659" y="43609"/>
                  </a:lnTo>
                  <a:lnTo>
                    <a:pt x="1264659" y="87218"/>
                  </a:lnTo>
                  <a:lnTo>
                    <a:pt x="1264659" y="130827"/>
                  </a:lnTo>
                  <a:lnTo>
                    <a:pt x="1264659" y="174436"/>
                  </a:lnTo>
                  <a:lnTo>
                    <a:pt x="1264659" y="218045"/>
                  </a:lnTo>
                  <a:lnTo>
                    <a:pt x="1264659" y="261654"/>
                  </a:lnTo>
                  <a:lnTo>
                    <a:pt x="1264659" y="305264"/>
                  </a:lnTo>
                  <a:lnTo>
                    <a:pt x="1264659" y="348873"/>
                  </a:lnTo>
                  <a:lnTo>
                    <a:pt x="1264659" y="392482"/>
                  </a:lnTo>
                  <a:lnTo>
                    <a:pt x="1264659" y="436091"/>
                  </a:lnTo>
                  <a:lnTo>
                    <a:pt x="1264659" y="479700"/>
                  </a:lnTo>
                  <a:lnTo>
                    <a:pt x="1264659" y="523309"/>
                  </a:lnTo>
                  <a:lnTo>
                    <a:pt x="1264659" y="566918"/>
                  </a:lnTo>
                  <a:lnTo>
                    <a:pt x="1264659" y="610528"/>
                  </a:lnTo>
                  <a:lnTo>
                    <a:pt x="1264659" y="654137"/>
                  </a:lnTo>
                  <a:lnTo>
                    <a:pt x="1264659" y="697746"/>
                  </a:lnTo>
                  <a:lnTo>
                    <a:pt x="1264659" y="741355"/>
                  </a:lnTo>
                  <a:lnTo>
                    <a:pt x="1264659" y="784964"/>
                  </a:lnTo>
                  <a:lnTo>
                    <a:pt x="1264659" y="828573"/>
                  </a:lnTo>
                  <a:lnTo>
                    <a:pt x="1264659" y="872182"/>
                  </a:lnTo>
                  <a:lnTo>
                    <a:pt x="1264659" y="915792"/>
                  </a:lnTo>
                  <a:lnTo>
                    <a:pt x="1264659" y="959401"/>
                  </a:lnTo>
                  <a:lnTo>
                    <a:pt x="1264659" y="1003010"/>
                  </a:lnTo>
                  <a:lnTo>
                    <a:pt x="1264659" y="1046619"/>
                  </a:lnTo>
                  <a:lnTo>
                    <a:pt x="1264659" y="1090228"/>
                  </a:lnTo>
                  <a:lnTo>
                    <a:pt x="1264659" y="1133837"/>
                  </a:lnTo>
                  <a:lnTo>
                    <a:pt x="1264659" y="1177446"/>
                  </a:lnTo>
                  <a:lnTo>
                    <a:pt x="1264659" y="1221056"/>
                  </a:lnTo>
                  <a:close/>
                </a:path>
              </a:pathLst>
            </a:custGeom>
            <a:solidFill>
              <a:srgbClr val="4472C4">
                <a:alpha val="100000"/>
              </a:srgbClr>
            </a:solidFill>
          </p:spPr>
          <p:txBody>
            <a:bodyPr/>
            <a:lstStyle/>
            <a:p>
              <a:endParaRPr sz="2000"/>
            </a:p>
          </p:txBody>
        </p:sp>
        <p:sp>
          <p:nvSpPr>
            <p:cNvPr id="31" name="pg5">
              <a:extLst>
                <a:ext uri="{FF2B5EF4-FFF2-40B4-BE49-F238E27FC236}">
                  <a16:creationId xmlns:a16="http://schemas.microsoft.com/office/drawing/2014/main" id="{BFE84237-3283-0728-A804-CDD9E5EE7CDC}"/>
                </a:ext>
              </a:extLst>
            </p:cNvPr>
            <p:cNvSpPr/>
            <p:nvPr/>
          </p:nvSpPr>
          <p:spPr>
            <a:xfrm>
              <a:off x="2230554" y="1599151"/>
              <a:ext cx="264677" cy="1263540"/>
            </a:xfrm>
            <a:custGeom>
              <a:avLst/>
              <a:gdLst/>
              <a:ahLst/>
              <a:cxnLst/>
              <a:rect l="0" t="0" r="0" b="0"/>
              <a:pathLst>
                <a:path w="264677" h="1263540">
                  <a:moveTo>
                    <a:pt x="264677" y="1263540"/>
                  </a:moveTo>
                  <a:lnTo>
                    <a:pt x="262838" y="1219970"/>
                  </a:lnTo>
                  <a:lnTo>
                    <a:pt x="261000" y="1176400"/>
                  </a:lnTo>
                  <a:lnTo>
                    <a:pt x="259162" y="1132829"/>
                  </a:lnTo>
                  <a:lnTo>
                    <a:pt x="257323" y="1089259"/>
                  </a:lnTo>
                  <a:lnTo>
                    <a:pt x="255485" y="1045689"/>
                  </a:lnTo>
                  <a:lnTo>
                    <a:pt x="253646" y="1002118"/>
                  </a:lnTo>
                  <a:lnTo>
                    <a:pt x="251808" y="958548"/>
                  </a:lnTo>
                  <a:lnTo>
                    <a:pt x="249969" y="914977"/>
                  </a:lnTo>
                  <a:lnTo>
                    <a:pt x="248131" y="871407"/>
                  </a:lnTo>
                  <a:lnTo>
                    <a:pt x="246293" y="827837"/>
                  </a:lnTo>
                  <a:lnTo>
                    <a:pt x="244454" y="784266"/>
                  </a:lnTo>
                  <a:lnTo>
                    <a:pt x="242616" y="740696"/>
                  </a:lnTo>
                  <a:lnTo>
                    <a:pt x="240777" y="697126"/>
                  </a:lnTo>
                  <a:lnTo>
                    <a:pt x="238939" y="653555"/>
                  </a:lnTo>
                  <a:lnTo>
                    <a:pt x="237101" y="609985"/>
                  </a:lnTo>
                  <a:lnTo>
                    <a:pt x="235262" y="566414"/>
                  </a:lnTo>
                  <a:lnTo>
                    <a:pt x="233424" y="522844"/>
                  </a:lnTo>
                  <a:lnTo>
                    <a:pt x="231585" y="479274"/>
                  </a:lnTo>
                  <a:lnTo>
                    <a:pt x="229747" y="435703"/>
                  </a:lnTo>
                  <a:lnTo>
                    <a:pt x="227909" y="392133"/>
                  </a:lnTo>
                  <a:lnTo>
                    <a:pt x="226070" y="348563"/>
                  </a:lnTo>
                  <a:lnTo>
                    <a:pt x="224232" y="304992"/>
                  </a:lnTo>
                  <a:lnTo>
                    <a:pt x="222393" y="261422"/>
                  </a:lnTo>
                  <a:lnTo>
                    <a:pt x="220555" y="217851"/>
                  </a:lnTo>
                  <a:lnTo>
                    <a:pt x="218716" y="174281"/>
                  </a:lnTo>
                  <a:lnTo>
                    <a:pt x="216878" y="130711"/>
                  </a:lnTo>
                  <a:lnTo>
                    <a:pt x="215040" y="87140"/>
                  </a:lnTo>
                  <a:lnTo>
                    <a:pt x="213201" y="43570"/>
                  </a:lnTo>
                  <a:lnTo>
                    <a:pt x="211363" y="0"/>
                  </a:lnTo>
                  <a:lnTo>
                    <a:pt x="158144" y="3370"/>
                  </a:lnTo>
                  <a:lnTo>
                    <a:pt x="105114" y="8982"/>
                  </a:lnTo>
                  <a:lnTo>
                    <a:pt x="52368" y="16824"/>
                  </a:lnTo>
                  <a:lnTo>
                    <a:pt x="0" y="26882"/>
                  </a:lnTo>
                  <a:lnTo>
                    <a:pt x="9126" y="69525"/>
                  </a:lnTo>
                  <a:lnTo>
                    <a:pt x="18253" y="112169"/>
                  </a:lnTo>
                  <a:lnTo>
                    <a:pt x="27380" y="154812"/>
                  </a:lnTo>
                  <a:lnTo>
                    <a:pt x="36507" y="197456"/>
                  </a:lnTo>
                  <a:lnTo>
                    <a:pt x="45634" y="240099"/>
                  </a:lnTo>
                  <a:lnTo>
                    <a:pt x="54760" y="282742"/>
                  </a:lnTo>
                  <a:lnTo>
                    <a:pt x="63887" y="325386"/>
                  </a:lnTo>
                  <a:lnTo>
                    <a:pt x="73014" y="368029"/>
                  </a:lnTo>
                  <a:lnTo>
                    <a:pt x="82141" y="410673"/>
                  </a:lnTo>
                  <a:lnTo>
                    <a:pt x="91268" y="453316"/>
                  </a:lnTo>
                  <a:lnTo>
                    <a:pt x="100394" y="495959"/>
                  </a:lnTo>
                  <a:lnTo>
                    <a:pt x="109521" y="538603"/>
                  </a:lnTo>
                  <a:lnTo>
                    <a:pt x="118648" y="581246"/>
                  </a:lnTo>
                  <a:lnTo>
                    <a:pt x="127775" y="623890"/>
                  </a:lnTo>
                  <a:lnTo>
                    <a:pt x="136902" y="666533"/>
                  </a:lnTo>
                  <a:lnTo>
                    <a:pt x="146028" y="709176"/>
                  </a:lnTo>
                  <a:lnTo>
                    <a:pt x="155155" y="751820"/>
                  </a:lnTo>
                  <a:lnTo>
                    <a:pt x="164282" y="794463"/>
                  </a:lnTo>
                  <a:lnTo>
                    <a:pt x="173409" y="837107"/>
                  </a:lnTo>
                  <a:lnTo>
                    <a:pt x="182536" y="879750"/>
                  </a:lnTo>
                  <a:lnTo>
                    <a:pt x="191662" y="922393"/>
                  </a:lnTo>
                  <a:lnTo>
                    <a:pt x="200789" y="965037"/>
                  </a:lnTo>
                  <a:lnTo>
                    <a:pt x="209916" y="1007680"/>
                  </a:lnTo>
                  <a:lnTo>
                    <a:pt x="219043" y="1050323"/>
                  </a:lnTo>
                  <a:lnTo>
                    <a:pt x="228170" y="1092967"/>
                  </a:lnTo>
                  <a:lnTo>
                    <a:pt x="237296" y="1135610"/>
                  </a:lnTo>
                  <a:lnTo>
                    <a:pt x="246423" y="1178254"/>
                  </a:lnTo>
                  <a:lnTo>
                    <a:pt x="255550" y="1220897"/>
                  </a:lnTo>
                  <a:close/>
                </a:path>
              </a:pathLst>
            </a:custGeom>
            <a:solidFill>
              <a:srgbClr val="8FAADC">
                <a:alpha val="100000"/>
              </a:srgbClr>
            </a:solidFill>
          </p:spPr>
          <p:txBody>
            <a:bodyPr/>
            <a:lstStyle/>
            <a:p>
              <a:endParaRPr sz="2000"/>
            </a:p>
          </p:txBody>
        </p:sp>
        <p:sp>
          <p:nvSpPr>
            <p:cNvPr id="32" name="pg6">
              <a:extLst>
                <a:ext uri="{FF2B5EF4-FFF2-40B4-BE49-F238E27FC236}">
                  <a16:creationId xmlns:a16="http://schemas.microsoft.com/office/drawing/2014/main" id="{D1E221E1-8271-CD8E-F475-7A9C075B34EF}"/>
                </a:ext>
              </a:extLst>
            </p:cNvPr>
            <p:cNvSpPr/>
            <p:nvPr/>
          </p:nvSpPr>
          <p:spPr>
            <a:xfrm>
              <a:off x="2441917" y="1598027"/>
              <a:ext cx="53313" cy="1264665"/>
            </a:xfrm>
            <a:custGeom>
              <a:avLst/>
              <a:gdLst/>
              <a:ahLst/>
              <a:cxnLst/>
              <a:rect l="0" t="0" r="0" b="0"/>
              <a:pathLst>
                <a:path w="53313" h="1264665">
                  <a:moveTo>
                    <a:pt x="53313" y="1264665"/>
                  </a:moveTo>
                  <a:lnTo>
                    <a:pt x="53313" y="1221056"/>
                  </a:lnTo>
                  <a:lnTo>
                    <a:pt x="53313" y="1177446"/>
                  </a:lnTo>
                  <a:lnTo>
                    <a:pt x="53313" y="1133837"/>
                  </a:lnTo>
                  <a:lnTo>
                    <a:pt x="53313" y="1090228"/>
                  </a:lnTo>
                  <a:lnTo>
                    <a:pt x="53313" y="1046619"/>
                  </a:lnTo>
                  <a:lnTo>
                    <a:pt x="53313" y="1003010"/>
                  </a:lnTo>
                  <a:lnTo>
                    <a:pt x="53313" y="959401"/>
                  </a:lnTo>
                  <a:lnTo>
                    <a:pt x="53313" y="915792"/>
                  </a:lnTo>
                  <a:lnTo>
                    <a:pt x="53313" y="872182"/>
                  </a:lnTo>
                  <a:lnTo>
                    <a:pt x="53313" y="828573"/>
                  </a:lnTo>
                  <a:lnTo>
                    <a:pt x="53313" y="784964"/>
                  </a:lnTo>
                  <a:lnTo>
                    <a:pt x="53313" y="741355"/>
                  </a:lnTo>
                  <a:lnTo>
                    <a:pt x="53313" y="697746"/>
                  </a:lnTo>
                  <a:lnTo>
                    <a:pt x="53313" y="654137"/>
                  </a:lnTo>
                  <a:lnTo>
                    <a:pt x="53313" y="610528"/>
                  </a:lnTo>
                  <a:lnTo>
                    <a:pt x="53313" y="566918"/>
                  </a:lnTo>
                  <a:lnTo>
                    <a:pt x="53313" y="523309"/>
                  </a:lnTo>
                  <a:lnTo>
                    <a:pt x="53313" y="479700"/>
                  </a:lnTo>
                  <a:lnTo>
                    <a:pt x="53313" y="436091"/>
                  </a:lnTo>
                  <a:lnTo>
                    <a:pt x="53313" y="392482"/>
                  </a:lnTo>
                  <a:lnTo>
                    <a:pt x="53313" y="348873"/>
                  </a:lnTo>
                  <a:lnTo>
                    <a:pt x="53313" y="305264"/>
                  </a:lnTo>
                  <a:lnTo>
                    <a:pt x="53313" y="261654"/>
                  </a:lnTo>
                  <a:lnTo>
                    <a:pt x="53313" y="218045"/>
                  </a:lnTo>
                  <a:lnTo>
                    <a:pt x="53313" y="174436"/>
                  </a:lnTo>
                  <a:lnTo>
                    <a:pt x="53313" y="130827"/>
                  </a:lnTo>
                  <a:lnTo>
                    <a:pt x="53313" y="87218"/>
                  </a:lnTo>
                  <a:lnTo>
                    <a:pt x="53313" y="43609"/>
                  </a:lnTo>
                  <a:lnTo>
                    <a:pt x="53313" y="0"/>
                  </a:lnTo>
                  <a:lnTo>
                    <a:pt x="0" y="1124"/>
                  </a:lnTo>
                  <a:lnTo>
                    <a:pt x="1838" y="44694"/>
                  </a:lnTo>
                  <a:lnTo>
                    <a:pt x="3676" y="88265"/>
                  </a:lnTo>
                  <a:lnTo>
                    <a:pt x="5515" y="131835"/>
                  </a:lnTo>
                  <a:lnTo>
                    <a:pt x="7353" y="175405"/>
                  </a:lnTo>
                  <a:lnTo>
                    <a:pt x="9192" y="218976"/>
                  </a:lnTo>
                  <a:lnTo>
                    <a:pt x="11030" y="262546"/>
                  </a:lnTo>
                  <a:lnTo>
                    <a:pt x="12868" y="306116"/>
                  </a:lnTo>
                  <a:lnTo>
                    <a:pt x="14707" y="349687"/>
                  </a:lnTo>
                  <a:lnTo>
                    <a:pt x="16545" y="393257"/>
                  </a:lnTo>
                  <a:lnTo>
                    <a:pt x="18384" y="436828"/>
                  </a:lnTo>
                  <a:lnTo>
                    <a:pt x="20222" y="480398"/>
                  </a:lnTo>
                  <a:lnTo>
                    <a:pt x="22060" y="523968"/>
                  </a:lnTo>
                  <a:lnTo>
                    <a:pt x="23899" y="567539"/>
                  </a:lnTo>
                  <a:lnTo>
                    <a:pt x="25737" y="611109"/>
                  </a:lnTo>
                  <a:lnTo>
                    <a:pt x="27576" y="654679"/>
                  </a:lnTo>
                  <a:lnTo>
                    <a:pt x="29414" y="698250"/>
                  </a:lnTo>
                  <a:lnTo>
                    <a:pt x="31252" y="741820"/>
                  </a:lnTo>
                  <a:lnTo>
                    <a:pt x="33091" y="785391"/>
                  </a:lnTo>
                  <a:lnTo>
                    <a:pt x="34929" y="828961"/>
                  </a:lnTo>
                  <a:lnTo>
                    <a:pt x="36768" y="872531"/>
                  </a:lnTo>
                  <a:lnTo>
                    <a:pt x="38606" y="916102"/>
                  </a:lnTo>
                  <a:lnTo>
                    <a:pt x="40445" y="959672"/>
                  </a:lnTo>
                  <a:lnTo>
                    <a:pt x="42283" y="1003242"/>
                  </a:lnTo>
                  <a:lnTo>
                    <a:pt x="44121" y="1046813"/>
                  </a:lnTo>
                  <a:lnTo>
                    <a:pt x="45960" y="1090383"/>
                  </a:lnTo>
                  <a:lnTo>
                    <a:pt x="47798" y="1133954"/>
                  </a:lnTo>
                  <a:lnTo>
                    <a:pt x="49637" y="1177524"/>
                  </a:lnTo>
                  <a:lnTo>
                    <a:pt x="51475" y="1221094"/>
                  </a:lnTo>
                  <a:close/>
                </a:path>
              </a:pathLst>
            </a:custGeom>
            <a:solidFill>
              <a:srgbClr val="A5A5A5">
                <a:alpha val="100000"/>
              </a:srgbClr>
            </a:solidFill>
          </p:spPr>
          <p:txBody>
            <a:bodyPr/>
            <a:lstStyle/>
            <a:p>
              <a:endParaRPr sz="2000"/>
            </a:p>
          </p:txBody>
        </p:sp>
        <p:sp>
          <p:nvSpPr>
            <p:cNvPr id="33" name="pg7">
              <a:extLst>
                <a:ext uri="{FF2B5EF4-FFF2-40B4-BE49-F238E27FC236}">
                  <a16:creationId xmlns:a16="http://schemas.microsoft.com/office/drawing/2014/main" id="{69F9F19B-602E-A179-B9AB-66472AE2B327}"/>
                </a:ext>
              </a:extLst>
            </p:cNvPr>
            <p:cNvSpPr/>
            <p:nvPr/>
          </p:nvSpPr>
          <p:spPr>
            <a:xfrm>
              <a:off x="2317274" y="3294673"/>
              <a:ext cx="488980" cy="393694"/>
            </a:xfrm>
            <a:custGeom>
              <a:avLst/>
              <a:gdLst/>
              <a:ahLst/>
              <a:cxnLst/>
              <a:rect l="0" t="0" r="0" b="0"/>
              <a:pathLst>
                <a:path w="488980" h="393694">
                  <a:moveTo>
                    <a:pt x="27432" y="393694"/>
                  </a:moveTo>
                  <a:lnTo>
                    <a:pt x="461548" y="393694"/>
                  </a:lnTo>
                  <a:lnTo>
                    <a:pt x="460444" y="393671"/>
                  </a:lnTo>
                  <a:lnTo>
                    <a:pt x="464855" y="393494"/>
                  </a:lnTo>
                  <a:lnTo>
                    <a:pt x="469180" y="392611"/>
                  </a:lnTo>
                  <a:lnTo>
                    <a:pt x="473308" y="391045"/>
                  </a:lnTo>
                  <a:lnTo>
                    <a:pt x="477131" y="388838"/>
                  </a:lnTo>
                  <a:lnTo>
                    <a:pt x="480551" y="386046"/>
                  </a:lnTo>
                  <a:lnTo>
                    <a:pt x="483479" y="382741"/>
                  </a:lnTo>
                  <a:lnTo>
                    <a:pt x="485838" y="379010"/>
                  </a:lnTo>
                  <a:lnTo>
                    <a:pt x="487569" y="374949"/>
                  </a:lnTo>
                  <a:lnTo>
                    <a:pt x="488625" y="370662"/>
                  </a:lnTo>
                  <a:lnTo>
                    <a:pt x="488980" y="366262"/>
                  </a:lnTo>
                  <a:lnTo>
                    <a:pt x="488980" y="27431"/>
                  </a:lnTo>
                  <a:lnTo>
                    <a:pt x="488625" y="23031"/>
                  </a:lnTo>
                  <a:lnTo>
                    <a:pt x="487569" y="18745"/>
                  </a:lnTo>
                  <a:lnTo>
                    <a:pt x="485838" y="14683"/>
                  </a:lnTo>
                  <a:lnTo>
                    <a:pt x="483479" y="10952"/>
                  </a:lnTo>
                  <a:lnTo>
                    <a:pt x="480551" y="7647"/>
                  </a:lnTo>
                  <a:lnTo>
                    <a:pt x="477131" y="4855"/>
                  </a:lnTo>
                  <a:lnTo>
                    <a:pt x="473308" y="2648"/>
                  </a:lnTo>
                  <a:lnTo>
                    <a:pt x="469180" y="1083"/>
                  </a:lnTo>
                  <a:lnTo>
                    <a:pt x="464855" y="200"/>
                  </a:lnTo>
                  <a:lnTo>
                    <a:pt x="461548" y="0"/>
                  </a:lnTo>
                  <a:lnTo>
                    <a:pt x="27432" y="0"/>
                  </a:lnTo>
                  <a:lnTo>
                    <a:pt x="30738" y="200"/>
                  </a:lnTo>
                  <a:lnTo>
                    <a:pt x="26327" y="22"/>
                  </a:lnTo>
                  <a:lnTo>
                    <a:pt x="21944" y="554"/>
                  </a:lnTo>
                  <a:lnTo>
                    <a:pt x="17704" y="1782"/>
                  </a:lnTo>
                  <a:lnTo>
                    <a:pt x="13716" y="3675"/>
                  </a:lnTo>
                  <a:lnTo>
                    <a:pt x="10082" y="6183"/>
                  </a:lnTo>
                  <a:lnTo>
                    <a:pt x="6898" y="9241"/>
                  </a:lnTo>
                  <a:lnTo>
                    <a:pt x="4246" y="12770"/>
                  </a:lnTo>
                  <a:lnTo>
                    <a:pt x="2195" y="16679"/>
                  </a:lnTo>
                  <a:lnTo>
                    <a:pt x="797" y="20867"/>
                  </a:lnTo>
                  <a:lnTo>
                    <a:pt x="88" y="25224"/>
                  </a:lnTo>
                  <a:lnTo>
                    <a:pt x="0" y="27431"/>
                  </a:lnTo>
                  <a:lnTo>
                    <a:pt x="0" y="366262"/>
                  </a:lnTo>
                  <a:lnTo>
                    <a:pt x="88" y="364054"/>
                  </a:lnTo>
                  <a:lnTo>
                    <a:pt x="88" y="368469"/>
                  </a:lnTo>
                  <a:lnTo>
                    <a:pt x="797" y="372827"/>
                  </a:lnTo>
                  <a:lnTo>
                    <a:pt x="2195" y="377014"/>
                  </a:lnTo>
                  <a:lnTo>
                    <a:pt x="4246" y="380923"/>
                  </a:lnTo>
                  <a:lnTo>
                    <a:pt x="6898" y="384452"/>
                  </a:lnTo>
                  <a:lnTo>
                    <a:pt x="10082" y="387511"/>
                  </a:lnTo>
                  <a:lnTo>
                    <a:pt x="13716" y="390019"/>
                  </a:lnTo>
                  <a:lnTo>
                    <a:pt x="17704" y="391911"/>
                  </a:lnTo>
                  <a:lnTo>
                    <a:pt x="21944" y="393139"/>
                  </a:lnTo>
                  <a:lnTo>
                    <a:pt x="26327" y="393671"/>
                  </a:lnTo>
                  <a:close/>
                </a:path>
              </a:pathLst>
            </a:custGeom>
            <a:solidFill>
              <a:srgbClr val="4472C4">
                <a:alpha val="100000"/>
              </a:srgbClr>
            </a:solidFill>
          </p:spPr>
          <p:txBody>
            <a:bodyPr/>
            <a:lstStyle/>
            <a:p>
              <a:endParaRPr sz="2000"/>
            </a:p>
          </p:txBody>
        </p:sp>
        <p:sp>
          <p:nvSpPr>
            <p:cNvPr id="34" name="tx9">
              <a:extLst>
                <a:ext uri="{FF2B5EF4-FFF2-40B4-BE49-F238E27FC236}">
                  <a16:creationId xmlns:a16="http://schemas.microsoft.com/office/drawing/2014/main" id="{5A54EF7E-F5C5-8503-9D65-E16062F11050}"/>
                </a:ext>
              </a:extLst>
            </p:cNvPr>
            <p:cNvSpPr/>
            <p:nvPr/>
          </p:nvSpPr>
          <p:spPr>
            <a:xfrm>
              <a:off x="2362994" y="3308308"/>
              <a:ext cx="397540"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sz="1200">
                  <a:solidFill>
                    <a:srgbClr val="FFFFFF">
                      <a:alpha val="100000"/>
                    </a:srgbClr>
                  </a:solidFill>
                  <a:cs typeface="Arial"/>
                </a:rPr>
                <a:t>96%</a:t>
              </a:r>
            </a:p>
          </p:txBody>
        </p:sp>
        <p:sp>
          <p:nvSpPr>
            <p:cNvPr id="35" name="tx12">
              <a:extLst>
                <a:ext uri="{FF2B5EF4-FFF2-40B4-BE49-F238E27FC236}">
                  <a16:creationId xmlns:a16="http://schemas.microsoft.com/office/drawing/2014/main" id="{2585AB11-7864-C15F-36D0-780DCF34BAD5}"/>
                </a:ext>
              </a:extLst>
            </p:cNvPr>
            <p:cNvSpPr/>
            <p:nvPr/>
          </p:nvSpPr>
          <p:spPr>
            <a:xfrm>
              <a:off x="2198370" y="1860624"/>
              <a:ext cx="264677" cy="197247"/>
            </a:xfrm>
            <a:prstGeom prst="rect">
              <a:avLst/>
            </a:prstGeom>
            <a:solidFill>
              <a:srgbClr val="8FAADC"/>
            </a:solidFill>
          </p:spPr>
          <p:txBody>
            <a:bodyPr wrap="none" lIns="0" tIns="0" rIns="0" bIns="0" anchor="ctr" anchorCtr="1"/>
            <a:lstStyle/>
            <a:p>
              <a:pPr marL="0" marR="0" indent="0" algn="l">
                <a:lnSpc>
                  <a:spcPts val="1103"/>
                </a:lnSpc>
                <a:spcBef>
                  <a:spcPts val="0"/>
                </a:spcBef>
                <a:spcAft>
                  <a:spcPts val="0"/>
                </a:spcAft>
              </a:pPr>
              <a:r>
                <a:rPr lang="en-US" sz="1200">
                  <a:solidFill>
                    <a:srgbClr val="FFFFFF">
                      <a:alpha val="100000"/>
                    </a:srgbClr>
                  </a:solidFill>
                  <a:cs typeface="Arial"/>
                </a:rPr>
                <a:t>3</a:t>
              </a:r>
              <a:r>
                <a:rPr sz="1200">
                  <a:solidFill>
                    <a:srgbClr val="FFFFFF">
                      <a:alpha val="100000"/>
                    </a:srgbClr>
                  </a:solidFill>
                  <a:cs typeface="Arial"/>
                </a:rPr>
                <a:t>%</a:t>
              </a:r>
            </a:p>
          </p:txBody>
        </p:sp>
        <p:sp>
          <p:nvSpPr>
            <p:cNvPr id="36" name="pg13">
              <a:extLst>
                <a:ext uri="{FF2B5EF4-FFF2-40B4-BE49-F238E27FC236}">
                  <a16:creationId xmlns:a16="http://schemas.microsoft.com/office/drawing/2014/main" id="{4E81A085-8DE6-2F8D-BFB0-F7D3126CBB5C}"/>
                </a:ext>
              </a:extLst>
            </p:cNvPr>
            <p:cNvSpPr/>
            <p:nvPr/>
          </p:nvSpPr>
          <p:spPr>
            <a:xfrm>
              <a:off x="2485343" y="1753581"/>
              <a:ext cx="218957" cy="195581"/>
            </a:xfrm>
            <a:custGeom>
              <a:avLst/>
              <a:gdLst/>
              <a:ahLst/>
              <a:cxnLst/>
              <a:rect l="0" t="0" r="0" b="0"/>
              <a:pathLst>
                <a:path w="411006" h="393694">
                  <a:moveTo>
                    <a:pt x="27431" y="393694"/>
                  </a:moveTo>
                  <a:lnTo>
                    <a:pt x="383574" y="393694"/>
                  </a:lnTo>
                  <a:lnTo>
                    <a:pt x="382469" y="393671"/>
                  </a:lnTo>
                  <a:lnTo>
                    <a:pt x="386880" y="393494"/>
                  </a:lnTo>
                  <a:lnTo>
                    <a:pt x="391206" y="392611"/>
                  </a:lnTo>
                  <a:lnTo>
                    <a:pt x="395333" y="391045"/>
                  </a:lnTo>
                  <a:lnTo>
                    <a:pt x="399157" y="388838"/>
                  </a:lnTo>
                  <a:lnTo>
                    <a:pt x="402576" y="386046"/>
                  </a:lnTo>
                  <a:lnTo>
                    <a:pt x="405504" y="382741"/>
                  </a:lnTo>
                  <a:lnTo>
                    <a:pt x="407863" y="379010"/>
                  </a:lnTo>
                  <a:lnTo>
                    <a:pt x="409594" y="374949"/>
                  </a:lnTo>
                  <a:lnTo>
                    <a:pt x="410650" y="370662"/>
                  </a:lnTo>
                  <a:lnTo>
                    <a:pt x="411006" y="366262"/>
                  </a:lnTo>
                  <a:lnTo>
                    <a:pt x="411006" y="27432"/>
                  </a:lnTo>
                  <a:lnTo>
                    <a:pt x="410650" y="23031"/>
                  </a:lnTo>
                  <a:lnTo>
                    <a:pt x="409594" y="18745"/>
                  </a:lnTo>
                  <a:lnTo>
                    <a:pt x="407863" y="14683"/>
                  </a:lnTo>
                  <a:lnTo>
                    <a:pt x="405504" y="10952"/>
                  </a:lnTo>
                  <a:lnTo>
                    <a:pt x="402576" y="7647"/>
                  </a:lnTo>
                  <a:lnTo>
                    <a:pt x="399157" y="4855"/>
                  </a:lnTo>
                  <a:lnTo>
                    <a:pt x="395333" y="2648"/>
                  </a:lnTo>
                  <a:lnTo>
                    <a:pt x="391206" y="1083"/>
                  </a:lnTo>
                  <a:lnTo>
                    <a:pt x="386880" y="200"/>
                  </a:lnTo>
                  <a:lnTo>
                    <a:pt x="383574" y="0"/>
                  </a:lnTo>
                  <a:lnTo>
                    <a:pt x="27431" y="0"/>
                  </a:lnTo>
                  <a:lnTo>
                    <a:pt x="30738" y="200"/>
                  </a:lnTo>
                  <a:lnTo>
                    <a:pt x="26327" y="22"/>
                  </a:lnTo>
                  <a:lnTo>
                    <a:pt x="21944" y="554"/>
                  </a:lnTo>
                  <a:lnTo>
                    <a:pt x="17704" y="1782"/>
                  </a:lnTo>
                  <a:lnTo>
                    <a:pt x="13716" y="3675"/>
                  </a:lnTo>
                  <a:lnTo>
                    <a:pt x="10082" y="6183"/>
                  </a:lnTo>
                  <a:lnTo>
                    <a:pt x="6898" y="9241"/>
                  </a:lnTo>
                  <a:lnTo>
                    <a:pt x="4246" y="12770"/>
                  </a:lnTo>
                  <a:lnTo>
                    <a:pt x="2195" y="16679"/>
                  </a:lnTo>
                  <a:lnTo>
                    <a:pt x="797" y="20867"/>
                  </a:lnTo>
                  <a:lnTo>
                    <a:pt x="88" y="25224"/>
                  </a:lnTo>
                  <a:lnTo>
                    <a:pt x="0" y="27432"/>
                  </a:lnTo>
                  <a:lnTo>
                    <a:pt x="0" y="366262"/>
                  </a:lnTo>
                  <a:lnTo>
                    <a:pt x="88" y="364054"/>
                  </a:lnTo>
                  <a:lnTo>
                    <a:pt x="88" y="368469"/>
                  </a:lnTo>
                  <a:lnTo>
                    <a:pt x="797" y="372827"/>
                  </a:lnTo>
                  <a:lnTo>
                    <a:pt x="2195" y="377014"/>
                  </a:lnTo>
                  <a:lnTo>
                    <a:pt x="4246" y="380923"/>
                  </a:lnTo>
                  <a:lnTo>
                    <a:pt x="6898" y="384452"/>
                  </a:lnTo>
                  <a:lnTo>
                    <a:pt x="10082" y="387511"/>
                  </a:lnTo>
                  <a:lnTo>
                    <a:pt x="13716" y="390019"/>
                  </a:lnTo>
                  <a:lnTo>
                    <a:pt x="17704" y="391911"/>
                  </a:lnTo>
                  <a:lnTo>
                    <a:pt x="21944" y="393139"/>
                  </a:lnTo>
                  <a:lnTo>
                    <a:pt x="26327" y="393671"/>
                  </a:lnTo>
                  <a:close/>
                </a:path>
              </a:pathLst>
            </a:custGeom>
            <a:solidFill>
              <a:srgbClr val="A5A5A5">
                <a:alpha val="100000"/>
              </a:srgbClr>
            </a:solidFill>
          </p:spPr>
          <p:txBody>
            <a:bodyPr/>
            <a:lstStyle/>
            <a:p>
              <a:endParaRPr sz="2000"/>
            </a:p>
          </p:txBody>
        </p:sp>
        <p:sp>
          <p:nvSpPr>
            <p:cNvPr id="37" name="tx15">
              <a:extLst>
                <a:ext uri="{FF2B5EF4-FFF2-40B4-BE49-F238E27FC236}">
                  <a16:creationId xmlns:a16="http://schemas.microsoft.com/office/drawing/2014/main" id="{1D785674-FB1B-9985-CD7D-9B099784A714}"/>
                </a:ext>
              </a:extLst>
            </p:cNvPr>
            <p:cNvSpPr/>
            <p:nvPr/>
          </p:nvSpPr>
          <p:spPr>
            <a:xfrm>
              <a:off x="2436259" y="1788011"/>
              <a:ext cx="319566"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lang="en-US" sz="1200">
                  <a:solidFill>
                    <a:srgbClr val="FFFFFF">
                      <a:alpha val="100000"/>
                    </a:srgbClr>
                  </a:solidFill>
                  <a:cs typeface="Arial"/>
                </a:rPr>
                <a:t>1</a:t>
              </a:r>
              <a:r>
                <a:rPr sz="1200">
                  <a:solidFill>
                    <a:srgbClr val="FFFFFF">
                      <a:alpha val="100000"/>
                    </a:srgbClr>
                  </a:solidFill>
                  <a:cs typeface="Arial"/>
                </a:rPr>
                <a:t>%</a:t>
              </a:r>
            </a:p>
          </p:txBody>
        </p:sp>
        <p:sp>
          <p:nvSpPr>
            <p:cNvPr id="38" name="tx16">
              <a:extLst>
                <a:ext uri="{FF2B5EF4-FFF2-40B4-BE49-F238E27FC236}">
                  <a16:creationId xmlns:a16="http://schemas.microsoft.com/office/drawing/2014/main" id="{95C35D71-B9ED-BBD6-5021-DCE4CDA2BE30}"/>
                </a:ext>
              </a:extLst>
            </p:cNvPr>
            <p:cNvSpPr/>
            <p:nvPr/>
          </p:nvSpPr>
          <p:spPr>
            <a:xfrm>
              <a:off x="3693898" y="2407072"/>
              <a:ext cx="1338336" cy="143023"/>
            </a:xfrm>
            <a:prstGeom prst="rect">
              <a:avLst/>
            </a:prstGeom>
            <a:noFill/>
          </p:spPr>
          <p:txBody>
            <a:bodyPr wrap="none" lIns="0" tIns="0" rIns="0" bIns="0" anchor="ctr" anchorCtr="1"/>
            <a:lstStyle/>
            <a:p>
              <a:pPr marL="0" marR="0" indent="0" algn="l">
                <a:lnSpc>
                  <a:spcPts val="1200"/>
                </a:lnSpc>
                <a:spcBef>
                  <a:spcPts val="0"/>
                </a:spcBef>
                <a:spcAft>
                  <a:spcPts val="0"/>
                </a:spcAft>
              </a:pPr>
              <a:r>
                <a:rPr sz="1400">
                  <a:solidFill>
                    <a:srgbClr val="000000">
                      <a:alpha val="100000"/>
                    </a:srgbClr>
                  </a:solidFill>
                  <a:cs typeface="Arial"/>
                </a:rPr>
                <a:t>Research Site</a:t>
              </a:r>
              <a:endParaRPr lang="en-US" sz="1400">
                <a:solidFill>
                  <a:srgbClr val="000000">
                    <a:alpha val="100000"/>
                  </a:srgbClr>
                </a:solidFill>
                <a:cs typeface="Arial"/>
              </a:endParaRPr>
            </a:p>
            <a:p>
              <a:pPr marL="0" marR="0" indent="0" algn="l">
                <a:lnSpc>
                  <a:spcPts val="1200"/>
                </a:lnSpc>
                <a:spcBef>
                  <a:spcPts val="0"/>
                </a:spcBef>
                <a:spcAft>
                  <a:spcPts val="0"/>
                </a:spcAft>
              </a:pPr>
              <a:r>
                <a:rPr sz="1400">
                  <a:solidFill>
                    <a:srgbClr val="000000">
                      <a:alpha val="100000"/>
                    </a:srgbClr>
                  </a:solidFill>
                  <a:cs typeface="Arial"/>
                </a:rPr>
                <a:t>Type</a:t>
              </a:r>
            </a:p>
          </p:txBody>
        </p:sp>
        <p:sp>
          <p:nvSpPr>
            <p:cNvPr id="39" name="rc17">
              <a:extLst>
                <a:ext uri="{FF2B5EF4-FFF2-40B4-BE49-F238E27FC236}">
                  <a16:creationId xmlns:a16="http://schemas.microsoft.com/office/drawing/2014/main" id="{8BE347CF-DF0E-CCFD-9450-0129B8D3EEDF}"/>
                </a:ext>
              </a:extLst>
            </p:cNvPr>
            <p:cNvSpPr/>
            <p:nvPr/>
          </p:nvSpPr>
          <p:spPr>
            <a:xfrm>
              <a:off x="3937988" y="2651048"/>
              <a:ext cx="201456" cy="201456"/>
            </a:xfrm>
            <a:prstGeom prst="rect">
              <a:avLst/>
            </a:prstGeom>
            <a:solidFill>
              <a:srgbClr val="4472C4">
                <a:alpha val="100000"/>
              </a:srgbClr>
            </a:solidFill>
          </p:spPr>
          <p:txBody>
            <a:bodyPr/>
            <a:lstStyle/>
            <a:p>
              <a:endParaRPr sz="2000"/>
            </a:p>
          </p:txBody>
        </p:sp>
        <p:sp>
          <p:nvSpPr>
            <p:cNvPr id="40" name="rc18">
              <a:extLst>
                <a:ext uri="{FF2B5EF4-FFF2-40B4-BE49-F238E27FC236}">
                  <a16:creationId xmlns:a16="http://schemas.microsoft.com/office/drawing/2014/main" id="{4AFC8447-B43A-6208-3E26-5932D88A29DA}"/>
                </a:ext>
              </a:extLst>
            </p:cNvPr>
            <p:cNvSpPr/>
            <p:nvPr/>
          </p:nvSpPr>
          <p:spPr>
            <a:xfrm>
              <a:off x="3937988" y="2870504"/>
              <a:ext cx="201456" cy="201456"/>
            </a:xfrm>
            <a:prstGeom prst="rect">
              <a:avLst/>
            </a:prstGeom>
            <a:solidFill>
              <a:srgbClr val="8FAADC">
                <a:alpha val="100000"/>
              </a:srgbClr>
            </a:solidFill>
          </p:spPr>
          <p:txBody>
            <a:bodyPr/>
            <a:lstStyle/>
            <a:p>
              <a:endParaRPr sz="2000"/>
            </a:p>
          </p:txBody>
        </p:sp>
        <p:sp>
          <p:nvSpPr>
            <p:cNvPr id="41" name="rc19">
              <a:extLst>
                <a:ext uri="{FF2B5EF4-FFF2-40B4-BE49-F238E27FC236}">
                  <a16:creationId xmlns:a16="http://schemas.microsoft.com/office/drawing/2014/main" id="{0D3563B5-8367-6F38-B37F-E3A71B3AF230}"/>
                </a:ext>
              </a:extLst>
            </p:cNvPr>
            <p:cNvSpPr/>
            <p:nvPr/>
          </p:nvSpPr>
          <p:spPr>
            <a:xfrm>
              <a:off x="3937988" y="3089960"/>
              <a:ext cx="201456" cy="201456"/>
            </a:xfrm>
            <a:prstGeom prst="rect">
              <a:avLst/>
            </a:prstGeom>
            <a:solidFill>
              <a:srgbClr val="A5A5A5">
                <a:alpha val="100000"/>
              </a:srgbClr>
            </a:solidFill>
          </p:spPr>
          <p:txBody>
            <a:bodyPr/>
            <a:lstStyle/>
            <a:p>
              <a:endParaRPr sz="2000"/>
            </a:p>
          </p:txBody>
        </p:sp>
        <p:sp>
          <p:nvSpPr>
            <p:cNvPr id="42" name="tx20">
              <a:extLst>
                <a:ext uri="{FF2B5EF4-FFF2-40B4-BE49-F238E27FC236}">
                  <a16:creationId xmlns:a16="http://schemas.microsoft.com/office/drawing/2014/main" id="{D1C631CA-1510-8C2B-10CF-77A9251CFB8B}"/>
                </a:ext>
              </a:extLst>
            </p:cNvPr>
            <p:cNvSpPr/>
            <p:nvPr/>
          </p:nvSpPr>
          <p:spPr>
            <a:xfrm>
              <a:off x="4224359" y="2708139"/>
              <a:ext cx="162639" cy="87272"/>
            </a:xfrm>
            <a:prstGeom prst="rect">
              <a:avLst/>
            </a:prstGeom>
            <a:noFill/>
          </p:spPr>
          <p:txBody>
            <a:bodyPr wrap="none" lIns="0" tIns="0" rIns="0" bIns="0" anchor="ctr" anchorCtr="1"/>
            <a:lstStyle/>
            <a:p>
              <a:pPr marL="0" marR="0" indent="0" algn="l">
                <a:lnSpc>
                  <a:spcPts val="960"/>
                </a:lnSpc>
                <a:spcBef>
                  <a:spcPts val="0"/>
                </a:spcBef>
                <a:spcAft>
                  <a:spcPts val="0"/>
                </a:spcAft>
              </a:pPr>
              <a:r>
                <a:rPr sz="1000">
                  <a:solidFill>
                    <a:srgbClr val="000000">
                      <a:alpha val="100000"/>
                    </a:srgbClr>
                  </a:solidFill>
                  <a:cs typeface="Arial"/>
                </a:rPr>
                <a:t>VA</a:t>
              </a:r>
            </a:p>
          </p:txBody>
        </p:sp>
        <p:sp>
          <p:nvSpPr>
            <p:cNvPr id="43" name="tx21">
              <a:extLst>
                <a:ext uri="{FF2B5EF4-FFF2-40B4-BE49-F238E27FC236}">
                  <a16:creationId xmlns:a16="http://schemas.microsoft.com/office/drawing/2014/main" id="{321016F8-1895-B40F-DE25-5E2163ABE2C3}"/>
                </a:ext>
              </a:extLst>
            </p:cNvPr>
            <p:cNvSpPr/>
            <p:nvPr/>
          </p:nvSpPr>
          <p:spPr>
            <a:xfrm>
              <a:off x="4224359" y="2924619"/>
              <a:ext cx="392965" cy="90249"/>
            </a:xfrm>
            <a:prstGeom prst="rect">
              <a:avLst/>
            </a:prstGeom>
            <a:noFill/>
          </p:spPr>
          <p:txBody>
            <a:bodyPr wrap="none" lIns="0" tIns="0" rIns="0" bIns="0" anchor="ctr" anchorCtr="1"/>
            <a:lstStyle/>
            <a:p>
              <a:pPr marL="0" marR="0" indent="0" algn="l">
                <a:lnSpc>
                  <a:spcPts val="960"/>
                </a:lnSpc>
                <a:spcBef>
                  <a:spcPts val="0"/>
                </a:spcBef>
                <a:spcAft>
                  <a:spcPts val="0"/>
                </a:spcAft>
              </a:pPr>
              <a:r>
                <a:rPr sz="1000">
                  <a:solidFill>
                    <a:srgbClr val="000000">
                      <a:alpha val="100000"/>
                    </a:srgbClr>
                  </a:solidFill>
                  <a:cs typeface="Arial"/>
                </a:rPr>
                <a:t>Civilian</a:t>
              </a:r>
            </a:p>
          </p:txBody>
        </p:sp>
        <p:sp>
          <p:nvSpPr>
            <p:cNvPr id="44" name="tx22">
              <a:extLst>
                <a:ext uri="{FF2B5EF4-FFF2-40B4-BE49-F238E27FC236}">
                  <a16:creationId xmlns:a16="http://schemas.microsoft.com/office/drawing/2014/main" id="{56E097B6-D5FF-3092-6492-621C54E81403}"/>
                </a:ext>
              </a:extLst>
            </p:cNvPr>
            <p:cNvSpPr/>
            <p:nvPr/>
          </p:nvSpPr>
          <p:spPr>
            <a:xfrm>
              <a:off x="4224359" y="3144015"/>
              <a:ext cx="304919" cy="90308"/>
            </a:xfrm>
            <a:prstGeom prst="rect">
              <a:avLst/>
            </a:prstGeom>
            <a:noFill/>
          </p:spPr>
          <p:txBody>
            <a:bodyPr wrap="none" lIns="0" tIns="0" rIns="0" bIns="0" anchor="ctr" anchorCtr="1"/>
            <a:lstStyle/>
            <a:p>
              <a:pPr marL="0" marR="0" indent="0" algn="l">
                <a:lnSpc>
                  <a:spcPts val="960"/>
                </a:lnSpc>
                <a:spcBef>
                  <a:spcPts val="0"/>
                </a:spcBef>
                <a:spcAft>
                  <a:spcPts val="0"/>
                </a:spcAft>
              </a:pPr>
              <a:r>
                <a:rPr sz="1000">
                  <a:solidFill>
                    <a:srgbClr val="000000">
                      <a:alpha val="100000"/>
                    </a:srgbClr>
                  </a:solidFill>
                  <a:cs typeface="Arial"/>
                </a:rPr>
                <a:t>Other</a:t>
              </a:r>
            </a:p>
          </p:txBody>
        </p:sp>
        <p:sp>
          <p:nvSpPr>
            <p:cNvPr id="45" name="tx23">
              <a:extLst>
                <a:ext uri="{FF2B5EF4-FFF2-40B4-BE49-F238E27FC236}">
                  <a16:creationId xmlns:a16="http://schemas.microsoft.com/office/drawing/2014/main" id="{D120212A-51D4-6BD1-63CA-CBA47C3FD977}"/>
                </a:ext>
              </a:extLst>
            </p:cNvPr>
            <p:cNvSpPr/>
            <p:nvPr/>
          </p:nvSpPr>
          <p:spPr>
            <a:xfrm>
              <a:off x="1001428" y="1090988"/>
              <a:ext cx="2987605" cy="171628"/>
            </a:xfrm>
            <a:prstGeom prst="rect">
              <a:avLst/>
            </a:prstGeom>
            <a:noFill/>
          </p:spPr>
          <p:txBody>
            <a:bodyPr wrap="none" lIns="0" tIns="0" rIns="0" bIns="0" anchor="ctr" anchorCtr="1"/>
            <a:lstStyle/>
            <a:p>
              <a:pPr marL="0" marR="0" indent="0" algn="l">
                <a:lnSpc>
                  <a:spcPts val="1439"/>
                </a:lnSpc>
                <a:spcBef>
                  <a:spcPts val="0"/>
                </a:spcBef>
                <a:spcAft>
                  <a:spcPts val="0"/>
                </a:spcAft>
              </a:pPr>
              <a:r>
                <a:rPr sz="1600" b="1">
                  <a:solidFill>
                    <a:srgbClr val="000000">
                      <a:alpha val="100000"/>
                    </a:srgbClr>
                  </a:solidFill>
                  <a:cs typeface="Arial"/>
                </a:rPr>
                <a:t>Distribution of Research Site Type</a:t>
              </a:r>
            </a:p>
          </p:txBody>
        </p:sp>
      </p:grpSp>
      <p:grpSp>
        <p:nvGrpSpPr>
          <p:cNvPr id="83" name="Group 82">
            <a:extLst>
              <a:ext uri="{FF2B5EF4-FFF2-40B4-BE49-F238E27FC236}">
                <a16:creationId xmlns:a16="http://schemas.microsoft.com/office/drawing/2014/main" id="{83B10554-553A-1814-78AC-79471E510EA0}"/>
              </a:ext>
            </a:extLst>
          </p:cNvPr>
          <p:cNvGrpSpPr/>
          <p:nvPr/>
        </p:nvGrpSpPr>
        <p:grpSpPr>
          <a:xfrm>
            <a:off x="4256412" y="2295918"/>
            <a:ext cx="4027436" cy="3188614"/>
            <a:chOff x="1182738" y="1006342"/>
            <a:chExt cx="4027436" cy="3188614"/>
          </a:xfrm>
        </p:grpSpPr>
        <p:grpSp>
          <p:nvGrpSpPr>
            <p:cNvPr id="84" name="Group 83">
              <a:extLst>
                <a:ext uri="{FF2B5EF4-FFF2-40B4-BE49-F238E27FC236}">
                  <a16:creationId xmlns:a16="http://schemas.microsoft.com/office/drawing/2014/main" id="{1ADE9685-C325-ECD5-DCDD-8025CFB052FA}"/>
                </a:ext>
              </a:extLst>
            </p:cNvPr>
            <p:cNvGrpSpPr/>
            <p:nvPr/>
          </p:nvGrpSpPr>
          <p:grpSpPr>
            <a:xfrm>
              <a:off x="1182738" y="1006342"/>
              <a:ext cx="4027436" cy="3188614"/>
              <a:chOff x="1182738" y="1006342"/>
              <a:chExt cx="4027436" cy="3188614"/>
            </a:xfrm>
          </p:grpSpPr>
          <p:sp>
            <p:nvSpPr>
              <p:cNvPr id="88" name="pg4">
                <a:extLst>
                  <a:ext uri="{FF2B5EF4-FFF2-40B4-BE49-F238E27FC236}">
                    <a16:creationId xmlns:a16="http://schemas.microsoft.com/office/drawing/2014/main" id="{DA79C221-4CD9-9923-619F-EC22BFFC5424}"/>
                  </a:ext>
                </a:extLst>
              </p:cNvPr>
              <p:cNvSpPr/>
              <p:nvPr/>
            </p:nvSpPr>
            <p:spPr>
              <a:xfrm>
                <a:off x="1247501" y="1530310"/>
                <a:ext cx="2664687" cy="2664646"/>
              </a:xfrm>
              <a:custGeom>
                <a:avLst/>
                <a:gdLst/>
                <a:ahLst/>
                <a:cxnLst/>
                <a:rect l="0" t="0" r="0" b="0"/>
                <a:pathLst>
                  <a:path w="2664687" h="2664646">
                    <a:moveTo>
                      <a:pt x="1332376" y="1332382"/>
                    </a:moveTo>
                    <a:lnTo>
                      <a:pt x="1322760" y="1287455"/>
                    </a:lnTo>
                    <a:lnTo>
                      <a:pt x="1313145" y="1242528"/>
                    </a:lnTo>
                    <a:lnTo>
                      <a:pt x="1303529" y="1197601"/>
                    </a:lnTo>
                    <a:lnTo>
                      <a:pt x="1293914" y="1152675"/>
                    </a:lnTo>
                    <a:lnTo>
                      <a:pt x="1284298" y="1107748"/>
                    </a:lnTo>
                    <a:lnTo>
                      <a:pt x="1274683" y="1062821"/>
                    </a:lnTo>
                    <a:lnTo>
                      <a:pt x="1265067" y="1017894"/>
                    </a:lnTo>
                    <a:lnTo>
                      <a:pt x="1255452" y="972968"/>
                    </a:lnTo>
                    <a:lnTo>
                      <a:pt x="1245836" y="928041"/>
                    </a:lnTo>
                    <a:lnTo>
                      <a:pt x="1236221" y="883114"/>
                    </a:lnTo>
                    <a:lnTo>
                      <a:pt x="1226605" y="838187"/>
                    </a:lnTo>
                    <a:lnTo>
                      <a:pt x="1216990" y="793261"/>
                    </a:lnTo>
                    <a:lnTo>
                      <a:pt x="1207374" y="748334"/>
                    </a:lnTo>
                    <a:lnTo>
                      <a:pt x="1197759" y="703407"/>
                    </a:lnTo>
                    <a:lnTo>
                      <a:pt x="1188143" y="658480"/>
                    </a:lnTo>
                    <a:lnTo>
                      <a:pt x="1178528" y="613554"/>
                    </a:lnTo>
                    <a:lnTo>
                      <a:pt x="1168912" y="568627"/>
                    </a:lnTo>
                    <a:lnTo>
                      <a:pt x="1159297" y="523700"/>
                    </a:lnTo>
                    <a:lnTo>
                      <a:pt x="1149681" y="478773"/>
                    </a:lnTo>
                    <a:lnTo>
                      <a:pt x="1140066" y="433847"/>
                    </a:lnTo>
                    <a:lnTo>
                      <a:pt x="1130450" y="388920"/>
                    </a:lnTo>
                    <a:lnTo>
                      <a:pt x="1120835" y="343993"/>
                    </a:lnTo>
                    <a:lnTo>
                      <a:pt x="1111219" y="299066"/>
                    </a:lnTo>
                    <a:lnTo>
                      <a:pt x="1101604" y="254140"/>
                    </a:lnTo>
                    <a:lnTo>
                      <a:pt x="1091988" y="209213"/>
                    </a:lnTo>
                    <a:lnTo>
                      <a:pt x="1082373" y="164286"/>
                    </a:lnTo>
                    <a:lnTo>
                      <a:pt x="1072757" y="119359"/>
                    </a:lnTo>
                    <a:lnTo>
                      <a:pt x="1063142" y="74433"/>
                    </a:lnTo>
                    <a:lnTo>
                      <a:pt x="1053526" y="29506"/>
                    </a:lnTo>
                    <a:lnTo>
                      <a:pt x="1009497" y="39713"/>
                    </a:lnTo>
                    <a:lnTo>
                      <a:pt x="965839" y="51408"/>
                    </a:lnTo>
                    <a:lnTo>
                      <a:pt x="922603" y="64577"/>
                    </a:lnTo>
                    <a:lnTo>
                      <a:pt x="879838" y="79205"/>
                    </a:lnTo>
                    <a:lnTo>
                      <a:pt x="837594" y="95275"/>
                    </a:lnTo>
                    <a:lnTo>
                      <a:pt x="795920" y="112768"/>
                    </a:lnTo>
                    <a:lnTo>
                      <a:pt x="754862" y="131665"/>
                    </a:lnTo>
                    <a:lnTo>
                      <a:pt x="714470" y="151943"/>
                    </a:lnTo>
                    <a:lnTo>
                      <a:pt x="674788" y="173580"/>
                    </a:lnTo>
                    <a:lnTo>
                      <a:pt x="635863" y="196550"/>
                    </a:lnTo>
                    <a:lnTo>
                      <a:pt x="597740" y="220828"/>
                    </a:lnTo>
                    <a:lnTo>
                      <a:pt x="560462" y="246384"/>
                    </a:lnTo>
                    <a:lnTo>
                      <a:pt x="524072" y="273190"/>
                    </a:lnTo>
                    <a:lnTo>
                      <a:pt x="488612" y="301215"/>
                    </a:lnTo>
                    <a:lnTo>
                      <a:pt x="454123" y="330426"/>
                    </a:lnTo>
                    <a:lnTo>
                      <a:pt x="420645" y="360790"/>
                    </a:lnTo>
                    <a:lnTo>
                      <a:pt x="388216" y="392273"/>
                    </a:lnTo>
                    <a:lnTo>
                      <a:pt x="356873" y="424837"/>
                    </a:lnTo>
                    <a:lnTo>
                      <a:pt x="326653" y="458445"/>
                    </a:lnTo>
                    <a:lnTo>
                      <a:pt x="297591" y="493059"/>
                    </a:lnTo>
                    <a:lnTo>
                      <a:pt x="269718" y="528639"/>
                    </a:lnTo>
                    <a:lnTo>
                      <a:pt x="243069" y="565144"/>
                    </a:lnTo>
                    <a:lnTo>
                      <a:pt x="217673" y="602532"/>
                    </a:lnTo>
                    <a:lnTo>
                      <a:pt x="193560" y="640759"/>
                    </a:lnTo>
                    <a:lnTo>
                      <a:pt x="170758" y="679782"/>
                    </a:lnTo>
                    <a:lnTo>
                      <a:pt x="149292" y="719557"/>
                    </a:lnTo>
                    <a:lnTo>
                      <a:pt x="129187" y="760036"/>
                    </a:lnTo>
                    <a:lnTo>
                      <a:pt x="110467" y="801174"/>
                    </a:lnTo>
                    <a:lnTo>
                      <a:pt x="93153" y="842924"/>
                    </a:lnTo>
                    <a:lnTo>
                      <a:pt x="77265" y="885236"/>
                    </a:lnTo>
                    <a:lnTo>
                      <a:pt x="62821" y="928063"/>
                    </a:lnTo>
                    <a:lnTo>
                      <a:pt x="49838" y="971355"/>
                    </a:lnTo>
                    <a:lnTo>
                      <a:pt x="38331" y="1015063"/>
                    </a:lnTo>
                    <a:lnTo>
                      <a:pt x="28313" y="1059136"/>
                    </a:lnTo>
                    <a:lnTo>
                      <a:pt x="19796" y="1103524"/>
                    </a:lnTo>
                    <a:lnTo>
                      <a:pt x="12789" y="1148174"/>
                    </a:lnTo>
                    <a:lnTo>
                      <a:pt x="7300" y="1193037"/>
                    </a:lnTo>
                    <a:lnTo>
                      <a:pt x="3336" y="1238060"/>
                    </a:lnTo>
                    <a:lnTo>
                      <a:pt x="902" y="1283191"/>
                    </a:lnTo>
                    <a:lnTo>
                      <a:pt x="0" y="1328380"/>
                    </a:lnTo>
                    <a:lnTo>
                      <a:pt x="630" y="1373572"/>
                    </a:lnTo>
                    <a:lnTo>
                      <a:pt x="2794" y="1418718"/>
                    </a:lnTo>
                    <a:lnTo>
                      <a:pt x="6487" y="1463764"/>
                    </a:lnTo>
                    <a:lnTo>
                      <a:pt x="11706" y="1508658"/>
                    </a:lnTo>
                    <a:lnTo>
                      <a:pt x="18445" y="1553350"/>
                    </a:lnTo>
                    <a:lnTo>
                      <a:pt x="26695" y="1597788"/>
                    </a:lnTo>
                    <a:lnTo>
                      <a:pt x="36448" y="1641920"/>
                    </a:lnTo>
                    <a:lnTo>
                      <a:pt x="47693" y="1685696"/>
                    </a:lnTo>
                    <a:lnTo>
                      <a:pt x="60415" y="1729066"/>
                    </a:lnTo>
                    <a:lnTo>
                      <a:pt x="74601" y="1771979"/>
                    </a:lnTo>
                    <a:lnTo>
                      <a:pt x="90235" y="1814386"/>
                    </a:lnTo>
                    <a:lnTo>
                      <a:pt x="107298" y="1856239"/>
                    </a:lnTo>
                    <a:lnTo>
                      <a:pt x="125770" y="1897489"/>
                    </a:lnTo>
                    <a:lnTo>
                      <a:pt x="145632" y="1938088"/>
                    </a:lnTo>
                    <a:lnTo>
                      <a:pt x="166858" y="1977991"/>
                    </a:lnTo>
                    <a:lnTo>
                      <a:pt x="189426" y="2017150"/>
                    </a:lnTo>
                    <a:lnTo>
                      <a:pt x="213309" y="2055522"/>
                    </a:lnTo>
                    <a:lnTo>
                      <a:pt x="238480" y="2093062"/>
                    </a:lnTo>
                    <a:lnTo>
                      <a:pt x="264909" y="2129726"/>
                    </a:lnTo>
                    <a:lnTo>
                      <a:pt x="292567" y="2165472"/>
                    </a:lnTo>
                    <a:lnTo>
                      <a:pt x="321421" y="2200260"/>
                    </a:lnTo>
                    <a:lnTo>
                      <a:pt x="351439" y="2234050"/>
                    </a:lnTo>
                    <a:lnTo>
                      <a:pt x="382586" y="2266802"/>
                    </a:lnTo>
                    <a:lnTo>
                      <a:pt x="414825" y="2298478"/>
                    </a:lnTo>
                    <a:lnTo>
                      <a:pt x="448120" y="2329043"/>
                    </a:lnTo>
                    <a:lnTo>
                      <a:pt x="482433" y="2358461"/>
                    </a:lnTo>
                    <a:lnTo>
                      <a:pt x="517724" y="2386698"/>
                    </a:lnTo>
                    <a:lnTo>
                      <a:pt x="553952" y="2413723"/>
                    </a:lnTo>
                    <a:lnTo>
                      <a:pt x="591076" y="2439502"/>
                    </a:lnTo>
                    <a:lnTo>
                      <a:pt x="629053" y="2464008"/>
                    </a:lnTo>
                    <a:lnTo>
                      <a:pt x="667839" y="2487212"/>
                    </a:lnTo>
                    <a:lnTo>
                      <a:pt x="707390" y="2509087"/>
                    </a:lnTo>
                    <a:lnTo>
                      <a:pt x="747660" y="2529607"/>
                    </a:lnTo>
                    <a:lnTo>
                      <a:pt x="788603" y="2548750"/>
                    </a:lnTo>
                    <a:lnTo>
                      <a:pt x="830171" y="2566494"/>
                    </a:lnTo>
                    <a:lnTo>
                      <a:pt x="872318" y="2582817"/>
                    </a:lnTo>
                    <a:lnTo>
                      <a:pt x="914994" y="2597701"/>
                    </a:lnTo>
                    <a:lnTo>
                      <a:pt x="958150" y="2611130"/>
                    </a:lnTo>
                    <a:lnTo>
                      <a:pt x="1001737" y="2623087"/>
                    </a:lnTo>
                    <a:lnTo>
                      <a:pt x="1045704" y="2633559"/>
                    </a:lnTo>
                    <a:lnTo>
                      <a:pt x="1090002" y="2642533"/>
                    </a:lnTo>
                    <a:lnTo>
                      <a:pt x="1134578" y="2650000"/>
                    </a:lnTo>
                    <a:lnTo>
                      <a:pt x="1179381" y="2655950"/>
                    </a:lnTo>
                    <a:lnTo>
                      <a:pt x="1224361" y="2660378"/>
                    </a:lnTo>
                    <a:lnTo>
                      <a:pt x="1269465" y="2663278"/>
                    </a:lnTo>
                    <a:lnTo>
                      <a:pt x="1314642" y="2664646"/>
                    </a:lnTo>
                    <a:lnTo>
                      <a:pt x="1359838" y="2664481"/>
                    </a:lnTo>
                    <a:lnTo>
                      <a:pt x="1405004" y="2662783"/>
                    </a:lnTo>
                    <a:lnTo>
                      <a:pt x="1450085" y="2659554"/>
                    </a:lnTo>
                    <a:lnTo>
                      <a:pt x="1495032" y="2654798"/>
                    </a:lnTo>
                    <a:lnTo>
                      <a:pt x="1539791" y="2648520"/>
                    </a:lnTo>
                    <a:lnTo>
                      <a:pt x="1584311" y="2640728"/>
                    </a:lnTo>
                    <a:lnTo>
                      <a:pt x="1628541" y="2631430"/>
                    </a:lnTo>
                    <a:lnTo>
                      <a:pt x="1672431" y="2620638"/>
                    </a:lnTo>
                    <a:lnTo>
                      <a:pt x="1715930" y="2608363"/>
                    </a:lnTo>
                    <a:lnTo>
                      <a:pt x="1758987" y="2594620"/>
                    </a:lnTo>
                    <a:lnTo>
                      <a:pt x="1801553" y="2579424"/>
                    </a:lnTo>
                    <a:lnTo>
                      <a:pt x="1843579" y="2562793"/>
                    </a:lnTo>
                    <a:lnTo>
                      <a:pt x="1885017" y="2544747"/>
                    </a:lnTo>
                    <a:lnTo>
                      <a:pt x="1925819" y="2525305"/>
                    </a:lnTo>
                    <a:lnTo>
                      <a:pt x="1965938" y="2504491"/>
                    </a:lnTo>
                    <a:lnTo>
                      <a:pt x="2005328" y="2482328"/>
                    </a:lnTo>
                    <a:lnTo>
                      <a:pt x="2043944" y="2458842"/>
                    </a:lnTo>
                    <a:lnTo>
                      <a:pt x="2081741" y="2434059"/>
                    </a:lnTo>
                    <a:lnTo>
                      <a:pt x="2118676" y="2408009"/>
                    </a:lnTo>
                    <a:lnTo>
                      <a:pt x="2154705" y="2380721"/>
                    </a:lnTo>
                    <a:lnTo>
                      <a:pt x="2189789" y="2352227"/>
                    </a:lnTo>
                    <a:lnTo>
                      <a:pt x="2223886" y="2322559"/>
                    </a:lnTo>
                    <a:lnTo>
                      <a:pt x="2256957" y="2291752"/>
                    </a:lnTo>
                    <a:lnTo>
                      <a:pt x="2288964" y="2259840"/>
                    </a:lnTo>
                    <a:lnTo>
                      <a:pt x="2319871" y="2226862"/>
                    </a:lnTo>
                    <a:lnTo>
                      <a:pt x="2349641" y="2192854"/>
                    </a:lnTo>
                    <a:lnTo>
                      <a:pt x="2378240" y="2157857"/>
                    </a:lnTo>
                    <a:lnTo>
                      <a:pt x="2405636" y="2121909"/>
                    </a:lnTo>
                    <a:lnTo>
                      <a:pt x="2431797" y="2085053"/>
                    </a:lnTo>
                    <a:lnTo>
                      <a:pt x="2456693" y="2047330"/>
                    </a:lnTo>
                    <a:lnTo>
                      <a:pt x="2480295" y="2008785"/>
                    </a:lnTo>
                    <a:lnTo>
                      <a:pt x="2502577" y="1969462"/>
                    </a:lnTo>
                    <a:lnTo>
                      <a:pt x="2523511" y="1929405"/>
                    </a:lnTo>
                    <a:lnTo>
                      <a:pt x="2543075" y="1888662"/>
                    </a:lnTo>
                    <a:lnTo>
                      <a:pt x="2561246" y="1847278"/>
                    </a:lnTo>
                    <a:lnTo>
                      <a:pt x="2578003" y="1805302"/>
                    </a:lnTo>
                    <a:lnTo>
                      <a:pt x="2593327" y="1762782"/>
                    </a:lnTo>
                    <a:lnTo>
                      <a:pt x="2607199" y="1719766"/>
                    </a:lnTo>
                    <a:lnTo>
                      <a:pt x="2619605" y="1676305"/>
                    </a:lnTo>
                    <a:lnTo>
                      <a:pt x="2630529" y="1632448"/>
                    </a:lnTo>
                    <a:lnTo>
                      <a:pt x="2639959" y="1588246"/>
                    </a:lnTo>
                    <a:lnTo>
                      <a:pt x="2647885" y="1543749"/>
                    </a:lnTo>
                    <a:lnTo>
                      <a:pt x="2654297" y="1499009"/>
                    </a:lnTo>
                    <a:lnTo>
                      <a:pt x="2659188" y="1454077"/>
                    </a:lnTo>
                    <a:lnTo>
                      <a:pt x="2662552" y="1409005"/>
                    </a:lnTo>
                    <a:lnTo>
                      <a:pt x="2664386" y="1363845"/>
                    </a:lnTo>
                    <a:lnTo>
                      <a:pt x="2664687" y="1318649"/>
                    </a:lnTo>
                    <a:lnTo>
                      <a:pt x="2663454" y="1273469"/>
                    </a:lnTo>
                    <a:lnTo>
                      <a:pt x="2660690" y="1228356"/>
                    </a:lnTo>
                    <a:lnTo>
                      <a:pt x="2656398" y="1183364"/>
                    </a:lnTo>
                    <a:lnTo>
                      <a:pt x="2650582" y="1138542"/>
                    </a:lnTo>
                    <a:lnTo>
                      <a:pt x="2643249" y="1093944"/>
                    </a:lnTo>
                    <a:lnTo>
                      <a:pt x="2634408" y="1049620"/>
                    </a:lnTo>
                    <a:lnTo>
                      <a:pt x="2624068" y="1005621"/>
                    </a:lnTo>
                    <a:lnTo>
                      <a:pt x="2612242" y="961999"/>
                    </a:lnTo>
                    <a:lnTo>
                      <a:pt x="2598943" y="918802"/>
                    </a:lnTo>
                    <a:lnTo>
                      <a:pt x="2584187" y="876082"/>
                    </a:lnTo>
                    <a:lnTo>
                      <a:pt x="2567991" y="833887"/>
                    </a:lnTo>
                    <a:lnTo>
                      <a:pt x="2550372" y="792265"/>
                    </a:lnTo>
                    <a:lnTo>
                      <a:pt x="2531352" y="751265"/>
                    </a:lnTo>
                    <a:lnTo>
                      <a:pt x="2510952" y="710933"/>
                    </a:lnTo>
                    <a:lnTo>
                      <a:pt x="2489197" y="671317"/>
                    </a:lnTo>
                    <a:lnTo>
                      <a:pt x="2466110" y="632461"/>
                    </a:lnTo>
                    <a:lnTo>
                      <a:pt x="2441718" y="594410"/>
                    </a:lnTo>
                    <a:lnTo>
                      <a:pt x="2416050" y="557209"/>
                    </a:lnTo>
                    <a:lnTo>
                      <a:pt x="2389135" y="520900"/>
                    </a:lnTo>
                    <a:lnTo>
                      <a:pt x="2361003" y="485525"/>
                    </a:lnTo>
                    <a:lnTo>
                      <a:pt x="2331689" y="451124"/>
                    </a:lnTo>
                    <a:lnTo>
                      <a:pt x="2301224" y="417737"/>
                    </a:lnTo>
                    <a:lnTo>
                      <a:pt x="2269644" y="385403"/>
                    </a:lnTo>
                    <a:lnTo>
                      <a:pt x="2236986" y="354158"/>
                    </a:lnTo>
                    <a:lnTo>
                      <a:pt x="2203287" y="324039"/>
                    </a:lnTo>
                    <a:lnTo>
                      <a:pt x="2168586" y="295080"/>
                    </a:lnTo>
                    <a:lnTo>
                      <a:pt x="2132922" y="267315"/>
                    </a:lnTo>
                    <a:lnTo>
                      <a:pt x="2096338" y="240776"/>
                    </a:lnTo>
                    <a:lnTo>
                      <a:pt x="2058874" y="215492"/>
                    </a:lnTo>
                    <a:lnTo>
                      <a:pt x="2020574" y="191494"/>
                    </a:lnTo>
                    <a:lnTo>
                      <a:pt x="1981483" y="168809"/>
                    </a:lnTo>
                    <a:lnTo>
                      <a:pt x="1941644" y="147462"/>
                    </a:lnTo>
                    <a:lnTo>
                      <a:pt x="1901104" y="127479"/>
                    </a:lnTo>
                    <a:lnTo>
                      <a:pt x="1859910" y="108883"/>
                    </a:lnTo>
                    <a:lnTo>
                      <a:pt x="1818109" y="91694"/>
                    </a:lnTo>
                    <a:lnTo>
                      <a:pt x="1775749" y="75933"/>
                    </a:lnTo>
                    <a:lnTo>
                      <a:pt x="1732879" y="61618"/>
                    </a:lnTo>
                    <a:lnTo>
                      <a:pt x="1689548" y="48766"/>
                    </a:lnTo>
                    <a:lnTo>
                      <a:pt x="1645805" y="37390"/>
                    </a:lnTo>
                    <a:lnTo>
                      <a:pt x="1601703" y="27504"/>
                    </a:lnTo>
                    <a:lnTo>
                      <a:pt x="1557290" y="19120"/>
                    </a:lnTo>
                    <a:lnTo>
                      <a:pt x="1512618" y="12247"/>
                    </a:lnTo>
                    <a:lnTo>
                      <a:pt x="1467740" y="6894"/>
                    </a:lnTo>
                    <a:lnTo>
                      <a:pt x="1422705" y="3065"/>
                    </a:lnTo>
                    <a:lnTo>
                      <a:pt x="1377566" y="766"/>
                    </a:lnTo>
                    <a:lnTo>
                      <a:pt x="1332376" y="0"/>
                    </a:lnTo>
                    <a:lnTo>
                      <a:pt x="1332376" y="45944"/>
                    </a:lnTo>
                    <a:lnTo>
                      <a:pt x="1332376" y="91888"/>
                    </a:lnTo>
                    <a:lnTo>
                      <a:pt x="1332376" y="137832"/>
                    </a:lnTo>
                    <a:lnTo>
                      <a:pt x="1332376" y="183776"/>
                    </a:lnTo>
                    <a:lnTo>
                      <a:pt x="1332376" y="229721"/>
                    </a:lnTo>
                    <a:lnTo>
                      <a:pt x="1332376" y="275665"/>
                    </a:lnTo>
                    <a:lnTo>
                      <a:pt x="1332376" y="321609"/>
                    </a:lnTo>
                    <a:lnTo>
                      <a:pt x="1332376" y="367553"/>
                    </a:lnTo>
                    <a:lnTo>
                      <a:pt x="1332376" y="413497"/>
                    </a:lnTo>
                    <a:lnTo>
                      <a:pt x="1332376" y="459442"/>
                    </a:lnTo>
                    <a:lnTo>
                      <a:pt x="1332376" y="505386"/>
                    </a:lnTo>
                    <a:lnTo>
                      <a:pt x="1332376" y="551330"/>
                    </a:lnTo>
                    <a:lnTo>
                      <a:pt x="1332376" y="597274"/>
                    </a:lnTo>
                    <a:lnTo>
                      <a:pt x="1332376" y="643218"/>
                    </a:lnTo>
                    <a:lnTo>
                      <a:pt x="1332376" y="689163"/>
                    </a:lnTo>
                    <a:lnTo>
                      <a:pt x="1332376" y="735107"/>
                    </a:lnTo>
                    <a:lnTo>
                      <a:pt x="1332376" y="781051"/>
                    </a:lnTo>
                    <a:lnTo>
                      <a:pt x="1332376" y="826995"/>
                    </a:lnTo>
                    <a:lnTo>
                      <a:pt x="1332376" y="872939"/>
                    </a:lnTo>
                    <a:lnTo>
                      <a:pt x="1332376" y="918884"/>
                    </a:lnTo>
                    <a:lnTo>
                      <a:pt x="1332376" y="964828"/>
                    </a:lnTo>
                    <a:lnTo>
                      <a:pt x="1332376" y="1010772"/>
                    </a:lnTo>
                    <a:lnTo>
                      <a:pt x="1332376" y="1056716"/>
                    </a:lnTo>
                    <a:lnTo>
                      <a:pt x="1332376" y="1102660"/>
                    </a:lnTo>
                    <a:lnTo>
                      <a:pt x="1332376" y="1148605"/>
                    </a:lnTo>
                    <a:lnTo>
                      <a:pt x="1332376" y="1194549"/>
                    </a:lnTo>
                    <a:lnTo>
                      <a:pt x="1332376" y="1240493"/>
                    </a:lnTo>
                    <a:lnTo>
                      <a:pt x="1332376" y="1286437"/>
                    </a:lnTo>
                    <a:close/>
                  </a:path>
                </a:pathLst>
              </a:custGeom>
              <a:solidFill>
                <a:srgbClr val="4472C4">
                  <a:alpha val="100000"/>
                </a:srgbClr>
              </a:solidFill>
            </p:spPr>
            <p:txBody>
              <a:bodyPr/>
              <a:lstStyle/>
              <a:p>
                <a:endParaRPr sz="2000"/>
              </a:p>
            </p:txBody>
          </p:sp>
          <p:sp>
            <p:nvSpPr>
              <p:cNvPr id="89" name="pg5">
                <a:extLst>
                  <a:ext uri="{FF2B5EF4-FFF2-40B4-BE49-F238E27FC236}">
                    <a16:creationId xmlns:a16="http://schemas.microsoft.com/office/drawing/2014/main" id="{F3945B80-DF90-C6E7-F68A-EF26BCF968AE}"/>
                  </a:ext>
                </a:extLst>
              </p:cNvPr>
              <p:cNvSpPr/>
              <p:nvPr/>
            </p:nvSpPr>
            <p:spPr>
              <a:xfrm>
                <a:off x="2301028" y="1535046"/>
                <a:ext cx="278849" cy="1327646"/>
              </a:xfrm>
              <a:custGeom>
                <a:avLst/>
                <a:gdLst/>
                <a:ahLst/>
                <a:cxnLst/>
                <a:rect l="0" t="0" r="0" b="0"/>
                <a:pathLst>
                  <a:path w="278849" h="1327646">
                    <a:moveTo>
                      <a:pt x="278849" y="1327646"/>
                    </a:moveTo>
                    <a:lnTo>
                      <a:pt x="274979" y="1281865"/>
                    </a:lnTo>
                    <a:lnTo>
                      <a:pt x="271108" y="1236084"/>
                    </a:lnTo>
                    <a:lnTo>
                      <a:pt x="267238" y="1190303"/>
                    </a:lnTo>
                    <a:lnTo>
                      <a:pt x="263368" y="1144522"/>
                    </a:lnTo>
                    <a:lnTo>
                      <a:pt x="259498" y="1098741"/>
                    </a:lnTo>
                    <a:lnTo>
                      <a:pt x="255627" y="1052960"/>
                    </a:lnTo>
                    <a:lnTo>
                      <a:pt x="251757" y="1007179"/>
                    </a:lnTo>
                    <a:lnTo>
                      <a:pt x="247887" y="961399"/>
                    </a:lnTo>
                    <a:lnTo>
                      <a:pt x="244017" y="915618"/>
                    </a:lnTo>
                    <a:lnTo>
                      <a:pt x="240146" y="869837"/>
                    </a:lnTo>
                    <a:lnTo>
                      <a:pt x="236276" y="824056"/>
                    </a:lnTo>
                    <a:lnTo>
                      <a:pt x="232406" y="778275"/>
                    </a:lnTo>
                    <a:lnTo>
                      <a:pt x="228536" y="732494"/>
                    </a:lnTo>
                    <a:lnTo>
                      <a:pt x="224665" y="686713"/>
                    </a:lnTo>
                    <a:lnTo>
                      <a:pt x="220795" y="640932"/>
                    </a:lnTo>
                    <a:lnTo>
                      <a:pt x="216925" y="595151"/>
                    </a:lnTo>
                    <a:lnTo>
                      <a:pt x="213055" y="549370"/>
                    </a:lnTo>
                    <a:lnTo>
                      <a:pt x="209184" y="503589"/>
                    </a:lnTo>
                    <a:lnTo>
                      <a:pt x="205314" y="457809"/>
                    </a:lnTo>
                    <a:lnTo>
                      <a:pt x="201444" y="412028"/>
                    </a:lnTo>
                    <a:lnTo>
                      <a:pt x="197574" y="366247"/>
                    </a:lnTo>
                    <a:lnTo>
                      <a:pt x="193703" y="320466"/>
                    </a:lnTo>
                    <a:lnTo>
                      <a:pt x="189833" y="274685"/>
                    </a:lnTo>
                    <a:lnTo>
                      <a:pt x="185963" y="228904"/>
                    </a:lnTo>
                    <a:lnTo>
                      <a:pt x="182093" y="183123"/>
                    </a:lnTo>
                    <a:lnTo>
                      <a:pt x="178222" y="137342"/>
                    </a:lnTo>
                    <a:lnTo>
                      <a:pt x="174352" y="91561"/>
                    </a:lnTo>
                    <a:lnTo>
                      <a:pt x="170482" y="45780"/>
                    </a:lnTo>
                    <a:lnTo>
                      <a:pt x="166612" y="0"/>
                    </a:lnTo>
                    <a:lnTo>
                      <a:pt x="110742" y="5911"/>
                    </a:lnTo>
                    <a:lnTo>
                      <a:pt x="55172" y="14173"/>
                    </a:lnTo>
                    <a:lnTo>
                      <a:pt x="0" y="24770"/>
                    </a:lnTo>
                    <a:lnTo>
                      <a:pt x="9615" y="69697"/>
                    </a:lnTo>
                    <a:lnTo>
                      <a:pt x="19230" y="114624"/>
                    </a:lnTo>
                    <a:lnTo>
                      <a:pt x="28846" y="159550"/>
                    </a:lnTo>
                    <a:lnTo>
                      <a:pt x="38461" y="204477"/>
                    </a:lnTo>
                    <a:lnTo>
                      <a:pt x="48077" y="249404"/>
                    </a:lnTo>
                    <a:lnTo>
                      <a:pt x="57692" y="294331"/>
                    </a:lnTo>
                    <a:lnTo>
                      <a:pt x="67308" y="339257"/>
                    </a:lnTo>
                    <a:lnTo>
                      <a:pt x="76923" y="384184"/>
                    </a:lnTo>
                    <a:lnTo>
                      <a:pt x="86539" y="429111"/>
                    </a:lnTo>
                    <a:lnTo>
                      <a:pt x="96154" y="474038"/>
                    </a:lnTo>
                    <a:lnTo>
                      <a:pt x="105770" y="518964"/>
                    </a:lnTo>
                    <a:lnTo>
                      <a:pt x="115385" y="563891"/>
                    </a:lnTo>
                    <a:lnTo>
                      <a:pt x="125001" y="608818"/>
                    </a:lnTo>
                    <a:lnTo>
                      <a:pt x="134616" y="653745"/>
                    </a:lnTo>
                    <a:lnTo>
                      <a:pt x="144232" y="698671"/>
                    </a:lnTo>
                    <a:lnTo>
                      <a:pt x="153847" y="743598"/>
                    </a:lnTo>
                    <a:lnTo>
                      <a:pt x="163463" y="788525"/>
                    </a:lnTo>
                    <a:lnTo>
                      <a:pt x="173078" y="833452"/>
                    </a:lnTo>
                    <a:lnTo>
                      <a:pt x="182694" y="878378"/>
                    </a:lnTo>
                    <a:lnTo>
                      <a:pt x="192309" y="923305"/>
                    </a:lnTo>
                    <a:lnTo>
                      <a:pt x="201925" y="968232"/>
                    </a:lnTo>
                    <a:lnTo>
                      <a:pt x="211540" y="1013159"/>
                    </a:lnTo>
                    <a:lnTo>
                      <a:pt x="221156" y="1058085"/>
                    </a:lnTo>
                    <a:lnTo>
                      <a:pt x="230771" y="1103012"/>
                    </a:lnTo>
                    <a:lnTo>
                      <a:pt x="240387" y="1147939"/>
                    </a:lnTo>
                    <a:lnTo>
                      <a:pt x="250002" y="1192866"/>
                    </a:lnTo>
                    <a:lnTo>
                      <a:pt x="259618" y="1237792"/>
                    </a:lnTo>
                    <a:lnTo>
                      <a:pt x="269233" y="1282719"/>
                    </a:lnTo>
                    <a:close/>
                  </a:path>
                </a:pathLst>
              </a:custGeom>
              <a:solidFill>
                <a:srgbClr val="8FAADC">
                  <a:alpha val="100000"/>
                </a:srgbClr>
              </a:solidFill>
            </p:spPr>
            <p:txBody>
              <a:bodyPr/>
              <a:lstStyle/>
              <a:p>
                <a:endParaRPr sz="2000"/>
              </a:p>
            </p:txBody>
          </p:sp>
          <p:sp>
            <p:nvSpPr>
              <p:cNvPr id="90" name="pg6">
                <a:extLst>
                  <a:ext uri="{FF2B5EF4-FFF2-40B4-BE49-F238E27FC236}">
                    <a16:creationId xmlns:a16="http://schemas.microsoft.com/office/drawing/2014/main" id="{FD2ED28A-FDF3-A0DD-67CE-55B22AD5B189}"/>
                  </a:ext>
                </a:extLst>
              </p:cNvPr>
              <p:cNvSpPr/>
              <p:nvPr/>
            </p:nvSpPr>
            <p:spPr>
              <a:xfrm>
                <a:off x="2467640" y="1530310"/>
                <a:ext cx="112237" cy="1332382"/>
              </a:xfrm>
              <a:custGeom>
                <a:avLst/>
                <a:gdLst/>
                <a:ahLst/>
                <a:cxnLst/>
                <a:rect l="0" t="0" r="0" b="0"/>
                <a:pathLst>
                  <a:path w="112237" h="1332382">
                    <a:moveTo>
                      <a:pt x="112237" y="1332382"/>
                    </a:moveTo>
                    <a:lnTo>
                      <a:pt x="112237" y="1286437"/>
                    </a:lnTo>
                    <a:lnTo>
                      <a:pt x="112237" y="1240493"/>
                    </a:lnTo>
                    <a:lnTo>
                      <a:pt x="112237" y="1194549"/>
                    </a:lnTo>
                    <a:lnTo>
                      <a:pt x="112237" y="1148605"/>
                    </a:lnTo>
                    <a:lnTo>
                      <a:pt x="112237" y="1102660"/>
                    </a:lnTo>
                    <a:lnTo>
                      <a:pt x="112237" y="1056716"/>
                    </a:lnTo>
                    <a:lnTo>
                      <a:pt x="112237" y="1010772"/>
                    </a:lnTo>
                    <a:lnTo>
                      <a:pt x="112237" y="964828"/>
                    </a:lnTo>
                    <a:lnTo>
                      <a:pt x="112237" y="918884"/>
                    </a:lnTo>
                    <a:lnTo>
                      <a:pt x="112237" y="872939"/>
                    </a:lnTo>
                    <a:lnTo>
                      <a:pt x="112237" y="826995"/>
                    </a:lnTo>
                    <a:lnTo>
                      <a:pt x="112237" y="781051"/>
                    </a:lnTo>
                    <a:lnTo>
                      <a:pt x="112237" y="735107"/>
                    </a:lnTo>
                    <a:lnTo>
                      <a:pt x="112237" y="689163"/>
                    </a:lnTo>
                    <a:lnTo>
                      <a:pt x="112237" y="643218"/>
                    </a:lnTo>
                    <a:lnTo>
                      <a:pt x="112237" y="597274"/>
                    </a:lnTo>
                    <a:lnTo>
                      <a:pt x="112237" y="551330"/>
                    </a:lnTo>
                    <a:lnTo>
                      <a:pt x="112237" y="505386"/>
                    </a:lnTo>
                    <a:lnTo>
                      <a:pt x="112237" y="459442"/>
                    </a:lnTo>
                    <a:lnTo>
                      <a:pt x="112237" y="413497"/>
                    </a:lnTo>
                    <a:lnTo>
                      <a:pt x="112237" y="367553"/>
                    </a:lnTo>
                    <a:lnTo>
                      <a:pt x="112237" y="321609"/>
                    </a:lnTo>
                    <a:lnTo>
                      <a:pt x="112237" y="275665"/>
                    </a:lnTo>
                    <a:lnTo>
                      <a:pt x="112237" y="229721"/>
                    </a:lnTo>
                    <a:lnTo>
                      <a:pt x="112237" y="183776"/>
                    </a:lnTo>
                    <a:lnTo>
                      <a:pt x="112237" y="137832"/>
                    </a:lnTo>
                    <a:lnTo>
                      <a:pt x="112237" y="91888"/>
                    </a:lnTo>
                    <a:lnTo>
                      <a:pt x="112237" y="45944"/>
                    </a:lnTo>
                    <a:lnTo>
                      <a:pt x="112237" y="0"/>
                    </a:lnTo>
                    <a:lnTo>
                      <a:pt x="56068" y="1184"/>
                    </a:lnTo>
                    <a:lnTo>
                      <a:pt x="0" y="4735"/>
                    </a:lnTo>
                    <a:lnTo>
                      <a:pt x="3870" y="50516"/>
                    </a:lnTo>
                    <a:lnTo>
                      <a:pt x="7740" y="96297"/>
                    </a:lnTo>
                    <a:lnTo>
                      <a:pt x="11610" y="142078"/>
                    </a:lnTo>
                    <a:lnTo>
                      <a:pt x="15481" y="187859"/>
                    </a:lnTo>
                    <a:lnTo>
                      <a:pt x="19351" y="233640"/>
                    </a:lnTo>
                    <a:lnTo>
                      <a:pt x="23221" y="279421"/>
                    </a:lnTo>
                    <a:lnTo>
                      <a:pt x="27091" y="325202"/>
                    </a:lnTo>
                    <a:lnTo>
                      <a:pt x="30962" y="370982"/>
                    </a:lnTo>
                    <a:lnTo>
                      <a:pt x="34832" y="416763"/>
                    </a:lnTo>
                    <a:lnTo>
                      <a:pt x="38702" y="462544"/>
                    </a:lnTo>
                    <a:lnTo>
                      <a:pt x="42572" y="508325"/>
                    </a:lnTo>
                    <a:lnTo>
                      <a:pt x="46443" y="554106"/>
                    </a:lnTo>
                    <a:lnTo>
                      <a:pt x="50313" y="599887"/>
                    </a:lnTo>
                    <a:lnTo>
                      <a:pt x="54183" y="645668"/>
                    </a:lnTo>
                    <a:lnTo>
                      <a:pt x="58053" y="691449"/>
                    </a:lnTo>
                    <a:lnTo>
                      <a:pt x="61924" y="737230"/>
                    </a:lnTo>
                    <a:lnTo>
                      <a:pt x="65794" y="783011"/>
                    </a:lnTo>
                    <a:lnTo>
                      <a:pt x="69664" y="828792"/>
                    </a:lnTo>
                    <a:lnTo>
                      <a:pt x="73534" y="874572"/>
                    </a:lnTo>
                    <a:lnTo>
                      <a:pt x="77405" y="920353"/>
                    </a:lnTo>
                    <a:lnTo>
                      <a:pt x="81275" y="966134"/>
                    </a:lnTo>
                    <a:lnTo>
                      <a:pt x="85145" y="1011915"/>
                    </a:lnTo>
                    <a:lnTo>
                      <a:pt x="89015" y="1057696"/>
                    </a:lnTo>
                    <a:lnTo>
                      <a:pt x="92886" y="1103477"/>
                    </a:lnTo>
                    <a:lnTo>
                      <a:pt x="96756" y="1149258"/>
                    </a:lnTo>
                    <a:lnTo>
                      <a:pt x="100626" y="1195039"/>
                    </a:lnTo>
                    <a:lnTo>
                      <a:pt x="104496" y="1240820"/>
                    </a:lnTo>
                    <a:lnTo>
                      <a:pt x="108367" y="1286601"/>
                    </a:lnTo>
                    <a:close/>
                  </a:path>
                </a:pathLst>
              </a:custGeom>
              <a:solidFill>
                <a:srgbClr val="A5A5A5">
                  <a:alpha val="100000"/>
                </a:srgbClr>
              </a:solidFill>
            </p:spPr>
            <p:txBody>
              <a:bodyPr/>
              <a:lstStyle/>
              <a:p>
                <a:endParaRPr sz="2000"/>
              </a:p>
            </p:txBody>
          </p:sp>
          <p:sp>
            <p:nvSpPr>
              <p:cNvPr id="91" name="pg7">
                <a:extLst>
                  <a:ext uri="{FF2B5EF4-FFF2-40B4-BE49-F238E27FC236}">
                    <a16:creationId xmlns:a16="http://schemas.microsoft.com/office/drawing/2014/main" id="{6C1D9B27-53C4-CD52-D1FF-26F230E4CE5A}"/>
                  </a:ext>
                </a:extLst>
              </p:cNvPr>
              <p:cNvSpPr/>
              <p:nvPr/>
            </p:nvSpPr>
            <p:spPr>
              <a:xfrm>
                <a:off x="2366504" y="3328335"/>
                <a:ext cx="566955" cy="393694"/>
              </a:xfrm>
              <a:custGeom>
                <a:avLst/>
                <a:gdLst/>
                <a:ahLst/>
                <a:cxnLst/>
                <a:rect l="0" t="0" r="0" b="0"/>
                <a:pathLst>
                  <a:path w="566955" h="393694">
                    <a:moveTo>
                      <a:pt x="27432" y="393694"/>
                    </a:moveTo>
                    <a:lnTo>
                      <a:pt x="539523" y="393694"/>
                    </a:lnTo>
                    <a:lnTo>
                      <a:pt x="538418" y="393671"/>
                    </a:lnTo>
                    <a:lnTo>
                      <a:pt x="542829" y="393494"/>
                    </a:lnTo>
                    <a:lnTo>
                      <a:pt x="547155" y="392611"/>
                    </a:lnTo>
                    <a:lnTo>
                      <a:pt x="551283" y="391045"/>
                    </a:lnTo>
                    <a:lnTo>
                      <a:pt x="555106" y="388838"/>
                    </a:lnTo>
                    <a:lnTo>
                      <a:pt x="558526" y="386046"/>
                    </a:lnTo>
                    <a:lnTo>
                      <a:pt x="561453" y="382741"/>
                    </a:lnTo>
                    <a:lnTo>
                      <a:pt x="563813" y="379010"/>
                    </a:lnTo>
                    <a:lnTo>
                      <a:pt x="565543" y="374949"/>
                    </a:lnTo>
                    <a:lnTo>
                      <a:pt x="566600" y="370662"/>
                    </a:lnTo>
                    <a:lnTo>
                      <a:pt x="566955" y="366262"/>
                    </a:lnTo>
                    <a:lnTo>
                      <a:pt x="566955" y="27432"/>
                    </a:lnTo>
                    <a:lnTo>
                      <a:pt x="566600" y="23031"/>
                    </a:lnTo>
                    <a:lnTo>
                      <a:pt x="565543" y="18745"/>
                    </a:lnTo>
                    <a:lnTo>
                      <a:pt x="563813" y="14683"/>
                    </a:lnTo>
                    <a:lnTo>
                      <a:pt x="561453" y="10952"/>
                    </a:lnTo>
                    <a:lnTo>
                      <a:pt x="558526" y="7647"/>
                    </a:lnTo>
                    <a:lnTo>
                      <a:pt x="555106" y="4855"/>
                    </a:lnTo>
                    <a:lnTo>
                      <a:pt x="551283" y="2648"/>
                    </a:lnTo>
                    <a:lnTo>
                      <a:pt x="547155" y="1083"/>
                    </a:lnTo>
                    <a:lnTo>
                      <a:pt x="542829" y="200"/>
                    </a:lnTo>
                    <a:lnTo>
                      <a:pt x="539523" y="0"/>
                    </a:lnTo>
                    <a:lnTo>
                      <a:pt x="27432" y="0"/>
                    </a:lnTo>
                    <a:lnTo>
                      <a:pt x="30738" y="200"/>
                    </a:lnTo>
                    <a:lnTo>
                      <a:pt x="26327" y="22"/>
                    </a:lnTo>
                    <a:lnTo>
                      <a:pt x="21944" y="554"/>
                    </a:lnTo>
                    <a:lnTo>
                      <a:pt x="17704" y="1782"/>
                    </a:lnTo>
                    <a:lnTo>
                      <a:pt x="13716" y="3675"/>
                    </a:lnTo>
                    <a:lnTo>
                      <a:pt x="10082" y="6183"/>
                    </a:lnTo>
                    <a:lnTo>
                      <a:pt x="6898" y="9241"/>
                    </a:lnTo>
                    <a:lnTo>
                      <a:pt x="4246" y="12770"/>
                    </a:lnTo>
                    <a:lnTo>
                      <a:pt x="2195" y="16679"/>
                    </a:lnTo>
                    <a:lnTo>
                      <a:pt x="797" y="20867"/>
                    </a:lnTo>
                    <a:lnTo>
                      <a:pt x="88" y="25224"/>
                    </a:lnTo>
                    <a:lnTo>
                      <a:pt x="0" y="27432"/>
                    </a:lnTo>
                    <a:lnTo>
                      <a:pt x="0" y="366262"/>
                    </a:lnTo>
                    <a:lnTo>
                      <a:pt x="88" y="364054"/>
                    </a:lnTo>
                    <a:lnTo>
                      <a:pt x="88" y="368469"/>
                    </a:lnTo>
                    <a:lnTo>
                      <a:pt x="797" y="372827"/>
                    </a:lnTo>
                    <a:lnTo>
                      <a:pt x="2195" y="377014"/>
                    </a:lnTo>
                    <a:lnTo>
                      <a:pt x="4246" y="380923"/>
                    </a:lnTo>
                    <a:lnTo>
                      <a:pt x="6898" y="384452"/>
                    </a:lnTo>
                    <a:lnTo>
                      <a:pt x="10082" y="387511"/>
                    </a:lnTo>
                    <a:lnTo>
                      <a:pt x="13716" y="390019"/>
                    </a:lnTo>
                    <a:lnTo>
                      <a:pt x="17704" y="391911"/>
                    </a:lnTo>
                    <a:lnTo>
                      <a:pt x="21944" y="393139"/>
                    </a:lnTo>
                    <a:lnTo>
                      <a:pt x="26327" y="393671"/>
                    </a:lnTo>
                    <a:close/>
                  </a:path>
                </a:pathLst>
              </a:custGeom>
              <a:solidFill>
                <a:srgbClr val="4472C4">
                  <a:alpha val="100000"/>
                </a:srgbClr>
              </a:solidFill>
            </p:spPr>
            <p:txBody>
              <a:bodyPr/>
              <a:lstStyle/>
              <a:p>
                <a:endParaRPr sz="2000"/>
              </a:p>
            </p:txBody>
          </p:sp>
          <p:sp>
            <p:nvSpPr>
              <p:cNvPr id="92" name="tx9">
                <a:extLst>
                  <a:ext uri="{FF2B5EF4-FFF2-40B4-BE49-F238E27FC236}">
                    <a16:creationId xmlns:a16="http://schemas.microsoft.com/office/drawing/2014/main" id="{BDD47E1B-298C-D9F5-5709-D96FF2994E99}"/>
                  </a:ext>
                </a:extLst>
              </p:cNvPr>
              <p:cNvSpPr/>
              <p:nvPr/>
            </p:nvSpPr>
            <p:spPr>
              <a:xfrm>
                <a:off x="2412224" y="3570540"/>
                <a:ext cx="475515"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sz="1200">
                    <a:solidFill>
                      <a:srgbClr val="FFFFFF">
                        <a:alpha val="100000"/>
                      </a:srgbClr>
                    </a:solidFill>
                    <a:cs typeface="Arial"/>
                  </a:rPr>
                  <a:t>9</a:t>
                </a:r>
                <a:r>
                  <a:rPr lang="en-US" sz="1200">
                    <a:solidFill>
                      <a:srgbClr val="FFFFFF">
                        <a:alpha val="100000"/>
                      </a:srgbClr>
                    </a:solidFill>
                    <a:cs typeface="Arial"/>
                  </a:rPr>
                  <a:t>7</a:t>
                </a:r>
                <a:r>
                  <a:rPr sz="1200">
                    <a:solidFill>
                      <a:srgbClr val="FFFFFF">
                        <a:alpha val="100000"/>
                      </a:srgbClr>
                    </a:solidFill>
                    <a:cs typeface="Arial"/>
                  </a:rPr>
                  <a:t>%</a:t>
                </a:r>
              </a:p>
            </p:txBody>
          </p:sp>
          <p:sp>
            <p:nvSpPr>
              <p:cNvPr id="93" name="pg10">
                <a:extLst>
                  <a:ext uri="{FF2B5EF4-FFF2-40B4-BE49-F238E27FC236}">
                    <a16:creationId xmlns:a16="http://schemas.microsoft.com/office/drawing/2014/main" id="{F82C7F33-5122-FCBE-9C4C-6E0C1E399E28}"/>
                  </a:ext>
                </a:extLst>
              </p:cNvPr>
              <p:cNvSpPr/>
              <p:nvPr/>
            </p:nvSpPr>
            <p:spPr>
              <a:xfrm>
                <a:off x="2263955" y="1752657"/>
                <a:ext cx="218957" cy="195581"/>
              </a:xfrm>
              <a:custGeom>
                <a:avLst/>
                <a:gdLst/>
                <a:ahLst/>
                <a:cxnLst/>
                <a:rect l="0" t="0" r="0" b="0"/>
                <a:pathLst>
                  <a:path w="488980" h="393694">
                    <a:moveTo>
                      <a:pt x="27431" y="393694"/>
                    </a:moveTo>
                    <a:lnTo>
                      <a:pt x="461548" y="393694"/>
                    </a:lnTo>
                    <a:lnTo>
                      <a:pt x="460444" y="393671"/>
                    </a:lnTo>
                    <a:lnTo>
                      <a:pt x="464855" y="393494"/>
                    </a:lnTo>
                    <a:lnTo>
                      <a:pt x="469180" y="392611"/>
                    </a:lnTo>
                    <a:lnTo>
                      <a:pt x="473308" y="391045"/>
                    </a:lnTo>
                    <a:lnTo>
                      <a:pt x="477131" y="388838"/>
                    </a:lnTo>
                    <a:lnTo>
                      <a:pt x="480551" y="386046"/>
                    </a:lnTo>
                    <a:lnTo>
                      <a:pt x="483479" y="382741"/>
                    </a:lnTo>
                    <a:lnTo>
                      <a:pt x="485838" y="379010"/>
                    </a:lnTo>
                    <a:lnTo>
                      <a:pt x="487569" y="374949"/>
                    </a:lnTo>
                    <a:lnTo>
                      <a:pt x="488625" y="370662"/>
                    </a:lnTo>
                    <a:lnTo>
                      <a:pt x="488980" y="366262"/>
                    </a:lnTo>
                    <a:lnTo>
                      <a:pt x="488980" y="27431"/>
                    </a:lnTo>
                    <a:lnTo>
                      <a:pt x="488625" y="23031"/>
                    </a:lnTo>
                    <a:lnTo>
                      <a:pt x="487569" y="18745"/>
                    </a:lnTo>
                    <a:lnTo>
                      <a:pt x="485838" y="14683"/>
                    </a:lnTo>
                    <a:lnTo>
                      <a:pt x="483479" y="10952"/>
                    </a:lnTo>
                    <a:lnTo>
                      <a:pt x="480551" y="7647"/>
                    </a:lnTo>
                    <a:lnTo>
                      <a:pt x="477131" y="4855"/>
                    </a:lnTo>
                    <a:lnTo>
                      <a:pt x="473308" y="2648"/>
                    </a:lnTo>
                    <a:lnTo>
                      <a:pt x="469180" y="1083"/>
                    </a:lnTo>
                    <a:lnTo>
                      <a:pt x="464855" y="200"/>
                    </a:lnTo>
                    <a:lnTo>
                      <a:pt x="461548" y="0"/>
                    </a:lnTo>
                    <a:lnTo>
                      <a:pt x="27431" y="0"/>
                    </a:lnTo>
                    <a:lnTo>
                      <a:pt x="30738" y="200"/>
                    </a:lnTo>
                    <a:lnTo>
                      <a:pt x="26327" y="22"/>
                    </a:lnTo>
                    <a:lnTo>
                      <a:pt x="21944" y="554"/>
                    </a:lnTo>
                    <a:lnTo>
                      <a:pt x="17704" y="1782"/>
                    </a:lnTo>
                    <a:lnTo>
                      <a:pt x="13715" y="3675"/>
                    </a:lnTo>
                    <a:lnTo>
                      <a:pt x="10082" y="6183"/>
                    </a:lnTo>
                    <a:lnTo>
                      <a:pt x="6898" y="9241"/>
                    </a:lnTo>
                    <a:lnTo>
                      <a:pt x="4246" y="12770"/>
                    </a:lnTo>
                    <a:lnTo>
                      <a:pt x="2195" y="16679"/>
                    </a:lnTo>
                    <a:lnTo>
                      <a:pt x="797" y="20867"/>
                    </a:lnTo>
                    <a:lnTo>
                      <a:pt x="88" y="25224"/>
                    </a:lnTo>
                    <a:lnTo>
                      <a:pt x="0" y="27431"/>
                    </a:lnTo>
                    <a:lnTo>
                      <a:pt x="0" y="366262"/>
                    </a:lnTo>
                    <a:lnTo>
                      <a:pt x="88" y="364054"/>
                    </a:lnTo>
                    <a:lnTo>
                      <a:pt x="88" y="368469"/>
                    </a:lnTo>
                    <a:lnTo>
                      <a:pt x="797" y="372827"/>
                    </a:lnTo>
                    <a:lnTo>
                      <a:pt x="2195" y="377014"/>
                    </a:lnTo>
                    <a:lnTo>
                      <a:pt x="4246" y="380923"/>
                    </a:lnTo>
                    <a:lnTo>
                      <a:pt x="6898" y="384452"/>
                    </a:lnTo>
                    <a:lnTo>
                      <a:pt x="10082" y="387511"/>
                    </a:lnTo>
                    <a:lnTo>
                      <a:pt x="13715" y="390019"/>
                    </a:lnTo>
                    <a:lnTo>
                      <a:pt x="17704" y="391911"/>
                    </a:lnTo>
                    <a:lnTo>
                      <a:pt x="21944" y="393139"/>
                    </a:lnTo>
                    <a:lnTo>
                      <a:pt x="26327" y="393671"/>
                    </a:lnTo>
                    <a:close/>
                  </a:path>
                </a:pathLst>
              </a:custGeom>
              <a:solidFill>
                <a:srgbClr val="8FAADC">
                  <a:alpha val="100000"/>
                </a:srgbClr>
              </a:solidFill>
            </p:spPr>
            <p:txBody>
              <a:bodyPr/>
              <a:lstStyle/>
              <a:p>
                <a:endParaRPr sz="2000"/>
              </a:p>
            </p:txBody>
          </p:sp>
          <p:sp>
            <p:nvSpPr>
              <p:cNvPr id="94" name="tx12">
                <a:extLst>
                  <a:ext uri="{FF2B5EF4-FFF2-40B4-BE49-F238E27FC236}">
                    <a16:creationId xmlns:a16="http://schemas.microsoft.com/office/drawing/2014/main" id="{83FBB310-03E6-8B10-134E-89B39195B97C}"/>
                  </a:ext>
                </a:extLst>
              </p:cNvPr>
              <p:cNvSpPr/>
              <p:nvPr/>
            </p:nvSpPr>
            <p:spPr>
              <a:xfrm>
                <a:off x="2182304" y="1796610"/>
                <a:ext cx="397540"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sz="1200">
                    <a:solidFill>
                      <a:srgbClr val="FFFFFF">
                        <a:alpha val="100000"/>
                      </a:srgbClr>
                    </a:solidFill>
                    <a:cs typeface="Arial"/>
                  </a:rPr>
                  <a:t>2%</a:t>
                </a:r>
              </a:p>
            </p:txBody>
          </p:sp>
          <p:sp>
            <p:nvSpPr>
              <p:cNvPr id="95" name="tx16">
                <a:extLst>
                  <a:ext uri="{FF2B5EF4-FFF2-40B4-BE49-F238E27FC236}">
                    <a16:creationId xmlns:a16="http://schemas.microsoft.com/office/drawing/2014/main" id="{6C481653-D63A-7BC1-3CCB-19EC71604513}"/>
                  </a:ext>
                </a:extLst>
              </p:cNvPr>
              <p:cNvSpPr/>
              <p:nvPr/>
            </p:nvSpPr>
            <p:spPr>
              <a:xfrm>
                <a:off x="4041130" y="2407072"/>
                <a:ext cx="1169044" cy="143023"/>
              </a:xfrm>
              <a:prstGeom prst="rect">
                <a:avLst/>
              </a:prstGeom>
              <a:noFill/>
            </p:spPr>
            <p:txBody>
              <a:bodyPr wrap="none" lIns="0" tIns="0" rIns="0" bIns="0" anchor="ctr" anchorCtr="1"/>
              <a:lstStyle/>
              <a:p>
                <a:pPr marL="0" marR="0" indent="0" algn="l">
                  <a:lnSpc>
                    <a:spcPts val="1200"/>
                  </a:lnSpc>
                  <a:spcBef>
                    <a:spcPts val="0"/>
                  </a:spcBef>
                  <a:spcAft>
                    <a:spcPts val="0"/>
                  </a:spcAft>
                </a:pPr>
                <a:r>
                  <a:rPr sz="1400">
                    <a:solidFill>
                      <a:srgbClr val="000000">
                        <a:alpha val="100000"/>
                      </a:srgbClr>
                    </a:solidFill>
                    <a:cs typeface="Arial"/>
                  </a:rPr>
                  <a:t>Research Setting</a:t>
                </a:r>
              </a:p>
            </p:txBody>
          </p:sp>
          <p:sp>
            <p:nvSpPr>
              <p:cNvPr id="96" name="rc17">
                <a:extLst>
                  <a:ext uri="{FF2B5EF4-FFF2-40B4-BE49-F238E27FC236}">
                    <a16:creationId xmlns:a16="http://schemas.microsoft.com/office/drawing/2014/main" id="{C7951AF2-B4A3-7086-E1E0-6B567E16F497}"/>
                  </a:ext>
                </a:extLst>
              </p:cNvPr>
              <p:cNvSpPr/>
              <p:nvPr/>
            </p:nvSpPr>
            <p:spPr>
              <a:xfrm>
                <a:off x="4050130" y="2651048"/>
                <a:ext cx="201456" cy="201456"/>
              </a:xfrm>
              <a:prstGeom prst="rect">
                <a:avLst/>
              </a:prstGeom>
              <a:solidFill>
                <a:srgbClr val="4472C4">
                  <a:alpha val="100000"/>
                </a:srgbClr>
              </a:solidFill>
            </p:spPr>
            <p:txBody>
              <a:bodyPr/>
              <a:lstStyle/>
              <a:p>
                <a:endParaRPr sz="2000"/>
              </a:p>
            </p:txBody>
          </p:sp>
          <p:sp>
            <p:nvSpPr>
              <p:cNvPr id="97" name="rc18">
                <a:extLst>
                  <a:ext uri="{FF2B5EF4-FFF2-40B4-BE49-F238E27FC236}">
                    <a16:creationId xmlns:a16="http://schemas.microsoft.com/office/drawing/2014/main" id="{2F6AF4D6-5FF2-8F21-4283-14E33D67EEAA}"/>
                  </a:ext>
                </a:extLst>
              </p:cNvPr>
              <p:cNvSpPr/>
              <p:nvPr/>
            </p:nvSpPr>
            <p:spPr>
              <a:xfrm>
                <a:off x="4050130" y="2870504"/>
                <a:ext cx="201456" cy="201456"/>
              </a:xfrm>
              <a:prstGeom prst="rect">
                <a:avLst/>
              </a:prstGeom>
              <a:solidFill>
                <a:srgbClr val="8FAADC">
                  <a:alpha val="100000"/>
                </a:srgbClr>
              </a:solidFill>
            </p:spPr>
            <p:txBody>
              <a:bodyPr/>
              <a:lstStyle/>
              <a:p>
                <a:endParaRPr sz="2000"/>
              </a:p>
            </p:txBody>
          </p:sp>
          <p:sp>
            <p:nvSpPr>
              <p:cNvPr id="98" name="rc19">
                <a:extLst>
                  <a:ext uri="{FF2B5EF4-FFF2-40B4-BE49-F238E27FC236}">
                    <a16:creationId xmlns:a16="http://schemas.microsoft.com/office/drawing/2014/main" id="{59754DC0-3CC2-6FAF-328E-3E05C71A7462}"/>
                  </a:ext>
                </a:extLst>
              </p:cNvPr>
              <p:cNvSpPr/>
              <p:nvPr/>
            </p:nvSpPr>
            <p:spPr>
              <a:xfrm>
                <a:off x="4050130" y="3089960"/>
                <a:ext cx="201456" cy="201456"/>
              </a:xfrm>
              <a:prstGeom prst="rect">
                <a:avLst/>
              </a:prstGeom>
              <a:solidFill>
                <a:srgbClr val="A5A5A5">
                  <a:alpha val="100000"/>
                </a:srgbClr>
              </a:solidFill>
            </p:spPr>
            <p:txBody>
              <a:bodyPr/>
              <a:lstStyle/>
              <a:p>
                <a:endParaRPr sz="2000"/>
              </a:p>
            </p:txBody>
          </p:sp>
          <p:sp>
            <p:nvSpPr>
              <p:cNvPr id="99" name="tx20">
                <a:extLst>
                  <a:ext uri="{FF2B5EF4-FFF2-40B4-BE49-F238E27FC236}">
                    <a16:creationId xmlns:a16="http://schemas.microsoft.com/office/drawing/2014/main" id="{5DA76123-1571-6A5F-1718-CD5764E1BF98}"/>
                  </a:ext>
                </a:extLst>
              </p:cNvPr>
              <p:cNvSpPr/>
              <p:nvPr/>
            </p:nvSpPr>
            <p:spPr>
              <a:xfrm>
                <a:off x="4336501" y="2706710"/>
                <a:ext cx="589597" cy="88701"/>
              </a:xfrm>
              <a:prstGeom prst="rect">
                <a:avLst/>
              </a:prstGeom>
              <a:noFill/>
            </p:spPr>
            <p:txBody>
              <a:bodyPr wrap="none" lIns="0" tIns="0" rIns="0" bIns="0" anchor="ctr" anchorCtr="1"/>
              <a:lstStyle/>
              <a:p>
                <a:pPr marL="0" marR="0" indent="0" algn="l">
                  <a:lnSpc>
                    <a:spcPts val="960"/>
                  </a:lnSpc>
                  <a:spcBef>
                    <a:spcPts val="0"/>
                  </a:spcBef>
                  <a:spcAft>
                    <a:spcPts val="0"/>
                  </a:spcAft>
                </a:pPr>
                <a:r>
                  <a:rPr sz="1000">
                    <a:solidFill>
                      <a:srgbClr val="000000">
                        <a:alpha val="100000"/>
                      </a:srgbClr>
                    </a:solidFill>
                    <a:cs typeface="Arial"/>
                  </a:rPr>
                  <a:t>Healthcare</a:t>
                </a:r>
              </a:p>
            </p:txBody>
          </p:sp>
          <p:sp>
            <p:nvSpPr>
              <p:cNvPr id="100" name="tx21">
                <a:extLst>
                  <a:ext uri="{FF2B5EF4-FFF2-40B4-BE49-F238E27FC236}">
                    <a16:creationId xmlns:a16="http://schemas.microsoft.com/office/drawing/2014/main" id="{2C80DE17-AB69-36C4-0B29-6DE9FA3E6D75}"/>
                  </a:ext>
                </a:extLst>
              </p:cNvPr>
              <p:cNvSpPr/>
              <p:nvPr/>
            </p:nvSpPr>
            <p:spPr>
              <a:xfrm>
                <a:off x="4336501" y="2900449"/>
                <a:ext cx="616505" cy="114419"/>
              </a:xfrm>
              <a:prstGeom prst="rect">
                <a:avLst/>
              </a:prstGeom>
              <a:noFill/>
            </p:spPr>
            <p:txBody>
              <a:bodyPr wrap="none" lIns="0" tIns="0" rIns="0" bIns="0" anchor="ctr" anchorCtr="1"/>
              <a:lstStyle/>
              <a:p>
                <a:pPr marL="0" marR="0" indent="0" algn="l">
                  <a:lnSpc>
                    <a:spcPts val="960"/>
                  </a:lnSpc>
                  <a:spcBef>
                    <a:spcPts val="0"/>
                  </a:spcBef>
                  <a:spcAft>
                    <a:spcPts val="0"/>
                  </a:spcAft>
                </a:pPr>
                <a:r>
                  <a:rPr sz="1000">
                    <a:solidFill>
                      <a:srgbClr val="000000">
                        <a:alpha val="100000"/>
                      </a:srgbClr>
                    </a:solidFill>
                    <a:cs typeface="Arial"/>
                  </a:rPr>
                  <a:t>Community</a:t>
                </a:r>
              </a:p>
            </p:txBody>
          </p:sp>
          <p:sp>
            <p:nvSpPr>
              <p:cNvPr id="101" name="tx22">
                <a:extLst>
                  <a:ext uri="{FF2B5EF4-FFF2-40B4-BE49-F238E27FC236}">
                    <a16:creationId xmlns:a16="http://schemas.microsoft.com/office/drawing/2014/main" id="{68E5B674-D676-518A-3415-193BC1EC504F}"/>
                  </a:ext>
                </a:extLst>
              </p:cNvPr>
              <p:cNvSpPr/>
              <p:nvPr/>
            </p:nvSpPr>
            <p:spPr>
              <a:xfrm>
                <a:off x="4336501" y="3144015"/>
                <a:ext cx="304919" cy="90308"/>
              </a:xfrm>
              <a:prstGeom prst="rect">
                <a:avLst/>
              </a:prstGeom>
              <a:noFill/>
            </p:spPr>
            <p:txBody>
              <a:bodyPr wrap="none" lIns="0" tIns="0" rIns="0" bIns="0" anchor="ctr" anchorCtr="1"/>
              <a:lstStyle/>
              <a:p>
                <a:pPr marL="0" marR="0" indent="0" algn="l">
                  <a:lnSpc>
                    <a:spcPts val="960"/>
                  </a:lnSpc>
                  <a:spcBef>
                    <a:spcPts val="0"/>
                  </a:spcBef>
                  <a:spcAft>
                    <a:spcPts val="0"/>
                  </a:spcAft>
                </a:pPr>
                <a:r>
                  <a:rPr sz="1000">
                    <a:solidFill>
                      <a:srgbClr val="000000">
                        <a:alpha val="100000"/>
                      </a:srgbClr>
                    </a:solidFill>
                    <a:cs typeface="Arial"/>
                  </a:rPr>
                  <a:t>Other</a:t>
                </a:r>
              </a:p>
            </p:txBody>
          </p:sp>
          <p:sp>
            <p:nvSpPr>
              <p:cNvPr id="102" name="tx23">
                <a:extLst>
                  <a:ext uri="{FF2B5EF4-FFF2-40B4-BE49-F238E27FC236}">
                    <a16:creationId xmlns:a16="http://schemas.microsoft.com/office/drawing/2014/main" id="{46C70E85-9E3A-F495-39BF-772116838BDB}"/>
                  </a:ext>
                </a:extLst>
              </p:cNvPr>
              <p:cNvSpPr/>
              <p:nvPr/>
            </p:nvSpPr>
            <p:spPr>
              <a:xfrm>
                <a:off x="1182738" y="1006342"/>
                <a:ext cx="2794277" cy="171628"/>
              </a:xfrm>
              <a:prstGeom prst="rect">
                <a:avLst/>
              </a:prstGeom>
              <a:noFill/>
            </p:spPr>
            <p:txBody>
              <a:bodyPr wrap="none" lIns="0" tIns="0" rIns="0" bIns="0" anchor="ctr" anchorCtr="1"/>
              <a:lstStyle/>
              <a:p>
                <a:pPr marL="0" marR="0" indent="0" algn="l">
                  <a:lnSpc>
                    <a:spcPts val="1439"/>
                  </a:lnSpc>
                  <a:spcBef>
                    <a:spcPts val="0"/>
                  </a:spcBef>
                  <a:spcAft>
                    <a:spcPts val="0"/>
                  </a:spcAft>
                </a:pPr>
                <a:r>
                  <a:rPr sz="1600" b="1">
                    <a:solidFill>
                      <a:srgbClr val="000000">
                        <a:alpha val="100000"/>
                      </a:srgbClr>
                    </a:solidFill>
                    <a:cs typeface="Arial"/>
                  </a:rPr>
                  <a:t>Distribution of Research Setting</a:t>
                </a:r>
              </a:p>
            </p:txBody>
          </p:sp>
        </p:grpSp>
        <p:sp>
          <p:nvSpPr>
            <p:cNvPr id="85" name="pg13">
              <a:extLst>
                <a:ext uri="{FF2B5EF4-FFF2-40B4-BE49-F238E27FC236}">
                  <a16:creationId xmlns:a16="http://schemas.microsoft.com/office/drawing/2014/main" id="{46B3AB19-78B5-56E7-E491-0E8B6CA7748A}"/>
                </a:ext>
              </a:extLst>
            </p:cNvPr>
            <p:cNvSpPr/>
            <p:nvPr/>
          </p:nvSpPr>
          <p:spPr>
            <a:xfrm>
              <a:off x="2563838" y="1653913"/>
              <a:ext cx="218957" cy="195581"/>
            </a:xfrm>
            <a:custGeom>
              <a:avLst/>
              <a:gdLst/>
              <a:ahLst/>
              <a:cxnLst/>
              <a:rect l="0" t="0" r="0" b="0"/>
              <a:pathLst>
                <a:path w="411006" h="393694">
                  <a:moveTo>
                    <a:pt x="27431" y="393694"/>
                  </a:moveTo>
                  <a:lnTo>
                    <a:pt x="383574" y="393694"/>
                  </a:lnTo>
                  <a:lnTo>
                    <a:pt x="382469" y="393671"/>
                  </a:lnTo>
                  <a:lnTo>
                    <a:pt x="386880" y="393494"/>
                  </a:lnTo>
                  <a:lnTo>
                    <a:pt x="391206" y="392611"/>
                  </a:lnTo>
                  <a:lnTo>
                    <a:pt x="395333" y="391045"/>
                  </a:lnTo>
                  <a:lnTo>
                    <a:pt x="399157" y="388838"/>
                  </a:lnTo>
                  <a:lnTo>
                    <a:pt x="402576" y="386046"/>
                  </a:lnTo>
                  <a:lnTo>
                    <a:pt x="405504" y="382741"/>
                  </a:lnTo>
                  <a:lnTo>
                    <a:pt x="407863" y="379010"/>
                  </a:lnTo>
                  <a:lnTo>
                    <a:pt x="409594" y="374949"/>
                  </a:lnTo>
                  <a:lnTo>
                    <a:pt x="410650" y="370662"/>
                  </a:lnTo>
                  <a:lnTo>
                    <a:pt x="411006" y="366262"/>
                  </a:lnTo>
                  <a:lnTo>
                    <a:pt x="411006" y="27432"/>
                  </a:lnTo>
                  <a:lnTo>
                    <a:pt x="410650" y="23031"/>
                  </a:lnTo>
                  <a:lnTo>
                    <a:pt x="409594" y="18745"/>
                  </a:lnTo>
                  <a:lnTo>
                    <a:pt x="407863" y="14683"/>
                  </a:lnTo>
                  <a:lnTo>
                    <a:pt x="405504" y="10952"/>
                  </a:lnTo>
                  <a:lnTo>
                    <a:pt x="402576" y="7647"/>
                  </a:lnTo>
                  <a:lnTo>
                    <a:pt x="399157" y="4855"/>
                  </a:lnTo>
                  <a:lnTo>
                    <a:pt x="395333" y="2648"/>
                  </a:lnTo>
                  <a:lnTo>
                    <a:pt x="391206" y="1083"/>
                  </a:lnTo>
                  <a:lnTo>
                    <a:pt x="386880" y="200"/>
                  </a:lnTo>
                  <a:lnTo>
                    <a:pt x="383574" y="0"/>
                  </a:lnTo>
                  <a:lnTo>
                    <a:pt x="27431" y="0"/>
                  </a:lnTo>
                  <a:lnTo>
                    <a:pt x="30738" y="200"/>
                  </a:lnTo>
                  <a:lnTo>
                    <a:pt x="26327" y="22"/>
                  </a:lnTo>
                  <a:lnTo>
                    <a:pt x="21944" y="554"/>
                  </a:lnTo>
                  <a:lnTo>
                    <a:pt x="17704" y="1782"/>
                  </a:lnTo>
                  <a:lnTo>
                    <a:pt x="13716" y="3675"/>
                  </a:lnTo>
                  <a:lnTo>
                    <a:pt x="10082" y="6183"/>
                  </a:lnTo>
                  <a:lnTo>
                    <a:pt x="6898" y="9241"/>
                  </a:lnTo>
                  <a:lnTo>
                    <a:pt x="4246" y="12770"/>
                  </a:lnTo>
                  <a:lnTo>
                    <a:pt x="2195" y="16679"/>
                  </a:lnTo>
                  <a:lnTo>
                    <a:pt x="797" y="20867"/>
                  </a:lnTo>
                  <a:lnTo>
                    <a:pt x="88" y="25224"/>
                  </a:lnTo>
                  <a:lnTo>
                    <a:pt x="0" y="27432"/>
                  </a:lnTo>
                  <a:lnTo>
                    <a:pt x="0" y="366262"/>
                  </a:lnTo>
                  <a:lnTo>
                    <a:pt x="88" y="364054"/>
                  </a:lnTo>
                  <a:lnTo>
                    <a:pt x="88" y="368469"/>
                  </a:lnTo>
                  <a:lnTo>
                    <a:pt x="797" y="372827"/>
                  </a:lnTo>
                  <a:lnTo>
                    <a:pt x="2195" y="377014"/>
                  </a:lnTo>
                  <a:lnTo>
                    <a:pt x="4246" y="380923"/>
                  </a:lnTo>
                  <a:lnTo>
                    <a:pt x="6898" y="384452"/>
                  </a:lnTo>
                  <a:lnTo>
                    <a:pt x="10082" y="387511"/>
                  </a:lnTo>
                  <a:lnTo>
                    <a:pt x="13716" y="390019"/>
                  </a:lnTo>
                  <a:lnTo>
                    <a:pt x="17704" y="391911"/>
                  </a:lnTo>
                  <a:lnTo>
                    <a:pt x="21944" y="393139"/>
                  </a:lnTo>
                  <a:lnTo>
                    <a:pt x="26327" y="393671"/>
                  </a:lnTo>
                  <a:close/>
                </a:path>
              </a:pathLst>
            </a:custGeom>
            <a:solidFill>
              <a:srgbClr val="A5A5A5">
                <a:alpha val="100000"/>
              </a:srgbClr>
            </a:solidFill>
          </p:spPr>
          <p:txBody>
            <a:bodyPr/>
            <a:lstStyle/>
            <a:p>
              <a:endParaRPr/>
            </a:p>
          </p:txBody>
        </p:sp>
        <p:sp>
          <p:nvSpPr>
            <p:cNvPr id="86" name="tx15">
              <a:extLst>
                <a:ext uri="{FF2B5EF4-FFF2-40B4-BE49-F238E27FC236}">
                  <a16:creationId xmlns:a16="http://schemas.microsoft.com/office/drawing/2014/main" id="{52826A97-BDF1-76C6-07AA-186C94D0384D}"/>
                </a:ext>
              </a:extLst>
            </p:cNvPr>
            <p:cNvSpPr/>
            <p:nvPr/>
          </p:nvSpPr>
          <p:spPr>
            <a:xfrm>
              <a:off x="2514754" y="1709609"/>
              <a:ext cx="319566"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lang="en-US" sz="1200">
                  <a:solidFill>
                    <a:srgbClr val="FFFFFF">
                      <a:alpha val="100000"/>
                    </a:srgbClr>
                  </a:solidFill>
                  <a:cs typeface="Arial"/>
                </a:rPr>
                <a:t>1</a:t>
              </a:r>
              <a:r>
                <a:rPr sz="1200">
                  <a:solidFill>
                    <a:srgbClr val="FFFFFF">
                      <a:alpha val="100000"/>
                    </a:srgbClr>
                  </a:solidFill>
                  <a:cs typeface="Arial"/>
                </a:rPr>
                <a:t>%</a:t>
              </a:r>
            </a:p>
          </p:txBody>
        </p:sp>
      </p:grpSp>
      <p:sp>
        <p:nvSpPr>
          <p:cNvPr id="15" name="TextBox 14">
            <a:extLst>
              <a:ext uri="{FF2B5EF4-FFF2-40B4-BE49-F238E27FC236}">
                <a16:creationId xmlns:a16="http://schemas.microsoft.com/office/drawing/2014/main" id="{B99E6DF9-CFF8-3335-B254-1BEA1E399C15}"/>
              </a:ext>
            </a:extLst>
          </p:cNvPr>
          <p:cNvSpPr txBox="1"/>
          <p:nvPr/>
        </p:nvSpPr>
        <p:spPr>
          <a:xfrm>
            <a:off x="2815751" y="6105748"/>
            <a:ext cx="6002446" cy="646331"/>
          </a:xfrm>
          <a:prstGeom prst="rect">
            <a:avLst/>
          </a:prstGeom>
          <a:noFill/>
        </p:spPr>
        <p:txBody>
          <a:bodyPr wrap="square" lIns="91440" tIns="45720" rIns="91440" bIns="45720" rtlCol="0" anchor="t">
            <a:spAutoFit/>
          </a:bodyPr>
          <a:lstStyle/>
          <a:p>
            <a:pPr algn="ctr"/>
            <a:r>
              <a:rPr lang="en-US" sz="1200">
                <a:solidFill>
                  <a:schemeClr val="bg1"/>
                </a:solidFill>
              </a:rPr>
              <a:t>Source: Predicted categorizations for 149 RAFT projects using methods described on slide 59.</a:t>
            </a:r>
          </a:p>
          <a:p>
            <a:pPr algn="ctr"/>
            <a:r>
              <a:rPr lang="en-US" sz="1200">
                <a:solidFill>
                  <a:schemeClr val="bg1"/>
                </a:solidFill>
                <a:cs typeface="Arial"/>
              </a:rPr>
              <a:t>Based on a validation set of 50 hand-code projects, the average accuracy for this section is expected to be 85%</a:t>
            </a:r>
          </a:p>
        </p:txBody>
      </p:sp>
    </p:spTree>
    <p:extLst>
      <p:ext uri="{BB962C8B-B14F-4D97-AF65-F5344CB8AC3E}">
        <p14:creationId xmlns:p14="http://schemas.microsoft.com/office/powerpoint/2010/main" val="3339820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97D6AC-9C8E-BDE6-F4C7-468BA356C02C}"/>
              </a:ext>
            </a:extLst>
          </p:cNvPr>
          <p:cNvSpPr/>
          <p:nvPr>
            <p:custDataLst>
              <p:tags r:id="rId2"/>
            </p:custDataLst>
          </p:nvPr>
        </p:nvSpPr>
        <p:spPr>
          <a:xfrm>
            <a:off x="1416337" y="4275066"/>
            <a:ext cx="10332720" cy="400869"/>
          </a:xfrm>
          <a:prstGeom prst="rect">
            <a:avLst/>
          </a:prstGeom>
          <a:solidFill>
            <a:srgbClr val="D9D9D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74127" rIns="0" bIns="74127" numCol="1" spcCol="0" rtlCol="0" fromWordArt="0" anchor="t" anchorCtr="0" forceAA="0" compatLnSpc="1">
            <a:prstTxWarp prst="textNoShape">
              <a:avLst/>
            </a:prstTxWarp>
            <a:noAutofit/>
          </a:bodyPr>
          <a:lstStyle/>
          <a:p>
            <a:pPr algn="ctr">
              <a:spcBef>
                <a:spcPct val="0"/>
              </a:spcBef>
              <a:spcAft>
                <a:spcPct val="0"/>
              </a:spcAft>
            </a:pPr>
            <a:endParaRPr lang="en-US" sz="1556">
              <a:solidFill>
                <a:schemeClr val="tx1"/>
              </a:solidFill>
            </a:endParaRPr>
          </a:p>
        </p:txBody>
      </p:sp>
      <p:sp>
        <p:nvSpPr>
          <p:cNvPr id="183" name="Rectangle 182">
            <a:hlinkClick r:id="rId27" action="ppaction://hlinksldjump"/>
            <a:extLst>
              <a:ext uri="{FF2B5EF4-FFF2-40B4-BE49-F238E27FC236}">
                <a16:creationId xmlns:a16="http://schemas.microsoft.com/office/drawing/2014/main" id="{75B566B4-FD91-EF38-EEBF-928E7EAA946B}"/>
              </a:ext>
            </a:extLst>
          </p:cNvPr>
          <p:cNvSpPr/>
          <p:nvPr>
            <p:custDataLst>
              <p:tags r:id="rId3"/>
            </p:custDataLst>
          </p:nvPr>
        </p:nvSpPr>
        <p:spPr>
          <a:xfrm>
            <a:off x="964288" y="5612999"/>
            <a:ext cx="4030091" cy="38922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Appendix</a:t>
            </a:r>
          </a:p>
        </p:txBody>
      </p:sp>
      <p:sp>
        <p:nvSpPr>
          <p:cNvPr id="182" name="Rectangle 181">
            <a:hlinkClick r:id="rId28" action="ppaction://hlinksldjump"/>
            <a:extLst>
              <a:ext uri="{FF2B5EF4-FFF2-40B4-BE49-F238E27FC236}">
                <a16:creationId xmlns:a16="http://schemas.microsoft.com/office/drawing/2014/main" id="{1B749BA5-853C-43E7-DE8E-455BCCD2A4B8}"/>
              </a:ext>
            </a:extLst>
          </p:cNvPr>
          <p:cNvSpPr/>
          <p:nvPr>
            <p:custDataLst>
              <p:tags r:id="rId4"/>
            </p:custDataLst>
          </p:nvPr>
        </p:nvSpPr>
        <p:spPr>
          <a:xfrm>
            <a:off x="513293" y="5595581"/>
            <a:ext cx="389222" cy="389223"/>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0" b="1">
                <a:solidFill>
                  <a:schemeClr val="bg1"/>
                </a:solidFill>
              </a:rPr>
              <a:t>4</a:t>
            </a:r>
            <a:endParaRPr lang="en-US" sz="1550" b="1">
              <a:solidFill>
                <a:schemeClr val="bg1"/>
              </a:solidFill>
              <a:cs typeface="Calibri"/>
            </a:endParaRPr>
          </a:p>
        </p:txBody>
      </p:sp>
      <p:sp>
        <p:nvSpPr>
          <p:cNvPr id="177" name="Rectangle 176">
            <a:hlinkClick r:id="rId29" action="ppaction://hlinksldjump"/>
            <a:extLst>
              <a:ext uri="{FF2B5EF4-FFF2-40B4-BE49-F238E27FC236}">
                <a16:creationId xmlns:a16="http://schemas.microsoft.com/office/drawing/2014/main" id="{2B794581-48BC-85AC-CFA6-C79A54BE747B}"/>
              </a:ext>
            </a:extLst>
          </p:cNvPr>
          <p:cNvSpPr/>
          <p:nvPr>
            <p:custDataLst>
              <p:tags r:id="rId5"/>
            </p:custDataLst>
          </p:nvPr>
        </p:nvSpPr>
        <p:spPr>
          <a:xfrm>
            <a:off x="965344" y="5141240"/>
            <a:ext cx="4030091"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Methods</a:t>
            </a:r>
          </a:p>
        </p:txBody>
      </p:sp>
      <p:sp>
        <p:nvSpPr>
          <p:cNvPr id="176" name="Rectangle 175">
            <a:hlinkClick r:id="rId30" action="ppaction://hlinksldjump"/>
            <a:extLst>
              <a:ext uri="{FF2B5EF4-FFF2-40B4-BE49-F238E27FC236}">
                <a16:creationId xmlns:a16="http://schemas.microsoft.com/office/drawing/2014/main" id="{04831C24-338B-C589-B46F-01BD5343F06E}"/>
              </a:ext>
            </a:extLst>
          </p:cNvPr>
          <p:cNvSpPr/>
          <p:nvPr>
            <p:custDataLst>
              <p:tags r:id="rId6"/>
            </p:custDataLst>
          </p:nvPr>
        </p:nvSpPr>
        <p:spPr>
          <a:xfrm>
            <a:off x="514349" y="5141240"/>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3</a:t>
            </a:r>
          </a:p>
        </p:txBody>
      </p:sp>
      <p:sp>
        <p:nvSpPr>
          <p:cNvPr id="173" name="Rectangle 172">
            <a:hlinkClick r:id="rId31" action="ppaction://hlinksldjump"/>
            <a:extLst>
              <a:ext uri="{FF2B5EF4-FFF2-40B4-BE49-F238E27FC236}">
                <a16:creationId xmlns:a16="http://schemas.microsoft.com/office/drawing/2014/main" id="{DFD7428F-4073-C173-629B-A7BAB4544841}"/>
              </a:ext>
            </a:extLst>
          </p:cNvPr>
          <p:cNvSpPr/>
          <p:nvPr>
            <p:custDataLst>
              <p:tags r:id="rId7"/>
            </p:custDataLst>
          </p:nvPr>
        </p:nvSpPr>
        <p:spPr>
          <a:xfrm>
            <a:off x="965344" y="3823295"/>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2.5</a:t>
            </a:r>
          </a:p>
        </p:txBody>
      </p:sp>
      <p:sp>
        <p:nvSpPr>
          <p:cNvPr id="170" name="Rectangle 169">
            <a:hlinkClick r:id="rId32" action="ppaction://hlinksldjump"/>
            <a:extLst>
              <a:ext uri="{FF2B5EF4-FFF2-40B4-BE49-F238E27FC236}">
                <a16:creationId xmlns:a16="http://schemas.microsoft.com/office/drawing/2014/main" id="{CE3B08EB-867B-4B5E-8936-998184981810}"/>
              </a:ext>
            </a:extLst>
          </p:cNvPr>
          <p:cNvSpPr/>
          <p:nvPr>
            <p:custDataLst>
              <p:tags r:id="rId8"/>
            </p:custDataLst>
          </p:nvPr>
        </p:nvSpPr>
        <p:spPr>
          <a:xfrm>
            <a:off x="965344" y="3390588"/>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2.4</a:t>
            </a:r>
          </a:p>
        </p:txBody>
      </p:sp>
      <p:sp>
        <p:nvSpPr>
          <p:cNvPr id="167" name="Rectangle 166">
            <a:hlinkClick r:id="rId33" action="ppaction://hlinksldjump"/>
            <a:extLst>
              <a:ext uri="{FF2B5EF4-FFF2-40B4-BE49-F238E27FC236}">
                <a16:creationId xmlns:a16="http://schemas.microsoft.com/office/drawing/2014/main" id="{03BC1964-4BD5-0668-82A2-F658A5C79422}"/>
              </a:ext>
            </a:extLst>
          </p:cNvPr>
          <p:cNvSpPr/>
          <p:nvPr>
            <p:custDataLst>
              <p:tags r:id="rId9"/>
            </p:custDataLst>
          </p:nvPr>
        </p:nvSpPr>
        <p:spPr>
          <a:xfrm>
            <a:off x="965344" y="2939593"/>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2.3</a:t>
            </a:r>
          </a:p>
        </p:txBody>
      </p:sp>
      <p:sp>
        <p:nvSpPr>
          <p:cNvPr id="164" name="Rectangle 163">
            <a:hlinkClick r:id="rId34" action="ppaction://hlinksldjump"/>
            <a:extLst>
              <a:ext uri="{FF2B5EF4-FFF2-40B4-BE49-F238E27FC236}">
                <a16:creationId xmlns:a16="http://schemas.microsoft.com/office/drawing/2014/main" id="{C9ADBCBA-EDFE-1F92-A40E-D4DC8C7292AE}"/>
              </a:ext>
            </a:extLst>
          </p:cNvPr>
          <p:cNvSpPr/>
          <p:nvPr>
            <p:custDataLst>
              <p:tags r:id="rId10"/>
            </p:custDataLst>
          </p:nvPr>
        </p:nvSpPr>
        <p:spPr>
          <a:xfrm>
            <a:off x="965344" y="2488598"/>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2.2</a:t>
            </a:r>
          </a:p>
        </p:txBody>
      </p:sp>
      <p:sp>
        <p:nvSpPr>
          <p:cNvPr id="162" name="Rectangle 161">
            <a:hlinkClick r:id="rId35" action="ppaction://hlinksldjump"/>
            <a:extLst>
              <a:ext uri="{FF2B5EF4-FFF2-40B4-BE49-F238E27FC236}">
                <a16:creationId xmlns:a16="http://schemas.microsoft.com/office/drawing/2014/main" id="{ACF87887-FA77-EA3B-C02F-037BE6E775AA}"/>
              </a:ext>
            </a:extLst>
          </p:cNvPr>
          <p:cNvSpPr/>
          <p:nvPr>
            <p:custDataLst>
              <p:tags r:id="rId11"/>
            </p:custDataLst>
          </p:nvPr>
        </p:nvSpPr>
        <p:spPr>
          <a:xfrm>
            <a:off x="1416338" y="2037603"/>
            <a:ext cx="3579097" cy="38922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Introduction</a:t>
            </a:r>
          </a:p>
        </p:txBody>
      </p:sp>
      <p:sp>
        <p:nvSpPr>
          <p:cNvPr id="161" name="Rectangle 160">
            <a:hlinkClick r:id="rId35" action="ppaction://hlinksldjump"/>
            <a:extLst>
              <a:ext uri="{FF2B5EF4-FFF2-40B4-BE49-F238E27FC236}">
                <a16:creationId xmlns:a16="http://schemas.microsoft.com/office/drawing/2014/main" id="{9AE428D3-E97D-C34A-28B4-3A4F758E0D6B}"/>
              </a:ext>
            </a:extLst>
          </p:cNvPr>
          <p:cNvSpPr/>
          <p:nvPr>
            <p:custDataLst>
              <p:tags r:id="rId12"/>
            </p:custDataLst>
          </p:nvPr>
        </p:nvSpPr>
        <p:spPr>
          <a:xfrm>
            <a:off x="965344" y="2037603"/>
            <a:ext cx="389222" cy="389223"/>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2.1</a:t>
            </a:r>
          </a:p>
        </p:txBody>
      </p:sp>
      <p:sp>
        <p:nvSpPr>
          <p:cNvPr id="158" name="Rectangle 157">
            <a:hlinkClick r:id="rId35" action="ppaction://hlinksldjump"/>
            <a:extLst>
              <a:ext uri="{FF2B5EF4-FFF2-40B4-BE49-F238E27FC236}">
                <a16:creationId xmlns:a16="http://schemas.microsoft.com/office/drawing/2014/main" id="{3C7EA948-68F5-20D2-E3E6-8AFC99678516}"/>
              </a:ext>
            </a:extLst>
          </p:cNvPr>
          <p:cNvSpPr/>
          <p:nvPr>
            <p:custDataLst>
              <p:tags r:id="rId13"/>
            </p:custDataLst>
          </p:nvPr>
        </p:nvSpPr>
        <p:spPr>
          <a:xfrm>
            <a:off x="965344" y="1630154"/>
            <a:ext cx="4030091"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Key Findings</a:t>
            </a:r>
          </a:p>
        </p:txBody>
      </p:sp>
      <p:sp>
        <p:nvSpPr>
          <p:cNvPr id="157" name="Rectangle 156">
            <a:hlinkClick r:id="rId35" action="ppaction://hlinksldjump"/>
            <a:extLst>
              <a:ext uri="{FF2B5EF4-FFF2-40B4-BE49-F238E27FC236}">
                <a16:creationId xmlns:a16="http://schemas.microsoft.com/office/drawing/2014/main" id="{A19FCA9D-9F5C-9CC7-8AD8-7AAFCDA56EE6}"/>
              </a:ext>
            </a:extLst>
          </p:cNvPr>
          <p:cNvSpPr/>
          <p:nvPr>
            <p:custDataLst>
              <p:tags r:id="rId14"/>
            </p:custDataLst>
          </p:nvPr>
        </p:nvSpPr>
        <p:spPr>
          <a:xfrm>
            <a:off x="514349" y="1630154"/>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a:t>
            </a:r>
          </a:p>
        </p:txBody>
      </p:sp>
      <p:sp>
        <p:nvSpPr>
          <p:cNvPr id="155" name="Rectangle 154">
            <a:hlinkClick r:id="rId36" action="ppaction://hlinksldjump"/>
            <a:extLst>
              <a:ext uri="{FF2B5EF4-FFF2-40B4-BE49-F238E27FC236}">
                <a16:creationId xmlns:a16="http://schemas.microsoft.com/office/drawing/2014/main" id="{64D4A2D5-2D62-5B9F-0A3A-99F2223C982D}"/>
              </a:ext>
            </a:extLst>
          </p:cNvPr>
          <p:cNvSpPr/>
          <p:nvPr>
            <p:custDataLst>
              <p:tags r:id="rId15"/>
            </p:custDataLst>
          </p:nvPr>
        </p:nvSpPr>
        <p:spPr>
          <a:xfrm>
            <a:off x="965344" y="1205286"/>
            <a:ext cx="4030091" cy="38922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Executive Summary</a:t>
            </a:r>
          </a:p>
        </p:txBody>
      </p:sp>
      <p:sp>
        <p:nvSpPr>
          <p:cNvPr id="154" name="Rectangle 153">
            <a:hlinkClick r:id="rId31" action="ppaction://hlinksldjump"/>
            <a:extLst>
              <a:ext uri="{FF2B5EF4-FFF2-40B4-BE49-F238E27FC236}">
                <a16:creationId xmlns:a16="http://schemas.microsoft.com/office/drawing/2014/main" id="{EBC105E6-3DD1-FBD9-32AB-5E308DBA2A78}"/>
              </a:ext>
            </a:extLst>
          </p:cNvPr>
          <p:cNvSpPr/>
          <p:nvPr>
            <p:custDataLst>
              <p:tags r:id="rId16"/>
            </p:custDataLst>
          </p:nvPr>
        </p:nvSpPr>
        <p:spPr>
          <a:xfrm>
            <a:off x="514349" y="1205286"/>
            <a:ext cx="389222" cy="389223"/>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1</a:t>
            </a:r>
          </a:p>
        </p:txBody>
      </p:sp>
      <p:sp>
        <p:nvSpPr>
          <p:cNvPr id="153" name="Title 152">
            <a:extLst>
              <a:ext uri="{FF2B5EF4-FFF2-40B4-BE49-F238E27FC236}">
                <a16:creationId xmlns:a16="http://schemas.microsoft.com/office/drawing/2014/main" id="{AE156AD7-270C-DA2D-BCB4-AE84976E3F64}"/>
              </a:ext>
            </a:extLst>
          </p:cNvPr>
          <p:cNvSpPr>
            <a:spLocks noGrp="1"/>
          </p:cNvSpPr>
          <p:nvPr>
            <p:ph type="title"/>
            <p:custDataLst>
              <p:tags r:id="rId17"/>
            </p:custDataLst>
          </p:nvPr>
        </p:nvSpPr>
        <p:spPr/>
        <p:txBody>
          <a:bodyPr/>
          <a:lstStyle/>
          <a:p>
            <a:r>
              <a:rPr lang="en-US" sz="2800"/>
              <a:t>Table of Contents</a:t>
            </a:r>
          </a:p>
        </p:txBody>
      </p:sp>
      <p:sp>
        <p:nvSpPr>
          <p:cNvPr id="3" name="Slide Number Placeholder 2">
            <a:extLst>
              <a:ext uri="{FF2B5EF4-FFF2-40B4-BE49-F238E27FC236}">
                <a16:creationId xmlns:a16="http://schemas.microsoft.com/office/drawing/2014/main" id="{75277F90-0AE7-1324-E21E-263D78226E71}"/>
              </a:ext>
            </a:extLst>
          </p:cNvPr>
          <p:cNvSpPr>
            <a:spLocks noGrp="1"/>
          </p:cNvSpPr>
          <p:nvPr>
            <p:ph type="sldNum" sz="quarter" idx="12"/>
          </p:nvPr>
        </p:nvSpPr>
        <p:spPr>
          <a:xfrm>
            <a:off x="4724400" y="6307524"/>
            <a:ext cx="2743200" cy="365125"/>
          </a:xfrm>
        </p:spPr>
        <p:txBody>
          <a:bodyPr/>
          <a:lstStyle/>
          <a:p>
            <a:fld id="{61ED25BF-8B08-481C-9175-42CBF3C8334C}" type="slidenum">
              <a:rPr lang="en-US" smtClean="0"/>
              <a:pPr/>
              <a:t>65</a:t>
            </a:fld>
            <a:endParaRPr lang="en-US"/>
          </a:p>
        </p:txBody>
      </p:sp>
      <p:cxnSp>
        <p:nvCxnSpPr>
          <p:cNvPr id="185" name="Straight Connector 184">
            <a:extLst>
              <a:ext uri="{FF2B5EF4-FFF2-40B4-BE49-F238E27FC236}">
                <a16:creationId xmlns:a16="http://schemas.microsoft.com/office/drawing/2014/main" id="{00C42B0E-C1F7-5C67-4FEE-5393EF0EEF14}"/>
              </a:ext>
            </a:extLst>
          </p:cNvPr>
          <p:cNvCxnSpPr>
            <a:cxnSpLocks/>
          </p:cNvCxnSpPr>
          <p:nvPr/>
        </p:nvCxnSpPr>
        <p:spPr>
          <a:xfrm>
            <a:off x="2892835" y="1402767"/>
            <a:ext cx="822960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AB9624E8-128C-0899-83A0-4EBE1A08BA56}"/>
              </a:ext>
            </a:extLst>
          </p:cNvPr>
          <p:cNvCxnSpPr>
            <a:cxnSpLocks/>
          </p:cNvCxnSpPr>
          <p:nvPr/>
        </p:nvCxnSpPr>
        <p:spPr>
          <a:xfrm flipV="1">
            <a:off x="2306510" y="1839949"/>
            <a:ext cx="8792917" cy="2134"/>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2E5D82FD-E208-864A-F7AD-FEDB92FB274E}"/>
              </a:ext>
            </a:extLst>
          </p:cNvPr>
          <p:cNvCxnSpPr>
            <a:cxnSpLocks/>
          </p:cNvCxnSpPr>
          <p:nvPr/>
        </p:nvCxnSpPr>
        <p:spPr>
          <a:xfrm>
            <a:off x="2671887" y="2314659"/>
            <a:ext cx="8438249"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5B575469-34FF-3619-6549-91E774D444EC}"/>
              </a:ext>
            </a:extLst>
          </p:cNvPr>
          <p:cNvCxnSpPr>
            <a:cxnSpLocks/>
          </p:cNvCxnSpPr>
          <p:nvPr/>
        </p:nvCxnSpPr>
        <p:spPr>
          <a:xfrm flipV="1">
            <a:off x="1915388" y="5340009"/>
            <a:ext cx="9200348"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935F5FCA-8D45-6671-BF21-3B58BE7B5B09}"/>
              </a:ext>
            </a:extLst>
          </p:cNvPr>
          <p:cNvCxnSpPr>
            <a:cxnSpLocks/>
          </p:cNvCxnSpPr>
          <p:nvPr/>
        </p:nvCxnSpPr>
        <p:spPr>
          <a:xfrm flipV="1">
            <a:off x="2053359" y="5786985"/>
            <a:ext cx="905256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 name="Rectangle 7">
            <a:hlinkClick r:id="rId33" action="ppaction://hlinksldjump"/>
            <a:extLst>
              <a:ext uri="{FF2B5EF4-FFF2-40B4-BE49-F238E27FC236}">
                <a16:creationId xmlns:a16="http://schemas.microsoft.com/office/drawing/2014/main" id="{AD3C91A2-C074-F570-0CEA-A66FC48FFE1F}"/>
              </a:ext>
            </a:extLst>
          </p:cNvPr>
          <p:cNvSpPr/>
          <p:nvPr>
            <p:custDataLst>
              <p:tags r:id="rId18"/>
            </p:custDataLst>
          </p:nvPr>
        </p:nvSpPr>
        <p:spPr>
          <a:xfrm>
            <a:off x="1437155" y="3371165"/>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VA Investigator Distribution Analysis</a:t>
            </a:r>
          </a:p>
        </p:txBody>
      </p:sp>
      <p:sp>
        <p:nvSpPr>
          <p:cNvPr id="9" name="Rectangle 8">
            <a:hlinkClick r:id="rId37" action="ppaction://hlinksldjump"/>
            <a:extLst>
              <a:ext uri="{FF2B5EF4-FFF2-40B4-BE49-F238E27FC236}">
                <a16:creationId xmlns:a16="http://schemas.microsoft.com/office/drawing/2014/main" id="{F580796C-89F3-4202-A5CC-C8B238E3AF68}"/>
              </a:ext>
            </a:extLst>
          </p:cNvPr>
          <p:cNvSpPr/>
          <p:nvPr>
            <p:custDataLst>
              <p:tags r:id="rId19"/>
            </p:custDataLst>
          </p:nvPr>
        </p:nvSpPr>
        <p:spPr>
          <a:xfrm>
            <a:off x="1416338" y="2939593"/>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Suicide Prevention Research Impact Network (SPRINT) Analysis </a:t>
            </a:r>
          </a:p>
        </p:txBody>
      </p:sp>
      <p:sp>
        <p:nvSpPr>
          <p:cNvPr id="11" name="Rectangle 10">
            <a:hlinkClick r:id="rId38" action="ppaction://hlinksldjump"/>
            <a:extLst>
              <a:ext uri="{FF2B5EF4-FFF2-40B4-BE49-F238E27FC236}">
                <a16:creationId xmlns:a16="http://schemas.microsoft.com/office/drawing/2014/main" id="{C4C77EAA-891B-1BC5-6B98-0D2591FEA775}"/>
              </a:ext>
            </a:extLst>
          </p:cNvPr>
          <p:cNvSpPr/>
          <p:nvPr>
            <p:custDataLst>
              <p:tags r:id="rId20"/>
            </p:custDataLst>
          </p:nvPr>
        </p:nvSpPr>
        <p:spPr>
          <a:xfrm>
            <a:off x="1416338" y="2488598"/>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VA Project Distribution Analysis</a:t>
            </a:r>
          </a:p>
        </p:txBody>
      </p:sp>
      <p:cxnSp>
        <p:nvCxnSpPr>
          <p:cNvPr id="13" name="Straight Connector 12">
            <a:extLst>
              <a:ext uri="{FF2B5EF4-FFF2-40B4-BE49-F238E27FC236}">
                <a16:creationId xmlns:a16="http://schemas.microsoft.com/office/drawing/2014/main" id="{55EBDD96-4192-FE1C-1A27-C32F21A0ABDF}"/>
              </a:ext>
            </a:extLst>
          </p:cNvPr>
          <p:cNvCxnSpPr>
            <a:cxnSpLocks/>
          </p:cNvCxnSpPr>
          <p:nvPr/>
        </p:nvCxnSpPr>
        <p:spPr>
          <a:xfrm flipV="1">
            <a:off x="4276436" y="2684485"/>
            <a:ext cx="6820447"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96566B-6EDD-5DC8-1EB2-B99BAE12AF1D}"/>
              </a:ext>
            </a:extLst>
          </p:cNvPr>
          <p:cNvCxnSpPr>
            <a:cxnSpLocks/>
          </p:cNvCxnSpPr>
          <p:nvPr/>
        </p:nvCxnSpPr>
        <p:spPr>
          <a:xfrm>
            <a:off x="6712435" y="3134204"/>
            <a:ext cx="438912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980683E-FB3E-6134-7B04-061D1DBD0364}"/>
              </a:ext>
            </a:extLst>
          </p:cNvPr>
          <p:cNvCxnSpPr>
            <a:cxnSpLocks/>
          </p:cNvCxnSpPr>
          <p:nvPr/>
        </p:nvCxnSpPr>
        <p:spPr>
          <a:xfrm>
            <a:off x="4724400" y="3572474"/>
            <a:ext cx="6400800" cy="1"/>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D85064F-7D9F-EE5A-2DCF-37ABC0B756B1}"/>
              </a:ext>
            </a:extLst>
          </p:cNvPr>
          <p:cNvCxnSpPr>
            <a:cxnSpLocks/>
          </p:cNvCxnSpPr>
          <p:nvPr/>
        </p:nvCxnSpPr>
        <p:spPr>
          <a:xfrm>
            <a:off x="3609000" y="4017623"/>
            <a:ext cx="749808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6" name="Rectangle 45">
            <a:hlinkClick r:id="rId39" action="ppaction://hlinksldjump"/>
            <a:extLst>
              <a:ext uri="{FF2B5EF4-FFF2-40B4-BE49-F238E27FC236}">
                <a16:creationId xmlns:a16="http://schemas.microsoft.com/office/drawing/2014/main" id="{59994B8E-8FA0-270A-7B1A-272CBB88324F}"/>
              </a:ext>
            </a:extLst>
          </p:cNvPr>
          <p:cNvSpPr/>
          <p:nvPr>
            <p:custDataLst>
              <p:tags r:id="rId21"/>
            </p:custDataLst>
          </p:nvPr>
        </p:nvSpPr>
        <p:spPr>
          <a:xfrm>
            <a:off x="1416338" y="3823235"/>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Grant Thematic Analysis</a:t>
            </a:r>
          </a:p>
        </p:txBody>
      </p:sp>
      <p:sp>
        <p:nvSpPr>
          <p:cNvPr id="20" name="Rectangle 19">
            <a:hlinkClick r:id="rId31" action="ppaction://hlinksldjump"/>
            <a:extLst>
              <a:ext uri="{FF2B5EF4-FFF2-40B4-BE49-F238E27FC236}">
                <a16:creationId xmlns:a16="http://schemas.microsoft.com/office/drawing/2014/main" id="{5E3F5931-5CE6-137D-A1DA-A3458EAF8905}"/>
              </a:ext>
            </a:extLst>
          </p:cNvPr>
          <p:cNvSpPr/>
          <p:nvPr>
            <p:custDataLst>
              <p:tags r:id="rId22"/>
            </p:custDataLst>
          </p:nvPr>
        </p:nvSpPr>
        <p:spPr>
          <a:xfrm>
            <a:off x="962296" y="4268303"/>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2.6</a:t>
            </a:r>
          </a:p>
        </p:txBody>
      </p:sp>
      <p:cxnSp>
        <p:nvCxnSpPr>
          <p:cNvPr id="21" name="Straight Connector 20">
            <a:extLst>
              <a:ext uri="{FF2B5EF4-FFF2-40B4-BE49-F238E27FC236}">
                <a16:creationId xmlns:a16="http://schemas.microsoft.com/office/drawing/2014/main" id="{97D6B8C9-D5FF-4281-2936-46507E939FE7}"/>
              </a:ext>
            </a:extLst>
          </p:cNvPr>
          <p:cNvCxnSpPr>
            <a:cxnSpLocks/>
          </p:cNvCxnSpPr>
          <p:nvPr/>
        </p:nvCxnSpPr>
        <p:spPr>
          <a:xfrm>
            <a:off x="4878572" y="4465224"/>
            <a:ext cx="621792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2" name="Rectangle 21">
            <a:hlinkClick r:id="rId40" action="ppaction://hlinksldjump"/>
            <a:extLst>
              <a:ext uri="{FF2B5EF4-FFF2-40B4-BE49-F238E27FC236}">
                <a16:creationId xmlns:a16="http://schemas.microsoft.com/office/drawing/2014/main" id="{6160272F-6F54-A456-FC04-DD34A60E5F6C}"/>
              </a:ext>
            </a:extLst>
          </p:cNvPr>
          <p:cNvSpPr/>
          <p:nvPr>
            <p:custDataLst>
              <p:tags r:id="rId23"/>
            </p:custDataLst>
          </p:nvPr>
        </p:nvSpPr>
        <p:spPr>
          <a:xfrm>
            <a:off x="1413290" y="4259099"/>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VA Medical Center Distribution Analysis</a:t>
            </a:r>
          </a:p>
        </p:txBody>
      </p:sp>
      <p:sp>
        <p:nvSpPr>
          <p:cNvPr id="24" name="Rectangle 23">
            <a:hlinkClick r:id="rId31" action="ppaction://hlinksldjump"/>
            <a:extLst>
              <a:ext uri="{FF2B5EF4-FFF2-40B4-BE49-F238E27FC236}">
                <a16:creationId xmlns:a16="http://schemas.microsoft.com/office/drawing/2014/main" id="{1495B1A5-98E1-FE54-947F-D25B4FD8031D}"/>
              </a:ext>
            </a:extLst>
          </p:cNvPr>
          <p:cNvSpPr/>
          <p:nvPr>
            <p:custDataLst>
              <p:tags r:id="rId24"/>
            </p:custDataLst>
          </p:nvPr>
        </p:nvSpPr>
        <p:spPr>
          <a:xfrm>
            <a:off x="957938" y="4699382"/>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2.7</a:t>
            </a:r>
          </a:p>
        </p:txBody>
      </p:sp>
      <p:cxnSp>
        <p:nvCxnSpPr>
          <p:cNvPr id="25" name="Straight Connector 24">
            <a:extLst>
              <a:ext uri="{FF2B5EF4-FFF2-40B4-BE49-F238E27FC236}">
                <a16:creationId xmlns:a16="http://schemas.microsoft.com/office/drawing/2014/main" id="{BB32FA31-6B45-6D08-832F-4C108122CA20}"/>
              </a:ext>
            </a:extLst>
          </p:cNvPr>
          <p:cNvCxnSpPr>
            <a:cxnSpLocks/>
          </p:cNvCxnSpPr>
          <p:nvPr/>
        </p:nvCxnSpPr>
        <p:spPr>
          <a:xfrm>
            <a:off x="5261867" y="4905012"/>
            <a:ext cx="585216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6" name="Rectangle 25">
            <a:hlinkClick r:id="rId41" action="ppaction://hlinksldjump"/>
            <a:extLst>
              <a:ext uri="{FF2B5EF4-FFF2-40B4-BE49-F238E27FC236}">
                <a16:creationId xmlns:a16="http://schemas.microsoft.com/office/drawing/2014/main" id="{591D5D2C-8590-22CF-4C91-60D0B72539CA}"/>
              </a:ext>
            </a:extLst>
          </p:cNvPr>
          <p:cNvSpPr/>
          <p:nvPr>
            <p:custDataLst>
              <p:tags r:id="rId25"/>
            </p:custDataLst>
          </p:nvPr>
        </p:nvSpPr>
        <p:spPr>
          <a:xfrm>
            <a:off x="1408932" y="4699322"/>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Analysis of Relevant Research Beyond the VA</a:t>
            </a:r>
          </a:p>
        </p:txBody>
      </p:sp>
      <p:sp>
        <p:nvSpPr>
          <p:cNvPr id="10" name="TextBox 9">
            <a:extLst>
              <a:ext uri="{FF2B5EF4-FFF2-40B4-BE49-F238E27FC236}">
                <a16:creationId xmlns:a16="http://schemas.microsoft.com/office/drawing/2014/main" id="{58AA891F-1B48-B5DB-7E8B-02DF2E83C663}"/>
              </a:ext>
            </a:extLst>
          </p:cNvPr>
          <p:cNvSpPr txBox="1"/>
          <p:nvPr/>
        </p:nvSpPr>
        <p:spPr>
          <a:xfrm>
            <a:off x="11129506" y="1224172"/>
            <a:ext cx="617980" cy="307777"/>
          </a:xfrm>
          <a:prstGeom prst="rect">
            <a:avLst/>
          </a:prstGeom>
          <a:noFill/>
        </p:spPr>
        <p:txBody>
          <a:bodyPr wrap="square" lIns="91440" tIns="45720" rIns="91440" bIns="45720" rtlCol="0" anchor="t">
            <a:spAutoFit/>
          </a:bodyPr>
          <a:lstStyle/>
          <a:p>
            <a:r>
              <a:rPr lang="en-US" sz="1400" b="1"/>
              <a:t>3 – 5</a:t>
            </a:r>
          </a:p>
        </p:txBody>
      </p:sp>
      <p:sp>
        <p:nvSpPr>
          <p:cNvPr id="15" name="TextBox 14">
            <a:extLst>
              <a:ext uri="{FF2B5EF4-FFF2-40B4-BE49-F238E27FC236}">
                <a16:creationId xmlns:a16="http://schemas.microsoft.com/office/drawing/2014/main" id="{28955D84-E13C-CA9F-E1EF-BB71F136D2AB}"/>
              </a:ext>
            </a:extLst>
          </p:cNvPr>
          <p:cNvSpPr txBox="1"/>
          <p:nvPr/>
        </p:nvSpPr>
        <p:spPr>
          <a:xfrm>
            <a:off x="11129506" y="1655018"/>
            <a:ext cx="796935" cy="307777"/>
          </a:xfrm>
          <a:prstGeom prst="rect">
            <a:avLst/>
          </a:prstGeom>
          <a:noFill/>
        </p:spPr>
        <p:txBody>
          <a:bodyPr wrap="square" lIns="91440" tIns="45720" rIns="91440" bIns="45720" rtlCol="0" anchor="t">
            <a:spAutoFit/>
          </a:bodyPr>
          <a:lstStyle/>
          <a:p>
            <a:r>
              <a:rPr lang="en-US" sz="1400" b="1" dirty="0"/>
              <a:t>6 – 78  </a:t>
            </a:r>
          </a:p>
        </p:txBody>
      </p:sp>
      <p:sp>
        <p:nvSpPr>
          <p:cNvPr id="18" name="TextBox 17">
            <a:extLst>
              <a:ext uri="{FF2B5EF4-FFF2-40B4-BE49-F238E27FC236}">
                <a16:creationId xmlns:a16="http://schemas.microsoft.com/office/drawing/2014/main" id="{B8863535-C863-2106-EBE1-50329DC8E43E}"/>
              </a:ext>
            </a:extLst>
          </p:cNvPr>
          <p:cNvSpPr txBox="1"/>
          <p:nvPr/>
        </p:nvSpPr>
        <p:spPr>
          <a:xfrm>
            <a:off x="11140215" y="2070116"/>
            <a:ext cx="686646" cy="307777"/>
          </a:xfrm>
          <a:prstGeom prst="rect">
            <a:avLst/>
          </a:prstGeom>
          <a:noFill/>
        </p:spPr>
        <p:txBody>
          <a:bodyPr wrap="square" lIns="91440" tIns="45720" rIns="91440" bIns="45720" rtlCol="0" anchor="t">
            <a:spAutoFit/>
          </a:bodyPr>
          <a:lstStyle/>
          <a:p>
            <a:r>
              <a:rPr lang="en-US" sz="1400" b="1"/>
              <a:t>6 - 7</a:t>
            </a:r>
          </a:p>
        </p:txBody>
      </p:sp>
      <p:sp>
        <p:nvSpPr>
          <p:cNvPr id="27" name="TextBox 26">
            <a:extLst>
              <a:ext uri="{FF2B5EF4-FFF2-40B4-BE49-F238E27FC236}">
                <a16:creationId xmlns:a16="http://schemas.microsoft.com/office/drawing/2014/main" id="{BD0429E0-19D2-EF0E-E7C0-2252CCE5F887}"/>
              </a:ext>
            </a:extLst>
          </p:cNvPr>
          <p:cNvSpPr txBox="1"/>
          <p:nvPr/>
        </p:nvSpPr>
        <p:spPr>
          <a:xfrm>
            <a:off x="11126961" y="2966474"/>
            <a:ext cx="854971" cy="307777"/>
          </a:xfrm>
          <a:prstGeom prst="rect">
            <a:avLst/>
          </a:prstGeom>
          <a:noFill/>
        </p:spPr>
        <p:txBody>
          <a:bodyPr wrap="square" lIns="91440" tIns="45720" rIns="91440" bIns="45720" rtlCol="0" anchor="t">
            <a:spAutoFit/>
          </a:bodyPr>
          <a:lstStyle/>
          <a:p>
            <a:r>
              <a:rPr lang="en-US" sz="1400" b="1"/>
              <a:t>31 – 37 </a:t>
            </a:r>
          </a:p>
        </p:txBody>
      </p:sp>
      <p:sp>
        <p:nvSpPr>
          <p:cNvPr id="29" name="TextBox 28">
            <a:extLst>
              <a:ext uri="{FF2B5EF4-FFF2-40B4-BE49-F238E27FC236}">
                <a16:creationId xmlns:a16="http://schemas.microsoft.com/office/drawing/2014/main" id="{968FD487-B412-CE2F-5387-002C08C3359F}"/>
              </a:ext>
            </a:extLst>
          </p:cNvPr>
          <p:cNvSpPr txBox="1"/>
          <p:nvPr/>
        </p:nvSpPr>
        <p:spPr>
          <a:xfrm>
            <a:off x="11126961" y="3388555"/>
            <a:ext cx="854971" cy="307777"/>
          </a:xfrm>
          <a:prstGeom prst="rect">
            <a:avLst/>
          </a:prstGeom>
          <a:noFill/>
        </p:spPr>
        <p:txBody>
          <a:bodyPr wrap="square" lIns="91440" tIns="45720" rIns="91440" bIns="45720" rtlCol="0" anchor="t">
            <a:spAutoFit/>
          </a:bodyPr>
          <a:lstStyle/>
          <a:p>
            <a:r>
              <a:rPr lang="en-US" sz="1400" b="1" dirty="0"/>
              <a:t>38 – 56 </a:t>
            </a:r>
          </a:p>
        </p:txBody>
      </p:sp>
      <p:sp>
        <p:nvSpPr>
          <p:cNvPr id="31" name="TextBox 30">
            <a:extLst>
              <a:ext uri="{FF2B5EF4-FFF2-40B4-BE49-F238E27FC236}">
                <a16:creationId xmlns:a16="http://schemas.microsoft.com/office/drawing/2014/main" id="{02F0D809-F47D-724E-A784-9A849B02F00D}"/>
              </a:ext>
            </a:extLst>
          </p:cNvPr>
          <p:cNvSpPr txBox="1"/>
          <p:nvPr/>
        </p:nvSpPr>
        <p:spPr>
          <a:xfrm>
            <a:off x="11126961" y="3838716"/>
            <a:ext cx="854971" cy="307777"/>
          </a:xfrm>
          <a:prstGeom prst="rect">
            <a:avLst/>
          </a:prstGeom>
          <a:noFill/>
        </p:spPr>
        <p:txBody>
          <a:bodyPr wrap="square" lIns="91440" tIns="45720" rIns="91440" bIns="45720" rtlCol="0" anchor="t">
            <a:spAutoFit/>
          </a:bodyPr>
          <a:lstStyle/>
          <a:p>
            <a:r>
              <a:rPr lang="en-US" sz="1400" b="1" dirty="0"/>
              <a:t>57 – 64 </a:t>
            </a:r>
          </a:p>
        </p:txBody>
      </p:sp>
      <p:sp>
        <p:nvSpPr>
          <p:cNvPr id="33" name="TextBox 32">
            <a:extLst>
              <a:ext uri="{FF2B5EF4-FFF2-40B4-BE49-F238E27FC236}">
                <a16:creationId xmlns:a16="http://schemas.microsoft.com/office/drawing/2014/main" id="{994E51A0-905C-F862-79FE-5F02D3EA4DB9}"/>
              </a:ext>
            </a:extLst>
          </p:cNvPr>
          <p:cNvSpPr txBox="1"/>
          <p:nvPr/>
        </p:nvSpPr>
        <p:spPr>
          <a:xfrm>
            <a:off x="11126962" y="2499555"/>
            <a:ext cx="854971" cy="307777"/>
          </a:xfrm>
          <a:prstGeom prst="rect">
            <a:avLst/>
          </a:prstGeom>
          <a:noFill/>
        </p:spPr>
        <p:txBody>
          <a:bodyPr wrap="square" lIns="91440" tIns="45720" rIns="91440" bIns="45720" rtlCol="0" anchor="t">
            <a:spAutoFit/>
          </a:bodyPr>
          <a:lstStyle/>
          <a:p>
            <a:r>
              <a:rPr lang="en-US" sz="1400" b="1"/>
              <a:t>8 – 30</a:t>
            </a:r>
          </a:p>
        </p:txBody>
      </p:sp>
      <p:sp>
        <p:nvSpPr>
          <p:cNvPr id="35" name="TextBox 34">
            <a:extLst>
              <a:ext uri="{FF2B5EF4-FFF2-40B4-BE49-F238E27FC236}">
                <a16:creationId xmlns:a16="http://schemas.microsoft.com/office/drawing/2014/main" id="{EE775D3B-4846-C46B-277C-E89A1BCCE346}"/>
              </a:ext>
            </a:extLst>
          </p:cNvPr>
          <p:cNvSpPr txBox="1"/>
          <p:nvPr/>
        </p:nvSpPr>
        <p:spPr>
          <a:xfrm>
            <a:off x="11123913" y="4283724"/>
            <a:ext cx="854971" cy="307777"/>
          </a:xfrm>
          <a:prstGeom prst="rect">
            <a:avLst/>
          </a:prstGeom>
          <a:noFill/>
        </p:spPr>
        <p:txBody>
          <a:bodyPr wrap="square" lIns="91440" tIns="45720" rIns="91440" bIns="45720" rtlCol="0" anchor="t">
            <a:spAutoFit/>
          </a:bodyPr>
          <a:lstStyle/>
          <a:p>
            <a:r>
              <a:rPr lang="en-US" sz="1400" b="1" dirty="0"/>
              <a:t>65 – 69</a:t>
            </a:r>
          </a:p>
        </p:txBody>
      </p:sp>
      <p:sp>
        <p:nvSpPr>
          <p:cNvPr id="37" name="TextBox 36">
            <a:extLst>
              <a:ext uri="{FF2B5EF4-FFF2-40B4-BE49-F238E27FC236}">
                <a16:creationId xmlns:a16="http://schemas.microsoft.com/office/drawing/2014/main" id="{B3063AB4-2C72-C534-D3C3-EC7A64DD1F89}"/>
              </a:ext>
            </a:extLst>
          </p:cNvPr>
          <p:cNvSpPr txBox="1"/>
          <p:nvPr/>
        </p:nvSpPr>
        <p:spPr>
          <a:xfrm>
            <a:off x="11119555" y="4714804"/>
            <a:ext cx="854971" cy="307777"/>
          </a:xfrm>
          <a:prstGeom prst="rect">
            <a:avLst/>
          </a:prstGeom>
          <a:noFill/>
        </p:spPr>
        <p:txBody>
          <a:bodyPr wrap="square" lIns="91440" tIns="45720" rIns="91440" bIns="45720" rtlCol="0" anchor="t">
            <a:spAutoFit/>
          </a:bodyPr>
          <a:lstStyle/>
          <a:p>
            <a:r>
              <a:rPr lang="en-US" sz="1400" b="1" dirty="0"/>
              <a:t>70 – 78</a:t>
            </a:r>
          </a:p>
        </p:txBody>
      </p:sp>
      <p:sp>
        <p:nvSpPr>
          <p:cNvPr id="39" name="TextBox 38">
            <a:extLst>
              <a:ext uri="{FF2B5EF4-FFF2-40B4-BE49-F238E27FC236}">
                <a16:creationId xmlns:a16="http://schemas.microsoft.com/office/drawing/2014/main" id="{6C75BFEB-401F-3B48-3AC8-ED123D626BA3}"/>
              </a:ext>
            </a:extLst>
          </p:cNvPr>
          <p:cNvSpPr txBox="1"/>
          <p:nvPr/>
        </p:nvSpPr>
        <p:spPr>
          <a:xfrm>
            <a:off x="11140215" y="5188451"/>
            <a:ext cx="854971" cy="307777"/>
          </a:xfrm>
          <a:prstGeom prst="rect">
            <a:avLst/>
          </a:prstGeom>
          <a:noFill/>
        </p:spPr>
        <p:txBody>
          <a:bodyPr wrap="square" lIns="91440" tIns="45720" rIns="91440" bIns="45720" rtlCol="0" anchor="t">
            <a:spAutoFit/>
          </a:bodyPr>
          <a:lstStyle/>
          <a:p>
            <a:r>
              <a:rPr lang="en-US" sz="1400" b="1" dirty="0"/>
              <a:t>79 – 84  </a:t>
            </a:r>
          </a:p>
        </p:txBody>
      </p:sp>
      <p:sp>
        <p:nvSpPr>
          <p:cNvPr id="41" name="TextBox 40">
            <a:extLst>
              <a:ext uri="{FF2B5EF4-FFF2-40B4-BE49-F238E27FC236}">
                <a16:creationId xmlns:a16="http://schemas.microsoft.com/office/drawing/2014/main" id="{4068653A-B795-99D5-3088-3CA4274B674B}"/>
              </a:ext>
            </a:extLst>
          </p:cNvPr>
          <p:cNvSpPr txBox="1"/>
          <p:nvPr/>
        </p:nvSpPr>
        <p:spPr>
          <a:xfrm>
            <a:off x="11140215" y="5633705"/>
            <a:ext cx="854971" cy="307777"/>
          </a:xfrm>
          <a:prstGeom prst="rect">
            <a:avLst/>
          </a:prstGeom>
          <a:noFill/>
        </p:spPr>
        <p:txBody>
          <a:bodyPr wrap="square" lIns="91440" tIns="45720" rIns="91440" bIns="45720" rtlCol="0" anchor="t">
            <a:spAutoFit/>
          </a:bodyPr>
          <a:lstStyle/>
          <a:p>
            <a:r>
              <a:rPr lang="en-US" sz="1400" b="1" dirty="0"/>
              <a:t>85 – 130</a:t>
            </a:r>
          </a:p>
        </p:txBody>
      </p:sp>
    </p:spTree>
    <p:custDataLst>
      <p:tags r:id="rId1"/>
    </p:custDataLst>
    <p:extLst>
      <p:ext uri="{BB962C8B-B14F-4D97-AF65-F5344CB8AC3E}">
        <p14:creationId xmlns:p14="http://schemas.microsoft.com/office/powerpoint/2010/main" val="27170393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45C3A6C-F933-A85C-4A45-228832510476}"/>
              </a:ext>
            </a:extLst>
          </p:cNvPr>
          <p:cNvSpPr/>
          <p:nvPr/>
        </p:nvSpPr>
        <p:spPr>
          <a:xfrm>
            <a:off x="0" y="897467"/>
            <a:ext cx="5451790" cy="5234999"/>
          </a:xfrm>
          <a:prstGeom prst="rect">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5441"/>
            <a:ext cx="10515600" cy="680223"/>
          </a:xfrm>
        </p:spPr>
        <p:txBody>
          <a:bodyPr/>
          <a:lstStyle/>
          <a:p>
            <a:r>
              <a:rPr lang="en-US" sz="2800"/>
              <a:t>Framework | VA Medical Center Distribution Analysis</a:t>
            </a:r>
          </a:p>
        </p:txBody>
      </p:sp>
      <p:graphicFrame>
        <p:nvGraphicFramePr>
          <p:cNvPr id="18" name="Table 17">
            <a:extLst>
              <a:ext uri="{FF2B5EF4-FFF2-40B4-BE49-F238E27FC236}">
                <a16:creationId xmlns:a16="http://schemas.microsoft.com/office/drawing/2014/main" id="{0F11E759-704E-3014-8564-C0D719E7BE61}"/>
              </a:ext>
            </a:extLst>
          </p:cNvPr>
          <p:cNvGraphicFramePr>
            <a:graphicFrameLocks noGrp="1"/>
          </p:cNvGraphicFramePr>
          <p:nvPr>
            <p:extLst>
              <p:ext uri="{D42A27DB-BD31-4B8C-83A1-F6EECF244321}">
                <p14:modId xmlns:p14="http://schemas.microsoft.com/office/powerpoint/2010/main" val="2048392321"/>
              </p:ext>
            </p:extLst>
          </p:nvPr>
        </p:nvGraphicFramePr>
        <p:xfrm>
          <a:off x="6287543" y="1546019"/>
          <a:ext cx="5558398" cy="4236720"/>
        </p:xfrm>
        <a:graphic>
          <a:graphicData uri="http://schemas.openxmlformats.org/drawingml/2006/table">
            <a:tbl>
              <a:tblPr firstRow="1" bandRow="1">
                <a:tableStyleId>{5940675A-B579-460E-94D1-54222C63F5DA}</a:tableStyleId>
              </a:tblPr>
              <a:tblGrid>
                <a:gridCol w="5558398">
                  <a:extLst>
                    <a:ext uri="{9D8B030D-6E8A-4147-A177-3AD203B41FA5}">
                      <a16:colId xmlns:a16="http://schemas.microsoft.com/office/drawing/2014/main" val="3947204508"/>
                    </a:ext>
                  </a:extLst>
                </a:gridCol>
              </a:tblGrid>
              <a:tr h="2540426">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lang="en-US" sz="1600" b="1" u="sng" dirty="0">
                          <a:solidFill>
                            <a:srgbClr val="002F56"/>
                          </a:solidFill>
                        </a:rPr>
                        <a:t>VA Medical Center Distribution Analysis Overview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1600" dirty="0"/>
                        <a:t>To understand where projects in the Suicide Prevention AMP are occurring,</a:t>
                      </a:r>
                      <a:r>
                        <a:rPr lang="en-US" sz="1600" b="1" dirty="0"/>
                        <a:t> </a:t>
                      </a:r>
                      <a:r>
                        <a:rPr lang="en-US" sz="1600" b="0" dirty="0"/>
                        <a:t>we</a:t>
                      </a:r>
                      <a:r>
                        <a:rPr lang="en-US" sz="1600" b="1" dirty="0"/>
                        <a:t> assessed how projects are distributed across VAMCs</a:t>
                      </a:r>
                      <a:r>
                        <a:rPr lang="en-US" sz="1600" b="0" dirty="0"/>
                        <a:t>.</a:t>
                      </a:r>
                      <a:r>
                        <a:rPr lang="en-US" sz="1600" b="1" dirty="0"/>
                        <a:t> </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1600" b="1" i="1" dirty="0"/>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1600" b="1" i="0" dirty="0"/>
                        <a:t>Key Question(s)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dirty="0"/>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b="0" dirty="0"/>
                        <a:t>Which VAMCs have the highest concentration of portfolio </a:t>
                      </a:r>
                      <a:r>
                        <a:rPr lang="en-US" sz="1600" b="0" dirty="0">
                          <a:solidFill>
                            <a:schemeClr val="tx1"/>
                          </a:solidFill>
                        </a:rPr>
                        <a:t>research?</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dirty="0">
                          <a:solidFill>
                            <a:schemeClr val="tx1"/>
                          </a:solidFill>
                          <a:cs typeface="Calibri"/>
                        </a:rPr>
                        <a:t>How many Suicide Prevention projects has each VAMC conducted since 2005, and how many is each VAMC currently conducting?</a:t>
                      </a:r>
                      <a:endParaRPr lang="en-US" sz="1600" b="0" dirty="0"/>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b="0" dirty="0"/>
                        <a:t>How much funding has each VAMC been awarded for Suicide Prevention research?</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dirty="0"/>
                    </a:p>
                    <a:p>
                      <a:pPr marL="0" marR="0" lvl="0" indent="0" algn="r" rtl="0" eaLnBrk="1" fontAlgn="auto" latinLnBrk="0" hangingPunct="1">
                        <a:lnSpc>
                          <a:spcPct val="100000"/>
                        </a:lnSpc>
                        <a:spcBef>
                          <a:spcPts val="0"/>
                        </a:spcBef>
                        <a:spcAft>
                          <a:spcPts val="0"/>
                        </a:spcAft>
                        <a:buClrTx/>
                        <a:buSzTx/>
                        <a:buFont typeface="Arial" panose="020B0604020202020204" pitchFamily="34" charset="0"/>
                        <a:buNone/>
                      </a:pPr>
                      <a:r>
                        <a:rPr lang="en-US" sz="1600" b="0" i="1" dirty="0"/>
                        <a:t>Page 66 – 69</a:t>
                      </a: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9767812"/>
                  </a:ext>
                </a:extLst>
              </a:tr>
            </a:tbl>
          </a:graphicData>
        </a:graphic>
      </p:graphicFrame>
      <p:sp>
        <p:nvSpPr>
          <p:cNvPr id="10" name="Rectangle 9">
            <a:hlinkClick r:id="" action="ppaction://noaction"/>
            <a:extLst>
              <a:ext uri="{FF2B5EF4-FFF2-40B4-BE49-F238E27FC236}">
                <a16:creationId xmlns:a16="http://schemas.microsoft.com/office/drawing/2014/main" id="{372CE844-0282-0EA5-52F9-A86CBCB7C8F5}"/>
              </a:ext>
            </a:extLst>
          </p:cNvPr>
          <p:cNvSpPr/>
          <p:nvPr>
            <p:custDataLst>
              <p:tags r:id="rId2"/>
            </p:custDataLst>
          </p:nvPr>
        </p:nvSpPr>
        <p:spPr>
          <a:xfrm rot="16200000">
            <a:off x="6334829" y="2233210"/>
            <a:ext cx="65" cy="40011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76200" rIns="0" bIns="762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 name="Rectangle 10">
            <a:hlinkClick r:id="" action="ppaction://noaction"/>
            <a:extLst>
              <a:ext uri="{FF2B5EF4-FFF2-40B4-BE49-F238E27FC236}">
                <a16:creationId xmlns:a16="http://schemas.microsoft.com/office/drawing/2014/main" id="{7913310D-F3A2-CEAE-23EB-0E92553A0E09}"/>
              </a:ext>
            </a:extLst>
          </p:cNvPr>
          <p:cNvSpPr/>
          <p:nvPr>
            <p:custDataLst>
              <p:tags r:id="rId3"/>
            </p:custDataLst>
          </p:nvPr>
        </p:nvSpPr>
        <p:spPr>
          <a:xfrm rot="16200000">
            <a:off x="6334829" y="2233210"/>
            <a:ext cx="65" cy="40011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76200" rIns="0" bIns="762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CBB0253-3E9C-F51D-1D47-2E7994FD96D4}"/>
              </a:ext>
            </a:extLst>
          </p:cNvPr>
          <p:cNvSpPr/>
          <p:nvPr/>
        </p:nvSpPr>
        <p:spPr>
          <a:xfrm rot="16200000" flipV="1">
            <a:off x="2869285" y="3502314"/>
            <a:ext cx="5234867" cy="45719"/>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5940B105-889E-F345-AB40-A51EB6A8A09A}"/>
              </a:ext>
            </a:extLst>
          </p:cNvPr>
          <p:cNvGrpSpPr/>
          <p:nvPr/>
        </p:nvGrpSpPr>
        <p:grpSpPr>
          <a:xfrm>
            <a:off x="5303806" y="1571550"/>
            <a:ext cx="358508" cy="377377"/>
            <a:chOff x="6010275" y="2171700"/>
            <a:chExt cx="603250" cy="635000"/>
          </a:xfrm>
        </p:grpSpPr>
        <p:sp>
          <p:nvSpPr>
            <p:cNvPr id="15" name="Oval 14">
              <a:extLst>
                <a:ext uri="{FF2B5EF4-FFF2-40B4-BE49-F238E27FC236}">
                  <a16:creationId xmlns:a16="http://schemas.microsoft.com/office/drawing/2014/main" id="{D967DA7F-76F0-331D-A7B3-D9530DA86009}"/>
                </a:ext>
              </a:extLst>
            </p:cNvPr>
            <p:cNvSpPr/>
            <p:nvPr/>
          </p:nvSpPr>
          <p:spPr>
            <a:xfrm rot="16200000">
              <a:off x="5994400" y="2187575"/>
              <a:ext cx="635000" cy="603250"/>
            </a:xfrm>
            <a:prstGeom prst="ellipse">
              <a:avLst/>
            </a:prstGeom>
            <a:solidFill>
              <a:schemeClr val="bg1"/>
            </a:solidFill>
            <a:ln w="38100">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081">
              <a:extLst>
                <a:ext uri="{FF2B5EF4-FFF2-40B4-BE49-F238E27FC236}">
                  <a16:creationId xmlns:a16="http://schemas.microsoft.com/office/drawing/2014/main" id="{F7D95254-28F2-E9C7-C748-87DF41ABC02A}"/>
                </a:ext>
              </a:extLst>
            </p:cNvPr>
            <p:cNvSpPr>
              <a:spLocks noChangeAspect="1" noEditPoints="1"/>
            </p:cNvSpPr>
            <p:nvPr/>
          </p:nvSpPr>
          <p:spPr bwMode="auto">
            <a:xfrm rot="16200000">
              <a:off x="6085313" y="2259747"/>
              <a:ext cx="453172" cy="458907"/>
            </a:xfrm>
            <a:custGeom>
              <a:avLst/>
              <a:gdLst>
                <a:gd name="T0" fmla="*/ 251 w 502"/>
                <a:gd name="T1" fmla="*/ 502 h 502"/>
                <a:gd name="T2" fmla="*/ 0 w 502"/>
                <a:gd name="T3" fmla="*/ 251 h 502"/>
                <a:gd name="T4" fmla="*/ 251 w 502"/>
                <a:gd name="T5" fmla="*/ 0 h 502"/>
                <a:gd name="T6" fmla="*/ 502 w 502"/>
                <a:gd name="T7" fmla="*/ 251 h 502"/>
                <a:gd name="T8" fmla="*/ 251 w 502"/>
                <a:gd name="T9" fmla="*/ 502 h 502"/>
                <a:gd name="T10" fmla="*/ 414 w 502"/>
                <a:gd name="T11" fmla="*/ 234 h 502"/>
                <a:gd name="T12" fmla="*/ 414 w 502"/>
                <a:gd name="T13" fmla="*/ 205 h 502"/>
                <a:gd name="T14" fmla="*/ 381 w 502"/>
                <a:gd name="T15" fmla="*/ 172 h 502"/>
                <a:gd name="T16" fmla="*/ 351 w 502"/>
                <a:gd name="T17" fmla="*/ 172 h 502"/>
                <a:gd name="T18" fmla="*/ 251 w 502"/>
                <a:gd name="T19" fmla="*/ 272 h 502"/>
                <a:gd name="T20" fmla="*/ 151 w 502"/>
                <a:gd name="T21" fmla="*/ 172 h 502"/>
                <a:gd name="T22" fmla="*/ 121 w 502"/>
                <a:gd name="T23" fmla="*/ 172 h 502"/>
                <a:gd name="T24" fmla="*/ 88 w 502"/>
                <a:gd name="T25" fmla="*/ 205 h 502"/>
                <a:gd name="T26" fmla="*/ 88 w 502"/>
                <a:gd name="T27" fmla="*/ 234 h 502"/>
                <a:gd name="T28" fmla="*/ 236 w 502"/>
                <a:gd name="T29" fmla="*/ 383 h 502"/>
                <a:gd name="T30" fmla="*/ 266 w 502"/>
                <a:gd name="T31" fmla="*/ 383 h 502"/>
                <a:gd name="T32" fmla="*/ 414 w 502"/>
                <a:gd name="T33" fmla="*/ 23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2" h="502">
                  <a:moveTo>
                    <a:pt x="251" y="502"/>
                  </a:moveTo>
                  <a:cubicBezTo>
                    <a:pt x="113" y="502"/>
                    <a:pt x="0" y="390"/>
                    <a:pt x="0" y="251"/>
                  </a:cubicBezTo>
                  <a:cubicBezTo>
                    <a:pt x="0" y="112"/>
                    <a:pt x="113" y="0"/>
                    <a:pt x="251" y="0"/>
                  </a:cubicBezTo>
                  <a:cubicBezTo>
                    <a:pt x="390" y="0"/>
                    <a:pt x="502" y="112"/>
                    <a:pt x="502" y="251"/>
                  </a:cubicBezTo>
                  <a:cubicBezTo>
                    <a:pt x="502" y="390"/>
                    <a:pt x="390" y="502"/>
                    <a:pt x="251" y="502"/>
                  </a:cubicBezTo>
                  <a:close/>
                  <a:moveTo>
                    <a:pt x="414" y="234"/>
                  </a:moveTo>
                  <a:cubicBezTo>
                    <a:pt x="422" y="226"/>
                    <a:pt x="422" y="213"/>
                    <a:pt x="414" y="205"/>
                  </a:cubicBezTo>
                  <a:cubicBezTo>
                    <a:pt x="381" y="172"/>
                    <a:pt x="381" y="172"/>
                    <a:pt x="381" y="172"/>
                  </a:cubicBezTo>
                  <a:cubicBezTo>
                    <a:pt x="373" y="163"/>
                    <a:pt x="360" y="163"/>
                    <a:pt x="351" y="172"/>
                  </a:cubicBezTo>
                  <a:cubicBezTo>
                    <a:pt x="251" y="272"/>
                    <a:pt x="251" y="272"/>
                    <a:pt x="251" y="272"/>
                  </a:cubicBezTo>
                  <a:cubicBezTo>
                    <a:pt x="151" y="172"/>
                    <a:pt x="151" y="172"/>
                    <a:pt x="151" y="172"/>
                  </a:cubicBezTo>
                  <a:cubicBezTo>
                    <a:pt x="143" y="163"/>
                    <a:pt x="130" y="163"/>
                    <a:pt x="121" y="172"/>
                  </a:cubicBezTo>
                  <a:cubicBezTo>
                    <a:pt x="88" y="205"/>
                    <a:pt x="88" y="205"/>
                    <a:pt x="88" y="205"/>
                  </a:cubicBezTo>
                  <a:cubicBezTo>
                    <a:pt x="80" y="213"/>
                    <a:pt x="80" y="226"/>
                    <a:pt x="88" y="234"/>
                  </a:cubicBezTo>
                  <a:cubicBezTo>
                    <a:pt x="236" y="383"/>
                    <a:pt x="236" y="383"/>
                    <a:pt x="236" y="383"/>
                  </a:cubicBezTo>
                  <a:cubicBezTo>
                    <a:pt x="245" y="391"/>
                    <a:pt x="258" y="391"/>
                    <a:pt x="266" y="383"/>
                  </a:cubicBezTo>
                  <a:lnTo>
                    <a:pt x="414" y="234"/>
                  </a:lnTo>
                  <a:close/>
                </a:path>
              </a:pathLst>
            </a:custGeom>
            <a:solidFill>
              <a:srgbClr val="002F56"/>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7" name="Textfeld 17">
            <a:extLst>
              <a:ext uri="{FF2B5EF4-FFF2-40B4-BE49-F238E27FC236}">
                <a16:creationId xmlns:a16="http://schemas.microsoft.com/office/drawing/2014/main" id="{085F4DD8-1BB3-02E9-DFD0-6F186B04E680}"/>
              </a:ext>
            </a:extLst>
          </p:cNvPr>
          <p:cNvSpPr txBox="1"/>
          <p:nvPr/>
        </p:nvSpPr>
        <p:spPr bwMode="gray">
          <a:xfrm>
            <a:off x="2257781" y="2827708"/>
            <a:ext cx="3002531" cy="272415"/>
          </a:xfrm>
          <a:prstGeom prst="roundRect">
            <a:avLst/>
          </a:prstGeom>
          <a:solidFill>
            <a:schemeClr val="tx2">
              <a:lumMod val="20000"/>
              <a:lumOff val="80000"/>
            </a:schemeClr>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0" tIns="0" rIns="0" bIns="0" rtlCol="0" anchor="ctr">
            <a:spAutoFit/>
          </a:bodyPr>
          <a:lstStyle/>
          <a:p>
            <a:pPr algn="ctr">
              <a:buClr>
                <a:srgbClr val="3C464B"/>
              </a:buClr>
            </a:pPr>
            <a:r>
              <a:rPr lang="en-US" sz="1600" b="1">
                <a:cs typeface="Calibri"/>
              </a:rPr>
              <a:t>High Level Geography Overview</a:t>
            </a:r>
          </a:p>
        </p:txBody>
      </p:sp>
      <p:sp>
        <p:nvSpPr>
          <p:cNvPr id="12" name="Oval 27">
            <a:extLst>
              <a:ext uri="{FF2B5EF4-FFF2-40B4-BE49-F238E27FC236}">
                <a16:creationId xmlns:a16="http://schemas.microsoft.com/office/drawing/2014/main" id="{EB28D716-6ABA-AB7B-DACF-B46452C8495D}"/>
              </a:ext>
            </a:extLst>
          </p:cNvPr>
          <p:cNvSpPr>
            <a:spLocks noChangeArrowheads="1"/>
          </p:cNvSpPr>
          <p:nvPr>
            <p:custDataLst>
              <p:tags r:id="rId4"/>
            </p:custDataLst>
          </p:nvPr>
        </p:nvSpPr>
        <p:spPr bwMode="auto">
          <a:xfrm flipH="1">
            <a:off x="164272" y="2444151"/>
            <a:ext cx="1691245" cy="1968611"/>
          </a:xfrm>
          <a:prstGeom prst="roundRect">
            <a:avLst/>
          </a:prstGeom>
          <a:solidFill>
            <a:schemeClr val="bg1">
              <a:lumMod val="85000"/>
            </a:schemeClr>
          </a:solidFill>
          <a:ln w="38100" cmpd="sng">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45720" tIns="45720" rIns="45720" bIns="45720" anchor="ctr" anchorCtr="1">
            <a:no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r>
              <a:rPr lang="en-US">
                <a:latin typeface="Arial"/>
                <a:cs typeface="Arial"/>
              </a:rPr>
              <a:t>Determine the geographic distribution of portfolio research across VA Medical Centers (VAMCs)</a:t>
            </a:r>
          </a:p>
        </p:txBody>
      </p:sp>
      <p:sp>
        <p:nvSpPr>
          <p:cNvPr id="19" name="Textfeld 17">
            <a:extLst>
              <a:ext uri="{FF2B5EF4-FFF2-40B4-BE49-F238E27FC236}">
                <a16:creationId xmlns:a16="http://schemas.microsoft.com/office/drawing/2014/main" id="{276A7086-8437-ACB5-6F92-D6B3CB74CEA8}"/>
              </a:ext>
            </a:extLst>
          </p:cNvPr>
          <p:cNvSpPr txBox="1"/>
          <p:nvPr/>
        </p:nvSpPr>
        <p:spPr bwMode="gray">
          <a:xfrm>
            <a:off x="2259082" y="3664379"/>
            <a:ext cx="3002531" cy="272415"/>
          </a:xfrm>
          <a:prstGeom prst="roundRect">
            <a:avLst>
              <a:gd name="adj" fmla="val 16783"/>
            </a:avLst>
          </a:prstGeom>
          <a:solidFill>
            <a:schemeClr val="tx2">
              <a:lumMod val="20000"/>
              <a:lumOff val="80000"/>
            </a:schemeClr>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0" tIns="0" rIns="0" bIns="0" rtlCol="0" anchor="ctr">
            <a:spAutoFit/>
          </a:bodyPr>
          <a:lstStyle/>
          <a:p>
            <a:pPr algn="ctr"/>
            <a:r>
              <a:rPr lang="en-US" sz="1600" b="1">
                <a:cs typeface="Calibri"/>
              </a:rPr>
              <a:t>Funding Distribution</a:t>
            </a:r>
            <a:endParaRPr lang="en-US"/>
          </a:p>
        </p:txBody>
      </p:sp>
      <p:cxnSp>
        <p:nvCxnSpPr>
          <p:cNvPr id="24" name="Connector: Elbow 23">
            <a:extLst>
              <a:ext uri="{FF2B5EF4-FFF2-40B4-BE49-F238E27FC236}">
                <a16:creationId xmlns:a16="http://schemas.microsoft.com/office/drawing/2014/main" id="{4A5DB9B0-6440-00EE-3C5E-28EF5C6C4E55}"/>
              </a:ext>
            </a:extLst>
          </p:cNvPr>
          <p:cNvCxnSpPr>
            <a:cxnSpLocks/>
          </p:cNvCxnSpPr>
          <p:nvPr/>
        </p:nvCxnSpPr>
        <p:spPr>
          <a:xfrm>
            <a:off x="1854003" y="3370814"/>
            <a:ext cx="391709" cy="354786"/>
          </a:xfrm>
          <a:prstGeom prst="bentConnector3">
            <a:avLst>
              <a:gd name="adj1" fmla="val 46688"/>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40B149D8-350F-417F-431F-3D784E29DF51}"/>
              </a:ext>
            </a:extLst>
          </p:cNvPr>
          <p:cNvCxnSpPr>
            <a:cxnSpLocks/>
          </p:cNvCxnSpPr>
          <p:nvPr/>
        </p:nvCxnSpPr>
        <p:spPr>
          <a:xfrm flipV="1">
            <a:off x="1838727" y="3010405"/>
            <a:ext cx="406985" cy="363063"/>
          </a:xfrm>
          <a:prstGeom prst="bentConnector3">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5B08E833-1ACD-6E28-06F8-39FB80FEF3C7}"/>
              </a:ext>
            </a:extLst>
          </p:cNvPr>
          <p:cNvSpPr>
            <a:spLocks noGrp="1"/>
          </p:cNvSpPr>
          <p:nvPr>
            <p:ph type="sldNum" sz="quarter" idx="12"/>
          </p:nvPr>
        </p:nvSpPr>
        <p:spPr/>
        <p:txBody>
          <a:bodyPr/>
          <a:lstStyle/>
          <a:p>
            <a:r>
              <a:rPr lang="en-US"/>
              <a:t>66</a:t>
            </a:r>
          </a:p>
        </p:txBody>
      </p:sp>
    </p:spTree>
    <p:custDataLst>
      <p:tags r:id="rId1"/>
    </p:custDataLst>
    <p:extLst>
      <p:ext uri="{BB962C8B-B14F-4D97-AF65-F5344CB8AC3E}">
        <p14:creationId xmlns:p14="http://schemas.microsoft.com/office/powerpoint/2010/main" val="3052945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map of the united states&#10;&#10;Description automatically generated">
            <a:extLst>
              <a:ext uri="{FF2B5EF4-FFF2-40B4-BE49-F238E27FC236}">
                <a16:creationId xmlns:a16="http://schemas.microsoft.com/office/drawing/2014/main" id="{C88FCA92-7EDE-187A-3AA3-4A9D1EDA7424}"/>
              </a:ext>
            </a:extLst>
          </p:cNvPr>
          <p:cNvPicPr>
            <a:picLocks noChangeAspect="1"/>
          </p:cNvPicPr>
          <p:nvPr/>
        </p:nvPicPr>
        <p:blipFill rotWithShape="1">
          <a:blip r:embed="rId2">
            <a:extLst>
              <a:ext uri="{28A0092B-C50C-407E-A947-70E740481C1C}">
                <a14:useLocalDpi xmlns:a14="http://schemas.microsoft.com/office/drawing/2010/main" val="0"/>
              </a:ext>
            </a:extLst>
          </a:blip>
          <a:srcRect l="10687" t="10017" r="22116" b="3876"/>
          <a:stretch/>
        </p:blipFill>
        <p:spPr>
          <a:xfrm>
            <a:off x="2030406" y="1777025"/>
            <a:ext cx="6266517" cy="4446554"/>
          </a:xfrm>
          <a:prstGeom prst="rect">
            <a:avLst/>
          </a:prstGeom>
        </p:spPr>
      </p:pic>
      <p:sp>
        <p:nvSpPr>
          <p:cNvPr id="2" name="Title 1">
            <a:extLst>
              <a:ext uri="{FF2B5EF4-FFF2-40B4-BE49-F238E27FC236}">
                <a16:creationId xmlns:a16="http://schemas.microsoft.com/office/drawing/2014/main" id="{AA5321A8-65FD-40AD-0212-C6ACE56CBEF8}"/>
              </a:ext>
            </a:extLst>
          </p:cNvPr>
          <p:cNvSpPr>
            <a:spLocks noGrp="1"/>
          </p:cNvSpPr>
          <p:nvPr>
            <p:ph type="title"/>
          </p:nvPr>
        </p:nvSpPr>
        <p:spPr/>
        <p:txBody>
          <a:bodyPr/>
          <a:lstStyle/>
          <a:p>
            <a:r>
              <a:rPr lang="en-US" sz="2800"/>
              <a:t>VA Medical Center Distribution Analysis | High Level Geography Overview</a:t>
            </a:r>
          </a:p>
        </p:txBody>
      </p:sp>
      <p:sp>
        <p:nvSpPr>
          <p:cNvPr id="3" name="Slide Number Placeholder 2">
            <a:extLst>
              <a:ext uri="{FF2B5EF4-FFF2-40B4-BE49-F238E27FC236}">
                <a16:creationId xmlns:a16="http://schemas.microsoft.com/office/drawing/2014/main" id="{2F5BBCFB-DF18-CF12-E1FC-E60734FB7500}"/>
              </a:ext>
            </a:extLst>
          </p:cNvPr>
          <p:cNvSpPr>
            <a:spLocks noGrp="1"/>
          </p:cNvSpPr>
          <p:nvPr>
            <p:ph type="sldNum" sz="quarter" idx="12"/>
          </p:nvPr>
        </p:nvSpPr>
        <p:spPr/>
        <p:txBody>
          <a:bodyPr/>
          <a:lstStyle/>
          <a:p>
            <a:r>
              <a:rPr lang="en-US"/>
              <a:t>67</a:t>
            </a:r>
          </a:p>
        </p:txBody>
      </p:sp>
      <p:cxnSp>
        <p:nvCxnSpPr>
          <p:cNvPr id="5" name="Straight Arrow Connector 4">
            <a:extLst>
              <a:ext uri="{FF2B5EF4-FFF2-40B4-BE49-F238E27FC236}">
                <a16:creationId xmlns:a16="http://schemas.microsoft.com/office/drawing/2014/main" id="{9D006A82-7D71-6672-6A7F-D45B6F51F5AB}"/>
              </a:ext>
            </a:extLst>
          </p:cNvPr>
          <p:cNvCxnSpPr/>
          <p:nvPr/>
        </p:nvCxnSpPr>
        <p:spPr>
          <a:xfrm flipV="1">
            <a:off x="279817" y="1378527"/>
            <a:ext cx="11619874" cy="22485"/>
          </a:xfrm>
          <a:prstGeom prst="straightConnector1">
            <a:avLst/>
          </a:prstGeom>
          <a:ln w="12700">
            <a:solidFill>
              <a:srgbClr val="002F56"/>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6BD93233-B536-4E93-ADD0-F97B46554C05}"/>
              </a:ext>
            </a:extLst>
          </p:cNvPr>
          <p:cNvSpPr/>
          <p:nvPr/>
        </p:nvSpPr>
        <p:spPr>
          <a:xfrm>
            <a:off x="294819" y="1447082"/>
            <a:ext cx="11639484" cy="233049"/>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R="0" lvl="0" algn="ctr" defTabSz="914400" rtl="0" eaLnBrk="1" fontAlgn="auto" latinLnBrk="0" hangingPunct="1">
              <a:lnSpc>
                <a:spcPct val="100000"/>
              </a:lnSpc>
              <a:spcBef>
                <a:spcPts val="0"/>
              </a:spcBef>
              <a:spcAft>
                <a:spcPts val="0"/>
              </a:spcAft>
              <a:buClrTx/>
              <a:buSzTx/>
              <a:tabLst/>
              <a:defRPr/>
            </a:pPr>
            <a:r>
              <a:rPr lang="en-US" sz="1600" b="0"/>
              <a:t>Which VAMCs have the highest concentration of portfolio research?</a:t>
            </a:r>
          </a:p>
        </p:txBody>
      </p:sp>
      <p:sp>
        <p:nvSpPr>
          <p:cNvPr id="8" name="TextBox 7">
            <a:extLst>
              <a:ext uri="{FF2B5EF4-FFF2-40B4-BE49-F238E27FC236}">
                <a16:creationId xmlns:a16="http://schemas.microsoft.com/office/drawing/2014/main" id="{0C7D9315-677D-52E8-6B0C-BCBC5ADFA2AD}"/>
              </a:ext>
            </a:extLst>
          </p:cNvPr>
          <p:cNvSpPr txBox="1"/>
          <p:nvPr/>
        </p:nvSpPr>
        <p:spPr>
          <a:xfrm>
            <a:off x="285649" y="805372"/>
            <a:ext cx="11657823" cy="646331"/>
          </a:xfrm>
          <a:prstGeom prst="rect">
            <a:avLst/>
          </a:prstGeom>
          <a:noFill/>
        </p:spPr>
        <p:txBody>
          <a:bodyPr wrap="square" lIns="91440" tIns="45720" rIns="91440" bIns="45720" rtlCol="0" anchor="t">
            <a:spAutoFit/>
          </a:bodyPr>
          <a:lstStyle/>
          <a:p>
            <a:r>
              <a:rPr lang="en-US" b="1" i="1">
                <a:cs typeface="Calibri"/>
              </a:rPr>
              <a:t>33 VAMCs have conducted or are conducting suicide prevention research, among them, 14 VAMCs have engaged in 5 or more suicide prevention projects</a:t>
            </a:r>
            <a:endParaRPr lang="en-US"/>
          </a:p>
        </p:txBody>
      </p:sp>
      <p:sp>
        <p:nvSpPr>
          <p:cNvPr id="205" name="tx200">
            <a:extLst>
              <a:ext uri="{FF2B5EF4-FFF2-40B4-BE49-F238E27FC236}">
                <a16:creationId xmlns:a16="http://schemas.microsoft.com/office/drawing/2014/main" id="{3492694E-9AAA-2ECB-8653-5E73D7CE18F5}"/>
              </a:ext>
            </a:extLst>
          </p:cNvPr>
          <p:cNvSpPr/>
          <p:nvPr/>
        </p:nvSpPr>
        <p:spPr>
          <a:xfrm>
            <a:off x="1197169" y="1804609"/>
            <a:ext cx="7985330" cy="299796"/>
          </a:xfrm>
          <a:prstGeom prst="rect">
            <a:avLst/>
          </a:prstGeom>
          <a:noFill/>
        </p:spPr>
        <p:txBody>
          <a:bodyPr wrap="none" lIns="0" tIns="0" rIns="0" bIns="0" anchor="ctr" anchorCtr="1"/>
          <a:lstStyle/>
          <a:p>
            <a:pPr marL="0" marR="0" indent="0" algn="ctr">
              <a:lnSpc>
                <a:spcPts val="1439"/>
              </a:lnSpc>
              <a:spcBef>
                <a:spcPts val="0"/>
              </a:spcBef>
              <a:spcAft>
                <a:spcPts val="0"/>
              </a:spcAft>
            </a:pPr>
            <a:r>
              <a:rPr lang="en-US" b="1">
                <a:solidFill>
                  <a:srgbClr val="000000">
                    <a:alpha val="100000"/>
                  </a:srgbClr>
                </a:solidFill>
                <a:latin typeface="Calibri"/>
                <a:cs typeface="Calibri"/>
              </a:rPr>
              <a:t>VAMCs Doing Suicide Prevention AMP Projects vs.</a:t>
            </a:r>
          </a:p>
          <a:p>
            <a:pPr marL="0" marR="0" indent="0" algn="ctr">
              <a:lnSpc>
                <a:spcPts val="1439"/>
              </a:lnSpc>
              <a:spcBef>
                <a:spcPts val="0"/>
              </a:spcBef>
              <a:spcAft>
                <a:spcPts val="0"/>
              </a:spcAft>
            </a:pPr>
            <a:r>
              <a:rPr lang="en-US" b="1">
                <a:solidFill>
                  <a:srgbClr val="000000">
                    <a:alpha val="100000"/>
                  </a:srgbClr>
                </a:solidFill>
                <a:latin typeface="Calibri"/>
                <a:cs typeface="Calibri"/>
              </a:rPr>
              <a:t>Veteran Population per State</a:t>
            </a:r>
            <a:endParaRPr b="1">
              <a:solidFill>
                <a:srgbClr val="000000">
                  <a:alpha val="100000"/>
                </a:srgbClr>
              </a:solidFill>
              <a:latin typeface="Calibri"/>
              <a:cs typeface="Calibri"/>
            </a:endParaRPr>
          </a:p>
        </p:txBody>
      </p:sp>
      <p:pic>
        <p:nvPicPr>
          <p:cNvPr id="13" name="Picture 12" descr="A map of the united states&#10;&#10;Description automatically generated">
            <a:extLst>
              <a:ext uri="{FF2B5EF4-FFF2-40B4-BE49-F238E27FC236}">
                <a16:creationId xmlns:a16="http://schemas.microsoft.com/office/drawing/2014/main" id="{87F63C1D-B45F-ED45-99D5-E4F9E8BD3C4F}"/>
              </a:ext>
            </a:extLst>
          </p:cNvPr>
          <p:cNvPicPr>
            <a:picLocks noChangeAspect="1"/>
          </p:cNvPicPr>
          <p:nvPr/>
        </p:nvPicPr>
        <p:blipFill rotWithShape="1">
          <a:blip r:embed="rId2">
            <a:extLst>
              <a:ext uri="{28A0092B-C50C-407E-A947-70E740481C1C}">
                <a14:useLocalDpi xmlns:a14="http://schemas.microsoft.com/office/drawing/2010/main" val="0"/>
              </a:ext>
            </a:extLst>
          </a:blip>
          <a:srcRect l="81258" t="55784" r="7011"/>
          <a:stretch/>
        </p:blipFill>
        <p:spPr>
          <a:xfrm>
            <a:off x="8773613" y="2152069"/>
            <a:ext cx="1688374" cy="3524036"/>
          </a:xfrm>
          <a:prstGeom prst="rect">
            <a:avLst/>
          </a:prstGeom>
        </p:spPr>
      </p:pic>
      <p:sp>
        <p:nvSpPr>
          <p:cNvPr id="7" name="TextBox 6">
            <a:extLst>
              <a:ext uri="{FF2B5EF4-FFF2-40B4-BE49-F238E27FC236}">
                <a16:creationId xmlns:a16="http://schemas.microsoft.com/office/drawing/2014/main" id="{D4F763EC-C8CC-FB9A-25D0-103416A0B654}"/>
              </a:ext>
            </a:extLst>
          </p:cNvPr>
          <p:cNvSpPr txBox="1"/>
          <p:nvPr/>
        </p:nvSpPr>
        <p:spPr>
          <a:xfrm>
            <a:off x="7113181" y="5731450"/>
            <a:ext cx="5078819" cy="261610"/>
          </a:xfrm>
          <a:prstGeom prst="rect">
            <a:avLst/>
          </a:prstGeom>
          <a:noFill/>
        </p:spPr>
        <p:txBody>
          <a:bodyPr wrap="square" lIns="91440" tIns="45720" rIns="91440" bIns="45720" anchor="t">
            <a:spAutoFit/>
          </a:bodyPr>
          <a:lstStyle/>
          <a:p>
            <a:pPr algn="ctr"/>
            <a:r>
              <a:rPr lang="en-US" sz="1100" b="1"/>
              <a:t>Note: </a:t>
            </a:r>
            <a:r>
              <a:rPr lang="en-US" sz="1100"/>
              <a:t>See tables in Appendix D for detailed information about each VAMC.</a:t>
            </a:r>
          </a:p>
        </p:txBody>
      </p:sp>
      <p:sp>
        <p:nvSpPr>
          <p:cNvPr id="4" name="TextBox 1">
            <a:extLst>
              <a:ext uri="{FF2B5EF4-FFF2-40B4-BE49-F238E27FC236}">
                <a16:creationId xmlns:a16="http://schemas.microsoft.com/office/drawing/2014/main" id="{C5C7B176-8BF3-2F42-65D8-B69F5D20C02F}"/>
              </a:ext>
            </a:extLst>
          </p:cNvPr>
          <p:cNvSpPr txBox="1"/>
          <p:nvPr/>
        </p:nvSpPr>
        <p:spPr>
          <a:xfrm>
            <a:off x="3096045" y="6200432"/>
            <a:ext cx="6002446"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a:solidFill>
                  <a:schemeClr val="bg1"/>
                </a:solidFill>
              </a:rPr>
              <a:t>Source: RAFT data on 149 projects in the Suicide Prevention portfolio with start years between 2005-2023.</a:t>
            </a:r>
          </a:p>
          <a:p>
            <a:pPr algn="ctr"/>
            <a:endParaRPr lang="en-US" sz="1200">
              <a:solidFill>
                <a:schemeClr val="bg1"/>
              </a:solidFill>
            </a:endParaRPr>
          </a:p>
        </p:txBody>
      </p:sp>
    </p:spTree>
    <p:extLst>
      <p:ext uri="{BB962C8B-B14F-4D97-AF65-F5344CB8AC3E}">
        <p14:creationId xmlns:p14="http://schemas.microsoft.com/office/powerpoint/2010/main" val="32723731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map of the united states&#10;&#10;Description automatically generated">
            <a:extLst>
              <a:ext uri="{FF2B5EF4-FFF2-40B4-BE49-F238E27FC236}">
                <a16:creationId xmlns:a16="http://schemas.microsoft.com/office/drawing/2014/main" id="{A1DF66FC-9A0B-80BE-8C45-6F630D098DE4}"/>
              </a:ext>
            </a:extLst>
          </p:cNvPr>
          <p:cNvPicPr>
            <a:picLocks noChangeAspect="1"/>
          </p:cNvPicPr>
          <p:nvPr/>
        </p:nvPicPr>
        <p:blipFill rotWithShape="1">
          <a:blip r:embed="rId2">
            <a:extLst>
              <a:ext uri="{28A0092B-C50C-407E-A947-70E740481C1C}">
                <a14:useLocalDpi xmlns:a14="http://schemas.microsoft.com/office/drawing/2010/main" val="0"/>
              </a:ext>
            </a:extLst>
          </a:blip>
          <a:srcRect l="14841" t="10363" r="26979" b="360"/>
          <a:stretch/>
        </p:blipFill>
        <p:spPr>
          <a:xfrm>
            <a:off x="2066879" y="1702806"/>
            <a:ext cx="6181771" cy="4659894"/>
          </a:xfrm>
          <a:prstGeom prst="rect">
            <a:avLst/>
          </a:prstGeom>
        </p:spPr>
      </p:pic>
      <p:sp>
        <p:nvSpPr>
          <p:cNvPr id="2" name="Title 1">
            <a:extLst>
              <a:ext uri="{FF2B5EF4-FFF2-40B4-BE49-F238E27FC236}">
                <a16:creationId xmlns:a16="http://schemas.microsoft.com/office/drawing/2014/main" id="{AA5321A8-65FD-40AD-0212-C6ACE56CBEF8}"/>
              </a:ext>
            </a:extLst>
          </p:cNvPr>
          <p:cNvSpPr>
            <a:spLocks noGrp="1"/>
          </p:cNvSpPr>
          <p:nvPr>
            <p:ph type="title"/>
          </p:nvPr>
        </p:nvSpPr>
        <p:spPr/>
        <p:txBody>
          <a:bodyPr/>
          <a:lstStyle/>
          <a:p>
            <a:r>
              <a:rPr lang="en-US" sz="2800"/>
              <a:t>VA Medical Center Distribution Analysis | High Level Geography Overview</a:t>
            </a:r>
          </a:p>
        </p:txBody>
      </p:sp>
      <p:sp>
        <p:nvSpPr>
          <p:cNvPr id="3" name="Slide Number Placeholder 2">
            <a:extLst>
              <a:ext uri="{FF2B5EF4-FFF2-40B4-BE49-F238E27FC236}">
                <a16:creationId xmlns:a16="http://schemas.microsoft.com/office/drawing/2014/main" id="{2F5BBCFB-DF18-CF12-E1FC-E60734FB7500}"/>
              </a:ext>
            </a:extLst>
          </p:cNvPr>
          <p:cNvSpPr>
            <a:spLocks noGrp="1"/>
          </p:cNvSpPr>
          <p:nvPr>
            <p:ph type="sldNum" sz="quarter" idx="12"/>
          </p:nvPr>
        </p:nvSpPr>
        <p:spPr/>
        <p:txBody>
          <a:bodyPr/>
          <a:lstStyle/>
          <a:p>
            <a:r>
              <a:rPr lang="en-US"/>
              <a:t>68</a:t>
            </a:r>
          </a:p>
        </p:txBody>
      </p:sp>
      <p:cxnSp>
        <p:nvCxnSpPr>
          <p:cNvPr id="5" name="Straight Arrow Connector 4">
            <a:extLst>
              <a:ext uri="{FF2B5EF4-FFF2-40B4-BE49-F238E27FC236}">
                <a16:creationId xmlns:a16="http://schemas.microsoft.com/office/drawing/2014/main" id="{9D006A82-7D71-6672-6A7F-D45B6F51F5AB}"/>
              </a:ext>
            </a:extLst>
          </p:cNvPr>
          <p:cNvCxnSpPr/>
          <p:nvPr/>
        </p:nvCxnSpPr>
        <p:spPr>
          <a:xfrm flipV="1">
            <a:off x="279817" y="1378527"/>
            <a:ext cx="11619874" cy="22485"/>
          </a:xfrm>
          <a:prstGeom prst="straightConnector1">
            <a:avLst/>
          </a:prstGeom>
          <a:ln w="12700">
            <a:solidFill>
              <a:srgbClr val="002F56"/>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6BD93233-B536-4E93-ADD0-F97B46554C05}"/>
              </a:ext>
            </a:extLst>
          </p:cNvPr>
          <p:cNvSpPr/>
          <p:nvPr/>
        </p:nvSpPr>
        <p:spPr>
          <a:xfrm>
            <a:off x="294819" y="1447082"/>
            <a:ext cx="11639484" cy="233049"/>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rgbClr val="FFFFFF"/>
                </a:solidFill>
                <a:ea typeface="+mn-lt"/>
                <a:cs typeface="+mn-lt"/>
              </a:rPr>
              <a:t>How much funding has each VAMC been awarded for Suicide Prevention </a:t>
            </a:r>
            <a:r>
              <a:rPr lang="en-US" sz="1600" b="0">
                <a:solidFill>
                  <a:srgbClr val="FFFFFF"/>
                </a:solidFill>
                <a:ea typeface="+mn-lt"/>
                <a:cs typeface="+mn-lt"/>
              </a:rPr>
              <a:t>research?</a:t>
            </a:r>
            <a:endParaRPr lang="en-US" sz="1600"/>
          </a:p>
        </p:txBody>
      </p:sp>
      <p:sp>
        <p:nvSpPr>
          <p:cNvPr id="4" name="TextBox 3">
            <a:extLst>
              <a:ext uri="{FF2B5EF4-FFF2-40B4-BE49-F238E27FC236}">
                <a16:creationId xmlns:a16="http://schemas.microsoft.com/office/drawing/2014/main" id="{BC277D85-DA99-57B3-55F4-3D2E10E0A112}"/>
              </a:ext>
            </a:extLst>
          </p:cNvPr>
          <p:cNvSpPr txBox="1"/>
          <p:nvPr/>
        </p:nvSpPr>
        <p:spPr>
          <a:xfrm>
            <a:off x="241868" y="777716"/>
            <a:ext cx="11657823" cy="646331"/>
          </a:xfrm>
          <a:prstGeom prst="rect">
            <a:avLst/>
          </a:prstGeom>
          <a:noFill/>
        </p:spPr>
        <p:txBody>
          <a:bodyPr wrap="square" lIns="91440" tIns="45720" rIns="91440" bIns="45720" rtlCol="0" anchor="t">
            <a:spAutoFit/>
          </a:bodyPr>
          <a:lstStyle/>
          <a:p>
            <a:r>
              <a:rPr lang="en-US" b="1" i="1">
                <a:cs typeface="Calibri"/>
              </a:rPr>
              <a:t>VAMCs conducting Suicide Prevention research have been awarded $220 million in funding, with 10 VAMCs awarded $6 million or more in funding </a:t>
            </a:r>
          </a:p>
        </p:txBody>
      </p:sp>
      <p:sp>
        <p:nvSpPr>
          <p:cNvPr id="7" name="tx200">
            <a:extLst>
              <a:ext uri="{FF2B5EF4-FFF2-40B4-BE49-F238E27FC236}">
                <a16:creationId xmlns:a16="http://schemas.microsoft.com/office/drawing/2014/main" id="{1A30948E-11CF-23CD-CFAA-EB6FBC39DD84}"/>
              </a:ext>
            </a:extLst>
          </p:cNvPr>
          <p:cNvSpPr/>
          <p:nvPr/>
        </p:nvSpPr>
        <p:spPr>
          <a:xfrm>
            <a:off x="1422252" y="1793372"/>
            <a:ext cx="7985330" cy="299796"/>
          </a:xfrm>
          <a:prstGeom prst="rect">
            <a:avLst/>
          </a:prstGeom>
          <a:noFill/>
        </p:spPr>
        <p:txBody>
          <a:bodyPr wrap="none" lIns="0" tIns="0" rIns="0" bIns="0" anchor="ctr" anchorCtr="1"/>
          <a:lstStyle/>
          <a:p>
            <a:pPr marL="0" marR="0" indent="0" algn="ctr">
              <a:lnSpc>
                <a:spcPts val="1439"/>
              </a:lnSpc>
              <a:spcBef>
                <a:spcPts val="0"/>
              </a:spcBef>
              <a:spcAft>
                <a:spcPts val="0"/>
              </a:spcAft>
            </a:pPr>
            <a:r>
              <a:rPr lang="en-US" sz="1600" b="1">
                <a:solidFill>
                  <a:srgbClr val="000000">
                    <a:alpha val="100000"/>
                  </a:srgbClr>
                </a:solidFill>
                <a:latin typeface="Calibri"/>
                <a:cs typeface="Calibri"/>
              </a:rPr>
              <a:t>Total Awarded to VAMCs Doing Suicide Prevention AMP</a:t>
            </a:r>
          </a:p>
          <a:p>
            <a:pPr marL="0" marR="0" indent="0" algn="ctr">
              <a:lnSpc>
                <a:spcPts val="1439"/>
              </a:lnSpc>
              <a:spcBef>
                <a:spcPts val="0"/>
              </a:spcBef>
              <a:spcAft>
                <a:spcPts val="0"/>
              </a:spcAft>
            </a:pPr>
            <a:r>
              <a:rPr lang="en-US" sz="1600" b="1">
                <a:solidFill>
                  <a:srgbClr val="000000">
                    <a:alpha val="100000"/>
                  </a:srgbClr>
                </a:solidFill>
                <a:latin typeface="Calibri"/>
                <a:cs typeface="Calibri"/>
              </a:rPr>
              <a:t>Projects vs. Veteran Population per State</a:t>
            </a:r>
          </a:p>
        </p:txBody>
      </p:sp>
      <p:sp>
        <p:nvSpPr>
          <p:cNvPr id="10" name="TextBox 9">
            <a:extLst>
              <a:ext uri="{FF2B5EF4-FFF2-40B4-BE49-F238E27FC236}">
                <a16:creationId xmlns:a16="http://schemas.microsoft.com/office/drawing/2014/main" id="{9EA5F7E4-001F-E86E-C21E-A11B3B878984}"/>
              </a:ext>
            </a:extLst>
          </p:cNvPr>
          <p:cNvSpPr txBox="1"/>
          <p:nvPr/>
        </p:nvSpPr>
        <p:spPr>
          <a:xfrm>
            <a:off x="7113181" y="5896384"/>
            <a:ext cx="5078819" cy="261610"/>
          </a:xfrm>
          <a:prstGeom prst="rect">
            <a:avLst/>
          </a:prstGeom>
          <a:noFill/>
        </p:spPr>
        <p:txBody>
          <a:bodyPr wrap="square" lIns="91440" tIns="45720" rIns="91440" bIns="45720" anchor="t">
            <a:spAutoFit/>
          </a:bodyPr>
          <a:lstStyle/>
          <a:p>
            <a:pPr algn="ctr"/>
            <a:r>
              <a:rPr lang="en-US" sz="1100" b="1"/>
              <a:t>Note: </a:t>
            </a:r>
            <a:r>
              <a:rPr lang="en-US" sz="1100"/>
              <a:t>See tables in Appendix D for detailed information about each VAMC.</a:t>
            </a:r>
          </a:p>
        </p:txBody>
      </p:sp>
      <p:pic>
        <p:nvPicPr>
          <p:cNvPr id="18" name="Picture 17" descr="A map of the united states&#10;&#10;Description automatically generated">
            <a:extLst>
              <a:ext uri="{FF2B5EF4-FFF2-40B4-BE49-F238E27FC236}">
                <a16:creationId xmlns:a16="http://schemas.microsoft.com/office/drawing/2014/main" id="{3CE0C765-B44F-1CEB-1770-199443B1103B}"/>
              </a:ext>
            </a:extLst>
          </p:cNvPr>
          <p:cNvPicPr>
            <a:picLocks noChangeAspect="1"/>
          </p:cNvPicPr>
          <p:nvPr/>
        </p:nvPicPr>
        <p:blipFill rotWithShape="1">
          <a:blip r:embed="rId2">
            <a:extLst>
              <a:ext uri="{28A0092B-C50C-407E-A947-70E740481C1C}">
                <a14:useLocalDpi xmlns:a14="http://schemas.microsoft.com/office/drawing/2010/main" val="0"/>
              </a:ext>
            </a:extLst>
          </a:blip>
          <a:srcRect l="74454" t="29201" r="10006" b="360"/>
          <a:stretch/>
        </p:blipFill>
        <p:spPr>
          <a:xfrm>
            <a:off x="8393010" y="2093168"/>
            <a:ext cx="1651159" cy="3676650"/>
          </a:xfrm>
          <a:prstGeom prst="rect">
            <a:avLst/>
          </a:prstGeom>
        </p:spPr>
      </p:pic>
      <p:sp>
        <p:nvSpPr>
          <p:cNvPr id="6" name="TextBox 1">
            <a:extLst>
              <a:ext uri="{FF2B5EF4-FFF2-40B4-BE49-F238E27FC236}">
                <a16:creationId xmlns:a16="http://schemas.microsoft.com/office/drawing/2014/main" id="{C5C7B176-8BF3-2F42-65D8-B69F5D20C02F}"/>
              </a:ext>
            </a:extLst>
          </p:cNvPr>
          <p:cNvSpPr txBox="1"/>
          <p:nvPr/>
        </p:nvSpPr>
        <p:spPr>
          <a:xfrm>
            <a:off x="3096045" y="6200432"/>
            <a:ext cx="6002446"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a:solidFill>
                  <a:schemeClr val="bg1"/>
                </a:solidFill>
              </a:rPr>
              <a:t>Source: RAFT data on 149 projects in the Suicide Prevention portfolio with start years between 2005-2023.</a:t>
            </a:r>
          </a:p>
          <a:p>
            <a:pPr algn="ctr"/>
            <a:endParaRPr lang="en-US" sz="1200">
              <a:solidFill>
                <a:schemeClr val="bg1"/>
              </a:solidFill>
            </a:endParaRPr>
          </a:p>
        </p:txBody>
      </p:sp>
    </p:spTree>
    <p:extLst>
      <p:ext uri="{BB962C8B-B14F-4D97-AF65-F5344CB8AC3E}">
        <p14:creationId xmlns:p14="http://schemas.microsoft.com/office/powerpoint/2010/main" val="24694763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5F078-5FC3-D1A1-7CA0-87EA6F2B14DA}"/>
              </a:ext>
            </a:extLst>
          </p:cNvPr>
          <p:cNvSpPr>
            <a:spLocks noGrp="1"/>
          </p:cNvSpPr>
          <p:nvPr>
            <p:ph type="title"/>
          </p:nvPr>
        </p:nvSpPr>
        <p:spPr/>
        <p:txBody>
          <a:bodyPr/>
          <a:lstStyle/>
          <a:p>
            <a:r>
              <a:rPr lang="en-US" sz="2800"/>
              <a:t>VA Medical Center Distribution Analysis | High Level Geography Overview</a:t>
            </a:r>
          </a:p>
        </p:txBody>
      </p:sp>
      <p:sp>
        <p:nvSpPr>
          <p:cNvPr id="3" name="Slide Number Placeholder 2">
            <a:extLst>
              <a:ext uri="{FF2B5EF4-FFF2-40B4-BE49-F238E27FC236}">
                <a16:creationId xmlns:a16="http://schemas.microsoft.com/office/drawing/2014/main" id="{13FAEFD2-7842-035F-E69F-6805F385D593}"/>
              </a:ext>
            </a:extLst>
          </p:cNvPr>
          <p:cNvSpPr>
            <a:spLocks noGrp="1"/>
          </p:cNvSpPr>
          <p:nvPr>
            <p:ph type="sldNum" sz="quarter" idx="12"/>
          </p:nvPr>
        </p:nvSpPr>
        <p:spPr/>
        <p:txBody>
          <a:bodyPr/>
          <a:lstStyle/>
          <a:p>
            <a:r>
              <a:rPr lang="en-US">
                <a:solidFill>
                  <a:schemeClr val="bg1"/>
                </a:solidFill>
              </a:rPr>
              <a:t>69</a:t>
            </a:r>
          </a:p>
        </p:txBody>
      </p:sp>
      <p:graphicFrame>
        <p:nvGraphicFramePr>
          <p:cNvPr id="5" name="Table 4">
            <a:extLst>
              <a:ext uri="{FF2B5EF4-FFF2-40B4-BE49-F238E27FC236}">
                <a16:creationId xmlns:a16="http://schemas.microsoft.com/office/drawing/2014/main" id="{8A34AAFE-55AF-3DE2-78F1-3702302A3FBD}"/>
              </a:ext>
            </a:extLst>
          </p:cNvPr>
          <p:cNvGraphicFramePr>
            <a:graphicFrameLocks noGrp="1"/>
          </p:cNvGraphicFramePr>
          <p:nvPr>
            <p:extLst>
              <p:ext uri="{D42A27DB-BD31-4B8C-83A1-F6EECF244321}">
                <p14:modId xmlns:p14="http://schemas.microsoft.com/office/powerpoint/2010/main" val="421332946"/>
              </p:ext>
            </p:extLst>
          </p:nvPr>
        </p:nvGraphicFramePr>
        <p:xfrm>
          <a:off x="279817" y="1864651"/>
          <a:ext cx="11394946" cy="4100344"/>
        </p:xfrm>
        <a:graphic>
          <a:graphicData uri="http://schemas.openxmlformats.org/drawingml/2006/table">
            <a:tbl>
              <a:tblPr firstRow="1" bandRow="1">
                <a:tableStyleId>{93296810-A885-4BE3-A3E7-6D5BEEA58F35}</a:tableStyleId>
              </a:tblPr>
              <a:tblGrid>
                <a:gridCol w="3384932">
                  <a:extLst>
                    <a:ext uri="{9D8B030D-6E8A-4147-A177-3AD203B41FA5}">
                      <a16:colId xmlns:a16="http://schemas.microsoft.com/office/drawing/2014/main" val="1807866960"/>
                    </a:ext>
                  </a:extLst>
                </a:gridCol>
                <a:gridCol w="4005007">
                  <a:extLst>
                    <a:ext uri="{9D8B030D-6E8A-4147-A177-3AD203B41FA5}">
                      <a16:colId xmlns:a16="http://schemas.microsoft.com/office/drawing/2014/main" val="1464642049"/>
                    </a:ext>
                  </a:extLst>
                </a:gridCol>
                <a:gridCol w="4005007">
                  <a:extLst>
                    <a:ext uri="{9D8B030D-6E8A-4147-A177-3AD203B41FA5}">
                      <a16:colId xmlns:a16="http://schemas.microsoft.com/office/drawing/2014/main" val="33402069"/>
                    </a:ext>
                  </a:extLst>
                </a:gridCol>
              </a:tblGrid>
              <a:tr h="241017">
                <a:tc>
                  <a:txBody>
                    <a:bodyPr/>
                    <a:lstStyle/>
                    <a:p>
                      <a:pPr algn="ctr" fontAlgn="b"/>
                      <a:r>
                        <a:rPr lang="en-US" sz="1600" b="1" u="none" strike="noStrike">
                          <a:solidFill>
                            <a:schemeClr val="bg1"/>
                          </a:solidFill>
                          <a:effectLst/>
                        </a:rPr>
                        <a:t>VA Medical Center</a:t>
                      </a:r>
                      <a:endParaRPr lang="en-US" sz="1600" b="1" i="0" u="none" strike="noStrike">
                        <a:solidFill>
                          <a:schemeClr val="bg1"/>
                        </a:solidFill>
                        <a:effectLst/>
                        <a:latin typeface="Calibri" panose="020F0502020204030204" pitchFamily="34" charset="0"/>
                        <a:cs typeface="Calibri" panose="020F0502020204030204" pitchFamily="34" charset="0"/>
                      </a:endParaRPr>
                    </a:p>
                  </a:txBody>
                  <a:tcPr marL="6350" marR="6350" marT="6350" marB="0" anchor="ctr"/>
                </a:tc>
                <a:tc>
                  <a:txBody>
                    <a:bodyPr/>
                    <a:lstStyle/>
                    <a:p>
                      <a:pPr algn="ctr" fontAlgn="b"/>
                      <a:r>
                        <a:rPr lang="en-US" sz="1600" b="1" i="0" u="none" strike="noStrike">
                          <a:solidFill>
                            <a:schemeClr val="bg1"/>
                          </a:solidFill>
                          <a:effectLst/>
                          <a:latin typeface="+mn-lt"/>
                          <a:cs typeface="Calibri"/>
                        </a:rPr>
                        <a:t>Number of Suicide Prevention Projects</a:t>
                      </a:r>
                    </a:p>
                  </a:txBody>
                  <a:tcPr marL="6350" marR="6350" marT="6350" marB="0" anchor="ctr"/>
                </a:tc>
                <a:tc>
                  <a:txBody>
                    <a:bodyPr/>
                    <a:lstStyle/>
                    <a:p>
                      <a:pPr algn="ctr" fontAlgn="b"/>
                      <a:r>
                        <a:rPr lang="en-US" sz="1600" b="1" i="0" u="none" strike="noStrike">
                          <a:solidFill>
                            <a:schemeClr val="bg1"/>
                          </a:solidFill>
                          <a:effectLst/>
                          <a:latin typeface="Calibri" panose="020F0502020204030204" pitchFamily="34" charset="0"/>
                          <a:cs typeface="Calibri" panose="020F0502020204030204" pitchFamily="34" charset="0"/>
                        </a:rPr>
                        <a:t>Total Awarded to Suicide Prevention Projects</a:t>
                      </a:r>
                    </a:p>
                  </a:txBody>
                  <a:tcPr marL="6350" marR="6350" marT="6350" marB="0" anchor="ctr"/>
                </a:tc>
                <a:extLst>
                  <a:ext uri="{0D108BD9-81ED-4DB2-BD59-A6C34878D82A}">
                    <a16:rowId xmlns:a16="http://schemas.microsoft.com/office/drawing/2014/main" val="1532522715"/>
                  </a:ext>
                </a:extLst>
              </a:tr>
              <a:tr h="241017">
                <a:tc>
                  <a:txBody>
                    <a:bodyPr/>
                    <a:lstStyle/>
                    <a:p>
                      <a:pPr algn="ctr" fontAlgn="b"/>
                      <a:r>
                        <a:rPr lang="en-US" sz="1500" b="0" u="none" strike="noStrike">
                          <a:solidFill>
                            <a:srgbClr val="000000"/>
                          </a:solidFill>
                          <a:effectLst/>
                        </a:rPr>
                        <a:t>Bronx, NY</a:t>
                      </a:r>
                      <a:endParaRPr lang="en-US" sz="15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en-US" sz="1500" b="0" i="0" u="none" strike="noStrike">
                          <a:solidFill>
                            <a:srgbClr val="000000"/>
                          </a:solidFill>
                          <a:effectLst/>
                          <a:latin typeface="Calibri" panose="020F0502020204030204" pitchFamily="34" charset="0"/>
                        </a:rPr>
                        <a:t>19</a:t>
                      </a:r>
                    </a:p>
                  </a:txBody>
                  <a:tcPr marL="6350" marR="6350" marT="6350" marB="0" anchor="ctr"/>
                </a:tc>
                <a:tc>
                  <a:txBody>
                    <a:bodyPr/>
                    <a:lstStyle/>
                    <a:p>
                      <a:pPr algn="ctr" fontAlgn="b"/>
                      <a:r>
                        <a:rPr lang="en-US" sz="1500" b="0" i="0" u="none" strike="noStrike">
                          <a:solidFill>
                            <a:srgbClr val="000000"/>
                          </a:solidFill>
                          <a:effectLst/>
                          <a:latin typeface="Calibri" panose="020F0502020204030204" pitchFamily="34" charset="0"/>
                        </a:rPr>
                        <a:t>$14,988,018</a:t>
                      </a:r>
                    </a:p>
                  </a:txBody>
                  <a:tcPr marL="6350" marR="6350" marT="6350" marB="0" anchor="ctr"/>
                </a:tc>
                <a:extLst>
                  <a:ext uri="{0D108BD9-81ED-4DB2-BD59-A6C34878D82A}">
                    <a16:rowId xmlns:a16="http://schemas.microsoft.com/office/drawing/2014/main" val="2815142829"/>
                  </a:ext>
                </a:extLst>
              </a:tr>
              <a:tr h="241017">
                <a:tc>
                  <a:txBody>
                    <a:bodyPr/>
                    <a:lstStyle/>
                    <a:p>
                      <a:pPr algn="ctr" fontAlgn="b"/>
                      <a:r>
                        <a:rPr lang="en-US" sz="1500" b="0" u="none" strike="noStrike">
                          <a:solidFill>
                            <a:srgbClr val="000000"/>
                          </a:solidFill>
                          <a:effectLst/>
                        </a:rPr>
                        <a:t>Portland, OR</a:t>
                      </a:r>
                      <a:endParaRPr lang="en-US" sz="15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en-US" sz="1500" b="0" u="none" strike="noStrike">
                          <a:solidFill>
                            <a:srgbClr val="000000"/>
                          </a:solidFill>
                          <a:effectLst/>
                        </a:rPr>
                        <a:t>14</a:t>
                      </a:r>
                      <a:endParaRPr lang="en-US" sz="15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en-US" sz="1500" b="0" i="0" u="none" strike="noStrike">
                          <a:solidFill>
                            <a:srgbClr val="000000"/>
                          </a:solidFill>
                          <a:effectLst/>
                          <a:latin typeface="Calibri" panose="020F0502020204030204" pitchFamily="34" charset="0"/>
                        </a:rPr>
                        <a:t>$14,709,838</a:t>
                      </a:r>
                    </a:p>
                  </a:txBody>
                  <a:tcPr marL="6350" marR="6350" marT="6350" marB="0" anchor="ctr"/>
                </a:tc>
                <a:extLst>
                  <a:ext uri="{0D108BD9-81ED-4DB2-BD59-A6C34878D82A}">
                    <a16:rowId xmlns:a16="http://schemas.microsoft.com/office/drawing/2014/main" val="4293715227"/>
                  </a:ext>
                </a:extLst>
              </a:tr>
              <a:tr h="241017">
                <a:tc>
                  <a:txBody>
                    <a:bodyPr/>
                    <a:lstStyle/>
                    <a:p>
                      <a:pPr algn="ctr" fontAlgn="b"/>
                      <a:r>
                        <a:rPr lang="en-US" sz="1500" b="0" i="0" u="none" strike="noStrike">
                          <a:solidFill>
                            <a:srgbClr val="000000"/>
                          </a:solidFill>
                          <a:effectLst/>
                          <a:latin typeface="Calibri" panose="020F0502020204030204" pitchFamily="34" charset="0"/>
                        </a:rPr>
                        <a:t>Denver, CO</a:t>
                      </a:r>
                    </a:p>
                  </a:txBody>
                  <a:tcPr marL="6350" marR="6350" marT="6350" marB="0" anchor="ctr"/>
                </a:tc>
                <a:tc>
                  <a:txBody>
                    <a:bodyPr/>
                    <a:lstStyle/>
                    <a:p>
                      <a:pPr algn="ctr" fontAlgn="b"/>
                      <a:r>
                        <a:rPr lang="en-US" sz="1500" b="0" i="0" u="none" strike="noStrike">
                          <a:solidFill>
                            <a:srgbClr val="000000"/>
                          </a:solidFill>
                          <a:effectLst/>
                          <a:latin typeface="Calibri" panose="020F0502020204030204" pitchFamily="34" charset="0"/>
                        </a:rPr>
                        <a:t>11</a:t>
                      </a:r>
                    </a:p>
                  </a:txBody>
                  <a:tcPr marL="6350" marR="6350" marT="6350" marB="0" anchor="ctr"/>
                </a:tc>
                <a:tc>
                  <a:txBody>
                    <a:bodyPr/>
                    <a:lstStyle/>
                    <a:p>
                      <a:pPr algn="ctr" fontAlgn="b"/>
                      <a:r>
                        <a:rPr lang="en-US" sz="1500" b="0" i="0" u="none" strike="noStrike">
                          <a:solidFill>
                            <a:srgbClr val="000000"/>
                          </a:solidFill>
                          <a:effectLst/>
                          <a:latin typeface="Calibri" panose="020F0502020204030204" pitchFamily="34" charset="0"/>
                        </a:rPr>
                        <a:t>$6,035,289</a:t>
                      </a:r>
                    </a:p>
                  </a:txBody>
                  <a:tcPr marL="6350" marR="6350" marT="6350" marB="0" anchor="ctr"/>
                </a:tc>
                <a:extLst>
                  <a:ext uri="{0D108BD9-81ED-4DB2-BD59-A6C34878D82A}">
                    <a16:rowId xmlns:a16="http://schemas.microsoft.com/office/drawing/2014/main" val="303521202"/>
                  </a:ext>
                </a:extLst>
              </a:tr>
              <a:tr h="241017">
                <a:tc>
                  <a:txBody>
                    <a:bodyPr/>
                    <a:lstStyle/>
                    <a:p>
                      <a:pPr algn="ctr" fontAlgn="b"/>
                      <a:r>
                        <a:rPr lang="en-US" sz="1500" b="0" i="0" u="none" strike="noStrike">
                          <a:solidFill>
                            <a:srgbClr val="000000"/>
                          </a:solidFill>
                          <a:effectLst/>
                          <a:latin typeface="Calibri" panose="020F0502020204030204" pitchFamily="34" charset="0"/>
                        </a:rPr>
                        <a:t>San Diego, CA</a:t>
                      </a:r>
                    </a:p>
                  </a:txBody>
                  <a:tcPr marL="6350" marR="6350" marT="6350" marB="0" anchor="ctr"/>
                </a:tc>
                <a:tc>
                  <a:txBody>
                    <a:bodyPr/>
                    <a:lstStyle/>
                    <a:p>
                      <a:pPr algn="ctr" fontAlgn="b"/>
                      <a:r>
                        <a:rPr lang="en-US" sz="1500" b="0" i="0" u="none" strike="noStrike">
                          <a:solidFill>
                            <a:srgbClr val="000000"/>
                          </a:solidFill>
                          <a:effectLst/>
                          <a:latin typeface="Calibri" panose="020F0502020204030204" pitchFamily="34" charset="0"/>
                        </a:rPr>
                        <a:t>9</a:t>
                      </a:r>
                    </a:p>
                  </a:txBody>
                  <a:tcPr marL="6350" marR="6350" marT="6350" marB="0" anchor="ctr"/>
                </a:tc>
                <a:tc>
                  <a:txBody>
                    <a:bodyPr/>
                    <a:lstStyle/>
                    <a:p>
                      <a:pPr algn="ctr" fontAlgn="b"/>
                      <a:r>
                        <a:rPr lang="en-US" sz="1500" b="0" i="0" u="none" strike="noStrike">
                          <a:solidFill>
                            <a:srgbClr val="000000"/>
                          </a:solidFill>
                          <a:effectLst/>
                          <a:latin typeface="Calibri" panose="020F0502020204030204" pitchFamily="34" charset="0"/>
                        </a:rPr>
                        <a:t>$31,129,545</a:t>
                      </a:r>
                    </a:p>
                  </a:txBody>
                  <a:tcPr marL="6350" marR="6350" marT="6350" marB="0" anchor="ctr"/>
                </a:tc>
                <a:extLst>
                  <a:ext uri="{0D108BD9-81ED-4DB2-BD59-A6C34878D82A}">
                    <a16:rowId xmlns:a16="http://schemas.microsoft.com/office/drawing/2014/main" val="3573778057"/>
                  </a:ext>
                </a:extLst>
              </a:tr>
              <a:tr h="241017">
                <a:tc>
                  <a:txBody>
                    <a:bodyPr/>
                    <a:lstStyle/>
                    <a:p>
                      <a:pPr algn="ctr" fontAlgn="b"/>
                      <a:r>
                        <a:rPr lang="en-US" sz="1500" b="0" i="0" u="none" strike="noStrike">
                          <a:solidFill>
                            <a:srgbClr val="000000"/>
                          </a:solidFill>
                          <a:effectLst/>
                          <a:latin typeface="Calibri" panose="020F0502020204030204" pitchFamily="34" charset="0"/>
                        </a:rPr>
                        <a:t>Little Rock, AR</a:t>
                      </a:r>
                    </a:p>
                  </a:txBody>
                  <a:tcPr marL="6350" marR="6350" marT="6350" marB="0" anchor="ctr"/>
                </a:tc>
                <a:tc>
                  <a:txBody>
                    <a:bodyPr/>
                    <a:lstStyle/>
                    <a:p>
                      <a:pPr algn="ctr" fontAlgn="b"/>
                      <a:r>
                        <a:rPr lang="en-US" sz="1500" b="0" i="0" u="none" strike="noStrike">
                          <a:solidFill>
                            <a:srgbClr val="000000"/>
                          </a:solidFill>
                          <a:effectLst/>
                          <a:latin typeface="Calibri" panose="020F0502020204030204" pitchFamily="34" charset="0"/>
                        </a:rPr>
                        <a:t>8</a:t>
                      </a:r>
                    </a:p>
                  </a:txBody>
                  <a:tcPr marL="6350" marR="6350" marT="6350" marB="0" anchor="ctr"/>
                </a:tc>
                <a:tc>
                  <a:txBody>
                    <a:bodyPr/>
                    <a:lstStyle/>
                    <a:p>
                      <a:pPr algn="ctr" fontAlgn="b"/>
                      <a:r>
                        <a:rPr lang="en-US" sz="1500" b="0" i="0" u="none" strike="noStrike">
                          <a:solidFill>
                            <a:srgbClr val="000000"/>
                          </a:solidFill>
                          <a:effectLst/>
                          <a:latin typeface="Calibri" panose="020F0502020204030204" pitchFamily="34" charset="0"/>
                        </a:rPr>
                        <a:t>$10,666,702</a:t>
                      </a:r>
                    </a:p>
                  </a:txBody>
                  <a:tcPr marL="6350" marR="6350" marT="6350" marB="0" anchor="ctr"/>
                </a:tc>
                <a:extLst>
                  <a:ext uri="{0D108BD9-81ED-4DB2-BD59-A6C34878D82A}">
                    <a16:rowId xmlns:a16="http://schemas.microsoft.com/office/drawing/2014/main" val="4076774533"/>
                  </a:ext>
                </a:extLst>
              </a:tr>
              <a:tr h="24101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500" b="0" i="0" u="none" strike="noStrike">
                          <a:solidFill>
                            <a:srgbClr val="000000"/>
                          </a:solidFill>
                          <a:effectLst/>
                          <a:latin typeface="Calibri" panose="020F0502020204030204" pitchFamily="34" charset="0"/>
                        </a:rPr>
                        <a:t>Providence, RI</a:t>
                      </a:r>
                    </a:p>
                  </a:txBody>
                  <a:tcPr marL="6350" marR="6350" marT="6350" marB="0" anchor="ctr"/>
                </a:tc>
                <a:tc>
                  <a:txBody>
                    <a:bodyPr/>
                    <a:lstStyle/>
                    <a:p>
                      <a:pPr algn="ctr" fontAlgn="b"/>
                      <a:r>
                        <a:rPr lang="en-US" sz="1500" b="0" i="0" u="none" strike="noStrike">
                          <a:solidFill>
                            <a:srgbClr val="000000"/>
                          </a:solidFill>
                          <a:effectLst/>
                          <a:latin typeface="Calibri" panose="020F0502020204030204" pitchFamily="34" charset="0"/>
                        </a:rPr>
                        <a:t>8</a:t>
                      </a:r>
                    </a:p>
                  </a:txBody>
                  <a:tcPr marL="6350" marR="6350" marT="6350" marB="0" anchor="ctr"/>
                </a:tc>
                <a:tc>
                  <a:txBody>
                    <a:bodyPr/>
                    <a:lstStyle/>
                    <a:p>
                      <a:pPr algn="ctr" fontAlgn="b"/>
                      <a:r>
                        <a:rPr lang="en-US" sz="1500" b="0" i="0" u="none" strike="noStrike">
                          <a:solidFill>
                            <a:srgbClr val="000000"/>
                          </a:solidFill>
                          <a:effectLst/>
                          <a:latin typeface="Calibri" panose="020F0502020204030204" pitchFamily="34" charset="0"/>
                        </a:rPr>
                        <a:t>$7,322,506</a:t>
                      </a:r>
                    </a:p>
                  </a:txBody>
                  <a:tcPr marL="6350" marR="6350" marT="6350" marB="0" anchor="ctr"/>
                </a:tc>
                <a:extLst>
                  <a:ext uri="{0D108BD9-81ED-4DB2-BD59-A6C34878D82A}">
                    <a16:rowId xmlns:a16="http://schemas.microsoft.com/office/drawing/2014/main" val="1703364446"/>
                  </a:ext>
                </a:extLst>
              </a:tr>
              <a:tr h="241017">
                <a:tc>
                  <a:txBody>
                    <a:bodyPr/>
                    <a:lstStyle/>
                    <a:p>
                      <a:pPr algn="ctr" fontAlgn="b"/>
                      <a:r>
                        <a:rPr lang="en-US" sz="1500" b="0" i="0" u="none" strike="noStrike">
                          <a:solidFill>
                            <a:srgbClr val="000000"/>
                          </a:solidFill>
                          <a:effectLst/>
                          <a:latin typeface="Calibri" panose="020F0502020204030204" pitchFamily="34" charset="0"/>
                        </a:rPr>
                        <a:t>San Francisco, CA</a:t>
                      </a:r>
                    </a:p>
                  </a:txBody>
                  <a:tcPr marL="6350" marR="6350" marT="6350" marB="0" anchor="ctr"/>
                </a:tc>
                <a:tc>
                  <a:txBody>
                    <a:bodyPr/>
                    <a:lstStyle/>
                    <a:p>
                      <a:pPr algn="ctr" fontAlgn="b"/>
                      <a:r>
                        <a:rPr lang="en-US" sz="1500" b="0" i="0" u="none" strike="noStrike">
                          <a:solidFill>
                            <a:srgbClr val="000000"/>
                          </a:solidFill>
                          <a:effectLst/>
                          <a:latin typeface="Calibri" panose="020F0502020204030204" pitchFamily="34" charset="0"/>
                        </a:rPr>
                        <a:t>7</a:t>
                      </a:r>
                    </a:p>
                  </a:txBody>
                  <a:tcPr marL="6350" marR="6350" marT="6350" marB="0" anchor="ctr"/>
                </a:tc>
                <a:tc>
                  <a:txBody>
                    <a:bodyPr/>
                    <a:lstStyle/>
                    <a:p>
                      <a:pPr algn="ctr" fontAlgn="b"/>
                      <a:r>
                        <a:rPr lang="en-US" sz="1500" b="0" i="0" u="none" strike="noStrike">
                          <a:solidFill>
                            <a:srgbClr val="000000"/>
                          </a:solidFill>
                          <a:effectLst/>
                          <a:latin typeface="Calibri" panose="020F0502020204030204" pitchFamily="34" charset="0"/>
                        </a:rPr>
                        <a:t>$6,276,007</a:t>
                      </a:r>
                    </a:p>
                  </a:txBody>
                  <a:tcPr marL="6350" marR="6350" marT="6350" marB="0" anchor="ctr"/>
                </a:tc>
                <a:extLst>
                  <a:ext uri="{0D108BD9-81ED-4DB2-BD59-A6C34878D82A}">
                    <a16:rowId xmlns:a16="http://schemas.microsoft.com/office/drawing/2014/main" val="2795086200"/>
                  </a:ext>
                </a:extLst>
              </a:tr>
              <a:tr h="24101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500" b="0" i="0" u="none" strike="noStrike">
                          <a:solidFill>
                            <a:srgbClr val="000000"/>
                          </a:solidFill>
                          <a:effectLst/>
                          <a:latin typeface="Calibri" panose="020F0502020204030204" pitchFamily="34" charset="0"/>
                        </a:rPr>
                        <a:t>Canandaigua, NY</a:t>
                      </a:r>
                    </a:p>
                  </a:txBody>
                  <a:tcPr marL="6350" marR="6350" marT="6350" marB="0" anchor="ctr"/>
                </a:tc>
                <a:tc>
                  <a:txBody>
                    <a:bodyPr/>
                    <a:lstStyle/>
                    <a:p>
                      <a:pPr algn="ctr" fontAlgn="b"/>
                      <a:r>
                        <a:rPr lang="en-US" sz="1500" b="0" i="0" u="none" strike="noStrike">
                          <a:solidFill>
                            <a:srgbClr val="000000"/>
                          </a:solidFill>
                          <a:effectLst/>
                          <a:latin typeface="Calibri" panose="020F0502020204030204" pitchFamily="34" charset="0"/>
                        </a:rPr>
                        <a:t>6</a:t>
                      </a: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500" b="0" i="0" u="none" strike="noStrike">
                          <a:solidFill>
                            <a:srgbClr val="000000"/>
                          </a:solidFill>
                          <a:effectLst/>
                          <a:latin typeface="Calibri" panose="020F0502020204030204" pitchFamily="34" charset="0"/>
                        </a:rPr>
                        <a:t>$6,107,007</a:t>
                      </a:r>
                    </a:p>
                  </a:txBody>
                  <a:tcPr marL="6350" marR="6350" marT="6350" marB="0" anchor="ctr"/>
                </a:tc>
                <a:extLst>
                  <a:ext uri="{0D108BD9-81ED-4DB2-BD59-A6C34878D82A}">
                    <a16:rowId xmlns:a16="http://schemas.microsoft.com/office/drawing/2014/main" val="3568247164"/>
                  </a:ext>
                </a:extLst>
              </a:tr>
              <a:tr h="24101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500" b="0" i="0" u="none" strike="noStrike">
                          <a:solidFill>
                            <a:srgbClr val="000000"/>
                          </a:solidFill>
                          <a:effectLst/>
                          <a:latin typeface="Calibri" panose="020F0502020204030204" pitchFamily="34" charset="0"/>
                        </a:rPr>
                        <a:t>Boston, MA</a:t>
                      </a:r>
                    </a:p>
                  </a:txBody>
                  <a:tcPr marL="6350" marR="6350" marT="6350" marB="0" anchor="ctr"/>
                </a:tc>
                <a:tc>
                  <a:txBody>
                    <a:bodyPr/>
                    <a:lstStyle/>
                    <a:p>
                      <a:pPr algn="ctr" fontAlgn="b"/>
                      <a:r>
                        <a:rPr lang="en-US" sz="1500" b="0" i="0" u="none" strike="noStrike">
                          <a:solidFill>
                            <a:srgbClr val="000000"/>
                          </a:solidFill>
                          <a:effectLst/>
                          <a:latin typeface="Calibri" panose="020F0502020204030204" pitchFamily="34" charset="0"/>
                        </a:rPr>
                        <a:t>6</a:t>
                      </a: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500" b="0" i="0" u="none" strike="noStrike">
                          <a:solidFill>
                            <a:srgbClr val="000000"/>
                          </a:solidFill>
                          <a:effectLst/>
                          <a:latin typeface="Calibri" panose="020F0502020204030204" pitchFamily="34" charset="0"/>
                        </a:rPr>
                        <a:t>$4,990,663</a:t>
                      </a:r>
                    </a:p>
                  </a:txBody>
                  <a:tcPr marL="6350" marR="6350" marT="6350" marB="0" anchor="ctr"/>
                </a:tc>
                <a:extLst>
                  <a:ext uri="{0D108BD9-81ED-4DB2-BD59-A6C34878D82A}">
                    <a16:rowId xmlns:a16="http://schemas.microsoft.com/office/drawing/2014/main" val="975189906"/>
                  </a:ext>
                </a:extLst>
              </a:tr>
              <a:tr h="241017">
                <a:tc>
                  <a:txBody>
                    <a:bodyPr/>
                    <a:lstStyle/>
                    <a:p>
                      <a:pPr algn="ctr" fontAlgn="b"/>
                      <a:r>
                        <a:rPr lang="en-US" sz="1500" b="0" i="0" u="none" strike="noStrike">
                          <a:solidFill>
                            <a:srgbClr val="000000"/>
                          </a:solidFill>
                          <a:effectLst/>
                          <a:latin typeface="Calibri" panose="020F0502020204030204" pitchFamily="34" charset="0"/>
                        </a:rPr>
                        <a:t>West Haven, CT</a:t>
                      </a:r>
                    </a:p>
                  </a:txBody>
                  <a:tcPr marL="6350" marR="6350" marT="6350" marB="0" anchor="ctr"/>
                </a:tc>
                <a:tc>
                  <a:txBody>
                    <a:bodyPr/>
                    <a:lstStyle/>
                    <a:p>
                      <a:pPr algn="ctr" fontAlgn="b"/>
                      <a:r>
                        <a:rPr lang="en-US" sz="1500" b="0" i="0" u="none" strike="noStrike">
                          <a:solidFill>
                            <a:srgbClr val="000000"/>
                          </a:solidFill>
                          <a:effectLst/>
                          <a:latin typeface="Calibri" panose="020F0502020204030204" pitchFamily="34" charset="0"/>
                        </a:rPr>
                        <a:t>5</a:t>
                      </a:r>
                    </a:p>
                  </a:txBody>
                  <a:tcPr marL="6350" marR="6350" marT="6350" marB="0" anchor="ctr"/>
                </a:tc>
                <a:tc>
                  <a:txBody>
                    <a:bodyPr/>
                    <a:lstStyle/>
                    <a:p>
                      <a:pPr algn="ctr" fontAlgn="b"/>
                      <a:r>
                        <a:rPr lang="en-US" sz="1500" b="0" i="0" u="none" strike="noStrike">
                          <a:solidFill>
                            <a:srgbClr val="000000"/>
                          </a:solidFill>
                          <a:effectLst/>
                          <a:latin typeface="Calibri" panose="020F0502020204030204" pitchFamily="34" charset="0"/>
                        </a:rPr>
                        <a:t>$32,394,523</a:t>
                      </a:r>
                    </a:p>
                  </a:txBody>
                  <a:tcPr marL="6350" marR="6350" marT="6350" marB="0" anchor="ctr"/>
                </a:tc>
                <a:extLst>
                  <a:ext uri="{0D108BD9-81ED-4DB2-BD59-A6C34878D82A}">
                    <a16:rowId xmlns:a16="http://schemas.microsoft.com/office/drawing/2014/main" val="2969100236"/>
                  </a:ext>
                </a:extLst>
              </a:tr>
              <a:tr h="241017">
                <a:tc>
                  <a:txBody>
                    <a:bodyPr/>
                    <a:lstStyle/>
                    <a:p>
                      <a:pPr algn="ctr" fontAlgn="b"/>
                      <a:r>
                        <a:rPr lang="en-US" sz="1500" b="0" i="0" u="none" strike="noStrike">
                          <a:solidFill>
                            <a:srgbClr val="000000"/>
                          </a:solidFill>
                          <a:effectLst/>
                          <a:latin typeface="Calibri" panose="020F0502020204030204" pitchFamily="34" charset="0"/>
                        </a:rPr>
                        <a:t>Ann Arbor, MI</a:t>
                      </a:r>
                    </a:p>
                  </a:txBody>
                  <a:tcPr marL="6350" marR="6350" marT="6350" marB="0" anchor="ctr"/>
                </a:tc>
                <a:tc>
                  <a:txBody>
                    <a:bodyPr/>
                    <a:lstStyle/>
                    <a:p>
                      <a:pPr algn="ctr" fontAlgn="b"/>
                      <a:r>
                        <a:rPr lang="en-US" sz="1500" b="0" i="0" u="none" strike="noStrike">
                          <a:solidFill>
                            <a:srgbClr val="000000"/>
                          </a:solidFill>
                          <a:effectLst/>
                          <a:latin typeface="Calibri" panose="020F0502020204030204" pitchFamily="34" charset="0"/>
                        </a:rPr>
                        <a:t>5</a:t>
                      </a:r>
                    </a:p>
                  </a:txBody>
                  <a:tcPr marL="6350" marR="6350" marT="6350" marB="0" anchor="ctr"/>
                </a:tc>
                <a:tc>
                  <a:txBody>
                    <a:bodyPr/>
                    <a:lstStyle/>
                    <a:p>
                      <a:pPr algn="ctr" fontAlgn="b"/>
                      <a:r>
                        <a:rPr lang="en-US" sz="1500" b="0" i="0" u="none" strike="noStrike">
                          <a:solidFill>
                            <a:srgbClr val="000000"/>
                          </a:solidFill>
                          <a:effectLst/>
                          <a:latin typeface="Calibri" panose="020F0502020204030204" pitchFamily="34" charset="0"/>
                        </a:rPr>
                        <a:t>$5,693,944</a:t>
                      </a:r>
                    </a:p>
                  </a:txBody>
                  <a:tcPr marL="6350" marR="6350" marT="6350" marB="0" anchor="ctr"/>
                </a:tc>
                <a:extLst>
                  <a:ext uri="{0D108BD9-81ED-4DB2-BD59-A6C34878D82A}">
                    <a16:rowId xmlns:a16="http://schemas.microsoft.com/office/drawing/2014/main" val="2760672347"/>
                  </a:ext>
                </a:extLst>
              </a:tr>
              <a:tr h="241017">
                <a:tc>
                  <a:txBody>
                    <a:bodyPr/>
                    <a:lstStyle/>
                    <a:p>
                      <a:pPr algn="ctr" fontAlgn="b"/>
                      <a:r>
                        <a:rPr lang="en-US" sz="1500" b="0" i="0" u="none" strike="noStrike">
                          <a:solidFill>
                            <a:srgbClr val="000000"/>
                          </a:solidFill>
                          <a:effectLst/>
                          <a:latin typeface="Calibri" panose="020F0502020204030204" pitchFamily="34" charset="0"/>
                        </a:rPr>
                        <a:t>Durham, NC</a:t>
                      </a:r>
                    </a:p>
                  </a:txBody>
                  <a:tcPr marL="6350" marR="6350" marT="6350" marB="0" anchor="ctr"/>
                </a:tc>
                <a:tc>
                  <a:txBody>
                    <a:bodyPr/>
                    <a:lstStyle/>
                    <a:p>
                      <a:pPr algn="ctr" fontAlgn="b"/>
                      <a:r>
                        <a:rPr lang="en-US" sz="1500" b="0" i="0" u="none" strike="noStrike">
                          <a:solidFill>
                            <a:srgbClr val="000000"/>
                          </a:solidFill>
                          <a:effectLst/>
                          <a:latin typeface="Calibri" panose="020F0502020204030204" pitchFamily="34" charset="0"/>
                        </a:rPr>
                        <a:t>5</a:t>
                      </a:r>
                    </a:p>
                  </a:txBody>
                  <a:tcPr marL="6350" marR="6350" marT="6350" marB="0" anchor="ctr"/>
                </a:tc>
                <a:tc>
                  <a:txBody>
                    <a:bodyPr/>
                    <a:lstStyle/>
                    <a:p>
                      <a:pPr algn="ctr" fontAlgn="b"/>
                      <a:r>
                        <a:rPr lang="en-US" sz="1500" b="0" i="0" u="none" strike="noStrike">
                          <a:solidFill>
                            <a:srgbClr val="000000"/>
                          </a:solidFill>
                          <a:effectLst/>
                          <a:latin typeface="Calibri" panose="020F0502020204030204" pitchFamily="34" charset="0"/>
                        </a:rPr>
                        <a:t>$3,144,011</a:t>
                      </a:r>
                    </a:p>
                  </a:txBody>
                  <a:tcPr marL="6350" marR="6350" marT="6350" marB="0" anchor="ctr"/>
                </a:tc>
                <a:extLst>
                  <a:ext uri="{0D108BD9-81ED-4DB2-BD59-A6C34878D82A}">
                    <a16:rowId xmlns:a16="http://schemas.microsoft.com/office/drawing/2014/main" val="1542419431"/>
                  </a:ext>
                </a:extLst>
              </a:tr>
              <a:tr h="241017">
                <a:tc>
                  <a:txBody>
                    <a:bodyPr/>
                    <a:lstStyle/>
                    <a:p>
                      <a:pPr algn="ctr" fontAlgn="b"/>
                      <a:r>
                        <a:rPr lang="en-US" sz="1500" b="0" i="0" u="none" strike="noStrike">
                          <a:solidFill>
                            <a:srgbClr val="000000"/>
                          </a:solidFill>
                          <a:effectLst/>
                          <a:latin typeface="Calibri" panose="020F0502020204030204" pitchFamily="34" charset="0"/>
                        </a:rPr>
                        <a:t>Bedford, MA</a:t>
                      </a:r>
                    </a:p>
                  </a:txBody>
                  <a:tcPr marL="6350" marR="6350" marT="6350" marB="0" anchor="ctr"/>
                </a:tc>
                <a:tc>
                  <a:txBody>
                    <a:bodyPr/>
                    <a:lstStyle/>
                    <a:p>
                      <a:pPr algn="ctr" fontAlgn="b"/>
                      <a:r>
                        <a:rPr lang="en-US" sz="1500" b="0" i="0" u="none" strike="noStrike">
                          <a:solidFill>
                            <a:srgbClr val="000000"/>
                          </a:solidFill>
                          <a:effectLst/>
                          <a:latin typeface="Calibri" panose="020F0502020204030204" pitchFamily="34" charset="0"/>
                        </a:rPr>
                        <a:t>5</a:t>
                      </a:r>
                    </a:p>
                  </a:txBody>
                  <a:tcPr marL="6350" marR="6350" marT="6350" marB="0" anchor="ctr"/>
                </a:tc>
                <a:tc>
                  <a:txBody>
                    <a:bodyPr/>
                    <a:lstStyle/>
                    <a:p>
                      <a:pPr algn="ctr" fontAlgn="b"/>
                      <a:r>
                        <a:rPr lang="en-US" sz="1500" b="0" i="0" u="none" strike="noStrike">
                          <a:solidFill>
                            <a:srgbClr val="000000"/>
                          </a:solidFill>
                          <a:effectLst/>
                          <a:latin typeface="Calibri" panose="020F0502020204030204" pitchFamily="34" charset="0"/>
                        </a:rPr>
                        <a:t>$2,899,933</a:t>
                      </a:r>
                    </a:p>
                  </a:txBody>
                  <a:tcPr marL="6350" marR="6350" marT="6350" marB="0" anchor="ctr"/>
                </a:tc>
                <a:extLst>
                  <a:ext uri="{0D108BD9-81ED-4DB2-BD59-A6C34878D82A}">
                    <a16:rowId xmlns:a16="http://schemas.microsoft.com/office/drawing/2014/main" val="4257992502"/>
                  </a:ext>
                </a:extLst>
              </a:tr>
              <a:tr h="241017">
                <a:tc>
                  <a:txBody>
                    <a:bodyPr/>
                    <a:lstStyle/>
                    <a:p>
                      <a:pPr algn="ctr" fontAlgn="b"/>
                      <a:r>
                        <a:rPr lang="en-US" sz="1500" b="0" i="0" u="none" strike="noStrike">
                          <a:solidFill>
                            <a:srgbClr val="000000"/>
                          </a:solidFill>
                          <a:effectLst/>
                          <a:latin typeface="Calibri" panose="020F0502020204030204" pitchFamily="34" charset="0"/>
                        </a:rPr>
                        <a:t>Philadelphia, PA</a:t>
                      </a:r>
                    </a:p>
                  </a:txBody>
                  <a:tcPr marL="6350" marR="6350" marT="6350" marB="0" anchor="ctr"/>
                </a:tc>
                <a:tc>
                  <a:txBody>
                    <a:bodyPr/>
                    <a:lstStyle/>
                    <a:p>
                      <a:pPr algn="ctr" fontAlgn="b"/>
                      <a:r>
                        <a:rPr lang="en-US" sz="1500" b="0" i="0" u="none" strike="noStrike">
                          <a:solidFill>
                            <a:srgbClr val="000000"/>
                          </a:solidFill>
                          <a:effectLst/>
                          <a:latin typeface="Calibri" panose="020F0502020204030204" pitchFamily="34" charset="0"/>
                        </a:rPr>
                        <a:t>4</a:t>
                      </a:r>
                    </a:p>
                  </a:txBody>
                  <a:tcPr marL="6350" marR="6350" marT="6350" marB="0" anchor="ctr"/>
                </a:tc>
                <a:tc>
                  <a:txBody>
                    <a:bodyPr/>
                    <a:lstStyle/>
                    <a:p>
                      <a:pPr algn="ctr" fontAlgn="b"/>
                      <a:r>
                        <a:rPr lang="en-US" sz="1500" b="0" i="0" u="none" strike="noStrike">
                          <a:solidFill>
                            <a:srgbClr val="000000"/>
                          </a:solidFill>
                          <a:effectLst/>
                          <a:latin typeface="Calibri" panose="020F0502020204030204" pitchFamily="34" charset="0"/>
                        </a:rPr>
                        <a:t>$26,655,357</a:t>
                      </a:r>
                    </a:p>
                  </a:txBody>
                  <a:tcPr marL="6350" marR="6350" marT="6350" marB="0" anchor="ctr"/>
                </a:tc>
                <a:extLst>
                  <a:ext uri="{0D108BD9-81ED-4DB2-BD59-A6C34878D82A}">
                    <a16:rowId xmlns:a16="http://schemas.microsoft.com/office/drawing/2014/main" val="361900672"/>
                  </a:ext>
                </a:extLst>
              </a:tr>
              <a:tr h="475916">
                <a:tc>
                  <a:txBody>
                    <a:bodyPr/>
                    <a:lstStyle/>
                    <a:p>
                      <a:pPr algn="ctr" fontAlgn="b"/>
                      <a:r>
                        <a:rPr lang="en-US" sz="1500" b="0" i="1" u="none" strike="noStrike">
                          <a:solidFill>
                            <a:schemeClr val="tx1"/>
                          </a:solidFill>
                          <a:effectLst/>
                          <a:latin typeface="Calibri" panose="020F0502020204030204" pitchFamily="34" charset="0"/>
                        </a:rPr>
                        <a:t>All other VAMCs with 4 or less</a:t>
                      </a:r>
                    </a:p>
                    <a:p>
                      <a:pPr algn="ctr" fontAlgn="b"/>
                      <a:r>
                        <a:rPr lang="en-US" sz="1500" b="0" i="1" u="none" strike="noStrike">
                          <a:solidFill>
                            <a:schemeClr val="tx1"/>
                          </a:solidFill>
                          <a:effectLst/>
                          <a:latin typeface="Calibri" panose="020F0502020204030204" pitchFamily="34" charset="0"/>
                        </a:rPr>
                        <a:t>Suicide Prevention projects</a:t>
                      </a:r>
                    </a:p>
                  </a:txBody>
                  <a:tcPr marL="6350" marR="6350" marT="6350" marB="0" anchor="ctr"/>
                </a:tc>
                <a:tc>
                  <a:txBody>
                    <a:bodyPr/>
                    <a:lstStyle/>
                    <a:p>
                      <a:pPr algn="ctr" fontAlgn="b"/>
                      <a:r>
                        <a:rPr lang="en-US" sz="1500" b="0" i="0" u="none" strike="noStrike">
                          <a:solidFill>
                            <a:schemeClr val="tx1"/>
                          </a:solidFill>
                          <a:effectLst/>
                          <a:latin typeface="Calibri" panose="020F0502020204030204" pitchFamily="34" charset="0"/>
                        </a:rPr>
                        <a:t>37</a:t>
                      </a:r>
                    </a:p>
                  </a:txBody>
                  <a:tcPr marL="6350" marR="6350" marT="6350" marB="0" anchor="ctr"/>
                </a:tc>
                <a:tc>
                  <a:txBody>
                    <a:bodyPr/>
                    <a:lstStyle/>
                    <a:p>
                      <a:pPr algn="ctr" fontAlgn="b"/>
                      <a:r>
                        <a:rPr lang="en-US" sz="1500" b="0" i="0" u="none" strike="noStrike">
                          <a:solidFill>
                            <a:schemeClr val="tx1"/>
                          </a:solidFill>
                          <a:effectLst/>
                          <a:latin typeface="Calibri" panose="020F0502020204030204" pitchFamily="34" charset="0"/>
                        </a:rPr>
                        <a:t>$45,432,425</a:t>
                      </a:r>
                    </a:p>
                  </a:txBody>
                  <a:tcPr marL="6350" marR="6350" marT="6350" marB="0" anchor="ctr"/>
                </a:tc>
                <a:extLst>
                  <a:ext uri="{0D108BD9-81ED-4DB2-BD59-A6C34878D82A}">
                    <a16:rowId xmlns:a16="http://schemas.microsoft.com/office/drawing/2014/main" val="1935647718"/>
                  </a:ext>
                </a:extLst>
              </a:tr>
            </a:tbl>
          </a:graphicData>
        </a:graphic>
      </p:graphicFrame>
      <p:cxnSp>
        <p:nvCxnSpPr>
          <p:cNvPr id="4" name="Straight Arrow Connector 3">
            <a:extLst>
              <a:ext uri="{FF2B5EF4-FFF2-40B4-BE49-F238E27FC236}">
                <a16:creationId xmlns:a16="http://schemas.microsoft.com/office/drawing/2014/main" id="{A6C8D768-CFBA-F875-7A74-2906E99F7BC3}"/>
              </a:ext>
            </a:extLst>
          </p:cNvPr>
          <p:cNvCxnSpPr/>
          <p:nvPr/>
        </p:nvCxnSpPr>
        <p:spPr>
          <a:xfrm flipV="1">
            <a:off x="279817" y="1244519"/>
            <a:ext cx="11619874" cy="22485"/>
          </a:xfrm>
          <a:prstGeom prst="straightConnector1">
            <a:avLst/>
          </a:prstGeom>
          <a:ln w="12700">
            <a:solidFill>
              <a:srgbClr val="002F56"/>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3DC68BD5-0636-9BFA-5C6D-9B5E5021F2F2}"/>
              </a:ext>
            </a:extLst>
          </p:cNvPr>
          <p:cNvSpPr/>
          <p:nvPr/>
        </p:nvSpPr>
        <p:spPr>
          <a:xfrm>
            <a:off x="280964" y="1326203"/>
            <a:ext cx="11639484" cy="501871"/>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bg1"/>
                </a:solidFill>
                <a:cs typeface="Calibri"/>
              </a:rPr>
              <a:t>How many Suicide Prevention projects has each VAMC conducted, and </a:t>
            </a:r>
            <a:r>
              <a:rPr lang="en-US" sz="1600">
                <a:solidFill>
                  <a:srgbClr val="FFFFFF"/>
                </a:solidFill>
                <a:ea typeface="+mn-lt"/>
                <a:cs typeface="+mn-lt"/>
              </a:rPr>
              <a:t>how much funding has each VAMC been awarded for Suicide Prevention </a:t>
            </a:r>
            <a:r>
              <a:rPr lang="en-US" sz="1600" b="0">
                <a:solidFill>
                  <a:srgbClr val="FFFFFF"/>
                </a:solidFill>
                <a:ea typeface="+mn-lt"/>
                <a:cs typeface="+mn-lt"/>
              </a:rPr>
              <a:t>research</a:t>
            </a:r>
            <a:r>
              <a:rPr lang="en-US" sz="1600">
                <a:solidFill>
                  <a:schemeClr val="bg1"/>
                </a:solidFill>
                <a:cs typeface="Calibri"/>
              </a:rPr>
              <a:t>?</a:t>
            </a:r>
          </a:p>
        </p:txBody>
      </p:sp>
      <p:sp>
        <p:nvSpPr>
          <p:cNvPr id="8" name="TextBox 7">
            <a:extLst>
              <a:ext uri="{FF2B5EF4-FFF2-40B4-BE49-F238E27FC236}">
                <a16:creationId xmlns:a16="http://schemas.microsoft.com/office/drawing/2014/main" id="{61159D18-D076-106A-A556-14991F26A3F8}"/>
              </a:ext>
            </a:extLst>
          </p:cNvPr>
          <p:cNvSpPr txBox="1"/>
          <p:nvPr/>
        </p:nvSpPr>
        <p:spPr>
          <a:xfrm>
            <a:off x="241868" y="889543"/>
            <a:ext cx="11657823" cy="369332"/>
          </a:xfrm>
          <a:prstGeom prst="rect">
            <a:avLst/>
          </a:prstGeom>
          <a:noFill/>
        </p:spPr>
        <p:txBody>
          <a:bodyPr wrap="square" lIns="91440" tIns="45720" rIns="91440" bIns="45720" rtlCol="0" anchor="t">
            <a:spAutoFit/>
          </a:bodyPr>
          <a:lstStyle/>
          <a:p>
            <a:r>
              <a:rPr lang="en-US" b="1" i="1">
                <a:cs typeface="Calibri"/>
              </a:rPr>
              <a:t>From 2005 to 2023, the Bronx VAMC has had the highest number of Suicide Prevention research projects </a:t>
            </a:r>
            <a:endParaRPr lang="en-US">
              <a:cs typeface="Calibri"/>
            </a:endParaRPr>
          </a:p>
        </p:txBody>
      </p:sp>
      <p:sp>
        <p:nvSpPr>
          <p:cNvPr id="9" name="TextBox 8">
            <a:extLst>
              <a:ext uri="{FF2B5EF4-FFF2-40B4-BE49-F238E27FC236}">
                <a16:creationId xmlns:a16="http://schemas.microsoft.com/office/drawing/2014/main" id="{7B17E276-1208-8DDC-2F2C-741C20EBF026}"/>
              </a:ext>
            </a:extLst>
          </p:cNvPr>
          <p:cNvSpPr txBox="1"/>
          <p:nvPr/>
        </p:nvSpPr>
        <p:spPr>
          <a:xfrm>
            <a:off x="0" y="5917717"/>
            <a:ext cx="5078819" cy="261610"/>
          </a:xfrm>
          <a:prstGeom prst="rect">
            <a:avLst/>
          </a:prstGeom>
          <a:noFill/>
        </p:spPr>
        <p:txBody>
          <a:bodyPr wrap="square" lIns="91440" tIns="45720" rIns="91440" bIns="45720" anchor="t">
            <a:spAutoFit/>
          </a:bodyPr>
          <a:lstStyle/>
          <a:p>
            <a:r>
              <a:rPr lang="en-US" sz="1100" b="1"/>
              <a:t>Note:</a:t>
            </a:r>
            <a:r>
              <a:rPr lang="en-US" sz="1100"/>
              <a:t> Table contains all VAMC’s with 5 or more projects.</a:t>
            </a:r>
          </a:p>
        </p:txBody>
      </p:sp>
      <p:sp>
        <p:nvSpPr>
          <p:cNvPr id="6" name="TextBox 1">
            <a:extLst>
              <a:ext uri="{FF2B5EF4-FFF2-40B4-BE49-F238E27FC236}">
                <a16:creationId xmlns:a16="http://schemas.microsoft.com/office/drawing/2014/main" id="{C5C7B176-8BF3-2F42-65D8-B69F5D20C02F}"/>
              </a:ext>
            </a:extLst>
          </p:cNvPr>
          <p:cNvSpPr txBox="1"/>
          <p:nvPr/>
        </p:nvSpPr>
        <p:spPr>
          <a:xfrm>
            <a:off x="3096045" y="6200432"/>
            <a:ext cx="6002446"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a:solidFill>
                  <a:schemeClr val="bg1"/>
                </a:solidFill>
              </a:rPr>
              <a:t>Source: RAFT data on 149 projects in the Suicide Prevention portfolio with start years between 2005-2023.</a:t>
            </a:r>
          </a:p>
          <a:p>
            <a:pPr algn="ctr"/>
            <a:endParaRPr lang="en-US" sz="1200">
              <a:solidFill>
                <a:schemeClr val="bg1"/>
              </a:solidFill>
            </a:endParaRPr>
          </a:p>
        </p:txBody>
      </p:sp>
    </p:spTree>
    <p:extLst>
      <p:ext uri="{BB962C8B-B14F-4D97-AF65-F5344CB8AC3E}">
        <p14:creationId xmlns:p14="http://schemas.microsoft.com/office/powerpoint/2010/main" val="1452210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2FDE9CA9-3F4B-7317-AB7D-FBAC9F86361E}"/>
              </a:ext>
            </a:extLst>
          </p:cNvPr>
          <p:cNvSpPr/>
          <p:nvPr/>
        </p:nvSpPr>
        <p:spPr>
          <a:xfrm>
            <a:off x="12180" y="877418"/>
            <a:ext cx="4076611" cy="5259431"/>
          </a:xfrm>
          <a:prstGeom prst="rect">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6FB583-221F-4FAE-A778-E2672B3EAA12}"/>
              </a:ext>
            </a:extLst>
          </p:cNvPr>
          <p:cNvSpPr>
            <a:spLocks noGrp="1"/>
          </p:cNvSpPr>
          <p:nvPr>
            <p:ph type="title"/>
          </p:nvPr>
        </p:nvSpPr>
        <p:spPr>
          <a:xfrm>
            <a:off x="0" y="111125"/>
            <a:ext cx="11952371" cy="618385"/>
          </a:xfrm>
          <a:prstGeom prst="rect">
            <a:avLst/>
          </a:prstGeom>
        </p:spPr>
        <p:txBody>
          <a:bodyPr vert="horz" wrap="square" lIns="91440" tIns="45720" rIns="91440" bIns="45720" anchor="ctr" anchorCtr="0">
            <a:noAutofit/>
          </a:bodyPr>
          <a:lstStyle/>
          <a:p>
            <a:r>
              <a:rPr lang="en-US" sz="2600"/>
              <a:t>Introduction | Key areas of analysis to inform AMP leaders’ ability to meet requirements </a:t>
            </a:r>
            <a:endParaRPr lang="en-US" sz="2600">
              <a:cs typeface="Calibri Light"/>
            </a:endParaRPr>
          </a:p>
        </p:txBody>
      </p:sp>
      <p:sp>
        <p:nvSpPr>
          <p:cNvPr id="4" name="Slide Number Placeholder 3">
            <a:extLst>
              <a:ext uri="{FF2B5EF4-FFF2-40B4-BE49-F238E27FC236}">
                <a16:creationId xmlns:a16="http://schemas.microsoft.com/office/drawing/2014/main" id="{BED6026A-71B3-4139-BF08-6B9BC75BAB49}"/>
              </a:ext>
            </a:extLst>
          </p:cNvPr>
          <p:cNvSpPr>
            <a:spLocks noGrp="1"/>
          </p:cNvSpPr>
          <p:nvPr>
            <p:ph type="sldNum" sz="quarter" idx="12"/>
          </p:nvPr>
        </p:nvSpPr>
        <p:spPr>
          <a:xfrm>
            <a:off x="4723207" y="6408901"/>
            <a:ext cx="2743200" cy="365125"/>
          </a:xfrm>
        </p:spPr>
        <p:txBody>
          <a:bodyPr/>
          <a:lstStyle/>
          <a:p>
            <a:fld id="{FE09C639-C7C7-9848-BE32-492A9B56F14C}" type="slidenum">
              <a:rPr lang="en-US" smtClean="0"/>
              <a:t>7</a:t>
            </a:fld>
            <a:endParaRPr lang="en-US"/>
          </a:p>
        </p:txBody>
      </p:sp>
      <p:sp>
        <p:nvSpPr>
          <p:cNvPr id="16" name="TextBox 15">
            <a:extLst>
              <a:ext uri="{FF2B5EF4-FFF2-40B4-BE49-F238E27FC236}">
                <a16:creationId xmlns:a16="http://schemas.microsoft.com/office/drawing/2014/main" id="{4B7AE0A0-FC49-69E9-5288-AD9E1B280CD5}"/>
              </a:ext>
            </a:extLst>
          </p:cNvPr>
          <p:cNvSpPr txBox="1"/>
          <p:nvPr/>
        </p:nvSpPr>
        <p:spPr>
          <a:xfrm>
            <a:off x="2861733" y="6258619"/>
            <a:ext cx="5671548" cy="276999"/>
          </a:xfrm>
          <a:prstGeom prst="rect">
            <a:avLst/>
          </a:prstGeom>
          <a:noFill/>
        </p:spPr>
        <p:txBody>
          <a:bodyPr wrap="square" rtlCol="0">
            <a:spAutoFit/>
          </a:bodyPr>
          <a:lstStyle/>
          <a:p>
            <a:r>
              <a:rPr lang="en-US" sz="1200" baseline="30000">
                <a:solidFill>
                  <a:schemeClr val="bg1"/>
                </a:solidFill>
              </a:rPr>
              <a:t>1</a:t>
            </a:r>
            <a:r>
              <a:rPr lang="en-US" sz="1200">
                <a:solidFill>
                  <a:schemeClr val="bg1"/>
                </a:solidFill>
              </a:rPr>
              <a:t>The full set of AMP requirements developed by the CRADO are listed in Appendix A.</a:t>
            </a:r>
            <a:endParaRPr lang="en-US" sz="1200" baseline="30000">
              <a:solidFill>
                <a:schemeClr val="bg1"/>
              </a:solidFill>
            </a:endParaRPr>
          </a:p>
        </p:txBody>
      </p:sp>
      <p:grpSp>
        <p:nvGrpSpPr>
          <p:cNvPr id="10" name="Group 9">
            <a:extLst>
              <a:ext uri="{FF2B5EF4-FFF2-40B4-BE49-F238E27FC236}">
                <a16:creationId xmlns:a16="http://schemas.microsoft.com/office/drawing/2014/main" id="{A1795068-6B31-5B2A-1B59-199A3B0B9E0B}"/>
              </a:ext>
            </a:extLst>
          </p:cNvPr>
          <p:cNvGrpSpPr/>
          <p:nvPr/>
        </p:nvGrpSpPr>
        <p:grpSpPr>
          <a:xfrm>
            <a:off x="6999048" y="1784713"/>
            <a:ext cx="2343594" cy="1737906"/>
            <a:chOff x="4332663" y="2290820"/>
            <a:chExt cx="2343594" cy="1737906"/>
          </a:xfrm>
        </p:grpSpPr>
        <p:sp>
          <p:nvSpPr>
            <p:cNvPr id="5" name="Rectangle 4">
              <a:extLst>
                <a:ext uri="{FF2B5EF4-FFF2-40B4-BE49-F238E27FC236}">
                  <a16:creationId xmlns:a16="http://schemas.microsoft.com/office/drawing/2014/main" id="{36CAF65E-3AE0-1EC1-A779-DC86BC72ECB3}"/>
                </a:ext>
              </a:extLst>
            </p:cNvPr>
            <p:cNvSpPr/>
            <p:nvPr/>
          </p:nvSpPr>
          <p:spPr>
            <a:xfrm>
              <a:off x="4333416" y="2290820"/>
              <a:ext cx="2342841" cy="624913"/>
            </a:xfrm>
            <a:prstGeom prst="rect">
              <a:avLst/>
            </a:prstGeom>
            <a:solidFill>
              <a:srgbClr val="002F56"/>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a:cs typeface="Calibri"/>
                </a:rPr>
                <a:t>Suicide Prevention Research Impact </a:t>
              </a:r>
              <a:r>
                <a:rPr lang="en-US" sz="1200" b="1" err="1">
                  <a:cs typeface="Calibri"/>
                </a:rPr>
                <a:t>NeTwork</a:t>
              </a:r>
              <a:r>
                <a:rPr lang="en-US" sz="1200" b="1">
                  <a:cs typeface="Calibri"/>
                </a:rPr>
                <a:t> Active Project Inventory  (SPRINT API) Analysis </a:t>
              </a:r>
            </a:p>
          </p:txBody>
        </p:sp>
        <p:sp>
          <p:nvSpPr>
            <p:cNvPr id="6" name="Rectangle 5">
              <a:extLst>
                <a:ext uri="{FF2B5EF4-FFF2-40B4-BE49-F238E27FC236}">
                  <a16:creationId xmlns:a16="http://schemas.microsoft.com/office/drawing/2014/main" id="{5BB144A2-2251-9FB4-AA58-94B6E563E466}"/>
                </a:ext>
              </a:extLst>
            </p:cNvPr>
            <p:cNvSpPr/>
            <p:nvPr/>
          </p:nvSpPr>
          <p:spPr>
            <a:xfrm>
              <a:off x="4332663" y="2922302"/>
              <a:ext cx="2343594" cy="1106424"/>
            </a:xfrm>
            <a:prstGeom prst="rect">
              <a:avLst/>
            </a:prstGeom>
            <a:solidFill>
              <a:schemeClr val="bg2"/>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chemeClr val="tx1"/>
                  </a:solidFill>
                  <a:ea typeface="+mn-lt"/>
                  <a:cs typeface="+mn-lt"/>
                </a:rPr>
                <a:t>What are the characteristics of the projects in the SPRINT API? Is there overlap with SPRINT API projects and projects defined in this portfolio?</a:t>
              </a:r>
              <a:endParaRPr lang="en-US" sz="1200">
                <a:solidFill>
                  <a:schemeClr val="tx1"/>
                </a:solidFill>
              </a:endParaRPr>
            </a:p>
          </p:txBody>
        </p:sp>
      </p:grpSp>
      <p:grpSp>
        <p:nvGrpSpPr>
          <p:cNvPr id="12" name="Group 11">
            <a:extLst>
              <a:ext uri="{FF2B5EF4-FFF2-40B4-BE49-F238E27FC236}">
                <a16:creationId xmlns:a16="http://schemas.microsoft.com/office/drawing/2014/main" id="{7D89C780-A283-1CBC-B46E-B502D6D15C96}"/>
              </a:ext>
            </a:extLst>
          </p:cNvPr>
          <p:cNvGrpSpPr/>
          <p:nvPr/>
        </p:nvGrpSpPr>
        <p:grpSpPr>
          <a:xfrm>
            <a:off x="4408147" y="3751691"/>
            <a:ext cx="2340461" cy="1731095"/>
            <a:chOff x="4436327" y="3692005"/>
            <a:chExt cx="3509199" cy="2174852"/>
          </a:xfrm>
        </p:grpSpPr>
        <p:sp>
          <p:nvSpPr>
            <p:cNvPr id="9" name="Rectangle 8">
              <a:extLst>
                <a:ext uri="{FF2B5EF4-FFF2-40B4-BE49-F238E27FC236}">
                  <a16:creationId xmlns:a16="http://schemas.microsoft.com/office/drawing/2014/main" id="{B040396D-86AE-1840-346C-6169CA8AB00C}"/>
                </a:ext>
              </a:extLst>
            </p:cNvPr>
            <p:cNvSpPr/>
            <p:nvPr/>
          </p:nvSpPr>
          <p:spPr>
            <a:xfrm>
              <a:off x="4436327" y="3692005"/>
              <a:ext cx="3509199" cy="785106"/>
            </a:xfrm>
            <a:prstGeom prst="rect">
              <a:avLst/>
            </a:prstGeom>
            <a:solidFill>
              <a:srgbClr val="002F56"/>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a:cs typeface="Calibri"/>
                </a:rPr>
                <a:t>Grant Thematic Analysis </a:t>
              </a:r>
              <a:endParaRPr lang="en-US" sz="1200">
                <a:cs typeface="Calibri"/>
              </a:endParaRPr>
            </a:p>
          </p:txBody>
        </p:sp>
        <p:sp>
          <p:nvSpPr>
            <p:cNvPr id="7" name="Rectangle 6">
              <a:extLst>
                <a:ext uri="{FF2B5EF4-FFF2-40B4-BE49-F238E27FC236}">
                  <a16:creationId xmlns:a16="http://schemas.microsoft.com/office/drawing/2014/main" id="{8B63A211-3D2F-2850-968B-B6D999EA4BDF}"/>
                </a:ext>
              </a:extLst>
            </p:cNvPr>
            <p:cNvSpPr/>
            <p:nvPr/>
          </p:nvSpPr>
          <p:spPr>
            <a:xfrm>
              <a:off x="4436327" y="4476807"/>
              <a:ext cx="3509199" cy="1390050"/>
            </a:xfrm>
            <a:prstGeom prst="rect">
              <a:avLst/>
            </a:prstGeom>
            <a:solidFill>
              <a:schemeClr val="bg2"/>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chemeClr val="tx1"/>
                  </a:solidFill>
                  <a:ea typeface="+mn-lt"/>
                  <a:cs typeface="+mn-lt"/>
                </a:rPr>
                <a:t>What prominent themes emerge when analyzing grants and publications across the following categories: study design, methodology, population, mental health disorders, etc.? </a:t>
              </a:r>
              <a:endParaRPr lang="en-US" sz="1200">
                <a:solidFill>
                  <a:schemeClr val="tx1"/>
                </a:solidFill>
              </a:endParaRPr>
            </a:p>
          </p:txBody>
        </p:sp>
      </p:grpSp>
      <p:sp>
        <p:nvSpPr>
          <p:cNvPr id="20" name="Content Placeholder 2">
            <a:extLst>
              <a:ext uri="{FF2B5EF4-FFF2-40B4-BE49-F238E27FC236}">
                <a16:creationId xmlns:a16="http://schemas.microsoft.com/office/drawing/2014/main" id="{774EC45D-B90D-F22F-0B78-35C8E7122B9E}"/>
              </a:ext>
            </a:extLst>
          </p:cNvPr>
          <p:cNvSpPr txBox="1">
            <a:spLocks/>
          </p:cNvSpPr>
          <p:nvPr/>
        </p:nvSpPr>
        <p:spPr>
          <a:xfrm>
            <a:off x="240664" y="1666848"/>
            <a:ext cx="3617989" cy="4134625"/>
          </a:xfrm>
          <a:prstGeom prst="rect">
            <a:avLst/>
          </a:prstGeom>
        </p:spPr>
        <p:txBody>
          <a:bodyPr vert="horz" wrap="square" lIns="91440" tIns="45720" rIns="91440" bIns="4572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pPr>
            <a:r>
              <a:rPr lang="en-US" sz="1600" b="1">
                <a:ea typeface="Calibri" panose="020F0502020204030204" pitchFamily="34" charset="0"/>
                <a:cs typeface="Arial"/>
              </a:rPr>
              <a:t>Portfolio</a:t>
            </a:r>
            <a:r>
              <a:rPr lang="en-US" sz="1600">
                <a:ea typeface="Calibri" panose="020F0502020204030204" pitchFamily="34" charset="0"/>
                <a:cs typeface="Arial"/>
              </a:rPr>
              <a:t> </a:t>
            </a:r>
            <a:r>
              <a:rPr lang="en-US" sz="1600" b="1">
                <a:ea typeface="Calibri" panose="020F0502020204030204" pitchFamily="34" charset="0"/>
                <a:cs typeface="Arial"/>
              </a:rPr>
              <a:t>leaders must have a holistic current state understanding of the portfolio's research projects</a:t>
            </a:r>
            <a:r>
              <a:rPr lang="en-US" sz="1600">
                <a:ea typeface="Calibri" panose="020F0502020204030204" pitchFamily="34" charset="0"/>
                <a:cs typeface="Arial"/>
              </a:rPr>
              <a:t> to meet AMP CRADO</a:t>
            </a:r>
            <a:r>
              <a:rPr lang="en-US" sz="1600" baseline="30000">
                <a:ea typeface="Calibri" panose="020F0502020204030204" pitchFamily="34" charset="0"/>
                <a:cs typeface="Arial"/>
              </a:rPr>
              <a:t>1</a:t>
            </a:r>
            <a:r>
              <a:rPr lang="en-US" sz="1600">
                <a:ea typeface="Calibri" panose="020F0502020204030204" pitchFamily="34" charset="0"/>
                <a:cs typeface="Arial"/>
              </a:rPr>
              <a:t> requirements and to make strategic decisions </a:t>
            </a:r>
          </a:p>
          <a:p>
            <a:pPr>
              <a:lnSpc>
                <a:spcPct val="100000"/>
              </a:lnSpc>
              <a:spcBef>
                <a:spcPts val="1200"/>
              </a:spcBef>
            </a:pPr>
            <a:r>
              <a:rPr lang="en-US" sz="1600" b="1">
                <a:ea typeface="Calibri" panose="020F0502020204030204" pitchFamily="34" charset="0"/>
                <a:cs typeface="Arial"/>
              </a:rPr>
              <a:t>The project team analyzed data across six key areas of analyses </a:t>
            </a:r>
            <a:r>
              <a:rPr lang="en-US" sz="1600">
                <a:ea typeface="Calibri" panose="020F0502020204030204" pitchFamily="34" charset="0"/>
                <a:cs typeface="Arial"/>
              </a:rPr>
              <a:t>to provide a holistic overview of the Suicide Prevention AMP </a:t>
            </a:r>
          </a:p>
          <a:p>
            <a:pPr>
              <a:lnSpc>
                <a:spcPct val="100000"/>
              </a:lnSpc>
              <a:spcBef>
                <a:spcPts val="1200"/>
              </a:spcBef>
            </a:pPr>
            <a:r>
              <a:rPr lang="en-US" sz="1600" b="1">
                <a:ea typeface="Calibri" panose="020F0502020204030204" pitchFamily="34" charset="0"/>
                <a:cs typeface="Arial"/>
              </a:rPr>
              <a:t>Two of these areas (#2 and #4) are unique to the Suicide Prevention AMP </a:t>
            </a:r>
            <a:r>
              <a:rPr lang="en-US" sz="1600">
                <a:ea typeface="Calibri" panose="020F0502020204030204" pitchFamily="34" charset="0"/>
                <a:cs typeface="Arial"/>
              </a:rPr>
              <a:t>and were developed in partnership with the AMP’s SPM and key advisory group stakeholders</a:t>
            </a:r>
          </a:p>
        </p:txBody>
      </p:sp>
      <p:grpSp>
        <p:nvGrpSpPr>
          <p:cNvPr id="22" name="Group 21">
            <a:extLst>
              <a:ext uri="{FF2B5EF4-FFF2-40B4-BE49-F238E27FC236}">
                <a16:creationId xmlns:a16="http://schemas.microsoft.com/office/drawing/2014/main" id="{17FFFA59-0DEC-4A6C-B4B9-AD41B2A839B3}"/>
              </a:ext>
            </a:extLst>
          </p:cNvPr>
          <p:cNvGrpSpPr/>
          <p:nvPr/>
        </p:nvGrpSpPr>
        <p:grpSpPr>
          <a:xfrm>
            <a:off x="4406885" y="1798813"/>
            <a:ext cx="2343594" cy="1712790"/>
            <a:chOff x="370817" y="4096542"/>
            <a:chExt cx="3515151" cy="1900360"/>
          </a:xfrm>
        </p:grpSpPr>
        <p:sp>
          <p:nvSpPr>
            <p:cNvPr id="32" name="Rectangle 31">
              <a:extLst>
                <a:ext uri="{FF2B5EF4-FFF2-40B4-BE49-F238E27FC236}">
                  <a16:creationId xmlns:a16="http://schemas.microsoft.com/office/drawing/2014/main" id="{36446954-6BBC-3601-DA85-527D480AFFCB}"/>
                </a:ext>
              </a:extLst>
            </p:cNvPr>
            <p:cNvSpPr/>
            <p:nvPr/>
          </p:nvSpPr>
          <p:spPr>
            <a:xfrm>
              <a:off x="370817" y="4096542"/>
              <a:ext cx="3514022" cy="689885"/>
            </a:xfrm>
            <a:prstGeom prst="rect">
              <a:avLst/>
            </a:prstGeom>
            <a:solidFill>
              <a:srgbClr val="002F56"/>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a:cs typeface="Calibri"/>
                </a:rPr>
                <a:t>VA Project Distribution Analysis</a:t>
              </a:r>
            </a:p>
          </p:txBody>
        </p:sp>
        <p:sp>
          <p:nvSpPr>
            <p:cNvPr id="33" name="Rectangle 32">
              <a:extLst>
                <a:ext uri="{FF2B5EF4-FFF2-40B4-BE49-F238E27FC236}">
                  <a16:creationId xmlns:a16="http://schemas.microsoft.com/office/drawing/2014/main" id="{ACEC8272-00D8-6445-E8B3-3953D2B96079}"/>
                </a:ext>
              </a:extLst>
            </p:cNvPr>
            <p:cNvSpPr/>
            <p:nvPr/>
          </p:nvSpPr>
          <p:spPr>
            <a:xfrm>
              <a:off x="370817" y="4768201"/>
              <a:ext cx="3515151" cy="1228701"/>
            </a:xfrm>
            <a:prstGeom prst="rect">
              <a:avLst/>
            </a:prstGeom>
            <a:solidFill>
              <a:schemeClr val="bg2"/>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chemeClr val="tx1"/>
                  </a:solidFill>
                  <a:ea typeface="+mn-lt"/>
                  <a:cs typeface="+mn-lt"/>
                </a:rPr>
                <a:t>What are key characteristics of projects in this portfolio? What unique areas of research does this portfolio address?</a:t>
              </a:r>
              <a:endParaRPr lang="en-US" sz="1200">
                <a:solidFill>
                  <a:schemeClr val="tx1"/>
                </a:solidFill>
              </a:endParaRPr>
            </a:p>
          </p:txBody>
        </p:sp>
      </p:grpSp>
      <p:grpSp>
        <p:nvGrpSpPr>
          <p:cNvPr id="23" name="Group 22">
            <a:extLst>
              <a:ext uri="{FF2B5EF4-FFF2-40B4-BE49-F238E27FC236}">
                <a16:creationId xmlns:a16="http://schemas.microsoft.com/office/drawing/2014/main" id="{B33A62B4-98DB-31ED-991E-75C12381DFD6}"/>
              </a:ext>
            </a:extLst>
          </p:cNvPr>
          <p:cNvGrpSpPr/>
          <p:nvPr/>
        </p:nvGrpSpPr>
        <p:grpSpPr>
          <a:xfrm>
            <a:off x="9591211" y="1809830"/>
            <a:ext cx="2340462" cy="1712789"/>
            <a:chOff x="4263353" y="4096543"/>
            <a:chExt cx="3509200" cy="1900355"/>
          </a:xfrm>
        </p:grpSpPr>
        <p:sp>
          <p:nvSpPr>
            <p:cNvPr id="30" name="Rectangle 29">
              <a:extLst>
                <a:ext uri="{FF2B5EF4-FFF2-40B4-BE49-F238E27FC236}">
                  <a16:creationId xmlns:a16="http://schemas.microsoft.com/office/drawing/2014/main" id="{2C906C27-1531-C291-6411-B9217734EF83}"/>
                </a:ext>
              </a:extLst>
            </p:cNvPr>
            <p:cNvSpPr/>
            <p:nvPr/>
          </p:nvSpPr>
          <p:spPr>
            <a:xfrm>
              <a:off x="4263354" y="4096543"/>
              <a:ext cx="3509199" cy="689884"/>
            </a:xfrm>
            <a:prstGeom prst="rect">
              <a:avLst/>
            </a:prstGeom>
            <a:solidFill>
              <a:srgbClr val="002F56"/>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a:cs typeface="Calibri"/>
                </a:rPr>
                <a:t>VA</a:t>
              </a:r>
              <a:r>
                <a:rPr lang="en-US" sz="1200">
                  <a:cs typeface="Calibri"/>
                </a:rPr>
                <a:t> </a:t>
              </a:r>
              <a:r>
                <a:rPr lang="en-US" sz="1200" b="1">
                  <a:cs typeface="Calibri"/>
                </a:rPr>
                <a:t>Investigator Distribution Analysis</a:t>
              </a:r>
              <a:endParaRPr lang="en-US" sz="1200">
                <a:cs typeface="Calibri"/>
              </a:endParaRPr>
            </a:p>
          </p:txBody>
        </p:sp>
        <p:sp>
          <p:nvSpPr>
            <p:cNvPr id="31" name="Rectangle 30">
              <a:extLst>
                <a:ext uri="{FF2B5EF4-FFF2-40B4-BE49-F238E27FC236}">
                  <a16:creationId xmlns:a16="http://schemas.microsoft.com/office/drawing/2014/main" id="{EBC6F26A-8470-B0E4-E3D9-84A306BD9658}"/>
                </a:ext>
              </a:extLst>
            </p:cNvPr>
            <p:cNvSpPr/>
            <p:nvPr/>
          </p:nvSpPr>
          <p:spPr>
            <a:xfrm>
              <a:off x="4263353" y="4768199"/>
              <a:ext cx="3509198" cy="1228699"/>
            </a:xfrm>
            <a:prstGeom prst="rect">
              <a:avLst/>
            </a:prstGeom>
            <a:solidFill>
              <a:schemeClr val="bg2"/>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chemeClr val="tx1"/>
                  </a:solidFill>
                  <a:ea typeface="+mn-lt"/>
                  <a:cs typeface="+mn-lt"/>
                </a:rPr>
                <a:t>What qualities do the investigators in this portfolio have and how do they contribute to the portfolio?</a:t>
              </a:r>
              <a:endParaRPr lang="en-US" sz="1200">
                <a:solidFill>
                  <a:schemeClr val="tx1"/>
                </a:solidFill>
              </a:endParaRPr>
            </a:p>
          </p:txBody>
        </p:sp>
      </p:grpSp>
      <p:grpSp>
        <p:nvGrpSpPr>
          <p:cNvPr id="24" name="Group 23">
            <a:extLst>
              <a:ext uri="{FF2B5EF4-FFF2-40B4-BE49-F238E27FC236}">
                <a16:creationId xmlns:a16="http://schemas.microsoft.com/office/drawing/2014/main" id="{D0F922E0-47CF-921F-3B8A-98524BB4EC26}"/>
              </a:ext>
            </a:extLst>
          </p:cNvPr>
          <p:cNvGrpSpPr/>
          <p:nvPr/>
        </p:nvGrpSpPr>
        <p:grpSpPr>
          <a:xfrm>
            <a:off x="7018563" y="3764969"/>
            <a:ext cx="2340864" cy="1719953"/>
            <a:chOff x="-1164928" y="6381739"/>
            <a:chExt cx="3509802" cy="1909104"/>
          </a:xfrm>
        </p:grpSpPr>
        <p:sp>
          <p:nvSpPr>
            <p:cNvPr id="28" name="Rectangle 27">
              <a:extLst>
                <a:ext uri="{FF2B5EF4-FFF2-40B4-BE49-F238E27FC236}">
                  <a16:creationId xmlns:a16="http://schemas.microsoft.com/office/drawing/2014/main" id="{D7398D2E-4B67-83FF-6020-B1893FEE5FAC}"/>
                </a:ext>
              </a:extLst>
            </p:cNvPr>
            <p:cNvSpPr/>
            <p:nvPr/>
          </p:nvSpPr>
          <p:spPr>
            <a:xfrm>
              <a:off x="-1161890" y="6381739"/>
              <a:ext cx="3495732" cy="690173"/>
            </a:xfrm>
            <a:prstGeom prst="rect">
              <a:avLst/>
            </a:prstGeom>
            <a:solidFill>
              <a:srgbClr val="002F56"/>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a:cs typeface="Calibri"/>
                </a:rPr>
                <a:t>VA Medical Center Distribution Analysis</a:t>
              </a:r>
            </a:p>
          </p:txBody>
        </p:sp>
        <p:sp>
          <p:nvSpPr>
            <p:cNvPr id="29" name="Rectangle 28">
              <a:extLst>
                <a:ext uri="{FF2B5EF4-FFF2-40B4-BE49-F238E27FC236}">
                  <a16:creationId xmlns:a16="http://schemas.microsoft.com/office/drawing/2014/main" id="{DEA3358C-A20A-A536-7964-8E04E654DB0E}"/>
                </a:ext>
              </a:extLst>
            </p:cNvPr>
            <p:cNvSpPr/>
            <p:nvPr/>
          </p:nvSpPr>
          <p:spPr>
            <a:xfrm>
              <a:off x="-1164928" y="7062141"/>
              <a:ext cx="3509802" cy="1228702"/>
            </a:xfrm>
            <a:prstGeom prst="rect">
              <a:avLst/>
            </a:prstGeom>
            <a:solidFill>
              <a:schemeClr val="bg2"/>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chemeClr val="tx1"/>
                  </a:solidFill>
                  <a:ea typeface="+mn-lt"/>
                  <a:cs typeface="+mn-lt"/>
                </a:rPr>
                <a:t>How are projects distributed across VA medical centers?</a:t>
              </a:r>
              <a:endParaRPr lang="en-US" sz="1200">
                <a:solidFill>
                  <a:schemeClr val="tx1"/>
                </a:solidFill>
              </a:endParaRPr>
            </a:p>
          </p:txBody>
        </p:sp>
      </p:grpSp>
      <p:grpSp>
        <p:nvGrpSpPr>
          <p:cNvPr id="25" name="Group 24">
            <a:extLst>
              <a:ext uri="{FF2B5EF4-FFF2-40B4-BE49-F238E27FC236}">
                <a16:creationId xmlns:a16="http://schemas.microsoft.com/office/drawing/2014/main" id="{5BB4F4F1-753E-44CB-1A20-6C85A17D90CE}"/>
              </a:ext>
            </a:extLst>
          </p:cNvPr>
          <p:cNvGrpSpPr/>
          <p:nvPr/>
        </p:nvGrpSpPr>
        <p:grpSpPr>
          <a:xfrm>
            <a:off x="9600638" y="3751690"/>
            <a:ext cx="2350698" cy="1738874"/>
            <a:chOff x="-898484" y="6550504"/>
            <a:chExt cx="3524547" cy="1985948"/>
          </a:xfrm>
        </p:grpSpPr>
        <p:sp>
          <p:nvSpPr>
            <p:cNvPr id="26" name="Rectangle 25">
              <a:extLst>
                <a:ext uri="{FF2B5EF4-FFF2-40B4-BE49-F238E27FC236}">
                  <a16:creationId xmlns:a16="http://schemas.microsoft.com/office/drawing/2014/main" id="{BD297701-2EEE-2BAF-B571-4D38ECC89E60}"/>
                </a:ext>
              </a:extLst>
            </p:cNvPr>
            <p:cNvSpPr/>
            <p:nvPr/>
          </p:nvSpPr>
          <p:spPr>
            <a:xfrm>
              <a:off x="-898484" y="6550504"/>
              <a:ext cx="3524547" cy="710142"/>
            </a:xfrm>
            <a:prstGeom prst="rect">
              <a:avLst/>
            </a:prstGeom>
            <a:solidFill>
              <a:srgbClr val="002F56"/>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a:cs typeface="Calibri"/>
                </a:rPr>
                <a:t>Analysis of Relevant Research Beyond the VA</a:t>
              </a:r>
              <a:endParaRPr lang="en-US" sz="1200" b="1"/>
            </a:p>
          </p:txBody>
        </p:sp>
        <p:sp>
          <p:nvSpPr>
            <p:cNvPr id="27" name="Rectangle 26">
              <a:extLst>
                <a:ext uri="{FF2B5EF4-FFF2-40B4-BE49-F238E27FC236}">
                  <a16:creationId xmlns:a16="http://schemas.microsoft.com/office/drawing/2014/main" id="{46655EB3-B743-F832-C06A-2C3CE1613A7F}"/>
                </a:ext>
              </a:extLst>
            </p:cNvPr>
            <p:cNvSpPr/>
            <p:nvPr/>
          </p:nvSpPr>
          <p:spPr>
            <a:xfrm>
              <a:off x="-883740" y="7272818"/>
              <a:ext cx="3509803" cy="1263634"/>
            </a:xfrm>
            <a:prstGeom prst="rect">
              <a:avLst/>
            </a:prstGeom>
            <a:solidFill>
              <a:schemeClr val="bg2"/>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chemeClr val="tx1"/>
                  </a:solidFill>
                  <a:ea typeface="+mn-lt"/>
                  <a:cs typeface="+mn-lt"/>
                </a:rPr>
                <a:t>What is the scope of research at other organizations outside VA?</a:t>
              </a:r>
              <a:endParaRPr lang="en-US" sz="1200">
                <a:solidFill>
                  <a:schemeClr val="tx1"/>
                </a:solidFill>
              </a:endParaRPr>
            </a:p>
          </p:txBody>
        </p:sp>
      </p:grpSp>
      <p:sp>
        <p:nvSpPr>
          <p:cNvPr id="13" name="Oval 12">
            <a:extLst>
              <a:ext uri="{FF2B5EF4-FFF2-40B4-BE49-F238E27FC236}">
                <a16:creationId xmlns:a16="http://schemas.microsoft.com/office/drawing/2014/main" id="{872AE03B-F3C4-67A0-ACF5-B86CC6321E87}"/>
              </a:ext>
            </a:extLst>
          </p:cNvPr>
          <p:cNvSpPr/>
          <p:nvPr/>
        </p:nvSpPr>
        <p:spPr>
          <a:xfrm>
            <a:off x="4188731" y="1554201"/>
            <a:ext cx="419978" cy="4199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1</a:t>
            </a:r>
          </a:p>
        </p:txBody>
      </p:sp>
      <p:sp>
        <p:nvSpPr>
          <p:cNvPr id="14" name="Oval 13">
            <a:extLst>
              <a:ext uri="{FF2B5EF4-FFF2-40B4-BE49-F238E27FC236}">
                <a16:creationId xmlns:a16="http://schemas.microsoft.com/office/drawing/2014/main" id="{2C578EDC-9717-A745-7B94-FBC234799AEE}"/>
              </a:ext>
            </a:extLst>
          </p:cNvPr>
          <p:cNvSpPr/>
          <p:nvPr/>
        </p:nvSpPr>
        <p:spPr>
          <a:xfrm>
            <a:off x="6919628" y="1515853"/>
            <a:ext cx="419978" cy="4199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2</a:t>
            </a:r>
          </a:p>
        </p:txBody>
      </p:sp>
      <p:sp>
        <p:nvSpPr>
          <p:cNvPr id="15" name="Oval 14">
            <a:extLst>
              <a:ext uri="{FF2B5EF4-FFF2-40B4-BE49-F238E27FC236}">
                <a16:creationId xmlns:a16="http://schemas.microsoft.com/office/drawing/2014/main" id="{FA555BAD-8C50-0F7A-9373-999AE2089258}"/>
              </a:ext>
            </a:extLst>
          </p:cNvPr>
          <p:cNvSpPr/>
          <p:nvPr/>
        </p:nvSpPr>
        <p:spPr>
          <a:xfrm>
            <a:off x="9508887" y="1542472"/>
            <a:ext cx="419978" cy="4199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3</a:t>
            </a:r>
          </a:p>
        </p:txBody>
      </p:sp>
      <p:sp>
        <p:nvSpPr>
          <p:cNvPr id="17" name="Oval 16">
            <a:extLst>
              <a:ext uri="{FF2B5EF4-FFF2-40B4-BE49-F238E27FC236}">
                <a16:creationId xmlns:a16="http://schemas.microsoft.com/office/drawing/2014/main" id="{4C9A5392-A93D-A7E8-0ECB-727CC02ED09D}"/>
              </a:ext>
            </a:extLst>
          </p:cNvPr>
          <p:cNvSpPr/>
          <p:nvPr/>
        </p:nvSpPr>
        <p:spPr>
          <a:xfrm>
            <a:off x="4190800" y="3559763"/>
            <a:ext cx="419978" cy="4199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4</a:t>
            </a:r>
          </a:p>
        </p:txBody>
      </p:sp>
      <p:sp>
        <p:nvSpPr>
          <p:cNvPr id="18" name="Oval 17">
            <a:extLst>
              <a:ext uri="{FF2B5EF4-FFF2-40B4-BE49-F238E27FC236}">
                <a16:creationId xmlns:a16="http://schemas.microsoft.com/office/drawing/2014/main" id="{BF259C65-DB3A-8EF0-4CC2-BA0C6C798294}"/>
              </a:ext>
            </a:extLst>
          </p:cNvPr>
          <p:cNvSpPr/>
          <p:nvPr/>
        </p:nvSpPr>
        <p:spPr>
          <a:xfrm>
            <a:off x="6895719" y="3546199"/>
            <a:ext cx="419978" cy="4199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5</a:t>
            </a:r>
          </a:p>
        </p:txBody>
      </p:sp>
      <p:sp>
        <p:nvSpPr>
          <p:cNvPr id="19" name="Oval 18">
            <a:extLst>
              <a:ext uri="{FF2B5EF4-FFF2-40B4-BE49-F238E27FC236}">
                <a16:creationId xmlns:a16="http://schemas.microsoft.com/office/drawing/2014/main" id="{A87B8925-A45A-E00D-B104-9439AECABCDF}"/>
              </a:ext>
            </a:extLst>
          </p:cNvPr>
          <p:cNvSpPr/>
          <p:nvPr/>
        </p:nvSpPr>
        <p:spPr>
          <a:xfrm>
            <a:off x="9480487" y="3569902"/>
            <a:ext cx="419978" cy="4199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6</a:t>
            </a:r>
          </a:p>
        </p:txBody>
      </p:sp>
    </p:spTree>
    <p:extLst>
      <p:ext uri="{BB962C8B-B14F-4D97-AF65-F5344CB8AC3E}">
        <p14:creationId xmlns:p14="http://schemas.microsoft.com/office/powerpoint/2010/main" val="42878309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97D6AC-9C8E-BDE6-F4C7-468BA356C02C}"/>
              </a:ext>
            </a:extLst>
          </p:cNvPr>
          <p:cNvSpPr/>
          <p:nvPr>
            <p:custDataLst>
              <p:tags r:id="rId2"/>
            </p:custDataLst>
          </p:nvPr>
        </p:nvSpPr>
        <p:spPr>
          <a:xfrm>
            <a:off x="1416337" y="4689847"/>
            <a:ext cx="10332720" cy="400869"/>
          </a:xfrm>
          <a:prstGeom prst="rect">
            <a:avLst/>
          </a:prstGeom>
          <a:solidFill>
            <a:srgbClr val="D9D9D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74127" rIns="0" bIns="74127" numCol="1" spcCol="0" rtlCol="0" fromWordArt="0" anchor="t" anchorCtr="0" forceAA="0" compatLnSpc="1">
            <a:prstTxWarp prst="textNoShape">
              <a:avLst/>
            </a:prstTxWarp>
            <a:noAutofit/>
          </a:bodyPr>
          <a:lstStyle/>
          <a:p>
            <a:pPr algn="ctr">
              <a:spcBef>
                <a:spcPct val="0"/>
              </a:spcBef>
              <a:spcAft>
                <a:spcPct val="0"/>
              </a:spcAft>
            </a:pPr>
            <a:endParaRPr lang="en-US" sz="1556">
              <a:solidFill>
                <a:schemeClr val="tx1"/>
              </a:solidFill>
            </a:endParaRPr>
          </a:p>
        </p:txBody>
      </p:sp>
      <p:sp>
        <p:nvSpPr>
          <p:cNvPr id="183" name="Rectangle 182">
            <a:hlinkClick r:id="rId27" action="ppaction://hlinksldjump"/>
            <a:extLst>
              <a:ext uri="{FF2B5EF4-FFF2-40B4-BE49-F238E27FC236}">
                <a16:creationId xmlns:a16="http://schemas.microsoft.com/office/drawing/2014/main" id="{75B566B4-FD91-EF38-EEBF-928E7EAA946B}"/>
              </a:ext>
            </a:extLst>
          </p:cNvPr>
          <p:cNvSpPr/>
          <p:nvPr>
            <p:custDataLst>
              <p:tags r:id="rId3"/>
            </p:custDataLst>
          </p:nvPr>
        </p:nvSpPr>
        <p:spPr>
          <a:xfrm>
            <a:off x="964288" y="5612999"/>
            <a:ext cx="4030091" cy="38922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Appendix</a:t>
            </a:r>
          </a:p>
        </p:txBody>
      </p:sp>
      <p:sp>
        <p:nvSpPr>
          <p:cNvPr id="182" name="Rectangle 181">
            <a:hlinkClick r:id="rId28" action="ppaction://hlinksldjump"/>
            <a:extLst>
              <a:ext uri="{FF2B5EF4-FFF2-40B4-BE49-F238E27FC236}">
                <a16:creationId xmlns:a16="http://schemas.microsoft.com/office/drawing/2014/main" id="{1B749BA5-853C-43E7-DE8E-455BCCD2A4B8}"/>
              </a:ext>
            </a:extLst>
          </p:cNvPr>
          <p:cNvSpPr/>
          <p:nvPr>
            <p:custDataLst>
              <p:tags r:id="rId4"/>
            </p:custDataLst>
          </p:nvPr>
        </p:nvSpPr>
        <p:spPr>
          <a:xfrm>
            <a:off x="513293" y="5595581"/>
            <a:ext cx="389222" cy="389223"/>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0" b="1">
                <a:solidFill>
                  <a:schemeClr val="bg1"/>
                </a:solidFill>
              </a:rPr>
              <a:t>4</a:t>
            </a:r>
            <a:endParaRPr lang="en-US" sz="1550" b="1">
              <a:solidFill>
                <a:schemeClr val="bg1"/>
              </a:solidFill>
              <a:cs typeface="Calibri"/>
            </a:endParaRPr>
          </a:p>
        </p:txBody>
      </p:sp>
      <p:sp>
        <p:nvSpPr>
          <p:cNvPr id="177" name="Rectangle 176">
            <a:hlinkClick r:id="rId29" action="ppaction://hlinksldjump"/>
            <a:extLst>
              <a:ext uri="{FF2B5EF4-FFF2-40B4-BE49-F238E27FC236}">
                <a16:creationId xmlns:a16="http://schemas.microsoft.com/office/drawing/2014/main" id="{2B794581-48BC-85AC-CFA6-C79A54BE747B}"/>
              </a:ext>
            </a:extLst>
          </p:cNvPr>
          <p:cNvSpPr/>
          <p:nvPr>
            <p:custDataLst>
              <p:tags r:id="rId5"/>
            </p:custDataLst>
          </p:nvPr>
        </p:nvSpPr>
        <p:spPr>
          <a:xfrm>
            <a:off x="965344" y="5141240"/>
            <a:ext cx="4030091"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Methods</a:t>
            </a:r>
          </a:p>
        </p:txBody>
      </p:sp>
      <p:sp>
        <p:nvSpPr>
          <p:cNvPr id="176" name="Rectangle 175">
            <a:hlinkClick r:id="rId30" action="ppaction://hlinksldjump"/>
            <a:extLst>
              <a:ext uri="{FF2B5EF4-FFF2-40B4-BE49-F238E27FC236}">
                <a16:creationId xmlns:a16="http://schemas.microsoft.com/office/drawing/2014/main" id="{04831C24-338B-C589-B46F-01BD5343F06E}"/>
              </a:ext>
            </a:extLst>
          </p:cNvPr>
          <p:cNvSpPr/>
          <p:nvPr>
            <p:custDataLst>
              <p:tags r:id="rId6"/>
            </p:custDataLst>
          </p:nvPr>
        </p:nvSpPr>
        <p:spPr>
          <a:xfrm>
            <a:off x="514349" y="5141240"/>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3</a:t>
            </a:r>
          </a:p>
        </p:txBody>
      </p:sp>
      <p:sp>
        <p:nvSpPr>
          <p:cNvPr id="173" name="Rectangle 172">
            <a:hlinkClick r:id="rId31" action="ppaction://hlinksldjump"/>
            <a:extLst>
              <a:ext uri="{FF2B5EF4-FFF2-40B4-BE49-F238E27FC236}">
                <a16:creationId xmlns:a16="http://schemas.microsoft.com/office/drawing/2014/main" id="{DFD7428F-4073-C173-629B-A7BAB4544841}"/>
              </a:ext>
            </a:extLst>
          </p:cNvPr>
          <p:cNvSpPr/>
          <p:nvPr>
            <p:custDataLst>
              <p:tags r:id="rId7"/>
            </p:custDataLst>
          </p:nvPr>
        </p:nvSpPr>
        <p:spPr>
          <a:xfrm>
            <a:off x="965344" y="3823295"/>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2.5</a:t>
            </a:r>
          </a:p>
        </p:txBody>
      </p:sp>
      <p:sp>
        <p:nvSpPr>
          <p:cNvPr id="170" name="Rectangle 169">
            <a:hlinkClick r:id="rId32" action="ppaction://hlinksldjump"/>
            <a:extLst>
              <a:ext uri="{FF2B5EF4-FFF2-40B4-BE49-F238E27FC236}">
                <a16:creationId xmlns:a16="http://schemas.microsoft.com/office/drawing/2014/main" id="{CE3B08EB-867B-4B5E-8936-998184981810}"/>
              </a:ext>
            </a:extLst>
          </p:cNvPr>
          <p:cNvSpPr/>
          <p:nvPr>
            <p:custDataLst>
              <p:tags r:id="rId8"/>
            </p:custDataLst>
          </p:nvPr>
        </p:nvSpPr>
        <p:spPr>
          <a:xfrm>
            <a:off x="965344" y="3390588"/>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2.4</a:t>
            </a:r>
          </a:p>
        </p:txBody>
      </p:sp>
      <p:sp>
        <p:nvSpPr>
          <p:cNvPr id="167" name="Rectangle 166">
            <a:hlinkClick r:id="rId33" action="ppaction://hlinksldjump"/>
            <a:extLst>
              <a:ext uri="{FF2B5EF4-FFF2-40B4-BE49-F238E27FC236}">
                <a16:creationId xmlns:a16="http://schemas.microsoft.com/office/drawing/2014/main" id="{03BC1964-4BD5-0668-82A2-F658A5C79422}"/>
              </a:ext>
            </a:extLst>
          </p:cNvPr>
          <p:cNvSpPr/>
          <p:nvPr>
            <p:custDataLst>
              <p:tags r:id="rId9"/>
            </p:custDataLst>
          </p:nvPr>
        </p:nvSpPr>
        <p:spPr>
          <a:xfrm>
            <a:off x="965344" y="2939593"/>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2.3</a:t>
            </a:r>
          </a:p>
        </p:txBody>
      </p:sp>
      <p:sp>
        <p:nvSpPr>
          <p:cNvPr id="164" name="Rectangle 163">
            <a:hlinkClick r:id="rId34" action="ppaction://hlinksldjump"/>
            <a:extLst>
              <a:ext uri="{FF2B5EF4-FFF2-40B4-BE49-F238E27FC236}">
                <a16:creationId xmlns:a16="http://schemas.microsoft.com/office/drawing/2014/main" id="{C9ADBCBA-EDFE-1F92-A40E-D4DC8C7292AE}"/>
              </a:ext>
            </a:extLst>
          </p:cNvPr>
          <p:cNvSpPr/>
          <p:nvPr>
            <p:custDataLst>
              <p:tags r:id="rId10"/>
            </p:custDataLst>
          </p:nvPr>
        </p:nvSpPr>
        <p:spPr>
          <a:xfrm>
            <a:off x="965344" y="2488598"/>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2.2</a:t>
            </a:r>
          </a:p>
        </p:txBody>
      </p:sp>
      <p:sp>
        <p:nvSpPr>
          <p:cNvPr id="162" name="Rectangle 161">
            <a:hlinkClick r:id="rId35" action="ppaction://hlinksldjump"/>
            <a:extLst>
              <a:ext uri="{FF2B5EF4-FFF2-40B4-BE49-F238E27FC236}">
                <a16:creationId xmlns:a16="http://schemas.microsoft.com/office/drawing/2014/main" id="{ACF87887-FA77-EA3B-C02F-037BE6E775AA}"/>
              </a:ext>
            </a:extLst>
          </p:cNvPr>
          <p:cNvSpPr/>
          <p:nvPr>
            <p:custDataLst>
              <p:tags r:id="rId11"/>
            </p:custDataLst>
          </p:nvPr>
        </p:nvSpPr>
        <p:spPr>
          <a:xfrm>
            <a:off x="1416338" y="2037603"/>
            <a:ext cx="3579097" cy="38922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Introduction</a:t>
            </a:r>
          </a:p>
        </p:txBody>
      </p:sp>
      <p:sp>
        <p:nvSpPr>
          <p:cNvPr id="161" name="Rectangle 160">
            <a:hlinkClick r:id="rId35" action="ppaction://hlinksldjump"/>
            <a:extLst>
              <a:ext uri="{FF2B5EF4-FFF2-40B4-BE49-F238E27FC236}">
                <a16:creationId xmlns:a16="http://schemas.microsoft.com/office/drawing/2014/main" id="{9AE428D3-E97D-C34A-28B4-3A4F758E0D6B}"/>
              </a:ext>
            </a:extLst>
          </p:cNvPr>
          <p:cNvSpPr/>
          <p:nvPr>
            <p:custDataLst>
              <p:tags r:id="rId12"/>
            </p:custDataLst>
          </p:nvPr>
        </p:nvSpPr>
        <p:spPr>
          <a:xfrm>
            <a:off x="965344" y="2037603"/>
            <a:ext cx="389222" cy="389223"/>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2.1</a:t>
            </a:r>
          </a:p>
        </p:txBody>
      </p:sp>
      <p:sp>
        <p:nvSpPr>
          <p:cNvPr id="158" name="Rectangle 157">
            <a:hlinkClick r:id="rId35" action="ppaction://hlinksldjump"/>
            <a:extLst>
              <a:ext uri="{FF2B5EF4-FFF2-40B4-BE49-F238E27FC236}">
                <a16:creationId xmlns:a16="http://schemas.microsoft.com/office/drawing/2014/main" id="{3C7EA948-68F5-20D2-E3E6-8AFC99678516}"/>
              </a:ext>
            </a:extLst>
          </p:cNvPr>
          <p:cNvSpPr/>
          <p:nvPr>
            <p:custDataLst>
              <p:tags r:id="rId13"/>
            </p:custDataLst>
          </p:nvPr>
        </p:nvSpPr>
        <p:spPr>
          <a:xfrm>
            <a:off x="965344" y="1630154"/>
            <a:ext cx="4030091"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Key Findings</a:t>
            </a:r>
          </a:p>
        </p:txBody>
      </p:sp>
      <p:sp>
        <p:nvSpPr>
          <p:cNvPr id="157" name="Rectangle 156">
            <a:hlinkClick r:id="rId35" action="ppaction://hlinksldjump"/>
            <a:extLst>
              <a:ext uri="{FF2B5EF4-FFF2-40B4-BE49-F238E27FC236}">
                <a16:creationId xmlns:a16="http://schemas.microsoft.com/office/drawing/2014/main" id="{A19FCA9D-9F5C-9CC7-8AD8-7AAFCDA56EE6}"/>
              </a:ext>
            </a:extLst>
          </p:cNvPr>
          <p:cNvSpPr/>
          <p:nvPr>
            <p:custDataLst>
              <p:tags r:id="rId14"/>
            </p:custDataLst>
          </p:nvPr>
        </p:nvSpPr>
        <p:spPr>
          <a:xfrm>
            <a:off x="514349" y="1630154"/>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a:t>
            </a:r>
          </a:p>
        </p:txBody>
      </p:sp>
      <p:sp>
        <p:nvSpPr>
          <p:cNvPr id="155" name="Rectangle 154">
            <a:hlinkClick r:id="rId36" action="ppaction://hlinksldjump"/>
            <a:extLst>
              <a:ext uri="{FF2B5EF4-FFF2-40B4-BE49-F238E27FC236}">
                <a16:creationId xmlns:a16="http://schemas.microsoft.com/office/drawing/2014/main" id="{64D4A2D5-2D62-5B9F-0A3A-99F2223C982D}"/>
              </a:ext>
            </a:extLst>
          </p:cNvPr>
          <p:cNvSpPr/>
          <p:nvPr>
            <p:custDataLst>
              <p:tags r:id="rId15"/>
            </p:custDataLst>
          </p:nvPr>
        </p:nvSpPr>
        <p:spPr>
          <a:xfrm>
            <a:off x="965344" y="1205286"/>
            <a:ext cx="4030091" cy="38922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Executive Summary</a:t>
            </a:r>
          </a:p>
        </p:txBody>
      </p:sp>
      <p:sp>
        <p:nvSpPr>
          <p:cNvPr id="154" name="Rectangle 153">
            <a:hlinkClick r:id="rId31" action="ppaction://hlinksldjump"/>
            <a:extLst>
              <a:ext uri="{FF2B5EF4-FFF2-40B4-BE49-F238E27FC236}">
                <a16:creationId xmlns:a16="http://schemas.microsoft.com/office/drawing/2014/main" id="{EBC105E6-3DD1-FBD9-32AB-5E308DBA2A78}"/>
              </a:ext>
            </a:extLst>
          </p:cNvPr>
          <p:cNvSpPr/>
          <p:nvPr>
            <p:custDataLst>
              <p:tags r:id="rId16"/>
            </p:custDataLst>
          </p:nvPr>
        </p:nvSpPr>
        <p:spPr>
          <a:xfrm>
            <a:off x="514349" y="1205286"/>
            <a:ext cx="389222" cy="389223"/>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1</a:t>
            </a:r>
          </a:p>
        </p:txBody>
      </p:sp>
      <p:sp>
        <p:nvSpPr>
          <p:cNvPr id="153" name="Title 152">
            <a:extLst>
              <a:ext uri="{FF2B5EF4-FFF2-40B4-BE49-F238E27FC236}">
                <a16:creationId xmlns:a16="http://schemas.microsoft.com/office/drawing/2014/main" id="{AE156AD7-270C-DA2D-BCB4-AE84976E3F64}"/>
              </a:ext>
            </a:extLst>
          </p:cNvPr>
          <p:cNvSpPr>
            <a:spLocks noGrp="1"/>
          </p:cNvSpPr>
          <p:nvPr>
            <p:ph type="title"/>
            <p:custDataLst>
              <p:tags r:id="rId17"/>
            </p:custDataLst>
          </p:nvPr>
        </p:nvSpPr>
        <p:spPr/>
        <p:txBody>
          <a:bodyPr/>
          <a:lstStyle/>
          <a:p>
            <a:r>
              <a:rPr lang="en-US" sz="2800"/>
              <a:t>Table of Contents</a:t>
            </a:r>
          </a:p>
        </p:txBody>
      </p:sp>
      <p:sp>
        <p:nvSpPr>
          <p:cNvPr id="3" name="Slide Number Placeholder 2">
            <a:extLst>
              <a:ext uri="{FF2B5EF4-FFF2-40B4-BE49-F238E27FC236}">
                <a16:creationId xmlns:a16="http://schemas.microsoft.com/office/drawing/2014/main" id="{75277F90-0AE7-1324-E21E-263D78226E71}"/>
              </a:ext>
            </a:extLst>
          </p:cNvPr>
          <p:cNvSpPr>
            <a:spLocks noGrp="1"/>
          </p:cNvSpPr>
          <p:nvPr>
            <p:ph type="sldNum" sz="quarter" idx="12"/>
          </p:nvPr>
        </p:nvSpPr>
        <p:spPr>
          <a:xfrm>
            <a:off x="4724400" y="6307524"/>
            <a:ext cx="2743200" cy="365125"/>
          </a:xfrm>
        </p:spPr>
        <p:txBody>
          <a:bodyPr/>
          <a:lstStyle/>
          <a:p>
            <a:fld id="{61ED25BF-8B08-481C-9175-42CBF3C8334C}" type="slidenum">
              <a:rPr lang="en-US" smtClean="0"/>
              <a:pPr/>
              <a:t>70</a:t>
            </a:fld>
            <a:endParaRPr lang="en-US"/>
          </a:p>
        </p:txBody>
      </p:sp>
      <p:cxnSp>
        <p:nvCxnSpPr>
          <p:cNvPr id="185" name="Straight Connector 184">
            <a:extLst>
              <a:ext uri="{FF2B5EF4-FFF2-40B4-BE49-F238E27FC236}">
                <a16:creationId xmlns:a16="http://schemas.microsoft.com/office/drawing/2014/main" id="{00C42B0E-C1F7-5C67-4FEE-5393EF0EEF14}"/>
              </a:ext>
            </a:extLst>
          </p:cNvPr>
          <p:cNvCxnSpPr>
            <a:cxnSpLocks/>
          </p:cNvCxnSpPr>
          <p:nvPr/>
        </p:nvCxnSpPr>
        <p:spPr>
          <a:xfrm>
            <a:off x="2892835" y="1402767"/>
            <a:ext cx="822960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AB9624E8-128C-0899-83A0-4EBE1A08BA56}"/>
              </a:ext>
            </a:extLst>
          </p:cNvPr>
          <p:cNvCxnSpPr>
            <a:cxnSpLocks/>
          </p:cNvCxnSpPr>
          <p:nvPr/>
        </p:nvCxnSpPr>
        <p:spPr>
          <a:xfrm flipV="1">
            <a:off x="2306510" y="1839949"/>
            <a:ext cx="8792917" cy="2134"/>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2E5D82FD-E208-864A-F7AD-FEDB92FB274E}"/>
              </a:ext>
            </a:extLst>
          </p:cNvPr>
          <p:cNvCxnSpPr>
            <a:cxnSpLocks/>
          </p:cNvCxnSpPr>
          <p:nvPr/>
        </p:nvCxnSpPr>
        <p:spPr>
          <a:xfrm>
            <a:off x="2671887" y="2314659"/>
            <a:ext cx="8438249"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5B575469-34FF-3619-6549-91E774D444EC}"/>
              </a:ext>
            </a:extLst>
          </p:cNvPr>
          <p:cNvCxnSpPr>
            <a:cxnSpLocks/>
          </p:cNvCxnSpPr>
          <p:nvPr/>
        </p:nvCxnSpPr>
        <p:spPr>
          <a:xfrm flipV="1">
            <a:off x="1915388" y="5340009"/>
            <a:ext cx="9200348"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935F5FCA-8D45-6671-BF21-3B58BE7B5B09}"/>
              </a:ext>
            </a:extLst>
          </p:cNvPr>
          <p:cNvCxnSpPr>
            <a:cxnSpLocks/>
          </p:cNvCxnSpPr>
          <p:nvPr/>
        </p:nvCxnSpPr>
        <p:spPr>
          <a:xfrm flipV="1">
            <a:off x="2053359" y="5786985"/>
            <a:ext cx="905256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 name="Rectangle 7">
            <a:hlinkClick r:id="rId33" action="ppaction://hlinksldjump"/>
            <a:extLst>
              <a:ext uri="{FF2B5EF4-FFF2-40B4-BE49-F238E27FC236}">
                <a16:creationId xmlns:a16="http://schemas.microsoft.com/office/drawing/2014/main" id="{AD3C91A2-C074-F570-0CEA-A66FC48FFE1F}"/>
              </a:ext>
            </a:extLst>
          </p:cNvPr>
          <p:cNvSpPr/>
          <p:nvPr>
            <p:custDataLst>
              <p:tags r:id="rId18"/>
            </p:custDataLst>
          </p:nvPr>
        </p:nvSpPr>
        <p:spPr>
          <a:xfrm>
            <a:off x="1437155" y="3371165"/>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VA Investigator Distribution Analysis</a:t>
            </a:r>
          </a:p>
        </p:txBody>
      </p:sp>
      <p:sp>
        <p:nvSpPr>
          <p:cNvPr id="9" name="Rectangle 8">
            <a:hlinkClick r:id="rId37" action="ppaction://hlinksldjump"/>
            <a:extLst>
              <a:ext uri="{FF2B5EF4-FFF2-40B4-BE49-F238E27FC236}">
                <a16:creationId xmlns:a16="http://schemas.microsoft.com/office/drawing/2014/main" id="{F580796C-89F3-4202-A5CC-C8B238E3AF68}"/>
              </a:ext>
            </a:extLst>
          </p:cNvPr>
          <p:cNvSpPr/>
          <p:nvPr>
            <p:custDataLst>
              <p:tags r:id="rId19"/>
            </p:custDataLst>
          </p:nvPr>
        </p:nvSpPr>
        <p:spPr>
          <a:xfrm>
            <a:off x="1416338" y="2939593"/>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Suicide Prevention Research Impact Network (SPRINT) Analysis </a:t>
            </a:r>
          </a:p>
        </p:txBody>
      </p:sp>
      <p:sp>
        <p:nvSpPr>
          <p:cNvPr id="11" name="Rectangle 10">
            <a:hlinkClick r:id="rId38" action="ppaction://hlinksldjump"/>
            <a:extLst>
              <a:ext uri="{FF2B5EF4-FFF2-40B4-BE49-F238E27FC236}">
                <a16:creationId xmlns:a16="http://schemas.microsoft.com/office/drawing/2014/main" id="{C4C77EAA-891B-1BC5-6B98-0D2591FEA775}"/>
              </a:ext>
            </a:extLst>
          </p:cNvPr>
          <p:cNvSpPr/>
          <p:nvPr>
            <p:custDataLst>
              <p:tags r:id="rId20"/>
            </p:custDataLst>
          </p:nvPr>
        </p:nvSpPr>
        <p:spPr>
          <a:xfrm>
            <a:off x="1416338" y="2488598"/>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VA Project Distribution Analysis</a:t>
            </a:r>
          </a:p>
        </p:txBody>
      </p:sp>
      <p:cxnSp>
        <p:nvCxnSpPr>
          <p:cNvPr id="13" name="Straight Connector 12">
            <a:extLst>
              <a:ext uri="{FF2B5EF4-FFF2-40B4-BE49-F238E27FC236}">
                <a16:creationId xmlns:a16="http://schemas.microsoft.com/office/drawing/2014/main" id="{55EBDD96-4192-FE1C-1A27-C32F21A0ABDF}"/>
              </a:ext>
            </a:extLst>
          </p:cNvPr>
          <p:cNvCxnSpPr>
            <a:cxnSpLocks/>
          </p:cNvCxnSpPr>
          <p:nvPr/>
        </p:nvCxnSpPr>
        <p:spPr>
          <a:xfrm flipV="1">
            <a:off x="4276436" y="2684485"/>
            <a:ext cx="6820447"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96566B-6EDD-5DC8-1EB2-B99BAE12AF1D}"/>
              </a:ext>
            </a:extLst>
          </p:cNvPr>
          <p:cNvCxnSpPr>
            <a:cxnSpLocks/>
          </p:cNvCxnSpPr>
          <p:nvPr/>
        </p:nvCxnSpPr>
        <p:spPr>
          <a:xfrm>
            <a:off x="6712435" y="3134204"/>
            <a:ext cx="438912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980683E-FB3E-6134-7B04-061D1DBD0364}"/>
              </a:ext>
            </a:extLst>
          </p:cNvPr>
          <p:cNvCxnSpPr>
            <a:cxnSpLocks/>
          </p:cNvCxnSpPr>
          <p:nvPr/>
        </p:nvCxnSpPr>
        <p:spPr>
          <a:xfrm>
            <a:off x="4724400" y="3572474"/>
            <a:ext cx="6400800" cy="1"/>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D85064F-7D9F-EE5A-2DCF-37ABC0B756B1}"/>
              </a:ext>
            </a:extLst>
          </p:cNvPr>
          <p:cNvCxnSpPr>
            <a:cxnSpLocks/>
          </p:cNvCxnSpPr>
          <p:nvPr/>
        </p:nvCxnSpPr>
        <p:spPr>
          <a:xfrm>
            <a:off x="3609000" y="4017623"/>
            <a:ext cx="749808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6" name="Rectangle 45">
            <a:hlinkClick r:id="rId39" action="ppaction://hlinksldjump"/>
            <a:extLst>
              <a:ext uri="{FF2B5EF4-FFF2-40B4-BE49-F238E27FC236}">
                <a16:creationId xmlns:a16="http://schemas.microsoft.com/office/drawing/2014/main" id="{59994B8E-8FA0-270A-7B1A-272CBB88324F}"/>
              </a:ext>
            </a:extLst>
          </p:cNvPr>
          <p:cNvSpPr/>
          <p:nvPr>
            <p:custDataLst>
              <p:tags r:id="rId21"/>
            </p:custDataLst>
          </p:nvPr>
        </p:nvSpPr>
        <p:spPr>
          <a:xfrm>
            <a:off x="1416338" y="3823235"/>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Grant Thematic Analysis</a:t>
            </a:r>
          </a:p>
        </p:txBody>
      </p:sp>
      <p:sp>
        <p:nvSpPr>
          <p:cNvPr id="20" name="Rectangle 19">
            <a:hlinkClick r:id="rId31" action="ppaction://hlinksldjump"/>
            <a:extLst>
              <a:ext uri="{FF2B5EF4-FFF2-40B4-BE49-F238E27FC236}">
                <a16:creationId xmlns:a16="http://schemas.microsoft.com/office/drawing/2014/main" id="{5E3F5931-5CE6-137D-A1DA-A3458EAF8905}"/>
              </a:ext>
            </a:extLst>
          </p:cNvPr>
          <p:cNvSpPr/>
          <p:nvPr>
            <p:custDataLst>
              <p:tags r:id="rId22"/>
            </p:custDataLst>
          </p:nvPr>
        </p:nvSpPr>
        <p:spPr>
          <a:xfrm>
            <a:off x="962296" y="4268303"/>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2.6</a:t>
            </a:r>
          </a:p>
        </p:txBody>
      </p:sp>
      <p:cxnSp>
        <p:nvCxnSpPr>
          <p:cNvPr id="21" name="Straight Connector 20">
            <a:extLst>
              <a:ext uri="{FF2B5EF4-FFF2-40B4-BE49-F238E27FC236}">
                <a16:creationId xmlns:a16="http://schemas.microsoft.com/office/drawing/2014/main" id="{97D6B8C9-D5FF-4281-2936-46507E939FE7}"/>
              </a:ext>
            </a:extLst>
          </p:cNvPr>
          <p:cNvCxnSpPr>
            <a:cxnSpLocks/>
          </p:cNvCxnSpPr>
          <p:nvPr/>
        </p:nvCxnSpPr>
        <p:spPr>
          <a:xfrm>
            <a:off x="4878572" y="4465224"/>
            <a:ext cx="621792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2" name="Rectangle 21">
            <a:hlinkClick r:id="rId40" action="ppaction://hlinksldjump"/>
            <a:extLst>
              <a:ext uri="{FF2B5EF4-FFF2-40B4-BE49-F238E27FC236}">
                <a16:creationId xmlns:a16="http://schemas.microsoft.com/office/drawing/2014/main" id="{6160272F-6F54-A456-FC04-DD34A60E5F6C}"/>
              </a:ext>
            </a:extLst>
          </p:cNvPr>
          <p:cNvSpPr/>
          <p:nvPr>
            <p:custDataLst>
              <p:tags r:id="rId23"/>
            </p:custDataLst>
          </p:nvPr>
        </p:nvSpPr>
        <p:spPr>
          <a:xfrm>
            <a:off x="1413290" y="4259099"/>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VA Medical Center Distribution Analysis</a:t>
            </a:r>
          </a:p>
        </p:txBody>
      </p:sp>
      <p:sp>
        <p:nvSpPr>
          <p:cNvPr id="24" name="Rectangle 23">
            <a:hlinkClick r:id="rId31" action="ppaction://hlinksldjump"/>
            <a:extLst>
              <a:ext uri="{FF2B5EF4-FFF2-40B4-BE49-F238E27FC236}">
                <a16:creationId xmlns:a16="http://schemas.microsoft.com/office/drawing/2014/main" id="{1495B1A5-98E1-FE54-947F-D25B4FD8031D}"/>
              </a:ext>
            </a:extLst>
          </p:cNvPr>
          <p:cNvSpPr/>
          <p:nvPr>
            <p:custDataLst>
              <p:tags r:id="rId24"/>
            </p:custDataLst>
          </p:nvPr>
        </p:nvSpPr>
        <p:spPr>
          <a:xfrm>
            <a:off x="957938" y="4699382"/>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2.7</a:t>
            </a:r>
          </a:p>
        </p:txBody>
      </p:sp>
      <p:cxnSp>
        <p:nvCxnSpPr>
          <p:cNvPr id="25" name="Straight Connector 24">
            <a:extLst>
              <a:ext uri="{FF2B5EF4-FFF2-40B4-BE49-F238E27FC236}">
                <a16:creationId xmlns:a16="http://schemas.microsoft.com/office/drawing/2014/main" id="{BB32FA31-6B45-6D08-832F-4C108122CA20}"/>
              </a:ext>
            </a:extLst>
          </p:cNvPr>
          <p:cNvCxnSpPr>
            <a:cxnSpLocks/>
          </p:cNvCxnSpPr>
          <p:nvPr/>
        </p:nvCxnSpPr>
        <p:spPr>
          <a:xfrm>
            <a:off x="5261867" y="4905012"/>
            <a:ext cx="585216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6" name="Rectangle 25">
            <a:hlinkClick r:id="rId41" action="ppaction://hlinksldjump"/>
            <a:extLst>
              <a:ext uri="{FF2B5EF4-FFF2-40B4-BE49-F238E27FC236}">
                <a16:creationId xmlns:a16="http://schemas.microsoft.com/office/drawing/2014/main" id="{591D5D2C-8590-22CF-4C91-60D0B72539CA}"/>
              </a:ext>
            </a:extLst>
          </p:cNvPr>
          <p:cNvSpPr/>
          <p:nvPr>
            <p:custDataLst>
              <p:tags r:id="rId25"/>
            </p:custDataLst>
          </p:nvPr>
        </p:nvSpPr>
        <p:spPr>
          <a:xfrm>
            <a:off x="1408932" y="4699322"/>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Analysis of Relevant Research Beyond the VA</a:t>
            </a:r>
          </a:p>
        </p:txBody>
      </p:sp>
      <p:sp>
        <p:nvSpPr>
          <p:cNvPr id="10" name="TextBox 9">
            <a:extLst>
              <a:ext uri="{FF2B5EF4-FFF2-40B4-BE49-F238E27FC236}">
                <a16:creationId xmlns:a16="http://schemas.microsoft.com/office/drawing/2014/main" id="{58AA891F-1B48-B5DB-7E8B-02DF2E83C663}"/>
              </a:ext>
            </a:extLst>
          </p:cNvPr>
          <p:cNvSpPr txBox="1"/>
          <p:nvPr/>
        </p:nvSpPr>
        <p:spPr>
          <a:xfrm>
            <a:off x="11129506" y="1224172"/>
            <a:ext cx="617980" cy="307777"/>
          </a:xfrm>
          <a:prstGeom prst="rect">
            <a:avLst/>
          </a:prstGeom>
          <a:noFill/>
        </p:spPr>
        <p:txBody>
          <a:bodyPr wrap="square" lIns="91440" tIns="45720" rIns="91440" bIns="45720" rtlCol="0" anchor="t">
            <a:spAutoFit/>
          </a:bodyPr>
          <a:lstStyle/>
          <a:p>
            <a:r>
              <a:rPr lang="en-US" sz="1400" b="1"/>
              <a:t>3 – 5</a:t>
            </a:r>
          </a:p>
        </p:txBody>
      </p:sp>
      <p:sp>
        <p:nvSpPr>
          <p:cNvPr id="15" name="TextBox 14">
            <a:extLst>
              <a:ext uri="{FF2B5EF4-FFF2-40B4-BE49-F238E27FC236}">
                <a16:creationId xmlns:a16="http://schemas.microsoft.com/office/drawing/2014/main" id="{28955D84-E13C-CA9F-E1EF-BB71F136D2AB}"/>
              </a:ext>
            </a:extLst>
          </p:cNvPr>
          <p:cNvSpPr txBox="1"/>
          <p:nvPr/>
        </p:nvSpPr>
        <p:spPr>
          <a:xfrm>
            <a:off x="11129506" y="1655018"/>
            <a:ext cx="796935" cy="307777"/>
          </a:xfrm>
          <a:prstGeom prst="rect">
            <a:avLst/>
          </a:prstGeom>
          <a:noFill/>
        </p:spPr>
        <p:txBody>
          <a:bodyPr wrap="square" lIns="91440" tIns="45720" rIns="91440" bIns="45720" rtlCol="0" anchor="t">
            <a:spAutoFit/>
          </a:bodyPr>
          <a:lstStyle/>
          <a:p>
            <a:r>
              <a:rPr lang="en-US" sz="1400" b="1" dirty="0"/>
              <a:t>6 – 78  </a:t>
            </a:r>
          </a:p>
        </p:txBody>
      </p:sp>
      <p:sp>
        <p:nvSpPr>
          <p:cNvPr id="18" name="TextBox 17">
            <a:extLst>
              <a:ext uri="{FF2B5EF4-FFF2-40B4-BE49-F238E27FC236}">
                <a16:creationId xmlns:a16="http://schemas.microsoft.com/office/drawing/2014/main" id="{B8863535-C863-2106-EBE1-50329DC8E43E}"/>
              </a:ext>
            </a:extLst>
          </p:cNvPr>
          <p:cNvSpPr txBox="1"/>
          <p:nvPr/>
        </p:nvSpPr>
        <p:spPr>
          <a:xfrm>
            <a:off x="11140215" y="2070116"/>
            <a:ext cx="686646" cy="307777"/>
          </a:xfrm>
          <a:prstGeom prst="rect">
            <a:avLst/>
          </a:prstGeom>
          <a:noFill/>
        </p:spPr>
        <p:txBody>
          <a:bodyPr wrap="square" lIns="91440" tIns="45720" rIns="91440" bIns="45720" rtlCol="0" anchor="t">
            <a:spAutoFit/>
          </a:bodyPr>
          <a:lstStyle/>
          <a:p>
            <a:r>
              <a:rPr lang="en-US" sz="1400" b="1"/>
              <a:t>6 - 7</a:t>
            </a:r>
          </a:p>
        </p:txBody>
      </p:sp>
      <p:sp>
        <p:nvSpPr>
          <p:cNvPr id="27" name="TextBox 26">
            <a:extLst>
              <a:ext uri="{FF2B5EF4-FFF2-40B4-BE49-F238E27FC236}">
                <a16:creationId xmlns:a16="http://schemas.microsoft.com/office/drawing/2014/main" id="{BD0429E0-19D2-EF0E-E7C0-2252CCE5F887}"/>
              </a:ext>
            </a:extLst>
          </p:cNvPr>
          <p:cNvSpPr txBox="1"/>
          <p:nvPr/>
        </p:nvSpPr>
        <p:spPr>
          <a:xfrm>
            <a:off x="11126961" y="2966474"/>
            <a:ext cx="854971" cy="307777"/>
          </a:xfrm>
          <a:prstGeom prst="rect">
            <a:avLst/>
          </a:prstGeom>
          <a:noFill/>
        </p:spPr>
        <p:txBody>
          <a:bodyPr wrap="square" lIns="91440" tIns="45720" rIns="91440" bIns="45720" rtlCol="0" anchor="t">
            <a:spAutoFit/>
          </a:bodyPr>
          <a:lstStyle/>
          <a:p>
            <a:r>
              <a:rPr lang="en-US" sz="1400" b="1"/>
              <a:t>31 – 37 </a:t>
            </a:r>
          </a:p>
        </p:txBody>
      </p:sp>
      <p:sp>
        <p:nvSpPr>
          <p:cNvPr id="29" name="TextBox 28">
            <a:extLst>
              <a:ext uri="{FF2B5EF4-FFF2-40B4-BE49-F238E27FC236}">
                <a16:creationId xmlns:a16="http://schemas.microsoft.com/office/drawing/2014/main" id="{968FD487-B412-CE2F-5387-002C08C3359F}"/>
              </a:ext>
            </a:extLst>
          </p:cNvPr>
          <p:cNvSpPr txBox="1"/>
          <p:nvPr/>
        </p:nvSpPr>
        <p:spPr>
          <a:xfrm>
            <a:off x="11126961" y="3388555"/>
            <a:ext cx="854971" cy="307777"/>
          </a:xfrm>
          <a:prstGeom prst="rect">
            <a:avLst/>
          </a:prstGeom>
          <a:noFill/>
        </p:spPr>
        <p:txBody>
          <a:bodyPr wrap="square" lIns="91440" tIns="45720" rIns="91440" bIns="45720" rtlCol="0" anchor="t">
            <a:spAutoFit/>
          </a:bodyPr>
          <a:lstStyle/>
          <a:p>
            <a:r>
              <a:rPr lang="en-US" sz="1400" b="1" dirty="0"/>
              <a:t>38 – 56 </a:t>
            </a:r>
          </a:p>
        </p:txBody>
      </p:sp>
      <p:sp>
        <p:nvSpPr>
          <p:cNvPr id="31" name="TextBox 30">
            <a:extLst>
              <a:ext uri="{FF2B5EF4-FFF2-40B4-BE49-F238E27FC236}">
                <a16:creationId xmlns:a16="http://schemas.microsoft.com/office/drawing/2014/main" id="{02F0D809-F47D-724E-A784-9A849B02F00D}"/>
              </a:ext>
            </a:extLst>
          </p:cNvPr>
          <p:cNvSpPr txBox="1"/>
          <p:nvPr/>
        </p:nvSpPr>
        <p:spPr>
          <a:xfrm>
            <a:off x="11126961" y="3838716"/>
            <a:ext cx="854971" cy="307777"/>
          </a:xfrm>
          <a:prstGeom prst="rect">
            <a:avLst/>
          </a:prstGeom>
          <a:noFill/>
        </p:spPr>
        <p:txBody>
          <a:bodyPr wrap="square" lIns="91440" tIns="45720" rIns="91440" bIns="45720" rtlCol="0" anchor="t">
            <a:spAutoFit/>
          </a:bodyPr>
          <a:lstStyle/>
          <a:p>
            <a:r>
              <a:rPr lang="en-US" sz="1400" b="1" dirty="0"/>
              <a:t>57 – 64 </a:t>
            </a:r>
          </a:p>
        </p:txBody>
      </p:sp>
      <p:sp>
        <p:nvSpPr>
          <p:cNvPr id="33" name="TextBox 32">
            <a:extLst>
              <a:ext uri="{FF2B5EF4-FFF2-40B4-BE49-F238E27FC236}">
                <a16:creationId xmlns:a16="http://schemas.microsoft.com/office/drawing/2014/main" id="{994E51A0-905C-F862-79FE-5F02D3EA4DB9}"/>
              </a:ext>
            </a:extLst>
          </p:cNvPr>
          <p:cNvSpPr txBox="1"/>
          <p:nvPr/>
        </p:nvSpPr>
        <p:spPr>
          <a:xfrm>
            <a:off x="11126962" y="2499555"/>
            <a:ext cx="854971" cy="307777"/>
          </a:xfrm>
          <a:prstGeom prst="rect">
            <a:avLst/>
          </a:prstGeom>
          <a:noFill/>
        </p:spPr>
        <p:txBody>
          <a:bodyPr wrap="square" lIns="91440" tIns="45720" rIns="91440" bIns="45720" rtlCol="0" anchor="t">
            <a:spAutoFit/>
          </a:bodyPr>
          <a:lstStyle/>
          <a:p>
            <a:r>
              <a:rPr lang="en-US" sz="1400" b="1"/>
              <a:t>8 – 30</a:t>
            </a:r>
          </a:p>
        </p:txBody>
      </p:sp>
      <p:sp>
        <p:nvSpPr>
          <p:cNvPr id="35" name="TextBox 34">
            <a:extLst>
              <a:ext uri="{FF2B5EF4-FFF2-40B4-BE49-F238E27FC236}">
                <a16:creationId xmlns:a16="http://schemas.microsoft.com/office/drawing/2014/main" id="{EE775D3B-4846-C46B-277C-E89A1BCCE346}"/>
              </a:ext>
            </a:extLst>
          </p:cNvPr>
          <p:cNvSpPr txBox="1"/>
          <p:nvPr/>
        </p:nvSpPr>
        <p:spPr>
          <a:xfrm>
            <a:off x="11123913" y="4283724"/>
            <a:ext cx="854971" cy="307777"/>
          </a:xfrm>
          <a:prstGeom prst="rect">
            <a:avLst/>
          </a:prstGeom>
          <a:noFill/>
        </p:spPr>
        <p:txBody>
          <a:bodyPr wrap="square" lIns="91440" tIns="45720" rIns="91440" bIns="45720" rtlCol="0" anchor="t">
            <a:spAutoFit/>
          </a:bodyPr>
          <a:lstStyle/>
          <a:p>
            <a:r>
              <a:rPr lang="en-US" sz="1400" b="1" dirty="0"/>
              <a:t>65 – 69</a:t>
            </a:r>
          </a:p>
        </p:txBody>
      </p:sp>
      <p:sp>
        <p:nvSpPr>
          <p:cNvPr id="37" name="TextBox 36">
            <a:extLst>
              <a:ext uri="{FF2B5EF4-FFF2-40B4-BE49-F238E27FC236}">
                <a16:creationId xmlns:a16="http://schemas.microsoft.com/office/drawing/2014/main" id="{B3063AB4-2C72-C534-D3C3-EC7A64DD1F89}"/>
              </a:ext>
            </a:extLst>
          </p:cNvPr>
          <p:cNvSpPr txBox="1"/>
          <p:nvPr/>
        </p:nvSpPr>
        <p:spPr>
          <a:xfrm>
            <a:off x="11119555" y="4714804"/>
            <a:ext cx="854971" cy="307777"/>
          </a:xfrm>
          <a:prstGeom prst="rect">
            <a:avLst/>
          </a:prstGeom>
          <a:noFill/>
        </p:spPr>
        <p:txBody>
          <a:bodyPr wrap="square" lIns="91440" tIns="45720" rIns="91440" bIns="45720" rtlCol="0" anchor="t">
            <a:spAutoFit/>
          </a:bodyPr>
          <a:lstStyle/>
          <a:p>
            <a:r>
              <a:rPr lang="en-US" sz="1400" b="1" dirty="0"/>
              <a:t>70 – 78</a:t>
            </a:r>
          </a:p>
        </p:txBody>
      </p:sp>
      <p:sp>
        <p:nvSpPr>
          <p:cNvPr id="39" name="TextBox 38">
            <a:extLst>
              <a:ext uri="{FF2B5EF4-FFF2-40B4-BE49-F238E27FC236}">
                <a16:creationId xmlns:a16="http://schemas.microsoft.com/office/drawing/2014/main" id="{6C75BFEB-401F-3B48-3AC8-ED123D626BA3}"/>
              </a:ext>
            </a:extLst>
          </p:cNvPr>
          <p:cNvSpPr txBox="1"/>
          <p:nvPr/>
        </p:nvSpPr>
        <p:spPr>
          <a:xfrm>
            <a:off x="11140215" y="5188451"/>
            <a:ext cx="854971" cy="307777"/>
          </a:xfrm>
          <a:prstGeom prst="rect">
            <a:avLst/>
          </a:prstGeom>
          <a:noFill/>
        </p:spPr>
        <p:txBody>
          <a:bodyPr wrap="square" lIns="91440" tIns="45720" rIns="91440" bIns="45720" rtlCol="0" anchor="t">
            <a:spAutoFit/>
          </a:bodyPr>
          <a:lstStyle/>
          <a:p>
            <a:r>
              <a:rPr lang="en-US" sz="1400" b="1" dirty="0"/>
              <a:t>79 – 84  </a:t>
            </a:r>
          </a:p>
        </p:txBody>
      </p:sp>
      <p:sp>
        <p:nvSpPr>
          <p:cNvPr id="41" name="TextBox 40">
            <a:extLst>
              <a:ext uri="{FF2B5EF4-FFF2-40B4-BE49-F238E27FC236}">
                <a16:creationId xmlns:a16="http://schemas.microsoft.com/office/drawing/2014/main" id="{4068653A-B795-99D5-3088-3CA4274B674B}"/>
              </a:ext>
            </a:extLst>
          </p:cNvPr>
          <p:cNvSpPr txBox="1"/>
          <p:nvPr/>
        </p:nvSpPr>
        <p:spPr>
          <a:xfrm>
            <a:off x="11140215" y="5633705"/>
            <a:ext cx="854971" cy="307777"/>
          </a:xfrm>
          <a:prstGeom prst="rect">
            <a:avLst/>
          </a:prstGeom>
          <a:noFill/>
        </p:spPr>
        <p:txBody>
          <a:bodyPr wrap="square" lIns="91440" tIns="45720" rIns="91440" bIns="45720" rtlCol="0" anchor="t">
            <a:spAutoFit/>
          </a:bodyPr>
          <a:lstStyle/>
          <a:p>
            <a:r>
              <a:rPr lang="en-US" sz="1400" b="1" dirty="0"/>
              <a:t>85 – 130</a:t>
            </a:r>
          </a:p>
        </p:txBody>
      </p:sp>
    </p:spTree>
    <p:custDataLst>
      <p:tags r:id="rId1"/>
    </p:custDataLst>
    <p:extLst>
      <p:ext uri="{BB962C8B-B14F-4D97-AF65-F5344CB8AC3E}">
        <p14:creationId xmlns:p14="http://schemas.microsoft.com/office/powerpoint/2010/main" val="22842183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45C3A6C-F933-A85C-4A45-228832510476}"/>
              </a:ext>
            </a:extLst>
          </p:cNvPr>
          <p:cNvSpPr/>
          <p:nvPr/>
        </p:nvSpPr>
        <p:spPr>
          <a:xfrm>
            <a:off x="-9376" y="763458"/>
            <a:ext cx="5451790" cy="5234999"/>
          </a:xfrm>
          <a:prstGeom prst="rect">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3405" y="45441"/>
            <a:ext cx="10960395" cy="680223"/>
          </a:xfrm>
        </p:spPr>
        <p:txBody>
          <a:bodyPr/>
          <a:lstStyle/>
          <a:p>
            <a:r>
              <a:rPr lang="en-US" sz="2800"/>
              <a:t>Framework | Analysis of Relevant Research Beyond the VA</a:t>
            </a:r>
          </a:p>
        </p:txBody>
      </p:sp>
      <p:graphicFrame>
        <p:nvGraphicFramePr>
          <p:cNvPr id="18" name="Table 17">
            <a:extLst>
              <a:ext uri="{FF2B5EF4-FFF2-40B4-BE49-F238E27FC236}">
                <a16:creationId xmlns:a16="http://schemas.microsoft.com/office/drawing/2014/main" id="{0F11E759-704E-3014-8564-C0D719E7BE61}"/>
              </a:ext>
            </a:extLst>
          </p:cNvPr>
          <p:cNvGraphicFramePr>
            <a:graphicFrameLocks noGrp="1"/>
          </p:cNvGraphicFramePr>
          <p:nvPr>
            <p:extLst>
              <p:ext uri="{D42A27DB-BD31-4B8C-83A1-F6EECF244321}">
                <p14:modId xmlns:p14="http://schemas.microsoft.com/office/powerpoint/2010/main" val="792776024"/>
              </p:ext>
            </p:extLst>
          </p:nvPr>
        </p:nvGraphicFramePr>
        <p:xfrm>
          <a:off x="6096000" y="1274057"/>
          <a:ext cx="5558398" cy="4724400"/>
        </p:xfrm>
        <a:graphic>
          <a:graphicData uri="http://schemas.openxmlformats.org/drawingml/2006/table">
            <a:tbl>
              <a:tblPr firstRow="1" bandRow="1">
                <a:tableStyleId>{5940675A-B579-460E-94D1-54222C63F5DA}</a:tableStyleId>
              </a:tblPr>
              <a:tblGrid>
                <a:gridCol w="5558398">
                  <a:extLst>
                    <a:ext uri="{9D8B030D-6E8A-4147-A177-3AD203B41FA5}">
                      <a16:colId xmlns:a16="http://schemas.microsoft.com/office/drawing/2014/main" val="3947204508"/>
                    </a:ext>
                  </a:extLst>
                </a:gridCol>
              </a:tblGrid>
              <a:tr h="2540426">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lang="en-US" sz="1600" b="1" u="sng" dirty="0">
                          <a:solidFill>
                            <a:srgbClr val="002F56"/>
                          </a:solidFill>
                        </a:rPr>
                        <a:t>Analysis of Relevant Research Beyond the VA Overview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1600" dirty="0"/>
                        <a:t>To visualize the broader landscape of Suicide Prevention research occurring outside the VA</a:t>
                      </a:r>
                      <a:r>
                        <a:rPr lang="en-US" sz="1600" b="1" dirty="0"/>
                        <a:t>, we examined funding patterns, key players, and publication volume. </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1600" b="1" i="1" dirty="0"/>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1600" b="1" i="0" dirty="0"/>
                        <a:t>Key Question(s):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dirty="0"/>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dirty="0"/>
                        <a:t>What types of organizations are conducting related research and what are some key insights and trends across agencies?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dirty="0"/>
                        <a:t>Which funding groups award the most grants for Suicide Prevention research?</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dirty="0"/>
                        <a:t>How much funding do organizations give for Suicide Prevention research?</a:t>
                      </a:r>
                    </a:p>
                    <a:p>
                      <a:pPr marL="342900" marR="0" lvl="0" indent="-342900" algn="l">
                        <a:lnSpc>
                          <a:spcPct val="100000"/>
                        </a:lnSpc>
                        <a:spcBef>
                          <a:spcPts val="0"/>
                        </a:spcBef>
                        <a:spcAft>
                          <a:spcPts val="0"/>
                        </a:spcAft>
                        <a:buClrTx/>
                        <a:buSzTx/>
                        <a:buAutoNum type="arabicPeriod"/>
                      </a:pPr>
                      <a:r>
                        <a:rPr lang="en-US" sz="1600" dirty="0"/>
                        <a:t>How often are organizations collaborating in the Suicide Prevention space?</a:t>
                      </a:r>
                    </a:p>
                    <a:p>
                      <a:pPr marL="342900" marR="0" lvl="0" indent="-342900" algn="l" rtl="0" eaLnBrk="1" fontAlgn="auto" latinLnBrk="0" hangingPunct="1">
                        <a:lnSpc>
                          <a:spcPct val="100000"/>
                        </a:lnSpc>
                        <a:spcBef>
                          <a:spcPts val="0"/>
                        </a:spcBef>
                        <a:spcAft>
                          <a:spcPts val="0"/>
                        </a:spcAft>
                        <a:buClrTx/>
                        <a:buSzTx/>
                        <a:buFont typeface="+mj-lt"/>
                        <a:buAutoNum type="arabicPeriod"/>
                      </a:pPr>
                      <a:r>
                        <a:rPr lang="en-US" sz="1600" dirty="0">
                          <a:cs typeface="Calibri"/>
                        </a:rPr>
                        <a:t>How many Suicide Prevention research publications have organizations published? </a:t>
                      </a:r>
                      <a:endParaRPr lang="en-US" sz="1600" b="0" i="1" dirty="0"/>
                    </a:p>
                    <a:p>
                      <a:pPr marL="0" marR="0" lvl="0" indent="0" algn="r" defTabSz="914400" rtl="0" eaLnBrk="1" fontAlgn="auto" latinLnBrk="0" hangingPunct="1">
                        <a:lnSpc>
                          <a:spcPct val="100000"/>
                        </a:lnSpc>
                        <a:spcBef>
                          <a:spcPts val="0"/>
                        </a:spcBef>
                        <a:spcAft>
                          <a:spcPts val="0"/>
                        </a:spcAft>
                        <a:buClrTx/>
                        <a:buSzTx/>
                        <a:buFont typeface="+mj-lt"/>
                        <a:buNone/>
                        <a:tabLst/>
                        <a:defRPr/>
                      </a:pPr>
                      <a:r>
                        <a:rPr lang="en-US" sz="1600" b="0" i="1" dirty="0"/>
                        <a:t>Pages 71 – 78</a:t>
                      </a: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9767812"/>
                  </a:ext>
                </a:extLst>
              </a:tr>
            </a:tbl>
          </a:graphicData>
        </a:graphic>
      </p:graphicFrame>
      <p:sp>
        <p:nvSpPr>
          <p:cNvPr id="10" name="Rectangle 9">
            <a:hlinkClick r:id="" action="ppaction://noaction"/>
            <a:extLst>
              <a:ext uri="{FF2B5EF4-FFF2-40B4-BE49-F238E27FC236}">
                <a16:creationId xmlns:a16="http://schemas.microsoft.com/office/drawing/2014/main" id="{372CE844-0282-0EA5-52F9-A86CBCB7C8F5}"/>
              </a:ext>
            </a:extLst>
          </p:cNvPr>
          <p:cNvSpPr/>
          <p:nvPr>
            <p:custDataLst>
              <p:tags r:id="rId2"/>
            </p:custDataLst>
          </p:nvPr>
        </p:nvSpPr>
        <p:spPr>
          <a:xfrm rot="16200000">
            <a:off x="6334829" y="2233210"/>
            <a:ext cx="65" cy="40011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76200" rIns="0" bIns="762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 name="Rectangle 10">
            <a:hlinkClick r:id="" action="ppaction://noaction"/>
            <a:extLst>
              <a:ext uri="{FF2B5EF4-FFF2-40B4-BE49-F238E27FC236}">
                <a16:creationId xmlns:a16="http://schemas.microsoft.com/office/drawing/2014/main" id="{7913310D-F3A2-CEAE-23EB-0E92553A0E09}"/>
              </a:ext>
            </a:extLst>
          </p:cNvPr>
          <p:cNvSpPr/>
          <p:nvPr>
            <p:custDataLst>
              <p:tags r:id="rId3"/>
            </p:custDataLst>
          </p:nvPr>
        </p:nvSpPr>
        <p:spPr>
          <a:xfrm rot="16200000">
            <a:off x="6334829" y="2233210"/>
            <a:ext cx="65" cy="40011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76200" rIns="0" bIns="762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CBB0253-3E9C-F51D-1D47-2E7994FD96D4}"/>
              </a:ext>
            </a:extLst>
          </p:cNvPr>
          <p:cNvSpPr/>
          <p:nvPr/>
        </p:nvSpPr>
        <p:spPr>
          <a:xfrm rot="16200000" flipV="1">
            <a:off x="2869285" y="3502314"/>
            <a:ext cx="5234867" cy="45719"/>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5940B105-889E-F345-AB40-A51EB6A8A09A}"/>
              </a:ext>
            </a:extLst>
          </p:cNvPr>
          <p:cNvGrpSpPr/>
          <p:nvPr/>
        </p:nvGrpSpPr>
        <p:grpSpPr>
          <a:xfrm>
            <a:off x="5303806" y="1571550"/>
            <a:ext cx="358508" cy="377377"/>
            <a:chOff x="6010275" y="2171700"/>
            <a:chExt cx="603250" cy="635000"/>
          </a:xfrm>
        </p:grpSpPr>
        <p:sp>
          <p:nvSpPr>
            <p:cNvPr id="15" name="Oval 14">
              <a:extLst>
                <a:ext uri="{FF2B5EF4-FFF2-40B4-BE49-F238E27FC236}">
                  <a16:creationId xmlns:a16="http://schemas.microsoft.com/office/drawing/2014/main" id="{D967DA7F-76F0-331D-A7B3-D9530DA86009}"/>
                </a:ext>
              </a:extLst>
            </p:cNvPr>
            <p:cNvSpPr/>
            <p:nvPr/>
          </p:nvSpPr>
          <p:spPr>
            <a:xfrm rot="16200000">
              <a:off x="5994400" y="2187575"/>
              <a:ext cx="635000" cy="603250"/>
            </a:xfrm>
            <a:prstGeom prst="ellipse">
              <a:avLst/>
            </a:prstGeom>
            <a:solidFill>
              <a:schemeClr val="bg1"/>
            </a:solidFill>
            <a:ln w="38100">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081">
              <a:extLst>
                <a:ext uri="{FF2B5EF4-FFF2-40B4-BE49-F238E27FC236}">
                  <a16:creationId xmlns:a16="http://schemas.microsoft.com/office/drawing/2014/main" id="{F7D95254-28F2-E9C7-C748-87DF41ABC02A}"/>
                </a:ext>
              </a:extLst>
            </p:cNvPr>
            <p:cNvSpPr>
              <a:spLocks noChangeAspect="1" noEditPoints="1"/>
            </p:cNvSpPr>
            <p:nvPr/>
          </p:nvSpPr>
          <p:spPr bwMode="auto">
            <a:xfrm rot="16200000">
              <a:off x="6085313" y="2259747"/>
              <a:ext cx="453172" cy="458907"/>
            </a:xfrm>
            <a:custGeom>
              <a:avLst/>
              <a:gdLst>
                <a:gd name="T0" fmla="*/ 251 w 502"/>
                <a:gd name="T1" fmla="*/ 502 h 502"/>
                <a:gd name="T2" fmla="*/ 0 w 502"/>
                <a:gd name="T3" fmla="*/ 251 h 502"/>
                <a:gd name="T4" fmla="*/ 251 w 502"/>
                <a:gd name="T5" fmla="*/ 0 h 502"/>
                <a:gd name="T6" fmla="*/ 502 w 502"/>
                <a:gd name="T7" fmla="*/ 251 h 502"/>
                <a:gd name="T8" fmla="*/ 251 w 502"/>
                <a:gd name="T9" fmla="*/ 502 h 502"/>
                <a:gd name="T10" fmla="*/ 414 w 502"/>
                <a:gd name="T11" fmla="*/ 234 h 502"/>
                <a:gd name="T12" fmla="*/ 414 w 502"/>
                <a:gd name="T13" fmla="*/ 205 h 502"/>
                <a:gd name="T14" fmla="*/ 381 w 502"/>
                <a:gd name="T15" fmla="*/ 172 h 502"/>
                <a:gd name="T16" fmla="*/ 351 w 502"/>
                <a:gd name="T17" fmla="*/ 172 h 502"/>
                <a:gd name="T18" fmla="*/ 251 w 502"/>
                <a:gd name="T19" fmla="*/ 272 h 502"/>
                <a:gd name="T20" fmla="*/ 151 w 502"/>
                <a:gd name="T21" fmla="*/ 172 h 502"/>
                <a:gd name="T22" fmla="*/ 121 w 502"/>
                <a:gd name="T23" fmla="*/ 172 h 502"/>
                <a:gd name="T24" fmla="*/ 88 w 502"/>
                <a:gd name="T25" fmla="*/ 205 h 502"/>
                <a:gd name="T26" fmla="*/ 88 w 502"/>
                <a:gd name="T27" fmla="*/ 234 h 502"/>
                <a:gd name="T28" fmla="*/ 236 w 502"/>
                <a:gd name="T29" fmla="*/ 383 h 502"/>
                <a:gd name="T30" fmla="*/ 266 w 502"/>
                <a:gd name="T31" fmla="*/ 383 h 502"/>
                <a:gd name="T32" fmla="*/ 414 w 502"/>
                <a:gd name="T33" fmla="*/ 23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2" h="502">
                  <a:moveTo>
                    <a:pt x="251" y="502"/>
                  </a:moveTo>
                  <a:cubicBezTo>
                    <a:pt x="113" y="502"/>
                    <a:pt x="0" y="390"/>
                    <a:pt x="0" y="251"/>
                  </a:cubicBezTo>
                  <a:cubicBezTo>
                    <a:pt x="0" y="112"/>
                    <a:pt x="113" y="0"/>
                    <a:pt x="251" y="0"/>
                  </a:cubicBezTo>
                  <a:cubicBezTo>
                    <a:pt x="390" y="0"/>
                    <a:pt x="502" y="112"/>
                    <a:pt x="502" y="251"/>
                  </a:cubicBezTo>
                  <a:cubicBezTo>
                    <a:pt x="502" y="390"/>
                    <a:pt x="390" y="502"/>
                    <a:pt x="251" y="502"/>
                  </a:cubicBezTo>
                  <a:close/>
                  <a:moveTo>
                    <a:pt x="414" y="234"/>
                  </a:moveTo>
                  <a:cubicBezTo>
                    <a:pt x="422" y="226"/>
                    <a:pt x="422" y="213"/>
                    <a:pt x="414" y="205"/>
                  </a:cubicBezTo>
                  <a:cubicBezTo>
                    <a:pt x="381" y="172"/>
                    <a:pt x="381" y="172"/>
                    <a:pt x="381" y="172"/>
                  </a:cubicBezTo>
                  <a:cubicBezTo>
                    <a:pt x="373" y="163"/>
                    <a:pt x="360" y="163"/>
                    <a:pt x="351" y="172"/>
                  </a:cubicBezTo>
                  <a:cubicBezTo>
                    <a:pt x="251" y="272"/>
                    <a:pt x="251" y="272"/>
                    <a:pt x="251" y="272"/>
                  </a:cubicBezTo>
                  <a:cubicBezTo>
                    <a:pt x="151" y="172"/>
                    <a:pt x="151" y="172"/>
                    <a:pt x="151" y="172"/>
                  </a:cubicBezTo>
                  <a:cubicBezTo>
                    <a:pt x="143" y="163"/>
                    <a:pt x="130" y="163"/>
                    <a:pt x="121" y="172"/>
                  </a:cubicBezTo>
                  <a:cubicBezTo>
                    <a:pt x="88" y="205"/>
                    <a:pt x="88" y="205"/>
                    <a:pt x="88" y="205"/>
                  </a:cubicBezTo>
                  <a:cubicBezTo>
                    <a:pt x="80" y="213"/>
                    <a:pt x="80" y="226"/>
                    <a:pt x="88" y="234"/>
                  </a:cubicBezTo>
                  <a:cubicBezTo>
                    <a:pt x="236" y="383"/>
                    <a:pt x="236" y="383"/>
                    <a:pt x="236" y="383"/>
                  </a:cubicBezTo>
                  <a:cubicBezTo>
                    <a:pt x="245" y="391"/>
                    <a:pt x="258" y="391"/>
                    <a:pt x="266" y="383"/>
                  </a:cubicBezTo>
                  <a:lnTo>
                    <a:pt x="414" y="234"/>
                  </a:lnTo>
                  <a:close/>
                </a:path>
              </a:pathLst>
            </a:custGeom>
            <a:solidFill>
              <a:srgbClr val="002F56"/>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7" name="Textfeld 17">
            <a:extLst>
              <a:ext uri="{FF2B5EF4-FFF2-40B4-BE49-F238E27FC236}">
                <a16:creationId xmlns:a16="http://schemas.microsoft.com/office/drawing/2014/main" id="{03BB74E7-E222-5ED8-DBE6-C9614A3FCB9F}"/>
              </a:ext>
            </a:extLst>
          </p:cNvPr>
          <p:cNvSpPr txBox="1"/>
          <p:nvPr/>
        </p:nvSpPr>
        <p:spPr bwMode="gray">
          <a:xfrm>
            <a:off x="2307138" y="2322204"/>
            <a:ext cx="3002531" cy="272415"/>
          </a:xfrm>
          <a:prstGeom prst="roundRect">
            <a:avLst/>
          </a:prstGeom>
          <a:solidFill>
            <a:schemeClr val="tx2">
              <a:lumMod val="20000"/>
              <a:lumOff val="80000"/>
            </a:schemeClr>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0" tIns="0" rIns="0" bIns="0" rtlCol="0" anchor="ctr">
            <a:spAutoFit/>
          </a:bodyPr>
          <a:lstStyle/>
          <a:p>
            <a:pPr algn="ctr">
              <a:buClr>
                <a:srgbClr val="3C464B"/>
              </a:buClr>
            </a:pPr>
            <a:r>
              <a:rPr lang="en-US" sz="1600" b="1">
                <a:cs typeface="Calibri"/>
              </a:rPr>
              <a:t>Grant Distribution</a:t>
            </a:r>
          </a:p>
        </p:txBody>
      </p:sp>
      <p:sp>
        <p:nvSpPr>
          <p:cNvPr id="12" name="Oval 27">
            <a:extLst>
              <a:ext uri="{FF2B5EF4-FFF2-40B4-BE49-F238E27FC236}">
                <a16:creationId xmlns:a16="http://schemas.microsoft.com/office/drawing/2014/main" id="{1574950B-C07F-EE54-9CC8-E620F66CCF85}"/>
              </a:ext>
            </a:extLst>
          </p:cNvPr>
          <p:cNvSpPr>
            <a:spLocks noChangeArrowheads="1"/>
          </p:cNvSpPr>
          <p:nvPr>
            <p:custDataLst>
              <p:tags r:id="rId4"/>
            </p:custDataLst>
          </p:nvPr>
        </p:nvSpPr>
        <p:spPr bwMode="auto">
          <a:xfrm flipH="1">
            <a:off x="164272" y="2444151"/>
            <a:ext cx="1691245" cy="1968611"/>
          </a:xfrm>
          <a:prstGeom prst="roundRect">
            <a:avLst/>
          </a:prstGeom>
          <a:solidFill>
            <a:schemeClr val="bg1">
              <a:lumMod val="85000"/>
            </a:schemeClr>
          </a:solidFill>
          <a:ln w="38100" cmpd="sng">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45720" tIns="45720" rIns="45720" bIns="45720" anchor="ctr" anchorCtr="1">
            <a:no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r>
              <a:rPr lang="en-US">
                <a:solidFill>
                  <a:schemeClr val="tx1"/>
                </a:solidFill>
                <a:latin typeface="+mn-lt"/>
                <a:ea typeface="+mn-lt"/>
                <a:cs typeface="Arial" panose="020B0604020202020204" pitchFamily="34" charset="0"/>
              </a:rPr>
              <a:t>Explore relevant external research to inform future research </a:t>
            </a:r>
            <a:r>
              <a:rPr lang="en-US">
                <a:latin typeface="+mn-lt"/>
                <a:ea typeface="+mn-lt"/>
                <a:cs typeface="Arial" panose="020B0604020202020204" pitchFamily="34" charset="0"/>
              </a:rPr>
              <a:t>direction and identify potential collaboration opportunities </a:t>
            </a:r>
            <a:endParaRPr lang="en-US">
              <a:solidFill>
                <a:schemeClr val="tx1"/>
              </a:solidFill>
              <a:latin typeface="+mn-lt"/>
              <a:cs typeface="Arial" panose="020B0604020202020204" pitchFamily="34" charset="0"/>
            </a:endParaRPr>
          </a:p>
        </p:txBody>
      </p:sp>
      <p:sp>
        <p:nvSpPr>
          <p:cNvPr id="19" name="Textfeld 17">
            <a:extLst>
              <a:ext uri="{FF2B5EF4-FFF2-40B4-BE49-F238E27FC236}">
                <a16:creationId xmlns:a16="http://schemas.microsoft.com/office/drawing/2014/main" id="{3E2878FA-97A5-CB19-4147-AA54210C9E95}"/>
              </a:ext>
            </a:extLst>
          </p:cNvPr>
          <p:cNvSpPr txBox="1"/>
          <p:nvPr/>
        </p:nvSpPr>
        <p:spPr bwMode="gray">
          <a:xfrm>
            <a:off x="2289202" y="2955028"/>
            <a:ext cx="3002531" cy="272415"/>
          </a:xfrm>
          <a:prstGeom prst="roundRect">
            <a:avLst/>
          </a:prstGeom>
          <a:solidFill>
            <a:schemeClr val="tx2">
              <a:lumMod val="20000"/>
              <a:lumOff val="80000"/>
            </a:schemeClr>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0" tIns="0" rIns="0" bIns="0" rtlCol="0" anchor="ctr">
            <a:spAutoFit/>
          </a:bodyPr>
          <a:lstStyle/>
          <a:p>
            <a:pPr algn="ctr"/>
            <a:r>
              <a:rPr lang="en-US" sz="1600" b="1">
                <a:cs typeface="Calibri"/>
              </a:rPr>
              <a:t>Funding Distribution</a:t>
            </a:r>
            <a:endParaRPr lang="en-US">
              <a:cs typeface="Calibri"/>
            </a:endParaRPr>
          </a:p>
        </p:txBody>
      </p:sp>
      <p:sp>
        <p:nvSpPr>
          <p:cNvPr id="21" name="Textfeld 17">
            <a:extLst>
              <a:ext uri="{FF2B5EF4-FFF2-40B4-BE49-F238E27FC236}">
                <a16:creationId xmlns:a16="http://schemas.microsoft.com/office/drawing/2014/main" id="{E675AC13-A4FA-2293-91F8-6778C4EDFA9D}"/>
              </a:ext>
            </a:extLst>
          </p:cNvPr>
          <p:cNvSpPr txBox="1"/>
          <p:nvPr/>
        </p:nvSpPr>
        <p:spPr bwMode="gray">
          <a:xfrm>
            <a:off x="2305543" y="3626690"/>
            <a:ext cx="3002531" cy="272415"/>
          </a:xfrm>
          <a:prstGeom prst="roundRect">
            <a:avLst/>
          </a:prstGeom>
          <a:solidFill>
            <a:schemeClr val="tx2">
              <a:lumMod val="20000"/>
              <a:lumOff val="80000"/>
            </a:schemeClr>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0" tIns="0" rIns="0" bIns="0" rtlCol="0" anchor="ctr">
            <a:spAutoFit/>
          </a:bodyPr>
          <a:lstStyle/>
          <a:p>
            <a:pPr algn="ctr"/>
            <a:r>
              <a:rPr lang="en-US" sz="1600" b="1">
                <a:cs typeface="Calibri"/>
              </a:rPr>
              <a:t>Collaboration Distribution</a:t>
            </a:r>
            <a:endParaRPr lang="en-US"/>
          </a:p>
        </p:txBody>
      </p:sp>
      <p:cxnSp>
        <p:nvCxnSpPr>
          <p:cNvPr id="24" name="Connector: Elbow 23">
            <a:extLst>
              <a:ext uri="{FF2B5EF4-FFF2-40B4-BE49-F238E27FC236}">
                <a16:creationId xmlns:a16="http://schemas.microsoft.com/office/drawing/2014/main" id="{B10489F4-1D63-28D2-B1A7-E4E35E5BFA52}"/>
              </a:ext>
            </a:extLst>
          </p:cNvPr>
          <p:cNvCxnSpPr>
            <a:cxnSpLocks/>
          </p:cNvCxnSpPr>
          <p:nvPr/>
        </p:nvCxnSpPr>
        <p:spPr>
          <a:xfrm rot="16200000" flipH="1">
            <a:off x="1735107" y="3713696"/>
            <a:ext cx="908050" cy="242574"/>
          </a:xfrm>
          <a:prstGeom prst="bentConnector2">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95541484-99AF-F6DF-BEF4-4D896318CE59}"/>
              </a:ext>
            </a:extLst>
          </p:cNvPr>
          <p:cNvCxnSpPr>
            <a:cxnSpLocks/>
            <a:stCxn id="12" idx="1"/>
            <a:endCxn id="7" idx="1"/>
          </p:cNvCxnSpPr>
          <p:nvPr/>
        </p:nvCxnSpPr>
        <p:spPr>
          <a:xfrm flipV="1">
            <a:off x="1855517" y="2458412"/>
            <a:ext cx="451621" cy="970045"/>
          </a:xfrm>
          <a:prstGeom prst="bentConnector3">
            <a:avLst>
              <a:gd name="adj1" fmla="val 45951"/>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B3563F1-FCAD-AFA1-B2A8-E8B2D79C7BE8}"/>
              </a:ext>
            </a:extLst>
          </p:cNvPr>
          <p:cNvCxnSpPr/>
          <p:nvPr/>
        </p:nvCxnSpPr>
        <p:spPr>
          <a:xfrm flipV="1">
            <a:off x="2058701" y="3091235"/>
            <a:ext cx="217182" cy="2029"/>
          </a:xfrm>
          <a:prstGeom prst="straightConnector1">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8BF345E3-CAA5-DC85-9AF3-2AED4BE3ABE7}"/>
              </a:ext>
            </a:extLst>
          </p:cNvPr>
          <p:cNvSpPr>
            <a:spLocks noGrp="1"/>
          </p:cNvSpPr>
          <p:nvPr>
            <p:ph type="sldNum" sz="quarter" idx="12"/>
          </p:nvPr>
        </p:nvSpPr>
        <p:spPr>
          <a:xfrm>
            <a:off x="4762030" y="6427023"/>
            <a:ext cx="2743200" cy="365125"/>
          </a:xfrm>
        </p:spPr>
        <p:txBody>
          <a:bodyPr/>
          <a:lstStyle/>
          <a:p>
            <a:fld id="{61ED25BF-8B08-481C-9175-42CBF3C8334C}" type="slidenum">
              <a:rPr lang="en-US" smtClean="0"/>
              <a:t>71</a:t>
            </a:fld>
            <a:endParaRPr lang="en-US"/>
          </a:p>
        </p:txBody>
      </p:sp>
      <p:sp>
        <p:nvSpPr>
          <p:cNvPr id="4" name="Textfeld 17">
            <a:extLst>
              <a:ext uri="{FF2B5EF4-FFF2-40B4-BE49-F238E27FC236}">
                <a16:creationId xmlns:a16="http://schemas.microsoft.com/office/drawing/2014/main" id="{89FDEB7A-151B-7DAF-5A0A-2DFECD4B2E2C}"/>
              </a:ext>
            </a:extLst>
          </p:cNvPr>
          <p:cNvSpPr txBox="1"/>
          <p:nvPr/>
        </p:nvSpPr>
        <p:spPr bwMode="gray">
          <a:xfrm>
            <a:off x="2301275" y="4171088"/>
            <a:ext cx="3002531" cy="272415"/>
          </a:xfrm>
          <a:prstGeom prst="roundRect">
            <a:avLst/>
          </a:prstGeom>
          <a:solidFill>
            <a:schemeClr val="tx2">
              <a:lumMod val="20000"/>
              <a:lumOff val="80000"/>
            </a:schemeClr>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0" tIns="0" rIns="0" bIns="0" rtlCol="0" anchor="ctr">
            <a:spAutoFit/>
          </a:bodyPr>
          <a:lstStyle/>
          <a:p>
            <a:pPr algn="ctr"/>
            <a:r>
              <a:rPr lang="en-US" sz="1600" b="1">
                <a:cs typeface="Calibri"/>
              </a:rPr>
              <a:t>Publication Distribution</a:t>
            </a:r>
            <a:endParaRPr lang="en-US"/>
          </a:p>
        </p:txBody>
      </p:sp>
      <p:cxnSp>
        <p:nvCxnSpPr>
          <p:cNvPr id="9" name="Straight Arrow Connector 8">
            <a:extLst>
              <a:ext uri="{FF2B5EF4-FFF2-40B4-BE49-F238E27FC236}">
                <a16:creationId xmlns:a16="http://schemas.microsoft.com/office/drawing/2014/main" id="{439990E0-FBD3-CD7F-7318-65CC6C95C1D8}"/>
              </a:ext>
            </a:extLst>
          </p:cNvPr>
          <p:cNvCxnSpPr/>
          <p:nvPr/>
        </p:nvCxnSpPr>
        <p:spPr>
          <a:xfrm flipV="1">
            <a:off x="2062696" y="3762897"/>
            <a:ext cx="217182" cy="2029"/>
          </a:xfrm>
          <a:prstGeom prst="straightConnector1">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301280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1B1E2-5B9F-3EE3-9640-4B696B51470E}"/>
              </a:ext>
            </a:extLst>
          </p:cNvPr>
          <p:cNvSpPr>
            <a:spLocks noGrp="1"/>
          </p:cNvSpPr>
          <p:nvPr>
            <p:ph type="title"/>
          </p:nvPr>
        </p:nvSpPr>
        <p:spPr/>
        <p:txBody>
          <a:bodyPr/>
          <a:lstStyle/>
          <a:p>
            <a:r>
              <a:rPr lang="en-US" sz="2800"/>
              <a:t>Analysis of Relevant Research Beyond the VA </a:t>
            </a:r>
            <a:r>
              <a:rPr lang="en-US" sz="2800">
                <a:cs typeface="Calibri Light"/>
              </a:rPr>
              <a:t>| Overview </a:t>
            </a:r>
            <a:endParaRPr lang="en-US" sz="2800"/>
          </a:p>
        </p:txBody>
      </p:sp>
      <p:sp>
        <p:nvSpPr>
          <p:cNvPr id="4" name="Slide Number Placeholder 3">
            <a:extLst>
              <a:ext uri="{FF2B5EF4-FFF2-40B4-BE49-F238E27FC236}">
                <a16:creationId xmlns:a16="http://schemas.microsoft.com/office/drawing/2014/main" id="{CD866A3A-F5CD-8B41-F29D-D4C9FF588D0E}"/>
              </a:ext>
            </a:extLst>
          </p:cNvPr>
          <p:cNvSpPr>
            <a:spLocks noGrp="1"/>
          </p:cNvSpPr>
          <p:nvPr>
            <p:ph type="sldNum" sz="quarter" idx="12"/>
          </p:nvPr>
        </p:nvSpPr>
        <p:spPr/>
        <p:txBody>
          <a:bodyPr/>
          <a:lstStyle/>
          <a:p>
            <a:fld id="{61ED25BF-8B08-481C-9175-42CBF3C8334C}" type="slidenum">
              <a:rPr lang="en-US" smtClean="0"/>
              <a:pPr/>
              <a:t>72</a:t>
            </a:fld>
            <a:endParaRPr lang="en-US"/>
          </a:p>
        </p:txBody>
      </p:sp>
      <p:cxnSp>
        <p:nvCxnSpPr>
          <p:cNvPr id="6" name="Straight Arrow Connector 5">
            <a:extLst>
              <a:ext uri="{FF2B5EF4-FFF2-40B4-BE49-F238E27FC236}">
                <a16:creationId xmlns:a16="http://schemas.microsoft.com/office/drawing/2014/main" id="{90885833-6658-01D6-5351-7108ACEB84D7}"/>
              </a:ext>
            </a:extLst>
          </p:cNvPr>
          <p:cNvCxnSpPr/>
          <p:nvPr/>
        </p:nvCxnSpPr>
        <p:spPr>
          <a:xfrm flipV="1">
            <a:off x="279817" y="1588499"/>
            <a:ext cx="11619874" cy="22485"/>
          </a:xfrm>
          <a:prstGeom prst="straightConnector1">
            <a:avLst/>
          </a:prstGeom>
          <a:ln w="12700">
            <a:solidFill>
              <a:srgbClr val="002F5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E0F9E23-EB1D-4DC2-49B2-CC342255EE88}"/>
              </a:ext>
            </a:extLst>
          </p:cNvPr>
          <p:cNvSpPr txBox="1"/>
          <p:nvPr/>
        </p:nvSpPr>
        <p:spPr>
          <a:xfrm>
            <a:off x="217714" y="900697"/>
            <a:ext cx="11647714" cy="646331"/>
          </a:xfrm>
          <a:prstGeom prst="rect">
            <a:avLst/>
          </a:prstGeom>
          <a:noFill/>
        </p:spPr>
        <p:txBody>
          <a:bodyPr wrap="square" lIns="91440" tIns="45720" rIns="91440" bIns="45720" rtlCol="0" anchor="t">
            <a:spAutoFit/>
          </a:bodyPr>
          <a:lstStyle/>
          <a:p>
            <a:r>
              <a:rPr lang="en-US" b="1" i="1">
                <a:cs typeface="Calibri"/>
              </a:rPr>
              <a:t>We measured the impact the AMP has on the Suicide Prevention space across grant distribution, funding distribution, and publication distribution</a:t>
            </a:r>
          </a:p>
        </p:txBody>
      </p:sp>
      <p:sp>
        <p:nvSpPr>
          <p:cNvPr id="10" name="Rectangle 9">
            <a:extLst>
              <a:ext uri="{FF2B5EF4-FFF2-40B4-BE49-F238E27FC236}">
                <a16:creationId xmlns:a16="http://schemas.microsoft.com/office/drawing/2014/main" id="{84A9D646-CE7D-8E30-9261-9962E54B928B}"/>
              </a:ext>
            </a:extLst>
          </p:cNvPr>
          <p:cNvSpPr/>
          <p:nvPr/>
        </p:nvSpPr>
        <p:spPr>
          <a:xfrm>
            <a:off x="279817" y="2032357"/>
            <a:ext cx="5603175" cy="4019371"/>
          </a:xfrm>
          <a:prstGeom prst="rect">
            <a:avLst/>
          </a:prstGeom>
          <a:no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buFont typeface="Arial,Sans-Serif" panose="020B0604020202020204" pitchFamily="34" charset="0"/>
              <a:buChar char="•"/>
            </a:pPr>
            <a:r>
              <a:rPr lang="en-US" sz="1600" b="1">
                <a:solidFill>
                  <a:schemeClr val="tx1"/>
                </a:solidFill>
                <a:cs typeface="Arial"/>
              </a:rPr>
              <a:t>To measure how impactful the AMP is in the Suicide Prevention space, we compared VA reported grants to grants from other organizations in the U.S. </a:t>
            </a:r>
            <a:r>
              <a:rPr lang="en-US" sz="1600">
                <a:solidFill>
                  <a:schemeClr val="tx1"/>
                </a:solidFill>
                <a:ea typeface="+mn-lt"/>
                <a:cs typeface="+mn-lt"/>
              </a:rPr>
              <a:t>that have received funding since 2005</a:t>
            </a:r>
            <a:endParaRPr lang="en-US" sz="1600">
              <a:solidFill>
                <a:schemeClr val="tx1"/>
              </a:solidFill>
            </a:endParaRPr>
          </a:p>
          <a:p>
            <a:pPr marL="285750" indent="-285750">
              <a:buFont typeface="Arial,Sans-Serif" panose="020B0604020202020204" pitchFamily="34" charset="0"/>
              <a:buChar char="•"/>
            </a:pPr>
            <a:r>
              <a:rPr lang="en-US" sz="1600">
                <a:solidFill>
                  <a:schemeClr val="tx1"/>
                </a:solidFill>
                <a:cs typeface="Arial"/>
              </a:rPr>
              <a:t>We compared the VA to other organizations across the following areas:</a:t>
            </a:r>
          </a:p>
          <a:p>
            <a:pPr marL="742950" lvl="1" indent="-285750">
              <a:buFont typeface="Arial,Sans-Serif" panose="020B0604020202020204" pitchFamily="34" charset="0"/>
              <a:buChar char="•"/>
            </a:pPr>
            <a:r>
              <a:rPr lang="en-US" sz="1400" b="1">
                <a:solidFill>
                  <a:schemeClr val="tx1"/>
                </a:solidFill>
                <a:cs typeface="Arial"/>
              </a:rPr>
              <a:t>Grant distribution – </a:t>
            </a:r>
            <a:r>
              <a:rPr lang="en-US" sz="1400">
                <a:solidFill>
                  <a:schemeClr val="tx1"/>
                </a:solidFill>
                <a:cs typeface="Arial"/>
              </a:rPr>
              <a:t>The number of grants an organization has distributed for projects in the Suicide Prevention space </a:t>
            </a:r>
          </a:p>
          <a:p>
            <a:pPr marL="742950" lvl="1" indent="-285750">
              <a:buFont typeface="Arial,Sans-Serif" panose="020B0604020202020204" pitchFamily="34" charset="0"/>
              <a:buChar char="•"/>
            </a:pPr>
            <a:r>
              <a:rPr lang="en-US" sz="1400" b="1">
                <a:solidFill>
                  <a:schemeClr val="tx1"/>
                </a:solidFill>
                <a:cs typeface="Arial"/>
              </a:rPr>
              <a:t>Funding distribution – </a:t>
            </a:r>
            <a:r>
              <a:rPr lang="en-US" sz="1400">
                <a:solidFill>
                  <a:schemeClr val="tx1"/>
                </a:solidFill>
                <a:cs typeface="Arial"/>
              </a:rPr>
              <a:t>The total amount of funding each organization has awarded for grants in the Suicide Prevention space</a:t>
            </a:r>
          </a:p>
          <a:p>
            <a:pPr marL="742950" lvl="1" indent="-285750">
              <a:buFont typeface="Arial,Sans-Serif" panose="020B0604020202020204" pitchFamily="34" charset="0"/>
              <a:buChar char="•"/>
            </a:pPr>
            <a:r>
              <a:rPr lang="en-US" sz="1400" b="1">
                <a:solidFill>
                  <a:schemeClr val="tx1"/>
                </a:solidFill>
                <a:cs typeface="Arial"/>
              </a:rPr>
              <a:t>Publication distribution – </a:t>
            </a:r>
            <a:r>
              <a:rPr lang="en-US" sz="1400">
                <a:solidFill>
                  <a:schemeClr val="tx1"/>
                </a:solidFill>
                <a:cs typeface="Arial"/>
              </a:rPr>
              <a:t>The number of resulting publications from Suicide Prevention grants from an organization</a:t>
            </a:r>
          </a:p>
          <a:p>
            <a:pPr marL="285750" indent="-285750">
              <a:buFont typeface="Arial,Sans-Serif" panose="020B0604020202020204" pitchFamily="34" charset="0"/>
              <a:buChar char="•"/>
            </a:pPr>
            <a:r>
              <a:rPr lang="en-US" sz="1600">
                <a:solidFill>
                  <a:schemeClr val="tx1"/>
                </a:solidFill>
                <a:cs typeface="Arial"/>
              </a:rPr>
              <a:t>Organizations that are highly impactful will have larger values in these areas</a:t>
            </a:r>
          </a:p>
        </p:txBody>
      </p:sp>
      <p:sp>
        <p:nvSpPr>
          <p:cNvPr id="5" name="Rectangle 4">
            <a:extLst>
              <a:ext uri="{FF2B5EF4-FFF2-40B4-BE49-F238E27FC236}">
                <a16:creationId xmlns:a16="http://schemas.microsoft.com/office/drawing/2014/main" id="{51054D22-62A7-E64E-E3A6-E1EA27DB0776}"/>
              </a:ext>
            </a:extLst>
          </p:cNvPr>
          <p:cNvSpPr/>
          <p:nvPr/>
        </p:nvSpPr>
        <p:spPr>
          <a:xfrm>
            <a:off x="6253299" y="2054842"/>
            <a:ext cx="5603175" cy="3996886"/>
          </a:xfrm>
          <a:prstGeom prst="rect">
            <a:avLst/>
          </a:prstGeom>
          <a:no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buFont typeface="Arial,Sans-Serif" panose="020B0604020202020204" pitchFamily="34" charset="0"/>
              <a:buChar char="•"/>
            </a:pPr>
            <a:r>
              <a:rPr lang="en-US" sz="1600">
                <a:solidFill>
                  <a:schemeClr val="tx1"/>
                </a:solidFill>
                <a:cs typeface="Arial"/>
              </a:rPr>
              <a:t>We collected this data from the Dimensions database</a:t>
            </a:r>
          </a:p>
          <a:p>
            <a:pPr marL="285750" indent="-285750">
              <a:buFont typeface="Arial,Sans-Serif" panose="020B0604020202020204" pitchFamily="34" charset="0"/>
              <a:buChar char="•"/>
            </a:pPr>
            <a:r>
              <a:rPr lang="en-US" sz="1600">
                <a:solidFill>
                  <a:schemeClr val="tx1"/>
                </a:solidFill>
                <a:cs typeface="Arial"/>
              </a:rPr>
              <a:t>Grants were selected for analysis based on a search of “suicide prevention” in Dimensions</a:t>
            </a:r>
            <a:endParaRPr lang="en-US" sz="1600">
              <a:solidFill>
                <a:schemeClr val="tx1"/>
              </a:solidFill>
            </a:endParaRPr>
          </a:p>
          <a:p>
            <a:pPr marL="742950" lvl="1" indent="-285750">
              <a:buFont typeface="Arial,Sans-Serif" panose="020B0604020202020204" pitchFamily="34" charset="0"/>
              <a:buChar char="•"/>
            </a:pPr>
            <a:r>
              <a:rPr lang="en-US" sz="1600">
                <a:solidFill>
                  <a:schemeClr val="tx1"/>
                </a:solidFill>
                <a:cs typeface="Arial"/>
              </a:rPr>
              <a:t>All grants had to mention both “suicide” and “prevention” </a:t>
            </a:r>
          </a:p>
          <a:p>
            <a:pPr marL="742950" lvl="1" indent="-285750">
              <a:buFont typeface="Arial,Sans-Serif" panose="020B0604020202020204" pitchFamily="34" charset="0"/>
              <a:buChar char="•"/>
            </a:pPr>
            <a:r>
              <a:rPr lang="en-US" sz="1600">
                <a:solidFill>
                  <a:schemeClr val="tx1"/>
                </a:solidFill>
                <a:cs typeface="Arial"/>
              </a:rPr>
              <a:t>Projects with just one of the terms “suicide” or “prevention” were excluded</a:t>
            </a:r>
          </a:p>
          <a:p>
            <a:pPr marL="285750" indent="-285750">
              <a:buFont typeface="Arial,Sans-Serif" panose="020B0604020202020204" pitchFamily="34" charset="0"/>
              <a:buChar char="•"/>
            </a:pPr>
            <a:r>
              <a:rPr lang="en-US" sz="1600">
                <a:solidFill>
                  <a:schemeClr val="tx1"/>
                </a:solidFill>
                <a:cs typeface="Arial"/>
              </a:rPr>
              <a:t>All results were limited to grants with funding in 2005 or later</a:t>
            </a:r>
          </a:p>
          <a:p>
            <a:pPr marL="285750" indent="-285750">
              <a:buFont typeface="Arial" panose="020B0604020202020204" pitchFamily="34" charset="0"/>
              <a:buChar char="•"/>
            </a:pPr>
            <a:r>
              <a:rPr lang="en-US" sz="1600" b="1">
                <a:solidFill>
                  <a:schemeClr val="tx1"/>
                </a:solidFill>
                <a:ea typeface="+mn-lt"/>
                <a:cs typeface="+mn-lt"/>
              </a:rPr>
              <a:t>Dimensions has limited funding data, with many grants (including most from the VA) reporting $0 in funding</a:t>
            </a:r>
            <a:endParaRPr lang="en-US" sz="1600">
              <a:solidFill>
                <a:schemeClr val="tx1"/>
              </a:solidFill>
              <a:cs typeface="Arial"/>
            </a:endParaRPr>
          </a:p>
        </p:txBody>
      </p:sp>
      <p:sp>
        <p:nvSpPr>
          <p:cNvPr id="7" name="Rectangle 6">
            <a:extLst>
              <a:ext uri="{FF2B5EF4-FFF2-40B4-BE49-F238E27FC236}">
                <a16:creationId xmlns:a16="http://schemas.microsoft.com/office/drawing/2014/main" id="{52B6E988-FE10-CFF7-4C79-915AC05454B0}"/>
              </a:ext>
            </a:extLst>
          </p:cNvPr>
          <p:cNvSpPr/>
          <p:nvPr/>
        </p:nvSpPr>
        <p:spPr>
          <a:xfrm>
            <a:off x="6253299" y="1661082"/>
            <a:ext cx="5600994" cy="379902"/>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cs typeface="Calibri"/>
              </a:rPr>
              <a:t>Methodology</a:t>
            </a:r>
          </a:p>
        </p:txBody>
      </p:sp>
      <p:sp>
        <p:nvSpPr>
          <p:cNvPr id="3" name="Rectangle 2">
            <a:extLst>
              <a:ext uri="{FF2B5EF4-FFF2-40B4-BE49-F238E27FC236}">
                <a16:creationId xmlns:a16="http://schemas.microsoft.com/office/drawing/2014/main" id="{2243E986-25BD-9997-6461-BA7E8C88404A}"/>
              </a:ext>
            </a:extLst>
          </p:cNvPr>
          <p:cNvSpPr/>
          <p:nvPr/>
        </p:nvSpPr>
        <p:spPr>
          <a:xfrm>
            <a:off x="281998" y="1652455"/>
            <a:ext cx="5600994" cy="379902"/>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cs typeface="Calibri"/>
              </a:rPr>
              <a:t>Background  </a:t>
            </a:r>
          </a:p>
        </p:txBody>
      </p:sp>
    </p:spTree>
    <p:extLst>
      <p:ext uri="{BB962C8B-B14F-4D97-AF65-F5344CB8AC3E}">
        <p14:creationId xmlns:p14="http://schemas.microsoft.com/office/powerpoint/2010/main" val="41129124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AEF85BB-A8DE-FA70-19F8-714878512847}"/>
              </a:ext>
            </a:extLst>
          </p:cNvPr>
          <p:cNvSpPr/>
          <p:nvPr/>
        </p:nvSpPr>
        <p:spPr>
          <a:xfrm>
            <a:off x="276376" y="1955241"/>
            <a:ext cx="4755021" cy="3476803"/>
          </a:xfrm>
          <a:prstGeom prst="rect">
            <a:avLst/>
          </a:prstGeom>
          <a:no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spcBef>
                <a:spcPts val="1200"/>
              </a:spcBef>
              <a:buFont typeface="Arial,Sans-Serif" panose="020B0604020202020204" pitchFamily="34" charset="0"/>
              <a:buChar char="•"/>
            </a:pPr>
            <a:r>
              <a:rPr lang="en-US" sz="1600" b="1">
                <a:solidFill>
                  <a:schemeClr val="tx1"/>
                </a:solidFill>
                <a:cs typeface="Arial"/>
              </a:rPr>
              <a:t>Suicide Prevention grants</a:t>
            </a:r>
            <a:r>
              <a:rPr lang="en-US" sz="1600">
                <a:solidFill>
                  <a:schemeClr val="tx1"/>
                </a:solidFill>
                <a:cs typeface="Arial"/>
              </a:rPr>
              <a:t> are US-funded grants that contain the keywords “suicide” and “prevention” and were active between 2005 and 2023</a:t>
            </a:r>
          </a:p>
          <a:p>
            <a:pPr marL="285750" indent="-285750">
              <a:spcBef>
                <a:spcPts val="1200"/>
              </a:spcBef>
              <a:buFont typeface="Arial,Sans-Serif" panose="020B0604020202020204" pitchFamily="34" charset="0"/>
              <a:buChar char="•"/>
            </a:pPr>
            <a:r>
              <a:rPr lang="en-US" sz="1600" b="1">
                <a:solidFill>
                  <a:schemeClr val="tx1"/>
                </a:solidFill>
                <a:cs typeface="Arial"/>
              </a:rPr>
              <a:t>8 funding groups have funded 1,113 grants in suicide prevention in the U.S since 2005</a:t>
            </a:r>
          </a:p>
          <a:p>
            <a:pPr marL="742950" lvl="1" indent="-285750">
              <a:spcBef>
                <a:spcPts val="1200"/>
              </a:spcBef>
              <a:buFont typeface="Arial,Sans-Serif" panose="020B0604020202020204" pitchFamily="34" charset="0"/>
              <a:buChar char="•"/>
            </a:pPr>
            <a:r>
              <a:rPr lang="en-US" sz="1400">
                <a:solidFill>
                  <a:schemeClr val="tx1"/>
                </a:solidFill>
                <a:cs typeface="Arial"/>
              </a:rPr>
              <a:t>US Federal Funders</a:t>
            </a:r>
            <a:r>
              <a:rPr lang="en-US" sz="1400" baseline="30000">
                <a:solidFill>
                  <a:schemeClr val="tx1"/>
                </a:solidFill>
                <a:cs typeface="Arial"/>
              </a:rPr>
              <a:t>1</a:t>
            </a:r>
            <a:r>
              <a:rPr lang="en-US" sz="1400">
                <a:solidFill>
                  <a:schemeClr val="tx1"/>
                </a:solidFill>
                <a:cs typeface="Arial"/>
              </a:rPr>
              <a:t> have funded 992 grants</a:t>
            </a:r>
          </a:p>
          <a:p>
            <a:pPr marL="742950" lvl="1" indent="-285750">
              <a:spcBef>
                <a:spcPts val="1200"/>
              </a:spcBef>
              <a:buFont typeface="Arial,Sans-Serif" panose="020B0604020202020204" pitchFamily="34" charset="0"/>
              <a:buChar char="•"/>
            </a:pPr>
            <a:r>
              <a:rPr lang="en-US" sz="1400">
                <a:solidFill>
                  <a:schemeClr val="tx1"/>
                </a:solidFill>
                <a:cs typeface="Arial"/>
              </a:rPr>
              <a:t>The International Cancer Research Partnership has funded 511 grants</a:t>
            </a:r>
          </a:p>
          <a:p>
            <a:pPr marL="742950" lvl="1" indent="-285750">
              <a:spcBef>
                <a:spcPts val="1200"/>
              </a:spcBef>
              <a:buFont typeface="Arial,Sans-Serif" panose="020B0604020202020204" pitchFamily="34" charset="0"/>
              <a:buChar char="•"/>
            </a:pPr>
            <a:r>
              <a:rPr lang="en-US" sz="1400">
                <a:solidFill>
                  <a:schemeClr val="tx1"/>
                </a:solidFill>
                <a:cs typeface="Arial"/>
              </a:rPr>
              <a:t>National Institutes of Health has funded 468 grants</a:t>
            </a:r>
          </a:p>
          <a:p>
            <a:pPr marL="285750" indent="-285750">
              <a:spcBef>
                <a:spcPts val="1200"/>
              </a:spcBef>
              <a:buFont typeface="Arial,Sans-Serif" panose="020B0604020202020204" pitchFamily="34" charset="0"/>
              <a:buChar char="•"/>
            </a:pPr>
            <a:r>
              <a:rPr lang="en-US" sz="1400">
                <a:solidFill>
                  <a:schemeClr val="tx1"/>
                </a:solidFill>
                <a:cs typeface="Arial"/>
              </a:rPr>
              <a:t>100 grants with no funding group listed are excluded</a:t>
            </a:r>
          </a:p>
        </p:txBody>
      </p:sp>
      <p:sp>
        <p:nvSpPr>
          <p:cNvPr id="3" name="Slide Number Placeholder 2">
            <a:extLst>
              <a:ext uri="{FF2B5EF4-FFF2-40B4-BE49-F238E27FC236}">
                <a16:creationId xmlns:a16="http://schemas.microsoft.com/office/drawing/2014/main" id="{61346A52-2F12-D421-25C3-5D246AE86653}"/>
              </a:ext>
            </a:extLst>
          </p:cNvPr>
          <p:cNvSpPr>
            <a:spLocks noGrp="1"/>
          </p:cNvSpPr>
          <p:nvPr>
            <p:ph type="sldNum" sz="quarter" idx="12"/>
          </p:nvPr>
        </p:nvSpPr>
        <p:spPr/>
        <p:txBody>
          <a:bodyPr/>
          <a:lstStyle/>
          <a:p>
            <a:fld id="{61ED25BF-8B08-481C-9175-42CBF3C8334C}" type="slidenum">
              <a:rPr lang="en-US" smtClean="0"/>
              <a:pPr/>
              <a:t>73</a:t>
            </a:fld>
            <a:endParaRPr lang="en-US"/>
          </a:p>
        </p:txBody>
      </p:sp>
      <p:sp>
        <p:nvSpPr>
          <p:cNvPr id="56" name="Title 1">
            <a:extLst>
              <a:ext uri="{FF2B5EF4-FFF2-40B4-BE49-F238E27FC236}">
                <a16:creationId xmlns:a16="http://schemas.microsoft.com/office/drawing/2014/main" id="{6267C356-F0D7-F63A-56FF-A97705139B39}"/>
              </a:ext>
            </a:extLst>
          </p:cNvPr>
          <p:cNvSpPr>
            <a:spLocks noGrp="1"/>
          </p:cNvSpPr>
          <p:nvPr>
            <p:ph type="title"/>
          </p:nvPr>
        </p:nvSpPr>
        <p:spPr>
          <a:xfrm>
            <a:off x="390525" y="97245"/>
            <a:ext cx="11280254" cy="680223"/>
          </a:xfrm>
        </p:spPr>
        <p:txBody>
          <a:bodyPr/>
          <a:lstStyle/>
          <a:p>
            <a:r>
              <a:rPr lang="en-US" sz="2800"/>
              <a:t>Analysis of Relevant Research Beyond the VA | Grant Distribution</a:t>
            </a:r>
          </a:p>
        </p:txBody>
      </p:sp>
      <p:sp>
        <p:nvSpPr>
          <p:cNvPr id="57" name="TextBox 56">
            <a:extLst>
              <a:ext uri="{FF2B5EF4-FFF2-40B4-BE49-F238E27FC236}">
                <a16:creationId xmlns:a16="http://schemas.microsoft.com/office/drawing/2014/main" id="{D5BB43D7-86A3-B3F6-C36E-742D697C73CD}"/>
              </a:ext>
            </a:extLst>
          </p:cNvPr>
          <p:cNvSpPr txBox="1"/>
          <p:nvPr/>
        </p:nvSpPr>
        <p:spPr>
          <a:xfrm>
            <a:off x="265355" y="5406803"/>
            <a:ext cx="6196167" cy="769441"/>
          </a:xfrm>
          <a:prstGeom prst="rect">
            <a:avLst/>
          </a:prstGeom>
          <a:noFill/>
        </p:spPr>
        <p:txBody>
          <a:bodyPr wrap="square">
            <a:spAutoFit/>
          </a:bodyPr>
          <a:lstStyle/>
          <a:p>
            <a:r>
              <a:rPr lang="en-US" sz="1100" b="1"/>
              <a:t>Note:</a:t>
            </a:r>
            <a:r>
              <a:rPr lang="en-US" sz="1100"/>
              <a:t> </a:t>
            </a:r>
          </a:p>
          <a:p>
            <a:pPr marL="228600" indent="-228600">
              <a:buFont typeface="+mj-lt"/>
              <a:buAutoNum type="arabicPeriod"/>
            </a:pPr>
            <a:r>
              <a:rPr lang="en-US" sz="1100"/>
              <a:t>Each grant can list multiple funding organizations which may result in double counting (e.g. US Federal Funders grant is an umbrella category and could include NIH, DOD, CDC, etc. as funders) </a:t>
            </a:r>
          </a:p>
          <a:p>
            <a:pPr marL="228600" indent="-228600">
              <a:buFont typeface="+mj-lt"/>
              <a:buAutoNum type="arabicPeriod"/>
            </a:pPr>
            <a:r>
              <a:rPr lang="en-US" sz="1100"/>
              <a:t>See full list of funding groups in Appendix E </a:t>
            </a:r>
          </a:p>
        </p:txBody>
      </p:sp>
      <p:sp>
        <p:nvSpPr>
          <p:cNvPr id="60" name="Rectangle 59">
            <a:extLst>
              <a:ext uri="{FF2B5EF4-FFF2-40B4-BE49-F238E27FC236}">
                <a16:creationId xmlns:a16="http://schemas.microsoft.com/office/drawing/2014/main" id="{E91F3121-D3C2-08BD-172A-565815E3E869}"/>
              </a:ext>
            </a:extLst>
          </p:cNvPr>
          <p:cNvSpPr/>
          <p:nvPr/>
        </p:nvSpPr>
        <p:spPr>
          <a:xfrm>
            <a:off x="274499" y="1394435"/>
            <a:ext cx="11639484" cy="560021"/>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t>Which funding groups award the most grants for Suicide Prevention research?</a:t>
            </a:r>
            <a:endParaRPr lang="en-US"/>
          </a:p>
        </p:txBody>
      </p:sp>
      <p:cxnSp>
        <p:nvCxnSpPr>
          <p:cNvPr id="62" name="Straight Arrow Connector 61">
            <a:extLst>
              <a:ext uri="{FF2B5EF4-FFF2-40B4-BE49-F238E27FC236}">
                <a16:creationId xmlns:a16="http://schemas.microsoft.com/office/drawing/2014/main" id="{444A9977-B6EB-EE87-2A7E-DBB7033715DF}"/>
              </a:ext>
            </a:extLst>
          </p:cNvPr>
          <p:cNvCxnSpPr/>
          <p:nvPr/>
        </p:nvCxnSpPr>
        <p:spPr>
          <a:xfrm flipV="1">
            <a:off x="259497" y="1313652"/>
            <a:ext cx="11619874" cy="22485"/>
          </a:xfrm>
          <a:prstGeom prst="straightConnector1">
            <a:avLst/>
          </a:prstGeom>
          <a:ln w="12700">
            <a:solidFill>
              <a:srgbClr val="002F5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5C40CB4-B9CE-A749-A780-5A861B075838}"/>
              </a:ext>
            </a:extLst>
          </p:cNvPr>
          <p:cNvSpPr txBox="1"/>
          <p:nvPr/>
        </p:nvSpPr>
        <p:spPr>
          <a:xfrm>
            <a:off x="259497" y="883389"/>
            <a:ext cx="11840354" cy="369332"/>
          </a:xfrm>
          <a:prstGeom prst="rect">
            <a:avLst/>
          </a:prstGeom>
          <a:noFill/>
        </p:spPr>
        <p:txBody>
          <a:bodyPr wrap="square" lIns="91440" tIns="45720" rIns="91440" bIns="45720" rtlCol="0" anchor="t">
            <a:spAutoFit/>
          </a:bodyPr>
          <a:lstStyle/>
          <a:p>
            <a:r>
              <a:rPr lang="en-US" b="1" i="1"/>
              <a:t>US Federal Funders contribute the majority of funding to suicide prevention research</a:t>
            </a:r>
            <a:endParaRPr lang="en-US" b="1" i="1">
              <a:cs typeface="Calibri"/>
            </a:endParaRPr>
          </a:p>
        </p:txBody>
      </p:sp>
      <p:sp>
        <p:nvSpPr>
          <p:cNvPr id="7" name="TextBox 6">
            <a:extLst>
              <a:ext uri="{FF2B5EF4-FFF2-40B4-BE49-F238E27FC236}">
                <a16:creationId xmlns:a16="http://schemas.microsoft.com/office/drawing/2014/main" id="{5A74FB1E-0A03-7924-DD54-DB934BC89B3F}"/>
              </a:ext>
            </a:extLst>
          </p:cNvPr>
          <p:cNvSpPr txBox="1"/>
          <p:nvPr/>
        </p:nvSpPr>
        <p:spPr>
          <a:xfrm>
            <a:off x="3466807" y="6199006"/>
            <a:ext cx="5194543" cy="276999"/>
          </a:xfrm>
          <a:prstGeom prst="rect">
            <a:avLst/>
          </a:prstGeom>
          <a:noFill/>
        </p:spPr>
        <p:txBody>
          <a:bodyPr wrap="square" rtlCol="0">
            <a:spAutoFit/>
          </a:bodyPr>
          <a:lstStyle/>
          <a:p>
            <a:pPr algn="ctr"/>
            <a:r>
              <a:rPr lang="en-US" sz="1200">
                <a:solidFill>
                  <a:schemeClr val="bg1"/>
                </a:solidFill>
              </a:rPr>
              <a:t>Source: Dimensions data on 1,113 grants pulled on June 30, 2023.</a:t>
            </a:r>
          </a:p>
        </p:txBody>
      </p:sp>
      <p:grpSp>
        <p:nvGrpSpPr>
          <p:cNvPr id="150" name="Group 149">
            <a:extLst>
              <a:ext uri="{FF2B5EF4-FFF2-40B4-BE49-F238E27FC236}">
                <a16:creationId xmlns:a16="http://schemas.microsoft.com/office/drawing/2014/main" id="{3EA196DB-6327-F21C-5B1C-6848186E4DDF}"/>
              </a:ext>
            </a:extLst>
          </p:cNvPr>
          <p:cNvGrpSpPr/>
          <p:nvPr/>
        </p:nvGrpSpPr>
        <p:grpSpPr>
          <a:xfrm>
            <a:off x="5164750" y="2083666"/>
            <a:ext cx="7073760" cy="3538590"/>
            <a:chOff x="943729" y="938074"/>
            <a:chExt cx="7073760" cy="3538590"/>
          </a:xfrm>
        </p:grpSpPr>
        <p:sp>
          <p:nvSpPr>
            <p:cNvPr id="152" name="rc5">
              <a:extLst>
                <a:ext uri="{FF2B5EF4-FFF2-40B4-BE49-F238E27FC236}">
                  <a16:creationId xmlns:a16="http://schemas.microsoft.com/office/drawing/2014/main" id="{A95865A5-BF68-9591-23F5-4407F041D09F}"/>
                </a:ext>
              </a:extLst>
            </p:cNvPr>
            <p:cNvSpPr/>
            <p:nvPr/>
          </p:nvSpPr>
          <p:spPr>
            <a:xfrm>
              <a:off x="2767360" y="1205616"/>
              <a:ext cx="4484576" cy="2955753"/>
            </a:xfrm>
            <a:prstGeom prst="rect">
              <a:avLst/>
            </a:prstGeom>
            <a:solidFill>
              <a:srgbClr val="FFFFFF">
                <a:alpha val="100000"/>
              </a:srgbClr>
            </a:solidFill>
          </p:spPr>
          <p:txBody>
            <a:bodyPr/>
            <a:lstStyle/>
            <a:p>
              <a:endParaRPr/>
            </a:p>
          </p:txBody>
        </p:sp>
        <p:sp>
          <p:nvSpPr>
            <p:cNvPr id="153" name="pl6">
              <a:extLst>
                <a:ext uri="{FF2B5EF4-FFF2-40B4-BE49-F238E27FC236}">
                  <a16:creationId xmlns:a16="http://schemas.microsoft.com/office/drawing/2014/main" id="{9614CEE5-9FF4-C6FA-DC98-3700DE613A44}"/>
                </a:ext>
              </a:extLst>
            </p:cNvPr>
            <p:cNvSpPr/>
            <p:nvPr/>
          </p:nvSpPr>
          <p:spPr>
            <a:xfrm>
              <a:off x="2767360"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154" name="pl7">
              <a:extLst>
                <a:ext uri="{FF2B5EF4-FFF2-40B4-BE49-F238E27FC236}">
                  <a16:creationId xmlns:a16="http://schemas.microsoft.com/office/drawing/2014/main" id="{E349D98C-9A78-2E7E-445F-6C615025BD37}"/>
                </a:ext>
              </a:extLst>
            </p:cNvPr>
            <p:cNvSpPr/>
            <p:nvPr/>
          </p:nvSpPr>
          <p:spPr>
            <a:xfrm>
              <a:off x="3841562"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155" name="pl8">
              <a:extLst>
                <a:ext uri="{FF2B5EF4-FFF2-40B4-BE49-F238E27FC236}">
                  <a16:creationId xmlns:a16="http://schemas.microsoft.com/office/drawing/2014/main" id="{87300181-D121-DD21-0F4A-6F6B0DEA610F}"/>
                </a:ext>
              </a:extLst>
            </p:cNvPr>
            <p:cNvSpPr/>
            <p:nvPr/>
          </p:nvSpPr>
          <p:spPr>
            <a:xfrm>
              <a:off x="4915763"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156" name="pl9">
              <a:extLst>
                <a:ext uri="{FF2B5EF4-FFF2-40B4-BE49-F238E27FC236}">
                  <a16:creationId xmlns:a16="http://schemas.microsoft.com/office/drawing/2014/main" id="{0A36190B-C21D-E63C-8F9E-D650A0368BF4}"/>
                </a:ext>
              </a:extLst>
            </p:cNvPr>
            <p:cNvSpPr/>
            <p:nvPr/>
          </p:nvSpPr>
          <p:spPr>
            <a:xfrm>
              <a:off x="5989965"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157" name="pl10">
              <a:extLst>
                <a:ext uri="{FF2B5EF4-FFF2-40B4-BE49-F238E27FC236}">
                  <a16:creationId xmlns:a16="http://schemas.microsoft.com/office/drawing/2014/main" id="{E18662CF-5553-C1F3-8E11-142522BE3715}"/>
                </a:ext>
              </a:extLst>
            </p:cNvPr>
            <p:cNvSpPr/>
            <p:nvPr/>
          </p:nvSpPr>
          <p:spPr>
            <a:xfrm>
              <a:off x="7064166"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158" name="rc11">
              <a:extLst>
                <a:ext uri="{FF2B5EF4-FFF2-40B4-BE49-F238E27FC236}">
                  <a16:creationId xmlns:a16="http://schemas.microsoft.com/office/drawing/2014/main" id="{A4449955-973F-913E-0055-F8071D76CAC4}"/>
                </a:ext>
              </a:extLst>
            </p:cNvPr>
            <p:cNvSpPr/>
            <p:nvPr/>
          </p:nvSpPr>
          <p:spPr>
            <a:xfrm>
              <a:off x="2767360" y="2773607"/>
              <a:ext cx="206246" cy="180228"/>
            </a:xfrm>
            <a:prstGeom prst="rect">
              <a:avLst/>
            </a:prstGeom>
            <a:solidFill>
              <a:srgbClr val="2E75B6">
                <a:alpha val="100000"/>
              </a:srgbClr>
            </a:solidFill>
          </p:spPr>
          <p:txBody>
            <a:bodyPr/>
            <a:lstStyle/>
            <a:p>
              <a:endParaRPr/>
            </a:p>
          </p:txBody>
        </p:sp>
        <p:sp>
          <p:nvSpPr>
            <p:cNvPr id="159" name="rc12">
              <a:extLst>
                <a:ext uri="{FF2B5EF4-FFF2-40B4-BE49-F238E27FC236}">
                  <a16:creationId xmlns:a16="http://schemas.microsoft.com/office/drawing/2014/main" id="{B8C83EEC-035D-DDF5-959B-E5C3AECF07BB}"/>
                </a:ext>
              </a:extLst>
            </p:cNvPr>
            <p:cNvSpPr/>
            <p:nvPr/>
          </p:nvSpPr>
          <p:spPr>
            <a:xfrm>
              <a:off x="2767360" y="2413149"/>
              <a:ext cx="219137" cy="180228"/>
            </a:xfrm>
            <a:prstGeom prst="rect">
              <a:avLst/>
            </a:prstGeom>
            <a:solidFill>
              <a:srgbClr val="2E75B6">
                <a:alpha val="100000"/>
              </a:srgbClr>
            </a:solidFill>
          </p:spPr>
          <p:txBody>
            <a:bodyPr/>
            <a:lstStyle/>
            <a:p>
              <a:endParaRPr/>
            </a:p>
          </p:txBody>
        </p:sp>
        <p:sp>
          <p:nvSpPr>
            <p:cNvPr id="160" name="rc13">
              <a:extLst>
                <a:ext uri="{FF2B5EF4-FFF2-40B4-BE49-F238E27FC236}">
                  <a16:creationId xmlns:a16="http://schemas.microsoft.com/office/drawing/2014/main" id="{AF367B6A-8422-580E-4092-C0EDF446FE87}"/>
                </a:ext>
              </a:extLst>
            </p:cNvPr>
            <p:cNvSpPr/>
            <p:nvPr/>
          </p:nvSpPr>
          <p:spPr>
            <a:xfrm>
              <a:off x="2767360" y="3494522"/>
              <a:ext cx="81639" cy="180228"/>
            </a:xfrm>
            <a:prstGeom prst="rect">
              <a:avLst/>
            </a:prstGeom>
            <a:solidFill>
              <a:srgbClr val="2E75B6">
                <a:alpha val="100000"/>
              </a:srgbClr>
            </a:solidFill>
          </p:spPr>
          <p:txBody>
            <a:bodyPr/>
            <a:lstStyle/>
            <a:p>
              <a:endParaRPr/>
            </a:p>
          </p:txBody>
        </p:sp>
        <p:sp>
          <p:nvSpPr>
            <p:cNvPr id="161" name="rc14">
              <a:extLst>
                <a:ext uri="{FF2B5EF4-FFF2-40B4-BE49-F238E27FC236}">
                  <a16:creationId xmlns:a16="http://schemas.microsoft.com/office/drawing/2014/main" id="{B7A47DB2-6D4E-E2AC-282C-BAB789DABAF5}"/>
                </a:ext>
              </a:extLst>
            </p:cNvPr>
            <p:cNvSpPr/>
            <p:nvPr/>
          </p:nvSpPr>
          <p:spPr>
            <a:xfrm>
              <a:off x="2767360" y="1692234"/>
              <a:ext cx="2195667" cy="180228"/>
            </a:xfrm>
            <a:prstGeom prst="rect">
              <a:avLst/>
            </a:prstGeom>
            <a:solidFill>
              <a:srgbClr val="2E75B6">
                <a:alpha val="100000"/>
              </a:srgbClr>
            </a:solidFill>
          </p:spPr>
          <p:txBody>
            <a:bodyPr/>
            <a:lstStyle/>
            <a:p>
              <a:endParaRPr/>
            </a:p>
          </p:txBody>
        </p:sp>
        <p:sp>
          <p:nvSpPr>
            <p:cNvPr id="162" name="rc15">
              <a:extLst>
                <a:ext uri="{FF2B5EF4-FFF2-40B4-BE49-F238E27FC236}">
                  <a16:creationId xmlns:a16="http://schemas.microsoft.com/office/drawing/2014/main" id="{657C4EE6-6414-E7E7-4D87-19CFFC28E180}"/>
                </a:ext>
              </a:extLst>
            </p:cNvPr>
            <p:cNvSpPr/>
            <p:nvPr/>
          </p:nvSpPr>
          <p:spPr>
            <a:xfrm>
              <a:off x="2767360" y="2052691"/>
              <a:ext cx="2010905" cy="180228"/>
            </a:xfrm>
            <a:prstGeom prst="rect">
              <a:avLst/>
            </a:prstGeom>
            <a:solidFill>
              <a:srgbClr val="2E75B6">
                <a:alpha val="100000"/>
              </a:srgbClr>
            </a:solidFill>
          </p:spPr>
          <p:txBody>
            <a:bodyPr/>
            <a:lstStyle/>
            <a:p>
              <a:endParaRPr/>
            </a:p>
          </p:txBody>
        </p:sp>
        <p:sp>
          <p:nvSpPr>
            <p:cNvPr id="163" name="rc16">
              <a:extLst>
                <a:ext uri="{FF2B5EF4-FFF2-40B4-BE49-F238E27FC236}">
                  <a16:creationId xmlns:a16="http://schemas.microsoft.com/office/drawing/2014/main" id="{BD06933A-9212-AC51-886C-4319E6BA061F}"/>
                </a:ext>
              </a:extLst>
            </p:cNvPr>
            <p:cNvSpPr/>
            <p:nvPr/>
          </p:nvSpPr>
          <p:spPr>
            <a:xfrm>
              <a:off x="2767360" y="3854980"/>
              <a:ext cx="51561" cy="180228"/>
            </a:xfrm>
            <a:prstGeom prst="rect">
              <a:avLst/>
            </a:prstGeom>
            <a:solidFill>
              <a:srgbClr val="2E75B6">
                <a:alpha val="100000"/>
              </a:srgbClr>
            </a:solidFill>
          </p:spPr>
          <p:txBody>
            <a:bodyPr/>
            <a:lstStyle/>
            <a:p>
              <a:endParaRPr/>
            </a:p>
          </p:txBody>
        </p:sp>
        <p:sp>
          <p:nvSpPr>
            <p:cNvPr id="164" name="rc17">
              <a:extLst>
                <a:ext uri="{FF2B5EF4-FFF2-40B4-BE49-F238E27FC236}">
                  <a16:creationId xmlns:a16="http://schemas.microsoft.com/office/drawing/2014/main" id="{62F899BB-B832-66B0-E8C7-7490E6EC0467}"/>
                </a:ext>
              </a:extLst>
            </p:cNvPr>
            <p:cNvSpPr/>
            <p:nvPr/>
          </p:nvSpPr>
          <p:spPr>
            <a:xfrm>
              <a:off x="2767360" y="1331776"/>
              <a:ext cx="4262431" cy="180228"/>
            </a:xfrm>
            <a:prstGeom prst="rect">
              <a:avLst/>
            </a:prstGeom>
            <a:solidFill>
              <a:srgbClr val="2E75B6">
                <a:alpha val="100000"/>
              </a:srgbClr>
            </a:solidFill>
          </p:spPr>
          <p:txBody>
            <a:bodyPr/>
            <a:lstStyle/>
            <a:p>
              <a:endParaRPr/>
            </a:p>
          </p:txBody>
        </p:sp>
        <p:sp>
          <p:nvSpPr>
            <p:cNvPr id="165" name="rc18">
              <a:extLst>
                <a:ext uri="{FF2B5EF4-FFF2-40B4-BE49-F238E27FC236}">
                  <a16:creationId xmlns:a16="http://schemas.microsoft.com/office/drawing/2014/main" id="{DCEA4B19-B553-DE00-230C-FE54CA2474F0}"/>
                </a:ext>
              </a:extLst>
            </p:cNvPr>
            <p:cNvSpPr/>
            <p:nvPr/>
          </p:nvSpPr>
          <p:spPr>
            <a:xfrm>
              <a:off x="2767360" y="3134065"/>
              <a:ext cx="141794" cy="180228"/>
            </a:xfrm>
            <a:prstGeom prst="rect">
              <a:avLst/>
            </a:prstGeom>
            <a:solidFill>
              <a:srgbClr val="2E75B6">
                <a:alpha val="100000"/>
              </a:srgbClr>
            </a:solidFill>
          </p:spPr>
          <p:txBody>
            <a:bodyPr/>
            <a:lstStyle/>
            <a:p>
              <a:endParaRPr/>
            </a:p>
          </p:txBody>
        </p:sp>
        <p:sp>
          <p:nvSpPr>
            <p:cNvPr id="166" name="tx19">
              <a:extLst>
                <a:ext uri="{FF2B5EF4-FFF2-40B4-BE49-F238E27FC236}">
                  <a16:creationId xmlns:a16="http://schemas.microsoft.com/office/drawing/2014/main" id="{E2E90550-CC20-9FD8-16C3-C2A09D5D4FA9}"/>
                </a:ext>
              </a:extLst>
            </p:cNvPr>
            <p:cNvSpPr/>
            <p:nvPr/>
          </p:nvSpPr>
          <p:spPr>
            <a:xfrm>
              <a:off x="3035009" y="2811419"/>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48</a:t>
              </a:r>
            </a:p>
          </p:txBody>
        </p:sp>
        <p:sp>
          <p:nvSpPr>
            <p:cNvPr id="167" name="tx20">
              <a:extLst>
                <a:ext uri="{FF2B5EF4-FFF2-40B4-BE49-F238E27FC236}">
                  <a16:creationId xmlns:a16="http://schemas.microsoft.com/office/drawing/2014/main" id="{0812C3EE-71AE-AA83-3FE2-1496E4E70283}"/>
                </a:ext>
              </a:extLst>
            </p:cNvPr>
            <p:cNvSpPr/>
            <p:nvPr/>
          </p:nvSpPr>
          <p:spPr>
            <a:xfrm>
              <a:off x="3047899" y="2450961"/>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51</a:t>
              </a:r>
            </a:p>
          </p:txBody>
        </p:sp>
        <p:sp>
          <p:nvSpPr>
            <p:cNvPr id="168" name="tx21">
              <a:extLst>
                <a:ext uri="{FF2B5EF4-FFF2-40B4-BE49-F238E27FC236}">
                  <a16:creationId xmlns:a16="http://schemas.microsoft.com/office/drawing/2014/main" id="{C608D5F6-A85E-9CD1-62C3-B066612C0A3D}"/>
                </a:ext>
              </a:extLst>
            </p:cNvPr>
            <p:cNvSpPr/>
            <p:nvPr/>
          </p:nvSpPr>
          <p:spPr>
            <a:xfrm>
              <a:off x="2915736" y="3532334"/>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19</a:t>
              </a:r>
            </a:p>
          </p:txBody>
        </p:sp>
        <p:sp>
          <p:nvSpPr>
            <p:cNvPr id="169" name="tx22">
              <a:extLst>
                <a:ext uri="{FF2B5EF4-FFF2-40B4-BE49-F238E27FC236}">
                  <a16:creationId xmlns:a16="http://schemas.microsoft.com/office/drawing/2014/main" id="{6908CAD4-B931-9ABF-9304-1F780BDC2341}"/>
                </a:ext>
              </a:extLst>
            </p:cNvPr>
            <p:cNvSpPr/>
            <p:nvPr/>
          </p:nvSpPr>
          <p:spPr>
            <a:xfrm>
              <a:off x="5044795" y="1730046"/>
              <a:ext cx="233924"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511</a:t>
              </a:r>
            </a:p>
          </p:txBody>
        </p:sp>
        <p:sp>
          <p:nvSpPr>
            <p:cNvPr id="170" name="tx23">
              <a:extLst>
                <a:ext uri="{FF2B5EF4-FFF2-40B4-BE49-F238E27FC236}">
                  <a16:creationId xmlns:a16="http://schemas.microsoft.com/office/drawing/2014/main" id="{A93814CF-0842-76AD-7DB2-8C6A0E364763}"/>
                </a:ext>
              </a:extLst>
            </p:cNvPr>
            <p:cNvSpPr/>
            <p:nvPr/>
          </p:nvSpPr>
          <p:spPr>
            <a:xfrm>
              <a:off x="4860032" y="2090503"/>
              <a:ext cx="233924"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468</a:t>
              </a:r>
            </a:p>
          </p:txBody>
        </p:sp>
        <p:sp>
          <p:nvSpPr>
            <p:cNvPr id="171" name="tx24">
              <a:extLst>
                <a:ext uri="{FF2B5EF4-FFF2-40B4-BE49-F238E27FC236}">
                  <a16:creationId xmlns:a16="http://schemas.microsoft.com/office/drawing/2014/main" id="{E485DFAB-CD6C-0C70-4027-B103D9300126}"/>
                </a:ext>
              </a:extLst>
            </p:cNvPr>
            <p:cNvSpPr/>
            <p:nvPr/>
          </p:nvSpPr>
          <p:spPr>
            <a:xfrm>
              <a:off x="2831875" y="3894503"/>
              <a:ext cx="155949"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12</a:t>
              </a:r>
            </a:p>
          </p:txBody>
        </p:sp>
        <p:sp>
          <p:nvSpPr>
            <p:cNvPr id="172" name="tx25">
              <a:extLst>
                <a:ext uri="{FF2B5EF4-FFF2-40B4-BE49-F238E27FC236}">
                  <a16:creationId xmlns:a16="http://schemas.microsoft.com/office/drawing/2014/main" id="{86C69261-88D8-611A-D9DC-D97CDC647FEC}"/>
                </a:ext>
              </a:extLst>
            </p:cNvPr>
            <p:cNvSpPr/>
            <p:nvPr/>
          </p:nvSpPr>
          <p:spPr>
            <a:xfrm>
              <a:off x="7092280" y="1369588"/>
              <a:ext cx="233924"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992</a:t>
              </a:r>
            </a:p>
          </p:txBody>
        </p:sp>
        <p:sp>
          <p:nvSpPr>
            <p:cNvPr id="173" name="tx26">
              <a:extLst>
                <a:ext uri="{FF2B5EF4-FFF2-40B4-BE49-F238E27FC236}">
                  <a16:creationId xmlns:a16="http://schemas.microsoft.com/office/drawing/2014/main" id="{20B8AF94-FBC6-A943-9352-28F84EFCD3FC}"/>
                </a:ext>
              </a:extLst>
            </p:cNvPr>
            <p:cNvSpPr/>
            <p:nvPr/>
          </p:nvSpPr>
          <p:spPr>
            <a:xfrm>
              <a:off x="2975891" y="3171808"/>
              <a:ext cx="155949"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33</a:t>
              </a:r>
            </a:p>
          </p:txBody>
        </p:sp>
        <p:sp>
          <p:nvSpPr>
            <p:cNvPr id="174" name="rc27">
              <a:extLst>
                <a:ext uri="{FF2B5EF4-FFF2-40B4-BE49-F238E27FC236}">
                  <a16:creationId xmlns:a16="http://schemas.microsoft.com/office/drawing/2014/main" id="{05E2BA6D-2C7D-4B66-F5AE-31F2503983C6}"/>
                </a:ext>
              </a:extLst>
            </p:cNvPr>
            <p:cNvSpPr/>
            <p:nvPr/>
          </p:nvSpPr>
          <p:spPr>
            <a:xfrm>
              <a:off x="2767359" y="1205616"/>
              <a:ext cx="4595231" cy="2955753"/>
            </a:xfrm>
            <a:prstGeom prst="rect">
              <a:avLst/>
            </a:prstGeom>
            <a:ln w="12318" cap="rnd">
              <a:solidFill>
                <a:srgbClr val="000000">
                  <a:alpha val="100000"/>
                </a:srgbClr>
              </a:solidFill>
              <a:prstDash val="solid"/>
              <a:round/>
            </a:ln>
          </p:spPr>
          <p:txBody>
            <a:bodyPr/>
            <a:lstStyle/>
            <a:p>
              <a:endParaRPr/>
            </a:p>
          </p:txBody>
        </p:sp>
        <p:sp>
          <p:nvSpPr>
            <p:cNvPr id="175" name="tx28">
              <a:extLst>
                <a:ext uri="{FF2B5EF4-FFF2-40B4-BE49-F238E27FC236}">
                  <a16:creationId xmlns:a16="http://schemas.microsoft.com/office/drawing/2014/main" id="{538EEF61-F8F0-289A-2ECF-3497784FB0BB}"/>
                </a:ext>
              </a:extLst>
            </p:cNvPr>
            <p:cNvSpPr/>
            <p:nvPr/>
          </p:nvSpPr>
          <p:spPr>
            <a:xfrm>
              <a:off x="1427448" y="3827959"/>
              <a:ext cx="1319919" cy="9400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NSF - National Science</a:t>
              </a:r>
            </a:p>
          </p:txBody>
        </p:sp>
        <p:sp>
          <p:nvSpPr>
            <p:cNvPr id="176" name="tx29">
              <a:extLst>
                <a:ext uri="{FF2B5EF4-FFF2-40B4-BE49-F238E27FC236}">
                  <a16:creationId xmlns:a16="http://schemas.microsoft.com/office/drawing/2014/main" id="{011DE39C-F916-3DD7-FB2A-6A7A69494097}"/>
                </a:ext>
              </a:extLst>
            </p:cNvPr>
            <p:cNvSpPr/>
            <p:nvPr/>
          </p:nvSpPr>
          <p:spPr>
            <a:xfrm>
              <a:off x="2074928" y="3966732"/>
              <a:ext cx="635496" cy="92397"/>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Foundation</a:t>
              </a:r>
            </a:p>
          </p:txBody>
        </p:sp>
        <p:sp>
          <p:nvSpPr>
            <p:cNvPr id="177" name="tx30">
              <a:extLst>
                <a:ext uri="{FF2B5EF4-FFF2-40B4-BE49-F238E27FC236}">
                  <a16:creationId xmlns:a16="http://schemas.microsoft.com/office/drawing/2014/main" id="{9B0A89C6-40D3-B8EC-B931-F1CC7E3A8E17}"/>
                </a:ext>
              </a:extLst>
            </p:cNvPr>
            <p:cNvSpPr/>
            <p:nvPr/>
          </p:nvSpPr>
          <p:spPr>
            <a:xfrm>
              <a:off x="1254193" y="3469114"/>
              <a:ext cx="1326926" cy="229557"/>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HRA - Health Research</a:t>
              </a:r>
              <a:r>
                <a:rPr lang="en-US" sz="1000">
                  <a:solidFill>
                    <a:srgbClr val="000000">
                      <a:alpha val="100000"/>
                    </a:srgbClr>
                  </a:solidFill>
                  <a:cs typeface="Arial"/>
                </a:rPr>
                <a:t> Alliance</a:t>
              </a:r>
              <a:endParaRPr sz="1000">
                <a:solidFill>
                  <a:srgbClr val="000000">
                    <a:alpha val="100000"/>
                  </a:srgbClr>
                </a:solidFill>
                <a:cs typeface="Arial"/>
              </a:endParaRPr>
            </a:p>
          </p:txBody>
        </p:sp>
        <p:sp>
          <p:nvSpPr>
            <p:cNvPr id="179" name="tx32">
              <a:extLst>
                <a:ext uri="{FF2B5EF4-FFF2-40B4-BE49-F238E27FC236}">
                  <a16:creationId xmlns:a16="http://schemas.microsoft.com/office/drawing/2014/main" id="{F4C4B0E3-7BB5-42DC-201F-29154084E1D4}"/>
                </a:ext>
              </a:extLst>
            </p:cNvPr>
            <p:cNvSpPr/>
            <p:nvPr/>
          </p:nvSpPr>
          <p:spPr>
            <a:xfrm>
              <a:off x="1482282" y="3107044"/>
              <a:ext cx="1228142" cy="9400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USDA - United States</a:t>
              </a:r>
            </a:p>
          </p:txBody>
        </p:sp>
        <p:sp>
          <p:nvSpPr>
            <p:cNvPr id="180" name="tx33">
              <a:extLst>
                <a:ext uri="{FF2B5EF4-FFF2-40B4-BE49-F238E27FC236}">
                  <a16:creationId xmlns:a16="http://schemas.microsoft.com/office/drawing/2014/main" id="{40375883-9127-4309-E1BB-6867177128F6}"/>
                </a:ext>
              </a:extLst>
            </p:cNvPr>
            <p:cNvSpPr/>
            <p:nvPr/>
          </p:nvSpPr>
          <p:spPr>
            <a:xfrm>
              <a:off x="1263380" y="3219027"/>
              <a:ext cx="1447043" cy="11918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Department of Agriculture</a:t>
              </a:r>
            </a:p>
          </p:txBody>
        </p:sp>
        <p:sp>
          <p:nvSpPr>
            <p:cNvPr id="181" name="tx34">
              <a:extLst>
                <a:ext uri="{FF2B5EF4-FFF2-40B4-BE49-F238E27FC236}">
                  <a16:creationId xmlns:a16="http://schemas.microsoft.com/office/drawing/2014/main" id="{9B9EA755-42A5-F07B-CFB7-B566B946F077}"/>
                </a:ext>
              </a:extLst>
            </p:cNvPr>
            <p:cNvSpPr/>
            <p:nvPr/>
          </p:nvSpPr>
          <p:spPr>
            <a:xfrm>
              <a:off x="1200129" y="2746586"/>
              <a:ext cx="1510295" cy="9400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CDC - Centers for Disease</a:t>
              </a:r>
            </a:p>
          </p:txBody>
        </p:sp>
        <p:sp>
          <p:nvSpPr>
            <p:cNvPr id="182" name="tx35">
              <a:extLst>
                <a:ext uri="{FF2B5EF4-FFF2-40B4-BE49-F238E27FC236}">
                  <a16:creationId xmlns:a16="http://schemas.microsoft.com/office/drawing/2014/main" id="{9B51C264-9E47-AA3B-AF87-3DF83A4A9210}"/>
                </a:ext>
              </a:extLst>
            </p:cNvPr>
            <p:cNvSpPr/>
            <p:nvPr/>
          </p:nvSpPr>
          <p:spPr>
            <a:xfrm>
              <a:off x="1411402" y="2883746"/>
              <a:ext cx="1299021" cy="9400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Control and Prevention</a:t>
              </a:r>
            </a:p>
          </p:txBody>
        </p:sp>
        <p:sp>
          <p:nvSpPr>
            <p:cNvPr id="183" name="tx36">
              <a:extLst>
                <a:ext uri="{FF2B5EF4-FFF2-40B4-BE49-F238E27FC236}">
                  <a16:creationId xmlns:a16="http://schemas.microsoft.com/office/drawing/2014/main" id="{2790B60A-2051-83C5-5E2E-912E8E210236}"/>
                </a:ext>
              </a:extLst>
            </p:cNvPr>
            <p:cNvSpPr/>
            <p:nvPr/>
          </p:nvSpPr>
          <p:spPr>
            <a:xfrm>
              <a:off x="1581066" y="2386128"/>
              <a:ext cx="1129357" cy="9400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DoD - United States</a:t>
              </a:r>
            </a:p>
          </p:txBody>
        </p:sp>
        <p:sp>
          <p:nvSpPr>
            <p:cNvPr id="184" name="tx37">
              <a:extLst>
                <a:ext uri="{FF2B5EF4-FFF2-40B4-BE49-F238E27FC236}">
                  <a16:creationId xmlns:a16="http://schemas.microsoft.com/office/drawing/2014/main" id="{002770EA-6094-419E-C6DB-9CDDA3E67AE9}"/>
                </a:ext>
              </a:extLst>
            </p:cNvPr>
            <p:cNvSpPr/>
            <p:nvPr/>
          </p:nvSpPr>
          <p:spPr>
            <a:xfrm>
              <a:off x="1397388" y="2499600"/>
              <a:ext cx="1313036" cy="117698"/>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Department of Defense</a:t>
              </a:r>
            </a:p>
          </p:txBody>
        </p:sp>
        <p:sp>
          <p:nvSpPr>
            <p:cNvPr id="185" name="tx38">
              <a:extLst>
                <a:ext uri="{FF2B5EF4-FFF2-40B4-BE49-F238E27FC236}">
                  <a16:creationId xmlns:a16="http://schemas.microsoft.com/office/drawing/2014/main" id="{C7BBFCDF-844C-7235-9CA8-C5F8F2422DE9}"/>
                </a:ext>
              </a:extLst>
            </p:cNvPr>
            <p:cNvSpPr/>
            <p:nvPr/>
          </p:nvSpPr>
          <p:spPr>
            <a:xfrm>
              <a:off x="1228158" y="2025733"/>
              <a:ext cx="1482266" cy="231106"/>
            </a:xfrm>
            <a:prstGeom prst="rect">
              <a:avLst/>
            </a:prstGeom>
            <a:noFill/>
          </p:spPr>
          <p:txBody>
            <a:bodyPr wrap="none" lIns="0" tIns="0" rIns="0" bIns="0" anchor="ctr" anchorCtr="1"/>
            <a:lstStyle/>
            <a:p>
              <a:pPr marL="0" marR="0" indent="0" algn="r">
                <a:lnSpc>
                  <a:spcPts val="1000"/>
                </a:lnSpc>
                <a:spcBef>
                  <a:spcPts val="0"/>
                </a:spcBef>
                <a:spcAft>
                  <a:spcPts val="0"/>
                </a:spcAft>
              </a:pPr>
              <a:r>
                <a:rPr sz="1000">
                  <a:solidFill>
                    <a:srgbClr val="000000">
                      <a:alpha val="100000"/>
                    </a:srgbClr>
                  </a:solidFill>
                  <a:cs typeface="Arial"/>
                </a:rPr>
                <a:t>NIH - National Institutes of</a:t>
              </a:r>
              <a:endParaRPr lang="en-US" sz="1000">
                <a:solidFill>
                  <a:srgbClr val="000000">
                    <a:alpha val="100000"/>
                  </a:srgbClr>
                </a:solidFill>
                <a:cs typeface="Arial"/>
              </a:endParaRPr>
            </a:p>
            <a:p>
              <a:pPr marL="0" marR="0" indent="0" algn="r">
                <a:lnSpc>
                  <a:spcPts val="1000"/>
                </a:lnSpc>
                <a:spcBef>
                  <a:spcPts val="0"/>
                </a:spcBef>
                <a:spcAft>
                  <a:spcPts val="0"/>
                </a:spcAft>
              </a:pPr>
              <a:r>
                <a:rPr lang="en-US" sz="1000">
                  <a:solidFill>
                    <a:srgbClr val="000000">
                      <a:alpha val="100000"/>
                    </a:srgbClr>
                  </a:solidFill>
                  <a:cs typeface="Arial"/>
                </a:rPr>
                <a:t>Health</a:t>
              </a:r>
              <a:endParaRPr sz="1000">
                <a:solidFill>
                  <a:srgbClr val="000000">
                    <a:alpha val="100000"/>
                  </a:srgbClr>
                </a:solidFill>
                <a:cs typeface="Arial"/>
              </a:endParaRPr>
            </a:p>
          </p:txBody>
        </p:sp>
        <p:sp>
          <p:nvSpPr>
            <p:cNvPr id="187" name="tx40">
              <a:extLst>
                <a:ext uri="{FF2B5EF4-FFF2-40B4-BE49-F238E27FC236}">
                  <a16:creationId xmlns:a16="http://schemas.microsoft.com/office/drawing/2014/main" id="{D9828393-010B-F938-4F6A-837FBC637141}"/>
                </a:ext>
              </a:extLst>
            </p:cNvPr>
            <p:cNvSpPr/>
            <p:nvPr/>
          </p:nvSpPr>
          <p:spPr>
            <a:xfrm>
              <a:off x="1150457" y="1665213"/>
              <a:ext cx="1559966" cy="9400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ICRP - International Cancer</a:t>
              </a:r>
            </a:p>
          </p:txBody>
        </p:sp>
        <p:sp>
          <p:nvSpPr>
            <p:cNvPr id="188" name="tx41">
              <a:extLst>
                <a:ext uri="{FF2B5EF4-FFF2-40B4-BE49-F238E27FC236}">
                  <a16:creationId xmlns:a16="http://schemas.microsoft.com/office/drawing/2014/main" id="{FB087A33-8263-CD87-A381-EBEEA751A392}"/>
                </a:ext>
              </a:extLst>
            </p:cNvPr>
            <p:cNvSpPr/>
            <p:nvPr/>
          </p:nvSpPr>
          <p:spPr>
            <a:xfrm>
              <a:off x="1482158" y="1780235"/>
              <a:ext cx="1228266" cy="116147"/>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Research Partnership</a:t>
              </a:r>
            </a:p>
          </p:txBody>
        </p:sp>
        <p:sp>
          <p:nvSpPr>
            <p:cNvPr id="189" name="tx42">
              <a:extLst>
                <a:ext uri="{FF2B5EF4-FFF2-40B4-BE49-F238E27FC236}">
                  <a16:creationId xmlns:a16="http://schemas.microsoft.com/office/drawing/2014/main" id="{7CAC2A26-6775-82EC-2D01-BEF8DEDE0BD8}"/>
                </a:ext>
              </a:extLst>
            </p:cNvPr>
            <p:cNvSpPr/>
            <p:nvPr/>
          </p:nvSpPr>
          <p:spPr>
            <a:xfrm>
              <a:off x="1566928" y="1373335"/>
              <a:ext cx="1143496" cy="9400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US Federal Funders</a:t>
              </a:r>
            </a:p>
          </p:txBody>
        </p:sp>
        <p:sp>
          <p:nvSpPr>
            <p:cNvPr id="190" name="tx43">
              <a:extLst>
                <a:ext uri="{FF2B5EF4-FFF2-40B4-BE49-F238E27FC236}">
                  <a16:creationId xmlns:a16="http://schemas.microsoft.com/office/drawing/2014/main" id="{9088EDCC-3199-3BB6-021E-6649D6A4381C}"/>
                </a:ext>
              </a:extLst>
            </p:cNvPr>
            <p:cNvSpPr/>
            <p:nvPr/>
          </p:nvSpPr>
          <p:spPr>
            <a:xfrm>
              <a:off x="2732045" y="4216383"/>
              <a:ext cx="70631"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0</a:t>
              </a:r>
            </a:p>
          </p:txBody>
        </p:sp>
        <p:sp>
          <p:nvSpPr>
            <p:cNvPr id="191" name="tx44">
              <a:extLst>
                <a:ext uri="{FF2B5EF4-FFF2-40B4-BE49-F238E27FC236}">
                  <a16:creationId xmlns:a16="http://schemas.microsoft.com/office/drawing/2014/main" id="{0764FDEA-DB64-4E75-AF9D-04BB254BAE73}"/>
                </a:ext>
              </a:extLst>
            </p:cNvPr>
            <p:cNvSpPr/>
            <p:nvPr/>
          </p:nvSpPr>
          <p:spPr>
            <a:xfrm>
              <a:off x="3735615" y="4216383"/>
              <a:ext cx="211894"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250</a:t>
              </a:r>
            </a:p>
          </p:txBody>
        </p:sp>
        <p:sp>
          <p:nvSpPr>
            <p:cNvPr id="192" name="tx45">
              <a:extLst>
                <a:ext uri="{FF2B5EF4-FFF2-40B4-BE49-F238E27FC236}">
                  <a16:creationId xmlns:a16="http://schemas.microsoft.com/office/drawing/2014/main" id="{857D3F1B-0AC3-8B67-2653-377E6AC06B2A}"/>
                </a:ext>
              </a:extLst>
            </p:cNvPr>
            <p:cNvSpPr/>
            <p:nvPr/>
          </p:nvSpPr>
          <p:spPr>
            <a:xfrm>
              <a:off x="4809816" y="4216383"/>
              <a:ext cx="211894"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500</a:t>
              </a:r>
            </a:p>
          </p:txBody>
        </p:sp>
        <p:sp>
          <p:nvSpPr>
            <p:cNvPr id="193" name="tx46">
              <a:extLst>
                <a:ext uri="{FF2B5EF4-FFF2-40B4-BE49-F238E27FC236}">
                  <a16:creationId xmlns:a16="http://schemas.microsoft.com/office/drawing/2014/main" id="{4953DBFF-CA91-0490-92FE-E6E1DEE1B382}"/>
                </a:ext>
              </a:extLst>
            </p:cNvPr>
            <p:cNvSpPr/>
            <p:nvPr/>
          </p:nvSpPr>
          <p:spPr>
            <a:xfrm>
              <a:off x="5884018" y="4216383"/>
              <a:ext cx="211894"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750</a:t>
              </a:r>
            </a:p>
          </p:txBody>
        </p:sp>
        <p:sp>
          <p:nvSpPr>
            <p:cNvPr id="194" name="tx47">
              <a:extLst>
                <a:ext uri="{FF2B5EF4-FFF2-40B4-BE49-F238E27FC236}">
                  <a16:creationId xmlns:a16="http://schemas.microsoft.com/office/drawing/2014/main" id="{B6C7067F-A4AB-89E7-2AF7-C4DFECFCF303}"/>
                </a:ext>
              </a:extLst>
            </p:cNvPr>
            <p:cNvSpPr/>
            <p:nvPr/>
          </p:nvSpPr>
          <p:spPr>
            <a:xfrm>
              <a:off x="6922904" y="4216383"/>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1000</a:t>
              </a:r>
            </a:p>
          </p:txBody>
        </p:sp>
        <p:sp>
          <p:nvSpPr>
            <p:cNvPr id="195" name="tx48">
              <a:extLst>
                <a:ext uri="{FF2B5EF4-FFF2-40B4-BE49-F238E27FC236}">
                  <a16:creationId xmlns:a16="http://schemas.microsoft.com/office/drawing/2014/main" id="{DB6B2253-05D6-50D1-A48E-DFBCA4FB6FEC}"/>
                </a:ext>
              </a:extLst>
            </p:cNvPr>
            <p:cNvSpPr/>
            <p:nvPr/>
          </p:nvSpPr>
          <p:spPr>
            <a:xfrm>
              <a:off x="3747512" y="4363853"/>
              <a:ext cx="2524273" cy="112811"/>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000000">
                      <a:alpha val="100000"/>
                    </a:srgbClr>
                  </a:solidFill>
                  <a:cs typeface="Arial"/>
                </a:rPr>
                <a:t>Number of Suicide Prevention Grants</a:t>
              </a:r>
            </a:p>
          </p:txBody>
        </p:sp>
        <p:sp>
          <p:nvSpPr>
            <p:cNvPr id="196" name="tx49">
              <a:extLst>
                <a:ext uri="{FF2B5EF4-FFF2-40B4-BE49-F238E27FC236}">
                  <a16:creationId xmlns:a16="http://schemas.microsoft.com/office/drawing/2014/main" id="{985BE242-9E5A-93D8-E513-938528F2751D}"/>
                </a:ext>
              </a:extLst>
            </p:cNvPr>
            <p:cNvSpPr/>
            <p:nvPr/>
          </p:nvSpPr>
          <p:spPr>
            <a:xfrm rot="-5400000">
              <a:off x="506919" y="2611981"/>
              <a:ext cx="1016644" cy="143023"/>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000000">
                      <a:alpha val="100000"/>
                    </a:srgbClr>
                  </a:solidFill>
                  <a:cs typeface="Arial"/>
                </a:rPr>
                <a:t>Funding Group</a:t>
              </a:r>
            </a:p>
          </p:txBody>
        </p:sp>
        <p:sp>
          <p:nvSpPr>
            <p:cNvPr id="197" name="tx50">
              <a:extLst>
                <a:ext uri="{FF2B5EF4-FFF2-40B4-BE49-F238E27FC236}">
                  <a16:creationId xmlns:a16="http://schemas.microsoft.com/office/drawing/2014/main" id="{3FB00187-8B23-80F1-E53A-1AC9AC4A63A1}"/>
                </a:ext>
              </a:extLst>
            </p:cNvPr>
            <p:cNvSpPr/>
            <p:nvPr/>
          </p:nvSpPr>
          <p:spPr>
            <a:xfrm>
              <a:off x="2001807" y="938074"/>
              <a:ext cx="6015682" cy="166861"/>
            </a:xfrm>
            <a:prstGeom prst="rect">
              <a:avLst/>
            </a:prstGeom>
            <a:noFill/>
          </p:spPr>
          <p:txBody>
            <a:bodyPr wrap="none" lIns="0" tIns="0" rIns="0" bIns="0" anchor="ctr" anchorCtr="1"/>
            <a:lstStyle/>
            <a:p>
              <a:pPr marL="0" marR="0" indent="0" algn="l">
                <a:lnSpc>
                  <a:spcPts val="1400"/>
                </a:lnSpc>
                <a:spcBef>
                  <a:spcPts val="0"/>
                </a:spcBef>
                <a:spcAft>
                  <a:spcPts val="0"/>
                </a:spcAft>
              </a:pPr>
              <a:r>
                <a:rPr sz="1400" b="1">
                  <a:solidFill>
                    <a:srgbClr val="000000">
                      <a:alpha val="100000"/>
                    </a:srgbClr>
                  </a:solidFill>
                  <a:cs typeface="Arial"/>
                </a:rPr>
                <a:t>Distribution of Number of Suicide Prevention Grants by Funding Group</a:t>
              </a:r>
            </a:p>
          </p:txBody>
        </p:sp>
      </p:grpSp>
    </p:spTree>
    <p:extLst>
      <p:ext uri="{BB962C8B-B14F-4D97-AF65-F5344CB8AC3E}">
        <p14:creationId xmlns:p14="http://schemas.microsoft.com/office/powerpoint/2010/main" val="33204907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3268B-A55A-5443-C12B-CD552541CA3D}"/>
              </a:ext>
            </a:extLst>
          </p:cNvPr>
          <p:cNvSpPr>
            <a:spLocks noGrp="1"/>
          </p:cNvSpPr>
          <p:nvPr>
            <p:ph type="title"/>
          </p:nvPr>
        </p:nvSpPr>
        <p:spPr>
          <a:xfrm>
            <a:off x="390525" y="97245"/>
            <a:ext cx="11488846" cy="680223"/>
          </a:xfrm>
        </p:spPr>
        <p:txBody>
          <a:bodyPr/>
          <a:lstStyle/>
          <a:p>
            <a:r>
              <a:rPr lang="en-US" sz="2800"/>
              <a:t>Analysis of Relevant Research Beyond the VA | Grant Distribution</a:t>
            </a:r>
          </a:p>
        </p:txBody>
      </p:sp>
      <p:sp>
        <p:nvSpPr>
          <p:cNvPr id="3" name="Slide Number Placeholder 2">
            <a:extLst>
              <a:ext uri="{FF2B5EF4-FFF2-40B4-BE49-F238E27FC236}">
                <a16:creationId xmlns:a16="http://schemas.microsoft.com/office/drawing/2014/main" id="{4E7392B4-F690-87BA-1FB1-ABF00823B600}"/>
              </a:ext>
            </a:extLst>
          </p:cNvPr>
          <p:cNvSpPr>
            <a:spLocks noGrp="1"/>
          </p:cNvSpPr>
          <p:nvPr>
            <p:ph type="sldNum" sz="quarter" idx="12"/>
          </p:nvPr>
        </p:nvSpPr>
        <p:spPr/>
        <p:txBody>
          <a:bodyPr/>
          <a:lstStyle/>
          <a:p>
            <a:fld id="{61ED25BF-8B08-481C-9175-42CBF3C8334C}" type="slidenum">
              <a:rPr lang="en-US" smtClean="0"/>
              <a:pPr/>
              <a:t>74</a:t>
            </a:fld>
            <a:endParaRPr lang="en-US"/>
          </a:p>
        </p:txBody>
      </p:sp>
      <p:cxnSp>
        <p:nvCxnSpPr>
          <p:cNvPr id="61" name="Straight Arrow Connector 60">
            <a:extLst>
              <a:ext uri="{FF2B5EF4-FFF2-40B4-BE49-F238E27FC236}">
                <a16:creationId xmlns:a16="http://schemas.microsoft.com/office/drawing/2014/main" id="{9FC96F40-2918-1D6D-B510-E46D97A9F967}"/>
              </a:ext>
            </a:extLst>
          </p:cNvPr>
          <p:cNvCxnSpPr/>
          <p:nvPr/>
        </p:nvCxnSpPr>
        <p:spPr>
          <a:xfrm flipV="1">
            <a:off x="259497" y="1443048"/>
            <a:ext cx="11619874" cy="22485"/>
          </a:xfrm>
          <a:prstGeom prst="straightConnector1">
            <a:avLst/>
          </a:prstGeom>
          <a:ln w="12700">
            <a:solidFill>
              <a:srgbClr val="002F56"/>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C0736A20-DEB6-51C8-F453-569B993C8516}"/>
              </a:ext>
            </a:extLst>
          </p:cNvPr>
          <p:cNvSpPr/>
          <p:nvPr/>
        </p:nvSpPr>
        <p:spPr>
          <a:xfrm>
            <a:off x="274499" y="1538209"/>
            <a:ext cx="11639484" cy="560021"/>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t>Which funding organizations award the most grants for Suicide Prevention research?</a:t>
            </a:r>
            <a:endParaRPr lang="en-US"/>
          </a:p>
        </p:txBody>
      </p:sp>
      <p:sp>
        <p:nvSpPr>
          <p:cNvPr id="64" name="Rectangle 63">
            <a:extLst>
              <a:ext uri="{FF2B5EF4-FFF2-40B4-BE49-F238E27FC236}">
                <a16:creationId xmlns:a16="http://schemas.microsoft.com/office/drawing/2014/main" id="{DAA197B9-554E-CDF8-9D14-616629E5F33B}"/>
              </a:ext>
            </a:extLst>
          </p:cNvPr>
          <p:cNvSpPr/>
          <p:nvPr/>
        </p:nvSpPr>
        <p:spPr>
          <a:xfrm>
            <a:off x="276376" y="2087685"/>
            <a:ext cx="4260210" cy="3708441"/>
          </a:xfrm>
          <a:prstGeom prst="rect">
            <a:avLst/>
          </a:prstGeom>
          <a:no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spcBef>
                <a:spcPts val="1200"/>
              </a:spcBef>
              <a:buFont typeface="Arial,Sans-Serif" panose="020B0604020202020204" pitchFamily="34" charset="0"/>
              <a:buChar char="•"/>
            </a:pPr>
            <a:r>
              <a:rPr lang="en-US" sz="1600" b="1">
                <a:solidFill>
                  <a:schemeClr val="tx1"/>
                </a:solidFill>
                <a:cs typeface="Arial"/>
              </a:rPr>
              <a:t>Funding organizations</a:t>
            </a:r>
            <a:r>
              <a:rPr lang="en-US" sz="1600">
                <a:solidFill>
                  <a:schemeClr val="tx1"/>
                </a:solidFill>
                <a:cs typeface="Arial"/>
              </a:rPr>
              <a:t> are the smaller organization and agencies that make up the </a:t>
            </a:r>
            <a:r>
              <a:rPr lang="en-US" sz="1600" b="1">
                <a:solidFill>
                  <a:schemeClr val="tx1"/>
                </a:solidFill>
                <a:cs typeface="Arial"/>
              </a:rPr>
              <a:t>funding groups</a:t>
            </a:r>
          </a:p>
          <a:p>
            <a:pPr marL="285750" indent="-285750">
              <a:spcBef>
                <a:spcPts val="1200"/>
              </a:spcBef>
              <a:buFont typeface="Arial,Sans-Serif" panose="020B0604020202020204" pitchFamily="34" charset="0"/>
              <a:buChar char="•"/>
            </a:pPr>
            <a:r>
              <a:rPr lang="en-US" sz="1600" b="1">
                <a:solidFill>
                  <a:schemeClr val="tx1"/>
                </a:solidFill>
                <a:cs typeface="Arial"/>
              </a:rPr>
              <a:t>49 funding organizations have funded 1,113 grants in suicide prevention </a:t>
            </a:r>
          </a:p>
          <a:p>
            <a:pPr marL="742950" lvl="1" indent="-285750">
              <a:spcBef>
                <a:spcPts val="1200"/>
              </a:spcBef>
              <a:buFont typeface="Arial,Sans-Serif" panose="020B0604020202020204" pitchFamily="34" charset="0"/>
              <a:buChar char="•"/>
            </a:pPr>
            <a:r>
              <a:rPr lang="en-US" sz="1400">
                <a:solidFill>
                  <a:schemeClr val="tx1"/>
                </a:solidFill>
                <a:cs typeface="Arial"/>
              </a:rPr>
              <a:t>National Institute of Mental Health has funded 341</a:t>
            </a:r>
          </a:p>
          <a:p>
            <a:pPr marL="742950" lvl="1" indent="-285750">
              <a:spcBef>
                <a:spcPts val="1200"/>
              </a:spcBef>
              <a:buFont typeface="Arial,Sans-Serif" panose="020B0604020202020204" pitchFamily="34" charset="0"/>
              <a:buChar char="•"/>
            </a:pPr>
            <a:r>
              <a:rPr lang="en-US" sz="1400">
                <a:solidFill>
                  <a:schemeClr val="tx1"/>
                </a:solidFill>
                <a:cs typeface="Arial"/>
              </a:rPr>
              <a:t>Substance Abuse and Mental Health Services Administration has funded 259</a:t>
            </a:r>
          </a:p>
          <a:p>
            <a:pPr marL="742950" lvl="1" indent="-285750">
              <a:spcBef>
                <a:spcPts val="1200"/>
              </a:spcBef>
              <a:buFont typeface="Arial,Sans-Serif" panose="020B0604020202020204" pitchFamily="34" charset="0"/>
              <a:buChar char="•"/>
            </a:pPr>
            <a:r>
              <a:rPr lang="en-US" sz="1400" b="1">
                <a:solidFill>
                  <a:schemeClr val="tx1"/>
                </a:solidFill>
                <a:cs typeface="Arial"/>
              </a:rPr>
              <a:t>United States Department of Veterans Affairs has funded 109 grants, this accounts for about 10% of suicide prevention projects funded since 2005</a:t>
            </a:r>
          </a:p>
        </p:txBody>
      </p:sp>
      <p:sp>
        <p:nvSpPr>
          <p:cNvPr id="5" name="TextBox 4">
            <a:extLst>
              <a:ext uri="{FF2B5EF4-FFF2-40B4-BE49-F238E27FC236}">
                <a16:creationId xmlns:a16="http://schemas.microsoft.com/office/drawing/2014/main" id="{D57033AB-F620-6608-DB0A-B67E66CE78A0}"/>
              </a:ext>
            </a:extLst>
          </p:cNvPr>
          <p:cNvSpPr txBox="1"/>
          <p:nvPr/>
        </p:nvSpPr>
        <p:spPr>
          <a:xfrm>
            <a:off x="345761" y="833703"/>
            <a:ext cx="11567185" cy="646331"/>
          </a:xfrm>
          <a:prstGeom prst="rect">
            <a:avLst/>
          </a:prstGeom>
          <a:noFill/>
        </p:spPr>
        <p:txBody>
          <a:bodyPr wrap="square" lIns="91440" tIns="45720" rIns="91440" bIns="45720" rtlCol="0" anchor="t">
            <a:spAutoFit/>
          </a:bodyPr>
          <a:lstStyle/>
          <a:p>
            <a:r>
              <a:rPr lang="en-US" b="1" i="1"/>
              <a:t>The National Institute of Mental Health has funded the most Suicide Prevention grants to date since 2005, with 341 grants</a:t>
            </a:r>
            <a:endParaRPr lang="en-US" b="1" i="1">
              <a:cs typeface="Calibri"/>
            </a:endParaRPr>
          </a:p>
        </p:txBody>
      </p:sp>
      <p:sp>
        <p:nvSpPr>
          <p:cNvPr id="9" name="TextBox 8">
            <a:extLst>
              <a:ext uri="{FF2B5EF4-FFF2-40B4-BE49-F238E27FC236}">
                <a16:creationId xmlns:a16="http://schemas.microsoft.com/office/drawing/2014/main" id="{8297D4D8-0B0C-B132-D955-D3327E21B937}"/>
              </a:ext>
            </a:extLst>
          </p:cNvPr>
          <p:cNvSpPr txBox="1"/>
          <p:nvPr/>
        </p:nvSpPr>
        <p:spPr>
          <a:xfrm>
            <a:off x="195260" y="5883727"/>
            <a:ext cx="7690391" cy="261610"/>
          </a:xfrm>
          <a:prstGeom prst="rect">
            <a:avLst/>
          </a:prstGeom>
          <a:noFill/>
        </p:spPr>
        <p:txBody>
          <a:bodyPr wrap="square">
            <a:spAutoFit/>
          </a:bodyPr>
          <a:lstStyle/>
          <a:p>
            <a:r>
              <a:rPr lang="en-US" sz="1100" b="1"/>
              <a:t>Note:</a:t>
            </a:r>
            <a:r>
              <a:rPr lang="en-US" sz="1100"/>
              <a:t> See full list of funding organizations in Appendix E; Funding groups with fewer than 10 suicide prevention grants are omitted</a:t>
            </a:r>
          </a:p>
        </p:txBody>
      </p:sp>
      <p:sp>
        <p:nvSpPr>
          <p:cNvPr id="12" name="TextBox 11">
            <a:extLst>
              <a:ext uri="{FF2B5EF4-FFF2-40B4-BE49-F238E27FC236}">
                <a16:creationId xmlns:a16="http://schemas.microsoft.com/office/drawing/2014/main" id="{84A98167-E141-AE0D-4DE0-B3DD1112B759}"/>
              </a:ext>
            </a:extLst>
          </p:cNvPr>
          <p:cNvSpPr txBox="1"/>
          <p:nvPr/>
        </p:nvSpPr>
        <p:spPr>
          <a:xfrm>
            <a:off x="3466807" y="6199006"/>
            <a:ext cx="5194543" cy="461665"/>
          </a:xfrm>
          <a:prstGeom prst="rect">
            <a:avLst/>
          </a:prstGeom>
          <a:noFill/>
        </p:spPr>
        <p:txBody>
          <a:bodyPr wrap="square" rtlCol="0">
            <a:spAutoFit/>
          </a:bodyPr>
          <a:lstStyle/>
          <a:p>
            <a:pPr algn="ctr"/>
            <a:r>
              <a:rPr lang="en-US" sz="1200">
                <a:solidFill>
                  <a:schemeClr val="bg1"/>
                </a:solidFill>
              </a:rPr>
              <a:t>Source: Dimensions data on 1,113 grants pulled on June 30, 2023; VAIRRS data on 32,609 projects pulled on July 7, 2023.</a:t>
            </a:r>
          </a:p>
        </p:txBody>
      </p:sp>
      <p:grpSp>
        <p:nvGrpSpPr>
          <p:cNvPr id="13" name="Group 12">
            <a:extLst>
              <a:ext uri="{FF2B5EF4-FFF2-40B4-BE49-F238E27FC236}">
                <a16:creationId xmlns:a16="http://schemas.microsoft.com/office/drawing/2014/main" id="{DBCB8762-05B6-42F9-D11C-53B190751FEA}"/>
              </a:ext>
            </a:extLst>
          </p:cNvPr>
          <p:cNvGrpSpPr/>
          <p:nvPr/>
        </p:nvGrpSpPr>
        <p:grpSpPr>
          <a:xfrm>
            <a:off x="4724399" y="2232011"/>
            <a:ext cx="7124471" cy="3657600"/>
            <a:chOff x="914400" y="914400"/>
            <a:chExt cx="7315200" cy="3657600"/>
          </a:xfrm>
        </p:grpSpPr>
        <p:sp>
          <p:nvSpPr>
            <p:cNvPr id="14" name="rc3">
              <a:extLst>
                <a:ext uri="{FF2B5EF4-FFF2-40B4-BE49-F238E27FC236}">
                  <a16:creationId xmlns:a16="http://schemas.microsoft.com/office/drawing/2014/main" id="{D4BF751E-CD95-AC1C-B279-FA1B5F59DAAD}"/>
                </a:ext>
              </a:extLst>
            </p:cNvPr>
            <p:cNvSpPr/>
            <p:nvPr/>
          </p:nvSpPr>
          <p:spPr>
            <a:xfrm>
              <a:off x="914400" y="914400"/>
              <a:ext cx="7315200" cy="3657600"/>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15" name="rc4">
              <a:extLst>
                <a:ext uri="{FF2B5EF4-FFF2-40B4-BE49-F238E27FC236}">
                  <a16:creationId xmlns:a16="http://schemas.microsoft.com/office/drawing/2014/main" id="{2235FA00-47A0-B8EA-E311-E3D2C4889E91}"/>
                </a:ext>
              </a:extLst>
            </p:cNvPr>
            <p:cNvSpPr/>
            <p:nvPr/>
          </p:nvSpPr>
          <p:spPr>
            <a:xfrm>
              <a:off x="914400" y="914400"/>
              <a:ext cx="7315200" cy="3657600"/>
            </a:xfrm>
            <a:prstGeom prst="rect">
              <a:avLst/>
            </a:prstGeom>
            <a:solidFill>
              <a:srgbClr val="FFFFFF">
                <a:alpha val="100000"/>
              </a:srgbClr>
            </a:solidFill>
            <a:ln w="12318" cap="rnd">
              <a:solidFill>
                <a:srgbClr val="FFFFFF">
                  <a:alpha val="100000"/>
                </a:srgbClr>
              </a:solidFill>
              <a:prstDash val="solid"/>
              <a:round/>
            </a:ln>
          </p:spPr>
          <p:txBody>
            <a:bodyPr/>
            <a:lstStyle/>
            <a:p>
              <a:endParaRPr/>
            </a:p>
          </p:txBody>
        </p:sp>
        <p:sp>
          <p:nvSpPr>
            <p:cNvPr id="16" name="rc5">
              <a:extLst>
                <a:ext uri="{FF2B5EF4-FFF2-40B4-BE49-F238E27FC236}">
                  <a16:creationId xmlns:a16="http://schemas.microsoft.com/office/drawing/2014/main" id="{21546748-DA8E-3A99-C099-DCABBB9BE12D}"/>
                </a:ext>
              </a:extLst>
            </p:cNvPr>
            <p:cNvSpPr/>
            <p:nvPr/>
          </p:nvSpPr>
          <p:spPr>
            <a:xfrm>
              <a:off x="3424313" y="1205616"/>
              <a:ext cx="4742024" cy="2955753"/>
            </a:xfrm>
            <a:prstGeom prst="rect">
              <a:avLst/>
            </a:prstGeom>
            <a:solidFill>
              <a:srgbClr val="FFFFFF">
                <a:alpha val="100000"/>
              </a:srgbClr>
            </a:solidFill>
          </p:spPr>
          <p:txBody>
            <a:bodyPr/>
            <a:lstStyle/>
            <a:p>
              <a:endParaRPr/>
            </a:p>
          </p:txBody>
        </p:sp>
        <p:sp>
          <p:nvSpPr>
            <p:cNvPr id="17" name="pl6">
              <a:extLst>
                <a:ext uri="{FF2B5EF4-FFF2-40B4-BE49-F238E27FC236}">
                  <a16:creationId xmlns:a16="http://schemas.microsoft.com/office/drawing/2014/main" id="{E5A37F1B-2ABE-C5F5-1EAE-492DBEEC133F}"/>
                </a:ext>
              </a:extLst>
            </p:cNvPr>
            <p:cNvSpPr/>
            <p:nvPr/>
          </p:nvSpPr>
          <p:spPr>
            <a:xfrm>
              <a:off x="3424313"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18" name="pl7">
              <a:extLst>
                <a:ext uri="{FF2B5EF4-FFF2-40B4-BE49-F238E27FC236}">
                  <a16:creationId xmlns:a16="http://schemas.microsoft.com/office/drawing/2014/main" id="{DC61AA09-5EEC-AE9E-DA9C-935DD52CE24D}"/>
                </a:ext>
              </a:extLst>
            </p:cNvPr>
            <p:cNvSpPr/>
            <p:nvPr/>
          </p:nvSpPr>
          <p:spPr>
            <a:xfrm>
              <a:off x="4718357"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19" name="pl8">
              <a:extLst>
                <a:ext uri="{FF2B5EF4-FFF2-40B4-BE49-F238E27FC236}">
                  <a16:creationId xmlns:a16="http://schemas.microsoft.com/office/drawing/2014/main" id="{E0E59F61-EA5E-58D7-06F3-E1C86ACDA83A}"/>
                </a:ext>
              </a:extLst>
            </p:cNvPr>
            <p:cNvSpPr/>
            <p:nvPr/>
          </p:nvSpPr>
          <p:spPr>
            <a:xfrm>
              <a:off x="6012401"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20" name="pl9">
              <a:extLst>
                <a:ext uri="{FF2B5EF4-FFF2-40B4-BE49-F238E27FC236}">
                  <a16:creationId xmlns:a16="http://schemas.microsoft.com/office/drawing/2014/main" id="{156A648C-7B4A-91FD-932E-C4A5CDC76879}"/>
                </a:ext>
              </a:extLst>
            </p:cNvPr>
            <p:cNvSpPr/>
            <p:nvPr/>
          </p:nvSpPr>
          <p:spPr>
            <a:xfrm>
              <a:off x="7306445"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21" name="rc10">
              <a:extLst>
                <a:ext uri="{FF2B5EF4-FFF2-40B4-BE49-F238E27FC236}">
                  <a16:creationId xmlns:a16="http://schemas.microsoft.com/office/drawing/2014/main" id="{0007516D-B407-8EC3-D905-A43AFE3C48E3}"/>
                </a:ext>
              </a:extLst>
            </p:cNvPr>
            <p:cNvSpPr/>
            <p:nvPr/>
          </p:nvSpPr>
          <p:spPr>
            <a:xfrm>
              <a:off x="3424313" y="1290412"/>
              <a:ext cx="4412689" cy="121137"/>
            </a:xfrm>
            <a:prstGeom prst="rect">
              <a:avLst/>
            </a:prstGeom>
            <a:solidFill>
              <a:srgbClr val="2E75B6">
                <a:alpha val="100000"/>
              </a:srgbClr>
            </a:solidFill>
          </p:spPr>
          <p:txBody>
            <a:bodyPr/>
            <a:lstStyle/>
            <a:p>
              <a:endParaRPr/>
            </a:p>
          </p:txBody>
        </p:sp>
        <p:sp>
          <p:nvSpPr>
            <p:cNvPr id="22" name="rc11">
              <a:extLst>
                <a:ext uri="{FF2B5EF4-FFF2-40B4-BE49-F238E27FC236}">
                  <a16:creationId xmlns:a16="http://schemas.microsoft.com/office/drawing/2014/main" id="{296990E8-FD33-6022-F065-226D74E9B8CB}"/>
                </a:ext>
              </a:extLst>
            </p:cNvPr>
            <p:cNvSpPr/>
            <p:nvPr/>
          </p:nvSpPr>
          <p:spPr>
            <a:xfrm>
              <a:off x="3424313" y="1774962"/>
              <a:ext cx="1410507" cy="121137"/>
            </a:xfrm>
            <a:prstGeom prst="rect">
              <a:avLst/>
            </a:prstGeom>
            <a:solidFill>
              <a:srgbClr val="2E75B6">
                <a:alpha val="100000"/>
              </a:srgbClr>
            </a:solidFill>
          </p:spPr>
          <p:txBody>
            <a:bodyPr/>
            <a:lstStyle/>
            <a:p>
              <a:endParaRPr/>
            </a:p>
          </p:txBody>
        </p:sp>
        <p:sp>
          <p:nvSpPr>
            <p:cNvPr id="23" name="rc12">
              <a:extLst>
                <a:ext uri="{FF2B5EF4-FFF2-40B4-BE49-F238E27FC236}">
                  <a16:creationId xmlns:a16="http://schemas.microsoft.com/office/drawing/2014/main" id="{64189150-4632-0C4D-2FC5-E9E0F6D6E498}"/>
                </a:ext>
              </a:extLst>
            </p:cNvPr>
            <p:cNvSpPr/>
            <p:nvPr/>
          </p:nvSpPr>
          <p:spPr>
            <a:xfrm>
              <a:off x="3424313" y="2017237"/>
              <a:ext cx="1086996" cy="121137"/>
            </a:xfrm>
            <a:prstGeom prst="rect">
              <a:avLst/>
            </a:prstGeom>
            <a:solidFill>
              <a:srgbClr val="2E75B6">
                <a:alpha val="100000"/>
              </a:srgbClr>
            </a:solidFill>
          </p:spPr>
          <p:txBody>
            <a:bodyPr/>
            <a:lstStyle/>
            <a:p>
              <a:endParaRPr/>
            </a:p>
          </p:txBody>
        </p:sp>
        <p:sp>
          <p:nvSpPr>
            <p:cNvPr id="24" name="rc13">
              <a:extLst>
                <a:ext uri="{FF2B5EF4-FFF2-40B4-BE49-F238E27FC236}">
                  <a16:creationId xmlns:a16="http://schemas.microsoft.com/office/drawing/2014/main" id="{26077E7C-CE8B-EF38-7B36-8D775CD743B1}"/>
                </a:ext>
              </a:extLst>
            </p:cNvPr>
            <p:cNvSpPr/>
            <p:nvPr/>
          </p:nvSpPr>
          <p:spPr>
            <a:xfrm>
              <a:off x="3424313" y="3713161"/>
              <a:ext cx="181166" cy="121137"/>
            </a:xfrm>
            <a:prstGeom prst="rect">
              <a:avLst/>
            </a:prstGeom>
            <a:solidFill>
              <a:srgbClr val="2E75B6">
                <a:alpha val="100000"/>
              </a:srgbClr>
            </a:solidFill>
          </p:spPr>
          <p:txBody>
            <a:bodyPr/>
            <a:lstStyle/>
            <a:p>
              <a:endParaRPr/>
            </a:p>
          </p:txBody>
        </p:sp>
        <p:sp>
          <p:nvSpPr>
            <p:cNvPr id="25" name="rc14">
              <a:extLst>
                <a:ext uri="{FF2B5EF4-FFF2-40B4-BE49-F238E27FC236}">
                  <a16:creationId xmlns:a16="http://schemas.microsoft.com/office/drawing/2014/main" id="{DD195FC9-4612-A279-1343-C648FA53A39F}"/>
                </a:ext>
              </a:extLst>
            </p:cNvPr>
            <p:cNvSpPr/>
            <p:nvPr/>
          </p:nvSpPr>
          <p:spPr>
            <a:xfrm>
              <a:off x="3424313" y="3228611"/>
              <a:ext cx="388213" cy="121137"/>
            </a:xfrm>
            <a:prstGeom prst="rect">
              <a:avLst/>
            </a:prstGeom>
            <a:solidFill>
              <a:srgbClr val="2E75B6">
                <a:alpha val="100000"/>
              </a:srgbClr>
            </a:solidFill>
          </p:spPr>
          <p:txBody>
            <a:bodyPr/>
            <a:lstStyle/>
            <a:p>
              <a:endParaRPr/>
            </a:p>
          </p:txBody>
        </p:sp>
        <p:sp>
          <p:nvSpPr>
            <p:cNvPr id="26" name="rc15">
              <a:extLst>
                <a:ext uri="{FF2B5EF4-FFF2-40B4-BE49-F238E27FC236}">
                  <a16:creationId xmlns:a16="http://schemas.microsoft.com/office/drawing/2014/main" id="{547DCA35-81C5-AB07-82A5-C0A6E6AE1C62}"/>
                </a:ext>
              </a:extLst>
            </p:cNvPr>
            <p:cNvSpPr/>
            <p:nvPr/>
          </p:nvSpPr>
          <p:spPr>
            <a:xfrm>
              <a:off x="3424313" y="2259511"/>
              <a:ext cx="543498" cy="121137"/>
            </a:xfrm>
            <a:prstGeom prst="rect">
              <a:avLst/>
            </a:prstGeom>
            <a:solidFill>
              <a:srgbClr val="2E75B6">
                <a:alpha val="100000"/>
              </a:srgbClr>
            </a:solidFill>
          </p:spPr>
          <p:txBody>
            <a:bodyPr/>
            <a:lstStyle/>
            <a:p>
              <a:endParaRPr/>
            </a:p>
          </p:txBody>
        </p:sp>
        <p:sp>
          <p:nvSpPr>
            <p:cNvPr id="27" name="rc16">
              <a:extLst>
                <a:ext uri="{FF2B5EF4-FFF2-40B4-BE49-F238E27FC236}">
                  <a16:creationId xmlns:a16="http://schemas.microsoft.com/office/drawing/2014/main" id="{0C12A588-3D51-EB75-96B1-3E3A79B8FE5B}"/>
                </a:ext>
              </a:extLst>
            </p:cNvPr>
            <p:cNvSpPr/>
            <p:nvPr/>
          </p:nvSpPr>
          <p:spPr>
            <a:xfrm>
              <a:off x="3424313" y="2986336"/>
              <a:ext cx="414094" cy="121137"/>
            </a:xfrm>
            <a:prstGeom prst="rect">
              <a:avLst/>
            </a:prstGeom>
            <a:solidFill>
              <a:srgbClr val="2E75B6">
                <a:alpha val="100000"/>
              </a:srgbClr>
            </a:solidFill>
          </p:spPr>
          <p:txBody>
            <a:bodyPr/>
            <a:lstStyle/>
            <a:p>
              <a:endParaRPr/>
            </a:p>
          </p:txBody>
        </p:sp>
        <p:sp>
          <p:nvSpPr>
            <p:cNvPr id="28" name="rc17">
              <a:extLst>
                <a:ext uri="{FF2B5EF4-FFF2-40B4-BE49-F238E27FC236}">
                  <a16:creationId xmlns:a16="http://schemas.microsoft.com/office/drawing/2014/main" id="{944B1AC0-ADD5-A52F-9573-D0B0E512019D}"/>
                </a:ext>
              </a:extLst>
            </p:cNvPr>
            <p:cNvSpPr/>
            <p:nvPr/>
          </p:nvSpPr>
          <p:spPr>
            <a:xfrm>
              <a:off x="3424313" y="3470886"/>
              <a:ext cx="232927" cy="121137"/>
            </a:xfrm>
            <a:prstGeom prst="rect">
              <a:avLst/>
            </a:prstGeom>
            <a:solidFill>
              <a:srgbClr val="2E75B6">
                <a:alpha val="100000"/>
              </a:srgbClr>
            </a:solidFill>
          </p:spPr>
          <p:txBody>
            <a:bodyPr/>
            <a:lstStyle/>
            <a:p>
              <a:endParaRPr/>
            </a:p>
          </p:txBody>
        </p:sp>
        <p:sp>
          <p:nvSpPr>
            <p:cNvPr id="29" name="rc18">
              <a:extLst>
                <a:ext uri="{FF2B5EF4-FFF2-40B4-BE49-F238E27FC236}">
                  <a16:creationId xmlns:a16="http://schemas.microsoft.com/office/drawing/2014/main" id="{060E69FB-858C-C494-0E11-E09116C1153A}"/>
                </a:ext>
              </a:extLst>
            </p:cNvPr>
            <p:cNvSpPr/>
            <p:nvPr/>
          </p:nvSpPr>
          <p:spPr>
            <a:xfrm>
              <a:off x="3424313" y="1532687"/>
              <a:ext cx="3351573" cy="121137"/>
            </a:xfrm>
            <a:prstGeom prst="rect">
              <a:avLst/>
            </a:prstGeom>
            <a:solidFill>
              <a:srgbClr val="2E75B6">
                <a:alpha val="100000"/>
              </a:srgbClr>
            </a:solidFill>
          </p:spPr>
          <p:txBody>
            <a:bodyPr/>
            <a:lstStyle/>
            <a:p>
              <a:endParaRPr/>
            </a:p>
          </p:txBody>
        </p:sp>
        <p:sp>
          <p:nvSpPr>
            <p:cNvPr id="30" name="rc19">
              <a:extLst>
                <a:ext uri="{FF2B5EF4-FFF2-40B4-BE49-F238E27FC236}">
                  <a16:creationId xmlns:a16="http://schemas.microsoft.com/office/drawing/2014/main" id="{28ABC935-EF0A-3228-B324-DB353336290F}"/>
                </a:ext>
              </a:extLst>
            </p:cNvPr>
            <p:cNvSpPr/>
            <p:nvPr/>
          </p:nvSpPr>
          <p:spPr>
            <a:xfrm>
              <a:off x="3424313" y="2501786"/>
              <a:ext cx="517617" cy="121137"/>
            </a:xfrm>
            <a:prstGeom prst="rect">
              <a:avLst/>
            </a:prstGeom>
            <a:solidFill>
              <a:srgbClr val="2E75B6">
                <a:alpha val="100000"/>
              </a:srgbClr>
            </a:solidFill>
          </p:spPr>
          <p:txBody>
            <a:bodyPr/>
            <a:lstStyle/>
            <a:p>
              <a:endParaRPr/>
            </a:p>
          </p:txBody>
        </p:sp>
        <p:sp>
          <p:nvSpPr>
            <p:cNvPr id="31" name="rc20">
              <a:extLst>
                <a:ext uri="{FF2B5EF4-FFF2-40B4-BE49-F238E27FC236}">
                  <a16:creationId xmlns:a16="http://schemas.microsoft.com/office/drawing/2014/main" id="{CAE04BB5-8277-8B3B-F8B2-B60DD03ECB6A}"/>
                </a:ext>
              </a:extLst>
            </p:cNvPr>
            <p:cNvSpPr/>
            <p:nvPr/>
          </p:nvSpPr>
          <p:spPr>
            <a:xfrm>
              <a:off x="3424313" y="2744061"/>
              <a:ext cx="427034" cy="121137"/>
            </a:xfrm>
            <a:prstGeom prst="rect">
              <a:avLst/>
            </a:prstGeom>
            <a:solidFill>
              <a:srgbClr val="2E75B6">
                <a:alpha val="100000"/>
              </a:srgbClr>
            </a:solidFill>
          </p:spPr>
          <p:txBody>
            <a:bodyPr/>
            <a:lstStyle/>
            <a:p>
              <a:endParaRPr/>
            </a:p>
          </p:txBody>
        </p:sp>
        <p:sp>
          <p:nvSpPr>
            <p:cNvPr id="32" name="rc21">
              <a:extLst>
                <a:ext uri="{FF2B5EF4-FFF2-40B4-BE49-F238E27FC236}">
                  <a16:creationId xmlns:a16="http://schemas.microsoft.com/office/drawing/2014/main" id="{2E2A534B-264B-3D66-D0D0-0636D15BAE34}"/>
                </a:ext>
              </a:extLst>
            </p:cNvPr>
            <p:cNvSpPr/>
            <p:nvPr/>
          </p:nvSpPr>
          <p:spPr>
            <a:xfrm>
              <a:off x="3424313" y="3955436"/>
              <a:ext cx="129404" cy="121137"/>
            </a:xfrm>
            <a:prstGeom prst="rect">
              <a:avLst/>
            </a:prstGeom>
            <a:solidFill>
              <a:srgbClr val="2E75B6">
                <a:alpha val="100000"/>
              </a:srgbClr>
            </a:solidFill>
          </p:spPr>
          <p:txBody>
            <a:bodyPr/>
            <a:lstStyle/>
            <a:p>
              <a:endParaRPr/>
            </a:p>
          </p:txBody>
        </p:sp>
        <p:sp>
          <p:nvSpPr>
            <p:cNvPr id="33" name="tx22">
              <a:extLst>
                <a:ext uri="{FF2B5EF4-FFF2-40B4-BE49-F238E27FC236}">
                  <a16:creationId xmlns:a16="http://schemas.microsoft.com/office/drawing/2014/main" id="{C99A1C10-203C-BB99-4361-39C9C9F0577C}"/>
                </a:ext>
              </a:extLst>
            </p:cNvPr>
            <p:cNvSpPr/>
            <p:nvPr/>
          </p:nvSpPr>
          <p:spPr>
            <a:xfrm>
              <a:off x="7842036" y="1298610"/>
              <a:ext cx="233924"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341</a:t>
              </a:r>
            </a:p>
          </p:txBody>
        </p:sp>
        <p:sp>
          <p:nvSpPr>
            <p:cNvPr id="34" name="tx23">
              <a:extLst>
                <a:ext uri="{FF2B5EF4-FFF2-40B4-BE49-F238E27FC236}">
                  <a16:creationId xmlns:a16="http://schemas.microsoft.com/office/drawing/2014/main" id="{5F6F11EF-C40E-68BF-92F7-4912FB0FEC66}"/>
                </a:ext>
              </a:extLst>
            </p:cNvPr>
            <p:cNvSpPr/>
            <p:nvPr/>
          </p:nvSpPr>
          <p:spPr>
            <a:xfrm>
              <a:off x="4839854" y="1783228"/>
              <a:ext cx="233924"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109</a:t>
              </a:r>
            </a:p>
          </p:txBody>
        </p:sp>
        <p:sp>
          <p:nvSpPr>
            <p:cNvPr id="35" name="tx24">
              <a:extLst>
                <a:ext uri="{FF2B5EF4-FFF2-40B4-BE49-F238E27FC236}">
                  <a16:creationId xmlns:a16="http://schemas.microsoft.com/office/drawing/2014/main" id="{434A6476-18D8-E8BC-8648-B531F5D5740A}"/>
                </a:ext>
              </a:extLst>
            </p:cNvPr>
            <p:cNvSpPr/>
            <p:nvPr/>
          </p:nvSpPr>
          <p:spPr>
            <a:xfrm>
              <a:off x="4536858" y="2025503"/>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84</a:t>
              </a:r>
            </a:p>
          </p:txBody>
        </p:sp>
        <p:sp>
          <p:nvSpPr>
            <p:cNvPr id="36" name="tx25">
              <a:extLst>
                <a:ext uri="{FF2B5EF4-FFF2-40B4-BE49-F238E27FC236}">
                  <a16:creationId xmlns:a16="http://schemas.microsoft.com/office/drawing/2014/main" id="{3DA08177-71A6-1EE9-547F-9B2AF2544B61}"/>
                </a:ext>
              </a:extLst>
            </p:cNvPr>
            <p:cNvSpPr/>
            <p:nvPr/>
          </p:nvSpPr>
          <p:spPr>
            <a:xfrm>
              <a:off x="3631028" y="3723138"/>
              <a:ext cx="155949"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14</a:t>
              </a:r>
            </a:p>
          </p:txBody>
        </p:sp>
        <p:sp>
          <p:nvSpPr>
            <p:cNvPr id="37" name="tx26">
              <a:extLst>
                <a:ext uri="{FF2B5EF4-FFF2-40B4-BE49-F238E27FC236}">
                  <a16:creationId xmlns:a16="http://schemas.microsoft.com/office/drawing/2014/main" id="{E8F2675F-F49B-0BF8-E532-84458AC909D6}"/>
                </a:ext>
              </a:extLst>
            </p:cNvPr>
            <p:cNvSpPr/>
            <p:nvPr/>
          </p:nvSpPr>
          <p:spPr>
            <a:xfrm>
              <a:off x="3838075" y="3236809"/>
              <a:ext cx="155949"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30</a:t>
              </a:r>
            </a:p>
          </p:txBody>
        </p:sp>
        <p:sp>
          <p:nvSpPr>
            <p:cNvPr id="38" name="tx27">
              <a:extLst>
                <a:ext uri="{FF2B5EF4-FFF2-40B4-BE49-F238E27FC236}">
                  <a16:creationId xmlns:a16="http://schemas.microsoft.com/office/drawing/2014/main" id="{D3D9621C-025A-A1E0-A7B6-6D332E9BF283}"/>
                </a:ext>
              </a:extLst>
            </p:cNvPr>
            <p:cNvSpPr/>
            <p:nvPr/>
          </p:nvSpPr>
          <p:spPr>
            <a:xfrm>
              <a:off x="3993360" y="2269489"/>
              <a:ext cx="155949"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42</a:t>
              </a:r>
            </a:p>
          </p:txBody>
        </p:sp>
        <p:sp>
          <p:nvSpPr>
            <p:cNvPr id="39" name="tx28">
              <a:extLst>
                <a:ext uri="{FF2B5EF4-FFF2-40B4-BE49-F238E27FC236}">
                  <a16:creationId xmlns:a16="http://schemas.microsoft.com/office/drawing/2014/main" id="{54BF8F8F-846F-CE60-9C4A-8B7172091CD9}"/>
                </a:ext>
              </a:extLst>
            </p:cNvPr>
            <p:cNvSpPr/>
            <p:nvPr/>
          </p:nvSpPr>
          <p:spPr>
            <a:xfrm>
              <a:off x="3863955" y="2994534"/>
              <a:ext cx="155949"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32</a:t>
              </a:r>
            </a:p>
          </p:txBody>
        </p:sp>
        <p:sp>
          <p:nvSpPr>
            <p:cNvPr id="40" name="tx29">
              <a:extLst>
                <a:ext uri="{FF2B5EF4-FFF2-40B4-BE49-F238E27FC236}">
                  <a16:creationId xmlns:a16="http://schemas.microsoft.com/office/drawing/2014/main" id="{91909744-E35A-BDAF-632B-55BDCA97AD87}"/>
                </a:ext>
              </a:extLst>
            </p:cNvPr>
            <p:cNvSpPr/>
            <p:nvPr/>
          </p:nvSpPr>
          <p:spPr>
            <a:xfrm>
              <a:off x="3682789" y="3479152"/>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18</a:t>
              </a:r>
            </a:p>
          </p:txBody>
        </p:sp>
        <p:sp>
          <p:nvSpPr>
            <p:cNvPr id="41" name="tx30">
              <a:extLst>
                <a:ext uri="{FF2B5EF4-FFF2-40B4-BE49-F238E27FC236}">
                  <a16:creationId xmlns:a16="http://schemas.microsoft.com/office/drawing/2014/main" id="{560ABD17-1FA7-2A10-8D33-CEA718E6E272}"/>
                </a:ext>
              </a:extLst>
            </p:cNvPr>
            <p:cNvSpPr/>
            <p:nvPr/>
          </p:nvSpPr>
          <p:spPr>
            <a:xfrm>
              <a:off x="6780920" y="1540953"/>
              <a:ext cx="233924"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259</a:t>
              </a:r>
            </a:p>
          </p:txBody>
        </p:sp>
        <p:sp>
          <p:nvSpPr>
            <p:cNvPr id="42" name="tx31">
              <a:extLst>
                <a:ext uri="{FF2B5EF4-FFF2-40B4-BE49-F238E27FC236}">
                  <a16:creationId xmlns:a16="http://schemas.microsoft.com/office/drawing/2014/main" id="{5235AAB5-44EC-1881-268C-B09BD3767AC7}"/>
                </a:ext>
              </a:extLst>
            </p:cNvPr>
            <p:cNvSpPr/>
            <p:nvPr/>
          </p:nvSpPr>
          <p:spPr>
            <a:xfrm>
              <a:off x="3967479" y="2510052"/>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40</a:t>
              </a:r>
            </a:p>
          </p:txBody>
        </p:sp>
        <p:sp>
          <p:nvSpPr>
            <p:cNvPr id="43" name="tx32">
              <a:extLst>
                <a:ext uri="{FF2B5EF4-FFF2-40B4-BE49-F238E27FC236}">
                  <a16:creationId xmlns:a16="http://schemas.microsoft.com/office/drawing/2014/main" id="{2E2219ED-5202-9348-80AE-011A94678A14}"/>
                </a:ext>
              </a:extLst>
            </p:cNvPr>
            <p:cNvSpPr/>
            <p:nvPr/>
          </p:nvSpPr>
          <p:spPr>
            <a:xfrm>
              <a:off x="3876896" y="2752259"/>
              <a:ext cx="155949"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33</a:t>
              </a:r>
            </a:p>
          </p:txBody>
        </p:sp>
        <p:sp>
          <p:nvSpPr>
            <p:cNvPr id="44" name="tx33">
              <a:extLst>
                <a:ext uri="{FF2B5EF4-FFF2-40B4-BE49-F238E27FC236}">
                  <a16:creationId xmlns:a16="http://schemas.microsoft.com/office/drawing/2014/main" id="{6E172AE0-D40F-BB41-D14E-F1524E9792EF}"/>
                </a:ext>
              </a:extLst>
            </p:cNvPr>
            <p:cNvSpPr/>
            <p:nvPr/>
          </p:nvSpPr>
          <p:spPr>
            <a:xfrm>
              <a:off x="3579266" y="3963702"/>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10</a:t>
              </a:r>
            </a:p>
          </p:txBody>
        </p:sp>
        <p:sp>
          <p:nvSpPr>
            <p:cNvPr id="45" name="rc34">
              <a:extLst>
                <a:ext uri="{FF2B5EF4-FFF2-40B4-BE49-F238E27FC236}">
                  <a16:creationId xmlns:a16="http://schemas.microsoft.com/office/drawing/2014/main" id="{21A1D5D1-AC80-6EED-EF93-CC2A2F76D5A0}"/>
                </a:ext>
              </a:extLst>
            </p:cNvPr>
            <p:cNvSpPr/>
            <p:nvPr/>
          </p:nvSpPr>
          <p:spPr>
            <a:xfrm>
              <a:off x="3424313" y="1205616"/>
              <a:ext cx="4742024" cy="2955753"/>
            </a:xfrm>
            <a:prstGeom prst="rect">
              <a:avLst/>
            </a:prstGeom>
            <a:ln w="12318" cap="rnd">
              <a:solidFill>
                <a:srgbClr val="000000">
                  <a:alpha val="100000"/>
                </a:srgbClr>
              </a:solidFill>
              <a:prstDash val="solid"/>
              <a:round/>
            </a:ln>
          </p:spPr>
          <p:txBody>
            <a:bodyPr/>
            <a:lstStyle/>
            <a:p>
              <a:endParaRPr/>
            </a:p>
          </p:txBody>
        </p:sp>
        <p:sp>
          <p:nvSpPr>
            <p:cNvPr id="46" name="tx35">
              <a:extLst>
                <a:ext uri="{FF2B5EF4-FFF2-40B4-BE49-F238E27FC236}">
                  <a16:creationId xmlns:a16="http://schemas.microsoft.com/office/drawing/2014/main" id="{09014190-C25F-E1D7-5DC8-A2912133BEA9}"/>
                </a:ext>
              </a:extLst>
            </p:cNvPr>
            <p:cNvSpPr/>
            <p:nvPr/>
          </p:nvSpPr>
          <p:spPr>
            <a:xfrm>
              <a:off x="1399543" y="3893715"/>
              <a:ext cx="2004776" cy="11763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National Institute on Minority Health</a:t>
              </a:r>
            </a:p>
          </p:txBody>
        </p:sp>
        <p:sp>
          <p:nvSpPr>
            <p:cNvPr id="47" name="tx36">
              <a:extLst>
                <a:ext uri="{FF2B5EF4-FFF2-40B4-BE49-F238E27FC236}">
                  <a16:creationId xmlns:a16="http://schemas.microsoft.com/office/drawing/2014/main" id="{EA186089-760F-C365-3D9B-CAE98F406732}"/>
                </a:ext>
              </a:extLst>
            </p:cNvPr>
            <p:cNvSpPr/>
            <p:nvPr/>
          </p:nvSpPr>
          <p:spPr>
            <a:xfrm>
              <a:off x="2161915" y="4032363"/>
              <a:ext cx="1242404" cy="116147"/>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and Health Disparities</a:t>
              </a:r>
            </a:p>
          </p:txBody>
        </p:sp>
        <p:sp>
          <p:nvSpPr>
            <p:cNvPr id="48" name="tx37">
              <a:extLst>
                <a:ext uri="{FF2B5EF4-FFF2-40B4-BE49-F238E27FC236}">
                  <a16:creationId xmlns:a16="http://schemas.microsoft.com/office/drawing/2014/main" id="{11624891-6656-D9B8-64DE-09C5F5960A7E}"/>
                </a:ext>
              </a:extLst>
            </p:cNvPr>
            <p:cNvSpPr/>
            <p:nvPr/>
          </p:nvSpPr>
          <p:spPr>
            <a:xfrm>
              <a:off x="1094322" y="3721184"/>
              <a:ext cx="2152984" cy="9407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Patient-Centered Outcomes Research</a:t>
              </a:r>
              <a:r>
                <a:rPr lang="en-US" sz="1000">
                  <a:solidFill>
                    <a:srgbClr val="000000">
                      <a:alpha val="100000"/>
                    </a:srgbClr>
                  </a:solidFill>
                  <a:cs typeface="Arial"/>
                </a:rPr>
                <a:t> Institute</a:t>
              </a:r>
              <a:endParaRPr sz="1000">
                <a:solidFill>
                  <a:srgbClr val="000000">
                    <a:alpha val="100000"/>
                  </a:srgbClr>
                </a:solidFill>
                <a:cs typeface="Arial"/>
              </a:endParaRPr>
            </a:p>
          </p:txBody>
        </p:sp>
        <p:sp>
          <p:nvSpPr>
            <p:cNvPr id="50" name="tx39">
              <a:extLst>
                <a:ext uri="{FF2B5EF4-FFF2-40B4-BE49-F238E27FC236}">
                  <a16:creationId xmlns:a16="http://schemas.microsoft.com/office/drawing/2014/main" id="{39A5A4B7-4D84-337F-8B1C-140919A44E26}"/>
                </a:ext>
              </a:extLst>
            </p:cNvPr>
            <p:cNvSpPr/>
            <p:nvPr/>
          </p:nvSpPr>
          <p:spPr>
            <a:xfrm>
              <a:off x="1346599" y="3394452"/>
              <a:ext cx="1863762" cy="11918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Eunice Kennedy Shriver National</a:t>
              </a:r>
              <a:r>
                <a:rPr lang="en-US" sz="1000">
                  <a:solidFill>
                    <a:srgbClr val="000000">
                      <a:alpha val="100000"/>
                    </a:srgbClr>
                  </a:solidFill>
                  <a:cs typeface="Arial"/>
                </a:rPr>
                <a:t> Institute</a:t>
              </a:r>
              <a:endParaRPr sz="1000">
                <a:solidFill>
                  <a:srgbClr val="000000">
                    <a:alpha val="100000"/>
                  </a:srgbClr>
                </a:solidFill>
                <a:cs typeface="Arial"/>
              </a:endParaRPr>
            </a:p>
          </p:txBody>
        </p:sp>
        <p:sp>
          <p:nvSpPr>
            <p:cNvPr id="60" name="tx40">
              <a:extLst>
                <a:ext uri="{FF2B5EF4-FFF2-40B4-BE49-F238E27FC236}">
                  <a16:creationId xmlns:a16="http://schemas.microsoft.com/office/drawing/2014/main" id="{3F17D507-B5BD-F4B0-C60A-2C6C1DBA2EAA}"/>
                </a:ext>
              </a:extLst>
            </p:cNvPr>
            <p:cNvSpPr/>
            <p:nvPr/>
          </p:nvSpPr>
          <p:spPr>
            <a:xfrm>
              <a:off x="1307059" y="3510607"/>
              <a:ext cx="2004900" cy="9400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of Child Health and Human</a:t>
              </a:r>
              <a:r>
                <a:rPr lang="en-US" sz="1000">
                  <a:solidFill>
                    <a:srgbClr val="000000">
                      <a:alpha val="100000"/>
                    </a:srgbClr>
                  </a:solidFill>
                  <a:cs typeface="Arial"/>
                </a:rPr>
                <a:t> Development</a:t>
              </a:r>
              <a:endParaRPr sz="1000">
                <a:solidFill>
                  <a:srgbClr val="000000">
                    <a:alpha val="100000"/>
                  </a:srgbClr>
                </a:solidFill>
                <a:cs typeface="Arial"/>
              </a:endParaRPr>
            </a:p>
          </p:txBody>
        </p:sp>
        <p:sp>
          <p:nvSpPr>
            <p:cNvPr id="94" name="tx42">
              <a:extLst>
                <a:ext uri="{FF2B5EF4-FFF2-40B4-BE49-F238E27FC236}">
                  <a16:creationId xmlns:a16="http://schemas.microsoft.com/office/drawing/2014/main" id="{8CF40B36-FA8C-4DC0-5D8D-DDF5E41F2897}"/>
                </a:ext>
              </a:extLst>
            </p:cNvPr>
            <p:cNvSpPr/>
            <p:nvPr/>
          </p:nvSpPr>
          <p:spPr>
            <a:xfrm>
              <a:off x="1344417" y="3173657"/>
              <a:ext cx="2216918" cy="92397"/>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National Institute on Alcohol Abuse</a:t>
              </a:r>
            </a:p>
          </p:txBody>
        </p:sp>
        <p:sp>
          <p:nvSpPr>
            <p:cNvPr id="97" name="tx43">
              <a:extLst>
                <a:ext uri="{FF2B5EF4-FFF2-40B4-BE49-F238E27FC236}">
                  <a16:creationId xmlns:a16="http://schemas.microsoft.com/office/drawing/2014/main" id="{59FA0FB8-2E88-0E5F-D4B5-DF364E7CE82F}"/>
                </a:ext>
              </a:extLst>
            </p:cNvPr>
            <p:cNvSpPr/>
            <p:nvPr/>
          </p:nvSpPr>
          <p:spPr>
            <a:xfrm>
              <a:off x="2670212" y="3283109"/>
              <a:ext cx="614040" cy="92397"/>
            </a:xfrm>
            <a:prstGeom prst="rect">
              <a:avLst/>
            </a:prstGeom>
            <a:noFill/>
          </p:spPr>
          <p:txBody>
            <a:bodyPr wrap="none" lIns="0" tIns="0" rIns="0" bIns="0" anchor="ctr" anchorCtr="1"/>
            <a:lstStyle/>
            <a:p>
              <a:pPr marL="0" marR="0" indent="0" algn="l">
                <a:lnSpc>
                  <a:spcPts val="1000"/>
                </a:lnSpc>
                <a:spcBef>
                  <a:spcPts val="0"/>
                </a:spcBef>
                <a:spcAft>
                  <a:spcPts val="0"/>
                </a:spcAft>
              </a:pPr>
              <a:r>
                <a:rPr lang="en-US" sz="1000">
                  <a:solidFill>
                    <a:srgbClr val="000000">
                      <a:alpha val="100000"/>
                    </a:srgbClr>
                  </a:solidFill>
                  <a:cs typeface="Arial"/>
                </a:rPr>
                <a:t>and </a:t>
              </a:r>
              <a:r>
                <a:rPr sz="1000">
                  <a:solidFill>
                    <a:srgbClr val="000000">
                      <a:alpha val="100000"/>
                    </a:srgbClr>
                  </a:solidFill>
                  <a:cs typeface="Arial"/>
                </a:rPr>
                <a:t>Alcoholism</a:t>
              </a:r>
            </a:p>
          </p:txBody>
        </p:sp>
        <p:sp>
          <p:nvSpPr>
            <p:cNvPr id="101" name="tx44">
              <a:extLst>
                <a:ext uri="{FF2B5EF4-FFF2-40B4-BE49-F238E27FC236}">
                  <a16:creationId xmlns:a16="http://schemas.microsoft.com/office/drawing/2014/main" id="{88648F23-41F5-56B8-0411-4C9A2B10E0BF}"/>
                </a:ext>
              </a:extLst>
            </p:cNvPr>
            <p:cNvSpPr/>
            <p:nvPr/>
          </p:nvSpPr>
          <p:spPr>
            <a:xfrm>
              <a:off x="1594315" y="2974723"/>
              <a:ext cx="1828477" cy="11763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National Institute on Drug Abuse</a:t>
              </a:r>
            </a:p>
          </p:txBody>
        </p:sp>
        <p:sp>
          <p:nvSpPr>
            <p:cNvPr id="105" name="tx45">
              <a:extLst>
                <a:ext uri="{FF2B5EF4-FFF2-40B4-BE49-F238E27FC236}">
                  <a16:creationId xmlns:a16="http://schemas.microsoft.com/office/drawing/2014/main" id="{7F76FA3B-E320-98FA-07FA-799675A4AE14}"/>
                </a:ext>
              </a:extLst>
            </p:cNvPr>
            <p:cNvSpPr/>
            <p:nvPr/>
          </p:nvSpPr>
          <p:spPr>
            <a:xfrm>
              <a:off x="1458875" y="2761445"/>
              <a:ext cx="1659123" cy="93947"/>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National Institute of Food and</a:t>
              </a:r>
              <a:r>
                <a:rPr lang="en-US" sz="1000">
                  <a:solidFill>
                    <a:srgbClr val="000000">
                      <a:alpha val="100000"/>
                    </a:srgbClr>
                  </a:solidFill>
                  <a:cs typeface="Arial"/>
                </a:rPr>
                <a:t> Agriculture</a:t>
              </a:r>
              <a:endParaRPr sz="1000">
                <a:solidFill>
                  <a:srgbClr val="000000">
                    <a:alpha val="100000"/>
                  </a:srgbClr>
                </a:solidFill>
                <a:cs typeface="Arial"/>
              </a:endParaRPr>
            </a:p>
          </p:txBody>
        </p:sp>
        <p:sp>
          <p:nvSpPr>
            <p:cNvPr id="118" name="tx47">
              <a:extLst>
                <a:ext uri="{FF2B5EF4-FFF2-40B4-BE49-F238E27FC236}">
                  <a16:creationId xmlns:a16="http://schemas.microsoft.com/office/drawing/2014/main" id="{82F645FF-BCF6-44E5-BB1B-2219AF1E68ED}"/>
                </a:ext>
              </a:extLst>
            </p:cNvPr>
            <p:cNvSpPr/>
            <p:nvPr/>
          </p:nvSpPr>
          <p:spPr>
            <a:xfrm>
              <a:off x="1538051" y="2455594"/>
              <a:ext cx="1884660" cy="11918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Congressionally Directed Medical</a:t>
              </a:r>
            </a:p>
          </p:txBody>
        </p:sp>
        <p:sp>
          <p:nvSpPr>
            <p:cNvPr id="119" name="tx48">
              <a:extLst>
                <a:ext uri="{FF2B5EF4-FFF2-40B4-BE49-F238E27FC236}">
                  <a16:creationId xmlns:a16="http://schemas.microsoft.com/office/drawing/2014/main" id="{901F1672-7DAA-20ED-6E36-B3F125177CAE}"/>
                </a:ext>
              </a:extLst>
            </p:cNvPr>
            <p:cNvSpPr/>
            <p:nvPr/>
          </p:nvSpPr>
          <p:spPr>
            <a:xfrm>
              <a:off x="2275025" y="2567989"/>
              <a:ext cx="1129295" cy="11763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Research Programs</a:t>
              </a:r>
            </a:p>
          </p:txBody>
        </p:sp>
        <p:sp>
          <p:nvSpPr>
            <p:cNvPr id="120" name="tx49">
              <a:extLst>
                <a:ext uri="{FF2B5EF4-FFF2-40B4-BE49-F238E27FC236}">
                  <a16:creationId xmlns:a16="http://schemas.microsoft.com/office/drawing/2014/main" id="{9DD9FF70-4F57-BD94-0B1C-CE53A9864445}"/>
                </a:ext>
              </a:extLst>
            </p:cNvPr>
            <p:cNvSpPr/>
            <p:nvPr/>
          </p:nvSpPr>
          <p:spPr>
            <a:xfrm>
              <a:off x="1340973" y="2186980"/>
              <a:ext cx="2054200" cy="11918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National Center for Injury Prevention</a:t>
              </a:r>
            </a:p>
          </p:txBody>
        </p:sp>
        <p:sp>
          <p:nvSpPr>
            <p:cNvPr id="121" name="tx50">
              <a:extLst>
                <a:ext uri="{FF2B5EF4-FFF2-40B4-BE49-F238E27FC236}">
                  <a16:creationId xmlns:a16="http://schemas.microsoft.com/office/drawing/2014/main" id="{097FA17A-0869-636B-6AC7-98EA393B1B28}"/>
                </a:ext>
              </a:extLst>
            </p:cNvPr>
            <p:cNvSpPr/>
            <p:nvPr/>
          </p:nvSpPr>
          <p:spPr>
            <a:xfrm>
              <a:off x="2689759" y="2321538"/>
              <a:ext cx="656580" cy="9400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and Control</a:t>
              </a:r>
            </a:p>
          </p:txBody>
        </p:sp>
        <p:sp>
          <p:nvSpPr>
            <p:cNvPr id="122" name="tx51">
              <a:extLst>
                <a:ext uri="{FF2B5EF4-FFF2-40B4-BE49-F238E27FC236}">
                  <a16:creationId xmlns:a16="http://schemas.microsoft.com/office/drawing/2014/main" id="{D8021E21-F513-60F3-8C4E-69AB3C24F7C6}"/>
                </a:ext>
              </a:extLst>
            </p:cNvPr>
            <p:cNvSpPr/>
            <p:nvPr/>
          </p:nvSpPr>
          <p:spPr>
            <a:xfrm>
              <a:off x="1311675" y="2006207"/>
              <a:ext cx="1842492" cy="9400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American Foundation for Suicide</a:t>
              </a:r>
              <a:r>
                <a:rPr lang="en-US" sz="1000">
                  <a:solidFill>
                    <a:srgbClr val="000000">
                      <a:alpha val="100000"/>
                    </a:srgbClr>
                  </a:solidFill>
                  <a:cs typeface="Arial"/>
                </a:rPr>
                <a:t> Prevention</a:t>
              </a:r>
              <a:endParaRPr sz="1000">
                <a:solidFill>
                  <a:srgbClr val="000000">
                    <a:alpha val="100000"/>
                  </a:srgbClr>
                </a:solidFill>
                <a:cs typeface="Arial"/>
              </a:endParaRPr>
            </a:p>
          </p:txBody>
        </p:sp>
        <p:sp>
          <p:nvSpPr>
            <p:cNvPr id="124" name="tx53">
              <a:extLst>
                <a:ext uri="{FF2B5EF4-FFF2-40B4-BE49-F238E27FC236}">
                  <a16:creationId xmlns:a16="http://schemas.microsoft.com/office/drawing/2014/main" id="{197FD7B9-56FD-572F-77E1-9859A6B4D71F}"/>
                </a:ext>
              </a:extLst>
            </p:cNvPr>
            <p:cNvSpPr/>
            <p:nvPr/>
          </p:nvSpPr>
          <p:spPr>
            <a:xfrm>
              <a:off x="1111085" y="1767769"/>
              <a:ext cx="2146039" cy="117698"/>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United States Department of Veterans</a:t>
              </a:r>
              <a:r>
                <a:rPr lang="en-US" sz="1000">
                  <a:solidFill>
                    <a:srgbClr val="000000">
                      <a:alpha val="100000"/>
                    </a:srgbClr>
                  </a:solidFill>
                  <a:cs typeface="Arial"/>
                </a:rPr>
                <a:t> Affairs</a:t>
              </a:r>
              <a:endParaRPr sz="1000">
                <a:solidFill>
                  <a:srgbClr val="000000">
                    <a:alpha val="100000"/>
                  </a:srgbClr>
                </a:solidFill>
                <a:cs typeface="Arial"/>
              </a:endParaRPr>
            </a:p>
          </p:txBody>
        </p:sp>
        <p:sp>
          <p:nvSpPr>
            <p:cNvPr id="126" name="tx55">
              <a:extLst>
                <a:ext uri="{FF2B5EF4-FFF2-40B4-BE49-F238E27FC236}">
                  <a16:creationId xmlns:a16="http://schemas.microsoft.com/office/drawing/2014/main" id="{0DEB0815-7989-F605-9A06-CF1011ECF5EF}"/>
                </a:ext>
              </a:extLst>
            </p:cNvPr>
            <p:cNvSpPr/>
            <p:nvPr/>
          </p:nvSpPr>
          <p:spPr>
            <a:xfrm>
              <a:off x="1370448" y="1476120"/>
              <a:ext cx="2061579" cy="9400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Substance Abuse and Mental Health</a:t>
              </a:r>
            </a:p>
          </p:txBody>
        </p:sp>
        <p:sp>
          <p:nvSpPr>
            <p:cNvPr id="127" name="tx56">
              <a:extLst>
                <a:ext uri="{FF2B5EF4-FFF2-40B4-BE49-F238E27FC236}">
                  <a16:creationId xmlns:a16="http://schemas.microsoft.com/office/drawing/2014/main" id="{B91D4187-A0DF-2EAC-2AF6-8514EA98C1FD}"/>
                </a:ext>
              </a:extLst>
            </p:cNvPr>
            <p:cNvSpPr/>
            <p:nvPr/>
          </p:nvSpPr>
          <p:spPr>
            <a:xfrm>
              <a:off x="2077393" y="1613280"/>
              <a:ext cx="1326926" cy="9400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Services Administration</a:t>
              </a:r>
            </a:p>
          </p:txBody>
        </p:sp>
        <p:sp>
          <p:nvSpPr>
            <p:cNvPr id="128" name="tx57">
              <a:extLst>
                <a:ext uri="{FF2B5EF4-FFF2-40B4-BE49-F238E27FC236}">
                  <a16:creationId xmlns:a16="http://schemas.microsoft.com/office/drawing/2014/main" id="{0AD0D5F3-3B16-E69C-8AB6-65C49F743C38}"/>
                </a:ext>
              </a:extLst>
            </p:cNvPr>
            <p:cNvSpPr/>
            <p:nvPr/>
          </p:nvSpPr>
          <p:spPr>
            <a:xfrm>
              <a:off x="1461322" y="1302488"/>
              <a:ext cx="1906054" cy="93947"/>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National Institute of Mental Health</a:t>
              </a:r>
            </a:p>
          </p:txBody>
        </p:sp>
        <p:sp>
          <p:nvSpPr>
            <p:cNvPr id="129" name="tx58">
              <a:extLst>
                <a:ext uri="{FF2B5EF4-FFF2-40B4-BE49-F238E27FC236}">
                  <a16:creationId xmlns:a16="http://schemas.microsoft.com/office/drawing/2014/main" id="{44B835F9-867F-D2BE-AA3B-7F03F637CD97}"/>
                </a:ext>
              </a:extLst>
            </p:cNvPr>
            <p:cNvSpPr/>
            <p:nvPr/>
          </p:nvSpPr>
          <p:spPr>
            <a:xfrm>
              <a:off x="3388997" y="4216383"/>
              <a:ext cx="70631"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0</a:t>
              </a:r>
            </a:p>
          </p:txBody>
        </p:sp>
        <p:sp>
          <p:nvSpPr>
            <p:cNvPr id="130" name="tx59">
              <a:extLst>
                <a:ext uri="{FF2B5EF4-FFF2-40B4-BE49-F238E27FC236}">
                  <a16:creationId xmlns:a16="http://schemas.microsoft.com/office/drawing/2014/main" id="{4BB402C7-4355-82E6-D492-4329B76FB2B4}"/>
                </a:ext>
              </a:extLst>
            </p:cNvPr>
            <p:cNvSpPr/>
            <p:nvPr/>
          </p:nvSpPr>
          <p:spPr>
            <a:xfrm>
              <a:off x="4612410" y="4216383"/>
              <a:ext cx="211894"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100</a:t>
              </a:r>
            </a:p>
          </p:txBody>
        </p:sp>
        <p:sp>
          <p:nvSpPr>
            <p:cNvPr id="131" name="tx60">
              <a:extLst>
                <a:ext uri="{FF2B5EF4-FFF2-40B4-BE49-F238E27FC236}">
                  <a16:creationId xmlns:a16="http://schemas.microsoft.com/office/drawing/2014/main" id="{68935613-4A63-1FDC-829A-E4B89033456D}"/>
                </a:ext>
              </a:extLst>
            </p:cNvPr>
            <p:cNvSpPr/>
            <p:nvPr/>
          </p:nvSpPr>
          <p:spPr>
            <a:xfrm>
              <a:off x="5906454" y="4216383"/>
              <a:ext cx="211894"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200</a:t>
              </a:r>
            </a:p>
          </p:txBody>
        </p:sp>
        <p:sp>
          <p:nvSpPr>
            <p:cNvPr id="132" name="tx61">
              <a:extLst>
                <a:ext uri="{FF2B5EF4-FFF2-40B4-BE49-F238E27FC236}">
                  <a16:creationId xmlns:a16="http://schemas.microsoft.com/office/drawing/2014/main" id="{8B71516B-97A7-682A-7790-C9B5999409F5}"/>
                </a:ext>
              </a:extLst>
            </p:cNvPr>
            <p:cNvSpPr/>
            <p:nvPr/>
          </p:nvSpPr>
          <p:spPr>
            <a:xfrm>
              <a:off x="7200497" y="4216321"/>
              <a:ext cx="211894" cy="92893"/>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300</a:t>
              </a:r>
            </a:p>
          </p:txBody>
        </p:sp>
        <p:sp>
          <p:nvSpPr>
            <p:cNvPr id="133" name="tx62">
              <a:extLst>
                <a:ext uri="{FF2B5EF4-FFF2-40B4-BE49-F238E27FC236}">
                  <a16:creationId xmlns:a16="http://schemas.microsoft.com/office/drawing/2014/main" id="{A75C5AB4-240C-F3A2-4B08-D165BB17C5AB}"/>
                </a:ext>
              </a:extLst>
            </p:cNvPr>
            <p:cNvSpPr/>
            <p:nvPr/>
          </p:nvSpPr>
          <p:spPr>
            <a:xfrm>
              <a:off x="5740295" y="4367573"/>
              <a:ext cx="110058" cy="109091"/>
            </a:xfrm>
            <a:prstGeom prst="rect">
              <a:avLst/>
            </a:prstGeom>
            <a:noFill/>
          </p:spPr>
          <p:txBody>
            <a:bodyPr wrap="none" lIns="0" tIns="0" rIns="0" bIns="0" anchor="ctr" anchorCtr="1"/>
            <a:lstStyle/>
            <a:p>
              <a:pPr>
                <a:lnSpc>
                  <a:spcPts val="1200"/>
                </a:lnSpc>
              </a:pPr>
              <a:r>
                <a:rPr lang="en-US" sz="1200">
                  <a:solidFill>
                    <a:srgbClr val="000000">
                      <a:alpha val="100000"/>
                    </a:srgbClr>
                  </a:solidFill>
                  <a:cs typeface="Arial"/>
                </a:rPr>
                <a:t>Number of Grants</a:t>
              </a:r>
            </a:p>
          </p:txBody>
        </p:sp>
        <p:sp>
          <p:nvSpPr>
            <p:cNvPr id="134" name="tx63">
              <a:extLst>
                <a:ext uri="{FF2B5EF4-FFF2-40B4-BE49-F238E27FC236}">
                  <a16:creationId xmlns:a16="http://schemas.microsoft.com/office/drawing/2014/main" id="{F40032A8-CD8D-F9A9-9D96-7D91F0E93186}"/>
                </a:ext>
              </a:extLst>
            </p:cNvPr>
            <p:cNvSpPr/>
            <p:nvPr/>
          </p:nvSpPr>
          <p:spPr>
            <a:xfrm rot="-5400000">
              <a:off x="424766" y="2627087"/>
              <a:ext cx="1211163" cy="112811"/>
            </a:xfrm>
            <a:prstGeom prst="rect">
              <a:avLst/>
            </a:prstGeom>
            <a:noFill/>
          </p:spPr>
          <p:txBody>
            <a:bodyPr wrap="none" lIns="0" tIns="0" rIns="0" bIns="0" anchor="ctr" anchorCtr="1"/>
            <a:lstStyle/>
            <a:p>
              <a:pPr marL="0" marR="0" indent="0" algn="l">
                <a:lnSpc>
                  <a:spcPts val="1200"/>
                </a:lnSpc>
                <a:spcBef>
                  <a:spcPts val="0"/>
                </a:spcBef>
                <a:spcAft>
                  <a:spcPts val="0"/>
                </a:spcAft>
              </a:pPr>
              <a:r>
                <a:rPr lang="en-US" sz="1200">
                  <a:solidFill>
                    <a:srgbClr val="000000">
                      <a:alpha val="100000"/>
                    </a:srgbClr>
                  </a:solidFill>
                  <a:cs typeface="Arial"/>
                </a:rPr>
                <a:t>Funder</a:t>
              </a:r>
              <a:endParaRPr sz="1200">
                <a:solidFill>
                  <a:srgbClr val="000000">
                    <a:alpha val="100000"/>
                  </a:srgbClr>
                </a:solidFill>
                <a:cs typeface="Arial"/>
              </a:endParaRPr>
            </a:p>
          </p:txBody>
        </p:sp>
        <p:sp>
          <p:nvSpPr>
            <p:cNvPr id="135" name="tx64">
              <a:extLst>
                <a:ext uri="{FF2B5EF4-FFF2-40B4-BE49-F238E27FC236}">
                  <a16:creationId xmlns:a16="http://schemas.microsoft.com/office/drawing/2014/main" id="{AC9ADF2A-9648-4994-241C-78F71793F873}"/>
                </a:ext>
              </a:extLst>
            </p:cNvPr>
            <p:cNvSpPr/>
            <p:nvPr/>
          </p:nvSpPr>
          <p:spPr>
            <a:xfrm>
              <a:off x="3760174" y="938074"/>
              <a:ext cx="4070300" cy="166861"/>
            </a:xfrm>
            <a:prstGeom prst="rect">
              <a:avLst/>
            </a:prstGeom>
            <a:noFill/>
          </p:spPr>
          <p:txBody>
            <a:bodyPr wrap="none" lIns="0" tIns="0" rIns="0" bIns="0" anchor="ctr" anchorCtr="1"/>
            <a:lstStyle/>
            <a:p>
              <a:pPr marL="0" marR="0" indent="0" algn="l">
                <a:lnSpc>
                  <a:spcPts val="1400"/>
                </a:lnSpc>
                <a:spcBef>
                  <a:spcPts val="0"/>
                </a:spcBef>
                <a:spcAft>
                  <a:spcPts val="0"/>
                </a:spcAft>
              </a:pPr>
              <a:r>
                <a:rPr sz="1400" b="1">
                  <a:solidFill>
                    <a:srgbClr val="000000">
                      <a:alpha val="100000"/>
                    </a:srgbClr>
                  </a:solidFill>
                  <a:cs typeface="Arial"/>
                </a:rPr>
                <a:t>Number of Suicide Prevention Grants by Funder</a:t>
              </a:r>
            </a:p>
          </p:txBody>
        </p:sp>
      </p:grpSp>
    </p:spTree>
    <p:extLst>
      <p:ext uri="{BB962C8B-B14F-4D97-AF65-F5344CB8AC3E}">
        <p14:creationId xmlns:p14="http://schemas.microsoft.com/office/powerpoint/2010/main" val="5249548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91A61-39BC-6538-7F07-59A19604A0FB}"/>
              </a:ext>
            </a:extLst>
          </p:cNvPr>
          <p:cNvSpPr>
            <a:spLocks noGrp="1"/>
          </p:cNvSpPr>
          <p:nvPr>
            <p:ph type="title"/>
          </p:nvPr>
        </p:nvSpPr>
        <p:spPr>
          <a:xfrm>
            <a:off x="390524" y="97245"/>
            <a:ext cx="11656163" cy="680223"/>
          </a:xfrm>
        </p:spPr>
        <p:txBody>
          <a:bodyPr/>
          <a:lstStyle/>
          <a:p>
            <a:r>
              <a:rPr lang="en-US" sz="2800"/>
              <a:t>Analysis of Relevant Research Beyond the VA | Funding Distribution</a:t>
            </a:r>
          </a:p>
        </p:txBody>
      </p:sp>
      <p:sp>
        <p:nvSpPr>
          <p:cNvPr id="3" name="Slide Number Placeholder 2">
            <a:extLst>
              <a:ext uri="{FF2B5EF4-FFF2-40B4-BE49-F238E27FC236}">
                <a16:creationId xmlns:a16="http://schemas.microsoft.com/office/drawing/2014/main" id="{72EBB0C8-38D2-B96B-95C2-893598E9D132}"/>
              </a:ext>
            </a:extLst>
          </p:cNvPr>
          <p:cNvSpPr>
            <a:spLocks noGrp="1"/>
          </p:cNvSpPr>
          <p:nvPr>
            <p:ph type="sldNum" sz="quarter" idx="12"/>
          </p:nvPr>
        </p:nvSpPr>
        <p:spPr/>
        <p:txBody>
          <a:bodyPr/>
          <a:lstStyle/>
          <a:p>
            <a:fld id="{61ED25BF-8B08-481C-9175-42CBF3C8334C}" type="slidenum">
              <a:rPr lang="en-US" sz="1100" smtClean="0"/>
              <a:pPr/>
              <a:t>75</a:t>
            </a:fld>
            <a:endParaRPr lang="en-US" sz="1100"/>
          </a:p>
        </p:txBody>
      </p:sp>
      <p:cxnSp>
        <p:nvCxnSpPr>
          <p:cNvPr id="128" name="Straight Arrow Connector 127">
            <a:extLst>
              <a:ext uri="{FF2B5EF4-FFF2-40B4-BE49-F238E27FC236}">
                <a16:creationId xmlns:a16="http://schemas.microsoft.com/office/drawing/2014/main" id="{75F4A45D-F830-BEB9-D823-F7F535D774C4}"/>
              </a:ext>
            </a:extLst>
          </p:cNvPr>
          <p:cNvCxnSpPr/>
          <p:nvPr/>
        </p:nvCxnSpPr>
        <p:spPr>
          <a:xfrm flipV="1">
            <a:off x="279817" y="1414328"/>
            <a:ext cx="11619874" cy="22485"/>
          </a:xfrm>
          <a:prstGeom prst="straightConnector1">
            <a:avLst/>
          </a:prstGeom>
          <a:ln w="12700">
            <a:solidFill>
              <a:srgbClr val="002F56"/>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F749AC8D-E261-73F5-F5D7-AFCF442B1854}"/>
              </a:ext>
            </a:extLst>
          </p:cNvPr>
          <p:cNvSpPr/>
          <p:nvPr/>
        </p:nvSpPr>
        <p:spPr>
          <a:xfrm>
            <a:off x="294819" y="1502500"/>
            <a:ext cx="11639484" cy="560021"/>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t>How much funding do organizations give for Suicide Prevention research?</a:t>
            </a:r>
            <a:endParaRPr lang="en-US"/>
          </a:p>
        </p:txBody>
      </p:sp>
      <p:sp>
        <p:nvSpPr>
          <p:cNvPr id="8" name="Rectangle 7">
            <a:extLst>
              <a:ext uri="{FF2B5EF4-FFF2-40B4-BE49-F238E27FC236}">
                <a16:creationId xmlns:a16="http://schemas.microsoft.com/office/drawing/2014/main" id="{B250141D-A868-6BE2-949A-03C333A646F2}"/>
              </a:ext>
            </a:extLst>
          </p:cNvPr>
          <p:cNvSpPr/>
          <p:nvPr/>
        </p:nvSpPr>
        <p:spPr>
          <a:xfrm>
            <a:off x="296680" y="2036556"/>
            <a:ext cx="4703653" cy="3422730"/>
          </a:xfrm>
          <a:prstGeom prst="rect">
            <a:avLst/>
          </a:prstGeom>
          <a:no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buFont typeface="Arial" panose="020B0604020202020204" pitchFamily="34" charset="0"/>
              <a:buChar char="•"/>
            </a:pPr>
            <a:r>
              <a:rPr lang="en-US" sz="1600" b="1">
                <a:solidFill>
                  <a:schemeClr val="tx1"/>
                </a:solidFill>
              </a:rPr>
              <a:t>49 organizations </a:t>
            </a:r>
            <a:r>
              <a:rPr lang="en-US" sz="1600">
                <a:solidFill>
                  <a:schemeClr val="tx1"/>
                </a:solidFill>
              </a:rPr>
              <a:t>have </a:t>
            </a:r>
            <a:r>
              <a:rPr lang="en-US" sz="1600" b="1">
                <a:solidFill>
                  <a:schemeClr val="tx1"/>
                </a:solidFill>
              </a:rPr>
              <a:t>contributed close to $1.2 billion </a:t>
            </a:r>
            <a:r>
              <a:rPr lang="en-US" sz="1600">
                <a:solidFill>
                  <a:schemeClr val="tx1"/>
                </a:solidFill>
              </a:rPr>
              <a:t>to fund Suicide Prevention research in the U.S. since 2005</a:t>
            </a:r>
          </a:p>
          <a:p>
            <a:pPr marL="285750" indent="-285750">
              <a:buFont typeface="Arial" panose="020B0604020202020204" pitchFamily="34" charset="0"/>
              <a:buChar char="•"/>
            </a:pPr>
            <a:r>
              <a:rPr lang="en-US" sz="1600">
                <a:solidFill>
                  <a:schemeClr val="tx1"/>
                </a:solidFill>
              </a:rPr>
              <a:t>From 2005 to 2023 </a:t>
            </a:r>
            <a:r>
              <a:rPr lang="en-US" sz="1600" b="1">
                <a:solidFill>
                  <a:schemeClr val="tx1"/>
                </a:solidFill>
              </a:rPr>
              <a:t>the National Institute of Mental Health has been the largest funding contributor</a:t>
            </a:r>
            <a:r>
              <a:rPr lang="en-US" sz="1600">
                <a:solidFill>
                  <a:schemeClr val="tx1"/>
                </a:solidFill>
              </a:rPr>
              <a:t> to Suicide Prevention grants, contributing $637M of funding dollars or roughly 53% of total funding </a:t>
            </a:r>
          </a:p>
          <a:p>
            <a:pPr marL="285750" indent="-285750">
              <a:buFont typeface="Arial" panose="020B0604020202020204" pitchFamily="34" charset="0"/>
              <a:buChar char="•"/>
            </a:pPr>
            <a:r>
              <a:rPr lang="en-US" sz="1600">
                <a:solidFill>
                  <a:schemeClr val="tx1"/>
                </a:solidFill>
                <a:cs typeface="Arial"/>
              </a:rPr>
              <a:t>VA shares that it has given $1 million in suicide prevention funding in publicly available Dimensions data; however, that number is likely higher since most VA grants do not publicly list their funding amount</a:t>
            </a:r>
            <a:endParaRPr lang="en-US" sz="1600">
              <a:solidFill>
                <a:schemeClr val="tx1"/>
              </a:solidFill>
              <a:cs typeface="Calibri"/>
            </a:endParaRPr>
          </a:p>
          <a:p>
            <a:pPr marL="285750" indent="-285750">
              <a:buFont typeface="Arial" panose="020B0604020202020204" pitchFamily="34" charset="0"/>
              <a:buChar char="•"/>
            </a:pPr>
            <a:endParaRPr lang="en-US" sz="1600">
              <a:solidFill>
                <a:schemeClr val="tx1"/>
              </a:solidFill>
            </a:endParaRPr>
          </a:p>
        </p:txBody>
      </p:sp>
      <p:sp>
        <p:nvSpPr>
          <p:cNvPr id="10" name="TextBox 9">
            <a:extLst>
              <a:ext uri="{FF2B5EF4-FFF2-40B4-BE49-F238E27FC236}">
                <a16:creationId xmlns:a16="http://schemas.microsoft.com/office/drawing/2014/main" id="{6AFADE1B-CA9F-8284-D2BE-25F62E901D7C}"/>
              </a:ext>
            </a:extLst>
          </p:cNvPr>
          <p:cNvSpPr txBox="1"/>
          <p:nvPr/>
        </p:nvSpPr>
        <p:spPr>
          <a:xfrm>
            <a:off x="345761" y="833703"/>
            <a:ext cx="11567185" cy="646331"/>
          </a:xfrm>
          <a:prstGeom prst="rect">
            <a:avLst/>
          </a:prstGeom>
          <a:noFill/>
        </p:spPr>
        <p:txBody>
          <a:bodyPr wrap="square" lIns="91440" tIns="45720" rIns="91440" bIns="45720" rtlCol="0" anchor="t">
            <a:spAutoFit/>
          </a:bodyPr>
          <a:lstStyle/>
          <a:p>
            <a:r>
              <a:rPr lang="en-US" b="1" i="1"/>
              <a:t>Almost $1.2 billion has been provided to fund Suicide Prevention research since 2005, with the National Institute of Mental Health providing over 50% of funding dollars </a:t>
            </a:r>
            <a:endParaRPr lang="en-US" b="1" i="1">
              <a:cs typeface="Calibri"/>
            </a:endParaRPr>
          </a:p>
        </p:txBody>
      </p:sp>
      <p:sp>
        <p:nvSpPr>
          <p:cNvPr id="11" name="TextBox 10">
            <a:extLst>
              <a:ext uri="{FF2B5EF4-FFF2-40B4-BE49-F238E27FC236}">
                <a16:creationId xmlns:a16="http://schemas.microsoft.com/office/drawing/2014/main" id="{05E22B2F-06DD-9BE7-93F6-69CF54B33B62}"/>
              </a:ext>
            </a:extLst>
          </p:cNvPr>
          <p:cNvSpPr txBox="1"/>
          <p:nvPr/>
        </p:nvSpPr>
        <p:spPr>
          <a:xfrm>
            <a:off x="255780" y="5416065"/>
            <a:ext cx="6274328" cy="769441"/>
          </a:xfrm>
          <a:prstGeom prst="rect">
            <a:avLst/>
          </a:prstGeom>
          <a:noFill/>
        </p:spPr>
        <p:txBody>
          <a:bodyPr wrap="square">
            <a:spAutoFit/>
          </a:bodyPr>
          <a:lstStyle/>
          <a:p>
            <a:r>
              <a:rPr lang="en-US" sz="1100" b="1"/>
              <a:t>Note:</a:t>
            </a:r>
            <a:r>
              <a:rPr lang="en-US" sz="1100"/>
              <a:t> </a:t>
            </a:r>
          </a:p>
          <a:p>
            <a:pPr marL="228600" indent="-228600">
              <a:buFont typeface="+mj-lt"/>
              <a:buAutoNum type="arabicPeriod"/>
            </a:pPr>
            <a:r>
              <a:rPr lang="en-US" sz="1100"/>
              <a:t>All funding organizations with more than $10M in grant funding are listed, 36 funding organizations with a total of $84M in suicide prevention grant funding were omitted. </a:t>
            </a:r>
          </a:p>
          <a:p>
            <a:pPr marL="228600" indent="-228600">
              <a:buFont typeface="+mj-lt"/>
              <a:buAutoNum type="arabicPeriod"/>
            </a:pPr>
            <a:r>
              <a:rPr lang="en-US" sz="1100"/>
              <a:t>Many grants do not list their funding amount on Dimensions, so real funding amounts are likely higher. </a:t>
            </a:r>
          </a:p>
        </p:txBody>
      </p:sp>
      <p:grpSp>
        <p:nvGrpSpPr>
          <p:cNvPr id="12" name="Group 11">
            <a:extLst>
              <a:ext uri="{FF2B5EF4-FFF2-40B4-BE49-F238E27FC236}">
                <a16:creationId xmlns:a16="http://schemas.microsoft.com/office/drawing/2014/main" id="{AD103267-F35E-EAB8-A13F-3DF04C051C23}"/>
              </a:ext>
            </a:extLst>
          </p:cNvPr>
          <p:cNvGrpSpPr/>
          <p:nvPr/>
        </p:nvGrpSpPr>
        <p:grpSpPr>
          <a:xfrm>
            <a:off x="5316967" y="2228740"/>
            <a:ext cx="7669128" cy="3538589"/>
            <a:chOff x="975876" y="938074"/>
            <a:chExt cx="7669128" cy="3538589"/>
          </a:xfrm>
        </p:grpSpPr>
        <p:sp>
          <p:nvSpPr>
            <p:cNvPr id="15" name="rc5">
              <a:extLst>
                <a:ext uri="{FF2B5EF4-FFF2-40B4-BE49-F238E27FC236}">
                  <a16:creationId xmlns:a16="http://schemas.microsoft.com/office/drawing/2014/main" id="{15034115-FD40-583E-F69F-EB5A0E07553F}"/>
                </a:ext>
              </a:extLst>
            </p:cNvPr>
            <p:cNvSpPr/>
            <p:nvPr/>
          </p:nvSpPr>
          <p:spPr>
            <a:xfrm>
              <a:off x="3953459" y="1205616"/>
              <a:ext cx="3298478" cy="2955753"/>
            </a:xfrm>
            <a:prstGeom prst="rect">
              <a:avLst/>
            </a:prstGeom>
            <a:solidFill>
              <a:srgbClr val="FFFFFF">
                <a:alpha val="100000"/>
              </a:srgbClr>
            </a:solidFill>
          </p:spPr>
          <p:txBody>
            <a:bodyPr/>
            <a:lstStyle/>
            <a:p>
              <a:endParaRPr/>
            </a:p>
          </p:txBody>
        </p:sp>
        <p:sp>
          <p:nvSpPr>
            <p:cNvPr id="16" name="pl6">
              <a:extLst>
                <a:ext uri="{FF2B5EF4-FFF2-40B4-BE49-F238E27FC236}">
                  <a16:creationId xmlns:a16="http://schemas.microsoft.com/office/drawing/2014/main" id="{EEDD0AF1-76B4-2F4D-A333-E869F33BFCC0}"/>
                </a:ext>
              </a:extLst>
            </p:cNvPr>
            <p:cNvSpPr/>
            <p:nvPr/>
          </p:nvSpPr>
          <p:spPr>
            <a:xfrm>
              <a:off x="3953459"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17" name="pl7">
              <a:extLst>
                <a:ext uri="{FF2B5EF4-FFF2-40B4-BE49-F238E27FC236}">
                  <a16:creationId xmlns:a16="http://schemas.microsoft.com/office/drawing/2014/main" id="{35097A2B-1C8D-EA8E-EF8E-6F165324939A}"/>
                </a:ext>
              </a:extLst>
            </p:cNvPr>
            <p:cNvSpPr/>
            <p:nvPr/>
          </p:nvSpPr>
          <p:spPr>
            <a:xfrm>
              <a:off x="4882170"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18" name="pl8">
              <a:extLst>
                <a:ext uri="{FF2B5EF4-FFF2-40B4-BE49-F238E27FC236}">
                  <a16:creationId xmlns:a16="http://schemas.microsoft.com/office/drawing/2014/main" id="{A229F7A1-4ACD-FBEF-F2B7-3B79CEFD77E9}"/>
                </a:ext>
              </a:extLst>
            </p:cNvPr>
            <p:cNvSpPr/>
            <p:nvPr/>
          </p:nvSpPr>
          <p:spPr>
            <a:xfrm>
              <a:off x="5810882"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19" name="pl9">
              <a:extLst>
                <a:ext uri="{FF2B5EF4-FFF2-40B4-BE49-F238E27FC236}">
                  <a16:creationId xmlns:a16="http://schemas.microsoft.com/office/drawing/2014/main" id="{7AE3B608-8A35-15C1-DC11-23F6EAAF495C}"/>
                </a:ext>
              </a:extLst>
            </p:cNvPr>
            <p:cNvSpPr/>
            <p:nvPr/>
          </p:nvSpPr>
          <p:spPr>
            <a:xfrm>
              <a:off x="6739594"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20" name="rc10">
              <a:extLst>
                <a:ext uri="{FF2B5EF4-FFF2-40B4-BE49-F238E27FC236}">
                  <a16:creationId xmlns:a16="http://schemas.microsoft.com/office/drawing/2014/main" id="{719FD9F6-05B1-DC4B-F48B-34BA79D36101}"/>
                </a:ext>
              </a:extLst>
            </p:cNvPr>
            <p:cNvSpPr/>
            <p:nvPr/>
          </p:nvSpPr>
          <p:spPr>
            <a:xfrm>
              <a:off x="3953459" y="1283988"/>
              <a:ext cx="2955665" cy="111960"/>
            </a:xfrm>
            <a:prstGeom prst="rect">
              <a:avLst/>
            </a:prstGeom>
            <a:solidFill>
              <a:srgbClr val="2E75B6">
                <a:alpha val="100000"/>
              </a:srgbClr>
            </a:solidFill>
          </p:spPr>
          <p:txBody>
            <a:bodyPr/>
            <a:lstStyle/>
            <a:p>
              <a:endParaRPr/>
            </a:p>
          </p:txBody>
        </p:sp>
        <p:sp>
          <p:nvSpPr>
            <p:cNvPr id="21" name="rc11">
              <a:extLst>
                <a:ext uri="{FF2B5EF4-FFF2-40B4-BE49-F238E27FC236}">
                  <a16:creationId xmlns:a16="http://schemas.microsoft.com/office/drawing/2014/main" id="{FFAFF3EA-2291-BCF3-DB4F-BC6A78D8AB9D}"/>
                </a:ext>
              </a:extLst>
            </p:cNvPr>
            <p:cNvSpPr/>
            <p:nvPr/>
          </p:nvSpPr>
          <p:spPr>
            <a:xfrm>
              <a:off x="3953459" y="3971037"/>
              <a:ext cx="6073" cy="111960"/>
            </a:xfrm>
            <a:prstGeom prst="rect">
              <a:avLst/>
            </a:prstGeom>
            <a:solidFill>
              <a:srgbClr val="2E75B6">
                <a:alpha val="100000"/>
              </a:srgbClr>
            </a:solidFill>
          </p:spPr>
          <p:txBody>
            <a:bodyPr/>
            <a:lstStyle/>
            <a:p>
              <a:endParaRPr/>
            </a:p>
          </p:txBody>
        </p:sp>
        <p:sp>
          <p:nvSpPr>
            <p:cNvPr id="22" name="rc12">
              <a:extLst>
                <a:ext uri="{FF2B5EF4-FFF2-40B4-BE49-F238E27FC236}">
                  <a16:creationId xmlns:a16="http://schemas.microsoft.com/office/drawing/2014/main" id="{C8CEB1D6-9B58-D541-C5DC-97076B357A12}"/>
                </a:ext>
              </a:extLst>
            </p:cNvPr>
            <p:cNvSpPr/>
            <p:nvPr/>
          </p:nvSpPr>
          <p:spPr>
            <a:xfrm>
              <a:off x="3953459" y="3075354"/>
              <a:ext cx="96216" cy="111960"/>
            </a:xfrm>
            <a:prstGeom prst="rect">
              <a:avLst/>
            </a:prstGeom>
            <a:solidFill>
              <a:srgbClr val="2E75B6">
                <a:alpha val="100000"/>
              </a:srgbClr>
            </a:solidFill>
          </p:spPr>
          <p:txBody>
            <a:bodyPr/>
            <a:lstStyle/>
            <a:p>
              <a:endParaRPr/>
            </a:p>
          </p:txBody>
        </p:sp>
        <p:sp>
          <p:nvSpPr>
            <p:cNvPr id="23" name="rc13">
              <a:extLst>
                <a:ext uri="{FF2B5EF4-FFF2-40B4-BE49-F238E27FC236}">
                  <a16:creationId xmlns:a16="http://schemas.microsoft.com/office/drawing/2014/main" id="{39D1655F-7815-15DD-960E-4C4D8577A71D}"/>
                </a:ext>
              </a:extLst>
            </p:cNvPr>
            <p:cNvSpPr/>
            <p:nvPr/>
          </p:nvSpPr>
          <p:spPr>
            <a:xfrm>
              <a:off x="3953459" y="1731829"/>
              <a:ext cx="369985" cy="111960"/>
            </a:xfrm>
            <a:prstGeom prst="rect">
              <a:avLst/>
            </a:prstGeom>
            <a:solidFill>
              <a:srgbClr val="2E75B6">
                <a:alpha val="100000"/>
              </a:srgbClr>
            </a:solidFill>
          </p:spPr>
          <p:txBody>
            <a:bodyPr/>
            <a:lstStyle/>
            <a:p>
              <a:endParaRPr/>
            </a:p>
          </p:txBody>
        </p:sp>
        <p:sp>
          <p:nvSpPr>
            <p:cNvPr id="24" name="rc14">
              <a:extLst>
                <a:ext uri="{FF2B5EF4-FFF2-40B4-BE49-F238E27FC236}">
                  <a16:creationId xmlns:a16="http://schemas.microsoft.com/office/drawing/2014/main" id="{AC4E3E9D-3FD0-60E3-BB3E-F96B8C7D5F31}"/>
                </a:ext>
              </a:extLst>
            </p:cNvPr>
            <p:cNvSpPr/>
            <p:nvPr/>
          </p:nvSpPr>
          <p:spPr>
            <a:xfrm>
              <a:off x="3953459" y="2403592"/>
              <a:ext cx="187875" cy="111960"/>
            </a:xfrm>
            <a:prstGeom prst="rect">
              <a:avLst/>
            </a:prstGeom>
            <a:solidFill>
              <a:srgbClr val="2E75B6">
                <a:alpha val="100000"/>
              </a:srgbClr>
            </a:solidFill>
          </p:spPr>
          <p:txBody>
            <a:bodyPr/>
            <a:lstStyle/>
            <a:p>
              <a:endParaRPr/>
            </a:p>
          </p:txBody>
        </p:sp>
        <p:sp>
          <p:nvSpPr>
            <p:cNvPr id="25" name="rc15">
              <a:extLst>
                <a:ext uri="{FF2B5EF4-FFF2-40B4-BE49-F238E27FC236}">
                  <a16:creationId xmlns:a16="http://schemas.microsoft.com/office/drawing/2014/main" id="{0148D1E2-9125-8406-0F8A-40730D6C207D}"/>
                </a:ext>
              </a:extLst>
            </p:cNvPr>
            <p:cNvSpPr/>
            <p:nvPr/>
          </p:nvSpPr>
          <p:spPr>
            <a:xfrm>
              <a:off x="3953459" y="1955750"/>
              <a:ext cx="347699" cy="111960"/>
            </a:xfrm>
            <a:prstGeom prst="rect">
              <a:avLst/>
            </a:prstGeom>
            <a:solidFill>
              <a:srgbClr val="2E75B6">
                <a:alpha val="100000"/>
              </a:srgbClr>
            </a:solidFill>
          </p:spPr>
          <p:txBody>
            <a:bodyPr/>
            <a:lstStyle/>
            <a:p>
              <a:endParaRPr/>
            </a:p>
          </p:txBody>
        </p:sp>
        <p:sp>
          <p:nvSpPr>
            <p:cNvPr id="26" name="rc16">
              <a:extLst>
                <a:ext uri="{FF2B5EF4-FFF2-40B4-BE49-F238E27FC236}">
                  <a16:creationId xmlns:a16="http://schemas.microsoft.com/office/drawing/2014/main" id="{4C2BE197-0840-5481-5E41-AA301E5BCEDF}"/>
                </a:ext>
              </a:extLst>
            </p:cNvPr>
            <p:cNvSpPr/>
            <p:nvPr/>
          </p:nvSpPr>
          <p:spPr>
            <a:xfrm>
              <a:off x="3953459" y="2851433"/>
              <a:ext cx="140253" cy="111960"/>
            </a:xfrm>
            <a:prstGeom prst="rect">
              <a:avLst/>
            </a:prstGeom>
            <a:solidFill>
              <a:srgbClr val="2E75B6">
                <a:alpha val="100000"/>
              </a:srgbClr>
            </a:solidFill>
          </p:spPr>
          <p:txBody>
            <a:bodyPr/>
            <a:lstStyle/>
            <a:p>
              <a:endParaRPr/>
            </a:p>
          </p:txBody>
        </p:sp>
        <p:sp>
          <p:nvSpPr>
            <p:cNvPr id="27" name="rc17">
              <a:extLst>
                <a:ext uri="{FF2B5EF4-FFF2-40B4-BE49-F238E27FC236}">
                  <a16:creationId xmlns:a16="http://schemas.microsoft.com/office/drawing/2014/main" id="{CB010686-93B9-1EBB-C198-5F8726E02E60}"/>
                </a:ext>
              </a:extLst>
            </p:cNvPr>
            <p:cNvSpPr/>
            <p:nvPr/>
          </p:nvSpPr>
          <p:spPr>
            <a:xfrm>
              <a:off x="3953459" y="3299274"/>
              <a:ext cx="91763" cy="111960"/>
            </a:xfrm>
            <a:prstGeom prst="rect">
              <a:avLst/>
            </a:prstGeom>
            <a:solidFill>
              <a:srgbClr val="2E75B6">
                <a:alpha val="100000"/>
              </a:srgbClr>
            </a:solidFill>
          </p:spPr>
          <p:txBody>
            <a:bodyPr/>
            <a:lstStyle/>
            <a:p>
              <a:endParaRPr/>
            </a:p>
          </p:txBody>
        </p:sp>
        <p:sp>
          <p:nvSpPr>
            <p:cNvPr id="28" name="rc18">
              <a:extLst>
                <a:ext uri="{FF2B5EF4-FFF2-40B4-BE49-F238E27FC236}">
                  <a16:creationId xmlns:a16="http://schemas.microsoft.com/office/drawing/2014/main" id="{A2D610C0-D5FE-623D-D3E5-5411C3ACFA72}"/>
                </a:ext>
              </a:extLst>
            </p:cNvPr>
            <p:cNvSpPr/>
            <p:nvPr/>
          </p:nvSpPr>
          <p:spPr>
            <a:xfrm>
              <a:off x="3953459" y="1507909"/>
              <a:ext cx="471022" cy="111960"/>
            </a:xfrm>
            <a:prstGeom prst="rect">
              <a:avLst/>
            </a:prstGeom>
            <a:solidFill>
              <a:srgbClr val="2E75B6">
                <a:alpha val="100000"/>
              </a:srgbClr>
            </a:solidFill>
          </p:spPr>
          <p:txBody>
            <a:bodyPr/>
            <a:lstStyle/>
            <a:p>
              <a:endParaRPr/>
            </a:p>
          </p:txBody>
        </p:sp>
        <p:sp>
          <p:nvSpPr>
            <p:cNvPr id="29" name="rc19">
              <a:extLst>
                <a:ext uri="{FF2B5EF4-FFF2-40B4-BE49-F238E27FC236}">
                  <a16:creationId xmlns:a16="http://schemas.microsoft.com/office/drawing/2014/main" id="{75564091-16D4-FCD4-1930-B7DE404303FB}"/>
                </a:ext>
              </a:extLst>
            </p:cNvPr>
            <p:cNvSpPr/>
            <p:nvPr/>
          </p:nvSpPr>
          <p:spPr>
            <a:xfrm>
              <a:off x="3953459" y="3523195"/>
              <a:ext cx="73174" cy="111960"/>
            </a:xfrm>
            <a:prstGeom prst="rect">
              <a:avLst/>
            </a:prstGeom>
            <a:solidFill>
              <a:srgbClr val="2E75B6">
                <a:alpha val="100000"/>
              </a:srgbClr>
            </a:solidFill>
          </p:spPr>
          <p:txBody>
            <a:bodyPr/>
            <a:lstStyle/>
            <a:p>
              <a:endParaRPr/>
            </a:p>
          </p:txBody>
        </p:sp>
        <p:sp>
          <p:nvSpPr>
            <p:cNvPr id="30" name="rc20">
              <a:extLst>
                <a:ext uri="{FF2B5EF4-FFF2-40B4-BE49-F238E27FC236}">
                  <a16:creationId xmlns:a16="http://schemas.microsoft.com/office/drawing/2014/main" id="{BEF77219-23EC-A52C-5963-E72A4712B866}"/>
                </a:ext>
              </a:extLst>
            </p:cNvPr>
            <p:cNvSpPr/>
            <p:nvPr/>
          </p:nvSpPr>
          <p:spPr>
            <a:xfrm>
              <a:off x="3953459" y="2179671"/>
              <a:ext cx="213764" cy="111960"/>
            </a:xfrm>
            <a:prstGeom prst="rect">
              <a:avLst/>
            </a:prstGeom>
            <a:solidFill>
              <a:srgbClr val="2E75B6">
                <a:alpha val="100000"/>
              </a:srgbClr>
            </a:solidFill>
          </p:spPr>
          <p:txBody>
            <a:bodyPr/>
            <a:lstStyle/>
            <a:p>
              <a:endParaRPr/>
            </a:p>
          </p:txBody>
        </p:sp>
        <p:sp>
          <p:nvSpPr>
            <p:cNvPr id="31" name="rc21">
              <a:extLst>
                <a:ext uri="{FF2B5EF4-FFF2-40B4-BE49-F238E27FC236}">
                  <a16:creationId xmlns:a16="http://schemas.microsoft.com/office/drawing/2014/main" id="{5540B8AA-1541-288A-8F6E-3689288017FA}"/>
                </a:ext>
              </a:extLst>
            </p:cNvPr>
            <p:cNvSpPr/>
            <p:nvPr/>
          </p:nvSpPr>
          <p:spPr>
            <a:xfrm>
              <a:off x="3953459" y="3747116"/>
              <a:ext cx="62349" cy="111960"/>
            </a:xfrm>
            <a:prstGeom prst="rect">
              <a:avLst/>
            </a:prstGeom>
            <a:solidFill>
              <a:srgbClr val="2E75B6">
                <a:alpha val="100000"/>
              </a:srgbClr>
            </a:solidFill>
          </p:spPr>
          <p:txBody>
            <a:bodyPr/>
            <a:lstStyle/>
            <a:p>
              <a:endParaRPr/>
            </a:p>
          </p:txBody>
        </p:sp>
        <p:sp>
          <p:nvSpPr>
            <p:cNvPr id="32" name="rc22">
              <a:extLst>
                <a:ext uri="{FF2B5EF4-FFF2-40B4-BE49-F238E27FC236}">
                  <a16:creationId xmlns:a16="http://schemas.microsoft.com/office/drawing/2014/main" id="{C77A8E2C-99A9-0BE8-A7A7-B3564D5DA17A}"/>
                </a:ext>
              </a:extLst>
            </p:cNvPr>
            <p:cNvSpPr/>
            <p:nvPr/>
          </p:nvSpPr>
          <p:spPr>
            <a:xfrm>
              <a:off x="3953459" y="2627512"/>
              <a:ext cx="154534" cy="111960"/>
            </a:xfrm>
            <a:prstGeom prst="rect">
              <a:avLst/>
            </a:prstGeom>
            <a:solidFill>
              <a:srgbClr val="2E75B6">
                <a:alpha val="100000"/>
              </a:srgbClr>
            </a:solidFill>
          </p:spPr>
          <p:txBody>
            <a:bodyPr/>
            <a:lstStyle/>
            <a:p>
              <a:endParaRPr/>
            </a:p>
          </p:txBody>
        </p:sp>
        <p:sp>
          <p:nvSpPr>
            <p:cNvPr id="33" name="tx23">
              <a:extLst>
                <a:ext uri="{FF2B5EF4-FFF2-40B4-BE49-F238E27FC236}">
                  <a16:creationId xmlns:a16="http://schemas.microsoft.com/office/drawing/2014/main" id="{E2D1DAB4-14D3-E003-C943-CA754F4C996D}"/>
                </a:ext>
              </a:extLst>
            </p:cNvPr>
            <p:cNvSpPr/>
            <p:nvPr/>
          </p:nvSpPr>
          <p:spPr>
            <a:xfrm>
              <a:off x="6739594" y="1286995"/>
              <a:ext cx="857652" cy="129455"/>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a:t>
              </a:r>
              <a:r>
                <a:rPr lang="en-US" sz="1103">
                  <a:solidFill>
                    <a:srgbClr val="000000">
                      <a:alpha val="100000"/>
                    </a:srgbClr>
                  </a:solidFill>
                  <a:cs typeface="Arial"/>
                </a:rPr>
                <a:t>637M</a:t>
              </a:r>
              <a:endParaRPr sz="1103">
                <a:solidFill>
                  <a:srgbClr val="000000">
                    <a:alpha val="100000"/>
                  </a:srgbClr>
                </a:solidFill>
                <a:cs typeface="Arial"/>
              </a:endParaRPr>
            </a:p>
          </p:txBody>
        </p:sp>
        <p:sp>
          <p:nvSpPr>
            <p:cNvPr id="34" name="tx24">
              <a:extLst>
                <a:ext uri="{FF2B5EF4-FFF2-40B4-BE49-F238E27FC236}">
                  <a16:creationId xmlns:a16="http://schemas.microsoft.com/office/drawing/2014/main" id="{A77100FF-735D-3AD2-CE9C-ECE9FB5147D0}"/>
                </a:ext>
              </a:extLst>
            </p:cNvPr>
            <p:cNvSpPr/>
            <p:nvPr/>
          </p:nvSpPr>
          <p:spPr>
            <a:xfrm>
              <a:off x="3794423" y="3955808"/>
              <a:ext cx="701703" cy="129455"/>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a:t>
              </a:r>
              <a:r>
                <a:rPr lang="en-US" sz="1103">
                  <a:solidFill>
                    <a:srgbClr val="000000">
                      <a:alpha val="100000"/>
                    </a:srgbClr>
                  </a:solidFill>
                  <a:cs typeface="Arial"/>
                </a:rPr>
                <a:t>M</a:t>
              </a:r>
              <a:endParaRPr sz="1103">
                <a:solidFill>
                  <a:srgbClr val="000000">
                    <a:alpha val="100000"/>
                  </a:srgbClr>
                </a:solidFill>
                <a:cs typeface="Arial"/>
              </a:endParaRPr>
            </a:p>
          </p:txBody>
        </p:sp>
        <p:sp>
          <p:nvSpPr>
            <p:cNvPr id="35" name="tx25">
              <a:extLst>
                <a:ext uri="{FF2B5EF4-FFF2-40B4-BE49-F238E27FC236}">
                  <a16:creationId xmlns:a16="http://schemas.microsoft.com/office/drawing/2014/main" id="{CEA348A5-B0FC-B03E-5A76-3B03699E2883}"/>
                </a:ext>
              </a:extLst>
            </p:cNvPr>
            <p:cNvSpPr/>
            <p:nvPr/>
          </p:nvSpPr>
          <p:spPr>
            <a:xfrm>
              <a:off x="3890797" y="3060125"/>
              <a:ext cx="779678" cy="129455"/>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a:t>
              </a:r>
              <a:r>
                <a:rPr lang="en-US" sz="1103">
                  <a:solidFill>
                    <a:srgbClr val="000000">
                      <a:alpha val="100000"/>
                    </a:srgbClr>
                  </a:solidFill>
                  <a:cs typeface="Arial"/>
                </a:rPr>
                <a:t>21M</a:t>
              </a:r>
              <a:endParaRPr sz="1103">
                <a:solidFill>
                  <a:srgbClr val="000000">
                    <a:alpha val="100000"/>
                  </a:srgbClr>
                </a:solidFill>
                <a:cs typeface="Arial"/>
              </a:endParaRPr>
            </a:p>
          </p:txBody>
        </p:sp>
        <p:sp>
          <p:nvSpPr>
            <p:cNvPr id="36" name="tx26">
              <a:extLst>
                <a:ext uri="{FF2B5EF4-FFF2-40B4-BE49-F238E27FC236}">
                  <a16:creationId xmlns:a16="http://schemas.microsoft.com/office/drawing/2014/main" id="{7E716A6C-DBE1-4041-025A-A17A7050F300}"/>
                </a:ext>
              </a:extLst>
            </p:cNvPr>
            <p:cNvSpPr/>
            <p:nvPr/>
          </p:nvSpPr>
          <p:spPr>
            <a:xfrm>
              <a:off x="4152362" y="1716601"/>
              <a:ext cx="779678" cy="129455"/>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a:t>
              </a:r>
              <a:r>
                <a:rPr lang="en-US" sz="1103">
                  <a:solidFill>
                    <a:srgbClr val="000000">
                      <a:alpha val="100000"/>
                    </a:srgbClr>
                  </a:solidFill>
                  <a:cs typeface="Arial"/>
                </a:rPr>
                <a:t>80M</a:t>
              </a:r>
              <a:endParaRPr sz="1103">
                <a:solidFill>
                  <a:srgbClr val="000000">
                    <a:alpha val="100000"/>
                  </a:srgbClr>
                </a:solidFill>
                <a:cs typeface="Arial"/>
              </a:endParaRPr>
            </a:p>
          </p:txBody>
        </p:sp>
        <p:sp>
          <p:nvSpPr>
            <p:cNvPr id="37" name="tx27">
              <a:extLst>
                <a:ext uri="{FF2B5EF4-FFF2-40B4-BE49-F238E27FC236}">
                  <a16:creationId xmlns:a16="http://schemas.microsoft.com/office/drawing/2014/main" id="{9AC3A6DE-6CA3-F4D4-4018-9FA289E2527E}"/>
                </a:ext>
              </a:extLst>
            </p:cNvPr>
            <p:cNvSpPr/>
            <p:nvPr/>
          </p:nvSpPr>
          <p:spPr>
            <a:xfrm>
              <a:off x="3982456" y="2388363"/>
              <a:ext cx="779678" cy="129455"/>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a:t>
              </a:r>
              <a:r>
                <a:rPr lang="en-US" sz="1103">
                  <a:solidFill>
                    <a:srgbClr val="000000">
                      <a:alpha val="100000"/>
                    </a:srgbClr>
                  </a:solidFill>
                  <a:cs typeface="Arial"/>
                </a:rPr>
                <a:t>40M</a:t>
              </a:r>
              <a:endParaRPr sz="1103">
                <a:solidFill>
                  <a:srgbClr val="000000">
                    <a:alpha val="100000"/>
                  </a:srgbClr>
                </a:solidFill>
                <a:cs typeface="Arial"/>
              </a:endParaRPr>
            </a:p>
          </p:txBody>
        </p:sp>
        <p:sp>
          <p:nvSpPr>
            <p:cNvPr id="38" name="tx28">
              <a:extLst>
                <a:ext uri="{FF2B5EF4-FFF2-40B4-BE49-F238E27FC236}">
                  <a16:creationId xmlns:a16="http://schemas.microsoft.com/office/drawing/2014/main" id="{A9654F7D-F7EB-B3AF-4BEA-892817C65021}"/>
                </a:ext>
              </a:extLst>
            </p:cNvPr>
            <p:cNvSpPr/>
            <p:nvPr/>
          </p:nvSpPr>
          <p:spPr>
            <a:xfrm>
              <a:off x="4130076" y="1940522"/>
              <a:ext cx="779678" cy="129455"/>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a:t>
              </a:r>
              <a:r>
                <a:rPr lang="en-US" sz="1103">
                  <a:solidFill>
                    <a:srgbClr val="000000">
                      <a:alpha val="100000"/>
                    </a:srgbClr>
                  </a:solidFill>
                  <a:cs typeface="Arial"/>
                </a:rPr>
                <a:t>75M</a:t>
              </a:r>
              <a:endParaRPr sz="1103">
                <a:solidFill>
                  <a:srgbClr val="000000">
                    <a:alpha val="100000"/>
                  </a:srgbClr>
                </a:solidFill>
                <a:cs typeface="Arial"/>
              </a:endParaRPr>
            </a:p>
          </p:txBody>
        </p:sp>
        <p:sp>
          <p:nvSpPr>
            <p:cNvPr id="39" name="tx29">
              <a:extLst>
                <a:ext uri="{FF2B5EF4-FFF2-40B4-BE49-F238E27FC236}">
                  <a16:creationId xmlns:a16="http://schemas.microsoft.com/office/drawing/2014/main" id="{3E23659C-B5C5-300D-E7B6-D5471D87C19C}"/>
                </a:ext>
              </a:extLst>
            </p:cNvPr>
            <p:cNvSpPr/>
            <p:nvPr/>
          </p:nvSpPr>
          <p:spPr>
            <a:xfrm>
              <a:off x="3934834" y="2836205"/>
              <a:ext cx="779678" cy="129455"/>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a:t>
              </a:r>
              <a:r>
                <a:rPr lang="en-US" sz="1103">
                  <a:solidFill>
                    <a:srgbClr val="000000">
                      <a:alpha val="100000"/>
                    </a:srgbClr>
                  </a:solidFill>
                  <a:cs typeface="Arial"/>
                </a:rPr>
                <a:t>30M</a:t>
              </a:r>
              <a:endParaRPr sz="1103">
                <a:solidFill>
                  <a:srgbClr val="000000">
                    <a:alpha val="100000"/>
                  </a:srgbClr>
                </a:solidFill>
                <a:cs typeface="Arial"/>
              </a:endParaRPr>
            </a:p>
          </p:txBody>
        </p:sp>
        <p:sp>
          <p:nvSpPr>
            <p:cNvPr id="40" name="tx30">
              <a:extLst>
                <a:ext uri="{FF2B5EF4-FFF2-40B4-BE49-F238E27FC236}">
                  <a16:creationId xmlns:a16="http://schemas.microsoft.com/office/drawing/2014/main" id="{55B1C279-2A80-174A-D6F0-1CA4E797DD9E}"/>
                </a:ext>
              </a:extLst>
            </p:cNvPr>
            <p:cNvSpPr/>
            <p:nvPr/>
          </p:nvSpPr>
          <p:spPr>
            <a:xfrm>
              <a:off x="3886344" y="3284046"/>
              <a:ext cx="779678" cy="129455"/>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a:t>
              </a:r>
              <a:r>
                <a:rPr lang="en-US" sz="1103">
                  <a:solidFill>
                    <a:srgbClr val="000000">
                      <a:alpha val="100000"/>
                    </a:srgbClr>
                  </a:solidFill>
                  <a:cs typeface="Arial"/>
                </a:rPr>
                <a:t>20M</a:t>
              </a:r>
              <a:endParaRPr sz="1103">
                <a:solidFill>
                  <a:srgbClr val="000000">
                    <a:alpha val="100000"/>
                  </a:srgbClr>
                </a:solidFill>
                <a:cs typeface="Arial"/>
              </a:endParaRPr>
            </a:p>
          </p:txBody>
        </p:sp>
        <p:sp>
          <p:nvSpPr>
            <p:cNvPr id="41" name="tx31">
              <a:extLst>
                <a:ext uri="{FF2B5EF4-FFF2-40B4-BE49-F238E27FC236}">
                  <a16:creationId xmlns:a16="http://schemas.microsoft.com/office/drawing/2014/main" id="{88410139-7CFD-C15D-C235-5E82A0938E67}"/>
                </a:ext>
              </a:extLst>
            </p:cNvPr>
            <p:cNvSpPr/>
            <p:nvPr/>
          </p:nvSpPr>
          <p:spPr>
            <a:xfrm>
              <a:off x="4254951" y="1510916"/>
              <a:ext cx="857652" cy="129455"/>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a:t>
              </a:r>
              <a:r>
                <a:rPr lang="en-US" sz="1103">
                  <a:solidFill>
                    <a:srgbClr val="000000">
                      <a:alpha val="100000"/>
                    </a:srgbClr>
                  </a:solidFill>
                  <a:cs typeface="Arial"/>
                </a:rPr>
                <a:t>101M</a:t>
              </a:r>
              <a:endParaRPr sz="1103">
                <a:solidFill>
                  <a:srgbClr val="000000">
                    <a:alpha val="100000"/>
                  </a:srgbClr>
                </a:solidFill>
                <a:cs typeface="Arial"/>
              </a:endParaRPr>
            </a:p>
          </p:txBody>
        </p:sp>
        <p:sp>
          <p:nvSpPr>
            <p:cNvPr id="42" name="tx32">
              <a:extLst>
                <a:ext uri="{FF2B5EF4-FFF2-40B4-BE49-F238E27FC236}">
                  <a16:creationId xmlns:a16="http://schemas.microsoft.com/office/drawing/2014/main" id="{2FEBAB50-8A65-2212-03C8-1AA05DAA37CC}"/>
                </a:ext>
              </a:extLst>
            </p:cNvPr>
            <p:cNvSpPr/>
            <p:nvPr/>
          </p:nvSpPr>
          <p:spPr>
            <a:xfrm>
              <a:off x="3867756" y="3507967"/>
              <a:ext cx="779678" cy="129455"/>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a:t>
              </a:r>
              <a:r>
                <a:rPr lang="en-US" sz="1103">
                  <a:solidFill>
                    <a:srgbClr val="000000">
                      <a:alpha val="100000"/>
                    </a:srgbClr>
                  </a:solidFill>
                  <a:cs typeface="Arial"/>
                </a:rPr>
                <a:t>16M</a:t>
              </a:r>
              <a:endParaRPr sz="1103">
                <a:solidFill>
                  <a:srgbClr val="000000">
                    <a:alpha val="100000"/>
                  </a:srgbClr>
                </a:solidFill>
                <a:cs typeface="Arial"/>
              </a:endParaRPr>
            </a:p>
          </p:txBody>
        </p:sp>
        <p:sp>
          <p:nvSpPr>
            <p:cNvPr id="43" name="tx33">
              <a:extLst>
                <a:ext uri="{FF2B5EF4-FFF2-40B4-BE49-F238E27FC236}">
                  <a16:creationId xmlns:a16="http://schemas.microsoft.com/office/drawing/2014/main" id="{0E7CFCDD-D70F-45AC-1767-3BDFC5FD2D93}"/>
                </a:ext>
              </a:extLst>
            </p:cNvPr>
            <p:cNvSpPr/>
            <p:nvPr/>
          </p:nvSpPr>
          <p:spPr>
            <a:xfrm>
              <a:off x="4008346" y="2164443"/>
              <a:ext cx="779678" cy="129455"/>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a:t>
              </a:r>
              <a:r>
                <a:rPr lang="en-US" sz="1103">
                  <a:solidFill>
                    <a:srgbClr val="000000">
                      <a:alpha val="100000"/>
                    </a:srgbClr>
                  </a:solidFill>
                  <a:cs typeface="Arial"/>
                </a:rPr>
                <a:t>46M</a:t>
              </a:r>
              <a:endParaRPr sz="1103">
                <a:solidFill>
                  <a:srgbClr val="000000">
                    <a:alpha val="100000"/>
                  </a:srgbClr>
                </a:solidFill>
                <a:cs typeface="Arial"/>
              </a:endParaRPr>
            </a:p>
          </p:txBody>
        </p:sp>
        <p:sp>
          <p:nvSpPr>
            <p:cNvPr id="44" name="tx34">
              <a:extLst>
                <a:ext uri="{FF2B5EF4-FFF2-40B4-BE49-F238E27FC236}">
                  <a16:creationId xmlns:a16="http://schemas.microsoft.com/office/drawing/2014/main" id="{671CEEB6-1D95-48FF-A8B7-A1F345B714A8}"/>
                </a:ext>
              </a:extLst>
            </p:cNvPr>
            <p:cNvSpPr/>
            <p:nvPr/>
          </p:nvSpPr>
          <p:spPr>
            <a:xfrm>
              <a:off x="3856931" y="3731888"/>
              <a:ext cx="779678" cy="129455"/>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a:t>
              </a:r>
              <a:r>
                <a:rPr lang="en-US" sz="1103">
                  <a:solidFill>
                    <a:srgbClr val="000000">
                      <a:alpha val="100000"/>
                    </a:srgbClr>
                  </a:solidFill>
                  <a:cs typeface="Arial"/>
                </a:rPr>
                <a:t>13M</a:t>
              </a:r>
              <a:endParaRPr sz="1103">
                <a:solidFill>
                  <a:srgbClr val="000000">
                    <a:alpha val="100000"/>
                  </a:srgbClr>
                </a:solidFill>
                <a:cs typeface="Arial"/>
              </a:endParaRPr>
            </a:p>
          </p:txBody>
        </p:sp>
        <p:sp>
          <p:nvSpPr>
            <p:cNvPr id="45" name="tx35">
              <a:extLst>
                <a:ext uri="{FF2B5EF4-FFF2-40B4-BE49-F238E27FC236}">
                  <a16:creationId xmlns:a16="http://schemas.microsoft.com/office/drawing/2014/main" id="{6C07AACB-D59B-2315-E569-9E6715328BB9}"/>
                </a:ext>
              </a:extLst>
            </p:cNvPr>
            <p:cNvSpPr/>
            <p:nvPr/>
          </p:nvSpPr>
          <p:spPr>
            <a:xfrm>
              <a:off x="3949116" y="2612284"/>
              <a:ext cx="779678" cy="129455"/>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a:t>
              </a:r>
              <a:r>
                <a:rPr lang="en-US" sz="1103">
                  <a:solidFill>
                    <a:srgbClr val="000000">
                      <a:alpha val="100000"/>
                    </a:srgbClr>
                  </a:solidFill>
                  <a:cs typeface="Arial"/>
                </a:rPr>
                <a:t>33M</a:t>
              </a:r>
              <a:endParaRPr sz="1103">
                <a:solidFill>
                  <a:srgbClr val="000000">
                    <a:alpha val="100000"/>
                  </a:srgbClr>
                </a:solidFill>
                <a:cs typeface="Arial"/>
              </a:endParaRPr>
            </a:p>
          </p:txBody>
        </p:sp>
        <p:sp>
          <p:nvSpPr>
            <p:cNvPr id="46" name="rc36">
              <a:extLst>
                <a:ext uri="{FF2B5EF4-FFF2-40B4-BE49-F238E27FC236}">
                  <a16:creationId xmlns:a16="http://schemas.microsoft.com/office/drawing/2014/main" id="{D2AFEE7B-B4D0-BCAD-6FCA-1E74CDDB88D1}"/>
                </a:ext>
              </a:extLst>
            </p:cNvPr>
            <p:cNvSpPr/>
            <p:nvPr/>
          </p:nvSpPr>
          <p:spPr>
            <a:xfrm>
              <a:off x="3953458" y="1205616"/>
              <a:ext cx="3458269" cy="2955753"/>
            </a:xfrm>
            <a:prstGeom prst="rect">
              <a:avLst/>
            </a:prstGeom>
            <a:ln w="12318" cap="rnd">
              <a:solidFill>
                <a:srgbClr val="000000">
                  <a:alpha val="100000"/>
                </a:srgbClr>
              </a:solidFill>
              <a:prstDash val="solid"/>
              <a:round/>
            </a:ln>
          </p:spPr>
          <p:txBody>
            <a:bodyPr/>
            <a:lstStyle/>
            <a:p>
              <a:endParaRPr/>
            </a:p>
          </p:txBody>
        </p:sp>
        <p:sp>
          <p:nvSpPr>
            <p:cNvPr id="47" name="tx37">
              <a:extLst>
                <a:ext uri="{FF2B5EF4-FFF2-40B4-BE49-F238E27FC236}">
                  <a16:creationId xmlns:a16="http://schemas.microsoft.com/office/drawing/2014/main" id="{01F08A40-3027-D660-137B-466A664EDAB9}"/>
                </a:ext>
              </a:extLst>
            </p:cNvPr>
            <p:cNvSpPr/>
            <p:nvPr/>
          </p:nvSpPr>
          <p:spPr>
            <a:xfrm>
              <a:off x="1429170" y="3954773"/>
              <a:ext cx="2541240" cy="117698"/>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United States Department of Veterans Affairs</a:t>
              </a:r>
            </a:p>
          </p:txBody>
        </p:sp>
        <p:sp>
          <p:nvSpPr>
            <p:cNvPr id="48" name="tx38">
              <a:extLst>
                <a:ext uri="{FF2B5EF4-FFF2-40B4-BE49-F238E27FC236}">
                  <a16:creationId xmlns:a16="http://schemas.microsoft.com/office/drawing/2014/main" id="{319A59FE-904B-0348-0163-FC56B9BB9315}"/>
                </a:ext>
              </a:extLst>
            </p:cNvPr>
            <p:cNvSpPr/>
            <p:nvPr/>
          </p:nvSpPr>
          <p:spPr>
            <a:xfrm>
              <a:off x="2542791" y="3754541"/>
              <a:ext cx="1390674" cy="9400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National Cancer Institute</a:t>
              </a:r>
            </a:p>
          </p:txBody>
        </p:sp>
        <p:sp>
          <p:nvSpPr>
            <p:cNvPr id="49" name="tx39">
              <a:extLst>
                <a:ext uri="{FF2B5EF4-FFF2-40B4-BE49-F238E27FC236}">
                  <a16:creationId xmlns:a16="http://schemas.microsoft.com/office/drawing/2014/main" id="{9F2C3E66-9B88-E5E5-C95E-81B7A1EB9E2F}"/>
                </a:ext>
              </a:extLst>
            </p:cNvPr>
            <p:cNvSpPr/>
            <p:nvPr/>
          </p:nvSpPr>
          <p:spPr>
            <a:xfrm>
              <a:off x="1659733" y="3523915"/>
              <a:ext cx="2301440" cy="11918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National Institute of Food and Agriculture</a:t>
              </a:r>
            </a:p>
          </p:txBody>
        </p:sp>
        <p:sp>
          <p:nvSpPr>
            <p:cNvPr id="50" name="tx40">
              <a:extLst>
                <a:ext uri="{FF2B5EF4-FFF2-40B4-BE49-F238E27FC236}">
                  <a16:creationId xmlns:a16="http://schemas.microsoft.com/office/drawing/2014/main" id="{999CB81D-A7D6-1299-3CD1-C93B0C7B7AC0}"/>
                </a:ext>
              </a:extLst>
            </p:cNvPr>
            <p:cNvSpPr/>
            <p:nvPr/>
          </p:nvSpPr>
          <p:spPr>
            <a:xfrm>
              <a:off x="1503886" y="3231415"/>
              <a:ext cx="2484995" cy="11918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Eunice Kennedy Shriver National Institute of</a:t>
              </a:r>
            </a:p>
          </p:txBody>
        </p:sp>
        <p:sp>
          <p:nvSpPr>
            <p:cNvPr id="51" name="tx41">
              <a:extLst>
                <a:ext uri="{FF2B5EF4-FFF2-40B4-BE49-F238E27FC236}">
                  <a16:creationId xmlns:a16="http://schemas.microsoft.com/office/drawing/2014/main" id="{1AE6D11B-1F3E-F95A-9671-81032F50D06B}"/>
                </a:ext>
              </a:extLst>
            </p:cNvPr>
            <p:cNvSpPr/>
            <p:nvPr/>
          </p:nvSpPr>
          <p:spPr>
            <a:xfrm>
              <a:off x="1812399" y="3360827"/>
              <a:ext cx="2167247" cy="117698"/>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Child Health and Human Development</a:t>
              </a:r>
            </a:p>
          </p:txBody>
        </p:sp>
        <p:sp>
          <p:nvSpPr>
            <p:cNvPr id="52" name="tx42">
              <a:extLst>
                <a:ext uri="{FF2B5EF4-FFF2-40B4-BE49-F238E27FC236}">
                  <a16:creationId xmlns:a16="http://schemas.microsoft.com/office/drawing/2014/main" id="{AD4BC95E-1FB7-B8ED-FBB1-D37761CEF0D9}"/>
                </a:ext>
              </a:extLst>
            </p:cNvPr>
            <p:cNvSpPr/>
            <p:nvPr/>
          </p:nvSpPr>
          <p:spPr>
            <a:xfrm>
              <a:off x="1503948" y="3082779"/>
              <a:ext cx="2484933" cy="9400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American Foundation for Suicide Prevention</a:t>
              </a:r>
            </a:p>
          </p:txBody>
        </p:sp>
        <p:sp>
          <p:nvSpPr>
            <p:cNvPr id="53" name="tx43">
              <a:extLst>
                <a:ext uri="{FF2B5EF4-FFF2-40B4-BE49-F238E27FC236}">
                  <a16:creationId xmlns:a16="http://schemas.microsoft.com/office/drawing/2014/main" id="{3FB996DC-F16E-062B-435B-7A32FB4A40FA}"/>
                </a:ext>
              </a:extLst>
            </p:cNvPr>
            <p:cNvSpPr/>
            <p:nvPr/>
          </p:nvSpPr>
          <p:spPr>
            <a:xfrm>
              <a:off x="2123461" y="2835232"/>
              <a:ext cx="1828477" cy="11763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National Institute on Drug Abuse</a:t>
              </a:r>
            </a:p>
          </p:txBody>
        </p:sp>
        <p:sp>
          <p:nvSpPr>
            <p:cNvPr id="54" name="tx44">
              <a:extLst>
                <a:ext uri="{FF2B5EF4-FFF2-40B4-BE49-F238E27FC236}">
                  <a16:creationId xmlns:a16="http://schemas.microsoft.com/office/drawing/2014/main" id="{25D83163-6963-B742-2C2F-00181D794010}"/>
                </a:ext>
              </a:extLst>
            </p:cNvPr>
            <p:cNvSpPr/>
            <p:nvPr/>
          </p:nvSpPr>
          <p:spPr>
            <a:xfrm>
              <a:off x="1393605" y="2566419"/>
              <a:ext cx="2336663" cy="212158"/>
            </a:xfrm>
            <a:prstGeom prst="rect">
              <a:avLst/>
            </a:prstGeom>
            <a:noFill/>
          </p:spPr>
          <p:txBody>
            <a:bodyPr wrap="none" lIns="0" tIns="0" rIns="0" bIns="0" anchor="ctr" anchorCtr="1"/>
            <a:lstStyle/>
            <a:p>
              <a:pPr>
                <a:lnSpc>
                  <a:spcPts val="1000"/>
                </a:lnSpc>
              </a:pPr>
              <a:r>
                <a:rPr sz="1000">
                  <a:solidFill>
                    <a:srgbClr val="000000">
                      <a:alpha val="100000"/>
                    </a:srgbClr>
                  </a:solidFill>
                  <a:cs typeface="Arial"/>
                </a:rPr>
                <a:t>National Institute of Environmental Health</a:t>
              </a:r>
              <a:r>
                <a:rPr lang="en-US" sz="1000">
                  <a:solidFill>
                    <a:srgbClr val="000000">
                      <a:alpha val="100000"/>
                    </a:srgbClr>
                  </a:solidFill>
                  <a:cs typeface="Arial"/>
                </a:rPr>
                <a:t> Sciences</a:t>
              </a:r>
            </a:p>
          </p:txBody>
        </p:sp>
        <p:sp>
          <p:nvSpPr>
            <p:cNvPr id="56" name="tx46">
              <a:extLst>
                <a:ext uri="{FF2B5EF4-FFF2-40B4-BE49-F238E27FC236}">
                  <a16:creationId xmlns:a16="http://schemas.microsoft.com/office/drawing/2014/main" id="{43FDAE18-9AF8-564F-B4A4-2FBA6889A533}"/>
                </a:ext>
              </a:extLst>
            </p:cNvPr>
            <p:cNvSpPr/>
            <p:nvPr/>
          </p:nvSpPr>
          <p:spPr>
            <a:xfrm>
              <a:off x="1467174" y="2344049"/>
              <a:ext cx="2216918" cy="212158"/>
            </a:xfrm>
            <a:prstGeom prst="rect">
              <a:avLst/>
            </a:prstGeom>
            <a:noFill/>
          </p:spPr>
          <p:txBody>
            <a:bodyPr wrap="none" lIns="0" tIns="0" rIns="0" bIns="0" anchor="ctr" anchorCtr="1"/>
            <a:lstStyle/>
            <a:p>
              <a:pPr>
                <a:lnSpc>
                  <a:spcPts val="1000"/>
                </a:lnSpc>
              </a:pPr>
              <a:r>
                <a:rPr sz="1000">
                  <a:solidFill>
                    <a:srgbClr val="000000">
                      <a:alpha val="100000"/>
                    </a:srgbClr>
                  </a:solidFill>
                  <a:cs typeface="Arial"/>
                </a:rPr>
                <a:t>National Institute on Alcohol Abuse and</a:t>
              </a:r>
              <a:r>
                <a:rPr lang="en-US" sz="1000">
                  <a:solidFill>
                    <a:srgbClr val="000000">
                      <a:alpha val="100000"/>
                    </a:srgbClr>
                  </a:solidFill>
                  <a:cs typeface="Arial"/>
                </a:rPr>
                <a:t> Alcoholism</a:t>
              </a:r>
            </a:p>
          </p:txBody>
        </p:sp>
        <p:sp>
          <p:nvSpPr>
            <p:cNvPr id="58" name="tx48">
              <a:extLst>
                <a:ext uri="{FF2B5EF4-FFF2-40B4-BE49-F238E27FC236}">
                  <a16:creationId xmlns:a16="http://schemas.microsoft.com/office/drawing/2014/main" id="{9B5A1B9E-B8FE-1EB4-4CE9-246020E09313}"/>
                </a:ext>
              </a:extLst>
            </p:cNvPr>
            <p:cNvSpPr/>
            <p:nvPr/>
          </p:nvSpPr>
          <p:spPr>
            <a:xfrm>
              <a:off x="1391087" y="2187096"/>
              <a:ext cx="2597794" cy="9400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National Institute of General Medical Sciences</a:t>
              </a:r>
            </a:p>
          </p:txBody>
        </p:sp>
        <p:sp>
          <p:nvSpPr>
            <p:cNvPr id="59" name="tx49">
              <a:extLst>
                <a:ext uri="{FF2B5EF4-FFF2-40B4-BE49-F238E27FC236}">
                  <a16:creationId xmlns:a16="http://schemas.microsoft.com/office/drawing/2014/main" id="{FCA0C450-A016-26B0-AA1B-0C29FF290383}"/>
                </a:ext>
              </a:extLst>
            </p:cNvPr>
            <p:cNvSpPr/>
            <p:nvPr/>
          </p:nvSpPr>
          <p:spPr>
            <a:xfrm>
              <a:off x="1224345" y="1937998"/>
              <a:ext cx="2746064" cy="11918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National Center for Injury Prevention and Control</a:t>
              </a:r>
            </a:p>
          </p:txBody>
        </p:sp>
        <p:sp>
          <p:nvSpPr>
            <p:cNvPr id="60" name="tx50">
              <a:extLst>
                <a:ext uri="{FF2B5EF4-FFF2-40B4-BE49-F238E27FC236}">
                  <a16:creationId xmlns:a16="http://schemas.microsoft.com/office/drawing/2014/main" id="{F8238C17-267F-A2CF-9413-9F74C77880E1}"/>
                </a:ext>
              </a:extLst>
            </p:cNvPr>
            <p:cNvSpPr/>
            <p:nvPr/>
          </p:nvSpPr>
          <p:spPr>
            <a:xfrm>
              <a:off x="1355864" y="1739192"/>
              <a:ext cx="2633017" cy="9407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Patient-Centered Outcomes Research Institute</a:t>
              </a:r>
            </a:p>
          </p:txBody>
        </p:sp>
        <p:sp>
          <p:nvSpPr>
            <p:cNvPr id="61" name="tx51">
              <a:extLst>
                <a:ext uri="{FF2B5EF4-FFF2-40B4-BE49-F238E27FC236}">
                  <a16:creationId xmlns:a16="http://schemas.microsoft.com/office/drawing/2014/main" id="{1B664310-D43E-C05A-AFCA-5AFF23A3A3BD}"/>
                </a:ext>
              </a:extLst>
            </p:cNvPr>
            <p:cNvSpPr/>
            <p:nvPr/>
          </p:nvSpPr>
          <p:spPr>
            <a:xfrm>
              <a:off x="1294505" y="1421577"/>
              <a:ext cx="2463477" cy="27285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Congressionally Directed Medical Research</a:t>
              </a:r>
              <a:r>
                <a:rPr lang="en-US" sz="1000">
                  <a:solidFill>
                    <a:srgbClr val="000000">
                      <a:alpha val="100000"/>
                    </a:srgbClr>
                  </a:solidFill>
                  <a:cs typeface="Arial"/>
                </a:rPr>
                <a:t> Programs</a:t>
              </a:r>
              <a:endParaRPr sz="1000">
                <a:solidFill>
                  <a:srgbClr val="000000">
                    <a:alpha val="100000"/>
                  </a:srgbClr>
                </a:solidFill>
                <a:cs typeface="Arial"/>
              </a:endParaRPr>
            </a:p>
          </p:txBody>
        </p:sp>
        <p:sp>
          <p:nvSpPr>
            <p:cNvPr id="63" name="tx53">
              <a:extLst>
                <a:ext uri="{FF2B5EF4-FFF2-40B4-BE49-F238E27FC236}">
                  <a16:creationId xmlns:a16="http://schemas.microsoft.com/office/drawing/2014/main" id="{83179B64-3CB0-B09F-84A5-63BD6E735D2F}"/>
                </a:ext>
              </a:extLst>
            </p:cNvPr>
            <p:cNvSpPr/>
            <p:nvPr/>
          </p:nvSpPr>
          <p:spPr>
            <a:xfrm>
              <a:off x="2027412" y="1291475"/>
              <a:ext cx="1906054" cy="93947"/>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National Institute of Mental Health</a:t>
              </a:r>
            </a:p>
          </p:txBody>
        </p:sp>
        <p:sp>
          <p:nvSpPr>
            <p:cNvPr id="64" name="tx54">
              <a:extLst>
                <a:ext uri="{FF2B5EF4-FFF2-40B4-BE49-F238E27FC236}">
                  <a16:creationId xmlns:a16="http://schemas.microsoft.com/office/drawing/2014/main" id="{EED6E68D-8F6F-073E-DEE3-1F35F93A4DF8}"/>
                </a:ext>
              </a:extLst>
            </p:cNvPr>
            <p:cNvSpPr/>
            <p:nvPr/>
          </p:nvSpPr>
          <p:spPr>
            <a:xfrm>
              <a:off x="3882827" y="4196850"/>
              <a:ext cx="141262" cy="112365"/>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$0</a:t>
              </a:r>
            </a:p>
          </p:txBody>
        </p:sp>
        <p:sp>
          <p:nvSpPr>
            <p:cNvPr id="65" name="tx55">
              <a:extLst>
                <a:ext uri="{FF2B5EF4-FFF2-40B4-BE49-F238E27FC236}">
                  <a16:creationId xmlns:a16="http://schemas.microsoft.com/office/drawing/2014/main" id="{A56F4031-0ADA-9FF0-8A4C-B409D0AF9B30}"/>
                </a:ext>
              </a:extLst>
            </p:cNvPr>
            <p:cNvSpPr/>
            <p:nvPr/>
          </p:nvSpPr>
          <p:spPr>
            <a:xfrm>
              <a:off x="4493729" y="4191951"/>
              <a:ext cx="776882" cy="117264"/>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$200</a:t>
              </a:r>
              <a:r>
                <a:rPr lang="en-US" sz="1000">
                  <a:solidFill>
                    <a:srgbClr val="000000">
                      <a:alpha val="100000"/>
                    </a:srgbClr>
                  </a:solidFill>
                  <a:cs typeface="Arial"/>
                </a:rPr>
                <a:t>M</a:t>
              </a:r>
              <a:endParaRPr sz="1000">
                <a:solidFill>
                  <a:srgbClr val="000000">
                    <a:alpha val="100000"/>
                  </a:srgbClr>
                </a:solidFill>
                <a:cs typeface="Arial"/>
              </a:endParaRPr>
            </a:p>
          </p:txBody>
        </p:sp>
        <p:sp>
          <p:nvSpPr>
            <p:cNvPr id="66" name="tx56">
              <a:extLst>
                <a:ext uri="{FF2B5EF4-FFF2-40B4-BE49-F238E27FC236}">
                  <a16:creationId xmlns:a16="http://schemas.microsoft.com/office/drawing/2014/main" id="{6A29D548-C499-732A-BC8C-662D7E8AED54}"/>
                </a:ext>
              </a:extLst>
            </p:cNvPr>
            <p:cNvSpPr/>
            <p:nvPr/>
          </p:nvSpPr>
          <p:spPr>
            <a:xfrm>
              <a:off x="5422441" y="4191951"/>
              <a:ext cx="776882" cy="117264"/>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$400</a:t>
              </a:r>
              <a:r>
                <a:rPr lang="en-US" sz="1000">
                  <a:solidFill>
                    <a:srgbClr val="000000">
                      <a:alpha val="100000"/>
                    </a:srgbClr>
                  </a:solidFill>
                  <a:cs typeface="Arial"/>
                </a:rPr>
                <a:t>M</a:t>
              </a:r>
              <a:endParaRPr sz="1000">
                <a:solidFill>
                  <a:srgbClr val="000000">
                    <a:alpha val="100000"/>
                  </a:srgbClr>
                </a:solidFill>
                <a:cs typeface="Arial"/>
              </a:endParaRPr>
            </a:p>
          </p:txBody>
        </p:sp>
        <p:sp>
          <p:nvSpPr>
            <p:cNvPr id="67" name="tx57">
              <a:extLst>
                <a:ext uri="{FF2B5EF4-FFF2-40B4-BE49-F238E27FC236}">
                  <a16:creationId xmlns:a16="http://schemas.microsoft.com/office/drawing/2014/main" id="{237E94BA-1733-80B2-7C3C-441B2549965F}"/>
                </a:ext>
              </a:extLst>
            </p:cNvPr>
            <p:cNvSpPr/>
            <p:nvPr/>
          </p:nvSpPr>
          <p:spPr>
            <a:xfrm>
              <a:off x="6351153" y="4191951"/>
              <a:ext cx="776882" cy="117264"/>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$600</a:t>
              </a:r>
              <a:r>
                <a:rPr lang="en-US" sz="1000">
                  <a:solidFill>
                    <a:srgbClr val="000000">
                      <a:alpha val="100000"/>
                    </a:srgbClr>
                  </a:solidFill>
                  <a:cs typeface="Arial"/>
                </a:rPr>
                <a:t>M</a:t>
              </a:r>
              <a:endParaRPr sz="1000">
                <a:solidFill>
                  <a:srgbClr val="000000">
                    <a:alpha val="100000"/>
                  </a:srgbClr>
                </a:solidFill>
                <a:cs typeface="Arial"/>
              </a:endParaRPr>
            </a:p>
          </p:txBody>
        </p:sp>
        <p:sp>
          <p:nvSpPr>
            <p:cNvPr id="68" name="tx58">
              <a:extLst>
                <a:ext uri="{FF2B5EF4-FFF2-40B4-BE49-F238E27FC236}">
                  <a16:creationId xmlns:a16="http://schemas.microsoft.com/office/drawing/2014/main" id="{AF401B7F-E059-FD3A-764C-E3BC2A8483C4}"/>
                </a:ext>
              </a:extLst>
            </p:cNvPr>
            <p:cNvSpPr/>
            <p:nvPr/>
          </p:nvSpPr>
          <p:spPr>
            <a:xfrm>
              <a:off x="4052429" y="4333640"/>
              <a:ext cx="3100536" cy="143023"/>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000000">
                      <a:alpha val="100000"/>
                    </a:srgbClr>
                  </a:solidFill>
                  <a:cs typeface="Arial"/>
                </a:rPr>
                <a:t>Funding Amount to Suicide Prevention Grants</a:t>
              </a:r>
            </a:p>
          </p:txBody>
        </p:sp>
        <p:sp>
          <p:nvSpPr>
            <p:cNvPr id="69" name="tx59">
              <a:extLst>
                <a:ext uri="{FF2B5EF4-FFF2-40B4-BE49-F238E27FC236}">
                  <a16:creationId xmlns:a16="http://schemas.microsoft.com/office/drawing/2014/main" id="{8040CA3F-FCE8-2E10-5D99-34D154E9017F}"/>
                </a:ext>
              </a:extLst>
            </p:cNvPr>
            <p:cNvSpPr/>
            <p:nvPr/>
          </p:nvSpPr>
          <p:spPr>
            <a:xfrm rot="-5400000">
              <a:off x="789878" y="2628054"/>
              <a:ext cx="482872" cy="11087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000000">
                      <a:alpha val="100000"/>
                    </a:srgbClr>
                  </a:solidFill>
                  <a:cs typeface="Arial"/>
                </a:rPr>
                <a:t>Funder</a:t>
              </a:r>
            </a:p>
          </p:txBody>
        </p:sp>
        <p:sp>
          <p:nvSpPr>
            <p:cNvPr id="70" name="tx60">
              <a:extLst>
                <a:ext uri="{FF2B5EF4-FFF2-40B4-BE49-F238E27FC236}">
                  <a16:creationId xmlns:a16="http://schemas.microsoft.com/office/drawing/2014/main" id="{7CEDC62A-6187-D017-978E-9E2CDA045497}"/>
                </a:ext>
              </a:extLst>
            </p:cNvPr>
            <p:cNvSpPr/>
            <p:nvPr/>
          </p:nvSpPr>
          <p:spPr>
            <a:xfrm>
              <a:off x="2560390" y="938074"/>
              <a:ext cx="6084614" cy="166861"/>
            </a:xfrm>
            <a:prstGeom prst="rect">
              <a:avLst/>
            </a:prstGeom>
            <a:noFill/>
          </p:spPr>
          <p:txBody>
            <a:bodyPr wrap="none" lIns="0" tIns="0" rIns="0" bIns="0" anchor="ctr" anchorCtr="1"/>
            <a:lstStyle/>
            <a:p>
              <a:pPr marL="0" marR="0" indent="0" algn="ctr">
                <a:lnSpc>
                  <a:spcPts val="1400"/>
                </a:lnSpc>
                <a:spcBef>
                  <a:spcPts val="0"/>
                </a:spcBef>
                <a:spcAft>
                  <a:spcPts val="0"/>
                </a:spcAft>
              </a:pPr>
              <a:r>
                <a:rPr sz="1400" b="1">
                  <a:solidFill>
                    <a:srgbClr val="000000">
                      <a:alpha val="100000"/>
                    </a:srgbClr>
                  </a:solidFill>
                  <a:cs typeface="Arial"/>
                </a:rPr>
                <a:t>Distribution of Funding Amount to Suicide Prevention</a:t>
              </a:r>
              <a:endParaRPr lang="en-US" sz="1400" b="1">
                <a:solidFill>
                  <a:srgbClr val="000000">
                    <a:alpha val="100000"/>
                  </a:srgbClr>
                </a:solidFill>
                <a:cs typeface="Arial"/>
              </a:endParaRPr>
            </a:p>
            <a:p>
              <a:pPr marL="0" marR="0" indent="0" algn="ctr">
                <a:lnSpc>
                  <a:spcPts val="1400"/>
                </a:lnSpc>
                <a:spcBef>
                  <a:spcPts val="0"/>
                </a:spcBef>
                <a:spcAft>
                  <a:spcPts val="0"/>
                </a:spcAft>
              </a:pPr>
              <a:r>
                <a:rPr sz="1400" b="1">
                  <a:solidFill>
                    <a:srgbClr val="000000">
                      <a:alpha val="100000"/>
                    </a:srgbClr>
                  </a:solidFill>
                  <a:cs typeface="Arial"/>
                </a:rPr>
                <a:t>Grants by Funder</a:t>
              </a:r>
            </a:p>
          </p:txBody>
        </p:sp>
      </p:grpSp>
      <p:sp>
        <p:nvSpPr>
          <p:cNvPr id="115" name="TextBox 114">
            <a:extLst>
              <a:ext uri="{FF2B5EF4-FFF2-40B4-BE49-F238E27FC236}">
                <a16:creationId xmlns:a16="http://schemas.microsoft.com/office/drawing/2014/main" id="{9DB1552D-3D9F-3A63-9032-75B7A4E36B31}"/>
              </a:ext>
            </a:extLst>
          </p:cNvPr>
          <p:cNvSpPr txBox="1"/>
          <p:nvPr/>
        </p:nvSpPr>
        <p:spPr>
          <a:xfrm>
            <a:off x="3466807" y="6199006"/>
            <a:ext cx="5194543" cy="276999"/>
          </a:xfrm>
          <a:prstGeom prst="rect">
            <a:avLst/>
          </a:prstGeom>
          <a:noFill/>
        </p:spPr>
        <p:txBody>
          <a:bodyPr wrap="square" rtlCol="0">
            <a:spAutoFit/>
          </a:bodyPr>
          <a:lstStyle/>
          <a:p>
            <a:pPr algn="ctr"/>
            <a:r>
              <a:rPr lang="en-US" sz="1200">
                <a:solidFill>
                  <a:schemeClr val="bg1"/>
                </a:solidFill>
              </a:rPr>
              <a:t>Source: Dimensions data on 1,113 grants pulled on June 30, 2023.</a:t>
            </a:r>
          </a:p>
        </p:txBody>
      </p:sp>
    </p:spTree>
    <p:extLst>
      <p:ext uri="{BB962C8B-B14F-4D97-AF65-F5344CB8AC3E}">
        <p14:creationId xmlns:p14="http://schemas.microsoft.com/office/powerpoint/2010/main" val="18025128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0AB93-C7B1-01F5-408D-B737D02855BD}"/>
              </a:ext>
            </a:extLst>
          </p:cNvPr>
          <p:cNvSpPr>
            <a:spLocks noGrp="1"/>
          </p:cNvSpPr>
          <p:nvPr>
            <p:ph type="title"/>
          </p:nvPr>
        </p:nvSpPr>
        <p:spPr/>
        <p:txBody>
          <a:bodyPr/>
          <a:lstStyle/>
          <a:p>
            <a:r>
              <a:rPr lang="en-US" sz="2800"/>
              <a:t>Analysis of Relevant Research Beyond the VA | Publication Distribution</a:t>
            </a:r>
          </a:p>
        </p:txBody>
      </p:sp>
      <p:sp>
        <p:nvSpPr>
          <p:cNvPr id="3" name="Slide Number Placeholder 2">
            <a:extLst>
              <a:ext uri="{FF2B5EF4-FFF2-40B4-BE49-F238E27FC236}">
                <a16:creationId xmlns:a16="http://schemas.microsoft.com/office/drawing/2014/main" id="{F80968D4-579D-DCC2-74C2-85FF47732EDF}"/>
              </a:ext>
            </a:extLst>
          </p:cNvPr>
          <p:cNvSpPr>
            <a:spLocks noGrp="1"/>
          </p:cNvSpPr>
          <p:nvPr>
            <p:ph type="sldNum" sz="quarter" idx="12"/>
          </p:nvPr>
        </p:nvSpPr>
        <p:spPr/>
        <p:txBody>
          <a:bodyPr/>
          <a:lstStyle/>
          <a:p>
            <a:fld id="{61ED25BF-8B08-481C-9175-42CBF3C8334C}" type="slidenum">
              <a:rPr lang="en-US" smtClean="0"/>
              <a:pPr/>
              <a:t>76</a:t>
            </a:fld>
            <a:endParaRPr lang="en-US"/>
          </a:p>
        </p:txBody>
      </p:sp>
      <p:cxnSp>
        <p:nvCxnSpPr>
          <p:cNvPr id="108" name="Straight Arrow Connector 107">
            <a:extLst>
              <a:ext uri="{FF2B5EF4-FFF2-40B4-BE49-F238E27FC236}">
                <a16:creationId xmlns:a16="http://schemas.microsoft.com/office/drawing/2014/main" id="{9BE03D13-1F08-27CF-AC4A-64DD86DD4324}"/>
              </a:ext>
            </a:extLst>
          </p:cNvPr>
          <p:cNvCxnSpPr/>
          <p:nvPr/>
        </p:nvCxnSpPr>
        <p:spPr>
          <a:xfrm flipV="1">
            <a:off x="259497" y="1475244"/>
            <a:ext cx="11619874" cy="22485"/>
          </a:xfrm>
          <a:prstGeom prst="straightConnector1">
            <a:avLst/>
          </a:prstGeom>
          <a:ln w="12700">
            <a:solidFill>
              <a:srgbClr val="002F56"/>
            </a:solidFill>
          </a:ln>
        </p:spPr>
        <p:style>
          <a:lnRef idx="1">
            <a:schemeClr val="accent1"/>
          </a:lnRef>
          <a:fillRef idx="0">
            <a:schemeClr val="accent1"/>
          </a:fillRef>
          <a:effectRef idx="0">
            <a:schemeClr val="accent1"/>
          </a:effectRef>
          <a:fontRef idx="minor">
            <a:schemeClr val="tx1"/>
          </a:fontRef>
        </p:style>
      </p:cxnSp>
      <p:sp>
        <p:nvSpPr>
          <p:cNvPr id="111" name="Rectangle 110">
            <a:extLst>
              <a:ext uri="{FF2B5EF4-FFF2-40B4-BE49-F238E27FC236}">
                <a16:creationId xmlns:a16="http://schemas.microsoft.com/office/drawing/2014/main" id="{0B2A40E2-6A10-94F0-6528-3DB2217E5587}"/>
              </a:ext>
            </a:extLst>
          </p:cNvPr>
          <p:cNvSpPr/>
          <p:nvPr/>
        </p:nvSpPr>
        <p:spPr>
          <a:xfrm>
            <a:off x="233859" y="1596667"/>
            <a:ext cx="11639484" cy="560021"/>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cs typeface="Calibri"/>
              </a:rPr>
              <a:t>How often are organizations collaborating in the Suicide Prevention space?</a:t>
            </a:r>
          </a:p>
        </p:txBody>
      </p:sp>
      <p:sp>
        <p:nvSpPr>
          <p:cNvPr id="133" name="Rectangle 132">
            <a:extLst>
              <a:ext uri="{FF2B5EF4-FFF2-40B4-BE49-F238E27FC236}">
                <a16:creationId xmlns:a16="http://schemas.microsoft.com/office/drawing/2014/main" id="{A9E69B98-F5C3-3987-C1E2-3006F8099B4D}"/>
              </a:ext>
            </a:extLst>
          </p:cNvPr>
          <p:cNvSpPr/>
          <p:nvPr/>
        </p:nvSpPr>
        <p:spPr>
          <a:xfrm>
            <a:off x="235307" y="2136916"/>
            <a:ext cx="5218284" cy="4045219"/>
          </a:xfrm>
          <a:prstGeom prst="rect">
            <a:avLst/>
          </a:prstGeom>
          <a:no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spcBef>
                <a:spcPts val="1200"/>
              </a:spcBef>
              <a:buFont typeface="Arial,Sans-Serif" panose="020B0604020202020204" pitchFamily="34" charset="0"/>
              <a:buChar char="•"/>
            </a:pPr>
            <a:r>
              <a:rPr lang="en-US" sz="1600" dirty="0">
                <a:solidFill>
                  <a:schemeClr val="tx1"/>
                </a:solidFill>
                <a:ea typeface="Calibri"/>
                <a:cs typeface="Arial"/>
              </a:rPr>
              <a:t>Collaboration between organizations is measured by </a:t>
            </a:r>
            <a:r>
              <a:rPr lang="en-US" sz="1600" b="1" dirty="0">
                <a:solidFill>
                  <a:schemeClr val="tx1"/>
                </a:solidFill>
                <a:ea typeface="Calibri"/>
                <a:cs typeface="Arial"/>
              </a:rPr>
              <a:t>the number of times investigators between institutions have collaborated on a Suicide Prevention grant</a:t>
            </a:r>
          </a:p>
          <a:p>
            <a:pPr marL="285750" indent="-285750">
              <a:spcBef>
                <a:spcPts val="1200"/>
              </a:spcBef>
              <a:buFont typeface="Arial,Sans-Serif" panose="020B0604020202020204" pitchFamily="34" charset="0"/>
              <a:buChar char="•"/>
            </a:pPr>
            <a:r>
              <a:rPr lang="en-US" sz="1600" dirty="0">
                <a:solidFill>
                  <a:schemeClr val="tx1"/>
                </a:solidFill>
                <a:ea typeface="Calibri"/>
                <a:cs typeface="Arial"/>
              </a:rPr>
              <a:t>The </a:t>
            </a:r>
            <a:r>
              <a:rPr lang="en-US" sz="1600" b="1" dirty="0">
                <a:solidFill>
                  <a:schemeClr val="tx1"/>
                </a:solidFill>
                <a:ea typeface="Calibri"/>
                <a:cs typeface="Arial"/>
              </a:rPr>
              <a:t>VA has primarily collaborated with the CDC and NIH on Suicide prevention grants</a:t>
            </a:r>
            <a:r>
              <a:rPr lang="en-US" sz="1600" dirty="0">
                <a:solidFill>
                  <a:schemeClr val="tx1"/>
                </a:solidFill>
                <a:ea typeface="Calibri"/>
                <a:cs typeface="Arial"/>
              </a:rPr>
              <a:t>, with collaborative efforts identified in 17 projects and 4 projects, respectively, from 2005 to 2023</a:t>
            </a:r>
          </a:p>
          <a:p>
            <a:pPr marL="285750" indent="-285750">
              <a:spcBef>
                <a:spcPts val="1200"/>
              </a:spcBef>
              <a:buFont typeface="Arial,Sans-Serif" panose="020B0604020202020204" pitchFamily="34" charset="0"/>
              <a:buChar char="•"/>
            </a:pPr>
            <a:r>
              <a:rPr lang="en-US" sz="1600" dirty="0">
                <a:solidFill>
                  <a:schemeClr val="tx1"/>
                </a:solidFill>
                <a:ea typeface="Calibri"/>
                <a:cs typeface="Arial"/>
              </a:rPr>
              <a:t>We also looked at the Substance Abuse and Mental Health Service Administration, Fogarty International Center, and the National Cancer Institute, but no collaborations were found on suicide prevention grants </a:t>
            </a:r>
          </a:p>
          <a:p>
            <a:pPr marL="742950" lvl="1" indent="-285750">
              <a:spcBef>
                <a:spcPts val="1200"/>
              </a:spcBef>
              <a:buFont typeface="Arial,Sans-Serif" panose="020B0604020202020204" pitchFamily="34" charset="0"/>
              <a:buChar char="•"/>
            </a:pPr>
            <a:r>
              <a:rPr lang="en-US" sz="1600" dirty="0">
                <a:solidFill>
                  <a:schemeClr val="tx1"/>
                </a:solidFill>
                <a:ea typeface="Calibri"/>
                <a:cs typeface="Arial"/>
              </a:rPr>
              <a:t>VA could consider partnering on Suicide Prevention efforts with organizations they do not currently work with</a:t>
            </a:r>
            <a:endParaRPr lang="en-US" sz="1400" dirty="0">
              <a:solidFill>
                <a:schemeClr val="tx1"/>
              </a:solidFill>
              <a:ea typeface="Calibri"/>
              <a:cs typeface="Arial"/>
            </a:endParaRPr>
          </a:p>
        </p:txBody>
      </p:sp>
      <p:sp>
        <p:nvSpPr>
          <p:cNvPr id="53" name="TextBox 52">
            <a:extLst>
              <a:ext uri="{FF2B5EF4-FFF2-40B4-BE49-F238E27FC236}">
                <a16:creationId xmlns:a16="http://schemas.microsoft.com/office/drawing/2014/main" id="{4E14C03C-D1EA-CA9B-B887-2059B171C8D3}"/>
              </a:ext>
            </a:extLst>
          </p:cNvPr>
          <p:cNvSpPr txBox="1"/>
          <p:nvPr/>
        </p:nvSpPr>
        <p:spPr>
          <a:xfrm>
            <a:off x="3466807" y="6199006"/>
            <a:ext cx="5194543" cy="276999"/>
          </a:xfrm>
          <a:prstGeom prst="rect">
            <a:avLst/>
          </a:prstGeom>
          <a:noFill/>
        </p:spPr>
        <p:txBody>
          <a:bodyPr wrap="square" rtlCol="0">
            <a:spAutoFit/>
          </a:bodyPr>
          <a:lstStyle/>
          <a:p>
            <a:pPr algn="ctr"/>
            <a:r>
              <a:rPr lang="en-US" sz="1200">
                <a:solidFill>
                  <a:schemeClr val="bg1"/>
                </a:solidFill>
              </a:rPr>
              <a:t>Source: Dimensions data on 1,113 grants pulled on June 30, 2023.</a:t>
            </a:r>
          </a:p>
        </p:txBody>
      </p:sp>
      <p:sp>
        <p:nvSpPr>
          <p:cNvPr id="19" name="TextBox 18">
            <a:extLst>
              <a:ext uri="{FF2B5EF4-FFF2-40B4-BE49-F238E27FC236}">
                <a16:creationId xmlns:a16="http://schemas.microsoft.com/office/drawing/2014/main" id="{4E13E8B8-3E33-4DCC-B6CF-3F87DDE738EE}"/>
              </a:ext>
            </a:extLst>
          </p:cNvPr>
          <p:cNvSpPr txBox="1"/>
          <p:nvPr/>
        </p:nvSpPr>
        <p:spPr>
          <a:xfrm>
            <a:off x="345761" y="833703"/>
            <a:ext cx="11567185" cy="646331"/>
          </a:xfrm>
          <a:prstGeom prst="rect">
            <a:avLst/>
          </a:prstGeom>
          <a:noFill/>
        </p:spPr>
        <p:txBody>
          <a:bodyPr wrap="square" lIns="91440" tIns="45720" rIns="91440" bIns="45720" rtlCol="0" anchor="t">
            <a:spAutoFit/>
          </a:bodyPr>
          <a:lstStyle/>
          <a:p>
            <a:r>
              <a:rPr lang="en-US" b="1" i="1">
                <a:cs typeface="Calibri"/>
              </a:rPr>
              <a:t>The VA has an opportunity to establish collaborative efforts with additional organizations that conduct research in the Suicide Prevention space </a:t>
            </a:r>
          </a:p>
        </p:txBody>
      </p:sp>
      <p:grpSp>
        <p:nvGrpSpPr>
          <p:cNvPr id="17" name="Group 16">
            <a:extLst>
              <a:ext uri="{FF2B5EF4-FFF2-40B4-BE49-F238E27FC236}">
                <a16:creationId xmlns:a16="http://schemas.microsoft.com/office/drawing/2014/main" id="{883A7914-A0C6-4845-2818-C847F3FF7BAE}"/>
              </a:ext>
            </a:extLst>
          </p:cNvPr>
          <p:cNvGrpSpPr/>
          <p:nvPr/>
        </p:nvGrpSpPr>
        <p:grpSpPr>
          <a:xfrm>
            <a:off x="6738411" y="2713025"/>
            <a:ext cx="4195458" cy="3305780"/>
            <a:chOff x="6738411" y="2356409"/>
            <a:chExt cx="4195458" cy="3305780"/>
          </a:xfrm>
        </p:grpSpPr>
        <p:grpSp>
          <p:nvGrpSpPr>
            <p:cNvPr id="10" name="Group 9">
              <a:extLst>
                <a:ext uri="{FF2B5EF4-FFF2-40B4-BE49-F238E27FC236}">
                  <a16:creationId xmlns:a16="http://schemas.microsoft.com/office/drawing/2014/main" id="{91B34812-2186-B872-4F15-5B1A8C0E8BAF}"/>
                </a:ext>
              </a:extLst>
            </p:cNvPr>
            <p:cNvGrpSpPr/>
            <p:nvPr/>
          </p:nvGrpSpPr>
          <p:grpSpPr>
            <a:xfrm>
              <a:off x="6738411" y="2356409"/>
              <a:ext cx="4195458" cy="3305780"/>
              <a:chOff x="6479065" y="2519820"/>
              <a:chExt cx="3826557" cy="3015108"/>
            </a:xfrm>
          </p:grpSpPr>
          <p:sp>
            <p:nvSpPr>
              <p:cNvPr id="11" name="Freeform: Shape 10">
                <a:extLst>
                  <a:ext uri="{FF2B5EF4-FFF2-40B4-BE49-F238E27FC236}">
                    <a16:creationId xmlns:a16="http://schemas.microsoft.com/office/drawing/2014/main" id="{298C1A46-2F2A-2CB4-1A22-D7B48A01DF80}"/>
                  </a:ext>
                </a:extLst>
              </p:cNvPr>
              <p:cNvSpPr/>
              <p:nvPr/>
            </p:nvSpPr>
            <p:spPr>
              <a:xfrm>
                <a:off x="6479065" y="2519820"/>
                <a:ext cx="1888659" cy="1888632"/>
              </a:xfrm>
              <a:custGeom>
                <a:avLst/>
                <a:gdLst>
                  <a:gd name="connsiteX0" fmla="*/ 0 w 1888659"/>
                  <a:gd name="connsiteY0" fmla="*/ 944316 h 1888632"/>
                  <a:gd name="connsiteX1" fmla="*/ 944330 w 1888659"/>
                  <a:gd name="connsiteY1" fmla="*/ 0 h 1888632"/>
                  <a:gd name="connsiteX2" fmla="*/ 1888660 w 1888659"/>
                  <a:gd name="connsiteY2" fmla="*/ 944316 h 1888632"/>
                  <a:gd name="connsiteX3" fmla="*/ 944330 w 1888659"/>
                  <a:gd name="connsiteY3" fmla="*/ 1888632 h 1888632"/>
                  <a:gd name="connsiteX4" fmla="*/ 0 w 1888659"/>
                  <a:gd name="connsiteY4" fmla="*/ 944316 h 1888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8659" h="1888632">
                    <a:moveTo>
                      <a:pt x="0" y="944316"/>
                    </a:moveTo>
                    <a:cubicBezTo>
                      <a:pt x="0" y="422785"/>
                      <a:pt x="422791" y="0"/>
                      <a:pt x="944330" y="0"/>
                    </a:cubicBezTo>
                    <a:cubicBezTo>
                      <a:pt x="1465869" y="0"/>
                      <a:pt x="1888660" y="422785"/>
                      <a:pt x="1888660" y="944316"/>
                    </a:cubicBezTo>
                    <a:cubicBezTo>
                      <a:pt x="1888660" y="1465847"/>
                      <a:pt x="1465869" y="1888632"/>
                      <a:pt x="944330" y="1888632"/>
                    </a:cubicBezTo>
                    <a:cubicBezTo>
                      <a:pt x="422791" y="1888632"/>
                      <a:pt x="0" y="1465847"/>
                      <a:pt x="0" y="944316"/>
                    </a:cubicBezTo>
                    <a:close/>
                  </a:path>
                </a:pathLst>
              </a:custGeom>
            </p:spPr>
            <p:style>
              <a:lnRef idx="2">
                <a:schemeClr val="lt1">
                  <a:hueOff val="0"/>
                  <a:satOff val="0"/>
                  <a:lumOff val="0"/>
                  <a:alphaOff val="0"/>
                </a:schemeClr>
              </a:lnRef>
              <a:fillRef idx="1">
                <a:schemeClr val="accent6">
                  <a:shade val="80000"/>
                  <a:alpha val="50000"/>
                  <a:hueOff val="0"/>
                  <a:satOff val="0"/>
                  <a:lumOff val="0"/>
                  <a:alphaOff val="0"/>
                </a:schemeClr>
              </a:fillRef>
              <a:effectRef idx="0">
                <a:schemeClr val="accent6">
                  <a:shade val="80000"/>
                  <a:alpha val="50000"/>
                  <a:hueOff val="0"/>
                  <a:satOff val="0"/>
                  <a:lumOff val="0"/>
                  <a:alphaOff val="0"/>
                </a:schemeClr>
              </a:effectRef>
              <a:fontRef idx="minor">
                <a:schemeClr val="tx1"/>
              </a:fontRef>
            </p:style>
            <p:txBody>
              <a:bodyPr spcFirstLastPara="0" vert="horz" wrap="square" lIns="451848" tIns="451844" rIns="451848" bIns="451844" numCol="1" spcCol="1270" anchor="ctr" anchorCtr="0">
                <a:noAutofit/>
              </a:bodyPr>
              <a:lstStyle/>
              <a:p>
                <a:pPr marL="0" lvl="0" indent="0" algn="ctr" defTabSz="2044700">
                  <a:lnSpc>
                    <a:spcPct val="90000"/>
                  </a:lnSpc>
                  <a:spcBef>
                    <a:spcPct val="0"/>
                  </a:spcBef>
                  <a:spcAft>
                    <a:spcPct val="35000"/>
                  </a:spcAft>
                  <a:buNone/>
                </a:pPr>
                <a:r>
                  <a:rPr lang="en-US" sz="4600" kern="1200"/>
                  <a:t>CDC</a:t>
                </a:r>
              </a:p>
            </p:txBody>
          </p:sp>
          <p:sp>
            <p:nvSpPr>
              <p:cNvPr id="12" name="Freeform: Shape 11">
                <a:extLst>
                  <a:ext uri="{FF2B5EF4-FFF2-40B4-BE49-F238E27FC236}">
                    <a16:creationId xmlns:a16="http://schemas.microsoft.com/office/drawing/2014/main" id="{E781B468-94F9-3271-A440-797864D44119}"/>
                  </a:ext>
                </a:extLst>
              </p:cNvPr>
              <p:cNvSpPr/>
              <p:nvPr/>
            </p:nvSpPr>
            <p:spPr>
              <a:xfrm>
                <a:off x="7446003" y="3646296"/>
                <a:ext cx="1888659" cy="1888632"/>
              </a:xfrm>
              <a:custGeom>
                <a:avLst/>
                <a:gdLst>
                  <a:gd name="connsiteX0" fmla="*/ 0 w 1888659"/>
                  <a:gd name="connsiteY0" fmla="*/ 944316 h 1888632"/>
                  <a:gd name="connsiteX1" fmla="*/ 944330 w 1888659"/>
                  <a:gd name="connsiteY1" fmla="*/ 0 h 1888632"/>
                  <a:gd name="connsiteX2" fmla="*/ 1888660 w 1888659"/>
                  <a:gd name="connsiteY2" fmla="*/ 944316 h 1888632"/>
                  <a:gd name="connsiteX3" fmla="*/ 944330 w 1888659"/>
                  <a:gd name="connsiteY3" fmla="*/ 1888632 h 1888632"/>
                  <a:gd name="connsiteX4" fmla="*/ 0 w 1888659"/>
                  <a:gd name="connsiteY4" fmla="*/ 944316 h 1888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8659" h="1888632">
                    <a:moveTo>
                      <a:pt x="0" y="944316"/>
                    </a:moveTo>
                    <a:cubicBezTo>
                      <a:pt x="0" y="422785"/>
                      <a:pt x="422791" y="0"/>
                      <a:pt x="944330" y="0"/>
                    </a:cubicBezTo>
                    <a:cubicBezTo>
                      <a:pt x="1465869" y="0"/>
                      <a:pt x="1888660" y="422785"/>
                      <a:pt x="1888660" y="944316"/>
                    </a:cubicBezTo>
                    <a:cubicBezTo>
                      <a:pt x="1888660" y="1465847"/>
                      <a:pt x="1465869" y="1888632"/>
                      <a:pt x="944330" y="1888632"/>
                    </a:cubicBezTo>
                    <a:cubicBezTo>
                      <a:pt x="422791" y="1888632"/>
                      <a:pt x="0" y="1465847"/>
                      <a:pt x="0" y="944316"/>
                    </a:cubicBezTo>
                    <a:close/>
                  </a:path>
                </a:pathLst>
              </a:custGeom>
            </p:spPr>
            <p:style>
              <a:lnRef idx="2">
                <a:schemeClr val="lt1">
                  <a:hueOff val="0"/>
                  <a:satOff val="0"/>
                  <a:lumOff val="0"/>
                  <a:alphaOff val="0"/>
                </a:schemeClr>
              </a:lnRef>
              <a:fillRef idx="1">
                <a:schemeClr val="accent6">
                  <a:shade val="80000"/>
                  <a:alpha val="50000"/>
                  <a:hueOff val="398302"/>
                  <a:satOff val="-46496"/>
                  <a:lumOff val="22993"/>
                  <a:alphaOff val="0"/>
                </a:schemeClr>
              </a:fillRef>
              <a:effectRef idx="0">
                <a:schemeClr val="accent6">
                  <a:shade val="80000"/>
                  <a:alpha val="50000"/>
                  <a:hueOff val="398302"/>
                  <a:satOff val="-46496"/>
                  <a:lumOff val="22993"/>
                  <a:alphaOff val="0"/>
                </a:schemeClr>
              </a:effectRef>
              <a:fontRef idx="minor">
                <a:schemeClr val="tx1"/>
              </a:fontRef>
            </p:style>
            <p:txBody>
              <a:bodyPr spcFirstLastPara="0" vert="horz" wrap="square" lIns="451848" tIns="451844" rIns="451848" bIns="451844" numCol="1" spcCol="1270" anchor="ctr" anchorCtr="0">
                <a:noAutofit/>
              </a:bodyPr>
              <a:lstStyle/>
              <a:p>
                <a:pPr marL="0" lvl="0" indent="0" algn="ctr" defTabSz="2044700">
                  <a:lnSpc>
                    <a:spcPct val="90000"/>
                  </a:lnSpc>
                  <a:spcBef>
                    <a:spcPct val="0"/>
                  </a:spcBef>
                  <a:spcAft>
                    <a:spcPct val="35000"/>
                  </a:spcAft>
                  <a:buNone/>
                </a:pPr>
                <a:r>
                  <a:rPr lang="en-US" sz="4600" kern="1200"/>
                  <a:t>NIH</a:t>
                </a:r>
              </a:p>
            </p:txBody>
          </p:sp>
          <p:sp>
            <p:nvSpPr>
              <p:cNvPr id="13" name="Freeform: Shape 12">
                <a:extLst>
                  <a:ext uri="{FF2B5EF4-FFF2-40B4-BE49-F238E27FC236}">
                    <a16:creationId xmlns:a16="http://schemas.microsoft.com/office/drawing/2014/main" id="{2236924A-80F7-3FFE-5A2E-563695B3F11C}"/>
                  </a:ext>
                </a:extLst>
              </p:cNvPr>
              <p:cNvSpPr/>
              <p:nvPr/>
            </p:nvSpPr>
            <p:spPr>
              <a:xfrm>
                <a:off x="8416963" y="2522364"/>
                <a:ext cx="1888659" cy="1888632"/>
              </a:xfrm>
              <a:custGeom>
                <a:avLst/>
                <a:gdLst>
                  <a:gd name="connsiteX0" fmla="*/ 0 w 1888659"/>
                  <a:gd name="connsiteY0" fmla="*/ 944316 h 1888632"/>
                  <a:gd name="connsiteX1" fmla="*/ 944330 w 1888659"/>
                  <a:gd name="connsiteY1" fmla="*/ 0 h 1888632"/>
                  <a:gd name="connsiteX2" fmla="*/ 1888660 w 1888659"/>
                  <a:gd name="connsiteY2" fmla="*/ 944316 h 1888632"/>
                  <a:gd name="connsiteX3" fmla="*/ 944330 w 1888659"/>
                  <a:gd name="connsiteY3" fmla="*/ 1888632 h 1888632"/>
                  <a:gd name="connsiteX4" fmla="*/ 0 w 1888659"/>
                  <a:gd name="connsiteY4" fmla="*/ 944316 h 1888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8659" h="1888632">
                    <a:moveTo>
                      <a:pt x="0" y="944316"/>
                    </a:moveTo>
                    <a:cubicBezTo>
                      <a:pt x="0" y="422785"/>
                      <a:pt x="422791" y="0"/>
                      <a:pt x="944330" y="0"/>
                    </a:cubicBezTo>
                    <a:cubicBezTo>
                      <a:pt x="1465869" y="0"/>
                      <a:pt x="1888660" y="422785"/>
                      <a:pt x="1888660" y="944316"/>
                    </a:cubicBezTo>
                    <a:cubicBezTo>
                      <a:pt x="1888660" y="1465847"/>
                      <a:pt x="1465869" y="1888632"/>
                      <a:pt x="944330" y="1888632"/>
                    </a:cubicBezTo>
                    <a:cubicBezTo>
                      <a:pt x="422791" y="1888632"/>
                      <a:pt x="0" y="1465847"/>
                      <a:pt x="0" y="944316"/>
                    </a:cubicBezTo>
                    <a:close/>
                  </a:path>
                </a:pathLst>
              </a:custGeom>
            </p:spPr>
            <p:style>
              <a:lnRef idx="2">
                <a:schemeClr val="lt1">
                  <a:hueOff val="0"/>
                  <a:satOff val="0"/>
                  <a:lumOff val="0"/>
                  <a:alphaOff val="0"/>
                </a:schemeClr>
              </a:lnRef>
              <a:fillRef idx="1">
                <a:schemeClr val="accent6">
                  <a:shade val="80000"/>
                  <a:alpha val="50000"/>
                  <a:hueOff val="796603"/>
                  <a:satOff val="-92993"/>
                  <a:lumOff val="45986"/>
                  <a:alphaOff val="0"/>
                </a:schemeClr>
              </a:fillRef>
              <a:effectRef idx="0">
                <a:schemeClr val="accent6">
                  <a:shade val="80000"/>
                  <a:alpha val="50000"/>
                  <a:hueOff val="796603"/>
                  <a:satOff val="-92993"/>
                  <a:lumOff val="45986"/>
                  <a:alphaOff val="0"/>
                </a:schemeClr>
              </a:effectRef>
              <a:fontRef idx="minor">
                <a:schemeClr val="tx1"/>
              </a:fontRef>
            </p:style>
            <p:txBody>
              <a:bodyPr spcFirstLastPara="0" vert="horz" wrap="square" lIns="451848" tIns="451844" rIns="451848" bIns="451844" numCol="1" spcCol="1270" anchor="ctr" anchorCtr="0">
                <a:noAutofit/>
              </a:bodyPr>
              <a:lstStyle/>
              <a:p>
                <a:pPr marL="0" lvl="0" indent="0" algn="ctr" defTabSz="2044700">
                  <a:lnSpc>
                    <a:spcPct val="90000"/>
                  </a:lnSpc>
                  <a:spcBef>
                    <a:spcPct val="0"/>
                  </a:spcBef>
                  <a:spcAft>
                    <a:spcPct val="35000"/>
                  </a:spcAft>
                  <a:buNone/>
                </a:pPr>
                <a:r>
                  <a:rPr lang="en-US" sz="4600" kern="1200"/>
                  <a:t>VA</a:t>
                </a:r>
              </a:p>
            </p:txBody>
          </p:sp>
        </p:grpSp>
        <p:sp>
          <p:nvSpPr>
            <p:cNvPr id="15" name="TextBox 14">
              <a:extLst>
                <a:ext uri="{FF2B5EF4-FFF2-40B4-BE49-F238E27FC236}">
                  <a16:creationId xmlns:a16="http://schemas.microsoft.com/office/drawing/2014/main" id="{9F7DEC54-6FAB-FC9B-D1EC-0863164DC868}"/>
                </a:ext>
              </a:extLst>
            </p:cNvPr>
            <p:cNvSpPr txBox="1"/>
            <p:nvPr/>
          </p:nvSpPr>
          <p:spPr>
            <a:xfrm>
              <a:off x="8117228" y="3804572"/>
              <a:ext cx="789859" cy="369332"/>
            </a:xfrm>
            <a:prstGeom prst="rect">
              <a:avLst/>
            </a:prstGeom>
            <a:noFill/>
          </p:spPr>
          <p:txBody>
            <a:bodyPr wrap="square" rtlCol="0">
              <a:spAutoFit/>
            </a:bodyPr>
            <a:lstStyle/>
            <a:p>
              <a:r>
                <a:rPr lang="en-US" b="1"/>
                <a:t>17</a:t>
              </a:r>
            </a:p>
          </p:txBody>
        </p:sp>
        <p:sp>
          <p:nvSpPr>
            <p:cNvPr id="16" name="TextBox 15">
              <a:extLst>
                <a:ext uri="{FF2B5EF4-FFF2-40B4-BE49-F238E27FC236}">
                  <a16:creationId xmlns:a16="http://schemas.microsoft.com/office/drawing/2014/main" id="{82B13198-CBFC-DE87-941D-D844A6277929}"/>
                </a:ext>
              </a:extLst>
            </p:cNvPr>
            <p:cNvSpPr txBox="1"/>
            <p:nvPr/>
          </p:nvSpPr>
          <p:spPr>
            <a:xfrm>
              <a:off x="9195291" y="3804572"/>
              <a:ext cx="364542" cy="369332"/>
            </a:xfrm>
            <a:prstGeom prst="rect">
              <a:avLst/>
            </a:prstGeom>
            <a:noFill/>
          </p:spPr>
          <p:txBody>
            <a:bodyPr wrap="square" rtlCol="0">
              <a:spAutoFit/>
            </a:bodyPr>
            <a:lstStyle/>
            <a:p>
              <a:r>
                <a:rPr lang="en-US" b="1"/>
                <a:t>4</a:t>
              </a:r>
            </a:p>
          </p:txBody>
        </p:sp>
      </p:grpSp>
      <p:sp>
        <p:nvSpPr>
          <p:cNvPr id="18" name="TextBox 17">
            <a:extLst>
              <a:ext uri="{FF2B5EF4-FFF2-40B4-BE49-F238E27FC236}">
                <a16:creationId xmlns:a16="http://schemas.microsoft.com/office/drawing/2014/main" id="{9A8D6E41-9FEF-BBD8-1872-A1B1AB1EDF90}"/>
              </a:ext>
            </a:extLst>
          </p:cNvPr>
          <p:cNvSpPr txBox="1"/>
          <p:nvPr/>
        </p:nvSpPr>
        <p:spPr>
          <a:xfrm>
            <a:off x="5907024" y="2129256"/>
            <a:ext cx="5614416" cy="646331"/>
          </a:xfrm>
          <a:prstGeom prst="rect">
            <a:avLst/>
          </a:prstGeom>
          <a:noFill/>
        </p:spPr>
        <p:txBody>
          <a:bodyPr wrap="square" rtlCol="0">
            <a:spAutoFit/>
          </a:bodyPr>
          <a:lstStyle/>
          <a:p>
            <a:pPr algn="ctr"/>
            <a:r>
              <a:rPr lang="en-US" b="1"/>
              <a:t>Collaboration Between Medical Research Organizations on Suicide Prevention Research</a:t>
            </a:r>
          </a:p>
        </p:txBody>
      </p:sp>
    </p:spTree>
    <p:extLst>
      <p:ext uri="{BB962C8B-B14F-4D97-AF65-F5344CB8AC3E}">
        <p14:creationId xmlns:p14="http://schemas.microsoft.com/office/powerpoint/2010/main" val="15240283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4BBE5-9F73-F68A-D87E-DE558BF96C02}"/>
              </a:ext>
            </a:extLst>
          </p:cNvPr>
          <p:cNvSpPr>
            <a:spLocks noGrp="1"/>
          </p:cNvSpPr>
          <p:nvPr>
            <p:ph type="title"/>
          </p:nvPr>
        </p:nvSpPr>
        <p:spPr/>
        <p:txBody>
          <a:bodyPr/>
          <a:lstStyle/>
          <a:p>
            <a:r>
              <a:rPr lang="en-US" sz="2800"/>
              <a:t>Analysis of Relevant Research Beyond the VA | Publication Distribution</a:t>
            </a:r>
          </a:p>
        </p:txBody>
      </p:sp>
      <p:sp>
        <p:nvSpPr>
          <p:cNvPr id="3" name="Slide Number Placeholder 2">
            <a:extLst>
              <a:ext uri="{FF2B5EF4-FFF2-40B4-BE49-F238E27FC236}">
                <a16:creationId xmlns:a16="http://schemas.microsoft.com/office/drawing/2014/main" id="{883C5AAF-027A-B5CF-9493-7A2326C80DBF}"/>
              </a:ext>
            </a:extLst>
          </p:cNvPr>
          <p:cNvSpPr>
            <a:spLocks noGrp="1"/>
          </p:cNvSpPr>
          <p:nvPr>
            <p:ph type="sldNum" sz="quarter" idx="12"/>
          </p:nvPr>
        </p:nvSpPr>
        <p:spPr/>
        <p:txBody>
          <a:bodyPr/>
          <a:lstStyle/>
          <a:p>
            <a:fld id="{61ED25BF-8B08-481C-9175-42CBF3C8334C}" type="slidenum">
              <a:rPr lang="en-US" smtClean="0"/>
              <a:pPr/>
              <a:t>77</a:t>
            </a:fld>
            <a:endParaRPr lang="en-US"/>
          </a:p>
        </p:txBody>
      </p:sp>
      <p:cxnSp>
        <p:nvCxnSpPr>
          <p:cNvPr id="70" name="Straight Arrow Connector 69">
            <a:extLst>
              <a:ext uri="{FF2B5EF4-FFF2-40B4-BE49-F238E27FC236}">
                <a16:creationId xmlns:a16="http://schemas.microsoft.com/office/drawing/2014/main" id="{23DB22C8-FE50-BAA2-9DC9-D7CCCB150708}"/>
              </a:ext>
            </a:extLst>
          </p:cNvPr>
          <p:cNvCxnSpPr/>
          <p:nvPr/>
        </p:nvCxnSpPr>
        <p:spPr>
          <a:xfrm flipV="1">
            <a:off x="259497" y="1354292"/>
            <a:ext cx="11619874" cy="22485"/>
          </a:xfrm>
          <a:prstGeom prst="straightConnector1">
            <a:avLst/>
          </a:prstGeom>
          <a:ln w="12700">
            <a:solidFill>
              <a:srgbClr val="002F56"/>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64AFEF09-F683-BE1A-D11B-E14B604DECDB}"/>
              </a:ext>
            </a:extLst>
          </p:cNvPr>
          <p:cNvSpPr/>
          <p:nvPr/>
        </p:nvSpPr>
        <p:spPr>
          <a:xfrm>
            <a:off x="233859" y="1475715"/>
            <a:ext cx="11639484" cy="560021"/>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cs typeface="Calibri"/>
              </a:rPr>
              <a:t>How many Suicide Prevention research publications have organizations published? </a:t>
            </a:r>
          </a:p>
        </p:txBody>
      </p:sp>
      <p:sp>
        <p:nvSpPr>
          <p:cNvPr id="76" name="Rectangle 75">
            <a:extLst>
              <a:ext uri="{FF2B5EF4-FFF2-40B4-BE49-F238E27FC236}">
                <a16:creationId xmlns:a16="http://schemas.microsoft.com/office/drawing/2014/main" id="{A9E9A7E8-CDEB-8A2A-501C-F2827F242FA4}"/>
              </a:ext>
            </a:extLst>
          </p:cNvPr>
          <p:cNvSpPr/>
          <p:nvPr/>
        </p:nvSpPr>
        <p:spPr>
          <a:xfrm>
            <a:off x="233857" y="1962167"/>
            <a:ext cx="4566157" cy="3352784"/>
          </a:xfrm>
          <a:prstGeom prst="rect">
            <a:avLst/>
          </a:prstGeom>
          <a:no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buFont typeface="Arial" panose="020B0604020202020204" pitchFamily="34" charset="0"/>
              <a:buChar char="•"/>
            </a:pPr>
            <a:r>
              <a:rPr lang="en-US" sz="1600" b="1" dirty="0">
                <a:solidFill>
                  <a:schemeClr val="tx1"/>
                </a:solidFill>
                <a:cs typeface="Arial"/>
              </a:rPr>
              <a:t>Since 2005 VA has had 376 resulting publications from suicide prevention related grants</a:t>
            </a:r>
            <a:endParaRPr lang="en-US" dirty="0">
              <a:solidFill>
                <a:schemeClr val="tx1"/>
              </a:solidFill>
              <a:cs typeface="Calibri"/>
            </a:endParaRPr>
          </a:p>
          <a:p>
            <a:pPr marL="742950" lvl="1" indent="-285750">
              <a:buFont typeface="Arial" panose="020B0604020202020204" pitchFamily="34" charset="0"/>
              <a:buChar char="•"/>
            </a:pPr>
            <a:r>
              <a:rPr lang="en-US" sz="1400" b="1" dirty="0">
                <a:solidFill>
                  <a:schemeClr val="tx1"/>
                </a:solidFill>
                <a:cs typeface="Arial"/>
              </a:rPr>
              <a:t>235 publications are connected to the projects in the Suicide Prevention AMP ( as defined in slide 47) </a:t>
            </a:r>
            <a:endParaRPr lang="en-US" dirty="0">
              <a:solidFill>
                <a:schemeClr val="tx1"/>
              </a:solidFill>
              <a:cs typeface="Calibri"/>
            </a:endParaRPr>
          </a:p>
          <a:p>
            <a:pPr marL="285750" indent="-285750">
              <a:buFont typeface="Arial" panose="020B0604020202020204" pitchFamily="34" charset="0"/>
              <a:buChar char="•"/>
            </a:pPr>
            <a:r>
              <a:rPr lang="en-US" sz="1600" dirty="0">
                <a:solidFill>
                  <a:schemeClr val="tx1"/>
                </a:solidFill>
                <a:cs typeface="Arial"/>
              </a:rPr>
              <a:t>The National Institute of Mental Health has the most resulting publications from Suicide Prevention related grants since 2005 with 5,463 publications  </a:t>
            </a:r>
          </a:p>
        </p:txBody>
      </p:sp>
      <p:sp>
        <p:nvSpPr>
          <p:cNvPr id="6" name="TextBox 5">
            <a:extLst>
              <a:ext uri="{FF2B5EF4-FFF2-40B4-BE49-F238E27FC236}">
                <a16:creationId xmlns:a16="http://schemas.microsoft.com/office/drawing/2014/main" id="{0C6884FE-D27A-3C6B-3ABC-0D5E749893CA}"/>
              </a:ext>
            </a:extLst>
          </p:cNvPr>
          <p:cNvSpPr txBox="1"/>
          <p:nvPr/>
        </p:nvSpPr>
        <p:spPr>
          <a:xfrm>
            <a:off x="233858" y="5241196"/>
            <a:ext cx="6520755" cy="938719"/>
          </a:xfrm>
          <a:prstGeom prst="rect">
            <a:avLst/>
          </a:prstGeom>
          <a:noFill/>
        </p:spPr>
        <p:txBody>
          <a:bodyPr wrap="square">
            <a:spAutoFit/>
          </a:bodyPr>
          <a:lstStyle/>
          <a:p>
            <a:r>
              <a:rPr lang="en-US" sz="1100" b="1" dirty="0"/>
              <a:t>Note:</a:t>
            </a:r>
          </a:p>
          <a:p>
            <a:pPr marL="228600" indent="-228600">
              <a:buFont typeface="+mj-lt"/>
              <a:buAutoNum type="arabicPeriod"/>
            </a:pPr>
            <a:r>
              <a:rPr lang="en-US" sz="1100" dirty="0"/>
              <a:t>All funding organizations with more than 100 resulting publications are listed, 37 funding organizations with 548 resulting publications were omitted. </a:t>
            </a:r>
          </a:p>
          <a:p>
            <a:pPr marL="228600" indent="-228600">
              <a:buFont typeface="+mj-lt"/>
              <a:buAutoNum type="arabicPeriod"/>
            </a:pPr>
            <a:r>
              <a:rPr lang="en-US" sz="1100" dirty="0"/>
              <a:t>The number of publications listed for the VA varies from the AMP due to the search parameters listed in slide 46. </a:t>
            </a:r>
          </a:p>
        </p:txBody>
      </p:sp>
      <p:grpSp>
        <p:nvGrpSpPr>
          <p:cNvPr id="54" name="Group 53">
            <a:extLst>
              <a:ext uri="{FF2B5EF4-FFF2-40B4-BE49-F238E27FC236}">
                <a16:creationId xmlns:a16="http://schemas.microsoft.com/office/drawing/2014/main" id="{2F9C447A-D2CC-C5D0-EBFD-E19533419AA2}"/>
              </a:ext>
            </a:extLst>
          </p:cNvPr>
          <p:cNvGrpSpPr/>
          <p:nvPr/>
        </p:nvGrpSpPr>
        <p:grpSpPr>
          <a:xfrm>
            <a:off x="5051280" y="2154087"/>
            <a:ext cx="7140720" cy="3349622"/>
            <a:chOff x="975876" y="938074"/>
            <a:chExt cx="7140720" cy="3538589"/>
          </a:xfrm>
        </p:grpSpPr>
        <p:sp>
          <p:nvSpPr>
            <p:cNvPr id="69" name="pl6">
              <a:extLst>
                <a:ext uri="{FF2B5EF4-FFF2-40B4-BE49-F238E27FC236}">
                  <a16:creationId xmlns:a16="http://schemas.microsoft.com/office/drawing/2014/main" id="{F016E82A-B0A2-DF89-29F4-5BB5048C879E}"/>
                </a:ext>
              </a:extLst>
            </p:cNvPr>
            <p:cNvSpPr/>
            <p:nvPr/>
          </p:nvSpPr>
          <p:spPr>
            <a:xfrm>
              <a:off x="3953459"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75" name="pl7">
              <a:extLst>
                <a:ext uri="{FF2B5EF4-FFF2-40B4-BE49-F238E27FC236}">
                  <a16:creationId xmlns:a16="http://schemas.microsoft.com/office/drawing/2014/main" id="{5F4AF0F6-EF1B-21D3-FB10-346BBCEB852A}"/>
                </a:ext>
              </a:extLst>
            </p:cNvPr>
            <p:cNvSpPr/>
            <p:nvPr/>
          </p:nvSpPr>
          <p:spPr>
            <a:xfrm>
              <a:off x="4513125"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80" name="pl8">
              <a:extLst>
                <a:ext uri="{FF2B5EF4-FFF2-40B4-BE49-F238E27FC236}">
                  <a16:creationId xmlns:a16="http://schemas.microsoft.com/office/drawing/2014/main" id="{62D4560C-0424-05C9-75D8-CB76EF57A011}"/>
                </a:ext>
              </a:extLst>
            </p:cNvPr>
            <p:cNvSpPr/>
            <p:nvPr/>
          </p:nvSpPr>
          <p:spPr>
            <a:xfrm>
              <a:off x="5072791"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81" name="pl9">
              <a:extLst>
                <a:ext uri="{FF2B5EF4-FFF2-40B4-BE49-F238E27FC236}">
                  <a16:creationId xmlns:a16="http://schemas.microsoft.com/office/drawing/2014/main" id="{CD5629C4-2621-147F-9540-F64AFCBBA77F}"/>
                </a:ext>
              </a:extLst>
            </p:cNvPr>
            <p:cNvSpPr/>
            <p:nvPr/>
          </p:nvSpPr>
          <p:spPr>
            <a:xfrm>
              <a:off x="5632458"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82" name="pl10">
              <a:extLst>
                <a:ext uri="{FF2B5EF4-FFF2-40B4-BE49-F238E27FC236}">
                  <a16:creationId xmlns:a16="http://schemas.microsoft.com/office/drawing/2014/main" id="{A37DCF6A-2B5C-B9EA-C43D-B0DC7C1A5309}"/>
                </a:ext>
              </a:extLst>
            </p:cNvPr>
            <p:cNvSpPr/>
            <p:nvPr/>
          </p:nvSpPr>
          <p:spPr>
            <a:xfrm>
              <a:off x="6192124"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83" name="pl11">
              <a:extLst>
                <a:ext uri="{FF2B5EF4-FFF2-40B4-BE49-F238E27FC236}">
                  <a16:creationId xmlns:a16="http://schemas.microsoft.com/office/drawing/2014/main" id="{0B777ADB-FA11-EDB0-19D8-FFF4B6F88B48}"/>
                </a:ext>
              </a:extLst>
            </p:cNvPr>
            <p:cNvSpPr/>
            <p:nvPr/>
          </p:nvSpPr>
          <p:spPr>
            <a:xfrm>
              <a:off x="6751791"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84" name="rc12">
              <a:extLst>
                <a:ext uri="{FF2B5EF4-FFF2-40B4-BE49-F238E27FC236}">
                  <a16:creationId xmlns:a16="http://schemas.microsoft.com/office/drawing/2014/main" id="{26FD0FF0-D7BE-F99F-F3C4-763F1FDD4759}"/>
                </a:ext>
              </a:extLst>
            </p:cNvPr>
            <p:cNvSpPr/>
            <p:nvPr/>
          </p:nvSpPr>
          <p:spPr>
            <a:xfrm>
              <a:off x="3953459" y="3228611"/>
              <a:ext cx="131521" cy="121137"/>
            </a:xfrm>
            <a:prstGeom prst="rect">
              <a:avLst/>
            </a:prstGeom>
            <a:solidFill>
              <a:srgbClr val="2E75B6">
                <a:alpha val="100000"/>
              </a:srgbClr>
            </a:solidFill>
          </p:spPr>
          <p:txBody>
            <a:bodyPr/>
            <a:lstStyle/>
            <a:p>
              <a:endParaRPr/>
            </a:p>
          </p:txBody>
        </p:sp>
        <p:sp>
          <p:nvSpPr>
            <p:cNvPr id="85" name="rc13">
              <a:extLst>
                <a:ext uri="{FF2B5EF4-FFF2-40B4-BE49-F238E27FC236}">
                  <a16:creationId xmlns:a16="http://schemas.microsoft.com/office/drawing/2014/main" id="{C4765606-0492-4D40-8EAA-257F269FF118}"/>
                </a:ext>
              </a:extLst>
            </p:cNvPr>
            <p:cNvSpPr/>
            <p:nvPr/>
          </p:nvSpPr>
          <p:spPr>
            <a:xfrm>
              <a:off x="3953459" y="2501786"/>
              <a:ext cx="165101" cy="121137"/>
            </a:xfrm>
            <a:prstGeom prst="rect">
              <a:avLst/>
            </a:prstGeom>
            <a:solidFill>
              <a:srgbClr val="2E75B6">
                <a:alpha val="100000"/>
              </a:srgbClr>
            </a:solidFill>
          </p:spPr>
          <p:txBody>
            <a:bodyPr/>
            <a:lstStyle/>
            <a:p>
              <a:endParaRPr/>
            </a:p>
          </p:txBody>
        </p:sp>
        <p:sp>
          <p:nvSpPr>
            <p:cNvPr id="86" name="rc14">
              <a:extLst>
                <a:ext uri="{FF2B5EF4-FFF2-40B4-BE49-F238E27FC236}">
                  <a16:creationId xmlns:a16="http://schemas.microsoft.com/office/drawing/2014/main" id="{81C2D61B-F782-1498-8AC2-4CF3123B109D}"/>
                </a:ext>
              </a:extLst>
            </p:cNvPr>
            <p:cNvSpPr/>
            <p:nvPr/>
          </p:nvSpPr>
          <p:spPr>
            <a:xfrm>
              <a:off x="3953459" y="2986336"/>
              <a:ext cx="133200" cy="121137"/>
            </a:xfrm>
            <a:prstGeom prst="rect">
              <a:avLst/>
            </a:prstGeom>
            <a:solidFill>
              <a:srgbClr val="2E75B6">
                <a:alpha val="100000"/>
              </a:srgbClr>
            </a:solidFill>
          </p:spPr>
          <p:txBody>
            <a:bodyPr/>
            <a:lstStyle/>
            <a:p>
              <a:endParaRPr/>
            </a:p>
          </p:txBody>
        </p:sp>
        <p:sp>
          <p:nvSpPr>
            <p:cNvPr id="87" name="rc15">
              <a:extLst>
                <a:ext uri="{FF2B5EF4-FFF2-40B4-BE49-F238E27FC236}">
                  <a16:creationId xmlns:a16="http://schemas.microsoft.com/office/drawing/2014/main" id="{3E484929-DD78-9394-5C7A-AEBC34D47D6C}"/>
                </a:ext>
              </a:extLst>
            </p:cNvPr>
            <p:cNvSpPr/>
            <p:nvPr/>
          </p:nvSpPr>
          <p:spPr>
            <a:xfrm>
              <a:off x="3953459" y="2017237"/>
              <a:ext cx="225545" cy="121137"/>
            </a:xfrm>
            <a:prstGeom prst="rect">
              <a:avLst/>
            </a:prstGeom>
            <a:solidFill>
              <a:srgbClr val="2E75B6">
                <a:alpha val="100000"/>
              </a:srgbClr>
            </a:solidFill>
          </p:spPr>
          <p:txBody>
            <a:bodyPr/>
            <a:lstStyle/>
            <a:p>
              <a:endParaRPr/>
            </a:p>
          </p:txBody>
        </p:sp>
        <p:sp>
          <p:nvSpPr>
            <p:cNvPr id="88" name="rc16">
              <a:extLst>
                <a:ext uri="{FF2B5EF4-FFF2-40B4-BE49-F238E27FC236}">
                  <a16:creationId xmlns:a16="http://schemas.microsoft.com/office/drawing/2014/main" id="{D3243EC7-50A2-890F-ECB4-CBC2C7CCCAC3}"/>
                </a:ext>
              </a:extLst>
            </p:cNvPr>
            <p:cNvSpPr/>
            <p:nvPr/>
          </p:nvSpPr>
          <p:spPr>
            <a:xfrm>
              <a:off x="3953459" y="1532687"/>
              <a:ext cx="569180" cy="121137"/>
            </a:xfrm>
            <a:prstGeom prst="rect">
              <a:avLst/>
            </a:prstGeom>
            <a:solidFill>
              <a:srgbClr val="2E75B6">
                <a:alpha val="100000"/>
              </a:srgbClr>
            </a:solidFill>
          </p:spPr>
          <p:txBody>
            <a:bodyPr/>
            <a:lstStyle/>
            <a:p>
              <a:endParaRPr/>
            </a:p>
          </p:txBody>
        </p:sp>
        <p:sp>
          <p:nvSpPr>
            <p:cNvPr id="89" name="rc17">
              <a:extLst>
                <a:ext uri="{FF2B5EF4-FFF2-40B4-BE49-F238E27FC236}">
                  <a16:creationId xmlns:a16="http://schemas.microsoft.com/office/drawing/2014/main" id="{BEADC161-0470-FF6A-3C1C-3D122B5F033C}"/>
                </a:ext>
              </a:extLst>
            </p:cNvPr>
            <p:cNvSpPr/>
            <p:nvPr/>
          </p:nvSpPr>
          <p:spPr>
            <a:xfrm>
              <a:off x="3953459" y="1290412"/>
              <a:ext cx="3057457" cy="121137"/>
            </a:xfrm>
            <a:prstGeom prst="rect">
              <a:avLst/>
            </a:prstGeom>
            <a:solidFill>
              <a:srgbClr val="2E75B6">
                <a:alpha val="100000"/>
              </a:srgbClr>
            </a:solidFill>
          </p:spPr>
          <p:txBody>
            <a:bodyPr/>
            <a:lstStyle/>
            <a:p>
              <a:endParaRPr/>
            </a:p>
          </p:txBody>
        </p:sp>
        <p:sp>
          <p:nvSpPr>
            <p:cNvPr id="90" name="rc18">
              <a:extLst>
                <a:ext uri="{FF2B5EF4-FFF2-40B4-BE49-F238E27FC236}">
                  <a16:creationId xmlns:a16="http://schemas.microsoft.com/office/drawing/2014/main" id="{AE5FF7A5-A6EE-D1D5-CDF0-15CD82A26AE5}"/>
                </a:ext>
              </a:extLst>
            </p:cNvPr>
            <p:cNvSpPr/>
            <p:nvPr/>
          </p:nvSpPr>
          <p:spPr>
            <a:xfrm>
              <a:off x="3953459" y="3470886"/>
              <a:ext cx="99060" cy="121137"/>
            </a:xfrm>
            <a:prstGeom prst="rect">
              <a:avLst/>
            </a:prstGeom>
            <a:solidFill>
              <a:srgbClr val="2E75B6">
                <a:alpha val="100000"/>
              </a:srgbClr>
            </a:solidFill>
          </p:spPr>
          <p:txBody>
            <a:bodyPr/>
            <a:lstStyle/>
            <a:p>
              <a:endParaRPr/>
            </a:p>
          </p:txBody>
        </p:sp>
        <p:sp>
          <p:nvSpPr>
            <p:cNvPr id="91" name="rc19">
              <a:extLst>
                <a:ext uri="{FF2B5EF4-FFF2-40B4-BE49-F238E27FC236}">
                  <a16:creationId xmlns:a16="http://schemas.microsoft.com/office/drawing/2014/main" id="{F55DBACC-93CF-6FC5-3813-E2EDD590E621}"/>
                </a:ext>
              </a:extLst>
            </p:cNvPr>
            <p:cNvSpPr/>
            <p:nvPr/>
          </p:nvSpPr>
          <p:spPr>
            <a:xfrm>
              <a:off x="3953459" y="1774962"/>
              <a:ext cx="369939" cy="121137"/>
            </a:xfrm>
            <a:prstGeom prst="rect">
              <a:avLst/>
            </a:prstGeom>
            <a:solidFill>
              <a:srgbClr val="2E75B6">
                <a:alpha val="100000"/>
              </a:srgbClr>
            </a:solidFill>
          </p:spPr>
          <p:txBody>
            <a:bodyPr/>
            <a:lstStyle/>
            <a:p>
              <a:endParaRPr/>
            </a:p>
          </p:txBody>
        </p:sp>
        <p:sp>
          <p:nvSpPr>
            <p:cNvPr id="92" name="rc20">
              <a:extLst>
                <a:ext uri="{FF2B5EF4-FFF2-40B4-BE49-F238E27FC236}">
                  <a16:creationId xmlns:a16="http://schemas.microsoft.com/office/drawing/2014/main" id="{6737439A-E39D-1863-67B2-42CB6D32F5BE}"/>
                </a:ext>
              </a:extLst>
            </p:cNvPr>
            <p:cNvSpPr/>
            <p:nvPr/>
          </p:nvSpPr>
          <p:spPr>
            <a:xfrm>
              <a:off x="3953459" y="3713161"/>
              <a:ext cx="77793" cy="121137"/>
            </a:xfrm>
            <a:prstGeom prst="rect">
              <a:avLst/>
            </a:prstGeom>
            <a:solidFill>
              <a:srgbClr val="2E75B6">
                <a:alpha val="100000"/>
              </a:srgbClr>
            </a:solidFill>
          </p:spPr>
          <p:txBody>
            <a:bodyPr/>
            <a:lstStyle/>
            <a:p>
              <a:endParaRPr/>
            </a:p>
          </p:txBody>
        </p:sp>
        <p:sp>
          <p:nvSpPr>
            <p:cNvPr id="93" name="rc21">
              <a:extLst>
                <a:ext uri="{FF2B5EF4-FFF2-40B4-BE49-F238E27FC236}">
                  <a16:creationId xmlns:a16="http://schemas.microsoft.com/office/drawing/2014/main" id="{DFE0E847-0D0E-0F66-DE88-8583140B930C}"/>
                </a:ext>
              </a:extLst>
            </p:cNvPr>
            <p:cNvSpPr/>
            <p:nvPr/>
          </p:nvSpPr>
          <p:spPr>
            <a:xfrm>
              <a:off x="3953459" y="3955436"/>
              <a:ext cx="73316" cy="121137"/>
            </a:xfrm>
            <a:prstGeom prst="rect">
              <a:avLst/>
            </a:prstGeom>
            <a:solidFill>
              <a:srgbClr val="2E75B6">
                <a:alpha val="100000"/>
              </a:srgbClr>
            </a:solidFill>
          </p:spPr>
          <p:txBody>
            <a:bodyPr/>
            <a:lstStyle/>
            <a:p>
              <a:endParaRPr/>
            </a:p>
          </p:txBody>
        </p:sp>
        <p:sp>
          <p:nvSpPr>
            <p:cNvPr id="94" name="rc22">
              <a:extLst>
                <a:ext uri="{FF2B5EF4-FFF2-40B4-BE49-F238E27FC236}">
                  <a16:creationId xmlns:a16="http://schemas.microsoft.com/office/drawing/2014/main" id="{D91A4F04-EDD2-BFBB-EAEA-0053BA5BEAF8}"/>
                </a:ext>
              </a:extLst>
            </p:cNvPr>
            <p:cNvSpPr/>
            <p:nvPr/>
          </p:nvSpPr>
          <p:spPr>
            <a:xfrm>
              <a:off x="3953459" y="2744061"/>
              <a:ext cx="160624" cy="121137"/>
            </a:xfrm>
            <a:prstGeom prst="rect">
              <a:avLst/>
            </a:prstGeom>
            <a:solidFill>
              <a:srgbClr val="2E75B6">
                <a:alpha val="100000"/>
              </a:srgbClr>
            </a:solidFill>
          </p:spPr>
          <p:txBody>
            <a:bodyPr/>
            <a:lstStyle/>
            <a:p>
              <a:endParaRPr/>
            </a:p>
          </p:txBody>
        </p:sp>
        <p:sp>
          <p:nvSpPr>
            <p:cNvPr id="95" name="rc23">
              <a:extLst>
                <a:ext uri="{FF2B5EF4-FFF2-40B4-BE49-F238E27FC236}">
                  <a16:creationId xmlns:a16="http://schemas.microsoft.com/office/drawing/2014/main" id="{188C7EF0-87C9-A075-4E26-D5D944B93290}"/>
                </a:ext>
              </a:extLst>
            </p:cNvPr>
            <p:cNvSpPr/>
            <p:nvPr/>
          </p:nvSpPr>
          <p:spPr>
            <a:xfrm>
              <a:off x="3953459" y="2259511"/>
              <a:ext cx="210434" cy="121137"/>
            </a:xfrm>
            <a:prstGeom prst="rect">
              <a:avLst/>
            </a:prstGeom>
            <a:solidFill>
              <a:srgbClr val="2E75B6">
                <a:alpha val="100000"/>
              </a:srgbClr>
            </a:solidFill>
          </p:spPr>
          <p:txBody>
            <a:bodyPr/>
            <a:lstStyle/>
            <a:p>
              <a:endParaRPr/>
            </a:p>
          </p:txBody>
        </p:sp>
        <p:sp>
          <p:nvSpPr>
            <p:cNvPr id="96" name="tx24">
              <a:extLst>
                <a:ext uri="{FF2B5EF4-FFF2-40B4-BE49-F238E27FC236}">
                  <a16:creationId xmlns:a16="http://schemas.microsoft.com/office/drawing/2014/main" id="{AB968646-DE92-4D43-F987-97B59836EFF8}"/>
                </a:ext>
              </a:extLst>
            </p:cNvPr>
            <p:cNvSpPr/>
            <p:nvPr/>
          </p:nvSpPr>
          <p:spPr>
            <a:xfrm>
              <a:off x="4079676" y="3236809"/>
              <a:ext cx="233924"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235</a:t>
              </a:r>
            </a:p>
          </p:txBody>
        </p:sp>
        <p:sp>
          <p:nvSpPr>
            <p:cNvPr id="97" name="tx25">
              <a:extLst>
                <a:ext uri="{FF2B5EF4-FFF2-40B4-BE49-F238E27FC236}">
                  <a16:creationId xmlns:a16="http://schemas.microsoft.com/office/drawing/2014/main" id="{730383A4-80BF-2710-FB8A-75C3CEF1E841}"/>
                </a:ext>
              </a:extLst>
            </p:cNvPr>
            <p:cNvSpPr/>
            <p:nvPr/>
          </p:nvSpPr>
          <p:spPr>
            <a:xfrm>
              <a:off x="4113256" y="2510052"/>
              <a:ext cx="233924"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295</a:t>
              </a:r>
            </a:p>
          </p:txBody>
        </p:sp>
        <p:sp>
          <p:nvSpPr>
            <p:cNvPr id="98" name="tx26">
              <a:extLst>
                <a:ext uri="{FF2B5EF4-FFF2-40B4-BE49-F238E27FC236}">
                  <a16:creationId xmlns:a16="http://schemas.microsoft.com/office/drawing/2014/main" id="{443EC93B-E761-71F9-373F-B935628EB905}"/>
                </a:ext>
              </a:extLst>
            </p:cNvPr>
            <p:cNvSpPr/>
            <p:nvPr/>
          </p:nvSpPr>
          <p:spPr>
            <a:xfrm>
              <a:off x="4081355" y="2994534"/>
              <a:ext cx="233924"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238</a:t>
              </a:r>
            </a:p>
          </p:txBody>
        </p:sp>
        <p:sp>
          <p:nvSpPr>
            <p:cNvPr id="99" name="tx27">
              <a:extLst>
                <a:ext uri="{FF2B5EF4-FFF2-40B4-BE49-F238E27FC236}">
                  <a16:creationId xmlns:a16="http://schemas.microsoft.com/office/drawing/2014/main" id="{28229644-5C42-26EB-CD9D-8CF84711B16E}"/>
                </a:ext>
              </a:extLst>
            </p:cNvPr>
            <p:cNvSpPr/>
            <p:nvPr/>
          </p:nvSpPr>
          <p:spPr>
            <a:xfrm>
              <a:off x="4192172" y="2025434"/>
              <a:ext cx="233924"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403</a:t>
              </a:r>
            </a:p>
          </p:txBody>
        </p:sp>
        <p:sp>
          <p:nvSpPr>
            <p:cNvPr id="100" name="tx28">
              <a:extLst>
                <a:ext uri="{FF2B5EF4-FFF2-40B4-BE49-F238E27FC236}">
                  <a16:creationId xmlns:a16="http://schemas.microsoft.com/office/drawing/2014/main" id="{753D23DE-050A-A43D-380D-7BAF292E6D11}"/>
                </a:ext>
              </a:extLst>
            </p:cNvPr>
            <p:cNvSpPr/>
            <p:nvPr/>
          </p:nvSpPr>
          <p:spPr>
            <a:xfrm>
              <a:off x="4541995" y="1522811"/>
              <a:ext cx="350851" cy="120624"/>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1,017</a:t>
              </a:r>
            </a:p>
          </p:txBody>
        </p:sp>
        <p:sp>
          <p:nvSpPr>
            <p:cNvPr id="101" name="tx29">
              <a:extLst>
                <a:ext uri="{FF2B5EF4-FFF2-40B4-BE49-F238E27FC236}">
                  <a16:creationId xmlns:a16="http://schemas.microsoft.com/office/drawing/2014/main" id="{B31E2131-7501-C844-1BCF-94D653E67265}"/>
                </a:ext>
              </a:extLst>
            </p:cNvPr>
            <p:cNvSpPr/>
            <p:nvPr/>
          </p:nvSpPr>
          <p:spPr>
            <a:xfrm>
              <a:off x="7011800" y="1280536"/>
              <a:ext cx="350851" cy="120624"/>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5,463</a:t>
              </a:r>
            </a:p>
          </p:txBody>
        </p:sp>
        <p:sp>
          <p:nvSpPr>
            <p:cNvPr id="102" name="tx30">
              <a:extLst>
                <a:ext uri="{FF2B5EF4-FFF2-40B4-BE49-F238E27FC236}">
                  <a16:creationId xmlns:a16="http://schemas.microsoft.com/office/drawing/2014/main" id="{2D479A59-353B-81A7-9C97-CDF767AF0CAC}"/>
                </a:ext>
              </a:extLst>
            </p:cNvPr>
            <p:cNvSpPr/>
            <p:nvPr/>
          </p:nvSpPr>
          <p:spPr>
            <a:xfrm>
              <a:off x="4047215" y="3480863"/>
              <a:ext cx="23392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177</a:t>
              </a:r>
            </a:p>
          </p:txBody>
        </p:sp>
        <p:sp>
          <p:nvSpPr>
            <p:cNvPr id="103" name="tx31">
              <a:extLst>
                <a:ext uri="{FF2B5EF4-FFF2-40B4-BE49-F238E27FC236}">
                  <a16:creationId xmlns:a16="http://schemas.microsoft.com/office/drawing/2014/main" id="{FB30845B-72F6-02DC-F5DD-B43A122C4CEE}"/>
                </a:ext>
              </a:extLst>
            </p:cNvPr>
            <p:cNvSpPr/>
            <p:nvPr/>
          </p:nvSpPr>
          <p:spPr>
            <a:xfrm>
              <a:off x="4336566" y="1783228"/>
              <a:ext cx="233924"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661</a:t>
              </a:r>
            </a:p>
          </p:txBody>
        </p:sp>
        <p:sp>
          <p:nvSpPr>
            <p:cNvPr id="104" name="tx32">
              <a:extLst>
                <a:ext uri="{FF2B5EF4-FFF2-40B4-BE49-F238E27FC236}">
                  <a16:creationId xmlns:a16="http://schemas.microsoft.com/office/drawing/2014/main" id="{F3628177-5F29-686C-3372-58D615B35EB6}"/>
                </a:ext>
              </a:extLst>
            </p:cNvPr>
            <p:cNvSpPr/>
            <p:nvPr/>
          </p:nvSpPr>
          <p:spPr>
            <a:xfrm>
              <a:off x="4025948" y="3721358"/>
              <a:ext cx="233924"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139</a:t>
              </a:r>
            </a:p>
          </p:txBody>
        </p:sp>
        <p:sp>
          <p:nvSpPr>
            <p:cNvPr id="105" name="tx33">
              <a:extLst>
                <a:ext uri="{FF2B5EF4-FFF2-40B4-BE49-F238E27FC236}">
                  <a16:creationId xmlns:a16="http://schemas.microsoft.com/office/drawing/2014/main" id="{7171A383-BE08-0AB5-7ADF-8B7F970B851B}"/>
                </a:ext>
              </a:extLst>
            </p:cNvPr>
            <p:cNvSpPr/>
            <p:nvPr/>
          </p:nvSpPr>
          <p:spPr>
            <a:xfrm>
              <a:off x="4021471" y="3963633"/>
              <a:ext cx="233924"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131</a:t>
              </a:r>
            </a:p>
          </p:txBody>
        </p:sp>
        <p:sp>
          <p:nvSpPr>
            <p:cNvPr id="106" name="tx34">
              <a:extLst>
                <a:ext uri="{FF2B5EF4-FFF2-40B4-BE49-F238E27FC236}">
                  <a16:creationId xmlns:a16="http://schemas.microsoft.com/office/drawing/2014/main" id="{15F2B066-882F-1D1B-07A1-6777C36BB705}"/>
                </a:ext>
              </a:extLst>
            </p:cNvPr>
            <p:cNvSpPr/>
            <p:nvPr/>
          </p:nvSpPr>
          <p:spPr>
            <a:xfrm>
              <a:off x="4108779" y="2752327"/>
              <a:ext cx="233924"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287</a:t>
              </a:r>
            </a:p>
          </p:txBody>
        </p:sp>
        <p:sp>
          <p:nvSpPr>
            <p:cNvPr id="107" name="tx35">
              <a:extLst>
                <a:ext uri="{FF2B5EF4-FFF2-40B4-BE49-F238E27FC236}">
                  <a16:creationId xmlns:a16="http://schemas.microsoft.com/office/drawing/2014/main" id="{B518DF8B-57B7-E150-996C-68CDD20F7E19}"/>
                </a:ext>
              </a:extLst>
            </p:cNvPr>
            <p:cNvSpPr/>
            <p:nvPr/>
          </p:nvSpPr>
          <p:spPr>
            <a:xfrm>
              <a:off x="4158589" y="2267709"/>
              <a:ext cx="233924"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376</a:t>
              </a:r>
            </a:p>
          </p:txBody>
        </p:sp>
        <p:sp>
          <p:nvSpPr>
            <p:cNvPr id="108" name="rc36">
              <a:extLst>
                <a:ext uri="{FF2B5EF4-FFF2-40B4-BE49-F238E27FC236}">
                  <a16:creationId xmlns:a16="http://schemas.microsoft.com/office/drawing/2014/main" id="{AF20B9BD-3DCE-2545-697E-EFB4AC3D4129}"/>
                </a:ext>
              </a:extLst>
            </p:cNvPr>
            <p:cNvSpPr/>
            <p:nvPr/>
          </p:nvSpPr>
          <p:spPr>
            <a:xfrm>
              <a:off x="3953458" y="1205616"/>
              <a:ext cx="3409187" cy="2955753"/>
            </a:xfrm>
            <a:prstGeom prst="rect">
              <a:avLst/>
            </a:prstGeom>
            <a:ln w="12318" cap="rnd">
              <a:solidFill>
                <a:srgbClr val="000000">
                  <a:alpha val="100000"/>
                </a:srgbClr>
              </a:solidFill>
              <a:prstDash val="solid"/>
              <a:round/>
            </a:ln>
          </p:spPr>
          <p:txBody>
            <a:bodyPr/>
            <a:lstStyle/>
            <a:p>
              <a:endParaRPr/>
            </a:p>
          </p:txBody>
        </p:sp>
        <p:sp>
          <p:nvSpPr>
            <p:cNvPr id="109" name="tx37">
              <a:extLst>
                <a:ext uri="{FF2B5EF4-FFF2-40B4-BE49-F238E27FC236}">
                  <a16:creationId xmlns:a16="http://schemas.microsoft.com/office/drawing/2014/main" id="{121BEFC1-CB4D-5783-B79B-FD3ED6319830}"/>
                </a:ext>
              </a:extLst>
            </p:cNvPr>
            <p:cNvSpPr/>
            <p:nvPr/>
          </p:nvSpPr>
          <p:spPr>
            <a:xfrm>
              <a:off x="1020507" y="3972813"/>
              <a:ext cx="2654349" cy="117636"/>
            </a:xfrm>
            <a:prstGeom prst="rect">
              <a:avLst/>
            </a:prstGeom>
            <a:noFill/>
          </p:spPr>
          <p:txBody>
            <a:bodyPr wrap="none" lIns="0" tIns="0" rIns="0" bIns="0" anchor="ctr" anchorCtr="1"/>
            <a:lstStyle/>
            <a:p>
              <a:pPr>
                <a:lnSpc>
                  <a:spcPts val="1000"/>
                </a:lnSpc>
              </a:pPr>
              <a:r>
                <a:rPr sz="1000">
                  <a:solidFill>
                    <a:srgbClr val="000000">
                      <a:alpha val="100000"/>
                    </a:srgbClr>
                  </a:solidFill>
                  <a:cs typeface="Arial"/>
                </a:rPr>
                <a:t>National Institute on Minority Health and Health</a:t>
              </a:r>
              <a:r>
                <a:rPr lang="en-US" sz="1000">
                  <a:solidFill>
                    <a:srgbClr val="000000">
                      <a:alpha val="100000"/>
                    </a:srgbClr>
                  </a:solidFill>
                  <a:cs typeface="Arial"/>
                </a:rPr>
                <a:t> Disparities</a:t>
              </a:r>
            </a:p>
          </p:txBody>
        </p:sp>
        <p:sp>
          <p:nvSpPr>
            <p:cNvPr id="111" name="tx39">
              <a:extLst>
                <a:ext uri="{FF2B5EF4-FFF2-40B4-BE49-F238E27FC236}">
                  <a16:creationId xmlns:a16="http://schemas.microsoft.com/office/drawing/2014/main" id="{774C719D-BBBC-75B8-F7CE-429C9613919B}"/>
                </a:ext>
              </a:extLst>
            </p:cNvPr>
            <p:cNvSpPr/>
            <p:nvPr/>
          </p:nvSpPr>
          <p:spPr>
            <a:xfrm>
              <a:off x="2114225" y="3721062"/>
              <a:ext cx="1828477" cy="11763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National Institute on Drug Abuse</a:t>
              </a:r>
            </a:p>
          </p:txBody>
        </p:sp>
        <p:sp>
          <p:nvSpPr>
            <p:cNvPr id="112" name="tx40">
              <a:extLst>
                <a:ext uri="{FF2B5EF4-FFF2-40B4-BE49-F238E27FC236}">
                  <a16:creationId xmlns:a16="http://schemas.microsoft.com/office/drawing/2014/main" id="{E2C3D55D-2B97-AE4A-D15A-BC4CDDCCDCDE}"/>
                </a:ext>
              </a:extLst>
            </p:cNvPr>
            <p:cNvSpPr/>
            <p:nvPr/>
          </p:nvSpPr>
          <p:spPr>
            <a:xfrm>
              <a:off x="2450828" y="3469030"/>
              <a:ext cx="1482638" cy="11763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dirty="0">
                  <a:solidFill>
                    <a:srgbClr val="000000">
                      <a:alpha val="100000"/>
                    </a:srgbClr>
                  </a:solidFill>
                  <a:cs typeface="Arial"/>
                </a:rPr>
                <a:t>National Institute on Aging</a:t>
              </a:r>
            </a:p>
          </p:txBody>
        </p:sp>
        <p:sp>
          <p:nvSpPr>
            <p:cNvPr id="113" name="tx41">
              <a:extLst>
                <a:ext uri="{FF2B5EF4-FFF2-40B4-BE49-F238E27FC236}">
                  <a16:creationId xmlns:a16="http://schemas.microsoft.com/office/drawing/2014/main" id="{3F13022F-DE54-B0B3-DC35-546E6F50524A}"/>
                </a:ext>
              </a:extLst>
            </p:cNvPr>
            <p:cNvSpPr/>
            <p:nvPr/>
          </p:nvSpPr>
          <p:spPr>
            <a:xfrm>
              <a:off x="1485476" y="3260138"/>
              <a:ext cx="2484933" cy="9400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American Foundation for Suicide Prevention</a:t>
              </a:r>
            </a:p>
          </p:txBody>
        </p:sp>
        <p:sp>
          <p:nvSpPr>
            <p:cNvPr id="114" name="tx42">
              <a:extLst>
                <a:ext uri="{FF2B5EF4-FFF2-40B4-BE49-F238E27FC236}">
                  <a16:creationId xmlns:a16="http://schemas.microsoft.com/office/drawing/2014/main" id="{D2CC60F4-59F8-E373-41AB-461D43F64A54}"/>
                </a:ext>
              </a:extLst>
            </p:cNvPr>
            <p:cNvSpPr/>
            <p:nvPr/>
          </p:nvSpPr>
          <p:spPr>
            <a:xfrm>
              <a:off x="1476178" y="2953378"/>
              <a:ext cx="2484995" cy="11918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Eunice Kennedy Shriver National Institute of</a:t>
              </a:r>
            </a:p>
          </p:txBody>
        </p:sp>
        <p:sp>
          <p:nvSpPr>
            <p:cNvPr id="115" name="tx43">
              <a:extLst>
                <a:ext uri="{FF2B5EF4-FFF2-40B4-BE49-F238E27FC236}">
                  <a16:creationId xmlns:a16="http://schemas.microsoft.com/office/drawing/2014/main" id="{B25CDFAE-EDE2-6117-1C27-821B29F2481D}"/>
                </a:ext>
              </a:extLst>
            </p:cNvPr>
            <p:cNvSpPr/>
            <p:nvPr/>
          </p:nvSpPr>
          <p:spPr>
            <a:xfrm>
              <a:off x="1793927" y="3072512"/>
              <a:ext cx="2167247" cy="117698"/>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Child Health and Human Development</a:t>
              </a:r>
            </a:p>
          </p:txBody>
        </p:sp>
        <p:sp>
          <p:nvSpPr>
            <p:cNvPr id="116" name="tx44">
              <a:extLst>
                <a:ext uri="{FF2B5EF4-FFF2-40B4-BE49-F238E27FC236}">
                  <a16:creationId xmlns:a16="http://schemas.microsoft.com/office/drawing/2014/main" id="{C25DCBD5-50EE-E69B-8BC8-0DCFBE964EBA}"/>
                </a:ext>
              </a:extLst>
            </p:cNvPr>
            <p:cNvSpPr/>
            <p:nvPr/>
          </p:nvSpPr>
          <p:spPr>
            <a:xfrm>
              <a:off x="1423512" y="2707009"/>
              <a:ext cx="2583842" cy="94009"/>
            </a:xfrm>
            <a:prstGeom prst="rect">
              <a:avLst/>
            </a:prstGeom>
            <a:noFill/>
          </p:spPr>
          <p:txBody>
            <a:bodyPr wrap="none" lIns="0" tIns="0" rIns="0" bIns="0" anchor="ctr" anchorCtr="1"/>
            <a:lstStyle/>
            <a:p>
              <a:pPr marL="0" marR="0" indent="0" algn="l">
                <a:lnSpc>
                  <a:spcPts val="1000"/>
                </a:lnSpc>
                <a:spcBef>
                  <a:spcPts val="0"/>
                </a:spcBef>
                <a:spcAft>
                  <a:spcPts val="0"/>
                </a:spcAft>
              </a:pPr>
              <a:r>
                <a:rPr lang="en-US" sz="1000">
                  <a:solidFill>
                    <a:srgbClr val="000000">
                      <a:alpha val="100000"/>
                    </a:srgbClr>
                  </a:solidFill>
                  <a:cs typeface="Arial"/>
                </a:rPr>
                <a:t>Substance Abuse and Mental Health Services</a:t>
              </a:r>
            </a:p>
          </p:txBody>
        </p:sp>
        <p:sp>
          <p:nvSpPr>
            <p:cNvPr id="117" name="tx45">
              <a:extLst>
                <a:ext uri="{FF2B5EF4-FFF2-40B4-BE49-F238E27FC236}">
                  <a16:creationId xmlns:a16="http://schemas.microsoft.com/office/drawing/2014/main" id="{53B23FB2-1599-4A11-5635-9BCD7E6BB111}"/>
                </a:ext>
              </a:extLst>
            </p:cNvPr>
            <p:cNvSpPr/>
            <p:nvPr/>
          </p:nvSpPr>
          <p:spPr>
            <a:xfrm>
              <a:off x="3091858" y="2816510"/>
              <a:ext cx="804664" cy="92397"/>
            </a:xfrm>
            <a:prstGeom prst="rect">
              <a:avLst/>
            </a:prstGeom>
            <a:noFill/>
          </p:spPr>
          <p:txBody>
            <a:bodyPr wrap="none" lIns="0" tIns="0" rIns="0" bIns="0" anchor="ctr" anchorCtr="1"/>
            <a:lstStyle/>
            <a:p>
              <a:pPr marL="0" marR="0" indent="0" algn="l">
                <a:lnSpc>
                  <a:spcPts val="1000"/>
                </a:lnSpc>
                <a:spcBef>
                  <a:spcPts val="0"/>
                </a:spcBef>
                <a:spcAft>
                  <a:spcPts val="0"/>
                </a:spcAft>
              </a:pPr>
              <a:r>
                <a:rPr lang="en-US" sz="1000">
                  <a:solidFill>
                    <a:srgbClr val="000000">
                      <a:alpha val="100000"/>
                    </a:srgbClr>
                  </a:solidFill>
                  <a:cs typeface="Arial"/>
                </a:rPr>
                <a:t>Administration</a:t>
              </a:r>
            </a:p>
          </p:txBody>
        </p:sp>
        <p:sp>
          <p:nvSpPr>
            <p:cNvPr id="118" name="tx46">
              <a:extLst>
                <a:ext uri="{FF2B5EF4-FFF2-40B4-BE49-F238E27FC236}">
                  <a16:creationId xmlns:a16="http://schemas.microsoft.com/office/drawing/2014/main" id="{32CA250C-228F-B307-7954-24BCFA24E311}"/>
                </a:ext>
              </a:extLst>
            </p:cNvPr>
            <p:cNvSpPr/>
            <p:nvPr/>
          </p:nvSpPr>
          <p:spPr>
            <a:xfrm>
              <a:off x="1276033" y="2498103"/>
              <a:ext cx="2463477" cy="119186"/>
            </a:xfrm>
            <a:prstGeom prst="rect">
              <a:avLst/>
            </a:prstGeom>
            <a:noFill/>
          </p:spPr>
          <p:txBody>
            <a:bodyPr wrap="none" lIns="0" tIns="0" rIns="0" bIns="0" anchor="ctr" anchorCtr="1"/>
            <a:lstStyle/>
            <a:p>
              <a:pPr>
                <a:lnSpc>
                  <a:spcPts val="1000"/>
                </a:lnSpc>
              </a:pPr>
              <a:r>
                <a:rPr sz="1000">
                  <a:solidFill>
                    <a:srgbClr val="000000">
                      <a:alpha val="100000"/>
                    </a:srgbClr>
                  </a:solidFill>
                  <a:cs typeface="Arial"/>
                </a:rPr>
                <a:t>Congressionally Directed Medical Research</a:t>
              </a:r>
              <a:r>
                <a:rPr lang="en-US" sz="1000">
                  <a:solidFill>
                    <a:srgbClr val="000000">
                      <a:alpha val="100000"/>
                    </a:srgbClr>
                  </a:solidFill>
                  <a:cs typeface="Arial"/>
                </a:rPr>
                <a:t> Programs</a:t>
              </a:r>
            </a:p>
          </p:txBody>
        </p:sp>
        <p:sp>
          <p:nvSpPr>
            <p:cNvPr id="120" name="tx48">
              <a:extLst>
                <a:ext uri="{FF2B5EF4-FFF2-40B4-BE49-F238E27FC236}">
                  <a16:creationId xmlns:a16="http://schemas.microsoft.com/office/drawing/2014/main" id="{C6DC0A49-D36C-5FCC-769E-FA97A0D23CCF}"/>
                </a:ext>
              </a:extLst>
            </p:cNvPr>
            <p:cNvSpPr/>
            <p:nvPr/>
          </p:nvSpPr>
          <p:spPr>
            <a:xfrm>
              <a:off x="1429170" y="2267350"/>
              <a:ext cx="2541240" cy="117698"/>
            </a:xfrm>
            <a:prstGeom prst="rect">
              <a:avLst/>
            </a:prstGeom>
            <a:noFill/>
          </p:spPr>
          <p:txBody>
            <a:bodyPr wrap="none" lIns="0" tIns="0" rIns="0" bIns="0" anchor="ctr" anchorCtr="1"/>
            <a:lstStyle/>
            <a:p>
              <a:pPr marL="0" marR="0" indent="0" algn="l">
                <a:lnSpc>
                  <a:spcPts val="1000"/>
                </a:lnSpc>
                <a:spcBef>
                  <a:spcPts val="0"/>
                </a:spcBef>
                <a:spcAft>
                  <a:spcPts val="0"/>
                </a:spcAft>
              </a:pPr>
              <a:r>
                <a:rPr sz="1000" b="1">
                  <a:solidFill>
                    <a:schemeClr val="accent6">
                      <a:lumMod val="75000"/>
                      <a:lumOff val="25000"/>
                    </a:schemeClr>
                  </a:solidFill>
                  <a:cs typeface="Arial"/>
                </a:rPr>
                <a:t>United States Department of Veterans Affairs</a:t>
              </a:r>
            </a:p>
          </p:txBody>
        </p:sp>
        <p:sp>
          <p:nvSpPr>
            <p:cNvPr id="121" name="tx49">
              <a:extLst>
                <a:ext uri="{FF2B5EF4-FFF2-40B4-BE49-F238E27FC236}">
                  <a16:creationId xmlns:a16="http://schemas.microsoft.com/office/drawing/2014/main" id="{AD425735-87B3-6173-B2C8-94D4F63FC5ED}"/>
                </a:ext>
              </a:extLst>
            </p:cNvPr>
            <p:cNvSpPr/>
            <p:nvPr/>
          </p:nvSpPr>
          <p:spPr>
            <a:xfrm>
              <a:off x="1224345" y="2023587"/>
              <a:ext cx="2746064" cy="11918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National Center for Injury Prevention and Control</a:t>
              </a:r>
            </a:p>
          </p:txBody>
        </p:sp>
        <p:sp>
          <p:nvSpPr>
            <p:cNvPr id="122" name="tx50">
              <a:extLst>
                <a:ext uri="{FF2B5EF4-FFF2-40B4-BE49-F238E27FC236}">
                  <a16:creationId xmlns:a16="http://schemas.microsoft.com/office/drawing/2014/main" id="{286862A6-E324-634F-6249-4CEC6E1068F2}"/>
                </a:ext>
              </a:extLst>
            </p:cNvPr>
            <p:cNvSpPr/>
            <p:nvPr/>
          </p:nvSpPr>
          <p:spPr>
            <a:xfrm>
              <a:off x="1457934" y="1788307"/>
              <a:ext cx="2216918" cy="92397"/>
            </a:xfrm>
            <a:prstGeom prst="rect">
              <a:avLst/>
            </a:prstGeom>
            <a:noFill/>
          </p:spPr>
          <p:txBody>
            <a:bodyPr wrap="none" lIns="0" tIns="0" rIns="0" bIns="0" anchor="ctr" anchorCtr="1"/>
            <a:lstStyle/>
            <a:p>
              <a:pPr>
                <a:lnSpc>
                  <a:spcPts val="1000"/>
                </a:lnSpc>
              </a:pPr>
              <a:r>
                <a:rPr sz="1000">
                  <a:solidFill>
                    <a:srgbClr val="000000">
                      <a:alpha val="100000"/>
                    </a:srgbClr>
                  </a:solidFill>
                  <a:cs typeface="Arial"/>
                </a:rPr>
                <a:t>National Institute on Alcohol Abuse and</a:t>
              </a:r>
              <a:r>
                <a:rPr lang="en-US" sz="1000">
                  <a:solidFill>
                    <a:srgbClr val="000000">
                      <a:alpha val="100000"/>
                    </a:srgbClr>
                  </a:solidFill>
                  <a:cs typeface="Arial"/>
                </a:rPr>
                <a:t> Alcoholism</a:t>
              </a:r>
            </a:p>
          </p:txBody>
        </p:sp>
        <p:sp>
          <p:nvSpPr>
            <p:cNvPr id="124" name="tx52">
              <a:extLst>
                <a:ext uri="{FF2B5EF4-FFF2-40B4-BE49-F238E27FC236}">
                  <a16:creationId xmlns:a16="http://schemas.microsoft.com/office/drawing/2014/main" id="{46CFA854-F292-E32A-B71A-E601BFA58D73}"/>
                </a:ext>
              </a:extLst>
            </p:cNvPr>
            <p:cNvSpPr/>
            <p:nvPr/>
          </p:nvSpPr>
          <p:spPr>
            <a:xfrm>
              <a:off x="1400323" y="1554457"/>
              <a:ext cx="2597794" cy="9400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National Institute of General Medical Sciences</a:t>
              </a:r>
            </a:p>
          </p:txBody>
        </p:sp>
        <p:sp>
          <p:nvSpPr>
            <p:cNvPr id="125" name="tx53">
              <a:extLst>
                <a:ext uri="{FF2B5EF4-FFF2-40B4-BE49-F238E27FC236}">
                  <a16:creationId xmlns:a16="http://schemas.microsoft.com/office/drawing/2014/main" id="{5E104FEC-6655-911E-0505-98F6A62CA1C8}"/>
                </a:ext>
              </a:extLst>
            </p:cNvPr>
            <p:cNvSpPr/>
            <p:nvPr/>
          </p:nvSpPr>
          <p:spPr>
            <a:xfrm>
              <a:off x="2018176" y="1322003"/>
              <a:ext cx="1906054" cy="93947"/>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National Institute of Mental Health</a:t>
              </a:r>
            </a:p>
          </p:txBody>
        </p:sp>
        <p:sp>
          <p:nvSpPr>
            <p:cNvPr id="126" name="tx54">
              <a:extLst>
                <a:ext uri="{FF2B5EF4-FFF2-40B4-BE49-F238E27FC236}">
                  <a16:creationId xmlns:a16="http://schemas.microsoft.com/office/drawing/2014/main" id="{2258591D-9362-131B-17E1-528081C10733}"/>
                </a:ext>
              </a:extLst>
            </p:cNvPr>
            <p:cNvSpPr/>
            <p:nvPr/>
          </p:nvSpPr>
          <p:spPr>
            <a:xfrm>
              <a:off x="3918143" y="4216383"/>
              <a:ext cx="70631"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0</a:t>
              </a:r>
            </a:p>
          </p:txBody>
        </p:sp>
        <p:sp>
          <p:nvSpPr>
            <p:cNvPr id="127" name="tx55">
              <a:extLst>
                <a:ext uri="{FF2B5EF4-FFF2-40B4-BE49-F238E27FC236}">
                  <a16:creationId xmlns:a16="http://schemas.microsoft.com/office/drawing/2014/main" id="{ED54CF9E-3C13-F20D-4408-ECE807FFAA36}"/>
                </a:ext>
              </a:extLst>
            </p:cNvPr>
            <p:cNvSpPr/>
            <p:nvPr/>
          </p:nvSpPr>
          <p:spPr>
            <a:xfrm>
              <a:off x="4354220" y="4199950"/>
              <a:ext cx="317810" cy="109264"/>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1,000</a:t>
              </a:r>
            </a:p>
          </p:txBody>
        </p:sp>
        <p:sp>
          <p:nvSpPr>
            <p:cNvPr id="128" name="tx56">
              <a:extLst>
                <a:ext uri="{FF2B5EF4-FFF2-40B4-BE49-F238E27FC236}">
                  <a16:creationId xmlns:a16="http://schemas.microsoft.com/office/drawing/2014/main" id="{48DC8163-84E0-2B87-B4BE-4F0FA25F80FF}"/>
                </a:ext>
              </a:extLst>
            </p:cNvPr>
            <p:cNvSpPr/>
            <p:nvPr/>
          </p:nvSpPr>
          <p:spPr>
            <a:xfrm>
              <a:off x="4913886" y="4199950"/>
              <a:ext cx="317810" cy="109264"/>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2,000</a:t>
              </a:r>
            </a:p>
          </p:txBody>
        </p:sp>
        <p:sp>
          <p:nvSpPr>
            <p:cNvPr id="129" name="tx57">
              <a:extLst>
                <a:ext uri="{FF2B5EF4-FFF2-40B4-BE49-F238E27FC236}">
                  <a16:creationId xmlns:a16="http://schemas.microsoft.com/office/drawing/2014/main" id="{862CA916-D348-4BAC-92FC-EDAB69E42834}"/>
                </a:ext>
              </a:extLst>
            </p:cNvPr>
            <p:cNvSpPr/>
            <p:nvPr/>
          </p:nvSpPr>
          <p:spPr>
            <a:xfrm>
              <a:off x="5473553" y="4199950"/>
              <a:ext cx="317810" cy="109264"/>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3,000</a:t>
              </a:r>
            </a:p>
          </p:txBody>
        </p:sp>
        <p:sp>
          <p:nvSpPr>
            <p:cNvPr id="130" name="tx58">
              <a:extLst>
                <a:ext uri="{FF2B5EF4-FFF2-40B4-BE49-F238E27FC236}">
                  <a16:creationId xmlns:a16="http://schemas.microsoft.com/office/drawing/2014/main" id="{97AF8F84-CAB3-62BE-ACE8-02F25784161A}"/>
                </a:ext>
              </a:extLst>
            </p:cNvPr>
            <p:cNvSpPr/>
            <p:nvPr/>
          </p:nvSpPr>
          <p:spPr>
            <a:xfrm>
              <a:off x="6033219" y="4199950"/>
              <a:ext cx="317810" cy="109264"/>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4,000</a:t>
              </a:r>
            </a:p>
          </p:txBody>
        </p:sp>
        <p:sp>
          <p:nvSpPr>
            <p:cNvPr id="131" name="tx59">
              <a:extLst>
                <a:ext uri="{FF2B5EF4-FFF2-40B4-BE49-F238E27FC236}">
                  <a16:creationId xmlns:a16="http://schemas.microsoft.com/office/drawing/2014/main" id="{28447975-8998-6B69-1B18-E72D390A99FF}"/>
                </a:ext>
              </a:extLst>
            </p:cNvPr>
            <p:cNvSpPr/>
            <p:nvPr/>
          </p:nvSpPr>
          <p:spPr>
            <a:xfrm>
              <a:off x="6592886" y="4199950"/>
              <a:ext cx="317810" cy="109264"/>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5,000</a:t>
              </a:r>
            </a:p>
          </p:txBody>
        </p:sp>
        <p:sp>
          <p:nvSpPr>
            <p:cNvPr id="132" name="tx60">
              <a:extLst>
                <a:ext uri="{FF2B5EF4-FFF2-40B4-BE49-F238E27FC236}">
                  <a16:creationId xmlns:a16="http://schemas.microsoft.com/office/drawing/2014/main" id="{26482032-1446-2D95-9FA3-97DD88FB0B7A}"/>
                </a:ext>
              </a:extLst>
            </p:cNvPr>
            <p:cNvSpPr/>
            <p:nvPr/>
          </p:nvSpPr>
          <p:spPr>
            <a:xfrm>
              <a:off x="4476069" y="4333640"/>
              <a:ext cx="2253257" cy="143023"/>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000000">
                      <a:alpha val="100000"/>
                    </a:srgbClr>
                  </a:solidFill>
                  <a:cs typeface="Arial"/>
                </a:rPr>
                <a:t>Number of Resulting Publications</a:t>
              </a:r>
            </a:p>
          </p:txBody>
        </p:sp>
        <p:sp>
          <p:nvSpPr>
            <p:cNvPr id="133" name="tx61">
              <a:extLst>
                <a:ext uri="{FF2B5EF4-FFF2-40B4-BE49-F238E27FC236}">
                  <a16:creationId xmlns:a16="http://schemas.microsoft.com/office/drawing/2014/main" id="{398A6443-F394-6FB3-0368-3041DAC2B2D2}"/>
                </a:ext>
              </a:extLst>
            </p:cNvPr>
            <p:cNvSpPr/>
            <p:nvPr/>
          </p:nvSpPr>
          <p:spPr>
            <a:xfrm rot="-5400000">
              <a:off x="789878" y="2628054"/>
              <a:ext cx="482872" cy="11087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000000">
                      <a:alpha val="100000"/>
                    </a:srgbClr>
                  </a:solidFill>
                  <a:cs typeface="Arial"/>
                </a:rPr>
                <a:t>Funder</a:t>
              </a:r>
            </a:p>
          </p:txBody>
        </p:sp>
        <p:sp>
          <p:nvSpPr>
            <p:cNvPr id="134" name="tx62">
              <a:extLst>
                <a:ext uri="{FF2B5EF4-FFF2-40B4-BE49-F238E27FC236}">
                  <a16:creationId xmlns:a16="http://schemas.microsoft.com/office/drawing/2014/main" id="{AB540A19-8A05-689A-D50D-8EA072BF0903}"/>
                </a:ext>
              </a:extLst>
            </p:cNvPr>
            <p:cNvSpPr/>
            <p:nvPr/>
          </p:nvSpPr>
          <p:spPr>
            <a:xfrm>
              <a:off x="3088798" y="938074"/>
              <a:ext cx="5027798" cy="166861"/>
            </a:xfrm>
            <a:prstGeom prst="rect">
              <a:avLst/>
            </a:prstGeom>
            <a:noFill/>
          </p:spPr>
          <p:txBody>
            <a:bodyPr wrap="none" lIns="0" tIns="0" rIns="0" bIns="0" anchor="ctr" anchorCtr="1"/>
            <a:lstStyle/>
            <a:p>
              <a:pPr marL="0" marR="0" indent="0" algn="l">
                <a:lnSpc>
                  <a:spcPts val="1400"/>
                </a:lnSpc>
                <a:spcBef>
                  <a:spcPts val="0"/>
                </a:spcBef>
                <a:spcAft>
                  <a:spcPts val="0"/>
                </a:spcAft>
              </a:pPr>
              <a:r>
                <a:rPr sz="1400" b="1">
                  <a:solidFill>
                    <a:srgbClr val="000000">
                      <a:alpha val="100000"/>
                    </a:srgbClr>
                  </a:solidFill>
                  <a:cs typeface="Arial"/>
                </a:rPr>
                <a:t>Distribution of Number of Resulting Publications by Funder</a:t>
              </a:r>
            </a:p>
          </p:txBody>
        </p:sp>
      </p:grpSp>
      <p:sp>
        <p:nvSpPr>
          <p:cNvPr id="136" name="TextBox 135">
            <a:extLst>
              <a:ext uri="{FF2B5EF4-FFF2-40B4-BE49-F238E27FC236}">
                <a16:creationId xmlns:a16="http://schemas.microsoft.com/office/drawing/2014/main" id="{6C74FD93-F371-E694-9607-C22937C20096}"/>
              </a:ext>
            </a:extLst>
          </p:cNvPr>
          <p:cNvSpPr txBox="1"/>
          <p:nvPr/>
        </p:nvSpPr>
        <p:spPr>
          <a:xfrm>
            <a:off x="3466807" y="6199006"/>
            <a:ext cx="5194543" cy="276999"/>
          </a:xfrm>
          <a:prstGeom prst="rect">
            <a:avLst/>
          </a:prstGeom>
          <a:noFill/>
        </p:spPr>
        <p:txBody>
          <a:bodyPr wrap="square" rtlCol="0">
            <a:spAutoFit/>
          </a:bodyPr>
          <a:lstStyle/>
          <a:p>
            <a:pPr algn="ctr"/>
            <a:r>
              <a:rPr lang="en-US" sz="1200">
                <a:solidFill>
                  <a:schemeClr val="bg1"/>
                </a:solidFill>
              </a:rPr>
              <a:t>Source: Dimensions data on 1,113 grants pulled on June 30, 2023.</a:t>
            </a:r>
          </a:p>
        </p:txBody>
      </p:sp>
      <p:sp>
        <p:nvSpPr>
          <p:cNvPr id="5" name="TextBox 4">
            <a:extLst>
              <a:ext uri="{FF2B5EF4-FFF2-40B4-BE49-F238E27FC236}">
                <a16:creationId xmlns:a16="http://schemas.microsoft.com/office/drawing/2014/main" id="{E051C9AD-4B4A-66EF-4B2E-1F93C6D28516}"/>
              </a:ext>
            </a:extLst>
          </p:cNvPr>
          <p:cNvSpPr txBox="1"/>
          <p:nvPr/>
        </p:nvSpPr>
        <p:spPr>
          <a:xfrm>
            <a:off x="390525" y="934278"/>
            <a:ext cx="11801474" cy="369332"/>
          </a:xfrm>
          <a:prstGeom prst="rect">
            <a:avLst/>
          </a:prstGeom>
          <a:noFill/>
        </p:spPr>
        <p:txBody>
          <a:bodyPr wrap="square" lIns="91440" tIns="45720" rIns="91440" bIns="45720" rtlCol="0" anchor="t">
            <a:spAutoFit/>
          </a:bodyPr>
          <a:lstStyle/>
          <a:p>
            <a:r>
              <a:rPr lang="en-US" b="1" i="1">
                <a:cs typeface="Calibri"/>
              </a:rPr>
              <a:t>The VA ranks 5th in the number of publications resulting from suicide prevention grants since 2005</a:t>
            </a:r>
          </a:p>
        </p:txBody>
      </p:sp>
    </p:spTree>
    <p:extLst>
      <p:ext uri="{BB962C8B-B14F-4D97-AF65-F5344CB8AC3E}">
        <p14:creationId xmlns:p14="http://schemas.microsoft.com/office/powerpoint/2010/main" val="3922681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33DD4-D31F-19EA-8D68-99B34286B23F}"/>
              </a:ext>
            </a:extLst>
          </p:cNvPr>
          <p:cNvSpPr>
            <a:spLocks noGrp="1"/>
          </p:cNvSpPr>
          <p:nvPr>
            <p:ph type="title"/>
          </p:nvPr>
        </p:nvSpPr>
        <p:spPr>
          <a:xfrm>
            <a:off x="390524" y="97245"/>
            <a:ext cx="11204885" cy="680223"/>
          </a:xfrm>
        </p:spPr>
        <p:txBody>
          <a:bodyPr/>
          <a:lstStyle/>
          <a:p>
            <a:r>
              <a:rPr lang="en-US" sz="2800"/>
              <a:t>Analysis of Relevant Research Beyond the VA | VAIRRS Projects Distribution</a:t>
            </a:r>
          </a:p>
        </p:txBody>
      </p:sp>
      <p:sp>
        <p:nvSpPr>
          <p:cNvPr id="3" name="Slide Number Placeholder 2">
            <a:extLst>
              <a:ext uri="{FF2B5EF4-FFF2-40B4-BE49-F238E27FC236}">
                <a16:creationId xmlns:a16="http://schemas.microsoft.com/office/drawing/2014/main" id="{6F87A9BD-EEFD-C6AC-D6C9-8BD0F19C3EAE}"/>
              </a:ext>
            </a:extLst>
          </p:cNvPr>
          <p:cNvSpPr>
            <a:spLocks noGrp="1"/>
          </p:cNvSpPr>
          <p:nvPr>
            <p:ph type="sldNum" sz="quarter" idx="12"/>
          </p:nvPr>
        </p:nvSpPr>
        <p:spPr/>
        <p:txBody>
          <a:bodyPr/>
          <a:lstStyle/>
          <a:p>
            <a:fld id="{61ED25BF-8B08-481C-9175-42CBF3C8334C}" type="slidenum">
              <a:rPr lang="en-US" smtClean="0"/>
              <a:pPr/>
              <a:t>78</a:t>
            </a:fld>
            <a:endParaRPr lang="en-US"/>
          </a:p>
        </p:txBody>
      </p:sp>
      <p:sp>
        <p:nvSpPr>
          <p:cNvPr id="6" name="rc3">
            <a:extLst>
              <a:ext uri="{FF2B5EF4-FFF2-40B4-BE49-F238E27FC236}">
                <a16:creationId xmlns:a16="http://schemas.microsoft.com/office/drawing/2014/main" id="{E0314BF3-8D4B-2322-052C-6723E16A552D}"/>
              </a:ext>
            </a:extLst>
          </p:cNvPr>
          <p:cNvSpPr/>
          <p:nvPr/>
        </p:nvSpPr>
        <p:spPr>
          <a:xfrm>
            <a:off x="5273971" y="2278339"/>
            <a:ext cx="6400800" cy="3657600"/>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grpSp>
        <p:nvGrpSpPr>
          <p:cNvPr id="57" name="Group 56">
            <a:extLst>
              <a:ext uri="{FF2B5EF4-FFF2-40B4-BE49-F238E27FC236}">
                <a16:creationId xmlns:a16="http://schemas.microsoft.com/office/drawing/2014/main" id="{399A7EE7-A387-8324-850B-13C1B35B1EE1}"/>
              </a:ext>
            </a:extLst>
          </p:cNvPr>
          <p:cNvGrpSpPr/>
          <p:nvPr/>
        </p:nvGrpSpPr>
        <p:grpSpPr>
          <a:xfrm>
            <a:off x="5126659" y="2382677"/>
            <a:ext cx="7069382" cy="3347634"/>
            <a:chOff x="5303300" y="2218648"/>
            <a:chExt cx="7069382" cy="3347634"/>
          </a:xfrm>
        </p:grpSpPr>
        <p:sp>
          <p:nvSpPr>
            <p:cNvPr id="8" name="rc5">
              <a:extLst>
                <a:ext uri="{FF2B5EF4-FFF2-40B4-BE49-F238E27FC236}">
                  <a16:creationId xmlns:a16="http://schemas.microsoft.com/office/drawing/2014/main" id="{4FE5266B-AA4C-7189-2ABA-96170B80F73F}"/>
                </a:ext>
              </a:extLst>
            </p:cNvPr>
            <p:cNvSpPr/>
            <p:nvPr/>
          </p:nvSpPr>
          <p:spPr>
            <a:xfrm>
              <a:off x="8051898" y="2569555"/>
              <a:ext cx="3559609" cy="2736447"/>
            </a:xfrm>
            <a:prstGeom prst="rect">
              <a:avLst/>
            </a:prstGeom>
            <a:solidFill>
              <a:srgbClr val="FFFFFF">
                <a:alpha val="100000"/>
              </a:srgbClr>
            </a:solidFill>
          </p:spPr>
          <p:txBody>
            <a:bodyPr/>
            <a:lstStyle/>
            <a:p>
              <a:endParaRPr/>
            </a:p>
          </p:txBody>
        </p:sp>
        <p:sp>
          <p:nvSpPr>
            <p:cNvPr id="9" name="pl6">
              <a:extLst>
                <a:ext uri="{FF2B5EF4-FFF2-40B4-BE49-F238E27FC236}">
                  <a16:creationId xmlns:a16="http://schemas.microsoft.com/office/drawing/2014/main" id="{55F947B5-8FAB-CCE5-D378-E65A5DAFD168}"/>
                </a:ext>
              </a:extLst>
            </p:cNvPr>
            <p:cNvSpPr/>
            <p:nvPr/>
          </p:nvSpPr>
          <p:spPr>
            <a:xfrm>
              <a:off x="8051898" y="2569554"/>
              <a:ext cx="0" cy="2651760"/>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10" name="pl7">
              <a:extLst>
                <a:ext uri="{FF2B5EF4-FFF2-40B4-BE49-F238E27FC236}">
                  <a16:creationId xmlns:a16="http://schemas.microsoft.com/office/drawing/2014/main" id="{CBE2CE44-A382-EB4E-6203-5DA4860CCD79}"/>
                </a:ext>
              </a:extLst>
            </p:cNvPr>
            <p:cNvSpPr/>
            <p:nvPr/>
          </p:nvSpPr>
          <p:spPr>
            <a:xfrm>
              <a:off x="8961993" y="2569555"/>
              <a:ext cx="0" cy="2743200"/>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11" name="pl8">
              <a:extLst>
                <a:ext uri="{FF2B5EF4-FFF2-40B4-BE49-F238E27FC236}">
                  <a16:creationId xmlns:a16="http://schemas.microsoft.com/office/drawing/2014/main" id="{1FE75A48-D6B3-57D9-890D-4957AB4B2827}"/>
                </a:ext>
              </a:extLst>
            </p:cNvPr>
            <p:cNvSpPr/>
            <p:nvPr/>
          </p:nvSpPr>
          <p:spPr>
            <a:xfrm>
              <a:off x="9872088" y="2569555"/>
              <a:ext cx="0" cy="2734056"/>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12" name="pl9">
              <a:extLst>
                <a:ext uri="{FF2B5EF4-FFF2-40B4-BE49-F238E27FC236}">
                  <a16:creationId xmlns:a16="http://schemas.microsoft.com/office/drawing/2014/main" id="{ED1C681C-849D-8A0A-33B0-C2BBB07576B1}"/>
                </a:ext>
              </a:extLst>
            </p:cNvPr>
            <p:cNvSpPr/>
            <p:nvPr/>
          </p:nvSpPr>
          <p:spPr>
            <a:xfrm>
              <a:off x="10782184" y="2569555"/>
              <a:ext cx="0" cy="2743200"/>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13" name="rc10">
              <a:extLst>
                <a:ext uri="{FF2B5EF4-FFF2-40B4-BE49-F238E27FC236}">
                  <a16:creationId xmlns:a16="http://schemas.microsoft.com/office/drawing/2014/main" id="{BD5855B8-0056-59A4-63C9-78928234B8BB}"/>
                </a:ext>
              </a:extLst>
            </p:cNvPr>
            <p:cNvSpPr/>
            <p:nvPr/>
          </p:nvSpPr>
          <p:spPr>
            <a:xfrm>
              <a:off x="8051898" y="5026668"/>
              <a:ext cx="22752" cy="131953"/>
            </a:xfrm>
            <a:prstGeom prst="rect">
              <a:avLst/>
            </a:prstGeom>
            <a:solidFill>
              <a:srgbClr val="2E75B6">
                <a:alpha val="100000"/>
              </a:srgbClr>
            </a:solidFill>
          </p:spPr>
          <p:txBody>
            <a:bodyPr/>
            <a:lstStyle/>
            <a:p>
              <a:endParaRPr/>
            </a:p>
          </p:txBody>
        </p:sp>
        <p:sp>
          <p:nvSpPr>
            <p:cNvPr id="14" name="rc11">
              <a:extLst>
                <a:ext uri="{FF2B5EF4-FFF2-40B4-BE49-F238E27FC236}">
                  <a16:creationId xmlns:a16="http://schemas.microsoft.com/office/drawing/2014/main" id="{61830A49-E596-9755-5BB2-BB86C3749A60}"/>
                </a:ext>
              </a:extLst>
            </p:cNvPr>
            <p:cNvSpPr/>
            <p:nvPr/>
          </p:nvSpPr>
          <p:spPr>
            <a:xfrm>
              <a:off x="8051898" y="4762761"/>
              <a:ext cx="22752" cy="131953"/>
            </a:xfrm>
            <a:prstGeom prst="rect">
              <a:avLst/>
            </a:prstGeom>
            <a:solidFill>
              <a:srgbClr val="2E75B6">
                <a:alpha val="100000"/>
              </a:srgbClr>
            </a:solidFill>
          </p:spPr>
          <p:txBody>
            <a:bodyPr/>
            <a:lstStyle/>
            <a:p>
              <a:endParaRPr/>
            </a:p>
          </p:txBody>
        </p:sp>
        <p:sp>
          <p:nvSpPr>
            <p:cNvPr id="15" name="rc12">
              <a:extLst>
                <a:ext uri="{FF2B5EF4-FFF2-40B4-BE49-F238E27FC236}">
                  <a16:creationId xmlns:a16="http://schemas.microsoft.com/office/drawing/2014/main" id="{96C7397B-244B-0E89-DB54-F1E09A027AA6}"/>
                </a:ext>
              </a:extLst>
            </p:cNvPr>
            <p:cNvSpPr/>
            <p:nvPr/>
          </p:nvSpPr>
          <p:spPr>
            <a:xfrm>
              <a:off x="8051898" y="4498854"/>
              <a:ext cx="45504" cy="131953"/>
            </a:xfrm>
            <a:prstGeom prst="rect">
              <a:avLst/>
            </a:prstGeom>
            <a:solidFill>
              <a:srgbClr val="2E75B6">
                <a:alpha val="100000"/>
              </a:srgbClr>
            </a:solidFill>
          </p:spPr>
          <p:txBody>
            <a:bodyPr/>
            <a:lstStyle/>
            <a:p>
              <a:endParaRPr/>
            </a:p>
          </p:txBody>
        </p:sp>
        <p:sp>
          <p:nvSpPr>
            <p:cNvPr id="16" name="rc13">
              <a:extLst>
                <a:ext uri="{FF2B5EF4-FFF2-40B4-BE49-F238E27FC236}">
                  <a16:creationId xmlns:a16="http://schemas.microsoft.com/office/drawing/2014/main" id="{C6FC0940-430F-2BBB-F359-835006542D6D}"/>
                </a:ext>
              </a:extLst>
            </p:cNvPr>
            <p:cNvSpPr/>
            <p:nvPr/>
          </p:nvSpPr>
          <p:spPr>
            <a:xfrm>
              <a:off x="8051898" y="4234948"/>
              <a:ext cx="45504" cy="131953"/>
            </a:xfrm>
            <a:prstGeom prst="rect">
              <a:avLst/>
            </a:prstGeom>
            <a:solidFill>
              <a:srgbClr val="2E75B6">
                <a:alpha val="100000"/>
              </a:srgbClr>
            </a:solidFill>
          </p:spPr>
          <p:txBody>
            <a:bodyPr/>
            <a:lstStyle/>
            <a:p>
              <a:endParaRPr/>
            </a:p>
          </p:txBody>
        </p:sp>
        <p:sp>
          <p:nvSpPr>
            <p:cNvPr id="17" name="rc14">
              <a:extLst>
                <a:ext uri="{FF2B5EF4-FFF2-40B4-BE49-F238E27FC236}">
                  <a16:creationId xmlns:a16="http://schemas.microsoft.com/office/drawing/2014/main" id="{9B7E26C9-D689-98FA-49F0-D260BF545A74}"/>
                </a:ext>
              </a:extLst>
            </p:cNvPr>
            <p:cNvSpPr/>
            <p:nvPr/>
          </p:nvSpPr>
          <p:spPr>
            <a:xfrm>
              <a:off x="8051898" y="3971041"/>
              <a:ext cx="45504" cy="131953"/>
            </a:xfrm>
            <a:prstGeom prst="rect">
              <a:avLst/>
            </a:prstGeom>
            <a:solidFill>
              <a:srgbClr val="2E75B6">
                <a:alpha val="100000"/>
              </a:srgbClr>
            </a:solidFill>
          </p:spPr>
          <p:txBody>
            <a:bodyPr/>
            <a:lstStyle/>
            <a:p>
              <a:endParaRPr/>
            </a:p>
          </p:txBody>
        </p:sp>
        <p:sp>
          <p:nvSpPr>
            <p:cNvPr id="18" name="rc15">
              <a:extLst>
                <a:ext uri="{FF2B5EF4-FFF2-40B4-BE49-F238E27FC236}">
                  <a16:creationId xmlns:a16="http://schemas.microsoft.com/office/drawing/2014/main" id="{092F4C23-1792-F3A0-A8C9-2F77C97EB279}"/>
                </a:ext>
              </a:extLst>
            </p:cNvPr>
            <p:cNvSpPr/>
            <p:nvPr/>
          </p:nvSpPr>
          <p:spPr>
            <a:xfrm>
              <a:off x="8051898" y="3707135"/>
              <a:ext cx="159266" cy="131953"/>
            </a:xfrm>
            <a:prstGeom prst="rect">
              <a:avLst/>
            </a:prstGeom>
            <a:solidFill>
              <a:srgbClr val="2E75B6">
                <a:alpha val="100000"/>
              </a:srgbClr>
            </a:solidFill>
          </p:spPr>
          <p:txBody>
            <a:bodyPr/>
            <a:lstStyle/>
            <a:p>
              <a:endParaRPr/>
            </a:p>
          </p:txBody>
        </p:sp>
        <p:sp>
          <p:nvSpPr>
            <p:cNvPr id="19" name="rc16">
              <a:extLst>
                <a:ext uri="{FF2B5EF4-FFF2-40B4-BE49-F238E27FC236}">
                  <a16:creationId xmlns:a16="http://schemas.microsoft.com/office/drawing/2014/main" id="{1FB39A5A-5E16-8582-D62F-FFC6CE2587D1}"/>
                </a:ext>
              </a:extLst>
            </p:cNvPr>
            <p:cNvSpPr/>
            <p:nvPr/>
          </p:nvSpPr>
          <p:spPr>
            <a:xfrm>
              <a:off x="8051898" y="3443228"/>
              <a:ext cx="204771" cy="131953"/>
            </a:xfrm>
            <a:prstGeom prst="rect">
              <a:avLst/>
            </a:prstGeom>
            <a:solidFill>
              <a:srgbClr val="2E75B6">
                <a:alpha val="100000"/>
              </a:srgbClr>
            </a:solidFill>
          </p:spPr>
          <p:txBody>
            <a:bodyPr/>
            <a:lstStyle/>
            <a:p>
              <a:endParaRPr/>
            </a:p>
          </p:txBody>
        </p:sp>
        <p:sp>
          <p:nvSpPr>
            <p:cNvPr id="20" name="rc17">
              <a:extLst>
                <a:ext uri="{FF2B5EF4-FFF2-40B4-BE49-F238E27FC236}">
                  <a16:creationId xmlns:a16="http://schemas.microsoft.com/office/drawing/2014/main" id="{C6A2DADE-5E62-8FB4-21AA-EF56ADAE537F}"/>
                </a:ext>
              </a:extLst>
            </p:cNvPr>
            <p:cNvSpPr/>
            <p:nvPr/>
          </p:nvSpPr>
          <p:spPr>
            <a:xfrm>
              <a:off x="8051898" y="3179322"/>
              <a:ext cx="318533" cy="131953"/>
            </a:xfrm>
            <a:prstGeom prst="rect">
              <a:avLst/>
            </a:prstGeom>
            <a:solidFill>
              <a:srgbClr val="2E75B6">
                <a:alpha val="100000"/>
              </a:srgbClr>
            </a:solidFill>
          </p:spPr>
          <p:txBody>
            <a:bodyPr/>
            <a:lstStyle/>
            <a:p>
              <a:endParaRPr/>
            </a:p>
          </p:txBody>
        </p:sp>
        <p:sp>
          <p:nvSpPr>
            <p:cNvPr id="22" name="rc19">
              <a:extLst>
                <a:ext uri="{FF2B5EF4-FFF2-40B4-BE49-F238E27FC236}">
                  <a16:creationId xmlns:a16="http://schemas.microsoft.com/office/drawing/2014/main" id="{2CA7257E-70BF-B307-94A6-502D7FF07A35}"/>
                </a:ext>
              </a:extLst>
            </p:cNvPr>
            <p:cNvSpPr/>
            <p:nvPr/>
          </p:nvSpPr>
          <p:spPr>
            <a:xfrm>
              <a:off x="8051898" y="2925829"/>
              <a:ext cx="2093218" cy="131953"/>
            </a:xfrm>
            <a:prstGeom prst="rect">
              <a:avLst/>
            </a:prstGeom>
            <a:solidFill>
              <a:srgbClr val="2E75B6">
                <a:alpha val="100000"/>
              </a:srgbClr>
            </a:solidFill>
          </p:spPr>
          <p:txBody>
            <a:bodyPr/>
            <a:lstStyle/>
            <a:p>
              <a:endParaRPr/>
            </a:p>
          </p:txBody>
        </p:sp>
        <p:sp>
          <p:nvSpPr>
            <p:cNvPr id="23" name="rc20">
              <a:extLst>
                <a:ext uri="{FF2B5EF4-FFF2-40B4-BE49-F238E27FC236}">
                  <a16:creationId xmlns:a16="http://schemas.microsoft.com/office/drawing/2014/main" id="{B47955CB-6368-F570-73FC-B0AFDD3DAA47}"/>
                </a:ext>
              </a:extLst>
            </p:cNvPr>
            <p:cNvSpPr/>
            <p:nvPr/>
          </p:nvSpPr>
          <p:spPr>
            <a:xfrm>
              <a:off x="8051898" y="2661922"/>
              <a:ext cx="3321847" cy="131953"/>
            </a:xfrm>
            <a:prstGeom prst="rect">
              <a:avLst/>
            </a:prstGeom>
            <a:solidFill>
              <a:srgbClr val="2E75B6">
                <a:alpha val="100000"/>
              </a:srgbClr>
            </a:solidFill>
          </p:spPr>
          <p:txBody>
            <a:bodyPr/>
            <a:lstStyle/>
            <a:p>
              <a:endParaRPr/>
            </a:p>
          </p:txBody>
        </p:sp>
        <p:sp>
          <p:nvSpPr>
            <p:cNvPr id="24" name="tx21">
              <a:extLst>
                <a:ext uri="{FF2B5EF4-FFF2-40B4-BE49-F238E27FC236}">
                  <a16:creationId xmlns:a16="http://schemas.microsoft.com/office/drawing/2014/main" id="{CC3043DD-0666-9D42-4D18-6C7798CA2BC9}"/>
                </a:ext>
              </a:extLst>
            </p:cNvPr>
            <p:cNvSpPr/>
            <p:nvPr/>
          </p:nvSpPr>
          <p:spPr>
            <a:xfrm>
              <a:off x="8103920" y="5042053"/>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a:t>
              </a:r>
            </a:p>
          </p:txBody>
        </p:sp>
        <p:sp>
          <p:nvSpPr>
            <p:cNvPr id="25" name="tx22">
              <a:extLst>
                <a:ext uri="{FF2B5EF4-FFF2-40B4-BE49-F238E27FC236}">
                  <a16:creationId xmlns:a16="http://schemas.microsoft.com/office/drawing/2014/main" id="{62EA58A6-C4AE-2DA4-9E56-518322C34590}"/>
                </a:ext>
              </a:extLst>
            </p:cNvPr>
            <p:cNvSpPr/>
            <p:nvPr/>
          </p:nvSpPr>
          <p:spPr>
            <a:xfrm>
              <a:off x="8103920" y="4778147"/>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a:t>
              </a:r>
            </a:p>
          </p:txBody>
        </p:sp>
        <p:sp>
          <p:nvSpPr>
            <p:cNvPr id="26" name="tx23">
              <a:extLst>
                <a:ext uri="{FF2B5EF4-FFF2-40B4-BE49-F238E27FC236}">
                  <a16:creationId xmlns:a16="http://schemas.microsoft.com/office/drawing/2014/main" id="{1BE8966B-96A8-0D07-593F-ABC0E81D5782}"/>
                </a:ext>
              </a:extLst>
            </p:cNvPr>
            <p:cNvSpPr/>
            <p:nvPr/>
          </p:nvSpPr>
          <p:spPr>
            <a:xfrm>
              <a:off x="8126673" y="4514240"/>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a:t>
              </a:r>
            </a:p>
          </p:txBody>
        </p:sp>
        <p:sp>
          <p:nvSpPr>
            <p:cNvPr id="27" name="tx24">
              <a:extLst>
                <a:ext uri="{FF2B5EF4-FFF2-40B4-BE49-F238E27FC236}">
                  <a16:creationId xmlns:a16="http://schemas.microsoft.com/office/drawing/2014/main" id="{9CC1C905-D2BF-68E6-D9C8-FDABCDB676EC}"/>
                </a:ext>
              </a:extLst>
            </p:cNvPr>
            <p:cNvSpPr/>
            <p:nvPr/>
          </p:nvSpPr>
          <p:spPr>
            <a:xfrm>
              <a:off x="8126673" y="4250333"/>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a:t>
              </a:r>
            </a:p>
          </p:txBody>
        </p:sp>
        <p:sp>
          <p:nvSpPr>
            <p:cNvPr id="28" name="tx25">
              <a:extLst>
                <a:ext uri="{FF2B5EF4-FFF2-40B4-BE49-F238E27FC236}">
                  <a16:creationId xmlns:a16="http://schemas.microsoft.com/office/drawing/2014/main" id="{F0EBBC0E-2900-3270-45F4-69A60310F6E4}"/>
                </a:ext>
              </a:extLst>
            </p:cNvPr>
            <p:cNvSpPr/>
            <p:nvPr/>
          </p:nvSpPr>
          <p:spPr>
            <a:xfrm>
              <a:off x="8126673" y="3986427"/>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a:t>
              </a:r>
            </a:p>
          </p:txBody>
        </p:sp>
        <p:sp>
          <p:nvSpPr>
            <p:cNvPr id="29" name="tx26">
              <a:extLst>
                <a:ext uri="{FF2B5EF4-FFF2-40B4-BE49-F238E27FC236}">
                  <a16:creationId xmlns:a16="http://schemas.microsoft.com/office/drawing/2014/main" id="{CA709021-F0C1-9A44-EABB-F8E38F0716C8}"/>
                </a:ext>
              </a:extLst>
            </p:cNvPr>
            <p:cNvSpPr/>
            <p:nvPr/>
          </p:nvSpPr>
          <p:spPr>
            <a:xfrm>
              <a:off x="8240435" y="3724232"/>
              <a:ext cx="77974" cy="99060"/>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7</a:t>
              </a:r>
            </a:p>
          </p:txBody>
        </p:sp>
        <p:sp>
          <p:nvSpPr>
            <p:cNvPr id="30" name="tx27">
              <a:extLst>
                <a:ext uri="{FF2B5EF4-FFF2-40B4-BE49-F238E27FC236}">
                  <a16:creationId xmlns:a16="http://schemas.microsoft.com/office/drawing/2014/main" id="{A3055AD5-2A56-28A9-319A-0BE83AB856B9}"/>
                </a:ext>
              </a:extLst>
            </p:cNvPr>
            <p:cNvSpPr/>
            <p:nvPr/>
          </p:nvSpPr>
          <p:spPr>
            <a:xfrm>
              <a:off x="8285939" y="3456902"/>
              <a:ext cx="77974"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9</a:t>
              </a:r>
            </a:p>
          </p:txBody>
        </p:sp>
        <p:sp>
          <p:nvSpPr>
            <p:cNvPr id="31" name="tx28">
              <a:extLst>
                <a:ext uri="{FF2B5EF4-FFF2-40B4-BE49-F238E27FC236}">
                  <a16:creationId xmlns:a16="http://schemas.microsoft.com/office/drawing/2014/main" id="{1C78357D-1DDA-5927-2D5C-C044CE0782D5}"/>
                </a:ext>
              </a:extLst>
            </p:cNvPr>
            <p:cNvSpPr/>
            <p:nvPr/>
          </p:nvSpPr>
          <p:spPr>
            <a:xfrm>
              <a:off x="8370546" y="3194707"/>
              <a:ext cx="155949"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14</a:t>
              </a:r>
            </a:p>
          </p:txBody>
        </p:sp>
        <p:sp>
          <p:nvSpPr>
            <p:cNvPr id="33" name="tx30">
              <a:extLst>
                <a:ext uri="{FF2B5EF4-FFF2-40B4-BE49-F238E27FC236}">
                  <a16:creationId xmlns:a16="http://schemas.microsoft.com/office/drawing/2014/main" id="{137A35A2-82B6-A885-DD13-35CE9EFAC8D0}"/>
                </a:ext>
              </a:extLst>
            </p:cNvPr>
            <p:cNvSpPr/>
            <p:nvPr/>
          </p:nvSpPr>
          <p:spPr>
            <a:xfrm>
              <a:off x="10145231" y="2939503"/>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92</a:t>
              </a:r>
            </a:p>
          </p:txBody>
        </p:sp>
        <p:sp>
          <p:nvSpPr>
            <p:cNvPr id="34" name="tx31">
              <a:extLst>
                <a:ext uri="{FF2B5EF4-FFF2-40B4-BE49-F238E27FC236}">
                  <a16:creationId xmlns:a16="http://schemas.microsoft.com/office/drawing/2014/main" id="{153D07CD-37A4-76DF-EF2A-86124EC3EA8A}"/>
                </a:ext>
              </a:extLst>
            </p:cNvPr>
            <p:cNvSpPr/>
            <p:nvPr/>
          </p:nvSpPr>
          <p:spPr>
            <a:xfrm>
              <a:off x="11364369" y="2675596"/>
              <a:ext cx="233924"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146</a:t>
              </a:r>
            </a:p>
          </p:txBody>
        </p:sp>
        <p:sp>
          <p:nvSpPr>
            <p:cNvPr id="35" name="rc32">
              <a:extLst>
                <a:ext uri="{FF2B5EF4-FFF2-40B4-BE49-F238E27FC236}">
                  <a16:creationId xmlns:a16="http://schemas.microsoft.com/office/drawing/2014/main" id="{CCCE2DDE-692D-5338-F77C-B96C04BA283F}"/>
                </a:ext>
              </a:extLst>
            </p:cNvPr>
            <p:cNvSpPr/>
            <p:nvPr/>
          </p:nvSpPr>
          <p:spPr>
            <a:xfrm>
              <a:off x="8051898" y="2569555"/>
              <a:ext cx="3559609" cy="2695473"/>
            </a:xfrm>
            <a:prstGeom prst="rect">
              <a:avLst/>
            </a:prstGeom>
            <a:ln w="12318" cap="rnd">
              <a:solidFill>
                <a:srgbClr val="000000">
                  <a:alpha val="100000"/>
                </a:srgbClr>
              </a:solidFill>
              <a:prstDash val="solid"/>
              <a:round/>
            </a:ln>
          </p:spPr>
          <p:txBody>
            <a:bodyPr/>
            <a:lstStyle/>
            <a:p>
              <a:endParaRPr/>
            </a:p>
          </p:txBody>
        </p:sp>
        <p:sp>
          <p:nvSpPr>
            <p:cNvPr id="36" name="tx33">
              <a:extLst>
                <a:ext uri="{FF2B5EF4-FFF2-40B4-BE49-F238E27FC236}">
                  <a16:creationId xmlns:a16="http://schemas.microsoft.com/office/drawing/2014/main" id="{33D7B043-E3E6-4BC4-3051-26E5013A5C50}"/>
                </a:ext>
              </a:extLst>
            </p:cNvPr>
            <p:cNvSpPr/>
            <p:nvPr/>
          </p:nvSpPr>
          <p:spPr>
            <a:xfrm>
              <a:off x="7677338" y="5044027"/>
              <a:ext cx="317624" cy="9407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Other</a:t>
              </a:r>
            </a:p>
          </p:txBody>
        </p:sp>
        <p:sp>
          <p:nvSpPr>
            <p:cNvPr id="37" name="tx34">
              <a:extLst>
                <a:ext uri="{FF2B5EF4-FFF2-40B4-BE49-F238E27FC236}">
                  <a16:creationId xmlns:a16="http://schemas.microsoft.com/office/drawing/2014/main" id="{8B82976B-98A5-F438-44CC-2928E4344486}"/>
                </a:ext>
              </a:extLst>
            </p:cNvPr>
            <p:cNvSpPr/>
            <p:nvPr/>
          </p:nvSpPr>
          <p:spPr>
            <a:xfrm>
              <a:off x="5665554" y="4780182"/>
              <a:ext cx="2329408" cy="9400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William E. Dean III Charitable Foundation</a:t>
              </a:r>
            </a:p>
          </p:txBody>
        </p:sp>
        <p:sp>
          <p:nvSpPr>
            <p:cNvPr id="38" name="tx35">
              <a:extLst>
                <a:ext uri="{FF2B5EF4-FFF2-40B4-BE49-F238E27FC236}">
                  <a16:creationId xmlns:a16="http://schemas.microsoft.com/office/drawing/2014/main" id="{45C10D16-21E2-2F15-C4B6-E921BC0C7316}"/>
                </a:ext>
              </a:extLst>
            </p:cNvPr>
            <p:cNvSpPr/>
            <p:nvPr/>
          </p:nvSpPr>
          <p:spPr>
            <a:xfrm>
              <a:off x="5510028" y="4516276"/>
              <a:ext cx="2484933" cy="9400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American Foundation for Suicide Prevention</a:t>
              </a:r>
            </a:p>
          </p:txBody>
        </p:sp>
        <p:sp>
          <p:nvSpPr>
            <p:cNvPr id="39" name="tx36">
              <a:extLst>
                <a:ext uri="{FF2B5EF4-FFF2-40B4-BE49-F238E27FC236}">
                  <a16:creationId xmlns:a16="http://schemas.microsoft.com/office/drawing/2014/main" id="{EE9182E4-7274-60B2-C1F3-181AF684BCB3}"/>
                </a:ext>
              </a:extLst>
            </p:cNvPr>
            <p:cNvSpPr/>
            <p:nvPr/>
          </p:nvSpPr>
          <p:spPr>
            <a:xfrm>
              <a:off x="6681926" y="4228681"/>
              <a:ext cx="1313036" cy="117698"/>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Department of Defense</a:t>
              </a:r>
            </a:p>
          </p:txBody>
        </p:sp>
        <p:sp>
          <p:nvSpPr>
            <p:cNvPr id="40" name="tx37">
              <a:extLst>
                <a:ext uri="{FF2B5EF4-FFF2-40B4-BE49-F238E27FC236}">
                  <a16:creationId xmlns:a16="http://schemas.microsoft.com/office/drawing/2014/main" id="{4DD5956E-193A-0851-2D58-FC3A2994DA9B}"/>
                </a:ext>
              </a:extLst>
            </p:cNvPr>
            <p:cNvSpPr/>
            <p:nvPr/>
          </p:nvSpPr>
          <p:spPr>
            <a:xfrm>
              <a:off x="5877572" y="3963286"/>
              <a:ext cx="2117390" cy="11918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Military Suicide Research Consortium</a:t>
              </a:r>
            </a:p>
          </p:txBody>
        </p:sp>
        <p:sp>
          <p:nvSpPr>
            <p:cNvPr id="41" name="tx38">
              <a:extLst>
                <a:ext uri="{FF2B5EF4-FFF2-40B4-BE49-F238E27FC236}">
                  <a16:creationId xmlns:a16="http://schemas.microsoft.com/office/drawing/2014/main" id="{461C27CF-2DF4-E489-009C-FC6E571CC2D4}"/>
                </a:ext>
              </a:extLst>
            </p:cNvPr>
            <p:cNvSpPr/>
            <p:nvPr/>
          </p:nvSpPr>
          <p:spPr>
            <a:xfrm>
              <a:off x="6441878" y="3724618"/>
              <a:ext cx="1553083" cy="93947"/>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National Institutes of Health</a:t>
              </a:r>
            </a:p>
          </p:txBody>
        </p:sp>
        <p:sp>
          <p:nvSpPr>
            <p:cNvPr id="42" name="tx39">
              <a:extLst>
                <a:ext uri="{FF2B5EF4-FFF2-40B4-BE49-F238E27FC236}">
                  <a16:creationId xmlns:a16="http://schemas.microsoft.com/office/drawing/2014/main" id="{72C38CA2-B40D-FAA7-1655-A56C529ED4D2}"/>
                </a:ext>
              </a:extLst>
            </p:cNvPr>
            <p:cNvSpPr/>
            <p:nvPr/>
          </p:nvSpPr>
          <p:spPr>
            <a:xfrm>
              <a:off x="6540787" y="3438512"/>
              <a:ext cx="1454174" cy="116147"/>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Warren Alpert Foundation</a:t>
              </a:r>
            </a:p>
          </p:txBody>
        </p:sp>
        <p:sp>
          <p:nvSpPr>
            <p:cNvPr id="43" name="tx40">
              <a:extLst>
                <a:ext uri="{FF2B5EF4-FFF2-40B4-BE49-F238E27FC236}">
                  <a16:creationId xmlns:a16="http://schemas.microsoft.com/office/drawing/2014/main" id="{F79982FA-BA07-4132-8F72-B2D78C71EC57}"/>
                </a:ext>
              </a:extLst>
            </p:cNvPr>
            <p:cNvSpPr/>
            <p:nvPr/>
          </p:nvSpPr>
          <p:spPr>
            <a:xfrm>
              <a:off x="7444174" y="3196743"/>
              <a:ext cx="550788" cy="9400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Unfunded</a:t>
              </a:r>
            </a:p>
          </p:txBody>
        </p:sp>
        <p:sp>
          <p:nvSpPr>
            <p:cNvPr id="45" name="tx42">
              <a:extLst>
                <a:ext uri="{FF2B5EF4-FFF2-40B4-BE49-F238E27FC236}">
                  <a16:creationId xmlns:a16="http://schemas.microsoft.com/office/drawing/2014/main" id="{7C6D5ED3-F2D5-6C15-D76B-513DACF801D6}"/>
                </a:ext>
              </a:extLst>
            </p:cNvPr>
            <p:cNvSpPr/>
            <p:nvPr/>
          </p:nvSpPr>
          <p:spPr>
            <a:xfrm>
              <a:off x="5969163" y="2919562"/>
              <a:ext cx="2025798" cy="117698"/>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U.S. Department of Veterans Affairs</a:t>
              </a:r>
            </a:p>
          </p:txBody>
        </p:sp>
        <p:sp>
          <p:nvSpPr>
            <p:cNvPr id="46" name="tx43">
              <a:extLst>
                <a:ext uri="{FF2B5EF4-FFF2-40B4-BE49-F238E27FC236}">
                  <a16:creationId xmlns:a16="http://schemas.microsoft.com/office/drawing/2014/main" id="{DB1CF8AD-2EF4-55D0-A692-B78DA87C7F91}"/>
                </a:ext>
              </a:extLst>
            </p:cNvPr>
            <p:cNvSpPr/>
            <p:nvPr/>
          </p:nvSpPr>
          <p:spPr>
            <a:xfrm>
              <a:off x="6957258" y="2654167"/>
              <a:ext cx="1037704" cy="11918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Self-initiated study</a:t>
              </a:r>
            </a:p>
          </p:txBody>
        </p:sp>
        <p:sp>
          <p:nvSpPr>
            <p:cNvPr id="47" name="tx44">
              <a:extLst>
                <a:ext uri="{FF2B5EF4-FFF2-40B4-BE49-F238E27FC236}">
                  <a16:creationId xmlns:a16="http://schemas.microsoft.com/office/drawing/2014/main" id="{5259E0BC-DBE7-A67E-599A-8820814896D9}"/>
                </a:ext>
              </a:extLst>
            </p:cNvPr>
            <p:cNvSpPr/>
            <p:nvPr/>
          </p:nvSpPr>
          <p:spPr>
            <a:xfrm>
              <a:off x="8016583" y="5306002"/>
              <a:ext cx="70631"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0</a:t>
              </a:r>
            </a:p>
          </p:txBody>
        </p:sp>
        <p:sp>
          <p:nvSpPr>
            <p:cNvPr id="48" name="tx45">
              <a:extLst>
                <a:ext uri="{FF2B5EF4-FFF2-40B4-BE49-F238E27FC236}">
                  <a16:creationId xmlns:a16="http://schemas.microsoft.com/office/drawing/2014/main" id="{181A509C-C0AF-E10B-268B-267651097A16}"/>
                </a:ext>
              </a:extLst>
            </p:cNvPr>
            <p:cNvSpPr/>
            <p:nvPr/>
          </p:nvSpPr>
          <p:spPr>
            <a:xfrm>
              <a:off x="8891362" y="5306002"/>
              <a:ext cx="14126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40</a:t>
              </a:r>
            </a:p>
          </p:txBody>
        </p:sp>
        <p:sp>
          <p:nvSpPr>
            <p:cNvPr id="49" name="tx46">
              <a:extLst>
                <a:ext uri="{FF2B5EF4-FFF2-40B4-BE49-F238E27FC236}">
                  <a16:creationId xmlns:a16="http://schemas.microsoft.com/office/drawing/2014/main" id="{A26A509A-12C6-0307-9957-4A11ED615E12}"/>
                </a:ext>
              </a:extLst>
            </p:cNvPr>
            <p:cNvSpPr/>
            <p:nvPr/>
          </p:nvSpPr>
          <p:spPr>
            <a:xfrm>
              <a:off x="9801457" y="5306002"/>
              <a:ext cx="14126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80</a:t>
              </a:r>
            </a:p>
          </p:txBody>
        </p:sp>
        <p:sp>
          <p:nvSpPr>
            <p:cNvPr id="50" name="tx47">
              <a:extLst>
                <a:ext uri="{FF2B5EF4-FFF2-40B4-BE49-F238E27FC236}">
                  <a16:creationId xmlns:a16="http://schemas.microsoft.com/office/drawing/2014/main" id="{810E379F-2DD6-304D-4435-DD17CEDFCEDF}"/>
                </a:ext>
              </a:extLst>
            </p:cNvPr>
            <p:cNvSpPr/>
            <p:nvPr/>
          </p:nvSpPr>
          <p:spPr>
            <a:xfrm>
              <a:off x="10676237" y="5306002"/>
              <a:ext cx="211894"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120</a:t>
              </a:r>
            </a:p>
          </p:txBody>
        </p:sp>
        <p:sp>
          <p:nvSpPr>
            <p:cNvPr id="51" name="tx48">
              <a:extLst>
                <a:ext uri="{FF2B5EF4-FFF2-40B4-BE49-F238E27FC236}">
                  <a16:creationId xmlns:a16="http://schemas.microsoft.com/office/drawing/2014/main" id="{ABB37841-9218-C2CC-A7AB-01D578D488F6}"/>
                </a:ext>
              </a:extLst>
            </p:cNvPr>
            <p:cNvSpPr/>
            <p:nvPr/>
          </p:nvSpPr>
          <p:spPr>
            <a:xfrm>
              <a:off x="9179538" y="5423259"/>
              <a:ext cx="1304329" cy="143023"/>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000000">
                      <a:alpha val="100000"/>
                    </a:srgbClr>
                  </a:solidFill>
                  <a:cs typeface="Arial"/>
                </a:rPr>
                <a:t>Number of Projects</a:t>
              </a:r>
            </a:p>
          </p:txBody>
        </p:sp>
        <p:sp>
          <p:nvSpPr>
            <p:cNvPr id="52" name="tx49">
              <a:extLst>
                <a:ext uri="{FF2B5EF4-FFF2-40B4-BE49-F238E27FC236}">
                  <a16:creationId xmlns:a16="http://schemas.microsoft.com/office/drawing/2014/main" id="{FD32E55A-0E7F-8436-7660-8718F0073698}"/>
                </a:ext>
              </a:extLst>
            </p:cNvPr>
            <p:cNvSpPr/>
            <p:nvPr/>
          </p:nvSpPr>
          <p:spPr>
            <a:xfrm rot="16200000">
              <a:off x="4836836" y="3975920"/>
              <a:ext cx="1075952" cy="143023"/>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000000">
                      <a:alpha val="100000"/>
                    </a:srgbClr>
                  </a:solidFill>
                  <a:cs typeface="Arial"/>
                </a:rPr>
                <a:t>Funding Source</a:t>
              </a:r>
            </a:p>
          </p:txBody>
        </p:sp>
        <p:sp>
          <p:nvSpPr>
            <p:cNvPr id="53" name="tx50">
              <a:extLst>
                <a:ext uri="{FF2B5EF4-FFF2-40B4-BE49-F238E27FC236}">
                  <a16:creationId xmlns:a16="http://schemas.microsoft.com/office/drawing/2014/main" id="{0743C94A-01EF-B84A-3BB1-753B069159D1}"/>
                </a:ext>
              </a:extLst>
            </p:cNvPr>
            <p:cNvSpPr/>
            <p:nvPr/>
          </p:nvSpPr>
          <p:spPr>
            <a:xfrm>
              <a:off x="6935260" y="2218648"/>
              <a:ext cx="5437422" cy="208735"/>
            </a:xfrm>
            <a:prstGeom prst="rect">
              <a:avLst/>
            </a:prstGeom>
            <a:noFill/>
          </p:spPr>
          <p:txBody>
            <a:bodyPr wrap="none" lIns="0" tIns="0" rIns="0" bIns="0" anchor="ctr" anchorCtr="1"/>
            <a:lstStyle/>
            <a:p>
              <a:pPr marL="0" marR="0" indent="0" algn="ctr">
                <a:lnSpc>
                  <a:spcPts val="1400"/>
                </a:lnSpc>
                <a:spcBef>
                  <a:spcPts val="0"/>
                </a:spcBef>
                <a:spcAft>
                  <a:spcPts val="0"/>
                </a:spcAft>
              </a:pPr>
              <a:r>
                <a:rPr sz="1400" b="1">
                  <a:solidFill>
                    <a:srgbClr val="000000">
                      <a:alpha val="100000"/>
                    </a:srgbClr>
                  </a:solidFill>
                  <a:cs typeface="Arial"/>
                </a:rPr>
                <a:t>Funding Source for Active VAIRRS Projects</a:t>
              </a:r>
              <a:endParaRPr lang="en-US" sz="1400" b="1">
                <a:solidFill>
                  <a:srgbClr val="000000">
                    <a:alpha val="100000"/>
                  </a:srgbClr>
                </a:solidFill>
                <a:cs typeface="Arial"/>
              </a:endParaRPr>
            </a:p>
            <a:p>
              <a:pPr marL="0" marR="0" indent="0" algn="ctr">
                <a:lnSpc>
                  <a:spcPts val="1400"/>
                </a:lnSpc>
                <a:spcBef>
                  <a:spcPts val="0"/>
                </a:spcBef>
                <a:spcAft>
                  <a:spcPts val="0"/>
                </a:spcAft>
              </a:pPr>
              <a:r>
                <a:rPr sz="1400" b="1">
                  <a:solidFill>
                    <a:srgbClr val="000000">
                      <a:alpha val="100000"/>
                    </a:srgbClr>
                  </a:solidFill>
                  <a:cs typeface="Arial"/>
                </a:rPr>
                <a:t>Researching Suicide Prevention</a:t>
              </a:r>
            </a:p>
          </p:txBody>
        </p:sp>
      </p:grpSp>
      <p:cxnSp>
        <p:nvCxnSpPr>
          <p:cNvPr id="54" name="Straight Arrow Connector 53">
            <a:extLst>
              <a:ext uri="{FF2B5EF4-FFF2-40B4-BE49-F238E27FC236}">
                <a16:creationId xmlns:a16="http://schemas.microsoft.com/office/drawing/2014/main" id="{40040546-5AD6-46B9-D866-271C615826DE}"/>
              </a:ext>
            </a:extLst>
          </p:cNvPr>
          <p:cNvCxnSpPr/>
          <p:nvPr/>
        </p:nvCxnSpPr>
        <p:spPr>
          <a:xfrm flipV="1">
            <a:off x="259497" y="1401917"/>
            <a:ext cx="11619874" cy="22485"/>
          </a:xfrm>
          <a:prstGeom prst="straightConnector1">
            <a:avLst/>
          </a:prstGeom>
          <a:ln w="12700">
            <a:solidFill>
              <a:srgbClr val="002F56"/>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01C0861C-3CFF-C12A-9FFA-DC3B33A94060}"/>
              </a:ext>
            </a:extLst>
          </p:cNvPr>
          <p:cNvSpPr/>
          <p:nvPr/>
        </p:nvSpPr>
        <p:spPr>
          <a:xfrm>
            <a:off x="233859" y="1475715"/>
            <a:ext cx="11639484" cy="560021"/>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cs typeface="Calibri"/>
              </a:rPr>
              <a:t>Which organizations are funding suicide prevention projects in VAIRRS? </a:t>
            </a:r>
          </a:p>
        </p:txBody>
      </p:sp>
      <p:sp>
        <p:nvSpPr>
          <p:cNvPr id="56" name="Rectangle 55">
            <a:extLst>
              <a:ext uri="{FF2B5EF4-FFF2-40B4-BE49-F238E27FC236}">
                <a16:creationId xmlns:a16="http://schemas.microsoft.com/office/drawing/2014/main" id="{CB69C27E-ACCF-B8B5-3FD3-A0E7C6CA65CD}"/>
              </a:ext>
            </a:extLst>
          </p:cNvPr>
          <p:cNvSpPr/>
          <p:nvPr/>
        </p:nvSpPr>
        <p:spPr>
          <a:xfrm>
            <a:off x="252671" y="2035737"/>
            <a:ext cx="4547343" cy="3551552"/>
          </a:xfrm>
          <a:prstGeom prst="rect">
            <a:avLst/>
          </a:prstGeom>
          <a:no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buFont typeface="Arial" panose="020B0604020202020204" pitchFamily="34" charset="0"/>
              <a:buChar char="•"/>
            </a:pPr>
            <a:r>
              <a:rPr lang="en-US" sz="1600">
                <a:solidFill>
                  <a:schemeClr val="tx1"/>
                </a:solidFill>
                <a:cs typeface="Arial"/>
              </a:rPr>
              <a:t>The </a:t>
            </a:r>
            <a:r>
              <a:rPr lang="en-US" sz="1600" b="1">
                <a:solidFill>
                  <a:schemeClr val="tx1"/>
                </a:solidFill>
                <a:cs typeface="Arial"/>
              </a:rPr>
              <a:t>top two funding sources</a:t>
            </a:r>
            <a:r>
              <a:rPr lang="en-US" sz="1600">
                <a:solidFill>
                  <a:schemeClr val="tx1"/>
                </a:solidFill>
                <a:cs typeface="Arial"/>
              </a:rPr>
              <a:t> for suicide prevention projects in VAIRRS are </a:t>
            </a:r>
            <a:r>
              <a:rPr lang="en-US" sz="1600" b="1">
                <a:solidFill>
                  <a:schemeClr val="tx1"/>
                </a:solidFill>
                <a:cs typeface="Arial"/>
              </a:rPr>
              <a:t>self-initiated studies with 146 projects</a:t>
            </a:r>
            <a:r>
              <a:rPr lang="en-US" sz="1600">
                <a:solidFill>
                  <a:schemeClr val="tx1"/>
                </a:solidFill>
                <a:cs typeface="Arial"/>
              </a:rPr>
              <a:t> and </a:t>
            </a:r>
            <a:r>
              <a:rPr lang="en-US" sz="1600" b="1">
                <a:solidFill>
                  <a:schemeClr val="tx1"/>
                </a:solidFill>
                <a:cs typeface="Arial"/>
              </a:rPr>
              <a:t>VA funded studies with 92 projects</a:t>
            </a:r>
          </a:p>
          <a:p>
            <a:pPr marL="285750" indent="-285750">
              <a:buFont typeface="Arial" panose="020B0604020202020204" pitchFamily="34" charset="0"/>
              <a:buChar char="•"/>
            </a:pPr>
            <a:r>
              <a:rPr lang="en-US" sz="1600" b="1">
                <a:solidFill>
                  <a:schemeClr val="tx1"/>
                </a:solidFill>
                <a:cs typeface="Arial"/>
              </a:rPr>
              <a:t>Outside funding organizations account for 23 projects</a:t>
            </a:r>
            <a:r>
              <a:rPr lang="en-US" sz="1600">
                <a:solidFill>
                  <a:schemeClr val="tx1"/>
                </a:solidFill>
                <a:cs typeface="Arial"/>
              </a:rPr>
              <a:t> funded by:</a:t>
            </a:r>
          </a:p>
          <a:p>
            <a:pPr marL="742950" lvl="1" indent="-285750">
              <a:buFont typeface="Arial" panose="020B0604020202020204" pitchFamily="34" charset="0"/>
              <a:buChar char="•"/>
            </a:pPr>
            <a:r>
              <a:rPr lang="en-US" sz="1600">
                <a:solidFill>
                  <a:schemeClr val="tx1"/>
                </a:solidFill>
                <a:cs typeface="Arial"/>
              </a:rPr>
              <a:t>Warren Alpert Foundation with 9 projects</a:t>
            </a:r>
          </a:p>
          <a:p>
            <a:pPr marL="742950" lvl="1" indent="-285750">
              <a:buFont typeface="Arial" panose="020B0604020202020204" pitchFamily="34" charset="0"/>
              <a:buChar char="•"/>
            </a:pPr>
            <a:r>
              <a:rPr lang="en-US" sz="1600">
                <a:solidFill>
                  <a:schemeClr val="tx1"/>
                </a:solidFill>
                <a:cs typeface="Arial"/>
              </a:rPr>
              <a:t>National Institutes of Health with 7 projects</a:t>
            </a:r>
          </a:p>
          <a:p>
            <a:pPr marL="742950" lvl="1" indent="-285750">
              <a:buFont typeface="Arial" panose="020B0604020202020204" pitchFamily="34" charset="0"/>
              <a:buChar char="•"/>
            </a:pPr>
            <a:r>
              <a:rPr lang="en-US" sz="1600">
                <a:solidFill>
                  <a:schemeClr val="tx1"/>
                </a:solidFill>
                <a:cs typeface="Arial"/>
              </a:rPr>
              <a:t>Military Suicide Research Consortium, the Department of Defense, and the American Foundation for Suicide Prevention with 2 projects each</a:t>
            </a:r>
          </a:p>
          <a:p>
            <a:pPr marL="742950" lvl="1" indent="-285750">
              <a:buFont typeface="Arial" panose="020B0604020202020204" pitchFamily="34" charset="0"/>
              <a:buChar char="•"/>
            </a:pPr>
            <a:r>
              <a:rPr lang="en-US" sz="1600">
                <a:solidFill>
                  <a:schemeClr val="tx1"/>
                </a:solidFill>
                <a:cs typeface="Arial"/>
              </a:rPr>
              <a:t>William E. Dean III Charitable Foundation with 1 project</a:t>
            </a:r>
          </a:p>
        </p:txBody>
      </p:sp>
      <p:sp>
        <p:nvSpPr>
          <p:cNvPr id="60" name="TextBox 59">
            <a:extLst>
              <a:ext uri="{FF2B5EF4-FFF2-40B4-BE49-F238E27FC236}">
                <a16:creationId xmlns:a16="http://schemas.microsoft.com/office/drawing/2014/main" id="{4A217374-80A4-E0BE-D93E-076031486CB1}"/>
              </a:ext>
            </a:extLst>
          </p:cNvPr>
          <p:cNvSpPr txBox="1"/>
          <p:nvPr/>
        </p:nvSpPr>
        <p:spPr>
          <a:xfrm>
            <a:off x="3466807" y="6199006"/>
            <a:ext cx="5194543" cy="276999"/>
          </a:xfrm>
          <a:prstGeom prst="rect">
            <a:avLst/>
          </a:prstGeom>
          <a:noFill/>
        </p:spPr>
        <p:txBody>
          <a:bodyPr wrap="square" rtlCol="0">
            <a:spAutoFit/>
          </a:bodyPr>
          <a:lstStyle/>
          <a:p>
            <a:pPr algn="ctr"/>
            <a:r>
              <a:rPr lang="en-US" sz="1200">
                <a:solidFill>
                  <a:schemeClr val="bg1"/>
                </a:solidFill>
              </a:rPr>
              <a:t>Source: Dimensions data on 1,113 grants pulled on June 30, 2023.</a:t>
            </a:r>
          </a:p>
        </p:txBody>
      </p:sp>
      <p:sp>
        <p:nvSpPr>
          <p:cNvPr id="7" name="TextBox 6">
            <a:extLst>
              <a:ext uri="{FF2B5EF4-FFF2-40B4-BE49-F238E27FC236}">
                <a16:creationId xmlns:a16="http://schemas.microsoft.com/office/drawing/2014/main" id="{588A6CB9-DDE1-6DCA-43D5-A9FDFAA3B9D0}"/>
              </a:ext>
            </a:extLst>
          </p:cNvPr>
          <p:cNvSpPr txBox="1"/>
          <p:nvPr/>
        </p:nvSpPr>
        <p:spPr>
          <a:xfrm>
            <a:off x="345761" y="852753"/>
            <a:ext cx="11567185" cy="646331"/>
          </a:xfrm>
          <a:prstGeom prst="rect">
            <a:avLst/>
          </a:prstGeom>
          <a:noFill/>
        </p:spPr>
        <p:txBody>
          <a:bodyPr wrap="square" lIns="91440" tIns="45720" rIns="91440" bIns="45720" rtlCol="0" anchor="t">
            <a:spAutoFit/>
          </a:bodyPr>
          <a:lstStyle/>
          <a:p>
            <a:r>
              <a:rPr lang="en-US" b="1" i="1">
                <a:cs typeface="Calibri"/>
              </a:rPr>
              <a:t>VAIRSS contains 366 suicide prevention related projects with most of the project funding classified as “self-initiated study” </a:t>
            </a:r>
          </a:p>
        </p:txBody>
      </p:sp>
      <p:sp>
        <p:nvSpPr>
          <p:cNvPr id="59" name="TextBox 58">
            <a:extLst>
              <a:ext uri="{FF2B5EF4-FFF2-40B4-BE49-F238E27FC236}">
                <a16:creationId xmlns:a16="http://schemas.microsoft.com/office/drawing/2014/main" id="{B5745286-BE5E-4160-A499-FCDC2B1F25CF}"/>
              </a:ext>
            </a:extLst>
          </p:cNvPr>
          <p:cNvSpPr txBox="1"/>
          <p:nvPr/>
        </p:nvSpPr>
        <p:spPr>
          <a:xfrm>
            <a:off x="180166" y="5730311"/>
            <a:ext cx="4544234" cy="430887"/>
          </a:xfrm>
          <a:prstGeom prst="rect">
            <a:avLst/>
          </a:prstGeom>
          <a:noFill/>
        </p:spPr>
        <p:txBody>
          <a:bodyPr wrap="square" lIns="91440" tIns="45720" rIns="91440" bIns="45720" anchor="t">
            <a:spAutoFit/>
          </a:bodyPr>
          <a:lstStyle/>
          <a:p>
            <a:r>
              <a:rPr lang="en-US" sz="1100" b="1"/>
              <a:t>Note:</a:t>
            </a:r>
            <a:r>
              <a:rPr lang="en-US" sz="1100"/>
              <a:t> 90 projects in VAIRRS did not have a coversheet and have been excluded from the analysis. </a:t>
            </a:r>
            <a:endParaRPr lang="en-US" sz="1100">
              <a:cs typeface="Calibri"/>
            </a:endParaRPr>
          </a:p>
        </p:txBody>
      </p:sp>
    </p:spTree>
    <p:extLst>
      <p:ext uri="{BB962C8B-B14F-4D97-AF65-F5344CB8AC3E}">
        <p14:creationId xmlns:p14="http://schemas.microsoft.com/office/powerpoint/2010/main" val="13970636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BB93FF-268C-5861-8A67-7E8BF1D82F3B}"/>
              </a:ext>
            </a:extLst>
          </p:cNvPr>
          <p:cNvSpPr/>
          <p:nvPr>
            <p:custDataLst>
              <p:tags r:id="rId2"/>
            </p:custDataLst>
          </p:nvPr>
        </p:nvSpPr>
        <p:spPr>
          <a:xfrm>
            <a:off x="934074" y="5154656"/>
            <a:ext cx="10881360" cy="393192"/>
          </a:xfrm>
          <a:prstGeom prst="rect">
            <a:avLst/>
          </a:prstGeom>
          <a:solidFill>
            <a:srgbClr val="D9D9D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74127" rIns="0" bIns="74127" numCol="1" spcCol="0" rtlCol="0" fromWordArt="0" anchor="t" anchorCtr="0" forceAA="0" compatLnSpc="1">
            <a:prstTxWarp prst="textNoShape">
              <a:avLst/>
            </a:prstTxWarp>
            <a:noAutofit/>
          </a:bodyPr>
          <a:lstStyle/>
          <a:p>
            <a:pPr algn="ctr">
              <a:spcBef>
                <a:spcPct val="0"/>
              </a:spcBef>
              <a:spcAft>
                <a:spcPct val="0"/>
              </a:spcAft>
            </a:pPr>
            <a:endParaRPr lang="en-US" sz="1556">
              <a:solidFill>
                <a:schemeClr val="tx1"/>
              </a:solidFill>
            </a:endParaRPr>
          </a:p>
        </p:txBody>
      </p:sp>
      <p:sp>
        <p:nvSpPr>
          <p:cNvPr id="183" name="Rectangle 182">
            <a:hlinkClick r:id="rId27" action="ppaction://hlinksldjump"/>
            <a:extLst>
              <a:ext uri="{FF2B5EF4-FFF2-40B4-BE49-F238E27FC236}">
                <a16:creationId xmlns:a16="http://schemas.microsoft.com/office/drawing/2014/main" id="{75B566B4-FD91-EF38-EEBF-928E7EAA946B}"/>
              </a:ext>
            </a:extLst>
          </p:cNvPr>
          <p:cNvSpPr/>
          <p:nvPr>
            <p:custDataLst>
              <p:tags r:id="rId3"/>
            </p:custDataLst>
          </p:nvPr>
        </p:nvSpPr>
        <p:spPr>
          <a:xfrm>
            <a:off x="964288" y="5612999"/>
            <a:ext cx="4030091" cy="38922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Appendix</a:t>
            </a:r>
          </a:p>
        </p:txBody>
      </p:sp>
      <p:sp>
        <p:nvSpPr>
          <p:cNvPr id="182" name="Rectangle 181">
            <a:hlinkClick r:id="rId28" action="ppaction://hlinksldjump"/>
            <a:extLst>
              <a:ext uri="{FF2B5EF4-FFF2-40B4-BE49-F238E27FC236}">
                <a16:creationId xmlns:a16="http://schemas.microsoft.com/office/drawing/2014/main" id="{1B749BA5-853C-43E7-DE8E-455BCCD2A4B8}"/>
              </a:ext>
            </a:extLst>
          </p:cNvPr>
          <p:cNvSpPr/>
          <p:nvPr>
            <p:custDataLst>
              <p:tags r:id="rId4"/>
            </p:custDataLst>
          </p:nvPr>
        </p:nvSpPr>
        <p:spPr>
          <a:xfrm>
            <a:off x="513293" y="5595581"/>
            <a:ext cx="389222" cy="389223"/>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0" b="1">
                <a:solidFill>
                  <a:schemeClr val="bg1"/>
                </a:solidFill>
              </a:rPr>
              <a:t>4</a:t>
            </a:r>
            <a:endParaRPr lang="en-US" sz="1550" b="1">
              <a:solidFill>
                <a:schemeClr val="bg1"/>
              </a:solidFill>
              <a:cs typeface="Calibri"/>
            </a:endParaRPr>
          </a:p>
        </p:txBody>
      </p:sp>
      <p:sp>
        <p:nvSpPr>
          <p:cNvPr id="177" name="Rectangle 176">
            <a:hlinkClick r:id="rId29" action="ppaction://hlinksldjump"/>
            <a:extLst>
              <a:ext uri="{FF2B5EF4-FFF2-40B4-BE49-F238E27FC236}">
                <a16:creationId xmlns:a16="http://schemas.microsoft.com/office/drawing/2014/main" id="{2B794581-48BC-85AC-CFA6-C79A54BE747B}"/>
              </a:ext>
            </a:extLst>
          </p:cNvPr>
          <p:cNvSpPr/>
          <p:nvPr>
            <p:custDataLst>
              <p:tags r:id="rId5"/>
            </p:custDataLst>
          </p:nvPr>
        </p:nvSpPr>
        <p:spPr>
          <a:xfrm>
            <a:off x="965344" y="5141240"/>
            <a:ext cx="4030091"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Methods</a:t>
            </a:r>
          </a:p>
        </p:txBody>
      </p:sp>
      <p:sp>
        <p:nvSpPr>
          <p:cNvPr id="176" name="Rectangle 175">
            <a:hlinkClick r:id="rId30" action="ppaction://hlinksldjump"/>
            <a:extLst>
              <a:ext uri="{FF2B5EF4-FFF2-40B4-BE49-F238E27FC236}">
                <a16:creationId xmlns:a16="http://schemas.microsoft.com/office/drawing/2014/main" id="{04831C24-338B-C589-B46F-01BD5343F06E}"/>
              </a:ext>
            </a:extLst>
          </p:cNvPr>
          <p:cNvSpPr/>
          <p:nvPr>
            <p:custDataLst>
              <p:tags r:id="rId6"/>
            </p:custDataLst>
          </p:nvPr>
        </p:nvSpPr>
        <p:spPr>
          <a:xfrm>
            <a:off x="514349" y="5141240"/>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3</a:t>
            </a:r>
          </a:p>
        </p:txBody>
      </p:sp>
      <p:sp>
        <p:nvSpPr>
          <p:cNvPr id="173" name="Rectangle 172">
            <a:hlinkClick r:id="rId31" action="ppaction://hlinksldjump"/>
            <a:extLst>
              <a:ext uri="{FF2B5EF4-FFF2-40B4-BE49-F238E27FC236}">
                <a16:creationId xmlns:a16="http://schemas.microsoft.com/office/drawing/2014/main" id="{DFD7428F-4073-C173-629B-A7BAB4544841}"/>
              </a:ext>
            </a:extLst>
          </p:cNvPr>
          <p:cNvSpPr/>
          <p:nvPr>
            <p:custDataLst>
              <p:tags r:id="rId7"/>
            </p:custDataLst>
          </p:nvPr>
        </p:nvSpPr>
        <p:spPr>
          <a:xfrm>
            <a:off x="965344" y="3823295"/>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2.5</a:t>
            </a:r>
          </a:p>
        </p:txBody>
      </p:sp>
      <p:sp>
        <p:nvSpPr>
          <p:cNvPr id="170" name="Rectangle 169">
            <a:hlinkClick r:id="rId32" action="ppaction://hlinksldjump"/>
            <a:extLst>
              <a:ext uri="{FF2B5EF4-FFF2-40B4-BE49-F238E27FC236}">
                <a16:creationId xmlns:a16="http://schemas.microsoft.com/office/drawing/2014/main" id="{CE3B08EB-867B-4B5E-8936-998184981810}"/>
              </a:ext>
            </a:extLst>
          </p:cNvPr>
          <p:cNvSpPr/>
          <p:nvPr>
            <p:custDataLst>
              <p:tags r:id="rId8"/>
            </p:custDataLst>
          </p:nvPr>
        </p:nvSpPr>
        <p:spPr>
          <a:xfrm>
            <a:off x="965344" y="3390588"/>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2.4</a:t>
            </a:r>
          </a:p>
        </p:txBody>
      </p:sp>
      <p:sp>
        <p:nvSpPr>
          <p:cNvPr id="167" name="Rectangle 166">
            <a:hlinkClick r:id="rId33" action="ppaction://hlinksldjump"/>
            <a:extLst>
              <a:ext uri="{FF2B5EF4-FFF2-40B4-BE49-F238E27FC236}">
                <a16:creationId xmlns:a16="http://schemas.microsoft.com/office/drawing/2014/main" id="{03BC1964-4BD5-0668-82A2-F658A5C79422}"/>
              </a:ext>
            </a:extLst>
          </p:cNvPr>
          <p:cNvSpPr/>
          <p:nvPr>
            <p:custDataLst>
              <p:tags r:id="rId9"/>
            </p:custDataLst>
          </p:nvPr>
        </p:nvSpPr>
        <p:spPr>
          <a:xfrm>
            <a:off x="965344" y="2939593"/>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2.3</a:t>
            </a:r>
          </a:p>
        </p:txBody>
      </p:sp>
      <p:sp>
        <p:nvSpPr>
          <p:cNvPr id="164" name="Rectangle 163">
            <a:hlinkClick r:id="rId34" action="ppaction://hlinksldjump"/>
            <a:extLst>
              <a:ext uri="{FF2B5EF4-FFF2-40B4-BE49-F238E27FC236}">
                <a16:creationId xmlns:a16="http://schemas.microsoft.com/office/drawing/2014/main" id="{C9ADBCBA-EDFE-1F92-A40E-D4DC8C7292AE}"/>
              </a:ext>
            </a:extLst>
          </p:cNvPr>
          <p:cNvSpPr/>
          <p:nvPr>
            <p:custDataLst>
              <p:tags r:id="rId10"/>
            </p:custDataLst>
          </p:nvPr>
        </p:nvSpPr>
        <p:spPr>
          <a:xfrm>
            <a:off x="965344" y="2488598"/>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2.2</a:t>
            </a:r>
          </a:p>
        </p:txBody>
      </p:sp>
      <p:sp>
        <p:nvSpPr>
          <p:cNvPr id="162" name="Rectangle 161">
            <a:hlinkClick r:id="rId35" action="ppaction://hlinksldjump"/>
            <a:extLst>
              <a:ext uri="{FF2B5EF4-FFF2-40B4-BE49-F238E27FC236}">
                <a16:creationId xmlns:a16="http://schemas.microsoft.com/office/drawing/2014/main" id="{ACF87887-FA77-EA3B-C02F-037BE6E775AA}"/>
              </a:ext>
            </a:extLst>
          </p:cNvPr>
          <p:cNvSpPr/>
          <p:nvPr>
            <p:custDataLst>
              <p:tags r:id="rId11"/>
            </p:custDataLst>
          </p:nvPr>
        </p:nvSpPr>
        <p:spPr>
          <a:xfrm>
            <a:off x="1416338" y="2037603"/>
            <a:ext cx="3579097" cy="38922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Introduction</a:t>
            </a:r>
          </a:p>
        </p:txBody>
      </p:sp>
      <p:sp>
        <p:nvSpPr>
          <p:cNvPr id="161" name="Rectangle 160">
            <a:hlinkClick r:id="rId35" action="ppaction://hlinksldjump"/>
            <a:extLst>
              <a:ext uri="{FF2B5EF4-FFF2-40B4-BE49-F238E27FC236}">
                <a16:creationId xmlns:a16="http://schemas.microsoft.com/office/drawing/2014/main" id="{9AE428D3-E97D-C34A-28B4-3A4F758E0D6B}"/>
              </a:ext>
            </a:extLst>
          </p:cNvPr>
          <p:cNvSpPr/>
          <p:nvPr>
            <p:custDataLst>
              <p:tags r:id="rId12"/>
            </p:custDataLst>
          </p:nvPr>
        </p:nvSpPr>
        <p:spPr>
          <a:xfrm>
            <a:off x="965344" y="2037603"/>
            <a:ext cx="389222" cy="389223"/>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2.1</a:t>
            </a:r>
          </a:p>
        </p:txBody>
      </p:sp>
      <p:sp>
        <p:nvSpPr>
          <p:cNvPr id="158" name="Rectangle 157">
            <a:hlinkClick r:id="rId35" action="ppaction://hlinksldjump"/>
            <a:extLst>
              <a:ext uri="{FF2B5EF4-FFF2-40B4-BE49-F238E27FC236}">
                <a16:creationId xmlns:a16="http://schemas.microsoft.com/office/drawing/2014/main" id="{3C7EA948-68F5-20D2-E3E6-8AFC99678516}"/>
              </a:ext>
            </a:extLst>
          </p:cNvPr>
          <p:cNvSpPr/>
          <p:nvPr>
            <p:custDataLst>
              <p:tags r:id="rId13"/>
            </p:custDataLst>
          </p:nvPr>
        </p:nvSpPr>
        <p:spPr>
          <a:xfrm>
            <a:off x="965344" y="1630154"/>
            <a:ext cx="4030091"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Key Findings</a:t>
            </a:r>
          </a:p>
        </p:txBody>
      </p:sp>
      <p:sp>
        <p:nvSpPr>
          <p:cNvPr id="157" name="Rectangle 156">
            <a:hlinkClick r:id="rId35" action="ppaction://hlinksldjump"/>
            <a:extLst>
              <a:ext uri="{FF2B5EF4-FFF2-40B4-BE49-F238E27FC236}">
                <a16:creationId xmlns:a16="http://schemas.microsoft.com/office/drawing/2014/main" id="{A19FCA9D-9F5C-9CC7-8AD8-7AAFCDA56EE6}"/>
              </a:ext>
            </a:extLst>
          </p:cNvPr>
          <p:cNvSpPr/>
          <p:nvPr>
            <p:custDataLst>
              <p:tags r:id="rId14"/>
            </p:custDataLst>
          </p:nvPr>
        </p:nvSpPr>
        <p:spPr>
          <a:xfrm>
            <a:off x="514349" y="1630154"/>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a:t>
            </a:r>
          </a:p>
        </p:txBody>
      </p:sp>
      <p:sp>
        <p:nvSpPr>
          <p:cNvPr id="155" name="Rectangle 154">
            <a:hlinkClick r:id="rId36" action="ppaction://hlinksldjump"/>
            <a:extLst>
              <a:ext uri="{FF2B5EF4-FFF2-40B4-BE49-F238E27FC236}">
                <a16:creationId xmlns:a16="http://schemas.microsoft.com/office/drawing/2014/main" id="{64D4A2D5-2D62-5B9F-0A3A-99F2223C982D}"/>
              </a:ext>
            </a:extLst>
          </p:cNvPr>
          <p:cNvSpPr/>
          <p:nvPr>
            <p:custDataLst>
              <p:tags r:id="rId15"/>
            </p:custDataLst>
          </p:nvPr>
        </p:nvSpPr>
        <p:spPr>
          <a:xfrm>
            <a:off x="965344" y="1205286"/>
            <a:ext cx="4030091" cy="38922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Executive Summary</a:t>
            </a:r>
          </a:p>
        </p:txBody>
      </p:sp>
      <p:sp>
        <p:nvSpPr>
          <p:cNvPr id="154" name="Rectangle 153">
            <a:hlinkClick r:id="rId31" action="ppaction://hlinksldjump"/>
            <a:extLst>
              <a:ext uri="{FF2B5EF4-FFF2-40B4-BE49-F238E27FC236}">
                <a16:creationId xmlns:a16="http://schemas.microsoft.com/office/drawing/2014/main" id="{EBC105E6-3DD1-FBD9-32AB-5E308DBA2A78}"/>
              </a:ext>
            </a:extLst>
          </p:cNvPr>
          <p:cNvSpPr/>
          <p:nvPr>
            <p:custDataLst>
              <p:tags r:id="rId16"/>
            </p:custDataLst>
          </p:nvPr>
        </p:nvSpPr>
        <p:spPr>
          <a:xfrm>
            <a:off x="514349" y="1205286"/>
            <a:ext cx="389222" cy="389223"/>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1</a:t>
            </a:r>
          </a:p>
        </p:txBody>
      </p:sp>
      <p:sp>
        <p:nvSpPr>
          <p:cNvPr id="153" name="Title 152">
            <a:extLst>
              <a:ext uri="{FF2B5EF4-FFF2-40B4-BE49-F238E27FC236}">
                <a16:creationId xmlns:a16="http://schemas.microsoft.com/office/drawing/2014/main" id="{AE156AD7-270C-DA2D-BCB4-AE84976E3F64}"/>
              </a:ext>
            </a:extLst>
          </p:cNvPr>
          <p:cNvSpPr>
            <a:spLocks noGrp="1"/>
          </p:cNvSpPr>
          <p:nvPr>
            <p:ph type="title"/>
            <p:custDataLst>
              <p:tags r:id="rId17"/>
            </p:custDataLst>
          </p:nvPr>
        </p:nvSpPr>
        <p:spPr/>
        <p:txBody>
          <a:bodyPr/>
          <a:lstStyle/>
          <a:p>
            <a:r>
              <a:rPr lang="en-US" sz="2800"/>
              <a:t>Table of Contents</a:t>
            </a:r>
          </a:p>
        </p:txBody>
      </p:sp>
      <p:sp>
        <p:nvSpPr>
          <p:cNvPr id="3" name="Slide Number Placeholder 2">
            <a:extLst>
              <a:ext uri="{FF2B5EF4-FFF2-40B4-BE49-F238E27FC236}">
                <a16:creationId xmlns:a16="http://schemas.microsoft.com/office/drawing/2014/main" id="{75277F90-0AE7-1324-E21E-263D78226E71}"/>
              </a:ext>
            </a:extLst>
          </p:cNvPr>
          <p:cNvSpPr>
            <a:spLocks noGrp="1"/>
          </p:cNvSpPr>
          <p:nvPr>
            <p:ph type="sldNum" sz="quarter" idx="12"/>
          </p:nvPr>
        </p:nvSpPr>
        <p:spPr>
          <a:xfrm>
            <a:off x="4724400" y="6307524"/>
            <a:ext cx="2743200" cy="365125"/>
          </a:xfrm>
        </p:spPr>
        <p:txBody>
          <a:bodyPr/>
          <a:lstStyle/>
          <a:p>
            <a:fld id="{61ED25BF-8B08-481C-9175-42CBF3C8334C}" type="slidenum">
              <a:rPr lang="en-US" smtClean="0"/>
              <a:pPr/>
              <a:t>79</a:t>
            </a:fld>
            <a:endParaRPr lang="en-US"/>
          </a:p>
        </p:txBody>
      </p:sp>
      <p:cxnSp>
        <p:nvCxnSpPr>
          <p:cNvPr id="185" name="Straight Connector 184">
            <a:extLst>
              <a:ext uri="{FF2B5EF4-FFF2-40B4-BE49-F238E27FC236}">
                <a16:creationId xmlns:a16="http://schemas.microsoft.com/office/drawing/2014/main" id="{00C42B0E-C1F7-5C67-4FEE-5393EF0EEF14}"/>
              </a:ext>
            </a:extLst>
          </p:cNvPr>
          <p:cNvCxnSpPr>
            <a:cxnSpLocks/>
          </p:cNvCxnSpPr>
          <p:nvPr/>
        </p:nvCxnSpPr>
        <p:spPr>
          <a:xfrm>
            <a:off x="2892835" y="1402767"/>
            <a:ext cx="822960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AB9624E8-128C-0899-83A0-4EBE1A08BA56}"/>
              </a:ext>
            </a:extLst>
          </p:cNvPr>
          <p:cNvCxnSpPr>
            <a:cxnSpLocks/>
          </p:cNvCxnSpPr>
          <p:nvPr/>
        </p:nvCxnSpPr>
        <p:spPr>
          <a:xfrm flipV="1">
            <a:off x="2306510" y="1839949"/>
            <a:ext cx="8792917" cy="2134"/>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2E5D82FD-E208-864A-F7AD-FEDB92FB274E}"/>
              </a:ext>
            </a:extLst>
          </p:cNvPr>
          <p:cNvCxnSpPr>
            <a:cxnSpLocks/>
          </p:cNvCxnSpPr>
          <p:nvPr/>
        </p:nvCxnSpPr>
        <p:spPr>
          <a:xfrm>
            <a:off x="2671887" y="2314659"/>
            <a:ext cx="8438249"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5B575469-34FF-3619-6549-91E774D444EC}"/>
              </a:ext>
            </a:extLst>
          </p:cNvPr>
          <p:cNvCxnSpPr>
            <a:cxnSpLocks/>
          </p:cNvCxnSpPr>
          <p:nvPr/>
        </p:nvCxnSpPr>
        <p:spPr>
          <a:xfrm flipV="1">
            <a:off x="1915388" y="5340009"/>
            <a:ext cx="9200348"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935F5FCA-8D45-6671-BF21-3B58BE7B5B09}"/>
              </a:ext>
            </a:extLst>
          </p:cNvPr>
          <p:cNvCxnSpPr>
            <a:cxnSpLocks/>
          </p:cNvCxnSpPr>
          <p:nvPr/>
        </p:nvCxnSpPr>
        <p:spPr>
          <a:xfrm flipV="1">
            <a:off x="2053359" y="5786985"/>
            <a:ext cx="905256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 name="Rectangle 7">
            <a:hlinkClick r:id="rId33" action="ppaction://hlinksldjump"/>
            <a:extLst>
              <a:ext uri="{FF2B5EF4-FFF2-40B4-BE49-F238E27FC236}">
                <a16:creationId xmlns:a16="http://schemas.microsoft.com/office/drawing/2014/main" id="{AD3C91A2-C074-F570-0CEA-A66FC48FFE1F}"/>
              </a:ext>
            </a:extLst>
          </p:cNvPr>
          <p:cNvSpPr/>
          <p:nvPr>
            <p:custDataLst>
              <p:tags r:id="rId18"/>
            </p:custDataLst>
          </p:nvPr>
        </p:nvSpPr>
        <p:spPr>
          <a:xfrm>
            <a:off x="1437155" y="3371165"/>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VA Investigator Distribution Analysis</a:t>
            </a:r>
          </a:p>
        </p:txBody>
      </p:sp>
      <p:sp>
        <p:nvSpPr>
          <p:cNvPr id="9" name="Rectangle 8">
            <a:hlinkClick r:id="rId37" action="ppaction://hlinksldjump"/>
            <a:extLst>
              <a:ext uri="{FF2B5EF4-FFF2-40B4-BE49-F238E27FC236}">
                <a16:creationId xmlns:a16="http://schemas.microsoft.com/office/drawing/2014/main" id="{F580796C-89F3-4202-A5CC-C8B238E3AF68}"/>
              </a:ext>
            </a:extLst>
          </p:cNvPr>
          <p:cNvSpPr/>
          <p:nvPr>
            <p:custDataLst>
              <p:tags r:id="rId19"/>
            </p:custDataLst>
          </p:nvPr>
        </p:nvSpPr>
        <p:spPr>
          <a:xfrm>
            <a:off x="1416338" y="2939593"/>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Suicide Prevention Research Impact Network (SPRINT) Analysis </a:t>
            </a:r>
          </a:p>
        </p:txBody>
      </p:sp>
      <p:sp>
        <p:nvSpPr>
          <p:cNvPr id="11" name="Rectangle 10">
            <a:hlinkClick r:id="rId38" action="ppaction://hlinksldjump"/>
            <a:extLst>
              <a:ext uri="{FF2B5EF4-FFF2-40B4-BE49-F238E27FC236}">
                <a16:creationId xmlns:a16="http://schemas.microsoft.com/office/drawing/2014/main" id="{C4C77EAA-891B-1BC5-6B98-0D2591FEA775}"/>
              </a:ext>
            </a:extLst>
          </p:cNvPr>
          <p:cNvSpPr/>
          <p:nvPr>
            <p:custDataLst>
              <p:tags r:id="rId20"/>
            </p:custDataLst>
          </p:nvPr>
        </p:nvSpPr>
        <p:spPr>
          <a:xfrm>
            <a:off x="1416338" y="2488598"/>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VA Project Distribution Analysis</a:t>
            </a:r>
          </a:p>
        </p:txBody>
      </p:sp>
      <p:cxnSp>
        <p:nvCxnSpPr>
          <p:cNvPr id="13" name="Straight Connector 12">
            <a:extLst>
              <a:ext uri="{FF2B5EF4-FFF2-40B4-BE49-F238E27FC236}">
                <a16:creationId xmlns:a16="http://schemas.microsoft.com/office/drawing/2014/main" id="{55EBDD96-4192-FE1C-1A27-C32F21A0ABDF}"/>
              </a:ext>
            </a:extLst>
          </p:cNvPr>
          <p:cNvCxnSpPr>
            <a:cxnSpLocks/>
          </p:cNvCxnSpPr>
          <p:nvPr/>
        </p:nvCxnSpPr>
        <p:spPr>
          <a:xfrm flipV="1">
            <a:off x="4276436" y="2684485"/>
            <a:ext cx="6820447"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96566B-6EDD-5DC8-1EB2-B99BAE12AF1D}"/>
              </a:ext>
            </a:extLst>
          </p:cNvPr>
          <p:cNvCxnSpPr>
            <a:cxnSpLocks/>
          </p:cNvCxnSpPr>
          <p:nvPr/>
        </p:nvCxnSpPr>
        <p:spPr>
          <a:xfrm>
            <a:off x="6712435" y="3134204"/>
            <a:ext cx="438912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980683E-FB3E-6134-7B04-061D1DBD0364}"/>
              </a:ext>
            </a:extLst>
          </p:cNvPr>
          <p:cNvCxnSpPr>
            <a:cxnSpLocks/>
          </p:cNvCxnSpPr>
          <p:nvPr/>
        </p:nvCxnSpPr>
        <p:spPr>
          <a:xfrm>
            <a:off x="4724400" y="3572474"/>
            <a:ext cx="6400800" cy="1"/>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D85064F-7D9F-EE5A-2DCF-37ABC0B756B1}"/>
              </a:ext>
            </a:extLst>
          </p:cNvPr>
          <p:cNvCxnSpPr>
            <a:cxnSpLocks/>
          </p:cNvCxnSpPr>
          <p:nvPr/>
        </p:nvCxnSpPr>
        <p:spPr>
          <a:xfrm>
            <a:off x="3609000" y="4017623"/>
            <a:ext cx="749808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6" name="Rectangle 45">
            <a:hlinkClick r:id="rId39" action="ppaction://hlinksldjump"/>
            <a:extLst>
              <a:ext uri="{FF2B5EF4-FFF2-40B4-BE49-F238E27FC236}">
                <a16:creationId xmlns:a16="http://schemas.microsoft.com/office/drawing/2014/main" id="{59994B8E-8FA0-270A-7B1A-272CBB88324F}"/>
              </a:ext>
            </a:extLst>
          </p:cNvPr>
          <p:cNvSpPr/>
          <p:nvPr>
            <p:custDataLst>
              <p:tags r:id="rId21"/>
            </p:custDataLst>
          </p:nvPr>
        </p:nvSpPr>
        <p:spPr>
          <a:xfrm>
            <a:off x="1416338" y="3823235"/>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Grant Thematic Analysis</a:t>
            </a:r>
          </a:p>
        </p:txBody>
      </p:sp>
      <p:sp>
        <p:nvSpPr>
          <p:cNvPr id="20" name="Rectangle 19">
            <a:hlinkClick r:id="rId31" action="ppaction://hlinksldjump"/>
            <a:extLst>
              <a:ext uri="{FF2B5EF4-FFF2-40B4-BE49-F238E27FC236}">
                <a16:creationId xmlns:a16="http://schemas.microsoft.com/office/drawing/2014/main" id="{5E3F5931-5CE6-137D-A1DA-A3458EAF8905}"/>
              </a:ext>
            </a:extLst>
          </p:cNvPr>
          <p:cNvSpPr/>
          <p:nvPr>
            <p:custDataLst>
              <p:tags r:id="rId22"/>
            </p:custDataLst>
          </p:nvPr>
        </p:nvSpPr>
        <p:spPr>
          <a:xfrm>
            <a:off x="962296" y="4268303"/>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2.6</a:t>
            </a:r>
          </a:p>
        </p:txBody>
      </p:sp>
      <p:cxnSp>
        <p:nvCxnSpPr>
          <p:cNvPr id="21" name="Straight Connector 20">
            <a:extLst>
              <a:ext uri="{FF2B5EF4-FFF2-40B4-BE49-F238E27FC236}">
                <a16:creationId xmlns:a16="http://schemas.microsoft.com/office/drawing/2014/main" id="{97D6B8C9-D5FF-4281-2936-46507E939FE7}"/>
              </a:ext>
            </a:extLst>
          </p:cNvPr>
          <p:cNvCxnSpPr>
            <a:cxnSpLocks/>
          </p:cNvCxnSpPr>
          <p:nvPr/>
        </p:nvCxnSpPr>
        <p:spPr>
          <a:xfrm>
            <a:off x="4878572" y="4465224"/>
            <a:ext cx="621792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2" name="Rectangle 21">
            <a:hlinkClick r:id="rId40" action="ppaction://hlinksldjump"/>
            <a:extLst>
              <a:ext uri="{FF2B5EF4-FFF2-40B4-BE49-F238E27FC236}">
                <a16:creationId xmlns:a16="http://schemas.microsoft.com/office/drawing/2014/main" id="{6160272F-6F54-A456-FC04-DD34A60E5F6C}"/>
              </a:ext>
            </a:extLst>
          </p:cNvPr>
          <p:cNvSpPr/>
          <p:nvPr>
            <p:custDataLst>
              <p:tags r:id="rId23"/>
            </p:custDataLst>
          </p:nvPr>
        </p:nvSpPr>
        <p:spPr>
          <a:xfrm>
            <a:off x="1413290" y="4259099"/>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VA Medical Center Distribution Analysis</a:t>
            </a:r>
          </a:p>
        </p:txBody>
      </p:sp>
      <p:sp>
        <p:nvSpPr>
          <p:cNvPr id="24" name="Rectangle 23">
            <a:hlinkClick r:id="rId31" action="ppaction://hlinksldjump"/>
            <a:extLst>
              <a:ext uri="{FF2B5EF4-FFF2-40B4-BE49-F238E27FC236}">
                <a16:creationId xmlns:a16="http://schemas.microsoft.com/office/drawing/2014/main" id="{1495B1A5-98E1-FE54-947F-D25B4FD8031D}"/>
              </a:ext>
            </a:extLst>
          </p:cNvPr>
          <p:cNvSpPr/>
          <p:nvPr>
            <p:custDataLst>
              <p:tags r:id="rId24"/>
            </p:custDataLst>
          </p:nvPr>
        </p:nvSpPr>
        <p:spPr>
          <a:xfrm>
            <a:off x="957938" y="4699382"/>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2.7</a:t>
            </a:r>
          </a:p>
        </p:txBody>
      </p:sp>
      <p:cxnSp>
        <p:nvCxnSpPr>
          <p:cNvPr id="25" name="Straight Connector 24">
            <a:extLst>
              <a:ext uri="{FF2B5EF4-FFF2-40B4-BE49-F238E27FC236}">
                <a16:creationId xmlns:a16="http://schemas.microsoft.com/office/drawing/2014/main" id="{BB32FA31-6B45-6D08-832F-4C108122CA20}"/>
              </a:ext>
            </a:extLst>
          </p:cNvPr>
          <p:cNvCxnSpPr>
            <a:cxnSpLocks/>
          </p:cNvCxnSpPr>
          <p:nvPr/>
        </p:nvCxnSpPr>
        <p:spPr>
          <a:xfrm>
            <a:off x="5261867" y="4905012"/>
            <a:ext cx="585216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6" name="Rectangle 25">
            <a:hlinkClick r:id="rId41" action="ppaction://hlinksldjump"/>
            <a:extLst>
              <a:ext uri="{FF2B5EF4-FFF2-40B4-BE49-F238E27FC236}">
                <a16:creationId xmlns:a16="http://schemas.microsoft.com/office/drawing/2014/main" id="{591D5D2C-8590-22CF-4C91-60D0B72539CA}"/>
              </a:ext>
            </a:extLst>
          </p:cNvPr>
          <p:cNvSpPr/>
          <p:nvPr>
            <p:custDataLst>
              <p:tags r:id="rId25"/>
            </p:custDataLst>
          </p:nvPr>
        </p:nvSpPr>
        <p:spPr>
          <a:xfrm>
            <a:off x="1408932" y="4699322"/>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Analysis of Relevant Research Beyond the VA</a:t>
            </a:r>
          </a:p>
        </p:txBody>
      </p:sp>
      <p:sp>
        <p:nvSpPr>
          <p:cNvPr id="10" name="TextBox 9">
            <a:extLst>
              <a:ext uri="{FF2B5EF4-FFF2-40B4-BE49-F238E27FC236}">
                <a16:creationId xmlns:a16="http://schemas.microsoft.com/office/drawing/2014/main" id="{58AA891F-1B48-B5DB-7E8B-02DF2E83C663}"/>
              </a:ext>
            </a:extLst>
          </p:cNvPr>
          <p:cNvSpPr txBox="1"/>
          <p:nvPr/>
        </p:nvSpPr>
        <p:spPr>
          <a:xfrm>
            <a:off x="11129506" y="1224172"/>
            <a:ext cx="617980" cy="307777"/>
          </a:xfrm>
          <a:prstGeom prst="rect">
            <a:avLst/>
          </a:prstGeom>
          <a:noFill/>
        </p:spPr>
        <p:txBody>
          <a:bodyPr wrap="square" lIns="91440" tIns="45720" rIns="91440" bIns="45720" rtlCol="0" anchor="t">
            <a:spAutoFit/>
          </a:bodyPr>
          <a:lstStyle/>
          <a:p>
            <a:r>
              <a:rPr lang="en-US" sz="1400" b="1"/>
              <a:t>3 – 5</a:t>
            </a:r>
          </a:p>
        </p:txBody>
      </p:sp>
      <p:sp>
        <p:nvSpPr>
          <p:cNvPr id="15" name="TextBox 14">
            <a:extLst>
              <a:ext uri="{FF2B5EF4-FFF2-40B4-BE49-F238E27FC236}">
                <a16:creationId xmlns:a16="http://schemas.microsoft.com/office/drawing/2014/main" id="{28955D84-E13C-CA9F-E1EF-BB71F136D2AB}"/>
              </a:ext>
            </a:extLst>
          </p:cNvPr>
          <p:cNvSpPr txBox="1"/>
          <p:nvPr/>
        </p:nvSpPr>
        <p:spPr>
          <a:xfrm>
            <a:off x="11129506" y="1655018"/>
            <a:ext cx="796935" cy="307777"/>
          </a:xfrm>
          <a:prstGeom prst="rect">
            <a:avLst/>
          </a:prstGeom>
          <a:noFill/>
        </p:spPr>
        <p:txBody>
          <a:bodyPr wrap="square" lIns="91440" tIns="45720" rIns="91440" bIns="45720" rtlCol="0" anchor="t">
            <a:spAutoFit/>
          </a:bodyPr>
          <a:lstStyle/>
          <a:p>
            <a:r>
              <a:rPr lang="en-US" sz="1400" b="1" dirty="0"/>
              <a:t>6 – 78  </a:t>
            </a:r>
          </a:p>
        </p:txBody>
      </p:sp>
      <p:sp>
        <p:nvSpPr>
          <p:cNvPr id="18" name="TextBox 17">
            <a:extLst>
              <a:ext uri="{FF2B5EF4-FFF2-40B4-BE49-F238E27FC236}">
                <a16:creationId xmlns:a16="http://schemas.microsoft.com/office/drawing/2014/main" id="{B8863535-C863-2106-EBE1-50329DC8E43E}"/>
              </a:ext>
            </a:extLst>
          </p:cNvPr>
          <p:cNvSpPr txBox="1"/>
          <p:nvPr/>
        </p:nvSpPr>
        <p:spPr>
          <a:xfrm>
            <a:off x="11140215" y="2070116"/>
            <a:ext cx="686646" cy="307777"/>
          </a:xfrm>
          <a:prstGeom prst="rect">
            <a:avLst/>
          </a:prstGeom>
          <a:noFill/>
        </p:spPr>
        <p:txBody>
          <a:bodyPr wrap="square" lIns="91440" tIns="45720" rIns="91440" bIns="45720" rtlCol="0" anchor="t">
            <a:spAutoFit/>
          </a:bodyPr>
          <a:lstStyle/>
          <a:p>
            <a:r>
              <a:rPr lang="en-US" sz="1400" b="1"/>
              <a:t>6 - 7</a:t>
            </a:r>
          </a:p>
        </p:txBody>
      </p:sp>
      <p:sp>
        <p:nvSpPr>
          <p:cNvPr id="27" name="TextBox 26">
            <a:extLst>
              <a:ext uri="{FF2B5EF4-FFF2-40B4-BE49-F238E27FC236}">
                <a16:creationId xmlns:a16="http://schemas.microsoft.com/office/drawing/2014/main" id="{BD0429E0-19D2-EF0E-E7C0-2252CCE5F887}"/>
              </a:ext>
            </a:extLst>
          </p:cNvPr>
          <p:cNvSpPr txBox="1"/>
          <p:nvPr/>
        </p:nvSpPr>
        <p:spPr>
          <a:xfrm>
            <a:off x="11126961" y="2966474"/>
            <a:ext cx="854971" cy="307777"/>
          </a:xfrm>
          <a:prstGeom prst="rect">
            <a:avLst/>
          </a:prstGeom>
          <a:noFill/>
        </p:spPr>
        <p:txBody>
          <a:bodyPr wrap="square" lIns="91440" tIns="45720" rIns="91440" bIns="45720" rtlCol="0" anchor="t">
            <a:spAutoFit/>
          </a:bodyPr>
          <a:lstStyle/>
          <a:p>
            <a:r>
              <a:rPr lang="en-US" sz="1400" b="1"/>
              <a:t>31 – 37 </a:t>
            </a:r>
          </a:p>
        </p:txBody>
      </p:sp>
      <p:sp>
        <p:nvSpPr>
          <p:cNvPr id="29" name="TextBox 28">
            <a:extLst>
              <a:ext uri="{FF2B5EF4-FFF2-40B4-BE49-F238E27FC236}">
                <a16:creationId xmlns:a16="http://schemas.microsoft.com/office/drawing/2014/main" id="{968FD487-B412-CE2F-5387-002C08C3359F}"/>
              </a:ext>
            </a:extLst>
          </p:cNvPr>
          <p:cNvSpPr txBox="1"/>
          <p:nvPr/>
        </p:nvSpPr>
        <p:spPr>
          <a:xfrm>
            <a:off x="11126961" y="3388555"/>
            <a:ext cx="854971" cy="307777"/>
          </a:xfrm>
          <a:prstGeom prst="rect">
            <a:avLst/>
          </a:prstGeom>
          <a:noFill/>
        </p:spPr>
        <p:txBody>
          <a:bodyPr wrap="square" lIns="91440" tIns="45720" rIns="91440" bIns="45720" rtlCol="0" anchor="t">
            <a:spAutoFit/>
          </a:bodyPr>
          <a:lstStyle/>
          <a:p>
            <a:r>
              <a:rPr lang="en-US" sz="1400" b="1" dirty="0"/>
              <a:t>38 – 56 </a:t>
            </a:r>
          </a:p>
        </p:txBody>
      </p:sp>
      <p:sp>
        <p:nvSpPr>
          <p:cNvPr id="31" name="TextBox 30">
            <a:extLst>
              <a:ext uri="{FF2B5EF4-FFF2-40B4-BE49-F238E27FC236}">
                <a16:creationId xmlns:a16="http://schemas.microsoft.com/office/drawing/2014/main" id="{02F0D809-F47D-724E-A784-9A849B02F00D}"/>
              </a:ext>
            </a:extLst>
          </p:cNvPr>
          <p:cNvSpPr txBox="1"/>
          <p:nvPr/>
        </p:nvSpPr>
        <p:spPr>
          <a:xfrm>
            <a:off x="11126961" y="3838716"/>
            <a:ext cx="854971" cy="307777"/>
          </a:xfrm>
          <a:prstGeom prst="rect">
            <a:avLst/>
          </a:prstGeom>
          <a:noFill/>
        </p:spPr>
        <p:txBody>
          <a:bodyPr wrap="square" lIns="91440" tIns="45720" rIns="91440" bIns="45720" rtlCol="0" anchor="t">
            <a:spAutoFit/>
          </a:bodyPr>
          <a:lstStyle/>
          <a:p>
            <a:r>
              <a:rPr lang="en-US" sz="1400" b="1" dirty="0"/>
              <a:t>57 – 64 </a:t>
            </a:r>
          </a:p>
        </p:txBody>
      </p:sp>
      <p:sp>
        <p:nvSpPr>
          <p:cNvPr id="33" name="TextBox 32">
            <a:extLst>
              <a:ext uri="{FF2B5EF4-FFF2-40B4-BE49-F238E27FC236}">
                <a16:creationId xmlns:a16="http://schemas.microsoft.com/office/drawing/2014/main" id="{994E51A0-905C-F862-79FE-5F02D3EA4DB9}"/>
              </a:ext>
            </a:extLst>
          </p:cNvPr>
          <p:cNvSpPr txBox="1"/>
          <p:nvPr/>
        </p:nvSpPr>
        <p:spPr>
          <a:xfrm>
            <a:off x="11126962" y="2499555"/>
            <a:ext cx="854971" cy="307777"/>
          </a:xfrm>
          <a:prstGeom prst="rect">
            <a:avLst/>
          </a:prstGeom>
          <a:noFill/>
        </p:spPr>
        <p:txBody>
          <a:bodyPr wrap="square" lIns="91440" tIns="45720" rIns="91440" bIns="45720" rtlCol="0" anchor="t">
            <a:spAutoFit/>
          </a:bodyPr>
          <a:lstStyle/>
          <a:p>
            <a:r>
              <a:rPr lang="en-US" sz="1400" b="1"/>
              <a:t>8 – 30</a:t>
            </a:r>
          </a:p>
        </p:txBody>
      </p:sp>
      <p:sp>
        <p:nvSpPr>
          <p:cNvPr id="35" name="TextBox 34">
            <a:extLst>
              <a:ext uri="{FF2B5EF4-FFF2-40B4-BE49-F238E27FC236}">
                <a16:creationId xmlns:a16="http://schemas.microsoft.com/office/drawing/2014/main" id="{EE775D3B-4846-C46B-277C-E89A1BCCE346}"/>
              </a:ext>
            </a:extLst>
          </p:cNvPr>
          <p:cNvSpPr txBox="1"/>
          <p:nvPr/>
        </p:nvSpPr>
        <p:spPr>
          <a:xfrm>
            <a:off x="11123913" y="4283724"/>
            <a:ext cx="854971" cy="307777"/>
          </a:xfrm>
          <a:prstGeom prst="rect">
            <a:avLst/>
          </a:prstGeom>
          <a:noFill/>
        </p:spPr>
        <p:txBody>
          <a:bodyPr wrap="square" lIns="91440" tIns="45720" rIns="91440" bIns="45720" rtlCol="0" anchor="t">
            <a:spAutoFit/>
          </a:bodyPr>
          <a:lstStyle/>
          <a:p>
            <a:r>
              <a:rPr lang="en-US" sz="1400" b="1" dirty="0"/>
              <a:t>65 – 69</a:t>
            </a:r>
          </a:p>
        </p:txBody>
      </p:sp>
      <p:sp>
        <p:nvSpPr>
          <p:cNvPr id="37" name="TextBox 36">
            <a:extLst>
              <a:ext uri="{FF2B5EF4-FFF2-40B4-BE49-F238E27FC236}">
                <a16:creationId xmlns:a16="http://schemas.microsoft.com/office/drawing/2014/main" id="{B3063AB4-2C72-C534-D3C3-EC7A64DD1F89}"/>
              </a:ext>
            </a:extLst>
          </p:cNvPr>
          <p:cNvSpPr txBox="1"/>
          <p:nvPr/>
        </p:nvSpPr>
        <p:spPr>
          <a:xfrm>
            <a:off x="11119555" y="4714804"/>
            <a:ext cx="854971" cy="307777"/>
          </a:xfrm>
          <a:prstGeom prst="rect">
            <a:avLst/>
          </a:prstGeom>
          <a:noFill/>
        </p:spPr>
        <p:txBody>
          <a:bodyPr wrap="square" lIns="91440" tIns="45720" rIns="91440" bIns="45720" rtlCol="0" anchor="t">
            <a:spAutoFit/>
          </a:bodyPr>
          <a:lstStyle/>
          <a:p>
            <a:r>
              <a:rPr lang="en-US" sz="1400" b="1" dirty="0"/>
              <a:t>70 – 78</a:t>
            </a:r>
          </a:p>
        </p:txBody>
      </p:sp>
      <p:sp>
        <p:nvSpPr>
          <p:cNvPr id="39" name="TextBox 38">
            <a:extLst>
              <a:ext uri="{FF2B5EF4-FFF2-40B4-BE49-F238E27FC236}">
                <a16:creationId xmlns:a16="http://schemas.microsoft.com/office/drawing/2014/main" id="{6C75BFEB-401F-3B48-3AC8-ED123D626BA3}"/>
              </a:ext>
            </a:extLst>
          </p:cNvPr>
          <p:cNvSpPr txBox="1"/>
          <p:nvPr/>
        </p:nvSpPr>
        <p:spPr>
          <a:xfrm>
            <a:off x="11140215" y="5188451"/>
            <a:ext cx="854971" cy="307777"/>
          </a:xfrm>
          <a:prstGeom prst="rect">
            <a:avLst/>
          </a:prstGeom>
          <a:noFill/>
        </p:spPr>
        <p:txBody>
          <a:bodyPr wrap="square" lIns="91440" tIns="45720" rIns="91440" bIns="45720" rtlCol="0" anchor="t">
            <a:spAutoFit/>
          </a:bodyPr>
          <a:lstStyle/>
          <a:p>
            <a:r>
              <a:rPr lang="en-US" sz="1400" b="1" dirty="0"/>
              <a:t>79 – 84  </a:t>
            </a:r>
          </a:p>
        </p:txBody>
      </p:sp>
      <p:sp>
        <p:nvSpPr>
          <p:cNvPr id="41" name="TextBox 40">
            <a:extLst>
              <a:ext uri="{FF2B5EF4-FFF2-40B4-BE49-F238E27FC236}">
                <a16:creationId xmlns:a16="http://schemas.microsoft.com/office/drawing/2014/main" id="{4068653A-B795-99D5-3088-3CA4274B674B}"/>
              </a:ext>
            </a:extLst>
          </p:cNvPr>
          <p:cNvSpPr txBox="1"/>
          <p:nvPr/>
        </p:nvSpPr>
        <p:spPr>
          <a:xfrm>
            <a:off x="11140215" y="5633705"/>
            <a:ext cx="854971" cy="307777"/>
          </a:xfrm>
          <a:prstGeom prst="rect">
            <a:avLst/>
          </a:prstGeom>
          <a:noFill/>
        </p:spPr>
        <p:txBody>
          <a:bodyPr wrap="square" lIns="91440" tIns="45720" rIns="91440" bIns="45720" rtlCol="0" anchor="t">
            <a:spAutoFit/>
          </a:bodyPr>
          <a:lstStyle/>
          <a:p>
            <a:r>
              <a:rPr lang="en-US" sz="1400" b="1" dirty="0"/>
              <a:t>85 – 130</a:t>
            </a:r>
          </a:p>
        </p:txBody>
      </p:sp>
    </p:spTree>
    <p:custDataLst>
      <p:tags r:id="rId1"/>
    </p:custDataLst>
    <p:extLst>
      <p:ext uri="{BB962C8B-B14F-4D97-AF65-F5344CB8AC3E}">
        <p14:creationId xmlns:p14="http://schemas.microsoft.com/office/powerpoint/2010/main" val="3984459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97D6AC-9C8E-BDE6-F4C7-468BA356C02C}"/>
              </a:ext>
            </a:extLst>
          </p:cNvPr>
          <p:cNvSpPr/>
          <p:nvPr>
            <p:custDataLst>
              <p:tags r:id="rId2"/>
            </p:custDataLst>
          </p:nvPr>
        </p:nvSpPr>
        <p:spPr>
          <a:xfrm>
            <a:off x="1416337" y="2455681"/>
            <a:ext cx="10332720" cy="400869"/>
          </a:xfrm>
          <a:prstGeom prst="rect">
            <a:avLst/>
          </a:prstGeom>
          <a:solidFill>
            <a:srgbClr val="D9D9D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74127" rIns="0" bIns="74127" numCol="1" spcCol="0" rtlCol="0" fromWordArt="0" anchor="t" anchorCtr="0" forceAA="0" compatLnSpc="1">
            <a:prstTxWarp prst="textNoShape">
              <a:avLst/>
            </a:prstTxWarp>
            <a:noAutofit/>
          </a:bodyPr>
          <a:lstStyle/>
          <a:p>
            <a:pPr algn="ctr">
              <a:spcBef>
                <a:spcPct val="0"/>
              </a:spcBef>
              <a:spcAft>
                <a:spcPct val="0"/>
              </a:spcAft>
            </a:pPr>
            <a:endParaRPr lang="en-US" sz="1556">
              <a:solidFill>
                <a:schemeClr val="tx1"/>
              </a:solidFill>
            </a:endParaRPr>
          </a:p>
        </p:txBody>
      </p:sp>
      <p:sp>
        <p:nvSpPr>
          <p:cNvPr id="183" name="Rectangle 182">
            <a:hlinkClick r:id="rId27" action="ppaction://hlinksldjump"/>
            <a:extLst>
              <a:ext uri="{FF2B5EF4-FFF2-40B4-BE49-F238E27FC236}">
                <a16:creationId xmlns:a16="http://schemas.microsoft.com/office/drawing/2014/main" id="{75B566B4-FD91-EF38-EEBF-928E7EAA946B}"/>
              </a:ext>
            </a:extLst>
          </p:cNvPr>
          <p:cNvSpPr/>
          <p:nvPr>
            <p:custDataLst>
              <p:tags r:id="rId3"/>
            </p:custDataLst>
          </p:nvPr>
        </p:nvSpPr>
        <p:spPr>
          <a:xfrm>
            <a:off x="964288" y="5612999"/>
            <a:ext cx="4030091" cy="38922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Appendix</a:t>
            </a:r>
          </a:p>
        </p:txBody>
      </p:sp>
      <p:sp>
        <p:nvSpPr>
          <p:cNvPr id="182" name="Rectangle 181">
            <a:hlinkClick r:id="rId28" action="ppaction://hlinksldjump"/>
            <a:extLst>
              <a:ext uri="{FF2B5EF4-FFF2-40B4-BE49-F238E27FC236}">
                <a16:creationId xmlns:a16="http://schemas.microsoft.com/office/drawing/2014/main" id="{1B749BA5-853C-43E7-DE8E-455BCCD2A4B8}"/>
              </a:ext>
            </a:extLst>
          </p:cNvPr>
          <p:cNvSpPr/>
          <p:nvPr>
            <p:custDataLst>
              <p:tags r:id="rId4"/>
            </p:custDataLst>
          </p:nvPr>
        </p:nvSpPr>
        <p:spPr>
          <a:xfrm>
            <a:off x="513293" y="5595581"/>
            <a:ext cx="389222" cy="389223"/>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0" b="1">
                <a:solidFill>
                  <a:schemeClr val="bg1"/>
                </a:solidFill>
              </a:rPr>
              <a:t>4</a:t>
            </a:r>
            <a:endParaRPr lang="en-US" sz="1550" b="1">
              <a:solidFill>
                <a:schemeClr val="bg1"/>
              </a:solidFill>
              <a:cs typeface="Calibri"/>
            </a:endParaRPr>
          </a:p>
        </p:txBody>
      </p:sp>
      <p:sp>
        <p:nvSpPr>
          <p:cNvPr id="177" name="Rectangle 176">
            <a:hlinkClick r:id="rId29" action="ppaction://hlinksldjump"/>
            <a:extLst>
              <a:ext uri="{FF2B5EF4-FFF2-40B4-BE49-F238E27FC236}">
                <a16:creationId xmlns:a16="http://schemas.microsoft.com/office/drawing/2014/main" id="{2B794581-48BC-85AC-CFA6-C79A54BE747B}"/>
              </a:ext>
            </a:extLst>
          </p:cNvPr>
          <p:cNvSpPr/>
          <p:nvPr>
            <p:custDataLst>
              <p:tags r:id="rId5"/>
            </p:custDataLst>
          </p:nvPr>
        </p:nvSpPr>
        <p:spPr>
          <a:xfrm>
            <a:off x="965344" y="5141240"/>
            <a:ext cx="4030091"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Methods</a:t>
            </a:r>
          </a:p>
        </p:txBody>
      </p:sp>
      <p:sp>
        <p:nvSpPr>
          <p:cNvPr id="176" name="Rectangle 175">
            <a:hlinkClick r:id="rId30" action="ppaction://hlinksldjump"/>
            <a:extLst>
              <a:ext uri="{FF2B5EF4-FFF2-40B4-BE49-F238E27FC236}">
                <a16:creationId xmlns:a16="http://schemas.microsoft.com/office/drawing/2014/main" id="{04831C24-338B-C589-B46F-01BD5343F06E}"/>
              </a:ext>
            </a:extLst>
          </p:cNvPr>
          <p:cNvSpPr/>
          <p:nvPr>
            <p:custDataLst>
              <p:tags r:id="rId6"/>
            </p:custDataLst>
          </p:nvPr>
        </p:nvSpPr>
        <p:spPr>
          <a:xfrm>
            <a:off x="514349" y="5141240"/>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3</a:t>
            </a:r>
          </a:p>
        </p:txBody>
      </p:sp>
      <p:sp>
        <p:nvSpPr>
          <p:cNvPr id="173" name="Rectangle 172">
            <a:hlinkClick r:id="rId31" action="ppaction://hlinksldjump"/>
            <a:extLst>
              <a:ext uri="{FF2B5EF4-FFF2-40B4-BE49-F238E27FC236}">
                <a16:creationId xmlns:a16="http://schemas.microsoft.com/office/drawing/2014/main" id="{DFD7428F-4073-C173-629B-A7BAB4544841}"/>
              </a:ext>
            </a:extLst>
          </p:cNvPr>
          <p:cNvSpPr/>
          <p:nvPr>
            <p:custDataLst>
              <p:tags r:id="rId7"/>
            </p:custDataLst>
          </p:nvPr>
        </p:nvSpPr>
        <p:spPr>
          <a:xfrm>
            <a:off x="965344" y="3823295"/>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2.5</a:t>
            </a:r>
          </a:p>
        </p:txBody>
      </p:sp>
      <p:sp>
        <p:nvSpPr>
          <p:cNvPr id="170" name="Rectangle 169">
            <a:hlinkClick r:id="rId32" action="ppaction://hlinksldjump"/>
            <a:extLst>
              <a:ext uri="{FF2B5EF4-FFF2-40B4-BE49-F238E27FC236}">
                <a16:creationId xmlns:a16="http://schemas.microsoft.com/office/drawing/2014/main" id="{CE3B08EB-867B-4B5E-8936-998184981810}"/>
              </a:ext>
            </a:extLst>
          </p:cNvPr>
          <p:cNvSpPr/>
          <p:nvPr>
            <p:custDataLst>
              <p:tags r:id="rId8"/>
            </p:custDataLst>
          </p:nvPr>
        </p:nvSpPr>
        <p:spPr>
          <a:xfrm>
            <a:off x="965344" y="3390588"/>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2.4</a:t>
            </a:r>
          </a:p>
        </p:txBody>
      </p:sp>
      <p:sp>
        <p:nvSpPr>
          <p:cNvPr id="167" name="Rectangle 166">
            <a:hlinkClick r:id="rId33" action="ppaction://hlinksldjump"/>
            <a:extLst>
              <a:ext uri="{FF2B5EF4-FFF2-40B4-BE49-F238E27FC236}">
                <a16:creationId xmlns:a16="http://schemas.microsoft.com/office/drawing/2014/main" id="{03BC1964-4BD5-0668-82A2-F658A5C79422}"/>
              </a:ext>
            </a:extLst>
          </p:cNvPr>
          <p:cNvSpPr/>
          <p:nvPr>
            <p:custDataLst>
              <p:tags r:id="rId9"/>
            </p:custDataLst>
          </p:nvPr>
        </p:nvSpPr>
        <p:spPr>
          <a:xfrm>
            <a:off x="965344" y="2939593"/>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2.3</a:t>
            </a:r>
          </a:p>
        </p:txBody>
      </p:sp>
      <p:sp>
        <p:nvSpPr>
          <p:cNvPr id="164" name="Rectangle 163">
            <a:hlinkClick r:id="rId34" action="ppaction://hlinksldjump"/>
            <a:extLst>
              <a:ext uri="{FF2B5EF4-FFF2-40B4-BE49-F238E27FC236}">
                <a16:creationId xmlns:a16="http://schemas.microsoft.com/office/drawing/2014/main" id="{C9ADBCBA-EDFE-1F92-A40E-D4DC8C7292AE}"/>
              </a:ext>
            </a:extLst>
          </p:cNvPr>
          <p:cNvSpPr/>
          <p:nvPr>
            <p:custDataLst>
              <p:tags r:id="rId10"/>
            </p:custDataLst>
          </p:nvPr>
        </p:nvSpPr>
        <p:spPr>
          <a:xfrm>
            <a:off x="965344" y="2488598"/>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2.2</a:t>
            </a:r>
          </a:p>
        </p:txBody>
      </p:sp>
      <p:sp>
        <p:nvSpPr>
          <p:cNvPr id="162" name="Rectangle 161">
            <a:hlinkClick r:id="rId35" action="ppaction://hlinksldjump"/>
            <a:extLst>
              <a:ext uri="{FF2B5EF4-FFF2-40B4-BE49-F238E27FC236}">
                <a16:creationId xmlns:a16="http://schemas.microsoft.com/office/drawing/2014/main" id="{ACF87887-FA77-EA3B-C02F-037BE6E775AA}"/>
              </a:ext>
            </a:extLst>
          </p:cNvPr>
          <p:cNvSpPr/>
          <p:nvPr>
            <p:custDataLst>
              <p:tags r:id="rId11"/>
            </p:custDataLst>
          </p:nvPr>
        </p:nvSpPr>
        <p:spPr>
          <a:xfrm>
            <a:off x="1416338" y="2037603"/>
            <a:ext cx="3579097" cy="38922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Introduction</a:t>
            </a:r>
          </a:p>
        </p:txBody>
      </p:sp>
      <p:sp>
        <p:nvSpPr>
          <p:cNvPr id="161" name="Rectangle 160">
            <a:hlinkClick r:id="rId35" action="ppaction://hlinksldjump"/>
            <a:extLst>
              <a:ext uri="{FF2B5EF4-FFF2-40B4-BE49-F238E27FC236}">
                <a16:creationId xmlns:a16="http://schemas.microsoft.com/office/drawing/2014/main" id="{9AE428D3-E97D-C34A-28B4-3A4F758E0D6B}"/>
              </a:ext>
            </a:extLst>
          </p:cNvPr>
          <p:cNvSpPr/>
          <p:nvPr>
            <p:custDataLst>
              <p:tags r:id="rId12"/>
            </p:custDataLst>
          </p:nvPr>
        </p:nvSpPr>
        <p:spPr>
          <a:xfrm>
            <a:off x="965344" y="2037603"/>
            <a:ext cx="389222" cy="389223"/>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2.1</a:t>
            </a:r>
          </a:p>
        </p:txBody>
      </p:sp>
      <p:sp>
        <p:nvSpPr>
          <p:cNvPr id="158" name="Rectangle 157">
            <a:hlinkClick r:id="rId35" action="ppaction://hlinksldjump"/>
            <a:extLst>
              <a:ext uri="{FF2B5EF4-FFF2-40B4-BE49-F238E27FC236}">
                <a16:creationId xmlns:a16="http://schemas.microsoft.com/office/drawing/2014/main" id="{3C7EA948-68F5-20D2-E3E6-8AFC99678516}"/>
              </a:ext>
            </a:extLst>
          </p:cNvPr>
          <p:cNvSpPr/>
          <p:nvPr>
            <p:custDataLst>
              <p:tags r:id="rId13"/>
            </p:custDataLst>
          </p:nvPr>
        </p:nvSpPr>
        <p:spPr>
          <a:xfrm>
            <a:off x="965344" y="1630154"/>
            <a:ext cx="4030091"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Key Findings</a:t>
            </a:r>
          </a:p>
        </p:txBody>
      </p:sp>
      <p:sp>
        <p:nvSpPr>
          <p:cNvPr id="157" name="Rectangle 156">
            <a:hlinkClick r:id="rId35" action="ppaction://hlinksldjump"/>
            <a:extLst>
              <a:ext uri="{FF2B5EF4-FFF2-40B4-BE49-F238E27FC236}">
                <a16:creationId xmlns:a16="http://schemas.microsoft.com/office/drawing/2014/main" id="{A19FCA9D-9F5C-9CC7-8AD8-7AAFCDA56EE6}"/>
              </a:ext>
            </a:extLst>
          </p:cNvPr>
          <p:cNvSpPr/>
          <p:nvPr>
            <p:custDataLst>
              <p:tags r:id="rId14"/>
            </p:custDataLst>
          </p:nvPr>
        </p:nvSpPr>
        <p:spPr>
          <a:xfrm>
            <a:off x="514349" y="1630154"/>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a:t>
            </a:r>
          </a:p>
        </p:txBody>
      </p:sp>
      <p:sp>
        <p:nvSpPr>
          <p:cNvPr id="155" name="Rectangle 154">
            <a:hlinkClick r:id="rId36" action="ppaction://hlinksldjump"/>
            <a:extLst>
              <a:ext uri="{FF2B5EF4-FFF2-40B4-BE49-F238E27FC236}">
                <a16:creationId xmlns:a16="http://schemas.microsoft.com/office/drawing/2014/main" id="{64D4A2D5-2D62-5B9F-0A3A-99F2223C982D}"/>
              </a:ext>
            </a:extLst>
          </p:cNvPr>
          <p:cNvSpPr/>
          <p:nvPr>
            <p:custDataLst>
              <p:tags r:id="rId15"/>
            </p:custDataLst>
          </p:nvPr>
        </p:nvSpPr>
        <p:spPr>
          <a:xfrm>
            <a:off x="965344" y="1205286"/>
            <a:ext cx="4030091" cy="38922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Executive Summary</a:t>
            </a:r>
          </a:p>
        </p:txBody>
      </p:sp>
      <p:sp>
        <p:nvSpPr>
          <p:cNvPr id="154" name="Rectangle 153">
            <a:hlinkClick r:id="rId31" action="ppaction://hlinksldjump"/>
            <a:extLst>
              <a:ext uri="{FF2B5EF4-FFF2-40B4-BE49-F238E27FC236}">
                <a16:creationId xmlns:a16="http://schemas.microsoft.com/office/drawing/2014/main" id="{EBC105E6-3DD1-FBD9-32AB-5E308DBA2A78}"/>
              </a:ext>
            </a:extLst>
          </p:cNvPr>
          <p:cNvSpPr/>
          <p:nvPr>
            <p:custDataLst>
              <p:tags r:id="rId16"/>
            </p:custDataLst>
          </p:nvPr>
        </p:nvSpPr>
        <p:spPr>
          <a:xfrm>
            <a:off x="514349" y="1205286"/>
            <a:ext cx="389222" cy="389223"/>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1</a:t>
            </a:r>
          </a:p>
        </p:txBody>
      </p:sp>
      <p:sp>
        <p:nvSpPr>
          <p:cNvPr id="153" name="Title 152">
            <a:extLst>
              <a:ext uri="{FF2B5EF4-FFF2-40B4-BE49-F238E27FC236}">
                <a16:creationId xmlns:a16="http://schemas.microsoft.com/office/drawing/2014/main" id="{AE156AD7-270C-DA2D-BCB4-AE84976E3F64}"/>
              </a:ext>
            </a:extLst>
          </p:cNvPr>
          <p:cNvSpPr>
            <a:spLocks noGrp="1"/>
          </p:cNvSpPr>
          <p:nvPr>
            <p:ph type="title"/>
            <p:custDataLst>
              <p:tags r:id="rId17"/>
            </p:custDataLst>
          </p:nvPr>
        </p:nvSpPr>
        <p:spPr/>
        <p:txBody>
          <a:bodyPr/>
          <a:lstStyle/>
          <a:p>
            <a:r>
              <a:rPr lang="en-US" sz="2800"/>
              <a:t>Table of Contents</a:t>
            </a:r>
          </a:p>
        </p:txBody>
      </p:sp>
      <p:sp>
        <p:nvSpPr>
          <p:cNvPr id="3" name="Slide Number Placeholder 2">
            <a:extLst>
              <a:ext uri="{FF2B5EF4-FFF2-40B4-BE49-F238E27FC236}">
                <a16:creationId xmlns:a16="http://schemas.microsoft.com/office/drawing/2014/main" id="{75277F90-0AE7-1324-E21E-263D78226E71}"/>
              </a:ext>
            </a:extLst>
          </p:cNvPr>
          <p:cNvSpPr>
            <a:spLocks noGrp="1"/>
          </p:cNvSpPr>
          <p:nvPr>
            <p:ph type="sldNum" sz="quarter" idx="12"/>
          </p:nvPr>
        </p:nvSpPr>
        <p:spPr>
          <a:xfrm>
            <a:off x="4724400" y="6307524"/>
            <a:ext cx="2743200" cy="365125"/>
          </a:xfrm>
        </p:spPr>
        <p:txBody>
          <a:bodyPr/>
          <a:lstStyle/>
          <a:p>
            <a:fld id="{61ED25BF-8B08-481C-9175-42CBF3C8334C}" type="slidenum">
              <a:rPr lang="en-US" smtClean="0"/>
              <a:pPr/>
              <a:t>8</a:t>
            </a:fld>
            <a:endParaRPr lang="en-US"/>
          </a:p>
        </p:txBody>
      </p:sp>
      <p:cxnSp>
        <p:nvCxnSpPr>
          <p:cNvPr id="185" name="Straight Connector 184">
            <a:extLst>
              <a:ext uri="{FF2B5EF4-FFF2-40B4-BE49-F238E27FC236}">
                <a16:creationId xmlns:a16="http://schemas.microsoft.com/office/drawing/2014/main" id="{00C42B0E-C1F7-5C67-4FEE-5393EF0EEF14}"/>
              </a:ext>
            </a:extLst>
          </p:cNvPr>
          <p:cNvCxnSpPr>
            <a:cxnSpLocks/>
          </p:cNvCxnSpPr>
          <p:nvPr/>
        </p:nvCxnSpPr>
        <p:spPr>
          <a:xfrm>
            <a:off x="2892835" y="1402767"/>
            <a:ext cx="822960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AB9624E8-128C-0899-83A0-4EBE1A08BA56}"/>
              </a:ext>
            </a:extLst>
          </p:cNvPr>
          <p:cNvCxnSpPr>
            <a:cxnSpLocks/>
          </p:cNvCxnSpPr>
          <p:nvPr/>
        </p:nvCxnSpPr>
        <p:spPr>
          <a:xfrm flipV="1">
            <a:off x="2306510" y="1839949"/>
            <a:ext cx="8792917" cy="2134"/>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2E5D82FD-E208-864A-F7AD-FEDB92FB274E}"/>
              </a:ext>
            </a:extLst>
          </p:cNvPr>
          <p:cNvCxnSpPr>
            <a:cxnSpLocks/>
          </p:cNvCxnSpPr>
          <p:nvPr/>
        </p:nvCxnSpPr>
        <p:spPr>
          <a:xfrm>
            <a:off x="2671887" y="2314659"/>
            <a:ext cx="8438249"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5B575469-34FF-3619-6549-91E774D444EC}"/>
              </a:ext>
            </a:extLst>
          </p:cNvPr>
          <p:cNvCxnSpPr>
            <a:cxnSpLocks/>
          </p:cNvCxnSpPr>
          <p:nvPr/>
        </p:nvCxnSpPr>
        <p:spPr>
          <a:xfrm flipV="1">
            <a:off x="1915388" y="5340009"/>
            <a:ext cx="9200348"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935F5FCA-8D45-6671-BF21-3B58BE7B5B09}"/>
              </a:ext>
            </a:extLst>
          </p:cNvPr>
          <p:cNvCxnSpPr>
            <a:cxnSpLocks/>
          </p:cNvCxnSpPr>
          <p:nvPr/>
        </p:nvCxnSpPr>
        <p:spPr>
          <a:xfrm flipV="1">
            <a:off x="2053359" y="5786985"/>
            <a:ext cx="905256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 name="Rectangle 7">
            <a:hlinkClick r:id="rId33" action="ppaction://hlinksldjump"/>
            <a:extLst>
              <a:ext uri="{FF2B5EF4-FFF2-40B4-BE49-F238E27FC236}">
                <a16:creationId xmlns:a16="http://schemas.microsoft.com/office/drawing/2014/main" id="{AD3C91A2-C074-F570-0CEA-A66FC48FFE1F}"/>
              </a:ext>
            </a:extLst>
          </p:cNvPr>
          <p:cNvSpPr/>
          <p:nvPr>
            <p:custDataLst>
              <p:tags r:id="rId18"/>
            </p:custDataLst>
          </p:nvPr>
        </p:nvSpPr>
        <p:spPr>
          <a:xfrm>
            <a:off x="1437155" y="3371165"/>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VA Investigator Distribution Analysis</a:t>
            </a:r>
          </a:p>
        </p:txBody>
      </p:sp>
      <p:sp>
        <p:nvSpPr>
          <p:cNvPr id="9" name="Rectangle 8">
            <a:hlinkClick r:id="rId37" action="ppaction://hlinksldjump"/>
            <a:extLst>
              <a:ext uri="{FF2B5EF4-FFF2-40B4-BE49-F238E27FC236}">
                <a16:creationId xmlns:a16="http://schemas.microsoft.com/office/drawing/2014/main" id="{F580796C-89F3-4202-A5CC-C8B238E3AF68}"/>
              </a:ext>
            </a:extLst>
          </p:cNvPr>
          <p:cNvSpPr/>
          <p:nvPr>
            <p:custDataLst>
              <p:tags r:id="rId19"/>
            </p:custDataLst>
          </p:nvPr>
        </p:nvSpPr>
        <p:spPr>
          <a:xfrm>
            <a:off x="1416338" y="2939593"/>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Suicide Prevention Research Impact Network (SPRINT) Analysis </a:t>
            </a:r>
          </a:p>
        </p:txBody>
      </p:sp>
      <p:sp>
        <p:nvSpPr>
          <p:cNvPr id="11" name="Rectangle 10">
            <a:hlinkClick r:id="rId38" action="ppaction://hlinksldjump"/>
            <a:extLst>
              <a:ext uri="{FF2B5EF4-FFF2-40B4-BE49-F238E27FC236}">
                <a16:creationId xmlns:a16="http://schemas.microsoft.com/office/drawing/2014/main" id="{C4C77EAA-891B-1BC5-6B98-0D2591FEA775}"/>
              </a:ext>
            </a:extLst>
          </p:cNvPr>
          <p:cNvSpPr/>
          <p:nvPr>
            <p:custDataLst>
              <p:tags r:id="rId20"/>
            </p:custDataLst>
          </p:nvPr>
        </p:nvSpPr>
        <p:spPr>
          <a:xfrm>
            <a:off x="1416338" y="2488598"/>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VA Project Distribution Analysis</a:t>
            </a:r>
          </a:p>
        </p:txBody>
      </p:sp>
      <p:cxnSp>
        <p:nvCxnSpPr>
          <p:cNvPr id="13" name="Straight Connector 12">
            <a:extLst>
              <a:ext uri="{FF2B5EF4-FFF2-40B4-BE49-F238E27FC236}">
                <a16:creationId xmlns:a16="http://schemas.microsoft.com/office/drawing/2014/main" id="{55EBDD96-4192-FE1C-1A27-C32F21A0ABDF}"/>
              </a:ext>
            </a:extLst>
          </p:cNvPr>
          <p:cNvCxnSpPr>
            <a:cxnSpLocks/>
          </p:cNvCxnSpPr>
          <p:nvPr/>
        </p:nvCxnSpPr>
        <p:spPr>
          <a:xfrm flipV="1">
            <a:off x="4276436" y="2684485"/>
            <a:ext cx="6820447"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96566B-6EDD-5DC8-1EB2-B99BAE12AF1D}"/>
              </a:ext>
            </a:extLst>
          </p:cNvPr>
          <p:cNvCxnSpPr>
            <a:cxnSpLocks/>
          </p:cNvCxnSpPr>
          <p:nvPr/>
        </p:nvCxnSpPr>
        <p:spPr>
          <a:xfrm>
            <a:off x="6712435" y="3134204"/>
            <a:ext cx="438912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980683E-FB3E-6134-7B04-061D1DBD0364}"/>
              </a:ext>
            </a:extLst>
          </p:cNvPr>
          <p:cNvCxnSpPr>
            <a:cxnSpLocks/>
          </p:cNvCxnSpPr>
          <p:nvPr/>
        </p:nvCxnSpPr>
        <p:spPr>
          <a:xfrm>
            <a:off x="4724400" y="3572474"/>
            <a:ext cx="6400800" cy="1"/>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D85064F-7D9F-EE5A-2DCF-37ABC0B756B1}"/>
              </a:ext>
            </a:extLst>
          </p:cNvPr>
          <p:cNvCxnSpPr>
            <a:cxnSpLocks/>
          </p:cNvCxnSpPr>
          <p:nvPr/>
        </p:nvCxnSpPr>
        <p:spPr>
          <a:xfrm>
            <a:off x="3609000" y="4017623"/>
            <a:ext cx="749808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6" name="Rectangle 45">
            <a:hlinkClick r:id="rId39" action="ppaction://hlinksldjump"/>
            <a:extLst>
              <a:ext uri="{FF2B5EF4-FFF2-40B4-BE49-F238E27FC236}">
                <a16:creationId xmlns:a16="http://schemas.microsoft.com/office/drawing/2014/main" id="{59994B8E-8FA0-270A-7B1A-272CBB88324F}"/>
              </a:ext>
            </a:extLst>
          </p:cNvPr>
          <p:cNvSpPr/>
          <p:nvPr>
            <p:custDataLst>
              <p:tags r:id="rId21"/>
            </p:custDataLst>
          </p:nvPr>
        </p:nvSpPr>
        <p:spPr>
          <a:xfrm>
            <a:off x="1416338" y="3823235"/>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Grant Thematic Analysis</a:t>
            </a:r>
          </a:p>
        </p:txBody>
      </p:sp>
      <p:sp>
        <p:nvSpPr>
          <p:cNvPr id="20" name="Rectangle 19">
            <a:hlinkClick r:id="rId31" action="ppaction://hlinksldjump"/>
            <a:extLst>
              <a:ext uri="{FF2B5EF4-FFF2-40B4-BE49-F238E27FC236}">
                <a16:creationId xmlns:a16="http://schemas.microsoft.com/office/drawing/2014/main" id="{5E3F5931-5CE6-137D-A1DA-A3458EAF8905}"/>
              </a:ext>
            </a:extLst>
          </p:cNvPr>
          <p:cNvSpPr/>
          <p:nvPr>
            <p:custDataLst>
              <p:tags r:id="rId22"/>
            </p:custDataLst>
          </p:nvPr>
        </p:nvSpPr>
        <p:spPr>
          <a:xfrm>
            <a:off x="962296" y="4268303"/>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2.6</a:t>
            </a:r>
          </a:p>
        </p:txBody>
      </p:sp>
      <p:cxnSp>
        <p:nvCxnSpPr>
          <p:cNvPr id="21" name="Straight Connector 20">
            <a:extLst>
              <a:ext uri="{FF2B5EF4-FFF2-40B4-BE49-F238E27FC236}">
                <a16:creationId xmlns:a16="http://schemas.microsoft.com/office/drawing/2014/main" id="{97D6B8C9-D5FF-4281-2936-46507E939FE7}"/>
              </a:ext>
            </a:extLst>
          </p:cNvPr>
          <p:cNvCxnSpPr>
            <a:cxnSpLocks/>
          </p:cNvCxnSpPr>
          <p:nvPr/>
        </p:nvCxnSpPr>
        <p:spPr>
          <a:xfrm>
            <a:off x="4878572" y="4465224"/>
            <a:ext cx="621792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2" name="Rectangle 21">
            <a:hlinkClick r:id="rId40" action="ppaction://hlinksldjump"/>
            <a:extLst>
              <a:ext uri="{FF2B5EF4-FFF2-40B4-BE49-F238E27FC236}">
                <a16:creationId xmlns:a16="http://schemas.microsoft.com/office/drawing/2014/main" id="{6160272F-6F54-A456-FC04-DD34A60E5F6C}"/>
              </a:ext>
            </a:extLst>
          </p:cNvPr>
          <p:cNvSpPr/>
          <p:nvPr>
            <p:custDataLst>
              <p:tags r:id="rId23"/>
            </p:custDataLst>
          </p:nvPr>
        </p:nvSpPr>
        <p:spPr>
          <a:xfrm>
            <a:off x="1413290" y="4259099"/>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VA Medical Center Distribution Analysis</a:t>
            </a:r>
          </a:p>
        </p:txBody>
      </p:sp>
      <p:sp>
        <p:nvSpPr>
          <p:cNvPr id="24" name="Rectangle 23">
            <a:hlinkClick r:id="rId31" action="ppaction://hlinksldjump"/>
            <a:extLst>
              <a:ext uri="{FF2B5EF4-FFF2-40B4-BE49-F238E27FC236}">
                <a16:creationId xmlns:a16="http://schemas.microsoft.com/office/drawing/2014/main" id="{1495B1A5-98E1-FE54-947F-D25B4FD8031D}"/>
              </a:ext>
            </a:extLst>
          </p:cNvPr>
          <p:cNvSpPr/>
          <p:nvPr>
            <p:custDataLst>
              <p:tags r:id="rId24"/>
            </p:custDataLst>
          </p:nvPr>
        </p:nvSpPr>
        <p:spPr>
          <a:xfrm>
            <a:off x="957938" y="4699382"/>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2.7</a:t>
            </a:r>
          </a:p>
        </p:txBody>
      </p:sp>
      <p:cxnSp>
        <p:nvCxnSpPr>
          <p:cNvPr id="25" name="Straight Connector 24">
            <a:extLst>
              <a:ext uri="{FF2B5EF4-FFF2-40B4-BE49-F238E27FC236}">
                <a16:creationId xmlns:a16="http://schemas.microsoft.com/office/drawing/2014/main" id="{BB32FA31-6B45-6D08-832F-4C108122CA20}"/>
              </a:ext>
            </a:extLst>
          </p:cNvPr>
          <p:cNvCxnSpPr>
            <a:cxnSpLocks/>
          </p:cNvCxnSpPr>
          <p:nvPr/>
        </p:nvCxnSpPr>
        <p:spPr>
          <a:xfrm>
            <a:off x="5261867" y="4905012"/>
            <a:ext cx="585216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6" name="Rectangle 25">
            <a:hlinkClick r:id="rId41" action="ppaction://hlinksldjump"/>
            <a:extLst>
              <a:ext uri="{FF2B5EF4-FFF2-40B4-BE49-F238E27FC236}">
                <a16:creationId xmlns:a16="http://schemas.microsoft.com/office/drawing/2014/main" id="{591D5D2C-8590-22CF-4C91-60D0B72539CA}"/>
              </a:ext>
            </a:extLst>
          </p:cNvPr>
          <p:cNvSpPr/>
          <p:nvPr>
            <p:custDataLst>
              <p:tags r:id="rId25"/>
            </p:custDataLst>
          </p:nvPr>
        </p:nvSpPr>
        <p:spPr>
          <a:xfrm>
            <a:off x="1408932" y="4699322"/>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Analysis of Relevant Research Beyond the VA</a:t>
            </a:r>
          </a:p>
        </p:txBody>
      </p:sp>
      <p:sp>
        <p:nvSpPr>
          <p:cNvPr id="10" name="TextBox 9">
            <a:extLst>
              <a:ext uri="{FF2B5EF4-FFF2-40B4-BE49-F238E27FC236}">
                <a16:creationId xmlns:a16="http://schemas.microsoft.com/office/drawing/2014/main" id="{58AA891F-1B48-B5DB-7E8B-02DF2E83C663}"/>
              </a:ext>
            </a:extLst>
          </p:cNvPr>
          <p:cNvSpPr txBox="1"/>
          <p:nvPr/>
        </p:nvSpPr>
        <p:spPr>
          <a:xfrm>
            <a:off x="11129506" y="1224172"/>
            <a:ext cx="617980" cy="307777"/>
          </a:xfrm>
          <a:prstGeom prst="rect">
            <a:avLst/>
          </a:prstGeom>
          <a:noFill/>
        </p:spPr>
        <p:txBody>
          <a:bodyPr wrap="square" lIns="91440" tIns="45720" rIns="91440" bIns="45720" rtlCol="0" anchor="t">
            <a:spAutoFit/>
          </a:bodyPr>
          <a:lstStyle/>
          <a:p>
            <a:r>
              <a:rPr lang="en-US" sz="1400" b="1"/>
              <a:t>3 – 5</a:t>
            </a:r>
          </a:p>
        </p:txBody>
      </p:sp>
      <p:sp>
        <p:nvSpPr>
          <p:cNvPr id="15" name="TextBox 14">
            <a:extLst>
              <a:ext uri="{FF2B5EF4-FFF2-40B4-BE49-F238E27FC236}">
                <a16:creationId xmlns:a16="http://schemas.microsoft.com/office/drawing/2014/main" id="{28955D84-E13C-CA9F-E1EF-BB71F136D2AB}"/>
              </a:ext>
            </a:extLst>
          </p:cNvPr>
          <p:cNvSpPr txBox="1"/>
          <p:nvPr/>
        </p:nvSpPr>
        <p:spPr>
          <a:xfrm>
            <a:off x="11129506" y="1655018"/>
            <a:ext cx="796935" cy="307777"/>
          </a:xfrm>
          <a:prstGeom prst="rect">
            <a:avLst/>
          </a:prstGeom>
          <a:noFill/>
        </p:spPr>
        <p:txBody>
          <a:bodyPr wrap="square" lIns="91440" tIns="45720" rIns="91440" bIns="45720" rtlCol="0" anchor="t">
            <a:spAutoFit/>
          </a:bodyPr>
          <a:lstStyle/>
          <a:p>
            <a:r>
              <a:rPr lang="en-US" sz="1400" b="1" dirty="0"/>
              <a:t>6 – 78  </a:t>
            </a:r>
          </a:p>
        </p:txBody>
      </p:sp>
      <p:sp>
        <p:nvSpPr>
          <p:cNvPr id="18" name="TextBox 17">
            <a:extLst>
              <a:ext uri="{FF2B5EF4-FFF2-40B4-BE49-F238E27FC236}">
                <a16:creationId xmlns:a16="http://schemas.microsoft.com/office/drawing/2014/main" id="{B8863535-C863-2106-EBE1-50329DC8E43E}"/>
              </a:ext>
            </a:extLst>
          </p:cNvPr>
          <p:cNvSpPr txBox="1"/>
          <p:nvPr/>
        </p:nvSpPr>
        <p:spPr>
          <a:xfrm>
            <a:off x="11140215" y="2070116"/>
            <a:ext cx="686646" cy="307777"/>
          </a:xfrm>
          <a:prstGeom prst="rect">
            <a:avLst/>
          </a:prstGeom>
          <a:noFill/>
        </p:spPr>
        <p:txBody>
          <a:bodyPr wrap="square" lIns="91440" tIns="45720" rIns="91440" bIns="45720" rtlCol="0" anchor="t">
            <a:spAutoFit/>
          </a:bodyPr>
          <a:lstStyle/>
          <a:p>
            <a:r>
              <a:rPr lang="en-US" sz="1400" b="1"/>
              <a:t>6 - 7</a:t>
            </a:r>
          </a:p>
        </p:txBody>
      </p:sp>
      <p:sp>
        <p:nvSpPr>
          <p:cNvPr id="27" name="TextBox 26">
            <a:extLst>
              <a:ext uri="{FF2B5EF4-FFF2-40B4-BE49-F238E27FC236}">
                <a16:creationId xmlns:a16="http://schemas.microsoft.com/office/drawing/2014/main" id="{BD0429E0-19D2-EF0E-E7C0-2252CCE5F887}"/>
              </a:ext>
            </a:extLst>
          </p:cNvPr>
          <p:cNvSpPr txBox="1"/>
          <p:nvPr/>
        </p:nvSpPr>
        <p:spPr>
          <a:xfrm>
            <a:off x="11126961" y="2966474"/>
            <a:ext cx="854971" cy="307777"/>
          </a:xfrm>
          <a:prstGeom prst="rect">
            <a:avLst/>
          </a:prstGeom>
          <a:noFill/>
        </p:spPr>
        <p:txBody>
          <a:bodyPr wrap="square" lIns="91440" tIns="45720" rIns="91440" bIns="45720" rtlCol="0" anchor="t">
            <a:spAutoFit/>
          </a:bodyPr>
          <a:lstStyle/>
          <a:p>
            <a:r>
              <a:rPr lang="en-US" sz="1400" b="1"/>
              <a:t>31 – 37 </a:t>
            </a:r>
          </a:p>
        </p:txBody>
      </p:sp>
      <p:sp>
        <p:nvSpPr>
          <p:cNvPr id="29" name="TextBox 28">
            <a:extLst>
              <a:ext uri="{FF2B5EF4-FFF2-40B4-BE49-F238E27FC236}">
                <a16:creationId xmlns:a16="http://schemas.microsoft.com/office/drawing/2014/main" id="{968FD487-B412-CE2F-5387-002C08C3359F}"/>
              </a:ext>
            </a:extLst>
          </p:cNvPr>
          <p:cNvSpPr txBox="1"/>
          <p:nvPr/>
        </p:nvSpPr>
        <p:spPr>
          <a:xfrm>
            <a:off x="11126961" y="3388555"/>
            <a:ext cx="854971" cy="307777"/>
          </a:xfrm>
          <a:prstGeom prst="rect">
            <a:avLst/>
          </a:prstGeom>
          <a:noFill/>
        </p:spPr>
        <p:txBody>
          <a:bodyPr wrap="square" lIns="91440" tIns="45720" rIns="91440" bIns="45720" rtlCol="0" anchor="t">
            <a:spAutoFit/>
          </a:bodyPr>
          <a:lstStyle/>
          <a:p>
            <a:r>
              <a:rPr lang="en-US" sz="1400" b="1" dirty="0"/>
              <a:t>38 – 56 </a:t>
            </a:r>
          </a:p>
        </p:txBody>
      </p:sp>
      <p:sp>
        <p:nvSpPr>
          <p:cNvPr id="31" name="TextBox 30">
            <a:extLst>
              <a:ext uri="{FF2B5EF4-FFF2-40B4-BE49-F238E27FC236}">
                <a16:creationId xmlns:a16="http://schemas.microsoft.com/office/drawing/2014/main" id="{02F0D809-F47D-724E-A784-9A849B02F00D}"/>
              </a:ext>
            </a:extLst>
          </p:cNvPr>
          <p:cNvSpPr txBox="1"/>
          <p:nvPr/>
        </p:nvSpPr>
        <p:spPr>
          <a:xfrm>
            <a:off x="11126961" y="3838716"/>
            <a:ext cx="854971" cy="307777"/>
          </a:xfrm>
          <a:prstGeom prst="rect">
            <a:avLst/>
          </a:prstGeom>
          <a:noFill/>
        </p:spPr>
        <p:txBody>
          <a:bodyPr wrap="square" lIns="91440" tIns="45720" rIns="91440" bIns="45720" rtlCol="0" anchor="t">
            <a:spAutoFit/>
          </a:bodyPr>
          <a:lstStyle/>
          <a:p>
            <a:r>
              <a:rPr lang="en-US" sz="1400" b="1" dirty="0"/>
              <a:t>57 – 64 </a:t>
            </a:r>
          </a:p>
        </p:txBody>
      </p:sp>
      <p:sp>
        <p:nvSpPr>
          <p:cNvPr id="33" name="TextBox 32">
            <a:extLst>
              <a:ext uri="{FF2B5EF4-FFF2-40B4-BE49-F238E27FC236}">
                <a16:creationId xmlns:a16="http://schemas.microsoft.com/office/drawing/2014/main" id="{994E51A0-905C-F862-79FE-5F02D3EA4DB9}"/>
              </a:ext>
            </a:extLst>
          </p:cNvPr>
          <p:cNvSpPr txBox="1"/>
          <p:nvPr/>
        </p:nvSpPr>
        <p:spPr>
          <a:xfrm>
            <a:off x="11126962" y="2499555"/>
            <a:ext cx="854971" cy="307777"/>
          </a:xfrm>
          <a:prstGeom prst="rect">
            <a:avLst/>
          </a:prstGeom>
          <a:noFill/>
        </p:spPr>
        <p:txBody>
          <a:bodyPr wrap="square" lIns="91440" tIns="45720" rIns="91440" bIns="45720" rtlCol="0" anchor="t">
            <a:spAutoFit/>
          </a:bodyPr>
          <a:lstStyle/>
          <a:p>
            <a:r>
              <a:rPr lang="en-US" sz="1400" b="1"/>
              <a:t>8 – 30</a:t>
            </a:r>
          </a:p>
        </p:txBody>
      </p:sp>
      <p:sp>
        <p:nvSpPr>
          <p:cNvPr id="35" name="TextBox 34">
            <a:extLst>
              <a:ext uri="{FF2B5EF4-FFF2-40B4-BE49-F238E27FC236}">
                <a16:creationId xmlns:a16="http://schemas.microsoft.com/office/drawing/2014/main" id="{EE775D3B-4846-C46B-277C-E89A1BCCE346}"/>
              </a:ext>
            </a:extLst>
          </p:cNvPr>
          <p:cNvSpPr txBox="1"/>
          <p:nvPr/>
        </p:nvSpPr>
        <p:spPr>
          <a:xfrm>
            <a:off x="11123913" y="4283724"/>
            <a:ext cx="854971" cy="307777"/>
          </a:xfrm>
          <a:prstGeom prst="rect">
            <a:avLst/>
          </a:prstGeom>
          <a:noFill/>
        </p:spPr>
        <p:txBody>
          <a:bodyPr wrap="square" lIns="91440" tIns="45720" rIns="91440" bIns="45720" rtlCol="0" anchor="t">
            <a:spAutoFit/>
          </a:bodyPr>
          <a:lstStyle/>
          <a:p>
            <a:r>
              <a:rPr lang="en-US" sz="1400" b="1" dirty="0"/>
              <a:t>65 – 69</a:t>
            </a:r>
          </a:p>
        </p:txBody>
      </p:sp>
      <p:sp>
        <p:nvSpPr>
          <p:cNvPr id="37" name="TextBox 36">
            <a:extLst>
              <a:ext uri="{FF2B5EF4-FFF2-40B4-BE49-F238E27FC236}">
                <a16:creationId xmlns:a16="http://schemas.microsoft.com/office/drawing/2014/main" id="{B3063AB4-2C72-C534-D3C3-EC7A64DD1F89}"/>
              </a:ext>
            </a:extLst>
          </p:cNvPr>
          <p:cNvSpPr txBox="1"/>
          <p:nvPr/>
        </p:nvSpPr>
        <p:spPr>
          <a:xfrm>
            <a:off x="11119555" y="4714804"/>
            <a:ext cx="854971" cy="307777"/>
          </a:xfrm>
          <a:prstGeom prst="rect">
            <a:avLst/>
          </a:prstGeom>
          <a:noFill/>
        </p:spPr>
        <p:txBody>
          <a:bodyPr wrap="square" lIns="91440" tIns="45720" rIns="91440" bIns="45720" rtlCol="0" anchor="t">
            <a:spAutoFit/>
          </a:bodyPr>
          <a:lstStyle/>
          <a:p>
            <a:r>
              <a:rPr lang="en-US" sz="1400" b="1" dirty="0"/>
              <a:t>70 – 78</a:t>
            </a:r>
          </a:p>
        </p:txBody>
      </p:sp>
      <p:sp>
        <p:nvSpPr>
          <p:cNvPr id="39" name="TextBox 38">
            <a:extLst>
              <a:ext uri="{FF2B5EF4-FFF2-40B4-BE49-F238E27FC236}">
                <a16:creationId xmlns:a16="http://schemas.microsoft.com/office/drawing/2014/main" id="{6C75BFEB-401F-3B48-3AC8-ED123D626BA3}"/>
              </a:ext>
            </a:extLst>
          </p:cNvPr>
          <p:cNvSpPr txBox="1"/>
          <p:nvPr/>
        </p:nvSpPr>
        <p:spPr>
          <a:xfrm>
            <a:off x="11140215" y="5188451"/>
            <a:ext cx="854971" cy="307777"/>
          </a:xfrm>
          <a:prstGeom prst="rect">
            <a:avLst/>
          </a:prstGeom>
          <a:noFill/>
        </p:spPr>
        <p:txBody>
          <a:bodyPr wrap="square" lIns="91440" tIns="45720" rIns="91440" bIns="45720" rtlCol="0" anchor="t">
            <a:spAutoFit/>
          </a:bodyPr>
          <a:lstStyle/>
          <a:p>
            <a:r>
              <a:rPr lang="en-US" sz="1400" b="1" dirty="0"/>
              <a:t>79 – 84  </a:t>
            </a:r>
          </a:p>
        </p:txBody>
      </p:sp>
      <p:sp>
        <p:nvSpPr>
          <p:cNvPr id="41" name="TextBox 40">
            <a:extLst>
              <a:ext uri="{FF2B5EF4-FFF2-40B4-BE49-F238E27FC236}">
                <a16:creationId xmlns:a16="http://schemas.microsoft.com/office/drawing/2014/main" id="{4068653A-B795-99D5-3088-3CA4274B674B}"/>
              </a:ext>
            </a:extLst>
          </p:cNvPr>
          <p:cNvSpPr txBox="1"/>
          <p:nvPr/>
        </p:nvSpPr>
        <p:spPr>
          <a:xfrm>
            <a:off x="11140215" y="5633705"/>
            <a:ext cx="854971" cy="307777"/>
          </a:xfrm>
          <a:prstGeom prst="rect">
            <a:avLst/>
          </a:prstGeom>
          <a:noFill/>
        </p:spPr>
        <p:txBody>
          <a:bodyPr wrap="square" lIns="91440" tIns="45720" rIns="91440" bIns="45720" rtlCol="0" anchor="t">
            <a:spAutoFit/>
          </a:bodyPr>
          <a:lstStyle/>
          <a:p>
            <a:r>
              <a:rPr lang="en-US" sz="1400" b="1" dirty="0"/>
              <a:t>85 – 130</a:t>
            </a:r>
          </a:p>
        </p:txBody>
      </p:sp>
    </p:spTree>
    <p:custDataLst>
      <p:tags r:id="rId1"/>
    </p:custDataLst>
    <p:extLst>
      <p:ext uri="{BB962C8B-B14F-4D97-AF65-F5344CB8AC3E}">
        <p14:creationId xmlns:p14="http://schemas.microsoft.com/office/powerpoint/2010/main" val="166649962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4449657-4BED-4F0B-890A-130D48296FB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B8AFAB5-B382-4886-933F-9D3BD7B1C0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66" name="Rectangle 165">
            <a:hlinkClick r:id="" action="ppaction://noaction"/>
            <a:extLst>
              <a:ext uri="{FF2B5EF4-FFF2-40B4-BE49-F238E27FC236}">
                <a16:creationId xmlns:a16="http://schemas.microsoft.com/office/drawing/2014/main" id="{0C2D2D5B-3C60-4E03-8641-6EAE147C0DED}"/>
              </a:ext>
            </a:extLst>
          </p:cNvPr>
          <p:cNvSpPr/>
          <p:nvPr>
            <p:custDataLst>
              <p:tags r:id="rId2"/>
            </p:custDataLst>
          </p:nvPr>
        </p:nvSpPr>
        <p:spPr>
          <a:xfrm>
            <a:off x="6322129" y="3614265"/>
            <a:ext cx="65" cy="40011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76200" rIns="0" bIns="762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1" name="Rectangle 50">
            <a:hlinkClick r:id="" action="ppaction://noaction"/>
            <a:extLst>
              <a:ext uri="{FF2B5EF4-FFF2-40B4-BE49-F238E27FC236}">
                <a16:creationId xmlns:a16="http://schemas.microsoft.com/office/drawing/2014/main" id="{14300FDC-D6FD-9E6A-3596-71F9E3FCA72C}"/>
              </a:ext>
            </a:extLst>
          </p:cNvPr>
          <p:cNvSpPr/>
          <p:nvPr>
            <p:custDataLst>
              <p:tags r:id="rId3"/>
            </p:custDataLst>
          </p:nvPr>
        </p:nvSpPr>
        <p:spPr>
          <a:xfrm>
            <a:off x="6334829" y="2233210"/>
            <a:ext cx="65" cy="40011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76200" rIns="0" bIns="762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ADB5E8DF-A9BA-7B06-C1EC-212DB5534FB1}"/>
              </a:ext>
            </a:extLst>
          </p:cNvPr>
          <p:cNvSpPr txBox="1">
            <a:spLocks/>
          </p:cNvSpPr>
          <p:nvPr/>
        </p:nvSpPr>
        <p:spPr>
          <a:xfrm>
            <a:off x="837007" y="136525"/>
            <a:ext cx="5717840" cy="6183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bg1"/>
                </a:solidFill>
                <a:latin typeface="+mj-lt"/>
                <a:ea typeface="+mj-ea"/>
                <a:cs typeface="+mj-cs"/>
              </a:defRPr>
            </a:lvl1pPr>
          </a:lstStyle>
          <a:p>
            <a:r>
              <a:rPr lang="en-US" sz="2800"/>
              <a:t>SECTION | Methods</a:t>
            </a:r>
          </a:p>
        </p:txBody>
      </p:sp>
      <p:sp>
        <p:nvSpPr>
          <p:cNvPr id="13" name="TextBox 12">
            <a:extLst>
              <a:ext uri="{FF2B5EF4-FFF2-40B4-BE49-F238E27FC236}">
                <a16:creationId xmlns:a16="http://schemas.microsoft.com/office/drawing/2014/main" id="{690A482B-DD57-E7BA-2572-178923FD9BE9}"/>
              </a:ext>
            </a:extLst>
          </p:cNvPr>
          <p:cNvSpPr txBox="1"/>
          <p:nvPr/>
        </p:nvSpPr>
        <p:spPr>
          <a:xfrm>
            <a:off x="837007" y="917725"/>
            <a:ext cx="10627283" cy="2677656"/>
          </a:xfrm>
          <a:prstGeom prst="rect">
            <a:avLst/>
          </a:prstGeom>
          <a:noFill/>
        </p:spPr>
        <p:txBody>
          <a:bodyPr wrap="square" rtlCol="0">
            <a:spAutoFit/>
          </a:bodyPr>
          <a:lstStyle/>
          <a:p>
            <a:r>
              <a:rPr lang="en-US" sz="2400" b="1" dirty="0">
                <a:solidFill>
                  <a:srgbClr val="1E4E79"/>
                </a:solidFill>
              </a:rPr>
              <a:t>METHODS CONTENTS</a:t>
            </a:r>
          </a:p>
          <a:p>
            <a:pPr marL="285750" indent="-285750">
              <a:buFont typeface="Arial" panose="020B0604020202020204" pitchFamily="34" charset="0"/>
              <a:buChar char="•"/>
            </a:pPr>
            <a:r>
              <a:rPr lang="en-US" sz="2400" b="1" u="sng" dirty="0"/>
              <a:t>Data Analysis | </a:t>
            </a:r>
            <a:r>
              <a:rPr lang="en-US" sz="2400" i="1" u="sng" dirty="0"/>
              <a:t>Page 81</a:t>
            </a:r>
            <a:endParaRPr lang="en-US" sz="2400" u="sng" dirty="0"/>
          </a:p>
          <a:p>
            <a:pPr lvl="1"/>
            <a:r>
              <a:rPr lang="en-US" sz="2400" i="1" dirty="0"/>
              <a:t>Tools and methods utilized to perform the data analysis</a:t>
            </a:r>
            <a:endParaRPr lang="en-US" sz="2400" i="1" u="sng" dirty="0"/>
          </a:p>
          <a:p>
            <a:pPr marL="285750" indent="-285750">
              <a:buFont typeface="Arial" panose="020B0604020202020204" pitchFamily="34" charset="0"/>
              <a:buChar char="•"/>
            </a:pPr>
            <a:r>
              <a:rPr lang="en-US" sz="2400" b="1" u="sng" dirty="0"/>
              <a:t>RAFT to VAIRRS and RAFT to SPRINT API Matching | </a:t>
            </a:r>
            <a:r>
              <a:rPr lang="en-US" sz="2400" i="1" u="sng" dirty="0"/>
              <a:t>Pages 82 – 83</a:t>
            </a:r>
          </a:p>
          <a:p>
            <a:pPr lvl="1"/>
            <a:r>
              <a:rPr lang="en-US" sz="2400" i="1" dirty="0"/>
              <a:t>Methods used to match RAFT and VAIRRS projects and results of matching</a:t>
            </a:r>
            <a:endParaRPr lang="en-US" sz="2400" i="1" u="sng" dirty="0"/>
          </a:p>
          <a:p>
            <a:pPr marL="342900" indent="-342900">
              <a:buFont typeface="Arial" panose="020B0604020202020204" pitchFamily="34" charset="0"/>
              <a:buChar char="•"/>
            </a:pPr>
            <a:r>
              <a:rPr lang="en-US" sz="2400" b="1" u="sng" dirty="0"/>
              <a:t>Dimensions Data Extraction | </a:t>
            </a:r>
            <a:r>
              <a:rPr lang="en-US" sz="2400" i="1" u="sng" dirty="0"/>
              <a:t>Page 84</a:t>
            </a:r>
            <a:endParaRPr lang="en-US" sz="2400" u="sng" dirty="0"/>
          </a:p>
          <a:p>
            <a:pPr lvl="1"/>
            <a:r>
              <a:rPr lang="en-US" sz="2400" i="1" dirty="0"/>
              <a:t>Process and parameters used to extract data from Dimensions (</a:t>
            </a:r>
            <a:r>
              <a:rPr lang="en-US" sz="2400" i="1" dirty="0">
                <a:hlinkClick r:id="rId7"/>
              </a:rPr>
              <a:t>va.dimensions.ai</a:t>
            </a:r>
            <a:r>
              <a:rPr lang="en-US" sz="2400" i="1" dirty="0"/>
              <a:t>) </a:t>
            </a:r>
            <a:endParaRPr lang="en-US" sz="700" i="1" dirty="0"/>
          </a:p>
        </p:txBody>
      </p:sp>
      <p:sp>
        <p:nvSpPr>
          <p:cNvPr id="5" name="Rectangle 4">
            <a:hlinkClick r:id="" action="ppaction://noaction"/>
            <a:extLst>
              <a:ext uri="{FF2B5EF4-FFF2-40B4-BE49-F238E27FC236}">
                <a16:creationId xmlns:a16="http://schemas.microsoft.com/office/drawing/2014/main" id="{DE3C4E5C-1BBA-20FD-EAF1-32F5565784F4}"/>
              </a:ext>
            </a:extLst>
          </p:cNvPr>
          <p:cNvSpPr/>
          <p:nvPr>
            <p:custDataLst>
              <p:tags r:id="rId4"/>
            </p:custDataLst>
          </p:nvPr>
        </p:nvSpPr>
        <p:spPr>
          <a:xfrm>
            <a:off x="6322129" y="3614265"/>
            <a:ext cx="65" cy="40011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76200" rIns="0" bIns="762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Rectangle 5">
            <a:hlinkClick r:id="" action="ppaction://noaction"/>
            <a:extLst>
              <a:ext uri="{FF2B5EF4-FFF2-40B4-BE49-F238E27FC236}">
                <a16:creationId xmlns:a16="http://schemas.microsoft.com/office/drawing/2014/main" id="{FF13D7BF-5F08-3BF6-0D01-D0E8E7B335D4}"/>
              </a:ext>
            </a:extLst>
          </p:cNvPr>
          <p:cNvSpPr/>
          <p:nvPr>
            <p:custDataLst>
              <p:tags r:id="rId5"/>
            </p:custDataLst>
          </p:nvPr>
        </p:nvSpPr>
        <p:spPr>
          <a:xfrm>
            <a:off x="6334829" y="2233210"/>
            <a:ext cx="65" cy="40011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76200" rIns="0" bIns="762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6349484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23E3FBCA-9272-DBA8-CF5F-A156DBF0D9BE}"/>
              </a:ext>
            </a:extLst>
          </p:cNvPr>
          <p:cNvSpPr/>
          <p:nvPr/>
        </p:nvSpPr>
        <p:spPr>
          <a:xfrm>
            <a:off x="1948981" y="2668026"/>
            <a:ext cx="3688520" cy="3263239"/>
          </a:xfrm>
          <a:prstGeom prst="homePlate">
            <a:avLst>
              <a:gd name="adj" fmla="val 35989"/>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a:cs typeface="Calibri"/>
              </a:rPr>
              <a:t>Data Cleaning</a:t>
            </a:r>
          </a:p>
          <a:p>
            <a:pPr marL="285750" indent="-285750">
              <a:buFont typeface="Arial"/>
              <a:buChar char="•"/>
            </a:pPr>
            <a:endParaRPr lang="en-US" sz="1400">
              <a:cs typeface="Calibri"/>
            </a:endParaRPr>
          </a:p>
          <a:p>
            <a:pPr marL="285750" indent="-285750">
              <a:buFont typeface="Arial"/>
              <a:buChar char="•"/>
            </a:pPr>
            <a:r>
              <a:rPr lang="en-US" sz="1400">
                <a:cs typeface="Calibri"/>
              </a:rPr>
              <a:t>Data was pulled from RAFT, VAIRRS, SPRINT API, and Dimensions</a:t>
            </a:r>
            <a:endParaRPr lang="en-US"/>
          </a:p>
          <a:p>
            <a:pPr marL="285750" indent="-285750">
              <a:buFont typeface="Arial"/>
              <a:buChar char="•"/>
            </a:pPr>
            <a:r>
              <a:rPr lang="en-US" sz="1400">
                <a:cs typeface="Calibri"/>
              </a:rPr>
              <a:t>R was utilized to clean and export the data for analysis</a:t>
            </a:r>
            <a:endParaRPr lang="en-US"/>
          </a:p>
        </p:txBody>
      </p:sp>
      <p:sp>
        <p:nvSpPr>
          <p:cNvPr id="23" name="Arrow: Chevron 22">
            <a:extLst>
              <a:ext uri="{FF2B5EF4-FFF2-40B4-BE49-F238E27FC236}">
                <a16:creationId xmlns:a16="http://schemas.microsoft.com/office/drawing/2014/main" id="{C636604E-E520-E482-E841-ACE9159E7AE1}"/>
              </a:ext>
            </a:extLst>
          </p:cNvPr>
          <p:cNvSpPr/>
          <p:nvPr/>
        </p:nvSpPr>
        <p:spPr>
          <a:xfrm>
            <a:off x="4632665" y="2675635"/>
            <a:ext cx="5053266" cy="3263238"/>
          </a:xfrm>
          <a:prstGeom prst="chevron">
            <a:avLst>
              <a:gd name="adj" fmla="val 35252"/>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a:solidFill>
                  <a:schemeClr val="bg1"/>
                </a:solidFill>
                <a:cs typeface="Calibri"/>
              </a:rPr>
              <a:t>Data Analysis and Visualization</a:t>
            </a:r>
          </a:p>
          <a:p>
            <a:pPr marL="285750" indent="-285750">
              <a:buFont typeface="Arial"/>
              <a:buChar char="•"/>
            </a:pPr>
            <a:endParaRPr lang="en-US" sz="1100">
              <a:solidFill>
                <a:schemeClr val="bg1"/>
              </a:solidFill>
              <a:cs typeface="Calibri"/>
            </a:endParaRPr>
          </a:p>
          <a:p>
            <a:pPr marL="285750" indent="-285750">
              <a:buFont typeface="Arial"/>
              <a:buChar char="•"/>
            </a:pPr>
            <a:r>
              <a:rPr lang="en-US" sz="1400">
                <a:solidFill>
                  <a:schemeClr val="bg1"/>
                </a:solidFill>
                <a:cs typeface="Calibri"/>
              </a:rPr>
              <a:t>R was utilized to further organize the data and provide insights into different areas of analysis</a:t>
            </a:r>
          </a:p>
          <a:p>
            <a:pPr marL="285750" indent="-285750">
              <a:buFont typeface="Arial"/>
              <a:buChar char="•"/>
            </a:pPr>
            <a:r>
              <a:rPr lang="en-US" sz="1400">
                <a:solidFill>
                  <a:schemeClr val="bg1"/>
                </a:solidFill>
                <a:cs typeface="Calibri"/>
              </a:rPr>
              <a:t>Excel was utilized to explore the data confirmed with R analyses</a:t>
            </a:r>
          </a:p>
          <a:p>
            <a:pPr marL="285750" indent="-285750">
              <a:buFont typeface="Arial"/>
              <a:buChar char="•"/>
            </a:pPr>
            <a:r>
              <a:rPr lang="en-US" sz="1400">
                <a:solidFill>
                  <a:schemeClr val="bg1"/>
                </a:solidFill>
                <a:cs typeface="Calibri"/>
              </a:rPr>
              <a:t>Both programs were utilized to create visualizations</a:t>
            </a:r>
            <a:r>
              <a:rPr lang="en-US" sz="1200">
                <a:solidFill>
                  <a:schemeClr val="bg1"/>
                </a:solidFill>
                <a:cs typeface="Calibri"/>
              </a:rPr>
              <a:t> </a:t>
            </a:r>
          </a:p>
        </p:txBody>
      </p:sp>
      <p:sp>
        <p:nvSpPr>
          <p:cNvPr id="8" name="Title 1">
            <a:extLst>
              <a:ext uri="{FF2B5EF4-FFF2-40B4-BE49-F238E27FC236}">
                <a16:creationId xmlns:a16="http://schemas.microsoft.com/office/drawing/2014/main" id="{91DE6857-0556-EAF2-6B2C-507877337ADA}"/>
              </a:ext>
            </a:extLst>
          </p:cNvPr>
          <p:cNvSpPr txBox="1">
            <a:spLocks/>
          </p:cNvSpPr>
          <p:nvPr/>
        </p:nvSpPr>
        <p:spPr>
          <a:xfrm>
            <a:off x="837007" y="136525"/>
            <a:ext cx="10515600" cy="6183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US"/>
              <a:t>Project Methodology</a:t>
            </a:r>
            <a:r>
              <a:rPr lang="en-US">
                <a:ea typeface="+mj-lt"/>
                <a:cs typeface="+mj-lt"/>
              </a:rPr>
              <a:t> | Data Analysis</a:t>
            </a:r>
            <a:endParaRPr lang="en-US">
              <a:cs typeface="Calibri Light"/>
            </a:endParaRPr>
          </a:p>
        </p:txBody>
      </p:sp>
      <p:sp>
        <p:nvSpPr>
          <p:cNvPr id="21" name="TextBox 20">
            <a:extLst>
              <a:ext uri="{FF2B5EF4-FFF2-40B4-BE49-F238E27FC236}">
                <a16:creationId xmlns:a16="http://schemas.microsoft.com/office/drawing/2014/main" id="{C3717CE1-77A5-9E2B-55E8-04B7F1B2EBDC}"/>
              </a:ext>
            </a:extLst>
          </p:cNvPr>
          <p:cNvSpPr txBox="1"/>
          <p:nvPr/>
        </p:nvSpPr>
        <p:spPr>
          <a:xfrm>
            <a:off x="509948" y="926734"/>
            <a:ext cx="11175671" cy="646331"/>
          </a:xfrm>
          <a:prstGeom prst="rect">
            <a:avLst/>
          </a:prstGeom>
          <a:noFill/>
        </p:spPr>
        <p:txBody>
          <a:bodyPr wrap="square" lIns="91440" tIns="45720" rIns="91440" bIns="45720" anchor="t">
            <a:spAutoFit/>
          </a:bodyPr>
          <a:lstStyle/>
          <a:p>
            <a:pPr>
              <a:defRPr/>
            </a:pPr>
            <a:r>
              <a:rPr lang="en-US" b="1" i="1">
                <a:cs typeface="Calibri"/>
              </a:rPr>
              <a:t>The R programming language and Microsoft Excel were utilized to clean, analyze, and visualize the Suicide Prevention AMP corpus</a:t>
            </a:r>
          </a:p>
        </p:txBody>
      </p:sp>
      <p:sp>
        <p:nvSpPr>
          <p:cNvPr id="2" name="Slide Number Placeholder 1">
            <a:extLst>
              <a:ext uri="{FF2B5EF4-FFF2-40B4-BE49-F238E27FC236}">
                <a16:creationId xmlns:a16="http://schemas.microsoft.com/office/drawing/2014/main" id="{8B2ADA0C-6B9E-CC8E-5CD7-5AB807DD44E6}"/>
              </a:ext>
            </a:extLst>
          </p:cNvPr>
          <p:cNvSpPr>
            <a:spLocks noGrp="1"/>
          </p:cNvSpPr>
          <p:nvPr>
            <p:ph type="sldNum" sz="quarter" idx="12"/>
          </p:nvPr>
        </p:nvSpPr>
        <p:spPr/>
        <p:txBody>
          <a:bodyPr/>
          <a:lstStyle/>
          <a:p>
            <a:fld id="{61ED25BF-8B08-481C-9175-42CBF3C8334C}" type="slidenum">
              <a:rPr lang="en-US" smtClean="0"/>
              <a:t>81</a:t>
            </a:fld>
            <a:endParaRPr lang="en-US"/>
          </a:p>
        </p:txBody>
      </p:sp>
      <p:cxnSp>
        <p:nvCxnSpPr>
          <p:cNvPr id="4" name="Straight Arrow Connector 3">
            <a:extLst>
              <a:ext uri="{FF2B5EF4-FFF2-40B4-BE49-F238E27FC236}">
                <a16:creationId xmlns:a16="http://schemas.microsoft.com/office/drawing/2014/main" id="{CD050938-2CE3-DDF4-4D12-8ACE54502F02}"/>
              </a:ext>
            </a:extLst>
          </p:cNvPr>
          <p:cNvCxnSpPr/>
          <p:nvPr/>
        </p:nvCxnSpPr>
        <p:spPr>
          <a:xfrm flipV="1">
            <a:off x="279817" y="1489765"/>
            <a:ext cx="11619874" cy="22485"/>
          </a:xfrm>
          <a:prstGeom prst="straightConnector1">
            <a:avLst/>
          </a:prstGeom>
          <a:ln w="12700">
            <a:solidFill>
              <a:srgbClr val="002F56"/>
            </a:solidFill>
          </a:ln>
        </p:spPr>
        <p:style>
          <a:lnRef idx="1">
            <a:schemeClr val="accent1"/>
          </a:lnRef>
          <a:fillRef idx="0">
            <a:schemeClr val="accent1"/>
          </a:fillRef>
          <a:effectRef idx="0">
            <a:schemeClr val="accent1"/>
          </a:effectRef>
          <a:fontRef idx="minor">
            <a:schemeClr val="tx1"/>
          </a:fontRef>
        </p:style>
      </p:cxnSp>
      <p:pic>
        <p:nvPicPr>
          <p:cNvPr id="5" name="Picture 9" descr="Logo&#10;&#10;Description automatically generated">
            <a:extLst>
              <a:ext uri="{FF2B5EF4-FFF2-40B4-BE49-F238E27FC236}">
                <a16:creationId xmlns:a16="http://schemas.microsoft.com/office/drawing/2014/main" id="{E70D77B1-6A20-A752-9BC0-879AA8F7F74E}"/>
              </a:ext>
            </a:extLst>
          </p:cNvPr>
          <p:cNvPicPr>
            <a:picLocks noChangeAspect="1"/>
          </p:cNvPicPr>
          <p:nvPr/>
        </p:nvPicPr>
        <p:blipFill>
          <a:blip r:embed="rId2"/>
          <a:stretch>
            <a:fillRect/>
          </a:stretch>
        </p:blipFill>
        <p:spPr>
          <a:xfrm>
            <a:off x="2562997" y="1648268"/>
            <a:ext cx="1230244" cy="922241"/>
          </a:xfrm>
          <a:prstGeom prst="rect">
            <a:avLst/>
          </a:prstGeom>
        </p:spPr>
      </p:pic>
      <p:pic>
        <p:nvPicPr>
          <p:cNvPr id="10" name="Picture 13" descr="Icon&#10;&#10;Description automatically generated">
            <a:extLst>
              <a:ext uri="{FF2B5EF4-FFF2-40B4-BE49-F238E27FC236}">
                <a16:creationId xmlns:a16="http://schemas.microsoft.com/office/drawing/2014/main" id="{101A4D49-25A6-1284-A0B9-75142FD1658C}"/>
              </a:ext>
            </a:extLst>
          </p:cNvPr>
          <p:cNvPicPr>
            <a:picLocks noChangeAspect="1"/>
          </p:cNvPicPr>
          <p:nvPr/>
        </p:nvPicPr>
        <p:blipFill>
          <a:blip r:embed="rId3"/>
          <a:stretch>
            <a:fillRect/>
          </a:stretch>
        </p:blipFill>
        <p:spPr>
          <a:xfrm>
            <a:off x="6649088" y="1686773"/>
            <a:ext cx="1020419" cy="928047"/>
          </a:xfrm>
          <a:prstGeom prst="rect">
            <a:avLst/>
          </a:prstGeom>
        </p:spPr>
      </p:pic>
    </p:spTree>
    <p:extLst>
      <p:ext uri="{BB962C8B-B14F-4D97-AF65-F5344CB8AC3E}">
        <p14:creationId xmlns:p14="http://schemas.microsoft.com/office/powerpoint/2010/main" val="37984769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0B3C0-EEE0-4A88-B562-3F88036B6B29}"/>
              </a:ext>
            </a:extLst>
          </p:cNvPr>
          <p:cNvSpPr>
            <a:spLocks noGrp="1"/>
          </p:cNvSpPr>
          <p:nvPr>
            <p:ph type="title"/>
          </p:nvPr>
        </p:nvSpPr>
        <p:spPr>
          <a:xfrm>
            <a:off x="123825" y="136525"/>
            <a:ext cx="12068175" cy="637435"/>
          </a:xfrm>
          <a:prstGeom prst="rect">
            <a:avLst/>
          </a:prstGeom>
        </p:spPr>
        <p:txBody>
          <a:bodyPr vert="horz" wrap="square" lIns="91440" tIns="45720" rIns="91440" bIns="45720" anchor="ctr" anchorCtr="0">
            <a:noAutofit/>
          </a:bodyPr>
          <a:lstStyle/>
          <a:p>
            <a:r>
              <a:rPr lang="en-US" sz="3200"/>
              <a:t>Project Methodology | RAFT/VAIRRS Matching and RAFT/SPRINT API Matching</a:t>
            </a:r>
          </a:p>
        </p:txBody>
      </p:sp>
      <p:sp>
        <p:nvSpPr>
          <p:cNvPr id="3" name="Content Placeholder 2">
            <a:extLst>
              <a:ext uri="{FF2B5EF4-FFF2-40B4-BE49-F238E27FC236}">
                <a16:creationId xmlns:a16="http://schemas.microsoft.com/office/drawing/2014/main" id="{D7019F9E-9382-47A8-92F4-72D68488D5CD}"/>
              </a:ext>
            </a:extLst>
          </p:cNvPr>
          <p:cNvSpPr>
            <a:spLocks noGrp="1"/>
          </p:cNvSpPr>
          <p:nvPr>
            <p:ph idx="1"/>
          </p:nvPr>
        </p:nvSpPr>
        <p:spPr>
          <a:xfrm>
            <a:off x="712381" y="1157177"/>
            <a:ext cx="10717620" cy="4351338"/>
          </a:xfrm>
          <a:prstGeom prst="rect">
            <a:avLst/>
          </a:prstGeom>
        </p:spPr>
        <p:txBody>
          <a:bodyPr vert="horz" wrap="square" lIns="91440" tIns="45720" rIns="91440" bIns="45720" anchor="t" anchorCtr="0">
            <a:noAutofit/>
          </a:bodyPr>
          <a:lstStyle/>
          <a:p>
            <a:pPr marL="0" indent="0">
              <a:buNone/>
            </a:pPr>
            <a:r>
              <a:rPr lang="en-US" sz="1800" b="1"/>
              <a:t>Projects in RAFT, VAIRRS, and SPRINT API lack a common identifying key. Fuzzy string matching techniques</a:t>
            </a:r>
            <a:r>
              <a:rPr lang="en-US" sz="1800" b="1" baseline="30000"/>
              <a:t>1</a:t>
            </a:r>
            <a:r>
              <a:rPr lang="en-US" sz="1800" b="1"/>
              <a:t> were employed to identify common investigators and common projects in order to extract three corpuses of Suicide Prevention-related projects from each system.</a:t>
            </a:r>
            <a:endParaRPr lang="en-US" sz="1800" b="1">
              <a:cs typeface="Calibri Light"/>
            </a:endParaRPr>
          </a:p>
          <a:p>
            <a:pPr marL="514350" indent="-514350">
              <a:buAutoNum type="arabicPeriod"/>
            </a:pPr>
            <a:r>
              <a:rPr lang="en-US" sz="1600"/>
              <a:t>We converted investigator names extracted from RAFT/VAIRRS and RAFT/SPRINT API to a standardized title-case format (e.g., “</a:t>
            </a:r>
            <a:r>
              <a:rPr lang="en-US" sz="1600" err="1"/>
              <a:t>mumba</a:t>
            </a:r>
            <a:r>
              <a:rPr lang="en-US" sz="1600"/>
              <a:t>, Mercy N.” becomes “Mercy N Mumba”)</a:t>
            </a:r>
          </a:p>
          <a:p>
            <a:pPr marL="514350" indent="-514350">
              <a:buAutoNum type="arabicPeriod"/>
            </a:pPr>
            <a:r>
              <a:rPr lang="en-US" sz="1600"/>
              <a:t>We identified all potential matches between RAFT/VAIRRS and RAFT/SPRINT API using a fuzzy string matching technique based on the string distance between project titles and investigators names. 119 RAFT projects were matched with at least one VAIRRS project and 103 RAFT projects were matched with at least one SPRINT API project. </a:t>
            </a:r>
          </a:p>
          <a:p>
            <a:pPr marL="514350" indent="-514350">
              <a:buAutoNum type="arabicPeriod"/>
            </a:pPr>
            <a:r>
              <a:rPr lang="en-US" sz="1600"/>
              <a:t>For RAFT projects that matched with multiple VAIRRS/SPRINT API projects, the VAIRRS/SPRINT API project with the shortest string distance in between investigator names and project titles was selected. Each RAFT project is now matched with one VAIRRS/SPRINT API project.</a:t>
            </a:r>
          </a:p>
          <a:p>
            <a:pPr marL="514350" indent="-514350">
              <a:buAutoNum type="arabicPeriod"/>
            </a:pPr>
            <a:r>
              <a:rPr lang="en-US" sz="1600"/>
              <a:t>Next, for VAIRRS/SPRINT API projects that matched with multiple RAFT projects, the RAFT project with the shortest string distance between project titles and investigator names was selected. 4 RAFT projects that matched to duplicated VAIRRS projects were removed. </a:t>
            </a:r>
          </a:p>
          <a:p>
            <a:pPr marL="514350" indent="-514350">
              <a:buAutoNum type="arabicPeriod"/>
            </a:pPr>
            <a:r>
              <a:rPr lang="en-US" sz="1600"/>
              <a:t>Finally, all 115 matches were verified manually for the RAFT/VAIRRS analysis while 103 matches were verified manually for the RAFT/SPRINT API analysis. </a:t>
            </a:r>
          </a:p>
        </p:txBody>
      </p:sp>
      <p:sp>
        <p:nvSpPr>
          <p:cNvPr id="4" name="Slide Number Placeholder 3">
            <a:extLst>
              <a:ext uri="{FF2B5EF4-FFF2-40B4-BE49-F238E27FC236}">
                <a16:creationId xmlns:a16="http://schemas.microsoft.com/office/drawing/2014/main" id="{3D31A6F9-F3A4-4CFE-8729-33F20137B44C}"/>
              </a:ext>
            </a:extLst>
          </p:cNvPr>
          <p:cNvSpPr>
            <a:spLocks noGrp="1"/>
          </p:cNvSpPr>
          <p:nvPr>
            <p:ph type="sldNum" sz="quarter" idx="12"/>
          </p:nvPr>
        </p:nvSpPr>
        <p:spPr>
          <a:xfrm>
            <a:off x="4723207" y="6356350"/>
            <a:ext cx="2743200" cy="365125"/>
          </a:xfrm>
          <a:prstGeom prst="rect">
            <a:avLst/>
          </a:prstGeom>
        </p:spPr>
        <p:txBody>
          <a:bodyPr vert="horz" wrap="square" lIns="91440" tIns="45720" rIns="91440" bIns="45720" anchor="ctr" anchorCtr="0">
            <a:noAutofit/>
          </a:bodyPr>
          <a:lstStyle/>
          <a:p>
            <a:fld id="{FE09C639-C7C7-9848-BE32-492A9B56F14C}" type="slidenum">
              <a:rPr lang="en-US" smtClean="0"/>
              <a:t>82</a:t>
            </a:fld>
            <a:endParaRPr lang="en-US"/>
          </a:p>
        </p:txBody>
      </p:sp>
      <p:sp>
        <p:nvSpPr>
          <p:cNvPr id="6" name="TextBox 5">
            <a:extLst>
              <a:ext uri="{FF2B5EF4-FFF2-40B4-BE49-F238E27FC236}">
                <a16:creationId xmlns:a16="http://schemas.microsoft.com/office/drawing/2014/main" id="{3C5FA79C-44AF-B04A-7244-B03875E66B4E}"/>
              </a:ext>
            </a:extLst>
          </p:cNvPr>
          <p:cNvSpPr txBox="1"/>
          <p:nvPr/>
        </p:nvSpPr>
        <p:spPr>
          <a:xfrm>
            <a:off x="2486026" y="6123413"/>
            <a:ext cx="6419850" cy="830997"/>
          </a:xfrm>
          <a:prstGeom prst="rect">
            <a:avLst/>
          </a:prstGeom>
          <a:noFill/>
        </p:spPr>
        <p:txBody>
          <a:bodyPr wrap="square">
            <a:spAutoFit/>
          </a:bodyPr>
          <a:lstStyle/>
          <a:p>
            <a:pPr marL="0" marR="0" algn="ctr">
              <a:spcBef>
                <a:spcPts val="0"/>
              </a:spcBef>
              <a:spcAft>
                <a:spcPts val="0"/>
              </a:spcAft>
            </a:pPr>
            <a:r>
              <a:rPr lang="en-US" sz="1200" baseline="30000">
                <a:solidFill>
                  <a:schemeClr val="bg1"/>
                </a:solidFill>
                <a:effectLst/>
                <a:latin typeface="Calibri" panose="020F0502020204030204" pitchFamily="34" charset="0"/>
                <a:ea typeface="Calibri" panose="020F0502020204030204" pitchFamily="34" charset="0"/>
                <a:cs typeface="Arial" panose="020B0604020202020204" pitchFamily="34" charset="0"/>
              </a:rPr>
              <a:t>1</a:t>
            </a:r>
            <a:r>
              <a:rPr lang="en-US" sz="1200">
                <a:solidFill>
                  <a:schemeClr val="bg1"/>
                </a:solidFill>
                <a:effectLst/>
                <a:latin typeface="Calibri" panose="020F0502020204030204" pitchFamily="34" charset="0"/>
                <a:ea typeface="Calibri" panose="020F0502020204030204" pitchFamily="34" charset="0"/>
                <a:cs typeface="Arial" panose="020B0604020202020204" pitchFamily="34" charset="0"/>
              </a:rPr>
              <a:t>Fuzzy string matching, also known as approximate string matching</a:t>
            </a:r>
            <a:r>
              <a:rPr lang="en-US" sz="1200">
                <a:solidFill>
                  <a:schemeClr val="bg1"/>
                </a:solidFill>
                <a:effectLst/>
                <a:latin typeface="Calibri" panose="020F0502020204030204" pitchFamily="34" charset="0"/>
                <a:ea typeface="Calibri" panose="020F0502020204030204" pitchFamily="34" charset="0"/>
                <a:cs typeface="Calibri" panose="020F0502020204030204" pitchFamily="34" charset="0"/>
              </a:rPr>
              <a:t>, is the technique of finding strings that match a pattern approximately (rather than exactly).</a:t>
            </a:r>
          </a:p>
          <a:p>
            <a:pPr marL="0" marR="0" algn="ctr">
              <a:spcBef>
                <a:spcPts val="0"/>
              </a:spcBef>
              <a:spcAft>
                <a:spcPts val="0"/>
              </a:spcAft>
            </a:pPr>
            <a:r>
              <a:rPr lang="en-US" sz="1200" baseline="30000">
                <a:solidFill>
                  <a:schemeClr val="bg1"/>
                </a:solidFill>
              </a:rPr>
              <a:t>2</a:t>
            </a:r>
            <a:r>
              <a:rPr lang="en-US" sz="1200">
                <a:solidFill>
                  <a:schemeClr val="bg1"/>
                </a:solidFill>
                <a:effectLst/>
                <a:latin typeface="Calibri" panose="020F0502020204030204" pitchFamily="34" charset="0"/>
                <a:ea typeface="Calibri" panose="020F0502020204030204" pitchFamily="34" charset="0"/>
                <a:cs typeface="Calibri" panose="020F0502020204030204" pitchFamily="34" charset="0"/>
              </a:rPr>
              <a:t>String distance is calculated using the optimal string alignment, or restricted </a:t>
            </a:r>
            <a:r>
              <a:rPr lang="en-US" sz="1200" err="1">
                <a:solidFill>
                  <a:schemeClr val="bg1"/>
                </a:solidFill>
                <a:effectLst/>
                <a:latin typeface="Calibri" panose="020F0502020204030204" pitchFamily="34" charset="0"/>
                <a:ea typeface="Calibri" panose="020F0502020204030204" pitchFamily="34" charset="0"/>
                <a:cs typeface="Calibri" panose="020F0502020204030204" pitchFamily="34" charset="0"/>
              </a:rPr>
              <a:t>Daumerau-Levenshtein</a:t>
            </a:r>
            <a:r>
              <a:rPr lang="en-US" sz="120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r>
              <a:rPr lang="en-US" sz="1200">
                <a:solidFill>
                  <a:schemeClr val="bg1"/>
                </a:solidFill>
                <a:latin typeface="Calibri" panose="020F0502020204030204" pitchFamily="34" charset="0"/>
                <a:ea typeface="Calibri" panose="020F0502020204030204" pitchFamily="34" charset="0"/>
                <a:cs typeface="Calibri" panose="020F0502020204030204" pitchFamily="34" charset="0"/>
              </a:rPr>
              <a:t> method.</a:t>
            </a:r>
          </a:p>
        </p:txBody>
      </p:sp>
    </p:spTree>
    <p:extLst>
      <p:ext uri="{BB962C8B-B14F-4D97-AF65-F5344CB8AC3E}">
        <p14:creationId xmlns:p14="http://schemas.microsoft.com/office/powerpoint/2010/main" val="10632317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49A0C2-8152-9691-BF1F-C0B03E75AFE1}"/>
              </a:ext>
            </a:extLst>
          </p:cNvPr>
          <p:cNvSpPr>
            <a:spLocks noGrp="1"/>
          </p:cNvSpPr>
          <p:nvPr>
            <p:ph type="sldNum" sz="quarter" idx="12"/>
          </p:nvPr>
        </p:nvSpPr>
        <p:spPr/>
        <p:txBody>
          <a:bodyPr/>
          <a:lstStyle/>
          <a:p>
            <a:fld id="{61ED25BF-8B08-481C-9175-42CBF3C8334C}" type="slidenum">
              <a:rPr lang="en-US" smtClean="0"/>
              <a:pPr/>
              <a:t>83</a:t>
            </a:fld>
            <a:endParaRPr lang="en-US"/>
          </a:p>
        </p:txBody>
      </p:sp>
      <p:sp>
        <p:nvSpPr>
          <p:cNvPr id="9" name="Content Placeholder 8">
            <a:extLst>
              <a:ext uri="{FF2B5EF4-FFF2-40B4-BE49-F238E27FC236}">
                <a16:creationId xmlns:a16="http://schemas.microsoft.com/office/drawing/2014/main" id="{C5A05331-5346-4D59-4353-A1E402FD1A53}"/>
              </a:ext>
            </a:extLst>
          </p:cNvPr>
          <p:cNvSpPr>
            <a:spLocks noGrp="1"/>
          </p:cNvSpPr>
          <p:nvPr>
            <p:ph idx="1"/>
          </p:nvPr>
        </p:nvSpPr>
        <p:spPr>
          <a:xfrm>
            <a:off x="433414" y="1783863"/>
            <a:ext cx="5734736" cy="3948167"/>
          </a:xfrm>
        </p:spPr>
        <p:txBody>
          <a:bodyPr/>
          <a:lstStyle/>
          <a:p>
            <a:pPr>
              <a:lnSpc>
                <a:spcPct val="100000"/>
              </a:lnSpc>
              <a:spcBef>
                <a:spcPts val="0"/>
              </a:spcBef>
              <a:spcAft>
                <a:spcPts val="800"/>
              </a:spcAft>
            </a:pPr>
            <a:r>
              <a:rPr lang="en-US" sz="1600" b="1"/>
              <a:t>Matching was conducting using fuzzy string matches on investigator names and project titles</a:t>
            </a:r>
            <a:r>
              <a:rPr lang="en-US" sz="1600"/>
              <a:t>, as described on page 77</a:t>
            </a:r>
          </a:p>
          <a:p>
            <a:pPr marR="0" indent="-285750">
              <a:lnSpc>
                <a:spcPct val="100000"/>
              </a:lnSpc>
              <a:spcBef>
                <a:spcPts val="0"/>
              </a:spcBef>
              <a:spcAft>
                <a:spcPts val="800"/>
              </a:spcAft>
            </a:pPr>
            <a:r>
              <a:rPr lang="en-US" sz="1600"/>
              <a:t>115 (77%) projects matched with VAIRRS data</a:t>
            </a:r>
          </a:p>
          <a:p>
            <a:pPr marR="0" indent="-285750">
              <a:lnSpc>
                <a:spcPct val="100000"/>
              </a:lnSpc>
              <a:spcBef>
                <a:spcPts val="0"/>
              </a:spcBef>
              <a:spcAft>
                <a:spcPts val="800"/>
              </a:spcAft>
            </a:pPr>
            <a:r>
              <a:rPr lang="en-US" sz="1600"/>
              <a:t>34 (23%) projects failed to match with VAIRRS data due to:</a:t>
            </a:r>
          </a:p>
          <a:p>
            <a:pPr lvl="1" indent="-285750">
              <a:lnSpc>
                <a:spcPct val="100000"/>
              </a:lnSpc>
              <a:spcBef>
                <a:spcPts val="0"/>
              </a:spcBef>
              <a:spcAft>
                <a:spcPts val="800"/>
              </a:spcAft>
            </a:pPr>
            <a:r>
              <a:rPr lang="en-US" sz="1600" b="1"/>
              <a:t>Significant typos/data entry errors </a:t>
            </a:r>
            <a:r>
              <a:rPr lang="en-US" sz="1600"/>
              <a:t>in investigator names or project title</a:t>
            </a:r>
          </a:p>
          <a:p>
            <a:pPr lvl="1" indent="-285750">
              <a:lnSpc>
                <a:spcPct val="100000"/>
              </a:lnSpc>
              <a:spcBef>
                <a:spcPts val="0"/>
              </a:spcBef>
              <a:spcAft>
                <a:spcPts val="800"/>
              </a:spcAft>
            </a:pPr>
            <a:r>
              <a:rPr lang="en-US" sz="1600" b="1"/>
              <a:t>Completion prior to the widespread rollout of coversheets</a:t>
            </a:r>
          </a:p>
          <a:p>
            <a:pPr lvl="1" indent="-285750">
              <a:lnSpc>
                <a:spcPct val="100000"/>
              </a:lnSpc>
              <a:spcBef>
                <a:spcPts val="0"/>
              </a:spcBef>
              <a:spcAft>
                <a:spcPts val="800"/>
              </a:spcAft>
            </a:pPr>
            <a:r>
              <a:rPr lang="en-US" sz="1600" b="1"/>
              <a:t>Investigator non-compliance with coversheet requirement</a:t>
            </a:r>
            <a:endParaRPr lang="en-US" sz="1600"/>
          </a:p>
        </p:txBody>
      </p:sp>
      <p:cxnSp>
        <p:nvCxnSpPr>
          <p:cNvPr id="7" name="Straight Arrow Connector 6">
            <a:extLst>
              <a:ext uri="{FF2B5EF4-FFF2-40B4-BE49-F238E27FC236}">
                <a16:creationId xmlns:a16="http://schemas.microsoft.com/office/drawing/2014/main" id="{001FA30B-DE25-6E13-AAB7-595B04ACCDCC}"/>
              </a:ext>
            </a:extLst>
          </p:cNvPr>
          <p:cNvCxnSpPr/>
          <p:nvPr/>
        </p:nvCxnSpPr>
        <p:spPr>
          <a:xfrm flipV="1">
            <a:off x="279817" y="1600200"/>
            <a:ext cx="11619874" cy="22485"/>
          </a:xfrm>
          <a:prstGeom prst="straightConnector1">
            <a:avLst/>
          </a:prstGeom>
          <a:ln w="12700">
            <a:solidFill>
              <a:srgbClr val="002F5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9C0E581-358B-9879-AE84-5FC4A05F0CCB}"/>
              </a:ext>
            </a:extLst>
          </p:cNvPr>
          <p:cNvSpPr txBox="1"/>
          <p:nvPr/>
        </p:nvSpPr>
        <p:spPr>
          <a:xfrm>
            <a:off x="381515" y="946378"/>
            <a:ext cx="11556658" cy="646331"/>
          </a:xfrm>
          <a:prstGeom prst="rect">
            <a:avLst/>
          </a:prstGeom>
          <a:noFill/>
        </p:spPr>
        <p:txBody>
          <a:bodyPr wrap="square" lIns="91440" tIns="45720" rIns="91440" bIns="45720" rtlCol="0" anchor="t">
            <a:spAutoFit/>
          </a:bodyPr>
          <a:lstStyle/>
          <a:p>
            <a:r>
              <a:rPr lang="en-US" b="1" i="1"/>
              <a:t>The VA utilizes both RAFT and VAIRRS to track project status and funding, and eighty-seven percent of the Suicide Prevention corpus has been tracked across both databases, with only 13% of projects not in VAIRRS</a:t>
            </a:r>
          </a:p>
        </p:txBody>
      </p:sp>
      <p:sp>
        <p:nvSpPr>
          <p:cNvPr id="2" name="TextBox 1">
            <a:extLst>
              <a:ext uri="{FF2B5EF4-FFF2-40B4-BE49-F238E27FC236}">
                <a16:creationId xmlns:a16="http://schemas.microsoft.com/office/drawing/2014/main" id="{D8B08D9B-2224-D700-46CB-B7637176A4C3}"/>
              </a:ext>
            </a:extLst>
          </p:cNvPr>
          <p:cNvSpPr txBox="1"/>
          <p:nvPr/>
        </p:nvSpPr>
        <p:spPr>
          <a:xfrm>
            <a:off x="2658904" y="6180863"/>
            <a:ext cx="6002446" cy="646331"/>
          </a:xfrm>
          <a:prstGeom prst="rect">
            <a:avLst/>
          </a:prstGeom>
          <a:noFill/>
        </p:spPr>
        <p:txBody>
          <a:bodyPr wrap="square" lIns="91440" tIns="45720" rIns="91440" bIns="45720" rtlCol="0" anchor="t">
            <a:spAutoFit/>
          </a:bodyPr>
          <a:lstStyle/>
          <a:p>
            <a:pPr algn="ctr"/>
            <a:r>
              <a:rPr lang="en-US" sz="1200">
                <a:solidFill>
                  <a:schemeClr val="bg1"/>
                </a:solidFill>
              </a:rPr>
              <a:t>Source: RAFT data on 158 projects in the Suicide Prevention portfolio with start years between 2005-2023.</a:t>
            </a:r>
          </a:p>
          <a:p>
            <a:pPr algn="ctr"/>
            <a:endParaRPr lang="en-US" sz="1200">
              <a:solidFill>
                <a:schemeClr val="bg1"/>
              </a:solidFill>
            </a:endParaRPr>
          </a:p>
        </p:txBody>
      </p:sp>
      <p:grpSp>
        <p:nvGrpSpPr>
          <p:cNvPr id="24" name="Group 23">
            <a:extLst>
              <a:ext uri="{FF2B5EF4-FFF2-40B4-BE49-F238E27FC236}">
                <a16:creationId xmlns:a16="http://schemas.microsoft.com/office/drawing/2014/main" id="{94F4FA51-EA7E-76F2-A98F-069A65EE2748}"/>
              </a:ext>
            </a:extLst>
          </p:cNvPr>
          <p:cNvGrpSpPr/>
          <p:nvPr/>
        </p:nvGrpSpPr>
        <p:grpSpPr>
          <a:xfrm>
            <a:off x="6743378" y="1914923"/>
            <a:ext cx="4304941" cy="3267522"/>
            <a:chOff x="1838869" y="962513"/>
            <a:chExt cx="4304941" cy="3267522"/>
          </a:xfrm>
        </p:grpSpPr>
        <p:sp>
          <p:nvSpPr>
            <p:cNvPr id="26" name="pg4">
              <a:extLst>
                <a:ext uri="{FF2B5EF4-FFF2-40B4-BE49-F238E27FC236}">
                  <a16:creationId xmlns:a16="http://schemas.microsoft.com/office/drawing/2014/main" id="{7A1BD529-4659-4007-F325-650B7006AEE6}"/>
                </a:ext>
              </a:extLst>
            </p:cNvPr>
            <p:cNvSpPr/>
            <p:nvPr/>
          </p:nvSpPr>
          <p:spPr>
            <a:xfrm>
              <a:off x="2427651" y="1495246"/>
              <a:ext cx="2734810" cy="2734789"/>
            </a:xfrm>
            <a:custGeom>
              <a:avLst/>
              <a:gdLst/>
              <a:ahLst/>
              <a:cxnLst/>
              <a:rect l="0" t="0" r="0" b="0"/>
              <a:pathLst>
                <a:path w="2734810" h="2734789">
                  <a:moveTo>
                    <a:pt x="1367444" y="1367445"/>
                  </a:moveTo>
                  <a:lnTo>
                    <a:pt x="1320733" y="1361003"/>
                  </a:lnTo>
                  <a:lnTo>
                    <a:pt x="1274022" y="1354561"/>
                  </a:lnTo>
                  <a:lnTo>
                    <a:pt x="1227311" y="1348119"/>
                  </a:lnTo>
                  <a:lnTo>
                    <a:pt x="1180599" y="1341677"/>
                  </a:lnTo>
                  <a:lnTo>
                    <a:pt x="1133888" y="1335235"/>
                  </a:lnTo>
                  <a:lnTo>
                    <a:pt x="1087177" y="1328793"/>
                  </a:lnTo>
                  <a:lnTo>
                    <a:pt x="1040466" y="1322351"/>
                  </a:lnTo>
                  <a:lnTo>
                    <a:pt x="993755" y="1315908"/>
                  </a:lnTo>
                  <a:lnTo>
                    <a:pt x="947044" y="1309466"/>
                  </a:lnTo>
                  <a:lnTo>
                    <a:pt x="900332" y="1303024"/>
                  </a:lnTo>
                  <a:lnTo>
                    <a:pt x="853621" y="1296582"/>
                  </a:lnTo>
                  <a:lnTo>
                    <a:pt x="806910" y="1290140"/>
                  </a:lnTo>
                  <a:lnTo>
                    <a:pt x="760199" y="1283698"/>
                  </a:lnTo>
                  <a:lnTo>
                    <a:pt x="713488" y="1277256"/>
                  </a:lnTo>
                  <a:lnTo>
                    <a:pt x="666777" y="1270814"/>
                  </a:lnTo>
                  <a:lnTo>
                    <a:pt x="620065" y="1264372"/>
                  </a:lnTo>
                  <a:lnTo>
                    <a:pt x="573354" y="1257929"/>
                  </a:lnTo>
                  <a:lnTo>
                    <a:pt x="526643" y="1251487"/>
                  </a:lnTo>
                  <a:lnTo>
                    <a:pt x="479932" y="1245045"/>
                  </a:lnTo>
                  <a:lnTo>
                    <a:pt x="433221" y="1238603"/>
                  </a:lnTo>
                  <a:lnTo>
                    <a:pt x="386509" y="1232161"/>
                  </a:lnTo>
                  <a:lnTo>
                    <a:pt x="339798" y="1225719"/>
                  </a:lnTo>
                  <a:lnTo>
                    <a:pt x="293087" y="1219277"/>
                  </a:lnTo>
                  <a:lnTo>
                    <a:pt x="246376" y="1212835"/>
                  </a:lnTo>
                  <a:lnTo>
                    <a:pt x="199665" y="1206392"/>
                  </a:lnTo>
                  <a:lnTo>
                    <a:pt x="152954" y="1199950"/>
                  </a:lnTo>
                  <a:lnTo>
                    <a:pt x="106242" y="1193508"/>
                  </a:lnTo>
                  <a:lnTo>
                    <a:pt x="59531" y="1187066"/>
                  </a:lnTo>
                  <a:lnTo>
                    <a:pt x="12820" y="1180624"/>
                  </a:lnTo>
                  <a:lnTo>
                    <a:pt x="7265" y="1226661"/>
                  </a:lnTo>
                  <a:lnTo>
                    <a:pt x="3273" y="1272860"/>
                  </a:lnTo>
                  <a:lnTo>
                    <a:pt x="851" y="1319167"/>
                  </a:lnTo>
                  <a:lnTo>
                    <a:pt x="0" y="1365530"/>
                  </a:lnTo>
                  <a:lnTo>
                    <a:pt x="721" y="1411895"/>
                  </a:lnTo>
                  <a:lnTo>
                    <a:pt x="3014" y="1458209"/>
                  </a:lnTo>
                  <a:lnTo>
                    <a:pt x="6876" y="1504419"/>
                  </a:lnTo>
                  <a:lnTo>
                    <a:pt x="12302" y="1550471"/>
                  </a:lnTo>
                  <a:lnTo>
                    <a:pt x="19287" y="1596313"/>
                  </a:lnTo>
                  <a:lnTo>
                    <a:pt x="27822" y="1641892"/>
                  </a:lnTo>
                  <a:lnTo>
                    <a:pt x="37897" y="1687155"/>
                  </a:lnTo>
                  <a:lnTo>
                    <a:pt x="49502" y="1732050"/>
                  </a:lnTo>
                  <a:lnTo>
                    <a:pt x="62622" y="1776526"/>
                  </a:lnTo>
                  <a:lnTo>
                    <a:pt x="77242" y="1820532"/>
                  </a:lnTo>
                  <a:lnTo>
                    <a:pt x="93346" y="1864016"/>
                  </a:lnTo>
                  <a:lnTo>
                    <a:pt x="110915" y="1906930"/>
                  </a:lnTo>
                  <a:lnTo>
                    <a:pt x="129929" y="1949223"/>
                  </a:lnTo>
                  <a:lnTo>
                    <a:pt x="150366" y="1990847"/>
                  </a:lnTo>
                  <a:lnTo>
                    <a:pt x="172203" y="2031755"/>
                  </a:lnTo>
                  <a:lnTo>
                    <a:pt x="195414" y="2071898"/>
                  </a:lnTo>
                  <a:lnTo>
                    <a:pt x="219973" y="2111232"/>
                  </a:lnTo>
                  <a:lnTo>
                    <a:pt x="245851" y="2149710"/>
                  </a:lnTo>
                  <a:lnTo>
                    <a:pt x="273019" y="2187288"/>
                  </a:lnTo>
                  <a:lnTo>
                    <a:pt x="301446" y="2223924"/>
                  </a:lnTo>
                  <a:lnTo>
                    <a:pt x="331098" y="2259575"/>
                  </a:lnTo>
                  <a:lnTo>
                    <a:pt x="361942" y="2294200"/>
                  </a:lnTo>
                  <a:lnTo>
                    <a:pt x="393943" y="2327759"/>
                  </a:lnTo>
                  <a:lnTo>
                    <a:pt x="427062" y="2360215"/>
                  </a:lnTo>
                  <a:lnTo>
                    <a:pt x="461264" y="2391528"/>
                  </a:lnTo>
                  <a:lnTo>
                    <a:pt x="496507" y="2421664"/>
                  </a:lnTo>
                  <a:lnTo>
                    <a:pt x="532751" y="2450587"/>
                  </a:lnTo>
                  <a:lnTo>
                    <a:pt x="569956" y="2478265"/>
                  </a:lnTo>
                  <a:lnTo>
                    <a:pt x="608078" y="2504666"/>
                  </a:lnTo>
                  <a:lnTo>
                    <a:pt x="647072" y="2529759"/>
                  </a:lnTo>
                  <a:lnTo>
                    <a:pt x="686896" y="2553515"/>
                  </a:lnTo>
                  <a:lnTo>
                    <a:pt x="727501" y="2575908"/>
                  </a:lnTo>
                  <a:lnTo>
                    <a:pt x="768843" y="2596911"/>
                  </a:lnTo>
                  <a:lnTo>
                    <a:pt x="810873" y="2616500"/>
                  </a:lnTo>
                  <a:lnTo>
                    <a:pt x="853543" y="2634653"/>
                  </a:lnTo>
                  <a:lnTo>
                    <a:pt x="896804" y="2651348"/>
                  </a:lnTo>
                  <a:lnTo>
                    <a:pt x="940606" y="2666567"/>
                  </a:lnTo>
                  <a:lnTo>
                    <a:pt x="984899" y="2680293"/>
                  </a:lnTo>
                  <a:lnTo>
                    <a:pt x="1029632" y="2692508"/>
                  </a:lnTo>
                  <a:lnTo>
                    <a:pt x="1074753" y="2703200"/>
                  </a:lnTo>
                  <a:lnTo>
                    <a:pt x="1120211" y="2712356"/>
                  </a:lnTo>
                  <a:lnTo>
                    <a:pt x="1165954" y="2719965"/>
                  </a:lnTo>
                  <a:lnTo>
                    <a:pt x="1211928" y="2726019"/>
                  </a:lnTo>
                  <a:lnTo>
                    <a:pt x="1258080" y="2730511"/>
                  </a:lnTo>
                  <a:lnTo>
                    <a:pt x="1304359" y="2733435"/>
                  </a:lnTo>
                  <a:lnTo>
                    <a:pt x="1350710" y="2734789"/>
                  </a:lnTo>
                  <a:lnTo>
                    <a:pt x="1397080" y="2734570"/>
                  </a:lnTo>
                  <a:lnTo>
                    <a:pt x="1443416" y="2732779"/>
                  </a:lnTo>
                  <a:lnTo>
                    <a:pt x="1489665" y="2729418"/>
                  </a:lnTo>
                  <a:lnTo>
                    <a:pt x="1535774" y="2724491"/>
                  </a:lnTo>
                  <a:lnTo>
                    <a:pt x="1581688" y="2718004"/>
                  </a:lnTo>
                  <a:lnTo>
                    <a:pt x="1627357" y="2709963"/>
                  </a:lnTo>
                  <a:lnTo>
                    <a:pt x="1672726" y="2700379"/>
                  </a:lnTo>
                  <a:lnTo>
                    <a:pt x="1717745" y="2689262"/>
                  </a:lnTo>
                  <a:lnTo>
                    <a:pt x="1762360" y="2676624"/>
                  </a:lnTo>
                  <a:lnTo>
                    <a:pt x="1806522" y="2662482"/>
                  </a:lnTo>
                  <a:lnTo>
                    <a:pt x="1850178" y="2646850"/>
                  </a:lnTo>
                  <a:lnTo>
                    <a:pt x="1893280" y="2629747"/>
                  </a:lnTo>
                  <a:lnTo>
                    <a:pt x="1935777" y="2611192"/>
                  </a:lnTo>
                  <a:lnTo>
                    <a:pt x="1977620" y="2591208"/>
                  </a:lnTo>
                  <a:lnTo>
                    <a:pt x="2018762" y="2569815"/>
                  </a:lnTo>
                  <a:lnTo>
                    <a:pt x="2059154" y="2547041"/>
                  </a:lnTo>
                  <a:lnTo>
                    <a:pt x="2098752" y="2522910"/>
                  </a:lnTo>
                  <a:lnTo>
                    <a:pt x="2137508" y="2497450"/>
                  </a:lnTo>
                  <a:lnTo>
                    <a:pt x="2175379" y="2470691"/>
                  </a:lnTo>
                  <a:lnTo>
                    <a:pt x="2212320" y="2442663"/>
                  </a:lnTo>
                  <a:lnTo>
                    <a:pt x="2248291" y="2413398"/>
                  </a:lnTo>
                  <a:lnTo>
                    <a:pt x="2283248" y="2382931"/>
                  </a:lnTo>
                  <a:lnTo>
                    <a:pt x="2317152" y="2351297"/>
                  </a:lnTo>
                  <a:lnTo>
                    <a:pt x="2349964" y="2318530"/>
                  </a:lnTo>
                  <a:lnTo>
                    <a:pt x="2381646" y="2284671"/>
                  </a:lnTo>
                  <a:lnTo>
                    <a:pt x="2412162" y="2249756"/>
                  </a:lnTo>
                  <a:lnTo>
                    <a:pt x="2441477" y="2213827"/>
                  </a:lnTo>
                  <a:lnTo>
                    <a:pt x="2469557" y="2176925"/>
                  </a:lnTo>
                  <a:lnTo>
                    <a:pt x="2496369" y="2139091"/>
                  </a:lnTo>
                  <a:lnTo>
                    <a:pt x="2521883" y="2100371"/>
                  </a:lnTo>
                  <a:lnTo>
                    <a:pt x="2546069" y="2060807"/>
                  </a:lnTo>
                  <a:lnTo>
                    <a:pt x="2568901" y="2020447"/>
                  </a:lnTo>
                  <a:lnTo>
                    <a:pt x="2590350" y="1979335"/>
                  </a:lnTo>
                  <a:lnTo>
                    <a:pt x="2610394" y="1937520"/>
                  </a:lnTo>
                  <a:lnTo>
                    <a:pt x="2629008" y="1895049"/>
                  </a:lnTo>
                  <a:lnTo>
                    <a:pt x="2646171" y="1851971"/>
                  </a:lnTo>
                  <a:lnTo>
                    <a:pt x="2661864" y="1808337"/>
                  </a:lnTo>
                  <a:lnTo>
                    <a:pt x="2676069" y="1764195"/>
                  </a:lnTo>
                  <a:lnTo>
                    <a:pt x="2688768" y="1719597"/>
                  </a:lnTo>
                  <a:lnTo>
                    <a:pt x="2699948" y="1674594"/>
                  </a:lnTo>
                  <a:lnTo>
                    <a:pt x="2709596" y="1629238"/>
                  </a:lnTo>
                  <a:lnTo>
                    <a:pt x="2717701" y="1583581"/>
                  </a:lnTo>
                  <a:lnTo>
                    <a:pt x="2724253" y="1537676"/>
                  </a:lnTo>
                  <a:lnTo>
                    <a:pt x="2729244" y="1491574"/>
                  </a:lnTo>
                  <a:lnTo>
                    <a:pt x="2732670" y="1445330"/>
                  </a:lnTo>
                  <a:lnTo>
                    <a:pt x="2734526" y="1398996"/>
                  </a:lnTo>
                  <a:lnTo>
                    <a:pt x="2734810" y="1352626"/>
                  </a:lnTo>
                  <a:lnTo>
                    <a:pt x="2733521" y="1306274"/>
                  </a:lnTo>
                  <a:lnTo>
                    <a:pt x="2730662" y="1259991"/>
                  </a:lnTo>
                  <a:lnTo>
                    <a:pt x="2726234" y="1213832"/>
                  </a:lnTo>
                  <a:lnTo>
                    <a:pt x="2720245" y="1167850"/>
                  </a:lnTo>
                  <a:lnTo>
                    <a:pt x="2712700" y="1122097"/>
                  </a:lnTo>
                  <a:lnTo>
                    <a:pt x="2703607" y="1076626"/>
                  </a:lnTo>
                  <a:lnTo>
                    <a:pt x="2692979" y="1031490"/>
                  </a:lnTo>
                  <a:lnTo>
                    <a:pt x="2680826" y="986740"/>
                  </a:lnTo>
                  <a:lnTo>
                    <a:pt x="2667163" y="942428"/>
                  </a:lnTo>
                  <a:lnTo>
                    <a:pt x="2652005" y="898604"/>
                  </a:lnTo>
                  <a:lnTo>
                    <a:pt x="2635370" y="855320"/>
                  </a:lnTo>
                  <a:lnTo>
                    <a:pt x="2617277" y="812625"/>
                  </a:lnTo>
                  <a:lnTo>
                    <a:pt x="2597747" y="770567"/>
                  </a:lnTo>
                  <a:lnTo>
                    <a:pt x="2576802" y="729196"/>
                  </a:lnTo>
                  <a:lnTo>
                    <a:pt x="2554466" y="688559"/>
                  </a:lnTo>
                  <a:lnTo>
                    <a:pt x="2530766" y="648703"/>
                  </a:lnTo>
                  <a:lnTo>
                    <a:pt x="2505727" y="609673"/>
                  </a:lnTo>
                  <a:lnTo>
                    <a:pt x="2479380" y="571514"/>
                  </a:lnTo>
                  <a:lnTo>
                    <a:pt x="2451754" y="534271"/>
                  </a:lnTo>
                  <a:lnTo>
                    <a:pt x="2422881" y="497986"/>
                  </a:lnTo>
                  <a:lnTo>
                    <a:pt x="2392795" y="462700"/>
                  </a:lnTo>
                  <a:lnTo>
                    <a:pt x="2361529" y="428455"/>
                  </a:lnTo>
                  <a:lnTo>
                    <a:pt x="2329121" y="395290"/>
                  </a:lnTo>
                  <a:lnTo>
                    <a:pt x="2295606" y="363243"/>
                  </a:lnTo>
                  <a:lnTo>
                    <a:pt x="2261024" y="332350"/>
                  </a:lnTo>
                  <a:lnTo>
                    <a:pt x="2225415" y="302648"/>
                  </a:lnTo>
                  <a:lnTo>
                    <a:pt x="2188819" y="274170"/>
                  </a:lnTo>
                  <a:lnTo>
                    <a:pt x="2151279" y="246949"/>
                  </a:lnTo>
                  <a:lnTo>
                    <a:pt x="2112837" y="221017"/>
                  </a:lnTo>
                  <a:lnTo>
                    <a:pt x="2073538" y="196403"/>
                  </a:lnTo>
                  <a:lnTo>
                    <a:pt x="2033427" y="173136"/>
                  </a:lnTo>
                  <a:lnTo>
                    <a:pt x="1992550" y="151242"/>
                  </a:lnTo>
                  <a:lnTo>
                    <a:pt x="1950955" y="130747"/>
                  </a:lnTo>
                  <a:lnTo>
                    <a:pt x="1908688" y="111673"/>
                  </a:lnTo>
                  <a:lnTo>
                    <a:pt x="1865799" y="94044"/>
                  </a:lnTo>
                  <a:lnTo>
                    <a:pt x="1822337" y="77879"/>
                  </a:lnTo>
                  <a:lnTo>
                    <a:pt x="1778352" y="63197"/>
                  </a:lnTo>
                  <a:lnTo>
                    <a:pt x="1733894" y="50015"/>
                  </a:lnTo>
                  <a:lnTo>
                    <a:pt x="1689015" y="38348"/>
                  </a:lnTo>
                  <a:lnTo>
                    <a:pt x="1643766" y="28209"/>
                  </a:lnTo>
                  <a:lnTo>
                    <a:pt x="1598200" y="19610"/>
                  </a:lnTo>
                  <a:lnTo>
                    <a:pt x="1552368" y="12561"/>
                  </a:lnTo>
                  <a:lnTo>
                    <a:pt x="1506323" y="7070"/>
                  </a:lnTo>
                  <a:lnTo>
                    <a:pt x="1460119" y="3144"/>
                  </a:lnTo>
                  <a:lnTo>
                    <a:pt x="1413808" y="786"/>
                  </a:lnTo>
                  <a:lnTo>
                    <a:pt x="1367444" y="0"/>
                  </a:lnTo>
                  <a:lnTo>
                    <a:pt x="1367444" y="47153"/>
                  </a:lnTo>
                  <a:lnTo>
                    <a:pt x="1367444" y="94306"/>
                  </a:lnTo>
                  <a:lnTo>
                    <a:pt x="1367444" y="141459"/>
                  </a:lnTo>
                  <a:lnTo>
                    <a:pt x="1367444" y="188613"/>
                  </a:lnTo>
                  <a:lnTo>
                    <a:pt x="1367444" y="235766"/>
                  </a:lnTo>
                  <a:lnTo>
                    <a:pt x="1367444" y="282919"/>
                  </a:lnTo>
                  <a:lnTo>
                    <a:pt x="1367444" y="330073"/>
                  </a:lnTo>
                  <a:lnTo>
                    <a:pt x="1367444" y="377226"/>
                  </a:lnTo>
                  <a:lnTo>
                    <a:pt x="1367444" y="424379"/>
                  </a:lnTo>
                  <a:lnTo>
                    <a:pt x="1367444" y="471533"/>
                  </a:lnTo>
                  <a:lnTo>
                    <a:pt x="1367444" y="518686"/>
                  </a:lnTo>
                  <a:lnTo>
                    <a:pt x="1367444" y="565839"/>
                  </a:lnTo>
                  <a:lnTo>
                    <a:pt x="1367444" y="612992"/>
                  </a:lnTo>
                  <a:lnTo>
                    <a:pt x="1367444" y="660146"/>
                  </a:lnTo>
                  <a:lnTo>
                    <a:pt x="1367444" y="707299"/>
                  </a:lnTo>
                  <a:lnTo>
                    <a:pt x="1367444" y="754452"/>
                  </a:lnTo>
                  <a:lnTo>
                    <a:pt x="1367444" y="801606"/>
                  </a:lnTo>
                  <a:lnTo>
                    <a:pt x="1367444" y="848759"/>
                  </a:lnTo>
                  <a:lnTo>
                    <a:pt x="1367444" y="895912"/>
                  </a:lnTo>
                  <a:lnTo>
                    <a:pt x="1367444" y="943066"/>
                  </a:lnTo>
                  <a:lnTo>
                    <a:pt x="1367444" y="990219"/>
                  </a:lnTo>
                  <a:lnTo>
                    <a:pt x="1367444" y="1037372"/>
                  </a:lnTo>
                  <a:lnTo>
                    <a:pt x="1367444" y="1084526"/>
                  </a:lnTo>
                  <a:lnTo>
                    <a:pt x="1367444" y="1131679"/>
                  </a:lnTo>
                  <a:lnTo>
                    <a:pt x="1367444" y="1178832"/>
                  </a:lnTo>
                  <a:lnTo>
                    <a:pt x="1367444" y="1225985"/>
                  </a:lnTo>
                  <a:lnTo>
                    <a:pt x="1367444" y="1273139"/>
                  </a:lnTo>
                  <a:lnTo>
                    <a:pt x="1367444" y="1320292"/>
                  </a:lnTo>
                  <a:close/>
                </a:path>
              </a:pathLst>
            </a:custGeom>
            <a:solidFill>
              <a:srgbClr val="4472C4">
                <a:alpha val="100000"/>
              </a:srgbClr>
            </a:solidFill>
          </p:spPr>
          <p:txBody>
            <a:bodyPr/>
            <a:lstStyle/>
            <a:p>
              <a:endParaRPr sz="2000"/>
            </a:p>
          </p:txBody>
        </p:sp>
        <p:sp>
          <p:nvSpPr>
            <p:cNvPr id="27" name="pg5">
              <a:extLst>
                <a:ext uri="{FF2B5EF4-FFF2-40B4-BE49-F238E27FC236}">
                  <a16:creationId xmlns:a16="http://schemas.microsoft.com/office/drawing/2014/main" id="{5DBF1633-9E1B-C2C1-A123-96F835DCD464}"/>
                </a:ext>
              </a:extLst>
            </p:cNvPr>
            <p:cNvSpPr/>
            <p:nvPr/>
          </p:nvSpPr>
          <p:spPr>
            <a:xfrm>
              <a:off x="2440472" y="1495246"/>
              <a:ext cx="1354623" cy="1367445"/>
            </a:xfrm>
            <a:custGeom>
              <a:avLst/>
              <a:gdLst/>
              <a:ahLst/>
              <a:cxnLst/>
              <a:rect l="0" t="0" r="0" b="0"/>
              <a:pathLst>
                <a:path w="1354623" h="1367445">
                  <a:moveTo>
                    <a:pt x="1354623" y="1367445"/>
                  </a:moveTo>
                  <a:lnTo>
                    <a:pt x="1354623" y="1320292"/>
                  </a:lnTo>
                  <a:lnTo>
                    <a:pt x="1354623" y="1273139"/>
                  </a:lnTo>
                  <a:lnTo>
                    <a:pt x="1354623" y="1225985"/>
                  </a:lnTo>
                  <a:lnTo>
                    <a:pt x="1354623" y="1178832"/>
                  </a:lnTo>
                  <a:lnTo>
                    <a:pt x="1354623" y="1131679"/>
                  </a:lnTo>
                  <a:lnTo>
                    <a:pt x="1354623" y="1084526"/>
                  </a:lnTo>
                  <a:lnTo>
                    <a:pt x="1354623" y="1037372"/>
                  </a:lnTo>
                  <a:lnTo>
                    <a:pt x="1354623" y="990219"/>
                  </a:lnTo>
                  <a:lnTo>
                    <a:pt x="1354623" y="943066"/>
                  </a:lnTo>
                  <a:lnTo>
                    <a:pt x="1354623" y="895912"/>
                  </a:lnTo>
                  <a:lnTo>
                    <a:pt x="1354623" y="848759"/>
                  </a:lnTo>
                  <a:lnTo>
                    <a:pt x="1354623" y="801606"/>
                  </a:lnTo>
                  <a:lnTo>
                    <a:pt x="1354623" y="754452"/>
                  </a:lnTo>
                  <a:lnTo>
                    <a:pt x="1354623" y="707299"/>
                  </a:lnTo>
                  <a:lnTo>
                    <a:pt x="1354623" y="660146"/>
                  </a:lnTo>
                  <a:lnTo>
                    <a:pt x="1354623" y="612992"/>
                  </a:lnTo>
                  <a:lnTo>
                    <a:pt x="1354623" y="565839"/>
                  </a:lnTo>
                  <a:lnTo>
                    <a:pt x="1354623" y="518686"/>
                  </a:lnTo>
                  <a:lnTo>
                    <a:pt x="1354623" y="471533"/>
                  </a:lnTo>
                  <a:lnTo>
                    <a:pt x="1354623" y="424379"/>
                  </a:lnTo>
                  <a:lnTo>
                    <a:pt x="1354623" y="377226"/>
                  </a:lnTo>
                  <a:lnTo>
                    <a:pt x="1354623" y="330073"/>
                  </a:lnTo>
                  <a:lnTo>
                    <a:pt x="1354623" y="282919"/>
                  </a:lnTo>
                  <a:lnTo>
                    <a:pt x="1354623" y="235766"/>
                  </a:lnTo>
                  <a:lnTo>
                    <a:pt x="1354623" y="188613"/>
                  </a:lnTo>
                  <a:lnTo>
                    <a:pt x="1354623" y="141459"/>
                  </a:lnTo>
                  <a:lnTo>
                    <a:pt x="1354623" y="94306"/>
                  </a:lnTo>
                  <a:lnTo>
                    <a:pt x="1354623" y="47153"/>
                  </a:lnTo>
                  <a:lnTo>
                    <a:pt x="1354623" y="0"/>
                  </a:lnTo>
                  <a:lnTo>
                    <a:pt x="1307952" y="796"/>
                  </a:lnTo>
                  <a:lnTo>
                    <a:pt x="1261335" y="3185"/>
                  </a:lnTo>
                  <a:lnTo>
                    <a:pt x="1214827" y="7164"/>
                  </a:lnTo>
                  <a:lnTo>
                    <a:pt x="1168482" y="12728"/>
                  </a:lnTo>
                  <a:lnTo>
                    <a:pt x="1122354" y="19870"/>
                  </a:lnTo>
                  <a:lnTo>
                    <a:pt x="1076496" y="28583"/>
                  </a:lnTo>
                  <a:lnTo>
                    <a:pt x="1030962" y="38855"/>
                  </a:lnTo>
                  <a:lnTo>
                    <a:pt x="985806" y="50676"/>
                  </a:lnTo>
                  <a:lnTo>
                    <a:pt x="941079" y="64031"/>
                  </a:lnTo>
                  <a:lnTo>
                    <a:pt x="896834" y="78905"/>
                  </a:lnTo>
                  <a:lnTo>
                    <a:pt x="853123" y="95280"/>
                  </a:lnTo>
                  <a:lnTo>
                    <a:pt x="809996" y="113137"/>
                  </a:lnTo>
                  <a:lnTo>
                    <a:pt x="767503" y="132456"/>
                  </a:lnTo>
                  <a:lnTo>
                    <a:pt x="725695" y="153214"/>
                  </a:lnTo>
                  <a:lnTo>
                    <a:pt x="684619" y="175387"/>
                  </a:lnTo>
                  <a:lnTo>
                    <a:pt x="644325" y="198949"/>
                  </a:lnTo>
                  <a:lnTo>
                    <a:pt x="604857" y="223872"/>
                  </a:lnTo>
                  <a:lnTo>
                    <a:pt x="566264" y="250128"/>
                  </a:lnTo>
                  <a:lnTo>
                    <a:pt x="528589" y="277686"/>
                  </a:lnTo>
                  <a:lnTo>
                    <a:pt x="491876" y="306514"/>
                  </a:lnTo>
                  <a:lnTo>
                    <a:pt x="456169" y="336578"/>
                  </a:lnTo>
                  <a:lnTo>
                    <a:pt x="421509" y="367843"/>
                  </a:lnTo>
                  <a:lnTo>
                    <a:pt x="387936" y="400272"/>
                  </a:lnTo>
                  <a:lnTo>
                    <a:pt x="355489" y="433829"/>
                  </a:lnTo>
                  <a:lnTo>
                    <a:pt x="324207" y="468474"/>
                  </a:lnTo>
                  <a:lnTo>
                    <a:pt x="294125" y="504166"/>
                  </a:lnTo>
                  <a:lnTo>
                    <a:pt x="265279" y="540864"/>
                  </a:lnTo>
                  <a:lnTo>
                    <a:pt x="237702" y="578525"/>
                  </a:lnTo>
                  <a:lnTo>
                    <a:pt x="211427" y="617105"/>
                  </a:lnTo>
                  <a:lnTo>
                    <a:pt x="186484" y="656560"/>
                  </a:lnTo>
                  <a:lnTo>
                    <a:pt x="162902" y="696843"/>
                  </a:lnTo>
                  <a:lnTo>
                    <a:pt x="140708" y="737907"/>
                  </a:lnTo>
                  <a:lnTo>
                    <a:pt x="119929" y="779705"/>
                  </a:lnTo>
                  <a:lnTo>
                    <a:pt x="100589" y="822188"/>
                  </a:lnTo>
                  <a:lnTo>
                    <a:pt x="82710" y="865306"/>
                  </a:lnTo>
                  <a:lnTo>
                    <a:pt x="66313" y="909009"/>
                  </a:lnTo>
                  <a:lnTo>
                    <a:pt x="51417" y="953247"/>
                  </a:lnTo>
                  <a:lnTo>
                    <a:pt x="38039" y="997967"/>
                  </a:lnTo>
                  <a:lnTo>
                    <a:pt x="26196" y="1043117"/>
                  </a:lnTo>
                  <a:lnTo>
                    <a:pt x="15901" y="1088646"/>
                  </a:lnTo>
                  <a:lnTo>
                    <a:pt x="7165" y="1134499"/>
                  </a:lnTo>
                  <a:lnTo>
                    <a:pt x="0" y="1180624"/>
                  </a:lnTo>
                  <a:lnTo>
                    <a:pt x="46711" y="1187066"/>
                  </a:lnTo>
                  <a:lnTo>
                    <a:pt x="93422" y="1193508"/>
                  </a:lnTo>
                  <a:lnTo>
                    <a:pt x="140133" y="1199950"/>
                  </a:lnTo>
                  <a:lnTo>
                    <a:pt x="186844" y="1206392"/>
                  </a:lnTo>
                  <a:lnTo>
                    <a:pt x="233555" y="1212835"/>
                  </a:lnTo>
                  <a:lnTo>
                    <a:pt x="280267" y="1219277"/>
                  </a:lnTo>
                  <a:lnTo>
                    <a:pt x="326978" y="1225719"/>
                  </a:lnTo>
                  <a:lnTo>
                    <a:pt x="373689" y="1232161"/>
                  </a:lnTo>
                  <a:lnTo>
                    <a:pt x="420400" y="1238603"/>
                  </a:lnTo>
                  <a:lnTo>
                    <a:pt x="467111" y="1245045"/>
                  </a:lnTo>
                  <a:lnTo>
                    <a:pt x="513822" y="1251487"/>
                  </a:lnTo>
                  <a:lnTo>
                    <a:pt x="560534" y="1257929"/>
                  </a:lnTo>
                  <a:lnTo>
                    <a:pt x="607245" y="1264372"/>
                  </a:lnTo>
                  <a:lnTo>
                    <a:pt x="653956" y="1270814"/>
                  </a:lnTo>
                  <a:lnTo>
                    <a:pt x="700667" y="1277256"/>
                  </a:lnTo>
                  <a:lnTo>
                    <a:pt x="747378" y="1283698"/>
                  </a:lnTo>
                  <a:lnTo>
                    <a:pt x="794089" y="1290140"/>
                  </a:lnTo>
                  <a:lnTo>
                    <a:pt x="840801" y="1296582"/>
                  </a:lnTo>
                  <a:lnTo>
                    <a:pt x="887512" y="1303024"/>
                  </a:lnTo>
                  <a:lnTo>
                    <a:pt x="934223" y="1309466"/>
                  </a:lnTo>
                  <a:lnTo>
                    <a:pt x="980934" y="1315908"/>
                  </a:lnTo>
                  <a:lnTo>
                    <a:pt x="1027645" y="1322351"/>
                  </a:lnTo>
                  <a:lnTo>
                    <a:pt x="1074356" y="1328793"/>
                  </a:lnTo>
                  <a:lnTo>
                    <a:pt x="1121068" y="1335235"/>
                  </a:lnTo>
                  <a:lnTo>
                    <a:pt x="1167779" y="1341677"/>
                  </a:lnTo>
                  <a:lnTo>
                    <a:pt x="1214490" y="1348119"/>
                  </a:lnTo>
                  <a:lnTo>
                    <a:pt x="1261201" y="1354561"/>
                  </a:lnTo>
                  <a:lnTo>
                    <a:pt x="1307912" y="1361003"/>
                  </a:lnTo>
                  <a:close/>
                </a:path>
              </a:pathLst>
            </a:custGeom>
            <a:solidFill>
              <a:srgbClr val="8FAADC">
                <a:alpha val="100000"/>
              </a:srgbClr>
            </a:solidFill>
          </p:spPr>
          <p:txBody>
            <a:bodyPr/>
            <a:lstStyle/>
            <a:p>
              <a:endParaRPr sz="2000"/>
            </a:p>
          </p:txBody>
        </p:sp>
        <p:sp>
          <p:nvSpPr>
            <p:cNvPr id="28" name="pg6">
              <a:extLst>
                <a:ext uri="{FF2B5EF4-FFF2-40B4-BE49-F238E27FC236}">
                  <a16:creationId xmlns:a16="http://schemas.microsoft.com/office/drawing/2014/main" id="{E61D29BE-C826-F154-3479-32EC75101937}"/>
                </a:ext>
              </a:extLst>
            </p:cNvPr>
            <p:cNvSpPr/>
            <p:nvPr/>
          </p:nvSpPr>
          <p:spPr>
            <a:xfrm>
              <a:off x="4081647" y="3181273"/>
              <a:ext cx="325364" cy="393694"/>
            </a:xfrm>
            <a:custGeom>
              <a:avLst/>
              <a:gdLst/>
              <a:ahLst/>
              <a:cxnLst/>
              <a:rect l="0" t="0" r="0" b="0"/>
              <a:pathLst>
                <a:path w="325364" h="393694">
                  <a:moveTo>
                    <a:pt x="27431" y="393694"/>
                  </a:moveTo>
                  <a:lnTo>
                    <a:pt x="297932" y="393694"/>
                  </a:lnTo>
                  <a:lnTo>
                    <a:pt x="296827" y="393671"/>
                  </a:lnTo>
                  <a:lnTo>
                    <a:pt x="301238" y="393494"/>
                  </a:lnTo>
                  <a:lnTo>
                    <a:pt x="305564" y="392611"/>
                  </a:lnTo>
                  <a:lnTo>
                    <a:pt x="309691" y="391045"/>
                  </a:lnTo>
                  <a:lnTo>
                    <a:pt x="313515" y="388838"/>
                  </a:lnTo>
                  <a:lnTo>
                    <a:pt x="316934" y="386046"/>
                  </a:lnTo>
                  <a:lnTo>
                    <a:pt x="319862" y="382741"/>
                  </a:lnTo>
                  <a:lnTo>
                    <a:pt x="322221" y="379010"/>
                  </a:lnTo>
                  <a:lnTo>
                    <a:pt x="323952" y="374949"/>
                  </a:lnTo>
                  <a:lnTo>
                    <a:pt x="325008" y="370662"/>
                  </a:lnTo>
                  <a:lnTo>
                    <a:pt x="325364" y="366262"/>
                  </a:lnTo>
                  <a:lnTo>
                    <a:pt x="325364" y="27431"/>
                  </a:lnTo>
                  <a:lnTo>
                    <a:pt x="325008" y="23031"/>
                  </a:lnTo>
                  <a:lnTo>
                    <a:pt x="323952" y="18745"/>
                  </a:lnTo>
                  <a:lnTo>
                    <a:pt x="322221" y="14683"/>
                  </a:lnTo>
                  <a:lnTo>
                    <a:pt x="319862" y="10952"/>
                  </a:lnTo>
                  <a:lnTo>
                    <a:pt x="316934" y="7647"/>
                  </a:lnTo>
                  <a:lnTo>
                    <a:pt x="313515" y="4855"/>
                  </a:lnTo>
                  <a:lnTo>
                    <a:pt x="309691" y="2648"/>
                  </a:lnTo>
                  <a:lnTo>
                    <a:pt x="305564" y="1083"/>
                  </a:lnTo>
                  <a:lnTo>
                    <a:pt x="301238" y="200"/>
                  </a:lnTo>
                  <a:lnTo>
                    <a:pt x="297932" y="0"/>
                  </a:lnTo>
                  <a:lnTo>
                    <a:pt x="27431" y="0"/>
                  </a:lnTo>
                  <a:lnTo>
                    <a:pt x="30738" y="200"/>
                  </a:lnTo>
                  <a:lnTo>
                    <a:pt x="26327" y="22"/>
                  </a:lnTo>
                  <a:lnTo>
                    <a:pt x="21944" y="554"/>
                  </a:lnTo>
                  <a:lnTo>
                    <a:pt x="17704" y="1782"/>
                  </a:lnTo>
                  <a:lnTo>
                    <a:pt x="13715" y="3675"/>
                  </a:lnTo>
                  <a:lnTo>
                    <a:pt x="10082" y="6183"/>
                  </a:lnTo>
                  <a:lnTo>
                    <a:pt x="6898" y="9241"/>
                  </a:lnTo>
                  <a:lnTo>
                    <a:pt x="4246" y="12770"/>
                  </a:lnTo>
                  <a:lnTo>
                    <a:pt x="2195" y="16679"/>
                  </a:lnTo>
                  <a:lnTo>
                    <a:pt x="797" y="20867"/>
                  </a:lnTo>
                  <a:lnTo>
                    <a:pt x="88" y="25224"/>
                  </a:lnTo>
                  <a:lnTo>
                    <a:pt x="0" y="27431"/>
                  </a:lnTo>
                  <a:lnTo>
                    <a:pt x="0" y="366262"/>
                  </a:lnTo>
                  <a:lnTo>
                    <a:pt x="88" y="364054"/>
                  </a:lnTo>
                  <a:lnTo>
                    <a:pt x="88" y="368469"/>
                  </a:lnTo>
                  <a:lnTo>
                    <a:pt x="797" y="372827"/>
                  </a:lnTo>
                  <a:lnTo>
                    <a:pt x="2195" y="377014"/>
                  </a:lnTo>
                  <a:lnTo>
                    <a:pt x="4246" y="380923"/>
                  </a:lnTo>
                  <a:lnTo>
                    <a:pt x="6898" y="384452"/>
                  </a:lnTo>
                  <a:lnTo>
                    <a:pt x="10082" y="387511"/>
                  </a:lnTo>
                  <a:lnTo>
                    <a:pt x="13715" y="390019"/>
                  </a:lnTo>
                  <a:lnTo>
                    <a:pt x="17704" y="391911"/>
                  </a:lnTo>
                  <a:lnTo>
                    <a:pt x="21944" y="393139"/>
                  </a:lnTo>
                  <a:lnTo>
                    <a:pt x="26327" y="393671"/>
                  </a:lnTo>
                  <a:close/>
                </a:path>
              </a:pathLst>
            </a:custGeom>
            <a:solidFill>
              <a:srgbClr val="4472C4">
                <a:alpha val="100000"/>
              </a:srgbClr>
            </a:solidFill>
          </p:spPr>
          <p:txBody>
            <a:bodyPr/>
            <a:lstStyle/>
            <a:p>
              <a:endParaRPr sz="2000"/>
            </a:p>
          </p:txBody>
        </p:sp>
        <p:sp>
          <p:nvSpPr>
            <p:cNvPr id="29" name="tx7">
              <a:extLst>
                <a:ext uri="{FF2B5EF4-FFF2-40B4-BE49-F238E27FC236}">
                  <a16:creationId xmlns:a16="http://schemas.microsoft.com/office/drawing/2014/main" id="{16CC7ACF-45EC-C228-3ED0-7D3C5E9E259D}"/>
                </a:ext>
              </a:extLst>
            </p:cNvPr>
            <p:cNvSpPr/>
            <p:nvPr/>
          </p:nvSpPr>
          <p:spPr>
            <a:xfrm>
              <a:off x="4205342" y="3226582"/>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lang="en-US" sz="1200">
                  <a:solidFill>
                    <a:srgbClr val="FFFFFF">
                      <a:alpha val="100000"/>
                    </a:srgbClr>
                  </a:solidFill>
                  <a:cs typeface="Arial"/>
                </a:rPr>
                <a:t>77%</a:t>
              </a:r>
              <a:endParaRPr sz="1200">
                <a:solidFill>
                  <a:srgbClr val="FFFFFF">
                    <a:alpha val="100000"/>
                  </a:srgbClr>
                </a:solidFill>
                <a:cs typeface="Arial"/>
              </a:endParaRPr>
            </a:p>
          </p:txBody>
        </p:sp>
        <p:sp>
          <p:nvSpPr>
            <p:cNvPr id="30" name="tx8">
              <a:extLst>
                <a:ext uri="{FF2B5EF4-FFF2-40B4-BE49-F238E27FC236}">
                  <a16:creationId xmlns:a16="http://schemas.microsoft.com/office/drawing/2014/main" id="{C5EF45B3-1959-522E-6FAF-B1C6C7E0176C}"/>
                </a:ext>
              </a:extLst>
            </p:cNvPr>
            <p:cNvSpPr/>
            <p:nvPr/>
          </p:nvSpPr>
          <p:spPr>
            <a:xfrm>
              <a:off x="4127367" y="3426764"/>
              <a:ext cx="233924"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200">
                  <a:solidFill>
                    <a:srgbClr val="FFFFFF">
                      <a:alpha val="100000"/>
                    </a:srgbClr>
                  </a:solidFill>
                  <a:cs typeface="Arial"/>
                </a:rPr>
                <a:t>115</a:t>
              </a:r>
            </a:p>
          </p:txBody>
        </p:sp>
        <p:sp>
          <p:nvSpPr>
            <p:cNvPr id="31" name="pg9">
              <a:extLst>
                <a:ext uri="{FF2B5EF4-FFF2-40B4-BE49-F238E27FC236}">
                  <a16:creationId xmlns:a16="http://schemas.microsoft.com/office/drawing/2014/main" id="{6D977334-EBBA-31EC-570A-0D8AE6BA3D39}"/>
                </a:ext>
              </a:extLst>
            </p:cNvPr>
            <p:cNvSpPr/>
            <p:nvPr/>
          </p:nvSpPr>
          <p:spPr>
            <a:xfrm>
              <a:off x="3222175" y="2150410"/>
              <a:ext cx="247389" cy="393694"/>
            </a:xfrm>
            <a:custGeom>
              <a:avLst/>
              <a:gdLst/>
              <a:ahLst/>
              <a:cxnLst/>
              <a:rect l="0" t="0" r="0" b="0"/>
              <a:pathLst>
                <a:path w="247389" h="393694">
                  <a:moveTo>
                    <a:pt x="27431" y="393694"/>
                  </a:moveTo>
                  <a:lnTo>
                    <a:pt x="219957" y="393694"/>
                  </a:lnTo>
                  <a:lnTo>
                    <a:pt x="218852" y="393671"/>
                  </a:lnTo>
                  <a:lnTo>
                    <a:pt x="223263" y="393494"/>
                  </a:lnTo>
                  <a:lnTo>
                    <a:pt x="227589" y="392611"/>
                  </a:lnTo>
                  <a:lnTo>
                    <a:pt x="231717" y="391045"/>
                  </a:lnTo>
                  <a:lnTo>
                    <a:pt x="235540" y="388838"/>
                  </a:lnTo>
                  <a:lnTo>
                    <a:pt x="238960" y="386046"/>
                  </a:lnTo>
                  <a:lnTo>
                    <a:pt x="241887" y="382741"/>
                  </a:lnTo>
                  <a:lnTo>
                    <a:pt x="244247" y="379010"/>
                  </a:lnTo>
                  <a:lnTo>
                    <a:pt x="245977" y="374949"/>
                  </a:lnTo>
                  <a:lnTo>
                    <a:pt x="247034" y="370662"/>
                  </a:lnTo>
                  <a:lnTo>
                    <a:pt x="247389" y="366262"/>
                  </a:lnTo>
                  <a:lnTo>
                    <a:pt x="247389" y="27431"/>
                  </a:lnTo>
                  <a:lnTo>
                    <a:pt x="247034" y="23031"/>
                  </a:lnTo>
                  <a:lnTo>
                    <a:pt x="245977" y="18745"/>
                  </a:lnTo>
                  <a:lnTo>
                    <a:pt x="244247" y="14683"/>
                  </a:lnTo>
                  <a:lnTo>
                    <a:pt x="241887" y="10952"/>
                  </a:lnTo>
                  <a:lnTo>
                    <a:pt x="238960" y="7647"/>
                  </a:lnTo>
                  <a:lnTo>
                    <a:pt x="235540" y="4855"/>
                  </a:lnTo>
                  <a:lnTo>
                    <a:pt x="231717" y="2648"/>
                  </a:lnTo>
                  <a:lnTo>
                    <a:pt x="227589" y="1083"/>
                  </a:lnTo>
                  <a:lnTo>
                    <a:pt x="223263" y="200"/>
                  </a:lnTo>
                  <a:lnTo>
                    <a:pt x="219957" y="0"/>
                  </a:lnTo>
                  <a:lnTo>
                    <a:pt x="27431" y="0"/>
                  </a:lnTo>
                  <a:lnTo>
                    <a:pt x="30738" y="200"/>
                  </a:lnTo>
                  <a:lnTo>
                    <a:pt x="26327" y="22"/>
                  </a:lnTo>
                  <a:lnTo>
                    <a:pt x="21944" y="554"/>
                  </a:lnTo>
                  <a:lnTo>
                    <a:pt x="17704" y="1782"/>
                  </a:lnTo>
                  <a:lnTo>
                    <a:pt x="13715" y="3675"/>
                  </a:lnTo>
                  <a:lnTo>
                    <a:pt x="10082" y="6183"/>
                  </a:lnTo>
                  <a:lnTo>
                    <a:pt x="6898" y="9241"/>
                  </a:lnTo>
                  <a:lnTo>
                    <a:pt x="4246" y="12770"/>
                  </a:lnTo>
                  <a:lnTo>
                    <a:pt x="2195" y="16679"/>
                  </a:lnTo>
                  <a:lnTo>
                    <a:pt x="797" y="20867"/>
                  </a:lnTo>
                  <a:lnTo>
                    <a:pt x="88" y="25224"/>
                  </a:lnTo>
                  <a:lnTo>
                    <a:pt x="0" y="27431"/>
                  </a:lnTo>
                  <a:lnTo>
                    <a:pt x="0" y="366262"/>
                  </a:lnTo>
                  <a:lnTo>
                    <a:pt x="88" y="364054"/>
                  </a:lnTo>
                  <a:lnTo>
                    <a:pt x="88" y="368469"/>
                  </a:lnTo>
                  <a:lnTo>
                    <a:pt x="797" y="372827"/>
                  </a:lnTo>
                  <a:lnTo>
                    <a:pt x="2195" y="377014"/>
                  </a:lnTo>
                  <a:lnTo>
                    <a:pt x="4246" y="380923"/>
                  </a:lnTo>
                  <a:lnTo>
                    <a:pt x="6898" y="384452"/>
                  </a:lnTo>
                  <a:lnTo>
                    <a:pt x="10082" y="387511"/>
                  </a:lnTo>
                  <a:lnTo>
                    <a:pt x="13715" y="390019"/>
                  </a:lnTo>
                  <a:lnTo>
                    <a:pt x="17704" y="391911"/>
                  </a:lnTo>
                  <a:lnTo>
                    <a:pt x="21944" y="393139"/>
                  </a:lnTo>
                  <a:lnTo>
                    <a:pt x="26327" y="393671"/>
                  </a:lnTo>
                  <a:close/>
                </a:path>
              </a:pathLst>
            </a:custGeom>
            <a:solidFill>
              <a:srgbClr val="8FAADC">
                <a:alpha val="100000"/>
              </a:srgbClr>
            </a:solidFill>
          </p:spPr>
          <p:txBody>
            <a:bodyPr/>
            <a:lstStyle/>
            <a:p>
              <a:endParaRPr sz="2000"/>
            </a:p>
          </p:txBody>
        </p:sp>
        <p:sp>
          <p:nvSpPr>
            <p:cNvPr id="32" name="tx10">
              <a:extLst>
                <a:ext uri="{FF2B5EF4-FFF2-40B4-BE49-F238E27FC236}">
                  <a16:creationId xmlns:a16="http://schemas.microsoft.com/office/drawing/2014/main" id="{7E99FCF2-8C48-0E90-5206-5BD8217ECA9F}"/>
                </a:ext>
              </a:extLst>
            </p:cNvPr>
            <p:cNvSpPr/>
            <p:nvPr/>
          </p:nvSpPr>
          <p:spPr>
            <a:xfrm>
              <a:off x="3306883" y="2195719"/>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lang="en-US" sz="1200">
                  <a:solidFill>
                    <a:srgbClr val="FFFFFF">
                      <a:alpha val="100000"/>
                    </a:srgbClr>
                  </a:solidFill>
                  <a:cs typeface="Arial"/>
                </a:rPr>
                <a:t>23%</a:t>
              </a:r>
              <a:endParaRPr sz="1200">
                <a:solidFill>
                  <a:srgbClr val="FFFFFF">
                    <a:alpha val="100000"/>
                  </a:srgbClr>
                </a:solidFill>
                <a:cs typeface="Arial"/>
              </a:endParaRPr>
            </a:p>
          </p:txBody>
        </p:sp>
        <p:sp>
          <p:nvSpPr>
            <p:cNvPr id="33" name="tx11">
              <a:extLst>
                <a:ext uri="{FF2B5EF4-FFF2-40B4-BE49-F238E27FC236}">
                  <a16:creationId xmlns:a16="http://schemas.microsoft.com/office/drawing/2014/main" id="{9888D171-EE6C-FC92-11D0-671AF853D5C9}"/>
                </a:ext>
              </a:extLst>
            </p:cNvPr>
            <p:cNvSpPr/>
            <p:nvPr/>
          </p:nvSpPr>
          <p:spPr>
            <a:xfrm>
              <a:off x="3267895" y="2395833"/>
              <a:ext cx="155949"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200">
                  <a:solidFill>
                    <a:srgbClr val="FFFFFF">
                      <a:alpha val="100000"/>
                    </a:srgbClr>
                  </a:solidFill>
                  <a:cs typeface="Arial"/>
                </a:rPr>
                <a:t>34</a:t>
              </a:r>
            </a:p>
          </p:txBody>
        </p:sp>
        <p:sp>
          <p:nvSpPr>
            <p:cNvPr id="34" name="tx12">
              <a:extLst>
                <a:ext uri="{FF2B5EF4-FFF2-40B4-BE49-F238E27FC236}">
                  <a16:creationId xmlns:a16="http://schemas.microsoft.com/office/drawing/2014/main" id="{FB92A1B8-2887-85D2-2C93-36304519B6EA}"/>
                </a:ext>
              </a:extLst>
            </p:cNvPr>
            <p:cNvSpPr/>
            <p:nvPr/>
          </p:nvSpPr>
          <p:spPr>
            <a:xfrm>
              <a:off x="5576403" y="2548947"/>
              <a:ext cx="567407" cy="110876"/>
            </a:xfrm>
            <a:prstGeom prst="rect">
              <a:avLst/>
            </a:prstGeom>
            <a:noFill/>
          </p:spPr>
          <p:txBody>
            <a:bodyPr wrap="none" lIns="0" tIns="0" rIns="0" bIns="0" anchor="ctr" anchorCtr="1"/>
            <a:lstStyle/>
            <a:p>
              <a:pPr marL="0" marR="0" indent="0" algn="l">
                <a:lnSpc>
                  <a:spcPts val="1200"/>
                </a:lnSpc>
                <a:spcBef>
                  <a:spcPts val="0"/>
                </a:spcBef>
                <a:spcAft>
                  <a:spcPts val="0"/>
                </a:spcAft>
              </a:pPr>
              <a:r>
                <a:rPr sz="1400">
                  <a:solidFill>
                    <a:srgbClr val="000000">
                      <a:alpha val="100000"/>
                    </a:srgbClr>
                  </a:solidFill>
                  <a:cs typeface="Arial"/>
                </a:rPr>
                <a:t>In Vairrs</a:t>
              </a:r>
            </a:p>
          </p:txBody>
        </p:sp>
        <p:sp>
          <p:nvSpPr>
            <p:cNvPr id="35" name="rc13">
              <a:extLst>
                <a:ext uri="{FF2B5EF4-FFF2-40B4-BE49-F238E27FC236}">
                  <a16:creationId xmlns:a16="http://schemas.microsoft.com/office/drawing/2014/main" id="{0481B050-3F85-1F86-9ACE-4BD9B6189080}"/>
                </a:ext>
              </a:extLst>
            </p:cNvPr>
            <p:cNvSpPr/>
            <p:nvPr/>
          </p:nvSpPr>
          <p:spPr>
            <a:xfrm>
              <a:off x="5585403" y="2760776"/>
              <a:ext cx="201456" cy="201456"/>
            </a:xfrm>
            <a:prstGeom prst="rect">
              <a:avLst/>
            </a:prstGeom>
            <a:solidFill>
              <a:srgbClr val="4472C4">
                <a:alpha val="100000"/>
              </a:srgbClr>
            </a:solidFill>
          </p:spPr>
          <p:txBody>
            <a:bodyPr/>
            <a:lstStyle/>
            <a:p>
              <a:endParaRPr sz="2000"/>
            </a:p>
          </p:txBody>
        </p:sp>
        <p:sp>
          <p:nvSpPr>
            <p:cNvPr id="36" name="rc14">
              <a:extLst>
                <a:ext uri="{FF2B5EF4-FFF2-40B4-BE49-F238E27FC236}">
                  <a16:creationId xmlns:a16="http://schemas.microsoft.com/office/drawing/2014/main" id="{93C17ECB-97CA-1EB6-79C8-81E848703952}"/>
                </a:ext>
              </a:extLst>
            </p:cNvPr>
            <p:cNvSpPr/>
            <p:nvPr/>
          </p:nvSpPr>
          <p:spPr>
            <a:xfrm>
              <a:off x="5585403" y="2980232"/>
              <a:ext cx="201456" cy="201456"/>
            </a:xfrm>
            <a:prstGeom prst="rect">
              <a:avLst/>
            </a:prstGeom>
            <a:solidFill>
              <a:srgbClr val="8FAADC">
                <a:alpha val="100000"/>
              </a:srgbClr>
            </a:solidFill>
          </p:spPr>
          <p:txBody>
            <a:bodyPr/>
            <a:lstStyle/>
            <a:p>
              <a:endParaRPr sz="2000"/>
            </a:p>
          </p:txBody>
        </p:sp>
        <p:sp>
          <p:nvSpPr>
            <p:cNvPr id="37" name="tx15">
              <a:extLst>
                <a:ext uri="{FF2B5EF4-FFF2-40B4-BE49-F238E27FC236}">
                  <a16:creationId xmlns:a16="http://schemas.microsoft.com/office/drawing/2014/main" id="{BC33306E-80AF-D942-3804-D7ED9C749D76}"/>
                </a:ext>
              </a:extLst>
            </p:cNvPr>
            <p:cNvSpPr/>
            <p:nvPr/>
          </p:nvSpPr>
          <p:spPr>
            <a:xfrm>
              <a:off x="5861943" y="2816438"/>
              <a:ext cx="210085" cy="88701"/>
            </a:xfrm>
            <a:prstGeom prst="rect">
              <a:avLst/>
            </a:prstGeom>
            <a:noFill/>
          </p:spPr>
          <p:txBody>
            <a:bodyPr wrap="none" lIns="0" tIns="0" rIns="0" bIns="0" anchor="ctr" anchorCtr="1"/>
            <a:lstStyle/>
            <a:p>
              <a:pPr marL="0" marR="0" indent="0" algn="l">
                <a:lnSpc>
                  <a:spcPts val="960"/>
                </a:lnSpc>
                <a:spcBef>
                  <a:spcPts val="0"/>
                </a:spcBef>
                <a:spcAft>
                  <a:spcPts val="0"/>
                </a:spcAft>
              </a:pPr>
              <a:r>
                <a:rPr sz="1050">
                  <a:solidFill>
                    <a:srgbClr val="000000">
                      <a:alpha val="100000"/>
                    </a:srgbClr>
                  </a:solidFill>
                  <a:cs typeface="Arial"/>
                </a:rPr>
                <a:t>Yes</a:t>
              </a:r>
            </a:p>
          </p:txBody>
        </p:sp>
        <p:sp>
          <p:nvSpPr>
            <p:cNvPr id="38" name="tx16">
              <a:extLst>
                <a:ext uri="{FF2B5EF4-FFF2-40B4-BE49-F238E27FC236}">
                  <a16:creationId xmlns:a16="http://schemas.microsoft.com/office/drawing/2014/main" id="{528FA209-9527-402E-1E3B-09F24CE2A751}"/>
                </a:ext>
              </a:extLst>
            </p:cNvPr>
            <p:cNvSpPr/>
            <p:nvPr/>
          </p:nvSpPr>
          <p:spPr>
            <a:xfrm>
              <a:off x="5871775" y="3035894"/>
              <a:ext cx="155852" cy="88701"/>
            </a:xfrm>
            <a:prstGeom prst="rect">
              <a:avLst/>
            </a:prstGeom>
            <a:noFill/>
          </p:spPr>
          <p:txBody>
            <a:bodyPr wrap="none" lIns="0" tIns="0" rIns="0" bIns="0" anchor="ctr" anchorCtr="1"/>
            <a:lstStyle/>
            <a:p>
              <a:pPr marL="0" marR="0" indent="0" algn="l">
                <a:lnSpc>
                  <a:spcPts val="960"/>
                </a:lnSpc>
                <a:spcBef>
                  <a:spcPts val="0"/>
                </a:spcBef>
                <a:spcAft>
                  <a:spcPts val="0"/>
                </a:spcAft>
              </a:pPr>
              <a:r>
                <a:rPr sz="1050">
                  <a:solidFill>
                    <a:srgbClr val="000000">
                      <a:alpha val="100000"/>
                    </a:srgbClr>
                  </a:solidFill>
                  <a:cs typeface="Arial"/>
                </a:rPr>
                <a:t>No</a:t>
              </a:r>
            </a:p>
          </p:txBody>
        </p:sp>
        <p:sp>
          <p:nvSpPr>
            <p:cNvPr id="39" name="tx17">
              <a:extLst>
                <a:ext uri="{FF2B5EF4-FFF2-40B4-BE49-F238E27FC236}">
                  <a16:creationId xmlns:a16="http://schemas.microsoft.com/office/drawing/2014/main" id="{2322A182-38FE-6237-0713-A303737031C6}"/>
                </a:ext>
              </a:extLst>
            </p:cNvPr>
            <p:cNvSpPr/>
            <p:nvPr/>
          </p:nvSpPr>
          <p:spPr>
            <a:xfrm>
              <a:off x="1838869" y="962513"/>
              <a:ext cx="3912453" cy="171628"/>
            </a:xfrm>
            <a:prstGeom prst="rect">
              <a:avLst/>
            </a:prstGeom>
            <a:noFill/>
          </p:spPr>
          <p:txBody>
            <a:bodyPr wrap="none" lIns="0" tIns="0" rIns="0" bIns="0" anchor="ctr" anchorCtr="1"/>
            <a:lstStyle/>
            <a:p>
              <a:pPr marL="0" marR="0" indent="0" algn="l">
                <a:lnSpc>
                  <a:spcPts val="1439"/>
                </a:lnSpc>
                <a:spcBef>
                  <a:spcPts val="0"/>
                </a:spcBef>
                <a:spcAft>
                  <a:spcPts val="0"/>
                </a:spcAft>
              </a:pPr>
              <a:r>
                <a:rPr sz="1600" b="1">
                  <a:solidFill>
                    <a:srgbClr val="000000">
                      <a:alpha val="100000"/>
                    </a:srgbClr>
                  </a:solidFill>
                  <a:cs typeface="Arial"/>
                </a:rPr>
                <a:t>Is the Suicide Prevention Project in VAIRRS?</a:t>
              </a:r>
            </a:p>
          </p:txBody>
        </p:sp>
      </p:grpSp>
      <p:sp>
        <p:nvSpPr>
          <p:cNvPr id="50" name="Title 1">
            <a:extLst>
              <a:ext uri="{FF2B5EF4-FFF2-40B4-BE49-F238E27FC236}">
                <a16:creationId xmlns:a16="http://schemas.microsoft.com/office/drawing/2014/main" id="{EE9B381E-7029-84D7-3CBA-0B08A722747F}"/>
              </a:ext>
            </a:extLst>
          </p:cNvPr>
          <p:cNvSpPr>
            <a:spLocks noGrp="1"/>
          </p:cNvSpPr>
          <p:nvPr>
            <p:ph type="title"/>
          </p:nvPr>
        </p:nvSpPr>
        <p:spPr>
          <a:xfrm>
            <a:off x="123825" y="136525"/>
            <a:ext cx="12068175" cy="637435"/>
          </a:xfrm>
          <a:prstGeom prst="rect">
            <a:avLst/>
          </a:prstGeom>
        </p:spPr>
        <p:txBody>
          <a:bodyPr vert="horz" wrap="square" lIns="91440" tIns="45720" rIns="91440" bIns="45720" anchor="ctr" anchorCtr="0">
            <a:noAutofit/>
          </a:bodyPr>
          <a:lstStyle/>
          <a:p>
            <a:r>
              <a:rPr lang="en-US" sz="3200"/>
              <a:t>Project Methodology | RAFT and VAIRRS Matching</a:t>
            </a:r>
          </a:p>
        </p:txBody>
      </p:sp>
      <p:sp>
        <p:nvSpPr>
          <p:cNvPr id="5" name="TextBox 4">
            <a:extLst>
              <a:ext uri="{FF2B5EF4-FFF2-40B4-BE49-F238E27FC236}">
                <a16:creationId xmlns:a16="http://schemas.microsoft.com/office/drawing/2014/main" id="{F4D511C5-6A06-97B4-3100-06A7D9EB5A5E}"/>
              </a:ext>
            </a:extLst>
          </p:cNvPr>
          <p:cNvSpPr txBox="1"/>
          <p:nvPr/>
        </p:nvSpPr>
        <p:spPr>
          <a:xfrm>
            <a:off x="683258" y="5825641"/>
            <a:ext cx="4976869" cy="261610"/>
          </a:xfrm>
          <a:prstGeom prst="rect">
            <a:avLst/>
          </a:prstGeom>
          <a:noFill/>
        </p:spPr>
        <p:txBody>
          <a:bodyPr wrap="square" rtlCol="0">
            <a:spAutoFit/>
          </a:bodyPr>
          <a:lstStyle/>
          <a:p>
            <a:r>
              <a:rPr lang="en-US" sz="1100" b="1"/>
              <a:t>Note: </a:t>
            </a:r>
            <a:r>
              <a:rPr lang="en-US" sz="1100"/>
              <a:t>See SPRINT API analysis for Raft and SPRINT API matching status. </a:t>
            </a:r>
          </a:p>
        </p:txBody>
      </p:sp>
    </p:spTree>
    <p:extLst>
      <p:ext uri="{BB962C8B-B14F-4D97-AF65-F5344CB8AC3E}">
        <p14:creationId xmlns:p14="http://schemas.microsoft.com/office/powerpoint/2010/main" val="324519994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9D49C-270B-B717-63EE-C45BA732AC54}"/>
              </a:ext>
            </a:extLst>
          </p:cNvPr>
          <p:cNvSpPr>
            <a:spLocks noGrp="1"/>
          </p:cNvSpPr>
          <p:nvPr>
            <p:ph type="title"/>
          </p:nvPr>
        </p:nvSpPr>
        <p:spPr/>
        <p:txBody>
          <a:bodyPr/>
          <a:lstStyle/>
          <a:p>
            <a:r>
              <a:rPr lang="en-US">
                <a:ea typeface="+mj-lt"/>
                <a:cs typeface="+mj-lt"/>
              </a:rPr>
              <a:t>Project</a:t>
            </a:r>
            <a:r>
              <a:rPr lang="en-US"/>
              <a:t> Methodology | Dimensions Data Extraction</a:t>
            </a:r>
          </a:p>
        </p:txBody>
      </p:sp>
      <p:sp>
        <p:nvSpPr>
          <p:cNvPr id="3" name="Content Placeholder 2">
            <a:extLst>
              <a:ext uri="{FF2B5EF4-FFF2-40B4-BE49-F238E27FC236}">
                <a16:creationId xmlns:a16="http://schemas.microsoft.com/office/drawing/2014/main" id="{1D8BF14F-4712-07F1-963C-DF04E2D867E2}"/>
              </a:ext>
            </a:extLst>
          </p:cNvPr>
          <p:cNvSpPr>
            <a:spLocks noGrp="1"/>
          </p:cNvSpPr>
          <p:nvPr>
            <p:ph idx="1"/>
          </p:nvPr>
        </p:nvSpPr>
        <p:spPr>
          <a:xfrm>
            <a:off x="157019" y="1253331"/>
            <a:ext cx="12034981" cy="4351338"/>
          </a:xfrm>
        </p:spPr>
        <p:txBody>
          <a:bodyPr/>
          <a:lstStyle/>
          <a:p>
            <a:pPr marL="0" indent="0">
              <a:buNone/>
            </a:pPr>
            <a:r>
              <a:rPr lang="en-US" sz="1800" b="1"/>
              <a:t>Three different datasets were extracted from Dimensions (</a:t>
            </a:r>
            <a:r>
              <a:rPr lang="en-US" sz="1800" b="1">
                <a:hlinkClick r:id="rId2"/>
              </a:rPr>
              <a:t>va.dimensions.ai</a:t>
            </a:r>
            <a:r>
              <a:rPr lang="en-US" sz="1800" b="1"/>
              <a:t>) to analyze the publication and funding resources of portfolio projects.</a:t>
            </a:r>
          </a:p>
          <a:p>
            <a:pPr marL="514350" indent="-514350">
              <a:buAutoNum type="arabicPeriod"/>
            </a:pPr>
            <a:r>
              <a:rPr lang="en-US" sz="1600"/>
              <a:t>Portfolio investigator data:</a:t>
            </a:r>
          </a:p>
          <a:p>
            <a:pPr lvl="1"/>
            <a:r>
              <a:rPr lang="en-US" sz="1400"/>
              <a:t>Data on each investigator in the portfolio was scraped from their profile page on Dimensions using an R script.</a:t>
            </a:r>
          </a:p>
          <a:p>
            <a:pPr lvl="1"/>
            <a:r>
              <a:rPr lang="en-US" sz="1400"/>
              <a:t>Each investigator was searched under the “Researcher” tab. Then, if the investigator had a profile, data was scraped from the profile into a standard format.</a:t>
            </a:r>
          </a:p>
          <a:p>
            <a:pPr lvl="1"/>
            <a:r>
              <a:rPr lang="en-US" sz="1400"/>
              <a:t>Out of 105 portfolio investigators, 7 did not have Dimensions investigator profiles.</a:t>
            </a:r>
          </a:p>
          <a:p>
            <a:pPr marL="514350" indent="-514350">
              <a:buAutoNum type="arabicPeriod"/>
            </a:pPr>
            <a:r>
              <a:rPr lang="en-US" sz="1600"/>
              <a:t>Resulting publications data:</a:t>
            </a:r>
          </a:p>
          <a:p>
            <a:pPr lvl="1"/>
            <a:r>
              <a:rPr lang="en-US" sz="1400"/>
              <a:t>Each project in the portfolio was searched on Dimensions. Then, the “Publications” page listed all resulting publications.</a:t>
            </a:r>
          </a:p>
          <a:p>
            <a:pPr lvl="1"/>
            <a:r>
              <a:rPr lang="en-US" sz="1400"/>
              <a:t>All data for the resulting publications was exported and combined into one standardized dataset.</a:t>
            </a:r>
          </a:p>
          <a:p>
            <a:pPr marL="514350" indent="-514350">
              <a:buAutoNum type="arabicPeriod"/>
            </a:pPr>
            <a:r>
              <a:rPr lang="en-US" sz="1600"/>
              <a:t>Similar grants data:</a:t>
            </a:r>
          </a:p>
          <a:p>
            <a:pPr lvl="1"/>
            <a:r>
              <a:rPr lang="en-US" sz="1400"/>
              <a:t>The keyword “suicide prevention” was used to search for grants on Dimensions.</a:t>
            </a:r>
          </a:p>
          <a:p>
            <a:pPr lvl="1"/>
            <a:r>
              <a:rPr lang="en-US" sz="1400"/>
              <a:t>The results were filtered to include grants where “Country of Funder” and “Location – Research Organization” were both United States. Results were also filtered to include only grants where “Grant Status” was labeled as Ongoing between 2005 – 2023.</a:t>
            </a:r>
          </a:p>
          <a:p>
            <a:pPr lvl="1"/>
            <a:r>
              <a:rPr lang="en-US" sz="1400"/>
              <a:t>Data for the results was exported and combined into one standardized dataset. Note that many grants do not have their funding amount publicly available, so funding is missing.</a:t>
            </a:r>
          </a:p>
          <a:p>
            <a:pPr lvl="1"/>
            <a:endParaRPr lang="en-US" sz="1600"/>
          </a:p>
        </p:txBody>
      </p:sp>
      <p:sp>
        <p:nvSpPr>
          <p:cNvPr id="4" name="Slide Number Placeholder 3">
            <a:extLst>
              <a:ext uri="{FF2B5EF4-FFF2-40B4-BE49-F238E27FC236}">
                <a16:creationId xmlns:a16="http://schemas.microsoft.com/office/drawing/2014/main" id="{CC71F7A6-B9F2-7988-E834-E3C6C0BD0FCA}"/>
              </a:ext>
            </a:extLst>
          </p:cNvPr>
          <p:cNvSpPr>
            <a:spLocks noGrp="1"/>
          </p:cNvSpPr>
          <p:nvPr>
            <p:ph type="sldNum" sz="quarter" idx="12"/>
          </p:nvPr>
        </p:nvSpPr>
        <p:spPr/>
        <p:txBody>
          <a:bodyPr/>
          <a:lstStyle/>
          <a:p>
            <a:fld id="{61ED25BF-8B08-481C-9175-42CBF3C8334C}" type="slidenum">
              <a:rPr lang="en-US" smtClean="0"/>
              <a:pPr/>
              <a:t>84</a:t>
            </a:fld>
            <a:endParaRPr lang="en-US"/>
          </a:p>
        </p:txBody>
      </p:sp>
    </p:spTree>
    <p:extLst>
      <p:ext uri="{BB962C8B-B14F-4D97-AF65-F5344CB8AC3E}">
        <p14:creationId xmlns:p14="http://schemas.microsoft.com/office/powerpoint/2010/main" val="34253753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BB93FF-268C-5861-8A67-7E8BF1D82F3B}"/>
              </a:ext>
            </a:extLst>
          </p:cNvPr>
          <p:cNvSpPr/>
          <p:nvPr>
            <p:custDataLst>
              <p:tags r:id="rId2"/>
            </p:custDataLst>
          </p:nvPr>
        </p:nvSpPr>
        <p:spPr>
          <a:xfrm>
            <a:off x="934073" y="5597716"/>
            <a:ext cx="10992367" cy="393192"/>
          </a:xfrm>
          <a:prstGeom prst="rect">
            <a:avLst/>
          </a:prstGeom>
          <a:solidFill>
            <a:srgbClr val="D9D9D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74127" rIns="0" bIns="74127" numCol="1" spcCol="0" rtlCol="0" fromWordArt="0" anchor="t" anchorCtr="0" forceAA="0" compatLnSpc="1">
            <a:prstTxWarp prst="textNoShape">
              <a:avLst/>
            </a:prstTxWarp>
            <a:noAutofit/>
          </a:bodyPr>
          <a:lstStyle/>
          <a:p>
            <a:pPr algn="ctr">
              <a:spcBef>
                <a:spcPct val="0"/>
              </a:spcBef>
              <a:spcAft>
                <a:spcPct val="0"/>
              </a:spcAft>
            </a:pPr>
            <a:endParaRPr lang="en-US" sz="1556">
              <a:solidFill>
                <a:schemeClr val="tx1"/>
              </a:solidFill>
            </a:endParaRPr>
          </a:p>
        </p:txBody>
      </p:sp>
      <p:sp>
        <p:nvSpPr>
          <p:cNvPr id="183" name="Rectangle 182">
            <a:hlinkClick r:id="rId27" action="ppaction://hlinksldjump"/>
            <a:extLst>
              <a:ext uri="{FF2B5EF4-FFF2-40B4-BE49-F238E27FC236}">
                <a16:creationId xmlns:a16="http://schemas.microsoft.com/office/drawing/2014/main" id="{75B566B4-FD91-EF38-EEBF-928E7EAA946B}"/>
              </a:ext>
            </a:extLst>
          </p:cNvPr>
          <p:cNvSpPr/>
          <p:nvPr>
            <p:custDataLst>
              <p:tags r:id="rId3"/>
            </p:custDataLst>
          </p:nvPr>
        </p:nvSpPr>
        <p:spPr>
          <a:xfrm>
            <a:off x="964288" y="5612999"/>
            <a:ext cx="4030091" cy="38922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Appendix</a:t>
            </a:r>
          </a:p>
        </p:txBody>
      </p:sp>
      <p:sp>
        <p:nvSpPr>
          <p:cNvPr id="182" name="Rectangle 181">
            <a:hlinkClick r:id="rId28" action="ppaction://hlinksldjump"/>
            <a:extLst>
              <a:ext uri="{FF2B5EF4-FFF2-40B4-BE49-F238E27FC236}">
                <a16:creationId xmlns:a16="http://schemas.microsoft.com/office/drawing/2014/main" id="{1B749BA5-853C-43E7-DE8E-455BCCD2A4B8}"/>
              </a:ext>
            </a:extLst>
          </p:cNvPr>
          <p:cNvSpPr/>
          <p:nvPr>
            <p:custDataLst>
              <p:tags r:id="rId4"/>
            </p:custDataLst>
          </p:nvPr>
        </p:nvSpPr>
        <p:spPr>
          <a:xfrm>
            <a:off x="513293" y="5595581"/>
            <a:ext cx="389222" cy="389223"/>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0" b="1">
                <a:solidFill>
                  <a:schemeClr val="bg1"/>
                </a:solidFill>
              </a:rPr>
              <a:t>4</a:t>
            </a:r>
            <a:endParaRPr lang="en-US" sz="1550" b="1">
              <a:solidFill>
                <a:schemeClr val="bg1"/>
              </a:solidFill>
              <a:cs typeface="Calibri"/>
            </a:endParaRPr>
          </a:p>
        </p:txBody>
      </p:sp>
      <p:sp>
        <p:nvSpPr>
          <p:cNvPr id="177" name="Rectangle 176">
            <a:hlinkClick r:id="rId29" action="ppaction://hlinksldjump"/>
            <a:extLst>
              <a:ext uri="{FF2B5EF4-FFF2-40B4-BE49-F238E27FC236}">
                <a16:creationId xmlns:a16="http://schemas.microsoft.com/office/drawing/2014/main" id="{2B794581-48BC-85AC-CFA6-C79A54BE747B}"/>
              </a:ext>
            </a:extLst>
          </p:cNvPr>
          <p:cNvSpPr/>
          <p:nvPr>
            <p:custDataLst>
              <p:tags r:id="rId5"/>
            </p:custDataLst>
          </p:nvPr>
        </p:nvSpPr>
        <p:spPr>
          <a:xfrm>
            <a:off x="965344" y="5141240"/>
            <a:ext cx="4030091"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Methods</a:t>
            </a:r>
          </a:p>
        </p:txBody>
      </p:sp>
      <p:sp>
        <p:nvSpPr>
          <p:cNvPr id="176" name="Rectangle 175">
            <a:hlinkClick r:id="rId30" action="ppaction://hlinksldjump"/>
            <a:extLst>
              <a:ext uri="{FF2B5EF4-FFF2-40B4-BE49-F238E27FC236}">
                <a16:creationId xmlns:a16="http://schemas.microsoft.com/office/drawing/2014/main" id="{04831C24-338B-C589-B46F-01BD5343F06E}"/>
              </a:ext>
            </a:extLst>
          </p:cNvPr>
          <p:cNvSpPr/>
          <p:nvPr>
            <p:custDataLst>
              <p:tags r:id="rId6"/>
            </p:custDataLst>
          </p:nvPr>
        </p:nvSpPr>
        <p:spPr>
          <a:xfrm>
            <a:off x="514349" y="5141240"/>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3</a:t>
            </a:r>
          </a:p>
        </p:txBody>
      </p:sp>
      <p:sp>
        <p:nvSpPr>
          <p:cNvPr id="173" name="Rectangle 172">
            <a:hlinkClick r:id="rId31" action="ppaction://hlinksldjump"/>
            <a:extLst>
              <a:ext uri="{FF2B5EF4-FFF2-40B4-BE49-F238E27FC236}">
                <a16:creationId xmlns:a16="http://schemas.microsoft.com/office/drawing/2014/main" id="{DFD7428F-4073-C173-629B-A7BAB4544841}"/>
              </a:ext>
            </a:extLst>
          </p:cNvPr>
          <p:cNvSpPr/>
          <p:nvPr>
            <p:custDataLst>
              <p:tags r:id="rId7"/>
            </p:custDataLst>
          </p:nvPr>
        </p:nvSpPr>
        <p:spPr>
          <a:xfrm>
            <a:off x="965344" y="3823295"/>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2.5</a:t>
            </a:r>
          </a:p>
        </p:txBody>
      </p:sp>
      <p:sp>
        <p:nvSpPr>
          <p:cNvPr id="170" name="Rectangle 169">
            <a:hlinkClick r:id="rId32" action="ppaction://hlinksldjump"/>
            <a:extLst>
              <a:ext uri="{FF2B5EF4-FFF2-40B4-BE49-F238E27FC236}">
                <a16:creationId xmlns:a16="http://schemas.microsoft.com/office/drawing/2014/main" id="{CE3B08EB-867B-4B5E-8936-998184981810}"/>
              </a:ext>
            </a:extLst>
          </p:cNvPr>
          <p:cNvSpPr/>
          <p:nvPr>
            <p:custDataLst>
              <p:tags r:id="rId8"/>
            </p:custDataLst>
          </p:nvPr>
        </p:nvSpPr>
        <p:spPr>
          <a:xfrm>
            <a:off x="965344" y="3390588"/>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2.4</a:t>
            </a:r>
          </a:p>
        </p:txBody>
      </p:sp>
      <p:sp>
        <p:nvSpPr>
          <p:cNvPr id="167" name="Rectangle 166">
            <a:hlinkClick r:id="rId33" action="ppaction://hlinksldjump"/>
            <a:extLst>
              <a:ext uri="{FF2B5EF4-FFF2-40B4-BE49-F238E27FC236}">
                <a16:creationId xmlns:a16="http://schemas.microsoft.com/office/drawing/2014/main" id="{03BC1964-4BD5-0668-82A2-F658A5C79422}"/>
              </a:ext>
            </a:extLst>
          </p:cNvPr>
          <p:cNvSpPr/>
          <p:nvPr>
            <p:custDataLst>
              <p:tags r:id="rId9"/>
            </p:custDataLst>
          </p:nvPr>
        </p:nvSpPr>
        <p:spPr>
          <a:xfrm>
            <a:off x="965344" y="2939593"/>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2.3</a:t>
            </a:r>
          </a:p>
        </p:txBody>
      </p:sp>
      <p:sp>
        <p:nvSpPr>
          <p:cNvPr id="164" name="Rectangle 163">
            <a:hlinkClick r:id="rId34" action="ppaction://hlinksldjump"/>
            <a:extLst>
              <a:ext uri="{FF2B5EF4-FFF2-40B4-BE49-F238E27FC236}">
                <a16:creationId xmlns:a16="http://schemas.microsoft.com/office/drawing/2014/main" id="{C9ADBCBA-EDFE-1F92-A40E-D4DC8C7292AE}"/>
              </a:ext>
            </a:extLst>
          </p:cNvPr>
          <p:cNvSpPr/>
          <p:nvPr>
            <p:custDataLst>
              <p:tags r:id="rId10"/>
            </p:custDataLst>
          </p:nvPr>
        </p:nvSpPr>
        <p:spPr>
          <a:xfrm>
            <a:off x="965344" y="2488598"/>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2.2</a:t>
            </a:r>
          </a:p>
        </p:txBody>
      </p:sp>
      <p:sp>
        <p:nvSpPr>
          <p:cNvPr id="162" name="Rectangle 161">
            <a:hlinkClick r:id="rId35" action="ppaction://hlinksldjump"/>
            <a:extLst>
              <a:ext uri="{FF2B5EF4-FFF2-40B4-BE49-F238E27FC236}">
                <a16:creationId xmlns:a16="http://schemas.microsoft.com/office/drawing/2014/main" id="{ACF87887-FA77-EA3B-C02F-037BE6E775AA}"/>
              </a:ext>
            </a:extLst>
          </p:cNvPr>
          <p:cNvSpPr/>
          <p:nvPr>
            <p:custDataLst>
              <p:tags r:id="rId11"/>
            </p:custDataLst>
          </p:nvPr>
        </p:nvSpPr>
        <p:spPr>
          <a:xfrm>
            <a:off x="1416338" y="2037603"/>
            <a:ext cx="3579097" cy="38922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Introduction</a:t>
            </a:r>
          </a:p>
        </p:txBody>
      </p:sp>
      <p:sp>
        <p:nvSpPr>
          <p:cNvPr id="161" name="Rectangle 160">
            <a:hlinkClick r:id="rId35" action="ppaction://hlinksldjump"/>
            <a:extLst>
              <a:ext uri="{FF2B5EF4-FFF2-40B4-BE49-F238E27FC236}">
                <a16:creationId xmlns:a16="http://schemas.microsoft.com/office/drawing/2014/main" id="{9AE428D3-E97D-C34A-28B4-3A4F758E0D6B}"/>
              </a:ext>
            </a:extLst>
          </p:cNvPr>
          <p:cNvSpPr/>
          <p:nvPr>
            <p:custDataLst>
              <p:tags r:id="rId12"/>
            </p:custDataLst>
          </p:nvPr>
        </p:nvSpPr>
        <p:spPr>
          <a:xfrm>
            <a:off x="965344" y="2037603"/>
            <a:ext cx="389222" cy="389223"/>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2.1</a:t>
            </a:r>
          </a:p>
        </p:txBody>
      </p:sp>
      <p:sp>
        <p:nvSpPr>
          <p:cNvPr id="158" name="Rectangle 157">
            <a:hlinkClick r:id="rId35" action="ppaction://hlinksldjump"/>
            <a:extLst>
              <a:ext uri="{FF2B5EF4-FFF2-40B4-BE49-F238E27FC236}">
                <a16:creationId xmlns:a16="http://schemas.microsoft.com/office/drawing/2014/main" id="{3C7EA948-68F5-20D2-E3E6-8AFC99678516}"/>
              </a:ext>
            </a:extLst>
          </p:cNvPr>
          <p:cNvSpPr/>
          <p:nvPr>
            <p:custDataLst>
              <p:tags r:id="rId13"/>
            </p:custDataLst>
          </p:nvPr>
        </p:nvSpPr>
        <p:spPr>
          <a:xfrm>
            <a:off x="965344" y="1630154"/>
            <a:ext cx="4030091"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Key Findings</a:t>
            </a:r>
          </a:p>
        </p:txBody>
      </p:sp>
      <p:sp>
        <p:nvSpPr>
          <p:cNvPr id="157" name="Rectangle 156">
            <a:hlinkClick r:id="rId35" action="ppaction://hlinksldjump"/>
            <a:extLst>
              <a:ext uri="{FF2B5EF4-FFF2-40B4-BE49-F238E27FC236}">
                <a16:creationId xmlns:a16="http://schemas.microsoft.com/office/drawing/2014/main" id="{A19FCA9D-9F5C-9CC7-8AD8-7AAFCDA56EE6}"/>
              </a:ext>
            </a:extLst>
          </p:cNvPr>
          <p:cNvSpPr/>
          <p:nvPr>
            <p:custDataLst>
              <p:tags r:id="rId14"/>
            </p:custDataLst>
          </p:nvPr>
        </p:nvSpPr>
        <p:spPr>
          <a:xfrm>
            <a:off x="514349" y="1630154"/>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a:t>
            </a:r>
          </a:p>
        </p:txBody>
      </p:sp>
      <p:sp>
        <p:nvSpPr>
          <p:cNvPr id="155" name="Rectangle 154">
            <a:hlinkClick r:id="rId36" action="ppaction://hlinksldjump"/>
            <a:extLst>
              <a:ext uri="{FF2B5EF4-FFF2-40B4-BE49-F238E27FC236}">
                <a16:creationId xmlns:a16="http://schemas.microsoft.com/office/drawing/2014/main" id="{64D4A2D5-2D62-5B9F-0A3A-99F2223C982D}"/>
              </a:ext>
            </a:extLst>
          </p:cNvPr>
          <p:cNvSpPr/>
          <p:nvPr>
            <p:custDataLst>
              <p:tags r:id="rId15"/>
            </p:custDataLst>
          </p:nvPr>
        </p:nvSpPr>
        <p:spPr>
          <a:xfrm>
            <a:off x="965344" y="1205286"/>
            <a:ext cx="4030091" cy="38922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Executive Summary</a:t>
            </a:r>
          </a:p>
        </p:txBody>
      </p:sp>
      <p:sp>
        <p:nvSpPr>
          <p:cNvPr id="154" name="Rectangle 153">
            <a:hlinkClick r:id="rId31" action="ppaction://hlinksldjump"/>
            <a:extLst>
              <a:ext uri="{FF2B5EF4-FFF2-40B4-BE49-F238E27FC236}">
                <a16:creationId xmlns:a16="http://schemas.microsoft.com/office/drawing/2014/main" id="{EBC105E6-3DD1-FBD9-32AB-5E308DBA2A78}"/>
              </a:ext>
            </a:extLst>
          </p:cNvPr>
          <p:cNvSpPr/>
          <p:nvPr>
            <p:custDataLst>
              <p:tags r:id="rId16"/>
            </p:custDataLst>
          </p:nvPr>
        </p:nvSpPr>
        <p:spPr>
          <a:xfrm>
            <a:off x="514349" y="1205286"/>
            <a:ext cx="389222" cy="389223"/>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1</a:t>
            </a:r>
          </a:p>
        </p:txBody>
      </p:sp>
      <p:sp>
        <p:nvSpPr>
          <p:cNvPr id="153" name="Title 152">
            <a:extLst>
              <a:ext uri="{FF2B5EF4-FFF2-40B4-BE49-F238E27FC236}">
                <a16:creationId xmlns:a16="http://schemas.microsoft.com/office/drawing/2014/main" id="{AE156AD7-270C-DA2D-BCB4-AE84976E3F64}"/>
              </a:ext>
            </a:extLst>
          </p:cNvPr>
          <p:cNvSpPr>
            <a:spLocks noGrp="1"/>
          </p:cNvSpPr>
          <p:nvPr>
            <p:ph type="title"/>
            <p:custDataLst>
              <p:tags r:id="rId17"/>
            </p:custDataLst>
          </p:nvPr>
        </p:nvSpPr>
        <p:spPr/>
        <p:txBody>
          <a:bodyPr/>
          <a:lstStyle/>
          <a:p>
            <a:r>
              <a:rPr lang="en-US" sz="2800"/>
              <a:t>Table of Contents</a:t>
            </a:r>
          </a:p>
        </p:txBody>
      </p:sp>
      <p:sp>
        <p:nvSpPr>
          <p:cNvPr id="3" name="Slide Number Placeholder 2">
            <a:extLst>
              <a:ext uri="{FF2B5EF4-FFF2-40B4-BE49-F238E27FC236}">
                <a16:creationId xmlns:a16="http://schemas.microsoft.com/office/drawing/2014/main" id="{75277F90-0AE7-1324-E21E-263D78226E71}"/>
              </a:ext>
            </a:extLst>
          </p:cNvPr>
          <p:cNvSpPr>
            <a:spLocks noGrp="1"/>
          </p:cNvSpPr>
          <p:nvPr>
            <p:ph type="sldNum" sz="quarter" idx="12"/>
          </p:nvPr>
        </p:nvSpPr>
        <p:spPr>
          <a:xfrm>
            <a:off x="4724400" y="6307524"/>
            <a:ext cx="2743200" cy="365125"/>
          </a:xfrm>
        </p:spPr>
        <p:txBody>
          <a:bodyPr/>
          <a:lstStyle/>
          <a:p>
            <a:fld id="{61ED25BF-8B08-481C-9175-42CBF3C8334C}" type="slidenum">
              <a:rPr lang="en-US" smtClean="0"/>
              <a:pPr/>
              <a:t>85</a:t>
            </a:fld>
            <a:endParaRPr lang="en-US"/>
          </a:p>
        </p:txBody>
      </p:sp>
      <p:cxnSp>
        <p:nvCxnSpPr>
          <p:cNvPr id="185" name="Straight Connector 184">
            <a:extLst>
              <a:ext uri="{FF2B5EF4-FFF2-40B4-BE49-F238E27FC236}">
                <a16:creationId xmlns:a16="http://schemas.microsoft.com/office/drawing/2014/main" id="{00C42B0E-C1F7-5C67-4FEE-5393EF0EEF14}"/>
              </a:ext>
            </a:extLst>
          </p:cNvPr>
          <p:cNvCxnSpPr>
            <a:cxnSpLocks/>
          </p:cNvCxnSpPr>
          <p:nvPr/>
        </p:nvCxnSpPr>
        <p:spPr>
          <a:xfrm>
            <a:off x="2892835" y="1402767"/>
            <a:ext cx="822960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AB9624E8-128C-0899-83A0-4EBE1A08BA56}"/>
              </a:ext>
            </a:extLst>
          </p:cNvPr>
          <p:cNvCxnSpPr>
            <a:cxnSpLocks/>
          </p:cNvCxnSpPr>
          <p:nvPr/>
        </p:nvCxnSpPr>
        <p:spPr>
          <a:xfrm flipV="1">
            <a:off x="2306510" y="1839949"/>
            <a:ext cx="8792917" cy="2134"/>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2E5D82FD-E208-864A-F7AD-FEDB92FB274E}"/>
              </a:ext>
            </a:extLst>
          </p:cNvPr>
          <p:cNvCxnSpPr>
            <a:cxnSpLocks/>
          </p:cNvCxnSpPr>
          <p:nvPr/>
        </p:nvCxnSpPr>
        <p:spPr>
          <a:xfrm>
            <a:off x="2671887" y="2314659"/>
            <a:ext cx="8438249"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5B575469-34FF-3619-6549-91E774D444EC}"/>
              </a:ext>
            </a:extLst>
          </p:cNvPr>
          <p:cNvCxnSpPr>
            <a:cxnSpLocks/>
          </p:cNvCxnSpPr>
          <p:nvPr/>
        </p:nvCxnSpPr>
        <p:spPr>
          <a:xfrm flipV="1">
            <a:off x="1915388" y="5340009"/>
            <a:ext cx="9200348"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935F5FCA-8D45-6671-BF21-3B58BE7B5B09}"/>
              </a:ext>
            </a:extLst>
          </p:cNvPr>
          <p:cNvCxnSpPr>
            <a:cxnSpLocks/>
          </p:cNvCxnSpPr>
          <p:nvPr/>
        </p:nvCxnSpPr>
        <p:spPr>
          <a:xfrm flipV="1">
            <a:off x="2053359" y="5786985"/>
            <a:ext cx="905256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 name="Rectangle 7">
            <a:hlinkClick r:id="rId33" action="ppaction://hlinksldjump"/>
            <a:extLst>
              <a:ext uri="{FF2B5EF4-FFF2-40B4-BE49-F238E27FC236}">
                <a16:creationId xmlns:a16="http://schemas.microsoft.com/office/drawing/2014/main" id="{AD3C91A2-C074-F570-0CEA-A66FC48FFE1F}"/>
              </a:ext>
            </a:extLst>
          </p:cNvPr>
          <p:cNvSpPr/>
          <p:nvPr>
            <p:custDataLst>
              <p:tags r:id="rId18"/>
            </p:custDataLst>
          </p:nvPr>
        </p:nvSpPr>
        <p:spPr>
          <a:xfrm>
            <a:off x="1437155" y="3371165"/>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VA Investigator Distribution Analysis</a:t>
            </a:r>
          </a:p>
        </p:txBody>
      </p:sp>
      <p:sp>
        <p:nvSpPr>
          <p:cNvPr id="9" name="Rectangle 8">
            <a:hlinkClick r:id="rId37" action="ppaction://hlinksldjump"/>
            <a:extLst>
              <a:ext uri="{FF2B5EF4-FFF2-40B4-BE49-F238E27FC236}">
                <a16:creationId xmlns:a16="http://schemas.microsoft.com/office/drawing/2014/main" id="{F580796C-89F3-4202-A5CC-C8B238E3AF68}"/>
              </a:ext>
            </a:extLst>
          </p:cNvPr>
          <p:cNvSpPr/>
          <p:nvPr>
            <p:custDataLst>
              <p:tags r:id="rId19"/>
            </p:custDataLst>
          </p:nvPr>
        </p:nvSpPr>
        <p:spPr>
          <a:xfrm>
            <a:off x="1416338" y="2939593"/>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Suicide Prevention Research Impact Network (SPRINT) Analysis </a:t>
            </a:r>
          </a:p>
        </p:txBody>
      </p:sp>
      <p:sp>
        <p:nvSpPr>
          <p:cNvPr id="11" name="Rectangle 10">
            <a:hlinkClick r:id="rId38" action="ppaction://hlinksldjump"/>
            <a:extLst>
              <a:ext uri="{FF2B5EF4-FFF2-40B4-BE49-F238E27FC236}">
                <a16:creationId xmlns:a16="http://schemas.microsoft.com/office/drawing/2014/main" id="{C4C77EAA-891B-1BC5-6B98-0D2591FEA775}"/>
              </a:ext>
            </a:extLst>
          </p:cNvPr>
          <p:cNvSpPr/>
          <p:nvPr>
            <p:custDataLst>
              <p:tags r:id="rId20"/>
            </p:custDataLst>
          </p:nvPr>
        </p:nvSpPr>
        <p:spPr>
          <a:xfrm>
            <a:off x="1416338" y="2488598"/>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VA Project Distribution Analysis</a:t>
            </a:r>
          </a:p>
        </p:txBody>
      </p:sp>
      <p:cxnSp>
        <p:nvCxnSpPr>
          <p:cNvPr id="13" name="Straight Connector 12">
            <a:extLst>
              <a:ext uri="{FF2B5EF4-FFF2-40B4-BE49-F238E27FC236}">
                <a16:creationId xmlns:a16="http://schemas.microsoft.com/office/drawing/2014/main" id="{55EBDD96-4192-FE1C-1A27-C32F21A0ABDF}"/>
              </a:ext>
            </a:extLst>
          </p:cNvPr>
          <p:cNvCxnSpPr>
            <a:cxnSpLocks/>
          </p:cNvCxnSpPr>
          <p:nvPr/>
        </p:nvCxnSpPr>
        <p:spPr>
          <a:xfrm flipV="1">
            <a:off x="4276436" y="2684485"/>
            <a:ext cx="6820447"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96566B-6EDD-5DC8-1EB2-B99BAE12AF1D}"/>
              </a:ext>
            </a:extLst>
          </p:cNvPr>
          <p:cNvCxnSpPr>
            <a:cxnSpLocks/>
          </p:cNvCxnSpPr>
          <p:nvPr/>
        </p:nvCxnSpPr>
        <p:spPr>
          <a:xfrm>
            <a:off x="6712435" y="3134204"/>
            <a:ext cx="438912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980683E-FB3E-6134-7B04-061D1DBD0364}"/>
              </a:ext>
            </a:extLst>
          </p:cNvPr>
          <p:cNvCxnSpPr>
            <a:cxnSpLocks/>
          </p:cNvCxnSpPr>
          <p:nvPr/>
        </p:nvCxnSpPr>
        <p:spPr>
          <a:xfrm>
            <a:off x="4724400" y="3572474"/>
            <a:ext cx="6400800" cy="1"/>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D85064F-7D9F-EE5A-2DCF-37ABC0B756B1}"/>
              </a:ext>
            </a:extLst>
          </p:cNvPr>
          <p:cNvCxnSpPr>
            <a:cxnSpLocks/>
          </p:cNvCxnSpPr>
          <p:nvPr/>
        </p:nvCxnSpPr>
        <p:spPr>
          <a:xfrm>
            <a:off x="3609000" y="4017623"/>
            <a:ext cx="749808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6" name="Rectangle 45">
            <a:hlinkClick r:id="rId39" action="ppaction://hlinksldjump"/>
            <a:extLst>
              <a:ext uri="{FF2B5EF4-FFF2-40B4-BE49-F238E27FC236}">
                <a16:creationId xmlns:a16="http://schemas.microsoft.com/office/drawing/2014/main" id="{59994B8E-8FA0-270A-7B1A-272CBB88324F}"/>
              </a:ext>
            </a:extLst>
          </p:cNvPr>
          <p:cNvSpPr/>
          <p:nvPr>
            <p:custDataLst>
              <p:tags r:id="rId21"/>
            </p:custDataLst>
          </p:nvPr>
        </p:nvSpPr>
        <p:spPr>
          <a:xfrm>
            <a:off x="1416338" y="3823235"/>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Grant Thematic Analysis</a:t>
            </a:r>
          </a:p>
        </p:txBody>
      </p:sp>
      <p:sp>
        <p:nvSpPr>
          <p:cNvPr id="20" name="Rectangle 19">
            <a:hlinkClick r:id="rId31" action="ppaction://hlinksldjump"/>
            <a:extLst>
              <a:ext uri="{FF2B5EF4-FFF2-40B4-BE49-F238E27FC236}">
                <a16:creationId xmlns:a16="http://schemas.microsoft.com/office/drawing/2014/main" id="{5E3F5931-5CE6-137D-A1DA-A3458EAF8905}"/>
              </a:ext>
            </a:extLst>
          </p:cNvPr>
          <p:cNvSpPr/>
          <p:nvPr>
            <p:custDataLst>
              <p:tags r:id="rId22"/>
            </p:custDataLst>
          </p:nvPr>
        </p:nvSpPr>
        <p:spPr>
          <a:xfrm>
            <a:off x="962296" y="4268303"/>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2.6</a:t>
            </a:r>
          </a:p>
        </p:txBody>
      </p:sp>
      <p:cxnSp>
        <p:nvCxnSpPr>
          <p:cNvPr id="21" name="Straight Connector 20">
            <a:extLst>
              <a:ext uri="{FF2B5EF4-FFF2-40B4-BE49-F238E27FC236}">
                <a16:creationId xmlns:a16="http://schemas.microsoft.com/office/drawing/2014/main" id="{97D6B8C9-D5FF-4281-2936-46507E939FE7}"/>
              </a:ext>
            </a:extLst>
          </p:cNvPr>
          <p:cNvCxnSpPr>
            <a:cxnSpLocks/>
          </p:cNvCxnSpPr>
          <p:nvPr/>
        </p:nvCxnSpPr>
        <p:spPr>
          <a:xfrm>
            <a:off x="4878572" y="4465224"/>
            <a:ext cx="621792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2" name="Rectangle 21">
            <a:hlinkClick r:id="rId40" action="ppaction://hlinksldjump"/>
            <a:extLst>
              <a:ext uri="{FF2B5EF4-FFF2-40B4-BE49-F238E27FC236}">
                <a16:creationId xmlns:a16="http://schemas.microsoft.com/office/drawing/2014/main" id="{6160272F-6F54-A456-FC04-DD34A60E5F6C}"/>
              </a:ext>
            </a:extLst>
          </p:cNvPr>
          <p:cNvSpPr/>
          <p:nvPr>
            <p:custDataLst>
              <p:tags r:id="rId23"/>
            </p:custDataLst>
          </p:nvPr>
        </p:nvSpPr>
        <p:spPr>
          <a:xfrm>
            <a:off x="1413290" y="4259099"/>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VA Medical Center Distribution Analysis</a:t>
            </a:r>
          </a:p>
        </p:txBody>
      </p:sp>
      <p:sp>
        <p:nvSpPr>
          <p:cNvPr id="24" name="Rectangle 23">
            <a:hlinkClick r:id="rId31" action="ppaction://hlinksldjump"/>
            <a:extLst>
              <a:ext uri="{FF2B5EF4-FFF2-40B4-BE49-F238E27FC236}">
                <a16:creationId xmlns:a16="http://schemas.microsoft.com/office/drawing/2014/main" id="{1495B1A5-98E1-FE54-947F-D25B4FD8031D}"/>
              </a:ext>
            </a:extLst>
          </p:cNvPr>
          <p:cNvSpPr/>
          <p:nvPr>
            <p:custDataLst>
              <p:tags r:id="rId24"/>
            </p:custDataLst>
          </p:nvPr>
        </p:nvSpPr>
        <p:spPr>
          <a:xfrm>
            <a:off x="957938" y="4699382"/>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2.7</a:t>
            </a:r>
          </a:p>
        </p:txBody>
      </p:sp>
      <p:cxnSp>
        <p:nvCxnSpPr>
          <p:cNvPr id="25" name="Straight Connector 24">
            <a:extLst>
              <a:ext uri="{FF2B5EF4-FFF2-40B4-BE49-F238E27FC236}">
                <a16:creationId xmlns:a16="http://schemas.microsoft.com/office/drawing/2014/main" id="{BB32FA31-6B45-6D08-832F-4C108122CA20}"/>
              </a:ext>
            </a:extLst>
          </p:cNvPr>
          <p:cNvCxnSpPr>
            <a:cxnSpLocks/>
          </p:cNvCxnSpPr>
          <p:nvPr/>
        </p:nvCxnSpPr>
        <p:spPr>
          <a:xfrm>
            <a:off x="5261867" y="4905012"/>
            <a:ext cx="585216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6" name="Rectangle 25">
            <a:hlinkClick r:id="rId41" action="ppaction://hlinksldjump"/>
            <a:extLst>
              <a:ext uri="{FF2B5EF4-FFF2-40B4-BE49-F238E27FC236}">
                <a16:creationId xmlns:a16="http://schemas.microsoft.com/office/drawing/2014/main" id="{591D5D2C-8590-22CF-4C91-60D0B72539CA}"/>
              </a:ext>
            </a:extLst>
          </p:cNvPr>
          <p:cNvSpPr/>
          <p:nvPr>
            <p:custDataLst>
              <p:tags r:id="rId25"/>
            </p:custDataLst>
          </p:nvPr>
        </p:nvSpPr>
        <p:spPr>
          <a:xfrm>
            <a:off x="1408932" y="4699322"/>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dirty="0">
                <a:solidFill>
                  <a:schemeClr val="tx1"/>
                </a:solidFill>
              </a:rPr>
              <a:t>Analysis of Relevant Research Beyond the VA</a:t>
            </a:r>
          </a:p>
        </p:txBody>
      </p:sp>
      <p:sp>
        <p:nvSpPr>
          <p:cNvPr id="10" name="TextBox 9">
            <a:extLst>
              <a:ext uri="{FF2B5EF4-FFF2-40B4-BE49-F238E27FC236}">
                <a16:creationId xmlns:a16="http://schemas.microsoft.com/office/drawing/2014/main" id="{58AA891F-1B48-B5DB-7E8B-02DF2E83C663}"/>
              </a:ext>
            </a:extLst>
          </p:cNvPr>
          <p:cNvSpPr txBox="1"/>
          <p:nvPr/>
        </p:nvSpPr>
        <p:spPr>
          <a:xfrm>
            <a:off x="11129506" y="1224172"/>
            <a:ext cx="617980" cy="307777"/>
          </a:xfrm>
          <a:prstGeom prst="rect">
            <a:avLst/>
          </a:prstGeom>
          <a:noFill/>
        </p:spPr>
        <p:txBody>
          <a:bodyPr wrap="square" lIns="91440" tIns="45720" rIns="91440" bIns="45720" rtlCol="0" anchor="t">
            <a:spAutoFit/>
          </a:bodyPr>
          <a:lstStyle/>
          <a:p>
            <a:r>
              <a:rPr lang="en-US" sz="1400" b="1"/>
              <a:t>3 – 5</a:t>
            </a:r>
          </a:p>
        </p:txBody>
      </p:sp>
      <p:sp>
        <p:nvSpPr>
          <p:cNvPr id="15" name="TextBox 14">
            <a:extLst>
              <a:ext uri="{FF2B5EF4-FFF2-40B4-BE49-F238E27FC236}">
                <a16:creationId xmlns:a16="http://schemas.microsoft.com/office/drawing/2014/main" id="{28955D84-E13C-CA9F-E1EF-BB71F136D2AB}"/>
              </a:ext>
            </a:extLst>
          </p:cNvPr>
          <p:cNvSpPr txBox="1"/>
          <p:nvPr/>
        </p:nvSpPr>
        <p:spPr>
          <a:xfrm>
            <a:off x="11129506" y="1655018"/>
            <a:ext cx="796935" cy="307777"/>
          </a:xfrm>
          <a:prstGeom prst="rect">
            <a:avLst/>
          </a:prstGeom>
          <a:noFill/>
        </p:spPr>
        <p:txBody>
          <a:bodyPr wrap="square" lIns="91440" tIns="45720" rIns="91440" bIns="45720" rtlCol="0" anchor="t">
            <a:spAutoFit/>
          </a:bodyPr>
          <a:lstStyle/>
          <a:p>
            <a:r>
              <a:rPr lang="en-US" sz="1400" b="1" dirty="0"/>
              <a:t>6 – 78  </a:t>
            </a:r>
          </a:p>
        </p:txBody>
      </p:sp>
      <p:sp>
        <p:nvSpPr>
          <p:cNvPr id="18" name="TextBox 17">
            <a:extLst>
              <a:ext uri="{FF2B5EF4-FFF2-40B4-BE49-F238E27FC236}">
                <a16:creationId xmlns:a16="http://schemas.microsoft.com/office/drawing/2014/main" id="{B8863535-C863-2106-EBE1-50329DC8E43E}"/>
              </a:ext>
            </a:extLst>
          </p:cNvPr>
          <p:cNvSpPr txBox="1"/>
          <p:nvPr/>
        </p:nvSpPr>
        <p:spPr>
          <a:xfrm>
            <a:off x="11140215" y="2070116"/>
            <a:ext cx="686646" cy="307777"/>
          </a:xfrm>
          <a:prstGeom prst="rect">
            <a:avLst/>
          </a:prstGeom>
          <a:noFill/>
        </p:spPr>
        <p:txBody>
          <a:bodyPr wrap="square" lIns="91440" tIns="45720" rIns="91440" bIns="45720" rtlCol="0" anchor="t">
            <a:spAutoFit/>
          </a:bodyPr>
          <a:lstStyle/>
          <a:p>
            <a:r>
              <a:rPr lang="en-US" sz="1400" b="1"/>
              <a:t>6 - 7</a:t>
            </a:r>
          </a:p>
        </p:txBody>
      </p:sp>
      <p:sp>
        <p:nvSpPr>
          <p:cNvPr id="27" name="TextBox 26">
            <a:extLst>
              <a:ext uri="{FF2B5EF4-FFF2-40B4-BE49-F238E27FC236}">
                <a16:creationId xmlns:a16="http://schemas.microsoft.com/office/drawing/2014/main" id="{BD0429E0-19D2-EF0E-E7C0-2252CCE5F887}"/>
              </a:ext>
            </a:extLst>
          </p:cNvPr>
          <p:cNvSpPr txBox="1"/>
          <p:nvPr/>
        </p:nvSpPr>
        <p:spPr>
          <a:xfrm>
            <a:off x="11126961" y="2966474"/>
            <a:ext cx="854971" cy="307777"/>
          </a:xfrm>
          <a:prstGeom prst="rect">
            <a:avLst/>
          </a:prstGeom>
          <a:noFill/>
        </p:spPr>
        <p:txBody>
          <a:bodyPr wrap="square" lIns="91440" tIns="45720" rIns="91440" bIns="45720" rtlCol="0" anchor="t">
            <a:spAutoFit/>
          </a:bodyPr>
          <a:lstStyle/>
          <a:p>
            <a:r>
              <a:rPr lang="en-US" sz="1400" b="1"/>
              <a:t>31 – 37 </a:t>
            </a:r>
          </a:p>
        </p:txBody>
      </p:sp>
      <p:sp>
        <p:nvSpPr>
          <p:cNvPr id="29" name="TextBox 28">
            <a:extLst>
              <a:ext uri="{FF2B5EF4-FFF2-40B4-BE49-F238E27FC236}">
                <a16:creationId xmlns:a16="http://schemas.microsoft.com/office/drawing/2014/main" id="{968FD487-B412-CE2F-5387-002C08C3359F}"/>
              </a:ext>
            </a:extLst>
          </p:cNvPr>
          <p:cNvSpPr txBox="1"/>
          <p:nvPr/>
        </p:nvSpPr>
        <p:spPr>
          <a:xfrm>
            <a:off x="11126961" y="3388555"/>
            <a:ext cx="854971" cy="307777"/>
          </a:xfrm>
          <a:prstGeom prst="rect">
            <a:avLst/>
          </a:prstGeom>
          <a:noFill/>
        </p:spPr>
        <p:txBody>
          <a:bodyPr wrap="square" lIns="91440" tIns="45720" rIns="91440" bIns="45720" rtlCol="0" anchor="t">
            <a:spAutoFit/>
          </a:bodyPr>
          <a:lstStyle/>
          <a:p>
            <a:r>
              <a:rPr lang="en-US" sz="1400" b="1" dirty="0"/>
              <a:t>38 – 56 </a:t>
            </a:r>
          </a:p>
        </p:txBody>
      </p:sp>
      <p:sp>
        <p:nvSpPr>
          <p:cNvPr id="31" name="TextBox 30">
            <a:extLst>
              <a:ext uri="{FF2B5EF4-FFF2-40B4-BE49-F238E27FC236}">
                <a16:creationId xmlns:a16="http://schemas.microsoft.com/office/drawing/2014/main" id="{02F0D809-F47D-724E-A784-9A849B02F00D}"/>
              </a:ext>
            </a:extLst>
          </p:cNvPr>
          <p:cNvSpPr txBox="1"/>
          <p:nvPr/>
        </p:nvSpPr>
        <p:spPr>
          <a:xfrm>
            <a:off x="11126961" y="3838716"/>
            <a:ext cx="854971" cy="307777"/>
          </a:xfrm>
          <a:prstGeom prst="rect">
            <a:avLst/>
          </a:prstGeom>
          <a:noFill/>
        </p:spPr>
        <p:txBody>
          <a:bodyPr wrap="square" lIns="91440" tIns="45720" rIns="91440" bIns="45720" rtlCol="0" anchor="t">
            <a:spAutoFit/>
          </a:bodyPr>
          <a:lstStyle/>
          <a:p>
            <a:r>
              <a:rPr lang="en-US" sz="1400" b="1" dirty="0"/>
              <a:t>57 – 64 </a:t>
            </a:r>
          </a:p>
        </p:txBody>
      </p:sp>
      <p:sp>
        <p:nvSpPr>
          <p:cNvPr id="33" name="TextBox 32">
            <a:extLst>
              <a:ext uri="{FF2B5EF4-FFF2-40B4-BE49-F238E27FC236}">
                <a16:creationId xmlns:a16="http://schemas.microsoft.com/office/drawing/2014/main" id="{994E51A0-905C-F862-79FE-5F02D3EA4DB9}"/>
              </a:ext>
            </a:extLst>
          </p:cNvPr>
          <p:cNvSpPr txBox="1"/>
          <p:nvPr/>
        </p:nvSpPr>
        <p:spPr>
          <a:xfrm>
            <a:off x="11126962" y="2499555"/>
            <a:ext cx="854971" cy="307777"/>
          </a:xfrm>
          <a:prstGeom prst="rect">
            <a:avLst/>
          </a:prstGeom>
          <a:noFill/>
        </p:spPr>
        <p:txBody>
          <a:bodyPr wrap="square" lIns="91440" tIns="45720" rIns="91440" bIns="45720" rtlCol="0" anchor="t">
            <a:spAutoFit/>
          </a:bodyPr>
          <a:lstStyle/>
          <a:p>
            <a:r>
              <a:rPr lang="en-US" sz="1400" b="1"/>
              <a:t>8 – 30</a:t>
            </a:r>
          </a:p>
        </p:txBody>
      </p:sp>
      <p:sp>
        <p:nvSpPr>
          <p:cNvPr id="35" name="TextBox 34">
            <a:extLst>
              <a:ext uri="{FF2B5EF4-FFF2-40B4-BE49-F238E27FC236}">
                <a16:creationId xmlns:a16="http://schemas.microsoft.com/office/drawing/2014/main" id="{EE775D3B-4846-C46B-277C-E89A1BCCE346}"/>
              </a:ext>
            </a:extLst>
          </p:cNvPr>
          <p:cNvSpPr txBox="1"/>
          <p:nvPr/>
        </p:nvSpPr>
        <p:spPr>
          <a:xfrm>
            <a:off x="11123913" y="4283724"/>
            <a:ext cx="854971" cy="307777"/>
          </a:xfrm>
          <a:prstGeom prst="rect">
            <a:avLst/>
          </a:prstGeom>
          <a:noFill/>
        </p:spPr>
        <p:txBody>
          <a:bodyPr wrap="square" lIns="91440" tIns="45720" rIns="91440" bIns="45720" rtlCol="0" anchor="t">
            <a:spAutoFit/>
          </a:bodyPr>
          <a:lstStyle/>
          <a:p>
            <a:r>
              <a:rPr lang="en-US" sz="1400" b="1" dirty="0"/>
              <a:t>65 – 69</a:t>
            </a:r>
          </a:p>
        </p:txBody>
      </p:sp>
      <p:sp>
        <p:nvSpPr>
          <p:cNvPr id="37" name="TextBox 36">
            <a:extLst>
              <a:ext uri="{FF2B5EF4-FFF2-40B4-BE49-F238E27FC236}">
                <a16:creationId xmlns:a16="http://schemas.microsoft.com/office/drawing/2014/main" id="{B3063AB4-2C72-C534-D3C3-EC7A64DD1F89}"/>
              </a:ext>
            </a:extLst>
          </p:cNvPr>
          <p:cNvSpPr txBox="1"/>
          <p:nvPr/>
        </p:nvSpPr>
        <p:spPr>
          <a:xfrm>
            <a:off x="11119555" y="4714804"/>
            <a:ext cx="854971" cy="307777"/>
          </a:xfrm>
          <a:prstGeom prst="rect">
            <a:avLst/>
          </a:prstGeom>
          <a:noFill/>
        </p:spPr>
        <p:txBody>
          <a:bodyPr wrap="square" lIns="91440" tIns="45720" rIns="91440" bIns="45720" rtlCol="0" anchor="t">
            <a:spAutoFit/>
          </a:bodyPr>
          <a:lstStyle/>
          <a:p>
            <a:r>
              <a:rPr lang="en-US" sz="1400" b="1" dirty="0"/>
              <a:t>70 – 78</a:t>
            </a:r>
          </a:p>
        </p:txBody>
      </p:sp>
      <p:sp>
        <p:nvSpPr>
          <p:cNvPr id="39" name="TextBox 38">
            <a:extLst>
              <a:ext uri="{FF2B5EF4-FFF2-40B4-BE49-F238E27FC236}">
                <a16:creationId xmlns:a16="http://schemas.microsoft.com/office/drawing/2014/main" id="{6C75BFEB-401F-3B48-3AC8-ED123D626BA3}"/>
              </a:ext>
            </a:extLst>
          </p:cNvPr>
          <p:cNvSpPr txBox="1"/>
          <p:nvPr/>
        </p:nvSpPr>
        <p:spPr>
          <a:xfrm>
            <a:off x="11140215" y="5188451"/>
            <a:ext cx="854971" cy="307777"/>
          </a:xfrm>
          <a:prstGeom prst="rect">
            <a:avLst/>
          </a:prstGeom>
          <a:noFill/>
        </p:spPr>
        <p:txBody>
          <a:bodyPr wrap="square" lIns="91440" tIns="45720" rIns="91440" bIns="45720" rtlCol="0" anchor="t">
            <a:spAutoFit/>
          </a:bodyPr>
          <a:lstStyle/>
          <a:p>
            <a:r>
              <a:rPr lang="en-US" sz="1400" b="1" dirty="0"/>
              <a:t>79 – 84  </a:t>
            </a:r>
          </a:p>
        </p:txBody>
      </p:sp>
      <p:sp>
        <p:nvSpPr>
          <p:cNvPr id="41" name="TextBox 40">
            <a:extLst>
              <a:ext uri="{FF2B5EF4-FFF2-40B4-BE49-F238E27FC236}">
                <a16:creationId xmlns:a16="http://schemas.microsoft.com/office/drawing/2014/main" id="{4068653A-B795-99D5-3088-3CA4274B674B}"/>
              </a:ext>
            </a:extLst>
          </p:cNvPr>
          <p:cNvSpPr txBox="1"/>
          <p:nvPr/>
        </p:nvSpPr>
        <p:spPr>
          <a:xfrm>
            <a:off x="11140215" y="5633705"/>
            <a:ext cx="854971" cy="307777"/>
          </a:xfrm>
          <a:prstGeom prst="rect">
            <a:avLst/>
          </a:prstGeom>
          <a:noFill/>
        </p:spPr>
        <p:txBody>
          <a:bodyPr wrap="square" lIns="91440" tIns="45720" rIns="91440" bIns="45720" rtlCol="0" anchor="t">
            <a:spAutoFit/>
          </a:bodyPr>
          <a:lstStyle/>
          <a:p>
            <a:r>
              <a:rPr lang="en-US" sz="1400" b="1" dirty="0"/>
              <a:t>85 – 130</a:t>
            </a:r>
          </a:p>
        </p:txBody>
      </p:sp>
    </p:spTree>
    <p:custDataLst>
      <p:tags r:id="rId1"/>
    </p:custDataLst>
    <p:extLst>
      <p:ext uri="{BB962C8B-B14F-4D97-AF65-F5344CB8AC3E}">
        <p14:creationId xmlns:p14="http://schemas.microsoft.com/office/powerpoint/2010/main" val="330283012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4449657-4BED-4F0B-890A-130D48296FB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B8AFAB5-B382-4886-933F-9D3BD7B1C0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66" name="Rectangle 165">
            <a:hlinkClick r:id="" action="ppaction://noaction"/>
            <a:extLst>
              <a:ext uri="{FF2B5EF4-FFF2-40B4-BE49-F238E27FC236}">
                <a16:creationId xmlns:a16="http://schemas.microsoft.com/office/drawing/2014/main" id="{0C2D2D5B-3C60-4E03-8641-6EAE147C0DED}"/>
              </a:ext>
            </a:extLst>
          </p:cNvPr>
          <p:cNvSpPr/>
          <p:nvPr>
            <p:custDataLst>
              <p:tags r:id="rId2"/>
            </p:custDataLst>
          </p:nvPr>
        </p:nvSpPr>
        <p:spPr>
          <a:xfrm>
            <a:off x="6322129" y="3614265"/>
            <a:ext cx="65" cy="40011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76200" rIns="0" bIns="762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1" name="Rectangle 50">
            <a:hlinkClick r:id="" action="ppaction://noaction"/>
            <a:extLst>
              <a:ext uri="{FF2B5EF4-FFF2-40B4-BE49-F238E27FC236}">
                <a16:creationId xmlns:a16="http://schemas.microsoft.com/office/drawing/2014/main" id="{14300FDC-D6FD-9E6A-3596-71F9E3FCA72C}"/>
              </a:ext>
            </a:extLst>
          </p:cNvPr>
          <p:cNvSpPr/>
          <p:nvPr>
            <p:custDataLst>
              <p:tags r:id="rId3"/>
            </p:custDataLst>
          </p:nvPr>
        </p:nvSpPr>
        <p:spPr>
          <a:xfrm>
            <a:off x="6334829" y="2233210"/>
            <a:ext cx="65" cy="40011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76200" rIns="0" bIns="762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ADB5E8DF-A9BA-7B06-C1EC-212DB5534FB1}"/>
              </a:ext>
            </a:extLst>
          </p:cNvPr>
          <p:cNvSpPr txBox="1">
            <a:spLocks/>
          </p:cNvSpPr>
          <p:nvPr/>
        </p:nvSpPr>
        <p:spPr>
          <a:xfrm>
            <a:off x="837007" y="136525"/>
            <a:ext cx="5717840" cy="6183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bg1"/>
                </a:solidFill>
                <a:latin typeface="+mj-lt"/>
                <a:ea typeface="+mj-ea"/>
                <a:cs typeface="+mj-cs"/>
              </a:defRPr>
            </a:lvl1pPr>
          </a:lstStyle>
          <a:p>
            <a:r>
              <a:rPr lang="en-US" sz="2800"/>
              <a:t>SECTION | Appendix</a:t>
            </a:r>
          </a:p>
        </p:txBody>
      </p:sp>
      <p:sp>
        <p:nvSpPr>
          <p:cNvPr id="13" name="TextBox 12">
            <a:extLst>
              <a:ext uri="{FF2B5EF4-FFF2-40B4-BE49-F238E27FC236}">
                <a16:creationId xmlns:a16="http://schemas.microsoft.com/office/drawing/2014/main" id="{690A482B-DD57-E7BA-2572-178923FD9BE9}"/>
              </a:ext>
            </a:extLst>
          </p:cNvPr>
          <p:cNvSpPr txBox="1"/>
          <p:nvPr/>
        </p:nvSpPr>
        <p:spPr>
          <a:xfrm>
            <a:off x="837007" y="1146292"/>
            <a:ext cx="10627283" cy="4708981"/>
          </a:xfrm>
          <a:prstGeom prst="rect">
            <a:avLst/>
          </a:prstGeom>
          <a:noFill/>
        </p:spPr>
        <p:txBody>
          <a:bodyPr wrap="square" rtlCol="0">
            <a:spAutoFit/>
          </a:bodyPr>
          <a:lstStyle/>
          <a:p>
            <a:r>
              <a:rPr lang="en-US" sz="2000" b="1" dirty="0">
                <a:solidFill>
                  <a:srgbClr val="1E4E79"/>
                </a:solidFill>
              </a:rPr>
              <a:t>SECTION CONTENTS</a:t>
            </a:r>
          </a:p>
          <a:p>
            <a:pPr marL="285750" indent="-285750">
              <a:buFont typeface="Arial" panose="020B0604020202020204" pitchFamily="34" charset="0"/>
              <a:buChar char="•"/>
            </a:pPr>
            <a:r>
              <a:rPr lang="en-US" sz="2000" b="1" u="sng" dirty="0"/>
              <a:t>Appendix A |</a:t>
            </a:r>
            <a:r>
              <a:rPr lang="en-US" sz="2000" i="1" u="sng" dirty="0"/>
              <a:t>Pages 87– 95</a:t>
            </a:r>
            <a:endParaRPr lang="en-US" sz="2000" u="sng" dirty="0"/>
          </a:p>
          <a:p>
            <a:pPr lvl="1"/>
            <a:r>
              <a:rPr lang="en-US" sz="2000" i="1" dirty="0"/>
              <a:t>Definitions &amp; Data System IDs</a:t>
            </a:r>
            <a:endParaRPr lang="en-US" sz="600" i="1" dirty="0"/>
          </a:p>
          <a:p>
            <a:pPr marL="285750" indent="-285750">
              <a:buFont typeface="Arial" panose="020B0604020202020204" pitchFamily="34" charset="0"/>
              <a:buChar char="•"/>
            </a:pPr>
            <a:r>
              <a:rPr lang="en-US" sz="2000" b="1" u="sng" dirty="0"/>
              <a:t>Appendix B | </a:t>
            </a:r>
            <a:r>
              <a:rPr lang="en-US" sz="2000" i="1" u="sng" dirty="0"/>
              <a:t>Pages 96 – 97</a:t>
            </a:r>
            <a:endParaRPr lang="en-US" sz="2000" u="sng" dirty="0"/>
          </a:p>
          <a:p>
            <a:pPr lvl="1"/>
            <a:r>
              <a:rPr lang="en-US" sz="2000" i="1" dirty="0"/>
              <a:t>Additional VA Project Distribution Analysis</a:t>
            </a:r>
            <a:endParaRPr lang="en-US" sz="600" i="1" dirty="0"/>
          </a:p>
          <a:p>
            <a:pPr marL="285750" indent="-285750">
              <a:buFont typeface="Arial" panose="020B0604020202020204" pitchFamily="34" charset="0"/>
              <a:buChar char="•"/>
            </a:pPr>
            <a:r>
              <a:rPr lang="en-US" sz="2000" b="1" u="sng" dirty="0"/>
              <a:t>Appendix C | </a:t>
            </a:r>
            <a:r>
              <a:rPr lang="en-US" sz="2000" i="1" u="sng" dirty="0"/>
              <a:t>Pages 98 – 108</a:t>
            </a:r>
            <a:endParaRPr lang="en-US" sz="2000" u="sng" dirty="0"/>
          </a:p>
          <a:p>
            <a:pPr lvl="1"/>
            <a:r>
              <a:rPr lang="en-US" sz="2000" i="1" dirty="0"/>
              <a:t>Additional VA Investigator Distribution Analysis</a:t>
            </a:r>
            <a:endParaRPr lang="en-US" sz="600" i="1" dirty="0"/>
          </a:p>
          <a:p>
            <a:pPr marL="285750" indent="-285750">
              <a:buFont typeface="Arial" panose="020B0604020202020204" pitchFamily="34" charset="0"/>
              <a:buChar char="•"/>
            </a:pPr>
            <a:r>
              <a:rPr lang="en-US" sz="2000" b="1" u="sng" dirty="0"/>
              <a:t>Appendix D | </a:t>
            </a:r>
            <a:r>
              <a:rPr lang="en-US" sz="2000" i="1" u="sng" dirty="0"/>
              <a:t>Pages 109 – 110</a:t>
            </a:r>
            <a:endParaRPr lang="en-US" sz="2000" u="sng" dirty="0"/>
          </a:p>
          <a:p>
            <a:pPr lvl="1"/>
            <a:r>
              <a:rPr lang="en-US" sz="2000" i="1" dirty="0"/>
              <a:t>Additional VA Medical Center Distribution Analysis</a:t>
            </a:r>
            <a:endParaRPr lang="en-US" sz="600" i="1" dirty="0"/>
          </a:p>
          <a:p>
            <a:pPr marL="285750" indent="-285750">
              <a:buFont typeface="Arial" panose="020B0604020202020204" pitchFamily="34" charset="0"/>
              <a:buChar char="•"/>
            </a:pPr>
            <a:r>
              <a:rPr lang="en-US" sz="2000" b="1" u="sng" dirty="0"/>
              <a:t>Appendix E | </a:t>
            </a:r>
            <a:r>
              <a:rPr lang="en-US" sz="2000" i="1" u="sng" dirty="0"/>
              <a:t>Pages 111 – 114</a:t>
            </a:r>
            <a:endParaRPr lang="en-US" sz="2000" u="sng" dirty="0"/>
          </a:p>
          <a:p>
            <a:pPr lvl="1"/>
            <a:r>
              <a:rPr lang="en-US" sz="2000" i="1" dirty="0"/>
              <a:t>Additional Analysis of Relevant Research Beyond the VA</a:t>
            </a:r>
          </a:p>
          <a:p>
            <a:pPr marL="285750" indent="-285750">
              <a:buFont typeface="Arial" panose="020B0604020202020204" pitchFamily="34" charset="0"/>
              <a:buChar char="•"/>
            </a:pPr>
            <a:r>
              <a:rPr lang="en-US" sz="2000" b="1" u="sng" dirty="0"/>
              <a:t>Appendix F | </a:t>
            </a:r>
            <a:r>
              <a:rPr lang="en-US" sz="2000" i="1" u="sng" dirty="0"/>
              <a:t>Pages 115 – 128</a:t>
            </a:r>
            <a:endParaRPr lang="en-US" sz="2000" u="sng" dirty="0"/>
          </a:p>
          <a:p>
            <a:pPr lvl="1"/>
            <a:r>
              <a:rPr lang="en-US" sz="2000" i="1" dirty="0"/>
              <a:t>Additional SPRINT API Analysis </a:t>
            </a:r>
          </a:p>
          <a:p>
            <a:pPr marL="285750" indent="-285750">
              <a:buFont typeface="Arial" panose="020B0604020202020204" pitchFamily="34" charset="0"/>
              <a:buChar char="•"/>
            </a:pPr>
            <a:r>
              <a:rPr lang="en-US" sz="2000" b="1" u="sng" dirty="0"/>
              <a:t>Appendix G| </a:t>
            </a:r>
            <a:r>
              <a:rPr lang="en-US" sz="2000" i="1" u="sng" dirty="0"/>
              <a:t>Pages 129 – 130</a:t>
            </a:r>
            <a:endParaRPr lang="en-US" sz="2000" u="sng" dirty="0"/>
          </a:p>
          <a:p>
            <a:pPr lvl="1"/>
            <a:r>
              <a:rPr lang="en-US" sz="2000" i="1" dirty="0"/>
              <a:t>Grant Thematic Analysis </a:t>
            </a:r>
          </a:p>
        </p:txBody>
      </p:sp>
      <p:sp>
        <p:nvSpPr>
          <p:cNvPr id="5" name="Rectangle 4">
            <a:hlinkClick r:id="" action="ppaction://noaction"/>
            <a:extLst>
              <a:ext uri="{FF2B5EF4-FFF2-40B4-BE49-F238E27FC236}">
                <a16:creationId xmlns:a16="http://schemas.microsoft.com/office/drawing/2014/main" id="{DE3C4E5C-1BBA-20FD-EAF1-32F5565784F4}"/>
              </a:ext>
            </a:extLst>
          </p:cNvPr>
          <p:cNvSpPr/>
          <p:nvPr>
            <p:custDataLst>
              <p:tags r:id="rId4"/>
            </p:custDataLst>
          </p:nvPr>
        </p:nvSpPr>
        <p:spPr>
          <a:xfrm>
            <a:off x="6322129" y="3614265"/>
            <a:ext cx="65" cy="40011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76200" rIns="0" bIns="762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Rectangle 5">
            <a:hlinkClick r:id="" action="ppaction://noaction"/>
            <a:extLst>
              <a:ext uri="{FF2B5EF4-FFF2-40B4-BE49-F238E27FC236}">
                <a16:creationId xmlns:a16="http://schemas.microsoft.com/office/drawing/2014/main" id="{FF13D7BF-5F08-3BF6-0D01-D0E8E7B335D4}"/>
              </a:ext>
            </a:extLst>
          </p:cNvPr>
          <p:cNvSpPr/>
          <p:nvPr>
            <p:custDataLst>
              <p:tags r:id="rId5"/>
            </p:custDataLst>
          </p:nvPr>
        </p:nvSpPr>
        <p:spPr>
          <a:xfrm>
            <a:off x="6334829" y="2233210"/>
            <a:ext cx="65" cy="40011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76200" rIns="0" bIns="762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9987487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132AB3-CC08-05CD-18A0-9E56878008FA}"/>
              </a:ext>
            </a:extLst>
          </p:cNvPr>
          <p:cNvSpPr>
            <a:spLocks noGrp="1"/>
          </p:cNvSpPr>
          <p:nvPr>
            <p:ph type="ctrTitle"/>
          </p:nvPr>
        </p:nvSpPr>
        <p:spPr/>
        <p:txBody>
          <a:bodyPr/>
          <a:lstStyle/>
          <a:p>
            <a:r>
              <a:rPr lang="en-US"/>
              <a:t>Appendix A</a:t>
            </a:r>
          </a:p>
        </p:txBody>
      </p:sp>
      <p:sp>
        <p:nvSpPr>
          <p:cNvPr id="6" name="Subtitle 5">
            <a:extLst>
              <a:ext uri="{FF2B5EF4-FFF2-40B4-BE49-F238E27FC236}">
                <a16:creationId xmlns:a16="http://schemas.microsoft.com/office/drawing/2014/main" id="{264DF24B-E0F8-10BC-F34E-3A4FD30723FD}"/>
              </a:ext>
            </a:extLst>
          </p:cNvPr>
          <p:cNvSpPr>
            <a:spLocks noGrp="1"/>
          </p:cNvSpPr>
          <p:nvPr>
            <p:ph type="subTitle" idx="1"/>
          </p:nvPr>
        </p:nvSpPr>
        <p:spPr/>
        <p:txBody>
          <a:bodyPr/>
          <a:lstStyle/>
          <a:p>
            <a:r>
              <a:rPr lang="en-US" i="1"/>
              <a:t>Definitions &amp; Data System IDs</a:t>
            </a:r>
          </a:p>
        </p:txBody>
      </p:sp>
      <p:sp>
        <p:nvSpPr>
          <p:cNvPr id="4" name="Slide Number Placeholder 3">
            <a:extLst>
              <a:ext uri="{FF2B5EF4-FFF2-40B4-BE49-F238E27FC236}">
                <a16:creationId xmlns:a16="http://schemas.microsoft.com/office/drawing/2014/main" id="{4EBA92ED-31A2-112C-1B07-E52EDF6BCC9B}"/>
              </a:ext>
            </a:extLst>
          </p:cNvPr>
          <p:cNvSpPr>
            <a:spLocks noGrp="1"/>
          </p:cNvSpPr>
          <p:nvPr>
            <p:ph type="sldNum" sz="quarter" idx="11"/>
          </p:nvPr>
        </p:nvSpPr>
        <p:spPr/>
        <p:txBody>
          <a:bodyPr/>
          <a:lstStyle/>
          <a:p>
            <a:fld id="{670A9334-4E67-F94F-A05E-0CE8B74A054E}" type="slidenum">
              <a:rPr lang="en-US" smtClean="0"/>
              <a:t>87</a:t>
            </a:fld>
            <a:endParaRPr lang="en-US"/>
          </a:p>
        </p:txBody>
      </p:sp>
    </p:spTree>
    <p:extLst>
      <p:ext uri="{BB962C8B-B14F-4D97-AF65-F5344CB8AC3E}">
        <p14:creationId xmlns:p14="http://schemas.microsoft.com/office/powerpoint/2010/main" val="38593168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9A7D3-6C2F-8068-D25C-7FE99B993C7E}"/>
              </a:ext>
            </a:extLst>
          </p:cNvPr>
          <p:cNvSpPr>
            <a:spLocks noGrp="1"/>
          </p:cNvSpPr>
          <p:nvPr>
            <p:ph type="title"/>
          </p:nvPr>
        </p:nvSpPr>
        <p:spPr/>
        <p:txBody>
          <a:bodyPr/>
          <a:lstStyle/>
          <a:p>
            <a:r>
              <a:rPr lang="en-US" sz="2800"/>
              <a:t>Portfolio Requirements from CRADO</a:t>
            </a:r>
          </a:p>
        </p:txBody>
      </p:sp>
      <p:sp>
        <p:nvSpPr>
          <p:cNvPr id="4" name="Slide Number Placeholder 3">
            <a:extLst>
              <a:ext uri="{FF2B5EF4-FFF2-40B4-BE49-F238E27FC236}">
                <a16:creationId xmlns:a16="http://schemas.microsoft.com/office/drawing/2014/main" id="{6C7286CB-87FA-6AB8-8BA4-16BFEE1675FC}"/>
              </a:ext>
            </a:extLst>
          </p:cNvPr>
          <p:cNvSpPr>
            <a:spLocks noGrp="1"/>
          </p:cNvSpPr>
          <p:nvPr>
            <p:ph type="sldNum" sz="quarter" idx="12"/>
          </p:nvPr>
        </p:nvSpPr>
        <p:spPr/>
        <p:txBody>
          <a:bodyPr/>
          <a:lstStyle/>
          <a:p>
            <a:fld id="{61ED25BF-8B08-481C-9175-42CBF3C8334C}" type="slidenum">
              <a:rPr lang="en-US" smtClean="0"/>
              <a:pPr/>
              <a:t>88</a:t>
            </a:fld>
            <a:endParaRPr lang="en-US"/>
          </a:p>
        </p:txBody>
      </p:sp>
      <p:sp>
        <p:nvSpPr>
          <p:cNvPr id="7" name="TextBox 6">
            <a:extLst>
              <a:ext uri="{FF2B5EF4-FFF2-40B4-BE49-F238E27FC236}">
                <a16:creationId xmlns:a16="http://schemas.microsoft.com/office/drawing/2014/main" id="{1D4ADFBF-19C0-4E4E-401B-51C18EDF791F}"/>
              </a:ext>
            </a:extLst>
          </p:cNvPr>
          <p:cNvSpPr txBox="1"/>
          <p:nvPr/>
        </p:nvSpPr>
        <p:spPr>
          <a:xfrm>
            <a:off x="174056" y="1341225"/>
            <a:ext cx="5559989" cy="2769989"/>
          </a:xfrm>
          <a:prstGeom prst="rect">
            <a:avLst/>
          </a:prstGeom>
          <a:noFill/>
        </p:spPr>
        <p:txBody>
          <a:bodyPr wrap="square" rtlCol="0">
            <a:spAutoFit/>
          </a:bodyPr>
          <a:lstStyle/>
          <a:p>
            <a:pPr marL="342900" indent="-342900">
              <a:buFont typeface="+mj-lt"/>
              <a:buAutoNum type="arabicPeriod"/>
            </a:pPr>
            <a:r>
              <a:rPr lang="en-US" sz="1450"/>
              <a:t>Have knowledge of the funded projects in that portfolio; </a:t>
            </a:r>
          </a:p>
          <a:p>
            <a:pPr marL="342900" indent="-342900">
              <a:buFont typeface="+mj-lt"/>
              <a:buAutoNum type="arabicPeriod"/>
            </a:pPr>
            <a:r>
              <a:rPr lang="en-US" sz="1450"/>
              <a:t>Ensure that there is no unhelpful duplication or overlap in the portfolio; </a:t>
            </a:r>
          </a:p>
          <a:p>
            <a:pPr marL="342900" indent="-342900">
              <a:buFont typeface="+mj-lt"/>
              <a:buAutoNum type="arabicPeriod"/>
            </a:pPr>
            <a:r>
              <a:rPr lang="en-US" sz="1450"/>
              <a:t>Have the ability to identify related non-VA-funded projects using VAIRRS; </a:t>
            </a:r>
          </a:p>
          <a:p>
            <a:pPr marL="342900" indent="-342900">
              <a:buFont typeface="+mj-lt"/>
              <a:buAutoNum type="arabicPeriod"/>
            </a:pPr>
            <a:r>
              <a:rPr lang="en-US" sz="1450"/>
              <a:t>Know who relevant clinical/operations contacts are; </a:t>
            </a:r>
          </a:p>
          <a:p>
            <a:pPr marL="342900" indent="-342900">
              <a:buFont typeface="+mj-lt"/>
              <a:buAutoNum type="arabicPeriod"/>
            </a:pPr>
            <a:r>
              <a:rPr lang="en-US" sz="1450"/>
              <a:t>Know who relevant NIH/DoD/other funder contacts are; </a:t>
            </a:r>
          </a:p>
          <a:p>
            <a:pPr marL="342900" indent="-342900">
              <a:buFont typeface="+mj-lt"/>
              <a:buAutoNum type="arabicPeriod"/>
            </a:pPr>
            <a:r>
              <a:rPr lang="en-US" sz="1450"/>
              <a:t>Respond to ORD/VA and external inquiries and requirements related to the portfolio; </a:t>
            </a:r>
          </a:p>
          <a:p>
            <a:pPr marL="342900" indent="-342900">
              <a:buFont typeface="+mj-lt"/>
              <a:buAutoNum type="arabicPeriod"/>
            </a:pPr>
            <a:r>
              <a:rPr lang="en-US" sz="1450"/>
              <a:t>Interact with technology transfer regarding VA inventions; </a:t>
            </a:r>
          </a:p>
          <a:p>
            <a:pPr marL="342900" indent="-342900">
              <a:buFont typeface="+mj-lt"/>
              <a:buAutoNum type="arabicPeriod"/>
            </a:pPr>
            <a:r>
              <a:rPr lang="en-US" sz="1450"/>
              <a:t>Serve as a center of subject matter expertise within ORD for that portfolio</a:t>
            </a:r>
          </a:p>
        </p:txBody>
      </p:sp>
      <p:sp>
        <p:nvSpPr>
          <p:cNvPr id="8" name="TextBox 7">
            <a:extLst>
              <a:ext uri="{FF2B5EF4-FFF2-40B4-BE49-F238E27FC236}">
                <a16:creationId xmlns:a16="http://schemas.microsoft.com/office/drawing/2014/main" id="{F2A22F97-7B7D-9958-FAF8-EA0335450340}"/>
              </a:ext>
            </a:extLst>
          </p:cNvPr>
          <p:cNvSpPr txBox="1"/>
          <p:nvPr/>
        </p:nvSpPr>
        <p:spPr>
          <a:xfrm>
            <a:off x="174057" y="971893"/>
            <a:ext cx="3015580" cy="369332"/>
          </a:xfrm>
          <a:prstGeom prst="rect">
            <a:avLst/>
          </a:prstGeom>
          <a:noFill/>
        </p:spPr>
        <p:txBody>
          <a:bodyPr wrap="square" rtlCol="0">
            <a:spAutoFit/>
          </a:bodyPr>
          <a:lstStyle/>
          <a:p>
            <a:r>
              <a:rPr lang="en-US" b="1"/>
              <a:t>Broad Portfolio Requirements</a:t>
            </a:r>
          </a:p>
        </p:txBody>
      </p:sp>
      <p:sp>
        <p:nvSpPr>
          <p:cNvPr id="9" name="TextBox 8">
            <a:extLst>
              <a:ext uri="{FF2B5EF4-FFF2-40B4-BE49-F238E27FC236}">
                <a16:creationId xmlns:a16="http://schemas.microsoft.com/office/drawing/2014/main" id="{FC4027B7-BD6C-19D4-5CD0-261C618B8918}"/>
              </a:ext>
            </a:extLst>
          </p:cNvPr>
          <p:cNvSpPr txBox="1"/>
          <p:nvPr/>
        </p:nvSpPr>
        <p:spPr>
          <a:xfrm>
            <a:off x="6172202" y="1341225"/>
            <a:ext cx="5845742" cy="5024452"/>
          </a:xfrm>
          <a:prstGeom prst="rect">
            <a:avLst/>
          </a:prstGeom>
          <a:noFill/>
        </p:spPr>
        <p:txBody>
          <a:bodyPr wrap="square" lIns="91440" tIns="45720" rIns="91440" bIns="45720" rtlCol="0" anchor="t">
            <a:spAutoFit/>
          </a:bodyPr>
          <a:lstStyle/>
          <a:p>
            <a:pPr marL="342900" indent="-342900">
              <a:buFont typeface="+mj-lt"/>
              <a:buAutoNum type="arabicPeriod"/>
            </a:pPr>
            <a:r>
              <a:rPr lang="en-US" sz="1450"/>
              <a:t>Have knowledge of the funded projects in that portfolio; </a:t>
            </a:r>
          </a:p>
          <a:p>
            <a:pPr marL="342900" indent="-342900">
              <a:buFont typeface="+mj-lt"/>
              <a:buAutoNum type="arabicPeriod"/>
            </a:pPr>
            <a:r>
              <a:rPr lang="en-US" sz="1450"/>
              <a:t>Ensure that there is no unhelpful duplication or overlap in the portfolio; </a:t>
            </a:r>
            <a:endParaRPr lang="en-US" sz="1450">
              <a:cs typeface="Calibri"/>
            </a:endParaRPr>
          </a:p>
          <a:p>
            <a:pPr marL="342900" indent="-342900">
              <a:buFont typeface="+mj-lt"/>
              <a:buAutoNum type="arabicPeriod"/>
            </a:pPr>
            <a:r>
              <a:rPr lang="en-US" sz="1450"/>
              <a:t>Have the ability to identify related non-VA-funded projects using VAIRRS; </a:t>
            </a:r>
            <a:endParaRPr lang="en-US" sz="1450">
              <a:cs typeface="Calibri"/>
            </a:endParaRPr>
          </a:p>
          <a:p>
            <a:pPr marL="342900" indent="-342900">
              <a:buFont typeface="+mj-lt"/>
              <a:buAutoNum type="arabicPeriod"/>
            </a:pPr>
            <a:r>
              <a:rPr lang="en-US" sz="1450"/>
              <a:t>Know who relevant clinical/operations contacts are; </a:t>
            </a:r>
            <a:endParaRPr lang="en-US" sz="1450">
              <a:cs typeface="Calibri"/>
            </a:endParaRPr>
          </a:p>
          <a:p>
            <a:pPr marL="342900" indent="-342900">
              <a:buFont typeface="+mj-lt"/>
              <a:buAutoNum type="arabicPeriod"/>
            </a:pPr>
            <a:r>
              <a:rPr lang="en-US" sz="1450"/>
              <a:t>Know who relevant NIH/DoD/other funder contacts are; </a:t>
            </a:r>
            <a:endParaRPr lang="en-US" sz="1450">
              <a:cs typeface="Calibri"/>
            </a:endParaRPr>
          </a:p>
          <a:p>
            <a:pPr marL="342900" indent="-342900">
              <a:buFont typeface="+mj-lt"/>
              <a:buAutoNum type="arabicPeriod"/>
            </a:pPr>
            <a:r>
              <a:rPr lang="en-US" sz="1450"/>
              <a:t>Respond to ORD/VA and external inquiries and requirements related to the portfolio; </a:t>
            </a:r>
            <a:endParaRPr lang="en-US" sz="1450">
              <a:cs typeface="Calibri"/>
            </a:endParaRPr>
          </a:p>
          <a:p>
            <a:pPr marL="342900" indent="-342900">
              <a:buFont typeface="+mj-lt"/>
              <a:buAutoNum type="arabicPeriod"/>
            </a:pPr>
            <a:r>
              <a:rPr lang="en-US" sz="1450"/>
              <a:t>Interact with technology transfer regarding VA inventions; </a:t>
            </a:r>
            <a:endParaRPr lang="en-US" sz="1450">
              <a:cs typeface="Calibri"/>
            </a:endParaRPr>
          </a:p>
          <a:p>
            <a:pPr marL="342900" indent="-342900">
              <a:buFont typeface="+mj-lt"/>
              <a:buAutoNum type="arabicPeriod"/>
            </a:pPr>
            <a:r>
              <a:rPr lang="en-US" sz="1450"/>
              <a:t>Serve as a center of subject matter expertise within ORD for that portfolio</a:t>
            </a:r>
            <a:endParaRPr lang="en-US" sz="1450">
              <a:cs typeface="Calibri"/>
            </a:endParaRPr>
          </a:p>
          <a:p>
            <a:pPr marL="342900" indent="-342900">
              <a:buFont typeface="+mj-lt"/>
              <a:buAutoNum type="arabicPeriod" startAt="9"/>
            </a:pPr>
            <a:r>
              <a:rPr lang="en-US" sz="1450"/>
              <a:t>Proactively interact with relevant VA clinical/operations and NIH/DoD/other funder contacts; </a:t>
            </a:r>
            <a:endParaRPr lang="en-US" sz="1450">
              <a:cs typeface="Calibri"/>
            </a:endParaRPr>
          </a:p>
          <a:p>
            <a:pPr marL="342900" indent="-342900">
              <a:buFont typeface="+mj-lt"/>
              <a:buAutoNum type="arabicPeriod" startAt="9"/>
            </a:pPr>
            <a:r>
              <a:rPr lang="en-US" sz="1450"/>
              <a:t>Ensure that ORD is not funding the same work as clinical/operations partners; </a:t>
            </a:r>
            <a:endParaRPr lang="en-US" sz="1450">
              <a:cs typeface="Calibri"/>
            </a:endParaRPr>
          </a:p>
          <a:p>
            <a:pPr marL="342900" indent="-342900">
              <a:buFont typeface="+mj-lt"/>
              <a:buAutoNum type="arabicPeriod" startAt="9"/>
            </a:pPr>
            <a:r>
              <a:rPr lang="en-US" sz="1450"/>
              <a:t>Identify  specific goals and a plan to achieve them, ideally in collaboration with relevant clinical/operations stakeholders; </a:t>
            </a:r>
            <a:endParaRPr lang="en-US" sz="1450">
              <a:cs typeface="Calibri"/>
            </a:endParaRPr>
          </a:p>
          <a:p>
            <a:pPr marL="342900" indent="-342900">
              <a:buFont typeface="+mj-lt"/>
              <a:buAutoNum type="arabicPeriod" startAt="9"/>
            </a:pPr>
            <a:r>
              <a:rPr lang="en-US" sz="1450"/>
              <a:t>Proactive management of the portfolio community, including bringing together researchers and/or other stakeholders to accomplish goals; </a:t>
            </a:r>
            <a:endParaRPr lang="en-US" sz="1450">
              <a:cs typeface="Calibri"/>
            </a:endParaRPr>
          </a:p>
          <a:p>
            <a:pPr marL="342900" indent="-342900">
              <a:buFont typeface="+mj-lt"/>
              <a:buAutoNum type="arabicPeriod" startAt="9"/>
            </a:pPr>
            <a:r>
              <a:rPr lang="en-US" sz="1450"/>
              <a:t>Have the ability to stand up agile funding mechanisms when required </a:t>
            </a:r>
            <a:endParaRPr lang="en-US" sz="1450">
              <a:cs typeface="Calibri"/>
            </a:endParaRPr>
          </a:p>
          <a:p>
            <a:pPr marL="342900" indent="-342900">
              <a:buFont typeface="+mj-lt"/>
              <a:buAutoNum type="arabicPeriod"/>
            </a:pPr>
            <a:endParaRPr lang="en-US" sz="1600"/>
          </a:p>
        </p:txBody>
      </p:sp>
      <p:sp>
        <p:nvSpPr>
          <p:cNvPr id="10" name="TextBox 9">
            <a:extLst>
              <a:ext uri="{FF2B5EF4-FFF2-40B4-BE49-F238E27FC236}">
                <a16:creationId xmlns:a16="http://schemas.microsoft.com/office/drawing/2014/main" id="{ABDFF214-3375-1112-D133-9E13C6EC927F}"/>
              </a:ext>
            </a:extLst>
          </p:cNvPr>
          <p:cNvSpPr txBox="1"/>
          <p:nvPr/>
        </p:nvSpPr>
        <p:spPr>
          <a:xfrm>
            <a:off x="6383506" y="971893"/>
            <a:ext cx="3015580" cy="369332"/>
          </a:xfrm>
          <a:prstGeom prst="rect">
            <a:avLst/>
          </a:prstGeom>
          <a:noFill/>
        </p:spPr>
        <p:txBody>
          <a:bodyPr wrap="square" rtlCol="0">
            <a:spAutoFit/>
          </a:bodyPr>
          <a:lstStyle/>
          <a:p>
            <a:r>
              <a:rPr lang="en-US" b="1"/>
              <a:t>AMP Requirements</a:t>
            </a:r>
          </a:p>
        </p:txBody>
      </p:sp>
      <p:cxnSp>
        <p:nvCxnSpPr>
          <p:cNvPr id="11" name="Straight Connector 10">
            <a:extLst>
              <a:ext uri="{FF2B5EF4-FFF2-40B4-BE49-F238E27FC236}">
                <a16:creationId xmlns:a16="http://schemas.microsoft.com/office/drawing/2014/main" id="{E7BBA3CF-EB35-0C51-8B65-DFEB7433716C}"/>
              </a:ext>
            </a:extLst>
          </p:cNvPr>
          <p:cNvCxnSpPr/>
          <p:nvPr/>
        </p:nvCxnSpPr>
        <p:spPr>
          <a:xfrm>
            <a:off x="5879690" y="1160206"/>
            <a:ext cx="0" cy="4758813"/>
          </a:xfrm>
          <a:prstGeom prst="line">
            <a:avLst/>
          </a:prstGeom>
          <a:ln w="38100">
            <a:solidFill>
              <a:srgbClr val="002F56"/>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F2B8BA0-1368-34D9-93E8-F03BC55A1D5B}"/>
              </a:ext>
            </a:extLst>
          </p:cNvPr>
          <p:cNvSpPr txBox="1"/>
          <p:nvPr/>
        </p:nvSpPr>
        <p:spPr>
          <a:xfrm>
            <a:off x="2530551" y="6175954"/>
            <a:ext cx="6284382" cy="646331"/>
          </a:xfrm>
          <a:prstGeom prst="rect">
            <a:avLst/>
          </a:prstGeom>
          <a:noFill/>
        </p:spPr>
        <p:txBody>
          <a:bodyPr wrap="square" lIns="91440" tIns="45720" rIns="91440" bIns="45720" rtlCol="0" anchor="t">
            <a:spAutoFit/>
          </a:bodyPr>
          <a:lstStyle/>
          <a:p>
            <a:pPr algn="ctr"/>
            <a:r>
              <a:rPr lang="en-US" sz="1200">
                <a:solidFill>
                  <a:schemeClr val="bg1"/>
                </a:solidFill>
              </a:rPr>
              <a:t>Source: CRADO’s Initial Broad Portfolio and AMP Requirements as of April 24, 2023.</a:t>
            </a:r>
          </a:p>
          <a:p>
            <a:pPr algn="ctr"/>
            <a:r>
              <a:rPr lang="en-US" sz="1200" b="1">
                <a:solidFill>
                  <a:schemeClr val="bg1"/>
                </a:solidFill>
              </a:rPr>
              <a:t>Note</a:t>
            </a:r>
            <a:r>
              <a:rPr lang="en-US" sz="1200">
                <a:solidFill>
                  <a:schemeClr val="bg1"/>
                </a:solidFill>
              </a:rPr>
              <a:t>: All portfolios will likely need to meet the full list of requirements subject to ISRM leadership input.</a:t>
            </a:r>
          </a:p>
        </p:txBody>
      </p:sp>
    </p:spTree>
    <p:extLst>
      <p:ext uri="{BB962C8B-B14F-4D97-AF65-F5344CB8AC3E}">
        <p14:creationId xmlns:p14="http://schemas.microsoft.com/office/powerpoint/2010/main" val="51049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DD40E-1122-02B6-35D1-B7C9A4C16B31}"/>
              </a:ext>
            </a:extLst>
          </p:cNvPr>
          <p:cNvSpPr>
            <a:spLocks noGrp="1"/>
          </p:cNvSpPr>
          <p:nvPr>
            <p:ph type="title"/>
          </p:nvPr>
        </p:nvSpPr>
        <p:spPr/>
        <p:txBody>
          <a:bodyPr/>
          <a:lstStyle/>
          <a:p>
            <a:r>
              <a:rPr lang="en-US"/>
              <a:t>Data Intake Form (1/2)</a:t>
            </a:r>
          </a:p>
        </p:txBody>
      </p:sp>
      <p:sp>
        <p:nvSpPr>
          <p:cNvPr id="4" name="Slide Number Placeholder 3">
            <a:extLst>
              <a:ext uri="{FF2B5EF4-FFF2-40B4-BE49-F238E27FC236}">
                <a16:creationId xmlns:a16="http://schemas.microsoft.com/office/drawing/2014/main" id="{F5361CE7-91D7-54F2-A304-F80C06F9BFB2}"/>
              </a:ext>
            </a:extLst>
          </p:cNvPr>
          <p:cNvSpPr>
            <a:spLocks noGrp="1"/>
          </p:cNvSpPr>
          <p:nvPr>
            <p:ph type="sldNum" sz="quarter" idx="12"/>
          </p:nvPr>
        </p:nvSpPr>
        <p:spPr/>
        <p:txBody>
          <a:bodyPr/>
          <a:lstStyle/>
          <a:p>
            <a:fld id="{61ED25BF-8B08-481C-9175-42CBF3C8334C}" type="slidenum">
              <a:rPr lang="en-US" smtClean="0"/>
              <a:pPr/>
              <a:t>89</a:t>
            </a:fld>
            <a:endParaRPr lang="en-US"/>
          </a:p>
        </p:txBody>
      </p:sp>
      <p:graphicFrame>
        <p:nvGraphicFramePr>
          <p:cNvPr id="6" name="Table 5">
            <a:extLst>
              <a:ext uri="{FF2B5EF4-FFF2-40B4-BE49-F238E27FC236}">
                <a16:creationId xmlns:a16="http://schemas.microsoft.com/office/drawing/2014/main" id="{41BCED5D-CF81-3691-3006-992DB95B6AEB}"/>
              </a:ext>
            </a:extLst>
          </p:cNvPr>
          <p:cNvGraphicFramePr>
            <a:graphicFrameLocks noGrp="1"/>
          </p:cNvGraphicFramePr>
          <p:nvPr>
            <p:extLst>
              <p:ext uri="{D42A27DB-BD31-4B8C-83A1-F6EECF244321}">
                <p14:modId xmlns:p14="http://schemas.microsoft.com/office/powerpoint/2010/main" val="3179185422"/>
              </p:ext>
            </p:extLst>
          </p:nvPr>
        </p:nvGraphicFramePr>
        <p:xfrm>
          <a:off x="2019119" y="1260267"/>
          <a:ext cx="7649941" cy="4316215"/>
        </p:xfrm>
        <a:graphic>
          <a:graphicData uri="http://schemas.openxmlformats.org/drawingml/2006/table">
            <a:tbl>
              <a:tblPr firstRow="1" firstCol="1"/>
              <a:tblGrid>
                <a:gridCol w="1732598">
                  <a:extLst>
                    <a:ext uri="{9D8B030D-6E8A-4147-A177-3AD203B41FA5}">
                      <a16:colId xmlns:a16="http://schemas.microsoft.com/office/drawing/2014/main" val="970619430"/>
                    </a:ext>
                  </a:extLst>
                </a:gridCol>
                <a:gridCol w="5917343">
                  <a:extLst>
                    <a:ext uri="{9D8B030D-6E8A-4147-A177-3AD203B41FA5}">
                      <a16:colId xmlns:a16="http://schemas.microsoft.com/office/drawing/2014/main" val="2194559178"/>
                    </a:ext>
                  </a:extLst>
                </a:gridCol>
              </a:tblGrid>
              <a:tr h="275229">
                <a:tc gridSpan="2">
                  <a:txBody>
                    <a:bodyPr/>
                    <a:lstStyle/>
                    <a:p>
                      <a:pPr marL="342900" marR="0" lvl="0" indent="-342900">
                        <a:lnSpc>
                          <a:spcPct val="107000"/>
                        </a:lnSpc>
                        <a:spcBef>
                          <a:spcPts val="0"/>
                        </a:spcBef>
                        <a:spcAft>
                          <a:spcPts val="0"/>
                        </a:spcAft>
                        <a:buClr>
                          <a:srgbClr val="FFFFFF"/>
                        </a:buClr>
                        <a:buFont typeface="+mj-lt"/>
                        <a:buAutoNum type="arabicPeriod"/>
                      </a:pPr>
                      <a:r>
                        <a:rPr lang="en-US" sz="1100" b="1">
                          <a:solidFill>
                            <a:srgbClr val="FFFFFF"/>
                          </a:solidFill>
                          <a:effectLst/>
                          <a:latin typeface="Calibri" panose="020F0502020204030204" pitchFamily="34" charset="0"/>
                          <a:ea typeface="Calibri" panose="020F0502020204030204" pitchFamily="34" charset="0"/>
                          <a:cs typeface="Arial" panose="020B0604020202020204" pitchFamily="34" charset="0"/>
                        </a:rPr>
                        <a:t>Portfolio Information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F56"/>
                    </a:solidFill>
                  </a:tcPr>
                </a:tc>
                <a:tc hMerge="1">
                  <a:txBody>
                    <a:bodyPr/>
                    <a:lstStyle/>
                    <a:p>
                      <a:endParaRPr lang="en-US"/>
                    </a:p>
                  </a:txBody>
                  <a:tcPr/>
                </a:tc>
                <a:extLst>
                  <a:ext uri="{0D108BD9-81ED-4DB2-BD59-A6C34878D82A}">
                    <a16:rowId xmlns:a16="http://schemas.microsoft.com/office/drawing/2014/main" val="2339306378"/>
                  </a:ext>
                </a:extLst>
              </a:tr>
              <a:tr h="219115">
                <a:tc>
                  <a:txBody>
                    <a:bodyPr/>
                    <a:lstStyle/>
                    <a:p>
                      <a:pPr marL="0" marR="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Arial" panose="020B0604020202020204" pitchFamily="34" charset="0"/>
                        </a:rPr>
                        <a:t>Portfolio Name: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100" b="1">
                          <a:effectLst/>
                          <a:latin typeface="Calibri" panose="020F0502020204030204" pitchFamily="34" charset="0"/>
                          <a:ea typeface="Calibri" panose="020F0502020204030204" pitchFamily="34" charset="0"/>
                          <a:cs typeface="Arial" panose="020B0604020202020204" pitchFamily="34" charset="0"/>
                        </a:rPr>
                        <a:t>Suicide Prevention Actively Management Portfolio </a:t>
                      </a:r>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7618928"/>
                  </a:ext>
                </a:extLst>
              </a:tr>
              <a:tr h="219115">
                <a:tc>
                  <a:txBody>
                    <a:bodyPr/>
                    <a:lstStyle/>
                    <a:p>
                      <a:pPr marL="0" marR="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Arial" panose="020B0604020202020204" pitchFamily="34" charset="0"/>
                        </a:rPr>
                        <a:t>SPM Name: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100" b="1">
                          <a:effectLst/>
                          <a:latin typeface="Calibri" panose="020F0502020204030204" pitchFamily="34" charset="0"/>
                          <a:ea typeface="Calibri" panose="020F0502020204030204" pitchFamily="34" charset="0"/>
                          <a:cs typeface="Arial" panose="020B0604020202020204" pitchFamily="34" charset="0"/>
                        </a:rPr>
                        <a:t>Joseph Constans</a:t>
                      </a:r>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8213441"/>
                  </a:ext>
                </a:extLst>
              </a:tr>
              <a:tr h="403538">
                <a:tc>
                  <a:txBody>
                    <a:bodyPr/>
                    <a:lstStyle/>
                    <a:p>
                      <a:pPr marL="0" marR="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Arial" panose="020B0604020202020204" pitchFamily="34" charset="0"/>
                        </a:rPr>
                        <a:t>Key Stakeholder Names: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100" b="1">
                          <a:effectLst/>
                          <a:latin typeface="Calibri" panose="020F0502020204030204" pitchFamily="34" charset="0"/>
                          <a:ea typeface="Calibri" panose="020F0502020204030204" pitchFamily="34" charset="0"/>
                          <a:cs typeface="Arial" panose="020B0604020202020204" pitchFamily="34" charset="0"/>
                        </a:rPr>
                        <a:t>Suicide Prevention Advisory Group </a:t>
                      </a:r>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1786395"/>
                  </a:ext>
                </a:extLst>
              </a:tr>
              <a:tr h="219115">
                <a:tc gridSpan="2">
                  <a:txBody>
                    <a:bodyPr/>
                    <a:lstStyle/>
                    <a:p>
                      <a:pPr marL="342900" marR="0" lvl="0" indent="-342900">
                        <a:lnSpc>
                          <a:spcPct val="107000"/>
                        </a:lnSpc>
                        <a:spcBef>
                          <a:spcPts val="0"/>
                        </a:spcBef>
                        <a:spcAft>
                          <a:spcPts val="0"/>
                        </a:spcAft>
                        <a:buClr>
                          <a:srgbClr val="FFFFFF"/>
                        </a:buClr>
                        <a:buFont typeface="+mj-lt"/>
                        <a:buAutoNum type="arabicPeriod" startAt="2"/>
                      </a:pPr>
                      <a:r>
                        <a:rPr lang="en-US" sz="1100" b="1">
                          <a:solidFill>
                            <a:srgbClr val="FFFFFF"/>
                          </a:solidFill>
                          <a:effectLst/>
                          <a:latin typeface="Calibri" panose="020F0502020204030204" pitchFamily="34" charset="0"/>
                          <a:ea typeface="Calibri" panose="020F0502020204030204" pitchFamily="34" charset="0"/>
                          <a:cs typeface="Arial" panose="020B0604020202020204" pitchFamily="34" charset="0"/>
                        </a:rPr>
                        <a:t>Data Sources – </a:t>
                      </a:r>
                      <a:r>
                        <a:rPr lang="en-US" sz="1000" i="1">
                          <a:solidFill>
                            <a:srgbClr val="FFFFFF"/>
                          </a:solidFill>
                          <a:effectLst/>
                          <a:latin typeface="Calibri" panose="020F0502020204030204" pitchFamily="34" charset="0"/>
                          <a:ea typeface="Calibri" panose="020F0502020204030204" pitchFamily="34" charset="0"/>
                          <a:cs typeface="Arial" panose="020B0604020202020204" pitchFamily="34" charset="0"/>
                        </a:rPr>
                        <a:t>What data sources should we include in the analysis?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F56"/>
                    </a:solidFill>
                  </a:tcPr>
                </a:tc>
                <a:tc hMerge="1">
                  <a:txBody>
                    <a:bodyPr/>
                    <a:lstStyle/>
                    <a:p>
                      <a:endParaRPr lang="en-US"/>
                    </a:p>
                  </a:txBody>
                  <a:tcPr/>
                </a:tc>
                <a:extLst>
                  <a:ext uri="{0D108BD9-81ED-4DB2-BD59-A6C34878D82A}">
                    <a16:rowId xmlns:a16="http://schemas.microsoft.com/office/drawing/2014/main" val="2942222708"/>
                  </a:ext>
                </a:extLst>
              </a:tr>
              <a:tr h="538293">
                <a:tc>
                  <a:txBody>
                    <a:bodyPr/>
                    <a:lstStyle/>
                    <a:p>
                      <a:pPr marL="0" marR="0">
                        <a:lnSpc>
                          <a:spcPct val="107000"/>
                        </a:lnSpc>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Arial" panose="020B0604020202020204" pitchFamily="34" charset="0"/>
                        </a:rPr>
                        <a:t>Data Sources: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100" kern="1800">
                          <a:solidFill>
                            <a:srgbClr val="000000"/>
                          </a:solidFill>
                          <a:effectLst/>
                          <a:latin typeface="MS Gothic" panose="020B0609070205080204" pitchFamily="49" charset="-128"/>
                          <a:ea typeface="Calibri" panose="020F0502020204030204" pitchFamily="34" charset="0"/>
                          <a:cs typeface="Segoe UI Symbol" panose="020B0502040204020203" pitchFamily="34" charset="0"/>
                        </a:rPr>
                        <a:t>☒</a:t>
                      </a:r>
                      <a:r>
                        <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rPr>
                        <a:t>RAFT                    </a:t>
                      </a:r>
                      <a:r>
                        <a:rPr lang="en-US" sz="1100">
                          <a:solidFill>
                            <a:srgbClr val="000000"/>
                          </a:solidFill>
                          <a:effectLst/>
                          <a:latin typeface="MS Gothic" panose="020B0609070205080204" pitchFamily="49" charset="-128"/>
                          <a:ea typeface="Calibri" panose="020F0502020204030204" pitchFamily="34" charset="0"/>
                          <a:cs typeface="Arial" panose="020B0604020202020204" pitchFamily="34" charset="0"/>
                        </a:rPr>
                        <a:t>☒</a:t>
                      </a:r>
                      <a:r>
                        <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rPr>
                        <a:t> VAIRRS                    </a:t>
                      </a:r>
                      <a:r>
                        <a:rPr lang="en-US" sz="1100">
                          <a:solidFill>
                            <a:srgbClr val="000000"/>
                          </a:solidFill>
                          <a:effectLst/>
                          <a:latin typeface="MS Gothic" panose="020B0609070205080204" pitchFamily="49" charset="-128"/>
                          <a:ea typeface="Calibri" panose="020F0502020204030204" pitchFamily="34" charset="0"/>
                          <a:cs typeface="Arial" panose="020B0604020202020204" pitchFamily="34" charset="0"/>
                        </a:rPr>
                        <a:t>☒</a:t>
                      </a:r>
                      <a:r>
                        <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rPr>
                        <a:t> Dimensions              </a:t>
                      </a:r>
                      <a:r>
                        <a:rPr lang="en-US" sz="1100" kern="1800">
                          <a:solidFill>
                            <a:srgbClr val="000000"/>
                          </a:solidFill>
                          <a:effectLst/>
                          <a:latin typeface="MS Gothic" panose="020B0609070205080204" pitchFamily="49" charset="-128"/>
                          <a:ea typeface="Calibri" panose="020F0502020204030204" pitchFamily="34" charset="0"/>
                          <a:cs typeface="Segoe UI Symbol" panose="020B0502040204020203" pitchFamily="34" charset="0"/>
                        </a:rPr>
                        <a:t>☒</a:t>
                      </a:r>
                      <a:r>
                        <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rPr>
                        <a:t> Other: SPRINT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75559683"/>
                  </a:ext>
                </a:extLst>
              </a:tr>
              <a:tr h="219115">
                <a:tc gridSpan="2">
                  <a:txBody>
                    <a:bodyPr/>
                    <a:lstStyle/>
                    <a:p>
                      <a:pPr marL="342900" marR="0" lvl="0" indent="-342900">
                        <a:lnSpc>
                          <a:spcPct val="107000"/>
                        </a:lnSpc>
                        <a:spcBef>
                          <a:spcPts val="0"/>
                        </a:spcBef>
                        <a:spcAft>
                          <a:spcPts val="0"/>
                        </a:spcAft>
                        <a:buClr>
                          <a:srgbClr val="FFFFFF"/>
                        </a:buClr>
                        <a:buFont typeface="+mj-lt"/>
                        <a:buAutoNum type="arabicPeriod" startAt="3"/>
                      </a:pPr>
                      <a:r>
                        <a:rPr lang="en-US" sz="1100" b="1">
                          <a:solidFill>
                            <a:srgbClr val="FFFFFF"/>
                          </a:solidFill>
                          <a:effectLst/>
                          <a:latin typeface="Calibri" panose="020F0502020204030204" pitchFamily="34" charset="0"/>
                          <a:ea typeface="Calibri" panose="020F0502020204030204" pitchFamily="34" charset="0"/>
                          <a:cs typeface="Arial" panose="020B0604020202020204" pitchFamily="34" charset="0"/>
                        </a:rPr>
                        <a:t>Scope of Portfolio Analysis –</a:t>
                      </a:r>
                      <a:r>
                        <a:rPr lang="en-US" sz="1100" b="1">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1100" b="1">
                          <a:solidFill>
                            <a:srgbClr val="FFFFFF"/>
                          </a:solidFill>
                          <a:effectLst/>
                          <a:latin typeface="Calibri" panose="020F0502020204030204" pitchFamily="34" charset="0"/>
                          <a:ea typeface="Calibri" panose="020F0502020204030204" pitchFamily="34" charset="0"/>
                          <a:cs typeface="Arial" panose="020B0604020202020204" pitchFamily="34" charset="0"/>
                        </a:rPr>
                        <a:t>­</a:t>
                      </a:r>
                      <a:r>
                        <a:rPr lang="en-US" sz="1000" i="1">
                          <a:solidFill>
                            <a:srgbClr val="FFFFFF"/>
                          </a:solidFill>
                          <a:effectLst/>
                          <a:latin typeface="Calibri" panose="020F0502020204030204" pitchFamily="34" charset="0"/>
                          <a:ea typeface="Calibri" panose="020F0502020204030204" pitchFamily="34" charset="0"/>
                          <a:cs typeface="Arial" panose="020B0604020202020204" pitchFamily="34" charset="0"/>
                        </a:rPr>
                        <a:t>Which projects should we include in the analysis?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F56"/>
                    </a:solidFill>
                  </a:tcPr>
                </a:tc>
                <a:tc hMerge="1">
                  <a:txBody>
                    <a:bodyPr/>
                    <a:lstStyle/>
                    <a:p>
                      <a:endParaRPr lang="en-US"/>
                    </a:p>
                  </a:txBody>
                  <a:tcPr/>
                </a:tc>
                <a:extLst>
                  <a:ext uri="{0D108BD9-81ED-4DB2-BD59-A6C34878D82A}">
                    <a16:rowId xmlns:a16="http://schemas.microsoft.com/office/drawing/2014/main" val="2535141691"/>
                  </a:ext>
                </a:extLst>
              </a:tr>
              <a:tr h="497944">
                <a:tc>
                  <a:txBody>
                    <a:bodyPr/>
                    <a:lstStyle/>
                    <a:p>
                      <a:pPr marL="0" marR="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Arial" panose="020B0604020202020204" pitchFamily="34" charset="0"/>
                        </a:rPr>
                        <a:t>RPA Tags: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MI – Suicide </a:t>
                      </a:r>
                    </a:p>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4045888"/>
                  </a:ext>
                </a:extLst>
              </a:tr>
              <a:tr h="631953">
                <a:tc>
                  <a:txBody>
                    <a:bodyPr/>
                    <a:lstStyle/>
                    <a:p>
                      <a:pPr marL="0" marR="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Arial" panose="020B0604020202020204" pitchFamily="34" charset="0"/>
                        </a:rPr>
                        <a:t>Project Status: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MS Gothic" panose="020B0609070205080204" pitchFamily="49" charset="-128"/>
                          <a:ea typeface="Calibri" panose="020F0502020204030204" pitchFamily="34" charset="0"/>
                          <a:cs typeface="Arial" panose="020B0604020202020204" pitchFamily="34" charset="0"/>
                        </a:rPr>
                        <a:t>☒</a:t>
                      </a:r>
                      <a:r>
                        <a:rPr lang="en-US" sz="1100">
                          <a:effectLst/>
                          <a:latin typeface="Calibri" panose="020F0502020204030204" pitchFamily="34" charset="0"/>
                          <a:ea typeface="Calibri" panose="020F0502020204030204" pitchFamily="34" charset="0"/>
                          <a:cs typeface="Arial" panose="020B0604020202020204" pitchFamily="34" charset="0"/>
                        </a:rPr>
                        <a:t> All projects between 2005 and 2023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1772964"/>
                  </a:ext>
                </a:extLst>
              </a:tr>
              <a:tr h="300918">
                <a:tc rowSpan="3">
                  <a:txBody>
                    <a:bodyPr/>
                    <a:lstStyle/>
                    <a:p>
                      <a:pPr marL="0" marR="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Arial" panose="020B0604020202020204" pitchFamily="34" charset="0"/>
                        </a:rPr>
                        <a:t>Final Portfolio for Analysis: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Number of Projects: 149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5143157"/>
                  </a:ext>
                </a:extLst>
              </a:tr>
              <a:tr h="314065">
                <a:tc vMerge="1">
                  <a:txBody>
                    <a:bodyPr/>
                    <a:lstStyle/>
                    <a:p>
                      <a:endParaRPr lang="en-US"/>
                    </a:p>
                  </a:txBody>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Date Approved: July 7, 2023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0665413"/>
                  </a:ext>
                </a:extLst>
              </a:tr>
              <a:tr h="445534">
                <a:tc vMerge="1">
                  <a:txBody>
                    <a:bodyPr/>
                    <a:lstStyle/>
                    <a:p>
                      <a:endParaRPr lang="en-US"/>
                    </a:p>
                  </a:txBody>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Approver(s): Joe Constans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3494825"/>
                  </a:ext>
                </a:extLst>
              </a:tr>
            </a:tbl>
          </a:graphicData>
        </a:graphic>
      </p:graphicFrame>
    </p:spTree>
    <p:extLst>
      <p:ext uri="{BB962C8B-B14F-4D97-AF65-F5344CB8AC3E}">
        <p14:creationId xmlns:p14="http://schemas.microsoft.com/office/powerpoint/2010/main" val="690666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45C3A6C-F933-A85C-4A45-228832510476}"/>
              </a:ext>
            </a:extLst>
          </p:cNvPr>
          <p:cNvSpPr/>
          <p:nvPr/>
        </p:nvSpPr>
        <p:spPr>
          <a:xfrm>
            <a:off x="0" y="907608"/>
            <a:ext cx="5451790" cy="5234999"/>
          </a:xfrm>
          <a:prstGeom prst="rect">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5441"/>
            <a:ext cx="10515600" cy="680223"/>
          </a:xfrm>
        </p:spPr>
        <p:txBody>
          <a:bodyPr/>
          <a:lstStyle/>
          <a:p>
            <a:r>
              <a:rPr lang="en-US" sz="2800"/>
              <a:t>Framework | VA Project Distribution Analysis</a:t>
            </a:r>
          </a:p>
        </p:txBody>
      </p:sp>
      <p:graphicFrame>
        <p:nvGraphicFramePr>
          <p:cNvPr id="18" name="Table 17">
            <a:extLst>
              <a:ext uri="{FF2B5EF4-FFF2-40B4-BE49-F238E27FC236}">
                <a16:creationId xmlns:a16="http://schemas.microsoft.com/office/drawing/2014/main" id="{0F11E759-704E-3014-8564-C0D719E7BE61}"/>
              </a:ext>
            </a:extLst>
          </p:cNvPr>
          <p:cNvGraphicFramePr>
            <a:graphicFrameLocks noGrp="1"/>
          </p:cNvGraphicFramePr>
          <p:nvPr>
            <p:extLst>
              <p:ext uri="{D42A27DB-BD31-4B8C-83A1-F6EECF244321}">
                <p14:modId xmlns:p14="http://schemas.microsoft.com/office/powerpoint/2010/main" val="2303343474"/>
              </p:ext>
            </p:extLst>
          </p:nvPr>
        </p:nvGraphicFramePr>
        <p:xfrm>
          <a:off x="6096000" y="1440899"/>
          <a:ext cx="5558398" cy="3261360"/>
        </p:xfrm>
        <a:graphic>
          <a:graphicData uri="http://schemas.openxmlformats.org/drawingml/2006/table">
            <a:tbl>
              <a:tblPr firstRow="1" bandRow="1">
                <a:tableStyleId>{5940675A-B579-460E-94D1-54222C63F5DA}</a:tableStyleId>
              </a:tblPr>
              <a:tblGrid>
                <a:gridCol w="5558398">
                  <a:extLst>
                    <a:ext uri="{9D8B030D-6E8A-4147-A177-3AD203B41FA5}">
                      <a16:colId xmlns:a16="http://schemas.microsoft.com/office/drawing/2014/main" val="3947204508"/>
                    </a:ext>
                  </a:extLst>
                </a:gridCol>
              </a:tblGrid>
              <a:tr h="2540426">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lang="en-US" sz="1600" b="1" u="sng" dirty="0">
                          <a:solidFill>
                            <a:srgbClr val="002F56"/>
                          </a:solidFill>
                        </a:rPr>
                        <a:t>High Level Portfolio Overview</a:t>
                      </a:r>
                      <a:endParaRPr lang="en-US" dirty="0">
                        <a:solidFill>
                          <a:srgbClr val="002F56"/>
                        </a:solidFill>
                      </a:endParaRPr>
                    </a:p>
                    <a:p>
                      <a:pPr marL="0" marR="0" lvl="0" indent="0" algn="l" rtl="0">
                        <a:lnSpc>
                          <a:spcPct val="100000"/>
                        </a:lnSpc>
                        <a:spcBef>
                          <a:spcPts val="0"/>
                        </a:spcBef>
                        <a:spcAft>
                          <a:spcPts val="0"/>
                        </a:spcAft>
                        <a:buClrTx/>
                        <a:buSzTx/>
                        <a:buFont typeface="Arial" panose="020B0604020202020204" pitchFamily="34" charset="0"/>
                        <a:buNone/>
                      </a:pPr>
                      <a:endParaRPr lang="en-US" sz="16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solidFill>
                            <a:schemeClr val="tx1"/>
                          </a:solidFill>
                          <a:latin typeface="+mn-lt"/>
                        </a:rPr>
                        <a:t>To better understand the projects that comprise the Suicide Prevention AMP</a:t>
                      </a:r>
                      <a:r>
                        <a:rPr lang="en-US" sz="1600" b="1" dirty="0">
                          <a:solidFill>
                            <a:schemeClr val="tx1"/>
                          </a:solidFill>
                          <a:latin typeface="+mn-lt"/>
                        </a:rPr>
                        <a:t>, </a:t>
                      </a:r>
                      <a:r>
                        <a:rPr lang="en-US" sz="1600" b="0" dirty="0">
                          <a:solidFill>
                            <a:schemeClr val="tx1"/>
                          </a:solidFill>
                          <a:latin typeface="+mn-lt"/>
                        </a:rPr>
                        <a:t>we </a:t>
                      </a:r>
                      <a:r>
                        <a:rPr lang="en-US" sz="1600" b="1" dirty="0">
                          <a:solidFill>
                            <a:schemeClr val="tx1"/>
                          </a:solidFill>
                          <a:latin typeface="+mn-lt"/>
                        </a:rPr>
                        <a:t>assessed key </a:t>
                      </a:r>
                      <a:r>
                        <a:rPr lang="en-US" sz="1600" b="1" dirty="0">
                          <a:latin typeface="+mn-lt"/>
                          <a:cs typeface="Arial"/>
                        </a:rPr>
                        <a:t>characteristics of projects </a:t>
                      </a:r>
                      <a:r>
                        <a:rPr lang="en-US" sz="1600" dirty="0">
                          <a:latin typeface="+mn-lt"/>
                          <a:cs typeface="Arial"/>
                        </a:rPr>
                        <a:t>in this portfolio and </a:t>
                      </a:r>
                      <a:r>
                        <a:rPr lang="en-US" sz="1600" b="1" dirty="0">
                          <a:latin typeface="+mn-lt"/>
                          <a:cs typeface="Arial"/>
                        </a:rPr>
                        <a:t>highlighted the unique areas of research</a:t>
                      </a:r>
                      <a:r>
                        <a:rPr lang="en-US" sz="1600" dirty="0">
                          <a:latin typeface="+mn-lt"/>
                          <a:cs typeface="Arial"/>
                        </a:rPr>
                        <a:t> </a:t>
                      </a:r>
                      <a:r>
                        <a:rPr lang="en-US" sz="1600" b="1" dirty="0">
                          <a:latin typeface="+mn-lt"/>
                          <a:cs typeface="Arial"/>
                        </a:rPr>
                        <a:t>this portfolio addresses</a:t>
                      </a:r>
                      <a:r>
                        <a:rPr lang="en-US" sz="1600" dirty="0">
                          <a:latin typeface="+mn-lt"/>
                          <a:cs typeface="Arial"/>
                        </a:rPr>
                        <a:t>. </a:t>
                      </a:r>
                    </a:p>
                    <a:p>
                      <a:pPr marL="0" marR="0" lvl="0" indent="0" algn="l" rtl="0">
                        <a:lnSpc>
                          <a:spcPct val="100000"/>
                        </a:lnSpc>
                        <a:spcBef>
                          <a:spcPts val="0"/>
                        </a:spcBef>
                        <a:spcAft>
                          <a:spcPts val="0"/>
                        </a:spcAft>
                        <a:buClrTx/>
                        <a:buSzTx/>
                        <a:buFont typeface="Arial" panose="020B0604020202020204" pitchFamily="34" charset="0"/>
                        <a:buNone/>
                      </a:pPr>
                      <a:r>
                        <a:rPr lang="en-US" sz="1600" b="1" dirty="0">
                          <a:solidFill>
                            <a:schemeClr val="tx1"/>
                          </a:solidFill>
                        </a:rPr>
                        <a:t> </a:t>
                      </a:r>
                    </a:p>
                    <a:p>
                      <a:pPr marL="0" marR="0" lvl="0" indent="0" algn="l" rtl="0">
                        <a:lnSpc>
                          <a:spcPct val="100000"/>
                        </a:lnSpc>
                        <a:spcBef>
                          <a:spcPts val="0"/>
                        </a:spcBef>
                        <a:spcAft>
                          <a:spcPts val="0"/>
                        </a:spcAft>
                        <a:buClrTx/>
                        <a:buSzTx/>
                        <a:buFont typeface="Arial" panose="020B0604020202020204" pitchFamily="34" charset="0"/>
                        <a:buNone/>
                      </a:pPr>
                      <a:r>
                        <a:rPr lang="en-US" sz="1600" b="1" dirty="0">
                          <a:solidFill>
                            <a:schemeClr val="tx1"/>
                          </a:solidFill>
                        </a:rPr>
                        <a:t>Key Questions: </a:t>
                      </a:r>
                      <a:endParaRPr lang="en-US" sz="1600" b="1" i="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600" b="0" dirty="0">
                        <a:solidFill>
                          <a:schemeClr val="tx1"/>
                        </a:solidFill>
                      </a:endParaRPr>
                    </a:p>
                    <a:p>
                      <a:pPr marL="342900" marR="0" lvl="0" indent="-342900" algn="l" rtl="0" eaLnBrk="1" fontAlgn="auto" latinLnBrk="0" hangingPunct="1">
                        <a:lnSpc>
                          <a:spcPct val="100000"/>
                        </a:lnSpc>
                        <a:spcBef>
                          <a:spcPts val="0"/>
                        </a:spcBef>
                        <a:spcAft>
                          <a:spcPts val="0"/>
                        </a:spcAft>
                        <a:buClrTx/>
                        <a:buSzTx/>
                        <a:buFont typeface="+mj-lt"/>
                        <a:buAutoNum type="arabicPeriod"/>
                      </a:pPr>
                      <a:r>
                        <a:rPr lang="en-US" sz="1600" b="0" dirty="0">
                          <a:solidFill>
                            <a:schemeClr val="tx1"/>
                          </a:solidFill>
                        </a:rPr>
                        <a:t>What is the count and budget distribution of projects in this portfolio across project status (active, completed, etc.)? </a:t>
                      </a:r>
                    </a:p>
                    <a:p>
                      <a:pPr marL="342900" marR="0" lvl="0" indent="-342900" algn="l">
                        <a:lnSpc>
                          <a:spcPct val="100000"/>
                        </a:lnSpc>
                        <a:spcBef>
                          <a:spcPts val="0"/>
                        </a:spcBef>
                        <a:spcAft>
                          <a:spcPts val="0"/>
                        </a:spcAft>
                        <a:buClrTx/>
                        <a:buSzTx/>
                        <a:buAutoNum type="arabicPeriod"/>
                      </a:pPr>
                      <a:r>
                        <a:rPr lang="en-US" sz="1600" b="0" i="0" u="none" strike="noStrike" noProof="0" dirty="0">
                          <a:solidFill>
                            <a:schemeClr val="tx1"/>
                          </a:solidFill>
                          <a:latin typeface="Calibri"/>
                        </a:rPr>
                        <a:t>How has the portfolio grown over time</a:t>
                      </a:r>
                      <a:r>
                        <a:rPr lang="en-US" sz="1600" b="0" i="0" u="none" strike="noStrike" noProof="0" dirty="0">
                          <a:solidFill>
                            <a:schemeClr val="tx1"/>
                          </a:solidFill>
                        </a:rPr>
                        <a:t>?</a:t>
                      </a:r>
                      <a:endParaRPr lang="en-US" sz="1600" b="0" dirty="0">
                        <a:solidFill>
                          <a:schemeClr val="tx1"/>
                        </a:solidFill>
                      </a:endParaRP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1" dirty="0">
                          <a:solidFill>
                            <a:schemeClr val="tx1"/>
                          </a:solidFill>
                        </a:rPr>
                        <a:t>Pages 9 – 16</a:t>
                      </a: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9767812"/>
                  </a:ext>
                </a:extLst>
              </a:tr>
            </a:tbl>
          </a:graphicData>
        </a:graphic>
      </p:graphicFrame>
      <p:sp>
        <p:nvSpPr>
          <p:cNvPr id="10" name="Rectangle 9">
            <a:hlinkClick r:id="" action="ppaction://noaction"/>
            <a:extLst>
              <a:ext uri="{FF2B5EF4-FFF2-40B4-BE49-F238E27FC236}">
                <a16:creationId xmlns:a16="http://schemas.microsoft.com/office/drawing/2014/main" id="{372CE844-0282-0EA5-52F9-A86CBCB7C8F5}"/>
              </a:ext>
            </a:extLst>
          </p:cNvPr>
          <p:cNvSpPr/>
          <p:nvPr>
            <p:custDataLst>
              <p:tags r:id="rId2"/>
            </p:custDataLst>
          </p:nvPr>
        </p:nvSpPr>
        <p:spPr>
          <a:xfrm rot="16200000">
            <a:off x="6334829" y="2233210"/>
            <a:ext cx="65" cy="40011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76200" rIns="0" bIns="762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 name="Rectangle 10">
            <a:hlinkClick r:id="" action="ppaction://noaction"/>
            <a:extLst>
              <a:ext uri="{FF2B5EF4-FFF2-40B4-BE49-F238E27FC236}">
                <a16:creationId xmlns:a16="http://schemas.microsoft.com/office/drawing/2014/main" id="{7913310D-F3A2-CEAE-23EB-0E92553A0E09}"/>
              </a:ext>
            </a:extLst>
          </p:cNvPr>
          <p:cNvSpPr/>
          <p:nvPr>
            <p:custDataLst>
              <p:tags r:id="rId3"/>
            </p:custDataLst>
          </p:nvPr>
        </p:nvSpPr>
        <p:spPr>
          <a:xfrm rot="16200000">
            <a:off x="6334829" y="2233210"/>
            <a:ext cx="65" cy="40011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76200" rIns="0" bIns="762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CBB0253-3E9C-F51D-1D47-2E7994FD96D4}"/>
              </a:ext>
            </a:extLst>
          </p:cNvPr>
          <p:cNvSpPr/>
          <p:nvPr/>
        </p:nvSpPr>
        <p:spPr>
          <a:xfrm rot="16200000" flipV="1">
            <a:off x="2869285" y="3502314"/>
            <a:ext cx="5234867" cy="45719"/>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5940B105-889E-F345-AB40-A51EB6A8A09A}"/>
              </a:ext>
            </a:extLst>
          </p:cNvPr>
          <p:cNvGrpSpPr/>
          <p:nvPr/>
        </p:nvGrpSpPr>
        <p:grpSpPr>
          <a:xfrm>
            <a:off x="5303806" y="1571550"/>
            <a:ext cx="358508" cy="377377"/>
            <a:chOff x="6010275" y="2171700"/>
            <a:chExt cx="603250" cy="635000"/>
          </a:xfrm>
        </p:grpSpPr>
        <p:sp>
          <p:nvSpPr>
            <p:cNvPr id="15" name="Oval 14">
              <a:extLst>
                <a:ext uri="{FF2B5EF4-FFF2-40B4-BE49-F238E27FC236}">
                  <a16:creationId xmlns:a16="http://schemas.microsoft.com/office/drawing/2014/main" id="{D967DA7F-76F0-331D-A7B3-D9530DA86009}"/>
                </a:ext>
              </a:extLst>
            </p:cNvPr>
            <p:cNvSpPr/>
            <p:nvPr/>
          </p:nvSpPr>
          <p:spPr>
            <a:xfrm rot="16200000">
              <a:off x="5994400" y="2187575"/>
              <a:ext cx="635000" cy="603250"/>
            </a:xfrm>
            <a:prstGeom prst="ellipse">
              <a:avLst/>
            </a:prstGeom>
            <a:solidFill>
              <a:schemeClr val="bg1"/>
            </a:solidFill>
            <a:ln w="38100">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081">
              <a:extLst>
                <a:ext uri="{FF2B5EF4-FFF2-40B4-BE49-F238E27FC236}">
                  <a16:creationId xmlns:a16="http://schemas.microsoft.com/office/drawing/2014/main" id="{F7D95254-28F2-E9C7-C748-87DF41ABC02A}"/>
                </a:ext>
              </a:extLst>
            </p:cNvPr>
            <p:cNvSpPr>
              <a:spLocks noChangeAspect="1" noEditPoints="1"/>
            </p:cNvSpPr>
            <p:nvPr/>
          </p:nvSpPr>
          <p:spPr bwMode="auto">
            <a:xfrm rot="16200000">
              <a:off x="6085313" y="2259747"/>
              <a:ext cx="453172" cy="458907"/>
            </a:xfrm>
            <a:custGeom>
              <a:avLst/>
              <a:gdLst>
                <a:gd name="T0" fmla="*/ 251 w 502"/>
                <a:gd name="T1" fmla="*/ 502 h 502"/>
                <a:gd name="T2" fmla="*/ 0 w 502"/>
                <a:gd name="T3" fmla="*/ 251 h 502"/>
                <a:gd name="T4" fmla="*/ 251 w 502"/>
                <a:gd name="T5" fmla="*/ 0 h 502"/>
                <a:gd name="T6" fmla="*/ 502 w 502"/>
                <a:gd name="T7" fmla="*/ 251 h 502"/>
                <a:gd name="T8" fmla="*/ 251 w 502"/>
                <a:gd name="T9" fmla="*/ 502 h 502"/>
                <a:gd name="T10" fmla="*/ 414 w 502"/>
                <a:gd name="T11" fmla="*/ 234 h 502"/>
                <a:gd name="T12" fmla="*/ 414 w 502"/>
                <a:gd name="T13" fmla="*/ 205 h 502"/>
                <a:gd name="T14" fmla="*/ 381 w 502"/>
                <a:gd name="T15" fmla="*/ 172 h 502"/>
                <a:gd name="T16" fmla="*/ 351 w 502"/>
                <a:gd name="T17" fmla="*/ 172 h 502"/>
                <a:gd name="T18" fmla="*/ 251 w 502"/>
                <a:gd name="T19" fmla="*/ 272 h 502"/>
                <a:gd name="T20" fmla="*/ 151 w 502"/>
                <a:gd name="T21" fmla="*/ 172 h 502"/>
                <a:gd name="T22" fmla="*/ 121 w 502"/>
                <a:gd name="T23" fmla="*/ 172 h 502"/>
                <a:gd name="T24" fmla="*/ 88 w 502"/>
                <a:gd name="T25" fmla="*/ 205 h 502"/>
                <a:gd name="T26" fmla="*/ 88 w 502"/>
                <a:gd name="T27" fmla="*/ 234 h 502"/>
                <a:gd name="T28" fmla="*/ 236 w 502"/>
                <a:gd name="T29" fmla="*/ 383 h 502"/>
                <a:gd name="T30" fmla="*/ 266 w 502"/>
                <a:gd name="T31" fmla="*/ 383 h 502"/>
                <a:gd name="T32" fmla="*/ 414 w 502"/>
                <a:gd name="T33" fmla="*/ 23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2" h="502">
                  <a:moveTo>
                    <a:pt x="251" y="502"/>
                  </a:moveTo>
                  <a:cubicBezTo>
                    <a:pt x="113" y="502"/>
                    <a:pt x="0" y="390"/>
                    <a:pt x="0" y="251"/>
                  </a:cubicBezTo>
                  <a:cubicBezTo>
                    <a:pt x="0" y="112"/>
                    <a:pt x="113" y="0"/>
                    <a:pt x="251" y="0"/>
                  </a:cubicBezTo>
                  <a:cubicBezTo>
                    <a:pt x="390" y="0"/>
                    <a:pt x="502" y="112"/>
                    <a:pt x="502" y="251"/>
                  </a:cubicBezTo>
                  <a:cubicBezTo>
                    <a:pt x="502" y="390"/>
                    <a:pt x="390" y="502"/>
                    <a:pt x="251" y="502"/>
                  </a:cubicBezTo>
                  <a:close/>
                  <a:moveTo>
                    <a:pt x="414" y="234"/>
                  </a:moveTo>
                  <a:cubicBezTo>
                    <a:pt x="422" y="226"/>
                    <a:pt x="422" y="213"/>
                    <a:pt x="414" y="205"/>
                  </a:cubicBezTo>
                  <a:cubicBezTo>
                    <a:pt x="381" y="172"/>
                    <a:pt x="381" y="172"/>
                    <a:pt x="381" y="172"/>
                  </a:cubicBezTo>
                  <a:cubicBezTo>
                    <a:pt x="373" y="163"/>
                    <a:pt x="360" y="163"/>
                    <a:pt x="351" y="172"/>
                  </a:cubicBezTo>
                  <a:cubicBezTo>
                    <a:pt x="251" y="272"/>
                    <a:pt x="251" y="272"/>
                    <a:pt x="251" y="272"/>
                  </a:cubicBezTo>
                  <a:cubicBezTo>
                    <a:pt x="151" y="172"/>
                    <a:pt x="151" y="172"/>
                    <a:pt x="151" y="172"/>
                  </a:cubicBezTo>
                  <a:cubicBezTo>
                    <a:pt x="143" y="163"/>
                    <a:pt x="130" y="163"/>
                    <a:pt x="121" y="172"/>
                  </a:cubicBezTo>
                  <a:cubicBezTo>
                    <a:pt x="88" y="205"/>
                    <a:pt x="88" y="205"/>
                    <a:pt x="88" y="205"/>
                  </a:cubicBezTo>
                  <a:cubicBezTo>
                    <a:pt x="80" y="213"/>
                    <a:pt x="80" y="226"/>
                    <a:pt x="88" y="234"/>
                  </a:cubicBezTo>
                  <a:cubicBezTo>
                    <a:pt x="236" y="383"/>
                    <a:pt x="236" y="383"/>
                    <a:pt x="236" y="383"/>
                  </a:cubicBezTo>
                  <a:cubicBezTo>
                    <a:pt x="245" y="391"/>
                    <a:pt x="258" y="391"/>
                    <a:pt x="266" y="383"/>
                  </a:cubicBezTo>
                  <a:lnTo>
                    <a:pt x="414" y="234"/>
                  </a:lnTo>
                  <a:close/>
                </a:path>
              </a:pathLst>
            </a:custGeom>
            <a:solidFill>
              <a:srgbClr val="002F56"/>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Slide Number Placeholder 3">
            <a:extLst>
              <a:ext uri="{FF2B5EF4-FFF2-40B4-BE49-F238E27FC236}">
                <a16:creationId xmlns:a16="http://schemas.microsoft.com/office/drawing/2014/main" id="{1DBE0986-2F6C-B135-F3E8-9A73C722EEB8}"/>
              </a:ext>
            </a:extLst>
          </p:cNvPr>
          <p:cNvSpPr>
            <a:spLocks noGrp="1"/>
          </p:cNvSpPr>
          <p:nvPr>
            <p:ph type="sldNum" sz="quarter" idx="12"/>
          </p:nvPr>
        </p:nvSpPr>
        <p:spPr/>
        <p:txBody>
          <a:bodyPr/>
          <a:lstStyle/>
          <a:p>
            <a:fld id="{61ED25BF-8B08-481C-9175-42CBF3C8334C}" type="slidenum">
              <a:rPr lang="en-US" smtClean="0"/>
              <a:t>9</a:t>
            </a:fld>
            <a:endParaRPr lang="en-US"/>
          </a:p>
        </p:txBody>
      </p:sp>
      <p:grpSp>
        <p:nvGrpSpPr>
          <p:cNvPr id="12" name="Group 11">
            <a:extLst>
              <a:ext uri="{FF2B5EF4-FFF2-40B4-BE49-F238E27FC236}">
                <a16:creationId xmlns:a16="http://schemas.microsoft.com/office/drawing/2014/main" id="{A8FF4A96-7267-1F06-B2A5-8F2206860097}"/>
              </a:ext>
            </a:extLst>
          </p:cNvPr>
          <p:cNvGrpSpPr/>
          <p:nvPr/>
        </p:nvGrpSpPr>
        <p:grpSpPr>
          <a:xfrm>
            <a:off x="178648" y="1882616"/>
            <a:ext cx="5064202" cy="3063483"/>
            <a:chOff x="178648" y="1882616"/>
            <a:chExt cx="5064202" cy="3063483"/>
          </a:xfrm>
        </p:grpSpPr>
        <p:sp>
          <p:nvSpPr>
            <p:cNvPr id="6" name="Textfeld 17">
              <a:extLst>
                <a:ext uri="{FF2B5EF4-FFF2-40B4-BE49-F238E27FC236}">
                  <a16:creationId xmlns:a16="http://schemas.microsoft.com/office/drawing/2014/main" id="{7AA41738-6AFC-08E7-6A24-05A344450007}"/>
                </a:ext>
              </a:extLst>
            </p:cNvPr>
            <p:cNvSpPr txBox="1"/>
            <p:nvPr/>
          </p:nvSpPr>
          <p:spPr bwMode="gray">
            <a:xfrm>
              <a:off x="2591239" y="1882616"/>
              <a:ext cx="2651611" cy="272415"/>
            </a:xfrm>
            <a:prstGeom prst="roundRect">
              <a:avLst/>
            </a:prstGeom>
            <a:solidFill>
              <a:schemeClr val="tx2">
                <a:lumMod val="20000"/>
                <a:lumOff val="80000"/>
              </a:schemeClr>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0" tIns="0" rIns="0" bIns="0" rtlCol="0" anchor="ctr">
              <a:spAutoFit/>
            </a:bodyPr>
            <a:lstStyle/>
            <a:p>
              <a:pPr algn="ctr">
                <a:buClr>
                  <a:srgbClr val="3C464B"/>
                </a:buClr>
              </a:pPr>
              <a:r>
                <a:rPr lang="en-US" sz="1600" b="1"/>
                <a:t>High Level Portfolio Overview</a:t>
              </a:r>
            </a:p>
          </p:txBody>
        </p:sp>
        <p:sp>
          <p:nvSpPr>
            <p:cNvPr id="13" name="Textfeld 17">
              <a:extLst>
                <a:ext uri="{FF2B5EF4-FFF2-40B4-BE49-F238E27FC236}">
                  <a16:creationId xmlns:a16="http://schemas.microsoft.com/office/drawing/2014/main" id="{05643EDF-936D-77E2-177D-AA14F1DA5DEE}"/>
                </a:ext>
              </a:extLst>
            </p:cNvPr>
            <p:cNvSpPr txBox="1"/>
            <p:nvPr/>
          </p:nvSpPr>
          <p:spPr bwMode="gray">
            <a:xfrm>
              <a:off x="2584267" y="2580383"/>
              <a:ext cx="2651611" cy="272415"/>
            </a:xfrm>
            <a:prstGeom prst="roundRect">
              <a:avLst/>
            </a:prstGeom>
            <a:solidFill>
              <a:schemeClr val="tx2">
                <a:lumMod val="20000"/>
                <a:lumOff val="80000"/>
              </a:schemeClr>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0" tIns="0" rIns="0" bIns="0" rtlCol="0" anchor="ctr">
              <a:spAutoFit/>
            </a:bodyPr>
            <a:lstStyle/>
            <a:p>
              <a:pPr algn="ctr">
                <a:buClr>
                  <a:srgbClr val="3C464B"/>
                </a:buClr>
              </a:pPr>
              <a:r>
                <a:rPr lang="en-US" sz="1600" b="1">
                  <a:solidFill>
                    <a:schemeClr val="accent3"/>
                  </a:solidFill>
                </a:rPr>
                <a:t>Funding Mechanism</a:t>
              </a:r>
            </a:p>
          </p:txBody>
        </p:sp>
        <p:sp>
          <p:nvSpPr>
            <p:cNvPr id="19" name="Textfeld 17">
              <a:extLst>
                <a:ext uri="{FF2B5EF4-FFF2-40B4-BE49-F238E27FC236}">
                  <a16:creationId xmlns:a16="http://schemas.microsoft.com/office/drawing/2014/main" id="{9DCA6447-F1F6-022A-2BCD-4225A4A66157}"/>
                </a:ext>
              </a:extLst>
            </p:cNvPr>
            <p:cNvSpPr txBox="1"/>
            <p:nvPr/>
          </p:nvSpPr>
          <p:spPr bwMode="gray">
            <a:xfrm>
              <a:off x="2563293" y="3278150"/>
              <a:ext cx="2651611" cy="272415"/>
            </a:xfrm>
            <a:prstGeom prst="roundRect">
              <a:avLst/>
            </a:prstGeom>
            <a:solidFill>
              <a:schemeClr val="tx2">
                <a:lumMod val="20000"/>
                <a:lumOff val="80000"/>
              </a:schemeClr>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0" tIns="0" rIns="0" bIns="0" rtlCol="0" anchor="ctr">
              <a:spAutoFit/>
            </a:bodyPr>
            <a:lstStyle/>
            <a:p>
              <a:pPr algn="ctr">
                <a:buClr>
                  <a:srgbClr val="3C464B"/>
                </a:buClr>
              </a:pPr>
              <a:r>
                <a:rPr lang="en-US" sz="1600" b="1">
                  <a:solidFill>
                    <a:schemeClr val="accent3"/>
                  </a:solidFill>
                </a:rPr>
                <a:t>Project Focus Area</a:t>
              </a:r>
            </a:p>
          </p:txBody>
        </p:sp>
        <p:sp>
          <p:nvSpPr>
            <p:cNvPr id="20" name="Textfeld 17">
              <a:extLst>
                <a:ext uri="{FF2B5EF4-FFF2-40B4-BE49-F238E27FC236}">
                  <a16:creationId xmlns:a16="http://schemas.microsoft.com/office/drawing/2014/main" id="{BB586F43-7C3E-5907-FEF8-92751CDF631C}"/>
                </a:ext>
              </a:extLst>
            </p:cNvPr>
            <p:cNvSpPr txBox="1"/>
            <p:nvPr/>
          </p:nvSpPr>
          <p:spPr bwMode="gray">
            <a:xfrm>
              <a:off x="2563293" y="3975917"/>
              <a:ext cx="2651611" cy="272415"/>
            </a:xfrm>
            <a:prstGeom prst="roundRect">
              <a:avLst/>
            </a:prstGeom>
            <a:solidFill>
              <a:schemeClr val="tx2">
                <a:lumMod val="20000"/>
                <a:lumOff val="80000"/>
              </a:schemeClr>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0" tIns="0" rIns="0" bIns="0" rtlCol="0" anchor="ctr">
              <a:spAutoFit/>
            </a:bodyPr>
            <a:lstStyle/>
            <a:p>
              <a:pPr algn="ctr">
                <a:buClr>
                  <a:srgbClr val="3C464B"/>
                </a:buClr>
              </a:pPr>
              <a:r>
                <a:rPr lang="en-US" sz="1600" b="1">
                  <a:solidFill>
                    <a:srgbClr val="A5A5A5"/>
                  </a:solidFill>
                </a:rPr>
                <a:t>Subject Population</a:t>
              </a:r>
            </a:p>
          </p:txBody>
        </p:sp>
        <p:cxnSp>
          <p:nvCxnSpPr>
            <p:cNvPr id="21" name="Connector: Elbow 20">
              <a:extLst>
                <a:ext uri="{FF2B5EF4-FFF2-40B4-BE49-F238E27FC236}">
                  <a16:creationId xmlns:a16="http://schemas.microsoft.com/office/drawing/2014/main" id="{48235616-87D3-C68A-5A4D-537E2E2C04CE}"/>
                </a:ext>
              </a:extLst>
            </p:cNvPr>
            <p:cNvCxnSpPr>
              <a:cxnSpLocks/>
              <a:endCxn id="6" idx="1"/>
            </p:cNvCxnSpPr>
            <p:nvPr/>
          </p:nvCxnSpPr>
          <p:spPr>
            <a:xfrm flipV="1">
              <a:off x="1869893" y="2018824"/>
              <a:ext cx="721346" cy="1395581"/>
            </a:xfrm>
            <a:prstGeom prst="bentConnector3">
              <a:avLst>
                <a:gd name="adj1" fmla="val 50705"/>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A397296-F67E-08C1-65D2-0C8B6EC32872}"/>
                </a:ext>
              </a:extLst>
            </p:cNvPr>
            <p:cNvCxnSpPr>
              <a:cxnSpLocks/>
              <a:endCxn id="13" idx="1"/>
            </p:cNvCxnSpPr>
            <p:nvPr/>
          </p:nvCxnSpPr>
          <p:spPr>
            <a:xfrm>
              <a:off x="2250219" y="2716591"/>
              <a:ext cx="334048" cy="0"/>
            </a:xfrm>
            <a:prstGeom prst="line">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AF3E04FF-54EF-8847-76A4-5195CA15251A}"/>
                </a:ext>
              </a:extLst>
            </p:cNvPr>
            <p:cNvCxnSpPr>
              <a:cxnSpLocks/>
            </p:cNvCxnSpPr>
            <p:nvPr/>
          </p:nvCxnSpPr>
          <p:spPr>
            <a:xfrm rot="16200000" flipH="1">
              <a:off x="2026166" y="3560367"/>
              <a:ext cx="753699" cy="335184"/>
            </a:xfrm>
            <a:prstGeom prst="bentConnector3">
              <a:avLst>
                <a:gd name="adj1" fmla="val 102411"/>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35095F9-051D-4BB9-D817-D0A721099281}"/>
                </a:ext>
              </a:extLst>
            </p:cNvPr>
            <p:cNvCxnSpPr>
              <a:cxnSpLocks/>
            </p:cNvCxnSpPr>
            <p:nvPr/>
          </p:nvCxnSpPr>
          <p:spPr>
            <a:xfrm flipH="1" flipV="1">
              <a:off x="2243910" y="3421673"/>
              <a:ext cx="338328" cy="1781"/>
            </a:xfrm>
            <a:prstGeom prst="line">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sp>
          <p:nvSpPr>
            <p:cNvPr id="31" name="Textfeld 17">
              <a:extLst>
                <a:ext uri="{FF2B5EF4-FFF2-40B4-BE49-F238E27FC236}">
                  <a16:creationId xmlns:a16="http://schemas.microsoft.com/office/drawing/2014/main" id="{6D0F44F6-AC5F-2A5E-4794-5110391D5205}"/>
                </a:ext>
              </a:extLst>
            </p:cNvPr>
            <p:cNvSpPr txBox="1"/>
            <p:nvPr/>
          </p:nvSpPr>
          <p:spPr bwMode="gray">
            <a:xfrm>
              <a:off x="2551224" y="4673684"/>
              <a:ext cx="2651611" cy="272415"/>
            </a:xfrm>
            <a:prstGeom prst="roundRect">
              <a:avLst/>
            </a:prstGeom>
            <a:solidFill>
              <a:schemeClr val="tx2">
                <a:lumMod val="20000"/>
                <a:lumOff val="80000"/>
              </a:schemeClr>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0" tIns="0" rIns="0" bIns="0" rtlCol="0" anchor="ctr">
              <a:spAutoFit/>
            </a:bodyPr>
            <a:lstStyle/>
            <a:p>
              <a:pPr algn="ctr">
                <a:buClr>
                  <a:srgbClr val="3C464B"/>
                </a:buClr>
              </a:pPr>
              <a:r>
                <a:rPr lang="en-US" sz="1600" b="1">
                  <a:solidFill>
                    <a:srgbClr val="A5A5A5"/>
                  </a:solidFill>
                </a:rPr>
                <a:t>Clinical Trial Distribution</a:t>
              </a:r>
            </a:p>
          </p:txBody>
        </p:sp>
        <p:cxnSp>
          <p:nvCxnSpPr>
            <p:cNvPr id="32" name="Connector: Elbow 31">
              <a:extLst>
                <a:ext uri="{FF2B5EF4-FFF2-40B4-BE49-F238E27FC236}">
                  <a16:creationId xmlns:a16="http://schemas.microsoft.com/office/drawing/2014/main" id="{C922217E-0F38-B430-1659-1944406C913C}"/>
                </a:ext>
              </a:extLst>
            </p:cNvPr>
            <p:cNvCxnSpPr>
              <a:cxnSpLocks/>
            </p:cNvCxnSpPr>
            <p:nvPr/>
          </p:nvCxnSpPr>
          <p:spPr>
            <a:xfrm rot="16200000" flipH="1">
              <a:off x="1819894" y="4080010"/>
              <a:ext cx="1139106" cy="320658"/>
            </a:xfrm>
            <a:prstGeom prst="bentConnector2">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sp>
          <p:nvSpPr>
            <p:cNvPr id="5" name="Oval 27">
              <a:extLst>
                <a:ext uri="{FF2B5EF4-FFF2-40B4-BE49-F238E27FC236}">
                  <a16:creationId xmlns:a16="http://schemas.microsoft.com/office/drawing/2014/main" id="{F1448C51-78FD-5D4F-6C9D-0243B3F0EDCC}"/>
                </a:ext>
              </a:extLst>
            </p:cNvPr>
            <p:cNvSpPr>
              <a:spLocks noChangeArrowheads="1"/>
            </p:cNvSpPr>
            <p:nvPr>
              <p:custDataLst>
                <p:tags r:id="rId4"/>
              </p:custDataLst>
            </p:nvPr>
          </p:nvSpPr>
          <p:spPr bwMode="auto">
            <a:xfrm flipH="1">
              <a:off x="178648" y="2335852"/>
              <a:ext cx="1691245" cy="2157106"/>
            </a:xfrm>
            <a:prstGeom prst="roundRect">
              <a:avLst/>
            </a:prstGeom>
            <a:solidFill>
              <a:schemeClr val="bg1">
                <a:lumMod val="85000"/>
              </a:schemeClr>
            </a:solidFill>
            <a:ln w="38100" cmpd="sng">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45720" tIns="45720" rIns="45720" bIns="45720" anchor="ctr" anchorCtr="1">
              <a:no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r>
                <a:rPr lang="en-US">
                  <a:latin typeface="Arial"/>
                  <a:cs typeface="Arial"/>
                </a:rPr>
                <a:t>Identify research projects within portfolio and categorize research projects based on relevant criteria (status, funding, subjects, etc.)</a:t>
              </a:r>
            </a:p>
          </p:txBody>
        </p:sp>
      </p:grpSp>
    </p:spTree>
    <p:custDataLst>
      <p:tags r:id="rId1"/>
    </p:custDataLst>
    <p:extLst>
      <p:ext uri="{BB962C8B-B14F-4D97-AF65-F5344CB8AC3E}">
        <p14:creationId xmlns:p14="http://schemas.microsoft.com/office/powerpoint/2010/main" val="262159939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8B35D-0668-411D-194F-A0FFBDB2E323}"/>
              </a:ext>
            </a:extLst>
          </p:cNvPr>
          <p:cNvSpPr>
            <a:spLocks noGrp="1"/>
          </p:cNvSpPr>
          <p:nvPr>
            <p:ph type="title"/>
          </p:nvPr>
        </p:nvSpPr>
        <p:spPr/>
        <p:txBody>
          <a:bodyPr/>
          <a:lstStyle/>
          <a:p>
            <a:r>
              <a:rPr lang="en-US"/>
              <a:t>Data Intake Form (2/2)</a:t>
            </a:r>
          </a:p>
        </p:txBody>
      </p:sp>
      <p:sp>
        <p:nvSpPr>
          <p:cNvPr id="4" name="Slide Number Placeholder 3">
            <a:extLst>
              <a:ext uri="{FF2B5EF4-FFF2-40B4-BE49-F238E27FC236}">
                <a16:creationId xmlns:a16="http://schemas.microsoft.com/office/drawing/2014/main" id="{AA0D4DDD-5883-749A-E02F-6E8101DBD1A4}"/>
              </a:ext>
            </a:extLst>
          </p:cNvPr>
          <p:cNvSpPr>
            <a:spLocks noGrp="1"/>
          </p:cNvSpPr>
          <p:nvPr>
            <p:ph type="sldNum" sz="quarter" idx="12"/>
          </p:nvPr>
        </p:nvSpPr>
        <p:spPr/>
        <p:txBody>
          <a:bodyPr/>
          <a:lstStyle/>
          <a:p>
            <a:fld id="{61ED25BF-8B08-481C-9175-42CBF3C8334C}" type="slidenum">
              <a:rPr lang="en-US" smtClean="0"/>
              <a:pPr/>
              <a:t>90</a:t>
            </a:fld>
            <a:endParaRPr lang="en-US"/>
          </a:p>
        </p:txBody>
      </p:sp>
      <p:graphicFrame>
        <p:nvGraphicFramePr>
          <p:cNvPr id="6" name="Table 5">
            <a:extLst>
              <a:ext uri="{FF2B5EF4-FFF2-40B4-BE49-F238E27FC236}">
                <a16:creationId xmlns:a16="http://schemas.microsoft.com/office/drawing/2014/main" id="{B597A40A-8D71-2647-DA2D-FAAAF3DE5B71}"/>
              </a:ext>
            </a:extLst>
          </p:cNvPr>
          <p:cNvGraphicFramePr>
            <a:graphicFrameLocks noGrp="1"/>
          </p:cNvGraphicFramePr>
          <p:nvPr>
            <p:extLst>
              <p:ext uri="{D42A27DB-BD31-4B8C-83A1-F6EECF244321}">
                <p14:modId xmlns:p14="http://schemas.microsoft.com/office/powerpoint/2010/main" val="3876100576"/>
              </p:ext>
            </p:extLst>
          </p:nvPr>
        </p:nvGraphicFramePr>
        <p:xfrm>
          <a:off x="1699404" y="1036285"/>
          <a:ext cx="8057072" cy="4894792"/>
        </p:xfrm>
        <a:graphic>
          <a:graphicData uri="http://schemas.openxmlformats.org/drawingml/2006/table">
            <a:tbl>
              <a:tblPr firstRow="1" firstCol="1"/>
              <a:tblGrid>
                <a:gridCol w="2315548">
                  <a:extLst>
                    <a:ext uri="{9D8B030D-6E8A-4147-A177-3AD203B41FA5}">
                      <a16:colId xmlns:a16="http://schemas.microsoft.com/office/drawing/2014/main" val="1626791367"/>
                    </a:ext>
                  </a:extLst>
                </a:gridCol>
                <a:gridCol w="5741524">
                  <a:extLst>
                    <a:ext uri="{9D8B030D-6E8A-4147-A177-3AD203B41FA5}">
                      <a16:colId xmlns:a16="http://schemas.microsoft.com/office/drawing/2014/main" val="802857334"/>
                    </a:ext>
                  </a:extLst>
                </a:gridCol>
              </a:tblGrid>
              <a:tr h="239007">
                <a:tc gridSpan="2">
                  <a:txBody>
                    <a:bodyPr/>
                    <a:lstStyle/>
                    <a:p>
                      <a:pPr marL="342900" marR="0" lvl="0" indent="-342900">
                        <a:lnSpc>
                          <a:spcPct val="107000"/>
                        </a:lnSpc>
                        <a:spcBef>
                          <a:spcPts val="0"/>
                        </a:spcBef>
                        <a:spcAft>
                          <a:spcPts val="0"/>
                        </a:spcAft>
                        <a:buClr>
                          <a:srgbClr val="FFFFFF"/>
                        </a:buClr>
                        <a:buFont typeface="+mj-lt"/>
                        <a:buAutoNum type="arabicPeriod" startAt="4"/>
                      </a:pPr>
                      <a:r>
                        <a:rPr lang="en-US" sz="1100" b="1">
                          <a:solidFill>
                            <a:srgbClr val="FFFFFF"/>
                          </a:solidFill>
                          <a:effectLst/>
                          <a:latin typeface="Calibri" panose="020F0502020204030204" pitchFamily="34" charset="0"/>
                          <a:ea typeface="Calibri" panose="020F0502020204030204" pitchFamily="34" charset="0"/>
                          <a:cs typeface="Arial" panose="020B0604020202020204" pitchFamily="34" charset="0"/>
                        </a:rPr>
                        <a:t>Areas of Emphasis in Portfolio Analysis 	– </a:t>
                      </a:r>
                      <a:r>
                        <a:rPr lang="en-US" sz="1100" i="1">
                          <a:solidFill>
                            <a:srgbClr val="FFFFFF"/>
                          </a:solidFill>
                          <a:effectLst/>
                          <a:latin typeface="Calibri" panose="020F0502020204030204" pitchFamily="34" charset="0"/>
                          <a:ea typeface="Calibri" panose="020F0502020204030204" pitchFamily="34" charset="0"/>
                          <a:cs typeface="Arial" panose="020B0604020202020204" pitchFamily="34" charset="0"/>
                        </a:rPr>
                        <a:t>What information should we emphasize in the analysis?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3941" marR="43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F56"/>
                    </a:solidFill>
                  </a:tcPr>
                </a:tc>
                <a:tc hMerge="1">
                  <a:txBody>
                    <a:bodyPr/>
                    <a:lstStyle/>
                    <a:p>
                      <a:endParaRPr lang="en-US"/>
                    </a:p>
                  </a:txBody>
                  <a:tcPr/>
                </a:tc>
                <a:extLst>
                  <a:ext uri="{0D108BD9-81ED-4DB2-BD59-A6C34878D82A}">
                    <a16:rowId xmlns:a16="http://schemas.microsoft.com/office/drawing/2014/main" val="3937719812"/>
                  </a:ext>
                </a:extLst>
              </a:tr>
              <a:tr h="877474">
                <a:tc gridSpan="2">
                  <a:txBody>
                    <a:bodyPr/>
                    <a:lstStyle/>
                    <a:p>
                      <a:pPr marL="0" marR="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Arial" panose="020B0604020202020204" pitchFamily="34" charset="0"/>
                        </a:rPr>
                        <a:t>What are some high-level ideas about your strategic goals for your portfolio? What do you need to know to set a strategy for your portfolio?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Arial" panose="020B0604020202020204" pitchFamily="34" charset="0"/>
                        </a:rPr>
                        <a:t>Topic areas of interest include how many projects do we have that concern lethal means safety, Older Veterans, Veterans between 18-35, LGBTQ+ Veterans , community partners, etc. </a:t>
                      </a:r>
                    </a:p>
                  </a:txBody>
                  <a:tcPr marL="43941" marR="43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852700906"/>
                  </a:ext>
                </a:extLst>
              </a:tr>
              <a:tr h="887730">
                <a:tc gridSpan="2">
                  <a:txBody>
                    <a:bodyPr/>
                    <a:lstStyle/>
                    <a:p>
                      <a:pPr marL="0" marR="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Arial" panose="020B0604020202020204" pitchFamily="34" charset="0"/>
                        </a:rPr>
                        <a:t>What would make this report most actionable for you? Include any particular areas of analysis that would be especially beneficial to you.</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Arial" panose="020B0604020202020204" pitchFamily="34" charset="0"/>
                        </a:rPr>
                        <a:t>Dollar amounts, productivity by publication (e.g., tied to a specific grant in acknowledgement section, impact value, impact factor score, number of publications), how we define VA investigator (e.g., most investigators are under a WOC appt and cannot be listed as principal investigators, are they paid or non-paid)</a:t>
                      </a:r>
                    </a:p>
                  </a:txBody>
                  <a:tcPr marL="43941" marR="43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403739453"/>
                  </a:ext>
                </a:extLst>
              </a:tr>
              <a:tr h="690757">
                <a:tc>
                  <a:txBody>
                    <a:bodyPr/>
                    <a:lstStyle/>
                    <a:p>
                      <a:pPr marL="0" marR="0">
                        <a:lnSpc>
                          <a:spcPct val="107000"/>
                        </a:lnSpc>
                        <a:spcBef>
                          <a:spcPts val="0"/>
                        </a:spcBef>
                        <a:spcAft>
                          <a:spcPts val="0"/>
                        </a:spcAft>
                      </a:pPr>
                      <a:r>
                        <a:rPr lang="en-US" sz="1100" b="1">
                          <a:effectLst/>
                          <a:latin typeface="Calibri" panose="020F0502020204030204" pitchFamily="34" charset="0"/>
                          <a:ea typeface="MS Gothic" panose="020B0609070205080204" pitchFamily="49" charset="-128"/>
                          <a:cs typeface="Calibri" panose="020F0502020204030204" pitchFamily="34" charset="0"/>
                        </a:rPr>
                        <a:t>Portfolio Sub-categorization:</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i="1">
                          <a:effectLst/>
                          <a:latin typeface="Calibri" panose="020F0502020204030204" pitchFamily="34" charset="0"/>
                          <a:ea typeface="MS Gothic" panose="020B0609070205080204" pitchFamily="49" charset="-128"/>
                          <a:cs typeface="Calibri" panose="020F0502020204030204" pitchFamily="34" charset="0"/>
                        </a:rPr>
                        <a:t>How should we sub-categorize data throughout the analysis?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3941" marR="43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MS Gothic" panose="020B0609070205080204" pitchFamily="49" charset="-128"/>
                          <a:ea typeface="Calibri" panose="020F0502020204030204" pitchFamily="34" charset="0"/>
                          <a:cs typeface="Arial" panose="020B0604020202020204" pitchFamily="34" charset="0"/>
                        </a:rPr>
                        <a:t>☒</a:t>
                      </a:r>
                      <a:r>
                        <a:rPr lang="en-US" sz="1100">
                          <a:effectLst/>
                          <a:latin typeface="Calibri" panose="020F0502020204030204" pitchFamily="34" charset="0"/>
                          <a:ea typeface="Calibri" panose="020F0502020204030204" pitchFamily="34" charset="0"/>
                          <a:cs typeface="Arial" panose="020B0604020202020204" pitchFamily="34" charset="0"/>
                        </a:rPr>
                        <a:t> Project Status (active vs. completed)</a:t>
                      </a:r>
                    </a:p>
                    <a:p>
                      <a:pPr marL="0" marR="0">
                        <a:lnSpc>
                          <a:spcPct val="107000"/>
                        </a:lnSpc>
                        <a:spcBef>
                          <a:spcPts val="0"/>
                        </a:spcBef>
                        <a:spcAft>
                          <a:spcPts val="0"/>
                        </a:spcAft>
                      </a:pPr>
                      <a:r>
                        <a:rPr lang="en-US" sz="1100">
                          <a:effectLst/>
                          <a:latin typeface="MS Gothic" panose="020B0609070205080204" pitchFamily="49" charset="-128"/>
                          <a:ea typeface="Calibri" panose="020F0502020204030204" pitchFamily="34" charset="0"/>
                          <a:cs typeface="Arial" panose="020B0604020202020204" pitchFamily="34" charset="0"/>
                        </a:rPr>
                        <a:t>☒</a:t>
                      </a:r>
                      <a:r>
                        <a:rPr lang="en-US" sz="1100">
                          <a:effectLst/>
                          <a:latin typeface="Calibri" panose="020F0502020204030204" pitchFamily="34" charset="0"/>
                          <a:ea typeface="Calibri" panose="020F0502020204030204" pitchFamily="34" charset="0"/>
                          <a:cs typeface="Arial" panose="020B0604020202020204" pitchFamily="34" charset="0"/>
                        </a:rPr>
                        <a:t> Technology Readiness Level (DRE Tag)</a:t>
                      </a:r>
                    </a:p>
                    <a:p>
                      <a:pPr marL="0" marR="0">
                        <a:lnSpc>
                          <a:spcPct val="107000"/>
                        </a:lnSpc>
                        <a:spcBef>
                          <a:spcPts val="0"/>
                        </a:spcBef>
                        <a:spcAft>
                          <a:spcPts val="0"/>
                        </a:spcAft>
                      </a:pPr>
                      <a:r>
                        <a:rPr lang="en-US" sz="1100">
                          <a:effectLst/>
                          <a:latin typeface="MS Gothic" panose="020B0609070205080204" pitchFamily="49" charset="-128"/>
                          <a:ea typeface="Calibri" panose="020F0502020204030204" pitchFamily="34" charset="0"/>
                          <a:cs typeface="Arial" panose="020B0604020202020204" pitchFamily="34" charset="0"/>
                        </a:rPr>
                        <a:t>☒</a:t>
                      </a:r>
                      <a:r>
                        <a:rPr lang="en-US" sz="1100">
                          <a:effectLst/>
                          <a:latin typeface="Calibri" panose="020F0502020204030204" pitchFamily="34" charset="0"/>
                          <a:ea typeface="Calibri" panose="020F0502020204030204" pitchFamily="34" charset="0"/>
                          <a:cs typeface="Arial" panose="020B0604020202020204" pitchFamily="34" charset="0"/>
                        </a:rPr>
                        <a:t> Treatment (DRE Tag)</a:t>
                      </a:r>
                    </a:p>
                    <a:p>
                      <a:pPr marL="0" marR="0">
                        <a:lnSpc>
                          <a:spcPct val="107000"/>
                        </a:lnSpc>
                        <a:spcBef>
                          <a:spcPts val="0"/>
                        </a:spcBef>
                        <a:spcAft>
                          <a:spcPts val="0"/>
                        </a:spcAft>
                      </a:pPr>
                      <a:r>
                        <a:rPr lang="en-US" sz="1100">
                          <a:effectLst/>
                          <a:latin typeface="MS Gothic" panose="020B0609070205080204" pitchFamily="49" charset="-128"/>
                          <a:ea typeface="Calibri" panose="020F0502020204030204" pitchFamily="34" charset="0"/>
                          <a:cs typeface="Arial" panose="020B0604020202020204" pitchFamily="34" charset="0"/>
                        </a:rPr>
                        <a:t>☒</a:t>
                      </a:r>
                      <a:r>
                        <a:rPr lang="en-US" sz="1100">
                          <a:effectLst/>
                          <a:latin typeface="Calibri" panose="020F0502020204030204" pitchFamily="34" charset="0"/>
                          <a:ea typeface="Calibri" panose="020F0502020204030204" pitchFamily="34" charset="0"/>
                          <a:cs typeface="Arial" panose="020B0604020202020204" pitchFamily="34" charset="0"/>
                        </a:rPr>
                        <a:t> Funding Source</a:t>
                      </a:r>
                    </a:p>
                  </a:txBody>
                  <a:tcPr marL="43941" marR="4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8820034"/>
                  </a:ext>
                </a:extLst>
              </a:tr>
              <a:tr h="587768">
                <a:tc>
                  <a:txBody>
                    <a:bodyPr/>
                    <a:lstStyle/>
                    <a:p>
                      <a:pPr marL="0" marR="0">
                        <a:lnSpc>
                          <a:spcPct val="107000"/>
                        </a:lnSpc>
                        <a:spcBef>
                          <a:spcPts val="0"/>
                        </a:spcBef>
                        <a:spcAft>
                          <a:spcPts val="0"/>
                        </a:spcAft>
                      </a:pPr>
                      <a:r>
                        <a:rPr lang="en-US" sz="1100" b="1">
                          <a:effectLst/>
                          <a:latin typeface="Calibri" panose="020F0502020204030204" pitchFamily="34" charset="0"/>
                          <a:ea typeface="MS Gothic" panose="020B0609070205080204" pitchFamily="49" charset="-128"/>
                          <a:cs typeface="Calibri" panose="020F0502020204030204" pitchFamily="34" charset="0"/>
                        </a:rPr>
                        <a:t>Unit of Analysis:</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i="1">
                          <a:effectLst/>
                          <a:latin typeface="Calibri" panose="020F0502020204030204" pitchFamily="34" charset="0"/>
                          <a:ea typeface="MS Gothic" panose="020B0609070205080204" pitchFamily="49" charset="-128"/>
                          <a:cs typeface="Calibri" panose="020F0502020204030204" pitchFamily="34" charset="0"/>
                        </a:rPr>
                        <a:t>What unit should we use to describe the portfolio across analyses?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3941" marR="43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MS Gothic" panose="020B0609070205080204" pitchFamily="49" charset="-128"/>
                          <a:ea typeface="Calibri" panose="020F0502020204030204" pitchFamily="34" charset="0"/>
                          <a:cs typeface="Arial" panose="020B0604020202020204" pitchFamily="34" charset="0"/>
                        </a:rPr>
                        <a:t>☒</a:t>
                      </a:r>
                      <a:r>
                        <a:rPr lang="en-US" sz="1100">
                          <a:effectLst/>
                          <a:latin typeface="Calibri" panose="020F0502020204030204" pitchFamily="34" charset="0"/>
                          <a:ea typeface="Calibri" panose="020F0502020204030204" pitchFamily="34" charset="0"/>
                          <a:cs typeface="Arial" panose="020B0604020202020204" pitchFamily="34" charset="0"/>
                        </a:rPr>
                        <a:t> Number of Projects</a:t>
                      </a:r>
                    </a:p>
                    <a:p>
                      <a:pPr marL="0" marR="0">
                        <a:lnSpc>
                          <a:spcPct val="107000"/>
                        </a:lnSpc>
                        <a:spcBef>
                          <a:spcPts val="0"/>
                        </a:spcBef>
                        <a:spcAft>
                          <a:spcPts val="0"/>
                        </a:spcAft>
                      </a:pPr>
                      <a:r>
                        <a:rPr lang="en-US" sz="1100">
                          <a:effectLst/>
                          <a:latin typeface="MS Gothic" panose="020B0609070205080204" pitchFamily="49" charset="-128"/>
                          <a:ea typeface="Calibri" panose="020F0502020204030204" pitchFamily="34" charset="0"/>
                          <a:cs typeface="Arial" panose="020B0604020202020204" pitchFamily="34" charset="0"/>
                        </a:rPr>
                        <a:t>☒</a:t>
                      </a:r>
                      <a:r>
                        <a:rPr lang="en-US" sz="1100">
                          <a:effectLst/>
                          <a:latin typeface="Calibri" panose="020F0502020204030204" pitchFamily="34" charset="0"/>
                          <a:ea typeface="Calibri" panose="020F0502020204030204" pitchFamily="34" charset="0"/>
                          <a:cs typeface="Arial" panose="020B0604020202020204" pitchFamily="34" charset="0"/>
                        </a:rPr>
                        <a:t> Budget</a:t>
                      </a:r>
                    </a:p>
                    <a:p>
                      <a:pPr marL="0" marR="0">
                        <a:lnSpc>
                          <a:spcPct val="107000"/>
                        </a:lnSpc>
                        <a:spcBef>
                          <a:spcPts val="0"/>
                        </a:spcBef>
                        <a:spcAft>
                          <a:spcPts val="0"/>
                        </a:spcAft>
                      </a:pPr>
                      <a:r>
                        <a:rPr lang="en-US" sz="1100">
                          <a:effectLst/>
                          <a:latin typeface="MS Gothic" panose="020B0609070205080204" pitchFamily="49" charset="-128"/>
                          <a:ea typeface="Calibri" panose="020F0502020204030204" pitchFamily="34" charset="0"/>
                          <a:cs typeface="Arial" panose="020B0604020202020204" pitchFamily="34" charset="0"/>
                        </a:rPr>
                        <a:t>☒</a:t>
                      </a:r>
                      <a:r>
                        <a:rPr lang="en-US" sz="1100">
                          <a:effectLst/>
                          <a:latin typeface="Calibri" panose="020F0502020204030204" pitchFamily="34" charset="0"/>
                          <a:ea typeface="Calibri" panose="020F0502020204030204" pitchFamily="34" charset="0"/>
                          <a:cs typeface="Arial" panose="020B0604020202020204" pitchFamily="34" charset="0"/>
                        </a:rPr>
                        <a:t> Other: amount allocated</a:t>
                      </a:r>
                      <a:r>
                        <a:rPr lang="en-US" sz="1100" u="sng">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3941" marR="4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1700106"/>
                  </a:ext>
                </a:extLst>
              </a:tr>
              <a:tr h="354505">
                <a:tc gridSpan="2">
                  <a:txBody>
                    <a:bodyPr/>
                    <a:lstStyle/>
                    <a:p>
                      <a:pPr marL="342900" marR="0" lvl="0" indent="-342900">
                        <a:lnSpc>
                          <a:spcPct val="107000"/>
                        </a:lnSpc>
                        <a:spcBef>
                          <a:spcPts val="0"/>
                        </a:spcBef>
                        <a:spcAft>
                          <a:spcPts val="0"/>
                        </a:spcAft>
                        <a:buClr>
                          <a:srgbClr val="FFFFFF"/>
                        </a:buClr>
                        <a:buFont typeface="+mj-lt"/>
                        <a:buAutoNum type="arabicPeriod" startAt="5"/>
                      </a:pPr>
                      <a:r>
                        <a:rPr lang="en-US" sz="1100" b="1">
                          <a:solidFill>
                            <a:srgbClr val="FFFFFF"/>
                          </a:solidFill>
                          <a:effectLst/>
                          <a:latin typeface="Calibri" panose="020F0502020204030204" pitchFamily="34" charset="0"/>
                          <a:ea typeface="MS Gothic" panose="020B0609070205080204" pitchFamily="49" charset="-128"/>
                          <a:cs typeface="Calibri" panose="020F0502020204030204" pitchFamily="34" charset="0"/>
                        </a:rPr>
                        <a:t>Comparison Data </a:t>
                      </a:r>
                      <a:r>
                        <a:rPr lang="en-US" sz="1100" b="1">
                          <a:solidFill>
                            <a:srgbClr val="FFFFFF"/>
                          </a:solidFill>
                          <a:effectLst/>
                          <a:latin typeface="Calibri" panose="020F0502020204030204" pitchFamily="34" charset="0"/>
                          <a:ea typeface="Calibri" panose="020F0502020204030204" pitchFamily="34" charset="0"/>
                          <a:cs typeface="Arial" panose="020B0604020202020204" pitchFamily="34" charset="0"/>
                        </a:rPr>
                        <a:t>–</a:t>
                      </a:r>
                      <a:r>
                        <a:rPr lang="en-US" sz="1100">
                          <a:solidFill>
                            <a:srgbClr val="FFFFFF"/>
                          </a:solidFill>
                          <a:effectLst/>
                          <a:latin typeface="Calibri" panose="020F0502020204030204" pitchFamily="34" charset="0"/>
                          <a:ea typeface="MS Gothic" panose="020B0609070205080204" pitchFamily="49" charset="-128"/>
                          <a:cs typeface="Calibri" panose="020F0502020204030204" pitchFamily="34" charset="0"/>
                        </a:rPr>
                        <a:t> </a:t>
                      </a:r>
                      <a:r>
                        <a:rPr lang="en-US" sz="1100" i="1">
                          <a:solidFill>
                            <a:srgbClr val="FFFFFF"/>
                          </a:solidFill>
                          <a:effectLst/>
                          <a:latin typeface="Calibri" panose="020F0502020204030204" pitchFamily="34" charset="0"/>
                          <a:ea typeface="MS Gothic" panose="020B0609070205080204" pitchFamily="49" charset="-128"/>
                          <a:cs typeface="Calibri" panose="020F0502020204030204" pitchFamily="34" charset="0"/>
                        </a:rPr>
                        <a:t>What data should we compare with the VA data? Note that publicly accessible data on outside organizations is limited and likely not comprehensive. We will source all information from Dimensions.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3941" marR="43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F56"/>
                    </a:solidFill>
                  </a:tcPr>
                </a:tc>
                <a:tc hMerge="1">
                  <a:txBody>
                    <a:bodyPr/>
                    <a:lstStyle/>
                    <a:p>
                      <a:endParaRPr lang="en-US"/>
                    </a:p>
                  </a:txBody>
                  <a:tcPr/>
                </a:tc>
                <a:extLst>
                  <a:ext uri="{0D108BD9-81ED-4DB2-BD59-A6C34878D82A}">
                    <a16:rowId xmlns:a16="http://schemas.microsoft.com/office/drawing/2014/main" val="760159348"/>
                  </a:ext>
                </a:extLst>
              </a:tr>
              <a:tr h="470520">
                <a:tc>
                  <a:txBody>
                    <a:bodyPr/>
                    <a:lstStyle/>
                    <a:p>
                      <a:pPr marL="0" marR="0">
                        <a:lnSpc>
                          <a:spcPct val="107000"/>
                        </a:lnSpc>
                        <a:spcBef>
                          <a:spcPts val="0"/>
                        </a:spcBef>
                        <a:spcAft>
                          <a:spcPts val="0"/>
                        </a:spcAft>
                      </a:pPr>
                      <a:r>
                        <a:rPr lang="en-US" sz="1100" b="1">
                          <a:effectLst/>
                          <a:latin typeface="Calibri" panose="020F0502020204030204" pitchFamily="34" charset="0"/>
                          <a:ea typeface="MS Gothic" panose="020B0609070205080204" pitchFamily="49" charset="-128"/>
                          <a:cs typeface="Calibri" panose="020F0502020204030204" pitchFamily="34" charset="0"/>
                        </a:rPr>
                        <a:t>Outside Organizations:</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i="1">
                          <a:effectLst/>
                          <a:latin typeface="Calibri" panose="020F0502020204030204" pitchFamily="34" charset="0"/>
                          <a:ea typeface="MS Gothic" panose="020B0609070205080204" pitchFamily="49" charset="-128"/>
                          <a:cs typeface="Calibri" panose="020F0502020204030204" pitchFamily="34" charset="0"/>
                        </a:rPr>
                        <a:t>Which outside organizations should be compared with the VA data?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3941" marR="43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MS Gothic" panose="020B0609070205080204" pitchFamily="49" charset="-128"/>
                          <a:ea typeface="Calibri" panose="020F0502020204030204" pitchFamily="34" charset="0"/>
                          <a:cs typeface="Arial" panose="020B0604020202020204" pitchFamily="34" charset="0"/>
                        </a:rPr>
                        <a:t>☒</a:t>
                      </a:r>
                      <a:r>
                        <a:rPr lang="en-US" sz="1100">
                          <a:effectLst/>
                          <a:latin typeface="Calibri" panose="020F0502020204030204" pitchFamily="34" charset="0"/>
                          <a:ea typeface="Calibri" panose="020F0502020204030204" pitchFamily="34" charset="0"/>
                          <a:cs typeface="Arial" panose="020B0604020202020204" pitchFamily="34" charset="0"/>
                        </a:rPr>
                        <a:t> NIH                             </a:t>
                      </a:r>
                      <a:r>
                        <a:rPr lang="en-US" sz="1100">
                          <a:effectLst/>
                          <a:latin typeface="MS Gothic" panose="020B0609070205080204" pitchFamily="49" charset="-128"/>
                          <a:ea typeface="Calibri" panose="020F0502020204030204" pitchFamily="34" charset="0"/>
                          <a:cs typeface="Arial" panose="020B0604020202020204" pitchFamily="34" charset="0"/>
                        </a:rPr>
                        <a:t>☒</a:t>
                      </a:r>
                      <a:r>
                        <a:rPr lang="en-US" sz="1100">
                          <a:effectLst/>
                          <a:latin typeface="Calibri" panose="020F0502020204030204" pitchFamily="34" charset="0"/>
                          <a:ea typeface="Calibri" panose="020F0502020204030204" pitchFamily="34" charset="0"/>
                          <a:cs typeface="Arial" panose="020B0604020202020204" pitchFamily="34" charset="0"/>
                        </a:rPr>
                        <a:t> DoD                            </a:t>
                      </a:r>
                      <a:r>
                        <a:rPr lang="en-US" sz="1100">
                          <a:effectLst/>
                          <a:latin typeface="MS Gothic" panose="020B0609070205080204" pitchFamily="49" charset="-128"/>
                          <a:ea typeface="Calibri" panose="020F0502020204030204" pitchFamily="34" charset="0"/>
                          <a:cs typeface="Arial" panose="020B0604020202020204" pitchFamily="34" charset="0"/>
                        </a:rPr>
                        <a:t>☒</a:t>
                      </a:r>
                      <a:r>
                        <a:rPr lang="en-US" sz="1100">
                          <a:effectLst/>
                          <a:latin typeface="Calibri" panose="020F0502020204030204" pitchFamily="34" charset="0"/>
                          <a:ea typeface="Calibri" panose="020F0502020204030204" pitchFamily="34" charset="0"/>
                          <a:cs typeface="Arial" panose="020B0604020202020204" pitchFamily="34" charset="0"/>
                        </a:rPr>
                        <a:t> CDMRP</a:t>
                      </a:r>
                    </a:p>
                  </a:txBody>
                  <a:tcPr marL="43941" marR="4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8613624"/>
                  </a:ext>
                </a:extLst>
              </a:tr>
              <a:tr h="586535">
                <a:tc>
                  <a:txBody>
                    <a:bodyPr/>
                    <a:lstStyle/>
                    <a:p>
                      <a:pPr marL="0" marR="0">
                        <a:lnSpc>
                          <a:spcPct val="107000"/>
                        </a:lnSpc>
                        <a:spcBef>
                          <a:spcPts val="0"/>
                        </a:spcBef>
                        <a:spcAft>
                          <a:spcPts val="0"/>
                        </a:spcAft>
                      </a:pPr>
                      <a:r>
                        <a:rPr lang="en-US" sz="1100" b="1">
                          <a:effectLst/>
                          <a:latin typeface="Calibri" panose="020F0502020204030204" pitchFamily="34" charset="0"/>
                          <a:ea typeface="MS Gothic" panose="020B0609070205080204" pitchFamily="49" charset="-128"/>
                          <a:cs typeface="Calibri" panose="020F0502020204030204" pitchFamily="34" charset="0"/>
                        </a:rPr>
                        <a:t>Outside Data:</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i="1">
                          <a:effectLst/>
                          <a:latin typeface="Calibri" panose="020F0502020204030204" pitchFamily="34" charset="0"/>
                          <a:ea typeface="MS Gothic" panose="020B0609070205080204" pitchFamily="49" charset="-128"/>
                          <a:cs typeface="Calibri" panose="020F0502020204030204" pitchFamily="34" charset="0"/>
                        </a:rPr>
                        <a:t>What information from outside organizations should be compared with the VA data?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3941" marR="43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MS Gothic" panose="020B0609070205080204" pitchFamily="49" charset="-128"/>
                          <a:ea typeface="Calibri" panose="020F0502020204030204" pitchFamily="34" charset="0"/>
                          <a:cs typeface="Arial" panose="020B0604020202020204" pitchFamily="34" charset="0"/>
                        </a:rPr>
                        <a:t>☒</a:t>
                      </a:r>
                      <a:r>
                        <a:rPr lang="en-US" sz="1100">
                          <a:effectLst/>
                          <a:latin typeface="Calibri" panose="020F0502020204030204" pitchFamily="34" charset="0"/>
                          <a:ea typeface="Calibri" panose="020F0502020204030204" pitchFamily="34" charset="0"/>
                          <a:cs typeface="Arial" panose="020B0604020202020204" pitchFamily="34" charset="0"/>
                        </a:rPr>
                        <a:t> Publications              </a:t>
                      </a:r>
                      <a:r>
                        <a:rPr lang="en-US" sz="1100">
                          <a:effectLst/>
                          <a:latin typeface="MS Gothic" panose="020B0609070205080204" pitchFamily="49" charset="-128"/>
                          <a:ea typeface="Calibri" panose="020F0502020204030204" pitchFamily="34" charset="0"/>
                          <a:cs typeface="Arial" panose="020B0604020202020204" pitchFamily="34" charset="0"/>
                        </a:rPr>
                        <a:t>☒</a:t>
                      </a:r>
                      <a:r>
                        <a:rPr lang="en-US" sz="1100">
                          <a:effectLst/>
                          <a:latin typeface="Calibri" panose="020F0502020204030204" pitchFamily="34" charset="0"/>
                          <a:ea typeface="Calibri" panose="020F0502020204030204" pitchFamily="34" charset="0"/>
                          <a:cs typeface="Arial" panose="020B0604020202020204" pitchFamily="34" charset="0"/>
                        </a:rPr>
                        <a:t> Grants                       </a:t>
                      </a:r>
                      <a:r>
                        <a:rPr lang="en-US" sz="1100">
                          <a:effectLst/>
                          <a:latin typeface="MS Gothic" panose="020B0609070205080204" pitchFamily="49" charset="-128"/>
                          <a:ea typeface="Calibri" panose="020F0502020204030204" pitchFamily="34" charset="0"/>
                          <a:cs typeface="Arial" panose="020B0604020202020204" pitchFamily="34" charset="0"/>
                        </a:rPr>
                        <a:t>☒</a:t>
                      </a:r>
                      <a:r>
                        <a:rPr lang="en-US" sz="1100">
                          <a:effectLst/>
                          <a:latin typeface="Calibri" panose="020F0502020204030204" pitchFamily="34" charset="0"/>
                          <a:ea typeface="Calibri" panose="020F0502020204030204" pitchFamily="34" charset="0"/>
                          <a:cs typeface="Arial" panose="020B0604020202020204" pitchFamily="34" charset="0"/>
                        </a:rPr>
                        <a:t> Clinical Trials</a:t>
                      </a:r>
                    </a:p>
                  </a:txBody>
                  <a:tcPr marL="43941" marR="4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0519340"/>
                  </a:ext>
                </a:extLst>
              </a:tr>
            </a:tbl>
          </a:graphicData>
        </a:graphic>
      </p:graphicFrame>
    </p:spTree>
    <p:extLst>
      <p:ext uri="{BB962C8B-B14F-4D97-AF65-F5344CB8AC3E}">
        <p14:creationId xmlns:p14="http://schemas.microsoft.com/office/powerpoint/2010/main" val="262683845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F5EA-7051-6BDB-C3A4-796BF37B5088}"/>
              </a:ext>
            </a:extLst>
          </p:cNvPr>
          <p:cNvSpPr>
            <a:spLocks noGrp="1"/>
          </p:cNvSpPr>
          <p:nvPr>
            <p:ph type="title"/>
          </p:nvPr>
        </p:nvSpPr>
        <p:spPr/>
        <p:txBody>
          <a:bodyPr/>
          <a:lstStyle/>
          <a:p>
            <a:r>
              <a:rPr lang="en-US" sz="2800"/>
              <a:t>Definition of Terms</a:t>
            </a:r>
          </a:p>
        </p:txBody>
      </p:sp>
      <p:graphicFrame>
        <p:nvGraphicFramePr>
          <p:cNvPr id="5" name="Content Placeholder 4">
            <a:extLst>
              <a:ext uri="{FF2B5EF4-FFF2-40B4-BE49-F238E27FC236}">
                <a16:creationId xmlns:a16="http://schemas.microsoft.com/office/drawing/2014/main" id="{A4E5ADD3-2733-137E-6806-59F0CA208EBE}"/>
              </a:ext>
            </a:extLst>
          </p:cNvPr>
          <p:cNvGraphicFramePr>
            <a:graphicFrameLocks noGrp="1"/>
          </p:cNvGraphicFramePr>
          <p:nvPr>
            <p:ph idx="1"/>
            <p:extLst>
              <p:ext uri="{D42A27DB-BD31-4B8C-83A1-F6EECF244321}">
                <p14:modId xmlns:p14="http://schemas.microsoft.com/office/powerpoint/2010/main" val="463784367"/>
              </p:ext>
            </p:extLst>
          </p:nvPr>
        </p:nvGraphicFramePr>
        <p:xfrm>
          <a:off x="182870" y="1122680"/>
          <a:ext cx="11632575" cy="4273762"/>
        </p:xfrm>
        <a:graphic>
          <a:graphicData uri="http://schemas.openxmlformats.org/drawingml/2006/table">
            <a:tbl>
              <a:tblPr firstRow="1" bandRow="1">
                <a:tableStyleId>{93296810-A885-4BE3-A3E7-6D5BEEA58F35}</a:tableStyleId>
              </a:tblPr>
              <a:tblGrid>
                <a:gridCol w="2554986">
                  <a:extLst>
                    <a:ext uri="{9D8B030D-6E8A-4147-A177-3AD203B41FA5}">
                      <a16:colId xmlns:a16="http://schemas.microsoft.com/office/drawing/2014/main" val="3326286635"/>
                    </a:ext>
                  </a:extLst>
                </a:gridCol>
                <a:gridCol w="9077589">
                  <a:extLst>
                    <a:ext uri="{9D8B030D-6E8A-4147-A177-3AD203B41FA5}">
                      <a16:colId xmlns:a16="http://schemas.microsoft.com/office/drawing/2014/main" val="2508434678"/>
                    </a:ext>
                  </a:extLst>
                </a:gridCol>
              </a:tblGrid>
              <a:tr h="221192">
                <a:tc>
                  <a:txBody>
                    <a:bodyPr/>
                    <a:lstStyle/>
                    <a:p>
                      <a:pPr algn="l"/>
                      <a:r>
                        <a:rPr lang="en-US" sz="1600">
                          <a:solidFill>
                            <a:schemeClr val="bg1"/>
                          </a:solidFill>
                        </a:rPr>
                        <a:t>Term</a:t>
                      </a:r>
                    </a:p>
                  </a:txBody>
                  <a:tcPr/>
                </a:tc>
                <a:tc>
                  <a:txBody>
                    <a:bodyPr/>
                    <a:lstStyle/>
                    <a:p>
                      <a:r>
                        <a:rPr lang="en-US" sz="1600">
                          <a:solidFill>
                            <a:schemeClr val="bg1"/>
                          </a:solidFill>
                        </a:rPr>
                        <a:t>Definition</a:t>
                      </a:r>
                    </a:p>
                  </a:txBody>
                  <a:tcPr/>
                </a:tc>
                <a:extLst>
                  <a:ext uri="{0D108BD9-81ED-4DB2-BD59-A6C34878D82A}">
                    <a16:rowId xmlns:a16="http://schemas.microsoft.com/office/drawing/2014/main" val="221801424"/>
                  </a:ext>
                </a:extLst>
              </a:tr>
              <a:tr h="201083">
                <a:tc>
                  <a:txBody>
                    <a:bodyPr/>
                    <a:lstStyle/>
                    <a:p>
                      <a:pPr algn="l"/>
                      <a:r>
                        <a:rPr lang="en-US" sz="1400"/>
                        <a:t>AMP</a:t>
                      </a:r>
                    </a:p>
                  </a:txBody>
                  <a:tcPr anchor="ctr"/>
                </a:tc>
                <a:tc>
                  <a:txBody>
                    <a:bodyPr/>
                    <a:lstStyle/>
                    <a:p>
                      <a:pPr marL="0" indent="0">
                        <a:buFont typeface="Arial" panose="020B0604020202020204" pitchFamily="34" charset="0"/>
                        <a:buNone/>
                      </a:pPr>
                      <a:r>
                        <a:rPr lang="en-US" sz="1400" b="0"/>
                        <a:t>Actively Managed Portfolio – a collection of VA ORD funded projects with a given set of research priorities</a:t>
                      </a:r>
                    </a:p>
                  </a:txBody>
                  <a:tcPr anchor="ctr"/>
                </a:tc>
                <a:extLst>
                  <a:ext uri="{0D108BD9-81ED-4DB2-BD59-A6C34878D82A}">
                    <a16:rowId xmlns:a16="http://schemas.microsoft.com/office/drawing/2014/main" val="3388100835"/>
                  </a:ext>
                </a:extLst>
              </a:tr>
              <a:tr h="201083">
                <a:tc>
                  <a:txBody>
                    <a:bodyPr/>
                    <a:lstStyle/>
                    <a:p>
                      <a:pPr algn="l"/>
                      <a:r>
                        <a:rPr lang="en-US" sz="1400"/>
                        <a:t>Suicide Prevention</a:t>
                      </a:r>
                    </a:p>
                  </a:txBody>
                  <a:tcPr anchor="ctr"/>
                </a:tc>
                <a:tc>
                  <a:txBody>
                    <a:bodyPr/>
                    <a:lstStyle/>
                    <a:p>
                      <a:pPr marL="0" indent="0">
                        <a:buFont typeface="Arial" panose="020B0604020202020204" pitchFamily="34" charset="0"/>
                        <a:buNone/>
                      </a:pPr>
                      <a:r>
                        <a:rPr lang="en-US" sz="1400" b="0"/>
                        <a:t>Suicide Prevention – the research topic of the given AMP</a:t>
                      </a:r>
                    </a:p>
                  </a:txBody>
                  <a:tcPr anchor="ctr"/>
                </a:tc>
                <a:extLst>
                  <a:ext uri="{0D108BD9-81ED-4DB2-BD59-A6C34878D82A}">
                    <a16:rowId xmlns:a16="http://schemas.microsoft.com/office/drawing/2014/main" val="1721876810"/>
                  </a:ext>
                </a:extLst>
              </a:tr>
              <a:tr h="201083">
                <a:tc>
                  <a:txBody>
                    <a:bodyPr/>
                    <a:lstStyle/>
                    <a:p>
                      <a:pPr algn="l"/>
                      <a:r>
                        <a:rPr lang="en-US" sz="1400"/>
                        <a:t>RPA</a:t>
                      </a:r>
                    </a:p>
                  </a:txBody>
                  <a:tcPr anchor="ctr"/>
                </a:tc>
                <a:tc>
                  <a:txBody>
                    <a:bodyPr/>
                    <a:lstStyle/>
                    <a:p>
                      <a:pPr marL="0" indent="0">
                        <a:buFont typeface="Arial" panose="020B0604020202020204" pitchFamily="34" charset="0"/>
                        <a:buNone/>
                      </a:pPr>
                      <a:r>
                        <a:rPr lang="en-US" sz="1400" b="0"/>
                        <a:t>Research Portfolio Area – a RAFT tag which specifically identifies the research area</a:t>
                      </a:r>
                    </a:p>
                  </a:txBody>
                  <a:tcPr anchor="ctr"/>
                </a:tc>
                <a:extLst>
                  <a:ext uri="{0D108BD9-81ED-4DB2-BD59-A6C34878D82A}">
                    <a16:rowId xmlns:a16="http://schemas.microsoft.com/office/drawing/2014/main" val="1306058736"/>
                  </a:ext>
                </a:extLst>
              </a:tr>
              <a:tr h="201083">
                <a:tc>
                  <a:txBody>
                    <a:bodyPr/>
                    <a:lstStyle/>
                    <a:p>
                      <a:pPr algn="l"/>
                      <a:r>
                        <a:rPr lang="en-US" sz="1400"/>
                        <a:t>RSP</a:t>
                      </a:r>
                    </a:p>
                  </a:txBody>
                  <a:tcPr anchor="ctr"/>
                </a:tc>
                <a:tc>
                  <a:txBody>
                    <a:bodyPr/>
                    <a:lstStyle/>
                    <a:p>
                      <a:pPr marL="0" indent="0">
                        <a:buFont typeface="Arial" panose="020B0604020202020204" pitchFamily="34" charset="0"/>
                        <a:buNone/>
                      </a:pPr>
                      <a:r>
                        <a:rPr lang="en-US" sz="1400" b="0"/>
                        <a:t>Research Subject Population – a RAFT tag which identifies the population studied in the research (i.e., older veterans)</a:t>
                      </a:r>
                    </a:p>
                  </a:txBody>
                  <a:tcPr anchor="ctr"/>
                </a:tc>
                <a:extLst>
                  <a:ext uri="{0D108BD9-81ED-4DB2-BD59-A6C34878D82A}">
                    <a16:rowId xmlns:a16="http://schemas.microsoft.com/office/drawing/2014/main" val="1819581703"/>
                  </a:ext>
                </a:extLst>
              </a:tr>
              <a:tr h="201083">
                <a:tc>
                  <a:txBody>
                    <a:bodyPr/>
                    <a:lstStyle/>
                    <a:p>
                      <a:pPr algn="l"/>
                      <a:r>
                        <a:rPr lang="en-US" sz="1400"/>
                        <a:t>DRA</a:t>
                      </a:r>
                    </a:p>
                  </a:txBody>
                  <a:tcPr anchor="ctr"/>
                </a:tc>
                <a:tc>
                  <a:txBody>
                    <a:bodyPr/>
                    <a:lstStyle/>
                    <a:p>
                      <a:pPr marL="0" indent="0">
                        <a:buFont typeface="Arial" panose="020B0604020202020204" pitchFamily="34" charset="0"/>
                        <a:buNone/>
                      </a:pPr>
                      <a:r>
                        <a:rPr lang="en-US" sz="1400" b="0"/>
                        <a:t>Designated Research Area – a RAFT tag which broadly categorizes the research area </a:t>
                      </a:r>
                    </a:p>
                  </a:txBody>
                  <a:tcPr anchor="ctr"/>
                </a:tc>
                <a:extLst>
                  <a:ext uri="{0D108BD9-81ED-4DB2-BD59-A6C34878D82A}">
                    <a16:rowId xmlns:a16="http://schemas.microsoft.com/office/drawing/2014/main" val="3502390463"/>
                  </a:ext>
                </a:extLst>
              </a:tr>
              <a:tr h="341842">
                <a:tc>
                  <a:txBody>
                    <a:bodyPr/>
                    <a:lstStyle/>
                    <a:p>
                      <a:pPr algn="l"/>
                      <a:r>
                        <a:rPr lang="en-US" sz="1400"/>
                        <a:t>DRE</a:t>
                      </a:r>
                    </a:p>
                  </a:txBody>
                  <a:tcPr anchor="ctr"/>
                </a:tc>
                <a:tc>
                  <a:txBody>
                    <a:bodyPr/>
                    <a:lstStyle/>
                    <a:p>
                      <a:pPr marL="0" indent="0">
                        <a:buFont typeface="Arial" panose="020B0604020202020204" pitchFamily="34" charset="0"/>
                        <a:buNone/>
                      </a:pPr>
                      <a:r>
                        <a:rPr lang="en-US" sz="1400" b="0"/>
                        <a:t>Designated Research Element – a RAFT tag which broadly categorizes the type of research being funded (e.g., research infrastructure)</a:t>
                      </a:r>
                    </a:p>
                  </a:txBody>
                  <a:tcPr anchor="ctr"/>
                </a:tc>
                <a:extLst>
                  <a:ext uri="{0D108BD9-81ED-4DB2-BD59-A6C34878D82A}">
                    <a16:rowId xmlns:a16="http://schemas.microsoft.com/office/drawing/2014/main" val="1783704089"/>
                  </a:ext>
                </a:extLst>
              </a:tr>
              <a:tr h="341842">
                <a:tc>
                  <a:txBody>
                    <a:bodyPr/>
                    <a:lstStyle/>
                    <a:p>
                      <a:pPr algn="l"/>
                      <a:r>
                        <a:rPr lang="en-US" sz="1400"/>
                        <a:t>TRL</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a:t>Technology Readiness Level – </a:t>
                      </a:r>
                      <a:r>
                        <a:rPr lang="en-US" sz="1400"/>
                        <a:t>Technology Readiness Levels are a scale used to estimate the maturity of a technology across a range of government acquisition programs</a:t>
                      </a:r>
                    </a:p>
                  </a:txBody>
                  <a:tcPr anchor="ctr"/>
                </a:tc>
                <a:extLst>
                  <a:ext uri="{0D108BD9-81ED-4DB2-BD59-A6C34878D82A}">
                    <a16:rowId xmlns:a16="http://schemas.microsoft.com/office/drawing/2014/main" val="2293910319"/>
                  </a:ext>
                </a:extLst>
              </a:tr>
              <a:tr h="341842">
                <a:tc>
                  <a:txBody>
                    <a:bodyPr/>
                    <a:lstStyle/>
                    <a:p>
                      <a:pPr algn="l"/>
                      <a:r>
                        <a:rPr lang="en-US" sz="1400"/>
                        <a:t>Treatment Maturity</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a:t>An assessment of the current stage of research for a given treatment, starting from preclinical (which refers to research prior to the involvement of humans in testing) up to clinical trials</a:t>
                      </a:r>
                    </a:p>
                  </a:txBody>
                  <a:tcPr anchor="ctr"/>
                </a:tc>
                <a:extLst>
                  <a:ext uri="{0D108BD9-81ED-4DB2-BD59-A6C34878D82A}">
                    <a16:rowId xmlns:a16="http://schemas.microsoft.com/office/drawing/2014/main" val="3253283352"/>
                  </a:ext>
                </a:extLst>
              </a:tr>
              <a:tr h="341842">
                <a:tc>
                  <a:txBody>
                    <a:bodyPr/>
                    <a:lstStyle/>
                    <a:p>
                      <a:pPr algn="l"/>
                      <a:r>
                        <a:rPr lang="en-US" sz="1400"/>
                        <a:t>Merit Award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a:t>The Merit Review Award Program is a funding mechanism which supports investigator-initiated research at VA medical centers or other VA-approved sites</a:t>
                      </a:r>
                    </a:p>
                  </a:txBody>
                  <a:tcPr anchor="ctr"/>
                </a:tc>
                <a:extLst>
                  <a:ext uri="{0D108BD9-81ED-4DB2-BD59-A6C34878D82A}">
                    <a16:rowId xmlns:a16="http://schemas.microsoft.com/office/drawing/2014/main" val="1517850498"/>
                  </a:ext>
                </a:extLst>
              </a:tr>
              <a:tr h="341842">
                <a:tc>
                  <a:txBody>
                    <a:bodyPr/>
                    <a:lstStyle/>
                    <a:p>
                      <a:pPr algn="l"/>
                      <a:r>
                        <a:rPr lang="en-US" sz="1400"/>
                        <a:t>Center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a:t>Centers are a mechanism used to fund sites to serve as hubs for particular research areas, such as Suicide Prevention sites</a:t>
                      </a:r>
                    </a:p>
                  </a:txBody>
                  <a:tcPr anchor="ctr"/>
                </a:tc>
                <a:extLst>
                  <a:ext uri="{0D108BD9-81ED-4DB2-BD59-A6C34878D82A}">
                    <a16:rowId xmlns:a16="http://schemas.microsoft.com/office/drawing/2014/main" val="2179782887"/>
                  </a:ext>
                </a:extLst>
              </a:tr>
            </a:tbl>
          </a:graphicData>
        </a:graphic>
      </p:graphicFrame>
      <p:sp>
        <p:nvSpPr>
          <p:cNvPr id="4" name="Slide Number Placeholder 3">
            <a:extLst>
              <a:ext uri="{FF2B5EF4-FFF2-40B4-BE49-F238E27FC236}">
                <a16:creationId xmlns:a16="http://schemas.microsoft.com/office/drawing/2014/main" id="{EB879BB9-A3B8-E4CD-0116-E8F74D14C77C}"/>
              </a:ext>
            </a:extLst>
          </p:cNvPr>
          <p:cNvSpPr>
            <a:spLocks noGrp="1"/>
          </p:cNvSpPr>
          <p:nvPr>
            <p:ph type="sldNum" sz="quarter" idx="12"/>
          </p:nvPr>
        </p:nvSpPr>
        <p:spPr/>
        <p:txBody>
          <a:bodyPr/>
          <a:lstStyle/>
          <a:p>
            <a:fld id="{670A9334-4E67-F94F-A05E-0CE8B74A054E}" type="slidenum">
              <a:rPr lang="en-US" smtClean="0"/>
              <a:t>91</a:t>
            </a:fld>
            <a:endParaRPr lang="en-US"/>
          </a:p>
        </p:txBody>
      </p:sp>
    </p:spTree>
    <p:extLst>
      <p:ext uri="{BB962C8B-B14F-4D97-AF65-F5344CB8AC3E}">
        <p14:creationId xmlns:p14="http://schemas.microsoft.com/office/powerpoint/2010/main" val="177291610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C1123-96B6-6DCC-96E1-A4BE5389E8F5}"/>
              </a:ext>
            </a:extLst>
          </p:cNvPr>
          <p:cNvSpPr>
            <a:spLocks noGrp="1"/>
          </p:cNvSpPr>
          <p:nvPr>
            <p:ph type="title"/>
          </p:nvPr>
        </p:nvSpPr>
        <p:spPr/>
        <p:txBody>
          <a:bodyPr/>
          <a:lstStyle/>
          <a:p>
            <a:r>
              <a:rPr lang="en-US"/>
              <a:t>RAFT Project IDs</a:t>
            </a:r>
          </a:p>
        </p:txBody>
      </p:sp>
      <p:graphicFrame>
        <p:nvGraphicFramePr>
          <p:cNvPr id="5" name="Table 5">
            <a:extLst>
              <a:ext uri="{FF2B5EF4-FFF2-40B4-BE49-F238E27FC236}">
                <a16:creationId xmlns:a16="http://schemas.microsoft.com/office/drawing/2014/main" id="{B295B0DB-EF80-BEAD-0F1B-9B30D49FACD8}"/>
              </a:ext>
            </a:extLst>
          </p:cNvPr>
          <p:cNvGraphicFramePr>
            <a:graphicFrameLocks noGrp="1"/>
          </p:cNvGraphicFramePr>
          <p:nvPr>
            <p:ph idx="1"/>
            <p:extLst>
              <p:ext uri="{D42A27DB-BD31-4B8C-83A1-F6EECF244321}">
                <p14:modId xmlns:p14="http://schemas.microsoft.com/office/powerpoint/2010/main" val="3845046768"/>
              </p:ext>
            </p:extLst>
          </p:nvPr>
        </p:nvGraphicFramePr>
        <p:xfrm>
          <a:off x="371475" y="921496"/>
          <a:ext cx="11282971" cy="5203770"/>
        </p:xfrm>
        <a:graphic>
          <a:graphicData uri="http://schemas.openxmlformats.org/drawingml/2006/table">
            <a:tbl>
              <a:tblPr firstRow="1" bandRow="1">
                <a:tableStyleId>{93296810-A885-4BE3-A3E7-6D5BEEA58F35}</a:tableStyleId>
              </a:tblPr>
              <a:tblGrid>
                <a:gridCol w="1611853">
                  <a:extLst>
                    <a:ext uri="{9D8B030D-6E8A-4147-A177-3AD203B41FA5}">
                      <a16:colId xmlns:a16="http://schemas.microsoft.com/office/drawing/2014/main" val="1285365636"/>
                    </a:ext>
                  </a:extLst>
                </a:gridCol>
                <a:gridCol w="1611853">
                  <a:extLst>
                    <a:ext uri="{9D8B030D-6E8A-4147-A177-3AD203B41FA5}">
                      <a16:colId xmlns:a16="http://schemas.microsoft.com/office/drawing/2014/main" val="95571589"/>
                    </a:ext>
                  </a:extLst>
                </a:gridCol>
                <a:gridCol w="1611853">
                  <a:extLst>
                    <a:ext uri="{9D8B030D-6E8A-4147-A177-3AD203B41FA5}">
                      <a16:colId xmlns:a16="http://schemas.microsoft.com/office/drawing/2014/main" val="2945588509"/>
                    </a:ext>
                  </a:extLst>
                </a:gridCol>
                <a:gridCol w="1611853">
                  <a:extLst>
                    <a:ext uri="{9D8B030D-6E8A-4147-A177-3AD203B41FA5}">
                      <a16:colId xmlns:a16="http://schemas.microsoft.com/office/drawing/2014/main" val="1442863243"/>
                    </a:ext>
                  </a:extLst>
                </a:gridCol>
                <a:gridCol w="1611853">
                  <a:extLst>
                    <a:ext uri="{9D8B030D-6E8A-4147-A177-3AD203B41FA5}">
                      <a16:colId xmlns:a16="http://schemas.microsoft.com/office/drawing/2014/main" val="584308786"/>
                    </a:ext>
                  </a:extLst>
                </a:gridCol>
                <a:gridCol w="1611853">
                  <a:extLst>
                    <a:ext uri="{9D8B030D-6E8A-4147-A177-3AD203B41FA5}">
                      <a16:colId xmlns:a16="http://schemas.microsoft.com/office/drawing/2014/main" val="1724173328"/>
                    </a:ext>
                  </a:extLst>
                </a:gridCol>
                <a:gridCol w="1611853">
                  <a:extLst>
                    <a:ext uri="{9D8B030D-6E8A-4147-A177-3AD203B41FA5}">
                      <a16:colId xmlns:a16="http://schemas.microsoft.com/office/drawing/2014/main" val="2422769404"/>
                    </a:ext>
                  </a:extLst>
                </a:gridCol>
              </a:tblGrid>
              <a:tr h="269989">
                <a:tc gridSpan="7">
                  <a:txBody>
                    <a:bodyPr/>
                    <a:lstStyle/>
                    <a:p>
                      <a:pPr algn="ctr"/>
                      <a:r>
                        <a:rPr lang="en-US" sz="1600"/>
                        <a:t>RAFT Project IDs</a:t>
                      </a:r>
                    </a:p>
                  </a:txBody>
                  <a:tcPr anchor="ctr"/>
                </a:tc>
                <a:tc hMerge="1">
                  <a:txBody>
                    <a:bodyPr/>
                    <a:lstStyle/>
                    <a:p>
                      <a:pPr algn="l"/>
                      <a:endParaRPr lang="en-US" sz="1100"/>
                    </a:p>
                  </a:txBody>
                  <a:tcPr anchor="ctr"/>
                </a:tc>
                <a:tc hMerge="1">
                  <a:txBody>
                    <a:bodyPr/>
                    <a:lstStyle/>
                    <a:p>
                      <a:pPr algn="l"/>
                      <a:endParaRPr lang="en-US" sz="1100"/>
                    </a:p>
                  </a:txBody>
                  <a:tcPr anchor="ctr"/>
                </a:tc>
                <a:tc hMerge="1">
                  <a:txBody>
                    <a:bodyPr/>
                    <a:lstStyle/>
                    <a:p>
                      <a:pPr algn="l"/>
                      <a:endParaRPr lang="en-US" sz="1100"/>
                    </a:p>
                  </a:txBody>
                  <a:tcPr anchor="ctr"/>
                </a:tc>
                <a:tc hMerge="1">
                  <a:txBody>
                    <a:bodyPr/>
                    <a:lstStyle/>
                    <a:p>
                      <a:pPr algn="l"/>
                      <a:endParaRPr lang="en-US" sz="1100"/>
                    </a:p>
                  </a:txBody>
                  <a:tcPr anchor="ctr"/>
                </a:tc>
                <a:tc hMerge="1">
                  <a:txBody>
                    <a:bodyPr/>
                    <a:lstStyle/>
                    <a:p>
                      <a:pPr algn="l"/>
                      <a:endParaRPr lang="en-US" sz="1100"/>
                    </a:p>
                  </a:txBody>
                  <a:tcPr anchor="ctr"/>
                </a:tc>
                <a:tc hMerge="1">
                  <a:txBody>
                    <a:bodyPr/>
                    <a:lstStyle/>
                    <a:p>
                      <a:pPr algn="l"/>
                      <a:endParaRPr lang="en-US" sz="1100"/>
                    </a:p>
                  </a:txBody>
                  <a:tcPr anchor="ctr"/>
                </a:tc>
                <a:extLst>
                  <a:ext uri="{0D108BD9-81ED-4DB2-BD59-A6C34878D82A}">
                    <a16:rowId xmlns:a16="http://schemas.microsoft.com/office/drawing/2014/main" val="1015359557"/>
                  </a:ext>
                </a:extLst>
              </a:tr>
              <a:tr h="221295">
                <a:tc>
                  <a:txBody>
                    <a:bodyPr/>
                    <a:lstStyle/>
                    <a:p>
                      <a:pPr algn="l" fontAlgn="b"/>
                      <a:r>
                        <a:rPr lang="en-US" sz="1100" b="0" u="none" strike="noStrike">
                          <a:solidFill>
                            <a:srgbClr val="000000"/>
                          </a:solidFill>
                          <a:effectLst/>
                        </a:rPr>
                        <a:t>MHBC-002-21F</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HSR4-019-21S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MHBC-003-20S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RRDS-013-19F</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HQ7 002-18S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HSR2-019-17W</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RRDS-030-15S</a:t>
                      </a:r>
                      <a:endParaRPr lang="en-US"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855453192"/>
                  </a:ext>
                </a:extLst>
              </a:tr>
              <a:tr h="221295">
                <a:tc>
                  <a:txBody>
                    <a:bodyPr/>
                    <a:lstStyle/>
                    <a:p>
                      <a:pPr algn="l" fontAlgn="b"/>
                      <a:r>
                        <a:rPr lang="en-US" sz="1100" b="0" u="none" strike="noStrike">
                          <a:solidFill>
                            <a:srgbClr val="000000"/>
                          </a:solidFill>
                          <a:effectLst/>
                        </a:rPr>
                        <a:t>HSR4-002-22SHold</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HSR4-020-21S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MRA0-028-20S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HSR6-001-18W</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MHBB-009-16F</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RRDS-016-18S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HSR4-014-13S</a:t>
                      </a:r>
                      <a:endParaRPr lang="en-US"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611154208"/>
                  </a:ext>
                </a:extLst>
              </a:tr>
              <a:tr h="221295">
                <a:tc>
                  <a:txBody>
                    <a:bodyPr/>
                    <a:lstStyle/>
                    <a:p>
                      <a:pPr algn="l" fontAlgn="b"/>
                      <a:r>
                        <a:rPr lang="en-US" sz="1100" b="0" u="none" strike="noStrike">
                          <a:solidFill>
                            <a:srgbClr val="000000"/>
                          </a:solidFill>
                          <a:effectLst/>
                        </a:rPr>
                        <a:t>HSR4-007-22S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MHBC-001-21S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RCSR-002-21S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COR 19-490</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590</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MHBA-014-16S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HSR4-016-12S</a:t>
                      </a:r>
                      <a:endParaRPr lang="en-US"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465514244"/>
                  </a:ext>
                </a:extLst>
              </a:tr>
              <a:tr h="221295">
                <a:tc>
                  <a:txBody>
                    <a:bodyPr/>
                    <a:lstStyle/>
                    <a:p>
                      <a:pPr algn="l" fontAlgn="b"/>
                      <a:r>
                        <a:rPr lang="en-US" sz="1100" b="0" u="none" strike="noStrike">
                          <a:solidFill>
                            <a:srgbClr val="000000"/>
                          </a:solidFill>
                          <a:effectLst/>
                        </a:rPr>
                        <a:t>HSR4-012-22SHold</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MHBC-004-21F</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RRD4-001-20S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HQ8 005-18S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VA-STARRS 22</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MHBB-010-16F</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HSR4-033-13S</a:t>
                      </a:r>
                      <a:endParaRPr lang="en-US"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4221403951"/>
                  </a:ext>
                </a:extLst>
              </a:tr>
              <a:tr h="221295">
                <a:tc>
                  <a:txBody>
                    <a:bodyPr/>
                    <a:lstStyle/>
                    <a:p>
                      <a:pPr algn="l" fontAlgn="b"/>
                      <a:r>
                        <a:rPr lang="en-US" sz="1100" b="0" u="none" strike="noStrike">
                          <a:solidFill>
                            <a:srgbClr val="000000"/>
                          </a:solidFill>
                          <a:effectLst/>
                        </a:rPr>
                        <a:t>HSR4-020-22SHold</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PSYC-001-21S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RRD8-004-20S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HSR4-009-18S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MHBB-001-18F</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MHBA-002-16S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RRP 11-417</a:t>
                      </a:r>
                      <a:endParaRPr lang="en-US"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339415267"/>
                  </a:ext>
                </a:extLst>
              </a:tr>
              <a:tr h="221295">
                <a:tc>
                  <a:txBody>
                    <a:bodyPr/>
                    <a:lstStyle/>
                    <a:p>
                      <a:pPr algn="l" fontAlgn="b"/>
                      <a:r>
                        <a:rPr lang="en-US" sz="1100" b="0" u="none" strike="noStrike">
                          <a:solidFill>
                            <a:srgbClr val="000000"/>
                          </a:solidFill>
                          <a:effectLst/>
                        </a:rPr>
                        <a:t>MHBC-006-22S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RRD4-004-21S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RRD9-018-20S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HSR4-015-18S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RRDS-012-20S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MVP-DOE1</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SPLC-001-12F</a:t>
                      </a:r>
                      <a:endParaRPr lang="en-US"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21926321"/>
                  </a:ext>
                </a:extLst>
              </a:tr>
              <a:tr h="221295">
                <a:tc>
                  <a:txBody>
                    <a:bodyPr/>
                    <a:lstStyle/>
                    <a:p>
                      <a:pPr algn="l" fontAlgn="b"/>
                      <a:r>
                        <a:rPr lang="en-US" sz="1100" b="0" u="none" strike="noStrike">
                          <a:solidFill>
                            <a:srgbClr val="000000"/>
                          </a:solidFill>
                          <a:effectLst/>
                        </a:rPr>
                        <a:t>MHBC-007-22S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RRDE-003-21S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SDR 21-150</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HSR4-027-16W</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RRDS-060-20S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RRD4-005-16S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HSR4-013-12W</a:t>
                      </a:r>
                      <a:endParaRPr lang="en-US"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085791807"/>
                  </a:ext>
                </a:extLst>
              </a:tr>
              <a:tr h="221295">
                <a:tc>
                  <a:txBody>
                    <a:bodyPr/>
                    <a:lstStyle/>
                    <a:p>
                      <a:pPr algn="l" fontAlgn="b"/>
                      <a:r>
                        <a:rPr lang="en-US" sz="1100" b="0" u="none" strike="noStrike">
                          <a:solidFill>
                            <a:srgbClr val="000000"/>
                          </a:solidFill>
                          <a:effectLst/>
                        </a:rPr>
                        <a:t>PSYC-002-22S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RRDS-023-21F</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SDR-SPTD-20S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MHBB-008-18S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C19 20-203</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RRD4-015-16S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RRP 12-460</a:t>
                      </a:r>
                      <a:endParaRPr lang="en-US"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43246191"/>
                  </a:ext>
                </a:extLst>
              </a:tr>
              <a:tr h="221295">
                <a:tc>
                  <a:txBody>
                    <a:bodyPr/>
                    <a:lstStyle/>
                    <a:p>
                      <a:pPr algn="l" fontAlgn="b"/>
                      <a:r>
                        <a:rPr lang="en-US" sz="1100" b="0" u="none" strike="noStrike">
                          <a:solidFill>
                            <a:srgbClr val="000000"/>
                          </a:solidFill>
                          <a:effectLst/>
                        </a:rPr>
                        <a:t>RCSR-007-22FHold</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RRDS-027-21S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CDA 18-192</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MHBB-028-18S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C19 20-216</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MHBA-016-15S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HSR4-021-12W</a:t>
                      </a:r>
                      <a:endParaRPr lang="en-US"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128848512"/>
                  </a:ext>
                </a:extLst>
              </a:tr>
              <a:tr h="221295">
                <a:tc>
                  <a:txBody>
                    <a:bodyPr/>
                    <a:lstStyle/>
                    <a:p>
                      <a:pPr algn="l" fontAlgn="b"/>
                      <a:r>
                        <a:rPr lang="en-US" sz="1100" b="0" u="none" strike="noStrike">
                          <a:solidFill>
                            <a:srgbClr val="000000"/>
                          </a:solidFill>
                          <a:effectLst/>
                        </a:rPr>
                        <a:t>RRDE-001-22S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HSR4-007-21W</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HQ5 014-19W</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MHBB-030-18S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HSR4-023-19S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RRD4-009-14W</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MHBA-020-11S</a:t>
                      </a:r>
                      <a:endParaRPr lang="en-US"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70041369"/>
                  </a:ext>
                </a:extLst>
              </a:tr>
              <a:tr h="221295">
                <a:tc>
                  <a:txBody>
                    <a:bodyPr/>
                    <a:lstStyle/>
                    <a:p>
                      <a:pPr algn="l" fontAlgn="b"/>
                      <a:r>
                        <a:rPr lang="en-US" sz="1100" b="0" u="none" strike="noStrike">
                          <a:solidFill>
                            <a:srgbClr val="000000"/>
                          </a:solidFill>
                          <a:effectLst/>
                        </a:rPr>
                        <a:t>RRDS-047-22S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HSR9-005-21S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HSR4-003-19S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MRA0-002-18S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HSR4-026-19W</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RRDS-002-15F</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576</a:t>
                      </a:r>
                      <a:endParaRPr lang="en-US"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5831407"/>
                  </a:ext>
                </a:extLst>
              </a:tr>
              <a:tr h="221295">
                <a:tc>
                  <a:txBody>
                    <a:bodyPr/>
                    <a:lstStyle/>
                    <a:p>
                      <a:pPr algn="l" fontAlgn="b"/>
                      <a:r>
                        <a:rPr lang="en-US" sz="1100" b="0" u="none" strike="noStrike">
                          <a:solidFill>
                            <a:srgbClr val="000000"/>
                          </a:solidFill>
                          <a:effectLst/>
                        </a:rPr>
                        <a:t>HSR4-005-22WHold</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MHBA-004-21F</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HSR4-010-19S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SPLM-009-17</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HSR4-027-19W</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SDR 16-195</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HSR7-027-10W</a:t>
                      </a:r>
                      <a:endParaRPr lang="en-US"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900679920"/>
                  </a:ext>
                </a:extLst>
              </a:tr>
              <a:tr h="221295">
                <a:tc>
                  <a:txBody>
                    <a:bodyPr/>
                    <a:lstStyle/>
                    <a:p>
                      <a:pPr algn="l" fontAlgn="b"/>
                      <a:r>
                        <a:rPr lang="en-US" sz="1100" b="0" u="none" strike="noStrike">
                          <a:solidFill>
                            <a:srgbClr val="000000"/>
                          </a:solidFill>
                          <a:effectLst/>
                        </a:rPr>
                        <a:t>HSR5-003-22WHold</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RRD9-001-21W</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HSR4-011-19S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EPID-002-18F</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HSN2-013-18W</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MHBA-004-15F</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RRP 11-002</a:t>
                      </a:r>
                      <a:endParaRPr lang="en-US"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4172923076"/>
                  </a:ext>
                </a:extLst>
              </a:tr>
              <a:tr h="221295">
                <a:tc>
                  <a:txBody>
                    <a:bodyPr/>
                    <a:lstStyle/>
                    <a:p>
                      <a:pPr algn="l" fontAlgn="b"/>
                      <a:r>
                        <a:rPr lang="en-US" sz="1100" b="0" u="none" strike="noStrike">
                          <a:solidFill>
                            <a:srgbClr val="000000"/>
                          </a:solidFill>
                          <a:effectLst/>
                        </a:rPr>
                        <a:t>HSR9-009-21S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RRD9-004-21W</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HSR4-011-19W</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HQ8 001-18W</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HSR4-026-18S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MHBA-017-15S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RRP 11-265</a:t>
                      </a:r>
                      <a:endParaRPr lang="en-US"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193867836"/>
                  </a:ext>
                </a:extLst>
              </a:tr>
              <a:tr h="221295">
                <a:tc>
                  <a:txBody>
                    <a:bodyPr/>
                    <a:lstStyle/>
                    <a:p>
                      <a:pPr algn="l" fontAlgn="b"/>
                      <a:r>
                        <a:rPr lang="en-US" sz="1100" b="0" u="none" strike="noStrike">
                          <a:solidFill>
                            <a:srgbClr val="000000"/>
                          </a:solidFill>
                          <a:effectLst/>
                        </a:rPr>
                        <a:t>MHBC-004-22FHold</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HQ8 003-20S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HSR4-013-19S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HSR4-007-18W</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HSR4-028-17W</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HSR4-009-13W</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HSR4-590-10S</a:t>
                      </a:r>
                      <a:endParaRPr lang="en-US"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557032945"/>
                  </a:ext>
                </a:extLst>
              </a:tr>
              <a:tr h="221295">
                <a:tc>
                  <a:txBody>
                    <a:bodyPr/>
                    <a:lstStyle/>
                    <a:p>
                      <a:pPr algn="l" fontAlgn="b"/>
                      <a:r>
                        <a:rPr lang="en-US" sz="1100" b="0" u="none" strike="noStrike">
                          <a:solidFill>
                            <a:srgbClr val="000000"/>
                          </a:solidFill>
                          <a:effectLst/>
                        </a:rPr>
                        <a:t>RRD4-005-22WHold</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HSR4-004-19W</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HSR4-019-18W</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HSR4-004-17S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IPA JAGER-HYMAN</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CDA0-031-14S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CDA 09-216</a:t>
                      </a:r>
                      <a:endParaRPr lang="en-US"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548701686"/>
                  </a:ext>
                </a:extLst>
              </a:tr>
              <a:tr h="221295">
                <a:tc>
                  <a:txBody>
                    <a:bodyPr/>
                    <a:lstStyle/>
                    <a:p>
                      <a:pPr algn="l" fontAlgn="b"/>
                      <a:r>
                        <a:rPr lang="en-US" sz="1100" b="0" u="none" strike="noStrike">
                          <a:solidFill>
                            <a:srgbClr val="000000"/>
                          </a:solidFill>
                          <a:effectLst/>
                        </a:rPr>
                        <a:t>RRD9-002-22WHold</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HSR4-006-19W</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MHBA-005-19S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HSR4-004-17W</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SPLM-040-17</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EPID-001-14F</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D7210-R</a:t>
                      </a:r>
                      <a:endParaRPr lang="en-US"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150458935"/>
                  </a:ext>
                </a:extLst>
              </a:tr>
              <a:tr h="221295">
                <a:tc>
                  <a:txBody>
                    <a:bodyPr/>
                    <a:lstStyle/>
                    <a:p>
                      <a:pPr algn="l" fontAlgn="b"/>
                      <a:r>
                        <a:rPr lang="en-US" sz="1100" b="0" u="none" strike="noStrike">
                          <a:solidFill>
                            <a:srgbClr val="000000"/>
                          </a:solidFill>
                          <a:effectLst/>
                        </a:rPr>
                        <a:t>RRD9-006-22WHold</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HSR4-006-20S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MHBB-002-19S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MHBA-005-17S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HSN2-041-18W</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HSR4-006-14W</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HSR6-322-09S</a:t>
                      </a:r>
                      <a:endParaRPr lang="en-US"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515459721"/>
                  </a:ext>
                </a:extLst>
              </a:tr>
              <a:tr h="221295">
                <a:tc>
                  <a:txBody>
                    <a:bodyPr/>
                    <a:lstStyle/>
                    <a:p>
                      <a:pPr algn="l" fontAlgn="b"/>
                      <a:r>
                        <a:rPr lang="en-US" sz="1100" b="0" u="none" strike="noStrike">
                          <a:solidFill>
                            <a:srgbClr val="000000"/>
                          </a:solidFill>
                          <a:effectLst/>
                        </a:rPr>
                        <a:t>RRDS-017-23SHold</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HSR4-015-20S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MHBB-003-19S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MHBB-012-16F</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HSR4-026-17W</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HSR4-013-14S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MHBA-020-09F</a:t>
                      </a:r>
                      <a:endParaRPr lang="en-US"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4293904872"/>
                  </a:ext>
                </a:extLst>
              </a:tr>
              <a:tr h="221295">
                <a:tc>
                  <a:txBody>
                    <a:bodyPr/>
                    <a:lstStyle/>
                    <a:p>
                      <a:pPr algn="l" fontAlgn="b"/>
                      <a:r>
                        <a:rPr lang="en-US" sz="1100" b="0" u="none" strike="noStrike">
                          <a:solidFill>
                            <a:srgbClr val="000000"/>
                          </a:solidFill>
                          <a:effectLst/>
                        </a:rPr>
                        <a:t>SPR-001-22W</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KEP 002-20S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MHBC-007-19F</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MHBB-025-17F</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RCSR-007-17F</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HSR4-022-13W</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EDU 08-424</a:t>
                      </a:r>
                      <a:endParaRPr lang="en-US"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315068635"/>
                  </a:ext>
                </a:extLst>
              </a:tr>
              <a:tr h="221295">
                <a:tc>
                  <a:txBody>
                    <a:bodyPr/>
                    <a:lstStyle/>
                    <a:p>
                      <a:pPr algn="l" fontAlgn="b"/>
                      <a:r>
                        <a:rPr lang="en-US" sz="1100" b="0" u="none" strike="noStrike">
                          <a:solidFill>
                            <a:srgbClr val="000000"/>
                          </a:solidFill>
                          <a:effectLst/>
                        </a:rPr>
                        <a:t>IAC 08-099</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MHBA-023-09S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u="none" strike="noStrike">
                          <a:solidFill>
                            <a:srgbClr val="000000"/>
                          </a:solidFill>
                          <a:effectLst/>
                        </a:rPr>
                        <a:t>RRP 09-135</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u="none" strike="noStrike">
                          <a:solidFill>
                            <a:srgbClr val="000000"/>
                          </a:solidFill>
                          <a:effectLst/>
                        </a:rPr>
                        <a:t>556</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u="none" strike="noStrike">
                          <a:solidFill>
                            <a:srgbClr val="000000"/>
                          </a:solidFill>
                          <a:effectLst/>
                        </a:rPr>
                        <a:t>DHI 08-096</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u="none" strike="noStrike">
                          <a:solidFill>
                            <a:srgbClr val="000000"/>
                          </a:solidFill>
                          <a:effectLst/>
                        </a:rPr>
                        <a:t>MHBB-006-07F</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u="none" strike="noStrike">
                          <a:solidFill>
                            <a:srgbClr val="000000"/>
                          </a:solidFill>
                          <a:effectLst/>
                        </a:rPr>
                        <a:t>IIR 04-211</a:t>
                      </a:r>
                      <a:endParaRPr lang="en-US"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829984310"/>
                  </a:ext>
                </a:extLst>
              </a:tr>
              <a:tr h="221295">
                <a:tc>
                  <a:txBody>
                    <a:bodyPr/>
                    <a:lstStyle/>
                    <a:p>
                      <a:pPr algn="l" fontAlgn="b"/>
                      <a:r>
                        <a:rPr lang="en-US" sz="1100" b="0" u="none" strike="noStrike">
                          <a:solidFill>
                            <a:srgbClr val="000000"/>
                          </a:solidFill>
                          <a:effectLst/>
                        </a:rPr>
                        <a:t>PSYC-002-20FHold</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b="0" u="none" strike="noStrike">
                          <a:solidFill>
                            <a:srgbClr val="000000"/>
                          </a:solidFill>
                          <a:effectLst/>
                        </a:rPr>
                        <a:t>MRA0-027-19SHold</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068243895"/>
                  </a:ext>
                </a:extLst>
              </a:tr>
            </a:tbl>
          </a:graphicData>
        </a:graphic>
      </p:graphicFrame>
      <p:sp>
        <p:nvSpPr>
          <p:cNvPr id="4" name="Slide Number Placeholder 3">
            <a:extLst>
              <a:ext uri="{FF2B5EF4-FFF2-40B4-BE49-F238E27FC236}">
                <a16:creationId xmlns:a16="http://schemas.microsoft.com/office/drawing/2014/main" id="{8230F764-5ADF-C4D7-D77E-2EC7797AC8E1}"/>
              </a:ext>
            </a:extLst>
          </p:cNvPr>
          <p:cNvSpPr>
            <a:spLocks noGrp="1"/>
          </p:cNvSpPr>
          <p:nvPr>
            <p:ph type="sldNum" sz="quarter" idx="12"/>
          </p:nvPr>
        </p:nvSpPr>
        <p:spPr/>
        <p:txBody>
          <a:bodyPr/>
          <a:lstStyle/>
          <a:p>
            <a:fld id="{61ED25BF-8B08-481C-9175-42CBF3C8334C}" type="slidenum">
              <a:rPr lang="en-US" smtClean="0"/>
              <a:pPr/>
              <a:t>92</a:t>
            </a:fld>
            <a:endParaRPr lang="en-US"/>
          </a:p>
        </p:txBody>
      </p:sp>
    </p:spTree>
    <p:extLst>
      <p:ext uri="{BB962C8B-B14F-4D97-AF65-F5344CB8AC3E}">
        <p14:creationId xmlns:p14="http://schemas.microsoft.com/office/powerpoint/2010/main" val="423586480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D0ED2-3E3C-AFA1-09E3-12A589E3B1EE}"/>
              </a:ext>
            </a:extLst>
          </p:cNvPr>
          <p:cNvSpPr>
            <a:spLocks noGrp="1"/>
          </p:cNvSpPr>
          <p:nvPr>
            <p:ph type="title"/>
          </p:nvPr>
        </p:nvSpPr>
        <p:spPr/>
        <p:txBody>
          <a:bodyPr/>
          <a:lstStyle/>
          <a:p>
            <a:r>
              <a:rPr lang="en-US"/>
              <a:t>VAIRRS IRBNet IDs</a:t>
            </a:r>
          </a:p>
        </p:txBody>
      </p:sp>
      <p:graphicFrame>
        <p:nvGraphicFramePr>
          <p:cNvPr id="5" name="Table 5">
            <a:extLst>
              <a:ext uri="{FF2B5EF4-FFF2-40B4-BE49-F238E27FC236}">
                <a16:creationId xmlns:a16="http://schemas.microsoft.com/office/drawing/2014/main" id="{35C46061-5DE9-110A-703C-0C4CDFE782A8}"/>
              </a:ext>
            </a:extLst>
          </p:cNvPr>
          <p:cNvGraphicFramePr>
            <a:graphicFrameLocks noGrp="1"/>
          </p:cNvGraphicFramePr>
          <p:nvPr>
            <p:ph idx="1"/>
            <p:extLst>
              <p:ext uri="{D42A27DB-BD31-4B8C-83A1-F6EECF244321}">
                <p14:modId xmlns:p14="http://schemas.microsoft.com/office/powerpoint/2010/main" val="1706958945"/>
              </p:ext>
            </p:extLst>
          </p:nvPr>
        </p:nvGraphicFramePr>
        <p:xfrm>
          <a:off x="838200" y="947885"/>
          <a:ext cx="10515600" cy="5110555"/>
        </p:xfrm>
        <a:graphic>
          <a:graphicData uri="http://schemas.openxmlformats.org/drawingml/2006/table">
            <a:tbl>
              <a:tblPr firstRow="1" bandRow="1">
                <a:tableStyleId>{93296810-A885-4BE3-A3E7-6D5BEEA58F35}</a:tableStyleId>
              </a:tblPr>
              <a:tblGrid>
                <a:gridCol w="1168400">
                  <a:extLst>
                    <a:ext uri="{9D8B030D-6E8A-4147-A177-3AD203B41FA5}">
                      <a16:colId xmlns:a16="http://schemas.microsoft.com/office/drawing/2014/main" val="31154224"/>
                    </a:ext>
                  </a:extLst>
                </a:gridCol>
                <a:gridCol w="1168400">
                  <a:extLst>
                    <a:ext uri="{9D8B030D-6E8A-4147-A177-3AD203B41FA5}">
                      <a16:colId xmlns:a16="http://schemas.microsoft.com/office/drawing/2014/main" val="3304530694"/>
                    </a:ext>
                  </a:extLst>
                </a:gridCol>
                <a:gridCol w="1168400">
                  <a:extLst>
                    <a:ext uri="{9D8B030D-6E8A-4147-A177-3AD203B41FA5}">
                      <a16:colId xmlns:a16="http://schemas.microsoft.com/office/drawing/2014/main" val="1208304637"/>
                    </a:ext>
                  </a:extLst>
                </a:gridCol>
                <a:gridCol w="1168400">
                  <a:extLst>
                    <a:ext uri="{9D8B030D-6E8A-4147-A177-3AD203B41FA5}">
                      <a16:colId xmlns:a16="http://schemas.microsoft.com/office/drawing/2014/main" val="1597148775"/>
                    </a:ext>
                  </a:extLst>
                </a:gridCol>
                <a:gridCol w="1168400">
                  <a:extLst>
                    <a:ext uri="{9D8B030D-6E8A-4147-A177-3AD203B41FA5}">
                      <a16:colId xmlns:a16="http://schemas.microsoft.com/office/drawing/2014/main" val="1731272135"/>
                    </a:ext>
                  </a:extLst>
                </a:gridCol>
                <a:gridCol w="1168400">
                  <a:extLst>
                    <a:ext uri="{9D8B030D-6E8A-4147-A177-3AD203B41FA5}">
                      <a16:colId xmlns:a16="http://schemas.microsoft.com/office/drawing/2014/main" val="2079760216"/>
                    </a:ext>
                  </a:extLst>
                </a:gridCol>
                <a:gridCol w="1168400">
                  <a:extLst>
                    <a:ext uri="{9D8B030D-6E8A-4147-A177-3AD203B41FA5}">
                      <a16:colId xmlns:a16="http://schemas.microsoft.com/office/drawing/2014/main" val="3216352169"/>
                    </a:ext>
                  </a:extLst>
                </a:gridCol>
                <a:gridCol w="1168400">
                  <a:extLst>
                    <a:ext uri="{9D8B030D-6E8A-4147-A177-3AD203B41FA5}">
                      <a16:colId xmlns:a16="http://schemas.microsoft.com/office/drawing/2014/main" val="1885571002"/>
                    </a:ext>
                  </a:extLst>
                </a:gridCol>
                <a:gridCol w="1168400">
                  <a:extLst>
                    <a:ext uri="{9D8B030D-6E8A-4147-A177-3AD203B41FA5}">
                      <a16:colId xmlns:a16="http://schemas.microsoft.com/office/drawing/2014/main" val="3279819643"/>
                    </a:ext>
                  </a:extLst>
                </a:gridCol>
              </a:tblGrid>
              <a:tr h="295267">
                <a:tc gridSpan="9">
                  <a:txBody>
                    <a:bodyPr/>
                    <a:lstStyle/>
                    <a:p>
                      <a:pPr algn="ctr"/>
                      <a:r>
                        <a:rPr lang="en-US" sz="1600"/>
                        <a:t>IRBNet IDs</a:t>
                      </a:r>
                    </a:p>
                  </a:txBody>
                  <a:tcPr/>
                </a:tc>
                <a:tc hMerge="1">
                  <a:txBody>
                    <a:bodyPr/>
                    <a:lstStyle/>
                    <a:p>
                      <a:endParaRPr lang="en-US" sz="1100"/>
                    </a:p>
                  </a:txBody>
                  <a:tcPr/>
                </a:tc>
                <a:tc hMerge="1">
                  <a:txBody>
                    <a:bodyPr/>
                    <a:lstStyle/>
                    <a:p>
                      <a:endParaRPr lang="en-US" sz="1100"/>
                    </a:p>
                  </a:txBody>
                  <a:tcPr/>
                </a:tc>
                <a:tc hMerge="1">
                  <a:txBody>
                    <a:bodyPr/>
                    <a:lstStyle/>
                    <a:p>
                      <a:endParaRPr lang="en-US" sz="1100"/>
                    </a:p>
                  </a:txBody>
                  <a:tcPr/>
                </a:tc>
                <a:tc hMerge="1">
                  <a:txBody>
                    <a:bodyPr/>
                    <a:lstStyle/>
                    <a:p>
                      <a:endParaRPr lang="en-US" sz="1100"/>
                    </a:p>
                  </a:txBody>
                  <a:tcPr/>
                </a:tc>
                <a:tc hMerge="1">
                  <a:txBody>
                    <a:bodyPr/>
                    <a:lstStyle/>
                    <a:p>
                      <a:endParaRPr lang="en-US" sz="1100"/>
                    </a:p>
                  </a:txBody>
                  <a:tcPr/>
                </a:tc>
                <a:tc hMerge="1">
                  <a:txBody>
                    <a:bodyPr/>
                    <a:lstStyle/>
                    <a:p>
                      <a:endParaRPr lang="en-US" sz="1100"/>
                    </a:p>
                  </a:txBody>
                  <a:tcPr/>
                </a:tc>
                <a:tc hMerge="1">
                  <a:txBody>
                    <a:bodyPr/>
                    <a:lstStyle/>
                    <a:p>
                      <a:endParaRPr lang="en-US" sz="1100"/>
                    </a:p>
                  </a:txBody>
                  <a:tcPr/>
                </a:tc>
                <a:tc hMerge="1">
                  <a:txBody>
                    <a:bodyPr/>
                    <a:lstStyle/>
                    <a:p>
                      <a:endParaRPr lang="en-US" sz="1100"/>
                    </a:p>
                  </a:txBody>
                  <a:tcPr/>
                </a:tc>
                <a:extLst>
                  <a:ext uri="{0D108BD9-81ED-4DB2-BD59-A6C34878D82A}">
                    <a16:rowId xmlns:a16="http://schemas.microsoft.com/office/drawing/2014/main" val="2781960842"/>
                  </a:ext>
                </a:extLst>
              </a:tr>
              <a:tr h="191011">
                <a:tc>
                  <a:txBody>
                    <a:bodyPr/>
                    <a:lstStyle/>
                    <a:p>
                      <a:pPr algn="l" fontAlgn="b"/>
                      <a:r>
                        <a:rPr lang="en-US" sz="1100" b="0" u="none" strike="noStrike">
                          <a:solidFill>
                            <a:srgbClr val="000000"/>
                          </a:solidFill>
                          <a:effectLst/>
                        </a:rPr>
                        <a:t>1636963-2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1673927-6</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1576313-10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1672669-7</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1679387-10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1633764-39</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1596034-12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1582181-3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1596172-4</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46693623"/>
                  </a:ext>
                </a:extLst>
              </a:tr>
              <a:tr h="191011">
                <a:tc>
                  <a:txBody>
                    <a:bodyPr/>
                    <a:lstStyle/>
                    <a:p>
                      <a:pPr algn="l" fontAlgn="b"/>
                      <a:r>
                        <a:rPr lang="en-US" sz="1100" b="0" u="none" strike="noStrike">
                          <a:solidFill>
                            <a:srgbClr val="000000"/>
                          </a:solidFill>
                          <a:effectLst/>
                        </a:rPr>
                        <a:t>1636963-1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1673927-3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1638126-2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1250679-10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1679387-1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1633764-30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1596034-10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1635720-1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1581156-3</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515991290"/>
                  </a:ext>
                </a:extLst>
              </a:tr>
              <a:tr h="191011">
                <a:tc>
                  <a:txBody>
                    <a:bodyPr/>
                    <a:lstStyle/>
                    <a:p>
                      <a:pPr algn="l" fontAlgn="b"/>
                      <a:r>
                        <a:rPr lang="en-US" sz="1100" b="0" u="none" strike="noStrike">
                          <a:solidFill>
                            <a:srgbClr val="000000"/>
                          </a:solidFill>
                          <a:effectLst/>
                        </a:rPr>
                        <a:t>1636178-2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1579470-2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1712981-1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1250679-1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1679387-9</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1633764-38</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1635147-5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1719895-2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1581156-2</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67359842"/>
                  </a:ext>
                </a:extLst>
              </a:tr>
              <a:tr h="191011">
                <a:tc>
                  <a:txBody>
                    <a:bodyPr/>
                    <a:lstStyle/>
                    <a:p>
                      <a:pPr algn="l" fontAlgn="b"/>
                      <a:r>
                        <a:rPr lang="en-US" sz="1100" b="0" u="none" strike="noStrike">
                          <a:solidFill>
                            <a:srgbClr val="000000"/>
                          </a:solidFill>
                          <a:effectLst/>
                        </a:rPr>
                        <a:t>1636178-1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1693052-13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1635154-3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1250679-6</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1579058-7</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1597233-4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1583219-7</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1672694-2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1616801-14</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66772681"/>
                  </a:ext>
                </a:extLst>
              </a:tr>
              <a:tr h="191011">
                <a:tc>
                  <a:txBody>
                    <a:bodyPr/>
                    <a:lstStyle/>
                    <a:p>
                      <a:pPr algn="l" fontAlgn="b"/>
                      <a:r>
                        <a:rPr lang="en-US" sz="1100" b="0" u="none" strike="noStrike">
                          <a:solidFill>
                            <a:srgbClr val="000000"/>
                          </a:solidFill>
                          <a:effectLst/>
                        </a:rPr>
                        <a:t>1745432-1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1693052-12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1681532-3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1548886-5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1579058-6</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1633751-6</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1587124-11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1718123-2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1616801-10</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20127906"/>
                  </a:ext>
                </a:extLst>
              </a:tr>
              <a:tr h="191011">
                <a:tc>
                  <a:txBody>
                    <a:bodyPr/>
                    <a:lstStyle/>
                    <a:p>
                      <a:pPr algn="l" fontAlgn="b"/>
                      <a:r>
                        <a:rPr lang="en-US" sz="1100" b="0" u="none" strike="noStrike">
                          <a:solidFill>
                            <a:srgbClr val="000000"/>
                          </a:solidFill>
                          <a:effectLst/>
                        </a:rPr>
                        <a:t>1675360-4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1693052-2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1681532-1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1598730-4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1579058-3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1633751-5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1587124-1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1672694-1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1693636-3</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227554095"/>
                  </a:ext>
                </a:extLst>
              </a:tr>
              <a:tr h="191011">
                <a:tc>
                  <a:txBody>
                    <a:bodyPr/>
                    <a:lstStyle/>
                    <a:p>
                      <a:pPr algn="l" fontAlgn="b"/>
                      <a:r>
                        <a:rPr lang="en-US" sz="1100" b="0" u="none" strike="noStrike">
                          <a:solidFill>
                            <a:srgbClr val="000000"/>
                          </a:solidFill>
                          <a:effectLst/>
                        </a:rPr>
                        <a:t>1675360-1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1660158-3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1649408-1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1635375-6</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1579058-2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1633751-1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1587124-10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1718123-1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1635518-2</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45904097"/>
                  </a:ext>
                </a:extLst>
              </a:tr>
              <a:tr h="191011">
                <a:tc>
                  <a:txBody>
                    <a:bodyPr/>
                    <a:lstStyle/>
                    <a:p>
                      <a:pPr algn="l" fontAlgn="b"/>
                      <a:r>
                        <a:rPr lang="en-US" sz="1100" b="0" u="none" strike="noStrike">
                          <a:solidFill>
                            <a:srgbClr val="000000"/>
                          </a:solidFill>
                          <a:effectLst/>
                        </a:rPr>
                        <a:t>1675360-2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1579138-4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1587561-3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1612660-11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1301402-1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1665738-4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1579723-71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1581049-16</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1635426-3</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35612708"/>
                  </a:ext>
                </a:extLst>
              </a:tr>
              <a:tr h="191011">
                <a:tc>
                  <a:txBody>
                    <a:bodyPr/>
                    <a:lstStyle/>
                    <a:p>
                      <a:pPr algn="l" fontAlgn="b"/>
                      <a:r>
                        <a:rPr lang="en-US" sz="1100" b="0" u="none" strike="noStrike">
                          <a:solidFill>
                            <a:srgbClr val="000000"/>
                          </a:solidFill>
                          <a:effectLst/>
                        </a:rPr>
                        <a:t>1648126-6</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1579138-1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1587561-1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1612658-21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1540694-1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1753241-1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1579723-68</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1581049-1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327190-1</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77496277"/>
                  </a:ext>
                </a:extLst>
              </a:tr>
              <a:tr h="191011">
                <a:tc>
                  <a:txBody>
                    <a:bodyPr/>
                    <a:lstStyle/>
                    <a:p>
                      <a:pPr algn="l" fontAlgn="b"/>
                      <a:r>
                        <a:rPr lang="en-US" sz="1100" b="0" u="none" strike="noStrike">
                          <a:solidFill>
                            <a:srgbClr val="000000"/>
                          </a:solidFill>
                          <a:effectLst/>
                        </a:rPr>
                        <a:t>1648126-5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1637501-2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1587561-2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1612658-19</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1612581-18</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1657740-2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1579266-9</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1636941-2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1587937-2</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18874053"/>
                  </a:ext>
                </a:extLst>
              </a:tr>
              <a:tr h="191011">
                <a:tc>
                  <a:txBody>
                    <a:bodyPr/>
                    <a:lstStyle/>
                    <a:p>
                      <a:pPr algn="l" fontAlgn="b"/>
                      <a:r>
                        <a:rPr lang="en-US" sz="1100" b="0" u="none" strike="noStrike">
                          <a:solidFill>
                            <a:srgbClr val="000000"/>
                          </a:solidFill>
                          <a:effectLst/>
                        </a:rPr>
                        <a:t>1732405-4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1637501-1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1624322-17</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1612660-10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1612581-17</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1673283-2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1579266-8</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1636941-1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1587937-1</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75059644"/>
                  </a:ext>
                </a:extLst>
              </a:tr>
              <a:tr h="191011">
                <a:tc>
                  <a:txBody>
                    <a:bodyPr/>
                    <a:lstStyle/>
                    <a:p>
                      <a:pPr algn="l" fontAlgn="b"/>
                      <a:r>
                        <a:rPr lang="en-US" sz="1100" b="0" u="none" strike="noStrike">
                          <a:solidFill>
                            <a:srgbClr val="000000"/>
                          </a:solidFill>
                          <a:effectLst/>
                        </a:rPr>
                        <a:t>1748896-3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1635280-12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1624322-7</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1603342-11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1092160-62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1657740-10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1571015-23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1635459-6</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1633704-3</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522139915"/>
                  </a:ext>
                </a:extLst>
              </a:tr>
              <a:tr h="191011">
                <a:tc>
                  <a:txBody>
                    <a:bodyPr/>
                    <a:lstStyle/>
                    <a:p>
                      <a:pPr algn="l" fontAlgn="b"/>
                      <a:r>
                        <a:rPr lang="en-US" sz="1100" b="0" u="none" strike="noStrike">
                          <a:solidFill>
                            <a:srgbClr val="000000"/>
                          </a:solidFill>
                          <a:effectLst/>
                        </a:rPr>
                        <a:t>1732405-3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1694970-1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1624322-16</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1679965-1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1092160-61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1657740-11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1571015-1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1635587-9</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1633704-1</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938194949"/>
                  </a:ext>
                </a:extLst>
              </a:tr>
              <a:tr h="191011">
                <a:tc>
                  <a:txBody>
                    <a:bodyPr/>
                    <a:lstStyle/>
                    <a:p>
                      <a:pPr algn="l" fontAlgn="b"/>
                      <a:r>
                        <a:rPr lang="en-US" sz="1100" b="0" u="none" strike="noStrike">
                          <a:solidFill>
                            <a:srgbClr val="000000"/>
                          </a:solidFill>
                          <a:effectLst/>
                        </a:rPr>
                        <a:t>1732405-2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623733-1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399196-42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1679965-2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1749455-1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1673283-4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1676440-2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1603443-2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1602304-12</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69567954"/>
                  </a:ext>
                </a:extLst>
              </a:tr>
              <a:tr h="191011">
                <a:tc>
                  <a:txBody>
                    <a:bodyPr/>
                    <a:lstStyle/>
                    <a:p>
                      <a:pPr algn="l" fontAlgn="b"/>
                      <a:r>
                        <a:rPr lang="en-US" sz="1100" b="0" u="none" strike="noStrike">
                          <a:solidFill>
                            <a:srgbClr val="000000"/>
                          </a:solidFill>
                          <a:effectLst/>
                        </a:rPr>
                        <a:t>1748896-1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887389-10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399196-1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1579230-10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1759002-1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1683021-2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1676440-1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1751108-4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1602304-1</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749200379"/>
                  </a:ext>
                </a:extLst>
              </a:tr>
              <a:tr h="191011">
                <a:tc>
                  <a:txBody>
                    <a:bodyPr/>
                    <a:lstStyle/>
                    <a:p>
                      <a:pPr algn="l" fontAlgn="b"/>
                      <a:r>
                        <a:rPr lang="en-US" sz="1100" b="0" u="none" strike="noStrike">
                          <a:solidFill>
                            <a:srgbClr val="000000"/>
                          </a:solidFill>
                          <a:effectLst/>
                        </a:rPr>
                        <a:t>1748896-2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887389-9</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1600366-12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1579230-1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1695251-1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1579804-15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1578219-14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1701442-3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1602304-11</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72020456"/>
                  </a:ext>
                </a:extLst>
              </a:tr>
              <a:tr h="191011">
                <a:tc>
                  <a:txBody>
                    <a:bodyPr/>
                    <a:lstStyle/>
                    <a:p>
                      <a:pPr algn="l" fontAlgn="b"/>
                      <a:r>
                        <a:rPr lang="en-US" sz="1100" b="0" u="none" strike="noStrike">
                          <a:solidFill>
                            <a:srgbClr val="000000"/>
                          </a:solidFill>
                          <a:effectLst/>
                        </a:rPr>
                        <a:t>1595617-3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1579304-3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1600366-9</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1579230-9</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1695250-2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1579804-13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1591203-2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1701442-1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1602304-6</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51516804"/>
                  </a:ext>
                </a:extLst>
              </a:tr>
              <a:tr h="191011">
                <a:tc>
                  <a:txBody>
                    <a:bodyPr/>
                    <a:lstStyle/>
                    <a:p>
                      <a:pPr algn="l" fontAlgn="b"/>
                      <a:r>
                        <a:rPr lang="en-US" sz="1100" b="0" u="none" strike="noStrike">
                          <a:solidFill>
                            <a:srgbClr val="000000"/>
                          </a:solidFill>
                          <a:effectLst/>
                        </a:rPr>
                        <a:t>1612813-14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1714774-3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1181163-16</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1676462-10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1635643-7</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1649419-2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1591203-25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1579448-16</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1594849-23</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67743880"/>
                  </a:ext>
                </a:extLst>
              </a:tr>
              <a:tr h="191011">
                <a:tc>
                  <a:txBody>
                    <a:bodyPr/>
                    <a:lstStyle/>
                    <a:p>
                      <a:pPr algn="l" fontAlgn="b"/>
                      <a:r>
                        <a:rPr lang="en-US" sz="1100" b="0" u="none" strike="noStrike">
                          <a:solidFill>
                            <a:srgbClr val="000000"/>
                          </a:solidFill>
                          <a:effectLst/>
                        </a:rPr>
                        <a:t>1646954-4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1714774-1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1637282-12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1597229-12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1598354-1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1649419-1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1591203-26</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1579448-1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1594849-17</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13121288"/>
                  </a:ext>
                </a:extLst>
              </a:tr>
              <a:tr h="191011">
                <a:tc>
                  <a:txBody>
                    <a:bodyPr/>
                    <a:lstStyle/>
                    <a:p>
                      <a:pPr algn="l" fontAlgn="b"/>
                      <a:r>
                        <a:rPr lang="en-US" sz="1100" b="0" u="none" strike="noStrike">
                          <a:solidFill>
                            <a:srgbClr val="000000"/>
                          </a:solidFill>
                          <a:effectLst/>
                        </a:rPr>
                        <a:t>1612813-13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1713276-1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1637282-1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1597229-1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1582815-53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1577294-14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880808-41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1579448-14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45378893"/>
                  </a:ext>
                </a:extLst>
              </a:tr>
              <a:tr h="191011">
                <a:tc>
                  <a:txBody>
                    <a:bodyPr/>
                    <a:lstStyle/>
                    <a:p>
                      <a:pPr algn="l" fontAlgn="b"/>
                      <a:r>
                        <a:rPr lang="en-US" sz="1100" b="0" u="none" strike="noStrike">
                          <a:solidFill>
                            <a:srgbClr val="000000"/>
                          </a:solidFill>
                          <a:effectLst/>
                        </a:rPr>
                        <a:t>1646954-2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1713276-2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1590322-25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1582189-83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1582815-51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1577294-10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1637591-5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1579448-12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263505637"/>
                  </a:ext>
                </a:extLst>
              </a:tr>
              <a:tr h="191011">
                <a:tc>
                  <a:txBody>
                    <a:bodyPr/>
                    <a:lstStyle/>
                    <a:p>
                      <a:pPr algn="l" fontAlgn="b"/>
                      <a:r>
                        <a:rPr lang="en-US" sz="1100" b="0" u="none" strike="noStrike">
                          <a:solidFill>
                            <a:srgbClr val="000000"/>
                          </a:solidFill>
                          <a:effectLst/>
                        </a:rPr>
                        <a:t>1646954-1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1598707-3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550524-2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1582189-8</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1582815-47</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1633761-32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1637591-1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1577794-4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58408025"/>
                  </a:ext>
                </a:extLst>
              </a:tr>
              <a:tr h="191011">
                <a:tc>
                  <a:txBody>
                    <a:bodyPr/>
                    <a:lstStyle/>
                    <a:p>
                      <a:pPr algn="l" fontAlgn="b"/>
                      <a:r>
                        <a:rPr lang="en-US" sz="1100" b="0" u="none" strike="noStrike">
                          <a:solidFill>
                            <a:srgbClr val="000000"/>
                          </a:solidFill>
                          <a:effectLst/>
                        </a:rPr>
                        <a:t>1639690-20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1620857-9</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1581147-1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1598792-9</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1714689-3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1633761-30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1638380-2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1613163-1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278648470"/>
                  </a:ext>
                </a:extLst>
              </a:tr>
              <a:tr h="191011">
                <a:tc>
                  <a:txBody>
                    <a:bodyPr/>
                    <a:lstStyle/>
                    <a:p>
                      <a:pPr algn="l" fontAlgn="b"/>
                      <a:r>
                        <a:rPr lang="en-US" sz="1100" b="0" u="none" strike="noStrike">
                          <a:solidFill>
                            <a:srgbClr val="000000"/>
                          </a:solidFill>
                          <a:effectLst/>
                        </a:rPr>
                        <a:t>1639690-1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1745074-1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1637307-6</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1606744-4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1714689-1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1627575-6</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1010665-1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1613161-3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17946588"/>
                  </a:ext>
                </a:extLst>
              </a:tr>
              <a:tr h="191011">
                <a:tc>
                  <a:txBody>
                    <a:bodyPr/>
                    <a:lstStyle/>
                    <a:p>
                      <a:pPr algn="l" fontAlgn="b"/>
                      <a:r>
                        <a:rPr lang="en-US" sz="1100" b="0" u="none" strike="noStrike">
                          <a:solidFill>
                            <a:srgbClr val="000000"/>
                          </a:solidFill>
                          <a:effectLst/>
                        </a:rPr>
                        <a:t>1639690-2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1638589-2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1637307-1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1613723-3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1714689-2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1627575-3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1628802-5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b="0" u="none" strike="noStrike">
                          <a:solidFill>
                            <a:srgbClr val="000000"/>
                          </a:solidFill>
                          <a:effectLst/>
                        </a:rPr>
                        <a:t>1583220-19</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964953364"/>
                  </a:ext>
                </a:extLst>
              </a:tr>
            </a:tbl>
          </a:graphicData>
        </a:graphic>
      </p:graphicFrame>
      <p:sp>
        <p:nvSpPr>
          <p:cNvPr id="4" name="Slide Number Placeholder 3">
            <a:extLst>
              <a:ext uri="{FF2B5EF4-FFF2-40B4-BE49-F238E27FC236}">
                <a16:creationId xmlns:a16="http://schemas.microsoft.com/office/drawing/2014/main" id="{EE4C6C1B-A73F-020B-7AAC-C985DF7C3E2A}"/>
              </a:ext>
            </a:extLst>
          </p:cNvPr>
          <p:cNvSpPr>
            <a:spLocks noGrp="1"/>
          </p:cNvSpPr>
          <p:nvPr>
            <p:ph type="sldNum" sz="quarter" idx="12"/>
          </p:nvPr>
        </p:nvSpPr>
        <p:spPr/>
        <p:txBody>
          <a:bodyPr/>
          <a:lstStyle/>
          <a:p>
            <a:fld id="{61ED25BF-8B08-481C-9175-42CBF3C8334C}" type="slidenum">
              <a:rPr lang="en-US" smtClean="0"/>
              <a:pPr/>
              <a:t>93</a:t>
            </a:fld>
            <a:endParaRPr lang="en-US"/>
          </a:p>
        </p:txBody>
      </p:sp>
    </p:spTree>
    <p:extLst>
      <p:ext uri="{BB962C8B-B14F-4D97-AF65-F5344CB8AC3E}">
        <p14:creationId xmlns:p14="http://schemas.microsoft.com/office/powerpoint/2010/main" val="402765645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3545E-6F40-48D4-8B81-2AB05A418C4A}"/>
              </a:ext>
            </a:extLst>
          </p:cNvPr>
          <p:cNvSpPr>
            <a:spLocks noGrp="1"/>
          </p:cNvSpPr>
          <p:nvPr>
            <p:ph type="title"/>
          </p:nvPr>
        </p:nvSpPr>
        <p:spPr>
          <a:xfrm>
            <a:off x="228778" y="166264"/>
            <a:ext cx="11699087" cy="618385"/>
          </a:xfrm>
        </p:spPr>
        <p:txBody>
          <a:bodyPr/>
          <a:lstStyle/>
          <a:p>
            <a:r>
              <a:rPr lang="en-US" sz="2800">
                <a:cs typeface="Calibri Light"/>
              </a:rPr>
              <a:t>VA Project Distribution Analysis | High-level Portfolio Overview </a:t>
            </a:r>
            <a:endParaRPr lang="en-US" sz="2800"/>
          </a:p>
        </p:txBody>
      </p:sp>
      <p:cxnSp>
        <p:nvCxnSpPr>
          <p:cNvPr id="3" name="Straight Arrow Connector 2">
            <a:extLst>
              <a:ext uri="{FF2B5EF4-FFF2-40B4-BE49-F238E27FC236}">
                <a16:creationId xmlns:a16="http://schemas.microsoft.com/office/drawing/2014/main" id="{7D301F19-681B-B3D0-DEC9-73542333E2AF}"/>
              </a:ext>
            </a:extLst>
          </p:cNvPr>
          <p:cNvCxnSpPr/>
          <p:nvPr/>
        </p:nvCxnSpPr>
        <p:spPr>
          <a:xfrm flipV="1">
            <a:off x="279817" y="1534285"/>
            <a:ext cx="11619874" cy="22485"/>
          </a:xfrm>
          <a:prstGeom prst="straightConnector1">
            <a:avLst/>
          </a:prstGeom>
          <a:ln w="12700">
            <a:solidFill>
              <a:srgbClr val="002F56"/>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1A198296-406B-152E-7808-A655C416D43D}"/>
              </a:ext>
            </a:extLst>
          </p:cNvPr>
          <p:cNvSpPr>
            <a:spLocks noGrp="1"/>
          </p:cNvSpPr>
          <p:nvPr>
            <p:ph type="sldNum" sz="quarter" idx="12"/>
          </p:nvPr>
        </p:nvSpPr>
        <p:spPr/>
        <p:txBody>
          <a:bodyPr/>
          <a:lstStyle/>
          <a:p>
            <a:fld id="{61ED25BF-8B08-481C-9175-42CBF3C8334C}" type="slidenum">
              <a:rPr lang="en-US" smtClean="0"/>
              <a:t>94</a:t>
            </a:fld>
            <a:endParaRPr lang="en-US"/>
          </a:p>
        </p:txBody>
      </p:sp>
      <p:sp>
        <p:nvSpPr>
          <p:cNvPr id="5" name="TextBox 4">
            <a:extLst>
              <a:ext uri="{FF2B5EF4-FFF2-40B4-BE49-F238E27FC236}">
                <a16:creationId xmlns:a16="http://schemas.microsoft.com/office/drawing/2014/main" id="{2B502D4E-81AF-6BDE-34AD-89E2D0E7D786}"/>
              </a:ext>
            </a:extLst>
          </p:cNvPr>
          <p:cNvSpPr txBox="1"/>
          <p:nvPr/>
        </p:nvSpPr>
        <p:spPr>
          <a:xfrm>
            <a:off x="3088531" y="6170975"/>
            <a:ext cx="6002446" cy="461665"/>
          </a:xfrm>
          <a:prstGeom prst="rect">
            <a:avLst/>
          </a:prstGeom>
          <a:noFill/>
        </p:spPr>
        <p:txBody>
          <a:bodyPr wrap="square" lIns="91440" tIns="45720" rIns="91440" bIns="45720" rtlCol="0" anchor="t">
            <a:spAutoFit/>
          </a:bodyPr>
          <a:lstStyle/>
          <a:p>
            <a:pPr algn="ctr"/>
            <a:r>
              <a:rPr lang="en-US" sz="1200">
                <a:solidFill>
                  <a:schemeClr val="bg1"/>
                </a:solidFill>
              </a:rPr>
              <a:t>Source: RAFT data on 149 projects in the Suicide Prevention portfolio with start years between 2005-2023; see Appendix for distribution of total awarded funded.</a:t>
            </a:r>
          </a:p>
        </p:txBody>
      </p:sp>
      <p:sp>
        <p:nvSpPr>
          <p:cNvPr id="7" name="TextBox 6">
            <a:extLst>
              <a:ext uri="{FF2B5EF4-FFF2-40B4-BE49-F238E27FC236}">
                <a16:creationId xmlns:a16="http://schemas.microsoft.com/office/drawing/2014/main" id="{86E84627-5677-51EE-E0DD-7241F1A60F36}"/>
              </a:ext>
            </a:extLst>
          </p:cNvPr>
          <p:cNvSpPr txBox="1"/>
          <p:nvPr/>
        </p:nvSpPr>
        <p:spPr>
          <a:xfrm>
            <a:off x="300364" y="2347394"/>
            <a:ext cx="4067475" cy="3154710"/>
          </a:xfrm>
          <a:prstGeom prst="rect">
            <a:avLst/>
          </a:prstGeom>
          <a:noFill/>
          <a:ln>
            <a:solidFill>
              <a:srgbClr val="002F56"/>
            </a:solidFill>
          </a:ln>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The Suicide Prevention AMP contains </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149 total projects as of June 2023</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Calibri"/>
              </a:rPr>
              <a:t>90 (60%) are active </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Calibri"/>
              </a:rPr>
              <a:t>59 (40%) are completed</a:t>
            </a:r>
            <a:endParaRPr kumimoji="0" lang="en-US" sz="1200" b="1"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In </a:t>
            </a:r>
            <a:r>
              <a:rPr lang="en-US" sz="1600">
                <a:solidFill>
                  <a:prstClr val="black"/>
                </a:solidFill>
                <a:latin typeface="Calibri" panose="020F0502020204030204"/>
                <a:ea typeface="Calibri" panose="020F0502020204030204"/>
                <a:cs typeface="Calibri" panose="020F0502020204030204"/>
              </a:rPr>
              <a:t>Fiscal Year (FY) 2023 ORD </a:t>
            </a:r>
            <a:r>
              <a:rPr kumimoji="0" lang="en-US" sz="1600" b="1"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allocated a total of $19.5 million</a:t>
            </a:r>
            <a:r>
              <a:rPr kumimoji="0" lang="en-US" sz="16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 to the AMP</a:t>
            </a:r>
          </a:p>
          <a:p>
            <a:pPr marL="742950" marR="0" lvl="1" indent="-285750" algn="l" defTabSz="914400" rtl="0" eaLnBrk="1" fontAlgn="auto" latinLnBrk="0" hangingPunct="1">
              <a:lnSpc>
                <a:spcPct val="100000"/>
              </a:lnSpc>
              <a:spcBef>
                <a:spcPts val="600"/>
              </a:spcBef>
              <a:spcAft>
                <a:spcPts val="0"/>
              </a:spcAft>
              <a:buClrTx/>
              <a:buSzTx/>
              <a:buFont typeface="Arial,Sans-Serif"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Active projects received $19.5 million</a:t>
            </a:r>
          </a:p>
          <a:p>
            <a:pPr marL="742950" marR="0" lvl="1" indent="-285750" algn="l" defTabSz="914400" rtl="0" eaLnBrk="1" fontAlgn="auto" latinLnBrk="0" hangingPunct="1">
              <a:lnSpc>
                <a:spcPct val="100000"/>
              </a:lnSpc>
              <a:spcBef>
                <a:spcPts val="600"/>
              </a:spcBef>
              <a:spcAft>
                <a:spcPts val="0"/>
              </a:spcAft>
              <a:buClrTx/>
              <a:buSzTx/>
              <a:buFont typeface="Arial,Sans-Serif"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Completed projects received $17,000</a:t>
            </a:r>
          </a:p>
          <a:p>
            <a:pPr marR="0" lvl="1" algn="l" defTabSz="914400" rtl="0" eaLnBrk="1" fontAlgn="auto" latinLnBrk="0" hangingPunct="1">
              <a:lnSpc>
                <a:spcPct val="100000"/>
              </a:lnSpc>
              <a:spcBef>
                <a:spcPts val="600"/>
              </a:spcBef>
              <a:spcAft>
                <a:spcPts val="0"/>
              </a:spcAft>
              <a:buClrTx/>
              <a:buSzTx/>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a:p>
            <a:pPr marR="0" lvl="1" algn="l" defTabSz="914400" rtl="0" eaLnBrk="1" fontAlgn="auto" latinLnBrk="0" hangingPunct="1">
              <a:lnSpc>
                <a:spcPct val="100000"/>
              </a:lnSpc>
              <a:spcBef>
                <a:spcPts val="600"/>
              </a:spcBef>
              <a:spcAft>
                <a:spcPts val="0"/>
              </a:spcAft>
              <a:buClrTx/>
              <a:buSzTx/>
              <a:tabLst/>
              <a:defRPr/>
            </a:pPr>
            <a:endParaRPr lang="en-US" sz="1400">
              <a:solidFill>
                <a:prstClr val="black"/>
              </a:solidFill>
              <a:latin typeface="Calibri" panose="020F0502020204030204"/>
              <a:ea typeface="Calibri" panose="020F0502020204030204"/>
              <a:cs typeface="Calibri" panose="020F0502020204030204"/>
            </a:endParaRPr>
          </a:p>
        </p:txBody>
      </p:sp>
      <p:sp>
        <p:nvSpPr>
          <p:cNvPr id="6" name="Rectangle 5">
            <a:extLst>
              <a:ext uri="{FF2B5EF4-FFF2-40B4-BE49-F238E27FC236}">
                <a16:creationId xmlns:a16="http://schemas.microsoft.com/office/drawing/2014/main" id="{AA41D00A-DF81-964A-2099-00EF2861AB69}"/>
              </a:ext>
            </a:extLst>
          </p:cNvPr>
          <p:cNvSpPr/>
          <p:nvPr/>
        </p:nvSpPr>
        <p:spPr>
          <a:xfrm>
            <a:off x="300365" y="1638328"/>
            <a:ext cx="11556658" cy="720276"/>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solidFill>
                  <a:schemeClr val="bg1"/>
                </a:solidFill>
                <a:ea typeface="+mn-lt"/>
                <a:cs typeface="+mn-lt"/>
              </a:rPr>
              <a:t>What are the project counts and funding distributions for active, completed, and inactive projects as of 2023?</a:t>
            </a:r>
            <a:endParaRPr lang="en-US">
              <a:solidFill>
                <a:schemeClr val="bg1"/>
              </a:solidFill>
              <a:ea typeface="+mn-lt"/>
              <a:cs typeface="+mn-lt"/>
            </a:endParaRPr>
          </a:p>
        </p:txBody>
      </p:sp>
      <p:sp>
        <p:nvSpPr>
          <p:cNvPr id="56" name="TextBox 55">
            <a:extLst>
              <a:ext uri="{FF2B5EF4-FFF2-40B4-BE49-F238E27FC236}">
                <a16:creationId xmlns:a16="http://schemas.microsoft.com/office/drawing/2014/main" id="{36425734-B237-0A27-884D-01FC66A6CF11}"/>
              </a:ext>
            </a:extLst>
          </p:cNvPr>
          <p:cNvSpPr txBox="1"/>
          <p:nvPr/>
        </p:nvSpPr>
        <p:spPr>
          <a:xfrm>
            <a:off x="279817" y="5651728"/>
            <a:ext cx="4067475" cy="430887"/>
          </a:xfrm>
          <a:prstGeom prst="rect">
            <a:avLst/>
          </a:prstGeom>
          <a:noFill/>
        </p:spPr>
        <p:txBody>
          <a:bodyPr wrap="square" lIns="91440" tIns="45720" rIns="91440" bIns="45720" rtlCol="0" anchor="t">
            <a:spAutoFit/>
          </a:bodyPr>
          <a:lstStyle/>
          <a:p>
            <a:r>
              <a:rPr lang="en-US" sz="1100" b="1"/>
              <a:t>Note: </a:t>
            </a:r>
            <a:r>
              <a:rPr lang="en-US" sz="1100"/>
              <a:t>Funding allocation data is current as of June FY 2023; additional funding data may be added as FY 2023 is still in process.  </a:t>
            </a:r>
          </a:p>
        </p:txBody>
      </p:sp>
      <p:grpSp>
        <p:nvGrpSpPr>
          <p:cNvPr id="35" name="Group 34">
            <a:extLst>
              <a:ext uri="{FF2B5EF4-FFF2-40B4-BE49-F238E27FC236}">
                <a16:creationId xmlns:a16="http://schemas.microsoft.com/office/drawing/2014/main" id="{79D20F6D-EA60-BE5B-2FF3-B7D3B2F24628}"/>
              </a:ext>
            </a:extLst>
          </p:cNvPr>
          <p:cNvGrpSpPr/>
          <p:nvPr/>
        </p:nvGrpSpPr>
        <p:grpSpPr>
          <a:xfrm>
            <a:off x="6783937" y="2518113"/>
            <a:ext cx="5335118" cy="3444254"/>
            <a:chOff x="151281" y="1321504"/>
            <a:chExt cx="5335118" cy="3444254"/>
          </a:xfrm>
        </p:grpSpPr>
        <p:sp>
          <p:nvSpPr>
            <p:cNvPr id="37" name="pg4">
              <a:extLst>
                <a:ext uri="{FF2B5EF4-FFF2-40B4-BE49-F238E27FC236}">
                  <a16:creationId xmlns:a16="http://schemas.microsoft.com/office/drawing/2014/main" id="{509BE882-1810-54D7-3E0F-41476ACF4E46}"/>
                </a:ext>
              </a:extLst>
            </p:cNvPr>
            <p:cNvSpPr/>
            <p:nvPr/>
          </p:nvSpPr>
          <p:spPr>
            <a:xfrm>
              <a:off x="2714057" y="1873880"/>
              <a:ext cx="7857" cy="1446012"/>
            </a:xfrm>
            <a:custGeom>
              <a:avLst/>
              <a:gdLst/>
              <a:ahLst/>
              <a:cxnLst/>
              <a:rect l="0" t="0" r="0" b="0"/>
              <a:pathLst>
                <a:path w="7857" h="1446012">
                  <a:moveTo>
                    <a:pt x="7857" y="1446012"/>
                  </a:moveTo>
                  <a:lnTo>
                    <a:pt x="7857" y="1396149"/>
                  </a:lnTo>
                  <a:lnTo>
                    <a:pt x="7857" y="1346287"/>
                  </a:lnTo>
                  <a:lnTo>
                    <a:pt x="7857" y="1296424"/>
                  </a:lnTo>
                  <a:lnTo>
                    <a:pt x="7857" y="1246562"/>
                  </a:lnTo>
                  <a:lnTo>
                    <a:pt x="7857" y="1196699"/>
                  </a:lnTo>
                  <a:lnTo>
                    <a:pt x="7857" y="1146837"/>
                  </a:lnTo>
                  <a:lnTo>
                    <a:pt x="7857" y="1096974"/>
                  </a:lnTo>
                  <a:lnTo>
                    <a:pt x="7857" y="1047112"/>
                  </a:lnTo>
                  <a:lnTo>
                    <a:pt x="7857" y="997249"/>
                  </a:lnTo>
                  <a:lnTo>
                    <a:pt x="7857" y="947387"/>
                  </a:lnTo>
                  <a:lnTo>
                    <a:pt x="7857" y="897524"/>
                  </a:lnTo>
                  <a:lnTo>
                    <a:pt x="7857" y="847662"/>
                  </a:lnTo>
                  <a:lnTo>
                    <a:pt x="7857" y="797799"/>
                  </a:lnTo>
                  <a:lnTo>
                    <a:pt x="7857" y="747937"/>
                  </a:lnTo>
                  <a:lnTo>
                    <a:pt x="7857" y="698074"/>
                  </a:lnTo>
                  <a:lnTo>
                    <a:pt x="7857" y="648212"/>
                  </a:lnTo>
                  <a:lnTo>
                    <a:pt x="7857" y="598349"/>
                  </a:lnTo>
                  <a:lnTo>
                    <a:pt x="7857" y="548487"/>
                  </a:lnTo>
                  <a:lnTo>
                    <a:pt x="7857" y="498624"/>
                  </a:lnTo>
                  <a:lnTo>
                    <a:pt x="7857" y="448762"/>
                  </a:lnTo>
                  <a:lnTo>
                    <a:pt x="7857" y="398899"/>
                  </a:lnTo>
                  <a:lnTo>
                    <a:pt x="7857" y="349037"/>
                  </a:lnTo>
                  <a:lnTo>
                    <a:pt x="7857" y="299174"/>
                  </a:lnTo>
                  <a:lnTo>
                    <a:pt x="7857" y="249312"/>
                  </a:lnTo>
                  <a:lnTo>
                    <a:pt x="7857" y="199449"/>
                  </a:lnTo>
                  <a:lnTo>
                    <a:pt x="7857" y="149587"/>
                  </a:lnTo>
                  <a:lnTo>
                    <a:pt x="7857" y="99724"/>
                  </a:lnTo>
                  <a:lnTo>
                    <a:pt x="7857" y="49862"/>
                  </a:lnTo>
                  <a:lnTo>
                    <a:pt x="7857" y="0"/>
                  </a:lnTo>
                  <a:lnTo>
                    <a:pt x="0" y="21"/>
                  </a:lnTo>
                  <a:lnTo>
                    <a:pt x="270" y="49883"/>
                  </a:lnTo>
                  <a:lnTo>
                    <a:pt x="541" y="99744"/>
                  </a:lnTo>
                  <a:lnTo>
                    <a:pt x="812" y="149606"/>
                  </a:lnTo>
                  <a:lnTo>
                    <a:pt x="1083" y="199468"/>
                  </a:lnTo>
                  <a:lnTo>
                    <a:pt x="1354" y="249330"/>
                  </a:lnTo>
                  <a:lnTo>
                    <a:pt x="1625" y="299191"/>
                  </a:lnTo>
                  <a:lnTo>
                    <a:pt x="1896" y="349053"/>
                  </a:lnTo>
                  <a:lnTo>
                    <a:pt x="2167" y="398915"/>
                  </a:lnTo>
                  <a:lnTo>
                    <a:pt x="2438" y="448777"/>
                  </a:lnTo>
                  <a:lnTo>
                    <a:pt x="2709" y="498638"/>
                  </a:lnTo>
                  <a:lnTo>
                    <a:pt x="2980" y="548500"/>
                  </a:lnTo>
                  <a:lnTo>
                    <a:pt x="3251" y="598362"/>
                  </a:lnTo>
                  <a:lnTo>
                    <a:pt x="3522" y="648224"/>
                  </a:lnTo>
                  <a:lnTo>
                    <a:pt x="3793" y="698086"/>
                  </a:lnTo>
                  <a:lnTo>
                    <a:pt x="4064" y="747947"/>
                  </a:lnTo>
                  <a:lnTo>
                    <a:pt x="4335" y="797809"/>
                  </a:lnTo>
                  <a:lnTo>
                    <a:pt x="4606" y="847671"/>
                  </a:lnTo>
                  <a:lnTo>
                    <a:pt x="4877" y="897533"/>
                  </a:lnTo>
                  <a:lnTo>
                    <a:pt x="5148" y="947394"/>
                  </a:lnTo>
                  <a:lnTo>
                    <a:pt x="5419" y="997256"/>
                  </a:lnTo>
                  <a:lnTo>
                    <a:pt x="5690" y="1047118"/>
                  </a:lnTo>
                  <a:lnTo>
                    <a:pt x="5960" y="1096980"/>
                  </a:lnTo>
                  <a:lnTo>
                    <a:pt x="6231" y="1146841"/>
                  </a:lnTo>
                  <a:lnTo>
                    <a:pt x="6502" y="1196703"/>
                  </a:lnTo>
                  <a:lnTo>
                    <a:pt x="6773" y="1246565"/>
                  </a:lnTo>
                  <a:lnTo>
                    <a:pt x="7044" y="1296427"/>
                  </a:lnTo>
                  <a:lnTo>
                    <a:pt x="7315" y="1346288"/>
                  </a:lnTo>
                  <a:lnTo>
                    <a:pt x="7586" y="1396150"/>
                  </a:lnTo>
                  <a:close/>
                </a:path>
              </a:pathLst>
            </a:custGeom>
            <a:solidFill>
              <a:srgbClr val="8FAADC">
                <a:alpha val="100000"/>
              </a:srgbClr>
            </a:solidFill>
          </p:spPr>
          <p:txBody>
            <a:bodyPr/>
            <a:lstStyle/>
            <a:p>
              <a:endParaRPr/>
            </a:p>
          </p:txBody>
        </p:sp>
        <p:sp>
          <p:nvSpPr>
            <p:cNvPr id="38" name="pg5">
              <a:extLst>
                <a:ext uri="{FF2B5EF4-FFF2-40B4-BE49-F238E27FC236}">
                  <a16:creationId xmlns:a16="http://schemas.microsoft.com/office/drawing/2014/main" id="{E4871E89-912E-6470-57AC-9AE25F8423AA}"/>
                </a:ext>
              </a:extLst>
            </p:cNvPr>
            <p:cNvSpPr/>
            <p:nvPr/>
          </p:nvSpPr>
          <p:spPr>
            <a:xfrm>
              <a:off x="1275917" y="1873880"/>
              <a:ext cx="2891940" cy="2891878"/>
            </a:xfrm>
            <a:custGeom>
              <a:avLst/>
              <a:gdLst/>
              <a:ahLst/>
              <a:cxnLst/>
              <a:rect l="0" t="0" r="0" b="0"/>
              <a:pathLst>
                <a:path w="2891940" h="2891878">
                  <a:moveTo>
                    <a:pt x="1445998" y="1446012"/>
                  </a:moveTo>
                  <a:lnTo>
                    <a:pt x="1445727" y="1396150"/>
                  </a:lnTo>
                  <a:lnTo>
                    <a:pt x="1445456" y="1346288"/>
                  </a:lnTo>
                  <a:lnTo>
                    <a:pt x="1445185" y="1296427"/>
                  </a:lnTo>
                  <a:lnTo>
                    <a:pt x="1444914" y="1246565"/>
                  </a:lnTo>
                  <a:lnTo>
                    <a:pt x="1444643" y="1196703"/>
                  </a:lnTo>
                  <a:lnTo>
                    <a:pt x="1444372" y="1146841"/>
                  </a:lnTo>
                  <a:lnTo>
                    <a:pt x="1444101" y="1096980"/>
                  </a:lnTo>
                  <a:lnTo>
                    <a:pt x="1443830" y="1047118"/>
                  </a:lnTo>
                  <a:lnTo>
                    <a:pt x="1443559" y="997256"/>
                  </a:lnTo>
                  <a:lnTo>
                    <a:pt x="1443288" y="947394"/>
                  </a:lnTo>
                  <a:lnTo>
                    <a:pt x="1443017" y="897533"/>
                  </a:lnTo>
                  <a:lnTo>
                    <a:pt x="1442746" y="847671"/>
                  </a:lnTo>
                  <a:lnTo>
                    <a:pt x="1442476" y="797809"/>
                  </a:lnTo>
                  <a:lnTo>
                    <a:pt x="1442205" y="747947"/>
                  </a:lnTo>
                  <a:lnTo>
                    <a:pt x="1441934" y="698086"/>
                  </a:lnTo>
                  <a:lnTo>
                    <a:pt x="1441663" y="648224"/>
                  </a:lnTo>
                  <a:lnTo>
                    <a:pt x="1441392" y="598362"/>
                  </a:lnTo>
                  <a:lnTo>
                    <a:pt x="1441121" y="548500"/>
                  </a:lnTo>
                  <a:lnTo>
                    <a:pt x="1440850" y="498638"/>
                  </a:lnTo>
                  <a:lnTo>
                    <a:pt x="1440579" y="448777"/>
                  </a:lnTo>
                  <a:lnTo>
                    <a:pt x="1440308" y="398915"/>
                  </a:lnTo>
                  <a:lnTo>
                    <a:pt x="1440037" y="349053"/>
                  </a:lnTo>
                  <a:lnTo>
                    <a:pt x="1439766" y="299191"/>
                  </a:lnTo>
                  <a:lnTo>
                    <a:pt x="1439495" y="249330"/>
                  </a:lnTo>
                  <a:lnTo>
                    <a:pt x="1439224" y="199468"/>
                  </a:lnTo>
                  <a:lnTo>
                    <a:pt x="1438953" y="149606"/>
                  </a:lnTo>
                  <a:lnTo>
                    <a:pt x="1438682" y="99744"/>
                  </a:lnTo>
                  <a:lnTo>
                    <a:pt x="1438411" y="49883"/>
                  </a:lnTo>
                  <a:lnTo>
                    <a:pt x="1438140" y="21"/>
                  </a:lnTo>
                  <a:lnTo>
                    <a:pt x="1389086" y="1120"/>
                  </a:lnTo>
                  <a:lnTo>
                    <a:pt x="1340098" y="3883"/>
                  </a:lnTo>
                  <a:lnTo>
                    <a:pt x="1291231" y="8306"/>
                  </a:lnTo>
                  <a:lnTo>
                    <a:pt x="1242543" y="14384"/>
                  </a:lnTo>
                  <a:lnTo>
                    <a:pt x="1194089" y="22111"/>
                  </a:lnTo>
                  <a:lnTo>
                    <a:pt x="1145925" y="31477"/>
                  </a:lnTo>
                  <a:lnTo>
                    <a:pt x="1098106" y="42472"/>
                  </a:lnTo>
                  <a:lnTo>
                    <a:pt x="1050688" y="55083"/>
                  </a:lnTo>
                  <a:lnTo>
                    <a:pt x="1003725" y="69296"/>
                  </a:lnTo>
                  <a:lnTo>
                    <a:pt x="957272" y="85094"/>
                  </a:lnTo>
                  <a:lnTo>
                    <a:pt x="911381" y="102458"/>
                  </a:lnTo>
                  <a:lnTo>
                    <a:pt x="866105" y="121370"/>
                  </a:lnTo>
                  <a:lnTo>
                    <a:pt x="821498" y="141807"/>
                  </a:lnTo>
                  <a:lnTo>
                    <a:pt x="777609" y="163745"/>
                  </a:lnTo>
                  <a:lnTo>
                    <a:pt x="734490" y="187160"/>
                  </a:lnTo>
                  <a:lnTo>
                    <a:pt x="692190" y="212024"/>
                  </a:lnTo>
                  <a:lnTo>
                    <a:pt x="650758" y="238309"/>
                  </a:lnTo>
                  <a:lnTo>
                    <a:pt x="610242" y="265985"/>
                  </a:lnTo>
                  <a:lnTo>
                    <a:pt x="570688" y="295019"/>
                  </a:lnTo>
                  <a:lnTo>
                    <a:pt x="532142" y="325378"/>
                  </a:lnTo>
                  <a:lnTo>
                    <a:pt x="494648" y="357028"/>
                  </a:lnTo>
                  <a:lnTo>
                    <a:pt x="458250" y="389932"/>
                  </a:lnTo>
                  <a:lnTo>
                    <a:pt x="422988" y="424051"/>
                  </a:lnTo>
                  <a:lnTo>
                    <a:pt x="388905" y="459348"/>
                  </a:lnTo>
                  <a:lnTo>
                    <a:pt x="356039" y="495780"/>
                  </a:lnTo>
                  <a:lnTo>
                    <a:pt x="324427" y="533306"/>
                  </a:lnTo>
                  <a:lnTo>
                    <a:pt x="294107" y="571884"/>
                  </a:lnTo>
                  <a:lnTo>
                    <a:pt x="265114" y="611467"/>
                  </a:lnTo>
                  <a:lnTo>
                    <a:pt x="237480" y="652012"/>
                  </a:lnTo>
                  <a:lnTo>
                    <a:pt x="211237" y="693471"/>
                  </a:lnTo>
                  <a:lnTo>
                    <a:pt x="186416" y="735796"/>
                  </a:lnTo>
                  <a:lnTo>
                    <a:pt x="163046" y="778939"/>
                  </a:lnTo>
                  <a:lnTo>
                    <a:pt x="141152" y="822850"/>
                  </a:lnTo>
                  <a:lnTo>
                    <a:pt x="120761" y="867479"/>
                  </a:lnTo>
                  <a:lnTo>
                    <a:pt x="101896" y="912774"/>
                  </a:lnTo>
                  <a:lnTo>
                    <a:pt x="84579" y="958682"/>
                  </a:lnTo>
                  <a:lnTo>
                    <a:pt x="68829" y="1005152"/>
                  </a:lnTo>
                  <a:lnTo>
                    <a:pt x="54664" y="1052130"/>
                  </a:lnTo>
                  <a:lnTo>
                    <a:pt x="42102" y="1099561"/>
                  </a:lnTo>
                  <a:lnTo>
                    <a:pt x="31156" y="1147390"/>
                  </a:lnTo>
                  <a:lnTo>
                    <a:pt x="21839" y="1195564"/>
                  </a:lnTo>
                  <a:lnTo>
                    <a:pt x="14162" y="1244026"/>
                  </a:lnTo>
                  <a:lnTo>
                    <a:pt x="8134" y="1292721"/>
                  </a:lnTo>
                  <a:lnTo>
                    <a:pt x="3761" y="1341592"/>
                  </a:lnTo>
                  <a:lnTo>
                    <a:pt x="1048" y="1390583"/>
                  </a:lnTo>
                  <a:lnTo>
                    <a:pt x="0" y="1439638"/>
                  </a:lnTo>
                  <a:lnTo>
                    <a:pt x="616" y="1488701"/>
                  </a:lnTo>
                  <a:lnTo>
                    <a:pt x="2896" y="1537714"/>
                  </a:lnTo>
                  <a:lnTo>
                    <a:pt x="6838" y="1586622"/>
                  </a:lnTo>
                  <a:lnTo>
                    <a:pt x="12437" y="1635367"/>
                  </a:lnTo>
                  <a:lnTo>
                    <a:pt x="19687" y="1683895"/>
                  </a:lnTo>
                  <a:lnTo>
                    <a:pt x="28579" y="1732149"/>
                  </a:lnTo>
                  <a:lnTo>
                    <a:pt x="39102" y="1780074"/>
                  </a:lnTo>
                  <a:lnTo>
                    <a:pt x="51246" y="1827613"/>
                  </a:lnTo>
                  <a:lnTo>
                    <a:pt x="64996" y="1874714"/>
                  </a:lnTo>
                  <a:lnTo>
                    <a:pt x="80336" y="1921321"/>
                  </a:lnTo>
                  <a:lnTo>
                    <a:pt x="97248" y="1967380"/>
                  </a:lnTo>
                  <a:lnTo>
                    <a:pt x="115713" y="2012840"/>
                  </a:lnTo>
                  <a:lnTo>
                    <a:pt x="135710" y="2057646"/>
                  </a:lnTo>
                  <a:lnTo>
                    <a:pt x="157215" y="2101749"/>
                  </a:lnTo>
                  <a:lnTo>
                    <a:pt x="180204" y="2145096"/>
                  </a:lnTo>
                  <a:lnTo>
                    <a:pt x="204651" y="2187638"/>
                  </a:lnTo>
                  <a:lnTo>
                    <a:pt x="230527" y="2229327"/>
                  </a:lnTo>
                  <a:lnTo>
                    <a:pt x="257802" y="2270114"/>
                  </a:lnTo>
                  <a:lnTo>
                    <a:pt x="286446" y="2309951"/>
                  </a:lnTo>
                  <a:lnTo>
                    <a:pt x="316425" y="2348795"/>
                  </a:lnTo>
                  <a:lnTo>
                    <a:pt x="347704" y="2386598"/>
                  </a:lnTo>
                  <a:lnTo>
                    <a:pt x="380248" y="2423319"/>
                  </a:lnTo>
                  <a:lnTo>
                    <a:pt x="414019" y="2458914"/>
                  </a:lnTo>
                  <a:lnTo>
                    <a:pt x="448978" y="2493343"/>
                  </a:lnTo>
                  <a:lnTo>
                    <a:pt x="485085" y="2526567"/>
                  </a:lnTo>
                  <a:lnTo>
                    <a:pt x="522298" y="2558546"/>
                  </a:lnTo>
                  <a:lnTo>
                    <a:pt x="560575" y="2589244"/>
                  </a:lnTo>
                  <a:lnTo>
                    <a:pt x="599872" y="2618626"/>
                  </a:lnTo>
                  <a:lnTo>
                    <a:pt x="640143" y="2646657"/>
                  </a:lnTo>
                  <a:lnTo>
                    <a:pt x="681341" y="2673307"/>
                  </a:lnTo>
                  <a:lnTo>
                    <a:pt x="723420" y="2698543"/>
                  </a:lnTo>
                  <a:lnTo>
                    <a:pt x="766331" y="2722337"/>
                  </a:lnTo>
                  <a:lnTo>
                    <a:pt x="810025" y="2744661"/>
                  </a:lnTo>
                  <a:lnTo>
                    <a:pt x="854450" y="2765490"/>
                  </a:lnTo>
                  <a:lnTo>
                    <a:pt x="899557" y="2784800"/>
                  </a:lnTo>
                  <a:lnTo>
                    <a:pt x="945293" y="2802569"/>
                  </a:lnTo>
                  <a:lnTo>
                    <a:pt x="991606" y="2818776"/>
                  </a:lnTo>
                  <a:lnTo>
                    <a:pt x="1038441" y="2833402"/>
                  </a:lnTo>
                  <a:lnTo>
                    <a:pt x="1085746" y="2846430"/>
                  </a:lnTo>
                  <a:lnTo>
                    <a:pt x="1133466" y="2857846"/>
                  </a:lnTo>
                  <a:lnTo>
                    <a:pt x="1181546" y="2867637"/>
                  </a:lnTo>
                  <a:lnTo>
                    <a:pt x="1229930" y="2875791"/>
                  </a:lnTo>
                  <a:lnTo>
                    <a:pt x="1278563" y="2882298"/>
                  </a:lnTo>
                  <a:lnTo>
                    <a:pt x="1327388" y="2887152"/>
                  </a:lnTo>
                  <a:lnTo>
                    <a:pt x="1376351" y="2890346"/>
                  </a:lnTo>
                  <a:lnTo>
                    <a:pt x="1425393" y="2891878"/>
                  </a:lnTo>
                  <a:lnTo>
                    <a:pt x="1474459" y="2891744"/>
                  </a:lnTo>
                  <a:lnTo>
                    <a:pt x="1523493" y="2889946"/>
                  </a:lnTo>
                  <a:lnTo>
                    <a:pt x="1572437" y="2886486"/>
                  </a:lnTo>
                  <a:lnTo>
                    <a:pt x="1621235" y="2881367"/>
                  </a:lnTo>
                  <a:lnTo>
                    <a:pt x="1669832" y="2874595"/>
                  </a:lnTo>
                  <a:lnTo>
                    <a:pt x="1718171" y="2866179"/>
                  </a:lnTo>
                  <a:lnTo>
                    <a:pt x="1766197" y="2856127"/>
                  </a:lnTo>
                  <a:lnTo>
                    <a:pt x="1813854" y="2844452"/>
                  </a:lnTo>
                  <a:lnTo>
                    <a:pt x="1861087" y="2831166"/>
                  </a:lnTo>
                  <a:lnTo>
                    <a:pt x="1907843" y="2816286"/>
                  </a:lnTo>
                  <a:lnTo>
                    <a:pt x="1954067" y="2799828"/>
                  </a:lnTo>
                  <a:lnTo>
                    <a:pt x="1999706" y="2781811"/>
                  </a:lnTo>
                  <a:lnTo>
                    <a:pt x="2044707" y="2762256"/>
                  </a:lnTo>
                  <a:lnTo>
                    <a:pt x="2089019" y="2741186"/>
                  </a:lnTo>
                  <a:lnTo>
                    <a:pt x="2132590" y="2718625"/>
                  </a:lnTo>
                  <a:lnTo>
                    <a:pt x="2175371" y="2694598"/>
                  </a:lnTo>
                  <a:lnTo>
                    <a:pt x="2217313" y="2669133"/>
                  </a:lnTo>
                  <a:lnTo>
                    <a:pt x="2258366" y="2642261"/>
                  </a:lnTo>
                  <a:lnTo>
                    <a:pt x="2298484" y="2614010"/>
                  </a:lnTo>
                  <a:lnTo>
                    <a:pt x="2337620" y="2584415"/>
                  </a:lnTo>
                  <a:lnTo>
                    <a:pt x="2375729" y="2553510"/>
                  </a:lnTo>
                  <a:lnTo>
                    <a:pt x="2412769" y="2521329"/>
                  </a:lnTo>
                  <a:lnTo>
                    <a:pt x="2448695" y="2487910"/>
                  </a:lnTo>
                  <a:lnTo>
                    <a:pt x="2483466" y="2453291"/>
                  </a:lnTo>
                  <a:lnTo>
                    <a:pt x="2517043" y="2417513"/>
                  </a:lnTo>
                  <a:lnTo>
                    <a:pt x="2549387" y="2380616"/>
                  </a:lnTo>
                  <a:lnTo>
                    <a:pt x="2580460" y="2342643"/>
                  </a:lnTo>
                  <a:lnTo>
                    <a:pt x="2610227" y="2303638"/>
                  </a:lnTo>
                  <a:lnTo>
                    <a:pt x="2638654" y="2263645"/>
                  </a:lnTo>
                  <a:lnTo>
                    <a:pt x="2665707" y="2222711"/>
                  </a:lnTo>
                  <a:lnTo>
                    <a:pt x="2691357" y="2180882"/>
                  </a:lnTo>
                  <a:lnTo>
                    <a:pt x="2715572" y="2138207"/>
                  </a:lnTo>
                  <a:lnTo>
                    <a:pt x="2738325" y="2094736"/>
                  </a:lnTo>
                  <a:lnTo>
                    <a:pt x="2759591" y="2050517"/>
                  </a:lnTo>
                  <a:lnTo>
                    <a:pt x="2779344" y="2005602"/>
                  </a:lnTo>
                  <a:lnTo>
                    <a:pt x="2797561" y="1960043"/>
                  </a:lnTo>
                  <a:lnTo>
                    <a:pt x="2814223" y="1913893"/>
                  </a:lnTo>
                  <a:lnTo>
                    <a:pt x="2829309" y="1867203"/>
                  </a:lnTo>
                  <a:lnTo>
                    <a:pt x="2842803" y="1820029"/>
                  </a:lnTo>
                  <a:lnTo>
                    <a:pt x="2854688" y="1772424"/>
                  </a:lnTo>
                  <a:lnTo>
                    <a:pt x="2864951" y="1724443"/>
                  </a:lnTo>
                  <a:lnTo>
                    <a:pt x="2873581" y="1676141"/>
                  </a:lnTo>
                  <a:lnTo>
                    <a:pt x="2880567" y="1627575"/>
                  </a:lnTo>
                  <a:lnTo>
                    <a:pt x="2885901" y="1578799"/>
                  </a:lnTo>
                  <a:lnTo>
                    <a:pt x="2889577" y="1529871"/>
                  </a:lnTo>
                  <a:lnTo>
                    <a:pt x="2891591" y="1480846"/>
                  </a:lnTo>
                  <a:lnTo>
                    <a:pt x="2891940" y="1431781"/>
                  </a:lnTo>
                  <a:lnTo>
                    <a:pt x="2890625" y="1382732"/>
                  </a:lnTo>
                  <a:lnTo>
                    <a:pt x="2887647" y="1333756"/>
                  </a:lnTo>
                  <a:lnTo>
                    <a:pt x="2883008" y="1284909"/>
                  </a:lnTo>
                  <a:lnTo>
                    <a:pt x="2876715" y="1236248"/>
                  </a:lnTo>
                  <a:lnTo>
                    <a:pt x="2868775" y="1187829"/>
                  </a:lnTo>
                  <a:lnTo>
                    <a:pt x="2859196" y="1139707"/>
                  </a:lnTo>
                  <a:lnTo>
                    <a:pt x="2847990" y="1091937"/>
                  </a:lnTo>
                  <a:lnTo>
                    <a:pt x="2835170" y="1044575"/>
                  </a:lnTo>
                  <a:lnTo>
                    <a:pt x="2820751" y="997675"/>
                  </a:lnTo>
                  <a:lnTo>
                    <a:pt x="2804749" y="951292"/>
                  </a:lnTo>
                  <a:lnTo>
                    <a:pt x="2787182" y="905478"/>
                  </a:lnTo>
                  <a:lnTo>
                    <a:pt x="2768071" y="860286"/>
                  </a:lnTo>
                  <a:lnTo>
                    <a:pt x="2747438" y="815769"/>
                  </a:lnTo>
                  <a:lnTo>
                    <a:pt x="2725306" y="771978"/>
                  </a:lnTo>
                  <a:lnTo>
                    <a:pt x="2701702" y="728962"/>
                  </a:lnTo>
                  <a:lnTo>
                    <a:pt x="2676651" y="686772"/>
                  </a:lnTo>
                  <a:lnTo>
                    <a:pt x="2650184" y="645457"/>
                  </a:lnTo>
                  <a:lnTo>
                    <a:pt x="2622330" y="605063"/>
                  </a:lnTo>
                  <a:lnTo>
                    <a:pt x="2593121" y="565637"/>
                  </a:lnTo>
                  <a:lnTo>
                    <a:pt x="2562592" y="527225"/>
                  </a:lnTo>
                  <a:lnTo>
                    <a:pt x="2530778" y="489871"/>
                  </a:lnTo>
                  <a:lnTo>
                    <a:pt x="2497714" y="453618"/>
                  </a:lnTo>
                  <a:lnTo>
                    <a:pt x="2463439" y="418508"/>
                  </a:lnTo>
                  <a:lnTo>
                    <a:pt x="2427993" y="384580"/>
                  </a:lnTo>
                  <a:lnTo>
                    <a:pt x="2391416" y="351875"/>
                  </a:lnTo>
                  <a:lnTo>
                    <a:pt x="2353751" y="320429"/>
                  </a:lnTo>
                  <a:lnTo>
                    <a:pt x="2315040" y="290280"/>
                  </a:lnTo>
                  <a:lnTo>
                    <a:pt x="2275329" y="261461"/>
                  </a:lnTo>
                  <a:lnTo>
                    <a:pt x="2234663" y="234006"/>
                  </a:lnTo>
                  <a:lnTo>
                    <a:pt x="2193089" y="207946"/>
                  </a:lnTo>
                  <a:lnTo>
                    <a:pt x="2150655" y="183312"/>
                  </a:lnTo>
                  <a:lnTo>
                    <a:pt x="2107409" y="160132"/>
                  </a:lnTo>
                  <a:lnTo>
                    <a:pt x="2063402" y="138432"/>
                  </a:lnTo>
                  <a:lnTo>
                    <a:pt x="2018684" y="118238"/>
                  </a:lnTo>
                  <a:lnTo>
                    <a:pt x="1973306" y="99573"/>
                  </a:lnTo>
                  <a:lnTo>
                    <a:pt x="1927322" y="82458"/>
                  </a:lnTo>
                  <a:lnTo>
                    <a:pt x="1880783" y="66913"/>
                  </a:lnTo>
                  <a:lnTo>
                    <a:pt x="1833744" y="52956"/>
                  </a:lnTo>
                  <a:lnTo>
                    <a:pt x="1786258" y="40603"/>
                  </a:lnTo>
                  <a:lnTo>
                    <a:pt x="1738380" y="29868"/>
                  </a:lnTo>
                  <a:lnTo>
                    <a:pt x="1690166" y="20763"/>
                  </a:lnTo>
                  <a:lnTo>
                    <a:pt x="1641671" y="13300"/>
                  </a:lnTo>
                  <a:lnTo>
                    <a:pt x="1592950" y="7486"/>
                  </a:lnTo>
                  <a:lnTo>
                    <a:pt x="1544060" y="3328"/>
                  </a:lnTo>
                  <a:lnTo>
                    <a:pt x="1495057" y="832"/>
                  </a:lnTo>
                  <a:lnTo>
                    <a:pt x="1445998" y="0"/>
                  </a:lnTo>
                  <a:lnTo>
                    <a:pt x="1445998" y="49862"/>
                  </a:lnTo>
                  <a:lnTo>
                    <a:pt x="1445998" y="99724"/>
                  </a:lnTo>
                  <a:lnTo>
                    <a:pt x="1445998" y="149587"/>
                  </a:lnTo>
                  <a:lnTo>
                    <a:pt x="1445998" y="199449"/>
                  </a:lnTo>
                  <a:lnTo>
                    <a:pt x="1445998" y="249312"/>
                  </a:lnTo>
                  <a:lnTo>
                    <a:pt x="1445998" y="299174"/>
                  </a:lnTo>
                  <a:lnTo>
                    <a:pt x="1445998" y="349037"/>
                  </a:lnTo>
                  <a:lnTo>
                    <a:pt x="1445998" y="398899"/>
                  </a:lnTo>
                  <a:lnTo>
                    <a:pt x="1445998" y="448762"/>
                  </a:lnTo>
                  <a:lnTo>
                    <a:pt x="1445998" y="498624"/>
                  </a:lnTo>
                  <a:lnTo>
                    <a:pt x="1445998" y="548487"/>
                  </a:lnTo>
                  <a:lnTo>
                    <a:pt x="1445998" y="598349"/>
                  </a:lnTo>
                  <a:lnTo>
                    <a:pt x="1445998" y="648212"/>
                  </a:lnTo>
                  <a:lnTo>
                    <a:pt x="1445998" y="698074"/>
                  </a:lnTo>
                  <a:lnTo>
                    <a:pt x="1445998" y="747937"/>
                  </a:lnTo>
                  <a:lnTo>
                    <a:pt x="1445998" y="797799"/>
                  </a:lnTo>
                  <a:lnTo>
                    <a:pt x="1445998" y="847662"/>
                  </a:lnTo>
                  <a:lnTo>
                    <a:pt x="1445998" y="897524"/>
                  </a:lnTo>
                  <a:lnTo>
                    <a:pt x="1445998" y="947387"/>
                  </a:lnTo>
                  <a:lnTo>
                    <a:pt x="1445998" y="997249"/>
                  </a:lnTo>
                  <a:lnTo>
                    <a:pt x="1445998" y="1047112"/>
                  </a:lnTo>
                  <a:lnTo>
                    <a:pt x="1445998" y="1096974"/>
                  </a:lnTo>
                  <a:lnTo>
                    <a:pt x="1445998" y="1146837"/>
                  </a:lnTo>
                  <a:lnTo>
                    <a:pt x="1445998" y="1196699"/>
                  </a:lnTo>
                  <a:lnTo>
                    <a:pt x="1445998" y="1246562"/>
                  </a:lnTo>
                  <a:lnTo>
                    <a:pt x="1445998" y="1296424"/>
                  </a:lnTo>
                  <a:lnTo>
                    <a:pt x="1445998" y="1346287"/>
                  </a:lnTo>
                  <a:lnTo>
                    <a:pt x="1445998" y="1396149"/>
                  </a:lnTo>
                  <a:close/>
                </a:path>
              </a:pathLst>
            </a:custGeom>
            <a:solidFill>
              <a:srgbClr val="4472C4">
                <a:alpha val="100000"/>
              </a:srgbClr>
            </a:solidFill>
          </p:spPr>
          <p:txBody>
            <a:bodyPr/>
            <a:lstStyle/>
            <a:p>
              <a:endParaRPr/>
            </a:p>
          </p:txBody>
        </p:sp>
        <p:sp>
          <p:nvSpPr>
            <p:cNvPr id="39" name="pg6">
              <a:extLst>
                <a:ext uri="{FF2B5EF4-FFF2-40B4-BE49-F238E27FC236}">
                  <a16:creationId xmlns:a16="http://schemas.microsoft.com/office/drawing/2014/main" id="{CC7C8040-23FB-9EA3-0771-B1FD3D0FEEF0}"/>
                </a:ext>
              </a:extLst>
            </p:cNvPr>
            <p:cNvSpPr/>
            <p:nvPr/>
          </p:nvSpPr>
          <p:spPr>
            <a:xfrm>
              <a:off x="2420830" y="2400041"/>
              <a:ext cx="598241" cy="393694"/>
            </a:xfrm>
            <a:custGeom>
              <a:avLst/>
              <a:gdLst/>
              <a:ahLst/>
              <a:cxnLst/>
              <a:rect l="0" t="0" r="0" b="0"/>
              <a:pathLst>
                <a:path w="598241" h="393694">
                  <a:moveTo>
                    <a:pt x="27431" y="393694"/>
                  </a:moveTo>
                  <a:lnTo>
                    <a:pt x="570809" y="393694"/>
                  </a:lnTo>
                  <a:lnTo>
                    <a:pt x="569704" y="393671"/>
                  </a:lnTo>
                  <a:lnTo>
                    <a:pt x="574115" y="393494"/>
                  </a:lnTo>
                  <a:lnTo>
                    <a:pt x="578441" y="392611"/>
                  </a:lnTo>
                  <a:lnTo>
                    <a:pt x="582569" y="391045"/>
                  </a:lnTo>
                  <a:lnTo>
                    <a:pt x="586392" y="388838"/>
                  </a:lnTo>
                  <a:lnTo>
                    <a:pt x="589811" y="386046"/>
                  </a:lnTo>
                  <a:lnTo>
                    <a:pt x="592739" y="382741"/>
                  </a:lnTo>
                  <a:lnTo>
                    <a:pt x="595098" y="379010"/>
                  </a:lnTo>
                  <a:lnTo>
                    <a:pt x="596829" y="374949"/>
                  </a:lnTo>
                  <a:lnTo>
                    <a:pt x="597885" y="370662"/>
                  </a:lnTo>
                  <a:lnTo>
                    <a:pt x="598241" y="366262"/>
                  </a:lnTo>
                  <a:lnTo>
                    <a:pt x="598241" y="27432"/>
                  </a:lnTo>
                  <a:lnTo>
                    <a:pt x="597885" y="23031"/>
                  </a:lnTo>
                  <a:lnTo>
                    <a:pt x="596829" y="18745"/>
                  </a:lnTo>
                  <a:lnTo>
                    <a:pt x="595098" y="14683"/>
                  </a:lnTo>
                  <a:lnTo>
                    <a:pt x="592739" y="10952"/>
                  </a:lnTo>
                  <a:lnTo>
                    <a:pt x="589811" y="7647"/>
                  </a:lnTo>
                  <a:lnTo>
                    <a:pt x="586392" y="4855"/>
                  </a:lnTo>
                  <a:lnTo>
                    <a:pt x="582569" y="2648"/>
                  </a:lnTo>
                  <a:lnTo>
                    <a:pt x="578441" y="1083"/>
                  </a:lnTo>
                  <a:lnTo>
                    <a:pt x="574115" y="200"/>
                  </a:lnTo>
                  <a:lnTo>
                    <a:pt x="570809" y="0"/>
                  </a:lnTo>
                  <a:lnTo>
                    <a:pt x="27431" y="0"/>
                  </a:lnTo>
                  <a:lnTo>
                    <a:pt x="30738" y="200"/>
                  </a:lnTo>
                  <a:lnTo>
                    <a:pt x="26327" y="22"/>
                  </a:lnTo>
                  <a:lnTo>
                    <a:pt x="21944" y="554"/>
                  </a:lnTo>
                  <a:lnTo>
                    <a:pt x="17704" y="1782"/>
                  </a:lnTo>
                  <a:lnTo>
                    <a:pt x="13715" y="3675"/>
                  </a:lnTo>
                  <a:lnTo>
                    <a:pt x="10082" y="6183"/>
                  </a:lnTo>
                  <a:lnTo>
                    <a:pt x="6898" y="9241"/>
                  </a:lnTo>
                  <a:lnTo>
                    <a:pt x="4246" y="12770"/>
                  </a:lnTo>
                  <a:lnTo>
                    <a:pt x="2195" y="16679"/>
                  </a:lnTo>
                  <a:lnTo>
                    <a:pt x="797" y="20867"/>
                  </a:lnTo>
                  <a:lnTo>
                    <a:pt x="88" y="25224"/>
                  </a:lnTo>
                  <a:lnTo>
                    <a:pt x="0" y="27432"/>
                  </a:lnTo>
                  <a:lnTo>
                    <a:pt x="0" y="366262"/>
                  </a:lnTo>
                  <a:lnTo>
                    <a:pt x="88" y="364054"/>
                  </a:lnTo>
                  <a:lnTo>
                    <a:pt x="88" y="368469"/>
                  </a:lnTo>
                  <a:lnTo>
                    <a:pt x="797" y="372827"/>
                  </a:lnTo>
                  <a:lnTo>
                    <a:pt x="2195" y="377014"/>
                  </a:lnTo>
                  <a:lnTo>
                    <a:pt x="4246" y="380923"/>
                  </a:lnTo>
                  <a:lnTo>
                    <a:pt x="6898" y="384452"/>
                  </a:lnTo>
                  <a:lnTo>
                    <a:pt x="10082" y="387511"/>
                  </a:lnTo>
                  <a:lnTo>
                    <a:pt x="13715" y="390019"/>
                  </a:lnTo>
                  <a:lnTo>
                    <a:pt x="17704" y="391911"/>
                  </a:lnTo>
                  <a:lnTo>
                    <a:pt x="21944" y="393139"/>
                  </a:lnTo>
                  <a:lnTo>
                    <a:pt x="26327" y="393671"/>
                  </a:lnTo>
                  <a:close/>
                </a:path>
              </a:pathLst>
            </a:custGeom>
            <a:solidFill>
              <a:srgbClr val="8FAADC">
                <a:alpha val="100000"/>
              </a:srgbClr>
            </a:solidFill>
          </p:spPr>
          <p:txBody>
            <a:bodyPr/>
            <a:lstStyle/>
            <a:p>
              <a:endParaRPr/>
            </a:p>
          </p:txBody>
        </p:sp>
        <p:sp>
          <p:nvSpPr>
            <p:cNvPr id="40" name="tx7">
              <a:extLst>
                <a:ext uri="{FF2B5EF4-FFF2-40B4-BE49-F238E27FC236}">
                  <a16:creationId xmlns:a16="http://schemas.microsoft.com/office/drawing/2014/main" id="{D4656995-1AFC-B856-53AC-FB0FCD06CAFF}"/>
                </a:ext>
              </a:extLst>
            </p:cNvPr>
            <p:cNvSpPr/>
            <p:nvPr/>
          </p:nvSpPr>
          <p:spPr>
            <a:xfrm>
              <a:off x="2641976" y="2443639"/>
              <a:ext cx="155949" cy="102482"/>
            </a:xfrm>
            <a:prstGeom prst="rect">
              <a:avLst/>
            </a:prstGeom>
            <a:noFill/>
          </p:spPr>
          <p:txBody>
            <a:bodyPr wrap="none" lIns="0" tIns="0" rIns="0" bIns="0" anchor="ctr" anchorCtr="1"/>
            <a:lstStyle/>
            <a:p>
              <a:pPr>
                <a:lnSpc>
                  <a:spcPts val="1103"/>
                </a:lnSpc>
              </a:pPr>
              <a:r>
                <a:rPr lang="en-US" sz="1103">
                  <a:solidFill>
                    <a:srgbClr val="FFFFFF">
                      <a:alpha val="100000"/>
                    </a:srgbClr>
                  </a:solidFill>
                  <a:cs typeface="Arial"/>
                </a:rPr>
                <a:t>$17K</a:t>
              </a:r>
            </a:p>
          </p:txBody>
        </p:sp>
        <p:sp>
          <p:nvSpPr>
            <p:cNvPr id="41" name="tx8">
              <a:extLst>
                <a:ext uri="{FF2B5EF4-FFF2-40B4-BE49-F238E27FC236}">
                  <a16:creationId xmlns:a16="http://schemas.microsoft.com/office/drawing/2014/main" id="{501A5DFA-BA65-439E-52FC-2329A6369456}"/>
                </a:ext>
              </a:extLst>
            </p:cNvPr>
            <p:cNvSpPr/>
            <p:nvPr/>
          </p:nvSpPr>
          <p:spPr>
            <a:xfrm>
              <a:off x="2466550" y="2618560"/>
              <a:ext cx="506801" cy="129455"/>
            </a:xfrm>
            <a:prstGeom prst="rect">
              <a:avLst/>
            </a:prstGeom>
            <a:noFill/>
          </p:spPr>
          <p:txBody>
            <a:bodyPr wrap="none" lIns="0" tIns="0" rIns="0" bIns="0" anchor="ctr" anchorCtr="1"/>
            <a:lstStyle/>
            <a:p>
              <a:pPr marL="0" marR="0" indent="0" algn="l">
                <a:lnSpc>
                  <a:spcPts val="1103"/>
                </a:lnSpc>
                <a:spcBef>
                  <a:spcPts val="0"/>
                </a:spcBef>
                <a:spcAft>
                  <a:spcPts val="0"/>
                </a:spcAft>
              </a:pPr>
              <a:r>
                <a:rPr lang="en-US" sz="1103">
                  <a:solidFill>
                    <a:srgbClr val="FFFFFF">
                      <a:alpha val="100000"/>
                    </a:srgbClr>
                  </a:solidFill>
                  <a:cs typeface="Arial"/>
                </a:rPr>
                <a:t>0.1%</a:t>
              </a:r>
              <a:endParaRPr sz="1103">
                <a:solidFill>
                  <a:srgbClr val="FFFFFF">
                    <a:alpha val="100000"/>
                  </a:srgbClr>
                </a:solidFill>
                <a:cs typeface="Arial"/>
              </a:endParaRPr>
            </a:p>
          </p:txBody>
        </p:sp>
        <p:sp>
          <p:nvSpPr>
            <p:cNvPr id="42" name="pg9">
              <a:extLst>
                <a:ext uri="{FF2B5EF4-FFF2-40B4-BE49-F238E27FC236}">
                  <a16:creationId xmlns:a16="http://schemas.microsoft.com/office/drawing/2014/main" id="{4DCDF412-57D7-3674-7E2C-C972EBEEE8E3}"/>
                </a:ext>
              </a:extLst>
            </p:cNvPr>
            <p:cNvSpPr/>
            <p:nvPr/>
          </p:nvSpPr>
          <p:spPr>
            <a:xfrm>
              <a:off x="2288327" y="3846042"/>
              <a:ext cx="871118" cy="393694"/>
            </a:xfrm>
            <a:custGeom>
              <a:avLst/>
              <a:gdLst/>
              <a:ahLst/>
              <a:cxnLst/>
              <a:rect l="0" t="0" r="0" b="0"/>
              <a:pathLst>
                <a:path w="871118" h="393694">
                  <a:moveTo>
                    <a:pt x="27432" y="393694"/>
                  </a:moveTo>
                  <a:lnTo>
                    <a:pt x="843686" y="393694"/>
                  </a:lnTo>
                  <a:lnTo>
                    <a:pt x="842581" y="393671"/>
                  </a:lnTo>
                  <a:lnTo>
                    <a:pt x="846992" y="393494"/>
                  </a:lnTo>
                  <a:lnTo>
                    <a:pt x="851318" y="392611"/>
                  </a:lnTo>
                  <a:lnTo>
                    <a:pt x="855446" y="391045"/>
                  </a:lnTo>
                  <a:lnTo>
                    <a:pt x="859269" y="388838"/>
                  </a:lnTo>
                  <a:lnTo>
                    <a:pt x="862689" y="386046"/>
                  </a:lnTo>
                  <a:lnTo>
                    <a:pt x="865616" y="382741"/>
                  </a:lnTo>
                  <a:lnTo>
                    <a:pt x="867976" y="379010"/>
                  </a:lnTo>
                  <a:lnTo>
                    <a:pt x="869706" y="374949"/>
                  </a:lnTo>
                  <a:lnTo>
                    <a:pt x="870763" y="370662"/>
                  </a:lnTo>
                  <a:lnTo>
                    <a:pt x="871118" y="366262"/>
                  </a:lnTo>
                  <a:lnTo>
                    <a:pt x="871118" y="27431"/>
                  </a:lnTo>
                  <a:lnTo>
                    <a:pt x="870763" y="23031"/>
                  </a:lnTo>
                  <a:lnTo>
                    <a:pt x="869706" y="18745"/>
                  </a:lnTo>
                  <a:lnTo>
                    <a:pt x="867976" y="14683"/>
                  </a:lnTo>
                  <a:lnTo>
                    <a:pt x="865616" y="10952"/>
                  </a:lnTo>
                  <a:lnTo>
                    <a:pt x="862689" y="7647"/>
                  </a:lnTo>
                  <a:lnTo>
                    <a:pt x="859269" y="4855"/>
                  </a:lnTo>
                  <a:lnTo>
                    <a:pt x="855446" y="2648"/>
                  </a:lnTo>
                  <a:lnTo>
                    <a:pt x="851318" y="1083"/>
                  </a:lnTo>
                  <a:lnTo>
                    <a:pt x="846992" y="200"/>
                  </a:lnTo>
                  <a:lnTo>
                    <a:pt x="843686" y="0"/>
                  </a:lnTo>
                  <a:lnTo>
                    <a:pt x="27432" y="0"/>
                  </a:lnTo>
                  <a:lnTo>
                    <a:pt x="30738" y="200"/>
                  </a:lnTo>
                  <a:lnTo>
                    <a:pt x="26327" y="22"/>
                  </a:lnTo>
                  <a:lnTo>
                    <a:pt x="21944" y="554"/>
                  </a:lnTo>
                  <a:lnTo>
                    <a:pt x="17704" y="1782"/>
                  </a:lnTo>
                  <a:lnTo>
                    <a:pt x="13715" y="3675"/>
                  </a:lnTo>
                  <a:lnTo>
                    <a:pt x="10082" y="6183"/>
                  </a:lnTo>
                  <a:lnTo>
                    <a:pt x="6898" y="9241"/>
                  </a:lnTo>
                  <a:lnTo>
                    <a:pt x="4246" y="12770"/>
                  </a:lnTo>
                  <a:lnTo>
                    <a:pt x="2195" y="16679"/>
                  </a:lnTo>
                  <a:lnTo>
                    <a:pt x="797" y="20867"/>
                  </a:lnTo>
                  <a:lnTo>
                    <a:pt x="88" y="25224"/>
                  </a:lnTo>
                  <a:lnTo>
                    <a:pt x="0" y="27431"/>
                  </a:lnTo>
                  <a:lnTo>
                    <a:pt x="0" y="366262"/>
                  </a:lnTo>
                  <a:lnTo>
                    <a:pt x="88" y="364054"/>
                  </a:lnTo>
                  <a:lnTo>
                    <a:pt x="88" y="368469"/>
                  </a:lnTo>
                  <a:lnTo>
                    <a:pt x="797" y="372827"/>
                  </a:lnTo>
                  <a:lnTo>
                    <a:pt x="2195" y="377014"/>
                  </a:lnTo>
                  <a:lnTo>
                    <a:pt x="4246" y="380923"/>
                  </a:lnTo>
                  <a:lnTo>
                    <a:pt x="6898" y="384452"/>
                  </a:lnTo>
                  <a:lnTo>
                    <a:pt x="10082" y="387511"/>
                  </a:lnTo>
                  <a:lnTo>
                    <a:pt x="13715" y="390019"/>
                  </a:lnTo>
                  <a:lnTo>
                    <a:pt x="17704" y="391911"/>
                  </a:lnTo>
                  <a:lnTo>
                    <a:pt x="21944" y="393139"/>
                  </a:lnTo>
                  <a:lnTo>
                    <a:pt x="26327" y="393671"/>
                  </a:lnTo>
                  <a:close/>
                </a:path>
              </a:pathLst>
            </a:custGeom>
            <a:solidFill>
              <a:srgbClr val="4472C4">
                <a:alpha val="100000"/>
              </a:srgbClr>
            </a:solidFill>
          </p:spPr>
          <p:txBody>
            <a:bodyPr/>
            <a:lstStyle/>
            <a:p>
              <a:endParaRPr/>
            </a:p>
          </p:txBody>
        </p:sp>
        <p:sp>
          <p:nvSpPr>
            <p:cNvPr id="43" name="tx10">
              <a:extLst>
                <a:ext uri="{FF2B5EF4-FFF2-40B4-BE49-F238E27FC236}">
                  <a16:creationId xmlns:a16="http://schemas.microsoft.com/office/drawing/2014/main" id="{3AC567F0-A910-C586-6961-D35A698F65C4}"/>
                </a:ext>
              </a:extLst>
            </p:cNvPr>
            <p:cNvSpPr/>
            <p:nvPr/>
          </p:nvSpPr>
          <p:spPr>
            <a:xfrm>
              <a:off x="2645911" y="3889640"/>
              <a:ext cx="155949" cy="102482"/>
            </a:xfrm>
            <a:prstGeom prst="rect">
              <a:avLst/>
            </a:prstGeom>
            <a:noFill/>
          </p:spPr>
          <p:txBody>
            <a:bodyPr wrap="none" lIns="0" tIns="0" rIns="0" bIns="0" anchor="ctr" anchorCtr="1"/>
            <a:lstStyle/>
            <a:p>
              <a:pPr>
                <a:lnSpc>
                  <a:spcPts val="1103"/>
                </a:lnSpc>
              </a:pPr>
              <a:r>
                <a:rPr lang="en-US" sz="1103">
                  <a:solidFill>
                    <a:srgbClr val="FFFFFF">
                      <a:alpha val="100000"/>
                    </a:srgbClr>
                  </a:solidFill>
                  <a:cs typeface="Arial"/>
                </a:rPr>
                <a:t>$19.5M</a:t>
              </a:r>
            </a:p>
          </p:txBody>
        </p:sp>
        <p:sp>
          <p:nvSpPr>
            <p:cNvPr id="44" name="tx11">
              <a:extLst>
                <a:ext uri="{FF2B5EF4-FFF2-40B4-BE49-F238E27FC236}">
                  <a16:creationId xmlns:a16="http://schemas.microsoft.com/office/drawing/2014/main" id="{AE3588C6-2209-BF06-A568-234C99A4877C}"/>
                </a:ext>
              </a:extLst>
            </p:cNvPr>
            <p:cNvSpPr/>
            <p:nvPr/>
          </p:nvSpPr>
          <p:spPr>
            <a:xfrm>
              <a:off x="2334047" y="4064561"/>
              <a:ext cx="779678" cy="129455"/>
            </a:xfrm>
            <a:prstGeom prst="rect">
              <a:avLst/>
            </a:prstGeom>
            <a:noFill/>
          </p:spPr>
          <p:txBody>
            <a:bodyPr wrap="none" lIns="0" tIns="0" rIns="0" bIns="0" anchor="ctr" anchorCtr="1"/>
            <a:lstStyle/>
            <a:p>
              <a:pPr marL="0" marR="0" indent="0" algn="l">
                <a:lnSpc>
                  <a:spcPts val="1103"/>
                </a:lnSpc>
                <a:spcBef>
                  <a:spcPts val="0"/>
                </a:spcBef>
                <a:spcAft>
                  <a:spcPts val="0"/>
                </a:spcAft>
              </a:pPr>
              <a:r>
                <a:rPr lang="en-US" sz="1103">
                  <a:solidFill>
                    <a:srgbClr val="FFFFFF">
                      <a:alpha val="100000"/>
                    </a:srgbClr>
                  </a:solidFill>
                  <a:cs typeface="Arial"/>
                </a:rPr>
                <a:t>99.9%</a:t>
              </a:r>
              <a:endParaRPr sz="1103">
                <a:solidFill>
                  <a:srgbClr val="FFFFFF">
                    <a:alpha val="100000"/>
                  </a:srgbClr>
                </a:solidFill>
                <a:cs typeface="Arial"/>
              </a:endParaRPr>
            </a:p>
          </p:txBody>
        </p:sp>
        <p:sp>
          <p:nvSpPr>
            <p:cNvPr id="45" name="tx12">
              <a:extLst>
                <a:ext uri="{FF2B5EF4-FFF2-40B4-BE49-F238E27FC236}">
                  <a16:creationId xmlns:a16="http://schemas.microsoft.com/office/drawing/2014/main" id="{5046D967-CF91-6E38-EDB0-308A617F2A62}"/>
                </a:ext>
              </a:extLst>
            </p:cNvPr>
            <p:cNvSpPr/>
            <p:nvPr/>
          </p:nvSpPr>
          <p:spPr>
            <a:xfrm>
              <a:off x="4601431" y="3004212"/>
              <a:ext cx="432048" cy="112811"/>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000000">
                      <a:alpha val="100000"/>
                    </a:srgbClr>
                  </a:solidFill>
                  <a:cs typeface="Arial"/>
                </a:rPr>
                <a:t>Status</a:t>
              </a:r>
            </a:p>
          </p:txBody>
        </p:sp>
        <p:sp>
          <p:nvSpPr>
            <p:cNvPr id="46" name="rc13">
              <a:extLst>
                <a:ext uri="{FF2B5EF4-FFF2-40B4-BE49-F238E27FC236}">
                  <a16:creationId xmlns:a16="http://schemas.microsoft.com/office/drawing/2014/main" id="{77270C5F-DC75-BA3C-B240-258E1826AC43}"/>
                </a:ext>
              </a:extLst>
            </p:cNvPr>
            <p:cNvSpPr/>
            <p:nvPr/>
          </p:nvSpPr>
          <p:spPr>
            <a:xfrm>
              <a:off x="4610431" y="3217976"/>
              <a:ext cx="201456" cy="201456"/>
            </a:xfrm>
            <a:prstGeom prst="rect">
              <a:avLst/>
            </a:prstGeom>
            <a:solidFill>
              <a:srgbClr val="4472C4">
                <a:alpha val="100000"/>
              </a:srgbClr>
            </a:solidFill>
          </p:spPr>
          <p:txBody>
            <a:bodyPr/>
            <a:lstStyle/>
            <a:p>
              <a:endParaRPr/>
            </a:p>
          </p:txBody>
        </p:sp>
        <p:sp>
          <p:nvSpPr>
            <p:cNvPr id="47" name="rc14">
              <a:extLst>
                <a:ext uri="{FF2B5EF4-FFF2-40B4-BE49-F238E27FC236}">
                  <a16:creationId xmlns:a16="http://schemas.microsoft.com/office/drawing/2014/main" id="{C2D5E97B-530B-7FA1-527E-2D4DAAD3CA66}"/>
                </a:ext>
              </a:extLst>
            </p:cNvPr>
            <p:cNvSpPr/>
            <p:nvPr/>
          </p:nvSpPr>
          <p:spPr>
            <a:xfrm>
              <a:off x="4610431" y="3437432"/>
              <a:ext cx="201456" cy="201455"/>
            </a:xfrm>
            <a:prstGeom prst="rect">
              <a:avLst/>
            </a:prstGeom>
            <a:solidFill>
              <a:srgbClr val="8FAADC">
                <a:alpha val="100000"/>
              </a:srgbClr>
            </a:solidFill>
          </p:spPr>
          <p:txBody>
            <a:bodyPr/>
            <a:lstStyle/>
            <a:p>
              <a:endParaRPr/>
            </a:p>
          </p:txBody>
        </p:sp>
        <p:sp>
          <p:nvSpPr>
            <p:cNvPr id="48" name="tx15">
              <a:extLst>
                <a:ext uri="{FF2B5EF4-FFF2-40B4-BE49-F238E27FC236}">
                  <a16:creationId xmlns:a16="http://schemas.microsoft.com/office/drawing/2014/main" id="{B5A35DE8-F030-6992-2CC4-16FCC3327C59}"/>
                </a:ext>
              </a:extLst>
            </p:cNvPr>
            <p:cNvSpPr/>
            <p:nvPr/>
          </p:nvSpPr>
          <p:spPr>
            <a:xfrm>
              <a:off x="4896802" y="3273638"/>
              <a:ext cx="332005" cy="88701"/>
            </a:xfrm>
            <a:prstGeom prst="rect">
              <a:avLst/>
            </a:prstGeom>
            <a:noFill/>
          </p:spPr>
          <p:txBody>
            <a:bodyPr wrap="none" lIns="0" tIns="0" rIns="0" bIns="0" anchor="ctr" anchorCtr="1"/>
            <a:lstStyle/>
            <a:p>
              <a:pPr marL="0" marR="0" indent="0" algn="l">
                <a:lnSpc>
                  <a:spcPts val="960"/>
                </a:lnSpc>
                <a:spcBef>
                  <a:spcPts val="0"/>
                </a:spcBef>
                <a:spcAft>
                  <a:spcPts val="0"/>
                </a:spcAft>
              </a:pPr>
              <a:r>
                <a:rPr sz="960">
                  <a:solidFill>
                    <a:srgbClr val="000000">
                      <a:alpha val="100000"/>
                    </a:srgbClr>
                  </a:solidFill>
                  <a:cs typeface="Arial"/>
                </a:rPr>
                <a:t>Active</a:t>
              </a:r>
            </a:p>
          </p:txBody>
        </p:sp>
        <p:sp>
          <p:nvSpPr>
            <p:cNvPr id="49" name="tx16">
              <a:extLst>
                <a:ext uri="{FF2B5EF4-FFF2-40B4-BE49-F238E27FC236}">
                  <a16:creationId xmlns:a16="http://schemas.microsoft.com/office/drawing/2014/main" id="{F08DF9C3-EDCE-0768-1E95-7EB59C405713}"/>
                </a:ext>
              </a:extLst>
            </p:cNvPr>
            <p:cNvSpPr/>
            <p:nvPr/>
          </p:nvSpPr>
          <p:spPr>
            <a:xfrm>
              <a:off x="4896802" y="3468806"/>
              <a:ext cx="589597" cy="112990"/>
            </a:xfrm>
            <a:prstGeom prst="rect">
              <a:avLst/>
            </a:prstGeom>
            <a:noFill/>
          </p:spPr>
          <p:txBody>
            <a:bodyPr wrap="none" lIns="0" tIns="0" rIns="0" bIns="0" anchor="ctr" anchorCtr="1"/>
            <a:lstStyle/>
            <a:p>
              <a:pPr marL="0" marR="0" indent="0" algn="l">
                <a:lnSpc>
                  <a:spcPts val="960"/>
                </a:lnSpc>
                <a:spcBef>
                  <a:spcPts val="0"/>
                </a:spcBef>
                <a:spcAft>
                  <a:spcPts val="0"/>
                </a:spcAft>
              </a:pPr>
              <a:r>
                <a:rPr sz="960">
                  <a:solidFill>
                    <a:srgbClr val="000000">
                      <a:alpha val="100000"/>
                    </a:srgbClr>
                  </a:solidFill>
                  <a:cs typeface="Arial"/>
                </a:rPr>
                <a:t>Completed</a:t>
              </a:r>
            </a:p>
          </p:txBody>
        </p:sp>
        <p:sp>
          <p:nvSpPr>
            <p:cNvPr id="50" name="tx17">
              <a:extLst>
                <a:ext uri="{FF2B5EF4-FFF2-40B4-BE49-F238E27FC236}">
                  <a16:creationId xmlns:a16="http://schemas.microsoft.com/office/drawing/2014/main" id="{0C96EF72-BFB2-9549-62AB-24A2F77DED03}"/>
                </a:ext>
              </a:extLst>
            </p:cNvPr>
            <p:cNvSpPr/>
            <p:nvPr/>
          </p:nvSpPr>
          <p:spPr>
            <a:xfrm>
              <a:off x="151281" y="1321504"/>
              <a:ext cx="5141267" cy="171628"/>
            </a:xfrm>
            <a:prstGeom prst="rect">
              <a:avLst/>
            </a:prstGeom>
            <a:noFill/>
          </p:spPr>
          <p:txBody>
            <a:bodyPr wrap="none" lIns="0" tIns="0" rIns="0" bIns="0" anchor="ctr" anchorCtr="1"/>
            <a:lstStyle/>
            <a:p>
              <a:pPr marL="0" marR="0" indent="0" algn="ctr">
                <a:lnSpc>
                  <a:spcPts val="1439"/>
                </a:lnSpc>
                <a:spcBef>
                  <a:spcPts val="0"/>
                </a:spcBef>
                <a:spcAft>
                  <a:spcPts val="0"/>
                </a:spcAft>
              </a:pPr>
              <a:r>
                <a:rPr sz="1439" b="1">
                  <a:solidFill>
                    <a:srgbClr val="000000">
                      <a:alpha val="100000"/>
                    </a:srgbClr>
                  </a:solidFill>
                  <a:cs typeface="Arial"/>
                </a:rPr>
                <a:t>Distribution of Funding Allocated</a:t>
              </a:r>
              <a:endParaRPr lang="en-US" sz="1439" b="1">
                <a:solidFill>
                  <a:srgbClr val="000000">
                    <a:alpha val="100000"/>
                  </a:srgbClr>
                </a:solidFill>
                <a:cs typeface="Arial"/>
              </a:endParaRPr>
            </a:p>
            <a:p>
              <a:pPr marL="0" marR="0" indent="0" algn="ctr">
                <a:lnSpc>
                  <a:spcPts val="1439"/>
                </a:lnSpc>
                <a:spcBef>
                  <a:spcPts val="0"/>
                </a:spcBef>
                <a:spcAft>
                  <a:spcPts val="0"/>
                </a:spcAft>
              </a:pPr>
              <a:r>
                <a:rPr sz="1439" b="1">
                  <a:solidFill>
                    <a:srgbClr val="000000">
                      <a:alpha val="100000"/>
                    </a:srgbClr>
                  </a:solidFill>
                  <a:cs typeface="Arial"/>
                </a:rPr>
                <a:t>in FY23 by Project Status</a:t>
              </a:r>
            </a:p>
          </p:txBody>
        </p:sp>
      </p:grpSp>
      <p:grpSp>
        <p:nvGrpSpPr>
          <p:cNvPr id="9" name="Group 8">
            <a:extLst>
              <a:ext uri="{FF2B5EF4-FFF2-40B4-BE49-F238E27FC236}">
                <a16:creationId xmlns:a16="http://schemas.microsoft.com/office/drawing/2014/main" id="{009BDF48-1878-FEC1-8381-C03D8B16302D}"/>
              </a:ext>
            </a:extLst>
          </p:cNvPr>
          <p:cNvGrpSpPr/>
          <p:nvPr/>
        </p:nvGrpSpPr>
        <p:grpSpPr>
          <a:xfrm>
            <a:off x="3377946" y="2524723"/>
            <a:ext cx="5070455" cy="3444331"/>
            <a:chOff x="186688" y="1321504"/>
            <a:chExt cx="5070455" cy="3444331"/>
          </a:xfrm>
        </p:grpSpPr>
        <p:sp>
          <p:nvSpPr>
            <p:cNvPr id="13" name="pg4">
              <a:extLst>
                <a:ext uri="{FF2B5EF4-FFF2-40B4-BE49-F238E27FC236}">
                  <a16:creationId xmlns:a16="http://schemas.microsoft.com/office/drawing/2014/main" id="{C22CB493-061E-ED20-4204-352D67D96F1F}"/>
                </a:ext>
              </a:extLst>
            </p:cNvPr>
            <p:cNvSpPr/>
            <p:nvPr/>
          </p:nvSpPr>
          <p:spPr>
            <a:xfrm>
              <a:off x="1842647" y="1873880"/>
              <a:ext cx="2325175" cy="2891955"/>
            </a:xfrm>
            <a:custGeom>
              <a:avLst/>
              <a:gdLst/>
              <a:ahLst/>
              <a:cxnLst/>
              <a:rect l="0" t="0" r="0" b="0"/>
              <a:pathLst>
                <a:path w="2325175" h="2891955">
                  <a:moveTo>
                    <a:pt x="879268" y="1446012"/>
                  </a:moveTo>
                  <a:lnTo>
                    <a:pt x="848948" y="1485597"/>
                  </a:lnTo>
                  <a:lnTo>
                    <a:pt x="818629" y="1525182"/>
                  </a:lnTo>
                  <a:lnTo>
                    <a:pt x="788309" y="1564768"/>
                  </a:lnTo>
                  <a:lnTo>
                    <a:pt x="757990" y="1604353"/>
                  </a:lnTo>
                  <a:lnTo>
                    <a:pt x="727670" y="1643938"/>
                  </a:lnTo>
                  <a:lnTo>
                    <a:pt x="697350" y="1683523"/>
                  </a:lnTo>
                  <a:lnTo>
                    <a:pt x="667031" y="1723109"/>
                  </a:lnTo>
                  <a:lnTo>
                    <a:pt x="636711" y="1762694"/>
                  </a:lnTo>
                  <a:lnTo>
                    <a:pt x="606392" y="1802279"/>
                  </a:lnTo>
                  <a:lnTo>
                    <a:pt x="576072" y="1841864"/>
                  </a:lnTo>
                  <a:lnTo>
                    <a:pt x="545752" y="1881450"/>
                  </a:lnTo>
                  <a:lnTo>
                    <a:pt x="515433" y="1921035"/>
                  </a:lnTo>
                  <a:lnTo>
                    <a:pt x="485113" y="1960620"/>
                  </a:lnTo>
                  <a:lnTo>
                    <a:pt x="454794" y="2000205"/>
                  </a:lnTo>
                  <a:lnTo>
                    <a:pt x="424474" y="2039790"/>
                  </a:lnTo>
                  <a:lnTo>
                    <a:pt x="394154" y="2079376"/>
                  </a:lnTo>
                  <a:lnTo>
                    <a:pt x="363835" y="2118961"/>
                  </a:lnTo>
                  <a:lnTo>
                    <a:pt x="333515" y="2158546"/>
                  </a:lnTo>
                  <a:lnTo>
                    <a:pt x="303196" y="2198131"/>
                  </a:lnTo>
                  <a:lnTo>
                    <a:pt x="272876" y="2237717"/>
                  </a:lnTo>
                  <a:lnTo>
                    <a:pt x="242556" y="2277302"/>
                  </a:lnTo>
                  <a:lnTo>
                    <a:pt x="212237" y="2316887"/>
                  </a:lnTo>
                  <a:lnTo>
                    <a:pt x="181917" y="2356472"/>
                  </a:lnTo>
                  <a:lnTo>
                    <a:pt x="151598" y="2396058"/>
                  </a:lnTo>
                  <a:lnTo>
                    <a:pt x="121278" y="2435643"/>
                  </a:lnTo>
                  <a:lnTo>
                    <a:pt x="90958" y="2475228"/>
                  </a:lnTo>
                  <a:lnTo>
                    <a:pt x="60639" y="2514813"/>
                  </a:lnTo>
                  <a:lnTo>
                    <a:pt x="30319" y="2554398"/>
                  </a:lnTo>
                  <a:lnTo>
                    <a:pt x="0" y="2593984"/>
                  </a:lnTo>
                  <a:lnTo>
                    <a:pt x="39397" y="2623114"/>
                  </a:lnTo>
                  <a:lnTo>
                    <a:pt x="79758" y="2650892"/>
                  </a:lnTo>
                  <a:lnTo>
                    <a:pt x="121038" y="2677287"/>
                  </a:lnTo>
                  <a:lnTo>
                    <a:pt x="163188" y="2702269"/>
                  </a:lnTo>
                  <a:lnTo>
                    <a:pt x="206160" y="2725808"/>
                  </a:lnTo>
                  <a:lnTo>
                    <a:pt x="249905" y="2747878"/>
                  </a:lnTo>
                  <a:lnTo>
                    <a:pt x="294373" y="2768453"/>
                  </a:lnTo>
                  <a:lnTo>
                    <a:pt x="339512" y="2787510"/>
                  </a:lnTo>
                  <a:lnTo>
                    <a:pt x="385271" y="2805026"/>
                  </a:lnTo>
                  <a:lnTo>
                    <a:pt x="431597" y="2820982"/>
                  </a:lnTo>
                  <a:lnTo>
                    <a:pt x="478437" y="2835360"/>
                  </a:lnTo>
                  <a:lnTo>
                    <a:pt x="525737" y="2848142"/>
                  </a:lnTo>
                  <a:lnTo>
                    <a:pt x="573444" y="2859314"/>
                  </a:lnTo>
                  <a:lnTo>
                    <a:pt x="621501" y="2868864"/>
                  </a:lnTo>
                  <a:lnTo>
                    <a:pt x="669854" y="2876780"/>
                  </a:lnTo>
                  <a:lnTo>
                    <a:pt x="718448" y="2883054"/>
                  </a:lnTo>
                  <a:lnTo>
                    <a:pt x="767226" y="2887677"/>
                  </a:lnTo>
                  <a:lnTo>
                    <a:pt x="816133" y="2890646"/>
                  </a:lnTo>
                  <a:lnTo>
                    <a:pt x="865113" y="2891955"/>
                  </a:lnTo>
                  <a:lnTo>
                    <a:pt x="914109" y="2891605"/>
                  </a:lnTo>
                  <a:lnTo>
                    <a:pt x="963064" y="2889594"/>
                  </a:lnTo>
                  <a:lnTo>
                    <a:pt x="1011924" y="2885927"/>
                  </a:lnTo>
                  <a:lnTo>
                    <a:pt x="1060631" y="2880606"/>
                  </a:lnTo>
                  <a:lnTo>
                    <a:pt x="1109130" y="2873638"/>
                  </a:lnTo>
                  <a:lnTo>
                    <a:pt x="1157365" y="2865031"/>
                  </a:lnTo>
                  <a:lnTo>
                    <a:pt x="1205281" y="2854794"/>
                  </a:lnTo>
                  <a:lnTo>
                    <a:pt x="1252822" y="2842940"/>
                  </a:lnTo>
                  <a:lnTo>
                    <a:pt x="1299935" y="2829483"/>
                  </a:lnTo>
                  <a:lnTo>
                    <a:pt x="1346564" y="2814437"/>
                  </a:lnTo>
                  <a:lnTo>
                    <a:pt x="1392658" y="2797819"/>
                  </a:lnTo>
                  <a:lnTo>
                    <a:pt x="1438161" y="2779650"/>
                  </a:lnTo>
                  <a:lnTo>
                    <a:pt x="1483023" y="2759949"/>
                  </a:lnTo>
                  <a:lnTo>
                    <a:pt x="1527192" y="2738740"/>
                  </a:lnTo>
                  <a:lnTo>
                    <a:pt x="1570617" y="2716047"/>
                  </a:lnTo>
                  <a:lnTo>
                    <a:pt x="1613248" y="2691896"/>
                  </a:lnTo>
                  <a:lnTo>
                    <a:pt x="1655036" y="2666314"/>
                  </a:lnTo>
                  <a:lnTo>
                    <a:pt x="1695934" y="2639330"/>
                  </a:lnTo>
                  <a:lnTo>
                    <a:pt x="1735894" y="2610977"/>
                  </a:lnTo>
                  <a:lnTo>
                    <a:pt x="1774870" y="2581287"/>
                  </a:lnTo>
                  <a:lnTo>
                    <a:pt x="1812818" y="2550292"/>
                  </a:lnTo>
                  <a:lnTo>
                    <a:pt x="1849695" y="2518030"/>
                  </a:lnTo>
                  <a:lnTo>
                    <a:pt x="1885457" y="2484538"/>
                  </a:lnTo>
                  <a:lnTo>
                    <a:pt x="1920064" y="2449852"/>
                  </a:lnTo>
                  <a:lnTo>
                    <a:pt x="1953476" y="2414015"/>
                  </a:lnTo>
                  <a:lnTo>
                    <a:pt x="1985655" y="2377066"/>
                  </a:lnTo>
                  <a:lnTo>
                    <a:pt x="2016563" y="2339047"/>
                  </a:lnTo>
                  <a:lnTo>
                    <a:pt x="2046165" y="2300004"/>
                  </a:lnTo>
                  <a:lnTo>
                    <a:pt x="2074428" y="2259980"/>
                  </a:lnTo>
                  <a:lnTo>
                    <a:pt x="2101319" y="2219021"/>
                  </a:lnTo>
                  <a:lnTo>
                    <a:pt x="2126806" y="2177175"/>
                  </a:lnTo>
                  <a:lnTo>
                    <a:pt x="2150862" y="2134490"/>
                  </a:lnTo>
                  <a:lnTo>
                    <a:pt x="2173457" y="2091014"/>
                  </a:lnTo>
                  <a:lnTo>
                    <a:pt x="2194566" y="2046797"/>
                  </a:lnTo>
                  <a:lnTo>
                    <a:pt x="2214165" y="2001891"/>
                  </a:lnTo>
                  <a:lnTo>
                    <a:pt x="2232232" y="1956346"/>
                  </a:lnTo>
                  <a:lnTo>
                    <a:pt x="2248745" y="1910216"/>
                  </a:lnTo>
                  <a:lnTo>
                    <a:pt x="2263686" y="1863552"/>
                  </a:lnTo>
                  <a:lnTo>
                    <a:pt x="2277037" y="1816410"/>
                  </a:lnTo>
                  <a:lnTo>
                    <a:pt x="2288783" y="1768842"/>
                  </a:lnTo>
                  <a:lnTo>
                    <a:pt x="2298911" y="1720903"/>
                  </a:lnTo>
                  <a:lnTo>
                    <a:pt x="2307409" y="1672648"/>
                  </a:lnTo>
                  <a:lnTo>
                    <a:pt x="2314268" y="1624134"/>
                  </a:lnTo>
                  <a:lnTo>
                    <a:pt x="2319479" y="1575415"/>
                  </a:lnTo>
                  <a:lnTo>
                    <a:pt x="2323036" y="1526547"/>
                  </a:lnTo>
                  <a:lnTo>
                    <a:pt x="2324936" y="1477587"/>
                  </a:lnTo>
                  <a:lnTo>
                    <a:pt x="2325175" y="1428590"/>
                  </a:lnTo>
                  <a:lnTo>
                    <a:pt x="2323755" y="1379614"/>
                  </a:lnTo>
                  <a:lnTo>
                    <a:pt x="2320676" y="1330714"/>
                  </a:lnTo>
                  <a:lnTo>
                    <a:pt x="2315943" y="1281946"/>
                  </a:lnTo>
                  <a:lnTo>
                    <a:pt x="2309560" y="1233367"/>
                  </a:lnTo>
                  <a:lnTo>
                    <a:pt x="2301534" y="1185031"/>
                  </a:lnTo>
                  <a:lnTo>
                    <a:pt x="2291876" y="1136996"/>
                  </a:lnTo>
                  <a:lnTo>
                    <a:pt x="2280596" y="1089315"/>
                  </a:lnTo>
                  <a:lnTo>
                    <a:pt x="2267707" y="1042044"/>
                  </a:lnTo>
                  <a:lnTo>
                    <a:pt x="2253223" y="995236"/>
                  </a:lnTo>
                  <a:lnTo>
                    <a:pt x="2237163" y="948946"/>
                  </a:lnTo>
                  <a:lnTo>
                    <a:pt x="2219543" y="903227"/>
                  </a:lnTo>
                  <a:lnTo>
                    <a:pt x="2200384" y="858131"/>
                  </a:lnTo>
                  <a:lnTo>
                    <a:pt x="2179709" y="813710"/>
                  </a:lnTo>
                  <a:lnTo>
                    <a:pt x="2157540" y="770015"/>
                  </a:lnTo>
                  <a:lnTo>
                    <a:pt x="2133904" y="727096"/>
                  </a:lnTo>
                  <a:lnTo>
                    <a:pt x="2108827" y="685002"/>
                  </a:lnTo>
                  <a:lnTo>
                    <a:pt x="2082339" y="643783"/>
                  </a:lnTo>
                  <a:lnTo>
                    <a:pt x="2054469" y="603484"/>
                  </a:lnTo>
                  <a:lnTo>
                    <a:pt x="2025250" y="564152"/>
                  </a:lnTo>
                  <a:lnTo>
                    <a:pt x="1994716" y="525834"/>
                  </a:lnTo>
                  <a:lnTo>
                    <a:pt x="1962900" y="488571"/>
                  </a:lnTo>
                  <a:lnTo>
                    <a:pt x="1929841" y="452408"/>
                  </a:lnTo>
                  <a:lnTo>
                    <a:pt x="1895575" y="417386"/>
                  </a:lnTo>
                  <a:lnTo>
                    <a:pt x="1860142" y="383544"/>
                  </a:lnTo>
                  <a:lnTo>
                    <a:pt x="1823584" y="350923"/>
                  </a:lnTo>
                  <a:lnTo>
                    <a:pt x="1785941" y="319559"/>
                  </a:lnTo>
                  <a:lnTo>
                    <a:pt x="1747257" y="289488"/>
                  </a:lnTo>
                  <a:lnTo>
                    <a:pt x="1707576" y="260745"/>
                  </a:lnTo>
                  <a:lnTo>
                    <a:pt x="1666945" y="233363"/>
                  </a:lnTo>
                  <a:lnTo>
                    <a:pt x="1625409" y="207373"/>
                  </a:lnTo>
                  <a:lnTo>
                    <a:pt x="1583016" y="182805"/>
                  </a:lnTo>
                  <a:lnTo>
                    <a:pt x="1539815" y="159688"/>
                  </a:lnTo>
                  <a:lnTo>
                    <a:pt x="1495856" y="138048"/>
                  </a:lnTo>
                  <a:lnTo>
                    <a:pt x="1451189" y="117909"/>
                  </a:lnTo>
                  <a:lnTo>
                    <a:pt x="1405866" y="99295"/>
                  </a:lnTo>
                  <a:lnTo>
                    <a:pt x="1359938" y="82227"/>
                  </a:lnTo>
                  <a:lnTo>
                    <a:pt x="1313458" y="66725"/>
                  </a:lnTo>
                  <a:lnTo>
                    <a:pt x="1266479" y="52807"/>
                  </a:lnTo>
                  <a:lnTo>
                    <a:pt x="1219056" y="40489"/>
                  </a:lnTo>
                  <a:lnTo>
                    <a:pt x="1171243" y="29784"/>
                  </a:lnTo>
                  <a:lnTo>
                    <a:pt x="1123094" y="20705"/>
                  </a:lnTo>
                  <a:lnTo>
                    <a:pt x="1074666" y="13262"/>
                  </a:lnTo>
                  <a:lnTo>
                    <a:pt x="1026013" y="7465"/>
                  </a:lnTo>
                  <a:lnTo>
                    <a:pt x="977192" y="3319"/>
                  </a:lnTo>
                  <a:lnTo>
                    <a:pt x="928258" y="830"/>
                  </a:lnTo>
                  <a:lnTo>
                    <a:pt x="879268" y="0"/>
                  </a:lnTo>
                  <a:lnTo>
                    <a:pt x="879268" y="49862"/>
                  </a:lnTo>
                  <a:lnTo>
                    <a:pt x="879268" y="99724"/>
                  </a:lnTo>
                  <a:lnTo>
                    <a:pt x="879268" y="149587"/>
                  </a:lnTo>
                  <a:lnTo>
                    <a:pt x="879268" y="199449"/>
                  </a:lnTo>
                  <a:lnTo>
                    <a:pt x="879268" y="249312"/>
                  </a:lnTo>
                  <a:lnTo>
                    <a:pt x="879268" y="299174"/>
                  </a:lnTo>
                  <a:lnTo>
                    <a:pt x="879268" y="349037"/>
                  </a:lnTo>
                  <a:lnTo>
                    <a:pt x="879268" y="398899"/>
                  </a:lnTo>
                  <a:lnTo>
                    <a:pt x="879268" y="448762"/>
                  </a:lnTo>
                  <a:lnTo>
                    <a:pt x="879268" y="498624"/>
                  </a:lnTo>
                  <a:lnTo>
                    <a:pt x="879268" y="548487"/>
                  </a:lnTo>
                  <a:lnTo>
                    <a:pt x="879268" y="598349"/>
                  </a:lnTo>
                  <a:lnTo>
                    <a:pt x="879268" y="648212"/>
                  </a:lnTo>
                  <a:lnTo>
                    <a:pt x="879268" y="698074"/>
                  </a:lnTo>
                  <a:lnTo>
                    <a:pt x="879268" y="747937"/>
                  </a:lnTo>
                  <a:lnTo>
                    <a:pt x="879268" y="797799"/>
                  </a:lnTo>
                  <a:lnTo>
                    <a:pt x="879268" y="847662"/>
                  </a:lnTo>
                  <a:lnTo>
                    <a:pt x="879268" y="897524"/>
                  </a:lnTo>
                  <a:lnTo>
                    <a:pt x="879268" y="947387"/>
                  </a:lnTo>
                  <a:lnTo>
                    <a:pt x="879268" y="997249"/>
                  </a:lnTo>
                  <a:lnTo>
                    <a:pt x="879268" y="1047112"/>
                  </a:lnTo>
                  <a:lnTo>
                    <a:pt x="879268" y="1096974"/>
                  </a:lnTo>
                  <a:lnTo>
                    <a:pt x="879268" y="1146837"/>
                  </a:lnTo>
                  <a:lnTo>
                    <a:pt x="879268" y="1196699"/>
                  </a:lnTo>
                  <a:lnTo>
                    <a:pt x="879268" y="1246562"/>
                  </a:lnTo>
                  <a:lnTo>
                    <a:pt x="879268" y="1296424"/>
                  </a:lnTo>
                  <a:lnTo>
                    <a:pt x="879268" y="1346287"/>
                  </a:lnTo>
                  <a:lnTo>
                    <a:pt x="879268" y="1396149"/>
                  </a:lnTo>
                  <a:close/>
                </a:path>
              </a:pathLst>
            </a:custGeom>
            <a:solidFill>
              <a:srgbClr val="4472C4">
                <a:alpha val="100000"/>
              </a:srgbClr>
            </a:solidFill>
          </p:spPr>
          <p:txBody>
            <a:bodyPr/>
            <a:lstStyle/>
            <a:p>
              <a:endParaRPr/>
            </a:p>
          </p:txBody>
        </p:sp>
        <p:sp>
          <p:nvSpPr>
            <p:cNvPr id="14" name="pg5">
              <a:extLst>
                <a:ext uri="{FF2B5EF4-FFF2-40B4-BE49-F238E27FC236}">
                  <a16:creationId xmlns:a16="http://schemas.microsoft.com/office/drawing/2014/main" id="{B40AFFF5-4CCC-B25B-65AF-78F741FFA5C1}"/>
                </a:ext>
              </a:extLst>
            </p:cNvPr>
            <p:cNvSpPr/>
            <p:nvPr/>
          </p:nvSpPr>
          <p:spPr>
            <a:xfrm>
              <a:off x="1275909" y="1873880"/>
              <a:ext cx="1446005" cy="2593984"/>
            </a:xfrm>
            <a:custGeom>
              <a:avLst/>
              <a:gdLst/>
              <a:ahLst/>
              <a:cxnLst/>
              <a:rect l="0" t="0" r="0" b="0"/>
              <a:pathLst>
                <a:path w="1446005" h="2593984">
                  <a:moveTo>
                    <a:pt x="1446005" y="1446012"/>
                  </a:moveTo>
                  <a:lnTo>
                    <a:pt x="1446005" y="1396149"/>
                  </a:lnTo>
                  <a:lnTo>
                    <a:pt x="1446005" y="1346287"/>
                  </a:lnTo>
                  <a:lnTo>
                    <a:pt x="1446005" y="1296424"/>
                  </a:lnTo>
                  <a:lnTo>
                    <a:pt x="1446005" y="1246562"/>
                  </a:lnTo>
                  <a:lnTo>
                    <a:pt x="1446005" y="1196699"/>
                  </a:lnTo>
                  <a:lnTo>
                    <a:pt x="1446005" y="1146837"/>
                  </a:lnTo>
                  <a:lnTo>
                    <a:pt x="1446005" y="1096974"/>
                  </a:lnTo>
                  <a:lnTo>
                    <a:pt x="1446005" y="1047112"/>
                  </a:lnTo>
                  <a:lnTo>
                    <a:pt x="1446005" y="997249"/>
                  </a:lnTo>
                  <a:lnTo>
                    <a:pt x="1446005" y="947387"/>
                  </a:lnTo>
                  <a:lnTo>
                    <a:pt x="1446005" y="897524"/>
                  </a:lnTo>
                  <a:lnTo>
                    <a:pt x="1446005" y="847662"/>
                  </a:lnTo>
                  <a:lnTo>
                    <a:pt x="1446005" y="797799"/>
                  </a:lnTo>
                  <a:lnTo>
                    <a:pt x="1446005" y="747937"/>
                  </a:lnTo>
                  <a:lnTo>
                    <a:pt x="1446005" y="698074"/>
                  </a:lnTo>
                  <a:lnTo>
                    <a:pt x="1446005" y="648212"/>
                  </a:lnTo>
                  <a:lnTo>
                    <a:pt x="1446005" y="598349"/>
                  </a:lnTo>
                  <a:lnTo>
                    <a:pt x="1446005" y="548487"/>
                  </a:lnTo>
                  <a:lnTo>
                    <a:pt x="1446005" y="498624"/>
                  </a:lnTo>
                  <a:lnTo>
                    <a:pt x="1446005" y="448762"/>
                  </a:lnTo>
                  <a:lnTo>
                    <a:pt x="1446005" y="398899"/>
                  </a:lnTo>
                  <a:lnTo>
                    <a:pt x="1446005" y="349037"/>
                  </a:lnTo>
                  <a:lnTo>
                    <a:pt x="1446005" y="299174"/>
                  </a:lnTo>
                  <a:lnTo>
                    <a:pt x="1446005" y="249312"/>
                  </a:lnTo>
                  <a:lnTo>
                    <a:pt x="1446005" y="199449"/>
                  </a:lnTo>
                  <a:lnTo>
                    <a:pt x="1446005" y="149587"/>
                  </a:lnTo>
                  <a:lnTo>
                    <a:pt x="1446005" y="99724"/>
                  </a:lnTo>
                  <a:lnTo>
                    <a:pt x="1446005" y="49862"/>
                  </a:lnTo>
                  <a:lnTo>
                    <a:pt x="1446005" y="0"/>
                  </a:lnTo>
                  <a:lnTo>
                    <a:pt x="1396732" y="839"/>
                  </a:lnTo>
                  <a:lnTo>
                    <a:pt x="1347516" y="3357"/>
                  </a:lnTo>
                  <a:lnTo>
                    <a:pt x="1298415" y="7551"/>
                  </a:lnTo>
                  <a:lnTo>
                    <a:pt x="1249484" y="13416"/>
                  </a:lnTo>
                  <a:lnTo>
                    <a:pt x="1200783" y="20944"/>
                  </a:lnTo>
                  <a:lnTo>
                    <a:pt x="1152365" y="30128"/>
                  </a:lnTo>
                  <a:lnTo>
                    <a:pt x="1104289" y="40956"/>
                  </a:lnTo>
                  <a:lnTo>
                    <a:pt x="1056610" y="53416"/>
                  </a:lnTo>
                  <a:lnTo>
                    <a:pt x="1009383" y="67493"/>
                  </a:lnTo>
                  <a:lnTo>
                    <a:pt x="962664" y="83172"/>
                  </a:lnTo>
                  <a:lnTo>
                    <a:pt x="916505" y="100433"/>
                  </a:lnTo>
                  <a:lnTo>
                    <a:pt x="870962" y="119258"/>
                  </a:lnTo>
                  <a:lnTo>
                    <a:pt x="826086" y="139623"/>
                  </a:lnTo>
                  <a:lnTo>
                    <a:pt x="781931" y="161505"/>
                  </a:lnTo>
                  <a:lnTo>
                    <a:pt x="738547" y="184880"/>
                  </a:lnTo>
                  <a:lnTo>
                    <a:pt x="695984" y="209719"/>
                  </a:lnTo>
                  <a:lnTo>
                    <a:pt x="654293" y="235994"/>
                  </a:lnTo>
                  <a:lnTo>
                    <a:pt x="613521" y="263675"/>
                  </a:lnTo>
                  <a:lnTo>
                    <a:pt x="573716" y="292728"/>
                  </a:lnTo>
                  <a:lnTo>
                    <a:pt x="534924" y="323121"/>
                  </a:lnTo>
                  <a:lnTo>
                    <a:pt x="497190" y="354819"/>
                  </a:lnTo>
                  <a:lnTo>
                    <a:pt x="460559" y="387784"/>
                  </a:lnTo>
                  <a:lnTo>
                    <a:pt x="425072" y="421977"/>
                  </a:lnTo>
                  <a:lnTo>
                    <a:pt x="390770" y="457361"/>
                  </a:lnTo>
                  <a:lnTo>
                    <a:pt x="357695" y="493892"/>
                  </a:lnTo>
                  <a:lnTo>
                    <a:pt x="325883" y="531530"/>
                  </a:lnTo>
                  <a:lnTo>
                    <a:pt x="295372" y="570229"/>
                  </a:lnTo>
                  <a:lnTo>
                    <a:pt x="266198" y="609946"/>
                  </a:lnTo>
                  <a:lnTo>
                    <a:pt x="238394" y="650633"/>
                  </a:lnTo>
                  <a:lnTo>
                    <a:pt x="211993" y="692245"/>
                  </a:lnTo>
                  <a:lnTo>
                    <a:pt x="187024" y="734732"/>
                  </a:lnTo>
                  <a:lnTo>
                    <a:pt x="163519" y="778045"/>
                  </a:lnTo>
                  <a:lnTo>
                    <a:pt x="141502" y="822134"/>
                  </a:lnTo>
                  <a:lnTo>
                    <a:pt x="121001" y="866947"/>
                  </a:lnTo>
                  <a:lnTo>
                    <a:pt x="102039" y="912434"/>
                  </a:lnTo>
                  <a:lnTo>
                    <a:pt x="84637" y="958539"/>
                  </a:lnTo>
                  <a:lnTo>
                    <a:pt x="68817" y="1005211"/>
                  </a:lnTo>
                  <a:lnTo>
                    <a:pt x="54597" y="1052395"/>
                  </a:lnTo>
                  <a:lnTo>
                    <a:pt x="41992" y="1100037"/>
                  </a:lnTo>
                  <a:lnTo>
                    <a:pt x="31018" y="1148079"/>
                  </a:lnTo>
                  <a:lnTo>
                    <a:pt x="21688" y="1196469"/>
                  </a:lnTo>
                  <a:lnTo>
                    <a:pt x="14012" y="1245147"/>
                  </a:lnTo>
                  <a:lnTo>
                    <a:pt x="7999" y="1294060"/>
                  </a:lnTo>
                  <a:lnTo>
                    <a:pt x="3656" y="1343148"/>
                  </a:lnTo>
                  <a:lnTo>
                    <a:pt x="989" y="1392356"/>
                  </a:lnTo>
                  <a:lnTo>
                    <a:pt x="0" y="1441627"/>
                  </a:lnTo>
                  <a:lnTo>
                    <a:pt x="690" y="1490902"/>
                  </a:lnTo>
                  <a:lnTo>
                    <a:pt x="3059" y="1540126"/>
                  </a:lnTo>
                  <a:lnTo>
                    <a:pt x="7104" y="1589240"/>
                  </a:lnTo>
                  <a:lnTo>
                    <a:pt x="12820" y="1638187"/>
                  </a:lnTo>
                  <a:lnTo>
                    <a:pt x="20201" y="1686912"/>
                  </a:lnTo>
                  <a:lnTo>
                    <a:pt x="29237" y="1735357"/>
                  </a:lnTo>
                  <a:lnTo>
                    <a:pt x="39919" y="1783465"/>
                  </a:lnTo>
                  <a:lnTo>
                    <a:pt x="52235" y="1831182"/>
                  </a:lnTo>
                  <a:lnTo>
                    <a:pt x="66169" y="1878451"/>
                  </a:lnTo>
                  <a:lnTo>
                    <a:pt x="81706" y="1925218"/>
                  </a:lnTo>
                  <a:lnTo>
                    <a:pt x="98827" y="1971429"/>
                  </a:lnTo>
                  <a:lnTo>
                    <a:pt x="117513" y="2017029"/>
                  </a:lnTo>
                  <a:lnTo>
                    <a:pt x="137742" y="2061966"/>
                  </a:lnTo>
                  <a:lnTo>
                    <a:pt x="159491" y="2106188"/>
                  </a:lnTo>
                  <a:lnTo>
                    <a:pt x="182733" y="2149643"/>
                  </a:lnTo>
                  <a:lnTo>
                    <a:pt x="207443" y="2192280"/>
                  </a:lnTo>
                  <a:lnTo>
                    <a:pt x="233592" y="2234051"/>
                  </a:lnTo>
                  <a:lnTo>
                    <a:pt x="261149" y="2274907"/>
                  </a:lnTo>
                  <a:lnTo>
                    <a:pt x="290082" y="2314800"/>
                  </a:lnTo>
                  <a:lnTo>
                    <a:pt x="320357" y="2353684"/>
                  </a:lnTo>
                  <a:lnTo>
                    <a:pt x="351940" y="2391513"/>
                  </a:lnTo>
                  <a:lnTo>
                    <a:pt x="384793" y="2428245"/>
                  </a:lnTo>
                  <a:lnTo>
                    <a:pt x="418879" y="2463835"/>
                  </a:lnTo>
                  <a:lnTo>
                    <a:pt x="454158" y="2498244"/>
                  </a:lnTo>
                  <a:lnTo>
                    <a:pt x="490589" y="2531430"/>
                  </a:lnTo>
                  <a:lnTo>
                    <a:pt x="528130" y="2563356"/>
                  </a:lnTo>
                  <a:lnTo>
                    <a:pt x="566737" y="2593984"/>
                  </a:lnTo>
                  <a:lnTo>
                    <a:pt x="597056" y="2554398"/>
                  </a:lnTo>
                  <a:lnTo>
                    <a:pt x="627376" y="2514813"/>
                  </a:lnTo>
                  <a:lnTo>
                    <a:pt x="657696" y="2475228"/>
                  </a:lnTo>
                  <a:lnTo>
                    <a:pt x="688015" y="2435643"/>
                  </a:lnTo>
                  <a:lnTo>
                    <a:pt x="718335" y="2396058"/>
                  </a:lnTo>
                  <a:lnTo>
                    <a:pt x="748654" y="2356472"/>
                  </a:lnTo>
                  <a:lnTo>
                    <a:pt x="778974" y="2316887"/>
                  </a:lnTo>
                  <a:lnTo>
                    <a:pt x="809294" y="2277302"/>
                  </a:lnTo>
                  <a:lnTo>
                    <a:pt x="839613" y="2237717"/>
                  </a:lnTo>
                  <a:lnTo>
                    <a:pt x="869933" y="2198131"/>
                  </a:lnTo>
                  <a:lnTo>
                    <a:pt x="900252" y="2158546"/>
                  </a:lnTo>
                  <a:lnTo>
                    <a:pt x="930572" y="2118961"/>
                  </a:lnTo>
                  <a:lnTo>
                    <a:pt x="960892" y="2079376"/>
                  </a:lnTo>
                  <a:lnTo>
                    <a:pt x="991211" y="2039790"/>
                  </a:lnTo>
                  <a:lnTo>
                    <a:pt x="1021531" y="2000205"/>
                  </a:lnTo>
                  <a:lnTo>
                    <a:pt x="1051851" y="1960620"/>
                  </a:lnTo>
                  <a:lnTo>
                    <a:pt x="1082170" y="1921035"/>
                  </a:lnTo>
                  <a:lnTo>
                    <a:pt x="1112490" y="1881450"/>
                  </a:lnTo>
                  <a:lnTo>
                    <a:pt x="1142809" y="1841864"/>
                  </a:lnTo>
                  <a:lnTo>
                    <a:pt x="1173129" y="1802279"/>
                  </a:lnTo>
                  <a:lnTo>
                    <a:pt x="1203449" y="1762694"/>
                  </a:lnTo>
                  <a:lnTo>
                    <a:pt x="1233768" y="1723109"/>
                  </a:lnTo>
                  <a:lnTo>
                    <a:pt x="1264088" y="1683523"/>
                  </a:lnTo>
                  <a:lnTo>
                    <a:pt x="1294407" y="1643938"/>
                  </a:lnTo>
                  <a:lnTo>
                    <a:pt x="1324727" y="1604353"/>
                  </a:lnTo>
                  <a:lnTo>
                    <a:pt x="1355047" y="1564768"/>
                  </a:lnTo>
                  <a:lnTo>
                    <a:pt x="1385366" y="1525182"/>
                  </a:lnTo>
                  <a:lnTo>
                    <a:pt x="1415686" y="1485597"/>
                  </a:lnTo>
                  <a:close/>
                </a:path>
              </a:pathLst>
            </a:custGeom>
            <a:solidFill>
              <a:srgbClr val="8FAADC">
                <a:alpha val="100000"/>
              </a:srgbClr>
            </a:solidFill>
          </p:spPr>
          <p:txBody>
            <a:bodyPr/>
            <a:lstStyle/>
            <a:p>
              <a:endParaRPr/>
            </a:p>
          </p:txBody>
        </p:sp>
        <p:sp>
          <p:nvSpPr>
            <p:cNvPr id="15" name="pg6">
              <a:extLst>
                <a:ext uri="{FF2B5EF4-FFF2-40B4-BE49-F238E27FC236}">
                  <a16:creationId xmlns:a16="http://schemas.microsoft.com/office/drawing/2014/main" id="{C4020EA3-FC1A-7931-3295-6EC22712887E}"/>
                </a:ext>
              </a:extLst>
            </p:cNvPr>
            <p:cNvSpPr/>
            <p:nvPr/>
          </p:nvSpPr>
          <p:spPr>
            <a:xfrm>
              <a:off x="3220627" y="3355147"/>
              <a:ext cx="372052" cy="393694"/>
            </a:xfrm>
            <a:custGeom>
              <a:avLst/>
              <a:gdLst/>
              <a:ahLst/>
              <a:cxnLst/>
              <a:rect l="0" t="0" r="0" b="0"/>
              <a:pathLst>
                <a:path w="372052" h="393694">
                  <a:moveTo>
                    <a:pt x="27431" y="393694"/>
                  </a:moveTo>
                  <a:lnTo>
                    <a:pt x="344620" y="393694"/>
                  </a:lnTo>
                  <a:lnTo>
                    <a:pt x="343516" y="393671"/>
                  </a:lnTo>
                  <a:lnTo>
                    <a:pt x="347927" y="393494"/>
                  </a:lnTo>
                  <a:lnTo>
                    <a:pt x="352253" y="392611"/>
                  </a:lnTo>
                  <a:lnTo>
                    <a:pt x="356380" y="391045"/>
                  </a:lnTo>
                  <a:lnTo>
                    <a:pt x="360204" y="388838"/>
                  </a:lnTo>
                  <a:lnTo>
                    <a:pt x="363623" y="386046"/>
                  </a:lnTo>
                  <a:lnTo>
                    <a:pt x="366551" y="382741"/>
                  </a:lnTo>
                  <a:lnTo>
                    <a:pt x="368910" y="379010"/>
                  </a:lnTo>
                  <a:lnTo>
                    <a:pt x="370641" y="374949"/>
                  </a:lnTo>
                  <a:lnTo>
                    <a:pt x="371697" y="370662"/>
                  </a:lnTo>
                  <a:lnTo>
                    <a:pt x="372052" y="366262"/>
                  </a:lnTo>
                  <a:lnTo>
                    <a:pt x="372052" y="27431"/>
                  </a:lnTo>
                  <a:lnTo>
                    <a:pt x="371697" y="23031"/>
                  </a:lnTo>
                  <a:lnTo>
                    <a:pt x="370641" y="18745"/>
                  </a:lnTo>
                  <a:lnTo>
                    <a:pt x="368910" y="14683"/>
                  </a:lnTo>
                  <a:lnTo>
                    <a:pt x="366551" y="10952"/>
                  </a:lnTo>
                  <a:lnTo>
                    <a:pt x="363623" y="7647"/>
                  </a:lnTo>
                  <a:lnTo>
                    <a:pt x="360204" y="4855"/>
                  </a:lnTo>
                  <a:lnTo>
                    <a:pt x="356380" y="2648"/>
                  </a:lnTo>
                  <a:lnTo>
                    <a:pt x="352253" y="1083"/>
                  </a:lnTo>
                  <a:lnTo>
                    <a:pt x="347927" y="200"/>
                  </a:lnTo>
                  <a:lnTo>
                    <a:pt x="344620" y="0"/>
                  </a:lnTo>
                  <a:lnTo>
                    <a:pt x="27431" y="0"/>
                  </a:lnTo>
                  <a:lnTo>
                    <a:pt x="30738" y="200"/>
                  </a:lnTo>
                  <a:lnTo>
                    <a:pt x="26327" y="22"/>
                  </a:lnTo>
                  <a:lnTo>
                    <a:pt x="21944" y="554"/>
                  </a:lnTo>
                  <a:lnTo>
                    <a:pt x="17704" y="1782"/>
                  </a:lnTo>
                  <a:lnTo>
                    <a:pt x="13716" y="3675"/>
                  </a:lnTo>
                  <a:lnTo>
                    <a:pt x="10082" y="6183"/>
                  </a:lnTo>
                  <a:lnTo>
                    <a:pt x="6898" y="9241"/>
                  </a:lnTo>
                  <a:lnTo>
                    <a:pt x="4246" y="12770"/>
                  </a:lnTo>
                  <a:lnTo>
                    <a:pt x="2195" y="16679"/>
                  </a:lnTo>
                  <a:lnTo>
                    <a:pt x="797" y="20867"/>
                  </a:lnTo>
                  <a:lnTo>
                    <a:pt x="88" y="25224"/>
                  </a:lnTo>
                  <a:lnTo>
                    <a:pt x="0" y="27431"/>
                  </a:lnTo>
                  <a:lnTo>
                    <a:pt x="0" y="366262"/>
                  </a:lnTo>
                  <a:lnTo>
                    <a:pt x="88" y="364054"/>
                  </a:lnTo>
                  <a:lnTo>
                    <a:pt x="88" y="368469"/>
                  </a:lnTo>
                  <a:lnTo>
                    <a:pt x="797" y="372827"/>
                  </a:lnTo>
                  <a:lnTo>
                    <a:pt x="2195" y="377014"/>
                  </a:lnTo>
                  <a:lnTo>
                    <a:pt x="4246" y="380923"/>
                  </a:lnTo>
                  <a:lnTo>
                    <a:pt x="6898" y="384452"/>
                  </a:lnTo>
                  <a:lnTo>
                    <a:pt x="10082" y="387511"/>
                  </a:lnTo>
                  <a:lnTo>
                    <a:pt x="13716" y="390019"/>
                  </a:lnTo>
                  <a:lnTo>
                    <a:pt x="17704" y="391911"/>
                  </a:lnTo>
                  <a:lnTo>
                    <a:pt x="21944" y="393139"/>
                  </a:lnTo>
                  <a:lnTo>
                    <a:pt x="26327" y="393671"/>
                  </a:lnTo>
                  <a:close/>
                </a:path>
              </a:pathLst>
            </a:custGeom>
            <a:solidFill>
              <a:srgbClr val="4472C4">
                <a:alpha val="100000"/>
              </a:srgbClr>
            </a:solidFill>
          </p:spPr>
          <p:txBody>
            <a:bodyPr/>
            <a:lstStyle/>
            <a:p>
              <a:endParaRPr/>
            </a:p>
          </p:txBody>
        </p:sp>
        <p:sp>
          <p:nvSpPr>
            <p:cNvPr id="16" name="tx7">
              <a:extLst>
                <a:ext uri="{FF2B5EF4-FFF2-40B4-BE49-F238E27FC236}">
                  <a16:creationId xmlns:a16="http://schemas.microsoft.com/office/drawing/2014/main" id="{F0D990A7-21E8-498B-5299-ADA0076E8628}"/>
                </a:ext>
              </a:extLst>
            </p:cNvPr>
            <p:cNvSpPr/>
            <p:nvPr/>
          </p:nvSpPr>
          <p:spPr>
            <a:xfrm>
              <a:off x="3328679" y="3398745"/>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FFFFFF">
                      <a:alpha val="100000"/>
                    </a:srgbClr>
                  </a:solidFill>
                  <a:cs typeface="Arial"/>
                </a:rPr>
                <a:t>90</a:t>
              </a:r>
            </a:p>
          </p:txBody>
        </p:sp>
        <p:sp>
          <p:nvSpPr>
            <p:cNvPr id="17" name="tx8">
              <a:extLst>
                <a:ext uri="{FF2B5EF4-FFF2-40B4-BE49-F238E27FC236}">
                  <a16:creationId xmlns:a16="http://schemas.microsoft.com/office/drawing/2014/main" id="{6A96E5CE-F35E-C6BA-BDAE-1D51A0FB13AE}"/>
                </a:ext>
              </a:extLst>
            </p:cNvPr>
            <p:cNvSpPr/>
            <p:nvPr/>
          </p:nvSpPr>
          <p:spPr>
            <a:xfrm>
              <a:off x="3266347" y="3597352"/>
              <a:ext cx="280612"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FFFFFF">
                      <a:alpha val="100000"/>
                    </a:srgbClr>
                  </a:solidFill>
                  <a:cs typeface="Arial"/>
                </a:rPr>
                <a:t>60%</a:t>
              </a:r>
            </a:p>
          </p:txBody>
        </p:sp>
        <p:sp>
          <p:nvSpPr>
            <p:cNvPr id="18" name="pg9">
              <a:extLst>
                <a:ext uri="{FF2B5EF4-FFF2-40B4-BE49-F238E27FC236}">
                  <a16:creationId xmlns:a16="http://schemas.microsoft.com/office/drawing/2014/main" id="{E7F7B70D-DD17-BDDA-14BE-120D52328AA8}"/>
                </a:ext>
              </a:extLst>
            </p:cNvPr>
            <p:cNvSpPr/>
            <p:nvPr/>
          </p:nvSpPr>
          <p:spPr>
            <a:xfrm>
              <a:off x="1851152" y="2890941"/>
              <a:ext cx="372052" cy="393694"/>
            </a:xfrm>
            <a:custGeom>
              <a:avLst/>
              <a:gdLst/>
              <a:ahLst/>
              <a:cxnLst/>
              <a:rect l="0" t="0" r="0" b="0"/>
              <a:pathLst>
                <a:path w="372052" h="393694">
                  <a:moveTo>
                    <a:pt x="27432" y="393694"/>
                  </a:moveTo>
                  <a:lnTo>
                    <a:pt x="344620" y="393694"/>
                  </a:lnTo>
                  <a:lnTo>
                    <a:pt x="343516" y="393671"/>
                  </a:lnTo>
                  <a:lnTo>
                    <a:pt x="347927" y="393494"/>
                  </a:lnTo>
                  <a:lnTo>
                    <a:pt x="352253" y="392611"/>
                  </a:lnTo>
                  <a:lnTo>
                    <a:pt x="356380" y="391045"/>
                  </a:lnTo>
                  <a:lnTo>
                    <a:pt x="360204" y="388838"/>
                  </a:lnTo>
                  <a:lnTo>
                    <a:pt x="363623" y="386046"/>
                  </a:lnTo>
                  <a:lnTo>
                    <a:pt x="366551" y="382741"/>
                  </a:lnTo>
                  <a:lnTo>
                    <a:pt x="368910" y="379010"/>
                  </a:lnTo>
                  <a:lnTo>
                    <a:pt x="370641" y="374949"/>
                  </a:lnTo>
                  <a:lnTo>
                    <a:pt x="371697" y="370662"/>
                  </a:lnTo>
                  <a:lnTo>
                    <a:pt x="372052" y="366262"/>
                  </a:lnTo>
                  <a:lnTo>
                    <a:pt x="372052" y="27431"/>
                  </a:lnTo>
                  <a:lnTo>
                    <a:pt x="371697" y="23031"/>
                  </a:lnTo>
                  <a:lnTo>
                    <a:pt x="370641" y="18745"/>
                  </a:lnTo>
                  <a:lnTo>
                    <a:pt x="368910" y="14683"/>
                  </a:lnTo>
                  <a:lnTo>
                    <a:pt x="366551" y="10952"/>
                  </a:lnTo>
                  <a:lnTo>
                    <a:pt x="363623" y="7647"/>
                  </a:lnTo>
                  <a:lnTo>
                    <a:pt x="360204" y="4855"/>
                  </a:lnTo>
                  <a:lnTo>
                    <a:pt x="356380" y="2648"/>
                  </a:lnTo>
                  <a:lnTo>
                    <a:pt x="352253" y="1083"/>
                  </a:lnTo>
                  <a:lnTo>
                    <a:pt x="347927" y="200"/>
                  </a:lnTo>
                  <a:lnTo>
                    <a:pt x="344620" y="0"/>
                  </a:lnTo>
                  <a:lnTo>
                    <a:pt x="27432" y="0"/>
                  </a:lnTo>
                  <a:lnTo>
                    <a:pt x="30738" y="200"/>
                  </a:lnTo>
                  <a:lnTo>
                    <a:pt x="26327" y="22"/>
                  </a:lnTo>
                  <a:lnTo>
                    <a:pt x="21944" y="554"/>
                  </a:lnTo>
                  <a:lnTo>
                    <a:pt x="17704" y="1782"/>
                  </a:lnTo>
                  <a:lnTo>
                    <a:pt x="13715" y="3675"/>
                  </a:lnTo>
                  <a:lnTo>
                    <a:pt x="10082" y="6183"/>
                  </a:lnTo>
                  <a:lnTo>
                    <a:pt x="6898" y="9241"/>
                  </a:lnTo>
                  <a:lnTo>
                    <a:pt x="4246" y="12770"/>
                  </a:lnTo>
                  <a:lnTo>
                    <a:pt x="2195" y="16679"/>
                  </a:lnTo>
                  <a:lnTo>
                    <a:pt x="797" y="20867"/>
                  </a:lnTo>
                  <a:lnTo>
                    <a:pt x="88" y="25224"/>
                  </a:lnTo>
                  <a:lnTo>
                    <a:pt x="0" y="27431"/>
                  </a:lnTo>
                  <a:lnTo>
                    <a:pt x="0" y="366262"/>
                  </a:lnTo>
                  <a:lnTo>
                    <a:pt x="88" y="364054"/>
                  </a:lnTo>
                  <a:lnTo>
                    <a:pt x="88" y="368469"/>
                  </a:lnTo>
                  <a:lnTo>
                    <a:pt x="797" y="372827"/>
                  </a:lnTo>
                  <a:lnTo>
                    <a:pt x="2195" y="377014"/>
                  </a:lnTo>
                  <a:lnTo>
                    <a:pt x="4246" y="380923"/>
                  </a:lnTo>
                  <a:lnTo>
                    <a:pt x="6898" y="384452"/>
                  </a:lnTo>
                  <a:lnTo>
                    <a:pt x="10082" y="387511"/>
                  </a:lnTo>
                  <a:lnTo>
                    <a:pt x="13715" y="390019"/>
                  </a:lnTo>
                  <a:lnTo>
                    <a:pt x="17704" y="391911"/>
                  </a:lnTo>
                  <a:lnTo>
                    <a:pt x="21944" y="393139"/>
                  </a:lnTo>
                  <a:lnTo>
                    <a:pt x="26327" y="393671"/>
                  </a:lnTo>
                  <a:close/>
                </a:path>
              </a:pathLst>
            </a:custGeom>
            <a:solidFill>
              <a:srgbClr val="8FAADC">
                <a:alpha val="100000"/>
              </a:srgbClr>
            </a:solidFill>
          </p:spPr>
          <p:txBody>
            <a:bodyPr/>
            <a:lstStyle/>
            <a:p>
              <a:endParaRPr/>
            </a:p>
          </p:txBody>
        </p:sp>
        <p:sp>
          <p:nvSpPr>
            <p:cNvPr id="19" name="tx10">
              <a:extLst>
                <a:ext uri="{FF2B5EF4-FFF2-40B4-BE49-F238E27FC236}">
                  <a16:creationId xmlns:a16="http://schemas.microsoft.com/office/drawing/2014/main" id="{173223DF-5726-243B-35C7-1C971D78C472}"/>
                </a:ext>
              </a:extLst>
            </p:cNvPr>
            <p:cNvSpPr/>
            <p:nvPr/>
          </p:nvSpPr>
          <p:spPr>
            <a:xfrm>
              <a:off x="1959204" y="2934539"/>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FFFFFF">
                      <a:alpha val="100000"/>
                    </a:srgbClr>
                  </a:solidFill>
                  <a:cs typeface="Arial"/>
                </a:rPr>
                <a:t>59</a:t>
              </a:r>
            </a:p>
          </p:txBody>
        </p:sp>
        <p:sp>
          <p:nvSpPr>
            <p:cNvPr id="20" name="tx11">
              <a:extLst>
                <a:ext uri="{FF2B5EF4-FFF2-40B4-BE49-F238E27FC236}">
                  <a16:creationId xmlns:a16="http://schemas.microsoft.com/office/drawing/2014/main" id="{E93908DA-5730-5B4F-0B48-422EC1A14E44}"/>
                </a:ext>
              </a:extLst>
            </p:cNvPr>
            <p:cNvSpPr/>
            <p:nvPr/>
          </p:nvSpPr>
          <p:spPr>
            <a:xfrm>
              <a:off x="1896872" y="3133146"/>
              <a:ext cx="280612"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FFFFFF">
                      <a:alpha val="100000"/>
                    </a:srgbClr>
                  </a:solidFill>
                  <a:cs typeface="Arial"/>
                </a:rPr>
                <a:t>40%</a:t>
              </a:r>
            </a:p>
          </p:txBody>
        </p:sp>
        <p:sp>
          <p:nvSpPr>
            <p:cNvPr id="33" name="tx17">
              <a:extLst>
                <a:ext uri="{FF2B5EF4-FFF2-40B4-BE49-F238E27FC236}">
                  <a16:creationId xmlns:a16="http://schemas.microsoft.com/office/drawing/2014/main" id="{52431B00-4A0B-FD4A-ADB7-CEE528FA73D5}"/>
                </a:ext>
              </a:extLst>
            </p:cNvPr>
            <p:cNvSpPr/>
            <p:nvPr/>
          </p:nvSpPr>
          <p:spPr>
            <a:xfrm>
              <a:off x="186688" y="1321504"/>
              <a:ext cx="5070455" cy="171628"/>
            </a:xfrm>
            <a:prstGeom prst="rect">
              <a:avLst/>
            </a:prstGeom>
            <a:noFill/>
          </p:spPr>
          <p:txBody>
            <a:bodyPr wrap="none" lIns="0" tIns="0" rIns="0" bIns="0" anchor="ctr" anchorCtr="1"/>
            <a:lstStyle/>
            <a:p>
              <a:pPr marL="0" marR="0" indent="0" algn="ctr">
                <a:lnSpc>
                  <a:spcPts val="1439"/>
                </a:lnSpc>
                <a:spcBef>
                  <a:spcPts val="0"/>
                </a:spcBef>
                <a:spcAft>
                  <a:spcPts val="0"/>
                </a:spcAft>
              </a:pPr>
              <a:r>
                <a:rPr sz="1439" b="1">
                  <a:solidFill>
                    <a:srgbClr val="000000">
                      <a:alpha val="100000"/>
                    </a:srgbClr>
                  </a:solidFill>
                  <a:cs typeface="Arial"/>
                </a:rPr>
                <a:t>Distribution of Portfolio Projects</a:t>
              </a:r>
              <a:endParaRPr lang="en-US" sz="1439" b="1">
                <a:solidFill>
                  <a:srgbClr val="000000">
                    <a:alpha val="100000"/>
                  </a:srgbClr>
                </a:solidFill>
                <a:cs typeface="Arial"/>
              </a:endParaRPr>
            </a:p>
            <a:p>
              <a:pPr marL="0" marR="0" indent="0" algn="ctr">
                <a:lnSpc>
                  <a:spcPts val="1439"/>
                </a:lnSpc>
                <a:spcBef>
                  <a:spcPts val="0"/>
                </a:spcBef>
                <a:spcAft>
                  <a:spcPts val="0"/>
                </a:spcAft>
              </a:pPr>
              <a:r>
                <a:rPr sz="1439" b="1">
                  <a:solidFill>
                    <a:srgbClr val="000000">
                      <a:alpha val="100000"/>
                    </a:srgbClr>
                  </a:solidFill>
                  <a:cs typeface="Arial"/>
                </a:rPr>
                <a:t>by Project Status in FY23</a:t>
              </a:r>
            </a:p>
          </p:txBody>
        </p:sp>
      </p:grpSp>
      <p:sp>
        <p:nvSpPr>
          <p:cNvPr id="79" name="TextBox 78">
            <a:extLst>
              <a:ext uri="{FF2B5EF4-FFF2-40B4-BE49-F238E27FC236}">
                <a16:creationId xmlns:a16="http://schemas.microsoft.com/office/drawing/2014/main" id="{39DD8D05-0A87-4462-FB0C-5776150CC9D9}"/>
              </a:ext>
            </a:extLst>
          </p:cNvPr>
          <p:cNvSpPr txBox="1"/>
          <p:nvPr/>
        </p:nvSpPr>
        <p:spPr>
          <a:xfrm>
            <a:off x="349591" y="884437"/>
            <a:ext cx="11556658" cy="646331"/>
          </a:xfrm>
          <a:prstGeom prst="rect">
            <a:avLst/>
          </a:prstGeom>
          <a:noFill/>
        </p:spPr>
        <p:txBody>
          <a:bodyPr wrap="square" lIns="91440" tIns="45720" rIns="91440" bIns="45720" rtlCol="0" anchor="t">
            <a:spAutoFit/>
          </a:bodyPr>
          <a:lstStyle/>
          <a:p>
            <a:r>
              <a:rPr lang="en-US" b="1" i="1">
                <a:cs typeface="Calibri"/>
              </a:rPr>
              <a:t>The Suicide Prevention AMP contains 149 ORD-funded projects with active and completed projects allocating roughly $19.5 million in Fiscal Year 2023</a:t>
            </a:r>
          </a:p>
        </p:txBody>
      </p:sp>
    </p:spTree>
    <p:extLst>
      <p:ext uri="{BB962C8B-B14F-4D97-AF65-F5344CB8AC3E}">
        <p14:creationId xmlns:p14="http://schemas.microsoft.com/office/powerpoint/2010/main" val="301413288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FC277-2026-FB78-44C5-F2C52C037846}"/>
              </a:ext>
            </a:extLst>
          </p:cNvPr>
          <p:cNvSpPr>
            <a:spLocks noGrp="1"/>
          </p:cNvSpPr>
          <p:nvPr>
            <p:ph type="title"/>
          </p:nvPr>
        </p:nvSpPr>
        <p:spPr>
          <a:xfrm>
            <a:off x="334437" y="95443"/>
            <a:ext cx="11565254" cy="680223"/>
          </a:xfrm>
        </p:spPr>
        <p:txBody>
          <a:bodyPr/>
          <a:lstStyle/>
          <a:p>
            <a:r>
              <a:rPr lang="en-US" sz="2800"/>
              <a:t>VA Project Distribution Analysis | Funding Mechanism</a:t>
            </a:r>
          </a:p>
        </p:txBody>
      </p:sp>
      <p:sp>
        <p:nvSpPr>
          <p:cNvPr id="114" name="Slide Number Placeholder 113">
            <a:extLst>
              <a:ext uri="{FF2B5EF4-FFF2-40B4-BE49-F238E27FC236}">
                <a16:creationId xmlns:a16="http://schemas.microsoft.com/office/drawing/2014/main" id="{6A65F549-4BF8-EDFB-AF4C-2CFBAA7307D0}"/>
              </a:ext>
            </a:extLst>
          </p:cNvPr>
          <p:cNvSpPr>
            <a:spLocks noGrp="1"/>
          </p:cNvSpPr>
          <p:nvPr>
            <p:ph type="sldNum" sz="quarter" idx="12"/>
          </p:nvPr>
        </p:nvSpPr>
        <p:spPr/>
        <p:txBody>
          <a:bodyPr/>
          <a:lstStyle/>
          <a:p>
            <a:fld id="{61ED25BF-8B08-481C-9175-42CBF3C8334C}" type="slidenum">
              <a:rPr lang="en-US" smtClean="0"/>
              <a:t>95</a:t>
            </a:fld>
            <a:endParaRPr lang="en-US"/>
          </a:p>
        </p:txBody>
      </p:sp>
      <p:cxnSp>
        <p:nvCxnSpPr>
          <p:cNvPr id="42" name="Straight Arrow Connector 41">
            <a:extLst>
              <a:ext uri="{FF2B5EF4-FFF2-40B4-BE49-F238E27FC236}">
                <a16:creationId xmlns:a16="http://schemas.microsoft.com/office/drawing/2014/main" id="{172EF4E1-80D5-844A-53B4-9F4A65BFECC5}"/>
              </a:ext>
            </a:extLst>
          </p:cNvPr>
          <p:cNvCxnSpPr/>
          <p:nvPr/>
        </p:nvCxnSpPr>
        <p:spPr>
          <a:xfrm flipV="1">
            <a:off x="279817" y="1424001"/>
            <a:ext cx="11619874" cy="22485"/>
          </a:xfrm>
          <a:prstGeom prst="straightConnector1">
            <a:avLst/>
          </a:prstGeom>
          <a:ln w="12700">
            <a:solidFill>
              <a:srgbClr val="002F56"/>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2514E049-0D72-F80A-8EC3-D8D770C76821}"/>
              </a:ext>
            </a:extLst>
          </p:cNvPr>
          <p:cNvSpPr/>
          <p:nvPr/>
        </p:nvSpPr>
        <p:spPr>
          <a:xfrm>
            <a:off x="311425" y="1516167"/>
            <a:ext cx="11556658" cy="551739"/>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0">
                <a:solidFill>
                  <a:schemeClr val="bg1"/>
                </a:solidFill>
                <a:ea typeface="+mn-lt"/>
                <a:cs typeface="+mn-lt"/>
              </a:rPr>
              <a:t>How do the project counts and allocated funding dollars vary across ORD?</a:t>
            </a:r>
            <a:endParaRPr lang="en-US">
              <a:solidFill>
                <a:schemeClr val="bg1"/>
              </a:solidFill>
              <a:ea typeface="+mn-lt"/>
              <a:cs typeface="+mn-lt"/>
            </a:endParaRPr>
          </a:p>
        </p:txBody>
      </p:sp>
      <p:sp>
        <p:nvSpPr>
          <p:cNvPr id="9" name="Rectangle 8">
            <a:extLst>
              <a:ext uri="{FF2B5EF4-FFF2-40B4-BE49-F238E27FC236}">
                <a16:creationId xmlns:a16="http://schemas.microsoft.com/office/drawing/2014/main" id="{C7CD9B9C-C211-1ADD-1929-A22A01F1BCFB}"/>
              </a:ext>
            </a:extLst>
          </p:cNvPr>
          <p:cNvSpPr/>
          <p:nvPr/>
        </p:nvSpPr>
        <p:spPr>
          <a:xfrm>
            <a:off x="311425" y="1910973"/>
            <a:ext cx="4069565" cy="3889355"/>
          </a:xfrm>
          <a:prstGeom prst="rect">
            <a:avLst/>
          </a:prstGeom>
          <a:no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spcBef>
                <a:spcPts val="600"/>
              </a:spcBef>
              <a:buFont typeface="Arial"/>
              <a:buChar char="•"/>
            </a:pPr>
            <a:r>
              <a:rPr lang="en-US" sz="1600">
                <a:solidFill>
                  <a:schemeClr val="tx1"/>
                </a:solidFill>
                <a:ea typeface="+mn-lt"/>
                <a:cs typeface="+mn-lt"/>
              </a:rPr>
              <a:t>The Suicide Prevention AMP is </a:t>
            </a:r>
            <a:r>
              <a:rPr lang="en-US" sz="1600" b="1">
                <a:solidFill>
                  <a:schemeClr val="tx1"/>
                </a:solidFill>
                <a:ea typeface="+mn-lt"/>
                <a:cs typeface="+mn-lt"/>
              </a:rPr>
              <a:t>allocated funding from 6 ORD programs </a:t>
            </a:r>
          </a:p>
          <a:p>
            <a:pPr marL="742950" lvl="1" indent="-285750">
              <a:spcBef>
                <a:spcPts val="600"/>
              </a:spcBef>
              <a:buFont typeface="Arial"/>
              <a:buChar char="•"/>
            </a:pPr>
            <a:r>
              <a:rPr lang="en-US" sz="1400" b="1">
                <a:solidFill>
                  <a:schemeClr val="tx1"/>
                </a:solidFill>
                <a:cs typeface="Calibri"/>
              </a:rPr>
              <a:t>HSR&amp;D contributes the most </a:t>
            </a:r>
            <a:r>
              <a:rPr lang="en-US" sz="1400">
                <a:solidFill>
                  <a:schemeClr val="tx1"/>
                </a:solidFill>
                <a:cs typeface="Calibri"/>
              </a:rPr>
              <a:t>with 74 projects, accounting for $8 million allocated in FY23</a:t>
            </a:r>
          </a:p>
          <a:p>
            <a:pPr marL="742950" lvl="1" indent="-285750">
              <a:spcBef>
                <a:spcPts val="600"/>
              </a:spcBef>
              <a:buFont typeface="Arial"/>
              <a:buChar char="•"/>
            </a:pPr>
            <a:r>
              <a:rPr lang="en-US" sz="1400" b="1">
                <a:solidFill>
                  <a:schemeClr val="tx1"/>
                </a:solidFill>
                <a:cs typeface="Calibri"/>
              </a:rPr>
              <a:t>CSR&amp;D contributes the 2</a:t>
            </a:r>
            <a:r>
              <a:rPr lang="en-US" sz="1400" b="1" baseline="30000">
                <a:solidFill>
                  <a:schemeClr val="tx1"/>
                </a:solidFill>
                <a:cs typeface="Calibri"/>
              </a:rPr>
              <a:t>nd</a:t>
            </a:r>
            <a:r>
              <a:rPr lang="en-US" sz="1400" b="1">
                <a:solidFill>
                  <a:schemeClr val="tx1"/>
                </a:solidFill>
                <a:cs typeface="Calibri"/>
              </a:rPr>
              <a:t> largest number of projects </a:t>
            </a:r>
            <a:r>
              <a:rPr lang="en-US" sz="1400">
                <a:solidFill>
                  <a:schemeClr val="tx1"/>
                </a:solidFill>
                <a:cs typeface="Calibri"/>
              </a:rPr>
              <a:t>with 40 projects, accounting for $5 million allocated in FY23</a:t>
            </a:r>
          </a:p>
        </p:txBody>
      </p:sp>
      <p:sp>
        <p:nvSpPr>
          <p:cNvPr id="3" name="TextBox 2">
            <a:extLst>
              <a:ext uri="{FF2B5EF4-FFF2-40B4-BE49-F238E27FC236}">
                <a16:creationId xmlns:a16="http://schemas.microsoft.com/office/drawing/2014/main" id="{ED2A4A73-AD71-1075-5FA5-8E48A3B15062}"/>
              </a:ext>
            </a:extLst>
          </p:cNvPr>
          <p:cNvSpPr txBox="1"/>
          <p:nvPr/>
        </p:nvSpPr>
        <p:spPr>
          <a:xfrm>
            <a:off x="3139989" y="6202632"/>
            <a:ext cx="6002446" cy="646331"/>
          </a:xfrm>
          <a:prstGeom prst="rect">
            <a:avLst/>
          </a:prstGeom>
          <a:noFill/>
        </p:spPr>
        <p:txBody>
          <a:bodyPr wrap="square" lIns="91440" tIns="45720" rIns="91440" bIns="45720" rtlCol="0" anchor="t">
            <a:spAutoFit/>
          </a:bodyPr>
          <a:lstStyle/>
          <a:p>
            <a:pPr algn="ctr"/>
            <a:r>
              <a:rPr lang="en-US" sz="1200">
                <a:solidFill>
                  <a:schemeClr val="bg1"/>
                </a:solidFill>
              </a:rPr>
              <a:t>Source: RAFT data on 149 projects in the Suicide Prevention portfolio with start years between 2005-2023.</a:t>
            </a:r>
          </a:p>
          <a:p>
            <a:pPr algn="ctr"/>
            <a:endParaRPr lang="en-US" sz="1200">
              <a:solidFill>
                <a:schemeClr val="bg1"/>
              </a:solidFill>
            </a:endParaRPr>
          </a:p>
        </p:txBody>
      </p:sp>
      <p:sp>
        <p:nvSpPr>
          <p:cNvPr id="50" name="TextBox 49">
            <a:extLst>
              <a:ext uri="{FF2B5EF4-FFF2-40B4-BE49-F238E27FC236}">
                <a16:creationId xmlns:a16="http://schemas.microsoft.com/office/drawing/2014/main" id="{D3CBA4C8-F3FC-A98A-7675-BD9A5CDF02EE}"/>
              </a:ext>
            </a:extLst>
          </p:cNvPr>
          <p:cNvSpPr txBox="1"/>
          <p:nvPr/>
        </p:nvSpPr>
        <p:spPr>
          <a:xfrm>
            <a:off x="279817" y="972638"/>
            <a:ext cx="11556658" cy="369332"/>
          </a:xfrm>
          <a:prstGeom prst="rect">
            <a:avLst/>
          </a:prstGeom>
          <a:noFill/>
        </p:spPr>
        <p:txBody>
          <a:bodyPr wrap="square" lIns="91440" tIns="45720" rIns="91440" bIns="45720" rtlCol="0" anchor="t">
            <a:spAutoFit/>
          </a:bodyPr>
          <a:lstStyle/>
          <a:p>
            <a:r>
              <a:rPr lang="en-US" b="1" i="1">
                <a:cs typeface="Calibri"/>
              </a:rPr>
              <a:t>HSR&amp;D contributes the most Suicide Prevention AMP projects and </a:t>
            </a:r>
            <a:r>
              <a:rPr lang="en-US" b="1" i="1" u="sng">
                <a:cs typeface="Calibri"/>
              </a:rPr>
              <a:t>allocated funding </a:t>
            </a:r>
            <a:r>
              <a:rPr lang="en-US" b="1" i="1">
                <a:cs typeface="Calibri"/>
              </a:rPr>
              <a:t>dollars of FY June 2023</a:t>
            </a:r>
          </a:p>
        </p:txBody>
      </p:sp>
      <p:sp>
        <p:nvSpPr>
          <p:cNvPr id="5" name="TextBox 4">
            <a:extLst>
              <a:ext uri="{FF2B5EF4-FFF2-40B4-BE49-F238E27FC236}">
                <a16:creationId xmlns:a16="http://schemas.microsoft.com/office/drawing/2014/main" id="{05BF6650-223E-5198-C544-29A32E035386}"/>
              </a:ext>
            </a:extLst>
          </p:cNvPr>
          <p:cNvSpPr txBox="1"/>
          <p:nvPr/>
        </p:nvSpPr>
        <p:spPr>
          <a:xfrm>
            <a:off x="270291" y="5779521"/>
            <a:ext cx="4612259" cy="261610"/>
          </a:xfrm>
          <a:prstGeom prst="rect">
            <a:avLst/>
          </a:prstGeom>
          <a:noFill/>
        </p:spPr>
        <p:txBody>
          <a:bodyPr wrap="square">
            <a:spAutoFit/>
          </a:bodyPr>
          <a:lstStyle/>
          <a:p>
            <a:r>
              <a:rPr lang="en-US" sz="1100" b="1"/>
              <a:t>Note: </a:t>
            </a:r>
            <a:r>
              <a:rPr lang="en-US" sz="1100"/>
              <a:t>Allocation amounts are subject to change as FY 2023 is still in process </a:t>
            </a:r>
          </a:p>
        </p:txBody>
      </p:sp>
      <p:grpSp>
        <p:nvGrpSpPr>
          <p:cNvPr id="112" name="Group 111">
            <a:extLst>
              <a:ext uri="{FF2B5EF4-FFF2-40B4-BE49-F238E27FC236}">
                <a16:creationId xmlns:a16="http://schemas.microsoft.com/office/drawing/2014/main" id="{917923B3-0880-2D05-8E3C-A13DD32B440E}"/>
              </a:ext>
            </a:extLst>
          </p:cNvPr>
          <p:cNvGrpSpPr/>
          <p:nvPr/>
        </p:nvGrpSpPr>
        <p:grpSpPr>
          <a:xfrm>
            <a:off x="4960422" y="2332636"/>
            <a:ext cx="7026808" cy="2978894"/>
            <a:chOff x="4960422" y="2332636"/>
            <a:chExt cx="7026808" cy="2978894"/>
          </a:xfrm>
        </p:grpSpPr>
        <p:sp>
          <p:nvSpPr>
            <p:cNvPr id="14" name="pg5">
              <a:extLst>
                <a:ext uri="{FF2B5EF4-FFF2-40B4-BE49-F238E27FC236}">
                  <a16:creationId xmlns:a16="http://schemas.microsoft.com/office/drawing/2014/main" id="{AC2AA91D-30D9-DD1B-39AC-32BE81656A28}"/>
                </a:ext>
              </a:extLst>
            </p:cNvPr>
            <p:cNvSpPr/>
            <p:nvPr/>
          </p:nvSpPr>
          <p:spPr>
            <a:xfrm>
              <a:off x="6213547" y="3053096"/>
              <a:ext cx="47286" cy="1129218"/>
            </a:xfrm>
            <a:custGeom>
              <a:avLst/>
              <a:gdLst/>
              <a:ahLst/>
              <a:cxnLst/>
              <a:rect l="0" t="0" r="0" b="0"/>
              <a:pathLst>
                <a:path w="47286" h="1129218">
                  <a:moveTo>
                    <a:pt x="47286" y="1129218"/>
                  </a:moveTo>
                  <a:lnTo>
                    <a:pt x="47286" y="1084049"/>
                  </a:lnTo>
                  <a:lnTo>
                    <a:pt x="47286" y="1038880"/>
                  </a:lnTo>
                  <a:lnTo>
                    <a:pt x="47286" y="993712"/>
                  </a:lnTo>
                  <a:lnTo>
                    <a:pt x="47286" y="948543"/>
                  </a:lnTo>
                  <a:lnTo>
                    <a:pt x="47286" y="903374"/>
                  </a:lnTo>
                  <a:lnTo>
                    <a:pt x="47286" y="858205"/>
                  </a:lnTo>
                  <a:lnTo>
                    <a:pt x="47286" y="813037"/>
                  </a:lnTo>
                  <a:lnTo>
                    <a:pt x="47286" y="767868"/>
                  </a:lnTo>
                  <a:lnTo>
                    <a:pt x="47286" y="722699"/>
                  </a:lnTo>
                  <a:lnTo>
                    <a:pt x="47286" y="677530"/>
                  </a:lnTo>
                  <a:lnTo>
                    <a:pt x="47286" y="632362"/>
                  </a:lnTo>
                  <a:lnTo>
                    <a:pt x="47286" y="587193"/>
                  </a:lnTo>
                  <a:lnTo>
                    <a:pt x="47286" y="542024"/>
                  </a:lnTo>
                  <a:lnTo>
                    <a:pt x="47286" y="496856"/>
                  </a:lnTo>
                  <a:lnTo>
                    <a:pt x="47286" y="451687"/>
                  </a:lnTo>
                  <a:lnTo>
                    <a:pt x="47286" y="406518"/>
                  </a:lnTo>
                  <a:lnTo>
                    <a:pt x="47286" y="361349"/>
                  </a:lnTo>
                  <a:lnTo>
                    <a:pt x="47286" y="316181"/>
                  </a:lnTo>
                  <a:lnTo>
                    <a:pt x="47286" y="271012"/>
                  </a:lnTo>
                  <a:lnTo>
                    <a:pt x="47286" y="225843"/>
                  </a:lnTo>
                  <a:lnTo>
                    <a:pt x="47286" y="180674"/>
                  </a:lnTo>
                  <a:lnTo>
                    <a:pt x="47286" y="135506"/>
                  </a:lnTo>
                  <a:lnTo>
                    <a:pt x="47286" y="90337"/>
                  </a:lnTo>
                  <a:lnTo>
                    <a:pt x="47286" y="45168"/>
                  </a:lnTo>
                  <a:lnTo>
                    <a:pt x="47286" y="0"/>
                  </a:lnTo>
                  <a:lnTo>
                    <a:pt x="0" y="990"/>
                  </a:lnTo>
                  <a:lnTo>
                    <a:pt x="1891" y="46119"/>
                  </a:lnTo>
                  <a:lnTo>
                    <a:pt x="3782" y="91248"/>
                  </a:lnTo>
                  <a:lnTo>
                    <a:pt x="5674" y="136377"/>
                  </a:lnTo>
                  <a:lnTo>
                    <a:pt x="7565" y="181506"/>
                  </a:lnTo>
                  <a:lnTo>
                    <a:pt x="9457" y="226636"/>
                  </a:lnTo>
                  <a:lnTo>
                    <a:pt x="11348" y="271765"/>
                  </a:lnTo>
                  <a:lnTo>
                    <a:pt x="13240" y="316894"/>
                  </a:lnTo>
                  <a:lnTo>
                    <a:pt x="15131" y="362023"/>
                  </a:lnTo>
                  <a:lnTo>
                    <a:pt x="17023" y="407152"/>
                  </a:lnTo>
                  <a:lnTo>
                    <a:pt x="18914" y="452281"/>
                  </a:lnTo>
                  <a:lnTo>
                    <a:pt x="20806" y="497410"/>
                  </a:lnTo>
                  <a:lnTo>
                    <a:pt x="22697" y="542539"/>
                  </a:lnTo>
                  <a:lnTo>
                    <a:pt x="24589" y="587668"/>
                  </a:lnTo>
                  <a:lnTo>
                    <a:pt x="26480" y="632798"/>
                  </a:lnTo>
                  <a:lnTo>
                    <a:pt x="28372" y="677927"/>
                  </a:lnTo>
                  <a:lnTo>
                    <a:pt x="30263" y="723056"/>
                  </a:lnTo>
                  <a:lnTo>
                    <a:pt x="32154" y="768185"/>
                  </a:lnTo>
                  <a:lnTo>
                    <a:pt x="34046" y="813314"/>
                  </a:lnTo>
                  <a:lnTo>
                    <a:pt x="35937" y="858443"/>
                  </a:lnTo>
                  <a:lnTo>
                    <a:pt x="37829" y="903572"/>
                  </a:lnTo>
                  <a:lnTo>
                    <a:pt x="39720" y="948701"/>
                  </a:lnTo>
                  <a:lnTo>
                    <a:pt x="41612" y="993830"/>
                  </a:lnTo>
                  <a:lnTo>
                    <a:pt x="43503" y="1038959"/>
                  </a:lnTo>
                  <a:lnTo>
                    <a:pt x="45395" y="1084089"/>
                  </a:lnTo>
                  <a:close/>
                </a:path>
              </a:pathLst>
            </a:custGeom>
            <a:solidFill>
              <a:srgbClr val="A5A5A5">
                <a:alpha val="100000"/>
              </a:srgbClr>
            </a:solidFill>
          </p:spPr>
          <p:txBody>
            <a:bodyPr/>
            <a:lstStyle/>
            <a:p>
              <a:endParaRPr/>
            </a:p>
          </p:txBody>
        </p:sp>
        <p:sp>
          <p:nvSpPr>
            <p:cNvPr id="15" name="pg6">
              <a:extLst>
                <a:ext uri="{FF2B5EF4-FFF2-40B4-BE49-F238E27FC236}">
                  <a16:creationId xmlns:a16="http://schemas.microsoft.com/office/drawing/2014/main" id="{0174A7AA-1CA0-26E2-A8FF-A3088B583848}"/>
                </a:ext>
              </a:extLst>
            </p:cNvPr>
            <p:cNvSpPr/>
            <p:nvPr/>
          </p:nvSpPr>
          <p:spPr>
            <a:xfrm>
              <a:off x="6026057" y="3054086"/>
              <a:ext cx="234777" cy="1128227"/>
            </a:xfrm>
            <a:custGeom>
              <a:avLst/>
              <a:gdLst/>
              <a:ahLst/>
              <a:cxnLst/>
              <a:rect l="0" t="0" r="0" b="0"/>
              <a:pathLst>
                <a:path w="234777" h="1128227">
                  <a:moveTo>
                    <a:pt x="234777" y="1128227"/>
                  </a:moveTo>
                  <a:lnTo>
                    <a:pt x="232886" y="1083098"/>
                  </a:lnTo>
                  <a:lnTo>
                    <a:pt x="230994" y="1037969"/>
                  </a:lnTo>
                  <a:lnTo>
                    <a:pt x="229103" y="992840"/>
                  </a:lnTo>
                  <a:lnTo>
                    <a:pt x="227211" y="947711"/>
                  </a:lnTo>
                  <a:lnTo>
                    <a:pt x="225320" y="902582"/>
                  </a:lnTo>
                  <a:lnTo>
                    <a:pt x="223428" y="857453"/>
                  </a:lnTo>
                  <a:lnTo>
                    <a:pt x="221537" y="812323"/>
                  </a:lnTo>
                  <a:lnTo>
                    <a:pt x="219645" y="767194"/>
                  </a:lnTo>
                  <a:lnTo>
                    <a:pt x="217754" y="722065"/>
                  </a:lnTo>
                  <a:lnTo>
                    <a:pt x="215862" y="676936"/>
                  </a:lnTo>
                  <a:lnTo>
                    <a:pt x="213971" y="631807"/>
                  </a:lnTo>
                  <a:lnTo>
                    <a:pt x="212080" y="586678"/>
                  </a:lnTo>
                  <a:lnTo>
                    <a:pt x="210188" y="541549"/>
                  </a:lnTo>
                  <a:lnTo>
                    <a:pt x="208297" y="496420"/>
                  </a:lnTo>
                  <a:lnTo>
                    <a:pt x="206405" y="451291"/>
                  </a:lnTo>
                  <a:lnTo>
                    <a:pt x="204514" y="406161"/>
                  </a:lnTo>
                  <a:lnTo>
                    <a:pt x="202622" y="361032"/>
                  </a:lnTo>
                  <a:lnTo>
                    <a:pt x="200731" y="315903"/>
                  </a:lnTo>
                  <a:lnTo>
                    <a:pt x="198839" y="270774"/>
                  </a:lnTo>
                  <a:lnTo>
                    <a:pt x="196948" y="225645"/>
                  </a:lnTo>
                  <a:lnTo>
                    <a:pt x="195056" y="180516"/>
                  </a:lnTo>
                  <a:lnTo>
                    <a:pt x="193165" y="135387"/>
                  </a:lnTo>
                  <a:lnTo>
                    <a:pt x="191273" y="90258"/>
                  </a:lnTo>
                  <a:lnTo>
                    <a:pt x="189382" y="45129"/>
                  </a:lnTo>
                  <a:lnTo>
                    <a:pt x="187490" y="0"/>
                  </a:lnTo>
                  <a:lnTo>
                    <a:pt x="140287" y="2969"/>
                  </a:lnTo>
                  <a:lnTo>
                    <a:pt x="93249" y="7913"/>
                  </a:lnTo>
                  <a:lnTo>
                    <a:pt x="46459" y="14823"/>
                  </a:lnTo>
                  <a:lnTo>
                    <a:pt x="0" y="23685"/>
                  </a:lnTo>
                  <a:lnTo>
                    <a:pt x="9391" y="67867"/>
                  </a:lnTo>
                  <a:lnTo>
                    <a:pt x="18782" y="112048"/>
                  </a:lnTo>
                  <a:lnTo>
                    <a:pt x="28173" y="156230"/>
                  </a:lnTo>
                  <a:lnTo>
                    <a:pt x="37564" y="200412"/>
                  </a:lnTo>
                  <a:lnTo>
                    <a:pt x="46955" y="244594"/>
                  </a:lnTo>
                  <a:lnTo>
                    <a:pt x="56346" y="288775"/>
                  </a:lnTo>
                  <a:lnTo>
                    <a:pt x="65737" y="332957"/>
                  </a:lnTo>
                  <a:lnTo>
                    <a:pt x="75128" y="377139"/>
                  </a:lnTo>
                  <a:lnTo>
                    <a:pt x="84519" y="421320"/>
                  </a:lnTo>
                  <a:lnTo>
                    <a:pt x="93911" y="465502"/>
                  </a:lnTo>
                  <a:lnTo>
                    <a:pt x="103302" y="509684"/>
                  </a:lnTo>
                  <a:lnTo>
                    <a:pt x="112693" y="553865"/>
                  </a:lnTo>
                  <a:lnTo>
                    <a:pt x="122084" y="598047"/>
                  </a:lnTo>
                  <a:lnTo>
                    <a:pt x="131475" y="642229"/>
                  </a:lnTo>
                  <a:lnTo>
                    <a:pt x="140866" y="686410"/>
                  </a:lnTo>
                  <a:lnTo>
                    <a:pt x="150257" y="730592"/>
                  </a:lnTo>
                  <a:lnTo>
                    <a:pt x="159648" y="774774"/>
                  </a:lnTo>
                  <a:lnTo>
                    <a:pt x="169039" y="818955"/>
                  </a:lnTo>
                  <a:lnTo>
                    <a:pt x="178431" y="863137"/>
                  </a:lnTo>
                  <a:lnTo>
                    <a:pt x="187822" y="907319"/>
                  </a:lnTo>
                  <a:lnTo>
                    <a:pt x="197213" y="951500"/>
                  </a:lnTo>
                  <a:lnTo>
                    <a:pt x="206604" y="995682"/>
                  </a:lnTo>
                  <a:lnTo>
                    <a:pt x="215995" y="1039864"/>
                  </a:lnTo>
                  <a:lnTo>
                    <a:pt x="225386" y="1084045"/>
                  </a:lnTo>
                  <a:close/>
                </a:path>
              </a:pathLst>
            </a:custGeom>
            <a:solidFill>
              <a:srgbClr val="8FAADC">
                <a:alpha val="100000"/>
              </a:srgbClr>
            </a:solidFill>
          </p:spPr>
          <p:txBody>
            <a:bodyPr/>
            <a:lstStyle/>
            <a:p>
              <a:endParaRPr/>
            </a:p>
          </p:txBody>
        </p:sp>
        <p:sp>
          <p:nvSpPr>
            <p:cNvPr id="16" name="pg7">
              <a:extLst>
                <a:ext uri="{FF2B5EF4-FFF2-40B4-BE49-F238E27FC236}">
                  <a16:creationId xmlns:a16="http://schemas.microsoft.com/office/drawing/2014/main" id="{A874C64E-8E08-E4E6-7F58-8CBA6366B111}"/>
                </a:ext>
              </a:extLst>
            </p:cNvPr>
            <p:cNvSpPr/>
            <p:nvPr/>
          </p:nvSpPr>
          <p:spPr>
            <a:xfrm>
              <a:off x="5758744" y="3077772"/>
              <a:ext cx="502090" cy="1104542"/>
            </a:xfrm>
            <a:custGeom>
              <a:avLst/>
              <a:gdLst/>
              <a:ahLst/>
              <a:cxnLst/>
              <a:rect l="0" t="0" r="0" b="0"/>
              <a:pathLst>
                <a:path w="502090" h="1104542">
                  <a:moveTo>
                    <a:pt x="502090" y="1104542"/>
                  </a:moveTo>
                  <a:lnTo>
                    <a:pt x="492699" y="1060360"/>
                  </a:lnTo>
                  <a:lnTo>
                    <a:pt x="483307" y="1016178"/>
                  </a:lnTo>
                  <a:lnTo>
                    <a:pt x="473916" y="971997"/>
                  </a:lnTo>
                  <a:lnTo>
                    <a:pt x="464525" y="927815"/>
                  </a:lnTo>
                  <a:lnTo>
                    <a:pt x="455134" y="883633"/>
                  </a:lnTo>
                  <a:lnTo>
                    <a:pt x="445743" y="839451"/>
                  </a:lnTo>
                  <a:lnTo>
                    <a:pt x="436352" y="795270"/>
                  </a:lnTo>
                  <a:lnTo>
                    <a:pt x="426961" y="751088"/>
                  </a:lnTo>
                  <a:lnTo>
                    <a:pt x="417570" y="706906"/>
                  </a:lnTo>
                  <a:lnTo>
                    <a:pt x="408179" y="662725"/>
                  </a:lnTo>
                  <a:lnTo>
                    <a:pt x="398787" y="618543"/>
                  </a:lnTo>
                  <a:lnTo>
                    <a:pt x="389396" y="574361"/>
                  </a:lnTo>
                  <a:lnTo>
                    <a:pt x="380005" y="530180"/>
                  </a:lnTo>
                  <a:lnTo>
                    <a:pt x="370614" y="485998"/>
                  </a:lnTo>
                  <a:lnTo>
                    <a:pt x="361223" y="441816"/>
                  </a:lnTo>
                  <a:lnTo>
                    <a:pt x="351832" y="397635"/>
                  </a:lnTo>
                  <a:lnTo>
                    <a:pt x="342441" y="353453"/>
                  </a:lnTo>
                  <a:lnTo>
                    <a:pt x="333050" y="309271"/>
                  </a:lnTo>
                  <a:lnTo>
                    <a:pt x="323659" y="265090"/>
                  </a:lnTo>
                  <a:lnTo>
                    <a:pt x="314268" y="220908"/>
                  </a:lnTo>
                  <a:lnTo>
                    <a:pt x="304876" y="176726"/>
                  </a:lnTo>
                  <a:lnTo>
                    <a:pt x="295485" y="132545"/>
                  </a:lnTo>
                  <a:lnTo>
                    <a:pt x="286094" y="88363"/>
                  </a:lnTo>
                  <a:lnTo>
                    <a:pt x="276703" y="44181"/>
                  </a:lnTo>
                  <a:lnTo>
                    <a:pt x="267312" y="0"/>
                  </a:lnTo>
                  <a:lnTo>
                    <a:pt x="221264" y="10800"/>
                  </a:lnTo>
                  <a:lnTo>
                    <a:pt x="175710" y="23519"/>
                  </a:lnTo>
                  <a:lnTo>
                    <a:pt x="130727" y="38135"/>
                  </a:lnTo>
                  <a:lnTo>
                    <a:pt x="86397" y="54621"/>
                  </a:lnTo>
                  <a:lnTo>
                    <a:pt x="42795" y="72949"/>
                  </a:lnTo>
                  <a:lnTo>
                    <a:pt x="0" y="93088"/>
                  </a:lnTo>
                  <a:lnTo>
                    <a:pt x="20083" y="133546"/>
                  </a:lnTo>
                  <a:lnTo>
                    <a:pt x="40167" y="174004"/>
                  </a:lnTo>
                  <a:lnTo>
                    <a:pt x="60250" y="214462"/>
                  </a:lnTo>
                  <a:lnTo>
                    <a:pt x="80334" y="254920"/>
                  </a:lnTo>
                  <a:lnTo>
                    <a:pt x="100418" y="295378"/>
                  </a:lnTo>
                  <a:lnTo>
                    <a:pt x="120501" y="335837"/>
                  </a:lnTo>
                  <a:lnTo>
                    <a:pt x="140585" y="376295"/>
                  </a:lnTo>
                  <a:lnTo>
                    <a:pt x="160668" y="416753"/>
                  </a:lnTo>
                  <a:lnTo>
                    <a:pt x="180752" y="457211"/>
                  </a:lnTo>
                  <a:lnTo>
                    <a:pt x="200836" y="497669"/>
                  </a:lnTo>
                  <a:lnTo>
                    <a:pt x="220919" y="538127"/>
                  </a:lnTo>
                  <a:lnTo>
                    <a:pt x="241003" y="578585"/>
                  </a:lnTo>
                  <a:lnTo>
                    <a:pt x="261086" y="619044"/>
                  </a:lnTo>
                  <a:lnTo>
                    <a:pt x="281170" y="659502"/>
                  </a:lnTo>
                  <a:lnTo>
                    <a:pt x="301254" y="699960"/>
                  </a:lnTo>
                  <a:lnTo>
                    <a:pt x="321337" y="740418"/>
                  </a:lnTo>
                  <a:lnTo>
                    <a:pt x="341421" y="780876"/>
                  </a:lnTo>
                  <a:lnTo>
                    <a:pt x="361504" y="821334"/>
                  </a:lnTo>
                  <a:lnTo>
                    <a:pt x="381588" y="861793"/>
                  </a:lnTo>
                  <a:lnTo>
                    <a:pt x="401672" y="902251"/>
                  </a:lnTo>
                  <a:lnTo>
                    <a:pt x="421755" y="942709"/>
                  </a:lnTo>
                  <a:lnTo>
                    <a:pt x="441839" y="983167"/>
                  </a:lnTo>
                  <a:lnTo>
                    <a:pt x="461922" y="1023625"/>
                  </a:lnTo>
                  <a:lnTo>
                    <a:pt x="482006" y="1064083"/>
                  </a:lnTo>
                  <a:close/>
                </a:path>
              </a:pathLst>
            </a:custGeom>
            <a:solidFill>
              <a:srgbClr val="DBDBDB">
                <a:alpha val="100000"/>
              </a:srgbClr>
            </a:solidFill>
          </p:spPr>
          <p:txBody>
            <a:bodyPr/>
            <a:lstStyle/>
            <a:p>
              <a:endParaRPr/>
            </a:p>
          </p:txBody>
        </p:sp>
        <p:sp>
          <p:nvSpPr>
            <p:cNvPr id="17" name="pg8">
              <a:extLst>
                <a:ext uri="{FF2B5EF4-FFF2-40B4-BE49-F238E27FC236}">
                  <a16:creationId xmlns:a16="http://schemas.microsoft.com/office/drawing/2014/main" id="{EECE9A0E-3575-A113-B54A-F923F7101ECE}"/>
                </a:ext>
              </a:extLst>
            </p:cNvPr>
            <p:cNvSpPr/>
            <p:nvPr/>
          </p:nvSpPr>
          <p:spPr>
            <a:xfrm>
              <a:off x="5133844" y="3170860"/>
              <a:ext cx="1126989" cy="1011454"/>
            </a:xfrm>
            <a:custGeom>
              <a:avLst/>
              <a:gdLst/>
              <a:ahLst/>
              <a:cxnLst/>
              <a:rect l="0" t="0" r="0" b="0"/>
              <a:pathLst>
                <a:path w="1126989" h="1011454">
                  <a:moveTo>
                    <a:pt x="1126989" y="1011454"/>
                  </a:moveTo>
                  <a:lnTo>
                    <a:pt x="1106906" y="970995"/>
                  </a:lnTo>
                  <a:lnTo>
                    <a:pt x="1086822" y="930537"/>
                  </a:lnTo>
                  <a:lnTo>
                    <a:pt x="1066739" y="890079"/>
                  </a:lnTo>
                  <a:lnTo>
                    <a:pt x="1046655" y="849621"/>
                  </a:lnTo>
                  <a:lnTo>
                    <a:pt x="1026571" y="809163"/>
                  </a:lnTo>
                  <a:lnTo>
                    <a:pt x="1006488" y="768705"/>
                  </a:lnTo>
                  <a:lnTo>
                    <a:pt x="986404" y="728246"/>
                  </a:lnTo>
                  <a:lnTo>
                    <a:pt x="966321" y="687788"/>
                  </a:lnTo>
                  <a:lnTo>
                    <a:pt x="946237" y="647330"/>
                  </a:lnTo>
                  <a:lnTo>
                    <a:pt x="926153" y="606872"/>
                  </a:lnTo>
                  <a:lnTo>
                    <a:pt x="906070" y="566414"/>
                  </a:lnTo>
                  <a:lnTo>
                    <a:pt x="885986" y="525956"/>
                  </a:lnTo>
                  <a:lnTo>
                    <a:pt x="865903" y="485497"/>
                  </a:lnTo>
                  <a:lnTo>
                    <a:pt x="845819" y="445039"/>
                  </a:lnTo>
                  <a:lnTo>
                    <a:pt x="825735" y="404581"/>
                  </a:lnTo>
                  <a:lnTo>
                    <a:pt x="805652" y="364123"/>
                  </a:lnTo>
                  <a:lnTo>
                    <a:pt x="785568" y="323665"/>
                  </a:lnTo>
                  <a:lnTo>
                    <a:pt x="765485" y="283207"/>
                  </a:lnTo>
                  <a:lnTo>
                    <a:pt x="745401" y="242748"/>
                  </a:lnTo>
                  <a:lnTo>
                    <a:pt x="725317" y="202290"/>
                  </a:lnTo>
                  <a:lnTo>
                    <a:pt x="705234" y="161832"/>
                  </a:lnTo>
                  <a:lnTo>
                    <a:pt x="685150" y="121374"/>
                  </a:lnTo>
                  <a:lnTo>
                    <a:pt x="665067" y="80916"/>
                  </a:lnTo>
                  <a:lnTo>
                    <a:pt x="644983" y="40458"/>
                  </a:lnTo>
                  <a:lnTo>
                    <a:pt x="624899" y="0"/>
                  </a:lnTo>
                  <a:lnTo>
                    <a:pt x="584579" y="21037"/>
                  </a:lnTo>
                  <a:lnTo>
                    <a:pt x="545139" y="43681"/>
                  </a:lnTo>
                  <a:lnTo>
                    <a:pt x="506643" y="67894"/>
                  </a:lnTo>
                  <a:lnTo>
                    <a:pt x="469153" y="93638"/>
                  </a:lnTo>
                  <a:lnTo>
                    <a:pt x="432729" y="120871"/>
                  </a:lnTo>
                  <a:lnTo>
                    <a:pt x="397432" y="149549"/>
                  </a:lnTo>
                  <a:lnTo>
                    <a:pt x="363319" y="179624"/>
                  </a:lnTo>
                  <a:lnTo>
                    <a:pt x="330444" y="211048"/>
                  </a:lnTo>
                  <a:lnTo>
                    <a:pt x="298860" y="243771"/>
                  </a:lnTo>
                  <a:lnTo>
                    <a:pt x="268621" y="277739"/>
                  </a:lnTo>
                  <a:lnTo>
                    <a:pt x="239773" y="312897"/>
                  </a:lnTo>
                  <a:lnTo>
                    <a:pt x="212365" y="349188"/>
                  </a:lnTo>
                  <a:lnTo>
                    <a:pt x="186440" y="386554"/>
                  </a:lnTo>
                  <a:lnTo>
                    <a:pt x="162040" y="424933"/>
                  </a:lnTo>
                  <a:lnTo>
                    <a:pt x="139206" y="464263"/>
                  </a:lnTo>
                  <a:lnTo>
                    <a:pt x="117974" y="504481"/>
                  </a:lnTo>
                  <a:lnTo>
                    <a:pt x="98379" y="545521"/>
                  </a:lnTo>
                  <a:lnTo>
                    <a:pt x="80452" y="587317"/>
                  </a:lnTo>
                  <a:lnTo>
                    <a:pt x="64222" y="629800"/>
                  </a:lnTo>
                  <a:lnTo>
                    <a:pt x="49716" y="672903"/>
                  </a:lnTo>
                  <a:lnTo>
                    <a:pt x="36958" y="716555"/>
                  </a:lnTo>
                  <a:lnTo>
                    <a:pt x="25968" y="760686"/>
                  </a:lnTo>
                  <a:lnTo>
                    <a:pt x="16763" y="805223"/>
                  </a:lnTo>
                  <a:lnTo>
                    <a:pt x="9359" y="850094"/>
                  </a:lnTo>
                  <a:lnTo>
                    <a:pt x="3769" y="895228"/>
                  </a:lnTo>
                  <a:lnTo>
                    <a:pt x="0" y="940549"/>
                  </a:lnTo>
                  <a:lnTo>
                    <a:pt x="45079" y="943385"/>
                  </a:lnTo>
                  <a:lnTo>
                    <a:pt x="90159" y="946222"/>
                  </a:lnTo>
                  <a:lnTo>
                    <a:pt x="135238" y="949058"/>
                  </a:lnTo>
                  <a:lnTo>
                    <a:pt x="180318" y="951894"/>
                  </a:lnTo>
                  <a:lnTo>
                    <a:pt x="225397" y="954730"/>
                  </a:lnTo>
                  <a:lnTo>
                    <a:pt x="270477" y="957566"/>
                  </a:lnTo>
                  <a:lnTo>
                    <a:pt x="315557" y="960402"/>
                  </a:lnTo>
                  <a:lnTo>
                    <a:pt x="360636" y="963239"/>
                  </a:lnTo>
                  <a:lnTo>
                    <a:pt x="405716" y="966075"/>
                  </a:lnTo>
                  <a:lnTo>
                    <a:pt x="450795" y="968911"/>
                  </a:lnTo>
                  <a:lnTo>
                    <a:pt x="495875" y="971747"/>
                  </a:lnTo>
                  <a:lnTo>
                    <a:pt x="540955" y="974583"/>
                  </a:lnTo>
                  <a:lnTo>
                    <a:pt x="586034" y="977419"/>
                  </a:lnTo>
                  <a:lnTo>
                    <a:pt x="631114" y="980256"/>
                  </a:lnTo>
                  <a:lnTo>
                    <a:pt x="676193" y="983092"/>
                  </a:lnTo>
                  <a:lnTo>
                    <a:pt x="721273" y="985928"/>
                  </a:lnTo>
                  <a:lnTo>
                    <a:pt x="766353" y="988764"/>
                  </a:lnTo>
                  <a:lnTo>
                    <a:pt x="811432" y="991600"/>
                  </a:lnTo>
                  <a:lnTo>
                    <a:pt x="856512" y="994437"/>
                  </a:lnTo>
                  <a:lnTo>
                    <a:pt x="901591" y="997273"/>
                  </a:lnTo>
                  <a:lnTo>
                    <a:pt x="946671" y="1000109"/>
                  </a:lnTo>
                  <a:lnTo>
                    <a:pt x="991751" y="1002945"/>
                  </a:lnTo>
                  <a:lnTo>
                    <a:pt x="1036830" y="1005781"/>
                  </a:lnTo>
                  <a:lnTo>
                    <a:pt x="1081910" y="1008617"/>
                  </a:lnTo>
                  <a:close/>
                </a:path>
              </a:pathLst>
            </a:custGeom>
            <a:solidFill>
              <a:srgbClr val="4472C4">
                <a:alpha val="100000"/>
              </a:srgbClr>
            </a:solidFill>
          </p:spPr>
          <p:txBody>
            <a:bodyPr/>
            <a:lstStyle/>
            <a:p>
              <a:endParaRPr/>
            </a:p>
          </p:txBody>
        </p:sp>
        <p:sp>
          <p:nvSpPr>
            <p:cNvPr id="18" name="pg9">
              <a:extLst>
                <a:ext uri="{FF2B5EF4-FFF2-40B4-BE49-F238E27FC236}">
                  <a16:creationId xmlns:a16="http://schemas.microsoft.com/office/drawing/2014/main" id="{186B557F-F4AA-79D5-230A-D2B127DA3D66}"/>
                </a:ext>
              </a:extLst>
            </p:cNvPr>
            <p:cNvSpPr/>
            <p:nvPr/>
          </p:nvSpPr>
          <p:spPr>
            <a:xfrm>
              <a:off x="5131778" y="4111410"/>
              <a:ext cx="1176342" cy="1200120"/>
            </a:xfrm>
            <a:custGeom>
              <a:avLst/>
              <a:gdLst/>
              <a:ahLst/>
              <a:cxnLst/>
              <a:rect l="0" t="0" r="0" b="0"/>
              <a:pathLst>
                <a:path w="1176342" h="1200120">
                  <a:moveTo>
                    <a:pt x="1129055" y="70904"/>
                  </a:moveTo>
                  <a:lnTo>
                    <a:pt x="1083976" y="68068"/>
                  </a:lnTo>
                  <a:lnTo>
                    <a:pt x="1038896" y="65231"/>
                  </a:lnTo>
                  <a:lnTo>
                    <a:pt x="993817" y="62395"/>
                  </a:lnTo>
                  <a:lnTo>
                    <a:pt x="948737" y="59559"/>
                  </a:lnTo>
                  <a:lnTo>
                    <a:pt x="903657" y="56723"/>
                  </a:lnTo>
                  <a:lnTo>
                    <a:pt x="858578" y="53887"/>
                  </a:lnTo>
                  <a:lnTo>
                    <a:pt x="813498" y="51051"/>
                  </a:lnTo>
                  <a:lnTo>
                    <a:pt x="768419" y="48214"/>
                  </a:lnTo>
                  <a:lnTo>
                    <a:pt x="723339" y="45378"/>
                  </a:lnTo>
                  <a:lnTo>
                    <a:pt x="678259" y="42542"/>
                  </a:lnTo>
                  <a:lnTo>
                    <a:pt x="633180" y="39706"/>
                  </a:lnTo>
                  <a:lnTo>
                    <a:pt x="588100" y="36870"/>
                  </a:lnTo>
                  <a:lnTo>
                    <a:pt x="543021" y="34034"/>
                  </a:lnTo>
                  <a:lnTo>
                    <a:pt x="497941" y="31197"/>
                  </a:lnTo>
                  <a:lnTo>
                    <a:pt x="452861" y="28361"/>
                  </a:lnTo>
                  <a:lnTo>
                    <a:pt x="407782" y="25525"/>
                  </a:lnTo>
                  <a:lnTo>
                    <a:pt x="362702" y="22689"/>
                  </a:lnTo>
                  <a:lnTo>
                    <a:pt x="317623" y="19853"/>
                  </a:lnTo>
                  <a:lnTo>
                    <a:pt x="272543" y="17017"/>
                  </a:lnTo>
                  <a:lnTo>
                    <a:pt x="227463" y="14180"/>
                  </a:lnTo>
                  <a:lnTo>
                    <a:pt x="182384" y="11344"/>
                  </a:lnTo>
                  <a:lnTo>
                    <a:pt x="137304" y="8508"/>
                  </a:lnTo>
                  <a:lnTo>
                    <a:pt x="92225" y="5672"/>
                  </a:lnTo>
                  <a:lnTo>
                    <a:pt x="47145" y="2836"/>
                  </a:lnTo>
                  <a:lnTo>
                    <a:pt x="2065" y="0"/>
                  </a:lnTo>
                  <a:lnTo>
                    <a:pt x="134" y="45003"/>
                  </a:lnTo>
                  <a:lnTo>
                    <a:pt x="0" y="90048"/>
                  </a:lnTo>
                  <a:lnTo>
                    <a:pt x="1661" y="135063"/>
                  </a:lnTo>
                  <a:lnTo>
                    <a:pt x="5117" y="179975"/>
                  </a:lnTo>
                  <a:lnTo>
                    <a:pt x="10361" y="224714"/>
                  </a:lnTo>
                  <a:lnTo>
                    <a:pt x="17386" y="269208"/>
                  </a:lnTo>
                  <a:lnTo>
                    <a:pt x="26179" y="313387"/>
                  </a:lnTo>
                  <a:lnTo>
                    <a:pt x="36728" y="357179"/>
                  </a:lnTo>
                  <a:lnTo>
                    <a:pt x="49014" y="400517"/>
                  </a:lnTo>
                  <a:lnTo>
                    <a:pt x="63019" y="443329"/>
                  </a:lnTo>
                  <a:lnTo>
                    <a:pt x="78721" y="485549"/>
                  </a:lnTo>
                  <a:lnTo>
                    <a:pt x="96094" y="527110"/>
                  </a:lnTo>
                  <a:lnTo>
                    <a:pt x="115110" y="567944"/>
                  </a:lnTo>
                  <a:lnTo>
                    <a:pt x="135740" y="607987"/>
                  </a:lnTo>
                  <a:lnTo>
                    <a:pt x="157951" y="647176"/>
                  </a:lnTo>
                  <a:lnTo>
                    <a:pt x="181707" y="685448"/>
                  </a:lnTo>
                  <a:lnTo>
                    <a:pt x="206970" y="722742"/>
                  </a:lnTo>
                  <a:lnTo>
                    <a:pt x="233701" y="758998"/>
                  </a:lnTo>
                  <a:lnTo>
                    <a:pt x="261856" y="794160"/>
                  </a:lnTo>
                  <a:lnTo>
                    <a:pt x="291392" y="828171"/>
                  </a:lnTo>
                  <a:lnTo>
                    <a:pt x="322260" y="860976"/>
                  </a:lnTo>
                  <a:lnTo>
                    <a:pt x="354412" y="892525"/>
                  </a:lnTo>
                  <a:lnTo>
                    <a:pt x="387797" y="922766"/>
                  </a:lnTo>
                  <a:lnTo>
                    <a:pt x="422361" y="951652"/>
                  </a:lnTo>
                  <a:lnTo>
                    <a:pt x="458050" y="979136"/>
                  </a:lnTo>
                  <a:lnTo>
                    <a:pt x="494806" y="1005175"/>
                  </a:lnTo>
                  <a:lnTo>
                    <a:pt x="532572" y="1029727"/>
                  </a:lnTo>
                  <a:lnTo>
                    <a:pt x="571287" y="1052753"/>
                  </a:lnTo>
                  <a:lnTo>
                    <a:pt x="610890" y="1074217"/>
                  </a:lnTo>
                  <a:lnTo>
                    <a:pt x="651317" y="1094085"/>
                  </a:lnTo>
                  <a:lnTo>
                    <a:pt x="692504" y="1112324"/>
                  </a:lnTo>
                  <a:lnTo>
                    <a:pt x="734386" y="1128906"/>
                  </a:lnTo>
                  <a:lnTo>
                    <a:pt x="776896" y="1143805"/>
                  </a:lnTo>
                  <a:lnTo>
                    <a:pt x="819966" y="1156997"/>
                  </a:lnTo>
                  <a:lnTo>
                    <a:pt x="863529" y="1168460"/>
                  </a:lnTo>
                  <a:lnTo>
                    <a:pt x="907513" y="1178176"/>
                  </a:lnTo>
                  <a:lnTo>
                    <a:pt x="951851" y="1186131"/>
                  </a:lnTo>
                  <a:lnTo>
                    <a:pt x="996470" y="1192311"/>
                  </a:lnTo>
                  <a:lnTo>
                    <a:pt x="1041300" y="1196707"/>
                  </a:lnTo>
                  <a:lnTo>
                    <a:pt x="1086270" y="1199311"/>
                  </a:lnTo>
                  <a:lnTo>
                    <a:pt x="1131308" y="1200120"/>
                  </a:lnTo>
                  <a:lnTo>
                    <a:pt x="1176342" y="1199131"/>
                  </a:lnTo>
                  <a:lnTo>
                    <a:pt x="1174451" y="1154002"/>
                  </a:lnTo>
                  <a:lnTo>
                    <a:pt x="1172559" y="1108873"/>
                  </a:lnTo>
                  <a:lnTo>
                    <a:pt x="1170668" y="1063744"/>
                  </a:lnTo>
                  <a:lnTo>
                    <a:pt x="1168776" y="1018615"/>
                  </a:lnTo>
                  <a:lnTo>
                    <a:pt x="1166885" y="973486"/>
                  </a:lnTo>
                  <a:lnTo>
                    <a:pt x="1164993" y="928357"/>
                  </a:lnTo>
                  <a:lnTo>
                    <a:pt x="1163102" y="883228"/>
                  </a:lnTo>
                  <a:lnTo>
                    <a:pt x="1161210" y="838099"/>
                  </a:lnTo>
                  <a:lnTo>
                    <a:pt x="1159319" y="792969"/>
                  </a:lnTo>
                  <a:lnTo>
                    <a:pt x="1157427" y="747840"/>
                  </a:lnTo>
                  <a:lnTo>
                    <a:pt x="1155536" y="702711"/>
                  </a:lnTo>
                  <a:lnTo>
                    <a:pt x="1153645" y="657582"/>
                  </a:lnTo>
                  <a:lnTo>
                    <a:pt x="1151753" y="612453"/>
                  </a:lnTo>
                  <a:lnTo>
                    <a:pt x="1149862" y="567324"/>
                  </a:lnTo>
                  <a:lnTo>
                    <a:pt x="1147970" y="522195"/>
                  </a:lnTo>
                  <a:lnTo>
                    <a:pt x="1146079" y="477066"/>
                  </a:lnTo>
                  <a:lnTo>
                    <a:pt x="1144187" y="431937"/>
                  </a:lnTo>
                  <a:lnTo>
                    <a:pt x="1142296" y="386807"/>
                  </a:lnTo>
                  <a:lnTo>
                    <a:pt x="1140404" y="341678"/>
                  </a:lnTo>
                  <a:lnTo>
                    <a:pt x="1138513" y="296549"/>
                  </a:lnTo>
                  <a:lnTo>
                    <a:pt x="1136621" y="251420"/>
                  </a:lnTo>
                  <a:lnTo>
                    <a:pt x="1134730" y="206291"/>
                  </a:lnTo>
                  <a:lnTo>
                    <a:pt x="1132838" y="161162"/>
                  </a:lnTo>
                  <a:lnTo>
                    <a:pt x="1130947" y="116033"/>
                  </a:lnTo>
                  <a:close/>
                </a:path>
              </a:pathLst>
            </a:custGeom>
            <a:solidFill>
              <a:srgbClr val="00B0F0"/>
            </a:solidFill>
          </p:spPr>
          <p:txBody>
            <a:bodyPr/>
            <a:lstStyle/>
            <a:p>
              <a:endParaRPr/>
            </a:p>
          </p:txBody>
        </p:sp>
        <p:sp>
          <p:nvSpPr>
            <p:cNvPr id="19" name="pg10">
              <a:extLst>
                <a:ext uri="{FF2B5EF4-FFF2-40B4-BE49-F238E27FC236}">
                  <a16:creationId xmlns:a16="http://schemas.microsoft.com/office/drawing/2014/main" id="{509D483C-6649-1FAF-CD1B-01687B2D042F}"/>
                </a:ext>
              </a:extLst>
            </p:cNvPr>
            <p:cNvSpPr/>
            <p:nvPr/>
          </p:nvSpPr>
          <p:spPr>
            <a:xfrm>
              <a:off x="6260834" y="3053096"/>
              <a:ext cx="1129018" cy="2257445"/>
            </a:xfrm>
            <a:custGeom>
              <a:avLst/>
              <a:gdLst/>
              <a:ahLst/>
              <a:cxnLst/>
              <a:rect l="0" t="0" r="0" b="0"/>
              <a:pathLst>
                <a:path w="1129018" h="2257445">
                  <a:moveTo>
                    <a:pt x="0" y="1129218"/>
                  </a:moveTo>
                  <a:lnTo>
                    <a:pt x="1891" y="1174347"/>
                  </a:lnTo>
                  <a:lnTo>
                    <a:pt x="3782" y="1219476"/>
                  </a:lnTo>
                  <a:lnTo>
                    <a:pt x="5674" y="1264605"/>
                  </a:lnTo>
                  <a:lnTo>
                    <a:pt x="7565" y="1309734"/>
                  </a:lnTo>
                  <a:lnTo>
                    <a:pt x="9457" y="1354863"/>
                  </a:lnTo>
                  <a:lnTo>
                    <a:pt x="11348" y="1399992"/>
                  </a:lnTo>
                  <a:lnTo>
                    <a:pt x="13240" y="1445121"/>
                  </a:lnTo>
                  <a:lnTo>
                    <a:pt x="15131" y="1490251"/>
                  </a:lnTo>
                  <a:lnTo>
                    <a:pt x="17023" y="1535380"/>
                  </a:lnTo>
                  <a:lnTo>
                    <a:pt x="18914" y="1580509"/>
                  </a:lnTo>
                  <a:lnTo>
                    <a:pt x="20806" y="1625638"/>
                  </a:lnTo>
                  <a:lnTo>
                    <a:pt x="22697" y="1670767"/>
                  </a:lnTo>
                  <a:lnTo>
                    <a:pt x="24589" y="1715896"/>
                  </a:lnTo>
                  <a:lnTo>
                    <a:pt x="26480" y="1761025"/>
                  </a:lnTo>
                  <a:lnTo>
                    <a:pt x="28372" y="1806154"/>
                  </a:lnTo>
                  <a:lnTo>
                    <a:pt x="30263" y="1851283"/>
                  </a:lnTo>
                  <a:lnTo>
                    <a:pt x="32154" y="1896413"/>
                  </a:lnTo>
                  <a:lnTo>
                    <a:pt x="34046" y="1941542"/>
                  </a:lnTo>
                  <a:lnTo>
                    <a:pt x="35937" y="1986671"/>
                  </a:lnTo>
                  <a:lnTo>
                    <a:pt x="37829" y="2031800"/>
                  </a:lnTo>
                  <a:lnTo>
                    <a:pt x="39720" y="2076929"/>
                  </a:lnTo>
                  <a:lnTo>
                    <a:pt x="41612" y="2122058"/>
                  </a:lnTo>
                  <a:lnTo>
                    <a:pt x="43503" y="2167187"/>
                  </a:lnTo>
                  <a:lnTo>
                    <a:pt x="45395" y="2212316"/>
                  </a:lnTo>
                  <a:lnTo>
                    <a:pt x="47286" y="2257445"/>
                  </a:lnTo>
                  <a:lnTo>
                    <a:pt x="92073" y="2254676"/>
                  </a:lnTo>
                  <a:lnTo>
                    <a:pt x="136714" y="2250129"/>
                  </a:lnTo>
                  <a:lnTo>
                    <a:pt x="181139" y="2243813"/>
                  </a:lnTo>
                  <a:lnTo>
                    <a:pt x="225278" y="2235736"/>
                  </a:lnTo>
                  <a:lnTo>
                    <a:pt x="269061" y="2225912"/>
                  </a:lnTo>
                  <a:lnTo>
                    <a:pt x="312420" y="2214357"/>
                  </a:lnTo>
                  <a:lnTo>
                    <a:pt x="355285" y="2201088"/>
                  </a:lnTo>
                  <a:lnTo>
                    <a:pt x="397589" y="2186126"/>
                  </a:lnTo>
                  <a:lnTo>
                    <a:pt x="439266" y="2169496"/>
                  </a:lnTo>
                  <a:lnTo>
                    <a:pt x="480248" y="2151223"/>
                  </a:lnTo>
                  <a:lnTo>
                    <a:pt x="520473" y="2131336"/>
                  </a:lnTo>
                  <a:lnTo>
                    <a:pt x="559875" y="2109867"/>
                  </a:lnTo>
                  <a:lnTo>
                    <a:pt x="598394" y="2086849"/>
                  </a:lnTo>
                  <a:lnTo>
                    <a:pt x="635968" y="2062319"/>
                  </a:lnTo>
                  <a:lnTo>
                    <a:pt x="672537" y="2036316"/>
                  </a:lnTo>
                  <a:lnTo>
                    <a:pt x="708044" y="2008880"/>
                  </a:lnTo>
                  <a:lnTo>
                    <a:pt x="742434" y="1980056"/>
                  </a:lnTo>
                  <a:lnTo>
                    <a:pt x="775651" y="1949887"/>
                  </a:lnTo>
                  <a:lnTo>
                    <a:pt x="807643" y="1918423"/>
                  </a:lnTo>
                  <a:lnTo>
                    <a:pt x="838360" y="1885713"/>
                  </a:lnTo>
                  <a:lnTo>
                    <a:pt x="867753" y="1851808"/>
                  </a:lnTo>
                  <a:lnTo>
                    <a:pt x="895776" y="1816762"/>
                  </a:lnTo>
                  <a:lnTo>
                    <a:pt x="922385" y="1780631"/>
                  </a:lnTo>
                  <a:lnTo>
                    <a:pt x="947537" y="1743471"/>
                  </a:lnTo>
                  <a:lnTo>
                    <a:pt x="971192" y="1705341"/>
                  </a:lnTo>
                  <a:lnTo>
                    <a:pt x="993315" y="1666301"/>
                  </a:lnTo>
                  <a:lnTo>
                    <a:pt x="1013868" y="1626413"/>
                  </a:lnTo>
                  <a:lnTo>
                    <a:pt x="1032821" y="1585741"/>
                  </a:lnTo>
                  <a:lnTo>
                    <a:pt x="1050143" y="1544347"/>
                  </a:lnTo>
                  <a:lnTo>
                    <a:pt x="1065807" y="1502297"/>
                  </a:lnTo>
                  <a:lnTo>
                    <a:pt x="1079788" y="1459659"/>
                  </a:lnTo>
                  <a:lnTo>
                    <a:pt x="1092063" y="1416499"/>
                  </a:lnTo>
                  <a:lnTo>
                    <a:pt x="1102615" y="1372885"/>
                  </a:lnTo>
                  <a:lnTo>
                    <a:pt x="1111425" y="1328887"/>
                  </a:lnTo>
                  <a:lnTo>
                    <a:pt x="1118480" y="1284573"/>
                  </a:lnTo>
                  <a:lnTo>
                    <a:pt x="1123769" y="1240014"/>
                  </a:lnTo>
                  <a:lnTo>
                    <a:pt x="1127284" y="1195279"/>
                  </a:lnTo>
                  <a:lnTo>
                    <a:pt x="1129018" y="1150441"/>
                  </a:lnTo>
                  <a:lnTo>
                    <a:pt x="1128970" y="1105569"/>
                  </a:lnTo>
                  <a:lnTo>
                    <a:pt x="1127139" y="1060735"/>
                  </a:lnTo>
                  <a:lnTo>
                    <a:pt x="1123528" y="1016008"/>
                  </a:lnTo>
                  <a:lnTo>
                    <a:pt x="1118144" y="971460"/>
                  </a:lnTo>
                  <a:lnTo>
                    <a:pt x="1110993" y="927162"/>
                  </a:lnTo>
                  <a:lnTo>
                    <a:pt x="1102089" y="883182"/>
                  </a:lnTo>
                  <a:lnTo>
                    <a:pt x="1091444" y="839591"/>
                  </a:lnTo>
                  <a:lnTo>
                    <a:pt x="1079075" y="796458"/>
                  </a:lnTo>
                  <a:lnTo>
                    <a:pt x="1065003" y="753849"/>
                  </a:lnTo>
                  <a:lnTo>
                    <a:pt x="1049249" y="711834"/>
                  </a:lnTo>
                  <a:lnTo>
                    <a:pt x="1031838" y="670477"/>
                  </a:lnTo>
                  <a:lnTo>
                    <a:pt x="1012798" y="629845"/>
                  </a:lnTo>
                  <a:lnTo>
                    <a:pt x="992159" y="590002"/>
                  </a:lnTo>
                  <a:lnTo>
                    <a:pt x="969953" y="551010"/>
                  </a:lnTo>
                  <a:lnTo>
                    <a:pt x="946215" y="512930"/>
                  </a:lnTo>
                  <a:lnTo>
                    <a:pt x="920983" y="475825"/>
                  </a:lnTo>
                  <a:lnTo>
                    <a:pt x="894297" y="439750"/>
                  </a:lnTo>
                  <a:lnTo>
                    <a:pt x="866199" y="404765"/>
                  </a:lnTo>
                  <a:lnTo>
                    <a:pt x="836733" y="370923"/>
                  </a:lnTo>
                  <a:lnTo>
                    <a:pt x="805946" y="338279"/>
                  </a:lnTo>
                  <a:lnTo>
                    <a:pt x="773886" y="306884"/>
                  </a:lnTo>
                  <a:lnTo>
                    <a:pt x="740604" y="276787"/>
                  </a:lnTo>
                  <a:lnTo>
                    <a:pt x="706153" y="248036"/>
                  </a:lnTo>
                  <a:lnTo>
                    <a:pt x="670587" y="220677"/>
                  </a:lnTo>
                  <a:lnTo>
                    <a:pt x="633962" y="194752"/>
                  </a:lnTo>
                  <a:lnTo>
                    <a:pt x="596336" y="170303"/>
                  </a:lnTo>
                  <a:lnTo>
                    <a:pt x="557768" y="147368"/>
                  </a:lnTo>
                  <a:lnTo>
                    <a:pt x="518319" y="125984"/>
                  </a:lnTo>
                  <a:lnTo>
                    <a:pt x="478052" y="106183"/>
                  </a:lnTo>
                  <a:lnTo>
                    <a:pt x="437030" y="87998"/>
                  </a:lnTo>
                  <a:lnTo>
                    <a:pt x="395318" y="71457"/>
                  </a:lnTo>
                  <a:lnTo>
                    <a:pt x="352982" y="56587"/>
                  </a:lnTo>
                  <a:lnTo>
                    <a:pt x="310088" y="43410"/>
                  </a:lnTo>
                  <a:lnTo>
                    <a:pt x="266705" y="31947"/>
                  </a:lnTo>
                  <a:lnTo>
                    <a:pt x="222901" y="22218"/>
                  </a:lnTo>
                  <a:lnTo>
                    <a:pt x="178744" y="14236"/>
                  </a:lnTo>
                  <a:lnTo>
                    <a:pt x="134306" y="8015"/>
                  </a:lnTo>
                  <a:lnTo>
                    <a:pt x="89655" y="3564"/>
                  </a:lnTo>
                  <a:lnTo>
                    <a:pt x="44863" y="891"/>
                  </a:lnTo>
                  <a:lnTo>
                    <a:pt x="0" y="0"/>
                  </a:lnTo>
                  <a:lnTo>
                    <a:pt x="0" y="45168"/>
                  </a:lnTo>
                  <a:lnTo>
                    <a:pt x="0" y="90337"/>
                  </a:lnTo>
                  <a:lnTo>
                    <a:pt x="0" y="135506"/>
                  </a:lnTo>
                  <a:lnTo>
                    <a:pt x="0" y="180674"/>
                  </a:lnTo>
                  <a:lnTo>
                    <a:pt x="0" y="225843"/>
                  </a:lnTo>
                  <a:lnTo>
                    <a:pt x="0" y="271012"/>
                  </a:lnTo>
                  <a:lnTo>
                    <a:pt x="0" y="316181"/>
                  </a:lnTo>
                  <a:lnTo>
                    <a:pt x="0" y="361349"/>
                  </a:lnTo>
                  <a:lnTo>
                    <a:pt x="0" y="406518"/>
                  </a:lnTo>
                  <a:lnTo>
                    <a:pt x="0" y="451687"/>
                  </a:lnTo>
                  <a:lnTo>
                    <a:pt x="0" y="496856"/>
                  </a:lnTo>
                  <a:lnTo>
                    <a:pt x="0" y="542024"/>
                  </a:lnTo>
                  <a:lnTo>
                    <a:pt x="0" y="587193"/>
                  </a:lnTo>
                  <a:lnTo>
                    <a:pt x="0" y="632362"/>
                  </a:lnTo>
                  <a:lnTo>
                    <a:pt x="0" y="677530"/>
                  </a:lnTo>
                  <a:lnTo>
                    <a:pt x="0" y="722699"/>
                  </a:lnTo>
                  <a:lnTo>
                    <a:pt x="0" y="767868"/>
                  </a:lnTo>
                  <a:lnTo>
                    <a:pt x="0" y="813037"/>
                  </a:lnTo>
                  <a:lnTo>
                    <a:pt x="0" y="858205"/>
                  </a:lnTo>
                  <a:lnTo>
                    <a:pt x="0" y="903374"/>
                  </a:lnTo>
                  <a:lnTo>
                    <a:pt x="0" y="948543"/>
                  </a:lnTo>
                  <a:lnTo>
                    <a:pt x="0" y="993712"/>
                  </a:lnTo>
                  <a:lnTo>
                    <a:pt x="0" y="1038880"/>
                  </a:lnTo>
                  <a:lnTo>
                    <a:pt x="0" y="1084049"/>
                  </a:lnTo>
                  <a:close/>
                </a:path>
              </a:pathLst>
            </a:custGeom>
            <a:solidFill>
              <a:srgbClr val="002F56">
                <a:alpha val="100000"/>
              </a:srgbClr>
            </a:solidFill>
          </p:spPr>
          <p:txBody>
            <a:bodyPr/>
            <a:lstStyle/>
            <a:p>
              <a:endParaRPr/>
            </a:p>
          </p:txBody>
        </p:sp>
        <p:sp>
          <p:nvSpPr>
            <p:cNvPr id="20" name="tx11">
              <a:extLst>
                <a:ext uri="{FF2B5EF4-FFF2-40B4-BE49-F238E27FC236}">
                  <a16:creationId xmlns:a16="http://schemas.microsoft.com/office/drawing/2014/main" id="{8C2036AD-05FD-8950-833B-BBD1B405348A}"/>
                </a:ext>
              </a:extLst>
            </p:cNvPr>
            <p:cNvSpPr/>
            <p:nvPr/>
          </p:nvSpPr>
          <p:spPr>
            <a:xfrm>
              <a:off x="6314635" y="2787246"/>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a:t>
              </a:r>
            </a:p>
          </p:txBody>
        </p:sp>
        <p:sp>
          <p:nvSpPr>
            <p:cNvPr id="21" name="tx12">
              <a:extLst>
                <a:ext uri="{FF2B5EF4-FFF2-40B4-BE49-F238E27FC236}">
                  <a16:creationId xmlns:a16="http://schemas.microsoft.com/office/drawing/2014/main" id="{971559AA-F646-BFC7-5698-7A8B142BA914}"/>
                </a:ext>
              </a:extLst>
            </p:cNvPr>
            <p:cNvSpPr/>
            <p:nvPr/>
          </p:nvSpPr>
          <p:spPr>
            <a:xfrm>
              <a:off x="6252303" y="2921720"/>
              <a:ext cx="202638"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a:t>
              </a:r>
            </a:p>
          </p:txBody>
        </p:sp>
        <p:sp>
          <p:nvSpPr>
            <p:cNvPr id="22" name="tx13">
              <a:extLst>
                <a:ext uri="{FF2B5EF4-FFF2-40B4-BE49-F238E27FC236}">
                  <a16:creationId xmlns:a16="http://schemas.microsoft.com/office/drawing/2014/main" id="{CFE8BC81-F7D5-2D15-0ECF-373397095D68}"/>
                </a:ext>
              </a:extLst>
            </p:cNvPr>
            <p:cNvSpPr/>
            <p:nvPr/>
          </p:nvSpPr>
          <p:spPr>
            <a:xfrm>
              <a:off x="6056730" y="2786576"/>
              <a:ext cx="77974" cy="100360"/>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4</a:t>
              </a:r>
            </a:p>
          </p:txBody>
        </p:sp>
        <p:sp>
          <p:nvSpPr>
            <p:cNvPr id="51" name="tx14">
              <a:extLst>
                <a:ext uri="{FF2B5EF4-FFF2-40B4-BE49-F238E27FC236}">
                  <a16:creationId xmlns:a16="http://schemas.microsoft.com/office/drawing/2014/main" id="{AD610840-040C-25E1-3B12-F2DC455E4BEB}"/>
                </a:ext>
              </a:extLst>
            </p:cNvPr>
            <p:cNvSpPr/>
            <p:nvPr/>
          </p:nvSpPr>
          <p:spPr>
            <a:xfrm>
              <a:off x="5994398" y="2920639"/>
              <a:ext cx="202638"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3%</a:t>
              </a:r>
            </a:p>
          </p:txBody>
        </p:sp>
        <p:sp>
          <p:nvSpPr>
            <p:cNvPr id="52" name="tx15">
              <a:extLst>
                <a:ext uri="{FF2B5EF4-FFF2-40B4-BE49-F238E27FC236}">
                  <a16:creationId xmlns:a16="http://schemas.microsoft.com/office/drawing/2014/main" id="{122B8CE4-62E9-7397-BA30-258155FDDFDF}"/>
                </a:ext>
              </a:extLst>
            </p:cNvPr>
            <p:cNvSpPr/>
            <p:nvPr/>
          </p:nvSpPr>
          <p:spPr>
            <a:xfrm>
              <a:off x="5788591" y="2847345"/>
              <a:ext cx="77974"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6</a:t>
              </a:r>
            </a:p>
          </p:txBody>
        </p:sp>
        <p:sp>
          <p:nvSpPr>
            <p:cNvPr id="53" name="tx16">
              <a:extLst>
                <a:ext uri="{FF2B5EF4-FFF2-40B4-BE49-F238E27FC236}">
                  <a16:creationId xmlns:a16="http://schemas.microsoft.com/office/drawing/2014/main" id="{2B887FC6-9F6F-1090-42D2-D29F9FD3284B}"/>
                </a:ext>
              </a:extLst>
            </p:cNvPr>
            <p:cNvSpPr/>
            <p:nvPr/>
          </p:nvSpPr>
          <p:spPr>
            <a:xfrm>
              <a:off x="5726259" y="2983531"/>
              <a:ext cx="202638"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4%</a:t>
              </a:r>
            </a:p>
          </p:txBody>
        </p:sp>
        <p:sp>
          <p:nvSpPr>
            <p:cNvPr id="54" name="tx17">
              <a:extLst>
                <a:ext uri="{FF2B5EF4-FFF2-40B4-BE49-F238E27FC236}">
                  <a16:creationId xmlns:a16="http://schemas.microsoft.com/office/drawing/2014/main" id="{F999BE57-18A5-4AFC-4E3E-45B0B10FE7F0}"/>
                </a:ext>
              </a:extLst>
            </p:cNvPr>
            <p:cNvSpPr/>
            <p:nvPr/>
          </p:nvSpPr>
          <p:spPr>
            <a:xfrm>
              <a:off x="5085551" y="3362437"/>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25</a:t>
              </a:r>
            </a:p>
          </p:txBody>
        </p:sp>
        <p:sp>
          <p:nvSpPr>
            <p:cNvPr id="55" name="tx18">
              <a:extLst>
                <a:ext uri="{FF2B5EF4-FFF2-40B4-BE49-F238E27FC236}">
                  <a16:creationId xmlns:a16="http://schemas.microsoft.com/office/drawing/2014/main" id="{DCF5764D-BF90-E037-BA58-B1312EE058F7}"/>
                </a:ext>
              </a:extLst>
            </p:cNvPr>
            <p:cNvSpPr/>
            <p:nvPr/>
          </p:nvSpPr>
          <p:spPr>
            <a:xfrm>
              <a:off x="5023220" y="3498622"/>
              <a:ext cx="280612"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17%</a:t>
              </a:r>
            </a:p>
          </p:txBody>
        </p:sp>
        <p:sp>
          <p:nvSpPr>
            <p:cNvPr id="56" name="tx19">
              <a:extLst>
                <a:ext uri="{FF2B5EF4-FFF2-40B4-BE49-F238E27FC236}">
                  <a16:creationId xmlns:a16="http://schemas.microsoft.com/office/drawing/2014/main" id="{732CAD2B-FB97-370C-1432-739625B3B5AD}"/>
                </a:ext>
              </a:extLst>
            </p:cNvPr>
            <p:cNvSpPr/>
            <p:nvPr/>
          </p:nvSpPr>
          <p:spPr>
            <a:xfrm>
              <a:off x="5241598" y="5013238"/>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40</a:t>
              </a:r>
            </a:p>
          </p:txBody>
        </p:sp>
        <p:sp>
          <p:nvSpPr>
            <p:cNvPr id="57" name="tx20">
              <a:extLst>
                <a:ext uri="{FF2B5EF4-FFF2-40B4-BE49-F238E27FC236}">
                  <a16:creationId xmlns:a16="http://schemas.microsoft.com/office/drawing/2014/main" id="{D6CA7C68-8D93-B9CF-4438-527928929775}"/>
                </a:ext>
              </a:extLst>
            </p:cNvPr>
            <p:cNvSpPr/>
            <p:nvPr/>
          </p:nvSpPr>
          <p:spPr>
            <a:xfrm>
              <a:off x="5179266" y="5149423"/>
              <a:ext cx="280612"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27%</a:t>
              </a:r>
            </a:p>
          </p:txBody>
        </p:sp>
        <p:sp>
          <p:nvSpPr>
            <p:cNvPr id="58" name="tx21">
              <a:extLst>
                <a:ext uri="{FF2B5EF4-FFF2-40B4-BE49-F238E27FC236}">
                  <a16:creationId xmlns:a16="http://schemas.microsoft.com/office/drawing/2014/main" id="{6C807249-0C37-640B-9547-FEE99CA61E09}"/>
                </a:ext>
              </a:extLst>
            </p:cNvPr>
            <p:cNvSpPr/>
            <p:nvPr/>
          </p:nvSpPr>
          <p:spPr>
            <a:xfrm>
              <a:off x="7499992" y="4066019"/>
              <a:ext cx="155949" cy="100360"/>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74</a:t>
              </a:r>
            </a:p>
          </p:txBody>
        </p:sp>
        <p:sp>
          <p:nvSpPr>
            <p:cNvPr id="59" name="tx22">
              <a:extLst>
                <a:ext uri="{FF2B5EF4-FFF2-40B4-BE49-F238E27FC236}">
                  <a16:creationId xmlns:a16="http://schemas.microsoft.com/office/drawing/2014/main" id="{AE2C6CB3-8A8B-CE4D-1331-D181B86945BB}"/>
                </a:ext>
              </a:extLst>
            </p:cNvPr>
            <p:cNvSpPr/>
            <p:nvPr/>
          </p:nvSpPr>
          <p:spPr>
            <a:xfrm>
              <a:off x="7437660" y="4200082"/>
              <a:ext cx="280612"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49%</a:t>
              </a:r>
            </a:p>
          </p:txBody>
        </p:sp>
        <p:sp>
          <p:nvSpPr>
            <p:cNvPr id="61" name="tx23">
              <a:extLst>
                <a:ext uri="{FF2B5EF4-FFF2-40B4-BE49-F238E27FC236}">
                  <a16:creationId xmlns:a16="http://schemas.microsoft.com/office/drawing/2014/main" id="{DED01E33-2873-6C28-D44B-578C95FCEA8E}"/>
                </a:ext>
              </a:extLst>
            </p:cNvPr>
            <p:cNvSpPr/>
            <p:nvPr/>
          </p:nvSpPr>
          <p:spPr>
            <a:xfrm>
              <a:off x="4960422" y="2332636"/>
              <a:ext cx="2506250" cy="157326"/>
            </a:xfrm>
            <a:prstGeom prst="rect">
              <a:avLst/>
            </a:prstGeom>
            <a:noFill/>
          </p:spPr>
          <p:txBody>
            <a:bodyPr wrap="none" lIns="0" tIns="0" rIns="0" bIns="0" anchor="ctr" anchorCtr="1"/>
            <a:lstStyle/>
            <a:p>
              <a:pPr marL="0" marR="0" indent="0" algn="l">
                <a:lnSpc>
                  <a:spcPts val="1320"/>
                </a:lnSpc>
                <a:spcBef>
                  <a:spcPts val="0"/>
                </a:spcBef>
                <a:spcAft>
                  <a:spcPts val="0"/>
                </a:spcAft>
              </a:pPr>
              <a:r>
                <a:rPr sz="1440" b="1">
                  <a:solidFill>
                    <a:srgbClr val="000000">
                      <a:alpha val="100000"/>
                    </a:srgbClr>
                  </a:solidFill>
                  <a:cs typeface="Arial"/>
                </a:rPr>
                <a:t>Distribution of Projects by </a:t>
              </a:r>
              <a:r>
                <a:rPr lang="en-US" sz="1440" b="1">
                  <a:solidFill>
                    <a:srgbClr val="000000">
                      <a:alpha val="100000"/>
                    </a:srgbClr>
                  </a:solidFill>
                  <a:cs typeface="Arial"/>
                </a:rPr>
                <a:t>Program</a:t>
              </a:r>
              <a:endParaRPr sz="1440" b="1">
                <a:solidFill>
                  <a:srgbClr val="000000">
                    <a:alpha val="100000"/>
                  </a:srgbClr>
                </a:solidFill>
                <a:cs typeface="Arial"/>
              </a:endParaRPr>
            </a:p>
          </p:txBody>
        </p:sp>
        <p:sp>
          <p:nvSpPr>
            <p:cNvPr id="62" name="pg24">
              <a:extLst>
                <a:ext uri="{FF2B5EF4-FFF2-40B4-BE49-F238E27FC236}">
                  <a16:creationId xmlns:a16="http://schemas.microsoft.com/office/drawing/2014/main" id="{AE8A166B-CE00-7E0C-FEC9-98114FA49AF1}"/>
                </a:ext>
              </a:extLst>
            </p:cNvPr>
            <p:cNvSpPr/>
            <p:nvPr/>
          </p:nvSpPr>
          <p:spPr>
            <a:xfrm>
              <a:off x="9394331" y="3053593"/>
              <a:ext cx="160056" cy="1128720"/>
            </a:xfrm>
            <a:custGeom>
              <a:avLst/>
              <a:gdLst/>
              <a:ahLst/>
              <a:cxnLst/>
              <a:rect l="0" t="0" r="0" b="0"/>
              <a:pathLst>
                <a:path w="160056" h="1128720">
                  <a:moveTo>
                    <a:pt x="160056" y="1128720"/>
                  </a:moveTo>
                  <a:lnTo>
                    <a:pt x="158716" y="1083571"/>
                  </a:lnTo>
                  <a:lnTo>
                    <a:pt x="157375" y="1038423"/>
                  </a:lnTo>
                  <a:lnTo>
                    <a:pt x="156034" y="993274"/>
                  </a:lnTo>
                  <a:lnTo>
                    <a:pt x="154694" y="948125"/>
                  </a:lnTo>
                  <a:lnTo>
                    <a:pt x="153353" y="902976"/>
                  </a:lnTo>
                  <a:lnTo>
                    <a:pt x="152013" y="857827"/>
                  </a:lnTo>
                  <a:lnTo>
                    <a:pt x="150672" y="812678"/>
                  </a:lnTo>
                  <a:lnTo>
                    <a:pt x="149332" y="767530"/>
                  </a:lnTo>
                  <a:lnTo>
                    <a:pt x="147991" y="722381"/>
                  </a:lnTo>
                  <a:lnTo>
                    <a:pt x="146651" y="677232"/>
                  </a:lnTo>
                  <a:lnTo>
                    <a:pt x="145310" y="632083"/>
                  </a:lnTo>
                  <a:lnTo>
                    <a:pt x="143970" y="586934"/>
                  </a:lnTo>
                  <a:lnTo>
                    <a:pt x="142629" y="541785"/>
                  </a:lnTo>
                  <a:lnTo>
                    <a:pt x="141289" y="496637"/>
                  </a:lnTo>
                  <a:lnTo>
                    <a:pt x="139948" y="451488"/>
                  </a:lnTo>
                  <a:lnTo>
                    <a:pt x="138608" y="406339"/>
                  </a:lnTo>
                  <a:lnTo>
                    <a:pt x="137267" y="361190"/>
                  </a:lnTo>
                  <a:lnTo>
                    <a:pt x="135927" y="316041"/>
                  </a:lnTo>
                  <a:lnTo>
                    <a:pt x="134586" y="270892"/>
                  </a:lnTo>
                  <a:lnTo>
                    <a:pt x="133246" y="225744"/>
                  </a:lnTo>
                  <a:lnTo>
                    <a:pt x="131905" y="180595"/>
                  </a:lnTo>
                  <a:lnTo>
                    <a:pt x="130565" y="135446"/>
                  </a:lnTo>
                  <a:lnTo>
                    <a:pt x="129224" y="90297"/>
                  </a:lnTo>
                  <a:lnTo>
                    <a:pt x="127884" y="45148"/>
                  </a:lnTo>
                  <a:lnTo>
                    <a:pt x="126543" y="0"/>
                  </a:lnTo>
                  <a:lnTo>
                    <a:pt x="63118" y="3671"/>
                  </a:lnTo>
                  <a:lnTo>
                    <a:pt x="0" y="10903"/>
                  </a:lnTo>
                  <a:lnTo>
                    <a:pt x="6402" y="55616"/>
                  </a:lnTo>
                  <a:lnTo>
                    <a:pt x="12804" y="100328"/>
                  </a:lnTo>
                  <a:lnTo>
                    <a:pt x="19206" y="145041"/>
                  </a:lnTo>
                  <a:lnTo>
                    <a:pt x="25609" y="189754"/>
                  </a:lnTo>
                  <a:lnTo>
                    <a:pt x="32011" y="234466"/>
                  </a:lnTo>
                  <a:lnTo>
                    <a:pt x="38413" y="279179"/>
                  </a:lnTo>
                  <a:lnTo>
                    <a:pt x="44815" y="323892"/>
                  </a:lnTo>
                  <a:lnTo>
                    <a:pt x="51218" y="368604"/>
                  </a:lnTo>
                  <a:lnTo>
                    <a:pt x="57620" y="413317"/>
                  </a:lnTo>
                  <a:lnTo>
                    <a:pt x="64022" y="458030"/>
                  </a:lnTo>
                  <a:lnTo>
                    <a:pt x="70424" y="502743"/>
                  </a:lnTo>
                  <a:lnTo>
                    <a:pt x="76827" y="547455"/>
                  </a:lnTo>
                  <a:lnTo>
                    <a:pt x="83229" y="592168"/>
                  </a:lnTo>
                  <a:lnTo>
                    <a:pt x="89631" y="636881"/>
                  </a:lnTo>
                  <a:lnTo>
                    <a:pt x="96033" y="681593"/>
                  </a:lnTo>
                  <a:lnTo>
                    <a:pt x="102436" y="726306"/>
                  </a:lnTo>
                  <a:lnTo>
                    <a:pt x="108838" y="771019"/>
                  </a:lnTo>
                  <a:lnTo>
                    <a:pt x="115240" y="815731"/>
                  </a:lnTo>
                  <a:lnTo>
                    <a:pt x="121642" y="860444"/>
                  </a:lnTo>
                  <a:lnTo>
                    <a:pt x="128045" y="905157"/>
                  </a:lnTo>
                  <a:lnTo>
                    <a:pt x="134447" y="949870"/>
                  </a:lnTo>
                  <a:lnTo>
                    <a:pt x="140849" y="994582"/>
                  </a:lnTo>
                  <a:lnTo>
                    <a:pt x="147251" y="1039295"/>
                  </a:lnTo>
                  <a:lnTo>
                    <a:pt x="153654" y="1084008"/>
                  </a:lnTo>
                  <a:close/>
                </a:path>
              </a:pathLst>
            </a:custGeom>
            <a:solidFill>
              <a:srgbClr val="DBDBDB">
                <a:alpha val="100000"/>
              </a:srgbClr>
            </a:solidFill>
          </p:spPr>
          <p:txBody>
            <a:bodyPr/>
            <a:lstStyle/>
            <a:p>
              <a:endParaRPr/>
            </a:p>
          </p:txBody>
        </p:sp>
        <p:sp>
          <p:nvSpPr>
            <p:cNvPr id="63" name="pg25">
              <a:extLst>
                <a:ext uri="{FF2B5EF4-FFF2-40B4-BE49-F238E27FC236}">
                  <a16:creationId xmlns:a16="http://schemas.microsoft.com/office/drawing/2014/main" id="{0C22998C-6A71-4E00-5039-C7078534D14E}"/>
                </a:ext>
              </a:extLst>
            </p:cNvPr>
            <p:cNvSpPr/>
            <p:nvPr/>
          </p:nvSpPr>
          <p:spPr>
            <a:xfrm>
              <a:off x="9520875" y="3053593"/>
              <a:ext cx="33512" cy="1128720"/>
            </a:xfrm>
            <a:custGeom>
              <a:avLst/>
              <a:gdLst/>
              <a:ahLst/>
              <a:cxnLst/>
              <a:rect l="0" t="0" r="0" b="0"/>
              <a:pathLst>
                <a:path w="33512" h="1128720">
                  <a:moveTo>
                    <a:pt x="33512" y="1128720"/>
                  </a:moveTo>
                  <a:lnTo>
                    <a:pt x="32172" y="1083571"/>
                  </a:lnTo>
                  <a:lnTo>
                    <a:pt x="30831" y="1038423"/>
                  </a:lnTo>
                  <a:lnTo>
                    <a:pt x="29491" y="993274"/>
                  </a:lnTo>
                  <a:lnTo>
                    <a:pt x="28150" y="948125"/>
                  </a:lnTo>
                  <a:lnTo>
                    <a:pt x="26810" y="902976"/>
                  </a:lnTo>
                  <a:lnTo>
                    <a:pt x="25469" y="857827"/>
                  </a:lnTo>
                  <a:lnTo>
                    <a:pt x="24129" y="812678"/>
                  </a:lnTo>
                  <a:lnTo>
                    <a:pt x="22788" y="767530"/>
                  </a:lnTo>
                  <a:lnTo>
                    <a:pt x="21448" y="722381"/>
                  </a:lnTo>
                  <a:lnTo>
                    <a:pt x="20107" y="677232"/>
                  </a:lnTo>
                  <a:lnTo>
                    <a:pt x="18767" y="632083"/>
                  </a:lnTo>
                  <a:lnTo>
                    <a:pt x="17426" y="586934"/>
                  </a:lnTo>
                  <a:lnTo>
                    <a:pt x="16086" y="541785"/>
                  </a:lnTo>
                  <a:lnTo>
                    <a:pt x="14745" y="496637"/>
                  </a:lnTo>
                  <a:lnTo>
                    <a:pt x="13405" y="451488"/>
                  </a:lnTo>
                  <a:lnTo>
                    <a:pt x="12064" y="406339"/>
                  </a:lnTo>
                  <a:lnTo>
                    <a:pt x="10724" y="361190"/>
                  </a:lnTo>
                  <a:lnTo>
                    <a:pt x="9383" y="316041"/>
                  </a:lnTo>
                  <a:lnTo>
                    <a:pt x="8043" y="270892"/>
                  </a:lnTo>
                  <a:lnTo>
                    <a:pt x="6702" y="225744"/>
                  </a:lnTo>
                  <a:lnTo>
                    <a:pt x="5362" y="180595"/>
                  </a:lnTo>
                  <a:lnTo>
                    <a:pt x="4021" y="135446"/>
                  </a:lnTo>
                  <a:lnTo>
                    <a:pt x="2681" y="90297"/>
                  </a:lnTo>
                  <a:lnTo>
                    <a:pt x="1340" y="45148"/>
                  </a:lnTo>
                  <a:lnTo>
                    <a:pt x="0" y="0"/>
                  </a:lnTo>
                  <a:lnTo>
                    <a:pt x="1340" y="45148"/>
                  </a:lnTo>
                  <a:lnTo>
                    <a:pt x="2681" y="90297"/>
                  </a:lnTo>
                  <a:lnTo>
                    <a:pt x="4021" y="135446"/>
                  </a:lnTo>
                  <a:lnTo>
                    <a:pt x="5362" y="180595"/>
                  </a:lnTo>
                  <a:lnTo>
                    <a:pt x="6702" y="225744"/>
                  </a:lnTo>
                  <a:lnTo>
                    <a:pt x="8043" y="270892"/>
                  </a:lnTo>
                  <a:lnTo>
                    <a:pt x="9383" y="316041"/>
                  </a:lnTo>
                  <a:lnTo>
                    <a:pt x="10724" y="361190"/>
                  </a:lnTo>
                  <a:lnTo>
                    <a:pt x="12064" y="406339"/>
                  </a:lnTo>
                  <a:lnTo>
                    <a:pt x="13405" y="451488"/>
                  </a:lnTo>
                  <a:lnTo>
                    <a:pt x="14745" y="496637"/>
                  </a:lnTo>
                  <a:lnTo>
                    <a:pt x="16086" y="541785"/>
                  </a:lnTo>
                  <a:lnTo>
                    <a:pt x="17426" y="586934"/>
                  </a:lnTo>
                  <a:lnTo>
                    <a:pt x="18767" y="632083"/>
                  </a:lnTo>
                  <a:lnTo>
                    <a:pt x="20107" y="677232"/>
                  </a:lnTo>
                  <a:lnTo>
                    <a:pt x="21448" y="722381"/>
                  </a:lnTo>
                  <a:lnTo>
                    <a:pt x="22788" y="767530"/>
                  </a:lnTo>
                  <a:lnTo>
                    <a:pt x="24129" y="812678"/>
                  </a:lnTo>
                  <a:lnTo>
                    <a:pt x="25469" y="857827"/>
                  </a:lnTo>
                  <a:lnTo>
                    <a:pt x="26810" y="902976"/>
                  </a:lnTo>
                  <a:lnTo>
                    <a:pt x="28150" y="948125"/>
                  </a:lnTo>
                  <a:lnTo>
                    <a:pt x="29491" y="993274"/>
                  </a:lnTo>
                  <a:lnTo>
                    <a:pt x="30831" y="1038423"/>
                  </a:lnTo>
                  <a:lnTo>
                    <a:pt x="32172" y="1083571"/>
                  </a:lnTo>
                  <a:close/>
                </a:path>
              </a:pathLst>
            </a:custGeom>
            <a:solidFill>
              <a:srgbClr val="8FAADC">
                <a:alpha val="100000"/>
              </a:srgbClr>
            </a:solidFill>
          </p:spPr>
          <p:txBody>
            <a:bodyPr/>
            <a:lstStyle/>
            <a:p>
              <a:endParaRPr/>
            </a:p>
          </p:txBody>
        </p:sp>
        <p:sp>
          <p:nvSpPr>
            <p:cNvPr id="64" name="pg26">
              <a:extLst>
                <a:ext uri="{FF2B5EF4-FFF2-40B4-BE49-F238E27FC236}">
                  <a16:creationId xmlns:a16="http://schemas.microsoft.com/office/drawing/2014/main" id="{FDD41606-7A0B-719B-D650-CA315F19FC9B}"/>
                </a:ext>
              </a:extLst>
            </p:cNvPr>
            <p:cNvSpPr/>
            <p:nvPr/>
          </p:nvSpPr>
          <p:spPr>
            <a:xfrm>
              <a:off x="8425210" y="3348474"/>
              <a:ext cx="1129177" cy="1889345"/>
            </a:xfrm>
            <a:custGeom>
              <a:avLst/>
              <a:gdLst/>
              <a:ahLst/>
              <a:cxnLst/>
              <a:rect l="0" t="0" r="0" b="0"/>
              <a:pathLst>
                <a:path w="1129177" h="1889345">
                  <a:moveTo>
                    <a:pt x="1129177" y="833840"/>
                  </a:moveTo>
                  <a:lnTo>
                    <a:pt x="1098718" y="800486"/>
                  </a:lnTo>
                  <a:lnTo>
                    <a:pt x="1068259" y="767132"/>
                  </a:lnTo>
                  <a:lnTo>
                    <a:pt x="1037800" y="733779"/>
                  </a:lnTo>
                  <a:lnTo>
                    <a:pt x="1007341" y="700425"/>
                  </a:lnTo>
                  <a:lnTo>
                    <a:pt x="976882" y="667072"/>
                  </a:lnTo>
                  <a:lnTo>
                    <a:pt x="946423" y="633718"/>
                  </a:lnTo>
                  <a:lnTo>
                    <a:pt x="915964" y="600364"/>
                  </a:lnTo>
                  <a:lnTo>
                    <a:pt x="885505" y="567011"/>
                  </a:lnTo>
                  <a:lnTo>
                    <a:pt x="855046" y="533657"/>
                  </a:lnTo>
                  <a:lnTo>
                    <a:pt x="824587" y="500304"/>
                  </a:lnTo>
                  <a:lnTo>
                    <a:pt x="794128" y="466950"/>
                  </a:lnTo>
                  <a:lnTo>
                    <a:pt x="763669" y="433596"/>
                  </a:lnTo>
                  <a:lnTo>
                    <a:pt x="733210" y="400243"/>
                  </a:lnTo>
                  <a:lnTo>
                    <a:pt x="702751" y="366889"/>
                  </a:lnTo>
                  <a:lnTo>
                    <a:pt x="672292" y="333536"/>
                  </a:lnTo>
                  <a:lnTo>
                    <a:pt x="641833" y="300182"/>
                  </a:lnTo>
                  <a:lnTo>
                    <a:pt x="611374" y="266828"/>
                  </a:lnTo>
                  <a:lnTo>
                    <a:pt x="580915" y="233475"/>
                  </a:lnTo>
                  <a:lnTo>
                    <a:pt x="550456" y="200121"/>
                  </a:lnTo>
                  <a:lnTo>
                    <a:pt x="519996" y="166768"/>
                  </a:lnTo>
                  <a:lnTo>
                    <a:pt x="489537" y="133414"/>
                  </a:lnTo>
                  <a:lnTo>
                    <a:pt x="459078" y="100060"/>
                  </a:lnTo>
                  <a:lnTo>
                    <a:pt x="428619" y="66707"/>
                  </a:lnTo>
                  <a:lnTo>
                    <a:pt x="398160" y="33353"/>
                  </a:lnTo>
                  <a:lnTo>
                    <a:pt x="367701" y="0"/>
                  </a:lnTo>
                  <a:lnTo>
                    <a:pt x="334994" y="31089"/>
                  </a:lnTo>
                  <a:lnTo>
                    <a:pt x="303555" y="63461"/>
                  </a:lnTo>
                  <a:lnTo>
                    <a:pt x="273435" y="97063"/>
                  </a:lnTo>
                  <a:lnTo>
                    <a:pt x="244681" y="131842"/>
                  </a:lnTo>
                  <a:lnTo>
                    <a:pt x="217339" y="167742"/>
                  </a:lnTo>
                  <a:lnTo>
                    <a:pt x="191454" y="204706"/>
                  </a:lnTo>
                  <a:lnTo>
                    <a:pt x="167066" y="242674"/>
                  </a:lnTo>
                  <a:lnTo>
                    <a:pt x="144215" y="281586"/>
                  </a:lnTo>
                  <a:lnTo>
                    <a:pt x="122936" y="321380"/>
                  </a:lnTo>
                  <a:lnTo>
                    <a:pt x="103265" y="361993"/>
                  </a:lnTo>
                  <a:lnTo>
                    <a:pt x="85232" y="403359"/>
                  </a:lnTo>
                  <a:lnTo>
                    <a:pt x="68866" y="445413"/>
                  </a:lnTo>
                  <a:lnTo>
                    <a:pt x="54193" y="488087"/>
                  </a:lnTo>
                  <a:lnTo>
                    <a:pt x="41238" y="531313"/>
                  </a:lnTo>
                  <a:lnTo>
                    <a:pt x="30019" y="575022"/>
                  </a:lnTo>
                  <a:lnTo>
                    <a:pt x="20556" y="619145"/>
                  </a:lnTo>
                  <a:lnTo>
                    <a:pt x="12863" y="663610"/>
                  </a:lnTo>
                  <a:lnTo>
                    <a:pt x="6953" y="708347"/>
                  </a:lnTo>
                  <a:lnTo>
                    <a:pt x="2835" y="753285"/>
                  </a:lnTo>
                  <a:lnTo>
                    <a:pt x="516" y="798351"/>
                  </a:lnTo>
                  <a:lnTo>
                    <a:pt x="0" y="843474"/>
                  </a:lnTo>
                  <a:lnTo>
                    <a:pt x="1286" y="888582"/>
                  </a:lnTo>
                  <a:lnTo>
                    <a:pt x="4374" y="933602"/>
                  </a:lnTo>
                  <a:lnTo>
                    <a:pt x="9258" y="978463"/>
                  </a:lnTo>
                  <a:lnTo>
                    <a:pt x="15930" y="1023093"/>
                  </a:lnTo>
                  <a:lnTo>
                    <a:pt x="24381" y="1067421"/>
                  </a:lnTo>
                  <a:lnTo>
                    <a:pt x="34596" y="1111375"/>
                  </a:lnTo>
                  <a:lnTo>
                    <a:pt x="46558" y="1154887"/>
                  </a:lnTo>
                  <a:lnTo>
                    <a:pt x="60250" y="1197886"/>
                  </a:lnTo>
                  <a:lnTo>
                    <a:pt x="75649" y="1240303"/>
                  </a:lnTo>
                  <a:lnTo>
                    <a:pt x="92730" y="1282071"/>
                  </a:lnTo>
                  <a:lnTo>
                    <a:pt x="111466" y="1323124"/>
                  </a:lnTo>
                  <a:lnTo>
                    <a:pt x="131828" y="1363395"/>
                  </a:lnTo>
                  <a:lnTo>
                    <a:pt x="153782" y="1402820"/>
                  </a:lnTo>
                  <a:lnTo>
                    <a:pt x="177294" y="1441337"/>
                  </a:lnTo>
                  <a:lnTo>
                    <a:pt x="202326" y="1478883"/>
                  </a:lnTo>
                  <a:lnTo>
                    <a:pt x="228838" y="1515400"/>
                  </a:lnTo>
                  <a:lnTo>
                    <a:pt x="256788" y="1550828"/>
                  </a:lnTo>
                  <a:lnTo>
                    <a:pt x="286131" y="1585111"/>
                  </a:lnTo>
                  <a:lnTo>
                    <a:pt x="316821" y="1618194"/>
                  </a:lnTo>
                  <a:lnTo>
                    <a:pt x="348808" y="1650025"/>
                  </a:lnTo>
                  <a:lnTo>
                    <a:pt x="382041" y="1680552"/>
                  </a:lnTo>
                  <a:lnTo>
                    <a:pt x="416467" y="1709727"/>
                  </a:lnTo>
                  <a:lnTo>
                    <a:pt x="452032" y="1737504"/>
                  </a:lnTo>
                  <a:lnTo>
                    <a:pt x="488677" y="1763837"/>
                  </a:lnTo>
                  <a:lnTo>
                    <a:pt x="526346" y="1788685"/>
                  </a:lnTo>
                  <a:lnTo>
                    <a:pt x="564977" y="1812008"/>
                  </a:lnTo>
                  <a:lnTo>
                    <a:pt x="604510" y="1833769"/>
                  </a:lnTo>
                  <a:lnTo>
                    <a:pt x="644880" y="1853933"/>
                  </a:lnTo>
                  <a:lnTo>
                    <a:pt x="686024" y="1872468"/>
                  </a:lnTo>
                  <a:lnTo>
                    <a:pt x="727875" y="1889345"/>
                  </a:lnTo>
                  <a:lnTo>
                    <a:pt x="743927" y="1847124"/>
                  </a:lnTo>
                  <a:lnTo>
                    <a:pt x="759979" y="1804904"/>
                  </a:lnTo>
                  <a:lnTo>
                    <a:pt x="776031" y="1762684"/>
                  </a:lnTo>
                  <a:lnTo>
                    <a:pt x="792083" y="1720464"/>
                  </a:lnTo>
                  <a:lnTo>
                    <a:pt x="808135" y="1678244"/>
                  </a:lnTo>
                  <a:lnTo>
                    <a:pt x="824188" y="1636023"/>
                  </a:lnTo>
                  <a:lnTo>
                    <a:pt x="840240" y="1593803"/>
                  </a:lnTo>
                  <a:lnTo>
                    <a:pt x="856292" y="1551583"/>
                  </a:lnTo>
                  <a:lnTo>
                    <a:pt x="872344" y="1509363"/>
                  </a:lnTo>
                  <a:lnTo>
                    <a:pt x="888396" y="1467143"/>
                  </a:lnTo>
                  <a:lnTo>
                    <a:pt x="904448" y="1424922"/>
                  </a:lnTo>
                  <a:lnTo>
                    <a:pt x="920500" y="1382702"/>
                  </a:lnTo>
                  <a:lnTo>
                    <a:pt x="936552" y="1340482"/>
                  </a:lnTo>
                  <a:lnTo>
                    <a:pt x="952604" y="1298262"/>
                  </a:lnTo>
                  <a:lnTo>
                    <a:pt x="968656" y="1256042"/>
                  </a:lnTo>
                  <a:lnTo>
                    <a:pt x="984708" y="1213821"/>
                  </a:lnTo>
                  <a:lnTo>
                    <a:pt x="1000760" y="1171601"/>
                  </a:lnTo>
                  <a:lnTo>
                    <a:pt x="1016812" y="1129381"/>
                  </a:lnTo>
                  <a:lnTo>
                    <a:pt x="1032864" y="1087161"/>
                  </a:lnTo>
                  <a:lnTo>
                    <a:pt x="1048916" y="1044941"/>
                  </a:lnTo>
                  <a:lnTo>
                    <a:pt x="1064968" y="1002720"/>
                  </a:lnTo>
                  <a:lnTo>
                    <a:pt x="1081020" y="960500"/>
                  </a:lnTo>
                  <a:lnTo>
                    <a:pt x="1097072" y="918280"/>
                  </a:lnTo>
                  <a:lnTo>
                    <a:pt x="1113125" y="876060"/>
                  </a:lnTo>
                  <a:close/>
                </a:path>
              </a:pathLst>
            </a:custGeom>
            <a:solidFill>
              <a:srgbClr val="00B0F0"/>
            </a:solidFill>
          </p:spPr>
          <p:txBody>
            <a:bodyPr/>
            <a:lstStyle/>
            <a:p>
              <a:endParaRPr/>
            </a:p>
          </p:txBody>
        </p:sp>
        <p:sp>
          <p:nvSpPr>
            <p:cNvPr id="65" name="pg27">
              <a:extLst>
                <a:ext uri="{FF2B5EF4-FFF2-40B4-BE49-F238E27FC236}">
                  <a16:creationId xmlns:a16="http://schemas.microsoft.com/office/drawing/2014/main" id="{F300ED3B-0A41-06C7-C7AF-209309852C2A}"/>
                </a:ext>
              </a:extLst>
            </p:cNvPr>
            <p:cNvSpPr/>
            <p:nvPr/>
          </p:nvSpPr>
          <p:spPr>
            <a:xfrm>
              <a:off x="9153086" y="3053096"/>
              <a:ext cx="1530347" cy="2258423"/>
            </a:xfrm>
            <a:custGeom>
              <a:avLst/>
              <a:gdLst/>
              <a:ahLst/>
              <a:cxnLst/>
              <a:rect l="0" t="0" r="0" b="0"/>
              <a:pathLst>
                <a:path w="1530347" h="2258423">
                  <a:moveTo>
                    <a:pt x="401301" y="1129218"/>
                  </a:moveTo>
                  <a:lnTo>
                    <a:pt x="385249" y="1171438"/>
                  </a:lnTo>
                  <a:lnTo>
                    <a:pt x="369197" y="1213658"/>
                  </a:lnTo>
                  <a:lnTo>
                    <a:pt x="353145" y="1255878"/>
                  </a:lnTo>
                  <a:lnTo>
                    <a:pt x="337093" y="1298098"/>
                  </a:lnTo>
                  <a:lnTo>
                    <a:pt x="321041" y="1340319"/>
                  </a:lnTo>
                  <a:lnTo>
                    <a:pt x="304989" y="1382539"/>
                  </a:lnTo>
                  <a:lnTo>
                    <a:pt x="288937" y="1424759"/>
                  </a:lnTo>
                  <a:lnTo>
                    <a:pt x="272884" y="1466979"/>
                  </a:lnTo>
                  <a:lnTo>
                    <a:pt x="256832" y="1509200"/>
                  </a:lnTo>
                  <a:lnTo>
                    <a:pt x="240780" y="1551420"/>
                  </a:lnTo>
                  <a:lnTo>
                    <a:pt x="224728" y="1593640"/>
                  </a:lnTo>
                  <a:lnTo>
                    <a:pt x="208676" y="1635860"/>
                  </a:lnTo>
                  <a:lnTo>
                    <a:pt x="192624" y="1678080"/>
                  </a:lnTo>
                  <a:lnTo>
                    <a:pt x="176572" y="1720301"/>
                  </a:lnTo>
                  <a:lnTo>
                    <a:pt x="160520" y="1762521"/>
                  </a:lnTo>
                  <a:lnTo>
                    <a:pt x="144468" y="1804741"/>
                  </a:lnTo>
                  <a:lnTo>
                    <a:pt x="128416" y="1846961"/>
                  </a:lnTo>
                  <a:lnTo>
                    <a:pt x="112364" y="1889181"/>
                  </a:lnTo>
                  <a:lnTo>
                    <a:pt x="96312" y="1931402"/>
                  </a:lnTo>
                  <a:lnTo>
                    <a:pt x="80260" y="1973622"/>
                  </a:lnTo>
                  <a:lnTo>
                    <a:pt x="64208" y="2015842"/>
                  </a:lnTo>
                  <a:lnTo>
                    <a:pt x="48156" y="2058062"/>
                  </a:lnTo>
                  <a:lnTo>
                    <a:pt x="32104" y="2100282"/>
                  </a:lnTo>
                  <a:lnTo>
                    <a:pt x="16052" y="2142503"/>
                  </a:lnTo>
                  <a:lnTo>
                    <a:pt x="0" y="2184723"/>
                  </a:lnTo>
                  <a:lnTo>
                    <a:pt x="42346" y="2199865"/>
                  </a:lnTo>
                  <a:lnTo>
                    <a:pt x="85262" y="2213308"/>
                  </a:lnTo>
                  <a:lnTo>
                    <a:pt x="128679" y="2225033"/>
                  </a:lnTo>
                  <a:lnTo>
                    <a:pt x="172528" y="2235019"/>
                  </a:lnTo>
                  <a:lnTo>
                    <a:pt x="216740" y="2243251"/>
                  </a:lnTo>
                  <a:lnTo>
                    <a:pt x="261245" y="2249717"/>
                  </a:lnTo>
                  <a:lnTo>
                    <a:pt x="305972" y="2254405"/>
                  </a:lnTo>
                  <a:lnTo>
                    <a:pt x="350851" y="2257308"/>
                  </a:lnTo>
                  <a:lnTo>
                    <a:pt x="395809" y="2258423"/>
                  </a:lnTo>
                  <a:lnTo>
                    <a:pt x="440776" y="2257746"/>
                  </a:lnTo>
                  <a:lnTo>
                    <a:pt x="485681" y="2255279"/>
                  </a:lnTo>
                  <a:lnTo>
                    <a:pt x="530451" y="2251026"/>
                  </a:lnTo>
                  <a:lnTo>
                    <a:pt x="575017" y="2244994"/>
                  </a:lnTo>
                  <a:lnTo>
                    <a:pt x="619307" y="2237192"/>
                  </a:lnTo>
                  <a:lnTo>
                    <a:pt x="663252" y="2227633"/>
                  </a:lnTo>
                  <a:lnTo>
                    <a:pt x="706781" y="2216331"/>
                  </a:lnTo>
                  <a:lnTo>
                    <a:pt x="749825" y="2203305"/>
                  </a:lnTo>
                  <a:lnTo>
                    <a:pt x="792317" y="2188576"/>
                  </a:lnTo>
                  <a:lnTo>
                    <a:pt x="834188" y="2172167"/>
                  </a:lnTo>
                  <a:lnTo>
                    <a:pt x="875373" y="2154103"/>
                  </a:lnTo>
                  <a:lnTo>
                    <a:pt x="915806" y="2134413"/>
                  </a:lnTo>
                  <a:lnTo>
                    <a:pt x="955423" y="2113130"/>
                  </a:lnTo>
                  <a:lnTo>
                    <a:pt x="994161" y="2090285"/>
                  </a:lnTo>
                  <a:lnTo>
                    <a:pt x="1031959" y="2065916"/>
                  </a:lnTo>
                  <a:lnTo>
                    <a:pt x="1068756" y="2040062"/>
                  </a:lnTo>
                  <a:lnTo>
                    <a:pt x="1104495" y="2012763"/>
                  </a:lnTo>
                  <a:lnTo>
                    <a:pt x="1139118" y="1984063"/>
                  </a:lnTo>
                  <a:lnTo>
                    <a:pt x="1172571" y="1954006"/>
                  </a:lnTo>
                  <a:lnTo>
                    <a:pt x="1204801" y="1922642"/>
                  </a:lnTo>
                  <a:lnTo>
                    <a:pt x="1235756" y="1890019"/>
                  </a:lnTo>
                  <a:lnTo>
                    <a:pt x="1265388" y="1856189"/>
                  </a:lnTo>
                  <a:lnTo>
                    <a:pt x="1293649" y="1821206"/>
                  </a:lnTo>
                  <a:lnTo>
                    <a:pt x="1320495" y="1785126"/>
                  </a:lnTo>
                  <a:lnTo>
                    <a:pt x="1345883" y="1748005"/>
                  </a:lnTo>
                  <a:lnTo>
                    <a:pt x="1369773" y="1709903"/>
                  </a:lnTo>
                  <a:lnTo>
                    <a:pt x="1392127" y="1670880"/>
                  </a:lnTo>
                  <a:lnTo>
                    <a:pt x="1412909" y="1630997"/>
                  </a:lnTo>
                  <a:lnTo>
                    <a:pt x="1432087" y="1590319"/>
                  </a:lnTo>
                  <a:lnTo>
                    <a:pt x="1449629" y="1548910"/>
                  </a:lnTo>
                  <a:lnTo>
                    <a:pt x="1465509" y="1506835"/>
                  </a:lnTo>
                  <a:lnTo>
                    <a:pt x="1479701" y="1464160"/>
                  </a:lnTo>
                  <a:lnTo>
                    <a:pt x="1492183" y="1420955"/>
                  </a:lnTo>
                  <a:lnTo>
                    <a:pt x="1502934" y="1377287"/>
                  </a:lnTo>
                  <a:lnTo>
                    <a:pt x="1511938" y="1333225"/>
                  </a:lnTo>
                  <a:lnTo>
                    <a:pt x="1519180" y="1288840"/>
                  </a:lnTo>
                  <a:lnTo>
                    <a:pt x="1524650" y="1244202"/>
                  </a:lnTo>
                  <a:lnTo>
                    <a:pt x="1528337" y="1199381"/>
                  </a:lnTo>
                  <a:lnTo>
                    <a:pt x="1530237" y="1154449"/>
                  </a:lnTo>
                  <a:lnTo>
                    <a:pt x="1530347" y="1109477"/>
                  </a:lnTo>
                  <a:lnTo>
                    <a:pt x="1528665" y="1064536"/>
                  </a:lnTo>
                  <a:lnTo>
                    <a:pt x="1525196" y="1019698"/>
                  </a:lnTo>
                  <a:lnTo>
                    <a:pt x="1519943" y="975034"/>
                  </a:lnTo>
                  <a:lnTo>
                    <a:pt x="1512917" y="930614"/>
                  </a:lnTo>
                  <a:lnTo>
                    <a:pt x="1504127" y="886509"/>
                  </a:lnTo>
                  <a:lnTo>
                    <a:pt x="1493589" y="842789"/>
                  </a:lnTo>
                  <a:lnTo>
                    <a:pt x="1481317" y="799524"/>
                  </a:lnTo>
                  <a:lnTo>
                    <a:pt x="1467333" y="756781"/>
                  </a:lnTo>
                  <a:lnTo>
                    <a:pt x="1451658" y="714629"/>
                  </a:lnTo>
                  <a:lnTo>
                    <a:pt x="1434317" y="673135"/>
                  </a:lnTo>
                  <a:lnTo>
                    <a:pt x="1415337" y="632364"/>
                  </a:lnTo>
                  <a:lnTo>
                    <a:pt x="1394749" y="592381"/>
                  </a:lnTo>
                  <a:lnTo>
                    <a:pt x="1372586" y="553249"/>
                  </a:lnTo>
                  <a:lnTo>
                    <a:pt x="1348882" y="515031"/>
                  </a:lnTo>
                  <a:lnTo>
                    <a:pt x="1323674" y="477788"/>
                  </a:lnTo>
                  <a:lnTo>
                    <a:pt x="1297004" y="441577"/>
                  </a:lnTo>
                  <a:lnTo>
                    <a:pt x="1268913" y="406457"/>
                  </a:lnTo>
                  <a:lnTo>
                    <a:pt x="1239446" y="372484"/>
                  </a:lnTo>
                  <a:lnTo>
                    <a:pt x="1208650" y="339711"/>
                  </a:lnTo>
                  <a:lnTo>
                    <a:pt x="1176573" y="308190"/>
                  </a:lnTo>
                  <a:lnTo>
                    <a:pt x="1143267" y="277971"/>
                  </a:lnTo>
                  <a:lnTo>
                    <a:pt x="1108783" y="249103"/>
                  </a:lnTo>
                  <a:lnTo>
                    <a:pt x="1073178" y="221630"/>
                  </a:lnTo>
                  <a:lnTo>
                    <a:pt x="1036507" y="195597"/>
                  </a:lnTo>
                  <a:lnTo>
                    <a:pt x="998828" y="171045"/>
                  </a:lnTo>
                  <a:lnTo>
                    <a:pt x="960202" y="148012"/>
                  </a:lnTo>
                  <a:lnTo>
                    <a:pt x="920689" y="126536"/>
                  </a:lnTo>
                  <a:lnTo>
                    <a:pt x="880352" y="106650"/>
                  </a:lnTo>
                  <a:lnTo>
                    <a:pt x="839255" y="88386"/>
                  </a:lnTo>
                  <a:lnTo>
                    <a:pt x="797464" y="71773"/>
                  </a:lnTo>
                  <a:lnTo>
                    <a:pt x="755045" y="56838"/>
                  </a:lnTo>
                  <a:lnTo>
                    <a:pt x="712064" y="43603"/>
                  </a:lnTo>
                  <a:lnTo>
                    <a:pt x="668591" y="32090"/>
                  </a:lnTo>
                  <a:lnTo>
                    <a:pt x="624693" y="22317"/>
                  </a:lnTo>
                  <a:lnTo>
                    <a:pt x="580441" y="14300"/>
                  </a:lnTo>
                  <a:lnTo>
                    <a:pt x="535905" y="8051"/>
                  </a:lnTo>
                  <a:lnTo>
                    <a:pt x="491156" y="3580"/>
                  </a:lnTo>
                  <a:lnTo>
                    <a:pt x="446264" y="895"/>
                  </a:lnTo>
                  <a:lnTo>
                    <a:pt x="401301" y="0"/>
                  </a:lnTo>
                  <a:lnTo>
                    <a:pt x="401301" y="45168"/>
                  </a:lnTo>
                  <a:lnTo>
                    <a:pt x="401301" y="90337"/>
                  </a:lnTo>
                  <a:lnTo>
                    <a:pt x="401301" y="135506"/>
                  </a:lnTo>
                  <a:lnTo>
                    <a:pt x="401301" y="180674"/>
                  </a:lnTo>
                  <a:lnTo>
                    <a:pt x="401301" y="225843"/>
                  </a:lnTo>
                  <a:lnTo>
                    <a:pt x="401301" y="271012"/>
                  </a:lnTo>
                  <a:lnTo>
                    <a:pt x="401301" y="316181"/>
                  </a:lnTo>
                  <a:lnTo>
                    <a:pt x="401301" y="361349"/>
                  </a:lnTo>
                  <a:lnTo>
                    <a:pt x="401301" y="406518"/>
                  </a:lnTo>
                  <a:lnTo>
                    <a:pt x="401301" y="451687"/>
                  </a:lnTo>
                  <a:lnTo>
                    <a:pt x="401301" y="496856"/>
                  </a:lnTo>
                  <a:lnTo>
                    <a:pt x="401301" y="542024"/>
                  </a:lnTo>
                  <a:lnTo>
                    <a:pt x="401301" y="587193"/>
                  </a:lnTo>
                  <a:lnTo>
                    <a:pt x="401301" y="632362"/>
                  </a:lnTo>
                  <a:lnTo>
                    <a:pt x="401301" y="677530"/>
                  </a:lnTo>
                  <a:lnTo>
                    <a:pt x="401301" y="722699"/>
                  </a:lnTo>
                  <a:lnTo>
                    <a:pt x="401301" y="767868"/>
                  </a:lnTo>
                  <a:lnTo>
                    <a:pt x="401301" y="813037"/>
                  </a:lnTo>
                  <a:lnTo>
                    <a:pt x="401301" y="858205"/>
                  </a:lnTo>
                  <a:lnTo>
                    <a:pt x="401301" y="903374"/>
                  </a:lnTo>
                  <a:lnTo>
                    <a:pt x="401301" y="948543"/>
                  </a:lnTo>
                  <a:lnTo>
                    <a:pt x="401301" y="993712"/>
                  </a:lnTo>
                  <a:lnTo>
                    <a:pt x="401301" y="1038880"/>
                  </a:lnTo>
                  <a:lnTo>
                    <a:pt x="401301" y="1084049"/>
                  </a:lnTo>
                  <a:close/>
                </a:path>
              </a:pathLst>
            </a:custGeom>
            <a:solidFill>
              <a:srgbClr val="002F56">
                <a:alpha val="100000"/>
              </a:srgbClr>
            </a:solidFill>
          </p:spPr>
          <p:txBody>
            <a:bodyPr/>
            <a:lstStyle/>
            <a:p>
              <a:endParaRPr/>
            </a:p>
          </p:txBody>
        </p:sp>
        <p:sp>
          <p:nvSpPr>
            <p:cNvPr id="66" name="pg28">
              <a:extLst>
                <a:ext uri="{FF2B5EF4-FFF2-40B4-BE49-F238E27FC236}">
                  <a16:creationId xmlns:a16="http://schemas.microsoft.com/office/drawing/2014/main" id="{7E86F536-CA98-41B2-579B-E616B6D37D59}"/>
                </a:ext>
              </a:extLst>
            </p:cNvPr>
            <p:cNvSpPr/>
            <p:nvPr/>
          </p:nvSpPr>
          <p:spPr>
            <a:xfrm>
              <a:off x="9520875" y="3053096"/>
              <a:ext cx="33512" cy="1129218"/>
            </a:xfrm>
            <a:custGeom>
              <a:avLst/>
              <a:gdLst/>
              <a:ahLst/>
              <a:cxnLst/>
              <a:rect l="0" t="0" r="0" b="0"/>
              <a:pathLst>
                <a:path w="33512" h="1129218">
                  <a:moveTo>
                    <a:pt x="33512" y="1129218"/>
                  </a:moveTo>
                  <a:lnTo>
                    <a:pt x="33512" y="1084049"/>
                  </a:lnTo>
                  <a:lnTo>
                    <a:pt x="33512" y="1038880"/>
                  </a:lnTo>
                  <a:lnTo>
                    <a:pt x="33512" y="993712"/>
                  </a:lnTo>
                  <a:lnTo>
                    <a:pt x="33512" y="948543"/>
                  </a:lnTo>
                  <a:lnTo>
                    <a:pt x="33512" y="903374"/>
                  </a:lnTo>
                  <a:lnTo>
                    <a:pt x="33512" y="858205"/>
                  </a:lnTo>
                  <a:lnTo>
                    <a:pt x="33512" y="813037"/>
                  </a:lnTo>
                  <a:lnTo>
                    <a:pt x="33512" y="767868"/>
                  </a:lnTo>
                  <a:lnTo>
                    <a:pt x="33512" y="722699"/>
                  </a:lnTo>
                  <a:lnTo>
                    <a:pt x="33512" y="677530"/>
                  </a:lnTo>
                  <a:lnTo>
                    <a:pt x="33512" y="632362"/>
                  </a:lnTo>
                  <a:lnTo>
                    <a:pt x="33512" y="587193"/>
                  </a:lnTo>
                  <a:lnTo>
                    <a:pt x="33512" y="542024"/>
                  </a:lnTo>
                  <a:lnTo>
                    <a:pt x="33512" y="496856"/>
                  </a:lnTo>
                  <a:lnTo>
                    <a:pt x="33512" y="451687"/>
                  </a:lnTo>
                  <a:lnTo>
                    <a:pt x="33512" y="406518"/>
                  </a:lnTo>
                  <a:lnTo>
                    <a:pt x="33512" y="361349"/>
                  </a:lnTo>
                  <a:lnTo>
                    <a:pt x="33512" y="316181"/>
                  </a:lnTo>
                  <a:lnTo>
                    <a:pt x="33512" y="271012"/>
                  </a:lnTo>
                  <a:lnTo>
                    <a:pt x="33512" y="225843"/>
                  </a:lnTo>
                  <a:lnTo>
                    <a:pt x="33512" y="180674"/>
                  </a:lnTo>
                  <a:lnTo>
                    <a:pt x="33512" y="135506"/>
                  </a:lnTo>
                  <a:lnTo>
                    <a:pt x="33512" y="90337"/>
                  </a:lnTo>
                  <a:lnTo>
                    <a:pt x="33512" y="45168"/>
                  </a:lnTo>
                  <a:lnTo>
                    <a:pt x="33512" y="0"/>
                  </a:lnTo>
                  <a:lnTo>
                    <a:pt x="0" y="497"/>
                  </a:lnTo>
                  <a:lnTo>
                    <a:pt x="1340" y="45646"/>
                  </a:lnTo>
                  <a:lnTo>
                    <a:pt x="2681" y="90795"/>
                  </a:lnTo>
                  <a:lnTo>
                    <a:pt x="4021" y="135943"/>
                  </a:lnTo>
                  <a:lnTo>
                    <a:pt x="5362" y="181092"/>
                  </a:lnTo>
                  <a:lnTo>
                    <a:pt x="6702" y="226241"/>
                  </a:lnTo>
                  <a:lnTo>
                    <a:pt x="8043" y="271390"/>
                  </a:lnTo>
                  <a:lnTo>
                    <a:pt x="9383" y="316539"/>
                  </a:lnTo>
                  <a:lnTo>
                    <a:pt x="10724" y="361688"/>
                  </a:lnTo>
                  <a:lnTo>
                    <a:pt x="12064" y="406836"/>
                  </a:lnTo>
                  <a:lnTo>
                    <a:pt x="13405" y="451985"/>
                  </a:lnTo>
                  <a:lnTo>
                    <a:pt x="14745" y="497134"/>
                  </a:lnTo>
                  <a:lnTo>
                    <a:pt x="16086" y="542283"/>
                  </a:lnTo>
                  <a:lnTo>
                    <a:pt x="17426" y="587432"/>
                  </a:lnTo>
                  <a:lnTo>
                    <a:pt x="18767" y="632581"/>
                  </a:lnTo>
                  <a:lnTo>
                    <a:pt x="20107" y="677729"/>
                  </a:lnTo>
                  <a:lnTo>
                    <a:pt x="21448" y="722878"/>
                  </a:lnTo>
                  <a:lnTo>
                    <a:pt x="22788" y="768027"/>
                  </a:lnTo>
                  <a:lnTo>
                    <a:pt x="24129" y="813176"/>
                  </a:lnTo>
                  <a:lnTo>
                    <a:pt x="25469" y="858325"/>
                  </a:lnTo>
                  <a:lnTo>
                    <a:pt x="26810" y="903474"/>
                  </a:lnTo>
                  <a:lnTo>
                    <a:pt x="28150" y="948622"/>
                  </a:lnTo>
                  <a:lnTo>
                    <a:pt x="29491" y="993771"/>
                  </a:lnTo>
                  <a:lnTo>
                    <a:pt x="30831" y="1038920"/>
                  </a:lnTo>
                  <a:lnTo>
                    <a:pt x="32172" y="1084069"/>
                  </a:lnTo>
                  <a:close/>
                </a:path>
              </a:pathLst>
            </a:custGeom>
            <a:solidFill>
              <a:srgbClr val="A5A5A5">
                <a:alpha val="100000"/>
              </a:srgbClr>
            </a:solidFill>
          </p:spPr>
          <p:txBody>
            <a:bodyPr/>
            <a:lstStyle/>
            <a:p>
              <a:endParaRPr/>
            </a:p>
          </p:txBody>
        </p:sp>
        <p:sp>
          <p:nvSpPr>
            <p:cNvPr id="67" name="pg29">
              <a:extLst>
                <a:ext uri="{FF2B5EF4-FFF2-40B4-BE49-F238E27FC236}">
                  <a16:creationId xmlns:a16="http://schemas.microsoft.com/office/drawing/2014/main" id="{77604CDC-1343-67F6-2199-E8BFCF6EE741}"/>
                </a:ext>
              </a:extLst>
            </p:cNvPr>
            <p:cNvSpPr/>
            <p:nvPr/>
          </p:nvSpPr>
          <p:spPr>
            <a:xfrm>
              <a:off x="8792912" y="3064497"/>
              <a:ext cx="761475" cy="1117817"/>
            </a:xfrm>
            <a:custGeom>
              <a:avLst/>
              <a:gdLst/>
              <a:ahLst/>
              <a:cxnLst/>
              <a:rect l="0" t="0" r="0" b="0"/>
              <a:pathLst>
                <a:path w="761475" h="1117817">
                  <a:moveTo>
                    <a:pt x="761475" y="1117817"/>
                  </a:moveTo>
                  <a:lnTo>
                    <a:pt x="755072" y="1073104"/>
                  </a:lnTo>
                  <a:lnTo>
                    <a:pt x="748670" y="1028391"/>
                  </a:lnTo>
                  <a:lnTo>
                    <a:pt x="742268" y="983679"/>
                  </a:lnTo>
                  <a:lnTo>
                    <a:pt x="735866" y="938966"/>
                  </a:lnTo>
                  <a:lnTo>
                    <a:pt x="729463" y="894253"/>
                  </a:lnTo>
                  <a:lnTo>
                    <a:pt x="723061" y="849541"/>
                  </a:lnTo>
                  <a:lnTo>
                    <a:pt x="716659" y="804828"/>
                  </a:lnTo>
                  <a:lnTo>
                    <a:pt x="710257" y="760115"/>
                  </a:lnTo>
                  <a:lnTo>
                    <a:pt x="703854" y="715403"/>
                  </a:lnTo>
                  <a:lnTo>
                    <a:pt x="697452" y="670690"/>
                  </a:lnTo>
                  <a:lnTo>
                    <a:pt x="691050" y="625977"/>
                  </a:lnTo>
                  <a:lnTo>
                    <a:pt x="684647" y="581265"/>
                  </a:lnTo>
                  <a:lnTo>
                    <a:pt x="678245" y="536552"/>
                  </a:lnTo>
                  <a:lnTo>
                    <a:pt x="671843" y="491839"/>
                  </a:lnTo>
                  <a:lnTo>
                    <a:pt x="665441" y="447126"/>
                  </a:lnTo>
                  <a:lnTo>
                    <a:pt x="659038" y="402414"/>
                  </a:lnTo>
                  <a:lnTo>
                    <a:pt x="652636" y="357701"/>
                  </a:lnTo>
                  <a:lnTo>
                    <a:pt x="646234" y="312988"/>
                  </a:lnTo>
                  <a:lnTo>
                    <a:pt x="639832" y="268276"/>
                  </a:lnTo>
                  <a:lnTo>
                    <a:pt x="633429" y="223563"/>
                  </a:lnTo>
                  <a:lnTo>
                    <a:pt x="627027" y="178850"/>
                  </a:lnTo>
                  <a:lnTo>
                    <a:pt x="620625" y="134138"/>
                  </a:lnTo>
                  <a:lnTo>
                    <a:pt x="614223" y="89425"/>
                  </a:lnTo>
                  <a:lnTo>
                    <a:pt x="607820" y="44712"/>
                  </a:lnTo>
                  <a:lnTo>
                    <a:pt x="601418" y="0"/>
                  </a:lnTo>
                  <a:lnTo>
                    <a:pt x="557005" y="7265"/>
                  </a:lnTo>
                  <a:lnTo>
                    <a:pt x="512916" y="16294"/>
                  </a:lnTo>
                  <a:lnTo>
                    <a:pt x="469222" y="27073"/>
                  </a:lnTo>
                  <a:lnTo>
                    <a:pt x="425992" y="39584"/>
                  </a:lnTo>
                  <a:lnTo>
                    <a:pt x="383296" y="53808"/>
                  </a:lnTo>
                  <a:lnTo>
                    <a:pt x="341199" y="69722"/>
                  </a:lnTo>
                  <a:lnTo>
                    <a:pt x="299771" y="87301"/>
                  </a:lnTo>
                  <a:lnTo>
                    <a:pt x="259076" y="106516"/>
                  </a:lnTo>
                  <a:lnTo>
                    <a:pt x="219178" y="127338"/>
                  </a:lnTo>
                  <a:lnTo>
                    <a:pt x="180142" y="149733"/>
                  </a:lnTo>
                  <a:lnTo>
                    <a:pt x="142030" y="173666"/>
                  </a:lnTo>
                  <a:lnTo>
                    <a:pt x="104901" y="199098"/>
                  </a:lnTo>
                  <a:lnTo>
                    <a:pt x="68815" y="225989"/>
                  </a:lnTo>
                  <a:lnTo>
                    <a:pt x="33829" y="254297"/>
                  </a:lnTo>
                  <a:lnTo>
                    <a:pt x="0" y="283977"/>
                  </a:lnTo>
                  <a:lnTo>
                    <a:pt x="30459" y="317330"/>
                  </a:lnTo>
                  <a:lnTo>
                    <a:pt x="60918" y="350684"/>
                  </a:lnTo>
                  <a:lnTo>
                    <a:pt x="91377" y="384038"/>
                  </a:lnTo>
                  <a:lnTo>
                    <a:pt x="121836" y="417391"/>
                  </a:lnTo>
                  <a:lnTo>
                    <a:pt x="152295" y="450745"/>
                  </a:lnTo>
                  <a:lnTo>
                    <a:pt x="182754" y="484098"/>
                  </a:lnTo>
                  <a:lnTo>
                    <a:pt x="213213" y="517452"/>
                  </a:lnTo>
                  <a:lnTo>
                    <a:pt x="243672" y="550806"/>
                  </a:lnTo>
                  <a:lnTo>
                    <a:pt x="274131" y="584159"/>
                  </a:lnTo>
                  <a:lnTo>
                    <a:pt x="304590" y="617513"/>
                  </a:lnTo>
                  <a:lnTo>
                    <a:pt x="335049" y="650866"/>
                  </a:lnTo>
                  <a:lnTo>
                    <a:pt x="365508" y="684220"/>
                  </a:lnTo>
                  <a:lnTo>
                    <a:pt x="395967" y="717574"/>
                  </a:lnTo>
                  <a:lnTo>
                    <a:pt x="426426" y="750927"/>
                  </a:lnTo>
                  <a:lnTo>
                    <a:pt x="456885" y="784281"/>
                  </a:lnTo>
                  <a:lnTo>
                    <a:pt x="487344" y="817634"/>
                  </a:lnTo>
                  <a:lnTo>
                    <a:pt x="517803" y="850988"/>
                  </a:lnTo>
                  <a:lnTo>
                    <a:pt x="548262" y="884342"/>
                  </a:lnTo>
                  <a:lnTo>
                    <a:pt x="578721" y="917695"/>
                  </a:lnTo>
                  <a:lnTo>
                    <a:pt x="609180" y="951049"/>
                  </a:lnTo>
                  <a:lnTo>
                    <a:pt x="639639" y="984402"/>
                  </a:lnTo>
                  <a:lnTo>
                    <a:pt x="670098" y="1017756"/>
                  </a:lnTo>
                  <a:lnTo>
                    <a:pt x="700557" y="1051110"/>
                  </a:lnTo>
                  <a:lnTo>
                    <a:pt x="731016" y="1084463"/>
                  </a:lnTo>
                  <a:close/>
                </a:path>
              </a:pathLst>
            </a:custGeom>
            <a:solidFill>
              <a:srgbClr val="4472C4">
                <a:alpha val="100000"/>
              </a:srgbClr>
            </a:solidFill>
          </p:spPr>
          <p:txBody>
            <a:bodyPr/>
            <a:lstStyle/>
            <a:p>
              <a:endParaRPr/>
            </a:p>
          </p:txBody>
        </p:sp>
        <p:sp>
          <p:nvSpPr>
            <p:cNvPr id="68" name="tx30">
              <a:extLst>
                <a:ext uri="{FF2B5EF4-FFF2-40B4-BE49-F238E27FC236}">
                  <a16:creationId xmlns:a16="http://schemas.microsoft.com/office/drawing/2014/main" id="{44D70656-09E5-2F0E-643A-C783A1941BD7}"/>
                </a:ext>
              </a:extLst>
            </p:cNvPr>
            <p:cNvSpPr/>
            <p:nvPr/>
          </p:nvSpPr>
          <p:spPr>
            <a:xfrm>
              <a:off x="9175061" y="2757364"/>
              <a:ext cx="405413"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$268K</a:t>
              </a:r>
            </a:p>
          </p:txBody>
        </p:sp>
        <p:sp>
          <p:nvSpPr>
            <p:cNvPr id="69" name="tx31">
              <a:extLst>
                <a:ext uri="{FF2B5EF4-FFF2-40B4-BE49-F238E27FC236}">
                  <a16:creationId xmlns:a16="http://schemas.microsoft.com/office/drawing/2014/main" id="{97A81D5C-5368-2937-2158-3AB183D285CD}"/>
                </a:ext>
              </a:extLst>
            </p:cNvPr>
            <p:cNvSpPr/>
            <p:nvPr/>
          </p:nvSpPr>
          <p:spPr>
            <a:xfrm>
              <a:off x="9292633" y="2915114"/>
              <a:ext cx="202638"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a:t>
              </a:r>
            </a:p>
          </p:txBody>
        </p:sp>
        <p:sp>
          <p:nvSpPr>
            <p:cNvPr id="70" name="tx34">
              <a:extLst>
                <a:ext uri="{FF2B5EF4-FFF2-40B4-BE49-F238E27FC236}">
                  <a16:creationId xmlns:a16="http://schemas.microsoft.com/office/drawing/2014/main" id="{F4D858BF-45CE-2C71-FB0C-B2BFBDD7B6EB}"/>
                </a:ext>
              </a:extLst>
            </p:cNvPr>
            <p:cNvSpPr/>
            <p:nvPr/>
          </p:nvSpPr>
          <p:spPr>
            <a:xfrm>
              <a:off x="8123901" y="4316625"/>
              <a:ext cx="272740"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$5M</a:t>
              </a:r>
            </a:p>
          </p:txBody>
        </p:sp>
        <p:sp>
          <p:nvSpPr>
            <p:cNvPr id="71" name="tx35">
              <a:extLst>
                <a:ext uri="{FF2B5EF4-FFF2-40B4-BE49-F238E27FC236}">
                  <a16:creationId xmlns:a16="http://schemas.microsoft.com/office/drawing/2014/main" id="{DFA7A5FB-EEEC-F309-2535-498C7E4AD66C}"/>
                </a:ext>
              </a:extLst>
            </p:cNvPr>
            <p:cNvSpPr/>
            <p:nvPr/>
          </p:nvSpPr>
          <p:spPr>
            <a:xfrm>
              <a:off x="8119965" y="4474375"/>
              <a:ext cx="280612"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32%</a:t>
              </a:r>
            </a:p>
          </p:txBody>
        </p:sp>
        <p:sp>
          <p:nvSpPr>
            <p:cNvPr id="72" name="tx36">
              <a:extLst>
                <a:ext uri="{FF2B5EF4-FFF2-40B4-BE49-F238E27FC236}">
                  <a16:creationId xmlns:a16="http://schemas.microsoft.com/office/drawing/2014/main" id="{3571AB63-BD3F-AD9D-0DEC-556F186C8627}"/>
                </a:ext>
              </a:extLst>
            </p:cNvPr>
            <p:cNvSpPr/>
            <p:nvPr/>
          </p:nvSpPr>
          <p:spPr>
            <a:xfrm>
              <a:off x="10713760" y="4307931"/>
              <a:ext cx="272740"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$8M</a:t>
              </a:r>
            </a:p>
          </p:txBody>
        </p:sp>
        <p:sp>
          <p:nvSpPr>
            <p:cNvPr id="73" name="tx37">
              <a:extLst>
                <a:ext uri="{FF2B5EF4-FFF2-40B4-BE49-F238E27FC236}">
                  <a16:creationId xmlns:a16="http://schemas.microsoft.com/office/drawing/2014/main" id="{971E8A22-A563-76C4-4821-D6FF290A2237}"/>
                </a:ext>
              </a:extLst>
            </p:cNvPr>
            <p:cNvSpPr/>
            <p:nvPr/>
          </p:nvSpPr>
          <p:spPr>
            <a:xfrm>
              <a:off x="10709824" y="4465681"/>
              <a:ext cx="280612"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56%</a:t>
              </a:r>
            </a:p>
          </p:txBody>
        </p:sp>
        <p:sp>
          <p:nvSpPr>
            <p:cNvPr id="74" name="tx38">
              <a:extLst>
                <a:ext uri="{FF2B5EF4-FFF2-40B4-BE49-F238E27FC236}">
                  <a16:creationId xmlns:a16="http://schemas.microsoft.com/office/drawing/2014/main" id="{55609B96-A369-FCC6-E086-775643EE5318}"/>
                </a:ext>
              </a:extLst>
            </p:cNvPr>
            <p:cNvSpPr/>
            <p:nvPr/>
          </p:nvSpPr>
          <p:spPr>
            <a:xfrm>
              <a:off x="9607109" y="2752646"/>
              <a:ext cx="327438"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$71K</a:t>
              </a:r>
            </a:p>
          </p:txBody>
        </p:sp>
        <p:sp>
          <p:nvSpPr>
            <p:cNvPr id="95" name="tx39">
              <a:extLst>
                <a:ext uri="{FF2B5EF4-FFF2-40B4-BE49-F238E27FC236}">
                  <a16:creationId xmlns:a16="http://schemas.microsoft.com/office/drawing/2014/main" id="{A1482FCD-DE25-8D68-4475-F880FA793455}"/>
                </a:ext>
              </a:extLst>
            </p:cNvPr>
            <p:cNvSpPr/>
            <p:nvPr/>
          </p:nvSpPr>
          <p:spPr>
            <a:xfrm>
              <a:off x="9659901" y="2910396"/>
              <a:ext cx="202638"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lang="en-US" sz="1103">
                  <a:solidFill>
                    <a:srgbClr val="000000">
                      <a:alpha val="100000"/>
                    </a:srgbClr>
                  </a:solidFill>
                  <a:cs typeface="Arial"/>
                </a:rPr>
                <a:t>0.47%</a:t>
              </a:r>
              <a:endParaRPr sz="1103">
                <a:solidFill>
                  <a:srgbClr val="000000">
                    <a:alpha val="100000"/>
                  </a:srgbClr>
                </a:solidFill>
                <a:cs typeface="Arial"/>
              </a:endParaRPr>
            </a:p>
          </p:txBody>
        </p:sp>
        <p:sp>
          <p:nvSpPr>
            <p:cNvPr id="96" name="tx40">
              <a:extLst>
                <a:ext uri="{FF2B5EF4-FFF2-40B4-BE49-F238E27FC236}">
                  <a16:creationId xmlns:a16="http://schemas.microsoft.com/office/drawing/2014/main" id="{217E8653-8AFA-A85E-1185-9863482C8374}"/>
                </a:ext>
              </a:extLst>
            </p:cNvPr>
            <p:cNvSpPr/>
            <p:nvPr/>
          </p:nvSpPr>
          <p:spPr>
            <a:xfrm>
              <a:off x="8855512" y="2878626"/>
              <a:ext cx="272740"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$1M</a:t>
              </a:r>
            </a:p>
          </p:txBody>
        </p:sp>
        <p:sp>
          <p:nvSpPr>
            <p:cNvPr id="97" name="tx41">
              <a:extLst>
                <a:ext uri="{FF2B5EF4-FFF2-40B4-BE49-F238E27FC236}">
                  <a16:creationId xmlns:a16="http://schemas.microsoft.com/office/drawing/2014/main" id="{1989F212-0DE9-80FE-C846-6139F9087FF2}"/>
                </a:ext>
              </a:extLst>
            </p:cNvPr>
            <p:cNvSpPr/>
            <p:nvPr/>
          </p:nvSpPr>
          <p:spPr>
            <a:xfrm>
              <a:off x="8851576" y="3036376"/>
              <a:ext cx="280612"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10%</a:t>
              </a:r>
            </a:p>
          </p:txBody>
        </p:sp>
        <p:sp>
          <p:nvSpPr>
            <p:cNvPr id="111" name="tx55">
              <a:extLst>
                <a:ext uri="{FF2B5EF4-FFF2-40B4-BE49-F238E27FC236}">
                  <a16:creationId xmlns:a16="http://schemas.microsoft.com/office/drawing/2014/main" id="{73AF5A76-995E-E074-335D-55446E68B5A8}"/>
                </a:ext>
              </a:extLst>
            </p:cNvPr>
            <p:cNvSpPr/>
            <p:nvPr/>
          </p:nvSpPr>
          <p:spPr>
            <a:xfrm>
              <a:off x="7673601" y="2368115"/>
              <a:ext cx="3867016" cy="157326"/>
            </a:xfrm>
            <a:prstGeom prst="rect">
              <a:avLst/>
            </a:prstGeom>
            <a:noFill/>
          </p:spPr>
          <p:txBody>
            <a:bodyPr wrap="none" lIns="0" tIns="0" rIns="0" bIns="0" anchor="ctr" anchorCtr="1"/>
            <a:lstStyle/>
            <a:p>
              <a:pPr marL="0" marR="0" indent="0" algn="ctr">
                <a:lnSpc>
                  <a:spcPts val="1320"/>
                </a:lnSpc>
                <a:spcBef>
                  <a:spcPts val="0"/>
                </a:spcBef>
                <a:spcAft>
                  <a:spcPts val="0"/>
                </a:spcAft>
              </a:pPr>
              <a:r>
                <a:rPr sz="1320" b="1">
                  <a:solidFill>
                    <a:srgbClr val="000000">
                      <a:alpha val="100000"/>
                    </a:srgbClr>
                  </a:solidFill>
                  <a:cs typeface="Arial"/>
                </a:rPr>
                <a:t>Distribution of Funding Allocated </a:t>
              </a:r>
              <a:endParaRPr lang="en-US" sz="1320" b="1">
                <a:solidFill>
                  <a:srgbClr val="000000">
                    <a:alpha val="100000"/>
                  </a:srgbClr>
                </a:solidFill>
                <a:cs typeface="Arial"/>
              </a:endParaRPr>
            </a:p>
            <a:p>
              <a:pPr marL="0" marR="0" indent="0" algn="ctr">
                <a:lnSpc>
                  <a:spcPts val="1320"/>
                </a:lnSpc>
                <a:spcBef>
                  <a:spcPts val="0"/>
                </a:spcBef>
                <a:spcAft>
                  <a:spcPts val="0"/>
                </a:spcAft>
              </a:pPr>
              <a:r>
                <a:rPr sz="1320" b="1">
                  <a:solidFill>
                    <a:srgbClr val="000000">
                      <a:alpha val="100000"/>
                    </a:srgbClr>
                  </a:solidFill>
                  <a:cs typeface="Arial"/>
                </a:rPr>
                <a:t>in FY2</a:t>
              </a:r>
              <a:r>
                <a:rPr lang="en-US" sz="1320" b="1">
                  <a:solidFill>
                    <a:srgbClr val="000000">
                      <a:alpha val="100000"/>
                    </a:srgbClr>
                  </a:solidFill>
                  <a:cs typeface="Arial"/>
                </a:rPr>
                <a:t>3 </a:t>
              </a:r>
              <a:r>
                <a:rPr sz="1320" b="1">
                  <a:solidFill>
                    <a:srgbClr val="000000">
                      <a:alpha val="100000"/>
                    </a:srgbClr>
                  </a:solidFill>
                  <a:cs typeface="Arial"/>
                </a:rPr>
                <a:t>by </a:t>
              </a:r>
              <a:r>
                <a:rPr lang="en-US" sz="1320" b="1">
                  <a:solidFill>
                    <a:srgbClr val="000000">
                      <a:alpha val="100000"/>
                    </a:srgbClr>
                  </a:solidFill>
                  <a:cs typeface="Arial"/>
                </a:rPr>
                <a:t>Program</a:t>
              </a:r>
              <a:endParaRPr sz="1320" b="1">
                <a:solidFill>
                  <a:srgbClr val="000000">
                    <a:alpha val="100000"/>
                  </a:srgbClr>
                </a:solidFill>
                <a:cs typeface="Arial"/>
              </a:endParaRPr>
            </a:p>
          </p:txBody>
        </p:sp>
        <p:grpSp>
          <p:nvGrpSpPr>
            <p:cNvPr id="6" name="Group 5">
              <a:extLst>
                <a:ext uri="{FF2B5EF4-FFF2-40B4-BE49-F238E27FC236}">
                  <a16:creationId xmlns:a16="http://schemas.microsoft.com/office/drawing/2014/main" id="{098E7B95-9E5D-075B-3721-6CDC973AE4C0}"/>
                </a:ext>
              </a:extLst>
            </p:cNvPr>
            <p:cNvGrpSpPr/>
            <p:nvPr/>
          </p:nvGrpSpPr>
          <p:grpSpPr>
            <a:xfrm>
              <a:off x="11335505" y="3449714"/>
              <a:ext cx="651725" cy="1497393"/>
              <a:chOff x="8702705" y="3459500"/>
              <a:chExt cx="651725" cy="1497393"/>
            </a:xfrm>
          </p:grpSpPr>
          <p:sp>
            <p:nvSpPr>
              <p:cNvPr id="7" name="tx22">
                <a:extLst>
                  <a:ext uri="{FF2B5EF4-FFF2-40B4-BE49-F238E27FC236}">
                    <a16:creationId xmlns:a16="http://schemas.microsoft.com/office/drawing/2014/main" id="{AFD85B5E-4314-2420-223D-8BA43D335204}"/>
                  </a:ext>
                </a:extLst>
              </p:cNvPr>
              <p:cNvSpPr/>
              <p:nvPr/>
            </p:nvSpPr>
            <p:spPr>
              <a:xfrm>
                <a:off x="8702705" y="3459500"/>
                <a:ext cx="443061" cy="100161"/>
              </a:xfrm>
              <a:prstGeom prst="rect">
                <a:avLst/>
              </a:prstGeom>
              <a:noFill/>
            </p:spPr>
            <p:txBody>
              <a:bodyPr wrap="none" lIns="0" tIns="0" rIns="0" bIns="0" anchor="ctr" anchorCtr="1"/>
              <a:lstStyle/>
              <a:p>
                <a:pPr marL="0" marR="0" indent="0" algn="l">
                  <a:lnSpc>
                    <a:spcPts val="1200"/>
                  </a:lnSpc>
                  <a:spcBef>
                    <a:spcPts val="0"/>
                  </a:spcBef>
                  <a:spcAft>
                    <a:spcPts val="0"/>
                  </a:spcAft>
                </a:pPr>
                <a:r>
                  <a:rPr lang="en-US" sz="1200">
                    <a:solidFill>
                      <a:srgbClr val="000000">
                        <a:alpha val="100000"/>
                      </a:srgbClr>
                    </a:solidFill>
                    <a:cs typeface="Calibri"/>
                  </a:rPr>
                  <a:t>Program</a:t>
                </a:r>
                <a:endParaRPr sz="1200">
                  <a:solidFill>
                    <a:srgbClr val="000000">
                      <a:alpha val="100000"/>
                    </a:srgbClr>
                  </a:solidFill>
                  <a:cs typeface="Calibri"/>
                </a:endParaRPr>
              </a:p>
            </p:txBody>
          </p:sp>
          <p:sp>
            <p:nvSpPr>
              <p:cNvPr id="10" name="rc23">
                <a:extLst>
                  <a:ext uri="{FF2B5EF4-FFF2-40B4-BE49-F238E27FC236}">
                    <a16:creationId xmlns:a16="http://schemas.microsoft.com/office/drawing/2014/main" id="{E25285F6-1CFB-4118-28EE-6EA602FFAEE2}"/>
                  </a:ext>
                </a:extLst>
              </p:cNvPr>
              <p:cNvSpPr/>
              <p:nvPr/>
            </p:nvSpPr>
            <p:spPr>
              <a:xfrm>
                <a:off x="8711705" y="3658157"/>
                <a:ext cx="201456" cy="201456"/>
              </a:xfrm>
              <a:prstGeom prst="rect">
                <a:avLst/>
              </a:prstGeom>
              <a:solidFill>
                <a:srgbClr val="002F56">
                  <a:alpha val="100000"/>
                </a:srgbClr>
              </a:solidFill>
            </p:spPr>
            <p:txBody>
              <a:bodyPr/>
              <a:lstStyle/>
              <a:p>
                <a:endParaRPr/>
              </a:p>
            </p:txBody>
          </p:sp>
          <p:sp>
            <p:nvSpPr>
              <p:cNvPr id="11" name="rc24">
                <a:extLst>
                  <a:ext uri="{FF2B5EF4-FFF2-40B4-BE49-F238E27FC236}">
                    <a16:creationId xmlns:a16="http://schemas.microsoft.com/office/drawing/2014/main" id="{7CB632A1-EC52-4F99-5026-64E6512ABF0B}"/>
                  </a:ext>
                </a:extLst>
              </p:cNvPr>
              <p:cNvSpPr/>
              <p:nvPr/>
            </p:nvSpPr>
            <p:spPr>
              <a:xfrm>
                <a:off x="8711705" y="3877613"/>
                <a:ext cx="201456" cy="201456"/>
              </a:xfrm>
              <a:prstGeom prst="rect">
                <a:avLst/>
              </a:prstGeom>
              <a:solidFill>
                <a:srgbClr val="00B0F0"/>
              </a:solidFill>
            </p:spPr>
            <p:txBody>
              <a:bodyPr/>
              <a:lstStyle/>
              <a:p>
                <a:endParaRPr/>
              </a:p>
            </p:txBody>
          </p:sp>
          <p:sp>
            <p:nvSpPr>
              <p:cNvPr id="23" name="rc25">
                <a:extLst>
                  <a:ext uri="{FF2B5EF4-FFF2-40B4-BE49-F238E27FC236}">
                    <a16:creationId xmlns:a16="http://schemas.microsoft.com/office/drawing/2014/main" id="{FE633FF7-18C3-FB17-FB57-EF665AE69DFF}"/>
                  </a:ext>
                </a:extLst>
              </p:cNvPr>
              <p:cNvSpPr/>
              <p:nvPr/>
            </p:nvSpPr>
            <p:spPr>
              <a:xfrm>
                <a:off x="8711705" y="4097069"/>
                <a:ext cx="201456" cy="201456"/>
              </a:xfrm>
              <a:prstGeom prst="rect">
                <a:avLst/>
              </a:prstGeom>
              <a:solidFill>
                <a:srgbClr val="4472C4">
                  <a:alpha val="100000"/>
                </a:srgbClr>
              </a:solidFill>
            </p:spPr>
            <p:txBody>
              <a:bodyPr/>
              <a:lstStyle/>
              <a:p>
                <a:endParaRPr/>
              </a:p>
            </p:txBody>
          </p:sp>
          <p:sp>
            <p:nvSpPr>
              <p:cNvPr id="24" name="rc26">
                <a:extLst>
                  <a:ext uri="{FF2B5EF4-FFF2-40B4-BE49-F238E27FC236}">
                    <a16:creationId xmlns:a16="http://schemas.microsoft.com/office/drawing/2014/main" id="{BD538DB5-7D3D-1806-EB93-DEA8F5041B85}"/>
                  </a:ext>
                </a:extLst>
              </p:cNvPr>
              <p:cNvSpPr/>
              <p:nvPr/>
            </p:nvSpPr>
            <p:spPr>
              <a:xfrm>
                <a:off x="8711705" y="4316525"/>
                <a:ext cx="201456" cy="201456"/>
              </a:xfrm>
              <a:prstGeom prst="rect">
                <a:avLst/>
              </a:prstGeom>
              <a:solidFill>
                <a:srgbClr val="DBDBDB">
                  <a:alpha val="100000"/>
                </a:srgbClr>
              </a:solidFill>
            </p:spPr>
            <p:txBody>
              <a:bodyPr/>
              <a:lstStyle/>
              <a:p>
                <a:endParaRPr/>
              </a:p>
            </p:txBody>
          </p:sp>
          <p:sp>
            <p:nvSpPr>
              <p:cNvPr id="25" name="rc27">
                <a:extLst>
                  <a:ext uri="{FF2B5EF4-FFF2-40B4-BE49-F238E27FC236}">
                    <a16:creationId xmlns:a16="http://schemas.microsoft.com/office/drawing/2014/main" id="{8C28AE15-300A-7C90-9C14-A64AEF1C29BE}"/>
                  </a:ext>
                </a:extLst>
              </p:cNvPr>
              <p:cNvSpPr/>
              <p:nvPr/>
            </p:nvSpPr>
            <p:spPr>
              <a:xfrm>
                <a:off x="8711705" y="4535981"/>
                <a:ext cx="201456" cy="201456"/>
              </a:xfrm>
              <a:prstGeom prst="rect">
                <a:avLst/>
              </a:prstGeom>
              <a:solidFill>
                <a:srgbClr val="8FAADC">
                  <a:alpha val="100000"/>
                </a:srgbClr>
              </a:solidFill>
            </p:spPr>
            <p:txBody>
              <a:bodyPr/>
              <a:lstStyle/>
              <a:p>
                <a:endParaRPr/>
              </a:p>
            </p:txBody>
          </p:sp>
          <p:sp>
            <p:nvSpPr>
              <p:cNvPr id="26" name="rc28">
                <a:extLst>
                  <a:ext uri="{FF2B5EF4-FFF2-40B4-BE49-F238E27FC236}">
                    <a16:creationId xmlns:a16="http://schemas.microsoft.com/office/drawing/2014/main" id="{F6913DA6-457E-4F75-2F44-56CC3308D176}"/>
                  </a:ext>
                </a:extLst>
              </p:cNvPr>
              <p:cNvSpPr/>
              <p:nvPr/>
            </p:nvSpPr>
            <p:spPr>
              <a:xfrm>
                <a:off x="8711705" y="4755437"/>
                <a:ext cx="201456" cy="201456"/>
              </a:xfrm>
              <a:prstGeom prst="rect">
                <a:avLst/>
              </a:prstGeom>
              <a:solidFill>
                <a:srgbClr val="A5A5A5">
                  <a:alpha val="100000"/>
                </a:srgbClr>
              </a:solidFill>
            </p:spPr>
            <p:txBody>
              <a:bodyPr/>
              <a:lstStyle/>
              <a:p>
                <a:endParaRPr/>
              </a:p>
            </p:txBody>
          </p:sp>
          <p:sp>
            <p:nvSpPr>
              <p:cNvPr id="27" name="tx29">
                <a:extLst>
                  <a:ext uri="{FF2B5EF4-FFF2-40B4-BE49-F238E27FC236}">
                    <a16:creationId xmlns:a16="http://schemas.microsoft.com/office/drawing/2014/main" id="{8E9B9CA8-7651-CCD2-625A-37502AB59DB5}"/>
                  </a:ext>
                </a:extLst>
              </p:cNvPr>
              <p:cNvSpPr/>
              <p:nvPr/>
            </p:nvSpPr>
            <p:spPr>
              <a:xfrm>
                <a:off x="8998076" y="3715665"/>
                <a:ext cx="356354" cy="81736"/>
              </a:xfrm>
              <a:prstGeom prst="rect">
                <a:avLst/>
              </a:prstGeom>
              <a:noFill/>
            </p:spPr>
            <p:txBody>
              <a:bodyPr wrap="none" lIns="0" tIns="0" rIns="0" bIns="0" anchor="ctr" anchorCtr="1"/>
              <a:lstStyle/>
              <a:p>
                <a:pPr marL="0" marR="0" indent="0" algn="l">
                  <a:lnSpc>
                    <a:spcPts val="960"/>
                  </a:lnSpc>
                  <a:spcBef>
                    <a:spcPts val="0"/>
                  </a:spcBef>
                  <a:spcAft>
                    <a:spcPts val="0"/>
                  </a:spcAft>
                </a:pPr>
                <a:r>
                  <a:rPr sz="960">
                    <a:solidFill>
                      <a:srgbClr val="000000">
                        <a:alpha val="100000"/>
                      </a:srgbClr>
                    </a:solidFill>
                    <a:cs typeface="Calibri"/>
                  </a:rPr>
                  <a:t>HSR&amp;D</a:t>
                </a:r>
              </a:p>
            </p:txBody>
          </p:sp>
          <p:sp>
            <p:nvSpPr>
              <p:cNvPr id="28" name="tx30">
                <a:extLst>
                  <a:ext uri="{FF2B5EF4-FFF2-40B4-BE49-F238E27FC236}">
                    <a16:creationId xmlns:a16="http://schemas.microsoft.com/office/drawing/2014/main" id="{6163F3A4-ED3A-C0C0-2A39-B00B5F118F87}"/>
                  </a:ext>
                </a:extLst>
              </p:cNvPr>
              <p:cNvSpPr/>
              <p:nvPr/>
            </p:nvSpPr>
            <p:spPr>
              <a:xfrm>
                <a:off x="8998076" y="3935121"/>
                <a:ext cx="345400" cy="81736"/>
              </a:xfrm>
              <a:prstGeom prst="rect">
                <a:avLst/>
              </a:prstGeom>
              <a:noFill/>
            </p:spPr>
            <p:txBody>
              <a:bodyPr wrap="none" lIns="0" tIns="0" rIns="0" bIns="0" anchor="ctr" anchorCtr="1"/>
              <a:lstStyle/>
              <a:p>
                <a:pPr marL="0" marR="0" indent="0" algn="l">
                  <a:lnSpc>
                    <a:spcPts val="960"/>
                  </a:lnSpc>
                  <a:spcBef>
                    <a:spcPts val="0"/>
                  </a:spcBef>
                  <a:spcAft>
                    <a:spcPts val="0"/>
                  </a:spcAft>
                </a:pPr>
                <a:r>
                  <a:rPr sz="960">
                    <a:solidFill>
                      <a:srgbClr val="000000">
                        <a:alpha val="100000"/>
                      </a:srgbClr>
                    </a:solidFill>
                    <a:cs typeface="Calibri"/>
                  </a:rPr>
                  <a:t>CSR&amp;D</a:t>
                </a:r>
              </a:p>
            </p:txBody>
          </p:sp>
          <p:sp>
            <p:nvSpPr>
              <p:cNvPr id="29" name="tx31">
                <a:extLst>
                  <a:ext uri="{FF2B5EF4-FFF2-40B4-BE49-F238E27FC236}">
                    <a16:creationId xmlns:a16="http://schemas.microsoft.com/office/drawing/2014/main" id="{4D352756-504D-F706-E708-F24094BDFE7C}"/>
                  </a:ext>
                </a:extLst>
              </p:cNvPr>
              <p:cNvSpPr/>
              <p:nvPr/>
            </p:nvSpPr>
            <p:spPr>
              <a:xfrm>
                <a:off x="8998076" y="4154637"/>
                <a:ext cx="290572" cy="81676"/>
              </a:xfrm>
              <a:prstGeom prst="rect">
                <a:avLst/>
              </a:prstGeom>
              <a:noFill/>
            </p:spPr>
            <p:txBody>
              <a:bodyPr wrap="none" lIns="0" tIns="0" rIns="0" bIns="0" anchor="ctr" anchorCtr="1"/>
              <a:lstStyle/>
              <a:p>
                <a:pPr marL="0" marR="0" indent="0" algn="l">
                  <a:lnSpc>
                    <a:spcPts val="960"/>
                  </a:lnSpc>
                  <a:spcBef>
                    <a:spcPts val="0"/>
                  </a:spcBef>
                  <a:spcAft>
                    <a:spcPts val="0"/>
                  </a:spcAft>
                </a:pPr>
                <a:r>
                  <a:rPr sz="960">
                    <a:solidFill>
                      <a:srgbClr val="000000">
                        <a:alpha val="100000"/>
                      </a:srgbClr>
                    </a:solidFill>
                    <a:cs typeface="Calibri"/>
                  </a:rPr>
                  <a:t>RR&amp;D</a:t>
                </a:r>
              </a:p>
            </p:txBody>
          </p:sp>
          <p:sp>
            <p:nvSpPr>
              <p:cNvPr id="30" name="tx32">
                <a:extLst>
                  <a:ext uri="{FF2B5EF4-FFF2-40B4-BE49-F238E27FC236}">
                    <a16:creationId xmlns:a16="http://schemas.microsoft.com/office/drawing/2014/main" id="{1610971B-A01F-8CBD-C802-5505E3D6035C}"/>
                  </a:ext>
                </a:extLst>
              </p:cNvPr>
              <p:cNvSpPr/>
              <p:nvPr/>
            </p:nvSpPr>
            <p:spPr>
              <a:xfrm>
                <a:off x="8998076" y="4374093"/>
                <a:ext cx="341947" cy="81676"/>
              </a:xfrm>
              <a:prstGeom prst="rect">
                <a:avLst/>
              </a:prstGeom>
              <a:noFill/>
            </p:spPr>
            <p:txBody>
              <a:bodyPr wrap="none" lIns="0" tIns="0" rIns="0" bIns="0" anchor="ctr" anchorCtr="1"/>
              <a:lstStyle/>
              <a:p>
                <a:pPr marL="0" marR="0" indent="0" algn="l">
                  <a:lnSpc>
                    <a:spcPts val="960"/>
                  </a:lnSpc>
                  <a:spcBef>
                    <a:spcPts val="0"/>
                  </a:spcBef>
                  <a:spcAft>
                    <a:spcPts val="0"/>
                  </a:spcAft>
                </a:pPr>
                <a:r>
                  <a:rPr sz="960">
                    <a:solidFill>
                      <a:srgbClr val="000000">
                        <a:alpha val="100000"/>
                      </a:srgbClr>
                    </a:solidFill>
                    <a:cs typeface="Calibri"/>
                  </a:rPr>
                  <a:t>BLR&amp;D</a:t>
                </a:r>
              </a:p>
            </p:txBody>
          </p:sp>
          <p:sp>
            <p:nvSpPr>
              <p:cNvPr id="31" name="tx33">
                <a:extLst>
                  <a:ext uri="{FF2B5EF4-FFF2-40B4-BE49-F238E27FC236}">
                    <a16:creationId xmlns:a16="http://schemas.microsoft.com/office/drawing/2014/main" id="{B06869E3-8559-46E1-A937-59A61278861C}"/>
                  </a:ext>
                </a:extLst>
              </p:cNvPr>
              <p:cNvSpPr/>
              <p:nvPr/>
            </p:nvSpPr>
            <p:spPr>
              <a:xfrm>
                <a:off x="8998076" y="4595930"/>
                <a:ext cx="184011" cy="79295"/>
              </a:xfrm>
              <a:prstGeom prst="rect">
                <a:avLst/>
              </a:prstGeom>
              <a:noFill/>
            </p:spPr>
            <p:txBody>
              <a:bodyPr wrap="none" lIns="0" tIns="0" rIns="0" bIns="0" anchor="ctr" anchorCtr="1"/>
              <a:lstStyle/>
              <a:p>
                <a:pPr marL="0" marR="0" indent="0" algn="l">
                  <a:lnSpc>
                    <a:spcPts val="960"/>
                  </a:lnSpc>
                  <a:spcBef>
                    <a:spcPts val="0"/>
                  </a:spcBef>
                  <a:spcAft>
                    <a:spcPts val="0"/>
                  </a:spcAft>
                </a:pPr>
                <a:r>
                  <a:rPr sz="960">
                    <a:solidFill>
                      <a:srgbClr val="000000">
                        <a:alpha val="100000"/>
                      </a:srgbClr>
                    </a:solidFill>
                    <a:cs typeface="Calibri"/>
                  </a:rPr>
                  <a:t>CSP</a:t>
                </a:r>
              </a:p>
            </p:txBody>
          </p:sp>
          <p:sp>
            <p:nvSpPr>
              <p:cNvPr id="32" name="tx34">
                <a:extLst>
                  <a:ext uri="{FF2B5EF4-FFF2-40B4-BE49-F238E27FC236}">
                    <a16:creationId xmlns:a16="http://schemas.microsoft.com/office/drawing/2014/main" id="{32738500-4A73-7197-5971-825C5F41A686}"/>
                  </a:ext>
                </a:extLst>
              </p:cNvPr>
              <p:cNvSpPr/>
              <p:nvPr/>
            </p:nvSpPr>
            <p:spPr>
              <a:xfrm>
                <a:off x="8998076" y="4816934"/>
                <a:ext cx="236398" cy="77747"/>
              </a:xfrm>
              <a:prstGeom prst="rect">
                <a:avLst/>
              </a:prstGeom>
              <a:noFill/>
            </p:spPr>
            <p:txBody>
              <a:bodyPr wrap="none" lIns="0" tIns="0" rIns="0" bIns="0" anchor="ctr" anchorCtr="1"/>
              <a:lstStyle/>
              <a:p>
                <a:pPr marL="0" marR="0" indent="0" algn="l">
                  <a:lnSpc>
                    <a:spcPts val="960"/>
                  </a:lnSpc>
                  <a:spcBef>
                    <a:spcPts val="0"/>
                  </a:spcBef>
                  <a:spcAft>
                    <a:spcPts val="0"/>
                  </a:spcAft>
                </a:pPr>
                <a:r>
                  <a:rPr sz="960">
                    <a:solidFill>
                      <a:srgbClr val="000000">
                        <a:alpha val="100000"/>
                      </a:srgbClr>
                    </a:solidFill>
                    <a:cs typeface="Calibri"/>
                  </a:rPr>
                  <a:t>MVP</a:t>
                </a:r>
              </a:p>
            </p:txBody>
          </p:sp>
        </p:grpSp>
      </p:grpSp>
    </p:spTree>
    <p:extLst>
      <p:ext uri="{BB962C8B-B14F-4D97-AF65-F5344CB8AC3E}">
        <p14:creationId xmlns:p14="http://schemas.microsoft.com/office/powerpoint/2010/main" val="32504409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132AB3-CC08-05CD-18A0-9E56878008FA}"/>
              </a:ext>
            </a:extLst>
          </p:cNvPr>
          <p:cNvSpPr>
            <a:spLocks noGrp="1"/>
          </p:cNvSpPr>
          <p:nvPr>
            <p:ph type="ctrTitle"/>
          </p:nvPr>
        </p:nvSpPr>
        <p:spPr/>
        <p:txBody>
          <a:bodyPr/>
          <a:lstStyle/>
          <a:p>
            <a:r>
              <a:rPr lang="en-US"/>
              <a:t>Appendix B</a:t>
            </a:r>
          </a:p>
        </p:txBody>
      </p:sp>
      <p:sp>
        <p:nvSpPr>
          <p:cNvPr id="6" name="Subtitle 5">
            <a:extLst>
              <a:ext uri="{FF2B5EF4-FFF2-40B4-BE49-F238E27FC236}">
                <a16:creationId xmlns:a16="http://schemas.microsoft.com/office/drawing/2014/main" id="{264DF24B-E0F8-10BC-F34E-3A4FD30723FD}"/>
              </a:ext>
            </a:extLst>
          </p:cNvPr>
          <p:cNvSpPr>
            <a:spLocks noGrp="1"/>
          </p:cNvSpPr>
          <p:nvPr>
            <p:ph type="subTitle" idx="1"/>
          </p:nvPr>
        </p:nvSpPr>
        <p:spPr/>
        <p:txBody>
          <a:bodyPr/>
          <a:lstStyle/>
          <a:p>
            <a:pPr lvl="1"/>
            <a:r>
              <a:rPr lang="en-US" sz="2400" i="1"/>
              <a:t>Additional VA Project Distribution Analysis</a:t>
            </a:r>
          </a:p>
        </p:txBody>
      </p:sp>
      <p:sp>
        <p:nvSpPr>
          <p:cNvPr id="4" name="Slide Number Placeholder 3">
            <a:extLst>
              <a:ext uri="{FF2B5EF4-FFF2-40B4-BE49-F238E27FC236}">
                <a16:creationId xmlns:a16="http://schemas.microsoft.com/office/drawing/2014/main" id="{4EBA92ED-31A2-112C-1B07-E52EDF6BCC9B}"/>
              </a:ext>
            </a:extLst>
          </p:cNvPr>
          <p:cNvSpPr>
            <a:spLocks noGrp="1"/>
          </p:cNvSpPr>
          <p:nvPr>
            <p:ph type="sldNum" sz="quarter" idx="11"/>
          </p:nvPr>
        </p:nvSpPr>
        <p:spPr/>
        <p:txBody>
          <a:bodyPr/>
          <a:lstStyle/>
          <a:p>
            <a:fld id="{670A9334-4E67-F94F-A05E-0CE8B74A054E}" type="slidenum">
              <a:rPr lang="en-US" smtClean="0"/>
              <a:t>96</a:t>
            </a:fld>
            <a:endParaRPr lang="en-US"/>
          </a:p>
        </p:txBody>
      </p:sp>
    </p:spTree>
    <p:extLst>
      <p:ext uri="{BB962C8B-B14F-4D97-AF65-F5344CB8AC3E}">
        <p14:creationId xmlns:p14="http://schemas.microsoft.com/office/powerpoint/2010/main" val="9373116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D2345-6F61-AD4F-5A0E-CEEC8BC4CB45}"/>
              </a:ext>
            </a:extLst>
          </p:cNvPr>
          <p:cNvSpPr>
            <a:spLocks noGrp="1"/>
          </p:cNvSpPr>
          <p:nvPr>
            <p:ph type="title"/>
          </p:nvPr>
        </p:nvSpPr>
        <p:spPr>
          <a:xfrm>
            <a:off x="335307" y="97245"/>
            <a:ext cx="11619873" cy="680223"/>
          </a:xfrm>
        </p:spPr>
        <p:txBody>
          <a:bodyPr/>
          <a:lstStyle/>
          <a:p>
            <a:r>
              <a:rPr lang="en-US" sz="2800">
                <a:cs typeface="Calibri Light"/>
              </a:rPr>
              <a:t>VA Project Distribution Analysis | Subject Population </a:t>
            </a:r>
            <a:endParaRPr lang="en-US" sz="2800"/>
          </a:p>
        </p:txBody>
      </p:sp>
      <p:sp>
        <p:nvSpPr>
          <p:cNvPr id="31" name="Slide Number Placeholder 30">
            <a:extLst>
              <a:ext uri="{FF2B5EF4-FFF2-40B4-BE49-F238E27FC236}">
                <a16:creationId xmlns:a16="http://schemas.microsoft.com/office/drawing/2014/main" id="{445FE1AC-454D-0EA0-2208-DE378A2B02B6}"/>
              </a:ext>
            </a:extLst>
          </p:cNvPr>
          <p:cNvSpPr>
            <a:spLocks noGrp="1"/>
          </p:cNvSpPr>
          <p:nvPr>
            <p:ph type="sldNum" sz="quarter" idx="12"/>
          </p:nvPr>
        </p:nvSpPr>
        <p:spPr/>
        <p:txBody>
          <a:bodyPr/>
          <a:lstStyle/>
          <a:p>
            <a:fld id="{61ED25BF-8B08-481C-9175-42CBF3C8334C}" type="slidenum">
              <a:rPr lang="en-US" smtClean="0"/>
              <a:t>97</a:t>
            </a:fld>
            <a:endParaRPr lang="en-US"/>
          </a:p>
        </p:txBody>
      </p:sp>
      <p:cxnSp>
        <p:nvCxnSpPr>
          <p:cNvPr id="4" name="Straight Arrow Connector 3">
            <a:extLst>
              <a:ext uri="{FF2B5EF4-FFF2-40B4-BE49-F238E27FC236}">
                <a16:creationId xmlns:a16="http://schemas.microsoft.com/office/drawing/2014/main" id="{C7C29FD0-DEAA-2B12-1C8B-7A4CB43FBBC5}"/>
              </a:ext>
            </a:extLst>
          </p:cNvPr>
          <p:cNvCxnSpPr/>
          <p:nvPr/>
        </p:nvCxnSpPr>
        <p:spPr>
          <a:xfrm flipV="1">
            <a:off x="279817" y="1366405"/>
            <a:ext cx="11619874" cy="22485"/>
          </a:xfrm>
          <a:prstGeom prst="straightConnector1">
            <a:avLst/>
          </a:prstGeom>
          <a:ln w="12700">
            <a:solidFill>
              <a:srgbClr val="002F56"/>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EE56914-367E-622D-C3B8-D3D741294E14}"/>
              </a:ext>
            </a:extLst>
          </p:cNvPr>
          <p:cNvSpPr/>
          <p:nvPr/>
        </p:nvSpPr>
        <p:spPr>
          <a:xfrm>
            <a:off x="294819" y="1430919"/>
            <a:ext cx="11639484" cy="560021"/>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0"/>
              <a:t>What is the distribution of projects by research subject population across the portfolio?</a:t>
            </a:r>
          </a:p>
        </p:txBody>
      </p:sp>
      <p:sp>
        <p:nvSpPr>
          <p:cNvPr id="12" name="Rectangle 11">
            <a:extLst>
              <a:ext uri="{FF2B5EF4-FFF2-40B4-BE49-F238E27FC236}">
                <a16:creationId xmlns:a16="http://schemas.microsoft.com/office/drawing/2014/main" id="{B892B095-1E4B-BF35-628E-357D83A7E8DD}"/>
              </a:ext>
            </a:extLst>
          </p:cNvPr>
          <p:cNvSpPr/>
          <p:nvPr/>
        </p:nvSpPr>
        <p:spPr>
          <a:xfrm>
            <a:off x="299541" y="1909045"/>
            <a:ext cx="3652752" cy="3966876"/>
          </a:xfrm>
          <a:prstGeom prst="rect">
            <a:avLst/>
          </a:prstGeom>
          <a:no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Sans-Serif" panose="020B0604020202020204" pitchFamily="34" charset="0"/>
              <a:buChar char="•"/>
            </a:pPr>
            <a:r>
              <a:rPr lang="en-US" sz="1600" b="1">
                <a:solidFill>
                  <a:schemeClr val="tx1"/>
                </a:solidFill>
                <a:cs typeface="Arial"/>
              </a:rPr>
              <a:t>Research subject population </a:t>
            </a:r>
            <a:r>
              <a:rPr lang="en-US" sz="1600">
                <a:solidFill>
                  <a:schemeClr val="tx1"/>
                </a:solidFill>
                <a:cs typeface="Arial"/>
              </a:rPr>
              <a:t>refers the group of individuals or entities that are the focus of the research study or project </a:t>
            </a:r>
          </a:p>
          <a:p>
            <a:pPr marL="285750" indent="-285750">
              <a:buFont typeface="Arial,Sans-Serif" panose="020B0604020202020204" pitchFamily="34" charset="0"/>
              <a:buChar char="•"/>
            </a:pPr>
            <a:r>
              <a:rPr lang="en-US" sz="1600">
                <a:solidFill>
                  <a:schemeClr val="tx1"/>
                </a:solidFill>
                <a:cs typeface="Arial"/>
              </a:rPr>
              <a:t>74 projects did not include a research subject population indicator </a:t>
            </a:r>
          </a:p>
          <a:p>
            <a:pPr marL="285750" indent="-285750">
              <a:buFont typeface="Arial,Sans-Serif" panose="020B0604020202020204" pitchFamily="34" charset="0"/>
              <a:buChar char="•"/>
            </a:pPr>
            <a:r>
              <a:rPr lang="en-US" sz="1600">
                <a:solidFill>
                  <a:schemeClr val="tx1"/>
                </a:solidFill>
                <a:cs typeface="Arial"/>
              </a:rPr>
              <a:t>Of the 75 projects that selected an indicator the top three research subject populations include: </a:t>
            </a:r>
          </a:p>
          <a:p>
            <a:pPr marL="742950" lvl="1" indent="-285750">
              <a:buFont typeface="Arial,Sans-Serif" panose="020B0604020202020204" pitchFamily="34" charset="0"/>
              <a:buChar char="•"/>
            </a:pPr>
            <a:r>
              <a:rPr lang="en-US" sz="1400">
                <a:solidFill>
                  <a:schemeClr val="tx1"/>
                </a:solidFill>
                <a:cs typeface="Arial"/>
              </a:rPr>
              <a:t>“VET – Other” with 18 projects </a:t>
            </a:r>
          </a:p>
          <a:p>
            <a:pPr marL="742950" lvl="1" indent="-285750">
              <a:buFont typeface="Arial,Sans-Serif" panose="020B0604020202020204" pitchFamily="34" charset="0"/>
              <a:buChar char="•"/>
            </a:pPr>
            <a:r>
              <a:rPr lang="en-US" sz="1400">
                <a:solidFill>
                  <a:schemeClr val="tx1"/>
                </a:solidFill>
                <a:cs typeface="Arial"/>
              </a:rPr>
              <a:t>“POP – Older Veterans” and “DEP – Combat Veterans” with 12 projects </a:t>
            </a:r>
          </a:p>
          <a:p>
            <a:pPr marL="742950" lvl="1" indent="-285750">
              <a:buFont typeface="Arial,Sans-Serif" panose="020B0604020202020204" pitchFamily="34" charset="0"/>
              <a:buChar char="•"/>
            </a:pPr>
            <a:r>
              <a:rPr lang="en-US" sz="1400">
                <a:solidFill>
                  <a:schemeClr val="tx1"/>
                </a:solidFill>
                <a:cs typeface="Arial"/>
              </a:rPr>
              <a:t>“VET – Deployment Health” with 11 projects </a:t>
            </a:r>
          </a:p>
        </p:txBody>
      </p:sp>
      <p:sp>
        <p:nvSpPr>
          <p:cNvPr id="3" name="TextBox 2">
            <a:extLst>
              <a:ext uri="{FF2B5EF4-FFF2-40B4-BE49-F238E27FC236}">
                <a16:creationId xmlns:a16="http://schemas.microsoft.com/office/drawing/2014/main" id="{0DE311FC-FBBA-1D79-79BA-B00E61369540}"/>
              </a:ext>
            </a:extLst>
          </p:cNvPr>
          <p:cNvSpPr txBox="1"/>
          <p:nvPr/>
        </p:nvSpPr>
        <p:spPr>
          <a:xfrm>
            <a:off x="2658904" y="6180863"/>
            <a:ext cx="6002446" cy="646331"/>
          </a:xfrm>
          <a:prstGeom prst="rect">
            <a:avLst/>
          </a:prstGeom>
          <a:noFill/>
        </p:spPr>
        <p:txBody>
          <a:bodyPr wrap="square" lIns="91440" tIns="45720" rIns="91440" bIns="45720" rtlCol="0" anchor="t">
            <a:spAutoFit/>
          </a:bodyPr>
          <a:lstStyle/>
          <a:p>
            <a:pPr algn="ctr"/>
            <a:r>
              <a:rPr lang="en-US" sz="1200">
                <a:solidFill>
                  <a:schemeClr val="bg1"/>
                </a:solidFill>
              </a:rPr>
              <a:t>Source: RAFT data on 149 projects in the Suicide Prevention portfolio with start years between 2005-2023.</a:t>
            </a:r>
          </a:p>
          <a:p>
            <a:pPr algn="ctr"/>
            <a:endParaRPr lang="en-US" sz="1200">
              <a:solidFill>
                <a:schemeClr val="bg1"/>
              </a:solidFill>
            </a:endParaRPr>
          </a:p>
        </p:txBody>
      </p:sp>
      <p:sp>
        <p:nvSpPr>
          <p:cNvPr id="53" name="TextBox 52">
            <a:extLst>
              <a:ext uri="{FF2B5EF4-FFF2-40B4-BE49-F238E27FC236}">
                <a16:creationId xmlns:a16="http://schemas.microsoft.com/office/drawing/2014/main" id="{1DA511A9-7D7A-6F2E-39EC-0303DA0E7463}"/>
              </a:ext>
            </a:extLst>
          </p:cNvPr>
          <p:cNvSpPr txBox="1"/>
          <p:nvPr/>
        </p:nvSpPr>
        <p:spPr>
          <a:xfrm>
            <a:off x="311425" y="891513"/>
            <a:ext cx="11556658" cy="369332"/>
          </a:xfrm>
          <a:prstGeom prst="rect">
            <a:avLst/>
          </a:prstGeom>
          <a:noFill/>
        </p:spPr>
        <p:txBody>
          <a:bodyPr wrap="square" lIns="91440" tIns="45720" rIns="91440" bIns="45720" rtlCol="0" anchor="t">
            <a:spAutoFit/>
          </a:bodyPr>
          <a:lstStyle/>
          <a:p>
            <a:r>
              <a:rPr lang="en-US" b="1" i="1">
                <a:cs typeface="Calibri"/>
              </a:rPr>
              <a:t>Roughly 50% of the projects in the Suicide Prevention AMP selected a research subject population</a:t>
            </a:r>
          </a:p>
        </p:txBody>
      </p:sp>
      <p:grpSp>
        <p:nvGrpSpPr>
          <p:cNvPr id="54" name="Group 53">
            <a:extLst>
              <a:ext uri="{FF2B5EF4-FFF2-40B4-BE49-F238E27FC236}">
                <a16:creationId xmlns:a16="http://schemas.microsoft.com/office/drawing/2014/main" id="{9D968627-D648-E048-ECD1-C98820D0F8C5}"/>
              </a:ext>
            </a:extLst>
          </p:cNvPr>
          <p:cNvGrpSpPr/>
          <p:nvPr/>
        </p:nvGrpSpPr>
        <p:grpSpPr>
          <a:xfrm>
            <a:off x="4724400" y="2218321"/>
            <a:ext cx="6975686" cy="3657600"/>
            <a:chOff x="914400" y="914400"/>
            <a:chExt cx="6975686" cy="3657600"/>
          </a:xfrm>
        </p:grpSpPr>
        <p:sp>
          <p:nvSpPr>
            <p:cNvPr id="55" name="rc3">
              <a:extLst>
                <a:ext uri="{FF2B5EF4-FFF2-40B4-BE49-F238E27FC236}">
                  <a16:creationId xmlns:a16="http://schemas.microsoft.com/office/drawing/2014/main" id="{ABE8CEBC-F49E-9010-18F3-15B10FA69482}"/>
                </a:ext>
              </a:extLst>
            </p:cNvPr>
            <p:cNvSpPr/>
            <p:nvPr/>
          </p:nvSpPr>
          <p:spPr>
            <a:xfrm>
              <a:off x="914400" y="914400"/>
              <a:ext cx="6400800" cy="3657600"/>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56" name="rc4">
              <a:extLst>
                <a:ext uri="{FF2B5EF4-FFF2-40B4-BE49-F238E27FC236}">
                  <a16:creationId xmlns:a16="http://schemas.microsoft.com/office/drawing/2014/main" id="{BC9F1361-E6BA-C85E-5C2F-15AE2B54D0EC}"/>
                </a:ext>
              </a:extLst>
            </p:cNvPr>
            <p:cNvSpPr/>
            <p:nvPr/>
          </p:nvSpPr>
          <p:spPr>
            <a:xfrm>
              <a:off x="914400" y="914400"/>
              <a:ext cx="6400800" cy="3657600"/>
            </a:xfrm>
            <a:prstGeom prst="rect">
              <a:avLst/>
            </a:prstGeom>
            <a:solidFill>
              <a:srgbClr val="FFFFFF">
                <a:alpha val="100000"/>
              </a:srgbClr>
            </a:solidFill>
            <a:ln w="12318" cap="rnd">
              <a:solidFill>
                <a:srgbClr val="FFFFFF">
                  <a:alpha val="100000"/>
                </a:srgbClr>
              </a:solidFill>
              <a:prstDash val="solid"/>
              <a:round/>
            </a:ln>
          </p:spPr>
          <p:txBody>
            <a:bodyPr/>
            <a:lstStyle/>
            <a:p>
              <a:endParaRPr/>
            </a:p>
          </p:txBody>
        </p:sp>
        <p:sp>
          <p:nvSpPr>
            <p:cNvPr id="57" name="rc5">
              <a:extLst>
                <a:ext uri="{FF2B5EF4-FFF2-40B4-BE49-F238E27FC236}">
                  <a16:creationId xmlns:a16="http://schemas.microsoft.com/office/drawing/2014/main" id="{2ECA23CA-AA99-1F86-0233-B799D220E589}"/>
                </a:ext>
              </a:extLst>
            </p:cNvPr>
            <p:cNvSpPr/>
            <p:nvPr/>
          </p:nvSpPr>
          <p:spPr>
            <a:xfrm>
              <a:off x="3332101" y="1205616"/>
              <a:ext cx="3919835" cy="2955753"/>
            </a:xfrm>
            <a:prstGeom prst="rect">
              <a:avLst/>
            </a:prstGeom>
            <a:solidFill>
              <a:srgbClr val="FFFFFF">
                <a:alpha val="100000"/>
              </a:srgbClr>
            </a:solidFill>
          </p:spPr>
          <p:txBody>
            <a:bodyPr/>
            <a:lstStyle/>
            <a:p>
              <a:endParaRPr/>
            </a:p>
          </p:txBody>
        </p:sp>
        <p:sp>
          <p:nvSpPr>
            <p:cNvPr id="58" name="pl6">
              <a:extLst>
                <a:ext uri="{FF2B5EF4-FFF2-40B4-BE49-F238E27FC236}">
                  <a16:creationId xmlns:a16="http://schemas.microsoft.com/office/drawing/2014/main" id="{F998FCAC-18F6-C7CD-2919-B569211E78AE}"/>
                </a:ext>
              </a:extLst>
            </p:cNvPr>
            <p:cNvSpPr/>
            <p:nvPr/>
          </p:nvSpPr>
          <p:spPr>
            <a:xfrm>
              <a:off x="3332101"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59" name="pl7">
              <a:extLst>
                <a:ext uri="{FF2B5EF4-FFF2-40B4-BE49-F238E27FC236}">
                  <a16:creationId xmlns:a16="http://schemas.microsoft.com/office/drawing/2014/main" id="{5AA54423-29B6-4FDD-AADC-AA6DFC0EC007}"/>
                </a:ext>
              </a:extLst>
            </p:cNvPr>
            <p:cNvSpPr/>
            <p:nvPr/>
          </p:nvSpPr>
          <p:spPr>
            <a:xfrm>
              <a:off x="4314516"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60" name="pl8">
              <a:extLst>
                <a:ext uri="{FF2B5EF4-FFF2-40B4-BE49-F238E27FC236}">
                  <a16:creationId xmlns:a16="http://schemas.microsoft.com/office/drawing/2014/main" id="{8799CA5C-8180-5E41-4B57-AE2FF7933C34}"/>
                </a:ext>
              </a:extLst>
            </p:cNvPr>
            <p:cNvSpPr/>
            <p:nvPr/>
          </p:nvSpPr>
          <p:spPr>
            <a:xfrm>
              <a:off x="5296931"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61" name="pl9">
              <a:extLst>
                <a:ext uri="{FF2B5EF4-FFF2-40B4-BE49-F238E27FC236}">
                  <a16:creationId xmlns:a16="http://schemas.microsoft.com/office/drawing/2014/main" id="{33C06260-D77F-B737-6B8D-60B6039FEFD2}"/>
                </a:ext>
              </a:extLst>
            </p:cNvPr>
            <p:cNvSpPr/>
            <p:nvPr/>
          </p:nvSpPr>
          <p:spPr>
            <a:xfrm>
              <a:off x="6279346" y="1205616"/>
              <a:ext cx="0" cy="2955753"/>
            </a:xfrm>
            <a:custGeom>
              <a:avLst/>
              <a:gdLst/>
              <a:ahLst/>
              <a:cxnLst/>
              <a:rect l="0" t="0" r="0" b="0"/>
              <a:pathLst>
                <a:path h="2955753">
                  <a:moveTo>
                    <a:pt x="0" y="2955753"/>
                  </a:moveTo>
                  <a:lnTo>
                    <a:pt x="0" y="0"/>
                  </a:lnTo>
                  <a:lnTo>
                    <a:pt x="0" y="0"/>
                  </a:lnTo>
                </a:path>
              </a:pathLst>
            </a:custGeom>
            <a:ln w="12318" cap="flat">
              <a:solidFill>
                <a:srgbClr val="EBEBEB">
                  <a:alpha val="100000"/>
                </a:srgbClr>
              </a:solidFill>
              <a:prstDash val="solid"/>
              <a:round/>
            </a:ln>
          </p:spPr>
          <p:txBody>
            <a:bodyPr/>
            <a:lstStyle/>
            <a:p>
              <a:endParaRPr/>
            </a:p>
          </p:txBody>
        </p:sp>
        <p:sp>
          <p:nvSpPr>
            <p:cNvPr id="62" name="rc10">
              <a:extLst>
                <a:ext uri="{FF2B5EF4-FFF2-40B4-BE49-F238E27FC236}">
                  <a16:creationId xmlns:a16="http://schemas.microsoft.com/office/drawing/2014/main" id="{960AF6F8-5B95-22EC-BBED-590394F965B1}"/>
                </a:ext>
              </a:extLst>
            </p:cNvPr>
            <p:cNvSpPr/>
            <p:nvPr/>
          </p:nvSpPr>
          <p:spPr>
            <a:xfrm>
              <a:off x="3332101" y="3854980"/>
              <a:ext cx="392965" cy="180228"/>
            </a:xfrm>
            <a:prstGeom prst="rect">
              <a:avLst/>
            </a:prstGeom>
            <a:solidFill>
              <a:srgbClr val="2E75B6">
                <a:alpha val="100000"/>
              </a:srgbClr>
            </a:solidFill>
          </p:spPr>
          <p:txBody>
            <a:bodyPr/>
            <a:lstStyle/>
            <a:p>
              <a:endParaRPr/>
            </a:p>
          </p:txBody>
        </p:sp>
        <p:sp>
          <p:nvSpPr>
            <p:cNvPr id="63" name="rc11">
              <a:extLst>
                <a:ext uri="{FF2B5EF4-FFF2-40B4-BE49-F238E27FC236}">
                  <a16:creationId xmlns:a16="http://schemas.microsoft.com/office/drawing/2014/main" id="{AE00D0F4-D180-DB38-B353-DA5BF8986A1A}"/>
                </a:ext>
              </a:extLst>
            </p:cNvPr>
            <p:cNvSpPr/>
            <p:nvPr/>
          </p:nvSpPr>
          <p:spPr>
            <a:xfrm>
              <a:off x="3332101" y="3494522"/>
              <a:ext cx="1178897" cy="180228"/>
            </a:xfrm>
            <a:prstGeom prst="rect">
              <a:avLst/>
            </a:prstGeom>
            <a:solidFill>
              <a:srgbClr val="2E75B6">
                <a:alpha val="100000"/>
              </a:srgbClr>
            </a:solidFill>
          </p:spPr>
          <p:txBody>
            <a:bodyPr/>
            <a:lstStyle/>
            <a:p>
              <a:endParaRPr/>
            </a:p>
          </p:txBody>
        </p:sp>
        <p:sp>
          <p:nvSpPr>
            <p:cNvPr id="64" name="rc12">
              <a:extLst>
                <a:ext uri="{FF2B5EF4-FFF2-40B4-BE49-F238E27FC236}">
                  <a16:creationId xmlns:a16="http://schemas.microsoft.com/office/drawing/2014/main" id="{CF37226A-4024-E4CB-12A5-92DD897440FF}"/>
                </a:ext>
              </a:extLst>
            </p:cNvPr>
            <p:cNvSpPr/>
            <p:nvPr/>
          </p:nvSpPr>
          <p:spPr>
            <a:xfrm>
              <a:off x="3332101" y="3134065"/>
              <a:ext cx="1375380" cy="180228"/>
            </a:xfrm>
            <a:prstGeom prst="rect">
              <a:avLst/>
            </a:prstGeom>
            <a:solidFill>
              <a:srgbClr val="2E75B6">
                <a:alpha val="100000"/>
              </a:srgbClr>
            </a:solidFill>
          </p:spPr>
          <p:txBody>
            <a:bodyPr/>
            <a:lstStyle/>
            <a:p>
              <a:endParaRPr/>
            </a:p>
          </p:txBody>
        </p:sp>
        <p:sp>
          <p:nvSpPr>
            <p:cNvPr id="65" name="rc13">
              <a:extLst>
                <a:ext uri="{FF2B5EF4-FFF2-40B4-BE49-F238E27FC236}">
                  <a16:creationId xmlns:a16="http://schemas.microsoft.com/office/drawing/2014/main" id="{014AFFC8-24A6-D175-FBB3-640B1B50B985}"/>
                </a:ext>
              </a:extLst>
            </p:cNvPr>
            <p:cNvSpPr/>
            <p:nvPr/>
          </p:nvSpPr>
          <p:spPr>
            <a:xfrm>
              <a:off x="3332101" y="2773607"/>
              <a:ext cx="1375380" cy="180228"/>
            </a:xfrm>
            <a:prstGeom prst="rect">
              <a:avLst/>
            </a:prstGeom>
            <a:solidFill>
              <a:srgbClr val="2E75B6">
                <a:alpha val="100000"/>
              </a:srgbClr>
            </a:solidFill>
          </p:spPr>
          <p:txBody>
            <a:bodyPr/>
            <a:lstStyle/>
            <a:p>
              <a:endParaRPr/>
            </a:p>
          </p:txBody>
        </p:sp>
        <p:sp>
          <p:nvSpPr>
            <p:cNvPr id="66" name="rc14">
              <a:extLst>
                <a:ext uri="{FF2B5EF4-FFF2-40B4-BE49-F238E27FC236}">
                  <a16:creationId xmlns:a16="http://schemas.microsoft.com/office/drawing/2014/main" id="{6504B6AD-F5B9-316B-1BAD-D8AE4FF5A96B}"/>
                </a:ext>
              </a:extLst>
            </p:cNvPr>
            <p:cNvSpPr/>
            <p:nvPr/>
          </p:nvSpPr>
          <p:spPr>
            <a:xfrm>
              <a:off x="3332101" y="2413149"/>
              <a:ext cx="2161312" cy="180228"/>
            </a:xfrm>
            <a:prstGeom prst="rect">
              <a:avLst/>
            </a:prstGeom>
            <a:solidFill>
              <a:srgbClr val="2E75B6">
                <a:alpha val="100000"/>
              </a:srgbClr>
            </a:solidFill>
          </p:spPr>
          <p:txBody>
            <a:bodyPr/>
            <a:lstStyle/>
            <a:p>
              <a:endParaRPr/>
            </a:p>
          </p:txBody>
        </p:sp>
        <p:sp>
          <p:nvSpPr>
            <p:cNvPr id="67" name="rc15">
              <a:extLst>
                <a:ext uri="{FF2B5EF4-FFF2-40B4-BE49-F238E27FC236}">
                  <a16:creationId xmlns:a16="http://schemas.microsoft.com/office/drawing/2014/main" id="{3F0C6353-4C81-1328-4752-B1915F13B781}"/>
                </a:ext>
              </a:extLst>
            </p:cNvPr>
            <p:cNvSpPr/>
            <p:nvPr/>
          </p:nvSpPr>
          <p:spPr>
            <a:xfrm>
              <a:off x="3332101" y="2052691"/>
              <a:ext cx="2357795" cy="180228"/>
            </a:xfrm>
            <a:prstGeom prst="rect">
              <a:avLst/>
            </a:prstGeom>
            <a:solidFill>
              <a:srgbClr val="2E75B6">
                <a:alpha val="100000"/>
              </a:srgbClr>
            </a:solidFill>
          </p:spPr>
          <p:txBody>
            <a:bodyPr/>
            <a:lstStyle/>
            <a:p>
              <a:endParaRPr/>
            </a:p>
          </p:txBody>
        </p:sp>
        <p:sp>
          <p:nvSpPr>
            <p:cNvPr id="68" name="rc16">
              <a:extLst>
                <a:ext uri="{FF2B5EF4-FFF2-40B4-BE49-F238E27FC236}">
                  <a16:creationId xmlns:a16="http://schemas.microsoft.com/office/drawing/2014/main" id="{86390860-AB65-E1CF-9F6D-7F8AB0D0CDB6}"/>
                </a:ext>
              </a:extLst>
            </p:cNvPr>
            <p:cNvSpPr/>
            <p:nvPr/>
          </p:nvSpPr>
          <p:spPr>
            <a:xfrm>
              <a:off x="3332101" y="1692234"/>
              <a:ext cx="2357795" cy="180228"/>
            </a:xfrm>
            <a:prstGeom prst="rect">
              <a:avLst/>
            </a:prstGeom>
            <a:solidFill>
              <a:srgbClr val="2E75B6">
                <a:alpha val="100000"/>
              </a:srgbClr>
            </a:solidFill>
          </p:spPr>
          <p:txBody>
            <a:bodyPr/>
            <a:lstStyle/>
            <a:p>
              <a:endParaRPr/>
            </a:p>
          </p:txBody>
        </p:sp>
        <p:sp>
          <p:nvSpPr>
            <p:cNvPr id="69" name="rc17">
              <a:extLst>
                <a:ext uri="{FF2B5EF4-FFF2-40B4-BE49-F238E27FC236}">
                  <a16:creationId xmlns:a16="http://schemas.microsoft.com/office/drawing/2014/main" id="{19BEE2F4-C047-7C56-7041-F7B3E04BE086}"/>
                </a:ext>
              </a:extLst>
            </p:cNvPr>
            <p:cNvSpPr/>
            <p:nvPr/>
          </p:nvSpPr>
          <p:spPr>
            <a:xfrm>
              <a:off x="3332101" y="1331776"/>
              <a:ext cx="3536693" cy="180228"/>
            </a:xfrm>
            <a:prstGeom prst="rect">
              <a:avLst/>
            </a:prstGeom>
            <a:solidFill>
              <a:srgbClr val="2E75B6">
                <a:alpha val="100000"/>
              </a:srgbClr>
            </a:solidFill>
          </p:spPr>
          <p:txBody>
            <a:bodyPr/>
            <a:lstStyle/>
            <a:p>
              <a:endParaRPr/>
            </a:p>
          </p:txBody>
        </p:sp>
        <p:sp>
          <p:nvSpPr>
            <p:cNvPr id="70" name="tx18">
              <a:extLst>
                <a:ext uri="{FF2B5EF4-FFF2-40B4-BE49-F238E27FC236}">
                  <a16:creationId xmlns:a16="http://schemas.microsoft.com/office/drawing/2014/main" id="{45744AE0-2CF7-C053-73EF-3FE1FED775F6}"/>
                </a:ext>
              </a:extLst>
            </p:cNvPr>
            <p:cNvSpPr/>
            <p:nvPr/>
          </p:nvSpPr>
          <p:spPr>
            <a:xfrm>
              <a:off x="3882563" y="3894503"/>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2</a:t>
              </a:r>
            </a:p>
          </p:txBody>
        </p:sp>
        <p:sp>
          <p:nvSpPr>
            <p:cNvPr id="71" name="tx19">
              <a:extLst>
                <a:ext uri="{FF2B5EF4-FFF2-40B4-BE49-F238E27FC236}">
                  <a16:creationId xmlns:a16="http://schemas.microsoft.com/office/drawing/2014/main" id="{04295B2C-C395-80FD-581D-88402298B505}"/>
                </a:ext>
              </a:extLst>
            </p:cNvPr>
            <p:cNvSpPr/>
            <p:nvPr/>
          </p:nvSpPr>
          <p:spPr>
            <a:xfrm>
              <a:off x="4668495" y="3532334"/>
              <a:ext cx="77974"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6</a:t>
              </a:r>
            </a:p>
          </p:txBody>
        </p:sp>
        <p:sp>
          <p:nvSpPr>
            <p:cNvPr id="72" name="tx20">
              <a:extLst>
                <a:ext uri="{FF2B5EF4-FFF2-40B4-BE49-F238E27FC236}">
                  <a16:creationId xmlns:a16="http://schemas.microsoft.com/office/drawing/2014/main" id="{8323F801-91C0-ADF0-6013-E886ECA06099}"/>
                </a:ext>
              </a:extLst>
            </p:cNvPr>
            <p:cNvSpPr/>
            <p:nvPr/>
          </p:nvSpPr>
          <p:spPr>
            <a:xfrm>
              <a:off x="4864978" y="3175299"/>
              <a:ext cx="77974" cy="99060"/>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7</a:t>
              </a:r>
            </a:p>
          </p:txBody>
        </p:sp>
        <p:sp>
          <p:nvSpPr>
            <p:cNvPr id="73" name="tx21">
              <a:extLst>
                <a:ext uri="{FF2B5EF4-FFF2-40B4-BE49-F238E27FC236}">
                  <a16:creationId xmlns:a16="http://schemas.microsoft.com/office/drawing/2014/main" id="{8F8FB64C-AE76-133F-6221-C644763B7B17}"/>
                </a:ext>
              </a:extLst>
            </p:cNvPr>
            <p:cNvSpPr/>
            <p:nvPr/>
          </p:nvSpPr>
          <p:spPr>
            <a:xfrm>
              <a:off x="4864978" y="2814842"/>
              <a:ext cx="77974" cy="99060"/>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7</a:t>
              </a:r>
            </a:p>
          </p:txBody>
        </p:sp>
        <p:sp>
          <p:nvSpPr>
            <p:cNvPr id="74" name="tx22">
              <a:extLst>
                <a:ext uri="{FF2B5EF4-FFF2-40B4-BE49-F238E27FC236}">
                  <a16:creationId xmlns:a16="http://schemas.microsoft.com/office/drawing/2014/main" id="{CB980BB0-6AFB-F44B-DE20-2A7F42C696DC}"/>
                </a:ext>
              </a:extLst>
            </p:cNvPr>
            <p:cNvSpPr/>
            <p:nvPr/>
          </p:nvSpPr>
          <p:spPr>
            <a:xfrm>
              <a:off x="5611922" y="2452672"/>
              <a:ext cx="155949"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11</a:t>
              </a:r>
            </a:p>
          </p:txBody>
        </p:sp>
        <p:sp>
          <p:nvSpPr>
            <p:cNvPr id="75" name="tx23">
              <a:extLst>
                <a:ext uri="{FF2B5EF4-FFF2-40B4-BE49-F238E27FC236}">
                  <a16:creationId xmlns:a16="http://schemas.microsoft.com/office/drawing/2014/main" id="{E430D0C2-C8D7-688F-E8CF-F176F1F1075A}"/>
                </a:ext>
              </a:extLst>
            </p:cNvPr>
            <p:cNvSpPr/>
            <p:nvPr/>
          </p:nvSpPr>
          <p:spPr>
            <a:xfrm>
              <a:off x="5808405" y="2092215"/>
              <a:ext cx="155949"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12</a:t>
              </a:r>
            </a:p>
          </p:txBody>
        </p:sp>
        <p:sp>
          <p:nvSpPr>
            <p:cNvPr id="76" name="tx24">
              <a:extLst>
                <a:ext uri="{FF2B5EF4-FFF2-40B4-BE49-F238E27FC236}">
                  <a16:creationId xmlns:a16="http://schemas.microsoft.com/office/drawing/2014/main" id="{69E5C16A-DFD9-2067-15CF-5242E7A364FA}"/>
                </a:ext>
              </a:extLst>
            </p:cNvPr>
            <p:cNvSpPr/>
            <p:nvPr/>
          </p:nvSpPr>
          <p:spPr>
            <a:xfrm>
              <a:off x="5808405" y="1731757"/>
              <a:ext cx="155949"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12</a:t>
              </a:r>
            </a:p>
          </p:txBody>
        </p:sp>
        <p:sp>
          <p:nvSpPr>
            <p:cNvPr id="77" name="tx25">
              <a:extLst>
                <a:ext uri="{FF2B5EF4-FFF2-40B4-BE49-F238E27FC236}">
                  <a16:creationId xmlns:a16="http://schemas.microsoft.com/office/drawing/2014/main" id="{F8608CE4-4E6C-1F0D-AA98-60B5DF37692D}"/>
                </a:ext>
              </a:extLst>
            </p:cNvPr>
            <p:cNvSpPr/>
            <p:nvPr/>
          </p:nvSpPr>
          <p:spPr>
            <a:xfrm>
              <a:off x="6987303" y="1369588"/>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a:solidFill>
                    <a:srgbClr val="000000">
                      <a:alpha val="100000"/>
                    </a:srgbClr>
                  </a:solidFill>
                  <a:cs typeface="Arial"/>
                </a:rPr>
                <a:t>18</a:t>
              </a:r>
            </a:p>
          </p:txBody>
        </p:sp>
        <p:sp>
          <p:nvSpPr>
            <p:cNvPr id="78" name="rc26">
              <a:extLst>
                <a:ext uri="{FF2B5EF4-FFF2-40B4-BE49-F238E27FC236}">
                  <a16:creationId xmlns:a16="http://schemas.microsoft.com/office/drawing/2014/main" id="{8F97302F-6E9F-EB39-BF0C-D75F0C7B9A96}"/>
                </a:ext>
              </a:extLst>
            </p:cNvPr>
            <p:cNvSpPr/>
            <p:nvPr/>
          </p:nvSpPr>
          <p:spPr>
            <a:xfrm>
              <a:off x="3332101" y="1205616"/>
              <a:ext cx="3919835" cy="2955753"/>
            </a:xfrm>
            <a:prstGeom prst="rect">
              <a:avLst/>
            </a:prstGeom>
            <a:ln w="12318" cap="rnd">
              <a:solidFill>
                <a:srgbClr val="000000">
                  <a:alpha val="100000"/>
                </a:srgbClr>
              </a:solidFill>
              <a:prstDash val="solid"/>
              <a:round/>
            </a:ln>
          </p:spPr>
          <p:txBody>
            <a:bodyPr/>
            <a:lstStyle/>
            <a:p>
              <a:endParaRPr/>
            </a:p>
          </p:txBody>
        </p:sp>
        <p:sp>
          <p:nvSpPr>
            <p:cNvPr id="79" name="tx27">
              <a:extLst>
                <a:ext uri="{FF2B5EF4-FFF2-40B4-BE49-F238E27FC236}">
                  <a16:creationId xmlns:a16="http://schemas.microsoft.com/office/drawing/2014/main" id="{87A1669E-F8F6-30D4-9A39-37C4D0F83D79}"/>
                </a:ext>
              </a:extLst>
            </p:cNvPr>
            <p:cNvSpPr/>
            <p:nvPr/>
          </p:nvSpPr>
          <p:spPr>
            <a:xfrm>
              <a:off x="1355220" y="3872913"/>
              <a:ext cx="1919944" cy="11763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VET - Deployment-Related Health</a:t>
              </a:r>
            </a:p>
          </p:txBody>
        </p:sp>
        <p:sp>
          <p:nvSpPr>
            <p:cNvPr id="80" name="tx28">
              <a:extLst>
                <a:ext uri="{FF2B5EF4-FFF2-40B4-BE49-F238E27FC236}">
                  <a16:creationId xmlns:a16="http://schemas.microsoft.com/office/drawing/2014/main" id="{D1E2D445-A929-4392-392A-55DFAF20C4A3}"/>
                </a:ext>
              </a:extLst>
            </p:cNvPr>
            <p:cNvSpPr/>
            <p:nvPr/>
          </p:nvSpPr>
          <p:spPr>
            <a:xfrm>
              <a:off x="1990654" y="3536020"/>
              <a:ext cx="1284510" cy="9407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POP - Womens Health</a:t>
              </a:r>
            </a:p>
          </p:txBody>
        </p:sp>
        <p:sp>
          <p:nvSpPr>
            <p:cNvPr id="81" name="tx29">
              <a:extLst>
                <a:ext uri="{FF2B5EF4-FFF2-40B4-BE49-F238E27FC236}">
                  <a16:creationId xmlns:a16="http://schemas.microsoft.com/office/drawing/2014/main" id="{F7DC8104-0E37-200C-84B3-11AA169037AC}"/>
                </a:ext>
              </a:extLst>
            </p:cNvPr>
            <p:cNvSpPr/>
            <p:nvPr/>
          </p:nvSpPr>
          <p:spPr>
            <a:xfrm>
              <a:off x="2075672" y="3175562"/>
              <a:ext cx="1199492" cy="9407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DEP - OEF/OIF/OND</a:t>
              </a:r>
            </a:p>
          </p:txBody>
        </p:sp>
        <p:sp>
          <p:nvSpPr>
            <p:cNvPr id="82" name="tx30">
              <a:extLst>
                <a:ext uri="{FF2B5EF4-FFF2-40B4-BE49-F238E27FC236}">
                  <a16:creationId xmlns:a16="http://schemas.microsoft.com/office/drawing/2014/main" id="{137D35B1-3845-4CFD-AA9D-EA871E66DE6E}"/>
                </a:ext>
              </a:extLst>
            </p:cNvPr>
            <p:cNvSpPr/>
            <p:nvPr/>
          </p:nvSpPr>
          <p:spPr>
            <a:xfrm>
              <a:off x="2188223" y="2815104"/>
              <a:ext cx="1086941" cy="9407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POP - Rural Health</a:t>
              </a:r>
            </a:p>
          </p:txBody>
        </p:sp>
        <p:sp>
          <p:nvSpPr>
            <p:cNvPr id="83" name="tx31">
              <a:extLst>
                <a:ext uri="{FF2B5EF4-FFF2-40B4-BE49-F238E27FC236}">
                  <a16:creationId xmlns:a16="http://schemas.microsoft.com/office/drawing/2014/main" id="{B7A2969A-F301-F8FA-28B6-ACDE43EC2E69}"/>
                </a:ext>
              </a:extLst>
            </p:cNvPr>
            <p:cNvSpPr/>
            <p:nvPr/>
          </p:nvSpPr>
          <p:spPr>
            <a:xfrm>
              <a:off x="1835253" y="2431082"/>
              <a:ext cx="1439912" cy="11763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VET - Deployment Health</a:t>
              </a:r>
            </a:p>
          </p:txBody>
        </p:sp>
        <p:sp>
          <p:nvSpPr>
            <p:cNvPr id="84" name="tx32">
              <a:extLst>
                <a:ext uri="{FF2B5EF4-FFF2-40B4-BE49-F238E27FC236}">
                  <a16:creationId xmlns:a16="http://schemas.microsoft.com/office/drawing/2014/main" id="{E6438978-91D3-2658-432F-19AA2C6780CE}"/>
                </a:ext>
              </a:extLst>
            </p:cNvPr>
            <p:cNvSpPr/>
            <p:nvPr/>
          </p:nvSpPr>
          <p:spPr>
            <a:xfrm>
              <a:off x="1912891" y="2094251"/>
              <a:ext cx="1362273" cy="9400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DEP - Combat Veterans</a:t>
              </a:r>
            </a:p>
          </p:txBody>
        </p:sp>
        <p:sp>
          <p:nvSpPr>
            <p:cNvPr id="85" name="tx33">
              <a:extLst>
                <a:ext uri="{FF2B5EF4-FFF2-40B4-BE49-F238E27FC236}">
                  <a16:creationId xmlns:a16="http://schemas.microsoft.com/office/drawing/2014/main" id="{B2C7DD66-07EE-B3D4-52D5-7B96EF12CB5D}"/>
                </a:ext>
              </a:extLst>
            </p:cNvPr>
            <p:cNvSpPr/>
            <p:nvPr/>
          </p:nvSpPr>
          <p:spPr>
            <a:xfrm>
              <a:off x="1150457" y="1639974"/>
              <a:ext cx="2124707" cy="119248"/>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POP - Older Veterans (&gt;= 60 years of</a:t>
              </a:r>
            </a:p>
          </p:txBody>
        </p:sp>
        <p:sp>
          <p:nvSpPr>
            <p:cNvPr id="86" name="tx34">
              <a:extLst>
                <a:ext uri="{FF2B5EF4-FFF2-40B4-BE49-F238E27FC236}">
                  <a16:creationId xmlns:a16="http://schemas.microsoft.com/office/drawing/2014/main" id="{CCDB03C0-1F84-B687-D1E2-908D4B524FB0}"/>
                </a:ext>
              </a:extLst>
            </p:cNvPr>
            <p:cNvSpPr/>
            <p:nvPr/>
          </p:nvSpPr>
          <p:spPr>
            <a:xfrm>
              <a:off x="3020979" y="1777196"/>
              <a:ext cx="254186" cy="11918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age)</a:t>
              </a:r>
            </a:p>
          </p:txBody>
        </p:sp>
        <p:sp>
          <p:nvSpPr>
            <p:cNvPr id="87" name="tx35">
              <a:extLst>
                <a:ext uri="{FF2B5EF4-FFF2-40B4-BE49-F238E27FC236}">
                  <a16:creationId xmlns:a16="http://schemas.microsoft.com/office/drawing/2014/main" id="{2C5AFC01-A3B9-3EE5-EFB3-C485EE79010E}"/>
                </a:ext>
              </a:extLst>
            </p:cNvPr>
            <p:cNvSpPr/>
            <p:nvPr/>
          </p:nvSpPr>
          <p:spPr>
            <a:xfrm>
              <a:off x="2597687" y="1373273"/>
              <a:ext cx="677478" cy="9407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VET - Other</a:t>
              </a:r>
            </a:p>
          </p:txBody>
        </p:sp>
        <p:sp>
          <p:nvSpPr>
            <p:cNvPr id="88" name="tx36">
              <a:extLst>
                <a:ext uri="{FF2B5EF4-FFF2-40B4-BE49-F238E27FC236}">
                  <a16:creationId xmlns:a16="http://schemas.microsoft.com/office/drawing/2014/main" id="{C514A246-3A32-D54B-5D6E-FCB7D4B91C5B}"/>
                </a:ext>
              </a:extLst>
            </p:cNvPr>
            <p:cNvSpPr/>
            <p:nvPr/>
          </p:nvSpPr>
          <p:spPr>
            <a:xfrm>
              <a:off x="3296785" y="4216383"/>
              <a:ext cx="70631"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0</a:t>
              </a:r>
            </a:p>
          </p:txBody>
        </p:sp>
        <p:sp>
          <p:nvSpPr>
            <p:cNvPr id="89" name="tx37">
              <a:extLst>
                <a:ext uri="{FF2B5EF4-FFF2-40B4-BE49-F238E27FC236}">
                  <a16:creationId xmlns:a16="http://schemas.microsoft.com/office/drawing/2014/main" id="{A5EC421C-AFE8-3164-F79F-F82243ECF6B8}"/>
                </a:ext>
              </a:extLst>
            </p:cNvPr>
            <p:cNvSpPr/>
            <p:nvPr/>
          </p:nvSpPr>
          <p:spPr>
            <a:xfrm>
              <a:off x="4279200" y="4217996"/>
              <a:ext cx="70631" cy="9121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5</a:t>
              </a:r>
            </a:p>
          </p:txBody>
        </p:sp>
        <p:sp>
          <p:nvSpPr>
            <p:cNvPr id="90" name="tx38">
              <a:extLst>
                <a:ext uri="{FF2B5EF4-FFF2-40B4-BE49-F238E27FC236}">
                  <a16:creationId xmlns:a16="http://schemas.microsoft.com/office/drawing/2014/main" id="{7790498B-2034-859E-FC68-60038630A81E}"/>
                </a:ext>
              </a:extLst>
            </p:cNvPr>
            <p:cNvSpPr/>
            <p:nvPr/>
          </p:nvSpPr>
          <p:spPr>
            <a:xfrm>
              <a:off x="5226300" y="4216383"/>
              <a:ext cx="14126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10</a:t>
              </a:r>
            </a:p>
          </p:txBody>
        </p:sp>
        <p:sp>
          <p:nvSpPr>
            <p:cNvPr id="91" name="tx39">
              <a:extLst>
                <a:ext uri="{FF2B5EF4-FFF2-40B4-BE49-F238E27FC236}">
                  <a16:creationId xmlns:a16="http://schemas.microsoft.com/office/drawing/2014/main" id="{BCD0A960-DF9E-11FF-E4F5-20E911287737}"/>
                </a:ext>
              </a:extLst>
            </p:cNvPr>
            <p:cNvSpPr/>
            <p:nvPr/>
          </p:nvSpPr>
          <p:spPr>
            <a:xfrm>
              <a:off x="6208715" y="4216383"/>
              <a:ext cx="14126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cs typeface="Arial"/>
                </a:rPr>
                <a:t>15</a:t>
              </a:r>
            </a:p>
          </p:txBody>
        </p:sp>
        <p:sp>
          <p:nvSpPr>
            <p:cNvPr id="92" name="tx40">
              <a:extLst>
                <a:ext uri="{FF2B5EF4-FFF2-40B4-BE49-F238E27FC236}">
                  <a16:creationId xmlns:a16="http://schemas.microsoft.com/office/drawing/2014/main" id="{458522BF-26D1-42CE-BFA7-61430E16635A}"/>
                </a:ext>
              </a:extLst>
            </p:cNvPr>
            <p:cNvSpPr/>
            <p:nvPr/>
          </p:nvSpPr>
          <p:spPr>
            <a:xfrm>
              <a:off x="4830354" y="4333640"/>
              <a:ext cx="923329" cy="143023"/>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000000">
                      <a:alpha val="100000"/>
                    </a:srgbClr>
                  </a:solidFill>
                  <a:cs typeface="Arial"/>
                </a:rPr>
                <a:t>Project Count</a:t>
              </a:r>
            </a:p>
          </p:txBody>
        </p:sp>
        <p:sp>
          <p:nvSpPr>
            <p:cNvPr id="93" name="tx41">
              <a:extLst>
                <a:ext uri="{FF2B5EF4-FFF2-40B4-BE49-F238E27FC236}">
                  <a16:creationId xmlns:a16="http://schemas.microsoft.com/office/drawing/2014/main" id="{555703A8-2F25-4533-D091-80DE6974AA63}"/>
                </a:ext>
              </a:extLst>
            </p:cNvPr>
            <p:cNvSpPr/>
            <p:nvPr/>
          </p:nvSpPr>
          <p:spPr>
            <a:xfrm rot="-5400000">
              <a:off x="32492" y="2611981"/>
              <a:ext cx="1965498" cy="143023"/>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000000">
                      <a:alpha val="100000"/>
                    </a:srgbClr>
                  </a:solidFill>
                  <a:cs typeface="Arial"/>
                </a:rPr>
                <a:t>Research Subject Population</a:t>
              </a:r>
            </a:p>
          </p:txBody>
        </p:sp>
        <p:sp>
          <p:nvSpPr>
            <p:cNvPr id="94" name="tx42">
              <a:extLst>
                <a:ext uri="{FF2B5EF4-FFF2-40B4-BE49-F238E27FC236}">
                  <a16:creationId xmlns:a16="http://schemas.microsoft.com/office/drawing/2014/main" id="{4A161725-EDCA-A080-0A90-F791BE558D00}"/>
                </a:ext>
              </a:extLst>
            </p:cNvPr>
            <p:cNvSpPr/>
            <p:nvPr/>
          </p:nvSpPr>
          <p:spPr>
            <a:xfrm>
              <a:off x="2693951" y="938074"/>
              <a:ext cx="5196135" cy="166861"/>
            </a:xfrm>
            <a:prstGeom prst="rect">
              <a:avLst/>
            </a:prstGeom>
            <a:noFill/>
          </p:spPr>
          <p:txBody>
            <a:bodyPr wrap="none" lIns="0" tIns="0" rIns="0" bIns="0" anchor="ctr" anchorCtr="1"/>
            <a:lstStyle/>
            <a:p>
              <a:pPr marL="0" marR="0" indent="0" algn="l">
                <a:lnSpc>
                  <a:spcPts val="1400"/>
                </a:lnSpc>
                <a:spcBef>
                  <a:spcPts val="0"/>
                </a:spcBef>
                <a:spcAft>
                  <a:spcPts val="0"/>
                </a:spcAft>
              </a:pPr>
              <a:r>
                <a:rPr sz="1400" b="1">
                  <a:solidFill>
                    <a:srgbClr val="000000">
                      <a:alpha val="100000"/>
                    </a:srgbClr>
                  </a:solidFill>
                  <a:cs typeface="Arial"/>
                </a:rPr>
                <a:t>Distribution of Project Count by Research Subject Population</a:t>
              </a:r>
            </a:p>
          </p:txBody>
        </p:sp>
      </p:grpSp>
    </p:spTree>
    <p:extLst>
      <p:ext uri="{BB962C8B-B14F-4D97-AF65-F5344CB8AC3E}">
        <p14:creationId xmlns:p14="http://schemas.microsoft.com/office/powerpoint/2010/main" val="231340144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132AB3-CC08-05CD-18A0-9E56878008FA}"/>
              </a:ext>
            </a:extLst>
          </p:cNvPr>
          <p:cNvSpPr>
            <a:spLocks noGrp="1"/>
          </p:cNvSpPr>
          <p:nvPr>
            <p:ph type="ctrTitle"/>
          </p:nvPr>
        </p:nvSpPr>
        <p:spPr/>
        <p:txBody>
          <a:bodyPr/>
          <a:lstStyle/>
          <a:p>
            <a:r>
              <a:rPr lang="en-US"/>
              <a:t>Appendix C</a:t>
            </a:r>
          </a:p>
        </p:txBody>
      </p:sp>
      <p:sp>
        <p:nvSpPr>
          <p:cNvPr id="6" name="Subtitle 5">
            <a:extLst>
              <a:ext uri="{FF2B5EF4-FFF2-40B4-BE49-F238E27FC236}">
                <a16:creationId xmlns:a16="http://schemas.microsoft.com/office/drawing/2014/main" id="{264DF24B-E0F8-10BC-F34E-3A4FD30723FD}"/>
              </a:ext>
            </a:extLst>
          </p:cNvPr>
          <p:cNvSpPr>
            <a:spLocks noGrp="1"/>
          </p:cNvSpPr>
          <p:nvPr>
            <p:ph type="subTitle" idx="1"/>
          </p:nvPr>
        </p:nvSpPr>
        <p:spPr/>
        <p:txBody>
          <a:bodyPr/>
          <a:lstStyle/>
          <a:p>
            <a:pPr lvl="1"/>
            <a:r>
              <a:rPr lang="en-US" sz="2400" i="1"/>
              <a:t>Additional VA Investigator Distribution Analysis</a:t>
            </a:r>
          </a:p>
        </p:txBody>
      </p:sp>
      <p:sp>
        <p:nvSpPr>
          <p:cNvPr id="4" name="Slide Number Placeholder 3">
            <a:extLst>
              <a:ext uri="{FF2B5EF4-FFF2-40B4-BE49-F238E27FC236}">
                <a16:creationId xmlns:a16="http://schemas.microsoft.com/office/drawing/2014/main" id="{4EBA92ED-31A2-112C-1B07-E52EDF6BCC9B}"/>
              </a:ext>
            </a:extLst>
          </p:cNvPr>
          <p:cNvSpPr>
            <a:spLocks noGrp="1"/>
          </p:cNvSpPr>
          <p:nvPr>
            <p:ph type="sldNum" sz="quarter" idx="11"/>
          </p:nvPr>
        </p:nvSpPr>
        <p:spPr/>
        <p:txBody>
          <a:bodyPr/>
          <a:lstStyle/>
          <a:p>
            <a:fld id="{670A9334-4E67-F94F-A05E-0CE8B74A054E}" type="slidenum">
              <a:rPr lang="en-US" smtClean="0"/>
              <a:t>98</a:t>
            </a:fld>
            <a:endParaRPr lang="en-US"/>
          </a:p>
        </p:txBody>
      </p:sp>
    </p:spTree>
    <p:extLst>
      <p:ext uri="{BB962C8B-B14F-4D97-AF65-F5344CB8AC3E}">
        <p14:creationId xmlns:p14="http://schemas.microsoft.com/office/powerpoint/2010/main" val="386502921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82568-183E-F518-B9B9-1AC277E80C9D}"/>
              </a:ext>
            </a:extLst>
          </p:cNvPr>
          <p:cNvSpPr>
            <a:spLocks noGrp="1"/>
          </p:cNvSpPr>
          <p:nvPr>
            <p:ph type="title"/>
          </p:nvPr>
        </p:nvSpPr>
        <p:spPr/>
        <p:txBody>
          <a:bodyPr/>
          <a:lstStyle/>
          <a:p>
            <a:r>
              <a:rPr lang="en-US"/>
              <a:t>Suicide Prevention AMP Investigators (2014-2023)</a:t>
            </a:r>
          </a:p>
        </p:txBody>
      </p:sp>
      <p:sp>
        <p:nvSpPr>
          <p:cNvPr id="3" name="Slide Number Placeholder 2">
            <a:extLst>
              <a:ext uri="{FF2B5EF4-FFF2-40B4-BE49-F238E27FC236}">
                <a16:creationId xmlns:a16="http://schemas.microsoft.com/office/drawing/2014/main" id="{662FE28C-6FC0-599C-5B85-B006E7EAA03B}"/>
              </a:ext>
            </a:extLst>
          </p:cNvPr>
          <p:cNvSpPr>
            <a:spLocks noGrp="1"/>
          </p:cNvSpPr>
          <p:nvPr>
            <p:ph type="sldNum" sz="quarter" idx="12"/>
          </p:nvPr>
        </p:nvSpPr>
        <p:spPr/>
        <p:txBody>
          <a:bodyPr/>
          <a:lstStyle/>
          <a:p>
            <a:fld id="{61ED25BF-8B08-481C-9175-42CBF3C8334C}" type="slidenum">
              <a:rPr lang="en-US" smtClean="0"/>
              <a:pPr/>
              <a:t>99</a:t>
            </a:fld>
            <a:endParaRPr lang="en-US"/>
          </a:p>
        </p:txBody>
      </p:sp>
      <p:graphicFrame>
        <p:nvGraphicFramePr>
          <p:cNvPr id="6" name="Table 6">
            <a:extLst>
              <a:ext uri="{FF2B5EF4-FFF2-40B4-BE49-F238E27FC236}">
                <a16:creationId xmlns:a16="http://schemas.microsoft.com/office/drawing/2014/main" id="{232C182E-EC93-E658-02F3-A39C5B8DBE53}"/>
              </a:ext>
            </a:extLst>
          </p:cNvPr>
          <p:cNvGraphicFramePr>
            <a:graphicFrameLocks noGrp="1"/>
          </p:cNvGraphicFramePr>
          <p:nvPr>
            <p:extLst>
              <p:ext uri="{D42A27DB-BD31-4B8C-83A1-F6EECF244321}">
                <p14:modId xmlns:p14="http://schemas.microsoft.com/office/powerpoint/2010/main" val="2418750499"/>
              </p:ext>
            </p:extLst>
          </p:nvPr>
        </p:nvGraphicFramePr>
        <p:xfrm>
          <a:off x="176675" y="914400"/>
          <a:ext cx="11838650" cy="5018165"/>
        </p:xfrm>
        <a:graphic>
          <a:graphicData uri="http://schemas.openxmlformats.org/drawingml/2006/table">
            <a:tbl>
              <a:tblPr firstRow="1" bandRow="1">
                <a:tableStyleId>{93296810-A885-4BE3-A3E7-6D5BEEA58F35}</a:tableStyleId>
              </a:tblPr>
              <a:tblGrid>
                <a:gridCol w="2367730">
                  <a:extLst>
                    <a:ext uri="{9D8B030D-6E8A-4147-A177-3AD203B41FA5}">
                      <a16:colId xmlns:a16="http://schemas.microsoft.com/office/drawing/2014/main" val="2867327286"/>
                    </a:ext>
                  </a:extLst>
                </a:gridCol>
                <a:gridCol w="2367730">
                  <a:extLst>
                    <a:ext uri="{9D8B030D-6E8A-4147-A177-3AD203B41FA5}">
                      <a16:colId xmlns:a16="http://schemas.microsoft.com/office/drawing/2014/main" val="2989097231"/>
                    </a:ext>
                  </a:extLst>
                </a:gridCol>
                <a:gridCol w="2367730">
                  <a:extLst>
                    <a:ext uri="{9D8B030D-6E8A-4147-A177-3AD203B41FA5}">
                      <a16:colId xmlns:a16="http://schemas.microsoft.com/office/drawing/2014/main" val="4217910099"/>
                    </a:ext>
                  </a:extLst>
                </a:gridCol>
                <a:gridCol w="2367730">
                  <a:extLst>
                    <a:ext uri="{9D8B030D-6E8A-4147-A177-3AD203B41FA5}">
                      <a16:colId xmlns:a16="http://schemas.microsoft.com/office/drawing/2014/main" val="4248645348"/>
                    </a:ext>
                  </a:extLst>
                </a:gridCol>
                <a:gridCol w="2367730">
                  <a:extLst>
                    <a:ext uri="{9D8B030D-6E8A-4147-A177-3AD203B41FA5}">
                      <a16:colId xmlns:a16="http://schemas.microsoft.com/office/drawing/2014/main" val="3536844373"/>
                    </a:ext>
                  </a:extLst>
                </a:gridCol>
              </a:tblGrid>
              <a:tr h="279580">
                <a:tc gridSpan="5">
                  <a:txBody>
                    <a:bodyPr/>
                    <a:lstStyle/>
                    <a:p>
                      <a:pPr algn="ctr" fontAlgn="b"/>
                      <a:r>
                        <a:rPr lang="en-US" sz="1800"/>
                        <a:t>Investigator Name</a:t>
                      </a:r>
                    </a:p>
                  </a:txBody>
                  <a:tcPr marL="6350" marR="6350" marT="6350" marB="0" anchor="b"/>
                </a:tc>
                <a:tc hMerge="1">
                  <a:txBody>
                    <a:bodyPr/>
                    <a:lstStyle/>
                    <a:p>
                      <a:endParaRPr lang="en-US" sz="1200"/>
                    </a:p>
                  </a:txBody>
                  <a:tcPr/>
                </a:tc>
                <a:tc hMerge="1">
                  <a:txBody>
                    <a:bodyPr/>
                    <a:lstStyle/>
                    <a:p>
                      <a:endParaRPr lang="en-US" sz="1200"/>
                    </a:p>
                  </a:txBody>
                  <a:tcPr/>
                </a:tc>
                <a:tc hMerge="1">
                  <a:txBody>
                    <a:bodyPr/>
                    <a:lstStyle/>
                    <a:p>
                      <a:endParaRPr lang="en-US" sz="1200"/>
                    </a:p>
                  </a:txBody>
                  <a:tcPr/>
                </a:tc>
                <a:tc hMerge="1">
                  <a:txBody>
                    <a:bodyPr/>
                    <a:lstStyle/>
                    <a:p>
                      <a:endParaRPr lang="en-US" sz="1200"/>
                    </a:p>
                  </a:txBody>
                  <a:tcPr/>
                </a:tc>
                <a:extLst>
                  <a:ext uri="{0D108BD9-81ED-4DB2-BD59-A6C34878D82A}">
                    <a16:rowId xmlns:a16="http://schemas.microsoft.com/office/drawing/2014/main" val="149809014"/>
                  </a:ext>
                </a:extLst>
              </a:tr>
              <a:tr h="225595">
                <a:tc>
                  <a:txBody>
                    <a:bodyPr/>
                    <a:lstStyle/>
                    <a:p>
                      <a:pPr algn="l" fontAlgn="b"/>
                      <a:r>
                        <a:rPr lang="en-US" sz="1200"/>
                        <a:t>Averill, Lynnette A.*</a:t>
                      </a:r>
                    </a:p>
                  </a:txBody>
                  <a:tcPr marL="6350" marR="6350" marT="6350" marB="0" anchor="b"/>
                </a:tc>
                <a:tc>
                  <a:txBody>
                    <a:bodyPr/>
                    <a:lstStyle/>
                    <a:p>
                      <a:pPr algn="l" fontAlgn="b"/>
                      <a:r>
                        <a:rPr lang="en-US" sz="1200"/>
                        <a:t>Decker, Suzanne E.*</a:t>
                      </a:r>
                    </a:p>
                  </a:txBody>
                  <a:tcPr marL="6350" marR="6350" marT="6350" marB="0" anchor="b"/>
                </a:tc>
                <a:tc>
                  <a:txBody>
                    <a:bodyPr/>
                    <a:lstStyle/>
                    <a:p>
                      <a:pPr algn="l" fontAlgn="b"/>
                      <a:r>
                        <a:rPr lang="en-US" sz="1200" err="1"/>
                        <a:t>Hoffmire</a:t>
                      </a:r>
                      <a:r>
                        <a:rPr lang="en-US" sz="1200"/>
                        <a:t>, Claire A.</a:t>
                      </a:r>
                    </a:p>
                  </a:txBody>
                  <a:tcPr marL="6350" marR="6350" marT="6350" marB="0" anchor="b"/>
                </a:tc>
                <a:tc>
                  <a:txBody>
                    <a:bodyPr/>
                    <a:lstStyle/>
                    <a:p>
                      <a:pPr algn="l" fontAlgn="b"/>
                      <a:r>
                        <a:rPr lang="en-US" sz="1200" err="1"/>
                        <a:t>Maguen</a:t>
                      </a:r>
                      <a:r>
                        <a:rPr lang="en-US" sz="1200"/>
                        <a:t>, Shira*</a:t>
                      </a:r>
                    </a:p>
                  </a:txBody>
                  <a:tcPr marL="6350" marR="6350" marT="6350" marB="0" anchor="b"/>
                </a:tc>
                <a:tc>
                  <a:txBody>
                    <a:bodyPr/>
                    <a:lstStyle/>
                    <a:p>
                      <a:pPr algn="l" fontAlgn="b"/>
                      <a:r>
                        <a:rPr lang="en-US" sz="1200"/>
                        <a:t>Sayer, Nina A.*</a:t>
                      </a:r>
                    </a:p>
                  </a:txBody>
                  <a:tcPr marL="6350" marR="6350" marT="6350" marB="0" anchor="b"/>
                </a:tc>
                <a:extLst>
                  <a:ext uri="{0D108BD9-81ED-4DB2-BD59-A6C34878D82A}">
                    <a16:rowId xmlns:a16="http://schemas.microsoft.com/office/drawing/2014/main" val="496261606"/>
                  </a:ext>
                </a:extLst>
              </a:tr>
              <a:tr h="225595">
                <a:tc>
                  <a:txBody>
                    <a:bodyPr/>
                    <a:lstStyle/>
                    <a:p>
                      <a:pPr algn="l" fontAlgn="b"/>
                      <a:r>
                        <a:rPr lang="en-US" sz="1200" err="1"/>
                        <a:t>Bagge</a:t>
                      </a:r>
                      <a:r>
                        <a:rPr lang="en-US" sz="1200"/>
                        <a:t>, Courtney L.*</a:t>
                      </a:r>
                    </a:p>
                  </a:txBody>
                  <a:tcPr marL="6350" marR="6350" marT="6350" marB="0" anchor="b"/>
                </a:tc>
                <a:tc>
                  <a:txBody>
                    <a:bodyPr/>
                    <a:lstStyle/>
                    <a:p>
                      <a:pPr algn="l" fontAlgn="b"/>
                      <a:r>
                        <a:rPr lang="en-US" sz="1200" err="1"/>
                        <a:t>Denneson</a:t>
                      </a:r>
                      <a:r>
                        <a:rPr lang="en-US" sz="1200"/>
                        <a:t>, Lauren M.*</a:t>
                      </a:r>
                    </a:p>
                  </a:txBody>
                  <a:tcPr marL="6350" marR="6350" marT="6350" marB="0" anchor="b"/>
                </a:tc>
                <a:tc>
                  <a:txBody>
                    <a:bodyPr/>
                    <a:lstStyle/>
                    <a:p>
                      <a:pPr algn="l" fontAlgn="b"/>
                      <a:r>
                        <a:rPr lang="en-US" sz="1200"/>
                        <a:t>Houtsma, Claire*</a:t>
                      </a:r>
                    </a:p>
                  </a:txBody>
                  <a:tcPr marL="6350" marR="6350" marT="6350" marB="0" anchor="b"/>
                </a:tc>
                <a:tc>
                  <a:txBody>
                    <a:bodyPr/>
                    <a:lstStyle/>
                    <a:p>
                      <a:pPr algn="l" fontAlgn="b"/>
                      <a:r>
                        <a:rPr lang="en-US" sz="1200"/>
                        <a:t>Marx, Brian P.</a:t>
                      </a:r>
                    </a:p>
                  </a:txBody>
                  <a:tcPr marL="6350" marR="6350" marT="6350" marB="0" anchor="b"/>
                </a:tc>
                <a:tc>
                  <a:txBody>
                    <a:bodyPr/>
                    <a:lstStyle/>
                    <a:p>
                      <a:pPr algn="l" fontAlgn="b"/>
                      <a:r>
                        <a:rPr lang="en-US" sz="1200"/>
                        <a:t>Shea, Mary Tracie</a:t>
                      </a:r>
                    </a:p>
                  </a:txBody>
                  <a:tcPr marL="6350" marR="6350" marT="6350" marB="0" anchor="b"/>
                </a:tc>
                <a:extLst>
                  <a:ext uri="{0D108BD9-81ED-4DB2-BD59-A6C34878D82A}">
                    <a16:rowId xmlns:a16="http://schemas.microsoft.com/office/drawing/2014/main" val="1705634515"/>
                  </a:ext>
                </a:extLst>
              </a:tr>
              <a:tr h="225595">
                <a:tc>
                  <a:txBody>
                    <a:bodyPr/>
                    <a:lstStyle/>
                    <a:p>
                      <a:pPr algn="l" fontAlgn="b"/>
                      <a:r>
                        <a:rPr lang="en-US" sz="1200"/>
                        <a:t>Bahraini, Nazanin*</a:t>
                      </a:r>
                    </a:p>
                  </a:txBody>
                  <a:tcPr marL="6350" marR="6350" marT="6350" marB="0" anchor="b"/>
                </a:tc>
                <a:tc>
                  <a:txBody>
                    <a:bodyPr/>
                    <a:lstStyle/>
                    <a:p>
                      <a:pPr algn="l" fontAlgn="b"/>
                      <a:r>
                        <a:rPr lang="en-US" sz="1200"/>
                        <a:t>Depp, Colin*</a:t>
                      </a:r>
                    </a:p>
                  </a:txBody>
                  <a:tcPr marL="6350" marR="6350" marT="6350" marB="0" anchor="b"/>
                </a:tc>
                <a:tc>
                  <a:txBody>
                    <a:bodyPr/>
                    <a:lstStyle/>
                    <a:p>
                      <a:pPr algn="l" fontAlgn="b"/>
                      <a:r>
                        <a:rPr lang="en-US" sz="1200" err="1"/>
                        <a:t>Ilgen</a:t>
                      </a:r>
                      <a:r>
                        <a:rPr lang="en-US" sz="1200"/>
                        <a:t>, Mark A.</a:t>
                      </a:r>
                    </a:p>
                  </a:txBody>
                  <a:tcPr marL="6350" marR="6350" marT="6350" marB="0" anchor="b"/>
                </a:tc>
                <a:tc>
                  <a:txBody>
                    <a:bodyPr/>
                    <a:lstStyle/>
                    <a:p>
                      <a:pPr algn="l" fontAlgn="b"/>
                      <a:r>
                        <a:rPr lang="en-US" sz="1200"/>
                        <a:t>Matthieu, Monica M.</a:t>
                      </a:r>
                    </a:p>
                  </a:txBody>
                  <a:tcPr marL="6350" marR="6350" marT="6350" marB="0" anchor="b"/>
                </a:tc>
                <a:tc>
                  <a:txBody>
                    <a:bodyPr/>
                    <a:lstStyle/>
                    <a:p>
                      <a:pPr algn="l" fontAlgn="b"/>
                      <a:r>
                        <a:rPr lang="en-US" sz="1200"/>
                        <a:t>Simonetti, Joseph*</a:t>
                      </a:r>
                    </a:p>
                  </a:txBody>
                  <a:tcPr marL="6350" marR="6350" marT="6350" marB="0" anchor="b"/>
                </a:tc>
                <a:extLst>
                  <a:ext uri="{0D108BD9-81ED-4DB2-BD59-A6C34878D82A}">
                    <a16:rowId xmlns:a16="http://schemas.microsoft.com/office/drawing/2014/main" val="1606460100"/>
                  </a:ext>
                </a:extLst>
              </a:tr>
              <a:tr h="225595">
                <a:tc>
                  <a:txBody>
                    <a:bodyPr/>
                    <a:lstStyle/>
                    <a:p>
                      <a:pPr algn="l" fontAlgn="b"/>
                      <a:r>
                        <a:rPr lang="en-US" sz="1200"/>
                        <a:t>Barnes, Sean*</a:t>
                      </a:r>
                    </a:p>
                  </a:txBody>
                  <a:tcPr marL="6350" marR="6350" marT="6350" marB="0" anchor="b"/>
                </a:tc>
                <a:tc>
                  <a:txBody>
                    <a:bodyPr/>
                    <a:lstStyle/>
                    <a:p>
                      <a:pPr algn="l" fontAlgn="b"/>
                      <a:r>
                        <a:rPr lang="en-US" sz="1200"/>
                        <a:t>Dichter, Melissa*</a:t>
                      </a:r>
                    </a:p>
                  </a:txBody>
                  <a:tcPr marL="6350" marR="6350" marT="6350" marB="0" anchor="b"/>
                </a:tc>
                <a:tc>
                  <a:txBody>
                    <a:bodyPr/>
                    <a:lstStyle/>
                    <a:p>
                      <a:pPr algn="l" fontAlgn="b"/>
                      <a:r>
                        <a:rPr lang="en-US" sz="1200"/>
                        <a:t>Inslicht, Sabra S.*</a:t>
                      </a:r>
                    </a:p>
                  </a:txBody>
                  <a:tcPr marL="6350" marR="6350" marT="6350" marB="0" anchor="b"/>
                </a:tc>
                <a:tc>
                  <a:txBody>
                    <a:bodyPr/>
                    <a:lstStyle/>
                    <a:p>
                      <a:pPr algn="l" fontAlgn="b"/>
                      <a:r>
                        <a:rPr lang="en-US" sz="1200" err="1"/>
                        <a:t>McGeary</a:t>
                      </a:r>
                      <a:r>
                        <a:rPr lang="en-US" sz="1200"/>
                        <a:t>, John E.*</a:t>
                      </a:r>
                    </a:p>
                  </a:txBody>
                  <a:tcPr marL="6350" marR="6350" marT="6350" marB="0" anchor="b"/>
                </a:tc>
                <a:tc>
                  <a:txBody>
                    <a:bodyPr/>
                    <a:lstStyle/>
                    <a:p>
                      <a:pPr algn="l" fontAlgn="b"/>
                      <a:r>
                        <a:rPr lang="en-US" sz="1200"/>
                        <a:t>Smith, Eric G.*</a:t>
                      </a:r>
                    </a:p>
                  </a:txBody>
                  <a:tcPr marL="6350" marR="6350" marT="6350" marB="0" anchor="b"/>
                </a:tc>
                <a:extLst>
                  <a:ext uri="{0D108BD9-81ED-4DB2-BD59-A6C34878D82A}">
                    <a16:rowId xmlns:a16="http://schemas.microsoft.com/office/drawing/2014/main" val="3763881751"/>
                  </a:ext>
                </a:extLst>
              </a:tr>
              <a:tr h="225595">
                <a:tc>
                  <a:txBody>
                    <a:bodyPr/>
                    <a:lstStyle/>
                    <a:p>
                      <a:pPr algn="l" fontAlgn="b"/>
                      <a:r>
                        <a:rPr lang="en-US" sz="1200" err="1"/>
                        <a:t>Barredo</a:t>
                      </a:r>
                      <a:r>
                        <a:rPr lang="en-US" sz="1200"/>
                        <a:t>, Jennifer*</a:t>
                      </a:r>
                    </a:p>
                  </a:txBody>
                  <a:tcPr marL="6350" marR="6350" marT="6350" marB="0" anchor="b"/>
                </a:tc>
                <a:tc>
                  <a:txBody>
                    <a:bodyPr/>
                    <a:lstStyle/>
                    <a:p>
                      <a:pPr algn="l" fontAlgn="b"/>
                      <a:r>
                        <a:rPr lang="en-US" sz="1200" err="1"/>
                        <a:t>Dobscha</a:t>
                      </a:r>
                      <a:r>
                        <a:rPr lang="en-US" sz="1200"/>
                        <a:t>, Steven*</a:t>
                      </a:r>
                    </a:p>
                  </a:txBody>
                  <a:tcPr marL="6350" marR="6350" marT="6350" marB="0" anchor="b"/>
                </a:tc>
                <a:tc>
                  <a:txBody>
                    <a:bodyPr/>
                    <a:lstStyle/>
                    <a:p>
                      <a:pPr algn="l" fontAlgn="b"/>
                      <a:r>
                        <a:rPr lang="en-US" sz="1200" err="1"/>
                        <a:t>Interian</a:t>
                      </a:r>
                      <a:r>
                        <a:rPr lang="en-US" sz="1200"/>
                        <a:t>, Alejandro</a:t>
                      </a:r>
                    </a:p>
                  </a:txBody>
                  <a:tcPr marL="6350" marR="6350" marT="6350" marB="0" anchor="b"/>
                </a:tc>
                <a:tc>
                  <a:txBody>
                    <a:bodyPr/>
                    <a:lstStyle/>
                    <a:p>
                      <a:pPr algn="l" fontAlgn="b"/>
                      <a:r>
                        <a:rPr lang="en-US" sz="1200"/>
                        <a:t>Mills, Whitney*</a:t>
                      </a:r>
                    </a:p>
                  </a:txBody>
                  <a:tcPr marL="6350" marR="6350" marT="6350" marB="0" anchor="b"/>
                </a:tc>
                <a:tc>
                  <a:txBody>
                    <a:bodyPr/>
                    <a:lstStyle/>
                    <a:p>
                      <a:pPr algn="l" fontAlgn="b"/>
                      <a:r>
                        <a:rPr lang="en-US" sz="1200"/>
                        <a:t>Sokol, Yosef*</a:t>
                      </a:r>
                    </a:p>
                  </a:txBody>
                  <a:tcPr marL="6350" marR="6350" marT="6350" marB="0" anchor="b"/>
                </a:tc>
                <a:extLst>
                  <a:ext uri="{0D108BD9-81ED-4DB2-BD59-A6C34878D82A}">
                    <a16:rowId xmlns:a16="http://schemas.microsoft.com/office/drawing/2014/main" val="4217968328"/>
                  </a:ext>
                </a:extLst>
              </a:tr>
              <a:tr h="225595">
                <a:tc>
                  <a:txBody>
                    <a:bodyPr/>
                    <a:lstStyle/>
                    <a:p>
                      <a:pPr algn="l" fontAlgn="b"/>
                      <a:r>
                        <a:rPr lang="en-US" sz="1200" err="1"/>
                        <a:t>Beaudreau</a:t>
                      </a:r>
                      <a:r>
                        <a:rPr lang="en-US" sz="1200"/>
                        <a:t>, Sherry A.*</a:t>
                      </a:r>
                    </a:p>
                  </a:txBody>
                  <a:tcPr marL="6350" marR="6350" marT="6350" marB="0" anchor="b"/>
                </a:tc>
                <a:tc>
                  <a:txBody>
                    <a:bodyPr/>
                    <a:lstStyle/>
                    <a:p>
                      <a:pPr algn="l" fontAlgn="b"/>
                      <a:r>
                        <a:rPr lang="en-US" sz="1200"/>
                        <a:t>Eaton, Erica</a:t>
                      </a:r>
                    </a:p>
                  </a:txBody>
                  <a:tcPr marL="6350" marR="6350" marT="6350" marB="0" anchor="b"/>
                </a:tc>
                <a:tc>
                  <a:txBody>
                    <a:bodyPr/>
                    <a:lstStyle/>
                    <a:p>
                      <a:pPr algn="l" fontAlgn="b"/>
                      <a:r>
                        <a:rPr lang="en-US" sz="1200"/>
                        <a:t>KOCHER, KEITH*</a:t>
                      </a:r>
                    </a:p>
                  </a:txBody>
                  <a:tcPr marL="6350" marR="6350" marT="6350" marB="0" anchor="b"/>
                </a:tc>
                <a:tc>
                  <a:txBody>
                    <a:bodyPr/>
                    <a:lstStyle/>
                    <a:p>
                      <a:pPr algn="l" fontAlgn="b"/>
                      <a:r>
                        <a:rPr lang="en-US" sz="1200"/>
                        <a:t>Mohamed, </a:t>
                      </a:r>
                      <a:r>
                        <a:rPr lang="en-US" sz="1200" err="1"/>
                        <a:t>Somaia</a:t>
                      </a:r>
                      <a:r>
                        <a:rPr lang="en-US" sz="1200"/>
                        <a:t>*</a:t>
                      </a:r>
                    </a:p>
                  </a:txBody>
                  <a:tcPr marL="6350" marR="6350" marT="6350" marB="0" anchor="b"/>
                </a:tc>
                <a:tc>
                  <a:txBody>
                    <a:bodyPr/>
                    <a:lstStyle/>
                    <a:p>
                      <a:pPr algn="l" fontAlgn="b"/>
                      <a:r>
                        <a:rPr lang="en-US" sz="1200"/>
                        <a:t>Sox-Harris, Alexander H.*</a:t>
                      </a:r>
                    </a:p>
                  </a:txBody>
                  <a:tcPr marL="6350" marR="6350" marT="6350" marB="0" anchor="b"/>
                </a:tc>
                <a:extLst>
                  <a:ext uri="{0D108BD9-81ED-4DB2-BD59-A6C34878D82A}">
                    <a16:rowId xmlns:a16="http://schemas.microsoft.com/office/drawing/2014/main" val="270398851"/>
                  </a:ext>
                </a:extLst>
              </a:tr>
              <a:tr h="225595">
                <a:tc>
                  <a:txBody>
                    <a:bodyPr/>
                    <a:lstStyle/>
                    <a:p>
                      <a:pPr algn="l" fontAlgn="b"/>
                      <a:r>
                        <a:rPr lang="en-US" sz="1200"/>
                        <a:t>Beckham, Jean C.</a:t>
                      </a:r>
                    </a:p>
                  </a:txBody>
                  <a:tcPr marL="6350" marR="6350" marT="6350" marB="0" anchor="b"/>
                </a:tc>
                <a:tc>
                  <a:txBody>
                    <a:bodyPr/>
                    <a:lstStyle/>
                    <a:p>
                      <a:pPr algn="l" fontAlgn="b"/>
                      <a:r>
                        <a:rPr lang="en-US" sz="1200"/>
                        <a:t>Edwards, Emily R.*</a:t>
                      </a:r>
                    </a:p>
                  </a:txBody>
                  <a:tcPr marL="6350" marR="6350" marT="6350" marB="0" anchor="b"/>
                </a:tc>
                <a:tc>
                  <a:txBody>
                    <a:bodyPr/>
                    <a:lstStyle/>
                    <a:p>
                      <a:pPr algn="l" fontAlgn="b"/>
                      <a:r>
                        <a:rPr lang="en-US" sz="1200" err="1"/>
                        <a:t>Karras</a:t>
                      </a:r>
                      <a:r>
                        <a:rPr lang="en-US" sz="1200"/>
                        <a:t>, Elizabeth*</a:t>
                      </a:r>
                    </a:p>
                  </a:txBody>
                  <a:tcPr marL="6350" marR="6350" marT="6350" marB="0" anchor="b"/>
                </a:tc>
                <a:tc>
                  <a:txBody>
                    <a:bodyPr/>
                    <a:lstStyle/>
                    <a:p>
                      <a:pPr algn="l" fontAlgn="b"/>
                      <a:r>
                        <a:rPr lang="en-US" sz="1200"/>
                        <a:t>Monteith, Lindsey*</a:t>
                      </a:r>
                    </a:p>
                  </a:txBody>
                  <a:tcPr marL="6350" marR="6350" marT="6350" marB="0" anchor="b"/>
                </a:tc>
                <a:tc>
                  <a:txBody>
                    <a:bodyPr/>
                    <a:lstStyle/>
                    <a:p>
                      <a:pPr algn="l" fontAlgn="b"/>
                      <a:r>
                        <a:rPr lang="en-US" sz="1200" err="1"/>
                        <a:t>Stecker</a:t>
                      </a:r>
                      <a:r>
                        <a:rPr lang="en-US" sz="1200"/>
                        <a:t>, Tracy</a:t>
                      </a:r>
                    </a:p>
                  </a:txBody>
                  <a:tcPr marL="6350" marR="6350" marT="6350" marB="0" anchor="b"/>
                </a:tc>
                <a:extLst>
                  <a:ext uri="{0D108BD9-81ED-4DB2-BD59-A6C34878D82A}">
                    <a16:rowId xmlns:a16="http://schemas.microsoft.com/office/drawing/2014/main" val="67166316"/>
                  </a:ext>
                </a:extLst>
              </a:tr>
              <a:tr h="225595">
                <a:tc>
                  <a:txBody>
                    <a:bodyPr/>
                    <a:lstStyle/>
                    <a:p>
                      <a:pPr algn="l" fontAlgn="b"/>
                      <a:r>
                        <a:rPr lang="en-US" sz="1200" err="1"/>
                        <a:t>Boffa</a:t>
                      </a:r>
                      <a:r>
                        <a:rPr lang="en-US" sz="1200"/>
                        <a:t>, Joseph W.*</a:t>
                      </a:r>
                    </a:p>
                  </a:txBody>
                  <a:tcPr marL="6350" marR="6350" marT="6350" marB="0" anchor="b"/>
                </a:tc>
                <a:tc>
                  <a:txBody>
                    <a:bodyPr/>
                    <a:lstStyle/>
                    <a:p>
                      <a:pPr algn="l" fontAlgn="b"/>
                      <a:r>
                        <a:rPr lang="en-US" sz="1200"/>
                        <a:t>Fryer, Susanna L.*</a:t>
                      </a:r>
                    </a:p>
                  </a:txBody>
                  <a:tcPr marL="6350" marR="6350" marT="6350" marB="0" anchor="b"/>
                </a:tc>
                <a:tc>
                  <a:txBody>
                    <a:bodyPr/>
                    <a:lstStyle/>
                    <a:p>
                      <a:pPr algn="l" fontAlgn="b"/>
                      <a:r>
                        <a:rPr lang="en-US" sz="1200" err="1"/>
                        <a:t>Kasckow</a:t>
                      </a:r>
                      <a:r>
                        <a:rPr lang="en-US" sz="1200"/>
                        <a:t>, John</a:t>
                      </a:r>
                    </a:p>
                  </a:txBody>
                  <a:tcPr marL="6350" marR="6350" marT="6350" marB="0" anchor="b"/>
                </a:tc>
                <a:tc>
                  <a:txBody>
                    <a:bodyPr/>
                    <a:lstStyle/>
                    <a:p>
                      <a:pPr algn="l" fontAlgn="b"/>
                      <a:r>
                        <a:rPr lang="en-US" sz="1200"/>
                        <a:t>Montgomery, Ann E.*</a:t>
                      </a:r>
                    </a:p>
                  </a:txBody>
                  <a:tcPr marL="6350" marR="6350" marT="6350" marB="0" anchor="b"/>
                </a:tc>
                <a:tc>
                  <a:txBody>
                    <a:bodyPr/>
                    <a:lstStyle/>
                    <a:p>
                      <a:pPr algn="l" fontAlgn="b"/>
                      <a:r>
                        <a:rPr lang="en-US" sz="1200" err="1"/>
                        <a:t>Szeszko</a:t>
                      </a:r>
                      <a:r>
                        <a:rPr lang="en-US" sz="1200"/>
                        <a:t>, Philip R.*</a:t>
                      </a:r>
                    </a:p>
                  </a:txBody>
                  <a:tcPr marL="6350" marR="6350" marT="6350" marB="0" anchor="b"/>
                </a:tc>
                <a:extLst>
                  <a:ext uri="{0D108BD9-81ED-4DB2-BD59-A6C34878D82A}">
                    <a16:rowId xmlns:a16="http://schemas.microsoft.com/office/drawing/2014/main" val="159406353"/>
                  </a:ext>
                </a:extLst>
              </a:tr>
              <a:tr h="225595">
                <a:tc>
                  <a:txBody>
                    <a:bodyPr/>
                    <a:lstStyle/>
                    <a:p>
                      <a:pPr algn="l" fontAlgn="b"/>
                      <a:r>
                        <a:rPr lang="en-US" sz="1200" err="1"/>
                        <a:t>Bomyea</a:t>
                      </a:r>
                      <a:r>
                        <a:rPr lang="en-US" sz="1200"/>
                        <a:t>, Jessica A.*</a:t>
                      </a:r>
                    </a:p>
                  </a:txBody>
                  <a:tcPr marL="6350" marR="6350" marT="6350" marB="0" anchor="b"/>
                </a:tc>
                <a:tc>
                  <a:txBody>
                    <a:bodyPr/>
                    <a:lstStyle/>
                    <a:p>
                      <a:pPr algn="l" fontAlgn="b"/>
                      <a:r>
                        <a:rPr lang="en-US" sz="1200"/>
                        <a:t>Funderburk, Jennifer</a:t>
                      </a:r>
                    </a:p>
                  </a:txBody>
                  <a:tcPr marL="6350" marR="6350" marT="6350" marB="0" anchor="b"/>
                </a:tc>
                <a:tc>
                  <a:txBody>
                    <a:bodyPr/>
                    <a:lstStyle/>
                    <a:p>
                      <a:pPr algn="l" fontAlgn="b"/>
                      <a:r>
                        <a:rPr lang="en-US" sz="1200"/>
                        <a:t>Katz, Ira R.*</a:t>
                      </a:r>
                    </a:p>
                  </a:txBody>
                  <a:tcPr marL="6350" marR="6350" marT="6350" marB="0" anchor="b"/>
                </a:tc>
                <a:tc>
                  <a:txBody>
                    <a:bodyPr/>
                    <a:lstStyle/>
                    <a:p>
                      <a:pPr algn="l" fontAlgn="b"/>
                      <a:r>
                        <a:rPr lang="en-US" sz="1200"/>
                        <a:t>Myers, Catherine*</a:t>
                      </a:r>
                    </a:p>
                  </a:txBody>
                  <a:tcPr marL="6350" marR="6350" marT="6350" marB="0" anchor="b"/>
                </a:tc>
                <a:tc>
                  <a:txBody>
                    <a:bodyPr/>
                    <a:lstStyle/>
                    <a:p>
                      <a:pPr algn="l" fontAlgn="b"/>
                      <a:r>
                        <a:rPr lang="en-US" sz="1200"/>
                        <a:t>Teo, Alan*</a:t>
                      </a:r>
                    </a:p>
                  </a:txBody>
                  <a:tcPr marL="6350" marR="6350" marT="6350" marB="0" anchor="b"/>
                </a:tc>
                <a:extLst>
                  <a:ext uri="{0D108BD9-81ED-4DB2-BD59-A6C34878D82A}">
                    <a16:rowId xmlns:a16="http://schemas.microsoft.com/office/drawing/2014/main" val="3366514646"/>
                  </a:ext>
                </a:extLst>
              </a:tr>
              <a:tr h="225595">
                <a:tc>
                  <a:txBody>
                    <a:bodyPr/>
                    <a:lstStyle/>
                    <a:p>
                      <a:pPr algn="l" fontAlgn="b"/>
                      <a:r>
                        <a:rPr lang="en-US" sz="1200" err="1"/>
                        <a:t>Bossarte</a:t>
                      </a:r>
                      <a:r>
                        <a:rPr lang="en-US" sz="1200"/>
                        <a:t>, Robert</a:t>
                      </a:r>
                    </a:p>
                  </a:txBody>
                  <a:tcPr marL="6350" marR="6350" marT="6350" marB="0" anchor="b"/>
                </a:tc>
                <a:tc>
                  <a:txBody>
                    <a:bodyPr/>
                    <a:lstStyle/>
                    <a:p>
                      <a:pPr algn="l" fontAlgn="b"/>
                      <a:r>
                        <a:rPr lang="en-US" sz="1200"/>
                        <a:t>Geraci, Joseph*</a:t>
                      </a:r>
                    </a:p>
                  </a:txBody>
                  <a:tcPr marL="6350" marR="6350" marT="6350" marB="0" anchor="b"/>
                </a:tc>
                <a:tc>
                  <a:txBody>
                    <a:bodyPr/>
                    <a:lstStyle/>
                    <a:p>
                      <a:pPr algn="l" fontAlgn="b"/>
                      <a:r>
                        <a:rPr lang="en-US" sz="1200" err="1"/>
                        <a:t>Kertesz</a:t>
                      </a:r>
                      <a:r>
                        <a:rPr lang="en-US" sz="1200"/>
                        <a:t>, Stefan G.*</a:t>
                      </a:r>
                    </a:p>
                  </a:txBody>
                  <a:tcPr marL="6350" marR="6350" marT="6350" marB="0" anchor="b"/>
                </a:tc>
                <a:tc>
                  <a:txBody>
                    <a:bodyPr/>
                    <a:lstStyle/>
                    <a:p>
                      <a:pPr algn="l" fontAlgn="b"/>
                      <a:r>
                        <a:rPr lang="en-US" sz="1200" err="1"/>
                        <a:t>Najavits</a:t>
                      </a:r>
                      <a:r>
                        <a:rPr lang="en-US" sz="1200"/>
                        <a:t>, Lisa M.</a:t>
                      </a:r>
                    </a:p>
                  </a:txBody>
                  <a:tcPr marL="6350" marR="6350" marT="6350" marB="0" anchor="b"/>
                </a:tc>
                <a:tc>
                  <a:txBody>
                    <a:bodyPr/>
                    <a:lstStyle/>
                    <a:p>
                      <a:pPr algn="l" fontAlgn="b"/>
                      <a:r>
                        <a:rPr lang="en-US" sz="1200" err="1"/>
                        <a:t>Urosevic</a:t>
                      </a:r>
                      <a:r>
                        <a:rPr lang="en-US" sz="1200"/>
                        <a:t>, </a:t>
                      </a:r>
                      <a:r>
                        <a:rPr lang="en-US" sz="1200" err="1"/>
                        <a:t>Snezana</a:t>
                      </a:r>
                      <a:endParaRPr lang="en-US" sz="1200"/>
                    </a:p>
                  </a:txBody>
                  <a:tcPr marL="6350" marR="6350" marT="6350" marB="0" anchor="b"/>
                </a:tc>
                <a:extLst>
                  <a:ext uri="{0D108BD9-81ED-4DB2-BD59-A6C34878D82A}">
                    <a16:rowId xmlns:a16="http://schemas.microsoft.com/office/drawing/2014/main" val="1251026541"/>
                  </a:ext>
                </a:extLst>
              </a:tr>
              <a:tr h="225595">
                <a:tc>
                  <a:txBody>
                    <a:bodyPr/>
                    <a:lstStyle/>
                    <a:p>
                      <a:pPr algn="l" fontAlgn="b"/>
                      <a:r>
                        <a:rPr lang="en-US" sz="1200"/>
                        <a:t>Brenner, Lisa</a:t>
                      </a:r>
                    </a:p>
                  </a:txBody>
                  <a:tcPr marL="6350" marR="6350" marT="6350" marB="0" anchor="b"/>
                </a:tc>
                <a:tc>
                  <a:txBody>
                    <a:bodyPr/>
                    <a:lstStyle/>
                    <a:p>
                      <a:pPr algn="l" fontAlgn="b"/>
                      <a:r>
                        <a:rPr lang="en-US" sz="1200"/>
                        <a:t>Gilmore, Casey S.*</a:t>
                      </a:r>
                    </a:p>
                  </a:txBody>
                  <a:tcPr marL="6350" marR="6350" marT="6350" marB="0" anchor="b"/>
                </a:tc>
                <a:tc>
                  <a:txBody>
                    <a:bodyPr/>
                    <a:lstStyle/>
                    <a:p>
                      <a:pPr algn="l" fontAlgn="b"/>
                      <a:r>
                        <a:rPr lang="en-US" sz="1200" err="1"/>
                        <a:t>Khalifian</a:t>
                      </a:r>
                      <a:r>
                        <a:rPr lang="en-US" sz="1200"/>
                        <a:t>, Chandra*</a:t>
                      </a:r>
                    </a:p>
                  </a:txBody>
                  <a:tcPr marL="6350" marR="6350" marT="6350" marB="0" anchor="b"/>
                </a:tc>
                <a:tc>
                  <a:txBody>
                    <a:bodyPr/>
                    <a:lstStyle/>
                    <a:p>
                      <a:pPr algn="l" fontAlgn="b"/>
                      <a:r>
                        <a:rPr lang="en-US" sz="1200"/>
                        <a:t>Oliva, Elizabeth M.*</a:t>
                      </a:r>
                    </a:p>
                  </a:txBody>
                  <a:tcPr marL="6350" marR="6350" marT="6350" marB="0" anchor="b"/>
                </a:tc>
                <a:tc>
                  <a:txBody>
                    <a:bodyPr/>
                    <a:lstStyle/>
                    <a:p>
                      <a:pPr algn="l" fontAlgn="b"/>
                      <a:r>
                        <a:rPr lang="en-US" sz="1200" err="1"/>
                        <a:t>Valenstein</a:t>
                      </a:r>
                      <a:r>
                        <a:rPr lang="en-US" sz="1200"/>
                        <a:t>, Marcia T.</a:t>
                      </a:r>
                    </a:p>
                  </a:txBody>
                  <a:tcPr marL="6350" marR="6350" marT="6350" marB="0" anchor="b"/>
                </a:tc>
                <a:extLst>
                  <a:ext uri="{0D108BD9-81ED-4DB2-BD59-A6C34878D82A}">
                    <a16:rowId xmlns:a16="http://schemas.microsoft.com/office/drawing/2014/main" val="1303365111"/>
                  </a:ext>
                </a:extLst>
              </a:tr>
              <a:tr h="225595">
                <a:tc>
                  <a:txBody>
                    <a:bodyPr/>
                    <a:lstStyle/>
                    <a:p>
                      <a:pPr algn="l" fontAlgn="b"/>
                      <a:r>
                        <a:rPr lang="en-US" sz="1200"/>
                        <a:t>Britton, Peter*</a:t>
                      </a:r>
                    </a:p>
                  </a:txBody>
                  <a:tcPr marL="6350" marR="6350" marT="6350" marB="0" anchor="b"/>
                </a:tc>
                <a:tc>
                  <a:txBody>
                    <a:bodyPr/>
                    <a:lstStyle/>
                    <a:p>
                      <a:pPr algn="l" fontAlgn="b"/>
                      <a:r>
                        <a:rPr lang="en-US" sz="1200"/>
                        <a:t>Goodman, Marianne*</a:t>
                      </a:r>
                    </a:p>
                  </a:txBody>
                  <a:tcPr marL="6350" marR="6350" marT="6350" marB="0" anchor="b"/>
                </a:tc>
                <a:tc>
                  <a:txBody>
                    <a:bodyPr/>
                    <a:lstStyle/>
                    <a:p>
                      <a:pPr algn="l" fontAlgn="b"/>
                      <a:r>
                        <a:rPr lang="en-US" sz="1200"/>
                        <a:t>Khazanov, Gabriela*</a:t>
                      </a:r>
                    </a:p>
                  </a:txBody>
                  <a:tcPr marL="6350" marR="6350" marT="6350" marB="0" anchor="b"/>
                </a:tc>
                <a:tc>
                  <a:txBody>
                    <a:bodyPr/>
                    <a:lstStyle/>
                    <a:p>
                      <a:pPr algn="l" fontAlgn="b"/>
                      <a:r>
                        <a:rPr lang="en-US" sz="1200" err="1"/>
                        <a:t>Oslin</a:t>
                      </a:r>
                      <a:r>
                        <a:rPr lang="en-US" sz="1200"/>
                        <a:t>, David W.</a:t>
                      </a:r>
                    </a:p>
                  </a:txBody>
                  <a:tcPr marL="6350" marR="6350" marT="6350" marB="0" anchor="b"/>
                </a:tc>
                <a:tc>
                  <a:txBody>
                    <a:bodyPr/>
                    <a:lstStyle/>
                    <a:p>
                      <a:pPr algn="l" fontAlgn="b"/>
                      <a:r>
                        <a:rPr lang="en-US" sz="1200"/>
                        <a:t>Vogt, Dawne S.</a:t>
                      </a:r>
                    </a:p>
                  </a:txBody>
                  <a:tcPr marL="6350" marR="6350" marT="6350" marB="0" anchor="b"/>
                </a:tc>
                <a:extLst>
                  <a:ext uri="{0D108BD9-81ED-4DB2-BD59-A6C34878D82A}">
                    <a16:rowId xmlns:a16="http://schemas.microsoft.com/office/drawing/2014/main" val="577977337"/>
                  </a:ext>
                </a:extLst>
              </a:tr>
              <a:tr h="225595">
                <a:tc>
                  <a:txBody>
                    <a:bodyPr/>
                    <a:lstStyle/>
                    <a:p>
                      <a:pPr algn="l" fontAlgn="b"/>
                      <a:r>
                        <a:rPr lang="en-US" sz="1200"/>
                        <a:t>Byers, Amy L.*</a:t>
                      </a:r>
                    </a:p>
                  </a:txBody>
                  <a:tcPr marL="6350" marR="6350" marT="6350" marB="0" anchor="b"/>
                </a:tc>
                <a:tc>
                  <a:txBody>
                    <a:bodyPr/>
                    <a:lstStyle/>
                    <a:p>
                      <a:pPr algn="l" fontAlgn="b"/>
                      <a:r>
                        <a:rPr lang="en-US" sz="1200"/>
                        <a:t>Gorman, Jay*</a:t>
                      </a:r>
                    </a:p>
                  </a:txBody>
                  <a:tcPr marL="6350" marR="6350" marT="6350" marB="0" anchor="b"/>
                </a:tc>
                <a:tc>
                  <a:txBody>
                    <a:bodyPr/>
                    <a:lstStyle/>
                    <a:p>
                      <a:pPr algn="l" fontAlgn="b"/>
                      <a:r>
                        <a:rPr lang="en-US" sz="1200"/>
                        <a:t>Kimbrel, Nathan A.*</a:t>
                      </a:r>
                    </a:p>
                  </a:txBody>
                  <a:tcPr marL="6350" marR="6350" marT="6350" marB="0" anchor="b"/>
                </a:tc>
                <a:tc>
                  <a:txBody>
                    <a:bodyPr/>
                    <a:lstStyle/>
                    <a:p>
                      <a:pPr algn="l" fontAlgn="b"/>
                      <a:r>
                        <a:rPr lang="en-US" sz="1200"/>
                        <a:t>Pigeon, Wilfred*</a:t>
                      </a:r>
                    </a:p>
                  </a:txBody>
                  <a:tcPr marL="6350" marR="6350" marT="6350" marB="0" anchor="b"/>
                </a:tc>
                <a:tc>
                  <a:txBody>
                    <a:bodyPr/>
                    <a:lstStyle/>
                    <a:p>
                      <a:pPr algn="l" fontAlgn="b"/>
                      <a:r>
                        <a:rPr lang="en-US" sz="1200"/>
                        <a:t>Waliski, Angela D.</a:t>
                      </a:r>
                    </a:p>
                  </a:txBody>
                  <a:tcPr marL="6350" marR="6350" marT="6350" marB="0" anchor="b"/>
                </a:tc>
                <a:extLst>
                  <a:ext uri="{0D108BD9-81ED-4DB2-BD59-A6C34878D82A}">
                    <a16:rowId xmlns:a16="http://schemas.microsoft.com/office/drawing/2014/main" val="3530876054"/>
                  </a:ext>
                </a:extLst>
              </a:tr>
              <a:tr h="225595">
                <a:tc>
                  <a:txBody>
                    <a:bodyPr/>
                    <a:lstStyle/>
                    <a:p>
                      <a:pPr algn="l" fontAlgn="b"/>
                      <a:r>
                        <a:rPr lang="en-US" sz="1200" err="1"/>
                        <a:t>Caceda</a:t>
                      </a:r>
                      <a:r>
                        <a:rPr lang="en-US" sz="1200"/>
                        <a:t>, Ricardo</a:t>
                      </a:r>
                    </a:p>
                  </a:txBody>
                  <a:tcPr marL="6350" marR="6350" marT="6350" marB="0" anchor="b"/>
                </a:tc>
                <a:tc>
                  <a:txBody>
                    <a:bodyPr/>
                    <a:lstStyle/>
                    <a:p>
                      <a:pPr algn="l" fontAlgn="b"/>
                      <a:r>
                        <a:rPr lang="en-US" sz="1200"/>
                        <a:t>Goulet, Joseph L.*</a:t>
                      </a:r>
                    </a:p>
                  </a:txBody>
                  <a:tcPr marL="6350" marR="6350" marT="6350" marB="0" anchor="b"/>
                </a:tc>
                <a:tc>
                  <a:txBody>
                    <a:bodyPr/>
                    <a:lstStyle/>
                    <a:p>
                      <a:pPr algn="l" fontAlgn="b"/>
                      <a:r>
                        <a:rPr lang="en-US" sz="1200"/>
                        <a:t>Kimhy, David*</a:t>
                      </a:r>
                    </a:p>
                  </a:txBody>
                  <a:tcPr marL="6350" marR="6350" marT="6350" marB="0" anchor="b"/>
                </a:tc>
                <a:tc>
                  <a:txBody>
                    <a:bodyPr/>
                    <a:lstStyle/>
                    <a:p>
                      <a:pPr algn="l" fontAlgn="b"/>
                      <a:r>
                        <a:rPr lang="en-US" sz="1200"/>
                        <a:t>Pillai, </a:t>
                      </a:r>
                      <a:r>
                        <a:rPr lang="en-US" sz="1200" err="1"/>
                        <a:t>AnilKumar</a:t>
                      </a:r>
                      <a:r>
                        <a:rPr lang="en-US" sz="1200"/>
                        <a:t>*</a:t>
                      </a:r>
                    </a:p>
                  </a:txBody>
                  <a:tcPr marL="6350" marR="6350" marT="6350" marB="0" anchor="b"/>
                </a:tc>
                <a:tc>
                  <a:txBody>
                    <a:bodyPr/>
                    <a:lstStyle/>
                    <a:p>
                      <a:pPr algn="l" fontAlgn="b"/>
                      <a:r>
                        <a:rPr lang="en-US" sz="1200" err="1"/>
                        <a:t>Wemmie</a:t>
                      </a:r>
                      <a:r>
                        <a:rPr lang="en-US" sz="1200"/>
                        <a:t>, John A.</a:t>
                      </a:r>
                    </a:p>
                  </a:txBody>
                  <a:tcPr marL="6350" marR="6350" marT="6350" marB="0" anchor="b"/>
                </a:tc>
                <a:extLst>
                  <a:ext uri="{0D108BD9-81ED-4DB2-BD59-A6C34878D82A}">
                    <a16:rowId xmlns:a16="http://schemas.microsoft.com/office/drawing/2014/main" val="2515619308"/>
                  </a:ext>
                </a:extLst>
              </a:tr>
              <a:tr h="225595">
                <a:tc>
                  <a:txBody>
                    <a:bodyPr/>
                    <a:lstStyle/>
                    <a:p>
                      <a:pPr algn="l" fontAlgn="b"/>
                      <a:r>
                        <a:rPr lang="en-US" sz="1200"/>
                        <a:t>Chalker, Samantha A.*</a:t>
                      </a:r>
                    </a:p>
                  </a:txBody>
                  <a:tcPr marL="6350" marR="6350" marT="6350" marB="0" anchor="b"/>
                </a:tc>
                <a:tc>
                  <a:txBody>
                    <a:bodyPr/>
                    <a:lstStyle/>
                    <a:p>
                      <a:pPr algn="l" fontAlgn="b"/>
                      <a:r>
                        <a:rPr lang="en-US" sz="1200"/>
                        <a:t>Granholm, Eric L.*</a:t>
                      </a:r>
                    </a:p>
                  </a:txBody>
                  <a:tcPr marL="6350" marR="6350" marT="6350" marB="0" anchor="b"/>
                </a:tc>
                <a:tc>
                  <a:txBody>
                    <a:bodyPr/>
                    <a:lstStyle/>
                    <a:p>
                      <a:pPr algn="l" fontAlgn="b"/>
                      <a:r>
                        <a:rPr lang="en-US" sz="1200"/>
                        <a:t>Klein, Matthew*</a:t>
                      </a:r>
                    </a:p>
                  </a:txBody>
                  <a:tcPr marL="6350" marR="6350" marT="6350" marB="0" anchor="b"/>
                </a:tc>
                <a:tc>
                  <a:txBody>
                    <a:bodyPr/>
                    <a:lstStyle/>
                    <a:p>
                      <a:pPr algn="l" fontAlgn="b"/>
                      <a:r>
                        <a:rPr lang="en-US" sz="1200"/>
                        <a:t>Pittman, James O.*</a:t>
                      </a:r>
                    </a:p>
                  </a:txBody>
                  <a:tcPr marL="6350" marR="6350" marT="6350" marB="0" anchor="b"/>
                </a:tc>
                <a:tc>
                  <a:txBody>
                    <a:bodyPr/>
                    <a:lstStyle/>
                    <a:p>
                      <a:pPr algn="l" fontAlgn="b"/>
                      <a:r>
                        <a:rPr lang="en-US" sz="1200"/>
                        <a:t>Woodward, Eva*</a:t>
                      </a:r>
                    </a:p>
                  </a:txBody>
                  <a:tcPr marL="6350" marR="6350" marT="6350" marB="0" anchor="b"/>
                </a:tc>
                <a:extLst>
                  <a:ext uri="{0D108BD9-81ED-4DB2-BD59-A6C34878D82A}">
                    <a16:rowId xmlns:a16="http://schemas.microsoft.com/office/drawing/2014/main" val="1905749085"/>
                  </a:ext>
                </a:extLst>
              </a:tr>
              <a:tr h="225595">
                <a:tc>
                  <a:txBody>
                    <a:bodyPr/>
                    <a:lstStyle/>
                    <a:p>
                      <a:pPr algn="l" fontAlgn="b"/>
                      <a:r>
                        <a:rPr lang="en-US" sz="1200"/>
                        <a:t>Chen, Jason*</a:t>
                      </a:r>
                    </a:p>
                  </a:txBody>
                  <a:tcPr marL="6350" marR="6350" marT="6350" marB="0" anchor="b"/>
                </a:tc>
                <a:tc>
                  <a:txBody>
                    <a:bodyPr/>
                    <a:lstStyle/>
                    <a:p>
                      <a:pPr algn="l" fontAlgn="b"/>
                      <a:r>
                        <a:rPr lang="en-US" sz="1200"/>
                        <a:t>Greene, Ashley L.*</a:t>
                      </a:r>
                    </a:p>
                  </a:txBody>
                  <a:tcPr marL="6350" marR="6350" marT="6350" marB="0" anchor="b"/>
                </a:tc>
                <a:tc>
                  <a:txBody>
                    <a:bodyPr/>
                    <a:lstStyle/>
                    <a:p>
                      <a:pPr algn="l" fontAlgn="b"/>
                      <a:r>
                        <a:rPr lang="en-US" sz="1200"/>
                        <a:t>Kondo, Douglas*</a:t>
                      </a:r>
                    </a:p>
                  </a:txBody>
                  <a:tcPr marL="6350" marR="6350" marT="6350" marB="0" anchor="b"/>
                </a:tc>
                <a:tc>
                  <a:txBody>
                    <a:bodyPr/>
                    <a:lstStyle/>
                    <a:p>
                      <a:pPr algn="l" fontAlgn="b"/>
                      <a:r>
                        <a:rPr lang="en-US" sz="1200" err="1"/>
                        <a:t>Plevan</a:t>
                      </a:r>
                      <a:r>
                        <a:rPr lang="en-US" sz="1200"/>
                        <a:t> (</a:t>
                      </a:r>
                      <a:r>
                        <a:rPr lang="en-US" sz="1200" err="1"/>
                        <a:t>Dracheva</a:t>
                      </a:r>
                      <a:r>
                        <a:rPr lang="en-US" sz="1200"/>
                        <a:t>), Stella</a:t>
                      </a:r>
                    </a:p>
                  </a:txBody>
                  <a:tcPr marL="6350" marR="6350" marT="6350" marB="0" anchor="b"/>
                </a:tc>
                <a:tc>
                  <a:txBody>
                    <a:bodyPr/>
                    <a:lstStyle/>
                    <a:p>
                      <a:pPr algn="l" fontAlgn="b"/>
                      <a:r>
                        <a:rPr lang="en-US" sz="1200" err="1"/>
                        <a:t>Yesavage</a:t>
                      </a:r>
                      <a:r>
                        <a:rPr lang="en-US" sz="1200"/>
                        <a:t>, Jerome A.</a:t>
                      </a:r>
                    </a:p>
                  </a:txBody>
                  <a:tcPr marL="6350" marR="6350" marT="6350" marB="0" anchor="b"/>
                </a:tc>
                <a:extLst>
                  <a:ext uri="{0D108BD9-81ED-4DB2-BD59-A6C34878D82A}">
                    <a16:rowId xmlns:a16="http://schemas.microsoft.com/office/drawing/2014/main" val="2494811486"/>
                  </a:ext>
                </a:extLst>
              </a:tr>
              <a:tr h="225595">
                <a:tc>
                  <a:txBody>
                    <a:bodyPr/>
                    <a:lstStyle/>
                    <a:p>
                      <a:pPr algn="l" fontAlgn="b"/>
                      <a:r>
                        <a:rPr lang="en-US" sz="1200" err="1"/>
                        <a:t>Chinman</a:t>
                      </a:r>
                      <a:r>
                        <a:rPr lang="en-US" sz="1200"/>
                        <a:t>, Matthew J.*</a:t>
                      </a:r>
                    </a:p>
                  </a:txBody>
                  <a:tcPr marL="6350" marR="6350" marT="6350" marB="0" anchor="b"/>
                </a:tc>
                <a:tc>
                  <a:txBody>
                    <a:bodyPr/>
                    <a:lstStyle/>
                    <a:p>
                      <a:pPr algn="l" fontAlgn="b"/>
                      <a:r>
                        <a:rPr lang="en-US" sz="1200" err="1"/>
                        <a:t>Haghighi</a:t>
                      </a:r>
                      <a:r>
                        <a:rPr lang="en-US" sz="1200"/>
                        <a:t>, Fatemeh G.*</a:t>
                      </a:r>
                    </a:p>
                  </a:txBody>
                  <a:tcPr marL="6350" marR="6350" marT="6350" marB="0" anchor="b"/>
                </a:tc>
                <a:tc>
                  <a:txBody>
                    <a:bodyPr/>
                    <a:lstStyle/>
                    <a:p>
                      <a:pPr algn="l" fontAlgn="b"/>
                      <a:r>
                        <a:rPr lang="en-US" sz="1200" err="1"/>
                        <a:t>Landes</a:t>
                      </a:r>
                      <a:r>
                        <a:rPr lang="en-US" sz="1200"/>
                        <a:t>, Sara J.*</a:t>
                      </a:r>
                    </a:p>
                  </a:txBody>
                  <a:tcPr marL="6350" marR="6350" marT="6350" marB="0" anchor="b"/>
                </a:tc>
                <a:tc>
                  <a:txBody>
                    <a:bodyPr/>
                    <a:lstStyle/>
                    <a:p>
                      <a:pPr algn="l" fontAlgn="b"/>
                      <a:r>
                        <a:rPr lang="en-US" sz="1200" err="1"/>
                        <a:t>Postolache</a:t>
                      </a:r>
                      <a:r>
                        <a:rPr lang="en-US" sz="1200"/>
                        <a:t>, </a:t>
                      </a:r>
                      <a:r>
                        <a:rPr lang="en-US" sz="1200" err="1"/>
                        <a:t>Teodor</a:t>
                      </a:r>
                      <a:r>
                        <a:rPr lang="en-US" sz="1200"/>
                        <a:t>*</a:t>
                      </a:r>
                    </a:p>
                  </a:txBody>
                  <a:tcPr marL="6350" marR="6350" marT="6350" marB="0" anchor="b"/>
                </a:tc>
                <a:tc>
                  <a:txBody>
                    <a:bodyPr/>
                    <a:lstStyle/>
                    <a:p>
                      <a:pPr algn="l" fontAlgn="b"/>
                      <a:r>
                        <a:rPr lang="en-US" sz="1200"/>
                        <a:t>Yoon, </a:t>
                      </a:r>
                      <a:r>
                        <a:rPr lang="en-US" sz="1200" err="1"/>
                        <a:t>Gihyun</a:t>
                      </a:r>
                      <a:r>
                        <a:rPr lang="en-US" sz="1200"/>
                        <a:t>*</a:t>
                      </a:r>
                    </a:p>
                  </a:txBody>
                  <a:tcPr marL="6350" marR="6350" marT="6350" marB="0" anchor="b"/>
                </a:tc>
                <a:extLst>
                  <a:ext uri="{0D108BD9-81ED-4DB2-BD59-A6C34878D82A}">
                    <a16:rowId xmlns:a16="http://schemas.microsoft.com/office/drawing/2014/main" val="2692632324"/>
                  </a:ext>
                </a:extLst>
              </a:tr>
              <a:tr h="225595">
                <a:tc>
                  <a:txBody>
                    <a:bodyPr/>
                    <a:lstStyle/>
                    <a:p>
                      <a:pPr algn="l" fontAlgn="b"/>
                      <a:r>
                        <a:rPr lang="en-US" sz="1200" err="1"/>
                        <a:t>Colvonen</a:t>
                      </a:r>
                      <a:r>
                        <a:rPr lang="en-US" sz="1200"/>
                        <a:t>, Peter J.*</a:t>
                      </a:r>
                    </a:p>
                  </a:txBody>
                  <a:tcPr marL="6350" marR="6350" marT="635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a:t>Halverson, Tate*</a:t>
                      </a:r>
                    </a:p>
                  </a:txBody>
                  <a:tcPr marL="6350" marR="6350" marT="6350" marB="0" anchor="b"/>
                </a:tc>
                <a:tc>
                  <a:txBody>
                    <a:bodyPr/>
                    <a:lstStyle/>
                    <a:p>
                      <a:pPr algn="l" fontAlgn="b"/>
                      <a:r>
                        <a:rPr lang="en-US" sz="1200"/>
                        <a:t>Lee, Daniel*</a:t>
                      </a:r>
                    </a:p>
                  </a:txBody>
                  <a:tcPr marL="6350" marR="6350" marT="6350" marB="0" anchor="b"/>
                </a:tc>
                <a:tc>
                  <a:txBody>
                    <a:bodyPr/>
                    <a:lstStyle/>
                    <a:p>
                      <a:pPr algn="l" fontAlgn="b"/>
                      <a:r>
                        <a:rPr lang="en-US" sz="1200"/>
                        <a:t>Primack, Jennifer M.*</a:t>
                      </a:r>
                    </a:p>
                  </a:txBody>
                  <a:tcPr marL="6350" marR="6350" marT="6350" marB="0" anchor="b"/>
                </a:tc>
                <a:tc>
                  <a:txBody>
                    <a:bodyPr/>
                    <a:lstStyle/>
                    <a:p>
                      <a:pPr algn="l" fontAlgn="b"/>
                      <a:r>
                        <a:rPr lang="en-US" sz="1200" err="1"/>
                        <a:t>Yurgelun</a:t>
                      </a:r>
                      <a:r>
                        <a:rPr lang="en-US" sz="1200"/>
                        <a:t>-Todd, Deborah</a:t>
                      </a:r>
                    </a:p>
                  </a:txBody>
                  <a:tcPr marL="6350" marR="6350" marT="6350" marB="0" anchor="b"/>
                </a:tc>
                <a:extLst>
                  <a:ext uri="{0D108BD9-81ED-4DB2-BD59-A6C34878D82A}">
                    <a16:rowId xmlns:a16="http://schemas.microsoft.com/office/drawing/2014/main" val="3677073474"/>
                  </a:ext>
                </a:extLst>
              </a:tr>
              <a:tr h="225595">
                <a:tc>
                  <a:txBody>
                    <a:bodyPr/>
                    <a:lstStyle/>
                    <a:p>
                      <a:pPr algn="l" fontAlgn="b"/>
                      <a:r>
                        <a:rPr lang="en-US" sz="1200"/>
                        <a:t>Constans, Joseph I.*</a:t>
                      </a:r>
                    </a:p>
                  </a:txBody>
                  <a:tcPr marL="6350" marR="6350" marT="6350" marB="0" anchor="b"/>
                </a:tc>
                <a:tc>
                  <a:txBody>
                    <a:bodyPr/>
                    <a:lstStyle/>
                    <a:p>
                      <a:pPr algn="l" fontAlgn="b"/>
                      <a:r>
                        <a:rPr lang="en-US" sz="1200" err="1"/>
                        <a:t>Harned</a:t>
                      </a:r>
                      <a:r>
                        <a:rPr lang="en-US" sz="1200"/>
                        <a:t>, Melanie*</a:t>
                      </a:r>
                    </a:p>
                  </a:txBody>
                  <a:tcPr marL="6350" marR="6350" marT="6350" marB="0" anchor="b"/>
                </a:tc>
                <a:tc>
                  <a:txBody>
                    <a:bodyPr/>
                    <a:lstStyle/>
                    <a:p>
                      <a:pPr algn="l" fontAlgn="b"/>
                      <a:r>
                        <a:rPr lang="en-US" sz="1200"/>
                        <a:t>Leung, Lucinda B.*</a:t>
                      </a:r>
                    </a:p>
                  </a:txBody>
                  <a:tcPr marL="6350" marR="6350" marT="6350" marB="0" anchor="b"/>
                </a:tc>
                <a:tc>
                  <a:txBody>
                    <a:bodyPr/>
                    <a:lstStyle/>
                    <a:p>
                      <a:pPr algn="l" fontAlgn="b"/>
                      <a:r>
                        <a:rPr lang="en-US" sz="1200"/>
                        <a:t>Reger, Mark*</a:t>
                      </a:r>
                    </a:p>
                  </a:txBody>
                  <a:tcPr marL="6350" marR="6350" marT="6350" marB="0" anchor="b"/>
                </a:tc>
                <a:tc>
                  <a:txBody>
                    <a:bodyPr/>
                    <a:lstStyle/>
                    <a:p>
                      <a:pPr algn="l" fontAlgn="b"/>
                      <a:r>
                        <a:rPr lang="en-US" sz="1200" err="1"/>
                        <a:t>Zelkowitz</a:t>
                      </a:r>
                      <a:r>
                        <a:rPr lang="en-US" sz="1200"/>
                        <a:t>, Rachel L.*</a:t>
                      </a:r>
                    </a:p>
                  </a:txBody>
                  <a:tcPr marL="6350" marR="6350" marT="6350" marB="0" anchor="b"/>
                </a:tc>
                <a:extLst>
                  <a:ext uri="{0D108BD9-81ED-4DB2-BD59-A6C34878D82A}">
                    <a16:rowId xmlns:a16="http://schemas.microsoft.com/office/drawing/2014/main" val="3314275166"/>
                  </a:ext>
                </a:extLst>
              </a:tr>
              <a:tr h="225595">
                <a:tc>
                  <a:txBody>
                    <a:bodyPr/>
                    <a:lstStyle/>
                    <a:p>
                      <a:pPr algn="l" fontAlgn="b"/>
                      <a:r>
                        <a:rPr lang="en-US" sz="1200"/>
                        <a:t>Crasta, Dev*</a:t>
                      </a:r>
                    </a:p>
                  </a:txBody>
                  <a:tcPr marL="6350" marR="6350" marT="6350" marB="0" anchor="b"/>
                </a:tc>
                <a:tc>
                  <a:txBody>
                    <a:bodyPr/>
                    <a:lstStyle/>
                    <a:p>
                      <a:pPr algn="l" fontAlgn="b"/>
                      <a:r>
                        <a:rPr lang="en-US" sz="1200"/>
                        <a:t>Hawkins, Eric</a:t>
                      </a:r>
                    </a:p>
                  </a:txBody>
                  <a:tcPr marL="6350" marR="6350" marT="6350" marB="0" anchor="b"/>
                </a:tc>
                <a:tc>
                  <a:txBody>
                    <a:bodyPr/>
                    <a:lstStyle/>
                    <a:p>
                      <a:pPr algn="l" fontAlgn="b"/>
                      <a:r>
                        <a:rPr lang="en-US" sz="1200" err="1"/>
                        <a:t>Litz</a:t>
                      </a:r>
                      <a:r>
                        <a:rPr lang="en-US" sz="1200"/>
                        <a:t>, Brett T.</a:t>
                      </a:r>
                    </a:p>
                  </a:txBody>
                  <a:tcPr marL="6350" marR="6350" marT="6350" marB="0" anchor="b"/>
                </a:tc>
                <a:tc>
                  <a:txBody>
                    <a:bodyPr/>
                    <a:lstStyle/>
                    <a:p>
                      <a:pPr algn="l" fontAlgn="b"/>
                      <a:r>
                        <a:rPr lang="en-US" sz="1200"/>
                        <a:t>Riblet, Natalie*</a:t>
                      </a:r>
                    </a:p>
                  </a:txBody>
                  <a:tcPr marL="6350" marR="6350" marT="6350" marB="0" anchor="b"/>
                </a:tc>
                <a:tc>
                  <a:txBody>
                    <a:bodyPr/>
                    <a:lstStyle/>
                    <a:p>
                      <a:pPr algn="l" fontAlgn="b"/>
                      <a:r>
                        <a:rPr lang="en-US" sz="1200" err="1"/>
                        <a:t>Zisook</a:t>
                      </a:r>
                      <a:r>
                        <a:rPr lang="en-US" sz="1200"/>
                        <a:t>, Sidney</a:t>
                      </a:r>
                    </a:p>
                  </a:txBody>
                  <a:tcPr marL="6350" marR="6350" marT="6350" marB="0" anchor="b"/>
                </a:tc>
                <a:extLst>
                  <a:ext uri="{0D108BD9-81ED-4DB2-BD59-A6C34878D82A}">
                    <a16:rowId xmlns:a16="http://schemas.microsoft.com/office/drawing/2014/main" val="2428613829"/>
                  </a:ext>
                </a:extLst>
              </a:tr>
              <a:tr h="225595">
                <a:tc>
                  <a:txBody>
                    <a:bodyPr/>
                    <a:lstStyle/>
                    <a:p>
                      <a:pPr algn="l" fontAlgn="b"/>
                      <a:r>
                        <a:rPr lang="en-US" sz="1200"/>
                        <a:t>DeBeer, Bryann B.</a:t>
                      </a:r>
                    </a:p>
                  </a:txBody>
                  <a:tcPr marL="6350" marR="6350" marT="6350" marB="0" anchor="b"/>
                </a:tc>
                <a:tc>
                  <a:txBody>
                    <a:bodyPr/>
                    <a:lstStyle/>
                    <a:p>
                      <a:pPr algn="l" fontAlgn="b"/>
                      <a:r>
                        <a:rPr lang="en-US" sz="1200"/>
                        <a:t>Hazlett, Erin A.*</a:t>
                      </a:r>
                    </a:p>
                  </a:txBody>
                  <a:tcPr marL="6350" marR="6350" marT="6350" marB="0" anchor="b"/>
                </a:tc>
                <a:tc>
                  <a:txBody>
                    <a:bodyPr/>
                    <a:lstStyle/>
                    <a:p>
                      <a:pPr algn="l" fontAlgn="b"/>
                      <a:r>
                        <a:rPr lang="en-US" sz="1200"/>
                        <a:t>Magruder, Kathryn M.</a:t>
                      </a:r>
                    </a:p>
                  </a:txBody>
                  <a:tcPr marL="6350" marR="6350" marT="6350" marB="0" anchor="b"/>
                </a:tc>
                <a:tc>
                  <a:txBody>
                    <a:bodyPr/>
                    <a:lstStyle/>
                    <a:p>
                      <a:pPr algn="l" fontAlgn="b"/>
                      <a:r>
                        <a:rPr lang="en-US" sz="1200"/>
                        <a:t>Ruderman, Michael*</a:t>
                      </a:r>
                    </a:p>
                  </a:txBody>
                  <a:tcPr marL="6350" marR="6350" marT="6350" marB="0" anchor="b"/>
                </a:tc>
                <a:tc>
                  <a:txBody>
                    <a:bodyPr/>
                    <a:lstStyle/>
                    <a:p>
                      <a:pPr algn="l" fontAlgn="b"/>
                      <a:endParaRPr lang="en-US" sz="1200"/>
                    </a:p>
                  </a:txBody>
                  <a:tcPr marL="6350" marR="6350" marT="6350" marB="0" anchor="b"/>
                </a:tc>
                <a:extLst>
                  <a:ext uri="{0D108BD9-81ED-4DB2-BD59-A6C34878D82A}">
                    <a16:rowId xmlns:a16="http://schemas.microsoft.com/office/drawing/2014/main" val="66324258"/>
                  </a:ext>
                </a:extLst>
              </a:tr>
            </a:tbl>
          </a:graphicData>
        </a:graphic>
      </p:graphicFrame>
      <p:sp>
        <p:nvSpPr>
          <p:cNvPr id="7" name="TextBox 6">
            <a:extLst>
              <a:ext uri="{FF2B5EF4-FFF2-40B4-BE49-F238E27FC236}">
                <a16:creationId xmlns:a16="http://schemas.microsoft.com/office/drawing/2014/main" id="{1A0CA96A-4B83-F028-1249-982C8BAECBD3}"/>
              </a:ext>
            </a:extLst>
          </p:cNvPr>
          <p:cNvSpPr txBox="1"/>
          <p:nvPr/>
        </p:nvSpPr>
        <p:spPr>
          <a:xfrm>
            <a:off x="3088531" y="6170975"/>
            <a:ext cx="6002446" cy="646331"/>
          </a:xfrm>
          <a:prstGeom prst="rect">
            <a:avLst/>
          </a:prstGeom>
          <a:noFill/>
        </p:spPr>
        <p:txBody>
          <a:bodyPr wrap="square" lIns="91440" tIns="45720" rIns="91440" bIns="45720" rtlCol="0" anchor="t">
            <a:spAutoFit/>
          </a:bodyPr>
          <a:lstStyle/>
          <a:p>
            <a:pPr algn="ctr"/>
            <a:r>
              <a:rPr lang="en-US" sz="1200">
                <a:solidFill>
                  <a:schemeClr val="bg1"/>
                </a:solidFill>
              </a:rPr>
              <a:t>*Denotes an investigator that is actively leading a project in the portfolio</a:t>
            </a:r>
          </a:p>
          <a:p>
            <a:pPr algn="ctr"/>
            <a:r>
              <a:rPr lang="en-US" sz="1200">
                <a:solidFill>
                  <a:schemeClr val="bg1"/>
                </a:solidFill>
              </a:rPr>
              <a:t>Source: RAFT data on 149 projects in the Suicide Prevention portfolio with start years between 2005-2023.</a:t>
            </a:r>
          </a:p>
        </p:txBody>
      </p:sp>
    </p:spTree>
    <p:extLst>
      <p:ext uri="{BB962C8B-B14F-4D97-AF65-F5344CB8AC3E}">
        <p14:creationId xmlns:p14="http://schemas.microsoft.com/office/powerpoint/2010/main" val="6584483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6cd991bf-f022-4378-96e7-2c338aeb3f5a"/>
  <p:tag name="EE4P_AGENDAWIZARD_UPDATEPAGENUMBERS" val="1"/>
  <p:tag name="EE4P_AGENDAWIZARD" val="&lt;ee4p&gt;&lt;layouts&gt;&lt;layout name=&quot;Box 1&quot; id=&quot;1_1&quot;&gt;&lt;standard&gt;&lt;textframe horizontalAnchor=&quot;1&quot; marginBottom=&quot;6&quot; marginLeft=&quot;0&quot; marginRight=&quot;0&quot; marginTop=&quot;6&quot; orientation=&quot;1&quot; verticalAnchor=&quot;1&quot; /&gt;&lt;font name=&quot;+mn-lt&quot; bold=&quot;0&quot; italic=&quot;0&quot; color=&quot;13&quot; /&gt;&lt;paragraphformat firstLineIndent=&quot;0&quot; leftIndent=&quot;0&quot; rightIndent=&quot;0&quot; lineRuleBefore=&quot;&quot; lineRuleWithin=&quot;&quot; lineRuleAfter=&quot;&quot; spaceBefore=&quot;&quot; spaceWithin=&quot;&quot; spaceAfter=&quot;&quot; /&gt;&lt;fill visible=&quot;0&quot; /&gt;&lt;line visible=&quot;0&quot; /&gt;&lt;shadow visible=&quot;0&quot; /&gt;&lt;bulletformat visible=&quot;0&quot; /&gt;&lt;/standard&gt;&lt;agenda name=&quot;New Agenda&quot; title=&quot;Agenda&quot; subtitle=&quot;&quot; sizingModeId=&quot;2&quot; fontSize=&quot;16&quot; fontSizeAuto=&quot;1&quot; startTime=&quot;540&quot; timeFormatId=&quot;1&quot; startItemNo=&quot;1&quot; createSingleAgendaSlide=&quot;1&quot; createSeparatingSlides=&quot;1&quot; createBackupSlide=&quot;1&quot; /&gt;&lt;columns&gt;&lt;column field=&quot;itemno&quot; label=&quot;No.&quot; checked=&quot;1&quot; leftSpacing=&quot;0&quot; rightSpacing=&quot;0&quot; dock=&quot;1&quot; fixedWidth=&quot;31.50472&quot; /&gt;&lt;column field=&quot;topic&quot; label=&quot;Topic&quot; leftSpacing=&quot;5&quot; rightDistribute=&quot;1&quot; dock=&quot;1&quot; /&gt;&lt;column field=&quot;responsible&quot; label=&quot;Responsible&quot; visible=&quot;1&quot; checked=&quot;1&quot; leftSpacing=&quot;10&quot; rightDistribute=&quot;1&quot; dock=&quot;1&quot; /&gt;&lt;column field=&quot;freecolumn&quot; label=&quot;&quot; visible=&quot;1&quot; checked=&quot;0&quot; leftSpacing=&quot;10&quot; rightDistribute=&quot;1&quot; dock=&quot;1&quot; /&gt;&lt;column field=&quot;timeslot&quot; label=&quot;Time Slot&quot; visible=&quot;1&quot; checked=&quot;1&quot; leftSpacing=&quot;10&quot; rightSpacing=&quot;6&quot; dock=&quot;2&quot; /&gt;&lt;column field=&quot;pageno&quot; label=&quot;Page No.&quot; visible=&quot;1&quot; checked=&quot;0&quot; leftSpacing=&quot;10&quot; rightSpacing=&quot;6&quot; dock=&quot;2&quot; /&gt;&lt;/columns&gt;&lt;position left=&quot;40.49992&quot; top=&quot;135.25&quot; width=&quot;878.8124&quot; height=&quot;350.25&quot; /&gt;&lt;!--&#10;      &lt;subtitle&gt;&#10;        &lt;position left=&quot;31.25&quot; top=&quot;92.00031&quot; width=&quot;657.75&quot; height=&quot;19.25&quot;/&gt;&#10;        &lt;font size=&quot;16&quot;/&gt;&#10;        &lt;textframe marginBottom=&quot;0&quot; marginTop=&quot;0&quot;/&gt;&#10;        &lt;paragraphformat alignment=&quot;1&quot;/&gt;&#10;      &lt;/subtitle&gt;&#10;      --&gt;&lt;settings allowedSizingModeIds=&quot;1|2&quot; allowedFontSizes=&quot;8|9|10|10.5|11|12|14|16|18&quot; allowedTimeFormatIds=&quot;1|2|3&quot; slideLayout=&quot;11&quot; customLayoutName=&quot;Nur Titel|Title Only&quot; customLayoutIndex=&quot;&quot; showBreak=&quot;1&quot; singleAgendaSlideSelected=&quot;0&quot; backupSlideTitle=&quot;Backup: %agendaName%&quot; topMargin=&quot;0&quot; leftMargin=&quot;0&quot; allowedLevels=&quot;4&quot; itemNoFormats=&quot;{1}¦{1}.{2}¦{3:alphaLC}¦{3:alphaLC}.{4:alphaLC}&quot; /&gt;&lt;!-- Agenda item formats --&gt;&lt;cases&gt;&lt;case level=&quot;1&quot; selected=&quot;0&quot; break=&quot;0&quot; topMinSpacing=&quot;5&quot; topMaxSpacing=&quot;5&quot; bottomMinSpacing=&quot;0&quot; bottomMaxSpacing=&quot;0&quot;&gt;&lt;element field=&quot;itemno&quot; type=&quot;autoshape&quot; autoShapeType=&quot;1&quot; indent=&quot;(level-1)*(itemSingleHeight+topicLeftSpacing)&quot; indentType=&quot;1&quot;&gt;&lt;textframe marginLeft=&quot;6&quot; marginRight=&quot;6&quot; verticalAnchor=&quot;3&quot; /&gt;&lt;paragraphformat alignment=&quot;2&quot; /&gt;&lt;fill foreColor=&quot;5&quot; visible=&quot;1&quot; /&gt;&lt;font bold=&quot;1&quot; color=&quot;14&quot; /&gt;&lt;/element&gt;&lt;element field=&quot;topic&quot; type=&quot;autoshape&quot; autoShapeType=&quot;1&quot; indent=&quot;(level-1)*(itemSingleHeight+topicLeftSpacing)&quot; indentType=&quot;2&quot;&gt;&lt;paragraphformat alignment=&quot;1&quot; /&gt;&lt;textframe marginLeft=&quot;6&quot; /&gt;&lt;font bold=&quot;1&quot; /&gt;&lt;/element&gt;&lt;element field=&quot;responsible&quot; type=&quot;autoshape&quot; autoShapeType=&quot;1&quot; indent=&quot;(level-1)*(itemSingleHeight+topicLeftSpacing)&quot; indentType=&quot;1&quot;&gt;&lt;paragraphformat alignment=&quot;1&quot; /&gt;&lt;/element&gt;&lt;element field=&quot;freecolumn&quot; type=&quot;autoshape&quot; autoShapeType=&quot;1&quot; indent=&quot;(level-1)*(itemSingleHeight+topicLeftSpacing)&quot; indentType=&quot;1&quot;&gt;&lt;paragraphformat alignment=&quot;1&quot; /&gt;&lt;/element&gt;&lt;element field=&quot;timeslot&quot; type=&quot;autoshape&quot; autoShapeType=&quot;1&quot;&gt;&lt;paragraphformat alignment=&quot;1&quot; /&gt;&lt;/element&gt;&lt;element field=&quot;pageno&quot; type=&quot;autoshape&quot; autoShapeType=&quot;1&quot;&gt;&lt;paragraphformat alignment=&quot;3&quot; /&gt;&lt;/element&gt;&lt;/case&gt;&lt;case level=&quot;1&quot; selected=&quot;1&quot; break=&quot;0&quot; topMinSpacing=&quot;5&quot; topMaxSpacing=&quot;5&quot; bottomMinSpacing=&quot;0&quot; bottomMaxSpacing=&quot;0&quot;&gt;&lt;element type=&quot;autoshape&quot; autoShapeType=&quot;1&quot; value=&quot;&quot;&gt;&lt;position left=&quot;level*(itemSingleHeight+topicLeftSpacing)&quot; top=&quot;0&quot; width=&quot;agendaWidth-topicLeftSpacing-itemNoWidth-(level-1)*(itemSingleHeight+topicLeftSpacing)&quot; height=&quot;itemHeight&quot; /&gt;&lt;fill foreColor=&quot;#D9D9D9&quot; visible=&quot;1&quot; /&gt;&lt;/element&gt;&lt;element field=&quot;itemno&quot; type=&quot;autoshape&quot; autoShapeType=&quot;1&quot; indent=&quot;(level-1)*(itemSingleHeight+topicLeftSpacing)&quot; indentType=&quot;1&quot;&gt;&lt;textframe marginLeft=&quot;6&quot; marginRight=&quot;6&quot; verticalAnchor=&quot;3&quot; /&gt;&lt;paragraphformat alignment=&quot;2&quot; /&gt;&lt;fill foreColor=&quot;5&quot; visible=&quot;1&quot; /&gt;&lt;font bold=&quot;1&quot; color=&quot;14&quot; /&gt;&lt;/element&gt;&lt;element field=&quot;topic&quot; type=&quot;autoshape&quot; autoShapeType=&quot;1&quot; indent=&quot;(level-1)*(itemSingleHeight+topicLeftSpacing)&quot; indentType=&quot;2&quot;&gt;&lt;paragraphformat alignment=&quot;1&quot; /&gt;&lt;font bold=&quot;1&quot; /&gt;&lt;textframe marginLeft=&quot;6&quot; /&gt;&lt;/element&gt;&lt;element field=&quot;responsible&quot; type=&quot;autoshape&quot; autoShapeType=&quot;1&quot; indent=&quot;(level-1)*(itemSingleHeight+topicLeftSpacing)&quot; indentType=&quot;1&quot;&gt;&lt;paragraphformat alignment=&quot;1&quot; /&gt;&lt;/element&gt;&lt;element field=&quot;freecolumn&quot; type=&quot;autoshape&quot; autoShapeType=&quot;1&quot; indent=&quot;(level-1)*(itemSingleHeight+topicLeftSpacing)&quot; indentType=&quot;1&quot;&gt;&lt;paragraphformat alignment=&quot;1&quot; /&gt;&lt;/element&gt;&lt;element field=&quot;timeslot&quot; type=&quot;autoshape&quot; autoShapeType=&quot;1&quot;&gt;&lt;paragraphformat alignment=&quot;1&quot; /&gt;&lt;/element&gt;&lt;element field=&quot;pageno&quot; type=&quot;autoshape&quot; autoShapeType=&quot;1&quot;&gt;&lt;paragraphformat alignment=&quot;3&quot; /&gt;&lt;/element&gt;&lt;/case&gt;&lt;case level=&quot;1&quot; selected=&quot;0&quot; break=&quot;1&quot; topMinSpacing=&quot;5&quot; topMaxSpacing=&quot;5&quot; bottomMinSpacing=&quot;0&quot; bottomMaxSpacing=&quot;0&quot;&gt;&lt;element field=&quot;topic&quot; type=&quot;autoshape&quot; autoShapeType=&quot;1&quot; indent=&quot;(level-1)*(itemSingleHeight+topicLeftSpacing)&quot; indentType=&quot;2&quot;&gt;&lt;paragraphformat alignment=&quot;1&quot; /&gt;&lt;textframe marginLeft=&quot;6&quot; /&gt;&lt;font bold=&quot;1&quot; italic=&quot;1&quot; /&gt;&lt;/element&gt;&lt;element field=&quot;responsible&quot; type=&quot;autoshape&quot; autoShapeType=&quot;1&quot; indent=&quot;(level-1)*(itemSingleHeight+topicLeftSpacing)&quot; indentType=&quot;1&quot;&gt;&lt;paragraphformat alignment=&quot;1&quot; /&gt;&lt;font italic=&quot;1&quot; /&gt;&lt;/element&gt;&lt;element field=&quot;freecolumn&quot; type=&quot;autoshape&quot; autoShapeType=&quot;1&quot; indent=&quot;(level-1)*(itemSingleHeight+topicLeftSpacing)&quot; indentType=&quot;1&quot;&gt;&lt;paragraphformat alignment=&quot;1&quot; /&gt;&lt;font italic=&quot;1&quot; /&gt;&lt;/element&gt;&lt;element field=&quot;timeslot&quot; type=&quot;autoshape&quot; autoShapeType=&quot;1&quot;&gt;&lt;paragraphformat alignment=&quot;1&quot; /&gt;&lt;font italic=&quot;1&quot; /&gt;&lt;/element&gt;&lt;element field=&quot;pageno&quot; type=&quot;autoshape&quot; autoShapeType=&quot;1&quot;&gt;&lt;paragraphformat alignment=&quot;3&quot; /&gt;&lt;font italic=&quot;1&quot; /&gt;&lt;/element&gt;&lt;/case&gt;&lt;case level=&quot;1&quot; selected=&quot;1&quot; break=&quot;1&quot; topMinSpacing=&quot;5&quot; topMaxSpacing=&quot;5&quot; bottomMinSpacing=&quot;0&quot; bottomMaxSpacing=&quot;0&quot;&gt;&lt;element type=&quot;autoshape&quot; autoShapeType=&quot;1&quot; value=&quot;&quot;&gt;&lt;position left=&quot;level*(itemSingleHeight+topicLeftSpacing)&quot; top=&quot;0&quot; width=&quot;agendaWidth-topicLeftSpacing-itemNoWidth-(level-1)*(itemSingleHeight+topicLeftSpacing)&quot; height=&quot;itemHeight&quot; /&gt;&lt;fill foreColor=&quot;#D9D9D9&quot; visible=&quot;1&quot; /&gt;&lt;/element&gt;&lt;element field=&quot;topic&quot; type=&quot;autoshape&quot; autoShapeType=&quot;1&quot; indent=&quot;(level-1)*(itemSingleHeight+topicLeftSpacing)&quot; indentType=&quot;2&quot;&gt;&lt;paragraphformat alignment=&quot;1&quot; /&gt;&lt;font bold=&quot;1&quot; italic=&quot;1&quot; /&gt;&lt;textframe marginLeft=&quot;6&quot; /&gt;&lt;/element&gt;&lt;element field=&quot;responsible&quot; type=&quot;autoshape&quot; autoShapeType=&quot;1&quot; indent=&quot;(level-1)*(itemSingleHeight+topicLeftSpacing)&quot; indentType=&quot;1&quot;&gt;&lt;paragraphformat alignment=&quot;1&quot; /&gt;&lt;font italic=&quot;1&quot; /&gt;&lt;/element&gt;&lt;element field=&quot;freecolumn&quot; type=&quot;autoshape&quot; autoShapeType=&quot;1&quot; indent=&quot;(level-1)*(itemSingleHeight+topicLeftSpacing)&quot; indentType=&quot;1&quot;&gt;&lt;paragraphformat alignment=&quot;1&quot; /&gt;&lt;font italic=&quot;1&quot; /&gt;&lt;/element&gt;&lt;element field=&quot;timeslot&quot; type=&quot;autoshape&quot; autoShapeType=&quot;1&quot;&gt;&lt;paragraphformat alignment=&quot;1&quot; /&gt;&lt;font italic=&quot;1&quot; /&gt;&lt;/element&gt;&lt;element field=&quot;pageno&quot; type=&quot;autoshape&quot; autoShapeType=&quot;1&quot;&gt;&lt;paragraphformat alignment=&quot;3&quot; /&gt;&lt;font italic=&quot;1&quot; /&gt;&lt;/element&gt;&lt;/case&gt;&lt;/cases&gt;&lt;!-- Elements on slide independent of items --&gt;&lt;elements&gt;&lt;!--&#10;        &lt;element type=&quot;textbox&quot; zOrder=&quot;1&quot; value=&quot;test&quot;&gt;&#10;          &lt;position left=&quot;0&quot; top=&quot;0&quot; width=&quot;30&quot; height=&quot;30&quot;/&gt;&#10;        &lt;/element&gt;&#10;      --&gt;&lt;/elements&gt;&lt;/layout&gt;&lt;/layouts&gt;&lt;contents&gt;&lt;agenda name=&quot;Table of Contents&quot; title=&quot;Table of Contents&quot; subtitle=&quot;&quot; sizingModeId=&quot;2&quot; fontSize=&quot;16&quot; fontSizeAuto=&quot;1&quot; startTime=&quot;540&quot; timeFormatId=&quot;1&quot; startItemNo=&quot;1&quot; createSingleAgendaSlide=&quot;1&quot; createSeparatingSlides=&quot;1&quot; createBackupSlide=&quot;0&quot; layoutId=&quot;1_1&quot; hideSeparatingSlides=&quot;0&quot; createSections=&quot;1&quot; singleSlideId=&quot;2f9b7f6c-faca-46a8-a6c2-e92d2827b5ce&quot; backupSlideId=&quot;&quot;&gt;&lt;columns leftSpacing=&quot;0&quot; rightSpacing=&quot;0&quot;&gt;&lt;column field=&quot;itemno&quot; label=&quot;No.&quot; checked=&quot;1&quot; leftSpacing=&quot;0&quot; rightSpacing=&quot;0&quot; dock=&quot;1&quot; fixedWidth=&quot;31.50472&quot; /&gt;&lt;column field=&quot;topic&quot; label=&quot;Topic&quot; leftSpacing=&quot;5&quot; rightDistribute=&quot;1&quot; dock=&quot;1&quot; rightSpacing=&quot;516.4791&quot; /&gt;&lt;column field=&quot;responsible&quot; label=&quot;Responsible&quot; visible=&quot;1&quot; checked=&quot;0&quot; leftSpacing=&quot;10&quot; rightDistribute=&quot;1&quot; dock=&quot;1&quot; /&gt;&lt;column field=&quot;freecolumn&quot; label=&quot;&quot; visible=&quot;1&quot; checked=&quot;0&quot; leftSpacing=&quot;10&quot; rightDistribute=&quot;1&quot; dock=&quot;1&quot; /&gt;&lt;column field=&quot;timeslot&quot; label=&quot;Time Slot&quot; visible=&quot;1&quot; checked=&quot;0&quot; leftSpacing=&quot;10&quot; rightSpacing=&quot;6&quot; dock=&quot;2&quot; /&gt;&lt;column field=&quot;pageno&quot; label=&quot;Page No.&quot; visible=&quot;1&quot; checked=&quot;1&quot; leftSpacing=&quot;10&quot; rightSpacing=&quot;6&quot; dock=&quot;2&quot; /&gt;&lt;/columns&gt;&lt;items&gt;&lt;item duration=&quot;30&quot; id=&quot;01e8ea1d-b824-4dfa-94e8-5e9fade593a3&quot; parentId=&quot;&quot; level=&quot;1&quot; generateAgendaSlide=&quot;1&quot; showAgendaItem=&quot;1&quot; isBreak=&quot;0&quot; topic=&quot;Executive Summary&quot; agendaSlideId=&quot;cd632e23-08cc-4d20-a089-9375863ec033&quot; sectionId=&quot;{26BB82A2-BBA1-48CE-BF15-FD5AFA033422}&quot; /&gt;&lt;item duration=&quot;30&quot; id=&quot;5ba9e75b-7749-4a6c-bd7e-89b01e3bd252&quot; parentId=&quot;&quot; level=&quot;1&quot; generateAgendaSlide=&quot;1&quot; showAgendaItem=&quot;1&quot; isBreak=&quot;0&quot; topic=&quot;Key Findings&quot; agendaSlideId=&quot;7da6640a-acb8-4d5d-957f-ab6eef13c412&quot; sectionId=&quot;{32D3D0AE-53DE-4A4D-BFA6-4E2E51C0C2AE}&quot; /&gt;&lt;item duration=&quot;30&quot; id=&quot;b80ad84d-9832-48be-ae3b-015842815309&quot; parentId=&quot;5ba9e75b-7749-4a6c-bd7e-89b01e3bd252&quot; level=&quot;2&quot; generateAgendaSlide=&quot;1&quot; showAgendaItem=&quot;1&quot; isBreak=&quot;0&quot; topic=&quot;Introduction&quot; agendaSlideId=&quot;5413ac57-e13a-43c3-aa0f-a40f8c18551a&quot; sectionId=&quot;{DD3ED33F-6C76-4AED-8B82-68EFAD304448}&quot; /&gt;&lt;item duration=&quot;30&quot; id=&quot;980496ce-573b-4110-afba-1ad4c56f9f28&quot; parentId=&quot;5ba9e75b-7749-4a6c-bd7e-89b01e3bd252&quot; level=&quot;2&quot; generateAgendaSlide=&quot;1&quot; showAgendaItem=&quot;1&quot; isBreak=&quot;0&quot; topic=&quot;Project Distribution Analysis&quot; agendaSlideId=&quot;365ca380-b8f1-4f7b-a041-261b88fcbd3a&quot; sectionId=&quot;{1E7F6DAA-F268-4813-963A-475C73639A00}&quot; /&gt;&lt;item duration=&quot;30&quot; id=&quot;f77037f4-03d8-4c65-af42-91ed2d403e06&quot; parentId=&quot;5ba9e75b-7749-4a6c-bd7e-89b01e3bd252&quot; level=&quot;2&quot; generateAgendaSlide=&quot;1&quot; showAgendaItem=&quot;1&quot; isBreak=&quot;0&quot; topic=&quot;Investigator Distribution Analysis&quot; agendaSlideId=&quot;68faca4a-555e-4ef0-94fc-d909e90f83d8&quot; sectionId=&quot;{61F6F6D4-E592-4001-BC6F-6E859C657F48}&quot; /&gt;&lt;item duration=&quot;30&quot; id=&quot;ecd8b5f8-b170-4723-9dbe-b81c7443e13c&quot; parentId=&quot;5ba9e75b-7749-4a6c-bd7e-89b01e3bd252&quot; level=&quot;2&quot; generateAgendaSlide=&quot;1&quot; showAgendaItem=&quot;1&quot; isBreak=&quot;0&quot; topic=&quot;Medical Center Distribution Analysis&quot; agendaSlideId=&quot;73bda241-3b46-49ca-aa7b-03a49a8c0fd7&quot; sectionId=&quot;{AB3665E4-2278-4C2B-8897-DB95F4843B03}&quot; /&gt;&lt;item duration=&quot;30&quot; id=&quot;74189cdd-8c5f-4a96-bb94-8ebd07964b2c&quot; parentId=&quot;5ba9e75b-7749-4a6c-bd7e-89b01e3bd252&quot; level=&quot;2&quot; generateAgendaSlide=&quot;1&quot; showAgendaItem=&quot;1&quot; isBreak=&quot;0&quot; topic=&quot;Outside Organization Distribution Analysis&quot; agendaSlideId=&quot;9c23ea24-59cc-4cd2-8c0f-6730fa26180e&quot; sectionId=&quot;{B54C31D3-9250-494C-8F82-8F2AF405954F}&quot; /&gt;&lt;item duration=&quot;30&quot; id=&quot;ab0d317b-37a7-40e6-a323-3761c4fe3908&quot; parentId=&quot;&quot; level=&quot;1&quot; generateAgendaSlide=&quot;1&quot; showAgendaItem=&quot;1&quot; isBreak=&quot;0&quot; topic=&quot;Methods&quot; agendaSlideId=&quot;978feddf-c7f5-46c6-a9c3-4ac17f28318d&quot; sectionId=&quot;{126D687D-E011-4C6C-8CA9-6E444D74530F}&quot; /&gt;&lt;item duration=&quot;30&quot; id=&quot;3ccac704-76d4-44ad-9a2d-712078b1babe&quot; parentId=&quot;&quot; level=&quot;1&quot; generateAgendaSlide=&quot;1&quot; showAgendaItem=&quot;1&quot; isBreak=&quot;0&quot; topic=&quot;Recommendations&quot; agendaSlideId=&quot;17008366-4b6c-419a-b1b6-421684a773dd&quot; sectionId=&quot;{8CDCB4E5-855E-42D8-B4F9-2FFD3939B492}&quot; /&gt;&lt;item duration=&quot;30&quot; id=&quot;c1e7d473-8a32-4155-af17-f935fa02675c&quot; parentId=&quot;&quot; level=&quot;1&quot; generateAgendaSlide=&quot;1&quot; showAgendaItem=&quot;1&quot; isBreak=&quot;0&quot; topic=&quot;Appendix&quot; agendaSlideId=&quot;56a35492-bc0d-43dd-9e15-3c56397fc552&quot; sectionId=&quot;{FD75BD9C-AD96-4F45-A571-FB9521970E77}&quot; /&gt;&lt;/items&gt;&lt;/agenda&gt;&lt;/contents&gt;&lt;/ee4p&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EE4P_AGENDAWIZARD" val="item_9c23ea24-59cc-4cd2-8c0f-6730fa26180e_Topic"/>
  <p:tag name="EE4P_AGENDAWIZARD_CONTENT" val="/Outside Organization Distribution Analysis"/>
  <p:tag name="EE4P_AGENDAWIZARD_PROPERTIES" val="111.5227/348.3184/281.8187/30.6474"/>
</p:tagLst>
</file>

<file path=ppt/tags/tag101.xml><?xml version="1.0" encoding="utf-8"?>
<p:tagLst xmlns:a="http://schemas.openxmlformats.org/drawingml/2006/main" xmlns:r="http://schemas.openxmlformats.org/officeDocument/2006/relationships" xmlns:p="http://schemas.openxmlformats.org/presentationml/2006/main">
  <p:tag name="EE4P_AGENDAWIZARD" val="item_68faca4a-555e-4ef0-94fc-d909e90f83d8_Topic"/>
  <p:tag name="EE4P_AGENDAWIZARD_CONTENT" val="/Investigator Distribution Analysis"/>
  <p:tag name="EE4P_AGENDAWIZARD_PROPERTIES" val="111.5227/277.2956/281.8187/30.6474"/>
</p:tagLst>
</file>

<file path=ppt/tags/tag102.xml><?xml version="1.0" encoding="utf-8"?>
<p:tagLst xmlns:a="http://schemas.openxmlformats.org/drawingml/2006/main" xmlns:r="http://schemas.openxmlformats.org/officeDocument/2006/relationships" xmlns:p="http://schemas.openxmlformats.org/presentationml/2006/main">
  <p:tag name="EE4P_AGENDAWIZARD" val="item_365ca380-b8f1-4f7b-a041-261b88fcbd3a_Topic"/>
  <p:tag name="EE4P_AGENDAWIZARD_CONTENT" val="/Project Distribution Analysis"/>
  <p:tag name="EE4P_AGENDAWIZARD_PROPERTIES" val="111.5227/241.7842/281.8187/30.6474"/>
</p:tagLst>
</file>

<file path=ppt/tags/tag103.xml><?xml version="1.0" encoding="utf-8"?>
<p:tagLst xmlns:a="http://schemas.openxmlformats.org/drawingml/2006/main" xmlns:r="http://schemas.openxmlformats.org/officeDocument/2006/relationships" xmlns:p="http://schemas.openxmlformats.org/presentationml/2006/main">
  <p:tag name="EE4P_AGENDAWIZARD" val="item_73bda241-3b46-49ca-aa7b-03a49a8c0fd7_Topic"/>
  <p:tag name="EE4P_AGENDAWIZARD_CONTENT" val="/Medical Center Distribution Analysis"/>
  <p:tag name="EE4P_AGENDAWIZARD_PROPERTIES" val="111.5227/312.807/281.8187/30.6474"/>
</p:tagLst>
</file>

<file path=ppt/tags/tag104.xml><?xml version="1.0" encoding="utf-8"?>
<p:tagLst xmlns:a="http://schemas.openxmlformats.org/drawingml/2006/main" xmlns:r="http://schemas.openxmlformats.org/officeDocument/2006/relationships" xmlns:p="http://schemas.openxmlformats.org/presentationml/2006/main">
  <p:tag name="EE4P_AGENDAWIZARD" val="item_9c23ea24-59cc-4cd2-8c0f-6730fa26180e_ItemNo"/>
  <p:tag name="EE4P_AGENDAWIZARD_CONTENT" val="/2.5"/>
  <p:tag name="EE4P_AGENDAWIZARD_PROPERTIES" val="76.01134/348.3184/30.6474/30.6474"/>
</p:tagLst>
</file>

<file path=ppt/tags/tag105.xml><?xml version="1.0" encoding="utf-8"?>
<p:tagLst xmlns:a="http://schemas.openxmlformats.org/drawingml/2006/main" xmlns:r="http://schemas.openxmlformats.org/officeDocument/2006/relationships" xmlns:p="http://schemas.openxmlformats.org/presentationml/2006/main">
  <p:tag name="EE4P_AGENDAWIZARD" val="item_73bda241-3b46-49ca-aa7b-03a49a8c0fd7_Topic"/>
  <p:tag name="EE4P_AGENDAWIZARD_CONTENT" val="/Medical Center Distribution Analysis"/>
  <p:tag name="EE4P_AGENDAWIZARD_PROPERTIES" val="111.5227/312.807/281.8187/30.6474"/>
</p:tagLst>
</file>

<file path=ppt/tags/tag106.xml><?xml version="1.0" encoding="utf-8"?>
<p:tagLst xmlns:a="http://schemas.openxmlformats.org/drawingml/2006/main" xmlns:r="http://schemas.openxmlformats.org/officeDocument/2006/relationships" xmlns:p="http://schemas.openxmlformats.org/presentationml/2006/main">
  <p:tag name="EE4P_AGENDAWIZARD" val="item_9c23ea24-59cc-4cd2-8c0f-6730fa26180e_ItemNo"/>
  <p:tag name="EE4P_AGENDAWIZARD_CONTENT" val="/2.5"/>
  <p:tag name="EE4P_AGENDAWIZARD_PROPERTIES" val="76.01134/348.3184/30.6474/30.6474"/>
</p:tagLst>
</file>

<file path=ppt/tags/tag107.xml><?xml version="1.0" encoding="utf-8"?>
<p:tagLst xmlns:a="http://schemas.openxmlformats.org/drawingml/2006/main" xmlns:r="http://schemas.openxmlformats.org/officeDocument/2006/relationships" xmlns:p="http://schemas.openxmlformats.org/presentationml/2006/main">
  <p:tag name="EE4P_AGENDAWIZARD" val="item_73bda241-3b46-49ca-aa7b-03a49a8c0fd7_Topic"/>
  <p:tag name="EE4P_AGENDAWIZARD_CONTENT" val="/Medical Center Distribution Analysis"/>
  <p:tag name="EE4P_AGENDAWIZARD_PROPERTIES" val="111.5227/312.807/281.8187/30.6474"/>
</p:tagLst>
</file>

<file path=ppt/tags/tag108.xml><?xml version="1.0" encoding="utf-8"?>
<p:tagLst xmlns:a="http://schemas.openxmlformats.org/drawingml/2006/main" xmlns:r="http://schemas.openxmlformats.org/officeDocument/2006/relationships" xmlns:p="http://schemas.openxmlformats.org/presentationml/2006/main">
  <p:tag name="EE4P_SLIDEID" val="7da6640a-acb8-4d5d-957f-ab6eef13c412"/>
</p:tagLst>
</file>

<file path=ppt/tags/tag109.xml><?xml version="1.0" encoding="utf-8"?>
<p:tagLst xmlns:a="http://schemas.openxmlformats.org/drawingml/2006/main" xmlns:r="http://schemas.openxmlformats.org/officeDocument/2006/relationships" xmlns:p="http://schemas.openxmlformats.org/presentationml/2006/main">
  <p:tag name="EE4P_AGENDAWIZARD" val="item_365ca380-b8f1-4f7b-a041-261b88fcbd3a_Element"/>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EE4P_AGENDAWIZARD" val="item_365ca380-b8f1-4f7b-a041-261b88fcbd3a_Element"/>
</p:tagLst>
</file>

<file path=ppt/tags/tag111.xml><?xml version="1.0" encoding="utf-8"?>
<p:tagLst xmlns:a="http://schemas.openxmlformats.org/drawingml/2006/main" xmlns:r="http://schemas.openxmlformats.org/officeDocument/2006/relationships" xmlns:p="http://schemas.openxmlformats.org/presentationml/2006/main">
  <p:tag name="EE4P_AGENDAWIZARD" val="item_56a35492-bc0d-43dd-9e15-3c56397fc552_Topic"/>
  <p:tag name="EE4P_AGENDAWIZARD_CONTENT" val="/Appendix"/>
  <p:tag name="EE4P_AGENDAWIZARD_PROPERTIES" val="76.01134/454.8526/317.33/30.64748"/>
</p:tagLst>
</file>

<file path=ppt/tags/tag112.xml><?xml version="1.0" encoding="utf-8"?>
<p:tagLst xmlns:a="http://schemas.openxmlformats.org/drawingml/2006/main" xmlns:r="http://schemas.openxmlformats.org/officeDocument/2006/relationships" xmlns:p="http://schemas.openxmlformats.org/presentationml/2006/main">
  <p:tag name="EE4P_AGENDAWIZARD" val="item_56a35492-bc0d-43dd-9e15-3c56397fc552_ItemNo"/>
  <p:tag name="EE4P_AGENDAWIZARD_CONTENT" val="/5"/>
  <p:tag name="EE4P_AGENDAWIZARD_PROPERTIES" val="40.49992/454.8526/30.6474/30.64748"/>
</p:tagLst>
</file>

<file path=ppt/tags/tag113.xml><?xml version="1.0" encoding="utf-8"?>
<p:tagLst xmlns:a="http://schemas.openxmlformats.org/drawingml/2006/main" xmlns:r="http://schemas.openxmlformats.org/officeDocument/2006/relationships" xmlns:p="http://schemas.openxmlformats.org/presentationml/2006/main">
  <p:tag name="EE4P_AGENDAWIZARD" val="item_978feddf-c7f5-46c6-a9c3-4ac17f28318d_Topic"/>
  <p:tag name="EE4P_AGENDAWIZARD_CONTENT" val="/Methods"/>
  <p:tag name="EE4P_AGENDAWIZARD_PROPERTIES" val="76.01134/383.8298/317.33/30.6474"/>
</p:tagLst>
</file>

<file path=ppt/tags/tag114.xml><?xml version="1.0" encoding="utf-8"?>
<p:tagLst xmlns:a="http://schemas.openxmlformats.org/drawingml/2006/main" xmlns:r="http://schemas.openxmlformats.org/officeDocument/2006/relationships" xmlns:p="http://schemas.openxmlformats.org/presentationml/2006/main">
  <p:tag name="EE4P_AGENDAWIZARD" val="item_978feddf-c7f5-46c6-a9c3-4ac17f28318d_ItemNo"/>
  <p:tag name="EE4P_AGENDAWIZARD_CONTENT" val="/3"/>
  <p:tag name="EE4P_AGENDAWIZARD_PROPERTIES" val="40.49992/383.8298/30.6474/30.6474"/>
</p:tagLst>
</file>

<file path=ppt/tags/tag115.xml><?xml version="1.0" encoding="utf-8"?>
<p:tagLst xmlns:a="http://schemas.openxmlformats.org/drawingml/2006/main" xmlns:r="http://schemas.openxmlformats.org/officeDocument/2006/relationships" xmlns:p="http://schemas.openxmlformats.org/presentationml/2006/main">
  <p:tag name="EE4P_AGENDAWIZARD" val="item_9c23ea24-59cc-4cd2-8c0f-6730fa26180e_ItemNo"/>
  <p:tag name="EE4P_AGENDAWIZARD_CONTENT" val="/2.5"/>
  <p:tag name="EE4P_AGENDAWIZARD_PROPERTIES" val="76.01134/348.3184/30.6474/30.6474"/>
</p:tagLst>
</file>

<file path=ppt/tags/tag116.xml><?xml version="1.0" encoding="utf-8"?>
<p:tagLst xmlns:a="http://schemas.openxmlformats.org/drawingml/2006/main" xmlns:r="http://schemas.openxmlformats.org/officeDocument/2006/relationships" xmlns:p="http://schemas.openxmlformats.org/presentationml/2006/main">
  <p:tag name="EE4P_AGENDAWIZARD" val="item_73bda241-3b46-49ca-aa7b-03a49a8c0fd7_ItemNo"/>
  <p:tag name="EE4P_AGENDAWIZARD_CONTENT" val="/2.4"/>
  <p:tag name="EE4P_AGENDAWIZARD_PROPERTIES" val="76.01134/312.807/30.6474/30.6474"/>
</p:tagLst>
</file>

<file path=ppt/tags/tag117.xml><?xml version="1.0" encoding="utf-8"?>
<p:tagLst xmlns:a="http://schemas.openxmlformats.org/drawingml/2006/main" xmlns:r="http://schemas.openxmlformats.org/officeDocument/2006/relationships" xmlns:p="http://schemas.openxmlformats.org/presentationml/2006/main">
  <p:tag name="EE4P_AGENDAWIZARD" val="item_68faca4a-555e-4ef0-94fc-d909e90f83d8_ItemNo"/>
  <p:tag name="EE4P_AGENDAWIZARD_CONTENT" val="/2.3"/>
  <p:tag name="EE4P_AGENDAWIZARD_PROPERTIES" val="76.01134/277.2956/30.6474/30.6474"/>
</p:tagLst>
</file>

<file path=ppt/tags/tag118.xml><?xml version="1.0" encoding="utf-8"?>
<p:tagLst xmlns:a="http://schemas.openxmlformats.org/drawingml/2006/main" xmlns:r="http://schemas.openxmlformats.org/officeDocument/2006/relationships" xmlns:p="http://schemas.openxmlformats.org/presentationml/2006/main">
  <p:tag name="EE4P_AGENDAWIZARD" val="item_365ca380-b8f1-4f7b-a041-261b88fcbd3a_ItemNo"/>
  <p:tag name="EE4P_AGENDAWIZARD_CONTENT" val="/2.2"/>
  <p:tag name="EE4P_AGENDAWIZARD_PROPERTIES" val="76.01134/241.7842/30.6474/30.6474"/>
</p:tagLst>
</file>

<file path=ppt/tags/tag119.xml><?xml version="1.0" encoding="utf-8"?>
<p:tagLst xmlns:a="http://schemas.openxmlformats.org/drawingml/2006/main" xmlns:r="http://schemas.openxmlformats.org/officeDocument/2006/relationships" xmlns:p="http://schemas.openxmlformats.org/presentationml/2006/main">
  <p:tag name="EE4P_AGENDAWIZARD" val="item_5413ac57-e13a-43c3-aa0f-a40f8c18551a_Topic"/>
  <p:tag name="EE4P_AGENDAWIZARD_CONTENT" val="/Introduction"/>
  <p:tag name="EE4P_AGENDAWIZARD_PROPERTIES" val="111.5227/206.2728/281.8187/30.64748"/>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EE4P_AGENDAWIZARD" val="item_5413ac57-e13a-43c3-aa0f-a40f8c18551a_ItemNo"/>
  <p:tag name="EE4P_AGENDAWIZARD_CONTENT" val="/2.1"/>
  <p:tag name="EE4P_AGENDAWIZARD_PROPERTIES" val="76.01134/206.2728/30.6474/30.64748"/>
</p:tagLst>
</file>

<file path=ppt/tags/tag121.xml><?xml version="1.0" encoding="utf-8"?>
<p:tagLst xmlns:a="http://schemas.openxmlformats.org/drawingml/2006/main" xmlns:r="http://schemas.openxmlformats.org/officeDocument/2006/relationships" xmlns:p="http://schemas.openxmlformats.org/presentationml/2006/main">
  <p:tag name="EE4P_AGENDAWIZARD" val="item_7da6640a-acb8-4d5d-957f-ab6eef13c412_Topic"/>
  <p:tag name="EE4P_AGENDAWIZARD_CONTENT" val="/Key Findings"/>
  <p:tag name="EE4P_AGENDAWIZARD_PROPERTIES" val="76.01134/170.7614/317.33/30.6474"/>
</p:tagLst>
</file>

<file path=ppt/tags/tag122.xml><?xml version="1.0" encoding="utf-8"?>
<p:tagLst xmlns:a="http://schemas.openxmlformats.org/drawingml/2006/main" xmlns:r="http://schemas.openxmlformats.org/officeDocument/2006/relationships" xmlns:p="http://schemas.openxmlformats.org/presentationml/2006/main">
  <p:tag name="EE4P_AGENDAWIZARD" val="item_7da6640a-acb8-4d5d-957f-ab6eef13c412_ItemNo"/>
  <p:tag name="EE4P_AGENDAWIZARD_CONTENT" val="/2"/>
  <p:tag name="EE4P_AGENDAWIZARD_PROPERTIES" val="40.49992/170.7614/30.6474/30.6474"/>
</p:tagLst>
</file>

<file path=ppt/tags/tag123.xml><?xml version="1.0" encoding="utf-8"?>
<p:tagLst xmlns:a="http://schemas.openxmlformats.org/drawingml/2006/main" xmlns:r="http://schemas.openxmlformats.org/officeDocument/2006/relationships" xmlns:p="http://schemas.openxmlformats.org/presentationml/2006/main">
  <p:tag name="EE4P_AGENDAWIZARD" val="item_cd632e23-08cc-4d20-a089-9375863ec033_Topic"/>
  <p:tag name="EE4P_AGENDAWIZARD_CONTENT" val="/Executive Summary"/>
  <p:tag name="EE4P_AGENDAWIZARD_PROPERTIES" val="76.01134/135.25/317.33/30.64748"/>
</p:tagLst>
</file>

<file path=ppt/tags/tag124.xml><?xml version="1.0" encoding="utf-8"?>
<p:tagLst xmlns:a="http://schemas.openxmlformats.org/drawingml/2006/main" xmlns:r="http://schemas.openxmlformats.org/officeDocument/2006/relationships" xmlns:p="http://schemas.openxmlformats.org/presentationml/2006/main">
  <p:tag name="EE4P_AGENDAWIZARD" val="item_cd632e23-08cc-4d20-a089-9375863ec033_ItemNo"/>
  <p:tag name="EE4P_AGENDAWIZARD_CONTENT" val="/1"/>
  <p:tag name="EE4P_AGENDAWIZARD_PROPERTIES" val="40.49992/135.25/30.6474/30.64748"/>
</p:tagLst>
</file>

<file path=ppt/tags/tag125.xml><?xml version="1.0" encoding="utf-8"?>
<p:tagLst xmlns:a="http://schemas.openxmlformats.org/drawingml/2006/main" xmlns:r="http://schemas.openxmlformats.org/officeDocument/2006/relationships" xmlns:p="http://schemas.openxmlformats.org/presentationml/2006/main">
  <p:tag name="EE4P_AGENDAWIZARD" val="title"/>
</p:tagLst>
</file>

<file path=ppt/tags/tag126.xml><?xml version="1.0" encoding="utf-8"?>
<p:tagLst xmlns:a="http://schemas.openxmlformats.org/drawingml/2006/main" xmlns:r="http://schemas.openxmlformats.org/officeDocument/2006/relationships" xmlns:p="http://schemas.openxmlformats.org/presentationml/2006/main">
  <p:tag name="EE4P_AGENDAWIZARD" val="item_9c23ea24-59cc-4cd2-8c0f-6730fa26180e_Topic"/>
  <p:tag name="EE4P_AGENDAWIZARD_CONTENT" val="/Outside Organization Distribution Analysis"/>
  <p:tag name="EE4P_AGENDAWIZARD_PROPERTIES" val="111.5227/348.3184/281.8187/30.6474"/>
</p:tagLst>
</file>

<file path=ppt/tags/tag127.xml><?xml version="1.0" encoding="utf-8"?>
<p:tagLst xmlns:a="http://schemas.openxmlformats.org/drawingml/2006/main" xmlns:r="http://schemas.openxmlformats.org/officeDocument/2006/relationships" xmlns:p="http://schemas.openxmlformats.org/presentationml/2006/main">
  <p:tag name="EE4P_AGENDAWIZARD" val="item_68faca4a-555e-4ef0-94fc-d909e90f83d8_Topic"/>
  <p:tag name="EE4P_AGENDAWIZARD_CONTENT" val="/Investigator Distribution Analysis"/>
  <p:tag name="EE4P_AGENDAWIZARD_PROPERTIES" val="111.5227/277.2956/281.8187/30.6474"/>
</p:tagLst>
</file>

<file path=ppt/tags/tag128.xml><?xml version="1.0" encoding="utf-8"?>
<p:tagLst xmlns:a="http://schemas.openxmlformats.org/drawingml/2006/main" xmlns:r="http://schemas.openxmlformats.org/officeDocument/2006/relationships" xmlns:p="http://schemas.openxmlformats.org/presentationml/2006/main">
  <p:tag name="EE4P_AGENDAWIZARD" val="item_365ca380-b8f1-4f7b-a041-261b88fcbd3a_Topic"/>
  <p:tag name="EE4P_AGENDAWIZARD_CONTENT" val="/Project Distribution Analysis"/>
  <p:tag name="EE4P_AGENDAWIZARD_PROPERTIES" val="111.5227/241.7842/281.8187/30.6474"/>
</p:tagLst>
</file>

<file path=ppt/tags/tag129.xml><?xml version="1.0" encoding="utf-8"?>
<p:tagLst xmlns:a="http://schemas.openxmlformats.org/drawingml/2006/main" xmlns:r="http://schemas.openxmlformats.org/officeDocument/2006/relationships" xmlns:p="http://schemas.openxmlformats.org/presentationml/2006/main">
  <p:tag name="EE4P_AGENDAWIZARD" val="item_73bda241-3b46-49ca-aa7b-03a49a8c0fd7_Topic"/>
  <p:tag name="EE4P_AGENDAWIZARD_CONTENT" val="/Medical Center Distribution Analysis"/>
  <p:tag name="EE4P_AGENDAWIZARD_PROPERTIES" val="111.5227/312.807/281.8187/30.6474"/>
</p:tagLst>
</file>

<file path=ppt/tags/tag1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30.xml><?xml version="1.0" encoding="utf-8"?>
<p:tagLst xmlns:a="http://schemas.openxmlformats.org/drawingml/2006/main" xmlns:r="http://schemas.openxmlformats.org/officeDocument/2006/relationships" xmlns:p="http://schemas.openxmlformats.org/presentationml/2006/main">
  <p:tag name="EE4P_AGENDAWIZARD" val="item_9c23ea24-59cc-4cd2-8c0f-6730fa26180e_ItemNo"/>
  <p:tag name="EE4P_AGENDAWIZARD_CONTENT" val="/2.5"/>
  <p:tag name="EE4P_AGENDAWIZARD_PROPERTIES" val="76.01134/348.3184/30.6474/30.6474"/>
</p:tagLst>
</file>

<file path=ppt/tags/tag131.xml><?xml version="1.0" encoding="utf-8"?>
<p:tagLst xmlns:a="http://schemas.openxmlformats.org/drawingml/2006/main" xmlns:r="http://schemas.openxmlformats.org/officeDocument/2006/relationships" xmlns:p="http://schemas.openxmlformats.org/presentationml/2006/main">
  <p:tag name="EE4P_AGENDAWIZARD" val="item_73bda241-3b46-49ca-aa7b-03a49a8c0fd7_Topic"/>
  <p:tag name="EE4P_AGENDAWIZARD_CONTENT" val="/Medical Center Distribution Analysis"/>
  <p:tag name="EE4P_AGENDAWIZARD_PROPERTIES" val="111.5227/312.807/281.8187/30.6474"/>
</p:tagLst>
</file>

<file path=ppt/tags/tag132.xml><?xml version="1.0" encoding="utf-8"?>
<p:tagLst xmlns:a="http://schemas.openxmlformats.org/drawingml/2006/main" xmlns:r="http://schemas.openxmlformats.org/officeDocument/2006/relationships" xmlns:p="http://schemas.openxmlformats.org/presentationml/2006/main">
  <p:tag name="EE4P_AGENDAWIZARD" val="item_9c23ea24-59cc-4cd2-8c0f-6730fa26180e_ItemNo"/>
  <p:tag name="EE4P_AGENDAWIZARD_CONTENT" val="/2.5"/>
  <p:tag name="EE4P_AGENDAWIZARD_PROPERTIES" val="76.01134/348.3184/30.6474/30.6474"/>
</p:tagLst>
</file>

<file path=ppt/tags/tag133.xml><?xml version="1.0" encoding="utf-8"?>
<p:tagLst xmlns:a="http://schemas.openxmlformats.org/drawingml/2006/main" xmlns:r="http://schemas.openxmlformats.org/officeDocument/2006/relationships" xmlns:p="http://schemas.openxmlformats.org/presentationml/2006/main">
  <p:tag name="EE4P_AGENDAWIZARD" val="item_73bda241-3b46-49ca-aa7b-03a49a8c0fd7_Topic"/>
  <p:tag name="EE4P_AGENDAWIZARD_CONTENT" val="/Medical Center Distribution Analysis"/>
  <p:tag name="EE4P_AGENDAWIZARD_PROPERTIES" val="111.5227/312.807/281.8187/30.6474"/>
</p:tagLst>
</file>

<file path=ppt/tags/tag134.xml><?xml version="1.0" encoding="utf-8"?>
<p:tagLst xmlns:a="http://schemas.openxmlformats.org/drawingml/2006/main" xmlns:r="http://schemas.openxmlformats.org/officeDocument/2006/relationships" xmlns:p="http://schemas.openxmlformats.org/presentationml/2006/main">
  <p:tag name="EE4P_SLIDEID" val="7da6640a-acb8-4d5d-957f-ab6eef13c412"/>
</p:tagLst>
</file>

<file path=ppt/tags/tag135.xml><?xml version="1.0" encoding="utf-8"?>
<p:tagLst xmlns:a="http://schemas.openxmlformats.org/drawingml/2006/main" xmlns:r="http://schemas.openxmlformats.org/officeDocument/2006/relationships" xmlns:p="http://schemas.openxmlformats.org/presentationml/2006/main">
  <p:tag name="EE4P_AGENDAWIZARD" val="item_365ca380-b8f1-4f7b-a041-261b88fcbd3a_Element"/>
</p:tagLst>
</file>

<file path=ppt/tags/tag136.xml><?xml version="1.0" encoding="utf-8"?>
<p:tagLst xmlns:a="http://schemas.openxmlformats.org/drawingml/2006/main" xmlns:r="http://schemas.openxmlformats.org/officeDocument/2006/relationships" xmlns:p="http://schemas.openxmlformats.org/presentationml/2006/main">
  <p:tag name="EE4P_AGENDAWIZARD" val="item_56a35492-bc0d-43dd-9e15-3c56397fc552_Topic"/>
  <p:tag name="EE4P_AGENDAWIZARD_CONTENT" val="/Appendix"/>
  <p:tag name="EE4P_AGENDAWIZARD_PROPERTIES" val="76.01134/454.8526/317.33/30.64748"/>
</p:tagLst>
</file>

<file path=ppt/tags/tag137.xml><?xml version="1.0" encoding="utf-8"?>
<p:tagLst xmlns:a="http://schemas.openxmlformats.org/drawingml/2006/main" xmlns:r="http://schemas.openxmlformats.org/officeDocument/2006/relationships" xmlns:p="http://schemas.openxmlformats.org/presentationml/2006/main">
  <p:tag name="EE4P_AGENDAWIZARD" val="item_56a35492-bc0d-43dd-9e15-3c56397fc552_ItemNo"/>
  <p:tag name="EE4P_AGENDAWIZARD_CONTENT" val="/5"/>
  <p:tag name="EE4P_AGENDAWIZARD_PROPERTIES" val="40.49992/454.8526/30.6474/30.64748"/>
</p:tagLst>
</file>

<file path=ppt/tags/tag138.xml><?xml version="1.0" encoding="utf-8"?>
<p:tagLst xmlns:a="http://schemas.openxmlformats.org/drawingml/2006/main" xmlns:r="http://schemas.openxmlformats.org/officeDocument/2006/relationships" xmlns:p="http://schemas.openxmlformats.org/presentationml/2006/main">
  <p:tag name="EE4P_AGENDAWIZARD" val="item_978feddf-c7f5-46c6-a9c3-4ac17f28318d_Topic"/>
  <p:tag name="EE4P_AGENDAWIZARD_CONTENT" val="/Methods"/>
  <p:tag name="EE4P_AGENDAWIZARD_PROPERTIES" val="76.01134/383.8298/317.33/30.6474"/>
</p:tagLst>
</file>

<file path=ppt/tags/tag139.xml><?xml version="1.0" encoding="utf-8"?>
<p:tagLst xmlns:a="http://schemas.openxmlformats.org/drawingml/2006/main" xmlns:r="http://schemas.openxmlformats.org/officeDocument/2006/relationships" xmlns:p="http://schemas.openxmlformats.org/presentationml/2006/main">
  <p:tag name="EE4P_AGENDAWIZARD" val="item_978feddf-c7f5-46c6-a9c3-4ac17f28318d_ItemNo"/>
  <p:tag name="EE4P_AGENDAWIZARD_CONTENT" val="/3"/>
  <p:tag name="EE4P_AGENDAWIZARD_PROPERTIES" val="40.49992/383.8298/30.6474/30.6474"/>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EE4P_AGENDAWIZARD" val="item_9c23ea24-59cc-4cd2-8c0f-6730fa26180e_ItemNo"/>
  <p:tag name="EE4P_AGENDAWIZARD_CONTENT" val="/2.5"/>
  <p:tag name="EE4P_AGENDAWIZARD_PROPERTIES" val="76.01134/348.3184/30.6474/30.6474"/>
</p:tagLst>
</file>

<file path=ppt/tags/tag141.xml><?xml version="1.0" encoding="utf-8"?>
<p:tagLst xmlns:a="http://schemas.openxmlformats.org/drawingml/2006/main" xmlns:r="http://schemas.openxmlformats.org/officeDocument/2006/relationships" xmlns:p="http://schemas.openxmlformats.org/presentationml/2006/main">
  <p:tag name="EE4P_AGENDAWIZARD" val="item_73bda241-3b46-49ca-aa7b-03a49a8c0fd7_ItemNo"/>
  <p:tag name="EE4P_AGENDAWIZARD_CONTENT" val="/2.4"/>
  <p:tag name="EE4P_AGENDAWIZARD_PROPERTIES" val="76.01134/312.807/30.6474/30.6474"/>
</p:tagLst>
</file>

<file path=ppt/tags/tag142.xml><?xml version="1.0" encoding="utf-8"?>
<p:tagLst xmlns:a="http://schemas.openxmlformats.org/drawingml/2006/main" xmlns:r="http://schemas.openxmlformats.org/officeDocument/2006/relationships" xmlns:p="http://schemas.openxmlformats.org/presentationml/2006/main">
  <p:tag name="EE4P_AGENDAWIZARD" val="item_68faca4a-555e-4ef0-94fc-d909e90f83d8_ItemNo"/>
  <p:tag name="EE4P_AGENDAWIZARD_CONTENT" val="/2.3"/>
  <p:tag name="EE4P_AGENDAWIZARD_PROPERTIES" val="76.01134/277.2956/30.6474/30.6474"/>
</p:tagLst>
</file>

<file path=ppt/tags/tag143.xml><?xml version="1.0" encoding="utf-8"?>
<p:tagLst xmlns:a="http://schemas.openxmlformats.org/drawingml/2006/main" xmlns:r="http://schemas.openxmlformats.org/officeDocument/2006/relationships" xmlns:p="http://schemas.openxmlformats.org/presentationml/2006/main">
  <p:tag name="EE4P_AGENDAWIZARD" val="item_365ca380-b8f1-4f7b-a041-261b88fcbd3a_ItemNo"/>
  <p:tag name="EE4P_AGENDAWIZARD_CONTENT" val="/2.2"/>
  <p:tag name="EE4P_AGENDAWIZARD_PROPERTIES" val="76.01134/241.7842/30.6474/30.6474"/>
</p:tagLst>
</file>

<file path=ppt/tags/tag144.xml><?xml version="1.0" encoding="utf-8"?>
<p:tagLst xmlns:a="http://schemas.openxmlformats.org/drawingml/2006/main" xmlns:r="http://schemas.openxmlformats.org/officeDocument/2006/relationships" xmlns:p="http://schemas.openxmlformats.org/presentationml/2006/main">
  <p:tag name="EE4P_AGENDAWIZARD" val="item_5413ac57-e13a-43c3-aa0f-a40f8c18551a_Topic"/>
  <p:tag name="EE4P_AGENDAWIZARD_CONTENT" val="/Introduction"/>
  <p:tag name="EE4P_AGENDAWIZARD_PROPERTIES" val="111.5227/206.2728/281.8187/30.64748"/>
</p:tagLst>
</file>

<file path=ppt/tags/tag145.xml><?xml version="1.0" encoding="utf-8"?>
<p:tagLst xmlns:a="http://schemas.openxmlformats.org/drawingml/2006/main" xmlns:r="http://schemas.openxmlformats.org/officeDocument/2006/relationships" xmlns:p="http://schemas.openxmlformats.org/presentationml/2006/main">
  <p:tag name="EE4P_AGENDAWIZARD" val="item_5413ac57-e13a-43c3-aa0f-a40f8c18551a_ItemNo"/>
  <p:tag name="EE4P_AGENDAWIZARD_CONTENT" val="/2.1"/>
  <p:tag name="EE4P_AGENDAWIZARD_PROPERTIES" val="76.01134/206.2728/30.6474/30.64748"/>
</p:tagLst>
</file>

<file path=ppt/tags/tag146.xml><?xml version="1.0" encoding="utf-8"?>
<p:tagLst xmlns:a="http://schemas.openxmlformats.org/drawingml/2006/main" xmlns:r="http://schemas.openxmlformats.org/officeDocument/2006/relationships" xmlns:p="http://schemas.openxmlformats.org/presentationml/2006/main">
  <p:tag name="EE4P_AGENDAWIZARD" val="item_7da6640a-acb8-4d5d-957f-ab6eef13c412_Topic"/>
  <p:tag name="EE4P_AGENDAWIZARD_CONTENT" val="/Key Findings"/>
  <p:tag name="EE4P_AGENDAWIZARD_PROPERTIES" val="76.01134/170.7614/317.33/30.6474"/>
</p:tagLst>
</file>

<file path=ppt/tags/tag147.xml><?xml version="1.0" encoding="utf-8"?>
<p:tagLst xmlns:a="http://schemas.openxmlformats.org/drawingml/2006/main" xmlns:r="http://schemas.openxmlformats.org/officeDocument/2006/relationships" xmlns:p="http://schemas.openxmlformats.org/presentationml/2006/main">
  <p:tag name="EE4P_AGENDAWIZARD" val="item_7da6640a-acb8-4d5d-957f-ab6eef13c412_ItemNo"/>
  <p:tag name="EE4P_AGENDAWIZARD_CONTENT" val="/2"/>
  <p:tag name="EE4P_AGENDAWIZARD_PROPERTIES" val="40.49992/170.7614/30.6474/30.6474"/>
</p:tagLst>
</file>

<file path=ppt/tags/tag148.xml><?xml version="1.0" encoding="utf-8"?>
<p:tagLst xmlns:a="http://schemas.openxmlformats.org/drawingml/2006/main" xmlns:r="http://schemas.openxmlformats.org/officeDocument/2006/relationships" xmlns:p="http://schemas.openxmlformats.org/presentationml/2006/main">
  <p:tag name="EE4P_AGENDAWIZARD" val="item_cd632e23-08cc-4d20-a089-9375863ec033_Topic"/>
  <p:tag name="EE4P_AGENDAWIZARD_CONTENT" val="/Executive Summary"/>
  <p:tag name="EE4P_AGENDAWIZARD_PROPERTIES" val="76.01134/135.25/317.33/30.64748"/>
</p:tagLst>
</file>

<file path=ppt/tags/tag149.xml><?xml version="1.0" encoding="utf-8"?>
<p:tagLst xmlns:a="http://schemas.openxmlformats.org/drawingml/2006/main" xmlns:r="http://schemas.openxmlformats.org/officeDocument/2006/relationships" xmlns:p="http://schemas.openxmlformats.org/presentationml/2006/main">
  <p:tag name="EE4P_AGENDAWIZARD" val="item_cd632e23-08cc-4d20-a089-9375863ec033_ItemNo"/>
  <p:tag name="EE4P_AGENDAWIZARD_CONTENT" val="/1"/>
  <p:tag name="EE4P_AGENDAWIZARD_PROPERTIES" val="40.49992/135.25/30.6474/30.64748"/>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2pN0S0yLTHSz4seD6zl8dA"/>
</p:tagLst>
</file>

<file path=ppt/tags/tag150.xml><?xml version="1.0" encoding="utf-8"?>
<p:tagLst xmlns:a="http://schemas.openxmlformats.org/drawingml/2006/main" xmlns:r="http://schemas.openxmlformats.org/officeDocument/2006/relationships" xmlns:p="http://schemas.openxmlformats.org/presentationml/2006/main">
  <p:tag name="EE4P_AGENDAWIZARD" val="title"/>
</p:tagLst>
</file>

<file path=ppt/tags/tag151.xml><?xml version="1.0" encoding="utf-8"?>
<p:tagLst xmlns:a="http://schemas.openxmlformats.org/drawingml/2006/main" xmlns:r="http://schemas.openxmlformats.org/officeDocument/2006/relationships" xmlns:p="http://schemas.openxmlformats.org/presentationml/2006/main">
  <p:tag name="EE4P_AGENDAWIZARD" val="item_9c23ea24-59cc-4cd2-8c0f-6730fa26180e_Topic"/>
  <p:tag name="EE4P_AGENDAWIZARD_CONTENT" val="/Outside Organization Distribution Analysis"/>
  <p:tag name="EE4P_AGENDAWIZARD_PROPERTIES" val="111.5227/348.3184/281.8187/30.6474"/>
</p:tagLst>
</file>

<file path=ppt/tags/tag152.xml><?xml version="1.0" encoding="utf-8"?>
<p:tagLst xmlns:a="http://schemas.openxmlformats.org/drawingml/2006/main" xmlns:r="http://schemas.openxmlformats.org/officeDocument/2006/relationships" xmlns:p="http://schemas.openxmlformats.org/presentationml/2006/main">
  <p:tag name="EE4P_AGENDAWIZARD" val="item_68faca4a-555e-4ef0-94fc-d909e90f83d8_Topic"/>
  <p:tag name="EE4P_AGENDAWIZARD_CONTENT" val="/Investigator Distribution Analysis"/>
  <p:tag name="EE4P_AGENDAWIZARD_PROPERTIES" val="111.5227/277.2956/281.8187/30.6474"/>
</p:tagLst>
</file>

<file path=ppt/tags/tag153.xml><?xml version="1.0" encoding="utf-8"?>
<p:tagLst xmlns:a="http://schemas.openxmlformats.org/drawingml/2006/main" xmlns:r="http://schemas.openxmlformats.org/officeDocument/2006/relationships" xmlns:p="http://schemas.openxmlformats.org/presentationml/2006/main">
  <p:tag name="EE4P_AGENDAWIZARD" val="item_365ca380-b8f1-4f7b-a041-261b88fcbd3a_Topic"/>
  <p:tag name="EE4P_AGENDAWIZARD_CONTENT" val="/Project Distribution Analysis"/>
  <p:tag name="EE4P_AGENDAWIZARD_PROPERTIES" val="111.5227/241.7842/281.8187/30.6474"/>
</p:tagLst>
</file>

<file path=ppt/tags/tag154.xml><?xml version="1.0" encoding="utf-8"?>
<p:tagLst xmlns:a="http://schemas.openxmlformats.org/drawingml/2006/main" xmlns:r="http://schemas.openxmlformats.org/officeDocument/2006/relationships" xmlns:p="http://schemas.openxmlformats.org/presentationml/2006/main">
  <p:tag name="EE4P_AGENDAWIZARD" val="item_73bda241-3b46-49ca-aa7b-03a49a8c0fd7_Topic"/>
  <p:tag name="EE4P_AGENDAWIZARD_CONTENT" val="/Medical Center Distribution Analysis"/>
  <p:tag name="EE4P_AGENDAWIZARD_PROPERTIES" val="111.5227/312.807/281.8187/30.6474"/>
</p:tagLst>
</file>

<file path=ppt/tags/tag155.xml><?xml version="1.0" encoding="utf-8"?>
<p:tagLst xmlns:a="http://schemas.openxmlformats.org/drawingml/2006/main" xmlns:r="http://schemas.openxmlformats.org/officeDocument/2006/relationships" xmlns:p="http://schemas.openxmlformats.org/presentationml/2006/main">
  <p:tag name="EE4P_AGENDAWIZARD" val="item_9c23ea24-59cc-4cd2-8c0f-6730fa26180e_ItemNo"/>
  <p:tag name="EE4P_AGENDAWIZARD_CONTENT" val="/2.5"/>
  <p:tag name="EE4P_AGENDAWIZARD_PROPERTIES" val="76.01134/348.3184/30.6474/30.6474"/>
</p:tagLst>
</file>

<file path=ppt/tags/tag156.xml><?xml version="1.0" encoding="utf-8"?>
<p:tagLst xmlns:a="http://schemas.openxmlformats.org/drawingml/2006/main" xmlns:r="http://schemas.openxmlformats.org/officeDocument/2006/relationships" xmlns:p="http://schemas.openxmlformats.org/presentationml/2006/main">
  <p:tag name="EE4P_AGENDAWIZARD" val="item_73bda241-3b46-49ca-aa7b-03a49a8c0fd7_Topic"/>
  <p:tag name="EE4P_AGENDAWIZARD_CONTENT" val="/Medical Center Distribution Analysis"/>
  <p:tag name="EE4P_AGENDAWIZARD_PROPERTIES" val="111.5227/312.807/281.8187/30.6474"/>
</p:tagLst>
</file>

<file path=ppt/tags/tag157.xml><?xml version="1.0" encoding="utf-8"?>
<p:tagLst xmlns:a="http://schemas.openxmlformats.org/drawingml/2006/main" xmlns:r="http://schemas.openxmlformats.org/officeDocument/2006/relationships" xmlns:p="http://schemas.openxmlformats.org/presentationml/2006/main">
  <p:tag name="EE4P_AGENDAWIZARD" val="item_9c23ea24-59cc-4cd2-8c0f-6730fa26180e_ItemNo"/>
  <p:tag name="EE4P_AGENDAWIZARD_CONTENT" val="/2.5"/>
  <p:tag name="EE4P_AGENDAWIZARD_PROPERTIES" val="76.01134/348.3184/30.6474/30.6474"/>
</p:tagLst>
</file>

<file path=ppt/tags/tag158.xml><?xml version="1.0" encoding="utf-8"?>
<p:tagLst xmlns:a="http://schemas.openxmlformats.org/drawingml/2006/main" xmlns:r="http://schemas.openxmlformats.org/officeDocument/2006/relationships" xmlns:p="http://schemas.openxmlformats.org/presentationml/2006/main">
  <p:tag name="EE4P_AGENDAWIZARD" val="item_73bda241-3b46-49ca-aa7b-03a49a8c0fd7_Topic"/>
  <p:tag name="EE4P_AGENDAWIZARD_CONTENT" val="/Medical Center Distribution Analysis"/>
  <p:tag name="EE4P_AGENDAWIZARD_PROPERTIES" val="111.5227/312.807/281.8187/30.6474"/>
</p:tagLst>
</file>

<file path=ppt/tags/tag159.xml><?xml version="1.0" encoding="utf-8"?>
<p:tagLst xmlns:a="http://schemas.openxmlformats.org/drawingml/2006/main" xmlns:r="http://schemas.openxmlformats.org/officeDocument/2006/relationships" xmlns:p="http://schemas.openxmlformats.org/presentationml/2006/main">
  <p:tag name="EE4P_STRETCH" val="2"/>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EE4P_AGENDAWIZARD" val="item__Responsible"/>
  <p:tag name="EE4P_AGENDAWIZARD_PROPERTIES" val="519.0925/135.25/0.00511811/31.50472"/>
</p:tagLst>
</file>

<file path=ppt/tags/tag161.xml><?xml version="1.0" encoding="utf-8"?>
<p:tagLst xmlns:a="http://schemas.openxmlformats.org/drawingml/2006/main" xmlns:r="http://schemas.openxmlformats.org/officeDocument/2006/relationships" xmlns:p="http://schemas.openxmlformats.org/presentationml/2006/main">
  <p:tag name="EE4P_AGENDAWIZARD" val="item__Responsible"/>
  <p:tag name="EE4P_AGENDAWIZARD_PROPERTIES" val="519.0925/135.25/0.00511811/31.50472"/>
</p:tagLst>
</file>

<file path=ppt/tags/tag162.xml><?xml version="1.0" encoding="utf-8"?>
<p:tagLst xmlns:a="http://schemas.openxmlformats.org/drawingml/2006/main" xmlns:r="http://schemas.openxmlformats.org/officeDocument/2006/relationships" xmlns:p="http://schemas.openxmlformats.org/presentationml/2006/main">
  <p:tag name="EE4P_TEMPLATESTYLE" val="18"/>
</p:tagLst>
</file>

<file path=ppt/tags/tag163.xml><?xml version="1.0" encoding="utf-8"?>
<p:tagLst xmlns:a="http://schemas.openxmlformats.org/drawingml/2006/main" xmlns:r="http://schemas.openxmlformats.org/officeDocument/2006/relationships" xmlns:p="http://schemas.openxmlformats.org/presentationml/2006/main">
  <p:tag name="EE4P_STRETCH" val="2"/>
</p:tagLst>
</file>

<file path=ppt/tags/tag164.xml><?xml version="1.0" encoding="utf-8"?>
<p:tagLst xmlns:a="http://schemas.openxmlformats.org/drawingml/2006/main" xmlns:r="http://schemas.openxmlformats.org/officeDocument/2006/relationships" xmlns:p="http://schemas.openxmlformats.org/presentationml/2006/main">
  <p:tag name="EE4P_AGENDAWIZARD" val="item__Responsible"/>
  <p:tag name="EE4P_AGENDAWIZARD_PROPERTIES" val="519.0925/135.25/0.00511811/31.50472"/>
</p:tagLst>
</file>

<file path=ppt/tags/tag165.xml><?xml version="1.0" encoding="utf-8"?>
<p:tagLst xmlns:a="http://schemas.openxmlformats.org/drawingml/2006/main" xmlns:r="http://schemas.openxmlformats.org/officeDocument/2006/relationships" xmlns:p="http://schemas.openxmlformats.org/presentationml/2006/main">
  <p:tag name="EE4P_AGENDAWIZARD" val="item__Responsible"/>
  <p:tag name="EE4P_AGENDAWIZARD_PROPERTIES" val="519.0925/135.25/0.00511811/31.50472"/>
</p:tagLst>
</file>

<file path=ppt/tags/tag166.xml><?xml version="1.0" encoding="utf-8"?>
<p:tagLst xmlns:a="http://schemas.openxmlformats.org/drawingml/2006/main" xmlns:r="http://schemas.openxmlformats.org/officeDocument/2006/relationships" xmlns:p="http://schemas.openxmlformats.org/presentationml/2006/main">
  <p:tag name="EE4P_TEMPLATESTYLE" val="18"/>
</p:tagLst>
</file>

<file path=ppt/tags/tag167.xml><?xml version="1.0" encoding="utf-8"?>
<p:tagLst xmlns:a="http://schemas.openxmlformats.org/drawingml/2006/main" xmlns:r="http://schemas.openxmlformats.org/officeDocument/2006/relationships" xmlns:p="http://schemas.openxmlformats.org/presentationml/2006/main">
  <p:tag name="EE4P_STRETCH" val="2"/>
</p:tagLst>
</file>

<file path=ppt/tags/tag168.xml><?xml version="1.0" encoding="utf-8"?>
<p:tagLst xmlns:a="http://schemas.openxmlformats.org/drawingml/2006/main" xmlns:r="http://schemas.openxmlformats.org/officeDocument/2006/relationships" xmlns:p="http://schemas.openxmlformats.org/presentationml/2006/main">
  <p:tag name="EE4P_AGENDAWIZARD" val="item__Responsible"/>
  <p:tag name="EE4P_AGENDAWIZARD_PROPERTIES" val="519.0925/135.25/0.00511811/31.50472"/>
</p:tagLst>
</file>

<file path=ppt/tags/tag169.xml><?xml version="1.0" encoding="utf-8"?>
<p:tagLst xmlns:a="http://schemas.openxmlformats.org/drawingml/2006/main" xmlns:r="http://schemas.openxmlformats.org/officeDocument/2006/relationships" xmlns:p="http://schemas.openxmlformats.org/presentationml/2006/main">
  <p:tag name="EE4P_AGENDAWIZARD" val="item__Responsible"/>
  <p:tag name="EE4P_AGENDAWIZARD_PROPERTIES" val="519.0925/135.25/0.00511811/31.50472"/>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vTvV8VjnQ3KtGYKFWPYrmA"/>
</p:tagLst>
</file>

<file path=ppt/tags/tag170.xml><?xml version="1.0" encoding="utf-8"?>
<p:tagLst xmlns:a="http://schemas.openxmlformats.org/drawingml/2006/main" xmlns:r="http://schemas.openxmlformats.org/officeDocument/2006/relationships" xmlns:p="http://schemas.openxmlformats.org/presentationml/2006/main">
  <p:tag name="EE4P_TEMPLATESTYLE" val="18"/>
</p:tagLst>
</file>

<file path=ppt/tags/tag171.xml><?xml version="1.0" encoding="utf-8"?>
<p:tagLst xmlns:a="http://schemas.openxmlformats.org/drawingml/2006/main" xmlns:r="http://schemas.openxmlformats.org/officeDocument/2006/relationships" xmlns:p="http://schemas.openxmlformats.org/presentationml/2006/main">
  <p:tag name="EE4P_STRETCH" val="2"/>
</p:tagLst>
</file>

<file path=ppt/tags/tag172.xml><?xml version="1.0" encoding="utf-8"?>
<p:tagLst xmlns:a="http://schemas.openxmlformats.org/drawingml/2006/main" xmlns:r="http://schemas.openxmlformats.org/officeDocument/2006/relationships" xmlns:p="http://schemas.openxmlformats.org/presentationml/2006/main">
  <p:tag name="EE4P_AGENDAWIZARD" val="item__Responsible"/>
  <p:tag name="EE4P_AGENDAWIZARD_PROPERTIES" val="519.0925/135.25/0.00511811/31.50472"/>
</p:tagLst>
</file>

<file path=ppt/tags/tag173.xml><?xml version="1.0" encoding="utf-8"?>
<p:tagLst xmlns:a="http://schemas.openxmlformats.org/drawingml/2006/main" xmlns:r="http://schemas.openxmlformats.org/officeDocument/2006/relationships" xmlns:p="http://schemas.openxmlformats.org/presentationml/2006/main">
  <p:tag name="EE4P_AGENDAWIZARD" val="item__Responsible"/>
  <p:tag name="EE4P_AGENDAWIZARD_PROPERTIES" val="519.0925/135.25/0.00511811/31.50472"/>
</p:tagLst>
</file>

<file path=ppt/tags/tag174.xml><?xml version="1.0" encoding="utf-8"?>
<p:tagLst xmlns:a="http://schemas.openxmlformats.org/drawingml/2006/main" xmlns:r="http://schemas.openxmlformats.org/officeDocument/2006/relationships" xmlns:p="http://schemas.openxmlformats.org/presentationml/2006/main">
  <p:tag name="EE4P_TEMPLATESTYLE" val="18"/>
</p:tagLst>
</file>

<file path=ppt/tags/tag175.xml><?xml version="1.0" encoding="utf-8"?>
<p:tagLst xmlns:a="http://schemas.openxmlformats.org/drawingml/2006/main" xmlns:r="http://schemas.openxmlformats.org/officeDocument/2006/relationships" xmlns:p="http://schemas.openxmlformats.org/presentationml/2006/main">
  <p:tag name="EE4P_STRETCH" val="2"/>
</p:tagLst>
</file>

<file path=ppt/tags/tag176.xml><?xml version="1.0" encoding="utf-8"?>
<p:tagLst xmlns:a="http://schemas.openxmlformats.org/drawingml/2006/main" xmlns:r="http://schemas.openxmlformats.org/officeDocument/2006/relationships" xmlns:p="http://schemas.openxmlformats.org/presentationml/2006/main">
  <p:tag name="EE4P_AGENDAWIZARD" val="item__Responsible"/>
  <p:tag name="EE4P_AGENDAWIZARD_PROPERTIES" val="519.0925/135.25/0.00511811/31.50472"/>
</p:tagLst>
</file>

<file path=ppt/tags/tag177.xml><?xml version="1.0" encoding="utf-8"?>
<p:tagLst xmlns:a="http://schemas.openxmlformats.org/drawingml/2006/main" xmlns:r="http://schemas.openxmlformats.org/officeDocument/2006/relationships" xmlns:p="http://schemas.openxmlformats.org/presentationml/2006/main">
  <p:tag name="EE4P_AGENDAWIZARD" val="item__Responsible"/>
  <p:tag name="EE4P_AGENDAWIZARD_PROPERTIES" val="519.0925/135.25/0.00511811/31.50472"/>
</p:tagLst>
</file>

<file path=ppt/tags/tag178.xml><?xml version="1.0" encoding="utf-8"?>
<p:tagLst xmlns:a="http://schemas.openxmlformats.org/drawingml/2006/main" xmlns:r="http://schemas.openxmlformats.org/officeDocument/2006/relationships" xmlns:p="http://schemas.openxmlformats.org/presentationml/2006/main">
  <p:tag name="EE4P_TEMPLATESTYLE" val="18"/>
</p:tagLst>
</file>

<file path=ppt/tags/tag179.xml><?xml version="1.0" encoding="utf-8"?>
<p:tagLst xmlns:a="http://schemas.openxmlformats.org/drawingml/2006/main" xmlns:r="http://schemas.openxmlformats.org/officeDocument/2006/relationships" xmlns:p="http://schemas.openxmlformats.org/presentationml/2006/main">
  <p:tag name="EE4P_SLIDEID" val="7da6640a-acb8-4d5d-957f-ab6eef13c412"/>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EE4P_AGENDAWIZARD" val="item_365ca380-b8f1-4f7b-a041-261b88fcbd3a_Element"/>
</p:tagLst>
</file>

<file path=ppt/tags/tag181.xml><?xml version="1.0" encoding="utf-8"?>
<p:tagLst xmlns:a="http://schemas.openxmlformats.org/drawingml/2006/main" xmlns:r="http://schemas.openxmlformats.org/officeDocument/2006/relationships" xmlns:p="http://schemas.openxmlformats.org/presentationml/2006/main">
  <p:tag name="EE4P_AGENDAWIZARD" val="item_56a35492-bc0d-43dd-9e15-3c56397fc552_Topic"/>
  <p:tag name="EE4P_AGENDAWIZARD_CONTENT" val="/Appendix"/>
  <p:tag name="EE4P_AGENDAWIZARD_PROPERTIES" val="76.01134/454.8526/317.33/30.64748"/>
</p:tagLst>
</file>

<file path=ppt/tags/tag182.xml><?xml version="1.0" encoding="utf-8"?>
<p:tagLst xmlns:a="http://schemas.openxmlformats.org/drawingml/2006/main" xmlns:r="http://schemas.openxmlformats.org/officeDocument/2006/relationships" xmlns:p="http://schemas.openxmlformats.org/presentationml/2006/main">
  <p:tag name="EE4P_AGENDAWIZARD" val="item_56a35492-bc0d-43dd-9e15-3c56397fc552_ItemNo"/>
  <p:tag name="EE4P_AGENDAWIZARD_CONTENT" val="/5"/>
  <p:tag name="EE4P_AGENDAWIZARD_PROPERTIES" val="40.49992/454.8526/30.6474/30.64748"/>
</p:tagLst>
</file>

<file path=ppt/tags/tag183.xml><?xml version="1.0" encoding="utf-8"?>
<p:tagLst xmlns:a="http://schemas.openxmlformats.org/drawingml/2006/main" xmlns:r="http://schemas.openxmlformats.org/officeDocument/2006/relationships" xmlns:p="http://schemas.openxmlformats.org/presentationml/2006/main">
  <p:tag name="EE4P_AGENDAWIZARD" val="item_978feddf-c7f5-46c6-a9c3-4ac17f28318d_Topic"/>
  <p:tag name="EE4P_AGENDAWIZARD_CONTENT" val="/Methods"/>
  <p:tag name="EE4P_AGENDAWIZARD_PROPERTIES" val="76.01134/383.8298/317.33/30.6474"/>
</p:tagLst>
</file>

<file path=ppt/tags/tag184.xml><?xml version="1.0" encoding="utf-8"?>
<p:tagLst xmlns:a="http://schemas.openxmlformats.org/drawingml/2006/main" xmlns:r="http://schemas.openxmlformats.org/officeDocument/2006/relationships" xmlns:p="http://schemas.openxmlformats.org/presentationml/2006/main">
  <p:tag name="EE4P_AGENDAWIZARD" val="item_978feddf-c7f5-46c6-a9c3-4ac17f28318d_ItemNo"/>
  <p:tag name="EE4P_AGENDAWIZARD_CONTENT" val="/3"/>
  <p:tag name="EE4P_AGENDAWIZARD_PROPERTIES" val="40.49992/383.8298/30.6474/30.6474"/>
</p:tagLst>
</file>

<file path=ppt/tags/tag185.xml><?xml version="1.0" encoding="utf-8"?>
<p:tagLst xmlns:a="http://schemas.openxmlformats.org/drawingml/2006/main" xmlns:r="http://schemas.openxmlformats.org/officeDocument/2006/relationships" xmlns:p="http://schemas.openxmlformats.org/presentationml/2006/main">
  <p:tag name="EE4P_AGENDAWIZARD" val="item_9c23ea24-59cc-4cd2-8c0f-6730fa26180e_ItemNo"/>
  <p:tag name="EE4P_AGENDAWIZARD_CONTENT" val="/2.5"/>
  <p:tag name="EE4P_AGENDAWIZARD_PROPERTIES" val="76.01134/348.3184/30.6474/30.6474"/>
</p:tagLst>
</file>

<file path=ppt/tags/tag186.xml><?xml version="1.0" encoding="utf-8"?>
<p:tagLst xmlns:a="http://schemas.openxmlformats.org/drawingml/2006/main" xmlns:r="http://schemas.openxmlformats.org/officeDocument/2006/relationships" xmlns:p="http://schemas.openxmlformats.org/presentationml/2006/main">
  <p:tag name="EE4P_AGENDAWIZARD" val="item_73bda241-3b46-49ca-aa7b-03a49a8c0fd7_ItemNo"/>
  <p:tag name="EE4P_AGENDAWIZARD_CONTENT" val="/2.4"/>
  <p:tag name="EE4P_AGENDAWIZARD_PROPERTIES" val="76.01134/312.807/30.6474/30.6474"/>
</p:tagLst>
</file>

<file path=ppt/tags/tag187.xml><?xml version="1.0" encoding="utf-8"?>
<p:tagLst xmlns:a="http://schemas.openxmlformats.org/drawingml/2006/main" xmlns:r="http://schemas.openxmlformats.org/officeDocument/2006/relationships" xmlns:p="http://schemas.openxmlformats.org/presentationml/2006/main">
  <p:tag name="EE4P_AGENDAWIZARD" val="item_68faca4a-555e-4ef0-94fc-d909e90f83d8_ItemNo"/>
  <p:tag name="EE4P_AGENDAWIZARD_CONTENT" val="/2.3"/>
  <p:tag name="EE4P_AGENDAWIZARD_PROPERTIES" val="76.01134/277.2956/30.6474/30.6474"/>
</p:tagLst>
</file>

<file path=ppt/tags/tag188.xml><?xml version="1.0" encoding="utf-8"?>
<p:tagLst xmlns:a="http://schemas.openxmlformats.org/drawingml/2006/main" xmlns:r="http://schemas.openxmlformats.org/officeDocument/2006/relationships" xmlns:p="http://schemas.openxmlformats.org/presentationml/2006/main">
  <p:tag name="EE4P_AGENDAWIZARD" val="item_365ca380-b8f1-4f7b-a041-261b88fcbd3a_ItemNo"/>
  <p:tag name="EE4P_AGENDAWIZARD_CONTENT" val="/2.2"/>
  <p:tag name="EE4P_AGENDAWIZARD_PROPERTIES" val="76.01134/241.7842/30.6474/30.6474"/>
</p:tagLst>
</file>

<file path=ppt/tags/tag189.xml><?xml version="1.0" encoding="utf-8"?>
<p:tagLst xmlns:a="http://schemas.openxmlformats.org/drawingml/2006/main" xmlns:r="http://schemas.openxmlformats.org/officeDocument/2006/relationships" xmlns:p="http://schemas.openxmlformats.org/presentationml/2006/main">
  <p:tag name="EE4P_AGENDAWIZARD" val="item_5413ac57-e13a-43c3-aa0f-a40f8c18551a_Topic"/>
  <p:tag name="EE4P_AGENDAWIZARD_CONTENT" val="/Introduction"/>
  <p:tag name="EE4P_AGENDAWIZARD_PROPERTIES" val="111.5227/206.2728/281.8187/30.64748"/>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38b7QJO9TC.VqwyYWAmpIA"/>
</p:tagLst>
</file>

<file path=ppt/tags/tag190.xml><?xml version="1.0" encoding="utf-8"?>
<p:tagLst xmlns:a="http://schemas.openxmlformats.org/drawingml/2006/main" xmlns:r="http://schemas.openxmlformats.org/officeDocument/2006/relationships" xmlns:p="http://schemas.openxmlformats.org/presentationml/2006/main">
  <p:tag name="EE4P_AGENDAWIZARD" val="item_5413ac57-e13a-43c3-aa0f-a40f8c18551a_ItemNo"/>
  <p:tag name="EE4P_AGENDAWIZARD_CONTENT" val="/2.1"/>
  <p:tag name="EE4P_AGENDAWIZARD_PROPERTIES" val="76.01134/206.2728/30.6474/30.64748"/>
</p:tagLst>
</file>

<file path=ppt/tags/tag191.xml><?xml version="1.0" encoding="utf-8"?>
<p:tagLst xmlns:a="http://schemas.openxmlformats.org/drawingml/2006/main" xmlns:r="http://schemas.openxmlformats.org/officeDocument/2006/relationships" xmlns:p="http://schemas.openxmlformats.org/presentationml/2006/main">
  <p:tag name="EE4P_AGENDAWIZARD" val="item_7da6640a-acb8-4d5d-957f-ab6eef13c412_Topic"/>
  <p:tag name="EE4P_AGENDAWIZARD_CONTENT" val="/Key Findings"/>
  <p:tag name="EE4P_AGENDAWIZARD_PROPERTIES" val="76.01134/170.7614/317.33/30.6474"/>
</p:tagLst>
</file>

<file path=ppt/tags/tag192.xml><?xml version="1.0" encoding="utf-8"?>
<p:tagLst xmlns:a="http://schemas.openxmlformats.org/drawingml/2006/main" xmlns:r="http://schemas.openxmlformats.org/officeDocument/2006/relationships" xmlns:p="http://schemas.openxmlformats.org/presentationml/2006/main">
  <p:tag name="EE4P_AGENDAWIZARD" val="item_7da6640a-acb8-4d5d-957f-ab6eef13c412_ItemNo"/>
  <p:tag name="EE4P_AGENDAWIZARD_CONTENT" val="/2"/>
  <p:tag name="EE4P_AGENDAWIZARD_PROPERTIES" val="40.49992/170.7614/30.6474/30.6474"/>
</p:tagLst>
</file>

<file path=ppt/tags/tag193.xml><?xml version="1.0" encoding="utf-8"?>
<p:tagLst xmlns:a="http://schemas.openxmlformats.org/drawingml/2006/main" xmlns:r="http://schemas.openxmlformats.org/officeDocument/2006/relationships" xmlns:p="http://schemas.openxmlformats.org/presentationml/2006/main">
  <p:tag name="EE4P_AGENDAWIZARD" val="item_cd632e23-08cc-4d20-a089-9375863ec033_Topic"/>
  <p:tag name="EE4P_AGENDAWIZARD_CONTENT" val="/Executive Summary"/>
  <p:tag name="EE4P_AGENDAWIZARD_PROPERTIES" val="76.01134/135.25/317.33/30.64748"/>
</p:tagLst>
</file>

<file path=ppt/tags/tag194.xml><?xml version="1.0" encoding="utf-8"?>
<p:tagLst xmlns:a="http://schemas.openxmlformats.org/drawingml/2006/main" xmlns:r="http://schemas.openxmlformats.org/officeDocument/2006/relationships" xmlns:p="http://schemas.openxmlformats.org/presentationml/2006/main">
  <p:tag name="EE4P_AGENDAWIZARD" val="item_cd632e23-08cc-4d20-a089-9375863ec033_ItemNo"/>
  <p:tag name="EE4P_AGENDAWIZARD_CONTENT" val="/1"/>
  <p:tag name="EE4P_AGENDAWIZARD_PROPERTIES" val="40.49992/135.25/30.6474/30.64748"/>
</p:tagLst>
</file>

<file path=ppt/tags/tag195.xml><?xml version="1.0" encoding="utf-8"?>
<p:tagLst xmlns:a="http://schemas.openxmlformats.org/drawingml/2006/main" xmlns:r="http://schemas.openxmlformats.org/officeDocument/2006/relationships" xmlns:p="http://schemas.openxmlformats.org/presentationml/2006/main">
  <p:tag name="EE4P_AGENDAWIZARD" val="title"/>
</p:tagLst>
</file>

<file path=ppt/tags/tag196.xml><?xml version="1.0" encoding="utf-8"?>
<p:tagLst xmlns:a="http://schemas.openxmlformats.org/drawingml/2006/main" xmlns:r="http://schemas.openxmlformats.org/officeDocument/2006/relationships" xmlns:p="http://schemas.openxmlformats.org/presentationml/2006/main">
  <p:tag name="EE4P_AGENDAWIZARD" val="item_9c23ea24-59cc-4cd2-8c0f-6730fa26180e_Topic"/>
  <p:tag name="EE4P_AGENDAWIZARD_CONTENT" val="/Outside Organization Distribution Analysis"/>
  <p:tag name="EE4P_AGENDAWIZARD_PROPERTIES" val="111.5227/348.3184/281.8187/30.6474"/>
</p:tagLst>
</file>

<file path=ppt/tags/tag197.xml><?xml version="1.0" encoding="utf-8"?>
<p:tagLst xmlns:a="http://schemas.openxmlformats.org/drawingml/2006/main" xmlns:r="http://schemas.openxmlformats.org/officeDocument/2006/relationships" xmlns:p="http://schemas.openxmlformats.org/presentationml/2006/main">
  <p:tag name="EE4P_AGENDAWIZARD" val="item_68faca4a-555e-4ef0-94fc-d909e90f83d8_Topic"/>
  <p:tag name="EE4P_AGENDAWIZARD_CONTENT" val="/Investigator Distribution Analysis"/>
  <p:tag name="EE4P_AGENDAWIZARD_PROPERTIES" val="111.5227/277.2956/281.8187/30.6474"/>
</p:tagLst>
</file>

<file path=ppt/tags/tag198.xml><?xml version="1.0" encoding="utf-8"?>
<p:tagLst xmlns:a="http://schemas.openxmlformats.org/drawingml/2006/main" xmlns:r="http://schemas.openxmlformats.org/officeDocument/2006/relationships" xmlns:p="http://schemas.openxmlformats.org/presentationml/2006/main">
  <p:tag name="EE4P_AGENDAWIZARD" val="item_365ca380-b8f1-4f7b-a041-261b88fcbd3a_Topic"/>
  <p:tag name="EE4P_AGENDAWIZARD_CONTENT" val="/Project Distribution Analysis"/>
  <p:tag name="EE4P_AGENDAWIZARD_PROPERTIES" val="111.5227/241.7842/281.8187/30.6474"/>
</p:tagLst>
</file>

<file path=ppt/tags/tag199.xml><?xml version="1.0" encoding="utf-8"?>
<p:tagLst xmlns:a="http://schemas.openxmlformats.org/drawingml/2006/main" xmlns:r="http://schemas.openxmlformats.org/officeDocument/2006/relationships" xmlns:p="http://schemas.openxmlformats.org/presentationml/2006/main">
  <p:tag name="EE4P_AGENDAWIZARD" val="item_73bda241-3b46-49ca-aa7b-03a49a8c0fd7_Topic"/>
  <p:tag name="EE4P_AGENDAWIZARD_CONTENT" val="/Medical Center Distribution Analysis"/>
  <p:tag name="EE4P_AGENDAWIZARD_PROPERTIES" val="111.5227/312.807/281.8187/30.6474"/>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EE4P_AGENDAWIZARD" val="item_9c23ea24-59cc-4cd2-8c0f-6730fa26180e_ItemNo"/>
  <p:tag name="EE4P_AGENDAWIZARD_CONTENT" val="/2.5"/>
  <p:tag name="EE4P_AGENDAWIZARD_PROPERTIES" val="76.01134/348.3184/30.6474/30.6474"/>
</p:tagLst>
</file>

<file path=ppt/tags/tag201.xml><?xml version="1.0" encoding="utf-8"?>
<p:tagLst xmlns:a="http://schemas.openxmlformats.org/drawingml/2006/main" xmlns:r="http://schemas.openxmlformats.org/officeDocument/2006/relationships" xmlns:p="http://schemas.openxmlformats.org/presentationml/2006/main">
  <p:tag name="EE4P_AGENDAWIZARD" val="item_73bda241-3b46-49ca-aa7b-03a49a8c0fd7_Topic"/>
  <p:tag name="EE4P_AGENDAWIZARD_CONTENT" val="/Medical Center Distribution Analysis"/>
  <p:tag name="EE4P_AGENDAWIZARD_PROPERTIES" val="111.5227/312.807/281.8187/30.6474"/>
</p:tagLst>
</file>

<file path=ppt/tags/tag202.xml><?xml version="1.0" encoding="utf-8"?>
<p:tagLst xmlns:a="http://schemas.openxmlformats.org/drawingml/2006/main" xmlns:r="http://schemas.openxmlformats.org/officeDocument/2006/relationships" xmlns:p="http://schemas.openxmlformats.org/presentationml/2006/main">
  <p:tag name="EE4P_AGENDAWIZARD" val="item_9c23ea24-59cc-4cd2-8c0f-6730fa26180e_ItemNo"/>
  <p:tag name="EE4P_AGENDAWIZARD_CONTENT" val="/2.5"/>
  <p:tag name="EE4P_AGENDAWIZARD_PROPERTIES" val="76.01134/348.3184/30.6474/30.6474"/>
</p:tagLst>
</file>

<file path=ppt/tags/tag203.xml><?xml version="1.0" encoding="utf-8"?>
<p:tagLst xmlns:a="http://schemas.openxmlformats.org/drawingml/2006/main" xmlns:r="http://schemas.openxmlformats.org/officeDocument/2006/relationships" xmlns:p="http://schemas.openxmlformats.org/presentationml/2006/main">
  <p:tag name="EE4P_AGENDAWIZARD" val="item_73bda241-3b46-49ca-aa7b-03a49a8c0fd7_Topic"/>
  <p:tag name="EE4P_AGENDAWIZARD_CONTENT" val="/Medical Center Distribution Analysis"/>
  <p:tag name="EE4P_AGENDAWIZARD_PROPERTIES" val="111.5227/312.807/281.8187/30.6474"/>
</p:tagLst>
</file>

<file path=ppt/tags/tag204.xml><?xml version="1.0" encoding="utf-8"?>
<p:tagLst xmlns:a="http://schemas.openxmlformats.org/drawingml/2006/main" xmlns:r="http://schemas.openxmlformats.org/officeDocument/2006/relationships" xmlns:p="http://schemas.openxmlformats.org/presentationml/2006/main">
  <p:tag name="EE4P_STRETCH" val="2"/>
</p:tagLst>
</file>

<file path=ppt/tags/tag205.xml><?xml version="1.0" encoding="utf-8"?>
<p:tagLst xmlns:a="http://schemas.openxmlformats.org/drawingml/2006/main" xmlns:r="http://schemas.openxmlformats.org/officeDocument/2006/relationships" xmlns:p="http://schemas.openxmlformats.org/presentationml/2006/main">
  <p:tag name="EE4P_AGENDAWIZARD" val="item__Responsible"/>
  <p:tag name="EE4P_AGENDAWIZARD_PROPERTIES" val="519.0925/135.25/0.00511811/31.50472"/>
</p:tagLst>
</file>

<file path=ppt/tags/tag206.xml><?xml version="1.0" encoding="utf-8"?>
<p:tagLst xmlns:a="http://schemas.openxmlformats.org/drawingml/2006/main" xmlns:r="http://schemas.openxmlformats.org/officeDocument/2006/relationships" xmlns:p="http://schemas.openxmlformats.org/presentationml/2006/main">
  <p:tag name="EE4P_AGENDAWIZARD" val="item__Responsible"/>
  <p:tag name="EE4P_AGENDAWIZARD_PROPERTIES" val="519.0925/135.25/0.00511811/31.50472"/>
</p:tagLst>
</file>

<file path=ppt/tags/tag207.xml><?xml version="1.0" encoding="utf-8"?>
<p:tagLst xmlns:a="http://schemas.openxmlformats.org/drawingml/2006/main" xmlns:r="http://schemas.openxmlformats.org/officeDocument/2006/relationships" xmlns:p="http://schemas.openxmlformats.org/presentationml/2006/main">
  <p:tag name="EE4P_TEMPLATESTYLE" val="18"/>
</p:tagLst>
</file>

<file path=ppt/tags/tag208.xml><?xml version="1.0" encoding="utf-8"?>
<p:tagLst xmlns:a="http://schemas.openxmlformats.org/drawingml/2006/main" xmlns:r="http://schemas.openxmlformats.org/officeDocument/2006/relationships" xmlns:p="http://schemas.openxmlformats.org/presentationml/2006/main">
  <p:tag name="EE4P_SLIDEID" val="7da6640a-acb8-4d5d-957f-ab6eef13c412"/>
</p:tagLst>
</file>

<file path=ppt/tags/tag209.xml><?xml version="1.0" encoding="utf-8"?>
<p:tagLst xmlns:a="http://schemas.openxmlformats.org/drawingml/2006/main" xmlns:r="http://schemas.openxmlformats.org/officeDocument/2006/relationships" xmlns:p="http://schemas.openxmlformats.org/presentationml/2006/main">
  <p:tag name="EE4P_AGENDAWIZARD" val="item_365ca380-b8f1-4f7b-a041-261b88fcbd3a_Element"/>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LSUlK9weTQ6bmEsgajBa2g"/>
</p:tagLst>
</file>

<file path=ppt/tags/tag210.xml><?xml version="1.0" encoding="utf-8"?>
<p:tagLst xmlns:a="http://schemas.openxmlformats.org/drawingml/2006/main" xmlns:r="http://schemas.openxmlformats.org/officeDocument/2006/relationships" xmlns:p="http://schemas.openxmlformats.org/presentationml/2006/main">
  <p:tag name="EE4P_AGENDAWIZARD" val="item_56a35492-bc0d-43dd-9e15-3c56397fc552_Topic"/>
  <p:tag name="EE4P_AGENDAWIZARD_CONTENT" val="/Appendix"/>
  <p:tag name="EE4P_AGENDAWIZARD_PROPERTIES" val="76.01134/454.8526/317.33/30.64748"/>
</p:tagLst>
</file>

<file path=ppt/tags/tag211.xml><?xml version="1.0" encoding="utf-8"?>
<p:tagLst xmlns:a="http://schemas.openxmlformats.org/drawingml/2006/main" xmlns:r="http://schemas.openxmlformats.org/officeDocument/2006/relationships" xmlns:p="http://schemas.openxmlformats.org/presentationml/2006/main">
  <p:tag name="EE4P_AGENDAWIZARD" val="item_56a35492-bc0d-43dd-9e15-3c56397fc552_ItemNo"/>
  <p:tag name="EE4P_AGENDAWIZARD_CONTENT" val="/5"/>
  <p:tag name="EE4P_AGENDAWIZARD_PROPERTIES" val="40.49992/454.8526/30.6474/30.64748"/>
</p:tagLst>
</file>

<file path=ppt/tags/tag212.xml><?xml version="1.0" encoding="utf-8"?>
<p:tagLst xmlns:a="http://schemas.openxmlformats.org/drawingml/2006/main" xmlns:r="http://schemas.openxmlformats.org/officeDocument/2006/relationships" xmlns:p="http://schemas.openxmlformats.org/presentationml/2006/main">
  <p:tag name="EE4P_AGENDAWIZARD" val="item_978feddf-c7f5-46c6-a9c3-4ac17f28318d_Topic"/>
  <p:tag name="EE4P_AGENDAWIZARD_CONTENT" val="/Methods"/>
  <p:tag name="EE4P_AGENDAWIZARD_PROPERTIES" val="76.01134/383.8298/317.33/30.6474"/>
</p:tagLst>
</file>

<file path=ppt/tags/tag213.xml><?xml version="1.0" encoding="utf-8"?>
<p:tagLst xmlns:a="http://schemas.openxmlformats.org/drawingml/2006/main" xmlns:r="http://schemas.openxmlformats.org/officeDocument/2006/relationships" xmlns:p="http://schemas.openxmlformats.org/presentationml/2006/main">
  <p:tag name="EE4P_AGENDAWIZARD" val="item_978feddf-c7f5-46c6-a9c3-4ac17f28318d_ItemNo"/>
  <p:tag name="EE4P_AGENDAWIZARD_CONTENT" val="/3"/>
  <p:tag name="EE4P_AGENDAWIZARD_PROPERTIES" val="40.49992/383.8298/30.6474/30.6474"/>
</p:tagLst>
</file>

<file path=ppt/tags/tag214.xml><?xml version="1.0" encoding="utf-8"?>
<p:tagLst xmlns:a="http://schemas.openxmlformats.org/drawingml/2006/main" xmlns:r="http://schemas.openxmlformats.org/officeDocument/2006/relationships" xmlns:p="http://schemas.openxmlformats.org/presentationml/2006/main">
  <p:tag name="EE4P_AGENDAWIZARD" val="item_9c23ea24-59cc-4cd2-8c0f-6730fa26180e_ItemNo"/>
  <p:tag name="EE4P_AGENDAWIZARD_CONTENT" val="/2.5"/>
  <p:tag name="EE4P_AGENDAWIZARD_PROPERTIES" val="76.01134/348.3184/30.6474/30.6474"/>
</p:tagLst>
</file>

<file path=ppt/tags/tag215.xml><?xml version="1.0" encoding="utf-8"?>
<p:tagLst xmlns:a="http://schemas.openxmlformats.org/drawingml/2006/main" xmlns:r="http://schemas.openxmlformats.org/officeDocument/2006/relationships" xmlns:p="http://schemas.openxmlformats.org/presentationml/2006/main">
  <p:tag name="EE4P_AGENDAWIZARD" val="item_73bda241-3b46-49ca-aa7b-03a49a8c0fd7_ItemNo"/>
  <p:tag name="EE4P_AGENDAWIZARD_CONTENT" val="/2.4"/>
  <p:tag name="EE4P_AGENDAWIZARD_PROPERTIES" val="76.01134/312.807/30.6474/30.6474"/>
</p:tagLst>
</file>

<file path=ppt/tags/tag216.xml><?xml version="1.0" encoding="utf-8"?>
<p:tagLst xmlns:a="http://schemas.openxmlformats.org/drawingml/2006/main" xmlns:r="http://schemas.openxmlformats.org/officeDocument/2006/relationships" xmlns:p="http://schemas.openxmlformats.org/presentationml/2006/main">
  <p:tag name="EE4P_AGENDAWIZARD" val="item_68faca4a-555e-4ef0-94fc-d909e90f83d8_ItemNo"/>
  <p:tag name="EE4P_AGENDAWIZARD_CONTENT" val="/2.3"/>
  <p:tag name="EE4P_AGENDAWIZARD_PROPERTIES" val="76.01134/277.2956/30.6474/30.6474"/>
</p:tagLst>
</file>

<file path=ppt/tags/tag217.xml><?xml version="1.0" encoding="utf-8"?>
<p:tagLst xmlns:a="http://schemas.openxmlformats.org/drawingml/2006/main" xmlns:r="http://schemas.openxmlformats.org/officeDocument/2006/relationships" xmlns:p="http://schemas.openxmlformats.org/presentationml/2006/main">
  <p:tag name="EE4P_AGENDAWIZARD" val="item_365ca380-b8f1-4f7b-a041-261b88fcbd3a_ItemNo"/>
  <p:tag name="EE4P_AGENDAWIZARD_CONTENT" val="/2.2"/>
  <p:tag name="EE4P_AGENDAWIZARD_PROPERTIES" val="76.01134/241.7842/30.6474/30.6474"/>
</p:tagLst>
</file>

<file path=ppt/tags/tag218.xml><?xml version="1.0" encoding="utf-8"?>
<p:tagLst xmlns:a="http://schemas.openxmlformats.org/drawingml/2006/main" xmlns:r="http://schemas.openxmlformats.org/officeDocument/2006/relationships" xmlns:p="http://schemas.openxmlformats.org/presentationml/2006/main">
  <p:tag name="EE4P_AGENDAWIZARD" val="item_5413ac57-e13a-43c3-aa0f-a40f8c18551a_Topic"/>
  <p:tag name="EE4P_AGENDAWIZARD_CONTENT" val="/Introduction"/>
  <p:tag name="EE4P_AGENDAWIZARD_PROPERTIES" val="111.5227/206.2728/281.8187/30.64748"/>
</p:tagLst>
</file>

<file path=ppt/tags/tag219.xml><?xml version="1.0" encoding="utf-8"?>
<p:tagLst xmlns:a="http://schemas.openxmlformats.org/drawingml/2006/main" xmlns:r="http://schemas.openxmlformats.org/officeDocument/2006/relationships" xmlns:p="http://schemas.openxmlformats.org/presentationml/2006/main">
  <p:tag name="EE4P_AGENDAWIZARD" val="item_5413ac57-e13a-43c3-aa0f-a40f8c18551a_ItemNo"/>
  <p:tag name="EE4P_AGENDAWIZARD_CONTENT" val="/2.1"/>
  <p:tag name="EE4P_AGENDAWIZARD_PROPERTIES" val="76.01134/206.2728/30.6474/30.64748"/>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EE4P_AGENDAWIZARD" val="item_7da6640a-acb8-4d5d-957f-ab6eef13c412_Topic"/>
  <p:tag name="EE4P_AGENDAWIZARD_CONTENT" val="/Key Findings"/>
  <p:tag name="EE4P_AGENDAWIZARD_PROPERTIES" val="76.01134/170.7614/317.33/30.6474"/>
</p:tagLst>
</file>

<file path=ppt/tags/tag221.xml><?xml version="1.0" encoding="utf-8"?>
<p:tagLst xmlns:a="http://schemas.openxmlformats.org/drawingml/2006/main" xmlns:r="http://schemas.openxmlformats.org/officeDocument/2006/relationships" xmlns:p="http://schemas.openxmlformats.org/presentationml/2006/main">
  <p:tag name="EE4P_AGENDAWIZARD" val="item_7da6640a-acb8-4d5d-957f-ab6eef13c412_ItemNo"/>
  <p:tag name="EE4P_AGENDAWIZARD_CONTENT" val="/2"/>
  <p:tag name="EE4P_AGENDAWIZARD_PROPERTIES" val="40.49992/170.7614/30.6474/30.6474"/>
</p:tagLst>
</file>

<file path=ppt/tags/tag222.xml><?xml version="1.0" encoding="utf-8"?>
<p:tagLst xmlns:a="http://schemas.openxmlformats.org/drawingml/2006/main" xmlns:r="http://schemas.openxmlformats.org/officeDocument/2006/relationships" xmlns:p="http://schemas.openxmlformats.org/presentationml/2006/main">
  <p:tag name="EE4P_AGENDAWIZARD" val="item_cd632e23-08cc-4d20-a089-9375863ec033_Topic"/>
  <p:tag name="EE4P_AGENDAWIZARD_CONTENT" val="/Executive Summary"/>
  <p:tag name="EE4P_AGENDAWIZARD_PROPERTIES" val="76.01134/135.25/317.33/30.64748"/>
</p:tagLst>
</file>

<file path=ppt/tags/tag223.xml><?xml version="1.0" encoding="utf-8"?>
<p:tagLst xmlns:a="http://schemas.openxmlformats.org/drawingml/2006/main" xmlns:r="http://schemas.openxmlformats.org/officeDocument/2006/relationships" xmlns:p="http://schemas.openxmlformats.org/presentationml/2006/main">
  <p:tag name="EE4P_AGENDAWIZARD" val="item_cd632e23-08cc-4d20-a089-9375863ec033_ItemNo"/>
  <p:tag name="EE4P_AGENDAWIZARD_CONTENT" val="/1"/>
  <p:tag name="EE4P_AGENDAWIZARD_PROPERTIES" val="40.49992/135.25/30.6474/30.64748"/>
</p:tagLst>
</file>

<file path=ppt/tags/tag224.xml><?xml version="1.0" encoding="utf-8"?>
<p:tagLst xmlns:a="http://schemas.openxmlformats.org/drawingml/2006/main" xmlns:r="http://schemas.openxmlformats.org/officeDocument/2006/relationships" xmlns:p="http://schemas.openxmlformats.org/presentationml/2006/main">
  <p:tag name="EE4P_AGENDAWIZARD" val="title"/>
</p:tagLst>
</file>

<file path=ppt/tags/tag225.xml><?xml version="1.0" encoding="utf-8"?>
<p:tagLst xmlns:a="http://schemas.openxmlformats.org/drawingml/2006/main" xmlns:r="http://schemas.openxmlformats.org/officeDocument/2006/relationships" xmlns:p="http://schemas.openxmlformats.org/presentationml/2006/main">
  <p:tag name="EE4P_AGENDAWIZARD" val="item_9c23ea24-59cc-4cd2-8c0f-6730fa26180e_Topic"/>
  <p:tag name="EE4P_AGENDAWIZARD_CONTENT" val="/Outside Organization Distribution Analysis"/>
  <p:tag name="EE4P_AGENDAWIZARD_PROPERTIES" val="111.5227/348.3184/281.8187/30.6474"/>
</p:tagLst>
</file>

<file path=ppt/tags/tag226.xml><?xml version="1.0" encoding="utf-8"?>
<p:tagLst xmlns:a="http://schemas.openxmlformats.org/drawingml/2006/main" xmlns:r="http://schemas.openxmlformats.org/officeDocument/2006/relationships" xmlns:p="http://schemas.openxmlformats.org/presentationml/2006/main">
  <p:tag name="EE4P_AGENDAWIZARD" val="item_68faca4a-555e-4ef0-94fc-d909e90f83d8_Topic"/>
  <p:tag name="EE4P_AGENDAWIZARD_CONTENT" val="/Investigator Distribution Analysis"/>
  <p:tag name="EE4P_AGENDAWIZARD_PROPERTIES" val="111.5227/277.2956/281.8187/30.6474"/>
</p:tagLst>
</file>

<file path=ppt/tags/tag227.xml><?xml version="1.0" encoding="utf-8"?>
<p:tagLst xmlns:a="http://schemas.openxmlformats.org/drawingml/2006/main" xmlns:r="http://schemas.openxmlformats.org/officeDocument/2006/relationships" xmlns:p="http://schemas.openxmlformats.org/presentationml/2006/main">
  <p:tag name="EE4P_AGENDAWIZARD" val="item_365ca380-b8f1-4f7b-a041-261b88fcbd3a_Topic"/>
  <p:tag name="EE4P_AGENDAWIZARD_CONTENT" val="/Project Distribution Analysis"/>
  <p:tag name="EE4P_AGENDAWIZARD_PROPERTIES" val="111.5227/241.7842/281.8187/30.6474"/>
</p:tagLst>
</file>

<file path=ppt/tags/tag228.xml><?xml version="1.0" encoding="utf-8"?>
<p:tagLst xmlns:a="http://schemas.openxmlformats.org/drawingml/2006/main" xmlns:r="http://schemas.openxmlformats.org/officeDocument/2006/relationships" xmlns:p="http://schemas.openxmlformats.org/presentationml/2006/main">
  <p:tag name="EE4P_AGENDAWIZARD" val="item_73bda241-3b46-49ca-aa7b-03a49a8c0fd7_Topic"/>
  <p:tag name="EE4P_AGENDAWIZARD_CONTENT" val="/Medical Center Distribution Analysis"/>
  <p:tag name="EE4P_AGENDAWIZARD_PROPERTIES" val="111.5227/312.807/281.8187/30.6474"/>
</p:tagLst>
</file>

<file path=ppt/tags/tag229.xml><?xml version="1.0" encoding="utf-8"?>
<p:tagLst xmlns:a="http://schemas.openxmlformats.org/drawingml/2006/main" xmlns:r="http://schemas.openxmlformats.org/officeDocument/2006/relationships" xmlns:p="http://schemas.openxmlformats.org/presentationml/2006/main">
  <p:tag name="EE4P_AGENDAWIZARD" val="item_9c23ea24-59cc-4cd2-8c0f-6730fa26180e_ItemNo"/>
  <p:tag name="EE4P_AGENDAWIZARD_CONTENT" val="/2.5"/>
  <p:tag name="EE4P_AGENDAWIZARD_PROPERTIES" val="76.01134/348.3184/30.6474/30.6474"/>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EE4P_AGENDAWIZARD" val="item_73bda241-3b46-49ca-aa7b-03a49a8c0fd7_Topic"/>
  <p:tag name="EE4P_AGENDAWIZARD_CONTENT" val="/Medical Center Distribution Analysis"/>
  <p:tag name="EE4P_AGENDAWIZARD_PROPERTIES" val="111.5227/312.807/281.8187/30.6474"/>
</p:tagLst>
</file>

<file path=ppt/tags/tag231.xml><?xml version="1.0" encoding="utf-8"?>
<p:tagLst xmlns:a="http://schemas.openxmlformats.org/drawingml/2006/main" xmlns:r="http://schemas.openxmlformats.org/officeDocument/2006/relationships" xmlns:p="http://schemas.openxmlformats.org/presentationml/2006/main">
  <p:tag name="EE4P_AGENDAWIZARD" val="item_9c23ea24-59cc-4cd2-8c0f-6730fa26180e_ItemNo"/>
  <p:tag name="EE4P_AGENDAWIZARD_CONTENT" val="/2.5"/>
  <p:tag name="EE4P_AGENDAWIZARD_PROPERTIES" val="76.01134/348.3184/30.6474/30.6474"/>
</p:tagLst>
</file>

<file path=ppt/tags/tag232.xml><?xml version="1.0" encoding="utf-8"?>
<p:tagLst xmlns:a="http://schemas.openxmlformats.org/drawingml/2006/main" xmlns:r="http://schemas.openxmlformats.org/officeDocument/2006/relationships" xmlns:p="http://schemas.openxmlformats.org/presentationml/2006/main">
  <p:tag name="EE4P_AGENDAWIZARD" val="item_73bda241-3b46-49ca-aa7b-03a49a8c0fd7_Topic"/>
  <p:tag name="EE4P_AGENDAWIZARD_CONTENT" val="/Medical Center Distribution Analysis"/>
  <p:tag name="EE4P_AGENDAWIZARD_PROPERTIES" val="111.5227/312.807/281.8187/30.6474"/>
</p:tagLst>
</file>

<file path=ppt/tags/tag233.xml><?xml version="1.0" encoding="utf-8"?>
<p:tagLst xmlns:a="http://schemas.openxmlformats.org/drawingml/2006/main" xmlns:r="http://schemas.openxmlformats.org/officeDocument/2006/relationships" xmlns:p="http://schemas.openxmlformats.org/presentationml/2006/main">
  <p:tag name="EE4P_STRETCH" val="2"/>
</p:tagLst>
</file>

<file path=ppt/tags/tag234.xml><?xml version="1.0" encoding="utf-8"?>
<p:tagLst xmlns:a="http://schemas.openxmlformats.org/drawingml/2006/main" xmlns:r="http://schemas.openxmlformats.org/officeDocument/2006/relationships" xmlns:p="http://schemas.openxmlformats.org/presentationml/2006/main">
  <p:tag name="EE4P_AGENDAWIZARD" val="item__Responsible"/>
  <p:tag name="EE4P_AGENDAWIZARD_PROPERTIES" val="519.0925/135.25/0.00511811/31.50472"/>
</p:tagLst>
</file>

<file path=ppt/tags/tag235.xml><?xml version="1.0" encoding="utf-8"?>
<p:tagLst xmlns:a="http://schemas.openxmlformats.org/drawingml/2006/main" xmlns:r="http://schemas.openxmlformats.org/officeDocument/2006/relationships" xmlns:p="http://schemas.openxmlformats.org/presentationml/2006/main">
  <p:tag name="EE4P_AGENDAWIZARD" val="item__Responsible"/>
  <p:tag name="EE4P_AGENDAWIZARD_PROPERTIES" val="519.0925/135.25/0.00511811/31.50472"/>
</p:tagLst>
</file>

<file path=ppt/tags/tag236.xml><?xml version="1.0" encoding="utf-8"?>
<p:tagLst xmlns:a="http://schemas.openxmlformats.org/drawingml/2006/main" xmlns:r="http://schemas.openxmlformats.org/officeDocument/2006/relationships" xmlns:p="http://schemas.openxmlformats.org/presentationml/2006/main">
  <p:tag name="EE4P_TEMPLATESTYLE" val="18"/>
</p:tagLst>
</file>

<file path=ppt/tags/tag237.xml><?xml version="1.0" encoding="utf-8"?>
<p:tagLst xmlns:a="http://schemas.openxmlformats.org/drawingml/2006/main" xmlns:r="http://schemas.openxmlformats.org/officeDocument/2006/relationships" xmlns:p="http://schemas.openxmlformats.org/presentationml/2006/main">
  <p:tag name="EE4P_STRETCH" val="2"/>
</p:tagLst>
</file>

<file path=ppt/tags/tag238.xml><?xml version="1.0" encoding="utf-8"?>
<p:tagLst xmlns:a="http://schemas.openxmlformats.org/drawingml/2006/main" xmlns:r="http://schemas.openxmlformats.org/officeDocument/2006/relationships" xmlns:p="http://schemas.openxmlformats.org/presentationml/2006/main">
  <p:tag name="EE4P_AGENDAWIZARD" val="item__Responsible"/>
  <p:tag name="EE4P_AGENDAWIZARD_PROPERTIES" val="519.0925/135.25/0.00511811/31.50472"/>
</p:tagLst>
</file>

<file path=ppt/tags/tag239.xml><?xml version="1.0" encoding="utf-8"?>
<p:tagLst xmlns:a="http://schemas.openxmlformats.org/drawingml/2006/main" xmlns:r="http://schemas.openxmlformats.org/officeDocument/2006/relationships" xmlns:p="http://schemas.openxmlformats.org/presentationml/2006/main">
  <p:tag name="EE4P_AGENDAWIZARD" val="item__Responsible"/>
  <p:tag name="EE4P_AGENDAWIZARD_PROPERTIES" val="519.0925/135.25/0.00511811/31.50472"/>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nYMjBbp9Sd6pUZuugKbxDg"/>
</p:tagLst>
</file>

<file path=ppt/tags/tag240.xml><?xml version="1.0" encoding="utf-8"?>
<p:tagLst xmlns:a="http://schemas.openxmlformats.org/drawingml/2006/main" xmlns:r="http://schemas.openxmlformats.org/officeDocument/2006/relationships" xmlns:p="http://schemas.openxmlformats.org/presentationml/2006/main">
  <p:tag name="EE4P_TEMPLATESTYLE" val="18"/>
</p:tagLst>
</file>

<file path=ppt/tags/tag241.xml><?xml version="1.0" encoding="utf-8"?>
<p:tagLst xmlns:a="http://schemas.openxmlformats.org/drawingml/2006/main" xmlns:r="http://schemas.openxmlformats.org/officeDocument/2006/relationships" xmlns:p="http://schemas.openxmlformats.org/presentationml/2006/main">
  <p:tag name="EE4P_STRETCH" val="2"/>
</p:tagLst>
</file>

<file path=ppt/tags/tag242.xml><?xml version="1.0" encoding="utf-8"?>
<p:tagLst xmlns:a="http://schemas.openxmlformats.org/drawingml/2006/main" xmlns:r="http://schemas.openxmlformats.org/officeDocument/2006/relationships" xmlns:p="http://schemas.openxmlformats.org/presentationml/2006/main">
  <p:tag name="EE4P_AGENDAWIZARD" val="item__Responsible"/>
  <p:tag name="EE4P_AGENDAWIZARD_PROPERTIES" val="519.0925/135.25/0.00511811/31.50472"/>
</p:tagLst>
</file>

<file path=ppt/tags/tag243.xml><?xml version="1.0" encoding="utf-8"?>
<p:tagLst xmlns:a="http://schemas.openxmlformats.org/drawingml/2006/main" xmlns:r="http://schemas.openxmlformats.org/officeDocument/2006/relationships" xmlns:p="http://schemas.openxmlformats.org/presentationml/2006/main">
  <p:tag name="EE4P_AGENDAWIZARD" val="item__Responsible"/>
  <p:tag name="EE4P_AGENDAWIZARD_PROPERTIES" val="519.0925/135.25/0.00511811/31.50472"/>
</p:tagLst>
</file>

<file path=ppt/tags/tag244.xml><?xml version="1.0" encoding="utf-8"?>
<p:tagLst xmlns:a="http://schemas.openxmlformats.org/drawingml/2006/main" xmlns:r="http://schemas.openxmlformats.org/officeDocument/2006/relationships" xmlns:p="http://schemas.openxmlformats.org/presentationml/2006/main">
  <p:tag name="EE4P_TEMPLATESTYLE" val="18"/>
</p:tagLst>
</file>

<file path=ppt/tags/tag245.xml><?xml version="1.0" encoding="utf-8"?>
<p:tagLst xmlns:a="http://schemas.openxmlformats.org/drawingml/2006/main" xmlns:r="http://schemas.openxmlformats.org/officeDocument/2006/relationships" xmlns:p="http://schemas.openxmlformats.org/presentationml/2006/main">
  <p:tag name="EE4P_SLIDEID" val="7da6640a-acb8-4d5d-957f-ab6eef13c412"/>
</p:tagLst>
</file>

<file path=ppt/tags/tag246.xml><?xml version="1.0" encoding="utf-8"?>
<p:tagLst xmlns:a="http://schemas.openxmlformats.org/drawingml/2006/main" xmlns:r="http://schemas.openxmlformats.org/officeDocument/2006/relationships" xmlns:p="http://schemas.openxmlformats.org/presentationml/2006/main">
  <p:tag name="EE4P_AGENDAWIZARD" val="item_365ca380-b8f1-4f7b-a041-261b88fcbd3a_Element"/>
</p:tagLst>
</file>

<file path=ppt/tags/tag247.xml><?xml version="1.0" encoding="utf-8"?>
<p:tagLst xmlns:a="http://schemas.openxmlformats.org/drawingml/2006/main" xmlns:r="http://schemas.openxmlformats.org/officeDocument/2006/relationships" xmlns:p="http://schemas.openxmlformats.org/presentationml/2006/main">
  <p:tag name="EE4P_AGENDAWIZARD" val="item_56a35492-bc0d-43dd-9e15-3c56397fc552_Topic"/>
  <p:tag name="EE4P_AGENDAWIZARD_CONTENT" val="/Appendix"/>
  <p:tag name="EE4P_AGENDAWIZARD_PROPERTIES" val="76.01134/454.8526/317.33/30.64748"/>
</p:tagLst>
</file>

<file path=ppt/tags/tag248.xml><?xml version="1.0" encoding="utf-8"?>
<p:tagLst xmlns:a="http://schemas.openxmlformats.org/drawingml/2006/main" xmlns:r="http://schemas.openxmlformats.org/officeDocument/2006/relationships" xmlns:p="http://schemas.openxmlformats.org/presentationml/2006/main">
  <p:tag name="EE4P_AGENDAWIZARD" val="item_56a35492-bc0d-43dd-9e15-3c56397fc552_ItemNo"/>
  <p:tag name="EE4P_AGENDAWIZARD_CONTENT" val="/5"/>
  <p:tag name="EE4P_AGENDAWIZARD_PROPERTIES" val="40.49992/454.8526/30.6474/30.64748"/>
</p:tagLst>
</file>

<file path=ppt/tags/tag249.xml><?xml version="1.0" encoding="utf-8"?>
<p:tagLst xmlns:a="http://schemas.openxmlformats.org/drawingml/2006/main" xmlns:r="http://schemas.openxmlformats.org/officeDocument/2006/relationships" xmlns:p="http://schemas.openxmlformats.org/presentationml/2006/main">
  <p:tag name="EE4P_AGENDAWIZARD" val="item_978feddf-c7f5-46c6-a9c3-4ac17f28318d_Topic"/>
  <p:tag name="EE4P_AGENDAWIZARD_CONTENT" val="/Methods"/>
  <p:tag name="EE4P_AGENDAWIZARD_PROPERTIES" val="76.01134/383.8298/317.33/30.6474"/>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EE4P_AGENDAWIZARD" val="item_978feddf-c7f5-46c6-a9c3-4ac17f28318d_ItemNo"/>
  <p:tag name="EE4P_AGENDAWIZARD_CONTENT" val="/3"/>
  <p:tag name="EE4P_AGENDAWIZARD_PROPERTIES" val="40.49992/383.8298/30.6474/30.6474"/>
</p:tagLst>
</file>

<file path=ppt/tags/tag251.xml><?xml version="1.0" encoding="utf-8"?>
<p:tagLst xmlns:a="http://schemas.openxmlformats.org/drawingml/2006/main" xmlns:r="http://schemas.openxmlformats.org/officeDocument/2006/relationships" xmlns:p="http://schemas.openxmlformats.org/presentationml/2006/main">
  <p:tag name="EE4P_AGENDAWIZARD" val="item_9c23ea24-59cc-4cd2-8c0f-6730fa26180e_ItemNo"/>
  <p:tag name="EE4P_AGENDAWIZARD_CONTENT" val="/2.5"/>
  <p:tag name="EE4P_AGENDAWIZARD_PROPERTIES" val="76.01134/348.3184/30.6474/30.6474"/>
</p:tagLst>
</file>

<file path=ppt/tags/tag252.xml><?xml version="1.0" encoding="utf-8"?>
<p:tagLst xmlns:a="http://schemas.openxmlformats.org/drawingml/2006/main" xmlns:r="http://schemas.openxmlformats.org/officeDocument/2006/relationships" xmlns:p="http://schemas.openxmlformats.org/presentationml/2006/main">
  <p:tag name="EE4P_AGENDAWIZARD" val="item_73bda241-3b46-49ca-aa7b-03a49a8c0fd7_ItemNo"/>
  <p:tag name="EE4P_AGENDAWIZARD_CONTENT" val="/2.4"/>
  <p:tag name="EE4P_AGENDAWIZARD_PROPERTIES" val="76.01134/312.807/30.6474/30.6474"/>
</p:tagLst>
</file>

<file path=ppt/tags/tag253.xml><?xml version="1.0" encoding="utf-8"?>
<p:tagLst xmlns:a="http://schemas.openxmlformats.org/drawingml/2006/main" xmlns:r="http://schemas.openxmlformats.org/officeDocument/2006/relationships" xmlns:p="http://schemas.openxmlformats.org/presentationml/2006/main">
  <p:tag name="EE4P_AGENDAWIZARD" val="item_68faca4a-555e-4ef0-94fc-d909e90f83d8_ItemNo"/>
  <p:tag name="EE4P_AGENDAWIZARD_CONTENT" val="/2.3"/>
  <p:tag name="EE4P_AGENDAWIZARD_PROPERTIES" val="76.01134/277.2956/30.6474/30.6474"/>
</p:tagLst>
</file>

<file path=ppt/tags/tag254.xml><?xml version="1.0" encoding="utf-8"?>
<p:tagLst xmlns:a="http://schemas.openxmlformats.org/drawingml/2006/main" xmlns:r="http://schemas.openxmlformats.org/officeDocument/2006/relationships" xmlns:p="http://schemas.openxmlformats.org/presentationml/2006/main">
  <p:tag name="EE4P_AGENDAWIZARD" val="item_365ca380-b8f1-4f7b-a041-261b88fcbd3a_ItemNo"/>
  <p:tag name="EE4P_AGENDAWIZARD_CONTENT" val="/2.2"/>
  <p:tag name="EE4P_AGENDAWIZARD_PROPERTIES" val="76.01134/241.7842/30.6474/30.6474"/>
</p:tagLst>
</file>

<file path=ppt/tags/tag255.xml><?xml version="1.0" encoding="utf-8"?>
<p:tagLst xmlns:a="http://schemas.openxmlformats.org/drawingml/2006/main" xmlns:r="http://schemas.openxmlformats.org/officeDocument/2006/relationships" xmlns:p="http://schemas.openxmlformats.org/presentationml/2006/main">
  <p:tag name="EE4P_AGENDAWIZARD" val="item_5413ac57-e13a-43c3-aa0f-a40f8c18551a_Topic"/>
  <p:tag name="EE4P_AGENDAWIZARD_CONTENT" val="/Introduction"/>
  <p:tag name="EE4P_AGENDAWIZARD_PROPERTIES" val="111.5227/206.2728/281.8187/30.64748"/>
</p:tagLst>
</file>

<file path=ppt/tags/tag256.xml><?xml version="1.0" encoding="utf-8"?>
<p:tagLst xmlns:a="http://schemas.openxmlformats.org/drawingml/2006/main" xmlns:r="http://schemas.openxmlformats.org/officeDocument/2006/relationships" xmlns:p="http://schemas.openxmlformats.org/presentationml/2006/main">
  <p:tag name="EE4P_AGENDAWIZARD" val="item_5413ac57-e13a-43c3-aa0f-a40f8c18551a_ItemNo"/>
  <p:tag name="EE4P_AGENDAWIZARD_CONTENT" val="/2.1"/>
  <p:tag name="EE4P_AGENDAWIZARD_PROPERTIES" val="76.01134/206.2728/30.6474/30.64748"/>
</p:tagLst>
</file>

<file path=ppt/tags/tag257.xml><?xml version="1.0" encoding="utf-8"?>
<p:tagLst xmlns:a="http://schemas.openxmlformats.org/drawingml/2006/main" xmlns:r="http://schemas.openxmlformats.org/officeDocument/2006/relationships" xmlns:p="http://schemas.openxmlformats.org/presentationml/2006/main">
  <p:tag name="EE4P_AGENDAWIZARD" val="item_7da6640a-acb8-4d5d-957f-ab6eef13c412_Topic"/>
  <p:tag name="EE4P_AGENDAWIZARD_CONTENT" val="/Key Findings"/>
  <p:tag name="EE4P_AGENDAWIZARD_PROPERTIES" val="76.01134/170.7614/317.33/30.6474"/>
</p:tagLst>
</file>

<file path=ppt/tags/tag258.xml><?xml version="1.0" encoding="utf-8"?>
<p:tagLst xmlns:a="http://schemas.openxmlformats.org/drawingml/2006/main" xmlns:r="http://schemas.openxmlformats.org/officeDocument/2006/relationships" xmlns:p="http://schemas.openxmlformats.org/presentationml/2006/main">
  <p:tag name="EE4P_AGENDAWIZARD" val="item_7da6640a-acb8-4d5d-957f-ab6eef13c412_ItemNo"/>
  <p:tag name="EE4P_AGENDAWIZARD_CONTENT" val="/2"/>
  <p:tag name="EE4P_AGENDAWIZARD_PROPERTIES" val="40.49992/170.7614/30.6474/30.6474"/>
</p:tagLst>
</file>

<file path=ppt/tags/tag259.xml><?xml version="1.0" encoding="utf-8"?>
<p:tagLst xmlns:a="http://schemas.openxmlformats.org/drawingml/2006/main" xmlns:r="http://schemas.openxmlformats.org/officeDocument/2006/relationships" xmlns:p="http://schemas.openxmlformats.org/presentationml/2006/main">
  <p:tag name="EE4P_AGENDAWIZARD" val="item_cd632e23-08cc-4d20-a089-9375863ec033_Topic"/>
  <p:tag name="EE4P_AGENDAWIZARD_CONTENT" val="/Executive Summary"/>
  <p:tag name="EE4P_AGENDAWIZARD_PROPERTIES" val="76.01134/135.25/317.33/30.64748"/>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8oy_sTiERT6WcP7vIq.NtQ"/>
</p:tagLst>
</file>

<file path=ppt/tags/tag260.xml><?xml version="1.0" encoding="utf-8"?>
<p:tagLst xmlns:a="http://schemas.openxmlformats.org/drawingml/2006/main" xmlns:r="http://schemas.openxmlformats.org/officeDocument/2006/relationships" xmlns:p="http://schemas.openxmlformats.org/presentationml/2006/main">
  <p:tag name="EE4P_AGENDAWIZARD" val="item_cd632e23-08cc-4d20-a089-9375863ec033_ItemNo"/>
  <p:tag name="EE4P_AGENDAWIZARD_CONTENT" val="/1"/>
  <p:tag name="EE4P_AGENDAWIZARD_PROPERTIES" val="40.49992/135.25/30.6474/30.64748"/>
</p:tagLst>
</file>

<file path=ppt/tags/tag261.xml><?xml version="1.0" encoding="utf-8"?>
<p:tagLst xmlns:a="http://schemas.openxmlformats.org/drawingml/2006/main" xmlns:r="http://schemas.openxmlformats.org/officeDocument/2006/relationships" xmlns:p="http://schemas.openxmlformats.org/presentationml/2006/main">
  <p:tag name="EE4P_AGENDAWIZARD" val="title"/>
</p:tagLst>
</file>

<file path=ppt/tags/tag262.xml><?xml version="1.0" encoding="utf-8"?>
<p:tagLst xmlns:a="http://schemas.openxmlformats.org/drawingml/2006/main" xmlns:r="http://schemas.openxmlformats.org/officeDocument/2006/relationships" xmlns:p="http://schemas.openxmlformats.org/presentationml/2006/main">
  <p:tag name="EE4P_AGENDAWIZARD" val="item_9c23ea24-59cc-4cd2-8c0f-6730fa26180e_Topic"/>
  <p:tag name="EE4P_AGENDAWIZARD_CONTENT" val="/Outside Organization Distribution Analysis"/>
  <p:tag name="EE4P_AGENDAWIZARD_PROPERTIES" val="111.5227/348.3184/281.8187/30.6474"/>
</p:tagLst>
</file>

<file path=ppt/tags/tag263.xml><?xml version="1.0" encoding="utf-8"?>
<p:tagLst xmlns:a="http://schemas.openxmlformats.org/drawingml/2006/main" xmlns:r="http://schemas.openxmlformats.org/officeDocument/2006/relationships" xmlns:p="http://schemas.openxmlformats.org/presentationml/2006/main">
  <p:tag name="EE4P_AGENDAWIZARD" val="item_68faca4a-555e-4ef0-94fc-d909e90f83d8_Topic"/>
  <p:tag name="EE4P_AGENDAWIZARD_CONTENT" val="/Investigator Distribution Analysis"/>
  <p:tag name="EE4P_AGENDAWIZARD_PROPERTIES" val="111.5227/277.2956/281.8187/30.6474"/>
</p:tagLst>
</file>

<file path=ppt/tags/tag264.xml><?xml version="1.0" encoding="utf-8"?>
<p:tagLst xmlns:a="http://schemas.openxmlformats.org/drawingml/2006/main" xmlns:r="http://schemas.openxmlformats.org/officeDocument/2006/relationships" xmlns:p="http://schemas.openxmlformats.org/presentationml/2006/main">
  <p:tag name="EE4P_AGENDAWIZARD" val="item_365ca380-b8f1-4f7b-a041-261b88fcbd3a_Topic"/>
  <p:tag name="EE4P_AGENDAWIZARD_CONTENT" val="/Project Distribution Analysis"/>
  <p:tag name="EE4P_AGENDAWIZARD_PROPERTIES" val="111.5227/241.7842/281.8187/30.6474"/>
</p:tagLst>
</file>

<file path=ppt/tags/tag265.xml><?xml version="1.0" encoding="utf-8"?>
<p:tagLst xmlns:a="http://schemas.openxmlformats.org/drawingml/2006/main" xmlns:r="http://schemas.openxmlformats.org/officeDocument/2006/relationships" xmlns:p="http://schemas.openxmlformats.org/presentationml/2006/main">
  <p:tag name="EE4P_AGENDAWIZARD" val="item_73bda241-3b46-49ca-aa7b-03a49a8c0fd7_Topic"/>
  <p:tag name="EE4P_AGENDAWIZARD_CONTENT" val="/Medical Center Distribution Analysis"/>
  <p:tag name="EE4P_AGENDAWIZARD_PROPERTIES" val="111.5227/312.807/281.8187/30.6474"/>
</p:tagLst>
</file>

<file path=ppt/tags/tag266.xml><?xml version="1.0" encoding="utf-8"?>
<p:tagLst xmlns:a="http://schemas.openxmlformats.org/drawingml/2006/main" xmlns:r="http://schemas.openxmlformats.org/officeDocument/2006/relationships" xmlns:p="http://schemas.openxmlformats.org/presentationml/2006/main">
  <p:tag name="EE4P_AGENDAWIZARD" val="item_9c23ea24-59cc-4cd2-8c0f-6730fa26180e_ItemNo"/>
  <p:tag name="EE4P_AGENDAWIZARD_CONTENT" val="/2.5"/>
  <p:tag name="EE4P_AGENDAWIZARD_PROPERTIES" val="76.01134/348.3184/30.6474/30.6474"/>
</p:tagLst>
</file>

<file path=ppt/tags/tag267.xml><?xml version="1.0" encoding="utf-8"?>
<p:tagLst xmlns:a="http://schemas.openxmlformats.org/drawingml/2006/main" xmlns:r="http://schemas.openxmlformats.org/officeDocument/2006/relationships" xmlns:p="http://schemas.openxmlformats.org/presentationml/2006/main">
  <p:tag name="EE4P_AGENDAWIZARD" val="item_73bda241-3b46-49ca-aa7b-03a49a8c0fd7_Topic"/>
  <p:tag name="EE4P_AGENDAWIZARD_CONTENT" val="/Medical Center Distribution Analysis"/>
  <p:tag name="EE4P_AGENDAWIZARD_PROPERTIES" val="111.5227/312.807/281.8187/30.6474"/>
</p:tagLst>
</file>

<file path=ppt/tags/tag268.xml><?xml version="1.0" encoding="utf-8"?>
<p:tagLst xmlns:a="http://schemas.openxmlformats.org/drawingml/2006/main" xmlns:r="http://schemas.openxmlformats.org/officeDocument/2006/relationships" xmlns:p="http://schemas.openxmlformats.org/presentationml/2006/main">
  <p:tag name="EE4P_AGENDAWIZARD" val="item_9c23ea24-59cc-4cd2-8c0f-6730fa26180e_ItemNo"/>
  <p:tag name="EE4P_AGENDAWIZARD_CONTENT" val="/2.5"/>
  <p:tag name="EE4P_AGENDAWIZARD_PROPERTIES" val="76.01134/348.3184/30.6474/30.6474"/>
</p:tagLst>
</file>

<file path=ppt/tags/tag269.xml><?xml version="1.0" encoding="utf-8"?>
<p:tagLst xmlns:a="http://schemas.openxmlformats.org/drawingml/2006/main" xmlns:r="http://schemas.openxmlformats.org/officeDocument/2006/relationships" xmlns:p="http://schemas.openxmlformats.org/presentationml/2006/main">
  <p:tag name="EE4P_AGENDAWIZARD" val="item_73bda241-3b46-49ca-aa7b-03a49a8c0fd7_Topic"/>
  <p:tag name="EE4P_AGENDAWIZARD_CONTENT" val="/Medical Center Distribution Analysis"/>
  <p:tag name="EE4P_AGENDAWIZARD_PROPERTIES" val="111.5227/312.807/281.8187/30.6474"/>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0.xml><?xml version="1.0" encoding="utf-8"?>
<p:tagLst xmlns:a="http://schemas.openxmlformats.org/drawingml/2006/main" xmlns:r="http://schemas.openxmlformats.org/officeDocument/2006/relationships" xmlns:p="http://schemas.openxmlformats.org/presentationml/2006/main">
  <p:tag name="EE4P_STRETCH" val="2"/>
</p:tagLst>
</file>

<file path=ppt/tags/tag271.xml><?xml version="1.0" encoding="utf-8"?>
<p:tagLst xmlns:a="http://schemas.openxmlformats.org/drawingml/2006/main" xmlns:r="http://schemas.openxmlformats.org/officeDocument/2006/relationships" xmlns:p="http://schemas.openxmlformats.org/presentationml/2006/main">
  <p:tag name="EE4P_AGENDAWIZARD" val="item__Responsible"/>
  <p:tag name="EE4P_AGENDAWIZARD_PROPERTIES" val="519.0925/135.25/0.00511811/31.50472"/>
</p:tagLst>
</file>

<file path=ppt/tags/tag272.xml><?xml version="1.0" encoding="utf-8"?>
<p:tagLst xmlns:a="http://schemas.openxmlformats.org/drawingml/2006/main" xmlns:r="http://schemas.openxmlformats.org/officeDocument/2006/relationships" xmlns:p="http://schemas.openxmlformats.org/presentationml/2006/main">
  <p:tag name="EE4P_AGENDAWIZARD" val="item__Responsible"/>
  <p:tag name="EE4P_AGENDAWIZARD_PROPERTIES" val="519.0925/135.25/0.00511811/31.50472"/>
</p:tagLst>
</file>

<file path=ppt/tags/tag273.xml><?xml version="1.0" encoding="utf-8"?>
<p:tagLst xmlns:a="http://schemas.openxmlformats.org/drawingml/2006/main" xmlns:r="http://schemas.openxmlformats.org/officeDocument/2006/relationships" xmlns:p="http://schemas.openxmlformats.org/presentationml/2006/main">
  <p:tag name="EE4P_TEMPLATESTYLE" val="18"/>
</p:tagLst>
</file>

<file path=ppt/tags/tag274.xml><?xml version="1.0" encoding="utf-8"?>
<p:tagLst xmlns:a="http://schemas.openxmlformats.org/drawingml/2006/main" xmlns:r="http://schemas.openxmlformats.org/officeDocument/2006/relationships" xmlns:p="http://schemas.openxmlformats.org/presentationml/2006/main">
  <p:tag name="EE4P_SLIDEID" val="7da6640a-acb8-4d5d-957f-ab6eef13c412"/>
</p:tagLst>
</file>

<file path=ppt/tags/tag275.xml><?xml version="1.0" encoding="utf-8"?>
<p:tagLst xmlns:a="http://schemas.openxmlformats.org/drawingml/2006/main" xmlns:r="http://schemas.openxmlformats.org/officeDocument/2006/relationships" xmlns:p="http://schemas.openxmlformats.org/presentationml/2006/main">
  <p:tag name="EE4P_AGENDAWIZARD" val="item_365ca380-b8f1-4f7b-a041-261b88fcbd3a_Element"/>
</p:tagLst>
</file>

<file path=ppt/tags/tag276.xml><?xml version="1.0" encoding="utf-8"?>
<p:tagLst xmlns:a="http://schemas.openxmlformats.org/drawingml/2006/main" xmlns:r="http://schemas.openxmlformats.org/officeDocument/2006/relationships" xmlns:p="http://schemas.openxmlformats.org/presentationml/2006/main">
  <p:tag name="EE4P_AGENDAWIZARD" val="item_56a35492-bc0d-43dd-9e15-3c56397fc552_Topic"/>
  <p:tag name="EE4P_AGENDAWIZARD_CONTENT" val="/Appendix"/>
  <p:tag name="EE4P_AGENDAWIZARD_PROPERTIES" val="76.01134/454.8526/317.33/30.64748"/>
</p:tagLst>
</file>

<file path=ppt/tags/tag277.xml><?xml version="1.0" encoding="utf-8"?>
<p:tagLst xmlns:a="http://schemas.openxmlformats.org/drawingml/2006/main" xmlns:r="http://schemas.openxmlformats.org/officeDocument/2006/relationships" xmlns:p="http://schemas.openxmlformats.org/presentationml/2006/main">
  <p:tag name="EE4P_AGENDAWIZARD" val="item_56a35492-bc0d-43dd-9e15-3c56397fc552_ItemNo"/>
  <p:tag name="EE4P_AGENDAWIZARD_CONTENT" val="/5"/>
  <p:tag name="EE4P_AGENDAWIZARD_PROPERTIES" val="40.49992/454.8526/30.6474/30.64748"/>
</p:tagLst>
</file>

<file path=ppt/tags/tag278.xml><?xml version="1.0" encoding="utf-8"?>
<p:tagLst xmlns:a="http://schemas.openxmlformats.org/drawingml/2006/main" xmlns:r="http://schemas.openxmlformats.org/officeDocument/2006/relationships" xmlns:p="http://schemas.openxmlformats.org/presentationml/2006/main">
  <p:tag name="EE4P_AGENDAWIZARD" val="item_978feddf-c7f5-46c6-a9c3-4ac17f28318d_Topic"/>
  <p:tag name="EE4P_AGENDAWIZARD_CONTENT" val="/Methods"/>
  <p:tag name="EE4P_AGENDAWIZARD_PROPERTIES" val="76.01134/383.8298/317.33/30.6474"/>
</p:tagLst>
</file>

<file path=ppt/tags/tag279.xml><?xml version="1.0" encoding="utf-8"?>
<p:tagLst xmlns:a="http://schemas.openxmlformats.org/drawingml/2006/main" xmlns:r="http://schemas.openxmlformats.org/officeDocument/2006/relationships" xmlns:p="http://schemas.openxmlformats.org/presentationml/2006/main">
  <p:tag name="EE4P_AGENDAWIZARD" val="item_978feddf-c7f5-46c6-a9c3-4ac17f28318d_ItemNo"/>
  <p:tag name="EE4P_AGENDAWIZARD_CONTENT" val="/3"/>
  <p:tag name="EE4P_AGENDAWIZARD_PROPERTIES" val="40.49992/383.8298/30.6474/30.6474"/>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ayUCBrekQ0aSW7K03U_B5g"/>
</p:tagLst>
</file>

<file path=ppt/tags/tag280.xml><?xml version="1.0" encoding="utf-8"?>
<p:tagLst xmlns:a="http://schemas.openxmlformats.org/drawingml/2006/main" xmlns:r="http://schemas.openxmlformats.org/officeDocument/2006/relationships" xmlns:p="http://schemas.openxmlformats.org/presentationml/2006/main">
  <p:tag name="EE4P_AGENDAWIZARD" val="item_9c23ea24-59cc-4cd2-8c0f-6730fa26180e_ItemNo"/>
  <p:tag name="EE4P_AGENDAWIZARD_CONTENT" val="/2.5"/>
  <p:tag name="EE4P_AGENDAWIZARD_PROPERTIES" val="76.01134/348.3184/30.6474/30.6474"/>
</p:tagLst>
</file>

<file path=ppt/tags/tag281.xml><?xml version="1.0" encoding="utf-8"?>
<p:tagLst xmlns:a="http://schemas.openxmlformats.org/drawingml/2006/main" xmlns:r="http://schemas.openxmlformats.org/officeDocument/2006/relationships" xmlns:p="http://schemas.openxmlformats.org/presentationml/2006/main">
  <p:tag name="EE4P_AGENDAWIZARD" val="item_73bda241-3b46-49ca-aa7b-03a49a8c0fd7_ItemNo"/>
  <p:tag name="EE4P_AGENDAWIZARD_CONTENT" val="/2.4"/>
  <p:tag name="EE4P_AGENDAWIZARD_PROPERTIES" val="76.01134/312.807/30.6474/30.6474"/>
</p:tagLst>
</file>

<file path=ppt/tags/tag282.xml><?xml version="1.0" encoding="utf-8"?>
<p:tagLst xmlns:a="http://schemas.openxmlformats.org/drawingml/2006/main" xmlns:r="http://schemas.openxmlformats.org/officeDocument/2006/relationships" xmlns:p="http://schemas.openxmlformats.org/presentationml/2006/main">
  <p:tag name="EE4P_AGENDAWIZARD" val="item_68faca4a-555e-4ef0-94fc-d909e90f83d8_ItemNo"/>
  <p:tag name="EE4P_AGENDAWIZARD_CONTENT" val="/2.3"/>
  <p:tag name="EE4P_AGENDAWIZARD_PROPERTIES" val="76.01134/277.2956/30.6474/30.6474"/>
</p:tagLst>
</file>

<file path=ppt/tags/tag283.xml><?xml version="1.0" encoding="utf-8"?>
<p:tagLst xmlns:a="http://schemas.openxmlformats.org/drawingml/2006/main" xmlns:r="http://schemas.openxmlformats.org/officeDocument/2006/relationships" xmlns:p="http://schemas.openxmlformats.org/presentationml/2006/main">
  <p:tag name="EE4P_AGENDAWIZARD" val="item_365ca380-b8f1-4f7b-a041-261b88fcbd3a_ItemNo"/>
  <p:tag name="EE4P_AGENDAWIZARD_CONTENT" val="/2.2"/>
  <p:tag name="EE4P_AGENDAWIZARD_PROPERTIES" val="76.01134/241.7842/30.6474/30.6474"/>
</p:tagLst>
</file>

<file path=ppt/tags/tag284.xml><?xml version="1.0" encoding="utf-8"?>
<p:tagLst xmlns:a="http://schemas.openxmlformats.org/drawingml/2006/main" xmlns:r="http://schemas.openxmlformats.org/officeDocument/2006/relationships" xmlns:p="http://schemas.openxmlformats.org/presentationml/2006/main">
  <p:tag name="EE4P_AGENDAWIZARD" val="item_5413ac57-e13a-43c3-aa0f-a40f8c18551a_Topic"/>
  <p:tag name="EE4P_AGENDAWIZARD_CONTENT" val="/Introduction"/>
  <p:tag name="EE4P_AGENDAWIZARD_PROPERTIES" val="111.5227/206.2728/281.8187/30.64748"/>
</p:tagLst>
</file>

<file path=ppt/tags/tag285.xml><?xml version="1.0" encoding="utf-8"?>
<p:tagLst xmlns:a="http://schemas.openxmlformats.org/drawingml/2006/main" xmlns:r="http://schemas.openxmlformats.org/officeDocument/2006/relationships" xmlns:p="http://schemas.openxmlformats.org/presentationml/2006/main">
  <p:tag name="EE4P_AGENDAWIZARD" val="item_5413ac57-e13a-43c3-aa0f-a40f8c18551a_ItemNo"/>
  <p:tag name="EE4P_AGENDAWIZARD_CONTENT" val="/2.1"/>
  <p:tag name="EE4P_AGENDAWIZARD_PROPERTIES" val="76.01134/206.2728/30.6474/30.64748"/>
</p:tagLst>
</file>

<file path=ppt/tags/tag286.xml><?xml version="1.0" encoding="utf-8"?>
<p:tagLst xmlns:a="http://schemas.openxmlformats.org/drawingml/2006/main" xmlns:r="http://schemas.openxmlformats.org/officeDocument/2006/relationships" xmlns:p="http://schemas.openxmlformats.org/presentationml/2006/main">
  <p:tag name="EE4P_AGENDAWIZARD" val="item_7da6640a-acb8-4d5d-957f-ab6eef13c412_Topic"/>
  <p:tag name="EE4P_AGENDAWIZARD_CONTENT" val="/Key Findings"/>
  <p:tag name="EE4P_AGENDAWIZARD_PROPERTIES" val="76.01134/170.7614/317.33/30.6474"/>
</p:tagLst>
</file>

<file path=ppt/tags/tag287.xml><?xml version="1.0" encoding="utf-8"?>
<p:tagLst xmlns:a="http://schemas.openxmlformats.org/drawingml/2006/main" xmlns:r="http://schemas.openxmlformats.org/officeDocument/2006/relationships" xmlns:p="http://schemas.openxmlformats.org/presentationml/2006/main">
  <p:tag name="EE4P_AGENDAWIZARD" val="item_7da6640a-acb8-4d5d-957f-ab6eef13c412_ItemNo"/>
  <p:tag name="EE4P_AGENDAWIZARD_CONTENT" val="/2"/>
  <p:tag name="EE4P_AGENDAWIZARD_PROPERTIES" val="40.49992/170.7614/30.6474/30.6474"/>
</p:tagLst>
</file>

<file path=ppt/tags/tag288.xml><?xml version="1.0" encoding="utf-8"?>
<p:tagLst xmlns:a="http://schemas.openxmlformats.org/drawingml/2006/main" xmlns:r="http://schemas.openxmlformats.org/officeDocument/2006/relationships" xmlns:p="http://schemas.openxmlformats.org/presentationml/2006/main">
  <p:tag name="EE4P_AGENDAWIZARD" val="item_cd632e23-08cc-4d20-a089-9375863ec033_Topic"/>
  <p:tag name="EE4P_AGENDAWIZARD_CONTENT" val="/Executive Summary"/>
  <p:tag name="EE4P_AGENDAWIZARD_PROPERTIES" val="76.01134/135.25/317.33/30.64748"/>
</p:tagLst>
</file>

<file path=ppt/tags/tag289.xml><?xml version="1.0" encoding="utf-8"?>
<p:tagLst xmlns:a="http://schemas.openxmlformats.org/drawingml/2006/main" xmlns:r="http://schemas.openxmlformats.org/officeDocument/2006/relationships" xmlns:p="http://schemas.openxmlformats.org/presentationml/2006/main">
  <p:tag name="EE4P_AGENDAWIZARD" val="item_cd632e23-08cc-4d20-a089-9375863ec033_ItemNo"/>
  <p:tag name="EE4P_AGENDAWIZARD_CONTENT" val="/1"/>
  <p:tag name="EE4P_AGENDAWIZARD_PROPERTIES" val="40.49992/135.25/30.6474/30.64748"/>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0.xml><?xml version="1.0" encoding="utf-8"?>
<p:tagLst xmlns:a="http://schemas.openxmlformats.org/drawingml/2006/main" xmlns:r="http://schemas.openxmlformats.org/officeDocument/2006/relationships" xmlns:p="http://schemas.openxmlformats.org/presentationml/2006/main">
  <p:tag name="EE4P_AGENDAWIZARD" val="title"/>
</p:tagLst>
</file>

<file path=ppt/tags/tag291.xml><?xml version="1.0" encoding="utf-8"?>
<p:tagLst xmlns:a="http://schemas.openxmlformats.org/drawingml/2006/main" xmlns:r="http://schemas.openxmlformats.org/officeDocument/2006/relationships" xmlns:p="http://schemas.openxmlformats.org/presentationml/2006/main">
  <p:tag name="EE4P_AGENDAWIZARD" val="item_9c23ea24-59cc-4cd2-8c0f-6730fa26180e_Topic"/>
  <p:tag name="EE4P_AGENDAWIZARD_CONTENT" val="/Outside Organization Distribution Analysis"/>
  <p:tag name="EE4P_AGENDAWIZARD_PROPERTIES" val="111.5227/348.3184/281.8187/30.6474"/>
</p:tagLst>
</file>

<file path=ppt/tags/tag292.xml><?xml version="1.0" encoding="utf-8"?>
<p:tagLst xmlns:a="http://schemas.openxmlformats.org/drawingml/2006/main" xmlns:r="http://schemas.openxmlformats.org/officeDocument/2006/relationships" xmlns:p="http://schemas.openxmlformats.org/presentationml/2006/main">
  <p:tag name="EE4P_AGENDAWIZARD" val="item_68faca4a-555e-4ef0-94fc-d909e90f83d8_Topic"/>
  <p:tag name="EE4P_AGENDAWIZARD_CONTENT" val="/Investigator Distribution Analysis"/>
  <p:tag name="EE4P_AGENDAWIZARD_PROPERTIES" val="111.5227/277.2956/281.8187/30.6474"/>
</p:tagLst>
</file>

<file path=ppt/tags/tag293.xml><?xml version="1.0" encoding="utf-8"?>
<p:tagLst xmlns:a="http://schemas.openxmlformats.org/drawingml/2006/main" xmlns:r="http://schemas.openxmlformats.org/officeDocument/2006/relationships" xmlns:p="http://schemas.openxmlformats.org/presentationml/2006/main">
  <p:tag name="EE4P_AGENDAWIZARD" val="item_365ca380-b8f1-4f7b-a041-261b88fcbd3a_Topic"/>
  <p:tag name="EE4P_AGENDAWIZARD_CONTENT" val="/Project Distribution Analysis"/>
  <p:tag name="EE4P_AGENDAWIZARD_PROPERTIES" val="111.5227/241.7842/281.8187/30.6474"/>
</p:tagLst>
</file>

<file path=ppt/tags/tag294.xml><?xml version="1.0" encoding="utf-8"?>
<p:tagLst xmlns:a="http://schemas.openxmlformats.org/drawingml/2006/main" xmlns:r="http://schemas.openxmlformats.org/officeDocument/2006/relationships" xmlns:p="http://schemas.openxmlformats.org/presentationml/2006/main">
  <p:tag name="EE4P_AGENDAWIZARD" val="item_73bda241-3b46-49ca-aa7b-03a49a8c0fd7_Topic"/>
  <p:tag name="EE4P_AGENDAWIZARD_CONTENT" val="/Medical Center Distribution Analysis"/>
  <p:tag name="EE4P_AGENDAWIZARD_PROPERTIES" val="111.5227/312.807/281.8187/30.6474"/>
</p:tagLst>
</file>

<file path=ppt/tags/tag295.xml><?xml version="1.0" encoding="utf-8"?>
<p:tagLst xmlns:a="http://schemas.openxmlformats.org/drawingml/2006/main" xmlns:r="http://schemas.openxmlformats.org/officeDocument/2006/relationships" xmlns:p="http://schemas.openxmlformats.org/presentationml/2006/main">
  <p:tag name="EE4P_AGENDAWIZARD" val="item_9c23ea24-59cc-4cd2-8c0f-6730fa26180e_ItemNo"/>
  <p:tag name="EE4P_AGENDAWIZARD_CONTENT" val="/2.5"/>
  <p:tag name="EE4P_AGENDAWIZARD_PROPERTIES" val="76.01134/348.3184/30.6474/30.6474"/>
</p:tagLst>
</file>

<file path=ppt/tags/tag296.xml><?xml version="1.0" encoding="utf-8"?>
<p:tagLst xmlns:a="http://schemas.openxmlformats.org/drawingml/2006/main" xmlns:r="http://schemas.openxmlformats.org/officeDocument/2006/relationships" xmlns:p="http://schemas.openxmlformats.org/presentationml/2006/main">
  <p:tag name="EE4P_AGENDAWIZARD" val="item_73bda241-3b46-49ca-aa7b-03a49a8c0fd7_Topic"/>
  <p:tag name="EE4P_AGENDAWIZARD_CONTENT" val="/Medical Center Distribution Analysis"/>
  <p:tag name="EE4P_AGENDAWIZARD_PROPERTIES" val="111.5227/312.807/281.8187/30.6474"/>
</p:tagLst>
</file>

<file path=ppt/tags/tag297.xml><?xml version="1.0" encoding="utf-8"?>
<p:tagLst xmlns:a="http://schemas.openxmlformats.org/drawingml/2006/main" xmlns:r="http://schemas.openxmlformats.org/officeDocument/2006/relationships" xmlns:p="http://schemas.openxmlformats.org/presentationml/2006/main">
  <p:tag name="EE4P_AGENDAWIZARD" val="item_9c23ea24-59cc-4cd2-8c0f-6730fa26180e_ItemNo"/>
  <p:tag name="EE4P_AGENDAWIZARD_CONTENT" val="/2.5"/>
  <p:tag name="EE4P_AGENDAWIZARD_PROPERTIES" val="76.01134/348.3184/30.6474/30.6474"/>
</p:tagLst>
</file>

<file path=ppt/tags/tag298.xml><?xml version="1.0" encoding="utf-8"?>
<p:tagLst xmlns:a="http://schemas.openxmlformats.org/drawingml/2006/main" xmlns:r="http://schemas.openxmlformats.org/officeDocument/2006/relationships" xmlns:p="http://schemas.openxmlformats.org/presentationml/2006/main">
  <p:tag name="EE4P_AGENDAWIZARD" val="item_73bda241-3b46-49ca-aa7b-03a49a8c0fd7_Topic"/>
  <p:tag name="EE4P_AGENDAWIZARD_CONTENT" val="/Medical Center Distribution Analysis"/>
  <p:tag name="EE4P_AGENDAWIZARD_PROPERTIES" val="111.5227/312.807/281.8187/30.6474"/>
</p:tagLst>
</file>

<file path=ppt/tags/tag299.xml><?xml version="1.0" encoding="utf-8"?>
<p:tagLst xmlns:a="http://schemas.openxmlformats.org/drawingml/2006/main" xmlns:r="http://schemas.openxmlformats.org/officeDocument/2006/relationships" xmlns:p="http://schemas.openxmlformats.org/presentationml/2006/main">
  <p:tag name="EE4P_STRETCH" val="2"/>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unwXQTNHSiWaWbp2Hijapg"/>
</p:tagLst>
</file>

<file path=ppt/tags/tag300.xml><?xml version="1.0" encoding="utf-8"?>
<p:tagLst xmlns:a="http://schemas.openxmlformats.org/drawingml/2006/main" xmlns:r="http://schemas.openxmlformats.org/officeDocument/2006/relationships" xmlns:p="http://schemas.openxmlformats.org/presentationml/2006/main">
  <p:tag name="EE4P_AGENDAWIZARD" val="item__Responsible"/>
  <p:tag name="EE4P_AGENDAWIZARD_PROPERTIES" val="519.0925/135.25/0.00511811/31.50472"/>
</p:tagLst>
</file>

<file path=ppt/tags/tag301.xml><?xml version="1.0" encoding="utf-8"?>
<p:tagLst xmlns:a="http://schemas.openxmlformats.org/drawingml/2006/main" xmlns:r="http://schemas.openxmlformats.org/officeDocument/2006/relationships" xmlns:p="http://schemas.openxmlformats.org/presentationml/2006/main">
  <p:tag name="EE4P_AGENDAWIZARD" val="item__Responsible"/>
  <p:tag name="EE4P_AGENDAWIZARD_PROPERTIES" val="519.0925/135.25/0.00511811/31.50472"/>
</p:tagLst>
</file>

<file path=ppt/tags/tag302.xml><?xml version="1.0" encoding="utf-8"?>
<p:tagLst xmlns:a="http://schemas.openxmlformats.org/drawingml/2006/main" xmlns:r="http://schemas.openxmlformats.org/officeDocument/2006/relationships" xmlns:p="http://schemas.openxmlformats.org/presentationml/2006/main">
  <p:tag name="EE4P_TEMPLATESTYLE" val="18"/>
</p:tagLst>
</file>

<file path=ppt/tags/tag303.xml><?xml version="1.0" encoding="utf-8"?>
<p:tagLst xmlns:a="http://schemas.openxmlformats.org/drawingml/2006/main" xmlns:r="http://schemas.openxmlformats.org/officeDocument/2006/relationships" xmlns:p="http://schemas.openxmlformats.org/presentationml/2006/main">
  <p:tag name="EE4P_SLIDEID" val="7da6640a-acb8-4d5d-957f-ab6eef13c412"/>
</p:tagLst>
</file>

<file path=ppt/tags/tag304.xml><?xml version="1.0" encoding="utf-8"?>
<p:tagLst xmlns:a="http://schemas.openxmlformats.org/drawingml/2006/main" xmlns:r="http://schemas.openxmlformats.org/officeDocument/2006/relationships" xmlns:p="http://schemas.openxmlformats.org/presentationml/2006/main">
  <p:tag name="EE4P_AGENDAWIZARD" val="item_365ca380-b8f1-4f7b-a041-261b88fcbd3a_Element"/>
</p:tagLst>
</file>

<file path=ppt/tags/tag305.xml><?xml version="1.0" encoding="utf-8"?>
<p:tagLst xmlns:a="http://schemas.openxmlformats.org/drawingml/2006/main" xmlns:r="http://schemas.openxmlformats.org/officeDocument/2006/relationships" xmlns:p="http://schemas.openxmlformats.org/presentationml/2006/main">
  <p:tag name="EE4P_AGENDAWIZARD" val="item_56a35492-bc0d-43dd-9e15-3c56397fc552_Topic"/>
  <p:tag name="EE4P_AGENDAWIZARD_CONTENT" val="/Appendix"/>
  <p:tag name="EE4P_AGENDAWIZARD_PROPERTIES" val="76.01134/454.8526/317.33/30.64748"/>
</p:tagLst>
</file>

<file path=ppt/tags/tag306.xml><?xml version="1.0" encoding="utf-8"?>
<p:tagLst xmlns:a="http://schemas.openxmlformats.org/drawingml/2006/main" xmlns:r="http://schemas.openxmlformats.org/officeDocument/2006/relationships" xmlns:p="http://schemas.openxmlformats.org/presentationml/2006/main">
  <p:tag name="EE4P_AGENDAWIZARD" val="item_56a35492-bc0d-43dd-9e15-3c56397fc552_ItemNo"/>
  <p:tag name="EE4P_AGENDAWIZARD_CONTENT" val="/5"/>
  <p:tag name="EE4P_AGENDAWIZARD_PROPERTIES" val="40.49992/454.8526/30.6474/30.64748"/>
</p:tagLst>
</file>

<file path=ppt/tags/tag307.xml><?xml version="1.0" encoding="utf-8"?>
<p:tagLst xmlns:a="http://schemas.openxmlformats.org/drawingml/2006/main" xmlns:r="http://schemas.openxmlformats.org/officeDocument/2006/relationships" xmlns:p="http://schemas.openxmlformats.org/presentationml/2006/main">
  <p:tag name="EE4P_AGENDAWIZARD" val="item_978feddf-c7f5-46c6-a9c3-4ac17f28318d_Topic"/>
  <p:tag name="EE4P_AGENDAWIZARD_CONTENT" val="/Methods"/>
  <p:tag name="EE4P_AGENDAWIZARD_PROPERTIES" val="76.01134/383.8298/317.33/30.6474"/>
</p:tagLst>
</file>

<file path=ppt/tags/tag308.xml><?xml version="1.0" encoding="utf-8"?>
<p:tagLst xmlns:a="http://schemas.openxmlformats.org/drawingml/2006/main" xmlns:r="http://schemas.openxmlformats.org/officeDocument/2006/relationships" xmlns:p="http://schemas.openxmlformats.org/presentationml/2006/main">
  <p:tag name="EE4P_AGENDAWIZARD" val="item_978feddf-c7f5-46c6-a9c3-4ac17f28318d_ItemNo"/>
  <p:tag name="EE4P_AGENDAWIZARD_CONTENT" val="/3"/>
  <p:tag name="EE4P_AGENDAWIZARD_PROPERTIES" val="40.49992/383.8298/30.6474/30.6474"/>
</p:tagLst>
</file>

<file path=ppt/tags/tag309.xml><?xml version="1.0" encoding="utf-8"?>
<p:tagLst xmlns:a="http://schemas.openxmlformats.org/drawingml/2006/main" xmlns:r="http://schemas.openxmlformats.org/officeDocument/2006/relationships" xmlns:p="http://schemas.openxmlformats.org/presentationml/2006/main">
  <p:tag name="EE4P_AGENDAWIZARD" val="item_9c23ea24-59cc-4cd2-8c0f-6730fa26180e_ItemNo"/>
  <p:tag name="EE4P_AGENDAWIZARD_CONTENT" val="/2.5"/>
  <p:tag name="EE4P_AGENDAWIZARD_PROPERTIES" val="76.01134/348.3184/30.6474/30.6474"/>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0.xml><?xml version="1.0" encoding="utf-8"?>
<p:tagLst xmlns:a="http://schemas.openxmlformats.org/drawingml/2006/main" xmlns:r="http://schemas.openxmlformats.org/officeDocument/2006/relationships" xmlns:p="http://schemas.openxmlformats.org/presentationml/2006/main">
  <p:tag name="EE4P_AGENDAWIZARD" val="item_73bda241-3b46-49ca-aa7b-03a49a8c0fd7_ItemNo"/>
  <p:tag name="EE4P_AGENDAWIZARD_CONTENT" val="/2.4"/>
  <p:tag name="EE4P_AGENDAWIZARD_PROPERTIES" val="76.01134/312.807/30.6474/30.6474"/>
</p:tagLst>
</file>

<file path=ppt/tags/tag311.xml><?xml version="1.0" encoding="utf-8"?>
<p:tagLst xmlns:a="http://schemas.openxmlformats.org/drawingml/2006/main" xmlns:r="http://schemas.openxmlformats.org/officeDocument/2006/relationships" xmlns:p="http://schemas.openxmlformats.org/presentationml/2006/main">
  <p:tag name="EE4P_AGENDAWIZARD" val="item_68faca4a-555e-4ef0-94fc-d909e90f83d8_ItemNo"/>
  <p:tag name="EE4P_AGENDAWIZARD_CONTENT" val="/2.3"/>
  <p:tag name="EE4P_AGENDAWIZARD_PROPERTIES" val="76.01134/277.2956/30.6474/30.6474"/>
</p:tagLst>
</file>

<file path=ppt/tags/tag312.xml><?xml version="1.0" encoding="utf-8"?>
<p:tagLst xmlns:a="http://schemas.openxmlformats.org/drawingml/2006/main" xmlns:r="http://schemas.openxmlformats.org/officeDocument/2006/relationships" xmlns:p="http://schemas.openxmlformats.org/presentationml/2006/main">
  <p:tag name="EE4P_AGENDAWIZARD" val="item_365ca380-b8f1-4f7b-a041-261b88fcbd3a_ItemNo"/>
  <p:tag name="EE4P_AGENDAWIZARD_CONTENT" val="/2.2"/>
  <p:tag name="EE4P_AGENDAWIZARD_PROPERTIES" val="76.01134/241.7842/30.6474/30.6474"/>
</p:tagLst>
</file>

<file path=ppt/tags/tag313.xml><?xml version="1.0" encoding="utf-8"?>
<p:tagLst xmlns:a="http://schemas.openxmlformats.org/drawingml/2006/main" xmlns:r="http://schemas.openxmlformats.org/officeDocument/2006/relationships" xmlns:p="http://schemas.openxmlformats.org/presentationml/2006/main">
  <p:tag name="EE4P_AGENDAWIZARD" val="item_5413ac57-e13a-43c3-aa0f-a40f8c18551a_Topic"/>
  <p:tag name="EE4P_AGENDAWIZARD_CONTENT" val="/Introduction"/>
  <p:tag name="EE4P_AGENDAWIZARD_PROPERTIES" val="111.5227/206.2728/281.8187/30.64748"/>
</p:tagLst>
</file>

<file path=ppt/tags/tag314.xml><?xml version="1.0" encoding="utf-8"?>
<p:tagLst xmlns:a="http://schemas.openxmlformats.org/drawingml/2006/main" xmlns:r="http://schemas.openxmlformats.org/officeDocument/2006/relationships" xmlns:p="http://schemas.openxmlformats.org/presentationml/2006/main">
  <p:tag name="EE4P_AGENDAWIZARD" val="item_5413ac57-e13a-43c3-aa0f-a40f8c18551a_ItemNo"/>
  <p:tag name="EE4P_AGENDAWIZARD_CONTENT" val="/2.1"/>
  <p:tag name="EE4P_AGENDAWIZARD_PROPERTIES" val="76.01134/206.2728/30.6474/30.64748"/>
</p:tagLst>
</file>

<file path=ppt/tags/tag315.xml><?xml version="1.0" encoding="utf-8"?>
<p:tagLst xmlns:a="http://schemas.openxmlformats.org/drawingml/2006/main" xmlns:r="http://schemas.openxmlformats.org/officeDocument/2006/relationships" xmlns:p="http://schemas.openxmlformats.org/presentationml/2006/main">
  <p:tag name="EE4P_AGENDAWIZARD" val="item_7da6640a-acb8-4d5d-957f-ab6eef13c412_Topic"/>
  <p:tag name="EE4P_AGENDAWIZARD_CONTENT" val="/Key Findings"/>
  <p:tag name="EE4P_AGENDAWIZARD_PROPERTIES" val="76.01134/170.7614/317.33/30.6474"/>
</p:tagLst>
</file>

<file path=ppt/tags/tag316.xml><?xml version="1.0" encoding="utf-8"?>
<p:tagLst xmlns:a="http://schemas.openxmlformats.org/drawingml/2006/main" xmlns:r="http://schemas.openxmlformats.org/officeDocument/2006/relationships" xmlns:p="http://schemas.openxmlformats.org/presentationml/2006/main">
  <p:tag name="EE4P_AGENDAWIZARD" val="item_7da6640a-acb8-4d5d-957f-ab6eef13c412_ItemNo"/>
  <p:tag name="EE4P_AGENDAWIZARD_CONTENT" val="/2"/>
  <p:tag name="EE4P_AGENDAWIZARD_PROPERTIES" val="40.49992/170.7614/30.6474/30.6474"/>
</p:tagLst>
</file>

<file path=ppt/tags/tag317.xml><?xml version="1.0" encoding="utf-8"?>
<p:tagLst xmlns:a="http://schemas.openxmlformats.org/drawingml/2006/main" xmlns:r="http://schemas.openxmlformats.org/officeDocument/2006/relationships" xmlns:p="http://schemas.openxmlformats.org/presentationml/2006/main">
  <p:tag name="EE4P_AGENDAWIZARD" val="item_cd632e23-08cc-4d20-a089-9375863ec033_Topic"/>
  <p:tag name="EE4P_AGENDAWIZARD_CONTENT" val="/Executive Summary"/>
  <p:tag name="EE4P_AGENDAWIZARD_PROPERTIES" val="76.01134/135.25/317.33/30.64748"/>
</p:tagLst>
</file>

<file path=ppt/tags/tag318.xml><?xml version="1.0" encoding="utf-8"?>
<p:tagLst xmlns:a="http://schemas.openxmlformats.org/drawingml/2006/main" xmlns:r="http://schemas.openxmlformats.org/officeDocument/2006/relationships" xmlns:p="http://schemas.openxmlformats.org/presentationml/2006/main">
  <p:tag name="EE4P_AGENDAWIZARD" val="item_cd632e23-08cc-4d20-a089-9375863ec033_ItemNo"/>
  <p:tag name="EE4P_AGENDAWIZARD_CONTENT" val="/1"/>
  <p:tag name="EE4P_AGENDAWIZARD_PROPERTIES" val="40.49992/135.25/30.6474/30.64748"/>
</p:tagLst>
</file>

<file path=ppt/tags/tag319.xml><?xml version="1.0" encoding="utf-8"?>
<p:tagLst xmlns:a="http://schemas.openxmlformats.org/drawingml/2006/main" xmlns:r="http://schemas.openxmlformats.org/officeDocument/2006/relationships" xmlns:p="http://schemas.openxmlformats.org/presentationml/2006/main">
  <p:tag name="EE4P_AGENDAWIZARD" val="titl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unwXQTNHSiWaWbp2Hijapg"/>
</p:tagLst>
</file>

<file path=ppt/tags/tag320.xml><?xml version="1.0" encoding="utf-8"?>
<p:tagLst xmlns:a="http://schemas.openxmlformats.org/drawingml/2006/main" xmlns:r="http://schemas.openxmlformats.org/officeDocument/2006/relationships" xmlns:p="http://schemas.openxmlformats.org/presentationml/2006/main">
  <p:tag name="EE4P_AGENDAWIZARD" val="item_9c23ea24-59cc-4cd2-8c0f-6730fa26180e_Topic"/>
  <p:tag name="EE4P_AGENDAWIZARD_CONTENT" val="/Outside Organization Distribution Analysis"/>
  <p:tag name="EE4P_AGENDAWIZARD_PROPERTIES" val="111.5227/348.3184/281.8187/30.6474"/>
</p:tagLst>
</file>

<file path=ppt/tags/tag321.xml><?xml version="1.0" encoding="utf-8"?>
<p:tagLst xmlns:a="http://schemas.openxmlformats.org/drawingml/2006/main" xmlns:r="http://schemas.openxmlformats.org/officeDocument/2006/relationships" xmlns:p="http://schemas.openxmlformats.org/presentationml/2006/main">
  <p:tag name="EE4P_AGENDAWIZARD" val="item_68faca4a-555e-4ef0-94fc-d909e90f83d8_Topic"/>
  <p:tag name="EE4P_AGENDAWIZARD_CONTENT" val="/Investigator Distribution Analysis"/>
  <p:tag name="EE4P_AGENDAWIZARD_PROPERTIES" val="111.5227/277.2956/281.8187/30.6474"/>
</p:tagLst>
</file>

<file path=ppt/tags/tag322.xml><?xml version="1.0" encoding="utf-8"?>
<p:tagLst xmlns:a="http://schemas.openxmlformats.org/drawingml/2006/main" xmlns:r="http://schemas.openxmlformats.org/officeDocument/2006/relationships" xmlns:p="http://schemas.openxmlformats.org/presentationml/2006/main">
  <p:tag name="EE4P_AGENDAWIZARD" val="item_365ca380-b8f1-4f7b-a041-261b88fcbd3a_Topic"/>
  <p:tag name="EE4P_AGENDAWIZARD_CONTENT" val="/Project Distribution Analysis"/>
  <p:tag name="EE4P_AGENDAWIZARD_PROPERTIES" val="111.5227/241.7842/281.8187/30.6474"/>
</p:tagLst>
</file>

<file path=ppt/tags/tag323.xml><?xml version="1.0" encoding="utf-8"?>
<p:tagLst xmlns:a="http://schemas.openxmlformats.org/drawingml/2006/main" xmlns:r="http://schemas.openxmlformats.org/officeDocument/2006/relationships" xmlns:p="http://schemas.openxmlformats.org/presentationml/2006/main">
  <p:tag name="EE4P_AGENDAWIZARD" val="item_73bda241-3b46-49ca-aa7b-03a49a8c0fd7_Topic"/>
  <p:tag name="EE4P_AGENDAWIZARD_CONTENT" val="/Medical Center Distribution Analysis"/>
  <p:tag name="EE4P_AGENDAWIZARD_PROPERTIES" val="111.5227/312.807/281.8187/30.6474"/>
</p:tagLst>
</file>

<file path=ppt/tags/tag324.xml><?xml version="1.0" encoding="utf-8"?>
<p:tagLst xmlns:a="http://schemas.openxmlformats.org/drawingml/2006/main" xmlns:r="http://schemas.openxmlformats.org/officeDocument/2006/relationships" xmlns:p="http://schemas.openxmlformats.org/presentationml/2006/main">
  <p:tag name="EE4P_AGENDAWIZARD" val="item_9c23ea24-59cc-4cd2-8c0f-6730fa26180e_ItemNo"/>
  <p:tag name="EE4P_AGENDAWIZARD_CONTENT" val="/2.5"/>
  <p:tag name="EE4P_AGENDAWIZARD_PROPERTIES" val="76.01134/348.3184/30.6474/30.6474"/>
</p:tagLst>
</file>

<file path=ppt/tags/tag325.xml><?xml version="1.0" encoding="utf-8"?>
<p:tagLst xmlns:a="http://schemas.openxmlformats.org/drawingml/2006/main" xmlns:r="http://schemas.openxmlformats.org/officeDocument/2006/relationships" xmlns:p="http://schemas.openxmlformats.org/presentationml/2006/main">
  <p:tag name="EE4P_AGENDAWIZARD" val="item_73bda241-3b46-49ca-aa7b-03a49a8c0fd7_Topic"/>
  <p:tag name="EE4P_AGENDAWIZARD_CONTENT" val="/Medical Center Distribution Analysis"/>
  <p:tag name="EE4P_AGENDAWIZARD_PROPERTIES" val="111.5227/312.807/281.8187/30.6474"/>
</p:tagLst>
</file>

<file path=ppt/tags/tag326.xml><?xml version="1.0" encoding="utf-8"?>
<p:tagLst xmlns:a="http://schemas.openxmlformats.org/drawingml/2006/main" xmlns:r="http://schemas.openxmlformats.org/officeDocument/2006/relationships" xmlns:p="http://schemas.openxmlformats.org/presentationml/2006/main">
  <p:tag name="EE4P_AGENDAWIZARD" val="item_9c23ea24-59cc-4cd2-8c0f-6730fa26180e_ItemNo"/>
  <p:tag name="EE4P_AGENDAWIZARD_CONTENT" val="/2.5"/>
  <p:tag name="EE4P_AGENDAWIZARD_PROPERTIES" val="76.01134/348.3184/30.6474/30.6474"/>
</p:tagLst>
</file>

<file path=ppt/tags/tag327.xml><?xml version="1.0" encoding="utf-8"?>
<p:tagLst xmlns:a="http://schemas.openxmlformats.org/drawingml/2006/main" xmlns:r="http://schemas.openxmlformats.org/officeDocument/2006/relationships" xmlns:p="http://schemas.openxmlformats.org/presentationml/2006/main">
  <p:tag name="EE4P_AGENDAWIZARD" val="item_73bda241-3b46-49ca-aa7b-03a49a8c0fd7_Topic"/>
  <p:tag name="EE4P_AGENDAWIZARD_CONTENT" val="/Medical Center Distribution Analysis"/>
  <p:tag name="EE4P_AGENDAWIZARD_PROPERTIES" val="111.5227/312.807/281.8187/30.6474"/>
</p:tagLst>
</file>

<file path=ppt/tags/tag328.xml><?xml version="1.0" encoding="utf-8"?>
<p:tagLst xmlns:a="http://schemas.openxmlformats.org/drawingml/2006/main" xmlns:r="http://schemas.openxmlformats.org/officeDocument/2006/relationships" xmlns:p="http://schemas.openxmlformats.org/presentationml/2006/main">
  <p:tag name="EE4P_STRETCH" val="2"/>
</p:tagLst>
</file>

<file path=ppt/tags/tag329.xml><?xml version="1.0" encoding="utf-8"?>
<p:tagLst xmlns:a="http://schemas.openxmlformats.org/drawingml/2006/main" xmlns:r="http://schemas.openxmlformats.org/officeDocument/2006/relationships" xmlns:p="http://schemas.openxmlformats.org/presentationml/2006/main">
  <p:tag name="EE4P_AGENDAWIZARD" val="item__Responsible"/>
  <p:tag name="EE4P_AGENDAWIZARD_PROPERTIES" val="519.0925/135.25/0.00511811/31.50472"/>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0.xml><?xml version="1.0" encoding="utf-8"?>
<p:tagLst xmlns:a="http://schemas.openxmlformats.org/drawingml/2006/main" xmlns:r="http://schemas.openxmlformats.org/officeDocument/2006/relationships" xmlns:p="http://schemas.openxmlformats.org/presentationml/2006/main">
  <p:tag name="EE4P_AGENDAWIZARD" val="item__Responsible"/>
  <p:tag name="EE4P_AGENDAWIZARD_PROPERTIES" val="519.0925/135.25/0.00511811/31.50472"/>
</p:tagLst>
</file>

<file path=ppt/tags/tag331.xml><?xml version="1.0" encoding="utf-8"?>
<p:tagLst xmlns:a="http://schemas.openxmlformats.org/drawingml/2006/main" xmlns:r="http://schemas.openxmlformats.org/officeDocument/2006/relationships" xmlns:p="http://schemas.openxmlformats.org/presentationml/2006/main">
  <p:tag name="EE4P_TEMPLATESTYLE" val="18"/>
</p:tagLst>
</file>

<file path=ppt/tags/tag332.xml><?xml version="1.0" encoding="utf-8"?>
<p:tagLst xmlns:a="http://schemas.openxmlformats.org/drawingml/2006/main" xmlns:r="http://schemas.openxmlformats.org/officeDocument/2006/relationships" xmlns:p="http://schemas.openxmlformats.org/presentationml/2006/main">
  <p:tag name="EE4P_SLIDEID" val="7da6640a-acb8-4d5d-957f-ab6eef13c412"/>
</p:tagLst>
</file>

<file path=ppt/tags/tag333.xml><?xml version="1.0" encoding="utf-8"?>
<p:tagLst xmlns:a="http://schemas.openxmlformats.org/drawingml/2006/main" xmlns:r="http://schemas.openxmlformats.org/officeDocument/2006/relationships" xmlns:p="http://schemas.openxmlformats.org/presentationml/2006/main">
  <p:tag name="EE4P_AGENDAWIZARD" val="item_365ca380-b8f1-4f7b-a041-261b88fcbd3a_Element"/>
</p:tagLst>
</file>

<file path=ppt/tags/tag334.xml><?xml version="1.0" encoding="utf-8"?>
<p:tagLst xmlns:a="http://schemas.openxmlformats.org/drawingml/2006/main" xmlns:r="http://schemas.openxmlformats.org/officeDocument/2006/relationships" xmlns:p="http://schemas.openxmlformats.org/presentationml/2006/main">
  <p:tag name="EE4P_AGENDAWIZARD" val="item_56a35492-bc0d-43dd-9e15-3c56397fc552_Topic"/>
  <p:tag name="EE4P_AGENDAWIZARD_CONTENT" val="/Appendix"/>
  <p:tag name="EE4P_AGENDAWIZARD_PROPERTIES" val="76.01134/454.8526/317.33/30.64748"/>
</p:tagLst>
</file>

<file path=ppt/tags/tag335.xml><?xml version="1.0" encoding="utf-8"?>
<p:tagLst xmlns:a="http://schemas.openxmlformats.org/drawingml/2006/main" xmlns:r="http://schemas.openxmlformats.org/officeDocument/2006/relationships" xmlns:p="http://schemas.openxmlformats.org/presentationml/2006/main">
  <p:tag name="EE4P_AGENDAWIZARD" val="item_56a35492-bc0d-43dd-9e15-3c56397fc552_ItemNo"/>
  <p:tag name="EE4P_AGENDAWIZARD_CONTENT" val="/5"/>
  <p:tag name="EE4P_AGENDAWIZARD_PROPERTIES" val="40.49992/454.8526/30.6474/30.64748"/>
</p:tagLst>
</file>

<file path=ppt/tags/tag336.xml><?xml version="1.0" encoding="utf-8"?>
<p:tagLst xmlns:a="http://schemas.openxmlformats.org/drawingml/2006/main" xmlns:r="http://schemas.openxmlformats.org/officeDocument/2006/relationships" xmlns:p="http://schemas.openxmlformats.org/presentationml/2006/main">
  <p:tag name="EE4P_AGENDAWIZARD" val="item_978feddf-c7f5-46c6-a9c3-4ac17f28318d_Topic"/>
  <p:tag name="EE4P_AGENDAWIZARD_CONTENT" val="/Methods"/>
  <p:tag name="EE4P_AGENDAWIZARD_PROPERTIES" val="76.01134/383.8298/317.33/30.6474"/>
</p:tagLst>
</file>

<file path=ppt/tags/tag337.xml><?xml version="1.0" encoding="utf-8"?>
<p:tagLst xmlns:a="http://schemas.openxmlformats.org/drawingml/2006/main" xmlns:r="http://schemas.openxmlformats.org/officeDocument/2006/relationships" xmlns:p="http://schemas.openxmlformats.org/presentationml/2006/main">
  <p:tag name="EE4P_AGENDAWIZARD" val="item_978feddf-c7f5-46c6-a9c3-4ac17f28318d_ItemNo"/>
  <p:tag name="EE4P_AGENDAWIZARD_CONTENT" val="/3"/>
  <p:tag name="EE4P_AGENDAWIZARD_PROPERTIES" val="40.49992/383.8298/30.6474/30.6474"/>
</p:tagLst>
</file>

<file path=ppt/tags/tag338.xml><?xml version="1.0" encoding="utf-8"?>
<p:tagLst xmlns:a="http://schemas.openxmlformats.org/drawingml/2006/main" xmlns:r="http://schemas.openxmlformats.org/officeDocument/2006/relationships" xmlns:p="http://schemas.openxmlformats.org/presentationml/2006/main">
  <p:tag name="EE4P_AGENDAWIZARD" val="item_9c23ea24-59cc-4cd2-8c0f-6730fa26180e_ItemNo"/>
  <p:tag name="EE4P_AGENDAWIZARD_CONTENT" val="/2.5"/>
  <p:tag name="EE4P_AGENDAWIZARD_PROPERTIES" val="76.01134/348.3184/30.6474/30.6474"/>
</p:tagLst>
</file>

<file path=ppt/tags/tag339.xml><?xml version="1.0" encoding="utf-8"?>
<p:tagLst xmlns:a="http://schemas.openxmlformats.org/drawingml/2006/main" xmlns:r="http://schemas.openxmlformats.org/officeDocument/2006/relationships" xmlns:p="http://schemas.openxmlformats.org/presentationml/2006/main">
  <p:tag name="EE4P_AGENDAWIZARD" val="item_73bda241-3b46-49ca-aa7b-03a49a8c0fd7_ItemNo"/>
  <p:tag name="EE4P_AGENDAWIZARD_CONTENT" val="/2.4"/>
  <p:tag name="EE4P_AGENDAWIZARD_PROPERTIES" val="76.01134/312.807/30.6474/30.6474"/>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unwXQTNHSiWaWbp2Hijapg"/>
</p:tagLst>
</file>

<file path=ppt/tags/tag340.xml><?xml version="1.0" encoding="utf-8"?>
<p:tagLst xmlns:a="http://schemas.openxmlformats.org/drawingml/2006/main" xmlns:r="http://schemas.openxmlformats.org/officeDocument/2006/relationships" xmlns:p="http://schemas.openxmlformats.org/presentationml/2006/main">
  <p:tag name="EE4P_AGENDAWIZARD" val="item_68faca4a-555e-4ef0-94fc-d909e90f83d8_ItemNo"/>
  <p:tag name="EE4P_AGENDAWIZARD_CONTENT" val="/2.3"/>
  <p:tag name="EE4P_AGENDAWIZARD_PROPERTIES" val="76.01134/277.2956/30.6474/30.6474"/>
</p:tagLst>
</file>

<file path=ppt/tags/tag341.xml><?xml version="1.0" encoding="utf-8"?>
<p:tagLst xmlns:a="http://schemas.openxmlformats.org/drawingml/2006/main" xmlns:r="http://schemas.openxmlformats.org/officeDocument/2006/relationships" xmlns:p="http://schemas.openxmlformats.org/presentationml/2006/main">
  <p:tag name="EE4P_AGENDAWIZARD" val="item_365ca380-b8f1-4f7b-a041-261b88fcbd3a_ItemNo"/>
  <p:tag name="EE4P_AGENDAWIZARD_CONTENT" val="/2.2"/>
  <p:tag name="EE4P_AGENDAWIZARD_PROPERTIES" val="76.01134/241.7842/30.6474/30.6474"/>
</p:tagLst>
</file>

<file path=ppt/tags/tag342.xml><?xml version="1.0" encoding="utf-8"?>
<p:tagLst xmlns:a="http://schemas.openxmlformats.org/drawingml/2006/main" xmlns:r="http://schemas.openxmlformats.org/officeDocument/2006/relationships" xmlns:p="http://schemas.openxmlformats.org/presentationml/2006/main">
  <p:tag name="EE4P_AGENDAWIZARD" val="item_5413ac57-e13a-43c3-aa0f-a40f8c18551a_Topic"/>
  <p:tag name="EE4P_AGENDAWIZARD_CONTENT" val="/Introduction"/>
  <p:tag name="EE4P_AGENDAWIZARD_PROPERTIES" val="111.5227/206.2728/281.8187/30.64748"/>
</p:tagLst>
</file>

<file path=ppt/tags/tag343.xml><?xml version="1.0" encoding="utf-8"?>
<p:tagLst xmlns:a="http://schemas.openxmlformats.org/drawingml/2006/main" xmlns:r="http://schemas.openxmlformats.org/officeDocument/2006/relationships" xmlns:p="http://schemas.openxmlformats.org/presentationml/2006/main">
  <p:tag name="EE4P_AGENDAWIZARD" val="item_5413ac57-e13a-43c3-aa0f-a40f8c18551a_ItemNo"/>
  <p:tag name="EE4P_AGENDAWIZARD_CONTENT" val="/2.1"/>
  <p:tag name="EE4P_AGENDAWIZARD_PROPERTIES" val="76.01134/206.2728/30.6474/30.64748"/>
</p:tagLst>
</file>

<file path=ppt/tags/tag344.xml><?xml version="1.0" encoding="utf-8"?>
<p:tagLst xmlns:a="http://schemas.openxmlformats.org/drawingml/2006/main" xmlns:r="http://schemas.openxmlformats.org/officeDocument/2006/relationships" xmlns:p="http://schemas.openxmlformats.org/presentationml/2006/main">
  <p:tag name="EE4P_AGENDAWIZARD" val="item_7da6640a-acb8-4d5d-957f-ab6eef13c412_Topic"/>
  <p:tag name="EE4P_AGENDAWIZARD_CONTENT" val="/Key Findings"/>
  <p:tag name="EE4P_AGENDAWIZARD_PROPERTIES" val="76.01134/170.7614/317.33/30.6474"/>
</p:tagLst>
</file>

<file path=ppt/tags/tag345.xml><?xml version="1.0" encoding="utf-8"?>
<p:tagLst xmlns:a="http://schemas.openxmlformats.org/drawingml/2006/main" xmlns:r="http://schemas.openxmlformats.org/officeDocument/2006/relationships" xmlns:p="http://schemas.openxmlformats.org/presentationml/2006/main">
  <p:tag name="EE4P_AGENDAWIZARD" val="item_7da6640a-acb8-4d5d-957f-ab6eef13c412_ItemNo"/>
  <p:tag name="EE4P_AGENDAWIZARD_CONTENT" val="/2"/>
  <p:tag name="EE4P_AGENDAWIZARD_PROPERTIES" val="40.49992/170.7614/30.6474/30.6474"/>
</p:tagLst>
</file>

<file path=ppt/tags/tag346.xml><?xml version="1.0" encoding="utf-8"?>
<p:tagLst xmlns:a="http://schemas.openxmlformats.org/drawingml/2006/main" xmlns:r="http://schemas.openxmlformats.org/officeDocument/2006/relationships" xmlns:p="http://schemas.openxmlformats.org/presentationml/2006/main">
  <p:tag name="EE4P_AGENDAWIZARD" val="item_cd632e23-08cc-4d20-a089-9375863ec033_Topic"/>
  <p:tag name="EE4P_AGENDAWIZARD_CONTENT" val="/Executive Summary"/>
  <p:tag name="EE4P_AGENDAWIZARD_PROPERTIES" val="76.01134/135.25/317.33/30.64748"/>
</p:tagLst>
</file>

<file path=ppt/tags/tag347.xml><?xml version="1.0" encoding="utf-8"?>
<p:tagLst xmlns:a="http://schemas.openxmlformats.org/drawingml/2006/main" xmlns:r="http://schemas.openxmlformats.org/officeDocument/2006/relationships" xmlns:p="http://schemas.openxmlformats.org/presentationml/2006/main">
  <p:tag name="EE4P_AGENDAWIZARD" val="item_cd632e23-08cc-4d20-a089-9375863ec033_ItemNo"/>
  <p:tag name="EE4P_AGENDAWIZARD_CONTENT" val="/1"/>
  <p:tag name="EE4P_AGENDAWIZARD_PROPERTIES" val="40.49992/135.25/30.6474/30.64748"/>
</p:tagLst>
</file>

<file path=ppt/tags/tag348.xml><?xml version="1.0" encoding="utf-8"?>
<p:tagLst xmlns:a="http://schemas.openxmlformats.org/drawingml/2006/main" xmlns:r="http://schemas.openxmlformats.org/officeDocument/2006/relationships" xmlns:p="http://schemas.openxmlformats.org/presentationml/2006/main">
  <p:tag name="EE4P_AGENDAWIZARD" val="title"/>
</p:tagLst>
</file>

<file path=ppt/tags/tag349.xml><?xml version="1.0" encoding="utf-8"?>
<p:tagLst xmlns:a="http://schemas.openxmlformats.org/drawingml/2006/main" xmlns:r="http://schemas.openxmlformats.org/officeDocument/2006/relationships" xmlns:p="http://schemas.openxmlformats.org/presentationml/2006/main">
  <p:tag name="EE4P_AGENDAWIZARD" val="item_9c23ea24-59cc-4cd2-8c0f-6730fa26180e_Topic"/>
  <p:tag name="EE4P_AGENDAWIZARD_CONTENT" val="/Outside Organization Distribution Analysis"/>
  <p:tag name="EE4P_AGENDAWIZARD_PROPERTIES" val="111.5227/348.3184/281.8187/30.6474"/>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0.xml><?xml version="1.0" encoding="utf-8"?>
<p:tagLst xmlns:a="http://schemas.openxmlformats.org/drawingml/2006/main" xmlns:r="http://schemas.openxmlformats.org/officeDocument/2006/relationships" xmlns:p="http://schemas.openxmlformats.org/presentationml/2006/main">
  <p:tag name="EE4P_AGENDAWIZARD" val="item_68faca4a-555e-4ef0-94fc-d909e90f83d8_Topic"/>
  <p:tag name="EE4P_AGENDAWIZARD_CONTENT" val="/Investigator Distribution Analysis"/>
  <p:tag name="EE4P_AGENDAWIZARD_PROPERTIES" val="111.5227/277.2956/281.8187/30.6474"/>
</p:tagLst>
</file>

<file path=ppt/tags/tag351.xml><?xml version="1.0" encoding="utf-8"?>
<p:tagLst xmlns:a="http://schemas.openxmlformats.org/drawingml/2006/main" xmlns:r="http://schemas.openxmlformats.org/officeDocument/2006/relationships" xmlns:p="http://schemas.openxmlformats.org/presentationml/2006/main">
  <p:tag name="EE4P_AGENDAWIZARD" val="item_365ca380-b8f1-4f7b-a041-261b88fcbd3a_Topic"/>
  <p:tag name="EE4P_AGENDAWIZARD_CONTENT" val="/Project Distribution Analysis"/>
  <p:tag name="EE4P_AGENDAWIZARD_PROPERTIES" val="111.5227/241.7842/281.8187/30.6474"/>
</p:tagLst>
</file>

<file path=ppt/tags/tag352.xml><?xml version="1.0" encoding="utf-8"?>
<p:tagLst xmlns:a="http://schemas.openxmlformats.org/drawingml/2006/main" xmlns:r="http://schemas.openxmlformats.org/officeDocument/2006/relationships" xmlns:p="http://schemas.openxmlformats.org/presentationml/2006/main">
  <p:tag name="EE4P_AGENDAWIZARD" val="item_73bda241-3b46-49ca-aa7b-03a49a8c0fd7_Topic"/>
  <p:tag name="EE4P_AGENDAWIZARD_CONTENT" val="/Medical Center Distribution Analysis"/>
  <p:tag name="EE4P_AGENDAWIZARD_PROPERTIES" val="111.5227/312.807/281.8187/30.6474"/>
</p:tagLst>
</file>

<file path=ppt/tags/tag353.xml><?xml version="1.0" encoding="utf-8"?>
<p:tagLst xmlns:a="http://schemas.openxmlformats.org/drawingml/2006/main" xmlns:r="http://schemas.openxmlformats.org/officeDocument/2006/relationships" xmlns:p="http://schemas.openxmlformats.org/presentationml/2006/main">
  <p:tag name="EE4P_AGENDAWIZARD" val="item_9c23ea24-59cc-4cd2-8c0f-6730fa26180e_ItemNo"/>
  <p:tag name="EE4P_AGENDAWIZARD_CONTENT" val="/2.5"/>
  <p:tag name="EE4P_AGENDAWIZARD_PROPERTIES" val="76.01134/348.3184/30.6474/30.6474"/>
</p:tagLst>
</file>

<file path=ppt/tags/tag354.xml><?xml version="1.0" encoding="utf-8"?>
<p:tagLst xmlns:a="http://schemas.openxmlformats.org/drawingml/2006/main" xmlns:r="http://schemas.openxmlformats.org/officeDocument/2006/relationships" xmlns:p="http://schemas.openxmlformats.org/presentationml/2006/main">
  <p:tag name="EE4P_AGENDAWIZARD" val="item_73bda241-3b46-49ca-aa7b-03a49a8c0fd7_Topic"/>
  <p:tag name="EE4P_AGENDAWIZARD_CONTENT" val="/Medical Center Distribution Analysis"/>
  <p:tag name="EE4P_AGENDAWIZARD_PROPERTIES" val="111.5227/312.807/281.8187/30.6474"/>
</p:tagLst>
</file>

<file path=ppt/tags/tag355.xml><?xml version="1.0" encoding="utf-8"?>
<p:tagLst xmlns:a="http://schemas.openxmlformats.org/drawingml/2006/main" xmlns:r="http://schemas.openxmlformats.org/officeDocument/2006/relationships" xmlns:p="http://schemas.openxmlformats.org/presentationml/2006/main">
  <p:tag name="EE4P_AGENDAWIZARD" val="item_9c23ea24-59cc-4cd2-8c0f-6730fa26180e_ItemNo"/>
  <p:tag name="EE4P_AGENDAWIZARD_CONTENT" val="/2.5"/>
  <p:tag name="EE4P_AGENDAWIZARD_PROPERTIES" val="76.01134/348.3184/30.6474/30.6474"/>
</p:tagLst>
</file>

<file path=ppt/tags/tag356.xml><?xml version="1.0" encoding="utf-8"?>
<p:tagLst xmlns:a="http://schemas.openxmlformats.org/drawingml/2006/main" xmlns:r="http://schemas.openxmlformats.org/officeDocument/2006/relationships" xmlns:p="http://schemas.openxmlformats.org/presentationml/2006/main">
  <p:tag name="EE4P_AGENDAWIZARD" val="item_73bda241-3b46-49ca-aa7b-03a49a8c0fd7_Topic"/>
  <p:tag name="EE4P_AGENDAWIZARD_CONTENT" val="/Medical Center Distribution Analysis"/>
  <p:tag name="EE4P_AGENDAWIZARD_PROPERTIES" val="111.5227/312.807/281.8187/30.6474"/>
</p:tagLst>
</file>

<file path=ppt/tags/tag357.xml><?xml version="1.0" encoding="utf-8"?>
<p:tagLst xmlns:a="http://schemas.openxmlformats.org/drawingml/2006/main" xmlns:r="http://schemas.openxmlformats.org/officeDocument/2006/relationships" xmlns:p="http://schemas.openxmlformats.org/presentationml/2006/main">
  <p:tag name="EE4P_SLIDEID" val="bc9f4f5a-3b76-4a00-893d-5b54a368e74f"/>
</p:tagLst>
</file>

<file path=ppt/tags/tag358.xml><?xml version="1.0" encoding="utf-8"?>
<p:tagLst xmlns:a="http://schemas.openxmlformats.org/drawingml/2006/main" xmlns:r="http://schemas.openxmlformats.org/officeDocument/2006/relationships" xmlns:p="http://schemas.openxmlformats.org/presentationml/2006/main">
  <p:tag name="EE4P_AGENDAWIZARD" val="item__Responsible"/>
  <p:tag name="EE4P_AGENDAWIZARD_PROPERTIES" val="519.0925/171.7547/0.00511811/31.50472"/>
</p:tagLst>
</file>

<file path=ppt/tags/tag359.xml><?xml version="1.0" encoding="utf-8"?>
<p:tagLst xmlns:a="http://schemas.openxmlformats.org/drawingml/2006/main" xmlns:r="http://schemas.openxmlformats.org/officeDocument/2006/relationships" xmlns:p="http://schemas.openxmlformats.org/presentationml/2006/main">
  <p:tag name="EE4P_AGENDAWIZARD" val="item__Responsible"/>
  <p:tag name="EE4P_AGENDAWIZARD_PROPERTIES" val="519.0925/135.25/0.00511811/31.50472"/>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unwXQTNHSiWaWbp2Hijapg"/>
</p:tagLst>
</file>

<file path=ppt/tags/tag360.xml><?xml version="1.0" encoding="utf-8"?>
<p:tagLst xmlns:a="http://schemas.openxmlformats.org/drawingml/2006/main" xmlns:r="http://schemas.openxmlformats.org/officeDocument/2006/relationships" xmlns:p="http://schemas.openxmlformats.org/presentationml/2006/main">
  <p:tag name="EE4P_AGENDAWIZARD" val="item__Responsible"/>
  <p:tag name="EE4P_AGENDAWIZARD_PROPERTIES" val="519.0925/171.7547/0.00511811/31.50472"/>
</p:tagLst>
</file>

<file path=ppt/tags/tag361.xml><?xml version="1.0" encoding="utf-8"?>
<p:tagLst xmlns:a="http://schemas.openxmlformats.org/drawingml/2006/main" xmlns:r="http://schemas.openxmlformats.org/officeDocument/2006/relationships" xmlns:p="http://schemas.openxmlformats.org/presentationml/2006/main">
  <p:tag name="EE4P_AGENDAWIZARD" val="item__Responsible"/>
  <p:tag name="EE4P_AGENDAWIZARD_PROPERTIES" val="519.0925/135.25/0.00511811/31.50472"/>
</p:tagLst>
</file>

<file path=ppt/tags/tag362.xml><?xml version="1.0" encoding="utf-8"?>
<p:tagLst xmlns:a="http://schemas.openxmlformats.org/drawingml/2006/main" xmlns:r="http://schemas.openxmlformats.org/officeDocument/2006/relationships" xmlns:p="http://schemas.openxmlformats.org/presentationml/2006/main">
  <p:tag name="EE4P_SLIDEID" val="7da6640a-acb8-4d5d-957f-ab6eef13c412"/>
</p:tagLst>
</file>

<file path=ppt/tags/tag363.xml><?xml version="1.0" encoding="utf-8"?>
<p:tagLst xmlns:a="http://schemas.openxmlformats.org/drawingml/2006/main" xmlns:r="http://schemas.openxmlformats.org/officeDocument/2006/relationships" xmlns:p="http://schemas.openxmlformats.org/presentationml/2006/main">
  <p:tag name="EE4P_AGENDAWIZARD" val="item_365ca380-b8f1-4f7b-a041-261b88fcbd3a_Element"/>
</p:tagLst>
</file>

<file path=ppt/tags/tag364.xml><?xml version="1.0" encoding="utf-8"?>
<p:tagLst xmlns:a="http://schemas.openxmlformats.org/drawingml/2006/main" xmlns:r="http://schemas.openxmlformats.org/officeDocument/2006/relationships" xmlns:p="http://schemas.openxmlformats.org/presentationml/2006/main">
  <p:tag name="EE4P_AGENDAWIZARD" val="item_56a35492-bc0d-43dd-9e15-3c56397fc552_Topic"/>
  <p:tag name="EE4P_AGENDAWIZARD_CONTENT" val="/Appendix"/>
  <p:tag name="EE4P_AGENDAWIZARD_PROPERTIES" val="76.01134/454.8526/317.33/30.64748"/>
</p:tagLst>
</file>

<file path=ppt/tags/tag365.xml><?xml version="1.0" encoding="utf-8"?>
<p:tagLst xmlns:a="http://schemas.openxmlformats.org/drawingml/2006/main" xmlns:r="http://schemas.openxmlformats.org/officeDocument/2006/relationships" xmlns:p="http://schemas.openxmlformats.org/presentationml/2006/main">
  <p:tag name="EE4P_AGENDAWIZARD" val="item_56a35492-bc0d-43dd-9e15-3c56397fc552_ItemNo"/>
  <p:tag name="EE4P_AGENDAWIZARD_CONTENT" val="/5"/>
  <p:tag name="EE4P_AGENDAWIZARD_PROPERTIES" val="40.49992/454.8526/30.6474/30.64748"/>
</p:tagLst>
</file>

<file path=ppt/tags/tag366.xml><?xml version="1.0" encoding="utf-8"?>
<p:tagLst xmlns:a="http://schemas.openxmlformats.org/drawingml/2006/main" xmlns:r="http://schemas.openxmlformats.org/officeDocument/2006/relationships" xmlns:p="http://schemas.openxmlformats.org/presentationml/2006/main">
  <p:tag name="EE4P_AGENDAWIZARD" val="item_978feddf-c7f5-46c6-a9c3-4ac17f28318d_Topic"/>
  <p:tag name="EE4P_AGENDAWIZARD_CONTENT" val="/Methods"/>
  <p:tag name="EE4P_AGENDAWIZARD_PROPERTIES" val="76.01134/383.8298/317.33/30.6474"/>
</p:tagLst>
</file>

<file path=ppt/tags/tag367.xml><?xml version="1.0" encoding="utf-8"?>
<p:tagLst xmlns:a="http://schemas.openxmlformats.org/drawingml/2006/main" xmlns:r="http://schemas.openxmlformats.org/officeDocument/2006/relationships" xmlns:p="http://schemas.openxmlformats.org/presentationml/2006/main">
  <p:tag name="EE4P_AGENDAWIZARD" val="item_978feddf-c7f5-46c6-a9c3-4ac17f28318d_ItemNo"/>
  <p:tag name="EE4P_AGENDAWIZARD_CONTENT" val="/3"/>
  <p:tag name="EE4P_AGENDAWIZARD_PROPERTIES" val="40.49992/383.8298/30.6474/30.6474"/>
</p:tagLst>
</file>

<file path=ppt/tags/tag368.xml><?xml version="1.0" encoding="utf-8"?>
<p:tagLst xmlns:a="http://schemas.openxmlformats.org/drawingml/2006/main" xmlns:r="http://schemas.openxmlformats.org/officeDocument/2006/relationships" xmlns:p="http://schemas.openxmlformats.org/presentationml/2006/main">
  <p:tag name="EE4P_AGENDAWIZARD" val="item_9c23ea24-59cc-4cd2-8c0f-6730fa26180e_ItemNo"/>
  <p:tag name="EE4P_AGENDAWIZARD_CONTENT" val="/2.5"/>
  <p:tag name="EE4P_AGENDAWIZARD_PROPERTIES" val="76.01134/348.3184/30.6474/30.6474"/>
</p:tagLst>
</file>

<file path=ppt/tags/tag369.xml><?xml version="1.0" encoding="utf-8"?>
<p:tagLst xmlns:a="http://schemas.openxmlformats.org/drawingml/2006/main" xmlns:r="http://schemas.openxmlformats.org/officeDocument/2006/relationships" xmlns:p="http://schemas.openxmlformats.org/presentationml/2006/main">
  <p:tag name="EE4P_AGENDAWIZARD" val="item_73bda241-3b46-49ca-aa7b-03a49a8c0fd7_ItemNo"/>
  <p:tag name="EE4P_AGENDAWIZARD_CONTENT" val="/2.4"/>
  <p:tag name="EE4P_AGENDAWIZARD_PROPERTIES" val="76.01134/312.807/30.6474/30.6474"/>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0.xml><?xml version="1.0" encoding="utf-8"?>
<p:tagLst xmlns:a="http://schemas.openxmlformats.org/drawingml/2006/main" xmlns:r="http://schemas.openxmlformats.org/officeDocument/2006/relationships" xmlns:p="http://schemas.openxmlformats.org/presentationml/2006/main">
  <p:tag name="EE4P_AGENDAWIZARD" val="item_68faca4a-555e-4ef0-94fc-d909e90f83d8_ItemNo"/>
  <p:tag name="EE4P_AGENDAWIZARD_CONTENT" val="/2.3"/>
  <p:tag name="EE4P_AGENDAWIZARD_PROPERTIES" val="76.01134/277.2956/30.6474/30.6474"/>
</p:tagLst>
</file>

<file path=ppt/tags/tag371.xml><?xml version="1.0" encoding="utf-8"?>
<p:tagLst xmlns:a="http://schemas.openxmlformats.org/drawingml/2006/main" xmlns:r="http://schemas.openxmlformats.org/officeDocument/2006/relationships" xmlns:p="http://schemas.openxmlformats.org/presentationml/2006/main">
  <p:tag name="EE4P_AGENDAWIZARD" val="item_365ca380-b8f1-4f7b-a041-261b88fcbd3a_ItemNo"/>
  <p:tag name="EE4P_AGENDAWIZARD_CONTENT" val="/2.2"/>
  <p:tag name="EE4P_AGENDAWIZARD_PROPERTIES" val="76.01134/241.7842/30.6474/30.6474"/>
</p:tagLst>
</file>

<file path=ppt/tags/tag372.xml><?xml version="1.0" encoding="utf-8"?>
<p:tagLst xmlns:a="http://schemas.openxmlformats.org/drawingml/2006/main" xmlns:r="http://schemas.openxmlformats.org/officeDocument/2006/relationships" xmlns:p="http://schemas.openxmlformats.org/presentationml/2006/main">
  <p:tag name="EE4P_AGENDAWIZARD" val="item_5413ac57-e13a-43c3-aa0f-a40f8c18551a_Topic"/>
  <p:tag name="EE4P_AGENDAWIZARD_CONTENT" val="/Introduction"/>
  <p:tag name="EE4P_AGENDAWIZARD_PROPERTIES" val="111.5227/206.2728/281.8187/30.64748"/>
</p:tagLst>
</file>

<file path=ppt/tags/tag373.xml><?xml version="1.0" encoding="utf-8"?>
<p:tagLst xmlns:a="http://schemas.openxmlformats.org/drawingml/2006/main" xmlns:r="http://schemas.openxmlformats.org/officeDocument/2006/relationships" xmlns:p="http://schemas.openxmlformats.org/presentationml/2006/main">
  <p:tag name="EE4P_AGENDAWIZARD" val="item_5413ac57-e13a-43c3-aa0f-a40f8c18551a_ItemNo"/>
  <p:tag name="EE4P_AGENDAWIZARD_CONTENT" val="/2.1"/>
  <p:tag name="EE4P_AGENDAWIZARD_PROPERTIES" val="76.01134/206.2728/30.6474/30.64748"/>
</p:tagLst>
</file>

<file path=ppt/tags/tag374.xml><?xml version="1.0" encoding="utf-8"?>
<p:tagLst xmlns:a="http://schemas.openxmlformats.org/drawingml/2006/main" xmlns:r="http://schemas.openxmlformats.org/officeDocument/2006/relationships" xmlns:p="http://schemas.openxmlformats.org/presentationml/2006/main">
  <p:tag name="EE4P_AGENDAWIZARD" val="item_7da6640a-acb8-4d5d-957f-ab6eef13c412_Topic"/>
  <p:tag name="EE4P_AGENDAWIZARD_CONTENT" val="/Key Findings"/>
  <p:tag name="EE4P_AGENDAWIZARD_PROPERTIES" val="76.01134/170.7614/317.33/30.6474"/>
</p:tagLst>
</file>

<file path=ppt/tags/tag375.xml><?xml version="1.0" encoding="utf-8"?>
<p:tagLst xmlns:a="http://schemas.openxmlformats.org/drawingml/2006/main" xmlns:r="http://schemas.openxmlformats.org/officeDocument/2006/relationships" xmlns:p="http://schemas.openxmlformats.org/presentationml/2006/main">
  <p:tag name="EE4P_AGENDAWIZARD" val="item_7da6640a-acb8-4d5d-957f-ab6eef13c412_ItemNo"/>
  <p:tag name="EE4P_AGENDAWIZARD_CONTENT" val="/2"/>
  <p:tag name="EE4P_AGENDAWIZARD_PROPERTIES" val="40.49992/170.7614/30.6474/30.6474"/>
</p:tagLst>
</file>

<file path=ppt/tags/tag376.xml><?xml version="1.0" encoding="utf-8"?>
<p:tagLst xmlns:a="http://schemas.openxmlformats.org/drawingml/2006/main" xmlns:r="http://schemas.openxmlformats.org/officeDocument/2006/relationships" xmlns:p="http://schemas.openxmlformats.org/presentationml/2006/main">
  <p:tag name="EE4P_AGENDAWIZARD" val="item_cd632e23-08cc-4d20-a089-9375863ec033_Topic"/>
  <p:tag name="EE4P_AGENDAWIZARD_CONTENT" val="/Executive Summary"/>
  <p:tag name="EE4P_AGENDAWIZARD_PROPERTIES" val="76.01134/135.25/317.33/30.64748"/>
</p:tagLst>
</file>

<file path=ppt/tags/tag377.xml><?xml version="1.0" encoding="utf-8"?>
<p:tagLst xmlns:a="http://schemas.openxmlformats.org/drawingml/2006/main" xmlns:r="http://schemas.openxmlformats.org/officeDocument/2006/relationships" xmlns:p="http://schemas.openxmlformats.org/presentationml/2006/main">
  <p:tag name="EE4P_AGENDAWIZARD" val="item_cd632e23-08cc-4d20-a089-9375863ec033_ItemNo"/>
  <p:tag name="EE4P_AGENDAWIZARD_CONTENT" val="/1"/>
  <p:tag name="EE4P_AGENDAWIZARD_PROPERTIES" val="40.49992/135.25/30.6474/30.64748"/>
</p:tagLst>
</file>

<file path=ppt/tags/tag378.xml><?xml version="1.0" encoding="utf-8"?>
<p:tagLst xmlns:a="http://schemas.openxmlformats.org/drawingml/2006/main" xmlns:r="http://schemas.openxmlformats.org/officeDocument/2006/relationships" xmlns:p="http://schemas.openxmlformats.org/presentationml/2006/main">
  <p:tag name="EE4P_AGENDAWIZARD" val="title"/>
</p:tagLst>
</file>

<file path=ppt/tags/tag379.xml><?xml version="1.0" encoding="utf-8"?>
<p:tagLst xmlns:a="http://schemas.openxmlformats.org/drawingml/2006/main" xmlns:r="http://schemas.openxmlformats.org/officeDocument/2006/relationships" xmlns:p="http://schemas.openxmlformats.org/presentationml/2006/main">
  <p:tag name="EE4P_AGENDAWIZARD" val="item_9c23ea24-59cc-4cd2-8c0f-6730fa26180e_Topic"/>
  <p:tag name="EE4P_AGENDAWIZARD_CONTENT" val="/Outside Organization Distribution Analysis"/>
  <p:tag name="EE4P_AGENDAWIZARD_PROPERTIES" val="111.5227/348.3184/281.8187/30.6474"/>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unwXQTNHSiWaWbp2Hijapg"/>
</p:tagLst>
</file>

<file path=ppt/tags/tag380.xml><?xml version="1.0" encoding="utf-8"?>
<p:tagLst xmlns:a="http://schemas.openxmlformats.org/drawingml/2006/main" xmlns:r="http://schemas.openxmlformats.org/officeDocument/2006/relationships" xmlns:p="http://schemas.openxmlformats.org/presentationml/2006/main">
  <p:tag name="EE4P_AGENDAWIZARD" val="item_68faca4a-555e-4ef0-94fc-d909e90f83d8_Topic"/>
  <p:tag name="EE4P_AGENDAWIZARD_CONTENT" val="/Investigator Distribution Analysis"/>
  <p:tag name="EE4P_AGENDAWIZARD_PROPERTIES" val="111.5227/277.2956/281.8187/30.6474"/>
</p:tagLst>
</file>

<file path=ppt/tags/tag381.xml><?xml version="1.0" encoding="utf-8"?>
<p:tagLst xmlns:a="http://schemas.openxmlformats.org/drawingml/2006/main" xmlns:r="http://schemas.openxmlformats.org/officeDocument/2006/relationships" xmlns:p="http://schemas.openxmlformats.org/presentationml/2006/main">
  <p:tag name="EE4P_AGENDAWIZARD" val="item_365ca380-b8f1-4f7b-a041-261b88fcbd3a_Topic"/>
  <p:tag name="EE4P_AGENDAWIZARD_CONTENT" val="/Project Distribution Analysis"/>
  <p:tag name="EE4P_AGENDAWIZARD_PROPERTIES" val="111.5227/241.7842/281.8187/30.6474"/>
</p:tagLst>
</file>

<file path=ppt/tags/tag382.xml><?xml version="1.0" encoding="utf-8"?>
<p:tagLst xmlns:a="http://schemas.openxmlformats.org/drawingml/2006/main" xmlns:r="http://schemas.openxmlformats.org/officeDocument/2006/relationships" xmlns:p="http://schemas.openxmlformats.org/presentationml/2006/main">
  <p:tag name="EE4P_AGENDAWIZARD" val="item_73bda241-3b46-49ca-aa7b-03a49a8c0fd7_Topic"/>
  <p:tag name="EE4P_AGENDAWIZARD_CONTENT" val="/Medical Center Distribution Analysis"/>
  <p:tag name="EE4P_AGENDAWIZARD_PROPERTIES" val="111.5227/312.807/281.8187/30.6474"/>
</p:tagLst>
</file>

<file path=ppt/tags/tag383.xml><?xml version="1.0" encoding="utf-8"?>
<p:tagLst xmlns:a="http://schemas.openxmlformats.org/drawingml/2006/main" xmlns:r="http://schemas.openxmlformats.org/officeDocument/2006/relationships" xmlns:p="http://schemas.openxmlformats.org/presentationml/2006/main">
  <p:tag name="EE4P_AGENDAWIZARD" val="item_9c23ea24-59cc-4cd2-8c0f-6730fa26180e_ItemNo"/>
  <p:tag name="EE4P_AGENDAWIZARD_CONTENT" val="/2.5"/>
  <p:tag name="EE4P_AGENDAWIZARD_PROPERTIES" val="76.01134/348.3184/30.6474/30.6474"/>
</p:tagLst>
</file>

<file path=ppt/tags/tag384.xml><?xml version="1.0" encoding="utf-8"?>
<p:tagLst xmlns:a="http://schemas.openxmlformats.org/drawingml/2006/main" xmlns:r="http://schemas.openxmlformats.org/officeDocument/2006/relationships" xmlns:p="http://schemas.openxmlformats.org/presentationml/2006/main">
  <p:tag name="EE4P_AGENDAWIZARD" val="item_73bda241-3b46-49ca-aa7b-03a49a8c0fd7_Topic"/>
  <p:tag name="EE4P_AGENDAWIZARD_CONTENT" val="/Medical Center Distribution Analysis"/>
  <p:tag name="EE4P_AGENDAWIZARD_PROPERTIES" val="111.5227/312.807/281.8187/30.6474"/>
</p:tagLst>
</file>

<file path=ppt/tags/tag385.xml><?xml version="1.0" encoding="utf-8"?>
<p:tagLst xmlns:a="http://schemas.openxmlformats.org/drawingml/2006/main" xmlns:r="http://schemas.openxmlformats.org/officeDocument/2006/relationships" xmlns:p="http://schemas.openxmlformats.org/presentationml/2006/main">
  <p:tag name="EE4P_AGENDAWIZARD" val="item_9c23ea24-59cc-4cd2-8c0f-6730fa26180e_ItemNo"/>
  <p:tag name="EE4P_AGENDAWIZARD_CONTENT" val="/2.5"/>
  <p:tag name="EE4P_AGENDAWIZARD_PROPERTIES" val="76.01134/348.3184/30.6474/30.6474"/>
</p:tagLst>
</file>

<file path=ppt/tags/tag386.xml><?xml version="1.0" encoding="utf-8"?>
<p:tagLst xmlns:a="http://schemas.openxmlformats.org/drawingml/2006/main" xmlns:r="http://schemas.openxmlformats.org/officeDocument/2006/relationships" xmlns:p="http://schemas.openxmlformats.org/presentationml/2006/main">
  <p:tag name="EE4P_AGENDAWIZARD" val="item_73bda241-3b46-49ca-aa7b-03a49a8c0fd7_Topic"/>
  <p:tag name="EE4P_AGENDAWIZARD_CONTENT" val="/Medical Center Distribution Analysis"/>
  <p:tag name="EE4P_AGENDAWIZARD_PROPERTIES" val="111.5227/312.807/281.8187/30.6474"/>
</p:tagLst>
</file>

<file path=ppt/tags/tag387.xml><?xml version="1.0" encoding="utf-8"?>
<p:tagLst xmlns:a="http://schemas.openxmlformats.org/drawingml/2006/main" xmlns:r="http://schemas.openxmlformats.org/officeDocument/2006/relationships" xmlns:p="http://schemas.openxmlformats.org/presentationml/2006/main">
  <p:tag name="EE4P_SLIDEID" val="bc9f4f5a-3b76-4a00-893d-5b54a368e74f"/>
</p:tagLst>
</file>

<file path=ppt/tags/tag388.xml><?xml version="1.0" encoding="utf-8"?>
<p:tagLst xmlns:a="http://schemas.openxmlformats.org/drawingml/2006/main" xmlns:r="http://schemas.openxmlformats.org/officeDocument/2006/relationships" xmlns:p="http://schemas.openxmlformats.org/presentationml/2006/main">
  <p:tag name="EE4P_AGENDAWIZARD" val="item__Responsible"/>
  <p:tag name="EE4P_AGENDAWIZARD_PROPERTIES" val="519.0925/171.7547/0.00511811/31.50472"/>
</p:tagLst>
</file>

<file path=ppt/tags/tag389.xml><?xml version="1.0" encoding="utf-8"?>
<p:tagLst xmlns:a="http://schemas.openxmlformats.org/drawingml/2006/main" xmlns:r="http://schemas.openxmlformats.org/officeDocument/2006/relationships" xmlns:p="http://schemas.openxmlformats.org/presentationml/2006/main">
  <p:tag name="EE4P_AGENDAWIZARD" val="item__Responsible"/>
  <p:tag name="EE4P_AGENDAWIZARD_PROPERTIES" val="519.0925/135.25/0.00511811/31.50472"/>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0.xml><?xml version="1.0" encoding="utf-8"?>
<p:tagLst xmlns:a="http://schemas.openxmlformats.org/drawingml/2006/main" xmlns:r="http://schemas.openxmlformats.org/officeDocument/2006/relationships" xmlns:p="http://schemas.openxmlformats.org/presentationml/2006/main">
  <p:tag name="EE4P_AGENDAWIZARD" val="item__Responsible"/>
  <p:tag name="EE4P_AGENDAWIZARD_PROPERTIES" val="519.0925/171.7547/0.00511811/31.50472"/>
</p:tagLst>
</file>

<file path=ppt/tags/tag391.xml><?xml version="1.0" encoding="utf-8"?>
<p:tagLst xmlns:a="http://schemas.openxmlformats.org/drawingml/2006/main" xmlns:r="http://schemas.openxmlformats.org/officeDocument/2006/relationships" xmlns:p="http://schemas.openxmlformats.org/presentationml/2006/main">
  <p:tag name="EE4P_AGENDAWIZARD" val="item__Responsible"/>
  <p:tag name="EE4P_AGENDAWIZARD_PROPERTIES" val="519.0925/135.25/0.00511811/31.50472"/>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unwXQTNHSiWaWbp2Hijap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unwXQTNHSiWaWbp2Hijap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2pN0S0yLTHSz4seD6zl8d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vTvV8VjnQ3KtGYKFWPYrm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38b7QJO9TC.VqwyYWAmpI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LSUlK9weTQ6bmEsgajBa2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nYMjBbp9Sd6pUZuugKbxD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8oy_sTiERT6WcP7vIq.Nt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ayUCBrekQ0aSW7K03U_B5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unwXQTNHSiWaWbp2Hijap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unwXQTNHSiWaWbp2Hijap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unwXQTNHSiWaWbp2Hijap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unwXQTNHSiWaWbp2Hijap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unwXQTNHSiWaWbp2Hijap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unwXQTNHSiWaWbp2Hijap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unwXQTNHSiWaWbp2Hijap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EE4P_SLIDEID" val="7da6640a-acb8-4d5d-957f-ab6eef13c412"/>
</p:tagLst>
</file>

<file path=ppt/tags/tag84.xml><?xml version="1.0" encoding="utf-8"?>
<p:tagLst xmlns:a="http://schemas.openxmlformats.org/drawingml/2006/main" xmlns:r="http://schemas.openxmlformats.org/officeDocument/2006/relationships" xmlns:p="http://schemas.openxmlformats.org/presentationml/2006/main">
  <p:tag name="EE4P_AGENDAWIZARD" val="item_365ca380-b8f1-4f7b-a041-261b88fcbd3a_Element"/>
</p:tagLst>
</file>

<file path=ppt/tags/tag85.xml><?xml version="1.0" encoding="utf-8"?>
<p:tagLst xmlns:a="http://schemas.openxmlformats.org/drawingml/2006/main" xmlns:r="http://schemas.openxmlformats.org/officeDocument/2006/relationships" xmlns:p="http://schemas.openxmlformats.org/presentationml/2006/main">
  <p:tag name="EE4P_AGENDAWIZARD" val="item_56a35492-bc0d-43dd-9e15-3c56397fc552_Topic"/>
  <p:tag name="EE4P_AGENDAWIZARD_CONTENT" val="/Appendix"/>
  <p:tag name="EE4P_AGENDAWIZARD_PROPERTIES" val="76.01134/454.8526/317.33/30.64748"/>
</p:tagLst>
</file>

<file path=ppt/tags/tag86.xml><?xml version="1.0" encoding="utf-8"?>
<p:tagLst xmlns:a="http://schemas.openxmlformats.org/drawingml/2006/main" xmlns:r="http://schemas.openxmlformats.org/officeDocument/2006/relationships" xmlns:p="http://schemas.openxmlformats.org/presentationml/2006/main">
  <p:tag name="EE4P_AGENDAWIZARD" val="item_56a35492-bc0d-43dd-9e15-3c56397fc552_ItemNo"/>
  <p:tag name="EE4P_AGENDAWIZARD_CONTENT" val="/5"/>
  <p:tag name="EE4P_AGENDAWIZARD_PROPERTIES" val="40.49992/454.8526/30.6474/30.64748"/>
</p:tagLst>
</file>

<file path=ppt/tags/tag87.xml><?xml version="1.0" encoding="utf-8"?>
<p:tagLst xmlns:a="http://schemas.openxmlformats.org/drawingml/2006/main" xmlns:r="http://schemas.openxmlformats.org/officeDocument/2006/relationships" xmlns:p="http://schemas.openxmlformats.org/presentationml/2006/main">
  <p:tag name="EE4P_AGENDAWIZARD" val="item_978feddf-c7f5-46c6-a9c3-4ac17f28318d_Topic"/>
  <p:tag name="EE4P_AGENDAWIZARD_CONTENT" val="/Methods"/>
  <p:tag name="EE4P_AGENDAWIZARD_PROPERTIES" val="76.01134/383.8298/317.33/30.6474"/>
</p:tagLst>
</file>

<file path=ppt/tags/tag88.xml><?xml version="1.0" encoding="utf-8"?>
<p:tagLst xmlns:a="http://schemas.openxmlformats.org/drawingml/2006/main" xmlns:r="http://schemas.openxmlformats.org/officeDocument/2006/relationships" xmlns:p="http://schemas.openxmlformats.org/presentationml/2006/main">
  <p:tag name="EE4P_AGENDAWIZARD" val="item_978feddf-c7f5-46c6-a9c3-4ac17f28318d_ItemNo"/>
  <p:tag name="EE4P_AGENDAWIZARD_CONTENT" val="/3"/>
  <p:tag name="EE4P_AGENDAWIZARD_PROPERTIES" val="40.49992/383.8298/30.6474/30.6474"/>
</p:tagLst>
</file>

<file path=ppt/tags/tag89.xml><?xml version="1.0" encoding="utf-8"?>
<p:tagLst xmlns:a="http://schemas.openxmlformats.org/drawingml/2006/main" xmlns:r="http://schemas.openxmlformats.org/officeDocument/2006/relationships" xmlns:p="http://schemas.openxmlformats.org/presentationml/2006/main">
  <p:tag name="EE4P_AGENDAWIZARD" val="item_9c23ea24-59cc-4cd2-8c0f-6730fa26180e_ItemNo"/>
  <p:tag name="EE4P_AGENDAWIZARD_CONTENT" val="/2.5"/>
  <p:tag name="EE4P_AGENDAWIZARD_PROPERTIES" val="76.01134/348.3184/30.6474/30.6474"/>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EE4P_AGENDAWIZARD" val="item_73bda241-3b46-49ca-aa7b-03a49a8c0fd7_ItemNo"/>
  <p:tag name="EE4P_AGENDAWIZARD_CONTENT" val="/2.4"/>
  <p:tag name="EE4P_AGENDAWIZARD_PROPERTIES" val="76.01134/312.807/30.6474/30.6474"/>
</p:tagLst>
</file>

<file path=ppt/tags/tag91.xml><?xml version="1.0" encoding="utf-8"?>
<p:tagLst xmlns:a="http://schemas.openxmlformats.org/drawingml/2006/main" xmlns:r="http://schemas.openxmlformats.org/officeDocument/2006/relationships" xmlns:p="http://schemas.openxmlformats.org/presentationml/2006/main">
  <p:tag name="EE4P_AGENDAWIZARD" val="item_68faca4a-555e-4ef0-94fc-d909e90f83d8_ItemNo"/>
  <p:tag name="EE4P_AGENDAWIZARD_CONTENT" val="/2.3"/>
  <p:tag name="EE4P_AGENDAWIZARD_PROPERTIES" val="76.01134/277.2956/30.6474/30.6474"/>
</p:tagLst>
</file>

<file path=ppt/tags/tag92.xml><?xml version="1.0" encoding="utf-8"?>
<p:tagLst xmlns:a="http://schemas.openxmlformats.org/drawingml/2006/main" xmlns:r="http://schemas.openxmlformats.org/officeDocument/2006/relationships" xmlns:p="http://schemas.openxmlformats.org/presentationml/2006/main">
  <p:tag name="EE4P_AGENDAWIZARD" val="item_365ca380-b8f1-4f7b-a041-261b88fcbd3a_ItemNo"/>
  <p:tag name="EE4P_AGENDAWIZARD_CONTENT" val="/2.2"/>
  <p:tag name="EE4P_AGENDAWIZARD_PROPERTIES" val="76.01134/241.7842/30.6474/30.6474"/>
</p:tagLst>
</file>

<file path=ppt/tags/tag93.xml><?xml version="1.0" encoding="utf-8"?>
<p:tagLst xmlns:a="http://schemas.openxmlformats.org/drawingml/2006/main" xmlns:r="http://schemas.openxmlformats.org/officeDocument/2006/relationships" xmlns:p="http://schemas.openxmlformats.org/presentationml/2006/main">
  <p:tag name="EE4P_AGENDAWIZARD" val="item_5413ac57-e13a-43c3-aa0f-a40f8c18551a_Topic"/>
  <p:tag name="EE4P_AGENDAWIZARD_CONTENT" val="/Introduction"/>
  <p:tag name="EE4P_AGENDAWIZARD_PROPERTIES" val="111.5227/206.2728/281.8187/30.64748"/>
</p:tagLst>
</file>

<file path=ppt/tags/tag94.xml><?xml version="1.0" encoding="utf-8"?>
<p:tagLst xmlns:a="http://schemas.openxmlformats.org/drawingml/2006/main" xmlns:r="http://schemas.openxmlformats.org/officeDocument/2006/relationships" xmlns:p="http://schemas.openxmlformats.org/presentationml/2006/main">
  <p:tag name="EE4P_AGENDAWIZARD" val="item_5413ac57-e13a-43c3-aa0f-a40f8c18551a_ItemNo"/>
  <p:tag name="EE4P_AGENDAWIZARD_CONTENT" val="/2.1"/>
  <p:tag name="EE4P_AGENDAWIZARD_PROPERTIES" val="76.01134/206.2728/30.6474/30.64748"/>
</p:tagLst>
</file>

<file path=ppt/tags/tag95.xml><?xml version="1.0" encoding="utf-8"?>
<p:tagLst xmlns:a="http://schemas.openxmlformats.org/drawingml/2006/main" xmlns:r="http://schemas.openxmlformats.org/officeDocument/2006/relationships" xmlns:p="http://schemas.openxmlformats.org/presentationml/2006/main">
  <p:tag name="EE4P_AGENDAWIZARD" val="item_7da6640a-acb8-4d5d-957f-ab6eef13c412_Topic"/>
  <p:tag name="EE4P_AGENDAWIZARD_CONTENT" val="/Key Findings"/>
  <p:tag name="EE4P_AGENDAWIZARD_PROPERTIES" val="76.01134/170.7614/317.33/30.6474"/>
</p:tagLst>
</file>

<file path=ppt/tags/tag96.xml><?xml version="1.0" encoding="utf-8"?>
<p:tagLst xmlns:a="http://schemas.openxmlformats.org/drawingml/2006/main" xmlns:r="http://schemas.openxmlformats.org/officeDocument/2006/relationships" xmlns:p="http://schemas.openxmlformats.org/presentationml/2006/main">
  <p:tag name="EE4P_AGENDAWIZARD" val="item_7da6640a-acb8-4d5d-957f-ab6eef13c412_ItemNo"/>
  <p:tag name="EE4P_AGENDAWIZARD_CONTENT" val="/2"/>
  <p:tag name="EE4P_AGENDAWIZARD_PROPERTIES" val="40.49992/170.7614/30.6474/30.6474"/>
</p:tagLst>
</file>

<file path=ppt/tags/tag97.xml><?xml version="1.0" encoding="utf-8"?>
<p:tagLst xmlns:a="http://schemas.openxmlformats.org/drawingml/2006/main" xmlns:r="http://schemas.openxmlformats.org/officeDocument/2006/relationships" xmlns:p="http://schemas.openxmlformats.org/presentationml/2006/main">
  <p:tag name="EE4P_AGENDAWIZARD" val="item_cd632e23-08cc-4d20-a089-9375863ec033_Topic"/>
  <p:tag name="EE4P_AGENDAWIZARD_CONTENT" val="/Executive Summary"/>
  <p:tag name="EE4P_AGENDAWIZARD_PROPERTIES" val="76.01134/135.25/317.33/30.64748"/>
</p:tagLst>
</file>

<file path=ppt/tags/tag98.xml><?xml version="1.0" encoding="utf-8"?>
<p:tagLst xmlns:a="http://schemas.openxmlformats.org/drawingml/2006/main" xmlns:r="http://schemas.openxmlformats.org/officeDocument/2006/relationships" xmlns:p="http://schemas.openxmlformats.org/presentationml/2006/main">
  <p:tag name="EE4P_AGENDAWIZARD" val="item_cd632e23-08cc-4d20-a089-9375863ec033_ItemNo"/>
  <p:tag name="EE4P_AGENDAWIZARD_CONTENT" val="/1"/>
  <p:tag name="EE4P_AGENDAWIZARD_PROPERTIES" val="40.49992/135.25/30.6474/30.64748"/>
</p:tagLst>
</file>

<file path=ppt/tags/tag99.xml><?xml version="1.0" encoding="utf-8"?>
<p:tagLst xmlns:a="http://schemas.openxmlformats.org/drawingml/2006/main" xmlns:r="http://schemas.openxmlformats.org/officeDocument/2006/relationships" xmlns:p="http://schemas.openxmlformats.org/presentationml/2006/main">
  <p:tag name="EE4P_AGENDAWIZARD" val="title"/>
</p:tagLst>
</file>

<file path=ppt/theme/theme1.xml><?xml version="1.0" encoding="utf-8"?>
<a:theme xmlns:a="http://schemas.openxmlformats.org/drawingml/2006/main" name="1_Office Theme">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002F56"/>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5B1E07F2C274044A140D89A2848318B" ma:contentTypeVersion="10" ma:contentTypeDescription="Create a new document." ma:contentTypeScope="" ma:versionID="5865abdceee12cf2e0ce8f310ad82bd3">
  <xsd:schema xmlns:xsd="http://www.w3.org/2001/XMLSchema" xmlns:xs="http://www.w3.org/2001/XMLSchema" xmlns:p="http://schemas.microsoft.com/office/2006/metadata/properties" xmlns:ns2="2c6b27b9-eb57-4c2b-88ac-cc5deecff08c" xmlns:ns3="69b1282d-8bc9-4807-8fb9-a970b2ec8430" targetNamespace="http://schemas.microsoft.com/office/2006/metadata/properties" ma:root="true" ma:fieldsID="be54130c8802c171fc5bb87a0787409a" ns2:_="" ns3:_="">
    <xsd:import namespace="2c6b27b9-eb57-4c2b-88ac-cc5deecff08c"/>
    <xsd:import namespace="69b1282d-8bc9-4807-8fb9-a970b2ec843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LengthInSeconds"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6b27b9-eb57-4c2b-88ac-cc5deecff0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9b1282d-8bc9-4807-8fb9-a970b2ec843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69b1282d-8bc9-4807-8fb9-a970b2ec8430">
      <UserInfo>
        <DisplayName>Marion Geary</DisplayName>
        <AccountId>221</AccountId>
        <AccountType/>
      </UserInfo>
      <UserInfo>
        <DisplayName>Syed Haider</DisplayName>
        <AccountId>215</AccountId>
        <AccountType/>
      </UserInfo>
    </SharedWithUsers>
  </documentManagement>
</p:properties>
</file>

<file path=customXml/itemProps1.xml><?xml version="1.0" encoding="utf-8"?>
<ds:datastoreItem xmlns:ds="http://schemas.openxmlformats.org/officeDocument/2006/customXml" ds:itemID="{1C65365D-5D1F-44A8-832A-C53BD12F86FB}">
  <ds:schemaRefs>
    <ds:schemaRef ds:uri="http://schemas.microsoft.com/sharepoint/v3/contenttype/forms"/>
  </ds:schemaRefs>
</ds:datastoreItem>
</file>

<file path=customXml/itemProps2.xml><?xml version="1.0" encoding="utf-8"?>
<ds:datastoreItem xmlns:ds="http://schemas.openxmlformats.org/officeDocument/2006/customXml" ds:itemID="{6C0AAA3D-378C-482C-A3BC-DB06BB0E09FA}"/>
</file>

<file path=customXml/itemProps3.xml><?xml version="1.0" encoding="utf-8"?>
<ds:datastoreItem xmlns:ds="http://schemas.openxmlformats.org/officeDocument/2006/customXml" ds:itemID="{B7FFA432-5499-4A3B-B8F4-9F2D1D82382C}">
  <ds:schemaRefs>
    <ds:schemaRef ds:uri="097b3dcc-3dff-4d3d-a762-0a21f9655acb"/>
    <ds:schemaRef ds:uri="7ef4768e-06f1-430c-b63e-729859cb2af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POp_AMP_v1</Template>
  <TotalTime>59</TotalTime>
  <Words>24084</Words>
  <Application>Microsoft Office PowerPoint</Application>
  <PresentationFormat>Widescreen</PresentationFormat>
  <Paragraphs>5241</Paragraphs>
  <Slides>130</Slides>
  <Notes>44</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130</vt:i4>
      </vt:variant>
    </vt:vector>
  </HeadingPairs>
  <TitlesOfParts>
    <vt:vector size="140" baseType="lpstr">
      <vt:lpstr>MS Gothic</vt:lpstr>
      <vt:lpstr>Arial</vt:lpstr>
      <vt:lpstr>Arial,Sans-Serif</vt:lpstr>
      <vt:lpstr>Calibri</vt:lpstr>
      <vt:lpstr>Calibri Light</vt:lpstr>
      <vt:lpstr>Symbol</vt:lpstr>
      <vt:lpstr>1_Office Theme</vt:lpstr>
      <vt:lpstr>2_Office Theme</vt:lpstr>
      <vt:lpstr>1_Office Theme</vt:lpstr>
      <vt:lpstr>think-cell Slide</vt:lpstr>
      <vt:lpstr>Suicide Prevention Actively Managed Portfolio Analysis </vt:lpstr>
      <vt:lpstr>Table of Contents</vt:lpstr>
      <vt:lpstr>Executive Summary | Background and Analysis Objective</vt:lpstr>
      <vt:lpstr>PowerPoint Presentation</vt:lpstr>
      <vt:lpstr>Executive Summary | Portfolio Overview </vt:lpstr>
      <vt:lpstr>Table of Contents</vt:lpstr>
      <vt:lpstr>Introduction | Key areas of analysis to inform AMP leaders’ ability to meet requirements </vt:lpstr>
      <vt:lpstr>Table of Contents</vt:lpstr>
      <vt:lpstr>Framework | VA Project Distribution Analysis</vt:lpstr>
      <vt:lpstr>VA Project Distribution Analysis | Key Terms Defined </vt:lpstr>
      <vt:lpstr>VA Project Distribution Analysis | High-level Portfolio Overview </vt:lpstr>
      <vt:lpstr>VA Project Distribution Analysis | High-level Portfolio Overview </vt:lpstr>
      <vt:lpstr>VA Project Distribution Analysis | High-level Portfolio Overview </vt:lpstr>
      <vt:lpstr>VA Project Distribution Analysis | High-level Portfolio Overview </vt:lpstr>
      <vt:lpstr>VA Project Distribution Analysis | High-level Portfolio Overview </vt:lpstr>
      <vt:lpstr>VA Project Distribution Analysis | High-level Portfolio Overview </vt:lpstr>
      <vt:lpstr>Framework | VA Project Distribution Analysis</vt:lpstr>
      <vt:lpstr>VA Project Distribution Analysis | Funding Mechanism</vt:lpstr>
      <vt:lpstr>VA Project Distribution Analysis | Funding Mechanism</vt:lpstr>
      <vt:lpstr>Framework | VA Project Distribution Analysis</vt:lpstr>
      <vt:lpstr>VA Project Distribution Analysis | Project Focus Area</vt:lpstr>
      <vt:lpstr>VA Project Distribution Analysis | Project Focus Area</vt:lpstr>
      <vt:lpstr>PowerPoint Presentation</vt:lpstr>
      <vt:lpstr>VA Project Distribution Analysis | Project Focus Area</vt:lpstr>
      <vt:lpstr>VA Project Distribution Analysis | Project Focus Area</vt:lpstr>
      <vt:lpstr>PowerPoint Presentation</vt:lpstr>
      <vt:lpstr>Framework | VA Project Distribution Analysis</vt:lpstr>
      <vt:lpstr>VA Project Distribution Analysis | Subject Population</vt:lpstr>
      <vt:lpstr>Framework | VA Project Distribution Analysis</vt:lpstr>
      <vt:lpstr>VA Project Distribution Analysis | Clinical Trial Distribution</vt:lpstr>
      <vt:lpstr>Table of Contents</vt:lpstr>
      <vt:lpstr>Framework | SPRINT API Analysis </vt:lpstr>
      <vt:lpstr>SPRINT API Analysis| Overview </vt:lpstr>
      <vt:lpstr>SPRINT API Analysis </vt:lpstr>
      <vt:lpstr>SPRINT API Analysis </vt:lpstr>
      <vt:lpstr>SPRINT API Analysis </vt:lpstr>
      <vt:lpstr>SPRINT API Analysis </vt:lpstr>
      <vt:lpstr>Table of Contents</vt:lpstr>
      <vt:lpstr>Framework | VA Investigator Distribution Analysis and Research Impact </vt:lpstr>
      <vt:lpstr>VA Investigator Distribution Analysis and Research Impact | Key Terms Defined </vt:lpstr>
      <vt:lpstr>VA Investigator Distribution Analysis and Research Impact | High Level Investigator Overview</vt:lpstr>
      <vt:lpstr>VA Investigator Distribution Analysis and Research Impact | High Level Investigator Overview</vt:lpstr>
      <vt:lpstr>VA Investigator Distribution Analysis and Research Impact  | High Level Investigator Overview</vt:lpstr>
      <vt:lpstr>VA Investigator Distribution Analysis and Research Impact | High Level Investigator Overview</vt:lpstr>
      <vt:lpstr>Framework | VA Investigator Distribution Analysis and Research Impact</vt:lpstr>
      <vt:lpstr>VA Investigator Distribution Analysis | Publications Key Terms Defined </vt:lpstr>
      <vt:lpstr>VA Investigator Distribution Analysis | Publications</vt:lpstr>
      <vt:lpstr>VA Investigator Distribution Analysis | Publications </vt:lpstr>
      <vt:lpstr>VA Investigator Distribution Analysis | Publications</vt:lpstr>
      <vt:lpstr>VA Investigator Distribution Analysis | Publications</vt:lpstr>
      <vt:lpstr>VA Investigator Distribution Analysis | Publications</vt:lpstr>
      <vt:lpstr>VA Investigator Distribution Analysis | Publications</vt:lpstr>
      <vt:lpstr>Framework | VA Investigator Distribution Analysis and Research Impact</vt:lpstr>
      <vt:lpstr>VA Investigator Distribution Analysis | Collaboration Overview </vt:lpstr>
      <vt:lpstr>VA Investigator Distribution Analysis | Collaboration Overview </vt:lpstr>
      <vt:lpstr>VA Investigator Distribution Analysis | Collaboration Overview </vt:lpstr>
      <vt:lpstr>Table of Contents</vt:lpstr>
      <vt:lpstr>Framework | Grant Thematic Analysis </vt:lpstr>
      <vt:lpstr>Grant Thematic Analysis | High-Level Overview</vt:lpstr>
      <vt:lpstr>Grant Thematic Analysis | Project Analysis</vt:lpstr>
      <vt:lpstr>Grant Thematic Analysis | Project Analysis</vt:lpstr>
      <vt:lpstr>Grant Thematic Analysis | Project Analysis</vt:lpstr>
      <vt:lpstr>Grant Thematic Analysis | Project Analysis</vt:lpstr>
      <vt:lpstr>Grant Thematic Analysis | Project Analysis</vt:lpstr>
      <vt:lpstr>Table of Contents</vt:lpstr>
      <vt:lpstr>Framework | VA Medical Center Distribution Analysis</vt:lpstr>
      <vt:lpstr>VA Medical Center Distribution Analysis | High Level Geography Overview</vt:lpstr>
      <vt:lpstr>VA Medical Center Distribution Analysis | High Level Geography Overview</vt:lpstr>
      <vt:lpstr>VA Medical Center Distribution Analysis | High Level Geography Overview</vt:lpstr>
      <vt:lpstr>Table of Contents</vt:lpstr>
      <vt:lpstr>Framework | Analysis of Relevant Research Beyond the VA</vt:lpstr>
      <vt:lpstr>Analysis of Relevant Research Beyond the VA | Overview </vt:lpstr>
      <vt:lpstr>Analysis of Relevant Research Beyond the VA | Grant Distribution</vt:lpstr>
      <vt:lpstr>Analysis of Relevant Research Beyond the VA | Grant Distribution</vt:lpstr>
      <vt:lpstr>Analysis of Relevant Research Beyond the VA | Funding Distribution</vt:lpstr>
      <vt:lpstr>Analysis of Relevant Research Beyond the VA | Publication Distribution</vt:lpstr>
      <vt:lpstr>Analysis of Relevant Research Beyond the VA | Publication Distribution</vt:lpstr>
      <vt:lpstr>Analysis of Relevant Research Beyond the VA | VAIRRS Projects Distribution</vt:lpstr>
      <vt:lpstr>Table of Contents</vt:lpstr>
      <vt:lpstr>PowerPoint Presentation</vt:lpstr>
      <vt:lpstr>PowerPoint Presentation</vt:lpstr>
      <vt:lpstr>Project Methodology | RAFT/VAIRRS Matching and RAFT/SPRINT API Matching</vt:lpstr>
      <vt:lpstr>Project Methodology | RAFT and VAIRRS Matching</vt:lpstr>
      <vt:lpstr>Project Methodology | Dimensions Data Extraction</vt:lpstr>
      <vt:lpstr>Table of Contents</vt:lpstr>
      <vt:lpstr>PowerPoint Presentation</vt:lpstr>
      <vt:lpstr>Appendix A</vt:lpstr>
      <vt:lpstr>Portfolio Requirements from CRADO</vt:lpstr>
      <vt:lpstr>Data Intake Form (1/2)</vt:lpstr>
      <vt:lpstr>Data Intake Form (2/2)</vt:lpstr>
      <vt:lpstr>Definition of Terms</vt:lpstr>
      <vt:lpstr>RAFT Project IDs</vt:lpstr>
      <vt:lpstr>VAIRRS IRBNet IDs</vt:lpstr>
      <vt:lpstr>VA Project Distribution Analysis | High-level Portfolio Overview </vt:lpstr>
      <vt:lpstr>VA Project Distribution Analysis | Funding Mechanism</vt:lpstr>
      <vt:lpstr>Appendix B</vt:lpstr>
      <vt:lpstr>VA Project Distribution Analysis | Subject Population </vt:lpstr>
      <vt:lpstr>Appendix C</vt:lpstr>
      <vt:lpstr>Suicide Prevention AMP Investigators (2014-2023)</vt:lpstr>
      <vt:lpstr>PowerPoint Presentation</vt:lpstr>
      <vt:lpstr>Suicide Prevention AMP Resulting Publications (1 of 3)</vt:lpstr>
      <vt:lpstr>Suicide Prevention AMP Resulting Publications (2 of 3)</vt:lpstr>
      <vt:lpstr>Suicide Prevention AMP Resulting Publications (3 of 3)</vt:lpstr>
      <vt:lpstr>Journals (1 of 4)</vt:lpstr>
      <vt:lpstr>Journals (2 of 4)</vt:lpstr>
      <vt:lpstr>Journals (3 of 4)</vt:lpstr>
      <vt:lpstr>Journals (4 of 4)</vt:lpstr>
      <vt:lpstr>Highly Collaborative Investigators</vt:lpstr>
      <vt:lpstr>Appendix D</vt:lpstr>
      <vt:lpstr>VA Medical Center Distribution</vt:lpstr>
      <vt:lpstr>Appendix E</vt:lpstr>
      <vt:lpstr>Funder (1 of 3)</vt:lpstr>
      <vt:lpstr>Funder (2 of 3)</vt:lpstr>
      <vt:lpstr>Funder (3 of 3)</vt:lpstr>
      <vt:lpstr>Appendix F</vt:lpstr>
      <vt:lpstr>SPRINT API Matches (1 of 11)</vt:lpstr>
      <vt:lpstr>SPRINT API Matches (2 of 11)</vt:lpstr>
      <vt:lpstr>SPRINT API Matches (3 of 11)</vt:lpstr>
      <vt:lpstr>SPRINT API Matches (4 of 11)</vt:lpstr>
      <vt:lpstr>SPRINT API Matches (5 of 11)</vt:lpstr>
      <vt:lpstr>SPRINT API Matches (6 of 11)</vt:lpstr>
      <vt:lpstr>SPRINT API Matches (7 of 11)</vt:lpstr>
      <vt:lpstr>SPRINT API Matches (8 of 11)</vt:lpstr>
      <vt:lpstr>SPRINT API Matches (9 of 11)</vt:lpstr>
      <vt:lpstr>SPRINT API Matches (10 of 11)</vt:lpstr>
      <vt:lpstr>SPRINT API Matches (11 of 11)</vt:lpstr>
      <vt:lpstr>Suicide Prevention AMP-SPRINT Matched IDs</vt:lpstr>
      <vt:lpstr>Suicide Prevention AMP-SPRINT Unmatched IDs</vt:lpstr>
      <vt:lpstr>Appendix G</vt:lpstr>
      <vt:lpstr>Grant Thematic Analysis | Expected Accuracy Results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Pain and Opioid Portfolio Analysis</dc:title>
  <dc:creator>Syed Haider</dc:creator>
  <cp:lastModifiedBy>Caroline Mwonga</cp:lastModifiedBy>
  <cp:revision>1</cp:revision>
  <dcterms:created xsi:type="dcterms:W3CDTF">2023-03-22T16:19:52Z</dcterms:created>
  <dcterms:modified xsi:type="dcterms:W3CDTF">2023-09-27T20:45:45Z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f97ea9d-daff-4c91-a4f1-55d953dbb0fc_Enabled">
    <vt:lpwstr>true</vt:lpwstr>
  </property>
  <property fmtid="{D5CDD505-2E9C-101B-9397-08002B2CF9AE}" pid="3" name="MSIP_Label_7f97ea9d-daff-4c91-a4f1-55d953dbb0fc_SetDate">
    <vt:lpwstr>2023-03-22T17:03:57Z</vt:lpwstr>
  </property>
  <property fmtid="{D5CDD505-2E9C-101B-9397-08002B2CF9AE}" pid="4" name="MSIP_Label_7f97ea9d-daff-4c91-a4f1-55d953dbb0fc_Method">
    <vt:lpwstr>Standard</vt:lpwstr>
  </property>
  <property fmtid="{D5CDD505-2E9C-101B-9397-08002B2CF9AE}" pid="5" name="MSIP_Label_7f97ea9d-daff-4c91-a4f1-55d953dbb0fc_Name">
    <vt:lpwstr>Public</vt:lpwstr>
  </property>
  <property fmtid="{D5CDD505-2E9C-101B-9397-08002B2CF9AE}" pid="6" name="MSIP_Label_7f97ea9d-daff-4c91-a4f1-55d953dbb0fc_SiteId">
    <vt:lpwstr>58196b33-812d-4eb0-ad27-fc2dd9de53eb</vt:lpwstr>
  </property>
  <property fmtid="{D5CDD505-2E9C-101B-9397-08002B2CF9AE}" pid="7" name="MSIP_Label_7f97ea9d-daff-4c91-a4f1-55d953dbb0fc_ActionId">
    <vt:lpwstr>de496eb4-6ff8-41dd-8d74-ac0b3e26573b</vt:lpwstr>
  </property>
  <property fmtid="{D5CDD505-2E9C-101B-9397-08002B2CF9AE}" pid="8" name="MSIP_Label_7f97ea9d-daff-4c91-a4f1-55d953dbb0fc_ContentBits">
    <vt:lpwstr>0</vt:lpwstr>
  </property>
  <property fmtid="{D5CDD505-2E9C-101B-9397-08002B2CF9AE}" pid="9" name="ContentTypeId">
    <vt:lpwstr>0x01010045B1E07F2C274044A140D89A2848318B</vt:lpwstr>
  </property>
  <property fmtid="{D5CDD505-2E9C-101B-9397-08002B2CF9AE}" pid="10" name="MediaServiceImageTags">
    <vt:lpwstr/>
  </property>
</Properties>
</file>