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0" r:id="rId1"/>
  </p:sldMasterIdLst>
  <p:sldIdLst>
    <p:sldId id="256" r:id="rId2"/>
    <p:sldId id="260" r:id="rId3"/>
    <p:sldId id="257" r:id="rId4"/>
    <p:sldId id="268" r:id="rId5"/>
    <p:sldId id="261" r:id="rId6"/>
    <p:sldId id="262" r:id="rId7"/>
    <p:sldId id="264" r:id="rId8"/>
    <p:sldId id="267" r:id="rId9"/>
    <p:sldId id="266" r:id="rId10"/>
    <p:sldId id="263"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spc="3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Date Placeholder 7"/>
          <p:cNvSpPr>
            <a:spLocks noGrp="1"/>
          </p:cNvSpPr>
          <p:nvPr>
            <p:ph type="dt" sz="half" idx="10"/>
          </p:nvPr>
        </p:nvSpPr>
        <p:spPr/>
        <p:txBody>
          <a:bodyPr/>
          <a:lstStyle/>
          <a:p>
            <a:fld id="{91CBE573-0108-494A-BC51-065C7F0EFAEE}" type="datetimeFigureOut">
              <a:rPr lang="en-US" smtClean="0"/>
              <a:t>3/8/2022</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27BB41E2-F77E-4C60-8876-973F6637A1A7}" type="slidenum">
              <a:rPr lang="en-US" smtClean="0"/>
              <a:t>‹#›</a:t>
            </a:fld>
            <a:endParaRPr lang="en-US"/>
          </a:p>
        </p:txBody>
      </p:sp>
      <p:sp>
        <p:nvSpPr>
          <p:cNvPr id="11" name="Rectangle 10"/>
          <p:cNvSpPr/>
          <p:nvPr/>
        </p:nvSpPr>
        <p:spPr>
          <a:xfrm>
            <a:off x="11292840" y="0"/>
            <a:ext cx="914400" cy="6858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4293166"/>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CBE573-0108-494A-BC51-065C7F0EFAEE}" type="datetimeFigureOut">
              <a:rPr lang="en-US" smtClean="0"/>
              <a:t>3/8/2022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BB41E2-F77E-4C60-8876-973F6637A1A7}" type="slidenum">
              <a:rPr lang="en-US" smtClean="0"/>
              <a:t>‹#›</a:t>
            </a:fld>
            <a:endParaRPr lang="en-US"/>
          </a:p>
        </p:txBody>
      </p:sp>
    </p:spTree>
    <p:extLst>
      <p:ext uri="{BB962C8B-B14F-4D97-AF65-F5344CB8AC3E}">
        <p14:creationId xmlns:p14="http://schemas.microsoft.com/office/powerpoint/2010/main" val="1775386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CBE573-0108-494A-BC51-065C7F0EFAEE}" type="datetimeFigureOut">
              <a:rPr lang="en-US" smtClean="0"/>
              <a:t>3/8/2022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BB41E2-F77E-4C60-8876-973F6637A1A7}" type="slidenum">
              <a:rPr lang="en-US" smtClean="0"/>
              <a:t>‹#›</a:t>
            </a:fld>
            <a:endParaRPr lang="en-US"/>
          </a:p>
        </p:txBody>
      </p:sp>
    </p:spTree>
    <p:extLst>
      <p:ext uri="{BB962C8B-B14F-4D97-AF65-F5344CB8AC3E}">
        <p14:creationId xmlns:p14="http://schemas.microsoft.com/office/powerpoint/2010/main" val="3841770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CBE573-0108-494A-BC51-065C7F0EFAEE}" type="datetimeFigureOut">
              <a:rPr lang="en-US" smtClean="0"/>
              <a:t>3/8/2022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BB41E2-F77E-4C60-8876-973F6637A1A7}" type="slidenum">
              <a:rPr lang="en-US" smtClean="0"/>
              <a:t>‹#›</a:t>
            </a:fld>
            <a:endParaRPr lang="en-US"/>
          </a:p>
        </p:txBody>
      </p:sp>
    </p:spTree>
    <p:extLst>
      <p:ext uri="{BB962C8B-B14F-4D97-AF65-F5344CB8AC3E}">
        <p14:creationId xmlns:p14="http://schemas.microsoft.com/office/powerpoint/2010/main" val="319227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spc="30" baseline="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1CBE573-0108-494A-BC51-065C7F0EFAEE}" type="datetimeFigureOut">
              <a:rPr lang="en-US" smtClean="0"/>
              <a:t>3/8/2022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BB41E2-F77E-4C60-8876-973F6637A1A7}" type="slidenum">
              <a:rPr lang="en-US" smtClean="0"/>
              <a:t>‹#›</a:t>
            </a:fld>
            <a:endParaRPr lang="en-US"/>
          </a:p>
        </p:txBody>
      </p:sp>
      <p:sp>
        <p:nvSpPr>
          <p:cNvPr id="8" name="Rectangle 7"/>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48690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1CBE573-0108-494A-BC51-065C7F0EFAEE}" type="datetimeFigureOut">
              <a:rPr lang="en-US" smtClean="0"/>
              <a:t>3/8/2022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BB41E2-F77E-4C60-8876-973F6637A1A7}" type="slidenum">
              <a:rPr lang="en-US" smtClean="0"/>
              <a:t>‹#›</a:t>
            </a:fld>
            <a:endParaRPr lang="en-US"/>
          </a:p>
        </p:txBody>
      </p:sp>
    </p:spTree>
    <p:extLst>
      <p:ext uri="{BB962C8B-B14F-4D97-AF65-F5344CB8AC3E}">
        <p14:creationId xmlns:p14="http://schemas.microsoft.com/office/powerpoint/2010/main" val="2607093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61872" y="1721606"/>
            <a:ext cx="4480560" cy="731520"/>
          </a:xfrm>
        </p:spPr>
        <p:txBody>
          <a:bodyPr anchor="b">
            <a:normAutofit/>
          </a:bodyPr>
          <a:lstStyle>
            <a:lvl1pPr marL="0" indent="0">
              <a:spcBef>
                <a:spcPts val="0"/>
              </a:spcBef>
              <a:buNone/>
              <a:defRPr sz="2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3"/>
          </p:nvPr>
        </p:nvSpPr>
        <p:spPr>
          <a:xfrm>
            <a:off x="6126480" y="1721606"/>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a:t>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1CBE573-0108-494A-BC51-065C7F0EFAEE}" type="datetimeFigureOut">
              <a:rPr lang="en-US" smtClean="0"/>
              <a:t>3/8/2022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BB41E2-F77E-4C60-8876-973F6637A1A7}" type="slidenum">
              <a:rPr lang="en-US" smtClean="0"/>
              <a:t>‹#›</a:t>
            </a:fld>
            <a:endParaRPr lang="en-US"/>
          </a:p>
        </p:txBody>
      </p:sp>
    </p:spTree>
    <p:extLst>
      <p:ext uri="{BB962C8B-B14F-4D97-AF65-F5344CB8AC3E}">
        <p14:creationId xmlns:p14="http://schemas.microsoft.com/office/powerpoint/2010/main" val="3194140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1CBE573-0108-494A-BC51-065C7F0EFAEE}" type="datetimeFigureOut">
              <a:rPr lang="en-US" smtClean="0"/>
              <a:t>3/8/2022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BB41E2-F77E-4C60-8876-973F6637A1A7}" type="slidenum">
              <a:rPr lang="en-US" smtClean="0"/>
              <a:t>‹#›</a:t>
            </a:fld>
            <a:endParaRPr lang="en-US"/>
          </a:p>
        </p:txBody>
      </p:sp>
    </p:spTree>
    <p:extLst>
      <p:ext uri="{BB962C8B-B14F-4D97-AF65-F5344CB8AC3E}">
        <p14:creationId xmlns:p14="http://schemas.microsoft.com/office/powerpoint/2010/main" val="393152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CBE573-0108-494A-BC51-065C7F0EFAEE}" type="datetimeFigureOut">
              <a:rPr lang="en-US" smtClean="0"/>
              <a:t>3/8/2022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BB41E2-F77E-4C60-8876-973F6637A1A7}" type="slidenum">
              <a:rPr lang="en-US" smtClean="0"/>
              <a:t>‹#›</a:t>
            </a:fld>
            <a:endParaRPr lang="en-US"/>
          </a:p>
        </p:txBody>
      </p:sp>
    </p:spTree>
    <p:extLst>
      <p:ext uri="{BB962C8B-B14F-4D97-AF65-F5344CB8AC3E}">
        <p14:creationId xmlns:p14="http://schemas.microsoft.com/office/powerpoint/2010/main" val="2684078079"/>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1" baseline="0"/>
            </a:lvl1pPr>
          </a:lstStyle>
          <a:p>
            <a:r>
              <a:rPr lang="en-US"/>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1CBE573-0108-494A-BC51-065C7F0EFAEE}" type="datetimeFigureOut">
              <a:rPr lang="en-US" smtClean="0"/>
              <a:t>3/8/2022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BB41E2-F77E-4C60-8876-973F6637A1A7}" type="slidenum">
              <a:rPr lang="en-US" smtClean="0"/>
              <a:t>‹#›</a:t>
            </a:fld>
            <a:endParaRPr lang="en-US"/>
          </a:p>
        </p:txBody>
      </p:sp>
    </p:spTree>
    <p:extLst>
      <p:ext uri="{BB962C8B-B14F-4D97-AF65-F5344CB8AC3E}">
        <p14:creationId xmlns:p14="http://schemas.microsoft.com/office/powerpoint/2010/main" val="1365329577"/>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1">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1292840" cy="512892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400">
                <a:solidFill>
                  <a:schemeClr val="accent1">
                    <a:lumMod val="20000"/>
                    <a:lumOff val="8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1CBE573-0108-494A-BC51-065C7F0EFAEE}" type="datetimeFigureOut">
              <a:rPr lang="en-US" smtClean="0"/>
              <a:t>3/8/2022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BB41E2-F77E-4C60-8876-973F6637A1A7}" type="slidenum">
              <a:rPr lang="en-US" smtClean="0"/>
              <a:t>‹#›</a:t>
            </a:fld>
            <a:endParaRPr lang="en-US"/>
          </a:p>
        </p:txBody>
      </p:sp>
    </p:spTree>
    <p:extLst>
      <p:ext uri="{BB962C8B-B14F-4D97-AF65-F5344CB8AC3E}">
        <p14:creationId xmlns:p14="http://schemas.microsoft.com/office/powerpoint/2010/main" val="2329080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262393"/>
            <a:ext cx="9692640" cy="1428929"/>
          </a:xfrm>
          <a:prstGeom prst="rect">
            <a:avLst/>
          </a:prstGeom>
        </p:spPr>
        <p:txBody>
          <a:bodyPr vert="horz" lIns="91440" tIns="27432"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100" b="0">
                <a:solidFill>
                  <a:schemeClr val="tx2">
                    <a:lumMod val="40000"/>
                    <a:lumOff val="60000"/>
                  </a:schemeClr>
                </a:solidFill>
              </a:defRPr>
            </a:lvl1pPr>
          </a:lstStyle>
          <a:p>
            <a:fld id="{91CBE573-0108-494A-BC51-065C7F0EFAEE}" type="datetimeFigureOut">
              <a:rPr lang="en-US" smtClean="0"/>
              <a:t>3/8/2022</a:t>
            </a:fld>
            <a:endParaRPr lang="en-US"/>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100">
                <a:solidFill>
                  <a:schemeClr val="tx2">
                    <a:lumMod val="40000"/>
                    <a:lumOff val="60000"/>
                  </a:schemeClr>
                </a:solidFill>
              </a:defRPr>
            </a:lvl1pPr>
          </a:lstStyle>
          <a:p>
            <a:endParaRPr lang="en-US"/>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latin typeface="+mj-lt"/>
              </a:defRPr>
            </a:lvl1pPr>
          </a:lstStyle>
          <a:p>
            <a:fld id="{27BB41E2-F77E-4C60-8876-973F6637A1A7}" type="slidenum">
              <a:rPr lang="en-US" smtClean="0"/>
              <a:t>‹#›</a:t>
            </a:fld>
            <a:endParaRPr lang="en-US"/>
          </a:p>
        </p:txBody>
      </p:sp>
    </p:spTree>
    <p:extLst>
      <p:ext uri="{BB962C8B-B14F-4D97-AF65-F5344CB8AC3E}">
        <p14:creationId xmlns:p14="http://schemas.microsoft.com/office/powerpoint/2010/main" val="1902793082"/>
      </p:ext>
    </p:extLst>
  </p:cSld>
  <p:clrMap bg1="lt1" tx1="dk1" bg2="lt2" tx2="dk2" accent1="accent1" accent2="accent2" accent3="accent3" accent4="accent4" accent5="accent5" accent6="accent6" hlink="hlink" folHlink="folHlink"/>
  <p:sldLayoutIdLst>
    <p:sldLayoutId id="2147483821" r:id="rId1"/>
    <p:sldLayoutId id="2147483822" r:id="rId2"/>
    <p:sldLayoutId id="2147483823" r:id="rId3"/>
    <p:sldLayoutId id="2147483824" r:id="rId4"/>
    <p:sldLayoutId id="2147483825" r:id="rId5"/>
    <p:sldLayoutId id="2147483826" r:id="rId6"/>
    <p:sldLayoutId id="2147483827" r:id="rId7"/>
    <p:sldLayoutId id="2147483828" r:id="rId8"/>
    <p:sldLayoutId id="2147483829" r:id="rId9"/>
    <p:sldLayoutId id="2147483830" r:id="rId10"/>
    <p:sldLayoutId id="2147483831" r:id="rId11"/>
  </p:sldLayoutIdLst>
  <p:txStyles>
    <p:titleStyle>
      <a:lvl1pPr algn="l" defTabSz="914400" rtl="0" eaLnBrk="1" latinLnBrk="0" hangingPunct="1">
        <a:lnSpc>
          <a:spcPct val="90000"/>
        </a:lnSpc>
        <a:spcBef>
          <a:spcPct val="0"/>
        </a:spcBef>
        <a:buNone/>
        <a:defRPr sz="4400" b="1" kern="1200" spc="-50" baseline="0">
          <a:solidFill>
            <a:schemeClr val="accent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Suicide Risk Assessments </a:t>
            </a:r>
            <a:br>
              <a:rPr lang="en-US" dirty="0"/>
            </a:br>
            <a:endParaRPr lang="en-US" dirty="0"/>
          </a:p>
        </p:txBody>
      </p:sp>
      <p:sp>
        <p:nvSpPr>
          <p:cNvPr id="3" name="Subtitle 2"/>
          <p:cNvSpPr>
            <a:spLocks noGrp="1"/>
          </p:cNvSpPr>
          <p:nvPr>
            <p:ph type="subTitle" idx="1"/>
          </p:nvPr>
        </p:nvSpPr>
        <p:spPr/>
        <p:txBody>
          <a:bodyPr>
            <a:normAutofit/>
          </a:bodyPr>
          <a:lstStyle/>
          <a:p>
            <a:r>
              <a:rPr lang="en-US" sz="4000" dirty="0"/>
              <a:t>Notes and Practice</a:t>
            </a:r>
          </a:p>
        </p:txBody>
      </p:sp>
    </p:spTree>
    <p:extLst>
      <p:ext uri="{BB962C8B-B14F-4D97-AF65-F5344CB8AC3E}">
        <p14:creationId xmlns:p14="http://schemas.microsoft.com/office/powerpoint/2010/main" val="5725792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1363" y="234684"/>
            <a:ext cx="9692640" cy="1428929"/>
          </a:xfrm>
        </p:spPr>
        <p:txBody>
          <a:bodyPr/>
          <a:lstStyle/>
          <a:p>
            <a:r>
              <a:rPr lang="en-US" dirty="0"/>
              <a:t>Other helpful remote procedures</a:t>
            </a:r>
          </a:p>
        </p:txBody>
      </p:sp>
      <p:sp>
        <p:nvSpPr>
          <p:cNvPr id="3" name="Content Placeholder 2"/>
          <p:cNvSpPr>
            <a:spLocks noGrp="1"/>
          </p:cNvSpPr>
          <p:nvPr>
            <p:ph idx="1"/>
          </p:nvPr>
        </p:nvSpPr>
        <p:spPr>
          <a:xfrm>
            <a:off x="489527" y="1856509"/>
            <a:ext cx="9367705" cy="4323628"/>
          </a:xfrm>
        </p:spPr>
        <p:txBody>
          <a:bodyPr/>
          <a:lstStyle/>
          <a:p>
            <a:r>
              <a:rPr lang="en-US" dirty="0"/>
              <a:t>Print out the flow chart and other phone numbers and have them readily available</a:t>
            </a:r>
          </a:p>
          <a:p>
            <a:r>
              <a:rPr lang="en-US" dirty="0"/>
              <a:t>The importance of role plays and testing the technology</a:t>
            </a:r>
          </a:p>
          <a:p>
            <a:r>
              <a:rPr lang="en-US" dirty="0"/>
              <a:t>Consider using an internet line (e.g., Jabber) to connect to Crisis Line while on the phone with participant</a:t>
            </a:r>
          </a:p>
        </p:txBody>
      </p:sp>
    </p:spTree>
    <p:extLst>
      <p:ext uri="{BB962C8B-B14F-4D97-AF65-F5344CB8AC3E}">
        <p14:creationId xmlns:p14="http://schemas.microsoft.com/office/powerpoint/2010/main" val="1708322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690" y="-153243"/>
            <a:ext cx="9692640" cy="1428929"/>
          </a:xfrm>
        </p:spPr>
        <p:txBody>
          <a:bodyPr/>
          <a:lstStyle/>
          <a:p>
            <a:r>
              <a:rPr lang="en-US" dirty="0"/>
              <a:t>Breakout sessions</a:t>
            </a:r>
          </a:p>
        </p:txBody>
      </p:sp>
      <p:sp>
        <p:nvSpPr>
          <p:cNvPr id="3" name="Content Placeholder 2"/>
          <p:cNvSpPr>
            <a:spLocks noGrp="1"/>
          </p:cNvSpPr>
          <p:nvPr>
            <p:ph idx="1"/>
          </p:nvPr>
        </p:nvSpPr>
        <p:spPr>
          <a:xfrm>
            <a:off x="436325" y="1773383"/>
            <a:ext cx="10203965" cy="4425228"/>
          </a:xfrm>
        </p:spPr>
        <p:txBody>
          <a:bodyPr/>
          <a:lstStyle/>
          <a:p>
            <a:r>
              <a:rPr lang="en-US" dirty="0"/>
              <a:t>Small groups</a:t>
            </a:r>
          </a:p>
          <a:p>
            <a:r>
              <a:rPr lang="en-US" dirty="0"/>
              <a:t>Considering the changes we outlined today, what questions/concerns do you have?</a:t>
            </a:r>
          </a:p>
          <a:p>
            <a:pPr lvl="1"/>
            <a:endParaRPr lang="en-US" dirty="0"/>
          </a:p>
          <a:p>
            <a:pPr lvl="1"/>
            <a:r>
              <a:rPr lang="en-US" dirty="0"/>
              <a:t>Notifying clinicians</a:t>
            </a:r>
          </a:p>
          <a:p>
            <a:pPr lvl="1"/>
            <a:r>
              <a:rPr lang="en-US" dirty="0"/>
              <a:t>Getting ahold of clinicians</a:t>
            </a:r>
          </a:p>
          <a:p>
            <a:pPr lvl="1"/>
            <a:r>
              <a:rPr lang="en-US" dirty="0"/>
              <a:t>Identifying participant location</a:t>
            </a:r>
          </a:p>
          <a:p>
            <a:pPr lvl="1"/>
            <a:r>
              <a:rPr lang="en-US" dirty="0"/>
              <a:t>Connecting participants to lifeline in high risk situations</a:t>
            </a:r>
          </a:p>
        </p:txBody>
      </p:sp>
    </p:spTree>
    <p:extLst>
      <p:ext uri="{BB962C8B-B14F-4D97-AF65-F5344CB8AC3E}">
        <p14:creationId xmlns:p14="http://schemas.microsoft.com/office/powerpoint/2010/main" val="2556944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314" y="77666"/>
            <a:ext cx="9692640" cy="1428929"/>
          </a:xfrm>
        </p:spPr>
        <p:txBody>
          <a:bodyPr/>
          <a:lstStyle/>
          <a:p>
            <a:r>
              <a:rPr lang="en-US" dirty="0"/>
              <a:t>Challenges with remote work</a:t>
            </a:r>
          </a:p>
        </p:txBody>
      </p:sp>
      <p:sp>
        <p:nvSpPr>
          <p:cNvPr id="3" name="Content Placeholder 2"/>
          <p:cNvSpPr>
            <a:spLocks noGrp="1"/>
          </p:cNvSpPr>
          <p:nvPr>
            <p:ph idx="1"/>
          </p:nvPr>
        </p:nvSpPr>
        <p:spPr>
          <a:xfrm>
            <a:off x="720436" y="1819564"/>
            <a:ext cx="9136796" cy="4360573"/>
          </a:xfrm>
        </p:spPr>
        <p:txBody>
          <a:bodyPr/>
          <a:lstStyle/>
          <a:p>
            <a:r>
              <a:rPr lang="en-US" dirty="0"/>
              <a:t>Reduced access to in-person clinician support (</a:t>
            </a:r>
            <a:r>
              <a:rPr lang="en-US" dirty="0" err="1"/>
              <a:t>e.g</a:t>
            </a:r>
            <a:r>
              <a:rPr lang="en-US" dirty="0"/>
              <a:t>, going down the hall to flag down a clinician)</a:t>
            </a:r>
          </a:p>
          <a:p>
            <a:r>
              <a:rPr lang="en-US" dirty="0"/>
              <a:t>Technology</a:t>
            </a:r>
          </a:p>
          <a:p>
            <a:pPr lvl="1">
              <a:buFont typeface="Courier New" panose="02070309020205020404" pitchFamily="49" charset="0"/>
              <a:buChar char="o"/>
            </a:pPr>
            <a:r>
              <a:rPr lang="en-US" dirty="0"/>
              <a:t>Utilizing cell phones to 3-way call to crisis line, connect with clinicians, etc.</a:t>
            </a:r>
          </a:p>
          <a:p>
            <a:pPr lvl="1">
              <a:buFont typeface="Courier New" panose="02070309020205020404" pitchFamily="49" charset="0"/>
              <a:buChar char="o"/>
            </a:pPr>
            <a:r>
              <a:rPr lang="en-US" dirty="0"/>
              <a:t>Risk of dropped calls, poor connections, etc.</a:t>
            </a:r>
          </a:p>
          <a:p>
            <a:r>
              <a:rPr lang="en-US" dirty="0"/>
              <a:t>Home isolation – missing out on the ability to debrief with team members after a tough call/assessment</a:t>
            </a:r>
          </a:p>
        </p:txBody>
      </p:sp>
    </p:spTree>
    <p:extLst>
      <p:ext uri="{BB962C8B-B14F-4D97-AF65-F5344CB8AC3E}">
        <p14:creationId xmlns:p14="http://schemas.microsoft.com/office/powerpoint/2010/main" val="3539981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708" y="290102"/>
            <a:ext cx="10625328" cy="1428929"/>
          </a:xfrm>
        </p:spPr>
        <p:txBody>
          <a:bodyPr>
            <a:normAutofit/>
          </a:bodyPr>
          <a:lstStyle/>
          <a:p>
            <a:r>
              <a:rPr lang="en-US" dirty="0"/>
              <a:t>When do we conduct risk assessments?</a:t>
            </a:r>
          </a:p>
        </p:txBody>
      </p:sp>
      <p:sp>
        <p:nvSpPr>
          <p:cNvPr id="3" name="Content Placeholder 2"/>
          <p:cNvSpPr>
            <a:spLocks noGrp="1"/>
          </p:cNvSpPr>
          <p:nvPr>
            <p:ph idx="1"/>
          </p:nvPr>
        </p:nvSpPr>
        <p:spPr>
          <a:xfrm>
            <a:off x="600364" y="2032000"/>
            <a:ext cx="10642600" cy="4625254"/>
          </a:xfrm>
        </p:spPr>
        <p:txBody>
          <a:bodyPr>
            <a:normAutofit/>
          </a:bodyPr>
          <a:lstStyle/>
          <a:p>
            <a:r>
              <a:rPr lang="en-US" dirty="0"/>
              <a:t>In response to “flag” from an online assessment</a:t>
            </a:r>
          </a:p>
          <a:p>
            <a:pPr lvl="1">
              <a:buFont typeface="Courier New" panose="02070309020205020404" pitchFamily="49" charset="0"/>
              <a:buChar char="o"/>
            </a:pPr>
            <a:r>
              <a:rPr lang="en-US" dirty="0"/>
              <a:t>Participant endorses a risk item on an online assessment</a:t>
            </a:r>
          </a:p>
          <a:p>
            <a:pPr lvl="1">
              <a:buFont typeface="Courier New" panose="02070309020205020404" pitchFamily="49" charset="0"/>
              <a:buChar char="o"/>
            </a:pPr>
            <a:r>
              <a:rPr lang="en-US" dirty="0"/>
              <a:t>In these cases, we have time to prepare and contact the on-call clinician in advance</a:t>
            </a:r>
          </a:p>
          <a:p>
            <a:r>
              <a:rPr lang="en-US" dirty="0"/>
              <a:t>In the process of a phone or video-based assessment or therapy session</a:t>
            </a:r>
          </a:p>
          <a:p>
            <a:pPr lvl="1">
              <a:buFont typeface="Courier New" panose="02070309020205020404" pitchFamily="49" charset="0"/>
              <a:buChar char="o"/>
            </a:pPr>
            <a:r>
              <a:rPr lang="en-US" dirty="0"/>
              <a:t>Because a participant endorses a risk measure, or</a:t>
            </a:r>
          </a:p>
          <a:p>
            <a:pPr lvl="1">
              <a:buFont typeface="Courier New" panose="02070309020205020404" pitchFamily="49" charset="0"/>
              <a:buChar char="o"/>
            </a:pPr>
            <a:r>
              <a:rPr lang="en-US" dirty="0"/>
              <a:t>The participant mentions a desire to end their life or a lack of hope, etc. in context of the assessment or therapy session</a:t>
            </a:r>
          </a:p>
          <a:p>
            <a:r>
              <a:rPr lang="en-US" dirty="0"/>
              <a:t>In the process of an in-person assessment or therapy session (currently not a possibility)</a:t>
            </a:r>
          </a:p>
        </p:txBody>
      </p:sp>
    </p:spTree>
    <p:extLst>
      <p:ext uri="{BB962C8B-B14F-4D97-AF65-F5344CB8AC3E}">
        <p14:creationId xmlns:p14="http://schemas.microsoft.com/office/powerpoint/2010/main" val="3835553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217" y="133083"/>
            <a:ext cx="10606855" cy="1428929"/>
          </a:xfrm>
        </p:spPr>
        <p:txBody>
          <a:bodyPr/>
          <a:lstStyle/>
          <a:p>
            <a:r>
              <a:rPr lang="en-US" dirty="0"/>
              <a:t>Reminders about risk assessments</a:t>
            </a:r>
          </a:p>
        </p:txBody>
      </p:sp>
      <p:sp>
        <p:nvSpPr>
          <p:cNvPr id="3" name="Content Placeholder 2"/>
          <p:cNvSpPr>
            <a:spLocks noGrp="1"/>
          </p:cNvSpPr>
          <p:nvPr>
            <p:ph idx="1"/>
          </p:nvPr>
        </p:nvSpPr>
        <p:spPr>
          <a:xfrm>
            <a:off x="489527" y="1985819"/>
            <a:ext cx="10771909" cy="4689908"/>
          </a:xfrm>
        </p:spPr>
        <p:txBody>
          <a:bodyPr>
            <a:normAutofit/>
          </a:bodyPr>
          <a:lstStyle/>
          <a:p>
            <a:r>
              <a:rPr lang="en-US" dirty="0"/>
              <a:t>Every study has a protocol and a flow chart to help you guide you</a:t>
            </a:r>
          </a:p>
          <a:p>
            <a:r>
              <a:rPr lang="en-US" dirty="0"/>
              <a:t>It is important to follow the flowchart in order as much as possible to formulate the clearest picture of risk level</a:t>
            </a:r>
          </a:p>
          <a:p>
            <a:r>
              <a:rPr lang="en-US" dirty="0"/>
              <a:t>It is our role as researchers to ensure that participants are directed to resources (e.g., crisis line, providers, emergency help) that will help keep them safe </a:t>
            </a:r>
          </a:p>
          <a:p>
            <a:r>
              <a:rPr lang="en-US" dirty="0"/>
              <a:t>In a risk situation, it IS our responsibility to gather information to judge current risk level. It IS NOT our responsibility to provide therapy, develop safety plans or make decisions about treatment. A clinician may ask you to be involved in actively reducing means (e.g., remove weapons or medications) or ensure immediate safety).</a:t>
            </a:r>
          </a:p>
          <a:p>
            <a:r>
              <a:rPr lang="en-US" dirty="0"/>
              <a:t>It is the responsibility of the on-call clinician to make decisions about breaking confidentiality, if necessary, to keep a participant safe.</a:t>
            </a:r>
          </a:p>
          <a:p>
            <a:r>
              <a:rPr lang="en-US" dirty="0"/>
              <a:t>Clinicians do not feel burdened by you when you call/text</a:t>
            </a:r>
          </a:p>
        </p:txBody>
      </p:sp>
    </p:spTree>
    <p:extLst>
      <p:ext uri="{BB962C8B-B14F-4D97-AF65-F5344CB8AC3E}">
        <p14:creationId xmlns:p14="http://schemas.microsoft.com/office/powerpoint/2010/main" val="3406503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8999" y="-88589"/>
            <a:ext cx="9692640" cy="1428929"/>
          </a:xfrm>
        </p:spPr>
        <p:txBody>
          <a:bodyPr/>
          <a:lstStyle/>
          <a:p>
            <a:r>
              <a:rPr lang="en-US" dirty="0"/>
              <a:t>Notifying on-call clinician</a:t>
            </a:r>
          </a:p>
        </p:txBody>
      </p:sp>
      <p:sp>
        <p:nvSpPr>
          <p:cNvPr id="3" name="Content Placeholder 2"/>
          <p:cNvSpPr>
            <a:spLocks noGrp="1"/>
          </p:cNvSpPr>
          <p:nvPr>
            <p:ph idx="1"/>
          </p:nvPr>
        </p:nvSpPr>
        <p:spPr>
          <a:xfrm>
            <a:off x="329000" y="1505527"/>
            <a:ext cx="10080382" cy="5135418"/>
          </a:xfrm>
        </p:spPr>
        <p:txBody>
          <a:bodyPr>
            <a:normAutofit/>
          </a:bodyPr>
          <a:lstStyle/>
          <a:p>
            <a:r>
              <a:rPr lang="en-US" dirty="0"/>
              <a:t>We will be proactive about letting the clinician know when we will be conducting assessments</a:t>
            </a:r>
          </a:p>
          <a:p>
            <a:r>
              <a:rPr lang="en-US" dirty="0"/>
              <a:t>If the on-call clinician does not respond back to your text with an affirmative within 15 minutes, you know that you will need to contact the backup clinician if you encounter a high-risk situation that warrants reaching out to a clinician</a:t>
            </a:r>
          </a:p>
          <a:p>
            <a:r>
              <a:rPr lang="en-US" dirty="0"/>
              <a:t>Every study will have a designated back-up</a:t>
            </a:r>
          </a:p>
          <a:p>
            <a:r>
              <a:rPr lang="en-US" b="1" dirty="0"/>
              <a:t>Make sure clinicians have your work and personal cell phone numbers</a:t>
            </a:r>
          </a:p>
          <a:p>
            <a:endParaRPr lang="en-US" dirty="0"/>
          </a:p>
        </p:txBody>
      </p:sp>
    </p:spTree>
    <p:extLst>
      <p:ext uri="{BB962C8B-B14F-4D97-AF65-F5344CB8AC3E}">
        <p14:creationId xmlns:p14="http://schemas.microsoft.com/office/powerpoint/2010/main" val="3336123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217" y="-522698"/>
            <a:ext cx="10717692" cy="1428929"/>
          </a:xfrm>
        </p:spPr>
        <p:txBody>
          <a:bodyPr>
            <a:normAutofit/>
          </a:bodyPr>
          <a:lstStyle/>
          <a:p>
            <a:r>
              <a:rPr lang="en-US" sz="3600" dirty="0"/>
              <a:t>Identifying physical location of participant</a:t>
            </a:r>
          </a:p>
        </p:txBody>
      </p:sp>
      <p:sp>
        <p:nvSpPr>
          <p:cNvPr id="3" name="Content Placeholder 2"/>
          <p:cNvSpPr>
            <a:spLocks noGrp="1"/>
          </p:cNvSpPr>
          <p:nvPr>
            <p:ph idx="1"/>
          </p:nvPr>
        </p:nvSpPr>
        <p:spPr>
          <a:xfrm>
            <a:off x="332509" y="1330035"/>
            <a:ext cx="10512736" cy="5403274"/>
          </a:xfrm>
        </p:spPr>
        <p:txBody>
          <a:bodyPr>
            <a:normAutofit/>
          </a:bodyPr>
          <a:lstStyle/>
          <a:p>
            <a:r>
              <a:rPr lang="en-US" dirty="0"/>
              <a:t>Prior to conducting any assessment or therapy session, we will confirm the participant’s exact location</a:t>
            </a:r>
          </a:p>
          <a:p>
            <a:r>
              <a:rPr lang="en-US" dirty="0"/>
              <a:t>We will notify participants during recruitment that this will be our process, so that they are not surprised when we ask them at each assessment (each study will talk about what this process looks like)</a:t>
            </a:r>
          </a:p>
          <a:p>
            <a:r>
              <a:rPr lang="en-US" dirty="0"/>
              <a:t>Hold onto location information for duration of the phone call, then destroy</a:t>
            </a:r>
          </a:p>
          <a:p>
            <a:r>
              <a:rPr lang="en-US" dirty="0"/>
              <a:t>What this sounds like:</a:t>
            </a:r>
          </a:p>
          <a:p>
            <a:pPr lvl="1"/>
            <a:r>
              <a:rPr lang="en-US" dirty="0"/>
              <a:t>“Before we begin, I want to just make sure that I am able to help keep you safe in the case of an emergency. Would you be willing to share your address or location with me in the case that we become disconnected or if I need to get help to you for any reason?”</a:t>
            </a:r>
          </a:p>
          <a:p>
            <a:r>
              <a:rPr lang="en-US" dirty="0"/>
              <a:t>If participant says no, then we suggest that we will call back at a different time</a:t>
            </a:r>
          </a:p>
          <a:p>
            <a:r>
              <a:rPr lang="en-US" dirty="0"/>
              <a:t>ROLE PLAY</a:t>
            </a:r>
          </a:p>
          <a:p>
            <a:pPr lvl="1"/>
            <a:r>
              <a:rPr lang="en-US" dirty="0"/>
              <a:t>Scenario 1 – participant provides location</a:t>
            </a:r>
          </a:p>
          <a:p>
            <a:pPr lvl="1"/>
            <a:r>
              <a:rPr lang="en-US" dirty="0"/>
              <a:t>Scenario 2 – participant refuses to provide location</a:t>
            </a:r>
          </a:p>
        </p:txBody>
      </p:sp>
    </p:spTree>
    <p:extLst>
      <p:ext uri="{BB962C8B-B14F-4D97-AF65-F5344CB8AC3E}">
        <p14:creationId xmlns:p14="http://schemas.microsoft.com/office/powerpoint/2010/main" val="3974183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564" y="-319497"/>
            <a:ext cx="9692640" cy="1428929"/>
          </a:xfrm>
        </p:spPr>
        <p:txBody>
          <a:bodyPr/>
          <a:lstStyle/>
          <a:p>
            <a:r>
              <a:rPr lang="en-US" dirty="0"/>
              <a:t>Handling of high-risk cases</a:t>
            </a:r>
          </a:p>
        </p:txBody>
      </p:sp>
      <p:sp>
        <p:nvSpPr>
          <p:cNvPr id="3" name="Content Placeholder 2"/>
          <p:cNvSpPr>
            <a:spLocks noGrp="1"/>
          </p:cNvSpPr>
          <p:nvPr>
            <p:ph idx="1"/>
          </p:nvPr>
        </p:nvSpPr>
        <p:spPr>
          <a:xfrm>
            <a:off x="233125" y="1237673"/>
            <a:ext cx="10518001" cy="5283200"/>
          </a:xfrm>
        </p:spPr>
        <p:txBody>
          <a:bodyPr>
            <a:normAutofit fontScale="92500" lnSpcReduction="20000"/>
          </a:bodyPr>
          <a:lstStyle/>
          <a:p>
            <a:r>
              <a:rPr lang="en-US" dirty="0"/>
              <a:t>If participant is in acute imminent risk and you feel that they cannot keep themselves safe during the phone call, call 911</a:t>
            </a:r>
          </a:p>
          <a:p>
            <a:r>
              <a:rPr lang="en-US" dirty="0"/>
              <a:t>If participant is high risk, follow these steps:</a:t>
            </a:r>
          </a:p>
          <a:p>
            <a:pPr lvl="1"/>
            <a:r>
              <a:rPr lang="en-US" dirty="0"/>
              <a:t>1) Acknowledge your concern and that you will need to take some steps to ensure that the participant is safe</a:t>
            </a:r>
          </a:p>
          <a:p>
            <a:pPr lvl="1"/>
            <a:r>
              <a:rPr lang="en-US" dirty="0"/>
              <a:t>2) recommend that you connect the participant to the Suicide Prevention Lifeline/Veterans Crisis Line as a first option</a:t>
            </a:r>
          </a:p>
          <a:p>
            <a:pPr lvl="2"/>
            <a:r>
              <a:rPr lang="en-US" dirty="0"/>
              <a:t>This does not require clinician approval and can be done as an immediate step once you determine high risk</a:t>
            </a:r>
          </a:p>
          <a:p>
            <a:pPr lvl="2"/>
            <a:r>
              <a:rPr lang="en-US" dirty="0"/>
              <a:t>Can also be done for moderate cases</a:t>
            </a:r>
          </a:p>
          <a:p>
            <a:pPr lvl="1"/>
            <a:r>
              <a:rPr lang="en-US" dirty="0"/>
              <a:t>3) If participant is NOT willing to call the crisis lifeline, the next option you give them is to call the study on-call clinician to talk them through some options</a:t>
            </a:r>
          </a:p>
          <a:p>
            <a:pPr lvl="1"/>
            <a:r>
              <a:rPr lang="en-US" dirty="0"/>
              <a:t>4) From here the on-call clinician will help you talk the participant through options to get them to safety</a:t>
            </a:r>
          </a:p>
          <a:p>
            <a:pPr lvl="2"/>
            <a:r>
              <a:rPr lang="en-US" dirty="0"/>
              <a:t>Taking self to ED</a:t>
            </a:r>
          </a:p>
          <a:p>
            <a:pPr lvl="2"/>
            <a:r>
              <a:rPr lang="en-US" dirty="0"/>
              <a:t>Getting friend or family member to take to ED</a:t>
            </a:r>
          </a:p>
          <a:p>
            <a:pPr lvl="2"/>
            <a:r>
              <a:rPr lang="en-US" dirty="0"/>
              <a:t>Calling provider</a:t>
            </a:r>
          </a:p>
          <a:p>
            <a:pPr lvl="2"/>
            <a:r>
              <a:rPr lang="en-US" dirty="0"/>
              <a:t>Calling EMT/police</a:t>
            </a:r>
          </a:p>
          <a:p>
            <a:r>
              <a:rPr lang="en-US" dirty="0"/>
              <a:t>ROLE PLAY</a:t>
            </a:r>
          </a:p>
          <a:p>
            <a:pPr lvl="1"/>
            <a:r>
              <a:rPr lang="en-US" dirty="0"/>
              <a:t>Scenario 1 – participant willing to call lifeline</a:t>
            </a:r>
          </a:p>
          <a:p>
            <a:pPr lvl="1"/>
            <a:r>
              <a:rPr lang="en-US" dirty="0"/>
              <a:t>Scenario 2 – participant is not willing to call lifeline</a:t>
            </a:r>
          </a:p>
        </p:txBody>
      </p:sp>
    </p:spTree>
    <p:extLst>
      <p:ext uri="{BB962C8B-B14F-4D97-AF65-F5344CB8AC3E}">
        <p14:creationId xmlns:p14="http://schemas.microsoft.com/office/powerpoint/2010/main" val="29920425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36" y="-531934"/>
            <a:ext cx="9692640" cy="1428929"/>
          </a:xfrm>
        </p:spPr>
        <p:txBody>
          <a:bodyPr/>
          <a:lstStyle/>
          <a:p>
            <a:r>
              <a:rPr lang="en-US" dirty="0"/>
              <a:t>Calling emergency services</a:t>
            </a:r>
          </a:p>
        </p:txBody>
      </p:sp>
      <p:sp>
        <p:nvSpPr>
          <p:cNvPr id="3" name="Content Placeholder 2"/>
          <p:cNvSpPr>
            <a:spLocks noGrp="1"/>
          </p:cNvSpPr>
          <p:nvPr>
            <p:ph idx="1"/>
          </p:nvPr>
        </p:nvSpPr>
        <p:spPr>
          <a:xfrm>
            <a:off x="138545" y="979056"/>
            <a:ext cx="10769600" cy="5878944"/>
          </a:xfrm>
        </p:spPr>
        <p:txBody>
          <a:bodyPr>
            <a:normAutofit/>
          </a:bodyPr>
          <a:lstStyle/>
          <a:p>
            <a:r>
              <a:rPr lang="en-US" dirty="0"/>
              <a:t>Calling 911</a:t>
            </a:r>
          </a:p>
          <a:p>
            <a:pPr lvl="1">
              <a:buFont typeface="Courier New" panose="02070309020205020404" pitchFamily="49" charset="0"/>
              <a:buChar char="o"/>
            </a:pPr>
            <a:r>
              <a:rPr lang="en-US" dirty="0"/>
              <a:t>When participant is in immediate harm</a:t>
            </a:r>
          </a:p>
          <a:p>
            <a:pPr lvl="1">
              <a:buFont typeface="Courier New" panose="02070309020205020404" pitchFamily="49" charset="0"/>
              <a:buChar char="o"/>
            </a:pPr>
            <a:r>
              <a:rPr lang="en-US" dirty="0"/>
              <a:t>May be done based on RA discretion without clinician if participant has means and is expressing intent to act on those means in the </a:t>
            </a:r>
            <a:r>
              <a:rPr lang="en-US" u="sng" dirty="0"/>
              <a:t>immediate future </a:t>
            </a:r>
            <a:r>
              <a:rPr lang="en-US" dirty="0"/>
              <a:t>(e.g., within the next hour)</a:t>
            </a:r>
          </a:p>
          <a:p>
            <a:pPr lvl="1">
              <a:buFont typeface="Courier New" panose="02070309020205020404" pitchFamily="49" charset="0"/>
              <a:buChar char="o"/>
            </a:pPr>
            <a:r>
              <a:rPr lang="en-US" dirty="0"/>
              <a:t>When calling 911:</a:t>
            </a:r>
          </a:p>
          <a:p>
            <a:pPr lvl="2">
              <a:buFont typeface="Arial" panose="020B0604020202020204" pitchFamily="34" charset="0"/>
              <a:buChar char="•"/>
            </a:pPr>
            <a:r>
              <a:rPr lang="en-US" dirty="0"/>
              <a:t>Be prepared to provide your name, phone number, and location</a:t>
            </a:r>
          </a:p>
          <a:p>
            <a:pPr lvl="2">
              <a:buFont typeface="Arial" panose="020B0604020202020204" pitchFamily="34" charset="0"/>
              <a:buChar char="•"/>
            </a:pPr>
            <a:r>
              <a:rPr lang="en-US" dirty="0"/>
              <a:t>What problem is</a:t>
            </a:r>
          </a:p>
          <a:p>
            <a:pPr lvl="3">
              <a:buFont typeface="Courier New" panose="02070309020205020404" pitchFamily="49" charset="0"/>
              <a:buChar char="o"/>
            </a:pPr>
            <a:r>
              <a:rPr lang="en-US" dirty="0"/>
              <a:t>Be very specific about history of relationship with participant, mental health crisis situation, </a:t>
            </a:r>
            <a:r>
              <a:rPr lang="en-US" b="1" dirty="0"/>
              <a:t>whether or not participant is alone</a:t>
            </a:r>
            <a:r>
              <a:rPr lang="en-US" dirty="0"/>
              <a:t>, previous hospitalizations, medications, diagnoses, etc.</a:t>
            </a:r>
          </a:p>
          <a:p>
            <a:pPr lvl="2">
              <a:buFont typeface="Arial" panose="020B0604020202020204" pitchFamily="34" charset="0"/>
              <a:buChar char="•"/>
            </a:pPr>
            <a:r>
              <a:rPr lang="en-US" dirty="0"/>
              <a:t>Location</a:t>
            </a:r>
          </a:p>
          <a:p>
            <a:pPr lvl="3">
              <a:buFont typeface="Arial" panose="020B0604020202020204" pitchFamily="34" charset="0"/>
              <a:buChar char="•"/>
            </a:pPr>
            <a:r>
              <a:rPr lang="en-US" dirty="0"/>
              <a:t>Specific location of participant, if you don’t have specific location you can also share home address (whether or not participant is there), other places where the participant spends time, family member locations etc.</a:t>
            </a:r>
          </a:p>
          <a:p>
            <a:pPr lvl="3">
              <a:buFont typeface="Arial" panose="020B0604020202020204" pitchFamily="34" charset="0"/>
              <a:buChar char="•"/>
            </a:pPr>
            <a:r>
              <a:rPr lang="en-US" dirty="0"/>
              <a:t>This is also where you provide city location so dispatch knows where to go</a:t>
            </a:r>
          </a:p>
          <a:p>
            <a:pPr lvl="2">
              <a:buFont typeface="Arial" panose="020B0604020202020204" pitchFamily="34" charset="0"/>
              <a:buChar char="•"/>
            </a:pPr>
            <a:r>
              <a:rPr lang="en-US" dirty="0"/>
              <a:t>Description of person </a:t>
            </a:r>
          </a:p>
          <a:p>
            <a:pPr lvl="3">
              <a:buFont typeface="Arial" panose="020B0604020202020204" pitchFamily="34" charset="0"/>
              <a:buChar char="•"/>
            </a:pPr>
            <a:r>
              <a:rPr lang="en-US" dirty="0"/>
              <a:t>If you have met them, otherwise, we can take basic demographic information from surveys (age, race, sex/gender)</a:t>
            </a:r>
          </a:p>
          <a:p>
            <a:pPr lvl="2">
              <a:buFont typeface="Arial" panose="020B0604020202020204" pitchFamily="34" charset="0"/>
              <a:buChar char="•"/>
            </a:pPr>
            <a:r>
              <a:rPr lang="en-US" dirty="0"/>
              <a:t>Weapons or threat of weapons (including items that could be used as weapons)</a:t>
            </a:r>
          </a:p>
          <a:p>
            <a:pPr lvl="2">
              <a:buFont typeface="Arial" panose="020B0604020202020204" pitchFamily="34" charset="0"/>
              <a:buChar char="•"/>
            </a:pPr>
            <a:r>
              <a:rPr lang="en-US" dirty="0"/>
              <a:t>Any violent history, especially toward authority</a:t>
            </a:r>
          </a:p>
          <a:p>
            <a:pPr lvl="2">
              <a:buFont typeface="Arial" panose="020B0604020202020204" pitchFamily="34" charset="0"/>
              <a:buChar char="•"/>
            </a:pPr>
            <a:r>
              <a:rPr lang="en-US" dirty="0"/>
              <a:t>Direct or indirect threat to hurt themselves or others</a:t>
            </a:r>
          </a:p>
          <a:p>
            <a:pPr lvl="2">
              <a:buFont typeface="Arial" panose="020B0604020202020204" pitchFamily="34" charset="0"/>
              <a:buChar char="•"/>
            </a:pPr>
            <a:r>
              <a:rPr lang="en-US" dirty="0">
                <a:solidFill>
                  <a:schemeClr val="bg2">
                    <a:lumMod val="50000"/>
                  </a:schemeClr>
                </a:solidFill>
              </a:rPr>
              <a:t>Substance use – if relevant</a:t>
            </a:r>
          </a:p>
          <a:p>
            <a:pPr lvl="1">
              <a:buFont typeface="Courier New" panose="02070309020205020404" pitchFamily="49" charset="0"/>
              <a:buChar char="o"/>
            </a:pPr>
            <a:r>
              <a:rPr lang="en-US" dirty="0">
                <a:solidFill>
                  <a:schemeClr val="bg2">
                    <a:lumMod val="50000"/>
                  </a:schemeClr>
                </a:solidFill>
              </a:rPr>
              <a:t>Dispatch may call you back and ask for more information or to follow-up with you</a:t>
            </a:r>
          </a:p>
        </p:txBody>
      </p:sp>
    </p:spTree>
    <p:extLst>
      <p:ext uri="{BB962C8B-B14F-4D97-AF65-F5344CB8AC3E}">
        <p14:creationId xmlns:p14="http://schemas.microsoft.com/office/powerpoint/2010/main" val="2263838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082" y="-421097"/>
            <a:ext cx="9692640" cy="1428929"/>
          </a:xfrm>
        </p:spPr>
        <p:txBody>
          <a:bodyPr/>
          <a:lstStyle/>
          <a:p>
            <a:r>
              <a:rPr lang="en-US" dirty="0"/>
              <a:t>Calling emergency services</a:t>
            </a:r>
          </a:p>
        </p:txBody>
      </p:sp>
      <p:sp>
        <p:nvSpPr>
          <p:cNvPr id="3" name="Content Placeholder 2"/>
          <p:cNvSpPr>
            <a:spLocks noGrp="1"/>
          </p:cNvSpPr>
          <p:nvPr>
            <p:ph idx="1"/>
          </p:nvPr>
        </p:nvSpPr>
        <p:spPr>
          <a:xfrm>
            <a:off x="255108" y="1321869"/>
            <a:ext cx="10514491" cy="5429913"/>
          </a:xfrm>
        </p:spPr>
        <p:txBody>
          <a:bodyPr/>
          <a:lstStyle/>
          <a:p>
            <a:r>
              <a:rPr lang="en-US" dirty="0"/>
              <a:t>Calling non-emergency numbers for a welfare check</a:t>
            </a:r>
          </a:p>
          <a:p>
            <a:pPr lvl="1">
              <a:buFont typeface="Courier New" panose="02070309020205020404" pitchFamily="49" charset="0"/>
              <a:buChar char="o"/>
            </a:pPr>
            <a:r>
              <a:rPr lang="en-US" dirty="0"/>
              <a:t>If participant hangs up on you or is otherwise not able or willing to cooperate</a:t>
            </a:r>
          </a:p>
          <a:p>
            <a:pPr lvl="1">
              <a:buFont typeface="Courier New" panose="02070309020205020404" pitchFamily="49" charset="0"/>
              <a:buChar char="o"/>
            </a:pPr>
            <a:r>
              <a:rPr lang="en-US" dirty="0"/>
              <a:t>In collaboration with on-call clinician</a:t>
            </a:r>
          </a:p>
          <a:p>
            <a:pPr lvl="1">
              <a:buFont typeface="Courier New" panose="02070309020205020404" pitchFamily="49" charset="0"/>
              <a:buChar char="o"/>
            </a:pPr>
            <a:r>
              <a:rPr lang="en-US" dirty="0"/>
              <a:t>Be prepared to share similar information as in previous slide</a:t>
            </a:r>
          </a:p>
          <a:p>
            <a:pPr lvl="1"/>
            <a:endParaRPr lang="en-US" dirty="0"/>
          </a:p>
        </p:txBody>
      </p:sp>
    </p:spTree>
    <p:extLst>
      <p:ext uri="{BB962C8B-B14F-4D97-AF65-F5344CB8AC3E}">
        <p14:creationId xmlns:p14="http://schemas.microsoft.com/office/powerpoint/2010/main" val="1465963521"/>
      </p:ext>
    </p:extLst>
  </p:cSld>
  <p:clrMapOvr>
    <a:masterClrMapping/>
  </p:clrMapOvr>
</p:sld>
</file>

<file path=ppt/theme/theme1.xml><?xml version="1.0" encoding="utf-8"?>
<a:theme xmlns:a="http://schemas.openxmlformats.org/drawingml/2006/main" name="View">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3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23C5FE65-18CC-4A65-9EBC-B05E331504EC}"/>
    </a:ext>
  </a:extLst>
</a:theme>
</file>

<file path=docProps/app.xml><?xml version="1.0" encoding="utf-8"?>
<Properties xmlns="http://schemas.openxmlformats.org/officeDocument/2006/extended-properties" xmlns:vt="http://schemas.openxmlformats.org/officeDocument/2006/docPropsVTypes">
  <Template>View</Template>
  <TotalTime>217</TotalTime>
  <Words>1151</Words>
  <Application>Microsoft Office PowerPoint</Application>
  <PresentationFormat>Widescreen</PresentationFormat>
  <Paragraphs>89</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Century Schoolbook</vt:lpstr>
      <vt:lpstr>Courier New</vt:lpstr>
      <vt:lpstr>Wingdings 2</vt:lpstr>
      <vt:lpstr>View</vt:lpstr>
      <vt:lpstr>Suicide Risk Assessments  </vt:lpstr>
      <vt:lpstr>Challenges with remote work</vt:lpstr>
      <vt:lpstr>When do we conduct risk assessments?</vt:lpstr>
      <vt:lpstr>Reminders about risk assessments</vt:lpstr>
      <vt:lpstr>Notifying on-call clinician</vt:lpstr>
      <vt:lpstr>Identifying physical location of participant</vt:lpstr>
      <vt:lpstr>Handling of high-risk cases</vt:lpstr>
      <vt:lpstr>Calling emergency services</vt:lpstr>
      <vt:lpstr>Calling emergency services</vt:lpstr>
      <vt:lpstr>Other helpful remote procedures</vt:lpstr>
      <vt:lpstr>Breakout sessions</vt:lpstr>
    </vt:vector>
  </TitlesOfParts>
  <Company>University of Michigan Health System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Remote Risk Management Training</dc:title>
  <dc:subject>Remote Risk Management Training</dc:subject>
  <dc:creator>Yeagley, Emily</dc:creator>
  <cp:keywords>Remote Risk Management Training</cp:keywords>
  <cp:lastModifiedBy>Rivera, Portia T</cp:lastModifiedBy>
  <cp:revision>21</cp:revision>
  <dcterms:created xsi:type="dcterms:W3CDTF">2020-08-27T01:02:14Z</dcterms:created>
  <dcterms:modified xsi:type="dcterms:W3CDTF">2022-03-08T13:38:49Z</dcterms:modified>
</cp:coreProperties>
</file>