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  <p:sldMasterId id="2147483684" r:id="rId5"/>
  </p:sldMasterIdLst>
  <p:notesMasterIdLst>
    <p:notesMasterId r:id="rId13"/>
  </p:notesMasterIdLst>
  <p:sldIdLst>
    <p:sldId id="259" r:id="rId6"/>
    <p:sldId id="266" r:id="rId7"/>
    <p:sldId id="272" r:id="rId8"/>
    <p:sldId id="273" r:id="rId9"/>
    <p:sldId id="274" r:id="rId10"/>
    <p:sldId id="27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987B-6643-43AA-9B56-509B80CCD0F3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42F3-CDD5-4B19-B3DB-7C5223465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peprec.research.va.gov/" TargetMode="External"/><Relationship Id="rId4" Type="http://schemas.openxmlformats.org/officeDocument/2006/relationships/hyperlink" Target="mailto:PEPReC@va.gov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48-46FB-4B21-86CC-193094DCEFA0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6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C9A-5A1F-4B55-A065-BB4E65346D4D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2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D0E3-2BD6-4254-82D0-8E1441667E33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6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F47B50-E15A-45E7-B55F-BEA1C4B12413}"/>
              </a:ext>
            </a:extLst>
          </p:cNvPr>
          <p:cNvSpPr/>
          <p:nvPr userDrawn="1"/>
        </p:nvSpPr>
        <p:spPr>
          <a:xfrm>
            <a:off x="622299" y="673768"/>
            <a:ext cx="10947399" cy="5616974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299" y="1590403"/>
            <a:ext cx="10947399" cy="1713706"/>
          </a:xfrm>
        </p:spPr>
        <p:txBody>
          <a:bodyPr lIns="457200" rIns="457200" anchor="ctr" anchorCtr="1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687" y="3429000"/>
            <a:ext cx="9144001" cy="76220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0B8060-AE4B-4508-9116-6898E5B71F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94" y="5300447"/>
            <a:ext cx="2743200" cy="538665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4B4D3FB-C8FA-427F-88C5-6F78D02324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80" y="5263039"/>
            <a:ext cx="2743200" cy="613480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461331-16C1-4B29-BECE-0673DD97EF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87" y="5163286"/>
            <a:ext cx="2743200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9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21" y="365125"/>
            <a:ext cx="11122495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21" y="1825625"/>
            <a:ext cx="11122495" cy="3965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DE5B-CDFF-4319-A49C-B7350AA9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8BA9280-2F03-4591-8187-DBB8DED75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5127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19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421" y="2027235"/>
            <a:ext cx="5478379" cy="37639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4776" y="2027235"/>
            <a:ext cx="5483824" cy="37639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D7B6A-38E0-4883-B042-B38E28E6A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39B674-8304-4A44-900F-B635D92E6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75018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21" y="365125"/>
            <a:ext cx="1110915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22" y="1681163"/>
            <a:ext cx="5478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422" y="2505075"/>
            <a:ext cx="5478378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78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78378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38B803-60F3-4931-BFC6-6422850EFB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BDBF1BE-F209-4B30-A7F1-DF71BA5F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19579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21" y="365126"/>
            <a:ext cx="11117179" cy="1325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654CF-F5D6-4D4D-94AF-31AE3745D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27748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7F51FD-C982-4E00-BF72-B55EC5D51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277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55776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343EAC-36FA-4FC1-BD07-AC75A2F75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21F182-A14F-422B-B155-F8B3F28F5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565022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E482A9-FE6A-4592-B0B8-5DA553D0B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AC96651-2E28-4BD7-92D3-7B312ABF3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81798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22" y="365126"/>
            <a:ext cx="11109156" cy="1346199"/>
          </a:xfrm>
        </p:spPr>
        <p:txBody>
          <a:bodyPr anchor="ctr" anchorCtr="1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398"/>
            <a:ext cx="6467390" cy="37242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421" y="2057400"/>
            <a:ext cx="4230604" cy="37242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FE4F28-5C15-48FC-B7D0-46EE4210E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3B5078F-3BCD-459A-9429-AF237A52D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9017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CEC5-CE1B-4617-82D6-65BD0F5B07A5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9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22" y="365126"/>
            <a:ext cx="11109156" cy="1355725"/>
          </a:xfrm>
        </p:spPr>
        <p:txBody>
          <a:bodyPr anchor="ctr" anchorCtr="1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57400"/>
            <a:ext cx="6467390" cy="37338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422" y="2057400"/>
            <a:ext cx="4230604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E5DB10-9878-4AB2-8AD6-21215290F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19A354-669A-4E49-AF4D-13FF5E81C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57950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A036-5FEF-497D-89BB-FECAC8BC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1" y="365126"/>
            <a:ext cx="11117179" cy="1325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93A81F-12E4-4545-818D-B0B3F5416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2066925"/>
            <a:ext cx="584993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721BCB-7307-47C3-9640-E6DEB51688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04000" y="2066925"/>
            <a:ext cx="5054600" cy="17092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D82227-23D2-4CA4-A85A-DCD83C3B901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04000" y="4042302"/>
            <a:ext cx="5054600" cy="17092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A41E7C-50CC-4DFC-9CC7-FB052AB9F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7F1FAC-245A-43F3-9E0B-6C15C8E24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16798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A036-5FEF-497D-89BB-FECAC8BC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1" y="365126"/>
            <a:ext cx="11117179" cy="1325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93A81F-12E4-4545-818D-B0B3F5416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9" y="2066925"/>
            <a:ext cx="11117179" cy="17092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721BCB-7307-47C3-9640-E6DEB51688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3400" y="4152368"/>
            <a:ext cx="5393267" cy="15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D82227-23D2-4CA4-A85A-DCD83C3B901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65333" y="4152368"/>
            <a:ext cx="5393267" cy="15991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802653-D4C3-48D8-B30E-B75B8C7A0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CCE7F0D-5104-4BE6-88AC-68C991A42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277127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A036-5FEF-497D-89BB-FECAC8BC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1" y="365126"/>
            <a:ext cx="11117179" cy="1325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93A81F-12E4-4545-818D-B0B3F5416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9" y="2066925"/>
            <a:ext cx="11117179" cy="17092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721BCB-7307-47C3-9640-E6DEB51688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3400" y="4152370"/>
            <a:ext cx="11125200" cy="15991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D226AF-07FF-4A66-B679-DA9C2436A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9DAB665-98D0-4A1F-972F-158C30212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5908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014-2A07-47C7-B724-05A36634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E31A7E-1F66-4B09-BAB1-976E0A637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2684C9F-2BBB-49D6-95F8-67F3DA6C9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451080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29639E-CE45-4085-B4C4-174A8BE2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0" y="2002631"/>
            <a:ext cx="5554580" cy="2852737"/>
          </a:xfrm>
        </p:spPr>
        <p:txBody>
          <a:bodyPr anchor="ctr" anchorCtr="1"/>
          <a:lstStyle>
            <a:lvl1pPr algn="r">
              <a:defRPr sz="60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ABE7FB-C7DA-439E-A49C-14D89C52D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9513" y="2002630"/>
            <a:ext cx="5571067" cy="2852737"/>
          </a:xfrm>
        </p:spPr>
        <p:txBody>
          <a:bodyPr anchor="ctr" anchorCtr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DBB6F9-71F0-454F-8046-8DFA56C94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CBDC4EB-460E-4DB4-9475-252AFBE66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697327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F47B50-E15A-45E7-B55F-BEA1C4B12413}"/>
              </a:ext>
            </a:extLst>
          </p:cNvPr>
          <p:cNvSpPr/>
          <p:nvPr userDrawn="1"/>
        </p:nvSpPr>
        <p:spPr>
          <a:xfrm>
            <a:off x="622299" y="670559"/>
            <a:ext cx="10947399" cy="5516881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461331-16C1-4B29-BECE-0673DD97EF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5226155"/>
            <a:ext cx="2743200" cy="812985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3053DC-8A97-4ACD-97A5-6932711E0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99" y="670559"/>
            <a:ext cx="10947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B5DD5B-FCA8-4665-A5AF-595975D4FE69}"/>
              </a:ext>
            </a:extLst>
          </p:cNvPr>
          <p:cNvSpPr txBox="1"/>
          <p:nvPr userDrawn="1"/>
        </p:nvSpPr>
        <p:spPr>
          <a:xfrm>
            <a:off x="1524000" y="461412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hlinkClick r:id="rId4"/>
              </a:rPr>
              <a:t>PEPReC@va.gov</a:t>
            </a:r>
            <a:r>
              <a:rPr lang="en-US" sz="2000" dirty="0">
                <a:solidFill>
                  <a:schemeClr val="bg1"/>
                </a:solidFill>
              </a:rPr>
              <a:t> | </a:t>
            </a:r>
            <a:r>
              <a:rPr lang="en-US" sz="2000" dirty="0">
                <a:solidFill>
                  <a:schemeClr val="bg1"/>
                </a:solidFill>
                <a:hlinkClick r:id="rId5"/>
              </a:rPr>
              <a:t>www.peprec.research.va.gov/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D268FC-7F43-4960-9B7C-73373A6B4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517775"/>
            <a:ext cx="9144000" cy="1884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7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11BD-7957-4CF3-8BCA-9A385F7F00A0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5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1E35-9E29-4BA2-8650-B8DF2FB8418A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9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36BE-4641-4FC6-BB34-6A020DAA3E16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2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4D2-0D2E-4C87-8168-ED920BF6FA52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8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52E-F5CF-4AEE-8E73-07BBAD90892A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9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BE78-9AC4-4210-8A68-53918CCA97CC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9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09E-DD05-437F-9F41-BFC11A888A78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5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E312BF-6E7B-46F2-B83A-98982FB970FA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932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421" y="365125"/>
            <a:ext cx="11117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21" y="1825625"/>
            <a:ext cx="11117179" cy="395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9026" y="6190312"/>
            <a:ext cx="2953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fld id="{D6AE18A5-966D-44BF-8F9D-C713DF44C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789A1-222F-4523-AFA7-5BD72D40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20" y="6190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629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hsrd.research.va.gov/meetings/arm2022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9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2" name="Rectangle 11">
            <a:extLst>
              <a:ext uri="{FF2B5EF4-FFF2-40B4-BE49-F238E27FC236}">
                <a16:creationId xmlns:a16="http://schemas.microsoft.com/office/drawing/2014/main" id="{60DFF115-119D-479E-9D15-475C470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283" y="487443"/>
            <a:ext cx="8794791" cy="5117852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VA’s Community Care Program: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Learning Health System in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38C4F-5ED7-4B74-B0C6-2DF6DC04F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9661" y="5451566"/>
            <a:ext cx="7400781" cy="1128686"/>
          </a:xfrm>
        </p:spPr>
        <p:txBody>
          <a:bodyPr anchor="b"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AcademyHealth Panel Session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Sponsored by VA HSR&amp;D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June 4, 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CAA8C-D8F1-4D3B-87B4-4B17F3E28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45674" y="0"/>
            <a:ext cx="2743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E8D3D-7BC2-4F40-9743-6D8ACF528ED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43200" y="182880"/>
            <a:ext cx="8613421" cy="20116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616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Mark Upton, MD, FACP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Performing Delegable Duties of the Deputy Under Secretary for Health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U.S. Department of Veterans Affairs</a:t>
            </a:r>
          </a:p>
          <a:p>
            <a:pPr marL="6160" indent="0">
              <a:spcBef>
                <a:spcPts val="1200"/>
              </a:spcBef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TOPIC: IVC reorganization</a:t>
            </a:r>
          </a:p>
        </p:txBody>
      </p:sp>
      <p:pic>
        <p:nvPicPr>
          <p:cNvPr id="6" name="Picture 5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96B07DD6-F917-4DFB-99F4-D2E559B4D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2" r="15172"/>
          <a:stretch/>
        </p:blipFill>
        <p:spPr>
          <a:xfrm>
            <a:off x="1073698" y="143742"/>
            <a:ext cx="1428159" cy="21031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60B501-A420-4F67-9D21-20349F29B6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16"/>
          <a:stretch/>
        </p:blipFill>
        <p:spPr>
          <a:xfrm>
            <a:off x="1069459" y="2440069"/>
            <a:ext cx="1533155" cy="2011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158412-40B9-4622-869D-49481BAFD5D8}"/>
              </a:ext>
            </a:extLst>
          </p:cNvPr>
          <p:cNvSpPr txBox="1"/>
          <p:nvPr/>
        </p:nvSpPr>
        <p:spPr>
          <a:xfrm>
            <a:off x="2743201" y="2531994"/>
            <a:ext cx="86134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Cecille Avila, MPH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Senior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Analyst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Partnered Evidence-Based Policy Resource Center (PEPReC)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TOPIC: The Evidence Act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B3679E5D-0AFD-4F3B-8E0B-7027A66395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2223"/>
          <a:stretch/>
        </p:blipFill>
        <p:spPr>
          <a:xfrm>
            <a:off x="1069459" y="4635114"/>
            <a:ext cx="1428159" cy="210312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CF388BD-8C7E-4A8C-BB99-A0A10912594A}"/>
              </a:ext>
            </a:extLst>
          </p:cNvPr>
          <p:cNvSpPr txBox="1">
            <a:spLocks/>
          </p:cNvSpPr>
          <p:nvPr/>
        </p:nvSpPr>
        <p:spPr>
          <a:xfrm>
            <a:off x="2743200" y="4672358"/>
            <a:ext cx="8613421" cy="2011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Sachin Yende, MD, MS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Acting Chief Medical Officer</a:t>
            </a:r>
            <a:b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 Office of Community Care</a:t>
            </a:r>
          </a:p>
          <a:p>
            <a:pPr marL="616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TOPIC: Quality &amp; Performance Assessment Priorities</a:t>
            </a:r>
          </a:p>
        </p:txBody>
      </p:sp>
    </p:spTree>
    <p:extLst>
      <p:ext uri="{BB962C8B-B14F-4D97-AF65-F5344CB8AC3E}">
        <p14:creationId xmlns:p14="http://schemas.microsoft.com/office/powerpoint/2010/main" val="130957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7B27DF-8961-4473-A375-68D72874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FD8EDB-2312-4205-84DF-61A53F865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B30E19-C5A4-40B1-988C-0E5552A0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99C45DC-4F6B-4A6B-B259-BC91F9E36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C7E89AE-6EFF-49E3-B462-23A0A60C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1DF7CE9-6596-4768-96C7-B1FD85D85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85C342E-9D64-464C-809A-925918F4A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3432C5-6EF5-4505-98F8-F68421FF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F41517C-12D9-4D11-8A94-47483C015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E1D8-2646-4037-8DCB-A7F28B9A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35" y="808056"/>
            <a:ext cx="93602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IVC reorganization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E35BD-7EC3-46A7-9793-A4C2598A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9339" y="2392022"/>
            <a:ext cx="5569075" cy="2229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38328">
              <a:buFont typeface="Wingdings" panose="05000000000000000000" pitchFamily="2" charset="2"/>
              <a:buChar char="§"/>
            </a:pPr>
            <a:r>
              <a:rPr lang="en-US" sz="3200" dirty="0"/>
              <a:t>Seamless Care to Veterans</a:t>
            </a:r>
          </a:p>
          <a:p>
            <a:pPr indent="-338328">
              <a:buFont typeface="Wingdings" panose="05000000000000000000" pitchFamily="2" charset="2"/>
              <a:buChar char="§"/>
            </a:pPr>
            <a:r>
              <a:rPr lang="en-US" sz="3200" dirty="0"/>
              <a:t>Financial Sustainability</a:t>
            </a:r>
          </a:p>
          <a:p>
            <a:pPr indent="-338328">
              <a:buFont typeface="Wingdings" panose="05000000000000000000" pitchFamily="2" charset="2"/>
              <a:buChar char="§"/>
            </a:pPr>
            <a:r>
              <a:rPr lang="en-US" sz="3200" dirty="0"/>
              <a:t>High Reliability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27281C-7193-4668-B4D8-9ACADB11BA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1" b="1726"/>
          <a:stretch/>
        </p:blipFill>
        <p:spPr>
          <a:xfrm>
            <a:off x="7059992" y="2105202"/>
            <a:ext cx="3674398" cy="337344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AB45B2D-3592-4779-B34C-870858731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8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7B27DF-8961-4473-A375-68D72874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FD8EDB-2312-4205-84DF-61A53F865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B30E19-C5A4-40B1-988C-0E5552A0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99C45DC-4F6B-4A6B-B259-BC91F9E36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C7E89AE-6EFF-49E3-B462-23A0A60C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1DF7CE9-6596-4768-96C7-B1FD85D85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85C342E-9D64-464C-809A-925918F4A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3432C5-6EF5-4505-98F8-F68421FF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F41517C-12D9-4D11-8A94-47483C015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E35BD-7EC3-46A7-9793-A4C2598A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306" y="3366625"/>
            <a:ext cx="10459130" cy="222995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38138" indent="-338138">
              <a:buFont typeface="Wingdings" panose="05000000000000000000" pitchFamily="2" charset="2"/>
              <a:buChar char="§"/>
            </a:pPr>
            <a:r>
              <a:rPr lang="en-US" sz="3200" dirty="0"/>
              <a:t>Coordinate “big data” to provide comparability between</a:t>
            </a:r>
            <a:br>
              <a:rPr lang="en-US" sz="3200" dirty="0"/>
            </a:br>
            <a:r>
              <a:rPr lang="en-US" sz="3200" dirty="0"/>
              <a:t>purchased care and VHA</a:t>
            </a:r>
          </a:p>
          <a:p>
            <a:pPr marL="338138" indent="-338138">
              <a:buFont typeface="Wingdings" panose="05000000000000000000" pitchFamily="2" charset="2"/>
              <a:buChar char="§"/>
            </a:pPr>
            <a:r>
              <a:rPr lang="en-US" sz="3200" dirty="0"/>
              <a:t>Identify ways to measure quality of care and outcomes </a:t>
            </a:r>
          </a:p>
          <a:p>
            <a:pPr marL="338138" indent="-338138">
              <a:buFont typeface="Wingdings" panose="05000000000000000000" pitchFamily="2" charset="2"/>
              <a:buChar char="§"/>
            </a:pPr>
            <a:r>
              <a:rPr lang="en-US" sz="3200" dirty="0"/>
              <a:t>Provide actionable information (i.e., evidence-based decision making)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B45B2D-3592-4779-B34C-870858731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9FA21-7BD9-4C3B-A6A7-C884001F0FB6}"/>
              </a:ext>
            </a:extLst>
          </p:cNvPr>
          <p:cNvSpPr txBox="1"/>
          <p:nvPr/>
        </p:nvSpPr>
        <p:spPr>
          <a:xfrm>
            <a:off x="1141463" y="949869"/>
            <a:ext cx="10014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Key Goal: “data-driven decisions on access investments or partnerships as appropriate for their market”</a:t>
            </a:r>
          </a:p>
        </p:txBody>
      </p:sp>
    </p:spTree>
    <p:extLst>
      <p:ext uri="{BB962C8B-B14F-4D97-AF65-F5344CB8AC3E}">
        <p14:creationId xmlns:p14="http://schemas.microsoft.com/office/powerpoint/2010/main" val="380280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7B27DF-8961-4473-A375-68D72874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FD8EDB-2312-4205-84DF-61A53F865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B30E19-C5A4-40B1-988C-0E5552A0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99C45DC-4F6B-4A6B-B259-BC91F9E36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C7E89AE-6EFF-49E3-B462-23A0A60C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1DF7CE9-6596-4768-96C7-B1FD85D85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85C342E-9D64-464C-809A-925918F4A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3432C5-6EF5-4505-98F8-F68421FF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F41517C-12D9-4D11-8A94-47483C015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E1D8-2646-4037-8DCB-A7F28B9A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35" y="808056"/>
            <a:ext cx="93602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The Evidence Act (2018)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E35BD-7EC3-46A7-9793-A4C2598A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9339" y="1818613"/>
            <a:ext cx="9980619" cy="431455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3200" dirty="0"/>
              <a:t>Each agency’s strategic plan must include a systematic plan for identifying and addressing policy questions relevant to the programs, policies, and regulations of the agency.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Which policy-relevant questions will be addressed?</a:t>
            </a:r>
          </a:p>
          <a:p>
            <a:pPr marL="514350" indent="-514350">
              <a:buAutoNum type="arabicPeriod"/>
            </a:pPr>
            <a:r>
              <a:rPr lang="en-US" sz="3200" dirty="0"/>
              <a:t>What evidence will be collected?</a:t>
            </a:r>
          </a:p>
          <a:p>
            <a:pPr marL="514350" indent="-514350">
              <a:buAutoNum type="arabicPeriod"/>
            </a:pPr>
            <a:r>
              <a:rPr lang="en-US" sz="3200" dirty="0"/>
              <a:t>What methods will be used to collect/develop the evidence?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B45B2D-3592-4779-B34C-870858731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9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7B27DF-8961-4473-A375-68D72874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FD8EDB-2312-4205-84DF-61A53F865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B30E19-C5A4-40B1-988C-0E5552A0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99C45DC-4F6B-4A6B-B259-BC91F9E36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C7E89AE-6EFF-49E3-B462-23A0A60C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1DF7CE9-6596-4768-96C7-B1FD85D85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85C342E-9D64-464C-809A-925918F4A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3432C5-6EF5-4505-98F8-F68421FF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F41517C-12D9-4D11-8A94-47483C015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E1D8-2646-4037-8DCB-A7F28B9A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35" y="808056"/>
            <a:ext cx="9360205" cy="10772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Quality &amp; Performance Assessment Priorities</a:t>
            </a:r>
            <a:endParaRPr lang="en-US" sz="4000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E35BD-7EC3-46A7-9793-A4C2598A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945" y="4109739"/>
            <a:ext cx="9980619" cy="24797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/>
              <a:t>Need more granular information about quality and access (network) measures</a:t>
            </a:r>
          </a:p>
          <a:p>
            <a:pPr marL="514350" indent="-514350">
              <a:buAutoNum type="arabicPeriod"/>
            </a:pPr>
            <a:r>
              <a:rPr lang="en-US" sz="3200" dirty="0"/>
              <a:t>Need options for Alternative Payment Models (APM)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B45B2D-3592-4779-B34C-870858731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3B888EB-6AC0-4AD5-97B5-17AADF2365D3}"/>
              </a:ext>
            </a:extLst>
          </p:cNvPr>
          <p:cNvSpPr/>
          <p:nvPr/>
        </p:nvSpPr>
        <p:spPr>
          <a:xfrm rot="16200000">
            <a:off x="5532162" y="2286000"/>
            <a:ext cx="1236287" cy="82296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C707F06-E4E9-41DE-9AA8-214AF50DFD78}"/>
              </a:ext>
            </a:extLst>
          </p:cNvPr>
          <p:cNvSpPr/>
          <p:nvPr/>
        </p:nvSpPr>
        <p:spPr>
          <a:xfrm rot="16200000">
            <a:off x="3180112" y="2286000"/>
            <a:ext cx="1236287" cy="82296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98D093E-131E-43C7-93E7-075D3C205F55}"/>
              </a:ext>
            </a:extLst>
          </p:cNvPr>
          <p:cNvSpPr/>
          <p:nvPr/>
        </p:nvSpPr>
        <p:spPr>
          <a:xfrm rot="16200000">
            <a:off x="7852773" y="2286000"/>
            <a:ext cx="1236287" cy="82296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4C1EC-3BF6-4ED0-8836-FCDBD9C7603B}"/>
              </a:ext>
            </a:extLst>
          </p:cNvPr>
          <p:cNvSpPr txBox="1"/>
          <p:nvPr/>
        </p:nvSpPr>
        <p:spPr>
          <a:xfrm>
            <a:off x="2651686" y="1737360"/>
            <a:ext cx="228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Authorizations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A9FF9C-458F-4288-A810-62DC4C098372}"/>
              </a:ext>
            </a:extLst>
          </p:cNvPr>
          <p:cNvSpPr txBox="1"/>
          <p:nvPr/>
        </p:nvSpPr>
        <p:spPr>
          <a:xfrm>
            <a:off x="5044620" y="1737360"/>
            <a:ext cx="210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Telehealth Appts.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72E04E-CD14-4ED3-82BA-2D85FCD2132B}"/>
              </a:ext>
            </a:extLst>
          </p:cNvPr>
          <p:cNvSpPr txBox="1"/>
          <p:nvPr/>
        </p:nvSpPr>
        <p:spPr>
          <a:xfrm>
            <a:off x="7399832" y="1738168"/>
            <a:ext cx="210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Unique Veterans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2BE75559-CB89-4A16-A6F1-1D974D08D3FC}"/>
              </a:ext>
            </a:extLst>
          </p:cNvPr>
          <p:cNvSpPr/>
          <p:nvPr/>
        </p:nvSpPr>
        <p:spPr>
          <a:xfrm>
            <a:off x="103318" y="1461940"/>
            <a:ext cx="3191889" cy="21964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Continues to Grow!</a:t>
            </a:r>
          </a:p>
        </p:txBody>
      </p:sp>
    </p:spTree>
    <p:extLst>
      <p:ext uri="{BB962C8B-B14F-4D97-AF65-F5344CB8AC3E}">
        <p14:creationId xmlns:p14="http://schemas.microsoft.com/office/powerpoint/2010/main" val="5755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8E2690-7906-4B4F-B4A6-0FE0F474A94C}"/>
              </a:ext>
            </a:extLst>
          </p:cNvPr>
          <p:cNvSpPr txBox="1"/>
          <p:nvPr/>
        </p:nvSpPr>
        <p:spPr>
          <a:xfrm>
            <a:off x="1087821" y="1545021"/>
            <a:ext cx="10016358" cy="397031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Full Panel Slides available Online</a:t>
            </a:r>
          </a:p>
          <a:p>
            <a:pPr algn="ctr"/>
            <a:br>
              <a:rPr lang="en-US" sz="2800" dirty="0"/>
            </a:br>
            <a:r>
              <a:rPr lang="en-US" sz="2800" dirty="0"/>
              <a:t>HSR&amp;D website: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VA HSR&amp;D at 2022 AcademyHealth Annual Research Meeting (ARM) - June 4-7, 2022 | Washington, DC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CREEK website: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VA HSR&amp;D at 2022 AcademyHealth Annual Research Meeting (ARM) - June 4-7, 2022 | Washington, DC</a:t>
            </a:r>
            <a:endParaRPr lang="en-US" sz="28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4740F16-C1C6-4F25-BE87-99503A27D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78" b="21472"/>
          <a:stretch/>
        </p:blipFill>
        <p:spPr>
          <a:xfrm>
            <a:off x="152996" y="199698"/>
            <a:ext cx="2998949" cy="16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5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PEPReC_dark">
  <a:themeElements>
    <a:clrScheme name="PEPReC_dark">
      <a:dk1>
        <a:srgbClr val="FFFFFF"/>
      </a:dk1>
      <a:lt1>
        <a:srgbClr val="003F72"/>
      </a:lt1>
      <a:dk2>
        <a:srgbClr val="DBDCDE"/>
      </a:dk2>
      <a:lt2>
        <a:srgbClr val="737E98"/>
      </a:lt2>
      <a:accent1>
        <a:srgbClr val="C1D7EE"/>
      </a:accent1>
      <a:accent2>
        <a:srgbClr val="77C4CE"/>
      </a:accent2>
      <a:accent3>
        <a:srgbClr val="3988C9"/>
      </a:accent3>
      <a:accent4>
        <a:srgbClr val="F8CE46"/>
      </a:accent4>
      <a:accent5>
        <a:srgbClr val="E9923D"/>
      </a:accent5>
      <a:accent6>
        <a:srgbClr val="628336"/>
      </a:accent6>
      <a:hlink>
        <a:srgbClr val="0083BE"/>
      </a:hlink>
      <a:folHlink>
        <a:srgbClr val="C433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reC21" id="{6E7264D0-EDF0-4CD0-9253-45694BE9159B}" vid="{03D3EF86-9EF2-420D-9B87-1CE4039ADC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09D4EA3-187B-4130-8E4D-A4F81F9678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5A3BA9-6D02-4532-AB7C-88A97C6EE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38766F-4A4C-4A97-A586-D473DB73896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1280</TotalTime>
  <Words>324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MS Shell Dlg 2</vt:lpstr>
      <vt:lpstr>Wingdings</vt:lpstr>
      <vt:lpstr>Wingdings 3</vt:lpstr>
      <vt:lpstr>Madison</vt:lpstr>
      <vt:lpstr>PEPReC_dark</vt:lpstr>
      <vt:lpstr>VA’s Community Care Program: A Learning Health System in Action</vt:lpstr>
      <vt:lpstr>PowerPoint Presentation</vt:lpstr>
      <vt:lpstr>IVC reorganization</vt:lpstr>
      <vt:lpstr>PowerPoint Presentation</vt:lpstr>
      <vt:lpstr>The Evidence Act (2018)</vt:lpstr>
      <vt:lpstr>Quality &amp; Performance Assessment Priorities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VA's Community Care Program: A Learning Health System in Action</dc:title>
  <dc:subject>VA's Community Care Program: A Learning Health System in Action</dc:subject>
  <dc:creator>Mengeling, Michelle A.</dc:creator>
  <cp:keywords>VA's Community Care Program: A Learning Health System in Action</cp:keywords>
  <cp:lastModifiedBy>Rivera, Portia T</cp:lastModifiedBy>
  <cp:revision>22</cp:revision>
  <dcterms:created xsi:type="dcterms:W3CDTF">2022-05-26T18:59:32Z</dcterms:created>
  <dcterms:modified xsi:type="dcterms:W3CDTF">2022-09-23T16:22:59Z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