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 id="2147483708" r:id="rId5"/>
    <p:sldMasterId id="2147483721" r:id="rId6"/>
  </p:sldMasterIdLst>
  <p:notesMasterIdLst>
    <p:notesMasterId r:id="rId18"/>
  </p:notesMasterIdLst>
  <p:sldIdLst>
    <p:sldId id="258" r:id="rId7"/>
    <p:sldId id="259" r:id="rId8"/>
    <p:sldId id="1383" r:id="rId9"/>
    <p:sldId id="1384" r:id="rId10"/>
    <p:sldId id="1385" r:id="rId11"/>
    <p:sldId id="1386" r:id="rId12"/>
    <p:sldId id="347" r:id="rId13"/>
    <p:sldId id="345" r:id="rId14"/>
    <p:sldId id="1387" r:id="rId15"/>
    <p:sldId id="1388" r:id="rId16"/>
    <p:sldId id="138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D7696F7-5275-497C-B469-D9DC76A41F04}">
          <p14:sldIdLst>
            <p14:sldId id="258"/>
            <p14:sldId id="259"/>
            <p14:sldId id="1383"/>
            <p14:sldId id="1384"/>
            <p14:sldId id="1385"/>
            <p14:sldId id="1386"/>
            <p14:sldId id="347"/>
            <p14:sldId id="345"/>
            <p14:sldId id="1387"/>
            <p14:sldId id="1388"/>
            <p14:sldId id="13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uriel Varner" initials="MV" lastIdx="4" clrIdx="6">
    <p:extLst>
      <p:ext uri="{19B8F6BF-5375-455C-9EA6-DF929625EA0E}">
        <p15:presenceInfo xmlns:p15="http://schemas.microsoft.com/office/powerpoint/2012/main" userId="S::Muriel.Varner@va.gov::0355261f-b463-48a3-a488-67db325b1d2c" providerId="AD"/>
      </p:ext>
    </p:extLst>
  </p:cmAuthor>
  <p:cmAuthor id="1" name="A'Driayon Dickerson" initials="AD" lastIdx="8" clrIdx="0">
    <p:extLst>
      <p:ext uri="{19B8F6BF-5375-455C-9EA6-DF929625EA0E}">
        <p15:presenceInfo xmlns:p15="http://schemas.microsoft.com/office/powerpoint/2012/main" userId="S::adickerson@erpi.net::86af5cf0-da0e-4d4c-a43f-7639eef44d95" providerId="AD"/>
      </p:ext>
    </p:extLst>
  </p:cmAuthor>
  <p:cmAuthor id="2" name="Dawn Alayon" initials="DA" lastIdx="3" clrIdx="1">
    <p:extLst>
      <p:ext uri="{19B8F6BF-5375-455C-9EA6-DF929625EA0E}">
        <p15:presenceInfo xmlns:p15="http://schemas.microsoft.com/office/powerpoint/2012/main" userId="S::dalayon@erpi.net::b6595c21-7178-466c-8e44-0f8dffdbe51f" providerId="AD"/>
      </p:ext>
    </p:extLst>
  </p:cmAuthor>
  <p:cmAuthor id="3" name="Lisanne Bunce Ozanian" initials="LBO" lastIdx="48" clrIdx="2">
    <p:extLst>
      <p:ext uri="{19B8F6BF-5375-455C-9EA6-DF929625EA0E}">
        <p15:presenceInfo xmlns:p15="http://schemas.microsoft.com/office/powerpoint/2012/main" userId="S::lbunceozanian@erpi.net::879cd3ec-b4d2-46a3-a6f7-2972e031d1e8" providerId="AD"/>
      </p:ext>
    </p:extLst>
  </p:cmAuthor>
  <p:cmAuthor id="4" name="Patrick Shakiba" initials="PS" lastIdx="4" clrIdx="3">
    <p:extLst>
      <p:ext uri="{19B8F6BF-5375-455C-9EA6-DF929625EA0E}">
        <p15:presenceInfo xmlns:p15="http://schemas.microsoft.com/office/powerpoint/2012/main" userId="S::pshakiba@federaladvisory.com::41f576b3-2af5-4f10-9d39-e28dcd0f1de2" providerId="AD"/>
      </p:ext>
    </p:extLst>
  </p:cmAuthor>
  <p:cmAuthor id="5" name="Aniysha Flannagan" initials="AF" lastIdx="17" clrIdx="4">
    <p:extLst>
      <p:ext uri="{19B8F6BF-5375-455C-9EA6-DF929625EA0E}">
        <p15:presenceInfo xmlns:p15="http://schemas.microsoft.com/office/powerpoint/2012/main" userId="S::aflannagan@guidehouse.com::9583bf92-2cfc-41b9-90ab-cd7323e6b4c1" providerId="AD"/>
      </p:ext>
    </p:extLst>
  </p:cmAuthor>
  <p:cmAuthor id="6" name="Woshczyn, Sasha J. (Guidehouse)" initials="WSJ(" lastIdx="13" clrIdx="5">
    <p:extLst>
      <p:ext uri="{19B8F6BF-5375-455C-9EA6-DF929625EA0E}">
        <p15:presenceInfo xmlns:p15="http://schemas.microsoft.com/office/powerpoint/2012/main" userId="S::Sasha.Woshczyn@va.gov::cc168795-12fb-49d3-b941-a1991c8180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6"/>
    <a:srgbClr val="3DB3F5"/>
    <a:srgbClr val="F3FAFD"/>
    <a:srgbClr val="F8F8F8"/>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792" autoAdjust="0"/>
  </p:normalViewPr>
  <p:slideViewPr>
    <p:cSldViewPr>
      <p:cViewPr varScale="1">
        <p:scale>
          <a:sx n="114" d="100"/>
          <a:sy n="114" d="100"/>
        </p:scale>
        <p:origin x="156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440" b="0" i="0" u="none" strike="noStrike" kern="1200" spc="0" baseline="0">
                <a:solidFill>
                  <a:schemeClr val="tx1">
                    <a:lumMod val="65000"/>
                    <a:lumOff val="35000"/>
                  </a:schemeClr>
                </a:solidFill>
                <a:latin typeface="+mn-lt"/>
                <a:ea typeface="+mn-ea"/>
                <a:cs typeface="+mn-cs"/>
              </a:defRPr>
            </a:pPr>
            <a:r>
              <a:rPr lang="en-US" dirty="0"/>
              <a:t>Number of Yes/No HPP Designations in CCN Regions 1 - 4* from January 2020 to November 2020</a:t>
            </a:r>
          </a:p>
        </c:rich>
      </c:tx>
      <c:overlay val="0"/>
      <c:spPr>
        <a:noFill/>
        <a:ln>
          <a:noFill/>
        </a:ln>
        <a:effectLst/>
      </c:spPr>
      <c:txPr>
        <a:bodyPr rot="0" spcFirstLastPara="1" vertOverflow="ellipsis" vert="horz" wrap="square" anchor="ctr" anchorCtr="1"/>
        <a:lstStyle/>
        <a:p>
          <a:pPr algn="ctr" rtl="0">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Sheet1!$H$40</c:f>
              <c:strCache>
                <c:ptCount val="1"/>
                <c:pt idx="0">
                  <c:v>Yes </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Sheet1!$I$39:$Q$39</c:f>
              <c:strCache>
                <c:ptCount val="9"/>
                <c:pt idx="0">
                  <c:v>Jan</c:v>
                </c:pt>
                <c:pt idx="1">
                  <c:v>Mar </c:v>
                </c:pt>
                <c:pt idx="2">
                  <c:v>May</c:v>
                </c:pt>
                <c:pt idx="3">
                  <c:v>Jun </c:v>
                </c:pt>
                <c:pt idx="4">
                  <c:v>Jul </c:v>
                </c:pt>
                <c:pt idx="5">
                  <c:v>Aug</c:v>
                </c:pt>
                <c:pt idx="6">
                  <c:v>Sep </c:v>
                </c:pt>
                <c:pt idx="7">
                  <c:v>Oct </c:v>
                </c:pt>
                <c:pt idx="8">
                  <c:v>Nov</c:v>
                </c:pt>
              </c:strCache>
            </c:strRef>
          </c:cat>
          <c:val>
            <c:numRef>
              <c:f>Sheet1!$I$40:$Q$40</c:f>
              <c:numCache>
                <c:formatCode>_(* #,##0_);_(* \(#,##0\);_(* "-"??_);_(@_)</c:formatCode>
                <c:ptCount val="9"/>
                <c:pt idx="0">
                  <c:v>27806</c:v>
                </c:pt>
                <c:pt idx="1">
                  <c:v>42862</c:v>
                </c:pt>
                <c:pt idx="2">
                  <c:v>51026</c:v>
                </c:pt>
                <c:pt idx="3">
                  <c:v>52752</c:v>
                </c:pt>
                <c:pt idx="4">
                  <c:v>84463</c:v>
                </c:pt>
                <c:pt idx="5">
                  <c:v>103387</c:v>
                </c:pt>
                <c:pt idx="6">
                  <c:v>146501</c:v>
                </c:pt>
                <c:pt idx="7">
                  <c:v>146690</c:v>
                </c:pt>
                <c:pt idx="8">
                  <c:v>156666</c:v>
                </c:pt>
              </c:numCache>
            </c:numRef>
          </c:val>
          <c:smooth val="0"/>
          <c:extLst>
            <c:ext xmlns:c16="http://schemas.microsoft.com/office/drawing/2014/chart" uri="{C3380CC4-5D6E-409C-BE32-E72D297353CC}">
              <c16:uniqueId val="{00000000-22EF-457E-BB40-16FA8BE3E6CC}"/>
            </c:ext>
          </c:extLst>
        </c:ser>
        <c:ser>
          <c:idx val="1"/>
          <c:order val="1"/>
          <c:tx>
            <c:strRef>
              <c:f>Sheet1!$H$41</c:f>
              <c:strCache>
                <c:ptCount val="1"/>
                <c:pt idx="0">
                  <c:v>No</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Sheet1!$I$39:$Q$39</c:f>
              <c:strCache>
                <c:ptCount val="9"/>
                <c:pt idx="0">
                  <c:v>Jan</c:v>
                </c:pt>
                <c:pt idx="1">
                  <c:v>Mar </c:v>
                </c:pt>
                <c:pt idx="2">
                  <c:v>May</c:v>
                </c:pt>
                <c:pt idx="3">
                  <c:v>Jun </c:v>
                </c:pt>
                <c:pt idx="4">
                  <c:v>Jul </c:v>
                </c:pt>
                <c:pt idx="5">
                  <c:v>Aug</c:v>
                </c:pt>
                <c:pt idx="6">
                  <c:v>Sep </c:v>
                </c:pt>
                <c:pt idx="7">
                  <c:v>Oct </c:v>
                </c:pt>
                <c:pt idx="8">
                  <c:v>Nov</c:v>
                </c:pt>
              </c:strCache>
            </c:strRef>
          </c:cat>
          <c:val>
            <c:numRef>
              <c:f>Sheet1!$I$41:$Q$41</c:f>
              <c:numCache>
                <c:formatCode>_(* #,##0_);_(* \(#,##0\);_(* "-"??_);_(@_)</c:formatCode>
                <c:ptCount val="9"/>
                <c:pt idx="0">
                  <c:v>2049</c:v>
                </c:pt>
                <c:pt idx="1">
                  <c:v>3423</c:v>
                </c:pt>
                <c:pt idx="2">
                  <c:v>4714</c:v>
                </c:pt>
                <c:pt idx="3">
                  <c:v>5363</c:v>
                </c:pt>
                <c:pt idx="4">
                  <c:v>8411</c:v>
                </c:pt>
                <c:pt idx="5">
                  <c:v>10488</c:v>
                </c:pt>
                <c:pt idx="6">
                  <c:v>35920</c:v>
                </c:pt>
                <c:pt idx="7">
                  <c:v>35920</c:v>
                </c:pt>
                <c:pt idx="8">
                  <c:v>48647</c:v>
                </c:pt>
              </c:numCache>
            </c:numRef>
          </c:val>
          <c:smooth val="0"/>
          <c:extLst>
            <c:ext xmlns:c16="http://schemas.microsoft.com/office/drawing/2014/chart" uri="{C3380CC4-5D6E-409C-BE32-E72D297353CC}">
              <c16:uniqueId val="{00000001-22EF-457E-BB40-16FA8BE3E6CC}"/>
            </c:ext>
          </c:extLst>
        </c:ser>
        <c:dLbls>
          <c:showLegendKey val="0"/>
          <c:showVal val="0"/>
          <c:showCatName val="0"/>
          <c:showSerName val="0"/>
          <c:showPercent val="0"/>
          <c:showBubbleSize val="0"/>
        </c:dLbls>
        <c:marker val="1"/>
        <c:smooth val="0"/>
        <c:axId val="1972395280"/>
        <c:axId val="2130570000"/>
      </c:lineChart>
      <c:catAx>
        <c:axId val="1972395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130570000"/>
        <c:crosses val="autoZero"/>
        <c:auto val="0"/>
        <c:lblAlgn val="ctr"/>
        <c:lblOffset val="100"/>
        <c:noMultiLvlLbl val="0"/>
      </c:catAx>
      <c:valAx>
        <c:axId val="21305700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sz="1200" b="0" i="0" u="none" strike="noStrike" kern="1200" baseline="0">
                    <a:solidFill>
                      <a:schemeClr val="tx1">
                        <a:lumMod val="65000"/>
                        <a:lumOff val="35000"/>
                      </a:schemeClr>
                    </a:solidFill>
                    <a:latin typeface="+mn-lt"/>
                    <a:ea typeface="+mn-ea"/>
                    <a:cs typeface="+mn-cs"/>
                  </a:defRPr>
                </a:pPr>
                <a:r>
                  <a:rPr lang="en-US"/>
                  <a:t># of Providers with an HPP Designation</a:t>
                </a:r>
              </a:p>
            </c:rich>
          </c:tx>
          <c:overlay val="0"/>
          <c:spPr>
            <a:noFill/>
            <a:ln>
              <a:noFill/>
            </a:ln>
            <a:effectLst/>
          </c:spPr>
          <c:txPr>
            <a:bodyPr rot="-5400000" spcFirstLastPara="1" vertOverflow="ellipsis" vert="horz" wrap="square" anchor="ctr" anchorCtr="1"/>
            <a:lstStyle/>
            <a:p>
              <a:pPr algn="ctr" rtl="0">
                <a:defRPr sz="12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7239528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2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0.80352</cdr:x>
      <cdr:y>0.34757</cdr:y>
    </cdr:from>
    <cdr:to>
      <cdr:x>0.84531</cdr:x>
      <cdr:y>0.59708</cdr:y>
    </cdr:to>
    <cdr:sp macro="" textlink="">
      <cdr:nvSpPr>
        <cdr:cNvPr id="2" name="TextBox 13">
          <a:extLst xmlns:a="http://schemas.openxmlformats.org/drawingml/2006/main">
            <a:ext uri="{FF2B5EF4-FFF2-40B4-BE49-F238E27FC236}">
              <a16:creationId xmlns:a16="http://schemas.microsoft.com/office/drawing/2014/main" id="{45AFA17F-1A06-45CF-BCE9-65B23B906E71}"/>
            </a:ext>
          </a:extLst>
        </cdr:cNvPr>
        <cdr:cNvSpPr txBox="1"/>
      </cdr:nvSpPr>
      <cdr:spPr>
        <a:xfrm xmlns:a="http://schemas.openxmlformats.org/drawingml/2006/main" rot="16200000">
          <a:off x="4859605" y="2154928"/>
          <a:ext cx="1211541"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R4 Data Added</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229AC8-7400-431E-90F8-86710BB005B4}" type="datetimeFigureOut">
              <a:rPr lang="en-US" smtClean="0"/>
              <a:t>12/17/2020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FFB767-D63F-4558-940F-81DF50CB5D92}" type="slidenum">
              <a:rPr lang="en-US" smtClean="0"/>
              <a:t>‹#›</a:t>
            </a:fld>
            <a:endParaRPr lang="en-US" dirty="0"/>
          </a:p>
        </p:txBody>
      </p:sp>
    </p:spTree>
    <p:extLst>
      <p:ext uri="{BB962C8B-B14F-4D97-AF65-F5344CB8AC3E}">
        <p14:creationId xmlns:p14="http://schemas.microsoft.com/office/powerpoint/2010/main" val="3643277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Maybe using preferred providers over high performing (Giving a singular option vs. a rollup option because it eliminates decision-making power; giving Veterans more choices)</a:t>
            </a:r>
          </a:p>
          <a:p>
            <a:pPr marL="171450" marR="0" lvl="0" indent="-17145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Military specific training is different than the HPP criteria that CCN contractors uses</a:t>
            </a:r>
          </a:p>
          <a:p>
            <a:pPr marL="628650" marR="0" lvl="1" indent="-17145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Change PPMS to show different designations (HPPs vs. PP)</a:t>
            </a:r>
          </a:p>
          <a:p>
            <a:pPr marL="628650" marR="0" lvl="1" indent="-17145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How its used on the ground in terms of choice for Veterans</a:t>
            </a:r>
          </a:p>
          <a:p>
            <a:pPr marL="628650" marR="0" lvl="1" indent="-17145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How can we get to the granular piece vs. the rollup piece/combined metrics (no rolling up b/c Provider could be bad on one metric and good on another)</a:t>
            </a:r>
          </a:p>
          <a:p>
            <a:pPr marL="628650" marR="0" lvl="1" indent="-17145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Using Provider profiles for Veterans instead of just contact info</a:t>
            </a:r>
          </a:p>
          <a:p>
            <a:pPr marL="171450" marR="0" lvl="0" indent="-17145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General competency training being pulled into the algorithm than the others</a:t>
            </a:r>
          </a:p>
          <a:p>
            <a:pPr marL="628650" marR="0" lvl="1" indent="-17145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Meeting competency standards over training</a:t>
            </a:r>
          </a:p>
          <a:p>
            <a:pPr marL="171450" marR="0" lvl="0" indent="-17145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Doing a focus groups for Veterans on HPP to help answer questions on what Veterans are looking for in providers</a:t>
            </a:r>
          </a:p>
          <a:p>
            <a:pPr marL="171450" marR="0" lvl="0" indent="-17145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HPP designation can skew the image of providers who are high-quality, but not HPPs</a:t>
            </a:r>
          </a:p>
          <a:p>
            <a:pPr marL="628650" marR="0" lvl="1" indent="-17145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Could lead to a liability case</a:t>
            </a:r>
          </a:p>
          <a:p>
            <a:pPr marL="628650" marR="0" lvl="1" indent="-17145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GS-5s being able to have the right conversation with Veterans (very clear comms)</a:t>
            </a:r>
          </a:p>
          <a:p>
            <a:pPr marL="628650" marR="0" lvl="1" indent="-17145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RTI(?) group…</a:t>
            </a:r>
          </a:p>
          <a:p>
            <a:pPr marL="171450" marR="0" lvl="0" indent="-171450">
              <a:spcBef>
                <a:spcPts val="0"/>
              </a:spcBef>
              <a:spcAft>
                <a:spcPts val="0"/>
              </a:spcAft>
              <a:buFont typeface="Arial" panose="020B0604020202020204" pitchFamily="34" charset="0"/>
              <a:buChar char="•"/>
            </a:pPr>
            <a:r>
              <a:rPr lang="en-US" dirty="0">
                <a:solidFill>
                  <a:srgbClr val="FF0000"/>
                </a:solidFill>
                <a:latin typeface="Calibri" panose="020F0502020204030204" pitchFamily="34" charset="0"/>
                <a:ea typeface="Calibri" panose="020F0502020204030204" pitchFamily="34" charset="0"/>
              </a:rPr>
              <a:t>Decision/Question: </a:t>
            </a:r>
          </a:p>
          <a:p>
            <a:pPr marL="628650" marR="0" lvl="1" indent="-171450">
              <a:spcBef>
                <a:spcPts val="0"/>
              </a:spcBef>
              <a:spcAft>
                <a:spcPts val="0"/>
              </a:spcAft>
              <a:buFont typeface="Arial" panose="020B0604020202020204" pitchFamily="34" charset="0"/>
              <a:buChar char="•"/>
            </a:pPr>
            <a:r>
              <a:rPr lang="en-US" dirty="0">
                <a:solidFill>
                  <a:srgbClr val="FF0000"/>
                </a:solidFill>
                <a:highlight>
                  <a:srgbClr val="FFFF00"/>
                </a:highlight>
                <a:latin typeface="Calibri" panose="020F0502020204030204" pitchFamily="34" charset="0"/>
                <a:ea typeface="Calibri" panose="020F0502020204030204" pitchFamily="34" charset="0"/>
              </a:rPr>
              <a:t>General military competency should go into the algorithm to be a part of the HPP designation weighting and not a requirement</a:t>
            </a:r>
          </a:p>
          <a:p>
            <a:pPr marL="628650" marR="0" lvl="1" indent="-171450">
              <a:spcBef>
                <a:spcPts val="0"/>
              </a:spcBef>
              <a:spcAft>
                <a:spcPts val="0"/>
              </a:spcAft>
              <a:buFont typeface="Arial" panose="020B0604020202020204" pitchFamily="34" charset="0"/>
              <a:buChar char="•"/>
            </a:pPr>
            <a:r>
              <a:rPr lang="en-US" dirty="0">
                <a:solidFill>
                  <a:srgbClr val="FF0000"/>
                </a:solidFill>
                <a:latin typeface="Calibri" panose="020F0502020204030204" pitchFamily="34" charset="0"/>
                <a:ea typeface="Calibri" panose="020F0502020204030204" pitchFamily="34" charset="0"/>
              </a:rPr>
              <a:t>Don’t fold the Veteran specific courses into the HPP algorithm</a:t>
            </a:r>
          </a:p>
          <a:p>
            <a:pPr marL="628650" marR="0" lvl="1" indent="-171450">
              <a:spcBef>
                <a:spcPts val="0"/>
              </a:spcBef>
              <a:spcAft>
                <a:spcPts val="0"/>
              </a:spcAft>
              <a:buFont typeface="Arial" panose="020B0604020202020204" pitchFamily="34" charset="0"/>
              <a:buChar char="•"/>
            </a:pPr>
            <a:r>
              <a:rPr lang="en-US" dirty="0">
                <a:solidFill>
                  <a:srgbClr val="FF0000"/>
                </a:solidFill>
                <a:latin typeface="Calibri" panose="020F0502020204030204" pitchFamily="34" charset="0"/>
                <a:ea typeface="Calibri" panose="020F0502020204030204" pitchFamily="34" charset="0"/>
              </a:rPr>
              <a:t>Y/N about taking the trainings</a:t>
            </a:r>
          </a:p>
          <a:p>
            <a:pPr marL="628650" marR="0" lvl="1" indent="-171450">
              <a:spcBef>
                <a:spcPts val="0"/>
              </a:spcBef>
              <a:spcAft>
                <a:spcPts val="0"/>
              </a:spcAft>
              <a:buFont typeface="Arial" panose="020B0604020202020204" pitchFamily="34" charset="0"/>
              <a:buChar char="•"/>
            </a:pPr>
            <a:r>
              <a:rPr lang="en-US" dirty="0">
                <a:solidFill>
                  <a:srgbClr val="FF0000"/>
                </a:solidFill>
                <a:latin typeface="Calibri" panose="020F0502020204030204" pitchFamily="34" charset="0"/>
                <a:ea typeface="Calibri" panose="020F0502020204030204" pitchFamily="34" charset="0"/>
              </a:rPr>
              <a:t>Not all specialties are covered for the trainings for all providers to have to take/want to take them (neurosurgeons don’t need to take TBI and will not want to)</a:t>
            </a:r>
          </a:p>
          <a:p>
            <a:pPr marL="171450" marR="0" lvl="0" indent="-171450">
              <a:spcBef>
                <a:spcPts val="0"/>
              </a:spcBef>
              <a:spcAft>
                <a:spcPts val="0"/>
              </a:spcAft>
              <a:buFont typeface="Arial" panose="020B0604020202020204" pitchFamily="34" charset="0"/>
              <a:buChar char="•"/>
            </a:pPr>
            <a:r>
              <a:rPr lang="en-US" dirty="0">
                <a:solidFill>
                  <a:srgbClr val="FF0000"/>
                </a:solidFill>
                <a:latin typeface="Calibri" panose="020F0502020204030204" pitchFamily="34" charset="0"/>
                <a:ea typeface="Calibri" panose="020F0502020204030204" pitchFamily="34" charset="0"/>
              </a:rPr>
              <a:t>Change in contract language</a:t>
            </a:r>
          </a:p>
          <a:p>
            <a:pPr marL="628650" marR="0" lvl="1" indent="-171450">
              <a:spcBef>
                <a:spcPts val="0"/>
              </a:spcBef>
              <a:spcAft>
                <a:spcPts val="0"/>
              </a:spcAft>
              <a:buFont typeface="Arial" panose="020B0604020202020204" pitchFamily="34" charset="0"/>
              <a:buChar char="•"/>
            </a:pPr>
            <a:r>
              <a:rPr lang="en-US" dirty="0">
                <a:solidFill>
                  <a:srgbClr val="FF0000"/>
                </a:solidFill>
                <a:latin typeface="Calibri" panose="020F0502020204030204" pitchFamily="34" charset="0"/>
                <a:ea typeface="Calibri" panose="020F0502020204030204" pitchFamily="34" charset="0"/>
              </a:rPr>
              <a:t>It should be on the region 1-3 mod list to have it come in quarterly as it was implemented in the contract for R4</a:t>
            </a:r>
          </a:p>
          <a:p>
            <a:pPr marL="171450" marR="0" lvl="0" indent="-171450">
              <a:spcBef>
                <a:spcPts val="0"/>
              </a:spcBef>
              <a:spcAft>
                <a:spcPts val="0"/>
              </a:spcAft>
              <a:buFont typeface="Arial" panose="020B0604020202020204" pitchFamily="34" charset="0"/>
              <a:buChar char="•"/>
            </a:pPr>
            <a:r>
              <a:rPr lang="en-US" dirty="0">
                <a:solidFill>
                  <a:srgbClr val="FF0000"/>
                </a:solidFill>
                <a:latin typeface="Calibri" panose="020F0502020204030204" pitchFamily="34" charset="0"/>
                <a:ea typeface="Calibri" panose="020F0502020204030204" pitchFamily="34" charset="0"/>
              </a:rPr>
              <a:t>Releasing algorithm for HPPs over time as CMS</a:t>
            </a:r>
          </a:p>
          <a:p>
            <a:pPr marL="171450" marR="0" lvl="0" indent="-171450">
              <a:spcBef>
                <a:spcPts val="0"/>
              </a:spcBef>
              <a:spcAft>
                <a:spcPts val="0"/>
              </a:spcAft>
              <a:buFont typeface="Arial" panose="020B0604020202020204" pitchFamily="34" charset="0"/>
              <a:buChar char="•"/>
            </a:pPr>
            <a:r>
              <a:rPr lang="en-US" dirty="0">
                <a:solidFill>
                  <a:srgbClr val="FF0000"/>
                </a:solidFill>
                <a:latin typeface="Calibri" panose="020F0502020204030204" pitchFamily="34" charset="0"/>
                <a:ea typeface="Calibri" panose="020F0502020204030204" pitchFamily="34" charset="0"/>
              </a:rPr>
              <a:t>Over time, for generation 4 VHA needs to define their own algorithm that contactors must use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FFB767-D63F-4558-940F-81DF50CB5D9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50201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FFB767-D63F-4558-940F-81DF50CB5D92}" type="slidenum">
              <a:rPr lang="en-US" smtClean="0"/>
              <a:t>4</a:t>
            </a:fld>
            <a:endParaRPr lang="en-US" dirty="0"/>
          </a:p>
        </p:txBody>
      </p:sp>
    </p:spTree>
    <p:extLst>
      <p:ext uri="{BB962C8B-B14F-4D97-AF65-F5344CB8AC3E}">
        <p14:creationId xmlns:p14="http://schemas.microsoft.com/office/powerpoint/2010/main" val="4162507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254606-6AED-44A9-97E8-9142E19CA86A}" type="slidenum">
              <a:rPr lang="en-US" smtClean="0"/>
              <a:t>10</a:t>
            </a:fld>
            <a:endParaRPr lang="en-US" dirty="0"/>
          </a:p>
        </p:txBody>
      </p:sp>
    </p:spTree>
    <p:extLst>
      <p:ext uri="{BB962C8B-B14F-4D97-AF65-F5344CB8AC3E}">
        <p14:creationId xmlns:p14="http://schemas.microsoft.com/office/powerpoint/2010/main" val="2788791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A4E5FD8-B71B-452A-936A-2690B8F6F124}"/>
              </a:ext>
            </a:extLst>
          </p:cNvPr>
          <p:cNvSpPr>
            <a:spLocks noGrp="1"/>
          </p:cNvSpPr>
          <p:nvPr>
            <p:ph type="ctrTitle"/>
          </p:nvPr>
        </p:nvSpPr>
        <p:spPr>
          <a:xfrm>
            <a:off x="685800" y="2054225"/>
            <a:ext cx="7772400" cy="1470025"/>
          </a:xfrm>
        </p:spPr>
        <p:txBody>
          <a:bodyPr/>
          <a:lstStyle>
            <a:lvl1pPr algn="ctr">
              <a:defRPr sz="3600">
                <a:solidFill>
                  <a:schemeClr val="tx1"/>
                </a:solidFill>
                <a:latin typeface="Calibri Light (Headings)"/>
                <a:cs typeface="Calibri" panose="020F0502020204030204" pitchFamily="34" charset="0"/>
              </a:defRPr>
            </a:lvl1pPr>
          </a:lstStyle>
          <a:p>
            <a:r>
              <a:rPr lang="en-US" dirty="0"/>
              <a:t>Click to edit Master title style</a:t>
            </a:r>
          </a:p>
        </p:txBody>
      </p:sp>
      <p:sp>
        <p:nvSpPr>
          <p:cNvPr id="6" name="Subtitle 2">
            <a:extLst>
              <a:ext uri="{FF2B5EF4-FFF2-40B4-BE49-F238E27FC236}">
                <a16:creationId xmlns:a16="http://schemas.microsoft.com/office/drawing/2014/main" id="{4A9B360C-1FE9-491C-AC66-FA34A808A4C6}"/>
              </a:ext>
            </a:extLst>
          </p:cNvPr>
          <p:cNvSpPr>
            <a:spLocks noGrp="1"/>
          </p:cNvSpPr>
          <p:nvPr>
            <p:ph type="subTitle" idx="1"/>
          </p:nvPr>
        </p:nvSpPr>
        <p:spPr>
          <a:xfrm>
            <a:off x="1371600" y="38100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Slide Number Placeholder 3">
            <a:extLst>
              <a:ext uri="{FF2B5EF4-FFF2-40B4-BE49-F238E27FC236}">
                <a16:creationId xmlns:a16="http://schemas.microsoft.com/office/drawing/2014/main" id="{EE68706C-4B4D-4E31-BF75-1E7F4D4F9184}"/>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dirty="0"/>
          </a:p>
        </p:txBody>
      </p:sp>
    </p:spTree>
    <p:extLst>
      <p:ext uri="{BB962C8B-B14F-4D97-AF65-F5344CB8AC3E}">
        <p14:creationId xmlns:p14="http://schemas.microsoft.com/office/powerpoint/2010/main" val="3765062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C00A-59B4-49D0-B7AC-1D016A026F67}"/>
              </a:ext>
            </a:extLst>
          </p:cNvPr>
          <p:cNvSpPr>
            <a:spLocks noGrp="1"/>
          </p:cNvSpPr>
          <p:nvPr>
            <p:ph type="title"/>
          </p:nvPr>
        </p:nvSpPr>
        <p:spPr>
          <a:xfrm>
            <a:off x="228600" y="-21771"/>
            <a:ext cx="8610600" cy="677091"/>
          </a:xfrm>
        </p:spPr>
        <p:txBody>
          <a:bodyPr/>
          <a:lstStyle/>
          <a:p>
            <a:r>
              <a:rPr lang="en-US" dirty="0"/>
              <a:t>Click to edit Master title style</a:t>
            </a:r>
          </a:p>
        </p:txBody>
      </p:sp>
      <p:sp>
        <p:nvSpPr>
          <p:cNvPr id="5" name="Content Placeholder 2">
            <a:extLst>
              <a:ext uri="{FF2B5EF4-FFF2-40B4-BE49-F238E27FC236}">
                <a16:creationId xmlns:a16="http://schemas.microsoft.com/office/drawing/2014/main" id="{1474E5A9-EBBC-4E94-A4AC-CB6DE78F0EC6}"/>
              </a:ext>
            </a:extLst>
          </p:cNvPr>
          <p:cNvSpPr>
            <a:spLocks noGrp="1"/>
          </p:cNvSpPr>
          <p:nvPr>
            <p:ph idx="1"/>
          </p:nvPr>
        </p:nvSpPr>
        <p:spPr>
          <a:xfrm>
            <a:off x="457200" y="1265237"/>
            <a:ext cx="8229600" cy="4525963"/>
          </a:xfrm>
        </p:spPr>
        <p:txBody>
          <a:bodyPr/>
          <a:lstStyle>
            <a:lvl1pPr>
              <a:defRPr>
                <a:latin typeface="Calibri (Body)"/>
                <a:cs typeface="Calibri" panose="020F0502020204030204" pitchFamily="34" charset="0"/>
              </a:defRPr>
            </a:lvl1pPr>
            <a:lvl2pPr>
              <a:defRPr>
                <a:latin typeface="Calibri (Body)"/>
                <a:cs typeface="Calibri" panose="020F0502020204030204" pitchFamily="34" charset="0"/>
              </a:defRPr>
            </a:lvl2pPr>
            <a:lvl3pPr>
              <a:defRPr>
                <a:latin typeface="Calibri (Body)"/>
                <a:cs typeface="Calibri" panose="020F0502020204030204" pitchFamily="34" charset="0"/>
              </a:defRPr>
            </a:lvl3pPr>
            <a:lvl4pPr>
              <a:defRPr>
                <a:latin typeface="Calibri (Body)"/>
                <a:cs typeface="Calibri" panose="020F0502020204030204" pitchFamily="34" charset="0"/>
              </a:defRPr>
            </a:lvl4pPr>
            <a:lvl5pPr>
              <a:defRPr>
                <a:latin typeface="Calibri (Body)"/>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3">
            <a:extLst>
              <a:ext uri="{FF2B5EF4-FFF2-40B4-BE49-F238E27FC236}">
                <a16:creationId xmlns:a16="http://schemas.microsoft.com/office/drawing/2014/main" id="{E83D54E0-FB02-4090-A9CF-0CB4C9EE4F67}"/>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dirty="0"/>
          </a:p>
        </p:txBody>
      </p:sp>
    </p:spTree>
    <p:extLst>
      <p:ext uri="{BB962C8B-B14F-4D97-AF65-F5344CB8AC3E}">
        <p14:creationId xmlns:p14="http://schemas.microsoft.com/office/powerpoint/2010/main" val="2363599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5D17B43-F555-4971-9FAD-475D69F19ADA}"/>
              </a:ext>
            </a:extLst>
          </p:cNvPr>
          <p:cNvSpPr>
            <a:spLocks noGrp="1"/>
          </p:cNvSpPr>
          <p:nvPr>
            <p:ph type="body" idx="10" hasCustomPrompt="1"/>
          </p:nvPr>
        </p:nvSpPr>
        <p:spPr>
          <a:xfrm>
            <a:off x="722313" y="4138613"/>
            <a:ext cx="7772400" cy="1500187"/>
          </a:xfrm>
        </p:spPr>
        <p:txBody>
          <a:bodyPr anchor="t">
            <a:normAutofit/>
          </a:bodyPr>
          <a:lstStyle>
            <a:lvl1pPr marL="0" indent="0">
              <a:buNone/>
              <a:defRPr sz="3600">
                <a:solidFill>
                  <a:schemeClr val="tx1"/>
                </a:solidFill>
                <a:latin typeface="Calibri (Heading)"/>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TITLE STYLE</a:t>
            </a:r>
          </a:p>
        </p:txBody>
      </p:sp>
      <p:sp>
        <p:nvSpPr>
          <p:cNvPr id="7" name="Text Placeholder 2">
            <a:extLst>
              <a:ext uri="{FF2B5EF4-FFF2-40B4-BE49-F238E27FC236}">
                <a16:creationId xmlns:a16="http://schemas.microsoft.com/office/drawing/2014/main" id="{58326922-220E-4EC3-89F8-782782BCB2C0}"/>
              </a:ext>
            </a:extLst>
          </p:cNvPr>
          <p:cNvSpPr>
            <a:spLocks noGrp="1"/>
          </p:cNvSpPr>
          <p:nvPr>
            <p:ph type="body" idx="1"/>
          </p:nvPr>
        </p:nvSpPr>
        <p:spPr>
          <a:xfrm>
            <a:off x="722313" y="2590800"/>
            <a:ext cx="7772400" cy="1500187"/>
          </a:xfrm>
        </p:spPr>
        <p:txBody>
          <a:bodyPr anchor="b">
            <a:normAutofit/>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Slide Number Placeholder 3">
            <a:extLst>
              <a:ext uri="{FF2B5EF4-FFF2-40B4-BE49-F238E27FC236}">
                <a16:creationId xmlns:a16="http://schemas.microsoft.com/office/drawing/2014/main" id="{2F4E8164-C12D-4F26-8768-6FDEDAA62B51}"/>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dirty="0"/>
          </a:p>
        </p:txBody>
      </p:sp>
    </p:spTree>
    <p:extLst>
      <p:ext uri="{BB962C8B-B14F-4D97-AF65-F5344CB8AC3E}">
        <p14:creationId xmlns:p14="http://schemas.microsoft.com/office/powerpoint/2010/main" val="1920511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A299E34-0D69-45A3-B452-9043EC092DBC}"/>
              </a:ext>
            </a:extLst>
          </p:cNvPr>
          <p:cNvSpPr>
            <a:spLocks noGrp="1"/>
          </p:cNvSpPr>
          <p:nvPr>
            <p:ph type="title"/>
          </p:nvPr>
        </p:nvSpPr>
        <p:spPr/>
        <p:txBody>
          <a:bodyPr/>
          <a:lstStyle/>
          <a:p>
            <a:r>
              <a:rPr lang="en-US" dirty="0"/>
              <a:t>Click to edit Master title style</a:t>
            </a:r>
          </a:p>
        </p:txBody>
      </p:sp>
      <p:sp>
        <p:nvSpPr>
          <p:cNvPr id="4" name="Content Placeholder 6">
            <a:extLst>
              <a:ext uri="{FF2B5EF4-FFF2-40B4-BE49-F238E27FC236}">
                <a16:creationId xmlns:a16="http://schemas.microsoft.com/office/drawing/2014/main" id="{D19D2D2C-5BD1-411D-BB57-FB2A522E6D2D}"/>
              </a:ext>
            </a:extLst>
          </p:cNvPr>
          <p:cNvSpPr>
            <a:spLocks noGrp="1"/>
          </p:cNvSpPr>
          <p:nvPr>
            <p:ph idx="1" hasCustomPrompt="1"/>
          </p:nvPr>
        </p:nvSpPr>
        <p:spPr>
          <a:xfrm>
            <a:off x="228600" y="838200"/>
            <a:ext cx="8610600" cy="5029199"/>
          </a:xfrm>
        </p:spPr>
        <p:txBody>
          <a:bodyPr/>
          <a:lstStyle>
            <a:lvl1pPr>
              <a:defRPr/>
            </a:lvl1pPr>
          </a:lstStyle>
          <a:p>
            <a:r>
              <a:rPr lang="en-US" dirty="0"/>
              <a:t>Click to add text</a:t>
            </a:r>
          </a:p>
        </p:txBody>
      </p:sp>
      <p:sp>
        <p:nvSpPr>
          <p:cNvPr id="3" name="Slide Number Placeholder 2">
            <a:extLst>
              <a:ext uri="{FF2B5EF4-FFF2-40B4-BE49-F238E27FC236}">
                <a16:creationId xmlns:a16="http://schemas.microsoft.com/office/drawing/2014/main" id="{97C684A9-6552-4BE4-A4D4-6F71B9142067}"/>
              </a:ext>
            </a:extLst>
          </p:cNvPr>
          <p:cNvSpPr>
            <a:spLocks noGrp="1"/>
          </p:cNvSpPr>
          <p:nvPr>
            <p:ph type="sldNum" sz="quarter" idx="10"/>
          </p:nvPr>
        </p:nvSpPr>
        <p:spPr/>
        <p:txBody>
          <a:bodyPr/>
          <a:lstStyle/>
          <a:p>
            <a:fld id="{9B8B01BA-673E-4211-9E64-C22898E6AF66}" type="slidenum">
              <a:rPr lang="en-US" smtClean="0"/>
              <a:pPr/>
              <a:t>‹#›</a:t>
            </a:fld>
            <a:endParaRPr lang="en-US" dirty="0"/>
          </a:p>
        </p:txBody>
      </p:sp>
    </p:spTree>
    <p:extLst>
      <p:ext uri="{BB962C8B-B14F-4D97-AF65-F5344CB8AC3E}">
        <p14:creationId xmlns:p14="http://schemas.microsoft.com/office/powerpoint/2010/main" val="2549009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1/29/2018</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2A4168-FDD5-490D-97CA-067BE328F91A}" type="slidenum">
              <a:rPr lang="en-US" smtClean="0"/>
              <a:t>‹#›</a:t>
            </a:fld>
            <a:endParaRPr lang="en-US" dirty="0"/>
          </a:p>
        </p:txBody>
      </p:sp>
    </p:spTree>
    <p:extLst>
      <p:ext uri="{BB962C8B-B14F-4D97-AF65-F5344CB8AC3E}">
        <p14:creationId xmlns:p14="http://schemas.microsoft.com/office/powerpoint/2010/main" val="1983620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5448" y="73152"/>
            <a:ext cx="8915400" cy="758952"/>
          </a:xfrm>
        </p:spPr>
        <p:txBody>
          <a:bodyPr>
            <a:normAutofit/>
          </a:bodyPr>
          <a:lstStyle>
            <a:lvl1pPr algn="l">
              <a:defRPr sz="3600">
                <a:solidFill>
                  <a:schemeClr val="bg1"/>
                </a:solidFill>
                <a:latin typeface="Myriad Pro" pitchFamily="34" charset="0"/>
              </a:defRPr>
            </a:lvl1pPr>
          </a:lstStyle>
          <a:p>
            <a:r>
              <a:rPr lang="en-US"/>
              <a:t>Click to edit Master title style</a:t>
            </a:r>
          </a:p>
        </p:txBody>
      </p:sp>
      <p:sp>
        <p:nvSpPr>
          <p:cNvPr id="3" name="Content Placeholder 2"/>
          <p:cNvSpPr>
            <a:spLocks noGrp="1"/>
          </p:cNvSpPr>
          <p:nvPr>
            <p:ph idx="1"/>
          </p:nvPr>
        </p:nvSpPr>
        <p:spPr/>
        <p:txBody>
          <a:bodyPr/>
          <a:lstStyle>
            <a:lvl1pPr>
              <a:defRPr>
                <a:latin typeface="Myriad Pro" pitchFamily="34" charset="0"/>
              </a:defRPr>
            </a:lvl1pPr>
            <a:lvl2pPr>
              <a:defRPr>
                <a:latin typeface="Myriad Pro" pitchFamily="34" charset="0"/>
              </a:defRPr>
            </a:lvl2pPr>
            <a:lvl3pPr>
              <a:defRPr>
                <a:latin typeface="Myriad Pro" pitchFamily="34" charset="0"/>
              </a:defRPr>
            </a:lvl3pPr>
            <a:lvl4pPr>
              <a:defRPr>
                <a:latin typeface="Myriad Pro" pitchFamily="34" charset="0"/>
              </a:defRPr>
            </a:lvl4pPr>
            <a:lvl5pPr>
              <a:defRPr>
                <a:latin typeface="Myriad Pro"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858000" y="6569075"/>
            <a:ext cx="2133600" cy="288925"/>
          </a:xfrm>
        </p:spPr>
        <p:txBody>
          <a:bodyPr/>
          <a:lstStyle>
            <a:lvl1pPr>
              <a:defRPr>
                <a:solidFill>
                  <a:schemeClr val="bg1"/>
                </a:solidFill>
                <a:latin typeface="Myriad Pro" pitchFamily="34" charset="0"/>
              </a:defRPr>
            </a:lvl1pPr>
          </a:lstStyle>
          <a:p>
            <a:fld id="{122A4168-FDD5-490D-97CA-067BE328F91A}" type="slidenum">
              <a:rPr lang="en-US" smtClean="0"/>
              <a:pPr/>
              <a:t>‹#›</a:t>
            </a:fld>
            <a:endParaRPr lang="en-US" dirty="0"/>
          </a:p>
        </p:txBody>
      </p:sp>
    </p:spTree>
    <p:extLst>
      <p:ext uri="{BB962C8B-B14F-4D97-AF65-F5344CB8AC3E}">
        <p14:creationId xmlns:p14="http://schemas.microsoft.com/office/powerpoint/2010/main" val="856737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1/29/2018</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2A4168-FDD5-490D-97CA-067BE328F91A}" type="slidenum">
              <a:rPr lang="en-US" smtClean="0"/>
              <a:t>‹#›</a:t>
            </a:fld>
            <a:endParaRPr lang="en-US" dirty="0"/>
          </a:p>
        </p:txBody>
      </p:sp>
    </p:spTree>
    <p:extLst>
      <p:ext uri="{BB962C8B-B14F-4D97-AF65-F5344CB8AC3E}">
        <p14:creationId xmlns:p14="http://schemas.microsoft.com/office/powerpoint/2010/main" val="12377320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2A4168-FDD5-490D-97CA-067BE328F91A}" type="slidenum">
              <a:rPr lang="en-US" smtClean="0"/>
              <a:t>‹#›</a:t>
            </a:fld>
            <a:endParaRPr lang="en-US" dirty="0"/>
          </a:p>
        </p:txBody>
      </p:sp>
    </p:spTree>
    <p:extLst>
      <p:ext uri="{BB962C8B-B14F-4D97-AF65-F5344CB8AC3E}">
        <p14:creationId xmlns:p14="http://schemas.microsoft.com/office/powerpoint/2010/main" val="33621387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22A4168-FDD5-490D-97CA-067BE328F91A}" type="slidenum">
              <a:rPr lang="en-US" smtClean="0"/>
              <a:t>‹#›</a:t>
            </a:fld>
            <a:endParaRPr lang="en-US" dirty="0"/>
          </a:p>
        </p:txBody>
      </p:sp>
    </p:spTree>
    <p:extLst>
      <p:ext uri="{BB962C8B-B14F-4D97-AF65-F5344CB8AC3E}">
        <p14:creationId xmlns:p14="http://schemas.microsoft.com/office/powerpoint/2010/main" val="18229685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1/29/2018</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22A4168-FDD5-490D-97CA-067BE328F91A}" type="slidenum">
              <a:rPr lang="en-US" smtClean="0"/>
              <a:t>‹#›</a:t>
            </a:fld>
            <a:endParaRPr lang="en-US" dirty="0"/>
          </a:p>
        </p:txBody>
      </p:sp>
    </p:spTree>
    <p:extLst>
      <p:ext uri="{BB962C8B-B14F-4D97-AF65-F5344CB8AC3E}">
        <p14:creationId xmlns:p14="http://schemas.microsoft.com/office/powerpoint/2010/main" val="13901485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1/29/2018</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22A4168-FDD5-490D-97CA-067BE328F91A}" type="slidenum">
              <a:rPr lang="en-US" smtClean="0"/>
              <a:t>‹#›</a:t>
            </a:fld>
            <a:endParaRPr lang="en-US" dirty="0"/>
          </a:p>
        </p:txBody>
      </p:sp>
    </p:spTree>
    <p:extLst>
      <p:ext uri="{BB962C8B-B14F-4D97-AF65-F5344CB8AC3E}">
        <p14:creationId xmlns:p14="http://schemas.microsoft.com/office/powerpoint/2010/main" val="74761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997CD0D-9D24-4E17-9281-0BBAEBEB0C35}"/>
              </a:ext>
            </a:extLst>
          </p:cNvPr>
          <p:cNvSpPr>
            <a:spLocks noGrp="1"/>
          </p:cNvSpPr>
          <p:nvPr>
            <p:ph type="title"/>
          </p:nvPr>
        </p:nvSpPr>
        <p:spPr>
          <a:xfrm>
            <a:off x="457200" y="685800"/>
            <a:ext cx="8229600" cy="609600"/>
          </a:xfrm>
        </p:spPr>
        <p:txBody>
          <a:bodyPr anchor="ctr">
            <a:normAutofit/>
          </a:bodyPr>
          <a:lstStyle>
            <a:lvl1pPr algn="ctr">
              <a:lnSpc>
                <a:spcPct val="100000"/>
              </a:lnSpc>
              <a:defRPr sz="3600">
                <a:solidFill>
                  <a:schemeClr val="tx1"/>
                </a:solidFill>
              </a:defRPr>
            </a:lvl1pPr>
          </a:lstStyle>
          <a:p>
            <a:r>
              <a:rPr lang="en-US" dirty="0"/>
              <a:t>Click to edit Master title style</a:t>
            </a:r>
          </a:p>
        </p:txBody>
      </p:sp>
      <p:sp>
        <p:nvSpPr>
          <p:cNvPr id="5" name="Content Placeholder 2">
            <a:extLst>
              <a:ext uri="{FF2B5EF4-FFF2-40B4-BE49-F238E27FC236}">
                <a16:creationId xmlns:a16="http://schemas.microsoft.com/office/drawing/2014/main" id="{8FA0B8C5-B07C-46B2-A194-575A20C3A248}"/>
              </a:ext>
            </a:extLst>
          </p:cNvPr>
          <p:cNvSpPr>
            <a:spLocks noGrp="1"/>
          </p:cNvSpPr>
          <p:nvPr>
            <p:ph sz="half" idx="1"/>
          </p:nvPr>
        </p:nvSpPr>
        <p:spPr>
          <a:xfrm>
            <a:off x="457200" y="14176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D4308AFC-87C4-4334-9E08-7DEAE8E42BD1}"/>
              </a:ext>
            </a:extLst>
          </p:cNvPr>
          <p:cNvSpPr>
            <a:spLocks noGrp="1"/>
          </p:cNvSpPr>
          <p:nvPr>
            <p:ph sz="half" idx="2"/>
          </p:nvPr>
        </p:nvSpPr>
        <p:spPr>
          <a:xfrm>
            <a:off x="4648200" y="14176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3">
            <a:extLst>
              <a:ext uri="{FF2B5EF4-FFF2-40B4-BE49-F238E27FC236}">
                <a16:creationId xmlns:a16="http://schemas.microsoft.com/office/drawing/2014/main" id="{FC86AF11-9946-4525-8A0C-602E2088A1F4}"/>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dirty="0"/>
          </a:p>
        </p:txBody>
      </p:sp>
    </p:spTree>
    <p:extLst>
      <p:ext uri="{BB962C8B-B14F-4D97-AF65-F5344CB8AC3E}">
        <p14:creationId xmlns:p14="http://schemas.microsoft.com/office/powerpoint/2010/main" val="1625517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1/29/2018</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2A4168-FDD5-490D-97CA-067BE328F91A}" type="slidenum">
              <a:rPr lang="en-US" smtClean="0"/>
              <a:t>‹#›</a:t>
            </a:fld>
            <a:endParaRPr lang="en-US" dirty="0"/>
          </a:p>
        </p:txBody>
      </p:sp>
    </p:spTree>
    <p:extLst>
      <p:ext uri="{BB962C8B-B14F-4D97-AF65-F5344CB8AC3E}">
        <p14:creationId xmlns:p14="http://schemas.microsoft.com/office/powerpoint/2010/main" val="22245677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1/29/2018</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2A4168-FDD5-490D-97CA-067BE328F91A}" type="slidenum">
              <a:rPr lang="en-US" smtClean="0"/>
              <a:t>‹#›</a:t>
            </a:fld>
            <a:endParaRPr lang="en-US" dirty="0"/>
          </a:p>
        </p:txBody>
      </p:sp>
    </p:spTree>
    <p:extLst>
      <p:ext uri="{BB962C8B-B14F-4D97-AF65-F5344CB8AC3E}">
        <p14:creationId xmlns:p14="http://schemas.microsoft.com/office/powerpoint/2010/main" val="32024725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1/29/2018</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2A4168-FDD5-490D-97CA-067BE328F91A}" type="slidenum">
              <a:rPr lang="en-US" smtClean="0"/>
              <a:t>‹#›</a:t>
            </a:fld>
            <a:endParaRPr lang="en-US" dirty="0"/>
          </a:p>
        </p:txBody>
      </p:sp>
    </p:spTree>
    <p:extLst>
      <p:ext uri="{BB962C8B-B14F-4D97-AF65-F5344CB8AC3E}">
        <p14:creationId xmlns:p14="http://schemas.microsoft.com/office/powerpoint/2010/main" val="35594808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1/29/2018</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2A4168-FDD5-490D-97CA-067BE328F91A}" type="slidenum">
              <a:rPr lang="en-US" smtClean="0"/>
              <a:t>‹#›</a:t>
            </a:fld>
            <a:endParaRPr lang="en-US" dirty="0"/>
          </a:p>
        </p:txBody>
      </p:sp>
    </p:spTree>
    <p:extLst>
      <p:ext uri="{BB962C8B-B14F-4D97-AF65-F5344CB8AC3E}">
        <p14:creationId xmlns:p14="http://schemas.microsoft.com/office/powerpoint/2010/main" val="14664072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905001"/>
            <a:ext cx="8305800" cy="1066800"/>
          </a:xfrm>
        </p:spPr>
        <p:txBody>
          <a:bodyPr/>
          <a:lstStyle>
            <a:lvl1pPr algn="l">
              <a:defRPr sz="28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049408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8B8B90B0-575F-47AD-B46D-111D89FE70F1}"/>
              </a:ext>
            </a:extLst>
          </p:cNvPr>
          <p:cNvSpPr>
            <a:spLocks noGrp="1"/>
          </p:cNvSpPr>
          <p:nvPr>
            <p:ph type="title"/>
          </p:nvPr>
        </p:nvSpPr>
        <p:spPr>
          <a:xfrm>
            <a:off x="457200" y="670719"/>
            <a:ext cx="8229600" cy="823119"/>
          </a:xfrm>
        </p:spPr>
        <p:txBody>
          <a:bodyPr/>
          <a:lstStyle>
            <a:lvl1pPr algn="ctr">
              <a:defRPr>
                <a:solidFill>
                  <a:schemeClr val="tx1"/>
                </a:solidFill>
              </a:defRPr>
            </a:lvl1pPr>
          </a:lstStyle>
          <a:p>
            <a:r>
              <a:rPr lang="en-US" dirty="0"/>
              <a:t>Click to edit Master title style</a:t>
            </a:r>
          </a:p>
        </p:txBody>
      </p:sp>
      <p:sp>
        <p:nvSpPr>
          <p:cNvPr id="7" name="Text Placeholder 2">
            <a:extLst>
              <a:ext uri="{FF2B5EF4-FFF2-40B4-BE49-F238E27FC236}">
                <a16:creationId xmlns:a16="http://schemas.microsoft.com/office/drawing/2014/main" id="{A9805BF6-A82B-48DB-BA27-A65866F7AB37}"/>
              </a:ext>
            </a:extLst>
          </p:cNvPr>
          <p:cNvSpPr>
            <a:spLocks noGrp="1"/>
          </p:cNvSpPr>
          <p:nvPr>
            <p:ph type="body" idx="1"/>
          </p:nvPr>
        </p:nvSpPr>
        <p:spPr>
          <a:xfrm>
            <a:off x="457200" y="14938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Content Placeholder 3">
            <a:extLst>
              <a:ext uri="{FF2B5EF4-FFF2-40B4-BE49-F238E27FC236}">
                <a16:creationId xmlns:a16="http://schemas.microsoft.com/office/drawing/2014/main" id="{B958CFB5-9C9E-4603-BCE3-4E08E1683E61}"/>
              </a:ext>
            </a:extLst>
          </p:cNvPr>
          <p:cNvSpPr>
            <a:spLocks noGrp="1"/>
          </p:cNvSpPr>
          <p:nvPr>
            <p:ph sz="half" idx="2"/>
          </p:nvPr>
        </p:nvSpPr>
        <p:spPr>
          <a:xfrm>
            <a:off x="457200" y="21447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4">
            <a:extLst>
              <a:ext uri="{FF2B5EF4-FFF2-40B4-BE49-F238E27FC236}">
                <a16:creationId xmlns:a16="http://schemas.microsoft.com/office/drawing/2014/main" id="{A2173B90-24B7-4B96-B283-20472BB320C7}"/>
              </a:ext>
            </a:extLst>
          </p:cNvPr>
          <p:cNvSpPr>
            <a:spLocks noGrp="1"/>
          </p:cNvSpPr>
          <p:nvPr>
            <p:ph type="body" sz="quarter" idx="3"/>
          </p:nvPr>
        </p:nvSpPr>
        <p:spPr>
          <a:xfrm>
            <a:off x="4645025" y="14938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Content Placeholder 5">
            <a:extLst>
              <a:ext uri="{FF2B5EF4-FFF2-40B4-BE49-F238E27FC236}">
                <a16:creationId xmlns:a16="http://schemas.microsoft.com/office/drawing/2014/main" id="{F1D4FD36-5480-4B06-8B6D-A45481E7D6B8}"/>
              </a:ext>
            </a:extLst>
          </p:cNvPr>
          <p:cNvSpPr>
            <a:spLocks noGrp="1"/>
          </p:cNvSpPr>
          <p:nvPr>
            <p:ph sz="quarter" idx="4"/>
          </p:nvPr>
        </p:nvSpPr>
        <p:spPr>
          <a:xfrm>
            <a:off x="4645025" y="21447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lide Number Placeholder 3">
            <a:extLst>
              <a:ext uri="{FF2B5EF4-FFF2-40B4-BE49-F238E27FC236}">
                <a16:creationId xmlns:a16="http://schemas.microsoft.com/office/drawing/2014/main" id="{FB6AC470-2631-45C2-B09D-E2D46B3F8186}"/>
              </a:ext>
            </a:extLst>
          </p:cNvPr>
          <p:cNvSpPr>
            <a:spLocks noGrp="1"/>
          </p:cNvSpPr>
          <p:nvPr>
            <p:ph type="sldNum" sz="quarter" idx="10"/>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dirty="0"/>
          </a:p>
        </p:txBody>
      </p:sp>
    </p:spTree>
    <p:extLst>
      <p:ext uri="{BB962C8B-B14F-4D97-AF65-F5344CB8AC3E}">
        <p14:creationId xmlns:p14="http://schemas.microsoft.com/office/powerpoint/2010/main" val="2909200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5E479162-5006-4C7D-8ED6-F17E1655AA58}"/>
              </a:ext>
            </a:extLst>
          </p:cNvPr>
          <p:cNvSpPr>
            <a:spLocks noGrp="1"/>
          </p:cNvSpPr>
          <p:nvPr>
            <p:ph type="title"/>
          </p:nvPr>
        </p:nvSpPr>
        <p:spPr>
          <a:xfrm>
            <a:off x="457200" y="685800"/>
            <a:ext cx="8229600" cy="731838"/>
          </a:xfrm>
        </p:spPr>
        <p:txBody>
          <a:bodyPr/>
          <a:lstStyle>
            <a:lvl1pPr algn="ctr">
              <a:defRPr>
                <a:solidFill>
                  <a:schemeClr val="tx1"/>
                </a:solidFill>
              </a:defRPr>
            </a:lvl1pPr>
          </a:lstStyle>
          <a:p>
            <a:r>
              <a:rPr lang="en-US" dirty="0"/>
              <a:t>Click to edit Master title style</a:t>
            </a:r>
          </a:p>
        </p:txBody>
      </p:sp>
      <p:sp>
        <p:nvSpPr>
          <p:cNvPr id="6" name="Slide Number Placeholder 3">
            <a:extLst>
              <a:ext uri="{FF2B5EF4-FFF2-40B4-BE49-F238E27FC236}">
                <a16:creationId xmlns:a16="http://schemas.microsoft.com/office/drawing/2014/main" id="{6F3AFBD6-2E31-4C93-AE26-01C515DB13DA}"/>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dirty="0"/>
          </a:p>
        </p:txBody>
      </p:sp>
    </p:spTree>
    <p:extLst>
      <p:ext uri="{BB962C8B-B14F-4D97-AF65-F5344CB8AC3E}">
        <p14:creationId xmlns:p14="http://schemas.microsoft.com/office/powerpoint/2010/main" val="3426516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CAE26A74-C4E1-4EDB-B760-273420CBB85D}"/>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dirty="0"/>
          </a:p>
        </p:txBody>
      </p:sp>
    </p:spTree>
    <p:extLst>
      <p:ext uri="{BB962C8B-B14F-4D97-AF65-F5344CB8AC3E}">
        <p14:creationId xmlns:p14="http://schemas.microsoft.com/office/powerpoint/2010/main" val="1813969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28EC784B-6DFD-4590-9012-42C4CEF677E9}"/>
              </a:ext>
            </a:extLst>
          </p:cNvPr>
          <p:cNvSpPr>
            <a:spLocks noGrp="1"/>
          </p:cNvSpPr>
          <p:nvPr>
            <p:ph type="title"/>
          </p:nvPr>
        </p:nvSpPr>
        <p:spPr>
          <a:xfrm>
            <a:off x="457200" y="762000"/>
            <a:ext cx="3008313" cy="1162050"/>
          </a:xfrm>
        </p:spPr>
        <p:txBody>
          <a:bodyPr anchor="b"/>
          <a:lstStyle>
            <a:lvl1pPr algn="l">
              <a:defRPr sz="2000" b="1">
                <a:solidFill>
                  <a:schemeClr val="tx1"/>
                </a:solidFill>
              </a:defRPr>
            </a:lvl1pPr>
          </a:lstStyle>
          <a:p>
            <a:r>
              <a:rPr lang="en-US" dirty="0"/>
              <a:t>Click to edit Master title style</a:t>
            </a:r>
          </a:p>
        </p:txBody>
      </p:sp>
      <p:sp>
        <p:nvSpPr>
          <p:cNvPr id="11" name="Content Placeholder 2">
            <a:extLst>
              <a:ext uri="{FF2B5EF4-FFF2-40B4-BE49-F238E27FC236}">
                <a16:creationId xmlns:a16="http://schemas.microsoft.com/office/drawing/2014/main" id="{46D8870B-6B4E-4085-8958-BDADF1DFC44A}"/>
              </a:ext>
            </a:extLst>
          </p:cNvPr>
          <p:cNvSpPr>
            <a:spLocks noGrp="1"/>
          </p:cNvSpPr>
          <p:nvPr>
            <p:ph idx="1"/>
          </p:nvPr>
        </p:nvSpPr>
        <p:spPr>
          <a:xfrm>
            <a:off x="3575050" y="762001"/>
            <a:ext cx="5111750" cy="5213350"/>
          </a:xfrm>
        </p:spPr>
        <p:txBody>
          <a:bodyPr/>
          <a:lstStyle>
            <a:lvl1pPr>
              <a:defRPr sz="2800">
                <a:solidFill>
                  <a:schemeClr val="tx1"/>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3">
            <a:extLst>
              <a:ext uri="{FF2B5EF4-FFF2-40B4-BE49-F238E27FC236}">
                <a16:creationId xmlns:a16="http://schemas.microsoft.com/office/drawing/2014/main" id="{7BFDD5AC-BF31-48C9-A7B0-D63A76D9A52A}"/>
              </a:ext>
            </a:extLst>
          </p:cNvPr>
          <p:cNvSpPr>
            <a:spLocks noGrp="1"/>
          </p:cNvSpPr>
          <p:nvPr>
            <p:ph type="body" sz="half" idx="2"/>
          </p:nvPr>
        </p:nvSpPr>
        <p:spPr>
          <a:xfrm>
            <a:off x="457200" y="1924050"/>
            <a:ext cx="3008313" cy="40513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Slide Number Placeholder 3">
            <a:extLst>
              <a:ext uri="{FF2B5EF4-FFF2-40B4-BE49-F238E27FC236}">
                <a16:creationId xmlns:a16="http://schemas.microsoft.com/office/drawing/2014/main" id="{86966218-1EE7-4C20-870A-99D457537496}"/>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dirty="0"/>
          </a:p>
        </p:txBody>
      </p:sp>
    </p:spTree>
    <p:extLst>
      <p:ext uri="{BB962C8B-B14F-4D97-AF65-F5344CB8AC3E}">
        <p14:creationId xmlns:p14="http://schemas.microsoft.com/office/powerpoint/2010/main" val="2861369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569E5AF-F234-470C-9DE8-4280D66A20D7}"/>
              </a:ext>
            </a:extLst>
          </p:cNvPr>
          <p:cNvSpPr>
            <a:spLocks noGrp="1"/>
          </p:cNvSpPr>
          <p:nvPr>
            <p:ph type="title"/>
          </p:nvPr>
        </p:nvSpPr>
        <p:spPr>
          <a:xfrm>
            <a:off x="1792288" y="4800600"/>
            <a:ext cx="5486400" cy="566738"/>
          </a:xfrm>
        </p:spPr>
        <p:txBody>
          <a:bodyPr anchor="b"/>
          <a:lstStyle>
            <a:lvl1pPr algn="l">
              <a:defRPr sz="2000" b="1">
                <a:solidFill>
                  <a:schemeClr val="tx1"/>
                </a:solidFill>
              </a:defRPr>
            </a:lvl1pPr>
          </a:lstStyle>
          <a:p>
            <a:r>
              <a:rPr lang="en-US" dirty="0"/>
              <a:t>Click to edit Master title style</a:t>
            </a:r>
          </a:p>
        </p:txBody>
      </p:sp>
      <p:sp>
        <p:nvSpPr>
          <p:cNvPr id="7" name="Picture Placeholder 2">
            <a:extLst>
              <a:ext uri="{FF2B5EF4-FFF2-40B4-BE49-F238E27FC236}">
                <a16:creationId xmlns:a16="http://schemas.microsoft.com/office/drawing/2014/main" id="{8676F200-A676-4F3E-9345-E4C854A68780}"/>
              </a:ext>
            </a:extLst>
          </p:cNvPr>
          <p:cNvSpPr>
            <a:spLocks noGrp="1"/>
          </p:cNvSpPr>
          <p:nvPr>
            <p:ph type="pic" idx="1"/>
          </p:nvPr>
        </p:nvSpPr>
        <p:spPr>
          <a:xfrm>
            <a:off x="1792288" y="685800"/>
            <a:ext cx="5486400" cy="404177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ext Placeholder 3">
            <a:extLst>
              <a:ext uri="{FF2B5EF4-FFF2-40B4-BE49-F238E27FC236}">
                <a16:creationId xmlns:a16="http://schemas.microsoft.com/office/drawing/2014/main" id="{D8CC0A70-9D39-4CEC-B24F-2378B24F911B}"/>
              </a:ext>
            </a:extLst>
          </p:cNvPr>
          <p:cNvSpPr>
            <a:spLocks noGrp="1"/>
          </p:cNvSpPr>
          <p:nvPr>
            <p:ph type="body" sz="half" idx="2"/>
          </p:nvPr>
        </p:nvSpPr>
        <p:spPr>
          <a:xfrm>
            <a:off x="1792288" y="5367338"/>
            <a:ext cx="5486400" cy="728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0" name="Slide Number Placeholder 3">
            <a:extLst>
              <a:ext uri="{FF2B5EF4-FFF2-40B4-BE49-F238E27FC236}">
                <a16:creationId xmlns:a16="http://schemas.microsoft.com/office/drawing/2014/main" id="{DF703FA3-31B8-4523-AA99-0068D8107B59}"/>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dirty="0"/>
          </a:p>
        </p:txBody>
      </p:sp>
    </p:spTree>
    <p:extLst>
      <p:ext uri="{BB962C8B-B14F-4D97-AF65-F5344CB8AC3E}">
        <p14:creationId xmlns:p14="http://schemas.microsoft.com/office/powerpoint/2010/main" val="3931032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C00A-59B4-49D0-B7AC-1D016A026F67}"/>
              </a:ext>
            </a:extLst>
          </p:cNvPr>
          <p:cNvSpPr>
            <a:spLocks noGrp="1"/>
          </p:cNvSpPr>
          <p:nvPr>
            <p:ph type="title"/>
          </p:nvPr>
        </p:nvSpPr>
        <p:spPr>
          <a:xfrm>
            <a:off x="228600" y="-21771"/>
            <a:ext cx="8610600" cy="677091"/>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C46F48B1-7BC3-4A7B-9F48-793D8612DDE5}"/>
              </a:ext>
            </a:extLst>
          </p:cNvPr>
          <p:cNvSpPr>
            <a:spLocks noGrp="1"/>
          </p:cNvSpPr>
          <p:nvPr>
            <p:ph idx="1"/>
          </p:nvPr>
        </p:nvSpPr>
        <p:spPr>
          <a:xfrm>
            <a:off x="228600" y="838202"/>
            <a:ext cx="8610600" cy="502919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3">
            <a:extLst>
              <a:ext uri="{FF2B5EF4-FFF2-40B4-BE49-F238E27FC236}">
                <a16:creationId xmlns:a16="http://schemas.microsoft.com/office/drawing/2014/main" id="{65A9B036-5FE2-4A79-9C97-083A0963761B}"/>
              </a:ext>
            </a:extLst>
          </p:cNvPr>
          <p:cNvSpPr>
            <a:spLocks noGrp="1"/>
          </p:cNvSpPr>
          <p:nvPr>
            <p:ph type="sldNum" sz="quarter" idx="4"/>
          </p:nvPr>
        </p:nvSpPr>
        <p:spPr>
          <a:xfrm>
            <a:off x="8572500" y="5762512"/>
            <a:ext cx="371475"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dirty="0"/>
          </a:p>
        </p:txBody>
      </p:sp>
    </p:spTree>
    <p:extLst>
      <p:ext uri="{BB962C8B-B14F-4D97-AF65-F5344CB8AC3E}">
        <p14:creationId xmlns:p14="http://schemas.microsoft.com/office/powerpoint/2010/main" val="3614162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5E479162-5006-4C7D-8ED6-F17E1655AA58}"/>
              </a:ext>
            </a:extLst>
          </p:cNvPr>
          <p:cNvSpPr>
            <a:spLocks noGrp="1"/>
          </p:cNvSpPr>
          <p:nvPr>
            <p:ph type="title"/>
          </p:nvPr>
        </p:nvSpPr>
        <p:spPr>
          <a:xfrm>
            <a:off x="190500" y="3886200"/>
            <a:ext cx="8229600" cy="731838"/>
          </a:xfrm>
        </p:spPr>
        <p:txBody>
          <a:bodyPr/>
          <a:lstStyle>
            <a:lvl1pPr algn="l">
              <a:defRPr b="1">
                <a:solidFill>
                  <a:schemeClr val="tx1"/>
                </a:solidFill>
              </a:defRPr>
            </a:lvl1pPr>
          </a:lstStyle>
          <a:p>
            <a:r>
              <a:rPr lang="en-US" dirty="0"/>
              <a:t>Click to edit Master title style</a:t>
            </a:r>
          </a:p>
        </p:txBody>
      </p:sp>
      <p:sp>
        <p:nvSpPr>
          <p:cNvPr id="6" name="Slide Number Placeholder 3">
            <a:extLst>
              <a:ext uri="{FF2B5EF4-FFF2-40B4-BE49-F238E27FC236}">
                <a16:creationId xmlns:a16="http://schemas.microsoft.com/office/drawing/2014/main" id="{6F3AFBD6-2E31-4C93-AE26-01C515DB13DA}"/>
              </a:ext>
            </a:extLst>
          </p:cNvPr>
          <p:cNvSpPr>
            <a:spLocks noGrp="1"/>
          </p:cNvSpPr>
          <p:nvPr>
            <p:ph type="sldNum" sz="quarter" idx="4"/>
          </p:nvPr>
        </p:nvSpPr>
        <p:spPr>
          <a:xfrm>
            <a:off x="8420100" y="5762513"/>
            <a:ext cx="495300" cy="365125"/>
          </a:xfrm>
          <a:prstGeom prst="rect">
            <a:avLst/>
          </a:prstGeom>
        </p:spPr>
        <p:txBody>
          <a:bodyPr vert="horz" lIns="91440" tIns="45720" rIns="91440" bIns="45720" rtlCol="0" anchor="ctr"/>
          <a:lstStyle>
            <a:lvl1pPr algn="r">
              <a:defRPr sz="900">
                <a:solidFill>
                  <a:schemeClr val="tx1"/>
                </a:solidFill>
              </a:defRPr>
            </a:lvl1pPr>
          </a:lstStyle>
          <a:p>
            <a:fld id="{9B8B01BA-673E-4211-9E64-C22898E6AF66}" type="slidenum">
              <a:rPr lang="en-US" smtClean="0"/>
              <a:pPr/>
              <a:t>‹#›</a:t>
            </a:fld>
            <a:endParaRPr lang="en-US" dirty="0"/>
          </a:p>
        </p:txBody>
      </p:sp>
    </p:spTree>
    <p:extLst>
      <p:ext uri="{BB962C8B-B14F-4D97-AF65-F5344CB8AC3E}">
        <p14:creationId xmlns:p14="http://schemas.microsoft.com/office/powerpoint/2010/main" val="1567450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3.xml"/><Relationship Id="rId1" Type="http://schemas.openxmlformats.org/officeDocument/2006/relationships/slideLayout" Target="../slideLayouts/slideLayout24.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A4417E3-F96E-4BED-A250-BA8903864D25}"/>
              </a:ext>
              <a:ext uri="{C183D7F6-B498-43B3-948B-1728B52AA6E4}">
                <adec:decorative xmlns:adec="http://schemas.microsoft.com/office/drawing/2017/decorative" val="1"/>
              </a:ext>
            </a:extLst>
          </p:cNvPr>
          <p:cNvSpPr/>
          <p:nvPr userDrawn="1"/>
        </p:nvSpPr>
        <p:spPr>
          <a:xfrm>
            <a:off x="0" y="-76200"/>
            <a:ext cx="9144000" cy="731520"/>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2" name="Title Placeholder 1">
            <a:extLst>
              <a:ext uri="{FF2B5EF4-FFF2-40B4-BE49-F238E27FC236}">
                <a16:creationId xmlns:a16="http://schemas.microsoft.com/office/drawing/2014/main" id="{B772151B-E27A-4B1F-8D8C-ECD59716D913}"/>
              </a:ext>
            </a:extLst>
          </p:cNvPr>
          <p:cNvSpPr>
            <a:spLocks noGrp="1"/>
          </p:cNvSpPr>
          <p:nvPr>
            <p:ph type="title"/>
          </p:nvPr>
        </p:nvSpPr>
        <p:spPr>
          <a:xfrm>
            <a:off x="533400" y="-21771"/>
            <a:ext cx="7886700" cy="67709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B084053F-3D7C-4C89-B169-B317230E97C8}"/>
              </a:ext>
            </a:extLst>
          </p:cNvPr>
          <p:cNvSpPr>
            <a:spLocks noGrp="1"/>
          </p:cNvSpPr>
          <p:nvPr>
            <p:ph type="body" idx="1"/>
          </p:nvPr>
        </p:nvSpPr>
        <p:spPr>
          <a:xfrm>
            <a:off x="533400" y="914873"/>
            <a:ext cx="7981950" cy="48763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a:extLst>
              <a:ext uri="{FF2B5EF4-FFF2-40B4-BE49-F238E27FC236}">
                <a16:creationId xmlns:a16="http://schemas.microsoft.com/office/drawing/2014/main" id="{B95F1D96-94D5-4DE4-99C6-9E542D367193}"/>
              </a:ext>
            </a:extLst>
          </p:cNvPr>
          <p:cNvSpPr>
            <a:spLocks noGrp="1"/>
          </p:cNvSpPr>
          <p:nvPr>
            <p:ph type="sldNum" sz="quarter" idx="4"/>
          </p:nvPr>
        </p:nvSpPr>
        <p:spPr>
          <a:xfrm>
            <a:off x="8420100" y="5762511"/>
            <a:ext cx="495300" cy="365125"/>
          </a:xfrm>
          <a:prstGeom prst="rect">
            <a:avLst/>
          </a:prstGeom>
        </p:spPr>
        <p:txBody>
          <a:bodyPr vert="horz" lIns="91440" tIns="45720" rIns="91440" bIns="45720" rtlCol="0" anchor="ctr"/>
          <a:lstStyle>
            <a:lvl1pPr algn="r">
              <a:defRPr sz="1200">
                <a:solidFill>
                  <a:schemeClr val="tx1"/>
                </a:solidFill>
              </a:defRPr>
            </a:lvl1pPr>
          </a:lstStyle>
          <a:p>
            <a:fld id="{9B8B01BA-673E-4211-9E64-C22898E6AF66}" type="slidenum">
              <a:rPr lang="en-US" smtClean="0"/>
              <a:pPr/>
              <a:t>‹#›</a:t>
            </a:fld>
            <a:endParaRPr lang="en-US" dirty="0"/>
          </a:p>
        </p:txBody>
      </p:sp>
      <p:sp>
        <p:nvSpPr>
          <p:cNvPr id="12" name="Rectangle 11">
            <a:extLst>
              <a:ext uri="{FF2B5EF4-FFF2-40B4-BE49-F238E27FC236}">
                <a16:creationId xmlns:a16="http://schemas.microsoft.com/office/drawing/2014/main" id="{08C9AFDF-C811-4803-AE55-30B2A16099CF}"/>
              </a:ext>
              <a:ext uri="{C183D7F6-B498-43B3-948B-1728B52AA6E4}">
                <adec:decorative xmlns:adec="http://schemas.microsoft.com/office/drawing/2017/decorative" val="1"/>
              </a:ext>
            </a:extLst>
          </p:cNvPr>
          <p:cNvSpPr/>
          <p:nvPr userDrawn="1"/>
        </p:nvSpPr>
        <p:spPr>
          <a:xfrm>
            <a:off x="0" y="6126162"/>
            <a:ext cx="9144000" cy="731838"/>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15" name="Picture 2" descr="Choose VA Logo.">
            <a:extLst>
              <a:ext uri="{FF2B5EF4-FFF2-40B4-BE49-F238E27FC236}">
                <a16:creationId xmlns:a16="http://schemas.microsoft.com/office/drawing/2014/main" id="{F0EAEAC9-1952-4BB9-9FFA-F0428885867A}"/>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52549" y="6192718"/>
            <a:ext cx="1961358" cy="52812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Logo for the Department of Veterans Affairs, VHA Office of Community Care.">
            <a:extLst>
              <a:ext uri="{FF2B5EF4-FFF2-40B4-BE49-F238E27FC236}">
                <a16:creationId xmlns:a16="http://schemas.microsoft.com/office/drawing/2014/main" id="{17303BC9-F736-4E63-ADC7-7507E704D6E8}"/>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6376307" y="6272571"/>
            <a:ext cx="2310493" cy="484117"/>
          </a:xfrm>
          <a:prstGeom prst="rect">
            <a:avLst/>
          </a:prstGeom>
        </p:spPr>
      </p:pic>
    </p:spTree>
    <p:extLst>
      <p:ext uri="{BB962C8B-B14F-4D97-AF65-F5344CB8AC3E}">
        <p14:creationId xmlns:p14="http://schemas.microsoft.com/office/powerpoint/2010/main" val="487875245"/>
      </p:ext>
    </p:extLst>
  </p:cSld>
  <p:clrMap bg1="lt1" tx1="dk1" bg2="lt2" tx2="dk2" accent1="accent1" accent2="accent2" accent3="accent3" accent4="accent4" accent5="accent5" accent6="accent6" hlink="hlink" folHlink="folHlink"/>
  <p:sldLayoutIdLst>
    <p:sldLayoutId id="2147483683" r:id="rId1"/>
    <p:sldLayoutId id="2147483694" r:id="rId2"/>
    <p:sldLayoutId id="2147483695" r:id="rId3"/>
    <p:sldLayoutId id="2147483696" r:id="rId4"/>
    <p:sldLayoutId id="2147483697" r:id="rId5"/>
    <p:sldLayoutId id="2147483698" r:id="rId6"/>
    <p:sldLayoutId id="2147483699" r:id="rId7"/>
    <p:sldLayoutId id="2147483706" r:id="rId8"/>
    <p:sldLayoutId id="2147483705" r:id="rId9"/>
    <p:sldLayoutId id="2147483702" r:id="rId10"/>
    <p:sldLayoutId id="2147483703" r:id="rId11"/>
    <p:sldLayoutId id="2147483704" r:id="rId12"/>
  </p:sldLayoutIdLst>
  <p:hf hdr="0" ftr="0" dt="0"/>
  <p:txStyles>
    <p:titleStyle>
      <a:lvl1pPr algn="l" defTabSz="914400" rtl="0" eaLnBrk="1" latinLnBrk="0" hangingPunct="1">
        <a:lnSpc>
          <a:spcPct val="90000"/>
        </a:lnSpc>
        <a:spcBef>
          <a:spcPct val="0"/>
        </a:spcBef>
        <a:buNone/>
        <a:defRPr sz="36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Courier New" panose="02070309020205020404" pitchFamily="49"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1/29/2018</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2A4168-FDD5-490D-97CA-067BE328F91A}" type="slidenum">
              <a:rPr lang="en-US" smtClean="0"/>
              <a:t>‹#›</a:t>
            </a:fld>
            <a:endParaRPr lang="en-US" dirty="0"/>
          </a:p>
        </p:txBody>
      </p:sp>
    </p:spTree>
    <p:extLst>
      <p:ext uri="{BB962C8B-B14F-4D97-AF65-F5344CB8AC3E}">
        <p14:creationId xmlns:p14="http://schemas.microsoft.com/office/powerpoint/2010/main" val="739822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4153E3A5-3E20-4818-A1DE-07A0A8226E60}"/>
              </a:ext>
              <a:ext uri="{C183D7F6-B498-43B3-948B-1728B52AA6E4}">
                <adec:decorative xmlns:adec="http://schemas.microsoft.com/office/drawing/2017/decorative" val="1"/>
              </a:ext>
            </a:extLst>
          </p:cNvPr>
          <p:cNvGrpSpPr/>
          <p:nvPr userDrawn="1"/>
        </p:nvGrpSpPr>
        <p:grpSpPr>
          <a:xfrm>
            <a:off x="0" y="1371600"/>
            <a:ext cx="8263548" cy="2895600"/>
            <a:chOff x="0" y="1295400"/>
            <a:chExt cx="8263548" cy="2895600"/>
          </a:xfrm>
        </p:grpSpPr>
        <p:sp>
          <p:nvSpPr>
            <p:cNvPr id="4" name="Isosceles Triangle 3">
              <a:extLst>
                <a:ext uri="{FF2B5EF4-FFF2-40B4-BE49-F238E27FC236}">
                  <a16:creationId xmlns:a16="http://schemas.microsoft.com/office/drawing/2014/main" id="{72690E0B-24A6-436A-A722-D788BF6503FE}"/>
                </a:ext>
                <a:ext uri="{C183D7F6-B498-43B3-948B-1728B52AA6E4}">
                  <adec:decorative xmlns:adec="http://schemas.microsoft.com/office/drawing/2017/decorative" val="1"/>
                </a:ext>
              </a:extLst>
            </p:cNvPr>
            <p:cNvSpPr/>
            <p:nvPr userDrawn="1"/>
          </p:nvSpPr>
          <p:spPr>
            <a:xfrm rot="10800000">
              <a:off x="7086599" y="2895600"/>
              <a:ext cx="1176948" cy="1295400"/>
            </a:xfrm>
            <a:prstGeom prst="triangle">
              <a:avLst>
                <a:gd name="adj" fmla="val 100000"/>
              </a:avLst>
            </a:prstGeom>
            <a:gradFill>
              <a:gsLst>
                <a:gs pos="0">
                  <a:schemeClr val="bg1">
                    <a:lumMod val="95000"/>
                  </a:schemeClr>
                </a:gs>
                <a:gs pos="100000">
                  <a:schemeClr val="tx1">
                    <a:lumMod val="50000"/>
                    <a:lumOff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 name="Rectangle 4">
              <a:extLst>
                <a:ext uri="{FF2B5EF4-FFF2-40B4-BE49-F238E27FC236}">
                  <a16:creationId xmlns:a16="http://schemas.microsoft.com/office/drawing/2014/main" id="{8B9BBC1D-4F2F-40B5-95B7-1204AE027F37}"/>
                </a:ext>
                <a:ext uri="{C183D7F6-B498-43B3-948B-1728B52AA6E4}">
                  <adec:decorative xmlns:adec="http://schemas.microsoft.com/office/drawing/2017/decorative" val="1"/>
                </a:ext>
              </a:extLst>
            </p:cNvPr>
            <p:cNvSpPr/>
            <p:nvPr userDrawn="1"/>
          </p:nvSpPr>
          <p:spPr>
            <a:xfrm>
              <a:off x="0" y="1295400"/>
              <a:ext cx="8263548" cy="1600200"/>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Rectangle 5">
              <a:extLst>
                <a:ext uri="{FF2B5EF4-FFF2-40B4-BE49-F238E27FC236}">
                  <a16:creationId xmlns:a16="http://schemas.microsoft.com/office/drawing/2014/main" id="{5C1FE754-EB44-4358-AFF8-87A17B762D87}"/>
                </a:ext>
                <a:ext uri="{C183D7F6-B498-43B3-948B-1728B52AA6E4}">
                  <adec:decorative xmlns:adec="http://schemas.microsoft.com/office/drawing/2017/decorative" val="1"/>
                </a:ext>
              </a:extLst>
            </p:cNvPr>
            <p:cNvSpPr/>
            <p:nvPr userDrawn="1"/>
          </p:nvSpPr>
          <p:spPr>
            <a:xfrm>
              <a:off x="1" y="3476508"/>
              <a:ext cx="6705600" cy="45719"/>
            </a:xfrm>
            <a:prstGeom prst="rect">
              <a:avLst/>
            </a:prstGeom>
            <a:solidFill>
              <a:srgbClr val="7724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pic>
        <p:nvPicPr>
          <p:cNvPr id="7" name="Picture 2" descr="Choose VA Logo.">
            <a:extLst>
              <a:ext uri="{FF2B5EF4-FFF2-40B4-BE49-F238E27FC236}">
                <a16:creationId xmlns:a16="http://schemas.microsoft.com/office/drawing/2014/main" id="{37248818-503E-46B0-9130-1B8DAE3F99C5}"/>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1074653" y="5464313"/>
            <a:ext cx="2117894" cy="56918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Seal of the Department of Veterans Affairs, Office of Community Care.">
            <a:extLst>
              <a:ext uri="{FF2B5EF4-FFF2-40B4-BE49-F238E27FC236}">
                <a16:creationId xmlns:a16="http://schemas.microsoft.com/office/drawing/2014/main" id="{BF73D49A-E665-4201-B810-902C1C6D0F5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192882" y="5486400"/>
            <a:ext cx="3035527" cy="636034"/>
          </a:xfrm>
          <a:prstGeom prst="rect">
            <a:avLst/>
          </a:prstGeom>
        </p:spPr>
      </p:pic>
    </p:spTree>
    <p:extLst>
      <p:ext uri="{BB962C8B-B14F-4D97-AF65-F5344CB8AC3E}">
        <p14:creationId xmlns:p14="http://schemas.microsoft.com/office/powerpoint/2010/main" val="1185860132"/>
      </p:ext>
    </p:extLst>
  </p:cSld>
  <p:clrMap bg1="lt1" tx1="dk1" bg2="lt2" tx2="dk2" accent1="accent1" accent2="accent2" accent3="accent3" accent4="accent4" accent5="accent5" accent6="accent6" hlink="hlink" folHlink="folHlink"/>
  <p:sldLayoutIdLst>
    <p:sldLayoutId id="2147483722"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8.xml"/><Relationship Id="rId4" Type="http://schemas.openxmlformats.org/officeDocument/2006/relationships/image" Target="../media/image14.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681F686-B4BB-4A8C-9E1A-DA12280D8324}"/>
              </a:ext>
            </a:extLst>
          </p:cNvPr>
          <p:cNvSpPr>
            <a:spLocks noGrp="1"/>
          </p:cNvSpPr>
          <p:nvPr>
            <p:ph type="ctrTitle"/>
          </p:nvPr>
        </p:nvSpPr>
        <p:spPr>
          <a:xfrm>
            <a:off x="152400" y="1905001"/>
            <a:ext cx="8305800" cy="1066800"/>
          </a:xfrm>
        </p:spPr>
        <p:txBody>
          <a:bodyPr anchor="t"/>
          <a:lstStyle/>
          <a:p>
            <a:r>
              <a:rPr lang="en-US" dirty="0">
                <a:cs typeface="Calibri"/>
              </a:rPr>
              <a:t>Utilization Management: High Performing Providers (HPP) Project</a:t>
            </a:r>
            <a:endParaRPr lang="en-US" dirty="0"/>
          </a:p>
        </p:txBody>
      </p:sp>
      <p:sp>
        <p:nvSpPr>
          <p:cNvPr id="4" name="TextBox 3">
            <a:extLst>
              <a:ext uri="{FF2B5EF4-FFF2-40B4-BE49-F238E27FC236}">
                <a16:creationId xmlns:a16="http://schemas.microsoft.com/office/drawing/2014/main" id="{C666C4C4-D737-4296-BD67-B6429566B1F8}"/>
              </a:ext>
            </a:extLst>
          </p:cNvPr>
          <p:cNvSpPr txBox="1"/>
          <p:nvPr/>
        </p:nvSpPr>
        <p:spPr>
          <a:xfrm>
            <a:off x="2556427" y="3146437"/>
            <a:ext cx="4215434" cy="369332"/>
          </a:xfrm>
          <a:prstGeom prst="rect">
            <a:avLst/>
          </a:prstGeom>
          <a:noFill/>
        </p:spPr>
        <p:txBody>
          <a:bodyPr wrap="square" rtlCol="0">
            <a:spAutoFit/>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b="1" dirty="0">
                <a:solidFill>
                  <a:srgbClr val="1F497D"/>
                </a:solidFill>
                <a:latin typeface="Calibri"/>
              </a:rPr>
              <a:t>9/11</a:t>
            </a:r>
            <a:r>
              <a:rPr kumimoji="0" lang="en-US" sz="1800" b="1" i="0" u="none" strike="noStrike" kern="1200" cap="none" spc="0" normalizeH="0" baseline="0" noProof="0" dirty="0">
                <a:ln>
                  <a:noFill/>
                </a:ln>
                <a:solidFill>
                  <a:srgbClr val="1F497D"/>
                </a:solidFill>
                <a:effectLst/>
                <a:uLnTx/>
                <a:uFillTx/>
                <a:latin typeface="Calibri"/>
                <a:ea typeface="+mn-ea"/>
                <a:cs typeface="+mn-cs"/>
              </a:rPr>
              <a:t>/2020</a:t>
            </a:r>
          </a:p>
        </p:txBody>
      </p:sp>
      <p:pic>
        <p:nvPicPr>
          <p:cNvPr id="12" name="Picture 2" descr="Choose VA Logo.">
            <a:extLst>
              <a:ext uri="{FF2B5EF4-FFF2-40B4-BE49-F238E27FC236}">
                <a16:creationId xmlns:a16="http://schemas.microsoft.com/office/drawing/2014/main" id="{0C87FAB5-7F94-460F-8D87-741A0036194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074653" y="5464313"/>
            <a:ext cx="2117894" cy="56918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Seal of the Department of Veterans Affairs, Office of Community Care.">
            <a:extLst>
              <a:ext uri="{FF2B5EF4-FFF2-40B4-BE49-F238E27FC236}">
                <a16:creationId xmlns:a16="http://schemas.microsoft.com/office/drawing/2014/main" id="{443E71B9-14F8-4774-820D-520BEA089A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92882" y="5486400"/>
            <a:ext cx="3035527" cy="636034"/>
          </a:xfrm>
          <a:prstGeom prst="rect">
            <a:avLst/>
          </a:prstGeom>
        </p:spPr>
      </p:pic>
    </p:spTree>
    <p:extLst>
      <p:ext uri="{BB962C8B-B14F-4D97-AF65-F5344CB8AC3E}">
        <p14:creationId xmlns:p14="http://schemas.microsoft.com/office/powerpoint/2010/main" val="843085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18F65-8E23-4356-BE55-DF33AD3E9744}"/>
              </a:ext>
            </a:extLst>
          </p:cNvPr>
          <p:cNvSpPr>
            <a:spLocks noGrp="1"/>
          </p:cNvSpPr>
          <p:nvPr>
            <p:ph type="title"/>
          </p:nvPr>
        </p:nvSpPr>
        <p:spPr>
          <a:xfrm>
            <a:off x="150082" y="-11421"/>
            <a:ext cx="8455891" cy="713754"/>
          </a:xfrm>
        </p:spPr>
        <p:txBody>
          <a:bodyPr>
            <a:normAutofit/>
          </a:bodyPr>
          <a:lstStyle/>
          <a:p>
            <a:pPr algn="l"/>
            <a:r>
              <a:rPr lang="en-US" sz="2400" dirty="0">
                <a:solidFill>
                  <a:schemeClr val="bg1"/>
                </a:solidFill>
              </a:rPr>
              <a:t>Product Effectiveness (PE) Evaluation &amp; Key Findings</a:t>
            </a:r>
          </a:p>
        </p:txBody>
      </p:sp>
      <p:sp>
        <p:nvSpPr>
          <p:cNvPr id="3" name="Content Placeholder 2">
            <a:extLst>
              <a:ext uri="{FF2B5EF4-FFF2-40B4-BE49-F238E27FC236}">
                <a16:creationId xmlns:a16="http://schemas.microsoft.com/office/drawing/2014/main" id="{4CDE0212-FE08-4FEA-B898-51EFD5053EB2}"/>
              </a:ext>
            </a:extLst>
          </p:cNvPr>
          <p:cNvSpPr>
            <a:spLocks noGrp="1"/>
          </p:cNvSpPr>
          <p:nvPr>
            <p:ph idx="1"/>
          </p:nvPr>
        </p:nvSpPr>
        <p:spPr>
          <a:xfrm>
            <a:off x="3419786" y="4569167"/>
            <a:ext cx="5441087" cy="1061038"/>
          </a:xfrm>
        </p:spPr>
        <p:txBody>
          <a:bodyPr>
            <a:noAutofit/>
          </a:bodyPr>
          <a:lstStyle/>
          <a:p>
            <a:pPr marL="0" lvl="0" indent="0" algn="just">
              <a:lnSpc>
                <a:spcPct val="114000"/>
              </a:lnSpc>
              <a:buNone/>
            </a:pPr>
            <a:r>
              <a:rPr lang="en-US" sz="1400" dirty="0">
                <a:solidFill>
                  <a:schemeClr val="tx1"/>
                </a:solidFill>
              </a:rPr>
              <a:t>Full functionality and usability of the HPP field could not be assessed due to the lack of awareness of the HPP field resulting in zero utilization of the HPP field by interviewees</a:t>
            </a:r>
            <a:r>
              <a:rPr lang="en-US" sz="1400" b="1" dirty="0">
                <a:solidFill>
                  <a:schemeClr val="tx1"/>
                </a:solidFill>
              </a:rPr>
              <a:t>. </a:t>
            </a:r>
            <a:r>
              <a:rPr lang="en-US" sz="1400" dirty="0">
                <a:solidFill>
                  <a:schemeClr val="tx1"/>
                </a:solidFill>
              </a:rPr>
              <a:t>Of the 34 interviewees, only 23% of participants (N=8) were aware of the HPP field prior to PE’s engagement, and only 12% of participants (N=4) were aware of why the HPP field was added. </a:t>
            </a:r>
          </a:p>
        </p:txBody>
      </p:sp>
      <p:sp>
        <p:nvSpPr>
          <p:cNvPr id="4" name="Slide Number Placeholder 3">
            <a:extLst>
              <a:ext uri="{FF2B5EF4-FFF2-40B4-BE49-F238E27FC236}">
                <a16:creationId xmlns:a16="http://schemas.microsoft.com/office/drawing/2014/main" id="{338CCEC9-03D1-431D-BB42-50766D90C26B}"/>
              </a:ext>
            </a:extLst>
          </p:cNvPr>
          <p:cNvSpPr>
            <a:spLocks noGrp="1"/>
          </p:cNvSpPr>
          <p:nvPr>
            <p:ph type="sldNum" sz="quarter" idx="10"/>
          </p:nvPr>
        </p:nvSpPr>
        <p:spPr>
          <a:xfrm>
            <a:off x="8615498" y="6468820"/>
            <a:ext cx="490750" cy="365125"/>
          </a:xfrm>
          <a:prstGeom prst="rect">
            <a:avLst/>
          </a:prstGeom>
        </p:spPr>
        <p:txBody>
          <a:bodyPr vert="horz" lIns="91440" tIns="45720" rIns="91440" bIns="45720" rtlCol="0" anchor="ctr"/>
          <a:lstStyle>
            <a:defPPr>
              <a:defRPr lang="en-US"/>
            </a:defPPr>
            <a:lvl1pPr marL="0" algn="r" defTabSz="914400" rtl="0" eaLnBrk="1" latinLnBrk="0" hangingPunct="1">
              <a:defRPr sz="750" kern="1200">
                <a:solidFill>
                  <a:schemeClr val="tx1">
                    <a:tint val="75000"/>
                  </a:schemeClr>
                </a:solidFill>
                <a:latin typeface="Georgia"/>
                <a:ea typeface="+mn-ea"/>
                <a:cs typeface="Georgia"/>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B27D237-6C0D-5549-BE11-2040A22CBC71}" type="slidenum">
              <a:rPr lang="en-US" smtClean="0"/>
              <a:pPr/>
              <a:t>10</a:t>
            </a:fld>
            <a:endParaRPr lang="en-US" dirty="0"/>
          </a:p>
        </p:txBody>
      </p:sp>
      <p:pic>
        <p:nvPicPr>
          <p:cNvPr id="8" name="Picture 7">
            <a:extLst>
              <a:ext uri="{FF2B5EF4-FFF2-40B4-BE49-F238E27FC236}">
                <a16:creationId xmlns:a16="http://schemas.microsoft.com/office/drawing/2014/main" id="{30347CB6-EA3C-403C-B3E7-67C2CD798F75}"/>
              </a:ext>
            </a:extLst>
          </p:cNvPr>
          <p:cNvPicPr>
            <a:picLocks noChangeAspect="1"/>
          </p:cNvPicPr>
          <p:nvPr/>
        </p:nvPicPr>
        <p:blipFill>
          <a:blip r:embed="rId3"/>
          <a:stretch>
            <a:fillRect/>
          </a:stretch>
        </p:blipFill>
        <p:spPr>
          <a:xfrm>
            <a:off x="3467106" y="1955725"/>
            <a:ext cx="5441087" cy="2564679"/>
          </a:xfrm>
          <a:prstGeom prst="rect">
            <a:avLst/>
          </a:prstGeom>
        </p:spPr>
      </p:pic>
      <p:sp>
        <p:nvSpPr>
          <p:cNvPr id="9" name="TextBox 8">
            <a:extLst>
              <a:ext uri="{FF2B5EF4-FFF2-40B4-BE49-F238E27FC236}">
                <a16:creationId xmlns:a16="http://schemas.microsoft.com/office/drawing/2014/main" id="{4DC88044-F02A-4A3D-B0F1-A8538B1F2252}"/>
              </a:ext>
            </a:extLst>
          </p:cNvPr>
          <p:cNvSpPr txBox="1"/>
          <p:nvPr/>
        </p:nvSpPr>
        <p:spPr>
          <a:xfrm>
            <a:off x="150082" y="746703"/>
            <a:ext cx="8822468" cy="523220"/>
          </a:xfrm>
          <a:prstGeom prst="rect">
            <a:avLst/>
          </a:prstGeom>
          <a:noFill/>
        </p:spPr>
        <p:txBody>
          <a:bodyPr wrap="square">
            <a:spAutoFit/>
          </a:bodyPr>
          <a:lstStyle/>
          <a:p>
            <a:r>
              <a:rPr lang="en-US" sz="1400" b="1" dirty="0"/>
              <a:t>The HPP Team partnered with the PE Team to develop quantitative and qualitative measures to determine the functionality, usability and adoption of the HPP designation in PPMS.</a:t>
            </a:r>
            <a:endParaRPr lang="en-US" sz="1400" dirty="0"/>
          </a:p>
        </p:txBody>
      </p:sp>
      <p:sp>
        <p:nvSpPr>
          <p:cNvPr id="10" name="TextBox 9">
            <a:extLst>
              <a:ext uri="{FF2B5EF4-FFF2-40B4-BE49-F238E27FC236}">
                <a16:creationId xmlns:a16="http://schemas.microsoft.com/office/drawing/2014/main" id="{49403CFF-05CD-4CE3-9A15-B9274E362FEB}"/>
              </a:ext>
            </a:extLst>
          </p:cNvPr>
          <p:cNvSpPr txBox="1"/>
          <p:nvPr/>
        </p:nvSpPr>
        <p:spPr>
          <a:xfrm>
            <a:off x="150082" y="1410921"/>
            <a:ext cx="3193193" cy="1447063"/>
          </a:xfrm>
          <a:prstGeom prst="rect">
            <a:avLst/>
          </a:prstGeom>
          <a:noFill/>
        </p:spPr>
        <p:txBody>
          <a:bodyPr wrap="square">
            <a:spAutoFit/>
          </a:bodyPr>
          <a:lstStyle/>
          <a:p>
            <a:pPr marL="0" indent="0">
              <a:lnSpc>
                <a:spcPct val="124000"/>
              </a:lnSpc>
              <a:spcBef>
                <a:spcPts val="300"/>
              </a:spcBef>
              <a:buNone/>
            </a:pPr>
            <a:r>
              <a:rPr lang="en-US" sz="1400" b="1" u="sng" dirty="0"/>
              <a:t>Design/Process</a:t>
            </a:r>
          </a:p>
          <a:p>
            <a:pPr marL="0" indent="0">
              <a:lnSpc>
                <a:spcPct val="124000"/>
              </a:lnSpc>
              <a:spcBef>
                <a:spcPts val="300"/>
              </a:spcBef>
              <a:buNone/>
            </a:pPr>
            <a:r>
              <a:rPr lang="en-US" sz="1400" dirty="0"/>
              <a:t>The PE Team held 20-minute interviews with questions targeting functionality, usability, and adoption. A total of 34 staff in various positions were interviewed.</a:t>
            </a:r>
          </a:p>
        </p:txBody>
      </p:sp>
      <p:sp>
        <p:nvSpPr>
          <p:cNvPr id="11" name="TextBox 10">
            <a:extLst>
              <a:ext uri="{FF2B5EF4-FFF2-40B4-BE49-F238E27FC236}">
                <a16:creationId xmlns:a16="http://schemas.microsoft.com/office/drawing/2014/main" id="{F8593F3F-A266-4C8E-99B1-C0E428751FD4}"/>
              </a:ext>
            </a:extLst>
          </p:cNvPr>
          <p:cNvSpPr txBox="1"/>
          <p:nvPr/>
        </p:nvSpPr>
        <p:spPr>
          <a:xfrm>
            <a:off x="5638800" y="1551920"/>
            <a:ext cx="2438400" cy="307777"/>
          </a:xfrm>
          <a:prstGeom prst="rect">
            <a:avLst/>
          </a:prstGeom>
          <a:noFill/>
        </p:spPr>
        <p:txBody>
          <a:bodyPr wrap="square" rtlCol="0">
            <a:spAutoFit/>
          </a:bodyPr>
          <a:lstStyle/>
          <a:p>
            <a:r>
              <a:rPr lang="en-US" sz="1400" b="1" u="sng" dirty="0"/>
              <a:t>Findings</a:t>
            </a:r>
          </a:p>
        </p:txBody>
      </p:sp>
      <p:cxnSp>
        <p:nvCxnSpPr>
          <p:cNvPr id="13" name="Straight Connector 12">
            <a:extLst>
              <a:ext uri="{FF2B5EF4-FFF2-40B4-BE49-F238E27FC236}">
                <a16:creationId xmlns:a16="http://schemas.microsoft.com/office/drawing/2014/main" id="{30F4DF53-16FB-4448-9733-AD34EB73A586}"/>
              </a:ext>
            </a:extLst>
          </p:cNvPr>
          <p:cNvCxnSpPr/>
          <p:nvPr/>
        </p:nvCxnSpPr>
        <p:spPr>
          <a:xfrm>
            <a:off x="3343275" y="1298556"/>
            <a:ext cx="0" cy="45720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94AFFD6-63E6-422D-B0F8-EF24240BF529}"/>
              </a:ext>
            </a:extLst>
          </p:cNvPr>
          <p:cNvSpPr txBox="1"/>
          <p:nvPr/>
        </p:nvSpPr>
        <p:spPr>
          <a:xfrm>
            <a:off x="150082" y="2998983"/>
            <a:ext cx="3069354" cy="3385542"/>
          </a:xfrm>
          <a:prstGeom prst="rect">
            <a:avLst/>
          </a:prstGeom>
          <a:noFill/>
        </p:spPr>
        <p:txBody>
          <a:bodyPr wrap="square" rtlCol="0">
            <a:spAutoFit/>
          </a:bodyPr>
          <a:lstStyle/>
          <a:p>
            <a:r>
              <a:rPr lang="en-US" sz="1400" b="1" u="sng" dirty="0"/>
              <a:t>Next Steps/Solutions:</a:t>
            </a:r>
          </a:p>
          <a:p>
            <a:pPr marL="285750" indent="-285750">
              <a:buFont typeface="Wingdings" panose="05000000000000000000" pitchFamily="2" charset="2"/>
              <a:buChar char="Ø"/>
            </a:pPr>
            <a:r>
              <a:rPr lang="en-US" sz="1400" dirty="0"/>
              <a:t>Partnered with the OCC Strategic Comms Team to bolster some of our communication/educational resources</a:t>
            </a:r>
          </a:p>
          <a:p>
            <a:pPr marL="285750" indent="-285750">
              <a:buFont typeface="Wingdings" panose="05000000000000000000" pitchFamily="2" charset="2"/>
              <a:buChar char="Ø"/>
            </a:pPr>
            <a:r>
              <a:rPr lang="en-US" sz="1400" dirty="0"/>
              <a:t>Updated the FGB to include step-by-step instructions for locating the HPP designation in PPMS/HSRM</a:t>
            </a:r>
          </a:p>
          <a:p>
            <a:pPr marL="285750" indent="-285750">
              <a:buFont typeface="Wingdings" panose="05000000000000000000" pitchFamily="2" charset="2"/>
              <a:buChar char="Ø"/>
            </a:pPr>
            <a:r>
              <a:rPr lang="en-US" sz="1400" dirty="0"/>
              <a:t>Collaborating with the Transformation Team to incorporate HPP content into the E2E Training</a:t>
            </a:r>
          </a:p>
          <a:p>
            <a:pPr marL="285750" indent="-285750">
              <a:buFont typeface="Wingdings" panose="05000000000000000000" pitchFamily="2" charset="2"/>
              <a:buChar char="Ø"/>
            </a:pPr>
            <a:r>
              <a:rPr lang="en-US" sz="1400" dirty="0"/>
              <a:t>Partnering with the Trainings Team to hold office hours </a:t>
            </a:r>
          </a:p>
          <a:p>
            <a:endParaRPr lang="en-US" dirty="0"/>
          </a:p>
        </p:txBody>
      </p:sp>
    </p:spTree>
    <p:extLst>
      <p:ext uri="{BB962C8B-B14F-4D97-AF65-F5344CB8AC3E}">
        <p14:creationId xmlns:p14="http://schemas.microsoft.com/office/powerpoint/2010/main" val="250478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A214C68-1B34-44D6-AC22-33141DD08677}"/>
              </a:ext>
            </a:extLst>
          </p:cNvPr>
          <p:cNvSpPr>
            <a:spLocks noGrp="1"/>
          </p:cNvSpPr>
          <p:nvPr>
            <p:ph type="title"/>
          </p:nvPr>
        </p:nvSpPr>
        <p:spPr/>
        <p:txBody>
          <a:bodyPr/>
          <a:lstStyle/>
          <a:p>
            <a:r>
              <a:rPr lang="en-US" dirty="0"/>
              <a:t>HPP Provider Directory</a:t>
            </a:r>
          </a:p>
        </p:txBody>
      </p:sp>
      <p:sp>
        <p:nvSpPr>
          <p:cNvPr id="5" name="Slide Number Placeholder 4">
            <a:extLst>
              <a:ext uri="{FF2B5EF4-FFF2-40B4-BE49-F238E27FC236}">
                <a16:creationId xmlns:a16="http://schemas.microsoft.com/office/drawing/2014/main" id="{DC695181-45EC-4326-BE9E-01C121DD75D9}"/>
              </a:ext>
            </a:extLst>
          </p:cNvPr>
          <p:cNvSpPr>
            <a:spLocks noGrp="1"/>
          </p:cNvSpPr>
          <p:nvPr>
            <p:ph type="sldNum" sz="quarter" idx="4"/>
          </p:nvPr>
        </p:nvSpPr>
        <p:spPr/>
        <p:txBody>
          <a:bodyPr/>
          <a:lstStyle/>
          <a:p>
            <a:fld id="{9B8B01BA-673E-4211-9E64-C22898E6AF66}" type="slidenum">
              <a:rPr lang="en-US" smtClean="0"/>
              <a:pPr/>
              <a:t>11</a:t>
            </a:fld>
            <a:endParaRPr lang="en-US" dirty="0"/>
          </a:p>
        </p:txBody>
      </p:sp>
      <p:sp>
        <p:nvSpPr>
          <p:cNvPr id="9" name="Content Placeholder 4">
            <a:extLst>
              <a:ext uri="{FF2B5EF4-FFF2-40B4-BE49-F238E27FC236}">
                <a16:creationId xmlns:a16="http://schemas.microsoft.com/office/drawing/2014/main" id="{00C079F2-7FBC-4410-8F6F-30043094AA00}"/>
              </a:ext>
            </a:extLst>
          </p:cNvPr>
          <p:cNvSpPr txBox="1">
            <a:spLocks/>
          </p:cNvSpPr>
          <p:nvPr/>
        </p:nvSpPr>
        <p:spPr>
          <a:xfrm>
            <a:off x="181534" y="777204"/>
            <a:ext cx="8458200" cy="6334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b="1" dirty="0">
                <a:latin typeface="+mn-lt"/>
              </a:rPr>
              <a:t>The HPP Team received formal approval from VA leadership to place the HPP designation on </a:t>
            </a:r>
            <a:r>
              <a:rPr lang="en-US" sz="1400" b="1" dirty="0">
                <a:solidFill>
                  <a:schemeClr val="accent1"/>
                </a:solidFill>
                <a:latin typeface="+mn-lt"/>
              </a:rPr>
              <a:t>VA.gov</a:t>
            </a:r>
            <a:r>
              <a:rPr lang="en-US" sz="1400" b="1" dirty="0">
                <a:latin typeface="+mn-lt"/>
              </a:rPr>
              <a:t>, the public-facing website in which Veterans can locate providers using the provider directory. </a:t>
            </a:r>
            <a:r>
              <a:rPr lang="en-US" sz="1400" b="1" dirty="0">
                <a:solidFill>
                  <a:schemeClr val="accent1"/>
                </a:solidFill>
                <a:latin typeface="+mn-lt"/>
              </a:rPr>
              <a:t>VA.gov </a:t>
            </a:r>
            <a:r>
              <a:rPr lang="en-US" sz="1400" b="1" dirty="0">
                <a:latin typeface="+mn-lt"/>
              </a:rPr>
              <a:t>will only display Y (Yes) designations to indicate HPPs.</a:t>
            </a:r>
          </a:p>
        </p:txBody>
      </p:sp>
      <p:pic>
        <p:nvPicPr>
          <p:cNvPr id="1026" name="Picture 2">
            <a:extLst>
              <a:ext uri="{FF2B5EF4-FFF2-40B4-BE49-F238E27FC236}">
                <a16:creationId xmlns:a16="http://schemas.microsoft.com/office/drawing/2014/main" id="{C98B2E93-E8EF-413E-BB7E-0613D6BBC9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503" y="1854312"/>
            <a:ext cx="6003547" cy="319563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72D81DC-C3CC-4D3C-AFEC-6AEEEDC81532}"/>
              </a:ext>
            </a:extLst>
          </p:cNvPr>
          <p:cNvSpPr txBox="1"/>
          <p:nvPr/>
        </p:nvSpPr>
        <p:spPr>
          <a:xfrm>
            <a:off x="492503" y="5157576"/>
            <a:ext cx="5782234" cy="307777"/>
          </a:xfrm>
          <a:prstGeom prst="rect">
            <a:avLst/>
          </a:prstGeom>
          <a:noFill/>
        </p:spPr>
        <p:txBody>
          <a:bodyPr wrap="square">
            <a:spAutoFit/>
          </a:bodyPr>
          <a:lstStyle/>
          <a:p>
            <a:pPr algn="l" rtl="0" fontAlgn="base"/>
            <a:r>
              <a:rPr lang="en-US" sz="1400" b="0" i="1" u="none" strike="noStrike" dirty="0">
                <a:solidFill>
                  <a:srgbClr val="000000"/>
                </a:solidFill>
                <a:effectLst/>
                <a:latin typeface="Calibri" panose="020F0502020204030204" pitchFamily="34" charset="0"/>
              </a:rPr>
              <a:t>Note: This will be on the va.gov provider directory page</a:t>
            </a:r>
            <a:r>
              <a:rPr lang="en-US" sz="1400" b="0" i="0" u="none" strike="noStrike" dirty="0">
                <a:solidFill>
                  <a:srgbClr val="000000"/>
                </a:solidFill>
                <a:effectLst/>
                <a:latin typeface="&amp;quot"/>
              </a:rPr>
              <a:t> </a:t>
            </a:r>
          </a:p>
        </p:txBody>
      </p:sp>
      <p:sp>
        <p:nvSpPr>
          <p:cNvPr id="4" name="TextBox 3">
            <a:extLst>
              <a:ext uri="{FF2B5EF4-FFF2-40B4-BE49-F238E27FC236}">
                <a16:creationId xmlns:a16="http://schemas.microsoft.com/office/drawing/2014/main" id="{73062946-B93E-43FD-BC47-81F49469AE9F}"/>
              </a:ext>
            </a:extLst>
          </p:cNvPr>
          <p:cNvSpPr txBox="1"/>
          <p:nvPr/>
        </p:nvSpPr>
        <p:spPr>
          <a:xfrm>
            <a:off x="2514600" y="1592797"/>
            <a:ext cx="2209800" cy="307777"/>
          </a:xfrm>
          <a:prstGeom prst="rect">
            <a:avLst/>
          </a:prstGeom>
          <a:noFill/>
        </p:spPr>
        <p:txBody>
          <a:bodyPr wrap="square">
            <a:spAutoFit/>
          </a:bodyPr>
          <a:lstStyle/>
          <a:p>
            <a:pPr algn="l" rtl="0" fontAlgn="base"/>
            <a:r>
              <a:rPr lang="en-US" sz="1400" b="1" i="0" u="none" strike="noStrike" dirty="0">
                <a:solidFill>
                  <a:schemeClr val="accent1"/>
                </a:solidFill>
                <a:effectLst/>
                <a:latin typeface="Calibri" panose="020F0502020204030204" pitchFamily="34" charset="0"/>
              </a:rPr>
              <a:t>VA.gov </a:t>
            </a:r>
            <a:r>
              <a:rPr lang="en-US" sz="1400" b="1" i="0" u="none" strike="noStrike" dirty="0">
                <a:solidFill>
                  <a:srgbClr val="000000"/>
                </a:solidFill>
                <a:effectLst/>
                <a:latin typeface="Calibri" panose="020F0502020204030204" pitchFamily="34" charset="0"/>
              </a:rPr>
              <a:t>Directory Legend</a:t>
            </a:r>
            <a:endParaRPr lang="en-US" sz="1400" b="0" i="0" u="none" strike="noStrike" dirty="0">
              <a:solidFill>
                <a:srgbClr val="000000"/>
              </a:solidFill>
              <a:effectLst/>
              <a:latin typeface="&amp;quot"/>
            </a:endParaRPr>
          </a:p>
        </p:txBody>
      </p:sp>
      <p:grpSp>
        <p:nvGrpSpPr>
          <p:cNvPr id="19" name="Group 18">
            <a:extLst>
              <a:ext uri="{FF2B5EF4-FFF2-40B4-BE49-F238E27FC236}">
                <a16:creationId xmlns:a16="http://schemas.microsoft.com/office/drawing/2014/main" id="{0AA1FA77-D6EE-4886-A9CA-A206FF443167}"/>
              </a:ext>
            </a:extLst>
          </p:cNvPr>
          <p:cNvGrpSpPr/>
          <p:nvPr/>
        </p:nvGrpSpPr>
        <p:grpSpPr>
          <a:xfrm>
            <a:off x="6833068" y="1691480"/>
            <a:ext cx="1925169" cy="1694806"/>
            <a:chOff x="6533031" y="1734194"/>
            <a:chExt cx="1925169" cy="1694806"/>
          </a:xfrm>
        </p:grpSpPr>
        <p:sp>
          <p:nvSpPr>
            <p:cNvPr id="18" name="Oval 17">
              <a:extLst>
                <a:ext uri="{FF2B5EF4-FFF2-40B4-BE49-F238E27FC236}">
                  <a16:creationId xmlns:a16="http://schemas.microsoft.com/office/drawing/2014/main" id="{5A038BB4-DC9D-4FD5-B03F-BD92C483DB5C}"/>
                </a:ext>
              </a:extLst>
            </p:cNvPr>
            <p:cNvSpPr/>
            <p:nvPr/>
          </p:nvSpPr>
          <p:spPr>
            <a:xfrm>
              <a:off x="6533031" y="1734194"/>
              <a:ext cx="1925169" cy="1694806"/>
            </a:xfrm>
            <a:prstGeom prst="ellipse">
              <a:avLst/>
            </a:prstGeom>
            <a:solidFill>
              <a:schemeClr val="bg1">
                <a:lumMod val="95000"/>
              </a:schemeClr>
            </a:solidFill>
            <a:ln>
              <a:solidFill>
                <a:schemeClr val="bg1">
                  <a:lumMod val="9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4B8F6EAB-CB78-421C-B69B-289D2903FA41}"/>
                </a:ext>
              </a:extLst>
            </p:cNvPr>
            <p:cNvSpPr txBox="1"/>
            <p:nvPr/>
          </p:nvSpPr>
          <p:spPr>
            <a:xfrm>
              <a:off x="6568047" y="2766483"/>
              <a:ext cx="1808631" cy="307777"/>
            </a:xfrm>
            <a:prstGeom prst="rect">
              <a:avLst/>
            </a:prstGeom>
            <a:noFill/>
            <a:ln>
              <a:noFill/>
            </a:ln>
          </p:spPr>
          <p:txBody>
            <a:bodyPr wrap="square" rtlCol="0">
              <a:spAutoFit/>
            </a:bodyPr>
            <a:lstStyle/>
            <a:p>
              <a:pPr algn="ctr"/>
              <a:r>
                <a:rPr lang="en-US" sz="1400" b="1" dirty="0">
                  <a:solidFill>
                    <a:srgbClr val="000000"/>
                  </a:solidFill>
                  <a:latin typeface="Calibri" panose="020F0502020204030204" pitchFamily="34" charset="0"/>
                </a:rPr>
                <a:t>HPP: Y (Yes)</a:t>
              </a:r>
            </a:p>
          </p:txBody>
        </p:sp>
        <p:pic>
          <p:nvPicPr>
            <p:cNvPr id="13" name="Graphic 12" descr="Checkmark">
              <a:extLst>
                <a:ext uri="{FF2B5EF4-FFF2-40B4-BE49-F238E27FC236}">
                  <a16:creationId xmlns:a16="http://schemas.microsoft.com/office/drawing/2014/main" id="{3FB8C588-D5D8-47C6-BCE1-6206F641ECD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27361" y="1897026"/>
              <a:ext cx="914400" cy="914400"/>
            </a:xfrm>
            <a:prstGeom prst="rect">
              <a:avLst/>
            </a:prstGeom>
          </p:spPr>
        </p:pic>
      </p:grpSp>
      <p:sp>
        <p:nvSpPr>
          <p:cNvPr id="15" name="TextBox 14">
            <a:extLst>
              <a:ext uri="{FF2B5EF4-FFF2-40B4-BE49-F238E27FC236}">
                <a16:creationId xmlns:a16="http://schemas.microsoft.com/office/drawing/2014/main" id="{3620ECA9-F037-45A5-AECC-FBAB548A6902}"/>
              </a:ext>
            </a:extLst>
          </p:cNvPr>
          <p:cNvSpPr txBox="1"/>
          <p:nvPr/>
        </p:nvSpPr>
        <p:spPr>
          <a:xfrm>
            <a:off x="6781241" y="3429000"/>
            <a:ext cx="2143684" cy="2031325"/>
          </a:xfrm>
          <a:prstGeom prst="rect">
            <a:avLst/>
          </a:prstGeom>
          <a:noFill/>
        </p:spPr>
        <p:txBody>
          <a:bodyPr wrap="square" rtlCol="0">
            <a:spAutoFit/>
          </a:bodyPr>
          <a:lstStyle/>
          <a:p>
            <a:pPr marL="285750" indent="-285750">
              <a:buFont typeface="Wingdings" panose="05000000000000000000" pitchFamily="2" charset="2"/>
              <a:buChar char="Ø"/>
            </a:pPr>
            <a:r>
              <a:rPr lang="en-US" sz="1400" dirty="0"/>
              <a:t>The website will display the definition of the Y designation</a:t>
            </a:r>
          </a:p>
          <a:p>
            <a:pPr marL="285750" indent="-285750">
              <a:buFont typeface="Wingdings" panose="05000000000000000000" pitchFamily="2" charset="2"/>
              <a:buChar char="Ø"/>
            </a:pPr>
            <a:r>
              <a:rPr lang="en-US" sz="1400" dirty="0"/>
              <a:t>Veterans will have access to more information through education tools linked to a provider locator webpage </a:t>
            </a:r>
          </a:p>
        </p:txBody>
      </p:sp>
    </p:spTree>
    <p:extLst>
      <p:ext uri="{BB962C8B-B14F-4D97-AF65-F5344CB8AC3E}">
        <p14:creationId xmlns:p14="http://schemas.microsoft.com/office/powerpoint/2010/main" val="1505762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548D-1FE2-443F-9222-D7C94EE55A14}"/>
              </a:ext>
            </a:extLst>
          </p:cNvPr>
          <p:cNvSpPr>
            <a:spLocks noGrp="1"/>
          </p:cNvSpPr>
          <p:nvPr>
            <p:ph type="title"/>
          </p:nvPr>
        </p:nvSpPr>
        <p:spPr>
          <a:xfrm>
            <a:off x="256674" y="-21771"/>
            <a:ext cx="8163426" cy="677091"/>
          </a:xfrm>
        </p:spPr>
        <p:txBody>
          <a:bodyPr>
            <a:normAutofit/>
          </a:bodyPr>
          <a:lstStyle/>
          <a:p>
            <a:r>
              <a:rPr lang="en-US" sz="2400" dirty="0">
                <a:cs typeface="Calibri Light"/>
              </a:rPr>
              <a:t>Agenda</a:t>
            </a:r>
          </a:p>
        </p:txBody>
      </p:sp>
      <p:sp>
        <p:nvSpPr>
          <p:cNvPr id="4" name="Slide Number Placeholder 3">
            <a:extLst>
              <a:ext uri="{FF2B5EF4-FFF2-40B4-BE49-F238E27FC236}">
                <a16:creationId xmlns:a16="http://schemas.microsoft.com/office/drawing/2014/main" id="{60082E52-0A6C-43DC-8294-D37461376BC2}"/>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8B01BA-673E-4211-9E64-C22898E6AF6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Content Placeholder 4">
            <a:extLst>
              <a:ext uri="{FF2B5EF4-FFF2-40B4-BE49-F238E27FC236}">
                <a16:creationId xmlns:a16="http://schemas.microsoft.com/office/drawing/2014/main" id="{DEEEE1DC-48BE-4897-B8C1-4A19D2B4BC48}"/>
              </a:ext>
            </a:extLst>
          </p:cNvPr>
          <p:cNvSpPr txBox="1">
            <a:spLocks/>
          </p:cNvSpPr>
          <p:nvPr/>
        </p:nvSpPr>
        <p:spPr>
          <a:xfrm>
            <a:off x="171450" y="793534"/>
            <a:ext cx="8229600" cy="48307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HPP Project Background</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HPP Designation Process</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Which Specialties are Eligible for the HPP Designation in CCN R1-3 </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How are CCN Providers Designated as HPP in CCN R1-3 </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Which Specialties are Eligible for the HPP Designation in CCN R4 </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How are CCN Providers Designated as HPP in CCN R4</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HPP Key Performance Indicators</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100" b="0" i="0" u="none" strike="noStrike" kern="1200" cap="none" spc="0" normalizeH="0" baseline="0" noProof="0" dirty="0">
                <a:ln>
                  <a:noFill/>
                </a:ln>
                <a:solidFill>
                  <a:sysClr val="windowText" lastClr="000000"/>
                </a:solidFill>
                <a:effectLst/>
                <a:uLnTx/>
                <a:uFillTx/>
                <a:latin typeface="+mn-lt"/>
                <a:ea typeface="+mn-ea"/>
                <a:cs typeface="+mn-cs"/>
              </a:rPr>
              <a:t>Product Effectiveness (PE) Evaluation &amp; Findings</a:t>
            </a:r>
          </a:p>
          <a:p>
            <a:pPr marL="385763" marR="0" lvl="0" indent="-385763" algn="l" defTabSz="914400" rtl="0" eaLnBrk="1" fontAlgn="auto" latinLnBrk="0" hangingPunct="1">
              <a:lnSpc>
                <a:spcPct val="100000"/>
              </a:lnSpc>
              <a:spcBef>
                <a:spcPct val="20000"/>
              </a:spcBef>
              <a:spcAft>
                <a:spcPts val="0"/>
              </a:spcAft>
              <a:buClrTx/>
              <a:buSzTx/>
              <a:buFont typeface="+mj-lt"/>
              <a:buAutoNum type="arabicPeriod"/>
              <a:tabLst/>
              <a:defRPr/>
            </a:pPr>
            <a:r>
              <a:rPr lang="en-US" sz="2100" dirty="0">
                <a:solidFill>
                  <a:sysClr val="windowText" lastClr="000000"/>
                </a:solidFill>
                <a:latin typeface="+mn-lt"/>
              </a:rPr>
              <a:t>HPP Provider Directory/VEO</a:t>
            </a:r>
            <a:endParaRPr kumimoji="0" lang="en-US" sz="2100" b="0" i="0" u="none" strike="noStrike" kern="1200" cap="none" spc="0" normalizeH="0" baseline="0" noProof="0" dirty="0">
              <a:ln>
                <a:noFill/>
              </a:ln>
              <a:solidFill>
                <a:sysClr val="windowText" lastClr="000000"/>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Myriad Pro" pitchFamily="34" charset="0"/>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Myriad Pro"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3200" b="0" i="0" u="none" strike="noStrike" kern="1200" cap="none" spc="0" normalizeH="0" baseline="0" noProof="0" dirty="0">
              <a:ln>
                <a:noFill/>
              </a:ln>
              <a:solidFill>
                <a:sysClr val="windowText" lastClr="000000"/>
              </a:solidFill>
              <a:effectLst/>
              <a:uLnTx/>
              <a:uFillTx/>
              <a:latin typeface="Myriad Pro" pitchFamily="34" charset="0"/>
              <a:ea typeface="+mn-ea"/>
              <a:cs typeface="+mn-cs"/>
            </a:endParaRPr>
          </a:p>
        </p:txBody>
      </p:sp>
    </p:spTree>
    <p:extLst>
      <p:ext uri="{BB962C8B-B14F-4D97-AF65-F5344CB8AC3E}">
        <p14:creationId xmlns:p14="http://schemas.microsoft.com/office/powerpoint/2010/main" val="194571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1EA70-14EE-4862-BD68-D54DCE45ECBB}"/>
              </a:ext>
            </a:extLst>
          </p:cNvPr>
          <p:cNvSpPr>
            <a:spLocks noGrp="1"/>
          </p:cNvSpPr>
          <p:nvPr>
            <p:ph type="title"/>
          </p:nvPr>
        </p:nvSpPr>
        <p:spPr>
          <a:xfrm>
            <a:off x="-381000" y="27225"/>
            <a:ext cx="8229600" cy="644267"/>
          </a:xfrm>
        </p:spPr>
        <p:txBody>
          <a:bodyPr>
            <a:normAutofit/>
          </a:bodyPr>
          <a:lstStyle/>
          <a:p>
            <a:r>
              <a:rPr lang="en-US" sz="2400" dirty="0">
                <a:solidFill>
                  <a:schemeClr val="bg1"/>
                </a:solidFill>
              </a:rPr>
              <a:t>Background: High Performing Provider (HPP) Designation</a:t>
            </a:r>
          </a:p>
        </p:txBody>
      </p:sp>
      <p:sp>
        <p:nvSpPr>
          <p:cNvPr id="4" name="Slide Number Placeholder 3">
            <a:extLst>
              <a:ext uri="{FF2B5EF4-FFF2-40B4-BE49-F238E27FC236}">
                <a16:creationId xmlns:a16="http://schemas.microsoft.com/office/drawing/2014/main" id="{3C5D66C2-B78D-4368-AA68-2C1205519331}"/>
              </a:ext>
            </a:extLst>
          </p:cNvPr>
          <p:cNvSpPr>
            <a:spLocks noGrp="1"/>
          </p:cNvSpPr>
          <p:nvPr>
            <p:ph type="sldNum" sz="quarter" idx="10"/>
          </p:nvPr>
        </p:nvSpPr>
        <p:spPr>
          <a:xfrm>
            <a:off x="8615498" y="6468820"/>
            <a:ext cx="490750" cy="365125"/>
          </a:xfrm>
          <a:prstGeom prst="rect">
            <a:avLst/>
          </a:prstGeom>
        </p:spPr>
        <p:txBody>
          <a:bodyPr vert="horz" lIns="91440" tIns="45720" rIns="91440" bIns="45720" rtlCol="0" anchor="ctr"/>
          <a:lstStyle>
            <a:defPPr>
              <a:defRPr lang="en-US"/>
            </a:defPPr>
            <a:lvl1pPr marL="0" algn="r" defTabSz="914400" rtl="0" eaLnBrk="1" latinLnBrk="0" hangingPunct="1">
              <a:defRPr sz="750" kern="1200">
                <a:solidFill>
                  <a:schemeClr val="tx1">
                    <a:tint val="75000"/>
                  </a:schemeClr>
                </a:solidFill>
                <a:latin typeface="Georgia"/>
                <a:ea typeface="+mn-ea"/>
                <a:cs typeface="Georgia"/>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B27D237-6C0D-5549-BE11-2040A22CBC71}" type="slidenum">
              <a:rPr lang="en-US" smtClean="0"/>
              <a:pPr/>
              <a:t>3</a:t>
            </a:fld>
            <a:endParaRPr lang="en-US" dirty="0"/>
          </a:p>
        </p:txBody>
      </p:sp>
      <p:sp>
        <p:nvSpPr>
          <p:cNvPr id="3" name="Rectangle 2">
            <a:extLst>
              <a:ext uri="{FF2B5EF4-FFF2-40B4-BE49-F238E27FC236}">
                <a16:creationId xmlns:a16="http://schemas.microsoft.com/office/drawing/2014/main" id="{208F9529-A72E-447B-B0F6-3B76959B67D0}"/>
              </a:ext>
            </a:extLst>
          </p:cNvPr>
          <p:cNvSpPr/>
          <p:nvPr/>
        </p:nvSpPr>
        <p:spPr>
          <a:xfrm>
            <a:off x="127026" y="709722"/>
            <a:ext cx="8705272" cy="523220"/>
          </a:xfrm>
          <a:prstGeom prst="rect">
            <a:avLst/>
          </a:prstGeom>
        </p:spPr>
        <p:txBody>
          <a:bodyPr wrap="square">
            <a:spAutoFit/>
          </a:bodyPr>
          <a:lstStyle/>
          <a:p>
            <a:r>
              <a:rPr lang="en-US" sz="1400" b="1" dirty="0">
                <a:latin typeface="Calibri" panose="020F0502020204030204" pitchFamily="34" charset="0"/>
                <a:ea typeface="Times New Roman" panose="02020603050405020304" pitchFamily="18" charset="0"/>
                <a:cs typeface="Times New Roman" panose="02020603050405020304" pitchFamily="18" charset="0"/>
              </a:rPr>
              <a:t>The UM HPP project introduces three HPP designations (Y, N, U) to easily identify high performing community providers when managing referrals, scheduling, and providing care coordination for Veterans. </a:t>
            </a:r>
            <a:endParaRPr lang="en-US" sz="1400" b="1" dirty="0"/>
          </a:p>
        </p:txBody>
      </p:sp>
      <p:graphicFrame>
        <p:nvGraphicFramePr>
          <p:cNvPr id="6" name="Table 5">
            <a:extLst>
              <a:ext uri="{FF2B5EF4-FFF2-40B4-BE49-F238E27FC236}">
                <a16:creationId xmlns:a16="http://schemas.microsoft.com/office/drawing/2014/main" id="{A3FAC9EB-6D26-4CD0-BAB8-1D7BDEE63A8A}"/>
              </a:ext>
            </a:extLst>
          </p:cNvPr>
          <p:cNvGraphicFramePr>
            <a:graphicFrameLocks noGrp="1"/>
          </p:cNvGraphicFramePr>
          <p:nvPr>
            <p:extLst>
              <p:ext uri="{D42A27DB-BD31-4B8C-83A1-F6EECF244321}">
                <p14:modId xmlns:p14="http://schemas.microsoft.com/office/powerpoint/2010/main" val="3773843243"/>
              </p:ext>
            </p:extLst>
          </p:nvPr>
        </p:nvGraphicFramePr>
        <p:xfrm>
          <a:off x="180260" y="1618702"/>
          <a:ext cx="8680613" cy="1408270"/>
        </p:xfrm>
        <a:graphic>
          <a:graphicData uri="http://schemas.openxmlformats.org/drawingml/2006/table">
            <a:tbl>
              <a:tblPr firstRow="1" firstCol="1" bandRow="1"/>
              <a:tblGrid>
                <a:gridCol w="1366163">
                  <a:extLst>
                    <a:ext uri="{9D8B030D-6E8A-4147-A177-3AD203B41FA5}">
                      <a16:colId xmlns:a16="http://schemas.microsoft.com/office/drawing/2014/main" val="1280589402"/>
                    </a:ext>
                  </a:extLst>
                </a:gridCol>
                <a:gridCol w="7314450">
                  <a:extLst>
                    <a:ext uri="{9D8B030D-6E8A-4147-A177-3AD203B41FA5}">
                      <a16:colId xmlns:a16="http://schemas.microsoft.com/office/drawing/2014/main" val="3123428170"/>
                    </a:ext>
                  </a:extLst>
                </a:gridCol>
              </a:tblGrid>
              <a:tr h="278258">
                <a:tc>
                  <a:txBody>
                    <a:bodyPr/>
                    <a:lstStyle/>
                    <a:p>
                      <a:pPr marL="0" marR="0" algn="ctr">
                        <a:lnSpc>
                          <a:spcPct val="115000"/>
                        </a:lnSpc>
                        <a:spcBef>
                          <a:spcPts val="0"/>
                        </a:spcBef>
                        <a:spcAft>
                          <a:spcPts val="0"/>
                        </a:spcAft>
                      </a:pPr>
                      <a:r>
                        <a:rPr lang="en-US" sz="1200" b="1" cap="small" baseline="0" dirty="0">
                          <a:solidFill>
                            <a:srgbClr val="FFFFFF"/>
                          </a:solidFill>
                          <a:effectLst/>
                          <a:latin typeface="Calibri" panose="020F0502020204030204" pitchFamily="34" charset="0"/>
                          <a:ea typeface="MS Gothic" panose="020B0609070205080204" pitchFamily="49" charset="-128"/>
                          <a:cs typeface="Calibri" panose="020F0502020204030204" pitchFamily="34" charset="0"/>
                        </a:rPr>
                        <a:t>Designation</a:t>
                      </a:r>
                      <a:endParaRPr lang="en-US" sz="1200" cap="small"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2060"/>
                    </a:solidFill>
                  </a:tcPr>
                </a:tc>
                <a:tc>
                  <a:txBody>
                    <a:bodyPr/>
                    <a:lstStyle/>
                    <a:p>
                      <a:pPr marL="0" marR="0" algn="ctr">
                        <a:lnSpc>
                          <a:spcPct val="115000"/>
                        </a:lnSpc>
                        <a:spcBef>
                          <a:spcPts val="0"/>
                        </a:spcBef>
                        <a:spcAft>
                          <a:spcPts val="0"/>
                        </a:spcAft>
                      </a:pPr>
                      <a:r>
                        <a:rPr lang="en-US" sz="1200" b="1" cap="small" baseline="0" dirty="0">
                          <a:solidFill>
                            <a:srgbClr val="FFFFFF"/>
                          </a:solidFill>
                          <a:effectLst/>
                          <a:latin typeface="Calibri" panose="020F0502020204030204" pitchFamily="34" charset="0"/>
                          <a:ea typeface="MS Gothic" panose="020B0609070205080204" pitchFamily="49" charset="-128"/>
                          <a:cs typeface="Calibri" panose="020F0502020204030204" pitchFamily="34" charset="0"/>
                        </a:rPr>
                        <a:t>Definition</a:t>
                      </a:r>
                      <a:endParaRPr lang="en-US" sz="1200" cap="small"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635319124"/>
                  </a:ext>
                </a:extLst>
              </a:tr>
              <a:tr h="270366">
                <a:tc>
                  <a:txBody>
                    <a:bodyPr/>
                    <a:lstStyle/>
                    <a:p>
                      <a:pPr marL="0" marR="0" algn="ctr">
                        <a:lnSpc>
                          <a:spcPct val="115000"/>
                        </a:lnSpc>
                        <a:spcBef>
                          <a:spcPts val="600"/>
                        </a:spcBef>
                        <a:spcAft>
                          <a:spcPts val="0"/>
                        </a:spcAft>
                      </a:pPr>
                      <a:r>
                        <a:rPr lang="en-US" sz="1000" b="1" dirty="0">
                          <a:effectLst/>
                          <a:latin typeface="Calibri" panose="020F0502020204030204" pitchFamily="34" charset="0"/>
                          <a:ea typeface="MS Gothic" panose="020B0609070205080204" pitchFamily="49" charset="-128"/>
                          <a:cs typeface="Calibri" panose="020F0502020204030204" pitchFamily="34" charset="0"/>
                        </a:rPr>
                        <a:t>Y (Yes)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tc>
                  <a:txBody>
                    <a:bodyPr/>
                    <a:lstStyle/>
                    <a:p>
                      <a:pPr marL="0" marR="0">
                        <a:lnSpc>
                          <a:spcPct val="115000"/>
                        </a:lnSpc>
                        <a:spcBef>
                          <a:spcPts val="600"/>
                        </a:spcBef>
                        <a:spcAft>
                          <a:spcPts val="0"/>
                        </a:spcAft>
                      </a:pPr>
                      <a:r>
                        <a:rPr lang="en-US" sz="1000" dirty="0">
                          <a:effectLst/>
                          <a:latin typeface="Calibri" panose="020F0502020204030204" pitchFamily="34" charset="0"/>
                          <a:ea typeface="MS Gothic" panose="020B0609070205080204" pitchFamily="49" charset="-128"/>
                          <a:cs typeface="Calibri" panose="020F0502020204030204" pitchFamily="34" charset="0"/>
                        </a:rPr>
                        <a:t>Provider meets the HPP designation based on the quality and cost-efficient care criteria</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09320658"/>
                  </a:ext>
                </a:extLst>
              </a:tr>
              <a:tr h="267958">
                <a:tc>
                  <a:txBody>
                    <a:bodyPr/>
                    <a:lstStyle/>
                    <a:p>
                      <a:pPr marL="0" marR="0" algn="ctr">
                        <a:lnSpc>
                          <a:spcPct val="115000"/>
                        </a:lnSpc>
                        <a:spcBef>
                          <a:spcPts val="600"/>
                        </a:spcBef>
                        <a:spcAft>
                          <a:spcPts val="0"/>
                        </a:spcAft>
                      </a:pPr>
                      <a:r>
                        <a:rPr lang="en-US" sz="1000" b="1" dirty="0">
                          <a:effectLst/>
                          <a:latin typeface="Calibri" panose="020F0502020204030204" pitchFamily="34" charset="0"/>
                          <a:ea typeface="MS Gothic" panose="020B0609070205080204" pitchFamily="49" charset="-128"/>
                          <a:cs typeface="Calibri" panose="020F0502020204030204" pitchFamily="34" charset="0"/>
                        </a:rPr>
                        <a:t>N (No)</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tc>
                  <a:txBody>
                    <a:bodyPr/>
                    <a:lstStyle/>
                    <a:p>
                      <a:pPr marL="0" marR="0">
                        <a:lnSpc>
                          <a:spcPct val="115000"/>
                        </a:lnSpc>
                        <a:spcBef>
                          <a:spcPts val="600"/>
                        </a:spcBef>
                        <a:spcAft>
                          <a:spcPts val="0"/>
                        </a:spcAft>
                      </a:pPr>
                      <a:r>
                        <a:rPr lang="en-US" sz="1000" dirty="0">
                          <a:effectLst/>
                          <a:latin typeface="Calibri" panose="020F0502020204030204" pitchFamily="34" charset="0"/>
                          <a:ea typeface="MS Gothic" panose="020B0609070205080204" pitchFamily="49" charset="-128"/>
                          <a:cs typeface="Calibri" panose="020F0502020204030204" pitchFamily="34" charset="0"/>
                        </a:rPr>
                        <a:t>Provider does not meet the HPP designation based on the quality and cost-efficient care criteria</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530092996"/>
                  </a:ext>
                </a:extLst>
              </a:tr>
              <a:tr h="591688">
                <a:tc>
                  <a:txBody>
                    <a:bodyPr/>
                    <a:lstStyle/>
                    <a:p>
                      <a:pPr marL="0" marR="0" algn="ctr">
                        <a:lnSpc>
                          <a:spcPct val="115000"/>
                        </a:lnSpc>
                        <a:spcBef>
                          <a:spcPts val="600"/>
                        </a:spcBef>
                        <a:spcAft>
                          <a:spcPts val="0"/>
                        </a:spcAft>
                      </a:pPr>
                      <a:r>
                        <a:rPr lang="en-US" sz="1000" b="1" dirty="0">
                          <a:effectLst/>
                          <a:latin typeface="Calibri" panose="020F0502020204030204" pitchFamily="34" charset="0"/>
                          <a:ea typeface="MS Gothic" panose="020B0609070205080204" pitchFamily="49" charset="-128"/>
                          <a:cs typeface="Calibri" panose="020F0502020204030204" pitchFamily="34" charset="0"/>
                        </a:rPr>
                        <a:t>U (Unknown)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tc>
                  <a:txBody>
                    <a:bodyPr/>
                    <a:lstStyle/>
                    <a:p>
                      <a:pPr marL="0" marR="0">
                        <a:lnSpc>
                          <a:spcPct val="100000"/>
                        </a:lnSpc>
                        <a:spcBef>
                          <a:spcPts val="600"/>
                        </a:spcBef>
                        <a:spcAft>
                          <a:spcPts val="0"/>
                        </a:spcAft>
                      </a:pPr>
                      <a:r>
                        <a:rPr lang="en-US" sz="1000" dirty="0">
                          <a:effectLst/>
                          <a:latin typeface="Calibri" panose="020F0502020204030204" pitchFamily="34" charset="0"/>
                          <a:ea typeface="MS Gothic" panose="020B0609070205080204" pitchFamily="49" charset="-128"/>
                          <a:cs typeface="Calibri" panose="020F0502020204030204" pitchFamily="34" charset="0"/>
                        </a:rPr>
                        <a:t>This is the default value and indicates that a Provider’s HPP designation has not been submitted to PPMS</a:t>
                      </a:r>
                    </a:p>
                    <a:p>
                      <a:pPr marL="0" marR="0" lvl="0" indent="0" algn="l" defTabSz="914400" rtl="0" eaLnBrk="1" fontAlgn="auto" latinLnBrk="0" hangingPunct="1">
                        <a:lnSpc>
                          <a:spcPct val="100000"/>
                        </a:lnSpc>
                        <a:spcBef>
                          <a:spcPts val="300"/>
                        </a:spcBef>
                        <a:spcAft>
                          <a:spcPts val="0"/>
                        </a:spcAft>
                        <a:buClrTx/>
                        <a:buSzTx/>
                        <a:buFontTx/>
                        <a:buNone/>
                        <a:tabLst/>
                        <a:defRPr/>
                      </a:pPr>
                      <a:r>
                        <a:rPr lang="en-US" sz="900" i="1" dirty="0">
                          <a:effectLst/>
                          <a:latin typeface="Calibri" panose="020F0502020204030204" pitchFamily="34" charset="0"/>
                          <a:ea typeface="MS Gothic" panose="020B0609070205080204" pitchFamily="49" charset="-128"/>
                          <a:cs typeface="Calibri" panose="020F0502020204030204" pitchFamily="34" charset="0"/>
                        </a:rPr>
                        <a:t>Note: </a:t>
                      </a:r>
                      <a:r>
                        <a:rPr kumimoji="0" lang="en-US" sz="900" b="0" i="0" u="none" strike="noStrike" kern="1200" cap="none" spc="0" normalizeH="0" baseline="0" noProof="0" dirty="0">
                          <a:ln>
                            <a:noFill/>
                          </a:ln>
                          <a:solidFill>
                            <a:prstClr val="black"/>
                          </a:solidFill>
                          <a:effectLst/>
                          <a:uLnTx/>
                          <a:uFillTx/>
                          <a:latin typeface="+mn-lt"/>
                          <a:ea typeface="+mn-ea"/>
                          <a:cs typeface="+mn-cs"/>
                        </a:rPr>
                        <a:t>The CCN Contractor submits HPP data on a quarterly basis and designation are subject to change. </a:t>
                      </a:r>
                      <a:r>
                        <a:rPr lang="en-US" sz="900" i="1" dirty="0">
                          <a:effectLst/>
                          <a:latin typeface="Calibri" panose="020F0502020204030204" pitchFamily="34" charset="0"/>
                          <a:ea typeface="MS Gothic" panose="020B0609070205080204" pitchFamily="49" charset="-128"/>
                          <a:cs typeface="Calibri" panose="020F0502020204030204" pitchFamily="34" charset="0"/>
                        </a:rPr>
                        <a:t>The CCN Contractor is responsible for designating providers with Y/N. If the Contractor leaves the HPP designation field blank, null, or any other value besides Y or N, PPMS will set the HPP designation to U.</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174946464"/>
                  </a:ext>
                </a:extLst>
              </a:tr>
            </a:tbl>
          </a:graphicData>
        </a:graphic>
      </p:graphicFrame>
      <p:sp>
        <p:nvSpPr>
          <p:cNvPr id="9" name="Rectangle 8">
            <a:extLst>
              <a:ext uri="{FF2B5EF4-FFF2-40B4-BE49-F238E27FC236}">
                <a16:creationId xmlns:a16="http://schemas.microsoft.com/office/drawing/2014/main" id="{75127DDA-03F7-41B4-80F6-CEA4AEE36AAD}"/>
              </a:ext>
            </a:extLst>
          </p:cNvPr>
          <p:cNvSpPr/>
          <p:nvPr/>
        </p:nvSpPr>
        <p:spPr>
          <a:xfrm>
            <a:off x="19050" y="3200400"/>
            <a:ext cx="4660749" cy="1797415"/>
          </a:xfrm>
          <a:prstGeom prst="rect">
            <a:avLst/>
          </a:prstGeom>
        </p:spPr>
        <p:txBody>
          <a:bodyPr wrap="square">
            <a:spAutoFit/>
          </a:bodyPr>
          <a:lstStyle/>
          <a:p>
            <a:pPr>
              <a:lnSpc>
                <a:spcPct val="114000"/>
              </a:lnSpc>
            </a:pPr>
            <a:r>
              <a:rPr lang="en-US" sz="1400" dirty="0">
                <a:latin typeface="Calibri" panose="020F0502020204030204" pitchFamily="34" charset="0"/>
                <a:ea typeface="Times New Roman" panose="02020603050405020304" pitchFamily="18" charset="0"/>
                <a:cs typeface="Times New Roman" panose="02020603050405020304" pitchFamily="18" charset="0"/>
              </a:rPr>
              <a:t>The HPP designations are documented and visible in both the Provider Profile Management System (PPMS) and the HealthShare Referral Manager (HSRM) to enable facility community care staff to quickly identify and communicate to Veterans the availability of high performing providers when an eligible Veteran does not have a preferred community provider.</a:t>
            </a:r>
            <a:endParaRPr lang="en-US" sz="1400" dirty="0"/>
          </a:p>
        </p:txBody>
      </p:sp>
      <p:pic>
        <p:nvPicPr>
          <p:cNvPr id="12" name="Picture 11">
            <a:extLst>
              <a:ext uri="{FF2B5EF4-FFF2-40B4-BE49-F238E27FC236}">
                <a16:creationId xmlns:a16="http://schemas.microsoft.com/office/drawing/2014/main" id="{63BB1842-6776-4697-A4A9-DC191F1C29B2}"/>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4549141" y="3101362"/>
            <a:ext cx="4414978" cy="2753139"/>
          </a:xfrm>
          <a:prstGeom prst="rect">
            <a:avLst/>
          </a:prstGeom>
        </p:spPr>
      </p:pic>
    </p:spTree>
    <p:extLst>
      <p:ext uri="{BB962C8B-B14F-4D97-AF65-F5344CB8AC3E}">
        <p14:creationId xmlns:p14="http://schemas.microsoft.com/office/powerpoint/2010/main" val="1764556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57AA2-F6EF-43BB-B669-98601C188A96}"/>
              </a:ext>
            </a:extLst>
          </p:cNvPr>
          <p:cNvSpPr>
            <a:spLocks noGrp="1"/>
          </p:cNvSpPr>
          <p:nvPr>
            <p:ph type="title"/>
          </p:nvPr>
        </p:nvSpPr>
        <p:spPr>
          <a:xfrm>
            <a:off x="150666" y="7552"/>
            <a:ext cx="6420401" cy="677091"/>
          </a:xfrm>
        </p:spPr>
        <p:txBody>
          <a:bodyPr>
            <a:normAutofit/>
          </a:bodyPr>
          <a:lstStyle/>
          <a:p>
            <a:r>
              <a:rPr lang="en-US" sz="2400" dirty="0">
                <a:solidFill>
                  <a:schemeClr val="bg1"/>
                </a:solidFill>
              </a:rPr>
              <a:t>HPP Designation Process by CCN Contractor</a:t>
            </a:r>
          </a:p>
        </p:txBody>
      </p:sp>
      <p:sp>
        <p:nvSpPr>
          <p:cNvPr id="4" name="Slide Number Placeholder 3">
            <a:extLst>
              <a:ext uri="{FF2B5EF4-FFF2-40B4-BE49-F238E27FC236}">
                <a16:creationId xmlns:a16="http://schemas.microsoft.com/office/drawing/2014/main" id="{AC44EF8A-6823-4854-8B92-44A74C147B5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8B01BA-673E-4211-9E64-C22898E6AF6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D33B90E7-93C1-4635-9F56-11CE3BFC9FDB}"/>
              </a:ext>
            </a:extLst>
          </p:cNvPr>
          <p:cNvSpPr/>
          <p:nvPr/>
        </p:nvSpPr>
        <p:spPr>
          <a:xfrm>
            <a:off x="131616" y="726875"/>
            <a:ext cx="8610600" cy="73866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The High Performing Provider (HPP) designation evaluates Community Care Network (CCN) providers based on quality and cost-efficiency criteria. The intent is for Veterans to have the opportunity to be scheduled with the highest quality CCN providers </a:t>
            </a:r>
            <a:r>
              <a:rPr lang="en-US" sz="1400" b="1" dirty="0">
                <a:solidFill>
                  <a:prstClr val="black"/>
                </a:solidFill>
                <a:latin typeface="Calibri" panose="020F0502020204030204"/>
              </a:rPr>
              <a:t>available</a:t>
            </a: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3" name="Rectangle 2">
            <a:extLst>
              <a:ext uri="{FF2B5EF4-FFF2-40B4-BE49-F238E27FC236}">
                <a16:creationId xmlns:a16="http://schemas.microsoft.com/office/drawing/2014/main" id="{857E2E3A-A968-4CCC-96EC-EB08F267DDF0}"/>
              </a:ext>
            </a:extLst>
          </p:cNvPr>
          <p:cNvSpPr/>
          <p:nvPr/>
        </p:nvSpPr>
        <p:spPr>
          <a:xfrm>
            <a:off x="272477" y="5481305"/>
            <a:ext cx="8328878" cy="646331"/>
          </a:xfrm>
          <a:prstGeom prst="rect">
            <a:avLst/>
          </a:prstGeom>
        </p:spPr>
        <p:txBody>
          <a:bodyPr wrap="square">
            <a:spAutoFit/>
          </a:bodyPr>
          <a:lstStyle/>
          <a:p>
            <a:r>
              <a:rPr lang="en-US" sz="1200" b="1" dirty="0">
                <a:solidFill>
                  <a:srgbClr val="3C74B9"/>
                </a:solidFill>
              </a:rPr>
              <a:t>Notes:</a:t>
            </a:r>
            <a:endParaRPr lang="en-US" sz="1200" b="1" dirty="0"/>
          </a:p>
          <a:p>
            <a:pPr marL="285750" indent="-285750">
              <a:buFont typeface="Arial" panose="020B0604020202020204" pitchFamily="34" charset="0"/>
              <a:buChar char="•"/>
            </a:pPr>
            <a:r>
              <a:rPr lang="en-US" sz="1200" b="1" dirty="0"/>
              <a:t>This HPP designation and submission process (via the provider file) will be uniform across all CCN Regions.</a:t>
            </a:r>
          </a:p>
          <a:p>
            <a:pPr marL="285750" indent="-285750">
              <a:buFont typeface="Arial" panose="020B0604020202020204" pitchFamily="34" charset="0"/>
              <a:buChar char="•"/>
            </a:pPr>
            <a:r>
              <a:rPr lang="en-US" sz="1200" b="1" dirty="0"/>
              <a:t>HPPs are visible in the provider file and the PPMS real-time search </a:t>
            </a:r>
          </a:p>
        </p:txBody>
      </p:sp>
      <p:grpSp>
        <p:nvGrpSpPr>
          <p:cNvPr id="22" name="Group 21">
            <a:extLst>
              <a:ext uri="{FF2B5EF4-FFF2-40B4-BE49-F238E27FC236}">
                <a16:creationId xmlns:a16="http://schemas.microsoft.com/office/drawing/2014/main" id="{F5B4B4B5-0545-4AE0-B87F-CAD8F1D53162}"/>
              </a:ext>
            </a:extLst>
          </p:cNvPr>
          <p:cNvGrpSpPr/>
          <p:nvPr/>
        </p:nvGrpSpPr>
        <p:grpSpPr>
          <a:xfrm>
            <a:off x="1524000" y="1649800"/>
            <a:ext cx="6287601" cy="3558400"/>
            <a:chOff x="1549864" y="1912986"/>
            <a:chExt cx="6287601" cy="3558400"/>
          </a:xfrm>
        </p:grpSpPr>
        <p:sp>
          <p:nvSpPr>
            <p:cNvPr id="5" name="Rectangle 4">
              <a:extLst>
                <a:ext uri="{FF2B5EF4-FFF2-40B4-BE49-F238E27FC236}">
                  <a16:creationId xmlns:a16="http://schemas.microsoft.com/office/drawing/2014/main" id="{B19B2EFF-82E7-4939-BF0F-C4776C253944}"/>
                </a:ext>
              </a:extLst>
            </p:cNvPr>
            <p:cNvSpPr/>
            <p:nvPr/>
          </p:nvSpPr>
          <p:spPr>
            <a:xfrm>
              <a:off x="1550094" y="2421669"/>
              <a:ext cx="2014964" cy="3039478"/>
            </a:xfrm>
            <a:prstGeom prst="rect">
              <a:avLst/>
            </a:prstGeom>
            <a:solidFill>
              <a:schemeClr val="accent1">
                <a:lumMod val="50000"/>
              </a:schemeClr>
            </a:solidFill>
            <a:ln w="19050">
              <a:solidFill>
                <a:schemeClr val="accent1">
                  <a:lumMod val="50000"/>
                </a:schemeClr>
              </a:solidFill>
              <a:prstDash val="solid"/>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Calibri"/>
              </a:endParaRPr>
            </a:p>
          </p:txBody>
        </p:sp>
        <p:sp>
          <p:nvSpPr>
            <p:cNvPr id="7" name="Rectangle 6">
              <a:extLst>
                <a:ext uri="{FF2B5EF4-FFF2-40B4-BE49-F238E27FC236}">
                  <a16:creationId xmlns:a16="http://schemas.microsoft.com/office/drawing/2014/main" id="{CEB53D89-92F1-4307-82BC-775E7FD43DC7}"/>
                </a:ext>
              </a:extLst>
            </p:cNvPr>
            <p:cNvSpPr/>
            <p:nvPr/>
          </p:nvSpPr>
          <p:spPr>
            <a:xfrm>
              <a:off x="3556680" y="2423386"/>
              <a:ext cx="2014964" cy="3048000"/>
            </a:xfrm>
            <a:prstGeom prst="rect">
              <a:avLst/>
            </a:prstGeom>
            <a:solidFill>
              <a:schemeClr val="accent1">
                <a:lumMod val="75000"/>
              </a:schemeClr>
            </a:solidFill>
            <a:ln w="19050">
              <a:noFill/>
              <a:prstDash val="solid"/>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23ED2534-19B0-45DD-867E-0DEE7A3BE93A}"/>
                </a:ext>
              </a:extLst>
            </p:cNvPr>
            <p:cNvSpPr/>
            <p:nvPr/>
          </p:nvSpPr>
          <p:spPr>
            <a:xfrm>
              <a:off x="5563266" y="2409226"/>
              <a:ext cx="2040806" cy="3062159"/>
            </a:xfrm>
            <a:prstGeom prst="rect">
              <a:avLst/>
            </a:prstGeom>
            <a:solidFill>
              <a:schemeClr val="accent1"/>
            </a:solidFill>
            <a:ln w="19050">
              <a:noFill/>
              <a:prstDash val="solid"/>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Arrow: Chevron 8">
              <a:extLst>
                <a:ext uri="{FF2B5EF4-FFF2-40B4-BE49-F238E27FC236}">
                  <a16:creationId xmlns:a16="http://schemas.microsoft.com/office/drawing/2014/main" id="{A50FE415-C8C7-43E2-8159-F77BFDC43A1F}"/>
                </a:ext>
              </a:extLst>
            </p:cNvPr>
            <p:cNvSpPr/>
            <p:nvPr/>
          </p:nvSpPr>
          <p:spPr>
            <a:xfrm>
              <a:off x="1549864" y="1912986"/>
              <a:ext cx="2388072" cy="503816"/>
            </a:xfrm>
            <a:prstGeom prst="chevron">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1</a:t>
              </a:r>
            </a:p>
          </p:txBody>
        </p:sp>
        <p:sp>
          <p:nvSpPr>
            <p:cNvPr id="11" name="Arrow: Chevron 10">
              <a:extLst>
                <a:ext uri="{FF2B5EF4-FFF2-40B4-BE49-F238E27FC236}">
                  <a16:creationId xmlns:a16="http://schemas.microsoft.com/office/drawing/2014/main" id="{B9FDB769-AAB0-4325-839C-D4B8A2A8965D}"/>
                </a:ext>
              </a:extLst>
            </p:cNvPr>
            <p:cNvSpPr/>
            <p:nvPr/>
          </p:nvSpPr>
          <p:spPr>
            <a:xfrm>
              <a:off x="3561779" y="1912986"/>
              <a:ext cx="2263771" cy="503816"/>
            </a:xfrm>
            <a:prstGeom prst="chevron">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2</a:t>
              </a:r>
            </a:p>
          </p:txBody>
        </p:sp>
        <p:sp>
          <p:nvSpPr>
            <p:cNvPr id="12" name="Arrow: Chevron 11">
              <a:extLst>
                <a:ext uri="{FF2B5EF4-FFF2-40B4-BE49-F238E27FC236}">
                  <a16:creationId xmlns:a16="http://schemas.microsoft.com/office/drawing/2014/main" id="{59C5CE5D-D4A8-44EF-BADD-9C815EF710DA}"/>
                </a:ext>
              </a:extLst>
            </p:cNvPr>
            <p:cNvSpPr/>
            <p:nvPr/>
          </p:nvSpPr>
          <p:spPr>
            <a:xfrm>
              <a:off x="5563266" y="1912986"/>
              <a:ext cx="2274199" cy="503816"/>
            </a:xfrm>
            <a:prstGeom prst="chevron">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white"/>
                  </a:solidFill>
                  <a:latin typeface="Calibri" panose="020F0502020204030204"/>
                </a:rPr>
                <a:t>3</a:t>
              </a:r>
              <a:endPar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B836F80D-5094-4242-88F5-C0AD87A7DE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8967" y="2670328"/>
              <a:ext cx="757217" cy="546445"/>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37342BE3-CBA4-4C47-8440-0740F7C87D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35180" y="2673628"/>
              <a:ext cx="657964" cy="546445"/>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16" name="Picture 10">
              <a:extLst>
                <a:ext uri="{FF2B5EF4-FFF2-40B4-BE49-F238E27FC236}">
                  <a16:creationId xmlns:a16="http://schemas.microsoft.com/office/drawing/2014/main" id="{82A6FDBD-F809-4337-850B-50A2F982898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5557" y="2673628"/>
              <a:ext cx="495300" cy="56284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C462B179-A5A0-4232-9734-E77DE8E32D7C}"/>
                </a:ext>
              </a:extLst>
            </p:cNvPr>
            <p:cNvSpPr txBox="1"/>
            <p:nvPr/>
          </p:nvSpPr>
          <p:spPr>
            <a:xfrm>
              <a:off x="1674648" y="3236469"/>
              <a:ext cx="1676400" cy="1384995"/>
            </a:xfrm>
            <a:prstGeom prst="rect">
              <a:avLst/>
            </a:prstGeom>
            <a:noFill/>
          </p:spPr>
          <p:txBody>
            <a:bodyPr wrap="square" rtlCol="0">
              <a:spAutoFit/>
            </a:bodyPr>
            <a:lstStyle/>
            <a:p>
              <a:pPr algn="ctr"/>
              <a:r>
                <a:rPr lang="en-US" sz="1400" dirty="0">
                  <a:solidFill>
                    <a:prstClr val="white"/>
                  </a:solidFill>
                  <a:cs typeface="Calibri"/>
                </a:rPr>
                <a:t>CCN Contractor processes HPP metrics and conducts HPP algorithm</a:t>
              </a:r>
            </a:p>
            <a:p>
              <a:endParaRPr lang="en-US" sz="1400" dirty="0">
                <a:solidFill>
                  <a:prstClr val="white"/>
                </a:solidFill>
                <a:cs typeface="Calibri"/>
              </a:endParaRPr>
            </a:p>
          </p:txBody>
        </p:sp>
        <p:sp>
          <p:nvSpPr>
            <p:cNvPr id="20" name="TextBox 19">
              <a:extLst>
                <a:ext uri="{FF2B5EF4-FFF2-40B4-BE49-F238E27FC236}">
                  <a16:creationId xmlns:a16="http://schemas.microsoft.com/office/drawing/2014/main" id="{3384C5C5-FBF8-4DBD-ADC0-C91CD5FC7292}"/>
                </a:ext>
              </a:extLst>
            </p:cNvPr>
            <p:cNvSpPr txBox="1"/>
            <p:nvPr/>
          </p:nvSpPr>
          <p:spPr>
            <a:xfrm>
              <a:off x="3752704" y="3233497"/>
              <a:ext cx="1676400" cy="1815882"/>
            </a:xfrm>
            <a:prstGeom prst="rect">
              <a:avLst/>
            </a:prstGeom>
            <a:noFill/>
          </p:spPr>
          <p:txBody>
            <a:bodyPr wrap="square" rtlCol="0">
              <a:spAutoFit/>
            </a:bodyPr>
            <a:lstStyle/>
            <a:p>
              <a:pPr lvl="0" algn="ctr">
                <a:defRPr/>
              </a:pPr>
              <a:r>
                <a:rPr lang="en-US" sz="1400" dirty="0">
                  <a:solidFill>
                    <a:prstClr val="white"/>
                  </a:solidFill>
                </a:rPr>
                <a:t>CCN Contractor submits HPP designation (Yes/No/Unknown) via the provider file in the Provider Profile Management System</a:t>
              </a:r>
              <a:r>
                <a:rPr lang="en-US" sz="1400" dirty="0">
                  <a:solidFill>
                    <a:prstClr val="white"/>
                  </a:solidFill>
                  <a:cs typeface="Calibri"/>
                </a:rPr>
                <a:t> (PPMS)</a:t>
              </a:r>
              <a:endParaRPr lang="en-US" sz="1400" dirty="0">
                <a:solidFill>
                  <a:prstClr val="white"/>
                </a:solidFill>
              </a:endParaRPr>
            </a:p>
          </p:txBody>
        </p:sp>
        <p:sp>
          <p:nvSpPr>
            <p:cNvPr id="21" name="TextBox 20">
              <a:extLst>
                <a:ext uri="{FF2B5EF4-FFF2-40B4-BE49-F238E27FC236}">
                  <a16:creationId xmlns:a16="http://schemas.microsoft.com/office/drawing/2014/main" id="{06566FC0-D608-4703-A7A5-CC9E37413F8E}"/>
                </a:ext>
              </a:extLst>
            </p:cNvPr>
            <p:cNvSpPr txBox="1"/>
            <p:nvPr/>
          </p:nvSpPr>
          <p:spPr>
            <a:xfrm>
              <a:off x="5666237" y="3236469"/>
              <a:ext cx="1905000" cy="1384995"/>
            </a:xfrm>
            <a:prstGeom prst="rect">
              <a:avLst/>
            </a:prstGeom>
            <a:noFill/>
          </p:spPr>
          <p:txBody>
            <a:bodyPr wrap="square" rtlCol="0">
              <a:spAutoFit/>
            </a:bodyPr>
            <a:lstStyle/>
            <a:p>
              <a:pPr lvl="0" algn="ctr">
                <a:defRPr/>
              </a:pPr>
              <a:r>
                <a:rPr lang="en-US" sz="1400" dirty="0">
                  <a:solidFill>
                    <a:prstClr val="white"/>
                  </a:solidFill>
                </a:rPr>
                <a:t>Facility scheduling staff can view, and schedule Veterans, with HPPs using the HealthShare Referral Manager (HSRM)</a:t>
              </a:r>
            </a:p>
          </p:txBody>
        </p:sp>
      </p:grpSp>
    </p:spTree>
    <p:extLst>
      <p:ext uri="{BB962C8B-B14F-4D97-AF65-F5344CB8AC3E}">
        <p14:creationId xmlns:p14="http://schemas.microsoft.com/office/powerpoint/2010/main" val="2018241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EA670-D628-4C7F-B715-55488AE6FC82}"/>
              </a:ext>
            </a:extLst>
          </p:cNvPr>
          <p:cNvSpPr>
            <a:spLocks noGrp="1"/>
          </p:cNvSpPr>
          <p:nvPr>
            <p:ph type="title"/>
          </p:nvPr>
        </p:nvSpPr>
        <p:spPr>
          <a:xfrm>
            <a:off x="76199" y="-43565"/>
            <a:ext cx="8915400" cy="758952"/>
          </a:xfrm>
        </p:spPr>
        <p:txBody>
          <a:bodyPr>
            <a:noAutofit/>
          </a:bodyPr>
          <a:lstStyle/>
          <a:p>
            <a:pPr algn="l"/>
            <a:r>
              <a:rPr lang="en-US" sz="2400" dirty="0">
                <a:solidFill>
                  <a:schemeClr val="bg1"/>
                </a:solidFill>
              </a:rPr>
              <a:t>Which Specialties are Eligible for the HPP Designation in CCN R1-3 </a:t>
            </a:r>
          </a:p>
        </p:txBody>
      </p:sp>
      <p:sp>
        <p:nvSpPr>
          <p:cNvPr id="4" name="Slide Number Placeholder 3">
            <a:extLst>
              <a:ext uri="{FF2B5EF4-FFF2-40B4-BE49-F238E27FC236}">
                <a16:creationId xmlns:a16="http://schemas.microsoft.com/office/drawing/2014/main" id="{17A6F34B-5933-42F1-B4C0-11C57271C9AB}"/>
              </a:ext>
            </a:extLst>
          </p:cNvPr>
          <p:cNvSpPr>
            <a:spLocks noGrp="1"/>
          </p:cNvSpPr>
          <p:nvPr>
            <p:ph type="sldNum" sz="quarter" idx="12"/>
          </p:nvPr>
        </p:nvSpPr>
        <p:spPr>
          <a:xfrm>
            <a:off x="6858000" y="6569075"/>
            <a:ext cx="2133600" cy="2889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yriad Pro"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22A4168-FDD5-490D-97CA-067BE328F91A}" type="slidenum">
              <a:rPr lang="en-US" smtClean="0"/>
              <a:pPr/>
              <a:t>5</a:t>
            </a:fld>
            <a:endParaRPr lang="en-US" dirty="0"/>
          </a:p>
        </p:txBody>
      </p:sp>
      <p:graphicFrame>
        <p:nvGraphicFramePr>
          <p:cNvPr id="10" name="Table 9">
            <a:extLst>
              <a:ext uri="{FF2B5EF4-FFF2-40B4-BE49-F238E27FC236}">
                <a16:creationId xmlns:a16="http://schemas.microsoft.com/office/drawing/2014/main" id="{C4985E65-4F5D-41E4-813E-EDF78FAD587F}"/>
              </a:ext>
            </a:extLst>
          </p:cNvPr>
          <p:cNvGraphicFramePr>
            <a:graphicFrameLocks noGrp="1"/>
          </p:cNvGraphicFramePr>
          <p:nvPr>
            <p:extLst>
              <p:ext uri="{D42A27DB-BD31-4B8C-83A1-F6EECF244321}">
                <p14:modId xmlns:p14="http://schemas.microsoft.com/office/powerpoint/2010/main" val="798122831"/>
              </p:ext>
            </p:extLst>
          </p:nvPr>
        </p:nvGraphicFramePr>
        <p:xfrm>
          <a:off x="342899" y="684565"/>
          <a:ext cx="8381999" cy="5242560"/>
        </p:xfrm>
        <a:graphic>
          <a:graphicData uri="http://schemas.openxmlformats.org/drawingml/2006/table">
            <a:tbl>
              <a:tblPr firstRow="1" bandRow="1">
                <a:tableStyleId>{5C22544A-7EE6-4342-B048-85BDC9FD1C3A}</a:tableStyleId>
              </a:tblPr>
              <a:tblGrid>
                <a:gridCol w="1817275">
                  <a:extLst>
                    <a:ext uri="{9D8B030D-6E8A-4147-A177-3AD203B41FA5}">
                      <a16:colId xmlns:a16="http://schemas.microsoft.com/office/drawing/2014/main" val="2457900614"/>
                    </a:ext>
                  </a:extLst>
                </a:gridCol>
                <a:gridCol w="6564724">
                  <a:extLst>
                    <a:ext uri="{9D8B030D-6E8A-4147-A177-3AD203B41FA5}">
                      <a16:colId xmlns:a16="http://schemas.microsoft.com/office/drawing/2014/main" val="3204804494"/>
                    </a:ext>
                  </a:extLst>
                </a:gridCol>
              </a:tblGrid>
              <a:tr h="275258">
                <a:tc>
                  <a:txBody>
                    <a:bodyPr/>
                    <a:lstStyle/>
                    <a:p>
                      <a:pPr algn="ctr"/>
                      <a:r>
                        <a:rPr lang="en-US" sz="1400" dirty="0"/>
                        <a:t>Specialty*</a:t>
                      </a:r>
                    </a:p>
                  </a:txBody>
                  <a:tcPr>
                    <a:solidFill>
                      <a:srgbClr val="002060"/>
                    </a:solidFill>
                  </a:tcPr>
                </a:tc>
                <a:tc>
                  <a:txBody>
                    <a:bodyPr/>
                    <a:lstStyle/>
                    <a:p>
                      <a:pPr algn="ctr"/>
                      <a:r>
                        <a:rPr lang="en-US" sz="1400" dirty="0"/>
                        <a:t>Subspecialties</a:t>
                      </a:r>
                    </a:p>
                  </a:txBody>
                  <a:tcPr>
                    <a:solidFill>
                      <a:srgbClr val="002060"/>
                    </a:solidFill>
                  </a:tcPr>
                </a:tc>
                <a:extLst>
                  <a:ext uri="{0D108BD9-81ED-4DB2-BD59-A6C34878D82A}">
                    <a16:rowId xmlns:a16="http://schemas.microsoft.com/office/drawing/2014/main" val="2291776023"/>
                  </a:ext>
                </a:extLst>
              </a:tr>
              <a:tr h="263634">
                <a:tc>
                  <a:txBody>
                    <a:bodyPr/>
                    <a:lstStyle/>
                    <a:p>
                      <a:pPr marL="0" indent="0" algn="ctr">
                        <a:buFont typeface="Arial" panose="020B0604020202020204" pitchFamily="34" charset="0"/>
                        <a:buNone/>
                      </a:pPr>
                      <a:r>
                        <a:rPr lang="en-US" sz="1200" dirty="0"/>
                        <a:t>Allergy</a:t>
                      </a:r>
                    </a:p>
                  </a:txBody>
                  <a:tcPr anchor="ctr">
                    <a:lnB w="12700" cmpd="sng">
                      <a:noFill/>
                    </a:lnB>
                  </a:tcPr>
                </a:tc>
                <a:tc>
                  <a:txBody>
                    <a:bodyPr/>
                    <a:lstStyle/>
                    <a:p>
                      <a:pPr marL="0" indent="0">
                        <a:buFont typeface="Arial" panose="020B0604020202020204" pitchFamily="34" charset="0"/>
                        <a:buNone/>
                      </a:pPr>
                      <a:r>
                        <a:rPr lang="en-US" sz="1200" kern="1200" dirty="0">
                          <a:solidFill>
                            <a:schemeClr val="dk1"/>
                          </a:solidFill>
                          <a:effectLst/>
                          <a:latin typeface="+mn-lt"/>
                          <a:ea typeface="+mn-ea"/>
                          <a:cs typeface="+mn-cs"/>
                        </a:rPr>
                        <a:t>Allergy and Allergy and Immunology</a:t>
                      </a:r>
                      <a:endParaRPr lang="en-US" sz="1200" dirty="0"/>
                    </a:p>
                  </a:txBody>
                  <a:tcPr anchor="ctr">
                    <a:lnB w="12700" cmpd="sng">
                      <a:noFill/>
                    </a:lnB>
                  </a:tcPr>
                </a:tc>
                <a:extLst>
                  <a:ext uri="{0D108BD9-81ED-4DB2-BD59-A6C34878D82A}">
                    <a16:rowId xmlns:a16="http://schemas.microsoft.com/office/drawing/2014/main" val="3409209001"/>
                  </a:ext>
                </a:extLst>
              </a:tr>
              <a:tr h="439390">
                <a:tc>
                  <a:txBody>
                    <a:bodyPr/>
                    <a:lstStyle/>
                    <a:p>
                      <a:pPr marL="0" indent="0" algn="ctr">
                        <a:buFont typeface="Arial" panose="020B0604020202020204" pitchFamily="34" charset="0"/>
                        <a:buNone/>
                      </a:pPr>
                      <a:r>
                        <a:rPr lang="en-US" sz="1200" dirty="0"/>
                        <a:t>Cardiology</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kern="1200" dirty="0">
                          <a:solidFill>
                            <a:schemeClr val="dk1"/>
                          </a:solidFill>
                          <a:effectLst/>
                          <a:latin typeface="+mn-lt"/>
                          <a:ea typeface="+mn-ea"/>
                          <a:cs typeface="+mn-cs"/>
                        </a:rPr>
                        <a:t>Cardiac Diagnostic, Cardiology, Cardiovascular Disease, Clinical Cardiac Electrophysiology and  Interventional Cardiology</a:t>
                      </a:r>
                      <a:endParaRPr lang="en-US" sz="12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3417622"/>
                  </a:ext>
                </a:extLst>
              </a:tr>
              <a:tr h="263634">
                <a:tc>
                  <a:txBody>
                    <a:bodyPr/>
                    <a:lstStyle/>
                    <a:p>
                      <a:pPr marL="0" indent="0" algn="ctr">
                        <a:buFont typeface="Arial" panose="020B0604020202020204" pitchFamily="34" charset="0"/>
                        <a:buNone/>
                      </a:pPr>
                      <a:r>
                        <a:rPr lang="en-US" sz="1200" dirty="0"/>
                        <a:t>Ear, Nose, and Throat</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dirty="0"/>
                        <a:t>Laryngology, Otolaryngology, Otology, Pediatric Otolaryngology, Rhinology and Surgery Head and Neck</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07605281"/>
                  </a:ext>
                </a:extLst>
              </a:tr>
              <a:tr h="263634">
                <a:tc>
                  <a:txBody>
                    <a:bodyPr/>
                    <a:lstStyle/>
                    <a:p>
                      <a:pPr marL="0" indent="0" algn="ctr">
                        <a:buFont typeface="Arial" panose="020B0604020202020204" pitchFamily="34" charset="0"/>
                        <a:buNone/>
                      </a:pPr>
                      <a:r>
                        <a:rPr lang="en-US" sz="1200" dirty="0"/>
                        <a:t>Endocrinology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dirty="0"/>
                        <a:t>Endocrinology and Diabetes and Metabolism</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6992015"/>
                  </a:ext>
                </a:extLst>
              </a:tr>
              <a:tr h="263634">
                <a:tc>
                  <a:txBody>
                    <a:bodyPr/>
                    <a:lstStyle/>
                    <a:p>
                      <a:pPr marL="0" indent="0" algn="ctr">
                        <a:buFont typeface="Arial" panose="020B0604020202020204" pitchFamily="34" charset="0"/>
                        <a:buNone/>
                      </a:pPr>
                      <a:r>
                        <a:rPr lang="en-US" sz="1200" dirty="0"/>
                        <a:t>Family Medicine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dirty="0"/>
                        <a:t>Family Practice, General Practice and Preventive Medicine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29972422"/>
                  </a:ext>
                </a:extLst>
              </a:tr>
              <a:tr h="263634">
                <a:tc>
                  <a:txBody>
                    <a:bodyPr/>
                    <a:lstStyle/>
                    <a:p>
                      <a:pPr marL="0" indent="0" algn="ctr">
                        <a:buFont typeface="Arial" panose="020B0604020202020204" pitchFamily="34" charset="0"/>
                        <a:buNone/>
                      </a:pPr>
                      <a:r>
                        <a:rPr lang="en-US" sz="1200" dirty="0"/>
                        <a:t>Gastroenterology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dirty="0"/>
                        <a:t>Digestive Diseases, Endoscopy, Gastroenterology and Hepatology – Liver Disease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4850292"/>
                  </a:ext>
                </a:extLst>
              </a:tr>
              <a:tr h="263634">
                <a:tc>
                  <a:txBody>
                    <a:bodyPr/>
                    <a:lstStyle/>
                    <a:p>
                      <a:pPr marL="0" indent="0" algn="ctr">
                        <a:buFont typeface="Arial" panose="020B0604020202020204" pitchFamily="34" charset="0"/>
                        <a:buNone/>
                      </a:pPr>
                      <a:r>
                        <a:rPr lang="en-US" sz="1200" dirty="0"/>
                        <a:t>General Surgery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dirty="0"/>
                        <a:t>Colon and Rectal Surgery, Proctology, Surgery and Surgery Abdominal</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3370732"/>
                  </a:ext>
                </a:extLst>
              </a:tr>
              <a:tr h="263634">
                <a:tc>
                  <a:txBody>
                    <a:bodyPr/>
                    <a:lstStyle/>
                    <a:p>
                      <a:pPr marL="0" indent="0" algn="ctr">
                        <a:buFont typeface="Arial" panose="020B0604020202020204" pitchFamily="34" charset="0"/>
                        <a:buNone/>
                      </a:pPr>
                      <a:r>
                        <a:rPr lang="en-US" sz="1200" dirty="0"/>
                        <a:t>Internal Medicine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dirty="0"/>
                        <a:t>Internal Medicine and Pediatric Internal Medicine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71346346"/>
                  </a:ext>
                </a:extLst>
              </a:tr>
              <a:tr h="263634">
                <a:tc>
                  <a:txBody>
                    <a:bodyPr/>
                    <a:lstStyle/>
                    <a:p>
                      <a:pPr marL="0" indent="0" algn="ctr">
                        <a:buFont typeface="Arial" panose="020B0604020202020204" pitchFamily="34" charset="0"/>
                        <a:buNone/>
                      </a:pPr>
                      <a:r>
                        <a:rPr lang="en-US" sz="1200" dirty="0"/>
                        <a:t>Nephrology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dirty="0"/>
                        <a:t>Nephrology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6240125"/>
                  </a:ext>
                </a:extLst>
              </a:tr>
              <a:tr h="263634">
                <a:tc>
                  <a:txBody>
                    <a:bodyPr/>
                    <a:lstStyle/>
                    <a:p>
                      <a:pPr marL="0" indent="0" algn="ctr">
                        <a:buFont typeface="Arial" panose="020B0604020202020204" pitchFamily="34" charset="0"/>
                        <a:buNone/>
                      </a:pPr>
                      <a:r>
                        <a:rPr lang="en-US" sz="1200" dirty="0"/>
                        <a:t>Neurology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dirty="0"/>
                        <a:t>Neurology, Neurology and Psychiatry and Neuromuscular Disease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08114979"/>
                  </a:ext>
                </a:extLst>
              </a:tr>
              <a:tr h="439390">
                <a:tc>
                  <a:txBody>
                    <a:bodyPr/>
                    <a:lstStyle/>
                    <a:p>
                      <a:pPr marL="0" indent="0" algn="ctr">
                        <a:buFont typeface="Arial" panose="020B0604020202020204" pitchFamily="34" charset="0"/>
                        <a:buNone/>
                      </a:pPr>
                      <a:r>
                        <a:rPr lang="en-US" sz="1200" dirty="0"/>
                        <a:t>Neurosurgery, Orthopedics and Spine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dirty="0"/>
                        <a:t>Back and Spine, Hand, Knee, Neurological, Orthopedic, Shoulder and Sports Surgeries</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4165104"/>
                  </a:ext>
                </a:extLst>
              </a:tr>
              <a:tr h="439390">
                <a:tc>
                  <a:txBody>
                    <a:bodyPr/>
                    <a:lstStyle/>
                    <a:p>
                      <a:pPr marL="0" indent="0" algn="ctr">
                        <a:buFont typeface="Arial" panose="020B0604020202020204" pitchFamily="34" charset="0"/>
                        <a:buNone/>
                      </a:pPr>
                      <a:r>
                        <a:rPr lang="en-US" sz="1200" dirty="0"/>
                        <a:t>Obstetrics and Gynecology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t>Gynecology, Obstetrics and Obstetrics and Gynecology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91300741"/>
                  </a:ext>
                </a:extLst>
              </a:tr>
              <a:tr h="263634">
                <a:tc>
                  <a:txBody>
                    <a:bodyPr/>
                    <a:lstStyle/>
                    <a:p>
                      <a:pPr marL="0" indent="0" algn="ctr">
                        <a:buFont typeface="Arial" panose="020B0604020202020204" pitchFamily="34" charset="0"/>
                        <a:buNone/>
                      </a:pPr>
                      <a:r>
                        <a:rPr lang="en-US" sz="1200" dirty="0"/>
                        <a:t>Pediatrics</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dirty="0"/>
                        <a:t>Adolescent Medicine, Pediatrics and Pediatric Adolescent</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91925929"/>
                  </a:ext>
                </a:extLst>
              </a:tr>
              <a:tr h="263634">
                <a:tc>
                  <a:txBody>
                    <a:bodyPr/>
                    <a:lstStyle/>
                    <a:p>
                      <a:pPr marL="0" indent="0" algn="ctr">
                        <a:buFont typeface="Arial" panose="020B0604020202020204" pitchFamily="34" charset="0"/>
                        <a:buNone/>
                      </a:pPr>
                      <a:r>
                        <a:rPr lang="en-US" sz="1200" dirty="0"/>
                        <a:t>Pulmonology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dirty="0"/>
                        <a:t>Pulmonary Medicine</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84001922"/>
                  </a:ext>
                </a:extLst>
              </a:tr>
              <a:tr h="263634">
                <a:tc>
                  <a:txBody>
                    <a:bodyPr/>
                    <a:lstStyle/>
                    <a:p>
                      <a:pPr marL="0" indent="0" algn="ctr">
                        <a:buFont typeface="Arial" panose="020B0604020202020204" pitchFamily="34" charset="0"/>
                        <a:buNone/>
                      </a:pPr>
                      <a:r>
                        <a:rPr lang="en-US" sz="1200" dirty="0"/>
                        <a:t>Rheumatology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dirty="0"/>
                        <a:t>Rheumatology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19003754"/>
                  </a:ext>
                </a:extLst>
              </a:tr>
              <a:tr h="263634">
                <a:tc>
                  <a:txBody>
                    <a:bodyPr/>
                    <a:lstStyle/>
                    <a:p>
                      <a:pPr marL="0" indent="0" algn="ctr">
                        <a:buFont typeface="Arial" panose="020B0604020202020204" pitchFamily="34" charset="0"/>
                        <a:buNone/>
                      </a:pPr>
                      <a:r>
                        <a:rPr lang="en-US" sz="1200" dirty="0"/>
                        <a:t>Urology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200" dirty="0"/>
                        <a:t>Urology</a:t>
                      </a: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02118390"/>
                  </a:ext>
                </a:extLst>
              </a:tr>
            </a:tbl>
          </a:graphicData>
        </a:graphic>
      </p:graphicFrame>
      <p:sp>
        <p:nvSpPr>
          <p:cNvPr id="3" name="TextBox 2">
            <a:extLst>
              <a:ext uri="{FF2B5EF4-FFF2-40B4-BE49-F238E27FC236}">
                <a16:creationId xmlns:a16="http://schemas.microsoft.com/office/drawing/2014/main" id="{835CFF1A-D367-4855-AB13-BF65F4152FBE}"/>
              </a:ext>
            </a:extLst>
          </p:cNvPr>
          <p:cNvSpPr txBox="1"/>
          <p:nvPr/>
        </p:nvSpPr>
        <p:spPr>
          <a:xfrm>
            <a:off x="304800" y="5892274"/>
            <a:ext cx="8001000" cy="276999"/>
          </a:xfrm>
          <a:prstGeom prst="rect">
            <a:avLst/>
          </a:prstGeom>
          <a:noFill/>
        </p:spPr>
        <p:txBody>
          <a:bodyPr wrap="square" rtlCol="0">
            <a:spAutoFit/>
          </a:bodyPr>
          <a:lstStyle/>
          <a:p>
            <a:r>
              <a:rPr lang="en-US" sz="1200" b="1" dirty="0"/>
              <a:t>*These specialties are specific to Regions 1 – 3 (Optum) and differs from Region 4 (TriWest). </a:t>
            </a:r>
          </a:p>
        </p:txBody>
      </p:sp>
    </p:spTree>
    <p:extLst>
      <p:ext uri="{BB962C8B-B14F-4D97-AF65-F5344CB8AC3E}">
        <p14:creationId xmlns:p14="http://schemas.microsoft.com/office/powerpoint/2010/main" val="3313742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3A1FE33-75BE-4005-AA35-12E677593671}"/>
              </a:ext>
            </a:extLst>
          </p:cNvPr>
          <p:cNvSpPr>
            <a:spLocks noGrp="1"/>
          </p:cNvSpPr>
          <p:nvPr>
            <p:ph type="sldNum" sz="quarter" idx="12"/>
          </p:nvPr>
        </p:nvSpPr>
        <p:spPr>
          <a:xfrm>
            <a:off x="6858000" y="6569075"/>
            <a:ext cx="2133600" cy="2889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yriad Pro"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22A4168-FDD5-490D-97CA-067BE328F91A}" type="slidenum">
              <a:rPr lang="en-US" smtClean="0"/>
              <a:pPr/>
              <a:t>6</a:t>
            </a:fld>
            <a:endParaRPr lang="en-US" dirty="0"/>
          </a:p>
        </p:txBody>
      </p:sp>
      <p:sp>
        <p:nvSpPr>
          <p:cNvPr id="7" name="Title 6">
            <a:extLst>
              <a:ext uri="{FF2B5EF4-FFF2-40B4-BE49-F238E27FC236}">
                <a16:creationId xmlns:a16="http://schemas.microsoft.com/office/drawing/2014/main" id="{85839498-74F1-4ECA-83D5-EDDF89D041D2}"/>
              </a:ext>
            </a:extLst>
          </p:cNvPr>
          <p:cNvSpPr>
            <a:spLocks noGrp="1"/>
          </p:cNvSpPr>
          <p:nvPr>
            <p:ph type="title"/>
          </p:nvPr>
        </p:nvSpPr>
        <p:spPr/>
        <p:txBody>
          <a:bodyPr>
            <a:normAutofit/>
          </a:bodyPr>
          <a:lstStyle/>
          <a:p>
            <a:r>
              <a:rPr lang="en-US" sz="2400" dirty="0"/>
              <a:t>How are CCN Providers Designated as HPP </a:t>
            </a:r>
          </a:p>
        </p:txBody>
      </p:sp>
      <p:sp>
        <p:nvSpPr>
          <p:cNvPr id="9" name="Content Placeholder 4">
            <a:extLst>
              <a:ext uri="{FF2B5EF4-FFF2-40B4-BE49-F238E27FC236}">
                <a16:creationId xmlns:a16="http://schemas.microsoft.com/office/drawing/2014/main" id="{3DC7E478-572C-4D51-B6B6-814F2829F264}"/>
              </a:ext>
            </a:extLst>
          </p:cNvPr>
          <p:cNvSpPr txBox="1">
            <a:spLocks/>
          </p:cNvSpPr>
          <p:nvPr/>
        </p:nvSpPr>
        <p:spPr>
          <a:xfrm>
            <a:off x="181534" y="777204"/>
            <a:ext cx="8458200" cy="6334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b="1" dirty="0">
                <a:latin typeface="+mn-lt"/>
              </a:rPr>
              <a:t>Optum will evaluate whether the CCN providers achieved pre-determined quality and cost-efficiency results. </a:t>
            </a:r>
          </a:p>
        </p:txBody>
      </p:sp>
      <p:sp>
        <p:nvSpPr>
          <p:cNvPr id="10" name="Content Placeholder 4">
            <a:extLst>
              <a:ext uri="{FF2B5EF4-FFF2-40B4-BE49-F238E27FC236}">
                <a16:creationId xmlns:a16="http://schemas.microsoft.com/office/drawing/2014/main" id="{7BADC0C6-5A14-4301-888C-615313B3B469}"/>
              </a:ext>
            </a:extLst>
          </p:cNvPr>
          <p:cNvSpPr txBox="1">
            <a:spLocks/>
          </p:cNvSpPr>
          <p:nvPr/>
        </p:nvSpPr>
        <p:spPr>
          <a:xfrm>
            <a:off x="162484" y="5844936"/>
            <a:ext cx="8153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000" b="1" dirty="0"/>
              <a:t>*This HPP algorithm is specific to Regions 1 - 3 (Optum) and differs from Region 4 (TriWest). </a:t>
            </a:r>
          </a:p>
          <a:p>
            <a:pPr marL="0" indent="0">
              <a:buNone/>
            </a:pPr>
            <a:endParaRPr lang="en-US" sz="1000" dirty="0">
              <a:latin typeface="+mn-lt"/>
            </a:endParaRPr>
          </a:p>
        </p:txBody>
      </p:sp>
      <p:graphicFrame>
        <p:nvGraphicFramePr>
          <p:cNvPr id="8" name="Table 7">
            <a:extLst>
              <a:ext uri="{FF2B5EF4-FFF2-40B4-BE49-F238E27FC236}">
                <a16:creationId xmlns:a16="http://schemas.microsoft.com/office/drawing/2014/main" id="{5EF94918-5821-49FF-8663-A906C5B4A5EF}"/>
              </a:ext>
            </a:extLst>
          </p:cNvPr>
          <p:cNvGraphicFramePr>
            <a:graphicFrameLocks noGrp="1"/>
          </p:cNvGraphicFramePr>
          <p:nvPr>
            <p:extLst>
              <p:ext uri="{D42A27DB-BD31-4B8C-83A1-F6EECF244321}">
                <p14:modId xmlns:p14="http://schemas.microsoft.com/office/powerpoint/2010/main" val="2529906636"/>
              </p:ext>
            </p:extLst>
          </p:nvPr>
        </p:nvGraphicFramePr>
        <p:xfrm>
          <a:off x="847165" y="1696379"/>
          <a:ext cx="7449669" cy="1823421"/>
        </p:xfrm>
        <a:graphic>
          <a:graphicData uri="http://schemas.openxmlformats.org/drawingml/2006/table">
            <a:tbl>
              <a:tblPr firstRow="1" bandRow="1">
                <a:tableStyleId>{5C22544A-7EE6-4342-B048-85BDC9FD1C3A}</a:tableStyleId>
              </a:tblPr>
              <a:tblGrid>
                <a:gridCol w="1615140">
                  <a:extLst>
                    <a:ext uri="{9D8B030D-6E8A-4147-A177-3AD203B41FA5}">
                      <a16:colId xmlns:a16="http://schemas.microsoft.com/office/drawing/2014/main" val="2457900614"/>
                    </a:ext>
                  </a:extLst>
                </a:gridCol>
                <a:gridCol w="5834529">
                  <a:extLst>
                    <a:ext uri="{9D8B030D-6E8A-4147-A177-3AD203B41FA5}">
                      <a16:colId xmlns:a16="http://schemas.microsoft.com/office/drawing/2014/main" val="3204804494"/>
                    </a:ext>
                  </a:extLst>
                </a:gridCol>
              </a:tblGrid>
              <a:tr h="607807">
                <a:tc>
                  <a:txBody>
                    <a:bodyPr/>
                    <a:lstStyle/>
                    <a:p>
                      <a:pPr algn="ctr"/>
                      <a:r>
                        <a:rPr lang="en-US" sz="1600" dirty="0"/>
                        <a:t>Percent</a:t>
                      </a:r>
                    </a:p>
                  </a:txBody>
                  <a:tcPr>
                    <a:solidFill>
                      <a:srgbClr val="002060"/>
                    </a:solidFill>
                  </a:tcPr>
                </a:tc>
                <a:tc>
                  <a:txBody>
                    <a:bodyPr/>
                    <a:lstStyle/>
                    <a:p>
                      <a:pPr algn="ctr"/>
                      <a:r>
                        <a:rPr lang="en-US" sz="1600" dirty="0"/>
                        <a:t>HPP Algorithm Components*</a:t>
                      </a:r>
                    </a:p>
                  </a:txBody>
                  <a:tcPr>
                    <a:solidFill>
                      <a:srgbClr val="002060"/>
                    </a:solidFill>
                  </a:tcPr>
                </a:tc>
                <a:extLst>
                  <a:ext uri="{0D108BD9-81ED-4DB2-BD59-A6C34878D82A}">
                    <a16:rowId xmlns:a16="http://schemas.microsoft.com/office/drawing/2014/main" val="2291776023"/>
                  </a:ext>
                </a:extLst>
              </a:tr>
              <a:tr h="607807">
                <a:tc>
                  <a:txBody>
                    <a:bodyPr/>
                    <a:lstStyle/>
                    <a:p>
                      <a:pPr marL="0" indent="0" algn="ctr">
                        <a:buFont typeface="Arial" panose="020B0604020202020204" pitchFamily="34" charset="0"/>
                        <a:buNone/>
                      </a:pPr>
                      <a:r>
                        <a:rPr lang="en-US" sz="1400" dirty="0"/>
                        <a:t>75%</a:t>
                      </a:r>
                    </a:p>
                  </a:txBody>
                  <a:tcPr anchor="ctr">
                    <a:lnB w="12700" cmpd="sng">
                      <a:noFill/>
                    </a:lnB>
                  </a:tcPr>
                </a:tc>
                <a:tc>
                  <a:txBody>
                    <a:bodyPr/>
                    <a:lstStyle/>
                    <a:p>
                      <a:pPr marL="0" indent="0">
                        <a:buFont typeface="Arial" panose="020B0604020202020204" pitchFamily="34" charset="0"/>
                        <a:buNone/>
                      </a:pPr>
                      <a:r>
                        <a:rPr lang="en-US" sz="1400" kern="1200" dirty="0">
                          <a:solidFill>
                            <a:schemeClr val="dk1"/>
                          </a:solidFill>
                          <a:effectLst/>
                          <a:latin typeface="+mn-lt"/>
                          <a:ea typeface="+mn-ea"/>
                          <a:cs typeface="+mn-cs"/>
                        </a:rPr>
                        <a:t>Healthcare Effectiveness Data and Information Set (HEDIS) and </a:t>
                      </a:r>
                      <a:r>
                        <a:rPr lang="en-US" sz="1400" dirty="0"/>
                        <a:t>Physician Quality Reporting System (PQRS) Primary Care Measures</a:t>
                      </a:r>
                    </a:p>
                  </a:txBody>
                  <a:tcPr anchor="ctr">
                    <a:lnB w="12700" cmpd="sng">
                      <a:noFill/>
                    </a:lnB>
                  </a:tcPr>
                </a:tc>
                <a:extLst>
                  <a:ext uri="{0D108BD9-81ED-4DB2-BD59-A6C34878D82A}">
                    <a16:rowId xmlns:a16="http://schemas.microsoft.com/office/drawing/2014/main" val="3409209001"/>
                  </a:ext>
                </a:extLst>
              </a:tr>
              <a:tr h="607807">
                <a:tc>
                  <a:txBody>
                    <a:bodyPr/>
                    <a:lstStyle/>
                    <a:p>
                      <a:pPr marL="0" indent="0" algn="ctr">
                        <a:buFont typeface="Arial" panose="020B0604020202020204" pitchFamily="34" charset="0"/>
                        <a:buNone/>
                      </a:pPr>
                      <a:r>
                        <a:rPr lang="en-US" sz="1400" dirty="0"/>
                        <a:t>25%</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400" kern="1200" dirty="0">
                          <a:solidFill>
                            <a:schemeClr val="dk1"/>
                          </a:solidFill>
                          <a:effectLst/>
                          <a:latin typeface="+mn-lt"/>
                          <a:ea typeface="+mn-ea"/>
                          <a:cs typeface="+mn-cs"/>
                        </a:rPr>
                        <a:t>United Healthcare (UHC) Premium Designation (PD)</a:t>
                      </a:r>
                      <a:endParaRPr lang="en-US" sz="14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3417622"/>
                  </a:ext>
                </a:extLst>
              </a:tr>
            </a:tbl>
          </a:graphicData>
        </a:graphic>
      </p:graphicFrame>
      <p:sp>
        <p:nvSpPr>
          <p:cNvPr id="11" name="Content Placeholder 4">
            <a:extLst>
              <a:ext uri="{FF2B5EF4-FFF2-40B4-BE49-F238E27FC236}">
                <a16:creationId xmlns:a16="http://schemas.microsoft.com/office/drawing/2014/main" id="{1EFB6AE7-FF1D-40C3-8CC9-BAA44633010D}"/>
              </a:ext>
            </a:extLst>
          </p:cNvPr>
          <p:cNvSpPr txBox="1">
            <a:spLocks/>
          </p:cNvSpPr>
          <p:nvPr/>
        </p:nvSpPr>
        <p:spPr>
          <a:xfrm>
            <a:off x="847164" y="3725376"/>
            <a:ext cx="7449670" cy="17764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a:latin typeface="+mn-lt"/>
              </a:rPr>
              <a:t>Participating providers are eligible for the HPP designation if the provider:</a:t>
            </a:r>
          </a:p>
          <a:p>
            <a:pPr lvl="1">
              <a:buFont typeface="+mj-lt"/>
              <a:buAutoNum type="arabicPeriod"/>
            </a:pPr>
            <a:r>
              <a:rPr lang="en-US" sz="1400" dirty="0">
                <a:latin typeface="+mn-lt"/>
              </a:rPr>
              <a:t>Is located within the region</a:t>
            </a:r>
          </a:p>
          <a:p>
            <a:pPr lvl="1">
              <a:buFont typeface="+mj-lt"/>
              <a:buAutoNum type="arabicPeriod"/>
            </a:pPr>
            <a:r>
              <a:rPr lang="en-US" sz="1400" dirty="0">
                <a:latin typeface="+mn-lt"/>
              </a:rPr>
              <a:t>Practices in one of the 16 provider specialty types</a:t>
            </a:r>
          </a:p>
          <a:p>
            <a:pPr lvl="1">
              <a:buFont typeface="+mj-lt"/>
              <a:buAutoNum type="arabicPeriod"/>
            </a:pPr>
            <a:r>
              <a:rPr lang="en-US" sz="1400" dirty="0">
                <a:latin typeface="+mn-lt"/>
              </a:rPr>
              <a:t>Achieves the following:</a:t>
            </a:r>
          </a:p>
          <a:p>
            <a:pPr lvl="2">
              <a:buFont typeface="+mj-lt"/>
              <a:buAutoNum type="alphaLcParenR"/>
            </a:pPr>
            <a:r>
              <a:rPr lang="en-US" sz="1400" dirty="0">
                <a:latin typeface="+mn-lt"/>
              </a:rPr>
              <a:t>Performs in the top 75th percentile for HEDIS measures AND</a:t>
            </a:r>
          </a:p>
          <a:p>
            <a:pPr lvl="2">
              <a:buFont typeface="+mj-lt"/>
              <a:buAutoNum type="alphaLcParenR"/>
            </a:pPr>
            <a:r>
              <a:rPr lang="en-US" sz="1400" dirty="0">
                <a:latin typeface="+mn-lt"/>
              </a:rPr>
              <a:t>Performs in the top 70th percentile for the PQRS measure AND</a:t>
            </a:r>
          </a:p>
          <a:p>
            <a:pPr lvl="2">
              <a:buFont typeface="+mj-lt"/>
              <a:buAutoNum type="alphaLcParenR"/>
            </a:pPr>
            <a:r>
              <a:rPr lang="en-US" sz="1400" dirty="0">
                <a:latin typeface="+mn-lt"/>
              </a:rPr>
              <a:t>Earns the UHC PD for the assigned specialty</a:t>
            </a:r>
          </a:p>
        </p:txBody>
      </p:sp>
      <p:sp>
        <p:nvSpPr>
          <p:cNvPr id="12" name="Title 6">
            <a:extLst>
              <a:ext uri="{FF2B5EF4-FFF2-40B4-BE49-F238E27FC236}">
                <a16:creationId xmlns:a16="http://schemas.microsoft.com/office/drawing/2014/main" id="{C6744A99-14C1-49D3-8564-973B1701D1C2}"/>
              </a:ext>
            </a:extLst>
          </p:cNvPr>
          <p:cNvSpPr txBox="1">
            <a:spLocks/>
          </p:cNvSpPr>
          <p:nvPr/>
        </p:nvSpPr>
        <p:spPr>
          <a:xfrm>
            <a:off x="162484" y="-19848"/>
            <a:ext cx="8915400" cy="758952"/>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600" kern="1200">
                <a:solidFill>
                  <a:schemeClr val="tx1"/>
                </a:solidFill>
                <a:latin typeface="Calibri Light (Headings)"/>
                <a:ea typeface="+mj-ea"/>
                <a:cs typeface="Calibri" panose="020F0502020204030204" pitchFamily="34" charset="0"/>
              </a:defRPr>
            </a:lvl1pPr>
          </a:lstStyle>
          <a:p>
            <a:pPr algn="l"/>
            <a:r>
              <a:rPr lang="en-US" sz="2400" dirty="0">
                <a:solidFill>
                  <a:schemeClr val="bg1"/>
                </a:solidFill>
              </a:rPr>
              <a:t>How are CCN Providers Designated as HPP in CCN R1-3 </a:t>
            </a:r>
          </a:p>
        </p:txBody>
      </p:sp>
    </p:spTree>
    <p:extLst>
      <p:ext uri="{BB962C8B-B14F-4D97-AF65-F5344CB8AC3E}">
        <p14:creationId xmlns:p14="http://schemas.microsoft.com/office/powerpoint/2010/main" val="1402563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7A6F34B-5933-42F1-B4C0-11C57271C9AB}"/>
              </a:ext>
            </a:extLst>
          </p:cNvPr>
          <p:cNvSpPr>
            <a:spLocks noGrp="1"/>
          </p:cNvSpPr>
          <p:nvPr>
            <p:ph type="sldNum" sz="quarter" idx="12"/>
          </p:nvPr>
        </p:nvSpPr>
        <p:spPr>
          <a:xfrm>
            <a:off x="6858000" y="6569075"/>
            <a:ext cx="2133600" cy="2889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yriad Pro"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122A4168-FDD5-490D-97CA-067BE328F91A}" type="slidenum">
              <a:rPr lang="en-US" smtClean="0"/>
              <a:pPr/>
              <a:t>7</a:t>
            </a:fld>
            <a:endParaRPr kumimoji="0" lang="en-US" sz="1200" b="0" i="0" u="none" strike="noStrike" kern="1200" cap="none" spc="0" normalizeH="0" baseline="0" noProof="0">
              <a:ln>
                <a:noFill/>
              </a:ln>
              <a:solidFill>
                <a:prstClr val="white"/>
              </a:solidFill>
              <a:effectLst/>
              <a:uLnTx/>
              <a:uFillTx/>
              <a:latin typeface="Myriad Pro" pitchFamily="34" charset="0"/>
              <a:ea typeface="+mn-ea"/>
              <a:cs typeface="+mn-cs"/>
            </a:endParaRPr>
          </a:p>
        </p:txBody>
      </p:sp>
      <p:sp>
        <p:nvSpPr>
          <p:cNvPr id="35" name="TextBox 34">
            <a:extLst>
              <a:ext uri="{FF2B5EF4-FFF2-40B4-BE49-F238E27FC236}">
                <a16:creationId xmlns:a16="http://schemas.microsoft.com/office/drawing/2014/main" id="{5DB8EDBD-3045-4B9B-A992-9D7B06AD80BF}"/>
              </a:ext>
            </a:extLst>
          </p:cNvPr>
          <p:cNvSpPr txBox="1"/>
          <p:nvPr/>
        </p:nvSpPr>
        <p:spPr>
          <a:xfrm>
            <a:off x="247649" y="839351"/>
            <a:ext cx="815340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a:ea typeface="+mn-ea"/>
                <a:cs typeface="+mn-cs"/>
              </a:rPr>
              <a:t>The below specialties are eligible for HPP designation evaluation in Region 4. </a:t>
            </a:r>
          </a:p>
        </p:txBody>
      </p:sp>
      <p:grpSp>
        <p:nvGrpSpPr>
          <p:cNvPr id="56" name="Group 55">
            <a:extLst>
              <a:ext uri="{FF2B5EF4-FFF2-40B4-BE49-F238E27FC236}">
                <a16:creationId xmlns:a16="http://schemas.microsoft.com/office/drawing/2014/main" id="{D7CFA2B3-D33B-48D2-ABB4-4BC8CCC3C1DB}"/>
              </a:ext>
            </a:extLst>
          </p:cNvPr>
          <p:cNvGrpSpPr/>
          <p:nvPr/>
        </p:nvGrpSpPr>
        <p:grpSpPr>
          <a:xfrm>
            <a:off x="665257" y="1371600"/>
            <a:ext cx="7716742" cy="3345146"/>
            <a:chOff x="551722" y="2053810"/>
            <a:chExt cx="7716742" cy="3345146"/>
          </a:xfrm>
        </p:grpSpPr>
        <p:sp>
          <p:nvSpPr>
            <p:cNvPr id="10" name="Rectangle 9">
              <a:extLst>
                <a:ext uri="{FF2B5EF4-FFF2-40B4-BE49-F238E27FC236}">
                  <a16:creationId xmlns:a16="http://schemas.microsoft.com/office/drawing/2014/main" id="{2BF592A4-6854-4A7C-926A-188744FA317F}"/>
                </a:ext>
              </a:extLst>
            </p:cNvPr>
            <p:cNvSpPr/>
            <p:nvPr/>
          </p:nvSpPr>
          <p:spPr>
            <a:xfrm>
              <a:off x="1205467" y="2053810"/>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Cardiology</a:t>
              </a:r>
            </a:p>
          </p:txBody>
        </p:sp>
        <p:sp>
          <p:nvSpPr>
            <p:cNvPr id="36" name="Rectangle 35">
              <a:extLst>
                <a:ext uri="{FF2B5EF4-FFF2-40B4-BE49-F238E27FC236}">
                  <a16:creationId xmlns:a16="http://schemas.microsoft.com/office/drawing/2014/main" id="{B2B51DE1-B2F8-472E-8D76-E8BEF4A2E52E}"/>
                </a:ext>
              </a:extLst>
            </p:cNvPr>
            <p:cNvSpPr/>
            <p:nvPr/>
          </p:nvSpPr>
          <p:spPr>
            <a:xfrm>
              <a:off x="1205467" y="2791040"/>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Endocrinology</a:t>
              </a:r>
            </a:p>
          </p:txBody>
        </p:sp>
        <p:sp>
          <p:nvSpPr>
            <p:cNvPr id="37" name="Rectangle 36">
              <a:extLst>
                <a:ext uri="{FF2B5EF4-FFF2-40B4-BE49-F238E27FC236}">
                  <a16:creationId xmlns:a16="http://schemas.microsoft.com/office/drawing/2014/main" id="{D87C6E3B-781E-4B8E-BFA1-2AB29484666E}"/>
                </a:ext>
              </a:extLst>
            </p:cNvPr>
            <p:cNvSpPr/>
            <p:nvPr/>
          </p:nvSpPr>
          <p:spPr>
            <a:xfrm>
              <a:off x="1201305" y="3490936"/>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Gastroenterology</a:t>
              </a:r>
            </a:p>
          </p:txBody>
        </p:sp>
        <p:sp>
          <p:nvSpPr>
            <p:cNvPr id="38" name="Rectangle 37">
              <a:extLst>
                <a:ext uri="{FF2B5EF4-FFF2-40B4-BE49-F238E27FC236}">
                  <a16:creationId xmlns:a16="http://schemas.microsoft.com/office/drawing/2014/main" id="{3D0A7961-78E2-4FE7-96DD-B4914B13FAE4}"/>
                </a:ext>
              </a:extLst>
            </p:cNvPr>
            <p:cNvSpPr/>
            <p:nvPr/>
          </p:nvSpPr>
          <p:spPr>
            <a:xfrm>
              <a:off x="1201305" y="4149555"/>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General Surgery</a:t>
              </a:r>
            </a:p>
          </p:txBody>
        </p:sp>
        <p:sp>
          <p:nvSpPr>
            <p:cNvPr id="39" name="Rectangle 38">
              <a:extLst>
                <a:ext uri="{FF2B5EF4-FFF2-40B4-BE49-F238E27FC236}">
                  <a16:creationId xmlns:a16="http://schemas.microsoft.com/office/drawing/2014/main" id="{33028CF0-1B59-4521-B0EC-6E6EBA5C3D24}"/>
                </a:ext>
              </a:extLst>
            </p:cNvPr>
            <p:cNvSpPr/>
            <p:nvPr/>
          </p:nvSpPr>
          <p:spPr>
            <a:xfrm>
              <a:off x="1201305" y="4818421"/>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Mental Health</a:t>
              </a:r>
            </a:p>
          </p:txBody>
        </p:sp>
        <p:sp>
          <p:nvSpPr>
            <p:cNvPr id="40" name="Rectangle 39">
              <a:extLst>
                <a:ext uri="{FF2B5EF4-FFF2-40B4-BE49-F238E27FC236}">
                  <a16:creationId xmlns:a16="http://schemas.microsoft.com/office/drawing/2014/main" id="{070DAB3C-E6C3-4D32-A36B-78DE6A53FC9D}"/>
                </a:ext>
              </a:extLst>
            </p:cNvPr>
            <p:cNvSpPr/>
            <p:nvPr/>
          </p:nvSpPr>
          <p:spPr>
            <a:xfrm>
              <a:off x="5334000" y="2053810"/>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Neurology</a:t>
              </a:r>
            </a:p>
          </p:txBody>
        </p:sp>
        <p:sp>
          <p:nvSpPr>
            <p:cNvPr id="41" name="Rectangle 40">
              <a:extLst>
                <a:ext uri="{FF2B5EF4-FFF2-40B4-BE49-F238E27FC236}">
                  <a16:creationId xmlns:a16="http://schemas.microsoft.com/office/drawing/2014/main" id="{A0F7658E-A8E2-4761-8A0C-24B45EF2F38B}"/>
                </a:ext>
              </a:extLst>
            </p:cNvPr>
            <p:cNvSpPr/>
            <p:nvPr/>
          </p:nvSpPr>
          <p:spPr>
            <a:xfrm>
              <a:off x="5334000" y="2755703"/>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OB/GYN</a:t>
              </a:r>
            </a:p>
          </p:txBody>
        </p:sp>
        <p:sp>
          <p:nvSpPr>
            <p:cNvPr id="42" name="Rectangle 41">
              <a:extLst>
                <a:ext uri="{FF2B5EF4-FFF2-40B4-BE49-F238E27FC236}">
                  <a16:creationId xmlns:a16="http://schemas.microsoft.com/office/drawing/2014/main" id="{6D8816D1-A73C-4419-B444-9DB29817542A}"/>
                </a:ext>
              </a:extLst>
            </p:cNvPr>
            <p:cNvSpPr/>
            <p:nvPr/>
          </p:nvSpPr>
          <p:spPr>
            <a:xfrm>
              <a:off x="5334000" y="3428609"/>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Orthopedic</a:t>
              </a:r>
            </a:p>
          </p:txBody>
        </p:sp>
        <p:sp>
          <p:nvSpPr>
            <p:cNvPr id="43" name="Rectangle 42">
              <a:extLst>
                <a:ext uri="{FF2B5EF4-FFF2-40B4-BE49-F238E27FC236}">
                  <a16:creationId xmlns:a16="http://schemas.microsoft.com/office/drawing/2014/main" id="{FFA639FE-FC5C-40F3-B0F8-A0D85A7CA41B}"/>
                </a:ext>
              </a:extLst>
            </p:cNvPr>
            <p:cNvSpPr/>
            <p:nvPr/>
          </p:nvSpPr>
          <p:spPr>
            <a:xfrm>
              <a:off x="5334000" y="4173655"/>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Primary Care</a:t>
              </a:r>
            </a:p>
          </p:txBody>
        </p:sp>
        <p:sp>
          <p:nvSpPr>
            <p:cNvPr id="44" name="Rectangle 43">
              <a:extLst>
                <a:ext uri="{FF2B5EF4-FFF2-40B4-BE49-F238E27FC236}">
                  <a16:creationId xmlns:a16="http://schemas.microsoft.com/office/drawing/2014/main" id="{5062D74E-4CC7-4186-B0FD-CE677273F788}"/>
                </a:ext>
              </a:extLst>
            </p:cNvPr>
            <p:cNvSpPr/>
            <p:nvPr/>
          </p:nvSpPr>
          <p:spPr>
            <a:xfrm>
              <a:off x="5334000" y="4860044"/>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Pulmonology</a:t>
              </a:r>
            </a:p>
          </p:txBody>
        </p:sp>
        <p:sp>
          <p:nvSpPr>
            <p:cNvPr id="46" name="Oval 45">
              <a:extLst>
                <a:ext uri="{FF2B5EF4-FFF2-40B4-BE49-F238E27FC236}">
                  <a16:creationId xmlns:a16="http://schemas.microsoft.com/office/drawing/2014/main" id="{A53D533F-1761-45F5-A54B-CDEE15651E6E}"/>
                </a:ext>
              </a:extLst>
            </p:cNvPr>
            <p:cNvSpPr/>
            <p:nvPr/>
          </p:nvSpPr>
          <p:spPr>
            <a:xfrm>
              <a:off x="551722" y="2078458"/>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47" name="Oval 46">
              <a:extLst>
                <a:ext uri="{FF2B5EF4-FFF2-40B4-BE49-F238E27FC236}">
                  <a16:creationId xmlns:a16="http://schemas.microsoft.com/office/drawing/2014/main" id="{E25E57FD-0DD6-4BCD-B449-12B865E39F03}"/>
                </a:ext>
              </a:extLst>
            </p:cNvPr>
            <p:cNvSpPr/>
            <p:nvPr/>
          </p:nvSpPr>
          <p:spPr>
            <a:xfrm>
              <a:off x="551722" y="2791040"/>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48" name="Oval 47">
              <a:extLst>
                <a:ext uri="{FF2B5EF4-FFF2-40B4-BE49-F238E27FC236}">
                  <a16:creationId xmlns:a16="http://schemas.microsoft.com/office/drawing/2014/main" id="{348FB38A-7CB3-4877-B0FB-7CF009BD411B}"/>
                </a:ext>
              </a:extLst>
            </p:cNvPr>
            <p:cNvSpPr/>
            <p:nvPr/>
          </p:nvSpPr>
          <p:spPr>
            <a:xfrm>
              <a:off x="551722" y="3500298"/>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49" name="Oval 48">
              <a:extLst>
                <a:ext uri="{FF2B5EF4-FFF2-40B4-BE49-F238E27FC236}">
                  <a16:creationId xmlns:a16="http://schemas.microsoft.com/office/drawing/2014/main" id="{E131308F-F76D-4602-BAA2-488FF86A1D45}"/>
                </a:ext>
              </a:extLst>
            </p:cNvPr>
            <p:cNvSpPr/>
            <p:nvPr/>
          </p:nvSpPr>
          <p:spPr>
            <a:xfrm>
              <a:off x="551722" y="4160925"/>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50" name="Oval 49">
              <a:extLst>
                <a:ext uri="{FF2B5EF4-FFF2-40B4-BE49-F238E27FC236}">
                  <a16:creationId xmlns:a16="http://schemas.microsoft.com/office/drawing/2014/main" id="{857693D3-98F9-4C62-9BA3-C1573F91F5E4}"/>
                </a:ext>
              </a:extLst>
            </p:cNvPr>
            <p:cNvSpPr/>
            <p:nvPr/>
          </p:nvSpPr>
          <p:spPr>
            <a:xfrm>
              <a:off x="551722" y="4860044"/>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51" name="Oval 50">
              <a:extLst>
                <a:ext uri="{FF2B5EF4-FFF2-40B4-BE49-F238E27FC236}">
                  <a16:creationId xmlns:a16="http://schemas.microsoft.com/office/drawing/2014/main" id="{180E90B0-2F26-4739-866D-00A0E08BAD7F}"/>
                </a:ext>
              </a:extLst>
            </p:cNvPr>
            <p:cNvSpPr/>
            <p:nvPr/>
          </p:nvSpPr>
          <p:spPr>
            <a:xfrm>
              <a:off x="4639425" y="2078458"/>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52" name="Oval 51">
              <a:extLst>
                <a:ext uri="{FF2B5EF4-FFF2-40B4-BE49-F238E27FC236}">
                  <a16:creationId xmlns:a16="http://schemas.microsoft.com/office/drawing/2014/main" id="{254B5C08-7EEE-4DCE-ABB2-BCAF5B0EAF40}"/>
                </a:ext>
              </a:extLst>
            </p:cNvPr>
            <p:cNvSpPr/>
            <p:nvPr/>
          </p:nvSpPr>
          <p:spPr>
            <a:xfrm>
              <a:off x="4639425" y="2791040"/>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53" name="Oval 52">
              <a:extLst>
                <a:ext uri="{FF2B5EF4-FFF2-40B4-BE49-F238E27FC236}">
                  <a16:creationId xmlns:a16="http://schemas.microsoft.com/office/drawing/2014/main" id="{7F2561E2-BF16-43FA-A24D-B54312168661}"/>
                </a:ext>
              </a:extLst>
            </p:cNvPr>
            <p:cNvSpPr/>
            <p:nvPr/>
          </p:nvSpPr>
          <p:spPr>
            <a:xfrm>
              <a:off x="4637501" y="3467215"/>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9</a:t>
              </a:r>
            </a:p>
          </p:txBody>
        </p:sp>
        <p:sp>
          <p:nvSpPr>
            <p:cNvPr id="54" name="Oval 53">
              <a:extLst>
                <a:ext uri="{FF2B5EF4-FFF2-40B4-BE49-F238E27FC236}">
                  <a16:creationId xmlns:a16="http://schemas.microsoft.com/office/drawing/2014/main" id="{98E93D25-89D3-467B-A313-834A0447847F}"/>
                </a:ext>
              </a:extLst>
            </p:cNvPr>
            <p:cNvSpPr/>
            <p:nvPr/>
          </p:nvSpPr>
          <p:spPr>
            <a:xfrm>
              <a:off x="4637344" y="4161851"/>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10</a:t>
              </a:r>
            </a:p>
          </p:txBody>
        </p:sp>
        <p:sp>
          <p:nvSpPr>
            <p:cNvPr id="55" name="Oval 54">
              <a:extLst>
                <a:ext uri="{FF2B5EF4-FFF2-40B4-BE49-F238E27FC236}">
                  <a16:creationId xmlns:a16="http://schemas.microsoft.com/office/drawing/2014/main" id="{94E006F1-D209-448F-BAE5-78E69770CAE2}"/>
                </a:ext>
              </a:extLst>
            </p:cNvPr>
            <p:cNvSpPr/>
            <p:nvPr/>
          </p:nvSpPr>
          <p:spPr>
            <a:xfrm>
              <a:off x="4637343" y="4860044"/>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11</a:t>
              </a:r>
            </a:p>
          </p:txBody>
        </p:sp>
      </p:grpSp>
      <p:sp>
        <p:nvSpPr>
          <p:cNvPr id="26" name="Oval 25">
            <a:extLst>
              <a:ext uri="{FF2B5EF4-FFF2-40B4-BE49-F238E27FC236}">
                <a16:creationId xmlns:a16="http://schemas.microsoft.com/office/drawing/2014/main" id="{DD5B1CDF-50DC-4355-B4FF-7B0093D90D58}"/>
              </a:ext>
            </a:extLst>
          </p:cNvPr>
          <p:cNvSpPr/>
          <p:nvPr/>
        </p:nvSpPr>
        <p:spPr>
          <a:xfrm>
            <a:off x="665257" y="4842481"/>
            <a:ext cx="515505" cy="520188"/>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6</a:t>
            </a:r>
          </a:p>
        </p:txBody>
      </p:sp>
      <p:sp>
        <p:nvSpPr>
          <p:cNvPr id="27" name="Rectangle 26">
            <a:extLst>
              <a:ext uri="{FF2B5EF4-FFF2-40B4-BE49-F238E27FC236}">
                <a16:creationId xmlns:a16="http://schemas.microsoft.com/office/drawing/2014/main" id="{A963511E-815A-486B-8D27-71A74559EDFA}"/>
              </a:ext>
            </a:extLst>
          </p:cNvPr>
          <p:cNvSpPr/>
          <p:nvPr/>
        </p:nvSpPr>
        <p:spPr>
          <a:xfrm>
            <a:off x="1333890" y="4823757"/>
            <a:ext cx="2934464" cy="5389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Urology</a:t>
            </a:r>
          </a:p>
        </p:txBody>
      </p:sp>
      <p:sp>
        <p:nvSpPr>
          <p:cNvPr id="6" name="Title 6">
            <a:extLst>
              <a:ext uri="{FF2B5EF4-FFF2-40B4-BE49-F238E27FC236}">
                <a16:creationId xmlns:a16="http://schemas.microsoft.com/office/drawing/2014/main" id="{D55C146A-E276-4E01-9BE9-EC51F461A054}"/>
              </a:ext>
            </a:extLst>
          </p:cNvPr>
          <p:cNvSpPr txBox="1">
            <a:spLocks/>
          </p:cNvSpPr>
          <p:nvPr/>
        </p:nvSpPr>
        <p:spPr>
          <a:xfrm>
            <a:off x="162484" y="-19848"/>
            <a:ext cx="8915400" cy="758952"/>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600" kern="1200">
                <a:solidFill>
                  <a:schemeClr val="tx1"/>
                </a:solidFill>
                <a:latin typeface="Calibri Light (Headings)"/>
                <a:ea typeface="+mj-ea"/>
                <a:cs typeface="Calibri" panose="020F0502020204030204" pitchFamily="34" charset="0"/>
              </a:defRPr>
            </a:lvl1pPr>
          </a:lstStyle>
          <a:p>
            <a:pPr algn="l"/>
            <a:r>
              <a:rPr lang="en-US" sz="2400" dirty="0">
                <a:solidFill>
                  <a:schemeClr val="bg1"/>
                </a:solidFill>
              </a:rPr>
              <a:t>How are CCN Providers Designated as HPP in CCN R4 </a:t>
            </a:r>
          </a:p>
        </p:txBody>
      </p:sp>
    </p:spTree>
    <p:extLst>
      <p:ext uri="{BB962C8B-B14F-4D97-AF65-F5344CB8AC3E}">
        <p14:creationId xmlns:p14="http://schemas.microsoft.com/office/powerpoint/2010/main" val="3565727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3A1FE33-75BE-4005-AA35-12E677593671}"/>
              </a:ext>
            </a:extLst>
          </p:cNvPr>
          <p:cNvSpPr>
            <a:spLocks noGrp="1"/>
          </p:cNvSpPr>
          <p:nvPr>
            <p:ph type="sldNum" sz="quarter" idx="12"/>
          </p:nvPr>
        </p:nvSpPr>
        <p:spPr>
          <a:xfrm>
            <a:off x="6858000" y="6569075"/>
            <a:ext cx="2133600" cy="2889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yriad Pro"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122A4168-FDD5-490D-97CA-067BE328F91A}" type="slidenum">
              <a:rPr lang="en-US" smtClean="0"/>
              <a:pPr/>
              <a:t>8</a:t>
            </a:fld>
            <a:endParaRPr kumimoji="0" lang="en-US" sz="1200" b="0" i="0" u="none" strike="noStrike" kern="1200" cap="none" spc="0" normalizeH="0" baseline="0" noProof="0">
              <a:ln>
                <a:noFill/>
              </a:ln>
              <a:solidFill>
                <a:prstClr val="white"/>
              </a:solidFill>
              <a:effectLst/>
              <a:uLnTx/>
              <a:uFillTx/>
              <a:latin typeface="Myriad Pro" pitchFamily="34" charset="0"/>
              <a:ea typeface="+mn-ea"/>
              <a:cs typeface="+mn-cs"/>
            </a:endParaRPr>
          </a:p>
        </p:txBody>
      </p:sp>
      <p:sp>
        <p:nvSpPr>
          <p:cNvPr id="7" name="Title 6">
            <a:extLst>
              <a:ext uri="{FF2B5EF4-FFF2-40B4-BE49-F238E27FC236}">
                <a16:creationId xmlns:a16="http://schemas.microsoft.com/office/drawing/2014/main" id="{85839498-74F1-4ECA-83D5-EDDF89D041D2}"/>
              </a:ext>
            </a:extLst>
          </p:cNvPr>
          <p:cNvSpPr>
            <a:spLocks noGrp="1"/>
          </p:cNvSpPr>
          <p:nvPr>
            <p:ph type="title"/>
          </p:nvPr>
        </p:nvSpPr>
        <p:spPr/>
        <p:txBody>
          <a:bodyPr>
            <a:normAutofit/>
          </a:bodyPr>
          <a:lstStyle/>
          <a:p>
            <a:r>
              <a:rPr lang="en-US" sz="2400" dirty="0"/>
              <a:t>3. How TriWest (Region 4) Designates CCN Providers as HPP </a:t>
            </a:r>
          </a:p>
        </p:txBody>
      </p:sp>
      <p:sp>
        <p:nvSpPr>
          <p:cNvPr id="9" name="Content Placeholder 4">
            <a:extLst>
              <a:ext uri="{FF2B5EF4-FFF2-40B4-BE49-F238E27FC236}">
                <a16:creationId xmlns:a16="http://schemas.microsoft.com/office/drawing/2014/main" id="{3DC7E478-572C-4D51-B6B6-814F2829F264}"/>
              </a:ext>
            </a:extLst>
          </p:cNvPr>
          <p:cNvSpPr txBox="1">
            <a:spLocks/>
          </p:cNvSpPr>
          <p:nvPr/>
        </p:nvSpPr>
        <p:spPr>
          <a:xfrm>
            <a:off x="162484" y="781773"/>
            <a:ext cx="8458200" cy="6334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prstClr val="black"/>
                </a:solidFill>
                <a:effectLst/>
                <a:uLnTx/>
                <a:uFillTx/>
                <a:latin typeface="Calibri"/>
                <a:ea typeface="+mn-ea"/>
                <a:cs typeface="+mn-cs"/>
              </a:rPr>
              <a:t>TriWest will evaluate whether the CCN providers achieved pre-determined quality and </a:t>
            </a:r>
            <a:r>
              <a:rPr kumimoji="0" lang="en-US" sz="1400" b="1" i="0" u="none" strike="noStrike" kern="1200" cap="none" spc="0" normalizeH="0" baseline="0" noProof="0" dirty="0">
                <a:ln>
                  <a:noFill/>
                </a:ln>
                <a:solidFill>
                  <a:prstClr val="black"/>
                </a:solidFill>
                <a:effectLst/>
                <a:uLnTx/>
                <a:uFillTx/>
                <a:latin typeface="Calibri"/>
                <a:ea typeface="+mn-ea"/>
                <a:cs typeface="+mn-cs"/>
              </a:rPr>
              <a:t>cost-efficiency</a:t>
            </a:r>
            <a:r>
              <a:rPr kumimoji="0" lang="en-US" sz="1600" b="1" i="0" u="none" strike="noStrike" kern="1200" cap="none" spc="0" normalizeH="0" baseline="0" noProof="0" dirty="0">
                <a:ln>
                  <a:noFill/>
                </a:ln>
                <a:solidFill>
                  <a:prstClr val="black"/>
                </a:solidFill>
                <a:effectLst/>
                <a:uLnTx/>
                <a:uFillTx/>
                <a:latin typeface="Calibri"/>
                <a:ea typeface="+mn-ea"/>
                <a:cs typeface="+mn-cs"/>
              </a:rPr>
              <a:t> results. </a:t>
            </a:r>
          </a:p>
        </p:txBody>
      </p:sp>
      <p:graphicFrame>
        <p:nvGraphicFramePr>
          <p:cNvPr id="8" name="Table 7">
            <a:extLst>
              <a:ext uri="{FF2B5EF4-FFF2-40B4-BE49-F238E27FC236}">
                <a16:creationId xmlns:a16="http://schemas.microsoft.com/office/drawing/2014/main" id="{5EF94918-5821-49FF-8663-A906C5B4A5EF}"/>
              </a:ext>
            </a:extLst>
          </p:cNvPr>
          <p:cNvGraphicFramePr>
            <a:graphicFrameLocks noGrp="1"/>
          </p:cNvGraphicFramePr>
          <p:nvPr>
            <p:extLst>
              <p:ext uri="{D42A27DB-BD31-4B8C-83A1-F6EECF244321}">
                <p14:modId xmlns:p14="http://schemas.microsoft.com/office/powerpoint/2010/main" val="3517952824"/>
              </p:ext>
            </p:extLst>
          </p:nvPr>
        </p:nvGraphicFramePr>
        <p:xfrm>
          <a:off x="837640" y="1828799"/>
          <a:ext cx="7449669" cy="1823421"/>
        </p:xfrm>
        <a:graphic>
          <a:graphicData uri="http://schemas.openxmlformats.org/drawingml/2006/table">
            <a:tbl>
              <a:tblPr firstRow="1" bandRow="1">
                <a:tableStyleId>{5C22544A-7EE6-4342-B048-85BDC9FD1C3A}</a:tableStyleId>
              </a:tblPr>
              <a:tblGrid>
                <a:gridCol w="1615140">
                  <a:extLst>
                    <a:ext uri="{9D8B030D-6E8A-4147-A177-3AD203B41FA5}">
                      <a16:colId xmlns:a16="http://schemas.microsoft.com/office/drawing/2014/main" val="2457900614"/>
                    </a:ext>
                  </a:extLst>
                </a:gridCol>
                <a:gridCol w="5834529">
                  <a:extLst>
                    <a:ext uri="{9D8B030D-6E8A-4147-A177-3AD203B41FA5}">
                      <a16:colId xmlns:a16="http://schemas.microsoft.com/office/drawing/2014/main" val="3204804494"/>
                    </a:ext>
                  </a:extLst>
                </a:gridCol>
              </a:tblGrid>
              <a:tr h="607807">
                <a:tc>
                  <a:txBody>
                    <a:bodyPr/>
                    <a:lstStyle/>
                    <a:p>
                      <a:pPr algn="ctr"/>
                      <a:r>
                        <a:rPr lang="en-US" sz="1600" dirty="0"/>
                        <a:t>Percent</a:t>
                      </a:r>
                    </a:p>
                  </a:txBody>
                  <a:tcPr>
                    <a:solidFill>
                      <a:schemeClr val="accent1">
                        <a:lumMod val="50000"/>
                      </a:schemeClr>
                    </a:solidFill>
                  </a:tcPr>
                </a:tc>
                <a:tc>
                  <a:txBody>
                    <a:bodyPr/>
                    <a:lstStyle/>
                    <a:p>
                      <a:pPr algn="ctr"/>
                      <a:r>
                        <a:rPr lang="en-US" sz="1600" dirty="0"/>
                        <a:t>*HPP Algorithm Components</a:t>
                      </a:r>
                    </a:p>
                  </a:txBody>
                  <a:tcPr>
                    <a:solidFill>
                      <a:schemeClr val="accent1">
                        <a:lumMod val="50000"/>
                      </a:schemeClr>
                    </a:solidFill>
                  </a:tcPr>
                </a:tc>
                <a:extLst>
                  <a:ext uri="{0D108BD9-81ED-4DB2-BD59-A6C34878D82A}">
                    <a16:rowId xmlns:a16="http://schemas.microsoft.com/office/drawing/2014/main" val="2291776023"/>
                  </a:ext>
                </a:extLst>
              </a:tr>
              <a:tr h="607807">
                <a:tc>
                  <a:txBody>
                    <a:bodyPr/>
                    <a:lstStyle/>
                    <a:p>
                      <a:pPr marL="0" indent="0" algn="ctr">
                        <a:buFont typeface="Arial" panose="020B0604020202020204" pitchFamily="34" charset="0"/>
                        <a:buNone/>
                      </a:pPr>
                      <a:r>
                        <a:rPr lang="en-US" sz="1400" dirty="0"/>
                        <a:t>75%</a:t>
                      </a:r>
                    </a:p>
                  </a:txBody>
                  <a:tcPr anchor="ctr">
                    <a:lnB w="12700" cmpd="sng">
                      <a:noFill/>
                    </a:lnB>
                  </a:tcPr>
                </a:tc>
                <a:tc>
                  <a:txBody>
                    <a:bodyPr/>
                    <a:lstStyle/>
                    <a:p>
                      <a:pPr marL="0" indent="0">
                        <a:buFont typeface="Arial" panose="020B0604020202020204" pitchFamily="34" charset="0"/>
                        <a:buNone/>
                      </a:pPr>
                      <a:r>
                        <a:rPr lang="en-US" sz="1400" kern="1200" dirty="0">
                          <a:solidFill>
                            <a:schemeClr val="dk1"/>
                          </a:solidFill>
                          <a:effectLst/>
                          <a:latin typeface="+mn-lt"/>
                          <a:ea typeface="+mn-ea"/>
                          <a:cs typeface="+mn-cs"/>
                        </a:rPr>
                        <a:t>Healthcare Effectiveness Data and Information Set (HEDIS) </a:t>
                      </a:r>
                      <a:r>
                        <a:rPr lang="en-US" sz="1400" dirty="0"/>
                        <a:t>Primary Care Measures</a:t>
                      </a:r>
                    </a:p>
                  </a:txBody>
                  <a:tcPr anchor="ctr">
                    <a:lnB w="12700" cmpd="sng">
                      <a:noFill/>
                    </a:lnB>
                  </a:tcPr>
                </a:tc>
                <a:extLst>
                  <a:ext uri="{0D108BD9-81ED-4DB2-BD59-A6C34878D82A}">
                    <a16:rowId xmlns:a16="http://schemas.microsoft.com/office/drawing/2014/main" val="3409209001"/>
                  </a:ext>
                </a:extLst>
              </a:tr>
              <a:tr h="607807">
                <a:tc>
                  <a:txBody>
                    <a:bodyPr/>
                    <a:lstStyle/>
                    <a:p>
                      <a:pPr marL="0" indent="0" algn="ctr">
                        <a:buFont typeface="Arial" panose="020B0604020202020204" pitchFamily="34" charset="0"/>
                        <a:buNone/>
                      </a:pPr>
                      <a:r>
                        <a:rPr lang="en-US" sz="1400" dirty="0"/>
                        <a:t>25%</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US" sz="1400" kern="1200" dirty="0">
                          <a:solidFill>
                            <a:schemeClr val="dk1"/>
                          </a:solidFill>
                          <a:effectLst/>
                          <a:latin typeface="+mn-lt"/>
                          <a:ea typeface="+mn-ea"/>
                          <a:cs typeface="+mn-cs"/>
                        </a:rPr>
                        <a:t>Blue Health Intelligence (BHI) Primary and Specialty Care measures</a:t>
                      </a:r>
                      <a:endParaRPr lang="en-US" sz="1400" dirty="0"/>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3417622"/>
                  </a:ext>
                </a:extLst>
              </a:tr>
            </a:tbl>
          </a:graphicData>
        </a:graphic>
      </p:graphicFrame>
      <p:sp>
        <p:nvSpPr>
          <p:cNvPr id="11" name="Content Placeholder 4">
            <a:extLst>
              <a:ext uri="{FF2B5EF4-FFF2-40B4-BE49-F238E27FC236}">
                <a16:creationId xmlns:a16="http://schemas.microsoft.com/office/drawing/2014/main" id="{1EFB6AE7-FF1D-40C3-8CC9-BAA44633010D}"/>
              </a:ext>
            </a:extLst>
          </p:cNvPr>
          <p:cNvSpPr txBox="1">
            <a:spLocks/>
          </p:cNvSpPr>
          <p:nvPr/>
        </p:nvSpPr>
        <p:spPr>
          <a:xfrm>
            <a:off x="837640" y="3877646"/>
            <a:ext cx="7449670" cy="17764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Participating providers are eligible for the HPP designation if the provider:</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Is an active provider within the Region 4 Provider Network</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Practices in one of the 10 specialty types</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Has a score in the top 75</a:t>
            </a:r>
            <a:r>
              <a:rPr kumimoji="0" lang="en-US" sz="1400" b="0" i="0" u="none" strike="noStrike" kern="1200" cap="none" spc="0" normalizeH="0" baseline="30000" noProof="0" dirty="0">
                <a:ln>
                  <a:noFill/>
                </a:ln>
                <a:solidFill>
                  <a:prstClr val="black"/>
                </a:solidFill>
                <a:effectLst/>
                <a:uLnTx/>
                <a:uFillTx/>
                <a:latin typeface="Calibri"/>
                <a:ea typeface="+mn-ea"/>
                <a:cs typeface="+mn-cs"/>
              </a:rPr>
              <a:t>th</a:t>
            </a:r>
            <a:r>
              <a:rPr kumimoji="0" lang="en-US" sz="1400" b="0" i="0" u="none" strike="noStrike" kern="1200" cap="none" spc="0" normalizeH="0" baseline="0" noProof="0" dirty="0">
                <a:ln>
                  <a:noFill/>
                </a:ln>
                <a:solidFill>
                  <a:prstClr val="black"/>
                </a:solidFill>
                <a:effectLst/>
                <a:uLnTx/>
                <a:uFillTx/>
                <a:latin typeface="Calibri"/>
                <a:ea typeface="+mn-ea"/>
                <a:cs typeface="+mn-cs"/>
              </a:rPr>
              <a:t> percentile for HEDIS measures (Primary Care)</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Has no peer reviewed Practice Level 3 findings in the past year (Level 3 findings represent cases where the provider clearly acted outside the standard of care)</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Title 6">
            <a:extLst>
              <a:ext uri="{FF2B5EF4-FFF2-40B4-BE49-F238E27FC236}">
                <a16:creationId xmlns:a16="http://schemas.microsoft.com/office/drawing/2014/main" id="{D88A6FE7-4AF4-41F6-A08E-C7206DDE1D80}"/>
              </a:ext>
            </a:extLst>
          </p:cNvPr>
          <p:cNvSpPr txBox="1">
            <a:spLocks/>
          </p:cNvSpPr>
          <p:nvPr/>
        </p:nvSpPr>
        <p:spPr>
          <a:xfrm>
            <a:off x="162484" y="-19848"/>
            <a:ext cx="8915400" cy="758952"/>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600" kern="1200">
                <a:solidFill>
                  <a:schemeClr val="tx1"/>
                </a:solidFill>
                <a:latin typeface="Calibri Light (Headings)"/>
                <a:ea typeface="+mj-ea"/>
                <a:cs typeface="Calibri" panose="020F0502020204030204" pitchFamily="34" charset="0"/>
              </a:defRPr>
            </a:lvl1pPr>
          </a:lstStyle>
          <a:p>
            <a:pPr algn="l"/>
            <a:r>
              <a:rPr lang="en-US" sz="2400" dirty="0">
                <a:solidFill>
                  <a:schemeClr val="bg1"/>
                </a:solidFill>
              </a:rPr>
              <a:t>How are CCN Providers Designated as HPP in CCN R4</a:t>
            </a:r>
          </a:p>
        </p:txBody>
      </p:sp>
    </p:spTree>
    <p:extLst>
      <p:ext uri="{BB962C8B-B14F-4D97-AF65-F5344CB8AC3E}">
        <p14:creationId xmlns:p14="http://schemas.microsoft.com/office/powerpoint/2010/main" val="2449375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5946A-B3E2-41E0-9C83-73A38118BDF1}"/>
              </a:ext>
            </a:extLst>
          </p:cNvPr>
          <p:cNvSpPr>
            <a:spLocks noGrp="1"/>
          </p:cNvSpPr>
          <p:nvPr>
            <p:ph type="title"/>
          </p:nvPr>
        </p:nvSpPr>
        <p:spPr>
          <a:xfrm>
            <a:off x="228600" y="0"/>
            <a:ext cx="7772400" cy="604911"/>
          </a:xfrm>
        </p:spPr>
        <p:txBody>
          <a:bodyPr>
            <a:normAutofit/>
          </a:bodyPr>
          <a:lstStyle/>
          <a:p>
            <a:pPr algn="l"/>
            <a:r>
              <a:rPr lang="en-US" sz="2400" dirty="0">
                <a:solidFill>
                  <a:schemeClr val="bg1"/>
                </a:solidFill>
              </a:rPr>
              <a:t>HPP Key Performance Indicators</a:t>
            </a:r>
          </a:p>
        </p:txBody>
      </p:sp>
      <p:sp>
        <p:nvSpPr>
          <p:cNvPr id="4" name="Slide Number Placeholder 3">
            <a:extLst>
              <a:ext uri="{FF2B5EF4-FFF2-40B4-BE49-F238E27FC236}">
                <a16:creationId xmlns:a16="http://schemas.microsoft.com/office/drawing/2014/main" id="{2C53F20F-087D-4885-85BD-B8CF3D7FDCAD}"/>
              </a:ext>
            </a:extLst>
          </p:cNvPr>
          <p:cNvSpPr>
            <a:spLocks noGrp="1"/>
          </p:cNvSpPr>
          <p:nvPr>
            <p:ph type="sldNum" sz="quarter" idx="12"/>
          </p:nvPr>
        </p:nvSpPr>
        <p:spPr>
          <a:xfrm>
            <a:off x="6858000" y="6569075"/>
            <a:ext cx="2133600" cy="2889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yriad Pro"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22A4168-FDD5-490D-97CA-067BE328F91A}" type="slidenum">
              <a:rPr lang="en-US" smtClean="0"/>
              <a:pPr/>
              <a:t>9</a:t>
            </a:fld>
            <a:endParaRPr lang="en-US" dirty="0"/>
          </a:p>
        </p:txBody>
      </p:sp>
      <p:sp>
        <p:nvSpPr>
          <p:cNvPr id="10" name="TextBox 9">
            <a:extLst>
              <a:ext uri="{FF2B5EF4-FFF2-40B4-BE49-F238E27FC236}">
                <a16:creationId xmlns:a16="http://schemas.microsoft.com/office/drawing/2014/main" id="{1BF006A5-FD70-4196-A809-B8F469DBB377}"/>
              </a:ext>
            </a:extLst>
          </p:cNvPr>
          <p:cNvSpPr txBox="1"/>
          <p:nvPr/>
        </p:nvSpPr>
        <p:spPr>
          <a:xfrm>
            <a:off x="7467600" y="2584527"/>
            <a:ext cx="1676400" cy="2308324"/>
          </a:xfrm>
          <a:prstGeom prst="rect">
            <a:avLst/>
          </a:prstGeom>
          <a:noFill/>
        </p:spPr>
        <p:txBody>
          <a:bodyPr wrap="square" rtlCol="0">
            <a:spAutoFit/>
          </a:bodyPr>
          <a:lstStyle/>
          <a:p>
            <a:r>
              <a:rPr lang="en-US" sz="1200" dirty="0"/>
              <a:t>As of 11/1/2020:</a:t>
            </a:r>
          </a:p>
          <a:p>
            <a:pPr marL="285750" indent="-285750">
              <a:buFont typeface="Wingdings" panose="05000000000000000000" pitchFamily="2" charset="2"/>
              <a:buChar char="Ø"/>
            </a:pPr>
            <a:r>
              <a:rPr lang="en-US" sz="1200" dirty="0"/>
              <a:t>13.35% (</a:t>
            </a:r>
            <a:r>
              <a:rPr lang="en-US" sz="1200" kern="1200" dirty="0">
                <a:solidFill>
                  <a:schemeClr val="dk1"/>
                </a:solidFill>
                <a:effectLst/>
                <a:latin typeface="+mn-lt"/>
                <a:ea typeface="+mn-ea"/>
                <a:cs typeface="+mn-cs"/>
              </a:rPr>
              <a:t>156,666</a:t>
            </a:r>
            <a:r>
              <a:rPr lang="en-US" sz="1200" dirty="0"/>
              <a:t>) of all providers in CCN Regions 1 – 4 are HPPs (indicated with a Y)</a:t>
            </a:r>
          </a:p>
          <a:p>
            <a:pPr marL="285750" indent="-285750">
              <a:buFont typeface="Wingdings" panose="05000000000000000000" pitchFamily="2" charset="2"/>
              <a:buChar char="Ø"/>
            </a:pPr>
            <a:r>
              <a:rPr lang="en-US" sz="1200" dirty="0"/>
              <a:t>4.15% (</a:t>
            </a:r>
            <a:r>
              <a:rPr lang="en-US" sz="1200" dirty="0">
                <a:solidFill>
                  <a:schemeClr val="dk1"/>
                </a:solidFill>
              </a:rPr>
              <a:t>48,647</a:t>
            </a:r>
            <a:r>
              <a:rPr lang="en-US" sz="1200" dirty="0"/>
              <a:t>) of all providers in CCN Regions 1 – 4 are non-HPPs (indicated with a N)</a:t>
            </a:r>
          </a:p>
        </p:txBody>
      </p:sp>
      <p:graphicFrame>
        <p:nvGraphicFramePr>
          <p:cNvPr id="6" name="Chart 5">
            <a:extLst>
              <a:ext uri="{FF2B5EF4-FFF2-40B4-BE49-F238E27FC236}">
                <a16:creationId xmlns:a16="http://schemas.microsoft.com/office/drawing/2014/main" id="{13B1A0FA-DD37-4952-8182-79C446397437}"/>
              </a:ext>
            </a:extLst>
          </p:cNvPr>
          <p:cNvGraphicFramePr>
            <a:graphicFrameLocks/>
          </p:cNvGraphicFramePr>
          <p:nvPr>
            <p:extLst>
              <p:ext uri="{D42A27DB-BD31-4B8C-83A1-F6EECF244321}">
                <p14:modId xmlns:p14="http://schemas.microsoft.com/office/powerpoint/2010/main" val="1348648179"/>
              </p:ext>
            </p:extLst>
          </p:nvPr>
        </p:nvGraphicFramePr>
        <p:xfrm>
          <a:off x="644525" y="800697"/>
          <a:ext cx="6629400" cy="4855616"/>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E92EE71A-E86B-47D1-A336-EF90214F35E9}"/>
              </a:ext>
            </a:extLst>
          </p:cNvPr>
          <p:cNvSpPr txBox="1"/>
          <p:nvPr/>
        </p:nvSpPr>
        <p:spPr>
          <a:xfrm>
            <a:off x="1070610" y="5707687"/>
            <a:ext cx="6088380" cy="415498"/>
          </a:xfrm>
          <a:prstGeom prst="rect">
            <a:avLst/>
          </a:prstGeom>
          <a:noFill/>
        </p:spPr>
        <p:txBody>
          <a:bodyPr wrap="square" rtlCol="0">
            <a:spAutoFit/>
          </a:bodyPr>
          <a:lstStyle/>
          <a:p>
            <a:r>
              <a:rPr lang="en-US" sz="1000" b="1" dirty="0">
                <a:latin typeface="+mj-lt"/>
              </a:rPr>
              <a:t>From June 10,2020 to November 1, 2020 HPPs increased by 197%.</a:t>
            </a:r>
          </a:p>
          <a:p>
            <a:r>
              <a:rPr lang="en-US" sz="1000" dirty="0">
                <a:latin typeface="+mj-lt"/>
              </a:rPr>
              <a:t>Note: Graph does not display data for February and April as it is unavailable</a:t>
            </a:r>
          </a:p>
        </p:txBody>
      </p:sp>
      <p:cxnSp>
        <p:nvCxnSpPr>
          <p:cNvPr id="11" name="Straight Connector 10">
            <a:extLst>
              <a:ext uri="{FF2B5EF4-FFF2-40B4-BE49-F238E27FC236}">
                <a16:creationId xmlns:a16="http://schemas.microsoft.com/office/drawing/2014/main" id="{4199FC9F-4C92-4CB8-9A87-004EAD8B396E}"/>
              </a:ext>
            </a:extLst>
          </p:cNvPr>
          <p:cNvCxnSpPr>
            <a:cxnSpLocks/>
          </p:cNvCxnSpPr>
          <p:nvPr/>
        </p:nvCxnSpPr>
        <p:spPr>
          <a:xfrm>
            <a:off x="6248400" y="1447800"/>
            <a:ext cx="0" cy="3292651"/>
          </a:xfrm>
          <a:prstGeom prst="line">
            <a:avLst/>
          </a:prstGeom>
          <a:ln w="9525">
            <a:solidFill>
              <a:schemeClr val="tx1"/>
            </a:solidFill>
            <a:prstDash val="dash"/>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8871507"/>
      </p:ext>
    </p:extLst>
  </p:cSld>
  <p:clrMapOvr>
    <a:masterClrMapping/>
  </p:clrMapOvr>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EDF0B690F1E98449C9B8417A86A906C" ma:contentTypeVersion="7" ma:contentTypeDescription="Create a new document." ma:contentTypeScope="" ma:versionID="1563f7454102c0dc9fcf16e5068e6392">
  <xsd:schema xmlns:xsd="http://www.w3.org/2001/XMLSchema" xmlns:xs="http://www.w3.org/2001/XMLSchema" xmlns:p="http://schemas.microsoft.com/office/2006/metadata/properties" xmlns:ns3="4e222208-c85e-43a3-a9d9-e55cb1fab7db" xmlns:ns4="1b801135-74d7-4232-b5de-43acf4a557ec" targetNamespace="http://schemas.microsoft.com/office/2006/metadata/properties" ma:root="true" ma:fieldsID="8bf3aa4880979d4b79724fc261f1e501" ns3:_="" ns4:_="">
    <xsd:import namespace="4e222208-c85e-43a3-a9d9-e55cb1fab7db"/>
    <xsd:import namespace="1b801135-74d7-4232-b5de-43acf4a557e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222208-c85e-43a3-a9d9-e55cb1fab7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b801135-74d7-4232-b5de-43acf4a557e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F35138E-ABBF-4ACD-9472-EF94390B3507}">
  <ds:schemaRefs>
    <ds:schemaRef ds:uri="http://schemas.microsoft.com/sharepoint/v3/contenttype/forms"/>
  </ds:schemaRefs>
</ds:datastoreItem>
</file>

<file path=customXml/itemProps2.xml><?xml version="1.0" encoding="utf-8"?>
<ds:datastoreItem xmlns:ds="http://schemas.openxmlformats.org/officeDocument/2006/customXml" ds:itemID="{07DCAF76-519E-4311-8672-9DF8C6330B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222208-c85e-43a3-a9d9-e55cb1fab7db"/>
    <ds:schemaRef ds:uri="1b801135-74d7-4232-b5de-43acf4a557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987F1B3-A95B-4EB9-8D3F-C1486D04D81C}">
  <ds:schemaRefs>
    <ds:schemaRef ds:uri="http://purl.org/dc/dcmitype/"/>
    <ds:schemaRef ds:uri="http://schemas.microsoft.com/office/infopath/2007/PartnerControls"/>
    <ds:schemaRef ds:uri="1b801135-74d7-4232-b5de-43acf4a557ec"/>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4e222208-c85e-43a3-a9d9-e55cb1fab7d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38661</TotalTime>
  <Words>1712</Words>
  <Application>Microsoft Office PowerPoint</Application>
  <PresentationFormat>On-screen Show (4:3)</PresentationFormat>
  <Paragraphs>189</Paragraphs>
  <Slides>11</Slides>
  <Notes>3</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11</vt:i4>
      </vt:variant>
    </vt:vector>
  </HeadingPairs>
  <TitlesOfParts>
    <vt:vector size="25" baseType="lpstr">
      <vt:lpstr>&amp;quot</vt:lpstr>
      <vt:lpstr>Arial</vt:lpstr>
      <vt:lpstr>Calibri</vt:lpstr>
      <vt:lpstr>Calibri (Body)</vt:lpstr>
      <vt:lpstr>Calibri (Heading)</vt:lpstr>
      <vt:lpstr>Calibri Light</vt:lpstr>
      <vt:lpstr>Calibri Light (Headings)</vt:lpstr>
      <vt:lpstr>Courier New</vt:lpstr>
      <vt:lpstr>Georgia</vt:lpstr>
      <vt:lpstr>Myriad Pro</vt:lpstr>
      <vt:lpstr>Wingdings</vt:lpstr>
      <vt:lpstr>2_Custom Design</vt:lpstr>
      <vt:lpstr>1_Custom Design</vt:lpstr>
      <vt:lpstr>Custom Design</vt:lpstr>
      <vt:lpstr>Utilization Management: High Performing Providers (HPP) Project</vt:lpstr>
      <vt:lpstr>Agenda</vt:lpstr>
      <vt:lpstr>Background: High Performing Provider (HPP) Designation</vt:lpstr>
      <vt:lpstr>HPP Designation Process by CCN Contractor</vt:lpstr>
      <vt:lpstr>Which Specialties are Eligible for the HPP Designation in CCN R1-3 </vt:lpstr>
      <vt:lpstr>How are CCN Providers Designated as HPP </vt:lpstr>
      <vt:lpstr>PowerPoint Presentation</vt:lpstr>
      <vt:lpstr>3. How TriWest (Region 4) Designates CCN Providers as HPP </vt:lpstr>
      <vt:lpstr>HPP Key Performance Indicators</vt:lpstr>
      <vt:lpstr>Product Effectiveness (PE) Evaluation &amp; Key Findings</vt:lpstr>
      <vt:lpstr>HPP Provider Directory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Utilization Management: High Performing Providers (HPP) Project</dc:title>
  <dc:subject>Utilization Management: High Performing Providers (HPP) Project</dc:subject>
  <dc:creator>VHA Office of Community Care</dc:creator>
  <cp:keywords>VHA Office of Community Care 2019 PowerPoint Template</cp:keywords>
  <cp:lastModifiedBy>Rivera, Portia T</cp:lastModifiedBy>
  <cp:revision>539</cp:revision>
  <dcterms:created xsi:type="dcterms:W3CDTF">2017-11-09T15:45:23Z</dcterms:created>
  <dcterms:modified xsi:type="dcterms:W3CDTF">2020-12-17T18:15:50Z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y fmtid="{D5CDD505-2E9C-101B-9397-08002B2CF9AE}" pid="4" name="Description">
    <vt:lpwstr>Template for VHA OCC employees to use to create presentations.</vt:lpwstr>
  </property>
  <property fmtid="{D5CDD505-2E9C-101B-9397-08002B2CF9AE}" pid="5" name="DateCreated">
    <vt:lpwstr>20190826</vt:lpwstr>
  </property>
  <property fmtid="{D5CDD505-2E9C-101B-9397-08002B2CF9AE}" pid="6" name="DateReviewed">
    <vt:lpwstr>20190827</vt:lpwstr>
  </property>
  <property fmtid="{D5CDD505-2E9C-101B-9397-08002B2CF9AE}" pid="7" name="ContentTypeId">
    <vt:lpwstr>0x0101001EDF0B690F1E98449C9B8417A86A906C</vt:lpwstr>
  </property>
</Properties>
</file>