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9" r:id="rId5"/>
    <p:sldMasterId id="2147483687" r:id="rId6"/>
    <p:sldMasterId id="2147483695" r:id="rId7"/>
    <p:sldMasterId id="2147483701" r:id="rId8"/>
    <p:sldMasterId id="2147483714" r:id="rId9"/>
    <p:sldMasterId id="2147483725" r:id="rId10"/>
    <p:sldMasterId id="2147483731" r:id="rId11"/>
    <p:sldMasterId id="2147483740" r:id="rId12"/>
    <p:sldMasterId id="2147483745" r:id="rId13"/>
  </p:sldMasterIdLst>
  <p:notesMasterIdLst>
    <p:notesMasterId r:id="rId33"/>
  </p:notesMasterIdLst>
  <p:sldIdLst>
    <p:sldId id="1084" r:id="rId14"/>
    <p:sldId id="3598" r:id="rId15"/>
    <p:sldId id="3068" r:id="rId16"/>
    <p:sldId id="3601" r:id="rId17"/>
    <p:sldId id="3602" r:id="rId18"/>
    <p:sldId id="3603" r:id="rId19"/>
    <p:sldId id="3075" r:id="rId20"/>
    <p:sldId id="3604" r:id="rId21"/>
    <p:sldId id="3071" r:id="rId22"/>
    <p:sldId id="3451" r:id="rId23"/>
    <p:sldId id="3612" r:id="rId24"/>
    <p:sldId id="3615" r:id="rId25"/>
    <p:sldId id="3599" r:id="rId26"/>
    <p:sldId id="3596" r:id="rId27"/>
    <p:sldId id="3066" r:id="rId28"/>
    <p:sldId id="3065" r:id="rId29"/>
    <p:sldId id="3072" r:id="rId30"/>
    <p:sldId id="3073" r:id="rId31"/>
    <p:sldId id="307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CDBED7-270B-4B87-BFBD-6647730B57CD}">
          <p14:sldIdLst>
            <p14:sldId id="1084"/>
            <p14:sldId id="3598"/>
            <p14:sldId id="3068"/>
            <p14:sldId id="3601"/>
            <p14:sldId id="3602"/>
            <p14:sldId id="3603"/>
            <p14:sldId id="3075"/>
            <p14:sldId id="3604"/>
            <p14:sldId id="3071"/>
            <p14:sldId id="3451"/>
            <p14:sldId id="3612"/>
            <p14:sldId id="3615"/>
            <p14:sldId id="3599"/>
            <p14:sldId id="3596"/>
          </p14:sldIdLst>
        </p14:section>
        <p14:section name="Additional Slides" id="{DB559C98-3450-474D-9AF9-3861E24D04FF}">
          <p14:sldIdLst>
            <p14:sldId id="3066"/>
            <p14:sldId id="3065"/>
            <p14:sldId id="3072"/>
            <p14:sldId id="3073"/>
            <p14:sldId id="30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sselin, Jennifer B" initials="AJB" lastIdx="6" clrIdx="6">
    <p:extLst>
      <p:ext uri="{19B8F6BF-5375-455C-9EA6-DF929625EA0E}">
        <p15:presenceInfo xmlns:p15="http://schemas.microsoft.com/office/powerpoint/2012/main" userId="S::Jennifer.Asselin@va.gov::23adf4f8-4203-4474-9e1c-0efa66563717" providerId="AD"/>
      </p:ext>
    </p:extLst>
  </p:cmAuthor>
  <p:cmAuthor id="1" name="Gruszkowski, Ashley N" initials="GAN" lastIdx="13" clrIdx="0">
    <p:extLst>
      <p:ext uri="{19B8F6BF-5375-455C-9EA6-DF929625EA0E}">
        <p15:presenceInfo xmlns:p15="http://schemas.microsoft.com/office/powerpoint/2012/main" userId="S::Ashley.Gruszkowski@va.gov::22e0ef9b-73b5-4752-88a9-755cf6a28a1d" providerId="AD"/>
      </p:ext>
    </p:extLst>
  </p:cmAuthor>
  <p:cmAuthor id="2" name="Badylak-Reals, Jennifer T" initials="BJT" lastIdx="59" clrIdx="1">
    <p:extLst>
      <p:ext uri="{19B8F6BF-5375-455C-9EA6-DF929625EA0E}">
        <p15:presenceInfo xmlns:p15="http://schemas.microsoft.com/office/powerpoint/2012/main" userId="S::Jennifer.Badylak-Reals@va.gov::23adf4f8-4203-4474-9e1c-0efa66563717" providerId="AD"/>
      </p:ext>
    </p:extLst>
  </p:cmAuthor>
  <p:cmAuthor id="3" name="Ruby Varghese" initials="RV" lastIdx="16" clrIdx="2">
    <p:extLst>
      <p:ext uri="{19B8F6BF-5375-455C-9EA6-DF929625EA0E}">
        <p15:presenceInfo xmlns:p15="http://schemas.microsoft.com/office/powerpoint/2012/main" userId="S::rvarghese@erpi.net::fa1d669a-6072-403d-8c0a-0b2f532b919f" providerId="AD"/>
      </p:ext>
    </p:extLst>
  </p:cmAuthor>
  <p:cmAuthor id="4" name="Brown, Rebecca [USA]" initials="BR[" lastIdx="4" clrIdx="3">
    <p:extLst>
      <p:ext uri="{19B8F6BF-5375-455C-9EA6-DF929625EA0E}">
        <p15:presenceInfo xmlns:p15="http://schemas.microsoft.com/office/powerpoint/2012/main" userId="S::575302@bah.com::1ce5d45d-382e-40ca-b1cf-e36a57167ff7" providerId="AD"/>
      </p:ext>
    </p:extLst>
  </p:cmAuthor>
  <p:cmAuthor id="5" name="Peppiatt, Jennifer L." initials="PJL" lastIdx="6" clrIdx="4">
    <p:extLst>
      <p:ext uri="{19B8F6BF-5375-455C-9EA6-DF929625EA0E}">
        <p15:presenceInfo xmlns:p15="http://schemas.microsoft.com/office/powerpoint/2012/main" userId="S::Jennifer.Peppiatt@va.gov::9e167582-77db-470c-9c01-7578f29ac3c2" providerId="AD"/>
      </p:ext>
    </p:extLst>
  </p:cmAuthor>
  <p:cmAuthor id="6" name="Arfons, Lisa (VHACLE)" initials="A(" lastIdx="6" clrIdx="5">
    <p:extLst>
      <p:ext uri="{19B8F6BF-5375-455C-9EA6-DF929625EA0E}">
        <p15:presenceInfo xmlns:p15="http://schemas.microsoft.com/office/powerpoint/2012/main" userId="S::lisa.arfons@va.gov::469b04ff-7952-4c68-8923-bc04b446f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8" autoAdjust="0"/>
    <p:restoredTop sz="90844" autoAdjust="0"/>
  </p:normalViewPr>
  <p:slideViewPr>
    <p:cSldViewPr snapToGrid="0">
      <p:cViewPr varScale="1">
        <p:scale>
          <a:sx n="60" d="100"/>
          <a:sy n="60" d="100"/>
        </p:scale>
        <p:origin x="16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E50D1-C918-4281-BDB1-FEDE7F001C36}" type="doc">
      <dgm:prSet loTypeId="urn:microsoft.com/office/officeart/2005/8/layout/hProcess11" loCatId="process" qsTypeId="urn:microsoft.com/office/officeart/2005/8/quickstyle/simple1" qsCatId="simple" csTypeId="urn:microsoft.com/office/officeart/2005/8/colors/accent0_1" csCatId="mainScheme" phldr="1"/>
      <dgm:spPr/>
    </dgm:pt>
    <dgm:pt modelId="{EE0023A4-8FE1-4797-81F1-F1CFED80294D}">
      <dgm:prSet phldrT="[Text]" custT="1"/>
      <dgm:spPr/>
      <dgm:t>
        <a:bodyPr/>
        <a:lstStyle/>
        <a:p>
          <a:r>
            <a:rPr lang="en-US" sz="1400"/>
            <a:t>Completion of VISN specific  supply/demand assessments</a:t>
          </a:r>
        </a:p>
      </dgm:t>
    </dgm:pt>
    <dgm:pt modelId="{C04B4B08-F517-4B74-824C-011273979F40}" type="parTrans" cxnId="{DA372972-E931-4074-840F-8676FC730B06}">
      <dgm:prSet/>
      <dgm:spPr/>
      <dgm:t>
        <a:bodyPr/>
        <a:lstStyle/>
        <a:p>
          <a:endParaRPr lang="en-US"/>
        </a:p>
      </dgm:t>
    </dgm:pt>
    <dgm:pt modelId="{0A6F336A-4381-4BAD-AA09-74B2B77BF77A}" type="sibTrans" cxnId="{DA372972-E931-4074-840F-8676FC730B06}">
      <dgm:prSet/>
      <dgm:spPr/>
      <dgm:t>
        <a:bodyPr/>
        <a:lstStyle/>
        <a:p>
          <a:endParaRPr lang="en-US"/>
        </a:p>
      </dgm:t>
    </dgm:pt>
    <dgm:pt modelId="{1F48B44B-B57D-4C34-B294-D0CDA48CB5EA}">
      <dgm:prSet phldrT="[Text]" custT="1"/>
      <dgm:spPr/>
      <dgm:t>
        <a:bodyPr/>
        <a:lstStyle/>
        <a:p>
          <a:r>
            <a:rPr lang="en-US" sz="1400"/>
            <a:t>RCTs fully implemented across all specialties</a:t>
          </a:r>
        </a:p>
        <a:p>
          <a:r>
            <a:rPr lang="en-US" sz="1400"/>
            <a:t>50% of consults through RCTs</a:t>
          </a:r>
        </a:p>
      </dgm:t>
    </dgm:pt>
    <dgm:pt modelId="{85785374-0DF8-4B3A-8360-433B637E56BD}" type="parTrans" cxnId="{B3247C03-529A-457A-B6D4-DBA07C7908CC}">
      <dgm:prSet/>
      <dgm:spPr/>
      <dgm:t>
        <a:bodyPr/>
        <a:lstStyle/>
        <a:p>
          <a:endParaRPr lang="en-US"/>
        </a:p>
      </dgm:t>
    </dgm:pt>
    <dgm:pt modelId="{DA459D41-F945-4560-A9F0-5A7C3D3B5993}" type="sibTrans" cxnId="{B3247C03-529A-457A-B6D4-DBA07C7908CC}">
      <dgm:prSet/>
      <dgm:spPr/>
      <dgm:t>
        <a:bodyPr/>
        <a:lstStyle/>
        <a:p>
          <a:endParaRPr lang="en-US"/>
        </a:p>
      </dgm:t>
    </dgm:pt>
    <dgm:pt modelId="{0B22D9B1-2537-4D83-8099-994DE5430477}">
      <dgm:prSet phldrT="[Text]" custT="1"/>
      <dgm:spPr/>
      <dgm:t>
        <a:bodyPr/>
        <a:lstStyle/>
        <a:p>
          <a:r>
            <a:rPr lang="en-US" sz="1400"/>
            <a:t>VISN-level partnerships fully implemented</a:t>
          </a:r>
        </a:p>
        <a:p>
          <a:r>
            <a:rPr lang="en-US" sz="1400"/>
            <a:t>75% of consults through RCTs</a:t>
          </a:r>
        </a:p>
      </dgm:t>
    </dgm:pt>
    <dgm:pt modelId="{480B13D1-C515-45CC-B52B-C64C7A04A349}" type="parTrans" cxnId="{FA6CCE16-2925-45AC-80A2-462EE7B7FD9C}">
      <dgm:prSet/>
      <dgm:spPr/>
      <dgm:t>
        <a:bodyPr/>
        <a:lstStyle/>
        <a:p>
          <a:endParaRPr lang="en-US"/>
        </a:p>
      </dgm:t>
    </dgm:pt>
    <dgm:pt modelId="{070C5447-9516-4C59-8A16-A807D324ECF2}" type="sibTrans" cxnId="{FA6CCE16-2925-45AC-80A2-462EE7B7FD9C}">
      <dgm:prSet/>
      <dgm:spPr/>
      <dgm:t>
        <a:bodyPr/>
        <a:lstStyle/>
        <a:p>
          <a:endParaRPr lang="en-US"/>
        </a:p>
      </dgm:t>
    </dgm:pt>
    <dgm:pt modelId="{8F245EE5-22F2-448D-86CB-62ADB24FBDDF}">
      <dgm:prSet phldrT="[Text]" custT="1"/>
      <dgm:spPr/>
      <dgm:t>
        <a:bodyPr/>
        <a:lstStyle/>
        <a:p>
          <a:r>
            <a:rPr lang="en-US" sz="1400"/>
            <a:t>Scheduling Timeliness: VHA &lt;=3 days; CC &lt;=7 days</a:t>
          </a:r>
        </a:p>
        <a:p>
          <a:r>
            <a:rPr lang="en-US" sz="1400"/>
            <a:t>90% of consults through RCTs</a:t>
          </a:r>
        </a:p>
      </dgm:t>
    </dgm:pt>
    <dgm:pt modelId="{69DE980F-3ADE-4AE2-88EF-0F223D77F96E}" type="parTrans" cxnId="{E6C6E60F-C653-4DC3-A216-C28416B1CDCF}">
      <dgm:prSet/>
      <dgm:spPr/>
      <dgm:t>
        <a:bodyPr/>
        <a:lstStyle/>
        <a:p>
          <a:endParaRPr lang="en-US"/>
        </a:p>
      </dgm:t>
    </dgm:pt>
    <dgm:pt modelId="{08EC9122-C84F-4C12-91AD-7C7C2FA42FBD}" type="sibTrans" cxnId="{E6C6E60F-C653-4DC3-A216-C28416B1CDCF}">
      <dgm:prSet/>
      <dgm:spPr/>
      <dgm:t>
        <a:bodyPr/>
        <a:lstStyle/>
        <a:p>
          <a:endParaRPr lang="en-US"/>
        </a:p>
      </dgm:t>
    </dgm:pt>
    <dgm:pt modelId="{2CCAA6D4-5388-4B98-A3C2-B2FF4ABDC2B2}" type="pres">
      <dgm:prSet presAssocID="{DCCE50D1-C918-4281-BDB1-FEDE7F001C36}" presName="Name0" presStyleCnt="0">
        <dgm:presLayoutVars>
          <dgm:dir/>
          <dgm:resizeHandles val="exact"/>
        </dgm:presLayoutVars>
      </dgm:prSet>
      <dgm:spPr/>
    </dgm:pt>
    <dgm:pt modelId="{9189BFD4-730E-42D2-A5BF-6257B6C17859}" type="pres">
      <dgm:prSet presAssocID="{DCCE50D1-C918-4281-BDB1-FEDE7F001C36}" presName="arrow" presStyleLbl="bgShp" presStyleIdx="0" presStyleCnt="1" custScaleY="78417" custLinFactNeighborY="-28175"/>
      <dgm:spPr/>
    </dgm:pt>
    <dgm:pt modelId="{A8F8AF8B-2C72-40C4-AFD3-01A34CFB4D18}" type="pres">
      <dgm:prSet presAssocID="{DCCE50D1-C918-4281-BDB1-FEDE7F001C36}" presName="points" presStyleCnt="0"/>
      <dgm:spPr/>
    </dgm:pt>
    <dgm:pt modelId="{E6634667-07DE-4590-A186-F446B21CEFA8}" type="pres">
      <dgm:prSet presAssocID="{EE0023A4-8FE1-4797-81F1-F1CFED80294D}" presName="compositeA" presStyleCnt="0"/>
      <dgm:spPr/>
    </dgm:pt>
    <dgm:pt modelId="{3F05DD71-C797-4E57-A420-9E4FB4361E49}" type="pres">
      <dgm:prSet presAssocID="{EE0023A4-8FE1-4797-81F1-F1CFED80294D}" presName="textA" presStyleLbl="revTx" presStyleIdx="0" presStyleCnt="4" custScaleX="143522" custScaleY="37362" custLinFactNeighborX="-292" custLinFactNeighborY="15364">
        <dgm:presLayoutVars>
          <dgm:bulletEnabled val="1"/>
        </dgm:presLayoutVars>
      </dgm:prSet>
      <dgm:spPr/>
    </dgm:pt>
    <dgm:pt modelId="{8BF8F986-8704-45B1-A286-98FBF08A0C64}" type="pres">
      <dgm:prSet presAssocID="{EE0023A4-8FE1-4797-81F1-F1CFED80294D}" presName="circleA" presStyleLbl="node1" presStyleIdx="0" presStyleCnt="4" custLinFactNeighborX="7057" custLinFactNeighborY="-74249"/>
      <dgm:spPr/>
    </dgm:pt>
    <dgm:pt modelId="{BF20455B-38BA-4378-A5DE-4EA063B0A677}" type="pres">
      <dgm:prSet presAssocID="{EE0023A4-8FE1-4797-81F1-F1CFED80294D}" presName="spaceA" presStyleCnt="0"/>
      <dgm:spPr/>
    </dgm:pt>
    <dgm:pt modelId="{25AE6B61-AF7F-4B9F-8F65-AB555678565A}" type="pres">
      <dgm:prSet presAssocID="{0A6F336A-4381-4BAD-AA09-74B2B77BF77A}" presName="space" presStyleCnt="0"/>
      <dgm:spPr/>
    </dgm:pt>
    <dgm:pt modelId="{D09E7C66-38E7-4B5D-8EDA-8052C45F2CFC}" type="pres">
      <dgm:prSet presAssocID="{1F48B44B-B57D-4C34-B294-D0CDA48CB5EA}" presName="compositeB" presStyleCnt="0"/>
      <dgm:spPr/>
    </dgm:pt>
    <dgm:pt modelId="{B250F12C-D053-4FF9-A61B-05539BA09CE3}" type="pres">
      <dgm:prSet presAssocID="{1F48B44B-B57D-4C34-B294-D0CDA48CB5EA}" presName="textB" presStyleLbl="revTx" presStyleIdx="1" presStyleCnt="4" custScaleX="227600" custScaleY="41187" custLinFactY="-69916" custLinFactNeighborX="-3104" custLinFactNeighborY="-100000">
        <dgm:presLayoutVars>
          <dgm:bulletEnabled val="1"/>
        </dgm:presLayoutVars>
      </dgm:prSet>
      <dgm:spPr/>
    </dgm:pt>
    <dgm:pt modelId="{5F60CB2F-8A0F-4F57-9D60-93C34D73C794}" type="pres">
      <dgm:prSet presAssocID="{1F48B44B-B57D-4C34-B294-D0CDA48CB5EA}" presName="circleB" presStyleLbl="node1" presStyleIdx="1" presStyleCnt="4" custLinFactY="-96382" custLinFactNeighborX="8858" custLinFactNeighborY="-100000"/>
      <dgm:spPr/>
    </dgm:pt>
    <dgm:pt modelId="{229D792C-C42F-4574-BD6C-EBF1B24D4D41}" type="pres">
      <dgm:prSet presAssocID="{1F48B44B-B57D-4C34-B294-D0CDA48CB5EA}" presName="spaceB" presStyleCnt="0"/>
      <dgm:spPr/>
    </dgm:pt>
    <dgm:pt modelId="{EE21CE37-4595-40F9-AFD8-C9D8B6F0A142}" type="pres">
      <dgm:prSet presAssocID="{DA459D41-F945-4560-A9F0-5A7C3D3B5993}" presName="space" presStyleCnt="0"/>
      <dgm:spPr/>
    </dgm:pt>
    <dgm:pt modelId="{00A8895A-468A-4986-831B-9ADD5BA03E95}" type="pres">
      <dgm:prSet presAssocID="{0B22D9B1-2537-4D83-8099-994DE5430477}" presName="compositeA" presStyleCnt="0"/>
      <dgm:spPr/>
    </dgm:pt>
    <dgm:pt modelId="{280B3656-3AA7-4082-9EA8-64A8035B84A8}" type="pres">
      <dgm:prSet presAssocID="{0B22D9B1-2537-4D83-8099-994DE5430477}" presName="textA" presStyleLbl="revTx" presStyleIdx="2" presStyleCnt="4" custScaleX="193267" custScaleY="41767" custLinFactNeighborX="9768" custLinFactNeighborY="15781">
        <dgm:presLayoutVars>
          <dgm:bulletEnabled val="1"/>
        </dgm:presLayoutVars>
      </dgm:prSet>
      <dgm:spPr/>
    </dgm:pt>
    <dgm:pt modelId="{33543C31-1533-4D6C-9216-358D81117F07}" type="pres">
      <dgm:prSet presAssocID="{0B22D9B1-2537-4D83-8099-994DE5430477}" presName="circleA" presStyleLbl="node1" presStyleIdx="2" presStyleCnt="4" custLinFactNeighborX="16451" custLinFactNeighborY="-77150"/>
      <dgm:spPr/>
    </dgm:pt>
    <dgm:pt modelId="{C757E652-2D84-4BDC-95F0-844A0E21DA8D}" type="pres">
      <dgm:prSet presAssocID="{0B22D9B1-2537-4D83-8099-994DE5430477}" presName="spaceA" presStyleCnt="0"/>
      <dgm:spPr/>
    </dgm:pt>
    <dgm:pt modelId="{77671313-4C37-459B-B340-D916E592B58C}" type="pres">
      <dgm:prSet presAssocID="{070C5447-9516-4C59-8A16-A807D324ECF2}" presName="space" presStyleCnt="0"/>
      <dgm:spPr/>
    </dgm:pt>
    <dgm:pt modelId="{0287F64C-8180-4167-8874-E99EF3592F36}" type="pres">
      <dgm:prSet presAssocID="{8F245EE5-22F2-448D-86CB-62ADB24FBDDF}" presName="compositeB" presStyleCnt="0"/>
      <dgm:spPr/>
    </dgm:pt>
    <dgm:pt modelId="{06BD9E0B-EAE6-4D09-947A-4212B0A469A3}" type="pres">
      <dgm:prSet presAssocID="{8F245EE5-22F2-448D-86CB-62ADB24FBDDF}" presName="textB" presStyleLbl="revTx" presStyleIdx="3" presStyleCnt="4" custScaleX="246102" custScaleY="57369" custLinFactY="-55343" custLinFactNeighborX="15923" custLinFactNeighborY="-100000">
        <dgm:presLayoutVars>
          <dgm:bulletEnabled val="1"/>
        </dgm:presLayoutVars>
      </dgm:prSet>
      <dgm:spPr/>
    </dgm:pt>
    <dgm:pt modelId="{BA01C9F7-43FB-4A76-BE2E-55B37A130376}" type="pres">
      <dgm:prSet presAssocID="{8F245EE5-22F2-448D-86CB-62ADB24FBDDF}" presName="circleB" presStyleLbl="node1" presStyleIdx="3" presStyleCnt="4" custLinFactY="-81829" custLinFactNeighborX="-3240" custLinFactNeighborY="-100000"/>
      <dgm:spPr/>
    </dgm:pt>
    <dgm:pt modelId="{4AA52D29-C143-4EEC-B8F3-FC3583864C79}" type="pres">
      <dgm:prSet presAssocID="{8F245EE5-22F2-448D-86CB-62ADB24FBDDF}" presName="spaceB" presStyleCnt="0"/>
      <dgm:spPr/>
    </dgm:pt>
  </dgm:ptLst>
  <dgm:cxnLst>
    <dgm:cxn modelId="{B3247C03-529A-457A-B6D4-DBA07C7908CC}" srcId="{DCCE50D1-C918-4281-BDB1-FEDE7F001C36}" destId="{1F48B44B-B57D-4C34-B294-D0CDA48CB5EA}" srcOrd="1" destOrd="0" parTransId="{85785374-0DF8-4B3A-8360-433B637E56BD}" sibTransId="{DA459D41-F945-4560-A9F0-5A7C3D3B5993}"/>
    <dgm:cxn modelId="{8E9A9D0E-89B4-4F79-B970-6D5D57EBE0D7}" type="presOf" srcId="{1F48B44B-B57D-4C34-B294-D0CDA48CB5EA}" destId="{B250F12C-D053-4FF9-A61B-05539BA09CE3}" srcOrd="0" destOrd="0" presId="urn:microsoft.com/office/officeart/2005/8/layout/hProcess11"/>
    <dgm:cxn modelId="{E6C6E60F-C653-4DC3-A216-C28416B1CDCF}" srcId="{DCCE50D1-C918-4281-BDB1-FEDE7F001C36}" destId="{8F245EE5-22F2-448D-86CB-62ADB24FBDDF}" srcOrd="3" destOrd="0" parTransId="{69DE980F-3ADE-4AE2-88EF-0F223D77F96E}" sibTransId="{08EC9122-C84F-4C12-91AD-7C7C2FA42FBD}"/>
    <dgm:cxn modelId="{8A85D711-C1FA-46D7-9499-AC56401CEF83}" type="presOf" srcId="{0B22D9B1-2537-4D83-8099-994DE5430477}" destId="{280B3656-3AA7-4082-9EA8-64A8035B84A8}" srcOrd="0" destOrd="0" presId="urn:microsoft.com/office/officeart/2005/8/layout/hProcess11"/>
    <dgm:cxn modelId="{FA6CCE16-2925-45AC-80A2-462EE7B7FD9C}" srcId="{DCCE50D1-C918-4281-BDB1-FEDE7F001C36}" destId="{0B22D9B1-2537-4D83-8099-994DE5430477}" srcOrd="2" destOrd="0" parTransId="{480B13D1-C515-45CC-B52B-C64C7A04A349}" sibTransId="{070C5447-9516-4C59-8A16-A807D324ECF2}"/>
    <dgm:cxn modelId="{B7F7782B-6244-4C52-92D5-4D5B06F69ADC}" type="presOf" srcId="{DCCE50D1-C918-4281-BDB1-FEDE7F001C36}" destId="{2CCAA6D4-5388-4B98-A3C2-B2FF4ABDC2B2}" srcOrd="0" destOrd="0" presId="urn:microsoft.com/office/officeart/2005/8/layout/hProcess11"/>
    <dgm:cxn modelId="{DA372972-E931-4074-840F-8676FC730B06}" srcId="{DCCE50D1-C918-4281-BDB1-FEDE7F001C36}" destId="{EE0023A4-8FE1-4797-81F1-F1CFED80294D}" srcOrd="0" destOrd="0" parTransId="{C04B4B08-F517-4B74-824C-011273979F40}" sibTransId="{0A6F336A-4381-4BAD-AA09-74B2B77BF77A}"/>
    <dgm:cxn modelId="{FDF092D8-916E-40ED-A4CD-9292345372B0}" type="presOf" srcId="{EE0023A4-8FE1-4797-81F1-F1CFED80294D}" destId="{3F05DD71-C797-4E57-A420-9E4FB4361E49}" srcOrd="0" destOrd="0" presId="urn:microsoft.com/office/officeart/2005/8/layout/hProcess11"/>
    <dgm:cxn modelId="{49FA2CDA-8751-47C3-83DF-8B31CC41B17C}" type="presOf" srcId="{8F245EE5-22F2-448D-86CB-62ADB24FBDDF}" destId="{06BD9E0B-EAE6-4D09-947A-4212B0A469A3}" srcOrd="0" destOrd="0" presId="urn:microsoft.com/office/officeart/2005/8/layout/hProcess11"/>
    <dgm:cxn modelId="{CBAA9927-0A36-457E-AA25-584934582584}" type="presParOf" srcId="{2CCAA6D4-5388-4B98-A3C2-B2FF4ABDC2B2}" destId="{9189BFD4-730E-42D2-A5BF-6257B6C17859}" srcOrd="0" destOrd="0" presId="urn:microsoft.com/office/officeart/2005/8/layout/hProcess11"/>
    <dgm:cxn modelId="{50741FFF-AB52-4CCE-83C4-6B3354F09A96}" type="presParOf" srcId="{2CCAA6D4-5388-4B98-A3C2-B2FF4ABDC2B2}" destId="{A8F8AF8B-2C72-40C4-AFD3-01A34CFB4D18}" srcOrd="1" destOrd="0" presId="urn:microsoft.com/office/officeart/2005/8/layout/hProcess11"/>
    <dgm:cxn modelId="{C3288181-0D78-4E9C-AE4F-C8E778B82856}" type="presParOf" srcId="{A8F8AF8B-2C72-40C4-AFD3-01A34CFB4D18}" destId="{E6634667-07DE-4590-A186-F446B21CEFA8}" srcOrd="0" destOrd="0" presId="urn:microsoft.com/office/officeart/2005/8/layout/hProcess11"/>
    <dgm:cxn modelId="{DEE0D425-896D-4C9E-A353-71E821A6292E}" type="presParOf" srcId="{E6634667-07DE-4590-A186-F446B21CEFA8}" destId="{3F05DD71-C797-4E57-A420-9E4FB4361E49}" srcOrd="0" destOrd="0" presId="urn:microsoft.com/office/officeart/2005/8/layout/hProcess11"/>
    <dgm:cxn modelId="{B979886F-37DF-4689-83E0-5B55ED04CD3C}" type="presParOf" srcId="{E6634667-07DE-4590-A186-F446B21CEFA8}" destId="{8BF8F986-8704-45B1-A286-98FBF08A0C64}" srcOrd="1" destOrd="0" presId="urn:microsoft.com/office/officeart/2005/8/layout/hProcess11"/>
    <dgm:cxn modelId="{3625E1BD-EFDA-4EFD-8218-58C503208E22}" type="presParOf" srcId="{E6634667-07DE-4590-A186-F446B21CEFA8}" destId="{BF20455B-38BA-4378-A5DE-4EA063B0A677}" srcOrd="2" destOrd="0" presId="urn:microsoft.com/office/officeart/2005/8/layout/hProcess11"/>
    <dgm:cxn modelId="{58E8C22C-07D6-4D7B-9012-9261F0CB4E03}" type="presParOf" srcId="{A8F8AF8B-2C72-40C4-AFD3-01A34CFB4D18}" destId="{25AE6B61-AF7F-4B9F-8F65-AB555678565A}" srcOrd="1" destOrd="0" presId="urn:microsoft.com/office/officeart/2005/8/layout/hProcess11"/>
    <dgm:cxn modelId="{A1A1C49B-C50F-4E55-A173-B88753B273BF}" type="presParOf" srcId="{A8F8AF8B-2C72-40C4-AFD3-01A34CFB4D18}" destId="{D09E7C66-38E7-4B5D-8EDA-8052C45F2CFC}" srcOrd="2" destOrd="0" presId="urn:microsoft.com/office/officeart/2005/8/layout/hProcess11"/>
    <dgm:cxn modelId="{DA326D79-C97F-4A16-854C-83D2A050A7DB}" type="presParOf" srcId="{D09E7C66-38E7-4B5D-8EDA-8052C45F2CFC}" destId="{B250F12C-D053-4FF9-A61B-05539BA09CE3}" srcOrd="0" destOrd="0" presId="urn:microsoft.com/office/officeart/2005/8/layout/hProcess11"/>
    <dgm:cxn modelId="{C1906A6C-17D8-44F9-A59E-22DF5509AF0E}" type="presParOf" srcId="{D09E7C66-38E7-4B5D-8EDA-8052C45F2CFC}" destId="{5F60CB2F-8A0F-4F57-9D60-93C34D73C794}" srcOrd="1" destOrd="0" presId="urn:microsoft.com/office/officeart/2005/8/layout/hProcess11"/>
    <dgm:cxn modelId="{EF79201E-2EF8-4D33-9C4E-D54DFB927CB3}" type="presParOf" srcId="{D09E7C66-38E7-4B5D-8EDA-8052C45F2CFC}" destId="{229D792C-C42F-4574-BD6C-EBF1B24D4D41}" srcOrd="2" destOrd="0" presId="urn:microsoft.com/office/officeart/2005/8/layout/hProcess11"/>
    <dgm:cxn modelId="{98811EB3-315F-4ADF-8259-33A850B176CC}" type="presParOf" srcId="{A8F8AF8B-2C72-40C4-AFD3-01A34CFB4D18}" destId="{EE21CE37-4595-40F9-AFD8-C9D8B6F0A142}" srcOrd="3" destOrd="0" presId="urn:microsoft.com/office/officeart/2005/8/layout/hProcess11"/>
    <dgm:cxn modelId="{01E1C39C-A792-44B1-A04C-D576BC3B27CA}" type="presParOf" srcId="{A8F8AF8B-2C72-40C4-AFD3-01A34CFB4D18}" destId="{00A8895A-468A-4986-831B-9ADD5BA03E95}" srcOrd="4" destOrd="0" presId="urn:microsoft.com/office/officeart/2005/8/layout/hProcess11"/>
    <dgm:cxn modelId="{3B411B46-DC08-4A74-B840-1DA9E4A19F3F}" type="presParOf" srcId="{00A8895A-468A-4986-831B-9ADD5BA03E95}" destId="{280B3656-3AA7-4082-9EA8-64A8035B84A8}" srcOrd="0" destOrd="0" presId="urn:microsoft.com/office/officeart/2005/8/layout/hProcess11"/>
    <dgm:cxn modelId="{9BDC8623-78EA-478C-82C7-D14B6D3C529E}" type="presParOf" srcId="{00A8895A-468A-4986-831B-9ADD5BA03E95}" destId="{33543C31-1533-4D6C-9216-358D81117F07}" srcOrd="1" destOrd="0" presId="urn:microsoft.com/office/officeart/2005/8/layout/hProcess11"/>
    <dgm:cxn modelId="{CC694E44-F85A-41DC-8C9D-68EB90A236E1}" type="presParOf" srcId="{00A8895A-468A-4986-831B-9ADD5BA03E95}" destId="{C757E652-2D84-4BDC-95F0-844A0E21DA8D}" srcOrd="2" destOrd="0" presId="urn:microsoft.com/office/officeart/2005/8/layout/hProcess11"/>
    <dgm:cxn modelId="{CE8D0A88-03E5-4521-8336-8752672EEB5B}" type="presParOf" srcId="{A8F8AF8B-2C72-40C4-AFD3-01A34CFB4D18}" destId="{77671313-4C37-459B-B340-D916E592B58C}" srcOrd="5" destOrd="0" presId="urn:microsoft.com/office/officeart/2005/8/layout/hProcess11"/>
    <dgm:cxn modelId="{2511F039-87C7-4661-BDA8-7B64378F3F6C}" type="presParOf" srcId="{A8F8AF8B-2C72-40C4-AFD3-01A34CFB4D18}" destId="{0287F64C-8180-4167-8874-E99EF3592F36}" srcOrd="6" destOrd="0" presId="urn:microsoft.com/office/officeart/2005/8/layout/hProcess11"/>
    <dgm:cxn modelId="{6C46B5C4-815B-439B-A5AC-AEEC8F7C82FF}" type="presParOf" srcId="{0287F64C-8180-4167-8874-E99EF3592F36}" destId="{06BD9E0B-EAE6-4D09-947A-4212B0A469A3}" srcOrd="0" destOrd="0" presId="urn:microsoft.com/office/officeart/2005/8/layout/hProcess11"/>
    <dgm:cxn modelId="{4398F78B-D5E4-4BE3-AAC0-47D4C0BB4E88}" type="presParOf" srcId="{0287F64C-8180-4167-8874-E99EF3592F36}" destId="{BA01C9F7-43FB-4A76-BE2E-55B37A130376}" srcOrd="1" destOrd="0" presId="urn:microsoft.com/office/officeart/2005/8/layout/hProcess11"/>
    <dgm:cxn modelId="{E400BCDF-D277-434E-9B0E-C2500B5D4D19}" type="presParOf" srcId="{0287F64C-8180-4167-8874-E99EF3592F36}" destId="{4AA52D29-C143-4EEC-B8F3-FC3583864C7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9BFD4-730E-42D2-A5BF-6257B6C17859}">
      <dsp:nvSpPr>
        <dsp:cNvPr id="0" name=""/>
        <dsp:cNvSpPr/>
      </dsp:nvSpPr>
      <dsp:spPr>
        <a:xfrm>
          <a:off x="0" y="1395481"/>
          <a:ext cx="8966498" cy="1899272"/>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05DD71-C797-4E57-A420-9E4FB4361E49}">
      <dsp:nvSpPr>
        <dsp:cNvPr id="0" name=""/>
        <dsp:cNvSpPr/>
      </dsp:nvSpPr>
      <dsp:spPr>
        <a:xfrm>
          <a:off x="0" y="751394"/>
          <a:ext cx="1402508" cy="90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a:t>Completion of VISN specific  supply/demand assessments</a:t>
          </a:r>
        </a:p>
      </dsp:txBody>
      <dsp:txXfrm>
        <a:off x="0" y="751394"/>
        <a:ext cx="1402508" cy="904913"/>
      </dsp:txXfrm>
    </dsp:sp>
    <dsp:sp modelId="{8BF8F986-8704-45B1-A286-98FBF08A0C64}">
      <dsp:nvSpPr>
        <dsp:cNvPr id="0" name=""/>
        <dsp:cNvSpPr/>
      </dsp:nvSpPr>
      <dsp:spPr>
        <a:xfrm>
          <a:off x="442774" y="1895912"/>
          <a:ext cx="605504" cy="605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0F12C-D053-4FF9-A61B-05539BA09CE3}">
      <dsp:nvSpPr>
        <dsp:cNvPr id="0" name=""/>
        <dsp:cNvSpPr/>
      </dsp:nvSpPr>
      <dsp:spPr>
        <a:xfrm>
          <a:off x="1422577" y="585976"/>
          <a:ext cx="2224125" cy="997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RCTs fully implemented across all specialties</a:t>
          </a:r>
        </a:p>
        <a:p>
          <a:pPr marL="0" lvl="0" indent="0" algn="ctr" defTabSz="622300">
            <a:lnSpc>
              <a:spcPct val="90000"/>
            </a:lnSpc>
            <a:spcBef>
              <a:spcPct val="0"/>
            </a:spcBef>
            <a:spcAft>
              <a:spcPct val="35000"/>
            </a:spcAft>
            <a:buNone/>
          </a:pPr>
          <a:r>
            <a:rPr lang="en-US" sz="1400" kern="1200"/>
            <a:t>50% of consults through RCTs</a:t>
          </a:r>
        </a:p>
      </dsp:txBody>
      <dsp:txXfrm>
        <a:off x="1422577" y="585976"/>
        <a:ext cx="2224125" cy="997556"/>
      </dsp:txXfrm>
    </dsp:sp>
    <dsp:sp modelId="{5F60CB2F-8A0F-4F57-9D60-93C34D73C794}">
      <dsp:nvSpPr>
        <dsp:cNvPr id="0" name=""/>
        <dsp:cNvSpPr/>
      </dsp:nvSpPr>
      <dsp:spPr>
        <a:xfrm>
          <a:off x="2315856" y="1891782"/>
          <a:ext cx="605504" cy="605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B3656-3AA7-4082-9EA8-64A8035B84A8}">
      <dsp:nvSpPr>
        <dsp:cNvPr id="0" name=""/>
        <dsp:cNvSpPr/>
      </dsp:nvSpPr>
      <dsp:spPr>
        <a:xfrm>
          <a:off x="3821350" y="734821"/>
          <a:ext cx="1888620" cy="101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a:t>VISN-level partnerships fully implemented</a:t>
          </a:r>
        </a:p>
        <a:p>
          <a:pPr marL="0" lvl="0" indent="0" algn="ctr" defTabSz="622300">
            <a:lnSpc>
              <a:spcPct val="90000"/>
            </a:lnSpc>
            <a:spcBef>
              <a:spcPct val="0"/>
            </a:spcBef>
            <a:spcAft>
              <a:spcPct val="35000"/>
            </a:spcAft>
            <a:buNone/>
          </a:pPr>
          <a:r>
            <a:rPr lang="en-US" sz="1400" kern="1200"/>
            <a:t>75% of consults through RCTs</a:t>
          </a:r>
        </a:p>
      </dsp:txBody>
      <dsp:txXfrm>
        <a:off x="3821350" y="734821"/>
        <a:ext cx="1888620" cy="1011603"/>
      </dsp:txXfrm>
    </dsp:sp>
    <dsp:sp modelId="{33543C31-1533-4D6C-9216-358D81117F07}">
      <dsp:nvSpPr>
        <dsp:cNvPr id="0" name=""/>
        <dsp:cNvSpPr/>
      </dsp:nvSpPr>
      <dsp:spPr>
        <a:xfrm>
          <a:off x="4467066" y="1905019"/>
          <a:ext cx="605504" cy="605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D9E0B-EAE6-4D09-947A-4212B0A469A3}">
      <dsp:nvSpPr>
        <dsp:cNvPr id="0" name=""/>
        <dsp:cNvSpPr/>
      </dsp:nvSpPr>
      <dsp:spPr>
        <a:xfrm>
          <a:off x="5818978" y="644989"/>
          <a:ext cx="2404928" cy="1389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Scheduling Timeliness: VHA &lt;=3 days; CC &lt;=7 days</a:t>
          </a:r>
        </a:p>
        <a:p>
          <a:pPr marL="0" lvl="0" indent="0" algn="ctr" defTabSz="622300">
            <a:lnSpc>
              <a:spcPct val="90000"/>
            </a:lnSpc>
            <a:spcBef>
              <a:spcPct val="0"/>
            </a:spcBef>
            <a:spcAft>
              <a:spcPct val="35000"/>
            </a:spcAft>
            <a:buNone/>
          </a:pPr>
          <a:r>
            <a:rPr lang="en-US" sz="1400" kern="1200"/>
            <a:t>90% of consults through RCTs</a:t>
          </a:r>
        </a:p>
      </dsp:txBody>
      <dsp:txXfrm>
        <a:off x="5818978" y="644989"/>
        <a:ext cx="2404928" cy="1389486"/>
      </dsp:txXfrm>
    </dsp:sp>
    <dsp:sp modelId="{BA01C9F7-43FB-4A76-BE2E-55B37A130376}">
      <dsp:nvSpPr>
        <dsp:cNvPr id="0" name=""/>
        <dsp:cNvSpPr/>
      </dsp:nvSpPr>
      <dsp:spPr>
        <a:xfrm>
          <a:off x="6543472" y="1881919"/>
          <a:ext cx="605504" cy="60550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57160-6EAB-46E5-B28C-C2DE61612F3A}" type="datetimeFigureOut">
              <a:rPr lang="en-US" smtClean="0"/>
              <a:t>3/23/2021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0E091-A008-494C-AB99-FC790315D46D}" type="slidenum">
              <a:rPr lang="en-US" smtClean="0"/>
              <a:t>‹#›</a:t>
            </a:fld>
            <a:endParaRPr lang="en-US"/>
          </a:p>
        </p:txBody>
      </p:sp>
    </p:spTree>
    <p:extLst>
      <p:ext uri="{BB962C8B-B14F-4D97-AF65-F5344CB8AC3E}">
        <p14:creationId xmlns:p14="http://schemas.microsoft.com/office/powerpoint/2010/main" val="387465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0E091-A008-494C-AB99-FC790315D46D}" type="slidenum">
              <a:rPr lang="en-US" smtClean="0"/>
              <a:t>3</a:t>
            </a:fld>
            <a:endParaRPr lang="en-US"/>
          </a:p>
        </p:txBody>
      </p:sp>
    </p:spTree>
    <p:extLst>
      <p:ext uri="{BB962C8B-B14F-4D97-AF65-F5344CB8AC3E}">
        <p14:creationId xmlns:p14="http://schemas.microsoft.com/office/powerpoint/2010/main" val="212841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*Average Days from File Entry Date (FED) to 1st Scheduled by 1st Scheduled Month (Internal and 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(Kathy Benjamin is going to provide and example to illustrate what this means for audiences who aren’t well-versed in scheduling nomenclature.)</a:t>
            </a:r>
          </a:p>
          <a:p>
            <a:endParaRPr lang="en-US" dirty="0"/>
          </a:p>
        </p:txBody>
      </p:sp>
      <p:sp>
        <p:nvSpPr>
          <p:cNvPr id="4" name="Slide Number Placeholder 3"/>
          <p:cNvSpPr>
            <a:spLocks noGrp="1"/>
          </p:cNvSpPr>
          <p:nvPr>
            <p:ph type="sldNum" sz="quarter" idx="5"/>
          </p:nvPr>
        </p:nvSpPr>
        <p:spPr/>
        <p:txBody>
          <a:bodyPr/>
          <a:lstStyle/>
          <a:p>
            <a:fld id="{3F40E091-A008-494C-AB99-FC790315D46D}" type="slidenum">
              <a:rPr lang="en-US" smtClean="0"/>
              <a:t>4</a:t>
            </a:fld>
            <a:endParaRPr lang="en-US"/>
          </a:p>
        </p:txBody>
      </p:sp>
    </p:spTree>
    <p:extLst>
      <p:ext uri="{BB962C8B-B14F-4D97-AF65-F5344CB8AC3E}">
        <p14:creationId xmlns:p14="http://schemas.microsoft.com/office/powerpoint/2010/main" val="311029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0F52D-116E-46C9-A6F6-BC0788BC8D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0E091-A008-494C-AB99-FC790315D46D}" type="slidenum">
              <a:rPr lang="en-US" smtClean="0"/>
              <a:t>17</a:t>
            </a:fld>
            <a:endParaRPr lang="en-US"/>
          </a:p>
        </p:txBody>
      </p:sp>
    </p:spTree>
    <p:extLst>
      <p:ext uri="{BB962C8B-B14F-4D97-AF65-F5344CB8AC3E}">
        <p14:creationId xmlns:p14="http://schemas.microsoft.com/office/powerpoint/2010/main" val="364914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spcBef>
                <a:spcPts val="0"/>
              </a:spcBef>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l">
              <a:spcBef>
                <a:spcPts val="0"/>
              </a:spcBef>
            </a:pPr>
            <a:r>
              <a:rPr lang="en-US" sz="2100">
                <a:latin typeface="Arial" panose="020B0604020202020204" pitchFamily="34" charset="0"/>
                <a:cs typeface="Arial" panose="020B0604020202020204" pitchFamily="34" charset="0"/>
              </a:rPr>
              <a:t>Presentation for:</a:t>
            </a:r>
          </a:p>
          <a:p>
            <a:pPr algn="l">
              <a:spcBef>
                <a:spcPts val="0"/>
              </a:spcBef>
            </a:pPr>
            <a:r>
              <a:rPr lang="en-US" sz="2100">
                <a:latin typeface="Arial" panose="020B0604020202020204" pitchFamily="34" charset="0"/>
                <a:cs typeface="Arial" panose="020B0604020202020204" pitchFamily="34" charset="0"/>
              </a:rPr>
              <a:t>Presented by:</a:t>
            </a:r>
          </a:p>
          <a:p>
            <a:pPr algn="l">
              <a:spcBef>
                <a:spcPts val="0"/>
              </a:spcBef>
            </a:pPr>
            <a:r>
              <a:rPr lang="en-US" sz="21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6937830" y="6400231"/>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a:solidFill>
                <a:prstClr val="white"/>
              </a:solidFill>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2400" dirty="0"/>
              <a:t>VETERANS HEALTH ADMINISTRATION</a:t>
            </a:r>
          </a:p>
        </p:txBody>
      </p:sp>
      <p:sp>
        <p:nvSpPr>
          <p:cNvPr id="9" name="Footer Placeholder 8"/>
          <p:cNvSpPr>
            <a:spLocks noGrp="1"/>
          </p:cNvSpPr>
          <p:nvPr>
            <p:ph type="ftr" sz="quarter" idx="10"/>
          </p:nvPr>
        </p:nvSpPr>
        <p:spPr/>
        <p:txBody>
          <a:bodyPr/>
          <a:lstStyle/>
          <a:p>
            <a:r>
              <a:rPr lang="it-IT"/>
              <a:t>Draft - Pre-Decisional Deliberative Document </a:t>
            </a:r>
          </a:p>
          <a:p>
            <a:r>
              <a:rPr lang="it-IT"/>
              <a:t>Internal VA Use Only</a:t>
            </a:r>
          </a:p>
        </p:txBody>
      </p:sp>
      <p:sp>
        <p:nvSpPr>
          <p:cNvPr id="10" name="Slide Number Placeholder 9"/>
          <p:cNvSpPr>
            <a:spLocks noGrp="1"/>
          </p:cNvSpPr>
          <p:nvPr>
            <p:ph type="sldNum" sz="quarter" idx="11"/>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352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5"/>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5849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endParaRPr lang="en-US">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r>
              <a:rPr lang="it-IT">
                <a:solidFill>
                  <a:srgbClr val="000000"/>
                </a:solidFill>
              </a:rPr>
              <a:t>Draft - Pre-Decisional Deliberative Document  Internal VA Use Only</a:t>
            </a:r>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62887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endParaRPr lang="en-US">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r>
              <a:rPr lang="it-IT">
                <a:solidFill>
                  <a:srgbClr val="000000"/>
                </a:solidFill>
              </a:rPr>
              <a:t>Draft - Pre-Decisional Deliberative Document  Internal VA Use Only</a:t>
            </a:r>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851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457200" y="1265239"/>
            <a:ext cx="82296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8420100" y="5762513"/>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96686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a:solidFill>
                <a:prstClr val="white"/>
              </a:solidFill>
            </a:endParaRPr>
          </a:p>
        </p:txBody>
      </p:sp>
    </p:spTree>
    <p:extLst>
      <p:ext uri="{BB962C8B-B14F-4D97-AF65-F5344CB8AC3E}">
        <p14:creationId xmlns:p14="http://schemas.microsoft.com/office/powerpoint/2010/main" val="557117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85151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40367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5037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5"/>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757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342900"/>
            <a:endParaRPr lang="en-US">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342900"/>
            <a:r>
              <a:rPr lang="en-US">
                <a:solidFill>
                  <a:srgbClr val="000000"/>
                </a:solidFill>
              </a:rPr>
              <a:t>Working Draft, Pre-Decisional, Deliberative Documet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306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838201"/>
            <a:ext cx="82296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2593192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342900"/>
            <a:endParaRPr lang="en-US">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342900"/>
            <a:r>
              <a:rPr lang="en-US">
                <a:solidFill>
                  <a:srgbClr val="000000"/>
                </a:solidFill>
              </a:rPr>
              <a:t>Working Draft, Pre-Decisional, Deliberative Documet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92428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spcBef>
                <a:spcPts val="0"/>
              </a:spcBef>
              <a:buNone/>
              <a:defRPr sz="1575">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pPr algn="l">
              <a:spcBef>
                <a:spcPts val="0"/>
              </a:spcBef>
            </a:pPr>
            <a:r>
              <a:rPr lang="en-US" sz="1575">
                <a:latin typeface="Arial" panose="020B0604020202020204" pitchFamily="34" charset="0"/>
                <a:cs typeface="Arial" panose="020B0604020202020204" pitchFamily="34" charset="0"/>
              </a:rPr>
              <a:t>Presentation for:</a:t>
            </a:r>
          </a:p>
          <a:p>
            <a:pPr algn="l">
              <a:spcBef>
                <a:spcPts val="0"/>
              </a:spcBef>
            </a:pPr>
            <a:r>
              <a:rPr lang="en-US" sz="1575">
                <a:latin typeface="Arial" panose="020B0604020202020204" pitchFamily="34" charset="0"/>
                <a:cs typeface="Arial" panose="020B0604020202020204" pitchFamily="34" charset="0"/>
              </a:rPr>
              <a:t>Presented by:</a:t>
            </a:r>
          </a:p>
          <a:p>
            <a:pPr algn="l">
              <a:spcBef>
                <a:spcPts val="0"/>
              </a:spcBef>
            </a:pPr>
            <a:r>
              <a:rPr lang="en-US" sz="1575">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6937830" y="6400233"/>
            <a:ext cx="21336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1800" dirty="0"/>
              <a:t>VETERANS HEALTH ADMINISTRATION</a:t>
            </a:r>
          </a:p>
        </p:txBody>
      </p:sp>
      <p:sp>
        <p:nvSpPr>
          <p:cNvPr id="9" name="Footer Placeholder 8"/>
          <p:cNvSpPr>
            <a:spLocks noGrp="1"/>
          </p:cNvSpPr>
          <p:nvPr>
            <p:ph type="ftr" sz="quarter" idx="10"/>
          </p:nvPr>
        </p:nvSpPr>
        <p:spPr/>
        <p:txBody>
          <a:bodyPr/>
          <a:lstStyle/>
          <a:p>
            <a:r>
              <a:rPr lang="it-IT"/>
              <a:t>Draft - Pre-Decisional Deliberative Document </a:t>
            </a:r>
          </a:p>
          <a:p>
            <a:r>
              <a:rPr lang="it-IT"/>
              <a:t>Internal VA Use Only</a:t>
            </a:r>
          </a:p>
        </p:txBody>
      </p:sp>
      <p:sp>
        <p:nvSpPr>
          <p:cNvPr id="10" name="Slide Number Placeholder 9"/>
          <p:cNvSpPr>
            <a:spLocks noGrp="1"/>
          </p:cNvSpPr>
          <p:nvPr>
            <p:ph type="sldNum" sz="quarter" idx="11"/>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3223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normAutofit/>
          </a:bodyPr>
          <a:lstStyle>
            <a:lvl1pPr>
              <a:defRPr sz="135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838201"/>
            <a:ext cx="82296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249374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135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149328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3628346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8211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4E5FD8-B71B-452A-936A-2690B8F6F124}"/>
              </a:ext>
            </a:extLst>
          </p:cNvPr>
          <p:cNvSpPr>
            <a:spLocks noGrp="1"/>
          </p:cNvSpPr>
          <p:nvPr>
            <p:ph type="ctrTitle"/>
          </p:nvPr>
        </p:nvSpPr>
        <p:spPr>
          <a:xfrm>
            <a:off x="685800" y="2054225"/>
            <a:ext cx="7772400" cy="1470025"/>
          </a:xfrm>
        </p:spPr>
        <p:txBody>
          <a:bodyPr/>
          <a:lstStyle>
            <a:lvl1pPr algn="ctr">
              <a:defRPr sz="3600">
                <a:solidFill>
                  <a:schemeClr val="tx1"/>
                </a:solidFill>
                <a:latin typeface="Calibri Light (Headings)"/>
                <a:cs typeface="Calibri" panose="020F050202020403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4A9B360C-1FE9-491C-AC66-FA34A808A4C6}"/>
              </a:ext>
            </a:extLst>
          </p:cNvPr>
          <p:cNvSpPr>
            <a:spLocks noGrp="1"/>
          </p:cNvSpPr>
          <p:nvPr>
            <p:ph type="subTitle" idx="1"/>
          </p:nvPr>
        </p:nvSpPr>
        <p:spPr>
          <a:xfrm>
            <a:off x="1371600" y="38100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Slide Number Placeholder 3">
            <a:extLst>
              <a:ext uri="{FF2B5EF4-FFF2-40B4-BE49-F238E27FC236}">
                <a16:creationId xmlns:a16="http://schemas.microsoft.com/office/drawing/2014/main" id="{EE68706C-4B4D-4E31-BF75-1E7F4D4F9184}"/>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987640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7CD0D-9D24-4E17-9281-0BBAEBEB0C35}"/>
              </a:ext>
            </a:extLst>
          </p:cNvPr>
          <p:cNvSpPr>
            <a:spLocks noGrp="1"/>
          </p:cNvSpPr>
          <p:nvPr>
            <p:ph type="title"/>
          </p:nvPr>
        </p:nvSpPr>
        <p:spPr>
          <a:xfrm>
            <a:off x="457200" y="685800"/>
            <a:ext cx="8229600" cy="609600"/>
          </a:xfrm>
        </p:spPr>
        <p:txBody>
          <a:bodyPr anchor="ctr">
            <a:normAutofit/>
          </a:bodyPr>
          <a:lstStyle>
            <a:lvl1pPr algn="ctr">
              <a:lnSpc>
                <a:spcPct val="100000"/>
              </a:lnSpc>
              <a:defRPr sz="3600">
                <a:solidFill>
                  <a:schemeClr val="tx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FA0B8C5-B07C-46B2-A194-575A20C3A248}"/>
              </a:ext>
            </a:extLst>
          </p:cNvPr>
          <p:cNvSpPr>
            <a:spLocks noGrp="1"/>
          </p:cNvSpPr>
          <p:nvPr>
            <p:ph sz="half" idx="1"/>
          </p:nvPr>
        </p:nvSpPr>
        <p:spPr>
          <a:xfrm>
            <a:off x="457200" y="1417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4308AFC-87C4-4334-9E08-7DEAE8E42BD1}"/>
              </a:ext>
            </a:extLst>
          </p:cNvPr>
          <p:cNvSpPr>
            <a:spLocks noGrp="1"/>
          </p:cNvSpPr>
          <p:nvPr>
            <p:ph sz="half" idx="2"/>
          </p:nvPr>
        </p:nvSpPr>
        <p:spPr>
          <a:xfrm>
            <a:off x="4648200" y="1417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FC86AF11-9946-4525-8A0C-602E2088A1F4}"/>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952453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8B90B0-575F-47AD-B46D-111D89FE70F1}"/>
              </a:ext>
            </a:extLst>
          </p:cNvPr>
          <p:cNvSpPr>
            <a:spLocks noGrp="1"/>
          </p:cNvSpPr>
          <p:nvPr>
            <p:ph type="title"/>
          </p:nvPr>
        </p:nvSpPr>
        <p:spPr>
          <a:xfrm>
            <a:off x="457200" y="670719"/>
            <a:ext cx="8229600" cy="823119"/>
          </a:xfrm>
        </p:spPr>
        <p:txBody>
          <a:bodyPr/>
          <a:lstStyle>
            <a:lvl1pPr algn="ctr">
              <a:defRPr>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A9805BF6-A82B-48DB-BA27-A65866F7AB37}"/>
              </a:ext>
            </a:extLst>
          </p:cNvPr>
          <p:cNvSpPr>
            <a:spLocks noGrp="1"/>
          </p:cNvSpPr>
          <p:nvPr>
            <p:ph type="body" idx="1"/>
          </p:nvPr>
        </p:nvSpPr>
        <p:spPr>
          <a:xfrm>
            <a:off x="457200" y="1493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B958CFB5-9C9E-4603-BCE3-4E08E1683E61}"/>
              </a:ext>
            </a:extLst>
          </p:cNvPr>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2173B90-24B7-4B96-B283-20472BB320C7}"/>
              </a:ext>
            </a:extLst>
          </p:cNvPr>
          <p:cNvSpPr>
            <a:spLocks noGrp="1"/>
          </p:cNvSpPr>
          <p:nvPr>
            <p:ph type="body" sz="quarter" idx="3"/>
          </p:nvPr>
        </p:nvSpPr>
        <p:spPr>
          <a:xfrm>
            <a:off x="4645025" y="1493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F1D4FD36-5480-4B06-8B6D-A45481E7D6B8}"/>
              </a:ext>
            </a:extLst>
          </p:cNvPr>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a:extLst>
              <a:ext uri="{FF2B5EF4-FFF2-40B4-BE49-F238E27FC236}">
                <a16:creationId xmlns:a16="http://schemas.microsoft.com/office/drawing/2014/main" id="{FB6AC470-2631-45C2-B09D-E2D46B3F8186}"/>
              </a:ext>
            </a:extLst>
          </p:cNvPr>
          <p:cNvSpPr>
            <a:spLocks noGrp="1"/>
          </p:cNvSpPr>
          <p:nvPr>
            <p:ph type="sldNum" sz="quarter" idx="10"/>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267326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457200" y="685800"/>
            <a:ext cx="8229600" cy="731838"/>
          </a:xfrm>
        </p:spPr>
        <p:txBody>
          <a:bodyPr/>
          <a:lstStyle>
            <a:lvl1pPr algn="ctr">
              <a:defRPr>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81216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18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13945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E26A74-C4E1-4EDB-B760-273420CBB85D}"/>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194829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EC784B-6DFD-4590-9012-42C4CEF677E9}"/>
              </a:ext>
            </a:extLst>
          </p:cNvPr>
          <p:cNvSpPr>
            <a:spLocks noGrp="1"/>
          </p:cNvSpPr>
          <p:nvPr>
            <p:ph type="title"/>
          </p:nvPr>
        </p:nvSpPr>
        <p:spPr>
          <a:xfrm>
            <a:off x="457200" y="762000"/>
            <a:ext cx="3008313" cy="1162050"/>
          </a:xfrm>
        </p:spPr>
        <p:txBody>
          <a:bodyPr anchor="b"/>
          <a:lstStyle>
            <a:lvl1pPr algn="l">
              <a:defRPr sz="2000" b="1">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6D8870B-6B4E-4085-8958-BDADF1DFC44A}"/>
              </a:ext>
            </a:extLst>
          </p:cNvPr>
          <p:cNvSpPr>
            <a:spLocks noGrp="1"/>
          </p:cNvSpPr>
          <p:nvPr>
            <p:ph idx="1"/>
          </p:nvPr>
        </p:nvSpPr>
        <p:spPr>
          <a:xfrm>
            <a:off x="3575050" y="762001"/>
            <a:ext cx="5111750" cy="5213350"/>
          </a:xfrm>
        </p:spPr>
        <p:txBody>
          <a:bodyPr/>
          <a:lstStyle>
            <a:lvl1pPr>
              <a:defRPr sz="28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7BFDD5AC-BF31-48C9-A7B0-D63A76D9A52A}"/>
              </a:ext>
            </a:extLst>
          </p:cNvPr>
          <p:cNvSpPr>
            <a:spLocks noGrp="1"/>
          </p:cNvSpPr>
          <p:nvPr>
            <p:ph type="body" sz="half" idx="2"/>
          </p:nvPr>
        </p:nvSpPr>
        <p:spPr>
          <a:xfrm>
            <a:off x="457200" y="1924050"/>
            <a:ext cx="3008313" cy="4051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86966218-1EE7-4C20-870A-99D457537496}"/>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35264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9E5AF-F234-470C-9DE8-4280D66A20D7}"/>
              </a:ext>
            </a:extLst>
          </p:cNvPr>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8676F200-A676-4F3E-9345-E4C854A68780}"/>
              </a:ext>
            </a:extLst>
          </p:cNvPr>
          <p:cNvSpPr>
            <a:spLocks noGrp="1"/>
          </p:cNvSpPr>
          <p:nvPr>
            <p:ph type="pic" idx="1"/>
          </p:nvPr>
        </p:nvSpPr>
        <p:spPr>
          <a:xfrm>
            <a:off x="1792288" y="685800"/>
            <a:ext cx="5486400" cy="4041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a:extLst>
              <a:ext uri="{FF2B5EF4-FFF2-40B4-BE49-F238E27FC236}">
                <a16:creationId xmlns:a16="http://schemas.microsoft.com/office/drawing/2014/main" id="{D8CC0A70-9D39-4CEC-B24F-2378B24F911B}"/>
              </a:ext>
            </a:extLst>
          </p:cNvPr>
          <p:cNvSpPr>
            <a:spLocks noGrp="1"/>
          </p:cNvSpPr>
          <p:nvPr>
            <p:ph type="body" sz="half" idx="2"/>
          </p:nvPr>
        </p:nvSpPr>
        <p:spPr>
          <a:xfrm>
            <a:off x="1792288" y="5367338"/>
            <a:ext cx="54864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a:extLst>
              <a:ext uri="{FF2B5EF4-FFF2-40B4-BE49-F238E27FC236}">
                <a16:creationId xmlns:a16="http://schemas.microsoft.com/office/drawing/2014/main" id="{DF703FA3-31B8-4523-AA99-0068D8107B59}"/>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651300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6F48B1-7BC3-4A7B-9F48-793D8612DDE5}"/>
              </a:ext>
            </a:extLst>
          </p:cNvPr>
          <p:cNvSpPr>
            <a:spLocks noGrp="1"/>
          </p:cNvSpPr>
          <p:nvPr>
            <p:ph idx="1"/>
          </p:nvPr>
        </p:nvSpPr>
        <p:spPr>
          <a:xfrm>
            <a:off x="228600" y="838202"/>
            <a:ext cx="8610600" cy="502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5A9B036-5FE2-4A79-9C97-083A0963761B}"/>
              </a:ext>
            </a:extLst>
          </p:cNvPr>
          <p:cNvSpPr>
            <a:spLocks noGrp="1"/>
          </p:cNvSpPr>
          <p:nvPr>
            <p:ph type="sldNum" sz="quarter" idx="4"/>
          </p:nvPr>
        </p:nvSpPr>
        <p:spPr>
          <a:xfrm>
            <a:off x="8572500" y="5762512"/>
            <a:ext cx="371475"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254145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190500" y="3886200"/>
            <a:ext cx="8229600" cy="731838"/>
          </a:xfrm>
        </p:spPr>
        <p:txBody>
          <a:bodyPr/>
          <a:lstStyle>
            <a:lvl1pPr algn="l">
              <a:defRPr b="1">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3"/>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598669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457200" y="1265237"/>
            <a:ext cx="82296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4242858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17B43-F555-4971-9FAD-475D69F19ADA}"/>
              </a:ext>
            </a:extLst>
          </p:cNvPr>
          <p:cNvSpPr>
            <a:spLocks noGrp="1"/>
          </p:cNvSpPr>
          <p:nvPr>
            <p:ph type="body" idx="10" hasCustomPrompt="1"/>
          </p:nvPr>
        </p:nvSpPr>
        <p:spPr>
          <a:xfrm>
            <a:off x="722313" y="4138613"/>
            <a:ext cx="7772400" cy="1500187"/>
          </a:xfrm>
        </p:spPr>
        <p:txBody>
          <a:bodyPr anchor="t">
            <a:normAutofit/>
          </a:bodyPr>
          <a:lstStyle>
            <a:lvl1pPr marL="0" indent="0">
              <a:buNone/>
              <a:defRPr sz="3600">
                <a:solidFill>
                  <a:schemeClr val="tx1"/>
                </a:solidFill>
                <a:latin typeface="Calibri (Heading)"/>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TITLE STYLE</a:t>
            </a:r>
          </a:p>
        </p:txBody>
      </p:sp>
      <p:sp>
        <p:nvSpPr>
          <p:cNvPr id="7" name="Text Placeholder 2">
            <a:extLst>
              <a:ext uri="{FF2B5EF4-FFF2-40B4-BE49-F238E27FC236}">
                <a16:creationId xmlns:a16="http://schemas.microsoft.com/office/drawing/2014/main" id="{58326922-220E-4EC3-89F8-782782BCB2C0}"/>
              </a:ext>
            </a:extLst>
          </p:cNvPr>
          <p:cNvSpPr>
            <a:spLocks noGrp="1"/>
          </p:cNvSpPr>
          <p:nvPr>
            <p:ph type="body" idx="1"/>
          </p:nvPr>
        </p:nvSpPr>
        <p:spPr>
          <a:xfrm>
            <a:off x="722313" y="2590800"/>
            <a:ext cx="7772400" cy="1500187"/>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3">
            <a:extLst>
              <a:ext uri="{FF2B5EF4-FFF2-40B4-BE49-F238E27FC236}">
                <a16:creationId xmlns:a16="http://schemas.microsoft.com/office/drawing/2014/main" id="{2F4E8164-C12D-4F26-8768-6FDEDAA62B51}"/>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4203495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99E34-0D69-45A3-B452-9043EC092DBC}"/>
              </a:ext>
            </a:extLst>
          </p:cNvPr>
          <p:cNvSpPr>
            <a:spLocks noGrp="1"/>
          </p:cNvSpPr>
          <p:nvPr>
            <p:ph type="title"/>
          </p:nvPr>
        </p:nvSpPr>
        <p:spPr/>
        <p:txBody>
          <a:bodyPr/>
          <a:lstStyle/>
          <a:p>
            <a:r>
              <a:rPr lang="en-US"/>
              <a:t>Click to edit Master title style</a:t>
            </a:r>
          </a:p>
        </p:txBody>
      </p:sp>
      <p:sp>
        <p:nvSpPr>
          <p:cNvPr id="4" name="Content Placeholder 6">
            <a:extLst>
              <a:ext uri="{FF2B5EF4-FFF2-40B4-BE49-F238E27FC236}">
                <a16:creationId xmlns:a16="http://schemas.microsoft.com/office/drawing/2014/main" id="{D19D2D2C-5BD1-411D-BB57-FB2A522E6D2D}"/>
              </a:ext>
            </a:extLst>
          </p:cNvPr>
          <p:cNvSpPr>
            <a:spLocks noGrp="1"/>
          </p:cNvSpPr>
          <p:nvPr>
            <p:ph idx="1" hasCustomPrompt="1"/>
          </p:nvPr>
        </p:nvSpPr>
        <p:spPr>
          <a:xfrm>
            <a:off x="228600" y="838200"/>
            <a:ext cx="8610600" cy="5029199"/>
          </a:xfrm>
        </p:spPr>
        <p:txBody>
          <a:bodyPr/>
          <a:lstStyle>
            <a:lvl1pPr>
              <a:defRPr/>
            </a:lvl1pPr>
          </a:lstStyle>
          <a:p>
            <a:r>
              <a:rPr lang="en-US"/>
              <a:t>Click to add text</a:t>
            </a:r>
          </a:p>
        </p:txBody>
      </p:sp>
      <p:sp>
        <p:nvSpPr>
          <p:cNvPr id="3" name="Slide Number Placeholder 2">
            <a:extLst>
              <a:ext uri="{FF2B5EF4-FFF2-40B4-BE49-F238E27FC236}">
                <a16:creationId xmlns:a16="http://schemas.microsoft.com/office/drawing/2014/main" id="{97C684A9-6552-4BE4-A4D4-6F71B9142067}"/>
              </a:ext>
            </a:extLst>
          </p:cNvPr>
          <p:cNvSpPr>
            <a:spLocks noGrp="1"/>
          </p:cNvSpPr>
          <p:nvPr>
            <p:ph type="sldNum" sz="quarter" idx="10"/>
          </p:nvPr>
        </p:nvSpPr>
        <p:spPr/>
        <p:txBody>
          <a:bodyPr/>
          <a:lstStyle/>
          <a:p>
            <a:fld id="{9B8B01BA-673E-4211-9E64-C22898E6AF66}" type="slidenum">
              <a:rPr lang="en-US" smtClean="0"/>
              <a:pPr/>
              <a:t>‹#›</a:t>
            </a:fld>
            <a:endParaRPr lang="en-US"/>
          </a:p>
        </p:txBody>
      </p:sp>
    </p:spTree>
    <p:extLst>
      <p:ext uri="{BB962C8B-B14F-4D97-AF65-F5344CB8AC3E}">
        <p14:creationId xmlns:p14="http://schemas.microsoft.com/office/powerpoint/2010/main" val="3818000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8" name="Text Placeholder 2"/>
          <p:cNvSpPr>
            <a:spLocks noGrp="1"/>
          </p:cNvSpPr>
          <p:nvPr>
            <p:ph idx="1"/>
          </p:nvPr>
        </p:nvSpPr>
        <p:spPr>
          <a:xfrm>
            <a:off x="457200" y="990600"/>
            <a:ext cx="51816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6" name="Picture 2" descr="Q:\10P1R\10P1R\DC Group\Communications\Visual Identity\Logo\Logotype\JPG\VHA_ORH_SidebySide_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4517409"/>
            <a:ext cx="3194304" cy="150635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9"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2651507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A 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8"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idx="1"/>
          </p:nvPr>
        </p:nvSpPr>
        <p:spPr>
          <a:xfrm>
            <a:off x="457200" y="990600"/>
            <a:ext cx="82296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426954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139490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ic P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6"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7"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869019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ussion Topics with Citatio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6" name="Text Placeholder 2"/>
          <p:cNvSpPr>
            <a:spLocks noGrp="1"/>
          </p:cNvSpPr>
          <p:nvPr>
            <p:ph idx="1"/>
          </p:nvPr>
        </p:nvSpPr>
        <p:spPr>
          <a:xfrm>
            <a:off x="457200" y="990601"/>
            <a:ext cx="8229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6172200" y="57150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3"/>
          <p:cNvSpPr>
            <a:spLocks noGrp="1"/>
          </p:cNvSpPr>
          <p:nvPr>
            <p:ph type="title"/>
          </p:nvPr>
        </p:nvSpPr>
        <p:spPr>
          <a:xfrm>
            <a:off x="472554" y="0"/>
            <a:ext cx="82296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5" name="Text Placeholder 4"/>
          <p:cNvSpPr>
            <a:spLocks noGrp="1"/>
          </p:cNvSpPr>
          <p:nvPr>
            <p:ph type="body" sz="quarter" idx="12" hasCustomPrompt="1"/>
          </p:nvPr>
        </p:nvSpPr>
        <p:spPr>
          <a:xfrm>
            <a:off x="5122863" y="5715000"/>
            <a:ext cx="3962400" cy="266700"/>
          </a:xfrm>
        </p:spPr>
        <p:txBody>
          <a:bodyPr>
            <a:normAutofit/>
          </a:bodyPr>
          <a:lstStyle>
            <a:lvl1pPr marL="0" indent="0" algn="r">
              <a:buNone/>
              <a:defRPr sz="1000" baseline="0"/>
            </a:lvl1pPr>
          </a:lstStyle>
          <a:p>
            <a:pPr lvl="0"/>
            <a:r>
              <a:rPr lang="en-US"/>
              <a:t>Citation Example</a:t>
            </a:r>
          </a:p>
        </p:txBody>
      </p:sp>
      <p:sp>
        <p:nvSpPr>
          <p:cNvPr id="10"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2032166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cussion Topics with NO Citatio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7" name="Text Placeholder 2"/>
          <p:cNvSpPr>
            <a:spLocks noGrp="1"/>
          </p:cNvSpPr>
          <p:nvPr>
            <p:ph idx="1"/>
          </p:nvPr>
        </p:nvSpPr>
        <p:spPr>
          <a:xfrm>
            <a:off x="457200" y="990600"/>
            <a:ext cx="82296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8"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3717788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31" y="1009312"/>
            <a:ext cx="7973538" cy="4839376"/>
          </a:xfrm>
          <a:prstGeom prst="rect">
            <a:avLst/>
          </a:prstGeom>
        </p:spPr>
      </p:pic>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6"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8"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4057877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6" name="Content Placeholder 6"/>
          <p:cNvSpPr>
            <a:spLocks noGrp="1"/>
          </p:cNvSpPr>
          <p:nvPr>
            <p:ph sz="quarter" idx="12" hasCustomPrompt="1"/>
          </p:nvPr>
        </p:nvSpPr>
        <p:spPr>
          <a:xfrm>
            <a:off x="609600" y="990600"/>
            <a:ext cx="7848600" cy="49530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2286000"/>
            <a:ext cx="15811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9"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2375876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5" name="Content Placeholder 2"/>
          <p:cNvSpPr>
            <a:spLocks noGrp="1"/>
          </p:cNvSpPr>
          <p:nvPr>
            <p:ph sz="half" idx="1" hasCustomPrompt="1"/>
          </p:nvPr>
        </p:nvSpPr>
        <p:spPr>
          <a:xfrm>
            <a:off x="628650" y="1066801"/>
            <a:ext cx="3867150" cy="4953000"/>
          </a:xfrm>
        </p:spPr>
        <p:txBody>
          <a:bodyPr/>
          <a:lstStyle>
            <a:lvl1pPr>
              <a:defRPr baseline="0"/>
            </a:lvl1pPr>
          </a:lstStyle>
          <a:p>
            <a:pPr lvl="0"/>
            <a:r>
              <a:rPr lang="en-US"/>
              <a:t>Click to edit master text styles</a:t>
            </a:r>
          </a:p>
          <a:p>
            <a:pPr lvl="1"/>
            <a:r>
              <a:rPr lang="en-US"/>
              <a:t>Second level</a:t>
            </a:r>
          </a:p>
          <a:p>
            <a:pPr lvl="2"/>
            <a:r>
              <a:rPr lang="en-US"/>
              <a:t>Third level</a:t>
            </a:r>
          </a:p>
          <a:p>
            <a:endParaRPr lang="en-US"/>
          </a:p>
        </p:txBody>
      </p:sp>
      <p:sp>
        <p:nvSpPr>
          <p:cNvPr id="6" name="Content Placeholder 2"/>
          <p:cNvSpPr>
            <a:spLocks noGrp="1"/>
          </p:cNvSpPr>
          <p:nvPr>
            <p:ph sz="half" idx="12" hasCustomPrompt="1"/>
          </p:nvPr>
        </p:nvSpPr>
        <p:spPr>
          <a:xfrm>
            <a:off x="4800600" y="1066800"/>
            <a:ext cx="3867150" cy="4953000"/>
          </a:xfrm>
        </p:spPr>
        <p:txBody>
          <a:bodyPr/>
          <a:lstStyle>
            <a:lvl1pPr>
              <a:defRPr/>
            </a:lvl1pPr>
          </a:lstStyle>
          <a:p>
            <a:pPr lvl="0"/>
            <a:r>
              <a:rPr lang="en-US"/>
              <a:t>Click to edit master text styles</a:t>
            </a:r>
          </a:p>
          <a:p>
            <a:pPr lvl="1"/>
            <a:r>
              <a:rPr lang="en-US"/>
              <a:t>Second level</a:t>
            </a:r>
          </a:p>
          <a:p>
            <a:pPr lvl="2"/>
            <a:r>
              <a:rPr lang="en-US"/>
              <a:t>Third level</a:t>
            </a:r>
          </a:p>
          <a:p>
            <a:endParaRPr lang="en-US"/>
          </a:p>
        </p:txBody>
      </p:sp>
      <p:sp>
        <p:nvSpPr>
          <p:cNvPr id="9"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8"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1030137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A79CEB4-1155-45D1-95BA-C4E533986E41}" type="slidenum">
              <a:rPr lang="en-US" smtClean="0"/>
              <a:pPr/>
              <a:t>‹#›</a:t>
            </a:fld>
            <a:endParaRPr lang="en-US"/>
          </a:p>
        </p:txBody>
      </p:sp>
      <p:sp>
        <p:nvSpPr>
          <p:cNvPr id="5" name="Content Placeholder 2"/>
          <p:cNvSpPr>
            <a:spLocks noGrp="1"/>
          </p:cNvSpPr>
          <p:nvPr>
            <p:ph idx="1" hasCustomPrompt="1"/>
          </p:nvPr>
        </p:nvSpPr>
        <p:spPr>
          <a:xfrm>
            <a:off x="3887788" y="914400"/>
            <a:ext cx="4629150" cy="4946650"/>
          </a:xfrm>
        </p:spPr>
        <p:txBody>
          <a:bodyPr/>
          <a:lstStyle>
            <a:lvl1pPr>
              <a:defRPr/>
            </a:lvl1pPr>
          </a:lstStyle>
          <a:p>
            <a:pPr lvl="0"/>
            <a:r>
              <a:rPr lang="en-US"/>
              <a:t>Click to edit master text styles</a:t>
            </a:r>
          </a:p>
          <a:p>
            <a:pPr lvl="1"/>
            <a:r>
              <a:rPr lang="en-US"/>
              <a:t>Second level</a:t>
            </a:r>
          </a:p>
          <a:p>
            <a:pPr lvl="2"/>
            <a:r>
              <a:rPr lang="en-US"/>
              <a:t>Third level</a:t>
            </a:r>
          </a:p>
          <a:p>
            <a:endParaRPr lang="en-US"/>
          </a:p>
        </p:txBody>
      </p:sp>
      <p:sp>
        <p:nvSpPr>
          <p:cNvPr id="6" name="Text Placeholder 3"/>
          <p:cNvSpPr>
            <a:spLocks noGrp="1"/>
          </p:cNvSpPr>
          <p:nvPr>
            <p:ph type="body" sz="half" idx="2" hasCustomPrompt="1"/>
          </p:nvPr>
        </p:nvSpPr>
        <p:spPr>
          <a:xfrm>
            <a:off x="630238" y="913122"/>
            <a:ext cx="2949575" cy="4955866"/>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7" name="Title Placeholder 3"/>
          <p:cNvSpPr>
            <a:spLocks noGrp="1"/>
          </p:cNvSpPr>
          <p:nvPr>
            <p:ph type="title"/>
          </p:nvPr>
        </p:nvSpPr>
        <p:spPr>
          <a:xfrm>
            <a:off x="457200" y="0"/>
            <a:ext cx="8458200" cy="832513"/>
          </a:xfrm>
          <a:prstGeom prst="rect">
            <a:avLst/>
          </a:prstGeom>
          <a:ln>
            <a:noFill/>
          </a:ln>
        </p:spPr>
        <p:txBody>
          <a:bodyPr vert="horz" lIns="91440" tIns="45720" rIns="91440" bIns="45720" rtlCol="0" anchor="ctr">
            <a:normAutofit/>
          </a:bodyPr>
          <a:lstStyle/>
          <a:p>
            <a:r>
              <a:rPr lang="en-US"/>
              <a:t>Click to edit Master title style</a:t>
            </a:r>
          </a:p>
        </p:txBody>
      </p:sp>
      <p:sp>
        <p:nvSpPr>
          <p:cNvPr id="9" name="Date Placeholder 2"/>
          <p:cNvSpPr>
            <a:spLocks noGrp="1"/>
          </p:cNvSpPr>
          <p:nvPr>
            <p:ph type="dt" sz="half" idx="1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2554417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152"/>
            <a:ext cx="7772400" cy="1984248"/>
          </a:xfrm>
        </p:spPr>
        <p:txBody>
          <a:bodyPr/>
          <a:lstStyle/>
          <a:p>
            <a:r>
              <a:rPr lang="en-US"/>
              <a:t>Click to edit Master title style</a:t>
            </a:r>
          </a:p>
        </p:txBody>
      </p:sp>
      <p:sp>
        <p:nvSpPr>
          <p:cNvPr id="3" name="Subtitle 2"/>
          <p:cNvSpPr>
            <a:spLocks noGrp="1"/>
          </p:cNvSpPr>
          <p:nvPr>
            <p:ph type="subTitle" idx="1" hasCustomPrompt="1"/>
          </p:nvPr>
        </p:nvSpPr>
        <p:spPr>
          <a:xfrm>
            <a:off x="228600" y="4191000"/>
            <a:ext cx="6400800" cy="1752600"/>
          </a:xfrm>
        </p:spPr>
        <p:txBody>
          <a:bodyPr>
            <a:normAutofit/>
          </a:bodyPr>
          <a:lstStyle>
            <a:lvl1pPr marL="0" indent="0" algn="l">
              <a:spcBef>
                <a:spcPts val="0"/>
              </a:spcBef>
              <a:buNone/>
              <a:defRPr sz="1575">
                <a:solidFill>
                  <a:schemeClr val="tx1">
                    <a:tint val="75000"/>
                  </a:schemeClr>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pPr algn="l">
              <a:spcBef>
                <a:spcPts val="0"/>
              </a:spcBef>
            </a:pPr>
            <a:r>
              <a:rPr lang="en-US" sz="1575">
                <a:latin typeface="Arial" panose="020B0604020202020204" pitchFamily="34" charset="0"/>
                <a:cs typeface="Arial" panose="020B0604020202020204" pitchFamily="34" charset="0"/>
              </a:rPr>
              <a:t>Presentation for:</a:t>
            </a:r>
          </a:p>
          <a:p>
            <a:pPr algn="l">
              <a:spcBef>
                <a:spcPts val="0"/>
              </a:spcBef>
            </a:pPr>
            <a:r>
              <a:rPr lang="en-US" sz="1575">
                <a:latin typeface="Arial" panose="020B0604020202020204" pitchFamily="34" charset="0"/>
                <a:cs typeface="Arial" panose="020B0604020202020204" pitchFamily="34" charset="0"/>
              </a:rPr>
              <a:t>Presented by:</a:t>
            </a:r>
          </a:p>
          <a:p>
            <a:pPr algn="l">
              <a:spcBef>
                <a:spcPts val="0"/>
              </a:spcBef>
            </a:pPr>
            <a:r>
              <a:rPr lang="en-US" sz="1575">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6937830" y="6400235"/>
            <a:ext cx="21336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sp>
        <p:nvSpPr>
          <p:cNvPr id="6" name="Title 1"/>
          <p:cNvSpPr txBox="1">
            <a:spLocks/>
          </p:cNvSpPr>
          <p:nvPr userDrawn="1"/>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1800" dirty="0"/>
              <a:t>VETERANS HEALTH ADMINISTRATION</a:t>
            </a:r>
          </a:p>
        </p:txBody>
      </p:sp>
      <p:sp>
        <p:nvSpPr>
          <p:cNvPr id="9" name="Footer Placeholder 8"/>
          <p:cNvSpPr>
            <a:spLocks noGrp="1"/>
          </p:cNvSpPr>
          <p:nvPr>
            <p:ph type="ftr" sz="quarter" idx="10"/>
          </p:nvPr>
        </p:nvSpPr>
        <p:spPr/>
        <p:txBody>
          <a:bodyPr/>
          <a:lstStyle/>
          <a:p>
            <a:r>
              <a:rPr lang="it-IT"/>
              <a:t>Draft - Pre-Decisional Deliberative Document </a:t>
            </a:r>
          </a:p>
          <a:p>
            <a:r>
              <a:rPr lang="it-IT"/>
              <a:t>Internal VA Use Only</a:t>
            </a:r>
          </a:p>
        </p:txBody>
      </p:sp>
      <p:sp>
        <p:nvSpPr>
          <p:cNvPr id="10" name="Slide Number Placeholder 9"/>
          <p:cNvSpPr>
            <a:spLocks noGrp="1"/>
          </p:cNvSpPr>
          <p:nvPr>
            <p:ph type="sldNum" sz="quarter" idx="11"/>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2303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normAutofit/>
          </a:bodyPr>
          <a:lstStyle>
            <a:lvl1pPr>
              <a:defRPr sz="135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838201"/>
            <a:ext cx="82296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2894520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normAutofit/>
          </a:bodyPr>
          <a:lstStyle>
            <a:lvl1pPr>
              <a:defRPr sz="135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47250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924256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1984869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4274580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8"/>
            <a:ext cx="21336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spTree>
    <p:extLst>
      <p:ext uri="{BB962C8B-B14F-4D97-AF65-F5344CB8AC3E}">
        <p14:creationId xmlns:p14="http://schemas.microsoft.com/office/powerpoint/2010/main" val="140178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0455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05291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7"/>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144" y="273061"/>
            <a:ext cx="5111751"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11"/>
            <a:ext cx="3008313"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81231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9"/>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89183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0"/>
            <a:ext cx="2133600" cy="365125"/>
          </a:xfrm>
          <a:prstGeom prst="rect">
            <a:avLst/>
          </a:prstGeom>
        </p:spPr>
        <p:txBody>
          <a:bodyPr lIns="91440" tIns="45720" rIns="91440" bIns="45720"/>
          <a:lstStyle/>
          <a:p>
            <a:endParaRPr lang="en-US">
              <a:solidFill>
                <a:srgbClr val="000000"/>
              </a:solidFill>
            </a:endParaRPr>
          </a:p>
        </p:txBody>
      </p:sp>
      <p:sp>
        <p:nvSpPr>
          <p:cNvPr id="5" name="Footer Placeholder 4"/>
          <p:cNvSpPr>
            <a:spLocks noGrp="1"/>
          </p:cNvSpPr>
          <p:nvPr>
            <p:ph type="ftr" sz="quarter" idx="11"/>
          </p:nvPr>
        </p:nvSpPr>
        <p:spPr>
          <a:xfrm>
            <a:off x="3124200" y="6356450"/>
            <a:ext cx="2895600" cy="365125"/>
          </a:xfrm>
          <a:prstGeom prst="rect">
            <a:avLst/>
          </a:prstGeom>
        </p:spPr>
        <p:txBody>
          <a:bodyPr lIns="91440" tIns="45720" rIns="91440" bIns="45720"/>
          <a:lstStyle/>
          <a:p>
            <a:r>
              <a:rPr lang="it-IT">
                <a:solidFill>
                  <a:srgbClr val="000000"/>
                </a:solidFill>
              </a:rPr>
              <a:t>Draft - Pre-Decisional Deliberative Document  Internal VA Use Only</a:t>
            </a:r>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43661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0"/>
            <a:ext cx="2133600" cy="365125"/>
          </a:xfrm>
          <a:prstGeom prst="rect">
            <a:avLst/>
          </a:prstGeom>
        </p:spPr>
        <p:txBody>
          <a:bodyPr lIns="91440" tIns="45720" rIns="91440" bIns="45720"/>
          <a:lstStyle/>
          <a:p>
            <a:endParaRPr lang="en-US">
              <a:solidFill>
                <a:srgbClr val="000000"/>
              </a:solidFill>
            </a:endParaRPr>
          </a:p>
        </p:txBody>
      </p:sp>
      <p:sp>
        <p:nvSpPr>
          <p:cNvPr id="5" name="Footer Placeholder 4"/>
          <p:cNvSpPr>
            <a:spLocks noGrp="1"/>
          </p:cNvSpPr>
          <p:nvPr>
            <p:ph type="ftr" sz="quarter" idx="11"/>
          </p:nvPr>
        </p:nvSpPr>
        <p:spPr>
          <a:xfrm>
            <a:off x="3124200" y="6356450"/>
            <a:ext cx="2895600" cy="365125"/>
          </a:xfrm>
          <a:prstGeom prst="rect">
            <a:avLst/>
          </a:prstGeom>
        </p:spPr>
        <p:txBody>
          <a:bodyPr lIns="91440" tIns="45720" rIns="91440" bIns="45720"/>
          <a:lstStyle/>
          <a:p>
            <a:r>
              <a:rPr lang="it-IT">
                <a:solidFill>
                  <a:srgbClr val="000000"/>
                </a:solidFill>
              </a:rPr>
              <a:t>Draft - Pre-Decisional Deliberative Document  Internal VA Use Only</a:t>
            </a:r>
            <a:endParaRPr lang="en-US">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26501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1"/>
            <a:ext cx="8305800" cy="1066800"/>
          </a:xfrm>
        </p:spPr>
        <p:txBody>
          <a:bodyPr/>
          <a:lstStyle>
            <a:lvl1pPr algn="l">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428950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a:solidFill>
                <a:prstClr val="white"/>
              </a:solidFill>
            </a:endParaRPr>
          </a:p>
        </p:txBody>
      </p:sp>
    </p:spTree>
    <p:extLst>
      <p:ext uri="{BB962C8B-B14F-4D97-AF65-F5344CB8AC3E}">
        <p14:creationId xmlns:p14="http://schemas.microsoft.com/office/powerpoint/2010/main" val="3605973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2C51-9AA8-43BF-ACDD-D9A101F8D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089FC-1DE3-4D5F-A29C-EF984E3AB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A904E-98AE-43F9-9725-0C1DF7040186}"/>
              </a:ext>
            </a:extLst>
          </p:cNvPr>
          <p:cNvSpPr>
            <a:spLocks noGrp="1"/>
          </p:cNvSpPr>
          <p:nvPr>
            <p:ph type="dt" sz="half" idx="10"/>
          </p:nvPr>
        </p:nvSpPr>
        <p:spPr/>
        <p:txBody>
          <a:bodyPr/>
          <a:lstStyle/>
          <a:p>
            <a:fld id="{1622D800-6928-42FE-B766-153D6792AFB3}" type="datetimeFigureOut">
              <a:rPr lang="en-US" smtClean="0"/>
              <a:t>3/23/2021</a:t>
            </a:fld>
            <a:endParaRPr lang="en-US"/>
          </a:p>
        </p:txBody>
      </p:sp>
      <p:sp>
        <p:nvSpPr>
          <p:cNvPr id="5" name="Footer Placeholder 4">
            <a:extLst>
              <a:ext uri="{FF2B5EF4-FFF2-40B4-BE49-F238E27FC236}">
                <a16:creationId xmlns:a16="http://schemas.microsoft.com/office/drawing/2014/main" id="{EA668490-0851-4980-86C7-817B65429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078A5-1B8C-4BB5-BB52-A215C5ECBACE}"/>
              </a:ext>
            </a:extLst>
          </p:cNvPr>
          <p:cNvSpPr>
            <a:spLocks noGrp="1"/>
          </p:cNvSpPr>
          <p:nvPr>
            <p:ph type="sldNum" sz="quarter" idx="12"/>
          </p:nvPr>
        </p:nvSpPr>
        <p:spPr/>
        <p:txBody>
          <a:bodyPr/>
          <a:lstStyle/>
          <a:p>
            <a:fld id="{B65E9501-0D35-4EF9-BFAD-C8778C08BD35}" type="slidenum">
              <a:rPr lang="en-US" smtClean="0"/>
              <a:t>‹#›</a:t>
            </a:fld>
            <a:endParaRPr lang="en-US"/>
          </a:p>
        </p:txBody>
      </p:sp>
    </p:spTree>
    <p:extLst>
      <p:ext uri="{BB962C8B-B14F-4D97-AF65-F5344CB8AC3E}">
        <p14:creationId xmlns:p14="http://schemas.microsoft.com/office/powerpoint/2010/main" val="23204868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C1534-C9D1-4C80-9F8D-818927D64670}"/>
              </a:ext>
            </a:extLst>
          </p:cNvPr>
          <p:cNvSpPr>
            <a:spLocks noGrp="1"/>
          </p:cNvSpPr>
          <p:nvPr>
            <p:ph type="dt" sz="half" idx="10"/>
          </p:nvPr>
        </p:nvSpPr>
        <p:spPr/>
        <p:txBody>
          <a:bodyPr/>
          <a:lstStyle/>
          <a:p>
            <a:fld id="{1622D800-6928-42FE-B766-153D6792AFB3}" type="datetimeFigureOut">
              <a:rPr lang="en-US" smtClean="0"/>
              <a:t>3/23/2021</a:t>
            </a:fld>
            <a:endParaRPr lang="en-US"/>
          </a:p>
        </p:txBody>
      </p:sp>
      <p:sp>
        <p:nvSpPr>
          <p:cNvPr id="3" name="Footer Placeholder 2">
            <a:extLst>
              <a:ext uri="{FF2B5EF4-FFF2-40B4-BE49-F238E27FC236}">
                <a16:creationId xmlns:a16="http://schemas.microsoft.com/office/drawing/2014/main" id="{BD8D8057-9A84-4154-A1FB-2A1342538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840A03-1025-4250-8A72-644E4A3838BD}"/>
              </a:ext>
            </a:extLst>
          </p:cNvPr>
          <p:cNvSpPr>
            <a:spLocks noGrp="1"/>
          </p:cNvSpPr>
          <p:nvPr>
            <p:ph type="sldNum" sz="quarter" idx="12"/>
          </p:nvPr>
        </p:nvSpPr>
        <p:spPr/>
        <p:txBody>
          <a:bodyPr/>
          <a:lstStyle/>
          <a:p>
            <a:fld id="{B65E9501-0D35-4EF9-BFAD-C8778C08BD35}" type="slidenum">
              <a:rPr lang="en-US" smtClean="0"/>
              <a:t>‹#›</a:t>
            </a:fld>
            <a:endParaRPr lang="en-US"/>
          </a:p>
        </p:txBody>
      </p:sp>
    </p:spTree>
    <p:extLst>
      <p:ext uri="{BB962C8B-B14F-4D97-AF65-F5344CB8AC3E}">
        <p14:creationId xmlns:p14="http://schemas.microsoft.com/office/powerpoint/2010/main" val="4068915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4E5FD8-B71B-452A-936A-2690B8F6F124}"/>
              </a:ext>
            </a:extLst>
          </p:cNvPr>
          <p:cNvSpPr>
            <a:spLocks noGrp="1"/>
          </p:cNvSpPr>
          <p:nvPr>
            <p:ph type="ctrTitle"/>
          </p:nvPr>
        </p:nvSpPr>
        <p:spPr>
          <a:xfrm>
            <a:off x="685800" y="2054231"/>
            <a:ext cx="7772400" cy="1470025"/>
          </a:xfrm>
        </p:spPr>
        <p:txBody>
          <a:bodyPr/>
          <a:lstStyle>
            <a:lvl1pPr algn="ctr">
              <a:defRPr sz="2700">
                <a:solidFill>
                  <a:schemeClr val="tx1"/>
                </a:solidFill>
                <a:latin typeface="Calibri Light (Headings)"/>
                <a:cs typeface="Calibri" panose="020F050202020403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4A9B360C-1FE9-491C-AC66-FA34A808A4C6}"/>
              </a:ext>
            </a:extLst>
          </p:cNvPr>
          <p:cNvSpPr>
            <a:spLocks noGrp="1"/>
          </p:cNvSpPr>
          <p:nvPr>
            <p:ph type="subTitle" idx="1"/>
          </p:nvPr>
        </p:nvSpPr>
        <p:spPr>
          <a:xfrm>
            <a:off x="1371600" y="3810000"/>
            <a:ext cx="6400800" cy="1752600"/>
          </a:xfrm>
        </p:spPr>
        <p:txBody>
          <a:bodyPr>
            <a:normAutofit/>
          </a:bodyPr>
          <a:lstStyle>
            <a:lvl1pPr marL="0" indent="0" algn="ctr">
              <a:buNone/>
              <a:defRPr sz="2100">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9" name="Slide Number Placeholder 3">
            <a:extLst>
              <a:ext uri="{FF2B5EF4-FFF2-40B4-BE49-F238E27FC236}">
                <a16:creationId xmlns:a16="http://schemas.microsoft.com/office/drawing/2014/main" id="{EE68706C-4B4D-4E31-BF75-1E7F4D4F9184}"/>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329367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7CD0D-9D24-4E17-9281-0BBAEBEB0C35}"/>
              </a:ext>
            </a:extLst>
          </p:cNvPr>
          <p:cNvSpPr>
            <a:spLocks noGrp="1"/>
          </p:cNvSpPr>
          <p:nvPr>
            <p:ph type="title"/>
          </p:nvPr>
        </p:nvSpPr>
        <p:spPr>
          <a:xfrm>
            <a:off x="457200" y="685800"/>
            <a:ext cx="8229600" cy="609600"/>
          </a:xfrm>
        </p:spPr>
        <p:txBody>
          <a:bodyPr anchor="ctr">
            <a:normAutofit/>
          </a:bodyPr>
          <a:lstStyle>
            <a:lvl1pPr algn="ctr">
              <a:lnSpc>
                <a:spcPct val="100000"/>
              </a:lnSpc>
              <a:defRPr sz="2700">
                <a:solidFill>
                  <a:schemeClr val="tx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FA0B8C5-B07C-46B2-A194-575A20C3A248}"/>
              </a:ext>
            </a:extLst>
          </p:cNvPr>
          <p:cNvSpPr>
            <a:spLocks noGrp="1"/>
          </p:cNvSpPr>
          <p:nvPr>
            <p:ph sz="half" idx="1"/>
          </p:nvPr>
        </p:nvSpPr>
        <p:spPr>
          <a:xfrm>
            <a:off x="457200" y="141764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4308AFC-87C4-4334-9E08-7DEAE8E42BD1}"/>
              </a:ext>
            </a:extLst>
          </p:cNvPr>
          <p:cNvSpPr>
            <a:spLocks noGrp="1"/>
          </p:cNvSpPr>
          <p:nvPr>
            <p:ph sz="half" idx="2"/>
          </p:nvPr>
        </p:nvSpPr>
        <p:spPr>
          <a:xfrm>
            <a:off x="4648200" y="141764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FC86AF11-9946-4525-8A0C-602E2088A1F4}"/>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02560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8B90B0-575F-47AD-B46D-111D89FE70F1}"/>
              </a:ext>
            </a:extLst>
          </p:cNvPr>
          <p:cNvSpPr>
            <a:spLocks noGrp="1"/>
          </p:cNvSpPr>
          <p:nvPr>
            <p:ph type="title"/>
          </p:nvPr>
        </p:nvSpPr>
        <p:spPr>
          <a:xfrm>
            <a:off x="457200" y="670725"/>
            <a:ext cx="8229600" cy="823119"/>
          </a:xfrm>
        </p:spPr>
        <p:txBody>
          <a:bodyPr/>
          <a:lstStyle>
            <a:lvl1pPr algn="ctr">
              <a:defRPr>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A9805BF6-A82B-48DB-BA27-A65866F7AB37}"/>
              </a:ext>
            </a:extLst>
          </p:cNvPr>
          <p:cNvSpPr>
            <a:spLocks noGrp="1"/>
          </p:cNvSpPr>
          <p:nvPr>
            <p:ph type="body" idx="1"/>
          </p:nvPr>
        </p:nvSpPr>
        <p:spPr>
          <a:xfrm>
            <a:off x="457200" y="1493838"/>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8" name="Content Placeholder 3">
            <a:extLst>
              <a:ext uri="{FF2B5EF4-FFF2-40B4-BE49-F238E27FC236}">
                <a16:creationId xmlns:a16="http://schemas.microsoft.com/office/drawing/2014/main" id="{B958CFB5-9C9E-4603-BCE3-4E08E1683E61}"/>
              </a:ext>
            </a:extLst>
          </p:cNvPr>
          <p:cNvSpPr>
            <a:spLocks noGrp="1"/>
          </p:cNvSpPr>
          <p:nvPr>
            <p:ph sz="half" idx="2"/>
          </p:nvPr>
        </p:nvSpPr>
        <p:spPr>
          <a:xfrm>
            <a:off x="457200" y="21447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2173B90-24B7-4B96-B283-20472BB320C7}"/>
              </a:ext>
            </a:extLst>
          </p:cNvPr>
          <p:cNvSpPr>
            <a:spLocks noGrp="1"/>
          </p:cNvSpPr>
          <p:nvPr>
            <p:ph type="body" sz="quarter" idx="3"/>
          </p:nvPr>
        </p:nvSpPr>
        <p:spPr>
          <a:xfrm>
            <a:off x="4645028" y="1493838"/>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0" name="Content Placeholder 5">
            <a:extLst>
              <a:ext uri="{FF2B5EF4-FFF2-40B4-BE49-F238E27FC236}">
                <a16:creationId xmlns:a16="http://schemas.microsoft.com/office/drawing/2014/main" id="{F1D4FD36-5480-4B06-8B6D-A45481E7D6B8}"/>
              </a:ext>
            </a:extLst>
          </p:cNvPr>
          <p:cNvSpPr>
            <a:spLocks noGrp="1"/>
          </p:cNvSpPr>
          <p:nvPr>
            <p:ph sz="quarter" idx="4"/>
          </p:nvPr>
        </p:nvSpPr>
        <p:spPr>
          <a:xfrm>
            <a:off x="4645028" y="21447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a:extLst>
              <a:ext uri="{FF2B5EF4-FFF2-40B4-BE49-F238E27FC236}">
                <a16:creationId xmlns:a16="http://schemas.microsoft.com/office/drawing/2014/main" id="{FB6AC470-2631-45C2-B09D-E2D46B3F8186}"/>
              </a:ext>
            </a:extLst>
          </p:cNvPr>
          <p:cNvSpPr>
            <a:spLocks noGrp="1"/>
          </p:cNvSpPr>
          <p:nvPr>
            <p:ph type="sldNum" sz="quarter" idx="10"/>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559111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457200" y="685800"/>
            <a:ext cx="8229600" cy="731838"/>
          </a:xfrm>
        </p:spPr>
        <p:txBody>
          <a:bodyPr/>
          <a:lstStyle>
            <a:lvl1pPr algn="ctr">
              <a:defRPr>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239558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E26A74-C4E1-4EDB-B760-273420CBB85D}"/>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54700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EC784B-6DFD-4590-9012-42C4CEF677E9}"/>
              </a:ext>
            </a:extLst>
          </p:cNvPr>
          <p:cNvSpPr>
            <a:spLocks noGrp="1"/>
          </p:cNvSpPr>
          <p:nvPr>
            <p:ph type="title"/>
          </p:nvPr>
        </p:nvSpPr>
        <p:spPr>
          <a:xfrm>
            <a:off x="457202" y="762000"/>
            <a:ext cx="3008313" cy="1162050"/>
          </a:xfrm>
        </p:spPr>
        <p:txBody>
          <a:bodyPr anchor="b"/>
          <a:lstStyle>
            <a:lvl1pPr algn="l">
              <a:defRPr sz="1500" b="1">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6D8870B-6B4E-4085-8958-BDADF1DFC44A}"/>
              </a:ext>
            </a:extLst>
          </p:cNvPr>
          <p:cNvSpPr>
            <a:spLocks noGrp="1"/>
          </p:cNvSpPr>
          <p:nvPr>
            <p:ph idx="1"/>
          </p:nvPr>
        </p:nvSpPr>
        <p:spPr>
          <a:xfrm>
            <a:off x="3575050" y="762001"/>
            <a:ext cx="5111750" cy="5213350"/>
          </a:xfrm>
        </p:spPr>
        <p:txBody>
          <a:bodyPr/>
          <a:lstStyle>
            <a:lvl1pPr>
              <a:defRPr sz="2100">
                <a:solidFill>
                  <a:schemeClr val="tx1"/>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7BFDD5AC-BF31-48C9-A7B0-D63A76D9A52A}"/>
              </a:ext>
            </a:extLst>
          </p:cNvPr>
          <p:cNvSpPr>
            <a:spLocks noGrp="1"/>
          </p:cNvSpPr>
          <p:nvPr>
            <p:ph type="body" sz="half" idx="2"/>
          </p:nvPr>
        </p:nvSpPr>
        <p:spPr>
          <a:xfrm>
            <a:off x="457202" y="1924055"/>
            <a:ext cx="3008313" cy="4051301"/>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7" name="Slide Number Placeholder 3">
            <a:extLst>
              <a:ext uri="{FF2B5EF4-FFF2-40B4-BE49-F238E27FC236}">
                <a16:creationId xmlns:a16="http://schemas.microsoft.com/office/drawing/2014/main" id="{86966218-1EE7-4C20-870A-99D457537496}"/>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079674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9E5AF-F234-470C-9DE8-4280D66A20D7}"/>
              </a:ext>
            </a:extLst>
          </p:cNvPr>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8676F200-A676-4F3E-9345-E4C854A68780}"/>
              </a:ext>
            </a:extLst>
          </p:cNvPr>
          <p:cNvSpPr>
            <a:spLocks noGrp="1"/>
          </p:cNvSpPr>
          <p:nvPr>
            <p:ph type="pic" idx="1"/>
          </p:nvPr>
        </p:nvSpPr>
        <p:spPr>
          <a:xfrm>
            <a:off x="1792288" y="685800"/>
            <a:ext cx="5486400" cy="4041774"/>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8" name="Text Placeholder 3">
            <a:extLst>
              <a:ext uri="{FF2B5EF4-FFF2-40B4-BE49-F238E27FC236}">
                <a16:creationId xmlns:a16="http://schemas.microsoft.com/office/drawing/2014/main" id="{D8CC0A70-9D39-4CEC-B24F-2378B24F911B}"/>
              </a:ext>
            </a:extLst>
          </p:cNvPr>
          <p:cNvSpPr>
            <a:spLocks noGrp="1"/>
          </p:cNvSpPr>
          <p:nvPr>
            <p:ph type="body" sz="half" idx="2"/>
          </p:nvPr>
        </p:nvSpPr>
        <p:spPr>
          <a:xfrm>
            <a:off x="1792288" y="5367338"/>
            <a:ext cx="5486400" cy="7286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10" name="Slide Number Placeholder 3">
            <a:extLst>
              <a:ext uri="{FF2B5EF4-FFF2-40B4-BE49-F238E27FC236}">
                <a16:creationId xmlns:a16="http://schemas.microsoft.com/office/drawing/2014/main" id="{DF703FA3-31B8-4523-AA99-0068D8107B59}"/>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44309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6F48B1-7BC3-4A7B-9F48-793D8612DDE5}"/>
              </a:ext>
            </a:extLst>
          </p:cNvPr>
          <p:cNvSpPr>
            <a:spLocks noGrp="1"/>
          </p:cNvSpPr>
          <p:nvPr>
            <p:ph idx="1"/>
          </p:nvPr>
        </p:nvSpPr>
        <p:spPr>
          <a:xfrm>
            <a:off x="228600" y="838208"/>
            <a:ext cx="8610600"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5A9B036-5FE2-4A79-9C97-083A0963761B}"/>
              </a:ext>
            </a:extLst>
          </p:cNvPr>
          <p:cNvSpPr>
            <a:spLocks noGrp="1"/>
          </p:cNvSpPr>
          <p:nvPr>
            <p:ph type="sldNum" sz="quarter" idx="4"/>
          </p:nvPr>
        </p:nvSpPr>
        <p:spPr>
          <a:xfrm>
            <a:off x="8572502" y="5762518"/>
            <a:ext cx="371475" cy="365125"/>
          </a:xfrm>
          <a:prstGeom prst="rect">
            <a:avLst/>
          </a:prstGeom>
        </p:spPr>
        <p:txBody>
          <a:bodyPr vert="horz" lIns="91440" tIns="45720" rIns="91440" bIns="45720" rtlCol="0" anchor="ctr"/>
          <a:lstStyle>
            <a:lvl1pPr algn="r">
              <a:defRPr sz="675">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7261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6080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190500" y="3886200"/>
            <a:ext cx="8229600" cy="731838"/>
          </a:xfrm>
        </p:spPr>
        <p:txBody>
          <a:bodyPr/>
          <a:lstStyle>
            <a:lvl1pPr algn="l">
              <a:defRPr b="1">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8420100" y="5762519"/>
            <a:ext cx="495300" cy="365125"/>
          </a:xfrm>
          <a:prstGeom prst="rect">
            <a:avLst/>
          </a:prstGeom>
        </p:spPr>
        <p:txBody>
          <a:bodyPr vert="horz" lIns="91440" tIns="45720" rIns="91440" bIns="45720" rtlCol="0" anchor="ctr"/>
          <a:lstStyle>
            <a:lvl1pPr algn="r">
              <a:defRPr sz="675">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40678085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228600" y="-21771"/>
            <a:ext cx="8610600" cy="677091"/>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457200" y="1265242"/>
            <a:ext cx="82296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13798474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17B43-F555-4971-9FAD-475D69F19ADA}"/>
              </a:ext>
            </a:extLst>
          </p:cNvPr>
          <p:cNvSpPr>
            <a:spLocks noGrp="1"/>
          </p:cNvSpPr>
          <p:nvPr>
            <p:ph type="body" idx="10" hasCustomPrompt="1"/>
          </p:nvPr>
        </p:nvSpPr>
        <p:spPr>
          <a:xfrm>
            <a:off x="722313" y="4138619"/>
            <a:ext cx="7772400" cy="1500187"/>
          </a:xfrm>
        </p:spPr>
        <p:txBody>
          <a:bodyPr anchor="t">
            <a:normAutofit/>
          </a:bodyPr>
          <a:lstStyle>
            <a:lvl1pPr marL="0" indent="0">
              <a:buNone/>
              <a:defRPr sz="2700">
                <a:solidFill>
                  <a:schemeClr val="tx1"/>
                </a:solidFill>
                <a:latin typeface="Calibri (Heading)"/>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TITLE STYLE</a:t>
            </a:r>
          </a:p>
        </p:txBody>
      </p:sp>
      <p:sp>
        <p:nvSpPr>
          <p:cNvPr id="7" name="Text Placeholder 2">
            <a:extLst>
              <a:ext uri="{FF2B5EF4-FFF2-40B4-BE49-F238E27FC236}">
                <a16:creationId xmlns:a16="http://schemas.microsoft.com/office/drawing/2014/main" id="{58326922-220E-4EC3-89F8-782782BCB2C0}"/>
              </a:ext>
            </a:extLst>
          </p:cNvPr>
          <p:cNvSpPr>
            <a:spLocks noGrp="1"/>
          </p:cNvSpPr>
          <p:nvPr>
            <p:ph type="body" idx="1"/>
          </p:nvPr>
        </p:nvSpPr>
        <p:spPr>
          <a:xfrm>
            <a:off x="722313" y="2590806"/>
            <a:ext cx="7772400" cy="1500187"/>
          </a:xfrm>
        </p:spPr>
        <p:txBody>
          <a:bodyPr anchor="b">
            <a:normAutofit/>
          </a:bodyPr>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6" name="Slide Number Placeholder 3">
            <a:extLst>
              <a:ext uri="{FF2B5EF4-FFF2-40B4-BE49-F238E27FC236}">
                <a16:creationId xmlns:a16="http://schemas.microsoft.com/office/drawing/2014/main" id="{2F4E8164-C12D-4F26-8768-6FDEDAA62B51}"/>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8369021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99E34-0D69-45A3-B452-9043EC092DBC}"/>
              </a:ext>
            </a:extLst>
          </p:cNvPr>
          <p:cNvSpPr>
            <a:spLocks noGrp="1"/>
          </p:cNvSpPr>
          <p:nvPr>
            <p:ph type="title"/>
          </p:nvPr>
        </p:nvSpPr>
        <p:spPr/>
        <p:txBody>
          <a:bodyPr/>
          <a:lstStyle/>
          <a:p>
            <a:r>
              <a:rPr lang="en-US"/>
              <a:t>Click to edit Master title style</a:t>
            </a:r>
          </a:p>
        </p:txBody>
      </p:sp>
      <p:sp>
        <p:nvSpPr>
          <p:cNvPr id="4" name="Content Placeholder 6">
            <a:extLst>
              <a:ext uri="{FF2B5EF4-FFF2-40B4-BE49-F238E27FC236}">
                <a16:creationId xmlns:a16="http://schemas.microsoft.com/office/drawing/2014/main" id="{D19D2D2C-5BD1-411D-BB57-FB2A522E6D2D}"/>
              </a:ext>
            </a:extLst>
          </p:cNvPr>
          <p:cNvSpPr>
            <a:spLocks noGrp="1"/>
          </p:cNvSpPr>
          <p:nvPr>
            <p:ph idx="1" hasCustomPrompt="1"/>
          </p:nvPr>
        </p:nvSpPr>
        <p:spPr>
          <a:xfrm>
            <a:off x="228600" y="838206"/>
            <a:ext cx="8610600" cy="5029199"/>
          </a:xfrm>
        </p:spPr>
        <p:txBody>
          <a:bodyPr/>
          <a:lstStyle>
            <a:lvl1pPr>
              <a:defRPr/>
            </a:lvl1pPr>
          </a:lstStyle>
          <a:p>
            <a:r>
              <a:rPr lang="en-US"/>
              <a:t>Click to add text</a:t>
            </a:r>
          </a:p>
        </p:txBody>
      </p:sp>
      <p:sp>
        <p:nvSpPr>
          <p:cNvPr id="3" name="Slide Number Placeholder 2">
            <a:extLst>
              <a:ext uri="{FF2B5EF4-FFF2-40B4-BE49-F238E27FC236}">
                <a16:creationId xmlns:a16="http://schemas.microsoft.com/office/drawing/2014/main" id="{97C684A9-6552-4BE4-A4D4-6F71B9142067}"/>
              </a:ext>
            </a:extLst>
          </p:cNvPr>
          <p:cNvSpPr>
            <a:spLocks noGrp="1"/>
          </p:cNvSpPr>
          <p:nvPr>
            <p:ph type="sldNum" sz="quarter" idx="10"/>
          </p:nvPr>
        </p:nvSpPr>
        <p:spPr/>
        <p:txBody>
          <a:bodyPr/>
          <a:lstStyle/>
          <a:p>
            <a:fld id="{9B8B01BA-673E-4211-9E64-C22898E6AF66}" type="slidenum">
              <a:rPr lang="en-US" smtClean="0"/>
              <a:pPr/>
              <a:t>‹#›</a:t>
            </a:fld>
            <a:endParaRPr lang="en-US"/>
          </a:p>
        </p:txBody>
      </p:sp>
    </p:spTree>
    <p:extLst>
      <p:ext uri="{BB962C8B-B14F-4D97-AF65-F5344CB8AC3E}">
        <p14:creationId xmlns:p14="http://schemas.microsoft.com/office/powerpoint/2010/main" val="627687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BE1A4-E17A-4875-916D-1D96AAD7EB9C}"/>
              </a:ext>
            </a:extLst>
          </p:cNvPr>
          <p:cNvSpPr>
            <a:spLocks noGrp="1"/>
          </p:cNvSpPr>
          <p:nvPr>
            <p:ph type="dt" sz="half" idx="10"/>
          </p:nvPr>
        </p:nvSpPr>
        <p:spPr/>
        <p:txBody>
          <a:bodyPr/>
          <a:lstStyle/>
          <a:p>
            <a:fld id="{A84CD4DA-E2EB-4D9A-9EA6-4A1783034CCE}" type="datetimeFigureOut">
              <a:rPr lang="en-US" smtClean="0"/>
              <a:t>3/23/2021</a:t>
            </a:fld>
            <a:endParaRPr lang="en-US"/>
          </a:p>
        </p:txBody>
      </p:sp>
      <p:sp>
        <p:nvSpPr>
          <p:cNvPr id="3" name="Footer Placeholder 2">
            <a:extLst>
              <a:ext uri="{FF2B5EF4-FFF2-40B4-BE49-F238E27FC236}">
                <a16:creationId xmlns:a16="http://schemas.microsoft.com/office/drawing/2014/main" id="{2DB8EBF7-1B41-4819-ACFB-D0BAF61913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DBFDC8-FF0A-490D-8477-E38EDA22C609}"/>
              </a:ext>
            </a:extLst>
          </p:cNvPr>
          <p:cNvSpPr>
            <a:spLocks noGrp="1"/>
          </p:cNvSpPr>
          <p:nvPr>
            <p:ph type="sldNum" sz="quarter" idx="12"/>
          </p:nvPr>
        </p:nvSpPr>
        <p:spPr/>
        <p:txBody>
          <a:bodyPr/>
          <a:lstStyle/>
          <a:p>
            <a:fld id="{66213607-70D2-448C-8649-F9E2089BF1C9}" type="slidenum">
              <a:rPr lang="en-US" smtClean="0"/>
              <a:t>‹#›</a:t>
            </a:fld>
            <a:endParaRPr lang="en-US"/>
          </a:p>
        </p:txBody>
      </p:sp>
    </p:spTree>
    <p:extLst>
      <p:ext uri="{BB962C8B-B14F-4D97-AF65-F5344CB8AC3E}">
        <p14:creationId xmlns:p14="http://schemas.microsoft.com/office/powerpoint/2010/main" val="227010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52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943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3.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5.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4.png"/><Relationship Id="rId5" Type="http://schemas.openxmlformats.org/officeDocument/2006/relationships/slideLayout" Target="../slideLayouts/slideLayout42.xml"/><Relationship Id="rId10" Type="http://schemas.openxmlformats.org/officeDocument/2006/relationships/theme" Target="../theme/theme6.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7.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2.png"/><Relationship Id="rId4" Type="http://schemas.openxmlformats.org/officeDocument/2006/relationships/slideLayout" Target="../slideLayouts/slideLayout55.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31"/>
            <a:ext cx="2133600" cy="365125"/>
          </a:xfrm>
          <a:prstGeom prst="rect">
            <a:avLst/>
          </a:prstGeom>
        </p:spPr>
        <p:txBody>
          <a:bodyPr vert="horz" lIns="91440" tIns="45720" rIns="91440" bIns="45720" rtlCol="0" anchor="ctr"/>
          <a:lstStyle>
            <a:lvl1pPr algn="r">
              <a:defRPr sz="900">
                <a:solidFill>
                  <a:schemeClr val="bg1"/>
                </a:solidFill>
              </a:defRPr>
            </a:lvl1pPr>
          </a:lstStyle>
          <a:p>
            <a:fld id="{D983F1FA-211D-3044-9E35-958DFBC26156}" type="slidenum">
              <a:rPr lang="en-US" smtClean="0">
                <a:solidFill>
                  <a:prstClr val="white"/>
                </a:solidFill>
              </a:rPr>
              <a:pPr/>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3"/>
            <a:ext cx="4101016" cy="365125"/>
          </a:xfrm>
          <a:prstGeom prst="rect">
            <a:avLst/>
          </a:prstGeom>
        </p:spPr>
        <p:txBody>
          <a:bodyPr lIns="91440" tIns="45720" rIns="91440" bIns="45720"/>
          <a:lstStyle>
            <a:lvl1pPr algn="ctr">
              <a:defRPr lang="it-IT" sz="900" kern="1200" dirty="0" smtClean="0">
                <a:solidFill>
                  <a:prstClr val="white"/>
                </a:solidFill>
                <a:latin typeface="+mn-lt"/>
                <a:ea typeface="+mn-ea"/>
                <a:cs typeface="+mn-cs"/>
              </a:defRPr>
            </a:lvl1p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3781238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ctr" defTabSz="3429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1pPr>
      <a:lvl2pPr marL="557213" indent="-214313" algn="l" defTabSz="342900" rtl="0" eaLnBrk="1" latinLnBrk="0" hangingPunct="1">
        <a:spcBef>
          <a:spcPct val="20000"/>
        </a:spcBef>
        <a:buFont typeface="Arial"/>
        <a:buChar char="–"/>
        <a:defRPr sz="1350" kern="120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200" kern="1200">
          <a:solidFill>
            <a:schemeClr val="tx1"/>
          </a:solidFill>
          <a:latin typeface="Arial" pitchFamily="34" charset="0"/>
          <a:ea typeface="+mn-ea"/>
          <a:cs typeface="Arial" pitchFamily="34" charset="0"/>
        </a:defRPr>
      </a:lvl3pPr>
      <a:lvl4pPr marL="12001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4pPr>
      <a:lvl5pPr marL="15430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17E3-F96E-4BED-A250-BA8903864D25}"/>
              </a:ext>
              <a:ext uri="{C183D7F6-B498-43B3-948B-1728B52AA6E4}">
                <adec:decorative xmlns:adec="http://schemas.microsoft.com/office/drawing/2017/decorative" val="1"/>
              </a:ext>
            </a:extLst>
          </p:cNvPr>
          <p:cNvSpPr/>
          <p:nvPr/>
        </p:nvSpPr>
        <p:spPr>
          <a:xfrm>
            <a:off x="0" y="-76200"/>
            <a:ext cx="9144000" cy="73152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endParaRPr lang="en-US" sz="135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B772151B-E27A-4B1F-8D8C-ECD59716D913}"/>
              </a:ext>
            </a:extLst>
          </p:cNvPr>
          <p:cNvSpPr>
            <a:spLocks noGrp="1"/>
          </p:cNvSpPr>
          <p:nvPr>
            <p:ph type="title"/>
          </p:nvPr>
        </p:nvSpPr>
        <p:spPr>
          <a:xfrm>
            <a:off x="533400" y="-21771"/>
            <a:ext cx="7886700" cy="677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4053F-3D7C-4C89-B169-B317230E97C8}"/>
              </a:ext>
            </a:extLst>
          </p:cNvPr>
          <p:cNvSpPr>
            <a:spLocks noGrp="1"/>
          </p:cNvSpPr>
          <p:nvPr>
            <p:ph type="body" idx="1"/>
          </p:nvPr>
        </p:nvSpPr>
        <p:spPr>
          <a:xfrm>
            <a:off x="533400" y="914873"/>
            <a:ext cx="7981950" cy="4876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95F1D96-94D5-4DE4-99C6-9E542D367193}"/>
              </a:ext>
            </a:extLst>
          </p:cNvPr>
          <p:cNvSpPr>
            <a:spLocks noGrp="1"/>
          </p:cNvSpPr>
          <p:nvPr>
            <p:ph type="sldNum" sz="quarter" idx="4"/>
          </p:nvPr>
        </p:nvSpPr>
        <p:spPr>
          <a:xfrm>
            <a:off x="8420100" y="5762517"/>
            <a:ext cx="495300" cy="365125"/>
          </a:xfrm>
          <a:prstGeom prst="rect">
            <a:avLst/>
          </a:prstGeom>
        </p:spPr>
        <p:txBody>
          <a:bodyPr vert="horz" lIns="91440" tIns="45720" rIns="91440" bIns="45720" rtlCol="0" anchor="ctr"/>
          <a:lstStyle>
            <a:lvl1pPr algn="r">
              <a:defRPr sz="900">
                <a:solidFill>
                  <a:schemeClr val="tx1"/>
                </a:solidFill>
              </a:defRPr>
            </a:lvl1pPr>
          </a:lstStyle>
          <a:p>
            <a:fld id="{9B8B01BA-673E-4211-9E64-C22898E6AF66}" type="slidenum">
              <a:rPr lang="en-US" smtClean="0"/>
              <a:pPr/>
              <a:t>‹#›</a:t>
            </a:fld>
            <a:endParaRPr lang="en-US"/>
          </a:p>
        </p:txBody>
      </p:sp>
      <p:sp>
        <p:nvSpPr>
          <p:cNvPr id="12" name="Rectangle 11">
            <a:extLst>
              <a:ext uri="{FF2B5EF4-FFF2-40B4-BE49-F238E27FC236}">
                <a16:creationId xmlns:a16="http://schemas.microsoft.com/office/drawing/2014/main" id="{08C9AFDF-C811-4803-AE55-30B2A16099CF}"/>
              </a:ext>
              <a:ext uri="{C183D7F6-B498-43B3-948B-1728B52AA6E4}">
                <adec:decorative xmlns:adec="http://schemas.microsoft.com/office/drawing/2017/decorative" val="1"/>
              </a:ext>
            </a:extLst>
          </p:cNvPr>
          <p:cNvSpPr/>
          <p:nvPr/>
        </p:nvSpPr>
        <p:spPr>
          <a:xfrm>
            <a:off x="0" y="6126162"/>
            <a:ext cx="9144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892"/>
            <a:endParaRPr lang="en-US" sz="1350">
              <a:solidFill>
                <a:prstClr val="white"/>
              </a:solidFill>
            </a:endParaRPr>
          </a:p>
        </p:txBody>
      </p:sp>
      <p:pic>
        <p:nvPicPr>
          <p:cNvPr id="15" name="Picture 2" descr="Choose VA Logo.">
            <a:extLst>
              <a:ext uri="{FF2B5EF4-FFF2-40B4-BE49-F238E27FC236}">
                <a16:creationId xmlns:a16="http://schemas.microsoft.com/office/drawing/2014/main" id="{F0EAEAC9-1952-4BB9-9FFA-F0428885867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2549" y="6192718"/>
            <a:ext cx="1961358" cy="5281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 for the Department of Veterans Affairs, VHA Office of Community Care.">
            <a:extLst>
              <a:ext uri="{FF2B5EF4-FFF2-40B4-BE49-F238E27FC236}">
                <a16:creationId xmlns:a16="http://schemas.microsoft.com/office/drawing/2014/main" id="{17303BC9-F736-4E63-ADC7-7507E704D6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76310" y="6272577"/>
            <a:ext cx="2310493" cy="484117"/>
          </a:xfrm>
          <a:prstGeom prst="rect">
            <a:avLst/>
          </a:prstGeom>
        </p:spPr>
      </p:pic>
    </p:spTree>
    <p:extLst>
      <p:ext uri="{BB962C8B-B14F-4D97-AF65-F5344CB8AC3E}">
        <p14:creationId xmlns:p14="http://schemas.microsoft.com/office/powerpoint/2010/main" val="136724605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l" defTabSz="685783"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Courier New" panose="02070309020205020404" pitchFamily="49" charset="0"/>
        <a:buChar char="o"/>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2"/>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pic>
        <p:nvPicPr>
          <p:cNvPr id="9" name="Picture 8" descr="3. VA-PRIMARY-HORIZONTAL-WHITE-VECTOR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0974" y="6271502"/>
            <a:ext cx="2209800" cy="491987"/>
          </a:xfrm>
          <a:prstGeom prst="rect">
            <a:avLst/>
          </a:prstGeom>
        </p:spPr>
      </p:pic>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900">
                <a:solidFill>
                  <a:schemeClr val="bg1"/>
                </a:solidFill>
              </a:defRPr>
            </a:lvl1pPr>
          </a:lstStyle>
          <a:p>
            <a:fld id="{D983F1FA-211D-3044-9E35-958DFBC26156}" type="slidenum">
              <a:rPr lang="en-US" smtClean="0">
                <a:solidFill>
                  <a:prstClr val="white"/>
                </a:solidFill>
              </a:rPr>
              <a:pPr/>
              <a:t>‹#›</a:t>
            </a:fld>
            <a:endParaRPr lang="en-US">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4147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739" r:id="rId8"/>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2"/>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2"/>
            <a:ext cx="2209800" cy="491987"/>
          </a:xfrm>
          <a:prstGeom prst="rect">
            <a:avLst/>
          </a:prstGeom>
        </p:spPr>
      </p:pic>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70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75"/>
            <a:endParaRPr lang="en-US" sz="1013">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33"/>
            <a:ext cx="2133600" cy="365125"/>
          </a:xfrm>
          <a:prstGeom prst="rect">
            <a:avLst/>
          </a:prstGeom>
        </p:spPr>
        <p:txBody>
          <a:bodyPr vert="horz" lIns="91440" tIns="45720" rIns="91440" bIns="45720" rtlCol="0" anchor="ctr"/>
          <a:lstStyle>
            <a:lvl1pPr algn="r">
              <a:defRPr sz="675">
                <a:solidFill>
                  <a:schemeClr val="bg1"/>
                </a:solidFill>
              </a:defRPr>
            </a:lvl1pPr>
          </a:lstStyle>
          <a:p>
            <a:fld id="{D983F1FA-211D-3044-9E35-958DFBC26156}" type="slidenum">
              <a:rPr lang="en-US" smtClean="0">
                <a:solidFill>
                  <a:prstClr val="white"/>
                </a:solidFill>
              </a:rPr>
              <a:pPr/>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5"/>
            <a:ext cx="4101016" cy="365125"/>
          </a:xfrm>
          <a:prstGeom prst="rect">
            <a:avLst/>
          </a:prstGeom>
        </p:spPr>
        <p:txBody>
          <a:bodyPr lIns="91440" tIns="45720" rIns="91440" bIns="45720"/>
          <a:lstStyle>
            <a:lvl1pPr algn="ctr">
              <a:defRPr lang="it-IT" sz="675" kern="1200" dirty="0" smtClean="0">
                <a:solidFill>
                  <a:prstClr val="white"/>
                </a:solidFill>
                <a:latin typeface="+mn-lt"/>
                <a:ea typeface="+mn-ea"/>
                <a:cs typeface="+mn-cs"/>
              </a:defRPr>
            </a:lvl1p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106112562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ctr" defTabSz="257175" rtl="0" eaLnBrk="1" latinLnBrk="0" hangingPunct="1">
        <a:spcBef>
          <a:spcPct val="0"/>
        </a:spcBef>
        <a:buNone/>
        <a:defRPr sz="2250" kern="1200">
          <a:solidFill>
            <a:schemeClr val="tx1"/>
          </a:solidFill>
          <a:latin typeface="Arial" pitchFamily="34" charset="0"/>
          <a:ea typeface="+mj-ea"/>
          <a:cs typeface="Arial" pitchFamily="34" charset="0"/>
        </a:defRPr>
      </a:lvl1pPr>
    </p:titleStyle>
    <p:bodyStyle>
      <a:lvl1pPr marL="192881" indent="-192881" algn="l" defTabSz="257175" rtl="0" eaLnBrk="1" latinLnBrk="0" hangingPunct="1">
        <a:spcBef>
          <a:spcPct val="20000"/>
        </a:spcBef>
        <a:buFont typeface="Arial"/>
        <a:buChar char="•"/>
        <a:defRPr sz="1125" kern="1200">
          <a:solidFill>
            <a:schemeClr val="tx1"/>
          </a:solidFill>
          <a:latin typeface="Arial" pitchFamily="34" charset="0"/>
          <a:ea typeface="+mn-ea"/>
          <a:cs typeface="Arial" pitchFamily="34" charset="0"/>
        </a:defRPr>
      </a:lvl1pPr>
      <a:lvl2pPr marL="417910" indent="-160735" algn="l" defTabSz="257175" rtl="0" eaLnBrk="1" latinLnBrk="0" hangingPunct="1">
        <a:spcBef>
          <a:spcPct val="20000"/>
        </a:spcBef>
        <a:buFont typeface="Arial"/>
        <a:buChar char="–"/>
        <a:defRPr sz="1013" kern="1200">
          <a:solidFill>
            <a:schemeClr val="tx1"/>
          </a:solidFill>
          <a:latin typeface="Arial" pitchFamily="34" charset="0"/>
          <a:ea typeface="+mn-ea"/>
          <a:cs typeface="Arial" pitchFamily="34" charset="0"/>
        </a:defRPr>
      </a:lvl2pPr>
      <a:lvl3pPr marL="642938" indent="-128588" algn="l" defTabSz="257175" rtl="0" eaLnBrk="1" latinLnBrk="0" hangingPunct="1">
        <a:spcBef>
          <a:spcPct val="20000"/>
        </a:spcBef>
        <a:buFont typeface="Arial"/>
        <a:buChar char="•"/>
        <a:defRPr sz="900" kern="1200">
          <a:solidFill>
            <a:schemeClr val="tx1"/>
          </a:solidFill>
          <a:latin typeface="Arial" pitchFamily="34" charset="0"/>
          <a:ea typeface="+mn-ea"/>
          <a:cs typeface="Arial" pitchFamily="34" charset="0"/>
        </a:defRPr>
      </a:lvl3pPr>
      <a:lvl4pPr marL="900113" indent="-128588" algn="l" defTabSz="257175" rtl="0" eaLnBrk="1" latinLnBrk="0" hangingPunct="1">
        <a:spcBef>
          <a:spcPct val="20000"/>
        </a:spcBef>
        <a:buFont typeface="Arial"/>
        <a:buChar char="–"/>
        <a:defRPr sz="788" kern="1200">
          <a:solidFill>
            <a:schemeClr val="tx1"/>
          </a:solidFill>
          <a:latin typeface="Arial" pitchFamily="34" charset="0"/>
          <a:ea typeface="+mn-ea"/>
          <a:cs typeface="Arial" pitchFamily="34" charset="0"/>
        </a:defRPr>
      </a:lvl4pPr>
      <a:lvl5pPr marL="1157288" indent="-128588" algn="l" defTabSz="257175" rtl="0" eaLnBrk="1" latinLnBrk="0" hangingPunct="1">
        <a:spcBef>
          <a:spcPct val="20000"/>
        </a:spcBef>
        <a:buFont typeface="Arial"/>
        <a:buChar char="»"/>
        <a:defRPr sz="788" kern="1200">
          <a:solidFill>
            <a:schemeClr val="tx1"/>
          </a:solidFill>
          <a:latin typeface="Arial" pitchFamily="34" charset="0"/>
          <a:ea typeface="+mn-ea"/>
          <a:cs typeface="Arial" pitchFamily="34" charset="0"/>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17E3-F96E-4BED-A250-BA8903864D25}"/>
              </a:ext>
              <a:ext uri="{C183D7F6-B498-43B3-948B-1728B52AA6E4}">
                <adec:decorative xmlns:adec="http://schemas.microsoft.com/office/drawing/2017/decorative" val="1"/>
              </a:ext>
            </a:extLst>
          </p:cNvPr>
          <p:cNvSpPr/>
          <p:nvPr userDrawn="1"/>
        </p:nvSpPr>
        <p:spPr>
          <a:xfrm>
            <a:off x="0" y="-76200"/>
            <a:ext cx="9144000" cy="73152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B772151B-E27A-4B1F-8D8C-ECD59716D913}"/>
              </a:ext>
            </a:extLst>
          </p:cNvPr>
          <p:cNvSpPr>
            <a:spLocks noGrp="1"/>
          </p:cNvSpPr>
          <p:nvPr>
            <p:ph type="title"/>
          </p:nvPr>
        </p:nvSpPr>
        <p:spPr>
          <a:xfrm>
            <a:off x="533400" y="-21771"/>
            <a:ext cx="7886700" cy="677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4053F-3D7C-4C89-B169-B317230E97C8}"/>
              </a:ext>
            </a:extLst>
          </p:cNvPr>
          <p:cNvSpPr>
            <a:spLocks noGrp="1"/>
          </p:cNvSpPr>
          <p:nvPr>
            <p:ph type="body" idx="1"/>
          </p:nvPr>
        </p:nvSpPr>
        <p:spPr>
          <a:xfrm>
            <a:off x="533400" y="914873"/>
            <a:ext cx="7981950" cy="48763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95F1D96-94D5-4DE4-99C6-9E542D367193}"/>
              </a:ext>
            </a:extLst>
          </p:cNvPr>
          <p:cNvSpPr>
            <a:spLocks noGrp="1"/>
          </p:cNvSpPr>
          <p:nvPr>
            <p:ph type="sldNum" sz="quarter" idx="4"/>
          </p:nvPr>
        </p:nvSpPr>
        <p:spPr>
          <a:xfrm>
            <a:off x="84201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
        <p:nvSpPr>
          <p:cNvPr id="12" name="Rectangle 11">
            <a:extLst>
              <a:ext uri="{FF2B5EF4-FFF2-40B4-BE49-F238E27FC236}">
                <a16:creationId xmlns:a16="http://schemas.microsoft.com/office/drawing/2014/main" id="{08C9AFDF-C811-4803-AE55-30B2A16099CF}"/>
              </a:ext>
              <a:ext uri="{C183D7F6-B498-43B3-948B-1728B52AA6E4}">
                <adec:decorative xmlns:adec="http://schemas.microsoft.com/office/drawing/2017/decorative" val="1"/>
              </a:ext>
            </a:extLst>
          </p:cNvPr>
          <p:cNvSpPr/>
          <p:nvPr userDrawn="1"/>
        </p:nvSpPr>
        <p:spPr>
          <a:xfrm>
            <a:off x="0" y="6126162"/>
            <a:ext cx="9144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pic>
        <p:nvPicPr>
          <p:cNvPr id="15" name="Picture 2" descr="Choose VA Logo.">
            <a:extLst>
              <a:ext uri="{FF2B5EF4-FFF2-40B4-BE49-F238E27FC236}">
                <a16:creationId xmlns:a16="http://schemas.microsoft.com/office/drawing/2014/main" id="{F0EAEAC9-1952-4BB9-9FFA-F0428885867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2549" y="6192718"/>
            <a:ext cx="1961358" cy="5281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 for the Department of Veterans Affairs, VHA Office of Community Care.">
            <a:extLst>
              <a:ext uri="{FF2B5EF4-FFF2-40B4-BE49-F238E27FC236}">
                <a16:creationId xmlns:a16="http://schemas.microsoft.com/office/drawing/2014/main" id="{17303BC9-F736-4E63-ADC7-7507E704D6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76307" y="6272571"/>
            <a:ext cx="2310493" cy="484117"/>
          </a:xfrm>
          <a:prstGeom prst="rect">
            <a:avLst/>
          </a:prstGeom>
        </p:spPr>
      </p:pic>
    </p:spTree>
    <p:extLst>
      <p:ext uri="{BB962C8B-B14F-4D97-AF65-F5344CB8AC3E}">
        <p14:creationId xmlns:p14="http://schemas.microsoft.com/office/powerpoint/2010/main" val="11843577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0" y="6104599"/>
            <a:ext cx="9144000" cy="75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457200" y="990600"/>
            <a:ext cx="82296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10400" y="6569075"/>
            <a:ext cx="2133600" cy="2889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A79CEB4-1155-45D1-95BA-C4E533986E41}" type="slidenum">
              <a:rPr lang="en-US" smtClean="0"/>
              <a:pPr/>
              <a:t>‹#›</a:t>
            </a:fld>
            <a:endParaRPr lang="en-US"/>
          </a:p>
        </p:txBody>
      </p:sp>
      <p:pic>
        <p:nvPicPr>
          <p:cNvPr id="7" name="Picture 2" descr="\\VACOAPVCPM1001.dva.va.gov\FolderRedirection$\DVA\vacoBrienv\Desktop\presentation header-2018.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r="16798"/>
          <a:stretch/>
        </p:blipFill>
        <p:spPr bwMode="auto">
          <a:xfrm>
            <a:off x="0" y="-31845"/>
            <a:ext cx="9174708" cy="864358"/>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2"/>
          <p:cNvSpPr>
            <a:spLocks noGrp="1"/>
          </p:cNvSpPr>
          <p:nvPr>
            <p:ph type="dt" sz="half" idx="2"/>
          </p:nvPr>
        </p:nvSpPr>
        <p:spPr>
          <a:xfrm>
            <a:off x="3657600" y="6301849"/>
            <a:ext cx="1828800" cy="365125"/>
          </a:xfrm>
          <a:prstGeom prst="rect">
            <a:avLst/>
          </a:prstGeom>
        </p:spPr>
        <p:txBody>
          <a:bodyPr vert="horz" lIns="91440" tIns="45720" rIns="91440" bIns="45720" rtlCol="0" anchor="ctr"/>
          <a:lstStyle>
            <a:lvl1pPr algn="ctr">
              <a:defRPr sz="1200">
                <a:solidFill>
                  <a:schemeClr val="bg1"/>
                </a:solidFill>
              </a:defRPr>
            </a:lvl1pPr>
          </a:lstStyle>
          <a:p>
            <a:r>
              <a:rPr lang="en-US"/>
              <a:t>September 2019</a:t>
            </a:r>
          </a:p>
        </p:txBody>
      </p:sp>
    </p:spTree>
    <p:extLst>
      <p:ext uri="{BB962C8B-B14F-4D97-AF65-F5344CB8AC3E}">
        <p14:creationId xmlns:p14="http://schemas.microsoft.com/office/powerpoint/2010/main" val="369414980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p:txStyles>
    <p:titleStyle>
      <a:lvl1pPr algn="l" defTabSz="914400" rtl="0" eaLnBrk="1" latinLnBrk="0" hangingPunct="1">
        <a:spcBef>
          <a:spcPct val="0"/>
        </a:spcBef>
        <a:buNone/>
        <a:defRPr sz="24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68"/>
            <a:endParaRPr lang="en-US" sz="1013">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35"/>
            <a:ext cx="2133600" cy="365125"/>
          </a:xfrm>
          <a:prstGeom prst="rect">
            <a:avLst/>
          </a:prstGeom>
        </p:spPr>
        <p:txBody>
          <a:bodyPr vert="horz" lIns="91440" tIns="45720" rIns="91440" bIns="45720" rtlCol="0" anchor="ctr"/>
          <a:lstStyle>
            <a:lvl1pPr algn="r">
              <a:defRPr sz="675">
                <a:solidFill>
                  <a:schemeClr val="bg1"/>
                </a:solidFill>
              </a:defRPr>
            </a:lvl1pPr>
          </a:lstStyle>
          <a:p>
            <a:fld id="{D983F1FA-211D-3044-9E35-958DFBC26156}" type="slidenum">
              <a:rPr lang="en-US" smtClean="0">
                <a:solidFill>
                  <a:prstClr val="white"/>
                </a:solidFill>
              </a:rPr>
              <a:pPr/>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189958" y="6356447"/>
            <a:ext cx="4101016" cy="365125"/>
          </a:xfrm>
          <a:prstGeom prst="rect">
            <a:avLst/>
          </a:prstGeom>
        </p:spPr>
        <p:txBody>
          <a:bodyPr lIns="91440" tIns="45720" rIns="91440" bIns="45720"/>
          <a:lstStyle>
            <a:lvl1pPr algn="ctr">
              <a:defRPr lang="it-IT" sz="675" kern="1200" dirty="0" smtClean="0">
                <a:solidFill>
                  <a:prstClr val="white"/>
                </a:solidFill>
                <a:latin typeface="+mn-lt"/>
                <a:ea typeface="+mn-ea"/>
                <a:cs typeface="+mn-cs"/>
              </a:defRPr>
            </a:lvl1pPr>
          </a:lstStyle>
          <a:p>
            <a:r>
              <a:rPr lang="it-IT"/>
              <a:t>Draft - Pre-Decisional Deliberative Document </a:t>
            </a:r>
          </a:p>
          <a:p>
            <a:r>
              <a:rPr lang="it-IT"/>
              <a:t>Internal VA Use Only</a:t>
            </a:r>
          </a:p>
        </p:txBody>
      </p:sp>
    </p:spTree>
    <p:extLst>
      <p:ext uri="{BB962C8B-B14F-4D97-AF65-F5344CB8AC3E}">
        <p14:creationId xmlns:p14="http://schemas.microsoft.com/office/powerpoint/2010/main" val="343734908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hf hdr="0" ftr="0" dt="0"/>
  <p:txStyles>
    <p:titleStyle>
      <a:lvl1pPr algn="ctr" defTabSz="257168" rtl="0" eaLnBrk="1" latinLnBrk="0" hangingPunct="1">
        <a:spcBef>
          <a:spcPct val="0"/>
        </a:spcBef>
        <a:buNone/>
        <a:defRPr sz="2250" kern="1200">
          <a:solidFill>
            <a:schemeClr val="tx1"/>
          </a:solidFill>
          <a:latin typeface="Arial" pitchFamily="34" charset="0"/>
          <a:ea typeface="+mj-ea"/>
          <a:cs typeface="Arial" pitchFamily="34" charset="0"/>
        </a:defRPr>
      </a:lvl1pPr>
    </p:titleStyle>
    <p:bodyStyle>
      <a:lvl1pPr marL="192876" indent="-192876" algn="l" defTabSz="257168" rtl="0" eaLnBrk="1" latinLnBrk="0" hangingPunct="1">
        <a:spcBef>
          <a:spcPct val="20000"/>
        </a:spcBef>
        <a:buFont typeface="Arial"/>
        <a:buChar char="•"/>
        <a:defRPr sz="1125" kern="1200">
          <a:solidFill>
            <a:schemeClr val="tx1"/>
          </a:solidFill>
          <a:latin typeface="Arial" pitchFamily="34" charset="0"/>
          <a:ea typeface="+mn-ea"/>
          <a:cs typeface="Arial" pitchFamily="34" charset="0"/>
        </a:defRPr>
      </a:lvl1pPr>
      <a:lvl2pPr marL="417899" indent="-160731" algn="l" defTabSz="257168" rtl="0" eaLnBrk="1" latinLnBrk="0" hangingPunct="1">
        <a:spcBef>
          <a:spcPct val="20000"/>
        </a:spcBef>
        <a:buFont typeface="Arial"/>
        <a:buChar char="–"/>
        <a:defRPr sz="1013" kern="1200">
          <a:solidFill>
            <a:schemeClr val="tx1"/>
          </a:solidFill>
          <a:latin typeface="Arial" pitchFamily="34" charset="0"/>
          <a:ea typeface="+mn-ea"/>
          <a:cs typeface="Arial" pitchFamily="34" charset="0"/>
        </a:defRPr>
      </a:lvl2pPr>
      <a:lvl3pPr marL="642922" indent="-128585" algn="l" defTabSz="257168" rtl="0" eaLnBrk="1" latinLnBrk="0" hangingPunct="1">
        <a:spcBef>
          <a:spcPct val="20000"/>
        </a:spcBef>
        <a:buFont typeface="Arial"/>
        <a:buChar char="•"/>
        <a:defRPr sz="900" kern="1200">
          <a:solidFill>
            <a:schemeClr val="tx1"/>
          </a:solidFill>
          <a:latin typeface="Arial" pitchFamily="34" charset="0"/>
          <a:ea typeface="+mn-ea"/>
          <a:cs typeface="Arial" pitchFamily="34" charset="0"/>
        </a:defRPr>
      </a:lvl3pPr>
      <a:lvl4pPr marL="900091" indent="-128585" algn="l" defTabSz="257168" rtl="0" eaLnBrk="1" latinLnBrk="0" hangingPunct="1">
        <a:spcBef>
          <a:spcPct val="20000"/>
        </a:spcBef>
        <a:buFont typeface="Arial"/>
        <a:buChar char="–"/>
        <a:defRPr sz="788" kern="1200">
          <a:solidFill>
            <a:schemeClr val="tx1"/>
          </a:solidFill>
          <a:latin typeface="Arial" pitchFamily="34" charset="0"/>
          <a:ea typeface="+mn-ea"/>
          <a:cs typeface="Arial" pitchFamily="34" charset="0"/>
        </a:defRPr>
      </a:lvl4pPr>
      <a:lvl5pPr marL="1157259" indent="-128585" algn="l" defTabSz="257168" rtl="0" eaLnBrk="1" latinLnBrk="0" hangingPunct="1">
        <a:spcBef>
          <a:spcPct val="20000"/>
        </a:spcBef>
        <a:buFont typeface="Arial"/>
        <a:buChar char="»"/>
        <a:defRPr sz="788" kern="1200">
          <a:solidFill>
            <a:schemeClr val="tx1"/>
          </a:solidFill>
          <a:latin typeface="Arial" pitchFamily="34" charset="0"/>
          <a:ea typeface="+mn-ea"/>
          <a:cs typeface="Arial" pitchFamily="34" charset="0"/>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6"/>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257168"/>
            <a:endParaRPr lang="en-US" sz="1013">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6"/>
            <a:ext cx="2209800" cy="491987"/>
          </a:xfrm>
          <a:prstGeom prst="rect">
            <a:avLst/>
          </a:prstGeom>
        </p:spPr>
      </p:pic>
      <p:sp>
        <p:nvSpPr>
          <p:cNvPr id="6" name="Slide Number Placeholder 5"/>
          <p:cNvSpPr>
            <a:spLocks noGrp="1"/>
          </p:cNvSpPr>
          <p:nvPr>
            <p:ph type="sldNum" sz="quarter" idx="4"/>
          </p:nvPr>
        </p:nvSpPr>
        <p:spPr>
          <a:xfrm>
            <a:off x="6937831" y="6400238"/>
            <a:ext cx="2133600" cy="365125"/>
          </a:xfrm>
          <a:prstGeom prst="rect">
            <a:avLst/>
          </a:prstGeom>
        </p:spPr>
        <p:txBody>
          <a:bodyPr vert="horz" lIns="91440" tIns="45720" rIns="91440" bIns="45720" rtlCol="0" anchor="ctr"/>
          <a:lstStyle>
            <a:lvl1pPr algn="r">
              <a:defRPr sz="675">
                <a:solidFill>
                  <a:schemeClr val="bg1"/>
                </a:solidFill>
              </a:defRPr>
            </a:lvl1pPr>
          </a:lstStyle>
          <a:p>
            <a:fld id="{D983F1FA-211D-3044-9E35-958DFBC26156}" type="slidenum">
              <a:rPr lang="en-US" smtClean="0">
                <a:solidFill>
                  <a:prstClr val="white"/>
                </a:solidFill>
              </a:rPr>
              <a:pPr/>
              <a:t>‹#›</a:t>
            </a:fld>
            <a:endParaRPr lang="en-US">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984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hf hdr="0" ftr="0" dt="0"/>
  <p:txStyles>
    <p:titleStyle>
      <a:lvl1pPr algn="ctr" defTabSz="257168" rtl="0" eaLnBrk="1" latinLnBrk="0" hangingPunct="1">
        <a:spcBef>
          <a:spcPct val="0"/>
        </a:spcBef>
        <a:buNone/>
        <a:defRPr sz="2475" kern="1200">
          <a:solidFill>
            <a:schemeClr val="tx1"/>
          </a:solidFill>
          <a:latin typeface="+mj-lt"/>
          <a:ea typeface="+mj-ea"/>
          <a:cs typeface="+mj-cs"/>
        </a:defRPr>
      </a:lvl1pPr>
    </p:titleStyle>
    <p:bodyStyle>
      <a:lvl1pPr marL="192876" indent="-192876" algn="l" defTabSz="257168" rtl="0" eaLnBrk="1" latinLnBrk="0" hangingPunct="1">
        <a:spcBef>
          <a:spcPct val="20000"/>
        </a:spcBef>
        <a:buFont typeface="Arial"/>
        <a:buChar char="•"/>
        <a:defRPr sz="1800" kern="1200">
          <a:solidFill>
            <a:schemeClr val="tx1"/>
          </a:solidFill>
          <a:latin typeface="+mn-lt"/>
          <a:ea typeface="+mn-ea"/>
          <a:cs typeface="+mn-cs"/>
        </a:defRPr>
      </a:lvl1pPr>
      <a:lvl2pPr marL="417899" indent="-160731" algn="l" defTabSz="257168" rtl="0" eaLnBrk="1" latinLnBrk="0" hangingPunct="1">
        <a:spcBef>
          <a:spcPct val="20000"/>
        </a:spcBef>
        <a:buFont typeface="Arial"/>
        <a:buChar char="–"/>
        <a:defRPr sz="1575" kern="1200">
          <a:solidFill>
            <a:schemeClr val="tx1"/>
          </a:solidFill>
          <a:latin typeface="+mn-lt"/>
          <a:ea typeface="+mn-ea"/>
          <a:cs typeface="+mn-cs"/>
        </a:defRPr>
      </a:lvl2pPr>
      <a:lvl3pPr marL="642922" indent="-128585" algn="l" defTabSz="257168" rtl="0" eaLnBrk="1" latinLnBrk="0" hangingPunct="1">
        <a:spcBef>
          <a:spcPct val="20000"/>
        </a:spcBef>
        <a:buFont typeface="Arial"/>
        <a:buChar char="•"/>
        <a:defRPr sz="1350" kern="1200">
          <a:solidFill>
            <a:schemeClr val="tx1"/>
          </a:solidFill>
          <a:latin typeface="+mn-lt"/>
          <a:ea typeface="+mn-ea"/>
          <a:cs typeface="+mn-cs"/>
        </a:defRPr>
      </a:lvl3pPr>
      <a:lvl4pPr marL="900091" indent="-128585" algn="l" defTabSz="257168" rtl="0" eaLnBrk="1" latinLnBrk="0" hangingPunct="1">
        <a:spcBef>
          <a:spcPct val="20000"/>
        </a:spcBef>
        <a:buFont typeface="Arial"/>
        <a:buChar char="–"/>
        <a:defRPr sz="1125" kern="1200">
          <a:solidFill>
            <a:schemeClr val="tx1"/>
          </a:solidFill>
          <a:latin typeface="+mn-lt"/>
          <a:ea typeface="+mn-ea"/>
          <a:cs typeface="+mn-cs"/>
        </a:defRPr>
      </a:lvl4pPr>
      <a:lvl5pPr marL="1157259" indent="-128585" algn="l" defTabSz="257168" rtl="0" eaLnBrk="1" latinLnBrk="0" hangingPunct="1">
        <a:spcBef>
          <a:spcPct val="20000"/>
        </a:spcBef>
        <a:buFont typeface="Arial"/>
        <a:buChar char="»"/>
        <a:defRPr sz="1125" kern="1200">
          <a:solidFill>
            <a:schemeClr val="tx1"/>
          </a:solidFill>
          <a:latin typeface="+mn-lt"/>
          <a:ea typeface="+mn-ea"/>
          <a:cs typeface="+mn-cs"/>
        </a:defRPr>
      </a:lvl5pPr>
      <a:lvl6pPr marL="1414428" indent="-128585" algn="l" defTabSz="257168"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8"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8" rtl="0" eaLnBrk="1" latinLnBrk="0" hangingPunct="1">
        <a:spcBef>
          <a:spcPct val="20000"/>
        </a:spcBef>
        <a:buFont typeface="Arial"/>
        <a:buChar char="•"/>
        <a:defRPr sz="1125" kern="1200">
          <a:solidFill>
            <a:schemeClr val="tx1"/>
          </a:solidFill>
          <a:latin typeface="+mn-lt"/>
          <a:ea typeface="+mn-ea"/>
          <a:cs typeface="+mn-cs"/>
        </a:defRPr>
      </a:lvl8pPr>
      <a:lvl9pPr marL="2185934" indent="-128585" algn="l" defTabSz="25716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153E3A5-3E20-4818-A1DE-07A0A8226E60}"/>
              </a:ext>
              <a:ext uri="{C183D7F6-B498-43B3-948B-1728B52AA6E4}">
                <adec:decorative xmlns:adec="http://schemas.microsoft.com/office/drawing/2017/decorative" val="1"/>
              </a:ext>
            </a:extLst>
          </p:cNvPr>
          <p:cNvGrpSpPr/>
          <p:nvPr/>
        </p:nvGrpSpPr>
        <p:grpSpPr>
          <a:xfrm>
            <a:off x="0" y="1371600"/>
            <a:ext cx="8263548" cy="2895600"/>
            <a:chOff x="0" y="1295400"/>
            <a:chExt cx="8263548" cy="2895600"/>
          </a:xfrm>
        </p:grpSpPr>
        <p:sp>
          <p:nvSpPr>
            <p:cNvPr id="4" name="Isosceles Triangle 3">
              <a:extLst>
                <a:ext uri="{FF2B5EF4-FFF2-40B4-BE49-F238E27FC236}">
                  <a16:creationId xmlns:a16="http://schemas.microsoft.com/office/drawing/2014/main" id="{72690E0B-24A6-436A-A722-D788BF6503FE}"/>
                </a:ext>
                <a:ext uri="{C183D7F6-B498-43B3-948B-1728B52AA6E4}">
                  <adec:decorative xmlns:adec="http://schemas.microsoft.com/office/drawing/2017/decorative" val="1"/>
                </a:ext>
              </a:extLst>
            </p:cNvPr>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8B9BBC1D-4F2F-40B5-95B7-1204AE027F37}"/>
                </a:ext>
                <a:ext uri="{C183D7F6-B498-43B3-948B-1728B52AA6E4}">
                  <adec:decorative xmlns:adec="http://schemas.microsoft.com/office/drawing/2017/decorative" val="1"/>
                </a:ext>
              </a:extLst>
            </p:cNvPr>
            <p:cNvSpPr/>
            <p:nvPr userDrawn="1"/>
          </p:nvSpPr>
          <p:spPr>
            <a:xfrm>
              <a:off x="0" y="1295400"/>
              <a:ext cx="8263548"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Rectangle 5">
              <a:extLst>
                <a:ext uri="{FF2B5EF4-FFF2-40B4-BE49-F238E27FC236}">
                  <a16:creationId xmlns:a16="http://schemas.microsoft.com/office/drawing/2014/main" id="{5C1FE754-EB44-4358-AFF8-87A17B762D87}"/>
                </a:ext>
                <a:ext uri="{C183D7F6-B498-43B3-948B-1728B52AA6E4}">
                  <adec:decorative xmlns:adec="http://schemas.microsoft.com/office/drawing/2017/decorative" val="1"/>
                </a:ext>
              </a:extLst>
            </p:cNvPr>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7" name="Picture 2" descr="Choose VA Logo.">
            <a:extLst>
              <a:ext uri="{FF2B5EF4-FFF2-40B4-BE49-F238E27FC236}">
                <a16:creationId xmlns:a16="http://schemas.microsoft.com/office/drawing/2014/main" id="{37248818-503E-46B0-9130-1B8DAE3F99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74655" y="5464313"/>
            <a:ext cx="2117894" cy="569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eal of the Department of Veterans Affairs, Office of Community Care.">
            <a:extLst>
              <a:ext uri="{FF2B5EF4-FFF2-40B4-BE49-F238E27FC236}">
                <a16:creationId xmlns:a16="http://schemas.microsoft.com/office/drawing/2014/main" id="{BF73D49A-E665-4201-B810-902C1C6D0F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2885" y="5486400"/>
            <a:ext cx="3035527" cy="636034"/>
          </a:xfrm>
          <a:prstGeom prst="rect">
            <a:avLst/>
          </a:prstGeom>
        </p:spPr>
      </p:pic>
    </p:spTree>
    <p:extLst>
      <p:ext uri="{BB962C8B-B14F-4D97-AF65-F5344CB8AC3E}">
        <p14:creationId xmlns:p14="http://schemas.microsoft.com/office/powerpoint/2010/main" val="978786843"/>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reports.vssc.med.va.gov/ReportServer/Pages/ReportViewer.aspx?%2fAccess%2fConsults%2fConsult+-+RCI_Portal&amp;rs:Command=Render"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app.powerbigov.us/groups/me/apps/057a6693-7190-4fd4-9491-f8a038913689/reports/4a8c8345-a0a0-4d5c-a2a0-194304236571/ReportSection85644cc04246eefa74b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gov.us/groups/me/apps/057a6693-7190-4fd4-9491-f8a038913689/reports/4a8c8345-a0a0-4d5c-a2a0-194304236571/ReportSection85644cc04246eefa74b4" TargetMode="External"/><Relationship Id="rId2" Type="http://schemas.openxmlformats.org/officeDocument/2006/relationships/hyperlink" Target="https://reports.vssc.med.va.gov/ReportServer/Pages/ReportViewer.aspx?%2fAccess%2fConsults%2fConsult+-+RCI_Portal&amp;rs:Command=Render" TargetMode="External"/><Relationship Id="rId1" Type="http://schemas.openxmlformats.org/officeDocument/2006/relationships/slideLayout" Target="../slideLayouts/slideLayout2.xml"/><Relationship Id="rId4" Type="http://schemas.openxmlformats.org/officeDocument/2006/relationships/hyperlink" Target="https://pyramid.cdw.va.gov/direct/?id=d92837d2-03ed-4c0d-b584-c4e952ee339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VHARCI@va.gov" TargetMode="External"/><Relationship Id="rId2" Type="http://schemas.openxmlformats.org/officeDocument/2006/relationships/hyperlink" Target="https://dvagov.sharepoint.com/sites/ReferralCoordinationIn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15197" y="2286000"/>
            <a:ext cx="7336766" cy="1485900"/>
          </a:xfrm>
        </p:spPr>
        <p:txBody>
          <a:bodyPr>
            <a:normAutofit/>
          </a:bodyPr>
          <a:lstStyle/>
          <a:p>
            <a:r>
              <a:rPr lang="en-US" sz="3650" b="1" dirty="0">
                <a:latin typeface="+mn-lt"/>
                <a:cs typeface="Arial"/>
              </a:rPr>
              <a:t>Referral Coordination Initiative (RCI) </a:t>
            </a:r>
            <a:endParaRPr lang="en-US" sz="3650" b="1" dirty="0">
              <a:solidFill>
                <a:srgbClr val="000000"/>
              </a:solidFill>
              <a:latin typeface="+mn-lt"/>
              <a:cs typeface="Arial" panose="020B0604020202020204" pitchFamily="34" charset="0"/>
            </a:endParaRPr>
          </a:p>
        </p:txBody>
      </p:sp>
      <p:sp>
        <p:nvSpPr>
          <p:cNvPr id="6" name="Subtitle 5">
            <a:extLst>
              <a:ext uri="{FF2B5EF4-FFF2-40B4-BE49-F238E27FC236}">
                <a16:creationId xmlns:a16="http://schemas.microsoft.com/office/drawing/2014/main" id="{72B2A79D-4230-4DED-9BAD-037147630B93}"/>
              </a:ext>
            </a:extLst>
          </p:cNvPr>
          <p:cNvSpPr>
            <a:spLocks noGrp="1"/>
          </p:cNvSpPr>
          <p:nvPr>
            <p:ph type="subTitle" idx="1"/>
          </p:nvPr>
        </p:nvSpPr>
        <p:spPr/>
        <p:txBody>
          <a:bodyPr vert="horz" lIns="91440" tIns="45720" rIns="91440" bIns="45720" rtlCol="0" anchor="t">
            <a:normAutofit/>
          </a:bodyPr>
          <a:lstStyle/>
          <a:p>
            <a:r>
              <a:rPr lang="en-US" dirty="0"/>
              <a:t>February 25, 2021</a:t>
            </a:r>
          </a:p>
        </p:txBody>
      </p:sp>
      <p:sp>
        <p:nvSpPr>
          <p:cNvPr id="4" name="Title 1"/>
          <p:cNvSpPr txBox="1">
            <a:spLocks/>
          </p:cNvSpPr>
          <p:nvPr/>
        </p:nvSpPr>
        <p:spPr>
          <a:xfrm>
            <a:off x="1787978" y="1200150"/>
            <a:ext cx="5829300" cy="790575"/>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defRPr/>
            </a:pPr>
            <a:r>
              <a:rPr lang="en-US" sz="2400">
                <a:solidFill>
                  <a:srgbClr val="003D6B"/>
                </a:solidFill>
                <a:latin typeface="Calibri"/>
              </a:rPr>
              <a:t>VETERANS HEALTH ADMINISTRATION</a:t>
            </a:r>
          </a:p>
        </p:txBody>
      </p:sp>
    </p:spTree>
    <p:extLst>
      <p:ext uri="{BB962C8B-B14F-4D97-AF65-F5344CB8AC3E}">
        <p14:creationId xmlns:p14="http://schemas.microsoft.com/office/powerpoint/2010/main" val="184950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23FF57-DB66-4B8B-833A-0A32C5DE608A}"/>
              </a:ext>
            </a:extLst>
          </p:cNvPr>
          <p:cNvPicPr>
            <a:picLocks noChangeAspect="1"/>
          </p:cNvPicPr>
          <p:nvPr/>
        </p:nvPicPr>
        <p:blipFill>
          <a:blip r:embed="rId2"/>
          <a:stretch>
            <a:fillRect/>
          </a:stretch>
        </p:blipFill>
        <p:spPr>
          <a:xfrm>
            <a:off x="4184191" y="1611412"/>
            <a:ext cx="4670249" cy="2819857"/>
          </a:xfrm>
          <a:prstGeom prst="rect">
            <a:avLst/>
          </a:prstGeom>
        </p:spPr>
      </p:pic>
      <p:sp>
        <p:nvSpPr>
          <p:cNvPr id="2" name="Content Placeholder 1">
            <a:extLst>
              <a:ext uri="{FF2B5EF4-FFF2-40B4-BE49-F238E27FC236}">
                <a16:creationId xmlns:a16="http://schemas.microsoft.com/office/drawing/2014/main" id="{E107D1CF-8D90-41DD-9A2B-894A680E304A}"/>
              </a:ext>
            </a:extLst>
          </p:cNvPr>
          <p:cNvSpPr>
            <a:spLocks noGrp="1"/>
          </p:cNvSpPr>
          <p:nvPr>
            <p:ph idx="1"/>
          </p:nvPr>
        </p:nvSpPr>
        <p:spPr>
          <a:xfrm>
            <a:off x="121920" y="685800"/>
            <a:ext cx="8790039" cy="5344551"/>
          </a:xfrm>
        </p:spPr>
        <p:txBody>
          <a:bodyPr vert="horz" lIns="91440" tIns="45720" rIns="91440" bIns="45720" rtlCol="0" anchor="t">
            <a:normAutofit/>
          </a:bodyPr>
          <a:lstStyle/>
          <a:p>
            <a:pPr marL="0" indent="0">
              <a:buNone/>
            </a:pPr>
            <a:r>
              <a:rPr lang="en-US" sz="2400" dirty="0"/>
              <a:t>Network Directors report on RCI progress on Health Operations Center calls to VHA leadership</a:t>
            </a:r>
          </a:p>
          <a:p>
            <a:pPr marL="0" indent="0">
              <a:buNone/>
            </a:pPr>
            <a:endParaRPr lang="en-US" sz="2400" dirty="0"/>
          </a:p>
          <a:p>
            <a:pPr marL="0" indent="0">
              <a:buNone/>
            </a:pPr>
            <a:endParaRPr lang="en-US" sz="2400" dirty="0"/>
          </a:p>
        </p:txBody>
      </p:sp>
      <p:sp>
        <p:nvSpPr>
          <p:cNvPr id="4" name="Title 3">
            <a:extLst>
              <a:ext uri="{FF2B5EF4-FFF2-40B4-BE49-F238E27FC236}">
                <a16:creationId xmlns:a16="http://schemas.microsoft.com/office/drawing/2014/main" id="{E0C64E66-948C-431D-8C58-A221E524708A}"/>
              </a:ext>
            </a:extLst>
          </p:cNvPr>
          <p:cNvSpPr>
            <a:spLocks noGrp="1"/>
          </p:cNvSpPr>
          <p:nvPr>
            <p:ph type="title"/>
          </p:nvPr>
        </p:nvSpPr>
        <p:spPr/>
        <p:txBody>
          <a:bodyPr>
            <a:normAutofit/>
          </a:bodyPr>
          <a:lstStyle/>
          <a:p>
            <a:r>
              <a:rPr lang="en-US" sz="3200" b="1" dirty="0">
                <a:latin typeface="Arial"/>
                <a:cs typeface="Arial"/>
              </a:rPr>
              <a:t>RCI Data Tools</a:t>
            </a:r>
          </a:p>
        </p:txBody>
      </p:sp>
      <p:sp>
        <p:nvSpPr>
          <p:cNvPr id="3" name="TextBox 2">
            <a:extLst>
              <a:ext uri="{FF2B5EF4-FFF2-40B4-BE49-F238E27FC236}">
                <a16:creationId xmlns:a16="http://schemas.microsoft.com/office/drawing/2014/main" id="{BE11EC97-5496-4D33-899D-7DC0E6CFAE82}"/>
              </a:ext>
            </a:extLst>
          </p:cNvPr>
          <p:cNvSpPr txBox="1"/>
          <p:nvPr/>
        </p:nvSpPr>
        <p:spPr>
          <a:xfrm>
            <a:off x="136668" y="1644236"/>
            <a:ext cx="4229911" cy="4108817"/>
          </a:xfrm>
          <a:prstGeom prst="rect">
            <a:avLst/>
          </a:prstGeom>
          <a:noFill/>
        </p:spPr>
        <p:txBody>
          <a:bodyPr wrap="square" rtlCol="0">
            <a:spAutoFit/>
          </a:bodyPr>
          <a:lstStyle/>
          <a:p>
            <a:pPr lvl="0" defTabSz="342900">
              <a:spcBef>
                <a:spcPct val="20000"/>
              </a:spcBef>
            </a:pPr>
            <a:r>
              <a:rPr lang="en-US" dirty="0">
                <a:solidFill>
                  <a:srgbClr val="000000"/>
                </a:solidFill>
                <a:latin typeface="Arial" pitchFamily="34" charset="0"/>
                <a:cs typeface="Arial" pitchFamily="34" charset="0"/>
              </a:rPr>
              <a:t>ND reports focus on a consolidated dashboard view of internal/direct and </a:t>
            </a:r>
            <a:r>
              <a:rPr lang="en-US" dirty="0">
                <a:latin typeface="Arial" pitchFamily="34" charset="0"/>
                <a:cs typeface="Arial" pitchFamily="34" charset="0"/>
              </a:rPr>
              <a:t>community care measures  </a:t>
            </a:r>
            <a:br>
              <a:rPr lang="en-US" dirty="0">
                <a:latin typeface="Arial" pitchFamily="34" charset="0"/>
                <a:cs typeface="Arial" pitchFamily="34" charset="0"/>
              </a:rPr>
            </a:br>
            <a:endParaRPr lang="en-US" dirty="0">
              <a:latin typeface="Arial" pitchFamily="34" charset="0"/>
              <a:cs typeface="Calibri"/>
            </a:endParaRPr>
          </a:p>
          <a:p>
            <a:pPr marL="285750" lvl="0" indent="-285750" defTabSz="342900">
              <a:spcBef>
                <a:spcPct val="20000"/>
              </a:spcBef>
              <a:buFont typeface="Arial" panose="020B0604020202020204" pitchFamily="34" charset="0"/>
              <a:buChar char="•"/>
            </a:pPr>
            <a:r>
              <a:rPr lang="en-US" sz="1500" dirty="0">
                <a:latin typeface="Arial" pitchFamily="34" charset="0"/>
                <a:cs typeface="Arial" pitchFamily="34" charset="0"/>
                <a:hlinkClick r:id="rId3">
                  <a:extLst>
                    <a:ext uri="{A12FA001-AC4F-418D-AE19-62706E023703}">
                      <ahyp:hlinkClr xmlns:ahyp="http://schemas.microsoft.com/office/drawing/2018/hyperlinkcolor" val="tx"/>
                    </a:ext>
                  </a:extLst>
                </a:hlinkClick>
              </a:rPr>
              <a:t>RCI Data Portal</a:t>
            </a:r>
            <a:r>
              <a:rPr lang="en-US" sz="1500" dirty="0">
                <a:latin typeface="Arial" pitchFamily="34" charset="0"/>
                <a:cs typeface="Arial" pitchFamily="34" charset="0"/>
              </a:rPr>
              <a:t>: Launching pad into RCI VSSC Dashboard and pre-existing related reports supporting management of referral management process </a:t>
            </a:r>
            <a:br>
              <a:rPr lang="en-US" sz="1500" dirty="0">
                <a:latin typeface="Arial" pitchFamily="34" charset="0"/>
                <a:cs typeface="Arial" pitchFamily="34" charset="0"/>
              </a:rPr>
            </a:br>
            <a:endParaRPr lang="en-US" sz="1500" dirty="0">
              <a:latin typeface="Arial" pitchFamily="34" charset="0"/>
              <a:cs typeface="Arial" pitchFamily="34" charset="0"/>
            </a:endParaRPr>
          </a:p>
          <a:p>
            <a:pPr marL="285750" lvl="0" indent="-285750" defTabSz="342900">
              <a:spcBef>
                <a:spcPct val="20000"/>
              </a:spcBef>
              <a:buFont typeface="Arial" panose="020B0604020202020204" pitchFamily="34" charset="0"/>
              <a:buChar char="•"/>
            </a:pPr>
            <a:r>
              <a:rPr lang="en-US" sz="1500" dirty="0">
                <a:latin typeface="Arial" pitchFamily="34" charset="0"/>
                <a:cs typeface="Arial" pitchFamily="34" charset="0"/>
                <a:hlinkClick r:id="rId4">
                  <a:extLst>
                    <a:ext uri="{A12FA001-AC4F-418D-AE19-62706E023703}">
                      <ahyp:hlinkClr xmlns:ahyp="http://schemas.microsoft.com/office/drawing/2018/hyperlinkcolor" val="tx"/>
                    </a:ext>
                  </a:extLst>
                </a:hlinkClick>
              </a:rPr>
              <a:t>RCI VSSC Dashboard</a:t>
            </a:r>
            <a:r>
              <a:rPr lang="en-US" sz="1500" dirty="0">
                <a:latin typeface="Arial" pitchFamily="34" charset="0"/>
                <a:cs typeface="Arial" pitchFamily="34" charset="0"/>
              </a:rPr>
              <a:t>: Provide a consolidated view of RCI key performance indicators (KPIs) from both internal/direct and community care measures </a:t>
            </a:r>
            <a:br>
              <a:rPr lang="en-US" sz="1500" dirty="0">
                <a:solidFill>
                  <a:srgbClr val="000000"/>
                </a:solidFill>
                <a:latin typeface="Arial" pitchFamily="34" charset="0"/>
                <a:cs typeface="Arial" pitchFamily="34" charset="0"/>
              </a:rPr>
            </a:br>
            <a:endParaRPr lang="en-US" sz="1500" dirty="0">
              <a:solidFill>
                <a:srgbClr val="000000"/>
              </a:solidFill>
              <a:latin typeface="Arial" pitchFamily="34" charset="0"/>
              <a:cs typeface="Arial" pitchFamily="34" charset="0"/>
            </a:endParaRPr>
          </a:p>
          <a:p>
            <a:pPr marL="285750" lvl="0" indent="-285750" defTabSz="342900">
              <a:spcBef>
                <a:spcPct val="20000"/>
              </a:spcBef>
              <a:buFont typeface="Arial" panose="020B0604020202020204" pitchFamily="34" charset="0"/>
              <a:buChar char="•"/>
            </a:pPr>
            <a:r>
              <a:rPr lang="en-US" sz="1500" dirty="0">
                <a:solidFill>
                  <a:srgbClr val="000000"/>
                </a:solidFill>
                <a:latin typeface="Arial" pitchFamily="34" charset="0"/>
                <a:cs typeface="Arial" pitchFamily="34" charset="0"/>
              </a:rPr>
              <a:t>Office Hours and additional training for these tools are available</a:t>
            </a:r>
          </a:p>
        </p:txBody>
      </p:sp>
      <p:pic>
        <p:nvPicPr>
          <p:cNvPr id="5" name="Picture 4">
            <a:extLst>
              <a:ext uri="{FF2B5EF4-FFF2-40B4-BE49-F238E27FC236}">
                <a16:creationId xmlns:a16="http://schemas.microsoft.com/office/drawing/2014/main" id="{37A4E3D5-01F0-4ACA-B184-D627832BEAEE}"/>
              </a:ext>
            </a:extLst>
          </p:cNvPr>
          <p:cNvPicPr>
            <a:picLocks noChangeAspect="1"/>
          </p:cNvPicPr>
          <p:nvPr/>
        </p:nvPicPr>
        <p:blipFill>
          <a:blip r:embed="rId5"/>
          <a:stretch>
            <a:fillRect/>
          </a:stretch>
        </p:blipFill>
        <p:spPr>
          <a:xfrm>
            <a:off x="4970878" y="3654106"/>
            <a:ext cx="4051202" cy="2344006"/>
          </a:xfrm>
          <a:prstGeom prst="rect">
            <a:avLst/>
          </a:prstGeom>
        </p:spPr>
      </p:pic>
    </p:spTree>
    <p:extLst>
      <p:ext uri="{BB962C8B-B14F-4D97-AF65-F5344CB8AC3E}">
        <p14:creationId xmlns:p14="http://schemas.microsoft.com/office/powerpoint/2010/main" val="354527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07D1CF-8D90-41DD-9A2B-894A680E304A}"/>
              </a:ext>
            </a:extLst>
          </p:cNvPr>
          <p:cNvSpPr>
            <a:spLocks noGrp="1"/>
          </p:cNvSpPr>
          <p:nvPr>
            <p:ph idx="1"/>
          </p:nvPr>
        </p:nvSpPr>
        <p:spPr>
          <a:xfrm>
            <a:off x="457200" y="718624"/>
            <a:ext cx="8229600" cy="5344551"/>
          </a:xfrm>
        </p:spPr>
        <p:txBody>
          <a:bodyPr vert="horz" lIns="91440" tIns="45720" rIns="91440" bIns="45720" rtlCol="0" anchor="t">
            <a:normAutofit fontScale="85000" lnSpcReduction="20000"/>
          </a:bodyPr>
          <a:lstStyle/>
          <a:p>
            <a:r>
              <a:rPr lang="en-US" sz="2400"/>
              <a:t>Intent: provide a consolidated view of internal/direct and community care measures related to RCI</a:t>
            </a:r>
            <a:endParaRPr lang="en-US" sz="2400">
              <a:cs typeface="Calibri"/>
            </a:endParaRPr>
          </a:p>
          <a:p>
            <a:pPr lvl="1"/>
            <a:r>
              <a:rPr lang="en-US" sz="1900">
                <a:hlinkClick r:id="rId2"/>
              </a:rPr>
              <a:t>RCI Data Portal</a:t>
            </a:r>
            <a:r>
              <a:rPr lang="en-US" sz="1900"/>
              <a:t>: Launching pad into RCI VSSC Dashboard and pre-existing related reports supporting management of referral coordination process </a:t>
            </a:r>
          </a:p>
          <a:p>
            <a:pPr lvl="1"/>
            <a:r>
              <a:rPr lang="en-US" sz="1900">
                <a:hlinkClick r:id="rId3"/>
              </a:rPr>
              <a:t>RCI VSSC Dashboard</a:t>
            </a:r>
            <a:r>
              <a:rPr lang="en-US" sz="1900"/>
              <a:t>: Provide a consolidated view of RCI key process indicators (KPIs) from both internal/direct and community care measures </a:t>
            </a:r>
          </a:p>
          <a:p>
            <a:pPr lvl="1"/>
            <a:r>
              <a:rPr lang="en-US" sz="1900"/>
              <a:t>Supplement detailed reports are currently available for both internal/direct and community care referral management individually</a:t>
            </a:r>
            <a:endParaRPr lang="en-US"/>
          </a:p>
          <a:p>
            <a:r>
              <a:rPr lang="en-US" sz="2400"/>
              <a:t>The results generated from reports should be thoroughly analyzed to determine the effectiveness and efficiency of current operations and the reliability of reporting. </a:t>
            </a:r>
          </a:p>
          <a:p>
            <a:r>
              <a:rPr lang="en-US" sz="2400"/>
              <a:t>Additional trend analysis should be performed to observe changes in reporting results over time and to determine the root causes behind inadequate performance. </a:t>
            </a:r>
          </a:p>
          <a:p>
            <a:r>
              <a:rPr lang="en-US" sz="2400"/>
              <a:t>This report will evolve as new data measures are incorporated from various end users (i.e. RCI ELT, ND, VISN GPM, GPM, Admin/Clinical Leads)</a:t>
            </a:r>
          </a:p>
          <a:p>
            <a:r>
              <a:rPr lang="en-US" sz="2400"/>
              <a:t>Reports align with KPIs presented by ND’s on weekly RCI HOC</a:t>
            </a:r>
          </a:p>
          <a:p>
            <a:r>
              <a:rPr lang="en-US" sz="2400"/>
              <a:t>The </a:t>
            </a:r>
            <a:r>
              <a:rPr lang="en-US" sz="2400">
                <a:hlinkClick r:id="rId4">
                  <a:extLst>
                    <a:ext uri="{A12FA001-AC4F-418D-AE19-62706E023703}">
                      <ahyp:hlinkClr xmlns:ahyp="http://schemas.microsoft.com/office/drawing/2018/hyperlinkcolor" val="tx"/>
                    </a:ext>
                  </a:extLst>
                </a:hlinkClick>
              </a:rPr>
              <a:t>VSSC Consult Cube Dashboard </a:t>
            </a:r>
            <a:r>
              <a:rPr lang="en-US" sz="2400"/>
              <a:t>must be used in order to obtain SSN level data of the reports captured on the </a:t>
            </a:r>
            <a:r>
              <a:rPr lang="en-US" sz="2400">
                <a:hlinkClick r:id="rId3">
                  <a:extLst>
                    <a:ext uri="{A12FA001-AC4F-418D-AE19-62706E023703}">
                      <ahyp:hlinkClr xmlns:ahyp="http://schemas.microsoft.com/office/drawing/2018/hyperlinkcolor" val="tx"/>
                    </a:ext>
                  </a:extLst>
                </a:hlinkClick>
              </a:rPr>
              <a:t>RCI VSSC Dashboard</a:t>
            </a:r>
            <a:r>
              <a:rPr lang="en-US" sz="2400"/>
              <a:t>.  </a:t>
            </a:r>
          </a:p>
        </p:txBody>
      </p:sp>
      <p:sp>
        <p:nvSpPr>
          <p:cNvPr id="4" name="Title 3">
            <a:extLst>
              <a:ext uri="{FF2B5EF4-FFF2-40B4-BE49-F238E27FC236}">
                <a16:creationId xmlns:a16="http://schemas.microsoft.com/office/drawing/2014/main" id="{E0C64E66-948C-431D-8C58-A221E524708A}"/>
              </a:ext>
            </a:extLst>
          </p:cNvPr>
          <p:cNvSpPr>
            <a:spLocks noGrp="1"/>
          </p:cNvSpPr>
          <p:nvPr>
            <p:ph type="title"/>
          </p:nvPr>
        </p:nvSpPr>
        <p:spPr/>
        <p:txBody>
          <a:bodyPr>
            <a:normAutofit/>
          </a:bodyPr>
          <a:lstStyle/>
          <a:p>
            <a:r>
              <a:rPr lang="en-US" sz="3200" b="1" dirty="0"/>
              <a:t>RCI Data Tools</a:t>
            </a:r>
          </a:p>
        </p:txBody>
      </p:sp>
    </p:spTree>
    <p:extLst>
      <p:ext uri="{BB962C8B-B14F-4D97-AF65-F5344CB8AC3E}">
        <p14:creationId xmlns:p14="http://schemas.microsoft.com/office/powerpoint/2010/main" val="201863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D21E31-9CEF-432B-9546-1D112F497B4F}"/>
              </a:ext>
            </a:extLst>
          </p:cNvPr>
          <p:cNvPicPr>
            <a:picLocks noChangeAspect="1"/>
          </p:cNvPicPr>
          <p:nvPr/>
        </p:nvPicPr>
        <p:blipFill>
          <a:blip r:embed="rId3"/>
          <a:stretch>
            <a:fillRect/>
          </a:stretch>
        </p:blipFill>
        <p:spPr>
          <a:xfrm>
            <a:off x="-17308" y="483469"/>
            <a:ext cx="9144000" cy="5088048"/>
          </a:xfrm>
          <a:prstGeom prst="rect">
            <a:avLst/>
          </a:prstGeom>
        </p:spPr>
      </p:pic>
      <p:sp>
        <p:nvSpPr>
          <p:cNvPr id="2" name="Title 1">
            <a:extLst>
              <a:ext uri="{FF2B5EF4-FFF2-40B4-BE49-F238E27FC236}">
                <a16:creationId xmlns:a16="http://schemas.microsoft.com/office/drawing/2014/main" id="{A535320D-1A1F-4322-BB24-5F794FC87C3C}"/>
              </a:ext>
            </a:extLst>
          </p:cNvPr>
          <p:cNvSpPr>
            <a:spLocks noGrp="1"/>
          </p:cNvSpPr>
          <p:nvPr>
            <p:ph type="title"/>
          </p:nvPr>
        </p:nvSpPr>
        <p:spPr>
          <a:xfrm>
            <a:off x="17308" y="-49246"/>
            <a:ext cx="9144000" cy="596063"/>
          </a:xfrm>
        </p:spPr>
        <p:txBody>
          <a:bodyPr>
            <a:noAutofit/>
          </a:bodyPr>
          <a:lstStyle/>
          <a:p>
            <a:r>
              <a:rPr lang="en-US" sz="3200" b="0"/>
              <a:t>RCI &amp; Specialty Specific - Example HOC Slide</a:t>
            </a:r>
            <a:endParaRPr lang="en-US" sz="3200" b="0" i="1">
              <a:solidFill>
                <a:schemeClr val="accent2"/>
              </a:solidFill>
              <a:cs typeface="Calibri"/>
            </a:endParaRPr>
          </a:p>
        </p:txBody>
      </p:sp>
      <p:sp>
        <p:nvSpPr>
          <p:cNvPr id="6" name="Oval 5">
            <a:extLst>
              <a:ext uri="{FF2B5EF4-FFF2-40B4-BE49-F238E27FC236}">
                <a16:creationId xmlns:a16="http://schemas.microsoft.com/office/drawing/2014/main" id="{8990A800-0704-4656-B064-3200AC79166E}"/>
              </a:ext>
            </a:extLst>
          </p:cNvPr>
          <p:cNvSpPr/>
          <p:nvPr/>
        </p:nvSpPr>
        <p:spPr>
          <a:xfrm>
            <a:off x="-17309" y="673774"/>
            <a:ext cx="349159" cy="299917"/>
          </a:xfrm>
          <a:prstGeom prst="ellipse">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effectLst/>
                <a:ea typeface="Calibri" panose="020F0502020204030204" pitchFamily="34" charset="0"/>
                <a:cs typeface="Times New Roman" panose="02020603050405020304" pitchFamily="18" charset="0"/>
              </a:rPr>
              <a:t>A</a:t>
            </a:r>
          </a:p>
        </p:txBody>
      </p:sp>
      <p:sp>
        <p:nvSpPr>
          <p:cNvPr id="8" name="Oval 7">
            <a:extLst>
              <a:ext uri="{FF2B5EF4-FFF2-40B4-BE49-F238E27FC236}">
                <a16:creationId xmlns:a16="http://schemas.microsoft.com/office/drawing/2014/main" id="{4DF42105-1A16-4AA3-898C-3F6D9FA6733C}"/>
              </a:ext>
            </a:extLst>
          </p:cNvPr>
          <p:cNvSpPr/>
          <p:nvPr/>
        </p:nvSpPr>
        <p:spPr>
          <a:xfrm>
            <a:off x="-17307" y="2219150"/>
            <a:ext cx="349159" cy="299917"/>
          </a:xfrm>
          <a:prstGeom prst="ellipse">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effectLst/>
                <a:ea typeface="Calibri" panose="020F0502020204030204" pitchFamily="34" charset="0"/>
                <a:cs typeface="Times New Roman" panose="02020603050405020304" pitchFamily="18" charset="0"/>
              </a:rPr>
              <a:t>B</a:t>
            </a:r>
          </a:p>
        </p:txBody>
      </p:sp>
      <p:sp>
        <p:nvSpPr>
          <p:cNvPr id="15" name="Oval 14">
            <a:extLst>
              <a:ext uri="{FF2B5EF4-FFF2-40B4-BE49-F238E27FC236}">
                <a16:creationId xmlns:a16="http://schemas.microsoft.com/office/drawing/2014/main" id="{3EDA6238-13EE-4A9E-9CA1-CC4FC7490A0F}"/>
              </a:ext>
            </a:extLst>
          </p:cNvPr>
          <p:cNvSpPr/>
          <p:nvPr/>
        </p:nvSpPr>
        <p:spPr>
          <a:xfrm>
            <a:off x="2826522" y="673774"/>
            <a:ext cx="349159" cy="299917"/>
          </a:xfrm>
          <a:prstGeom prst="ellipse">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effectLst/>
                <a:ea typeface="Calibri" panose="020F0502020204030204" pitchFamily="34" charset="0"/>
                <a:cs typeface="Times New Roman" panose="02020603050405020304" pitchFamily="18" charset="0"/>
              </a:rPr>
              <a:t>D</a:t>
            </a:r>
          </a:p>
        </p:txBody>
      </p:sp>
      <p:sp>
        <p:nvSpPr>
          <p:cNvPr id="12" name="Oval 11">
            <a:extLst>
              <a:ext uri="{FF2B5EF4-FFF2-40B4-BE49-F238E27FC236}">
                <a16:creationId xmlns:a16="http://schemas.microsoft.com/office/drawing/2014/main" id="{52C14824-FD13-45CB-A61E-E3E3E3194584}"/>
              </a:ext>
            </a:extLst>
          </p:cNvPr>
          <p:cNvSpPr/>
          <p:nvPr/>
        </p:nvSpPr>
        <p:spPr>
          <a:xfrm>
            <a:off x="6045084" y="685644"/>
            <a:ext cx="349159" cy="299917"/>
          </a:xfrm>
          <a:prstGeom prst="ellipse">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effectLst/>
                <a:ea typeface="Calibri" panose="020F0502020204030204" pitchFamily="34" charset="0"/>
                <a:cs typeface="Times New Roman" panose="02020603050405020304" pitchFamily="18" charset="0"/>
              </a:rPr>
              <a:t>F</a:t>
            </a:r>
          </a:p>
        </p:txBody>
      </p:sp>
      <p:sp>
        <p:nvSpPr>
          <p:cNvPr id="20" name="TextBox 19">
            <a:extLst>
              <a:ext uri="{FF2B5EF4-FFF2-40B4-BE49-F238E27FC236}">
                <a16:creationId xmlns:a16="http://schemas.microsoft.com/office/drawing/2014/main" id="{0501E150-6664-4428-9336-1633381CBED3}"/>
              </a:ext>
            </a:extLst>
          </p:cNvPr>
          <p:cNvSpPr txBox="1"/>
          <p:nvPr/>
        </p:nvSpPr>
        <p:spPr>
          <a:xfrm>
            <a:off x="7936173" y="5952389"/>
            <a:ext cx="2896799" cy="1892826"/>
          </a:xfrm>
          <a:prstGeom prst="rect">
            <a:avLst/>
          </a:prstGeom>
          <a:noFill/>
        </p:spPr>
        <p:txBody>
          <a:bodyPr wrap="square" rtlCol="0">
            <a:spAutoFit/>
          </a:bodyPr>
          <a:lstStyle/>
          <a:p>
            <a:pPr>
              <a:defRPr/>
            </a:pPr>
            <a:r>
              <a:rPr lang="en-US" sz="900">
                <a:latin typeface="Calibri"/>
              </a:rPr>
              <a:t>Data as of : 02/22/2021</a:t>
            </a: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a:p>
            <a:pPr>
              <a:defRPr/>
            </a:pPr>
            <a:endParaRPr lang="en-US" sz="900">
              <a:latin typeface="Calibri"/>
            </a:endParaRPr>
          </a:p>
        </p:txBody>
      </p:sp>
      <p:sp>
        <p:nvSpPr>
          <p:cNvPr id="21" name="TextBox 20">
            <a:extLst>
              <a:ext uri="{FF2B5EF4-FFF2-40B4-BE49-F238E27FC236}">
                <a16:creationId xmlns:a16="http://schemas.microsoft.com/office/drawing/2014/main" id="{707E3AF2-FE49-439C-9340-08FCFA52EF07}"/>
              </a:ext>
            </a:extLst>
          </p:cNvPr>
          <p:cNvSpPr txBox="1"/>
          <p:nvPr/>
        </p:nvSpPr>
        <p:spPr>
          <a:xfrm>
            <a:off x="0" y="5698474"/>
            <a:ext cx="7936173" cy="507831"/>
          </a:xfrm>
          <a:prstGeom prst="rect">
            <a:avLst/>
          </a:prstGeom>
          <a:noFill/>
        </p:spPr>
        <p:txBody>
          <a:bodyPr wrap="square" rtlCol="0">
            <a:spAutoFit/>
          </a:bodyPr>
          <a:lstStyle/>
          <a:p>
            <a:r>
              <a:rPr lang="en-US" sz="900"/>
              <a:t>*This metric does not include consults that are entered directly to community care</a:t>
            </a:r>
          </a:p>
          <a:p>
            <a:r>
              <a:rPr lang="en-US" sz="900"/>
              <a:t>**Gastroenterology Endoscopy consults are identified as follows : Internal Consults are </a:t>
            </a:r>
            <a:r>
              <a:rPr lang="en-US" sz="900" err="1"/>
              <a:t>stopcode</a:t>
            </a:r>
            <a:r>
              <a:rPr lang="en-US" sz="900"/>
              <a:t> 321 only. Community Care GI Endoscopy and Other Procedures consults are identified by consult service names. A list of 227 consult service names have been categorized as such.</a:t>
            </a:r>
          </a:p>
        </p:txBody>
      </p:sp>
      <p:sp>
        <p:nvSpPr>
          <p:cNvPr id="16" name="Rectangle 15">
            <a:extLst>
              <a:ext uri="{FF2B5EF4-FFF2-40B4-BE49-F238E27FC236}">
                <a16:creationId xmlns:a16="http://schemas.microsoft.com/office/drawing/2014/main" id="{3CEE70D8-9EAE-4ABC-899E-A643D846EE8C}"/>
              </a:ext>
            </a:extLst>
          </p:cNvPr>
          <p:cNvSpPr/>
          <p:nvPr/>
        </p:nvSpPr>
        <p:spPr>
          <a:xfrm>
            <a:off x="55515" y="3970555"/>
            <a:ext cx="2907340" cy="153007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 &lt;VISN comments here: (1) RCI progress, trends in data, accomplishments, barriers </a:t>
            </a:r>
            <a:r>
              <a:rPr lang="en-US" sz="1100" err="1"/>
              <a:t>etc</a:t>
            </a:r>
            <a:r>
              <a:rPr lang="en-US" sz="1100"/>
              <a:t> (2) If a VAMC is 0 for E or G, please explain here.&gt;</a:t>
            </a:r>
          </a:p>
        </p:txBody>
      </p:sp>
      <p:sp>
        <p:nvSpPr>
          <p:cNvPr id="9" name="Oval 8">
            <a:extLst>
              <a:ext uri="{FF2B5EF4-FFF2-40B4-BE49-F238E27FC236}">
                <a16:creationId xmlns:a16="http://schemas.microsoft.com/office/drawing/2014/main" id="{45A64EB4-0D4B-478C-83E7-431DFBFB9C76}"/>
              </a:ext>
            </a:extLst>
          </p:cNvPr>
          <p:cNvSpPr/>
          <p:nvPr/>
        </p:nvSpPr>
        <p:spPr>
          <a:xfrm>
            <a:off x="-17308" y="3839245"/>
            <a:ext cx="349159" cy="299917"/>
          </a:xfrm>
          <a:prstGeom prst="ellipse">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effectLst/>
                <a:ea typeface="Calibri" panose="020F0502020204030204" pitchFamily="34" charset="0"/>
                <a:cs typeface="Times New Roman" panose="02020603050405020304" pitchFamily="18" charset="0"/>
              </a:rPr>
              <a:t>C</a:t>
            </a:r>
          </a:p>
        </p:txBody>
      </p:sp>
      <p:sp>
        <p:nvSpPr>
          <p:cNvPr id="14" name="Rectangle 13">
            <a:extLst>
              <a:ext uri="{FF2B5EF4-FFF2-40B4-BE49-F238E27FC236}">
                <a16:creationId xmlns:a16="http://schemas.microsoft.com/office/drawing/2014/main" id="{1A150E01-B96F-4B69-868A-860EA17D54CE}"/>
              </a:ext>
            </a:extLst>
          </p:cNvPr>
          <p:cNvSpPr/>
          <p:nvPr/>
        </p:nvSpPr>
        <p:spPr>
          <a:xfrm>
            <a:off x="3127569" y="2413037"/>
            <a:ext cx="1165254" cy="28791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en-US" sz="1200"/>
              <a:t>Facility A</a:t>
            </a:r>
          </a:p>
          <a:p>
            <a:pPr algn="r"/>
            <a:endParaRPr lang="en-US" sz="1200"/>
          </a:p>
          <a:p>
            <a:pPr algn="r"/>
            <a:r>
              <a:rPr lang="en-US" sz="1200"/>
              <a:t>Facility B</a:t>
            </a:r>
          </a:p>
          <a:p>
            <a:pPr algn="r"/>
            <a:endParaRPr lang="en-US" sz="1200"/>
          </a:p>
          <a:p>
            <a:pPr algn="r"/>
            <a:r>
              <a:rPr lang="en-US" sz="1200"/>
              <a:t>Facility C</a:t>
            </a:r>
          </a:p>
          <a:p>
            <a:pPr algn="r"/>
            <a:endParaRPr lang="en-US" sz="1200"/>
          </a:p>
          <a:p>
            <a:pPr algn="r"/>
            <a:r>
              <a:rPr lang="en-US" sz="1200"/>
              <a:t>Facility D</a:t>
            </a:r>
          </a:p>
          <a:p>
            <a:pPr algn="r"/>
            <a:endParaRPr lang="en-US" sz="1200"/>
          </a:p>
          <a:p>
            <a:pPr algn="r"/>
            <a:r>
              <a:rPr lang="en-US" sz="1200"/>
              <a:t>Facility E</a:t>
            </a:r>
          </a:p>
          <a:p>
            <a:pPr algn="r"/>
            <a:endParaRPr lang="en-US" sz="1200"/>
          </a:p>
          <a:p>
            <a:pPr algn="r"/>
            <a:r>
              <a:rPr lang="en-US" sz="1200"/>
              <a:t>Facility F</a:t>
            </a:r>
          </a:p>
          <a:p>
            <a:pPr algn="r"/>
            <a:endParaRPr lang="en-US" sz="1200"/>
          </a:p>
          <a:p>
            <a:pPr algn="r"/>
            <a:r>
              <a:rPr lang="en-US" sz="1200"/>
              <a:t>Facility G</a:t>
            </a:r>
          </a:p>
        </p:txBody>
      </p:sp>
      <p:sp>
        <p:nvSpPr>
          <p:cNvPr id="10" name="Oval 9">
            <a:extLst>
              <a:ext uri="{FF2B5EF4-FFF2-40B4-BE49-F238E27FC236}">
                <a16:creationId xmlns:a16="http://schemas.microsoft.com/office/drawing/2014/main" id="{0C3CE000-3210-46F0-BD60-69C8B09D673A}"/>
              </a:ext>
            </a:extLst>
          </p:cNvPr>
          <p:cNvSpPr/>
          <p:nvPr/>
        </p:nvSpPr>
        <p:spPr>
          <a:xfrm>
            <a:off x="2907340" y="2318770"/>
            <a:ext cx="349159" cy="299917"/>
          </a:xfrm>
          <a:prstGeom prst="ellipse">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effectLst/>
                <a:ea typeface="Calibri" panose="020F0502020204030204" pitchFamily="34" charset="0"/>
                <a:cs typeface="Times New Roman" panose="02020603050405020304" pitchFamily="18" charset="0"/>
              </a:rPr>
              <a:t>E</a:t>
            </a:r>
          </a:p>
        </p:txBody>
      </p:sp>
      <p:sp>
        <p:nvSpPr>
          <p:cNvPr id="17" name="Rectangle 16">
            <a:extLst>
              <a:ext uri="{FF2B5EF4-FFF2-40B4-BE49-F238E27FC236}">
                <a16:creationId xmlns:a16="http://schemas.microsoft.com/office/drawing/2014/main" id="{FFC85ECA-F70F-4730-9F92-F78666038D5E}"/>
              </a:ext>
            </a:extLst>
          </p:cNvPr>
          <p:cNvSpPr/>
          <p:nvPr/>
        </p:nvSpPr>
        <p:spPr>
          <a:xfrm>
            <a:off x="6181146" y="2413037"/>
            <a:ext cx="1165254" cy="287915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en-US" sz="1200"/>
              <a:t>Facility A</a:t>
            </a:r>
          </a:p>
          <a:p>
            <a:pPr algn="r"/>
            <a:endParaRPr lang="en-US" sz="1200"/>
          </a:p>
          <a:p>
            <a:pPr algn="r"/>
            <a:r>
              <a:rPr lang="en-US" sz="1200"/>
              <a:t>Facility B</a:t>
            </a:r>
          </a:p>
          <a:p>
            <a:pPr algn="r"/>
            <a:endParaRPr lang="en-US" sz="1200"/>
          </a:p>
          <a:p>
            <a:pPr algn="r"/>
            <a:r>
              <a:rPr lang="en-US" sz="1200"/>
              <a:t>Facility C</a:t>
            </a:r>
          </a:p>
          <a:p>
            <a:pPr algn="r"/>
            <a:endParaRPr lang="en-US" sz="1200"/>
          </a:p>
          <a:p>
            <a:pPr algn="r"/>
            <a:r>
              <a:rPr lang="en-US" sz="1200"/>
              <a:t>Facility D</a:t>
            </a:r>
          </a:p>
          <a:p>
            <a:pPr algn="r"/>
            <a:endParaRPr lang="en-US" sz="1200"/>
          </a:p>
          <a:p>
            <a:pPr algn="r"/>
            <a:r>
              <a:rPr lang="en-US" sz="1200"/>
              <a:t>Facility E</a:t>
            </a:r>
          </a:p>
          <a:p>
            <a:pPr algn="r"/>
            <a:endParaRPr lang="en-US" sz="1200"/>
          </a:p>
          <a:p>
            <a:pPr algn="r"/>
            <a:r>
              <a:rPr lang="en-US" sz="1200"/>
              <a:t>Facility F</a:t>
            </a:r>
          </a:p>
          <a:p>
            <a:pPr algn="r"/>
            <a:endParaRPr lang="en-US" sz="1200"/>
          </a:p>
          <a:p>
            <a:pPr algn="r"/>
            <a:r>
              <a:rPr lang="en-US" sz="1200"/>
              <a:t>Facility G</a:t>
            </a:r>
          </a:p>
        </p:txBody>
      </p:sp>
      <p:sp>
        <p:nvSpPr>
          <p:cNvPr id="13" name="Oval 12">
            <a:extLst>
              <a:ext uri="{FF2B5EF4-FFF2-40B4-BE49-F238E27FC236}">
                <a16:creationId xmlns:a16="http://schemas.microsoft.com/office/drawing/2014/main" id="{CA0E2DF6-8740-4576-A006-42ED7B044DF2}"/>
              </a:ext>
            </a:extLst>
          </p:cNvPr>
          <p:cNvSpPr/>
          <p:nvPr/>
        </p:nvSpPr>
        <p:spPr>
          <a:xfrm>
            <a:off x="6006567" y="2413037"/>
            <a:ext cx="349159" cy="299917"/>
          </a:xfrm>
          <a:prstGeom prst="ellipse">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a:effectLst/>
                <a:ea typeface="Calibri" panose="020F0502020204030204" pitchFamily="34" charset="0"/>
                <a:cs typeface="Times New Roman" panose="02020603050405020304" pitchFamily="18" charset="0"/>
              </a:rPr>
              <a:t>G</a:t>
            </a:r>
          </a:p>
        </p:txBody>
      </p:sp>
    </p:spTree>
    <p:extLst>
      <p:ext uri="{BB962C8B-B14F-4D97-AF65-F5344CB8AC3E}">
        <p14:creationId xmlns:p14="http://schemas.microsoft.com/office/powerpoint/2010/main" val="224653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8850-AED7-4546-AC98-D7770E246735}"/>
              </a:ext>
            </a:extLst>
          </p:cNvPr>
          <p:cNvSpPr>
            <a:spLocks noGrp="1"/>
          </p:cNvSpPr>
          <p:nvPr>
            <p:ph type="title"/>
          </p:nvPr>
        </p:nvSpPr>
        <p:spPr/>
        <p:txBody>
          <a:bodyPr>
            <a:normAutofit/>
          </a:bodyPr>
          <a:lstStyle/>
          <a:p>
            <a:r>
              <a:rPr lang="en-US" sz="3200" b="1">
                <a:latin typeface="Arial"/>
                <a:cs typeface="Arial"/>
              </a:rPr>
              <a:t>Additional RCI Resources</a:t>
            </a:r>
          </a:p>
        </p:txBody>
      </p:sp>
      <p:sp>
        <p:nvSpPr>
          <p:cNvPr id="3" name="Content Placeholder 2">
            <a:extLst>
              <a:ext uri="{FF2B5EF4-FFF2-40B4-BE49-F238E27FC236}">
                <a16:creationId xmlns:a16="http://schemas.microsoft.com/office/drawing/2014/main" id="{ED6A561B-4BE5-498C-9D84-512F54043A99}"/>
              </a:ext>
            </a:extLst>
          </p:cNvPr>
          <p:cNvSpPr>
            <a:spLocks noGrp="1"/>
          </p:cNvSpPr>
          <p:nvPr>
            <p:ph idx="1"/>
          </p:nvPr>
        </p:nvSpPr>
        <p:spPr>
          <a:xfrm>
            <a:off x="457200" y="838201"/>
            <a:ext cx="8229600" cy="5297128"/>
          </a:xfrm>
        </p:spPr>
        <p:txBody>
          <a:bodyPr vert="horz" lIns="91440" tIns="45720" rIns="91440" bIns="45720" rtlCol="0" anchor="t">
            <a:normAutofit fontScale="92500" lnSpcReduction="20000"/>
          </a:bodyPr>
          <a:lstStyle/>
          <a:p>
            <a:pPr lvl="0"/>
            <a:r>
              <a:rPr lang="en-US" sz="2000" dirty="0">
                <a:solidFill>
                  <a:srgbClr val="000000"/>
                </a:solidFill>
              </a:rPr>
              <a:t>RCI SharePoint page: </a:t>
            </a:r>
            <a:r>
              <a:rPr lang="en-US" sz="2000" dirty="0">
                <a:hlinkClick r:id="rId2"/>
              </a:rPr>
              <a:t>VHA Referral Coordination Initiative  </a:t>
            </a:r>
            <a:br>
              <a:rPr lang="en-US" sz="2000" dirty="0"/>
            </a:br>
            <a:endParaRPr lang="en-US" sz="2000" dirty="0"/>
          </a:p>
          <a:p>
            <a:r>
              <a:rPr lang="en-US" sz="2000" dirty="0"/>
              <a:t>RCI Project team provides feedback to NDs on local RCI implementation progress and outcomes during weekly Health Operations Center call</a:t>
            </a:r>
            <a:br>
              <a:rPr lang="en-US" sz="2000" dirty="0"/>
            </a:br>
            <a:endParaRPr lang="en-US" sz="2000" dirty="0"/>
          </a:p>
          <a:p>
            <a:r>
              <a:rPr lang="en-US" sz="2000" dirty="0"/>
              <a:t>RCI memo includes additional guidance and expectations (Coming Soon)</a:t>
            </a:r>
            <a:br>
              <a:rPr lang="en-US" sz="2000" dirty="0"/>
            </a:br>
            <a:endParaRPr lang="en-US" sz="2000" dirty="0"/>
          </a:p>
          <a:p>
            <a:r>
              <a:rPr lang="en-US" sz="2000" dirty="0"/>
              <a:t>Updated RCI Guidebook (Coming Soon)</a:t>
            </a:r>
            <a:br>
              <a:rPr lang="en-US" sz="2000" dirty="0"/>
            </a:br>
            <a:endParaRPr lang="en-US" sz="2000" dirty="0"/>
          </a:p>
          <a:p>
            <a:r>
              <a:rPr lang="en-US" sz="2000" dirty="0"/>
              <a:t>Internal/Staff and External/Veteran Communication Materials  </a:t>
            </a:r>
            <a:br>
              <a:rPr lang="en-US" sz="2000" dirty="0"/>
            </a:br>
            <a:endParaRPr lang="en-US" sz="2000" dirty="0"/>
          </a:p>
          <a:p>
            <a:r>
              <a:rPr lang="en-US" sz="2000" dirty="0"/>
              <a:t>RCI Implementation Checklist (Coming Soon)</a:t>
            </a:r>
            <a:br>
              <a:rPr lang="en-US" sz="2000" dirty="0"/>
            </a:br>
            <a:endParaRPr lang="en-US" sz="2000" dirty="0"/>
          </a:p>
          <a:p>
            <a:r>
              <a:rPr lang="en-US" sz="2000" dirty="0"/>
              <a:t>RCI Weekly Meeting – Wed. 12 p.m. ET.</a:t>
            </a:r>
            <a:br>
              <a:rPr lang="en-US" sz="2000" dirty="0"/>
            </a:br>
            <a:endParaRPr lang="en-US" sz="2000" dirty="0"/>
          </a:p>
          <a:p>
            <a:pPr marL="0" indent="0">
              <a:buNone/>
            </a:pPr>
            <a:br>
              <a:rPr lang="en-US" sz="1800" dirty="0"/>
            </a:br>
            <a:r>
              <a:rPr lang="en-US" sz="1800" dirty="0"/>
              <a:t>Contact the RCI Project Team at </a:t>
            </a:r>
            <a:r>
              <a:rPr lang="en-US" sz="1800" u="sng" dirty="0">
                <a:solidFill>
                  <a:srgbClr val="0066CC"/>
                </a:solidFill>
                <a:hlinkClick r:id="rId3">
                  <a:extLst>
                    <a:ext uri="{A12FA001-AC4F-418D-AE19-62706E023703}">
                      <ahyp:hlinkClr xmlns:ahyp="http://schemas.microsoft.com/office/drawing/2018/hyperlinkcolor" val="tx"/>
                    </a:ext>
                  </a:extLst>
                </a:hlinkClick>
              </a:rPr>
              <a:t>VHARCI@va.gov</a:t>
            </a:r>
            <a:r>
              <a:rPr lang="en-US" sz="1800" dirty="0"/>
              <a:t> for additional support as needed</a:t>
            </a:r>
            <a:br>
              <a:rPr lang="en-US" sz="1800" dirty="0"/>
            </a:br>
            <a:endParaRPr lang="en-US" sz="1800" dirty="0"/>
          </a:p>
        </p:txBody>
      </p:sp>
      <p:sp>
        <p:nvSpPr>
          <p:cNvPr id="4" name="Slide Number Placeholder 3">
            <a:extLst>
              <a:ext uri="{FF2B5EF4-FFF2-40B4-BE49-F238E27FC236}">
                <a16:creationId xmlns:a16="http://schemas.microsoft.com/office/drawing/2014/main" id="{A5C75E68-10A1-4DD3-BD30-A301CA24B1C4}"/>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320149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B894-A3E7-496D-94DD-C785BBD82510}"/>
              </a:ext>
            </a:extLst>
          </p:cNvPr>
          <p:cNvSpPr>
            <a:spLocks noGrp="1"/>
          </p:cNvSpPr>
          <p:nvPr>
            <p:ph type="title"/>
          </p:nvPr>
        </p:nvSpPr>
        <p:spPr/>
        <p:txBody>
          <a:bodyPr>
            <a:normAutofit/>
          </a:bodyPr>
          <a:lstStyle/>
          <a:p>
            <a:r>
              <a:rPr lang="en-US" sz="2800" b="1"/>
              <a:t>Questions</a:t>
            </a:r>
          </a:p>
        </p:txBody>
      </p:sp>
      <p:pic>
        <p:nvPicPr>
          <p:cNvPr id="10" name="Content Placeholder 9">
            <a:extLst>
              <a:ext uri="{FF2B5EF4-FFF2-40B4-BE49-F238E27FC236}">
                <a16:creationId xmlns:a16="http://schemas.microsoft.com/office/drawing/2014/main" id="{1F8471E5-5035-4A94-9A75-C3AC625F1C8C}"/>
              </a:ext>
            </a:extLst>
          </p:cNvPr>
          <p:cNvPicPr>
            <a:picLocks noGrp="1" noChangeAspect="1"/>
          </p:cNvPicPr>
          <p:nvPr>
            <p:ph idx="1"/>
          </p:nvPr>
        </p:nvPicPr>
        <p:blipFill>
          <a:blip r:embed="rId2"/>
          <a:stretch>
            <a:fillRect/>
          </a:stretch>
        </p:blipFill>
        <p:spPr>
          <a:xfrm>
            <a:off x="969397" y="1042800"/>
            <a:ext cx="6581821" cy="5000430"/>
          </a:xfrm>
          <a:prstGeom prst="rect">
            <a:avLst/>
          </a:prstGeom>
        </p:spPr>
      </p:pic>
      <p:sp>
        <p:nvSpPr>
          <p:cNvPr id="4" name="Slide Number Placeholder 3">
            <a:extLst>
              <a:ext uri="{FF2B5EF4-FFF2-40B4-BE49-F238E27FC236}">
                <a16:creationId xmlns:a16="http://schemas.microsoft.com/office/drawing/2014/main" id="{2BC97C85-2A45-43C3-88BF-C2DC514ACD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4">
            <a:extLst>
              <a:ext uri="{FF2B5EF4-FFF2-40B4-BE49-F238E27FC236}">
                <a16:creationId xmlns:a16="http://schemas.microsoft.com/office/drawing/2014/main" id="{81DF0BD5-49D1-4C63-84A8-F49EA8FDB3F9}"/>
              </a:ext>
            </a:extLst>
          </p:cNvPr>
          <p:cNvSpPr txBox="1">
            <a:spLocks/>
          </p:cNvSpPr>
          <p:nvPr/>
        </p:nvSpPr>
        <p:spPr>
          <a:xfrm>
            <a:off x="2209800" y="6188075"/>
            <a:ext cx="4101016" cy="5175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charset="0"/>
                <a:ea typeface="ヒラギノ角ゴ Pro W3" pitchFamily="1" charset="-128"/>
                <a:cs typeface="+mn-cs"/>
              </a:rPr>
              <a:t>Pre-Decisional</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charset="0"/>
                <a:ea typeface="ヒラギノ角ゴ Pro W3" pitchFamily="1" charset="-128"/>
                <a:cs typeface="+mn-cs"/>
              </a:rPr>
              <a:t>Internal VA Use Only</a:t>
            </a:r>
          </a:p>
        </p:txBody>
      </p:sp>
    </p:spTree>
    <p:extLst>
      <p:ext uri="{BB962C8B-B14F-4D97-AF65-F5344CB8AC3E}">
        <p14:creationId xmlns:p14="http://schemas.microsoft.com/office/powerpoint/2010/main" val="329659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D108-410E-4764-A4DF-B16562FE8A03}"/>
              </a:ext>
            </a:extLst>
          </p:cNvPr>
          <p:cNvSpPr>
            <a:spLocks noGrp="1"/>
          </p:cNvSpPr>
          <p:nvPr>
            <p:ph type="title"/>
          </p:nvPr>
        </p:nvSpPr>
        <p:spPr/>
        <p:txBody>
          <a:bodyPr>
            <a:normAutofit/>
          </a:bodyPr>
          <a:lstStyle/>
          <a:p>
            <a:r>
              <a:rPr lang="en-US" sz="3200" b="1"/>
              <a:t>RCT Process Maps</a:t>
            </a:r>
          </a:p>
        </p:txBody>
      </p:sp>
      <p:sp>
        <p:nvSpPr>
          <p:cNvPr id="4" name="Slide Number Placeholder 3">
            <a:extLst>
              <a:ext uri="{FF2B5EF4-FFF2-40B4-BE49-F238E27FC236}">
                <a16:creationId xmlns:a16="http://schemas.microsoft.com/office/drawing/2014/main" id="{4136A50D-FB7E-42DC-B4FB-07AEF4ED3B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33FA892-99E5-41A5-A29D-CB5A76C423AF}"/>
              </a:ext>
            </a:extLst>
          </p:cNvPr>
          <p:cNvPicPr>
            <a:picLocks noChangeAspect="1"/>
          </p:cNvPicPr>
          <p:nvPr/>
        </p:nvPicPr>
        <p:blipFill>
          <a:blip r:embed="rId2"/>
          <a:stretch>
            <a:fillRect/>
          </a:stretch>
        </p:blipFill>
        <p:spPr>
          <a:xfrm>
            <a:off x="0" y="2753894"/>
            <a:ext cx="9144000" cy="1739951"/>
          </a:xfrm>
          <a:prstGeom prst="rect">
            <a:avLst/>
          </a:prstGeom>
        </p:spPr>
      </p:pic>
      <p:pic>
        <p:nvPicPr>
          <p:cNvPr id="9" name="Picture 8">
            <a:extLst>
              <a:ext uri="{FF2B5EF4-FFF2-40B4-BE49-F238E27FC236}">
                <a16:creationId xmlns:a16="http://schemas.microsoft.com/office/drawing/2014/main" id="{9D1034E8-2DA6-4C31-A60E-4F596DF0E269}"/>
              </a:ext>
            </a:extLst>
          </p:cNvPr>
          <p:cNvPicPr>
            <a:picLocks noChangeAspect="1"/>
          </p:cNvPicPr>
          <p:nvPr/>
        </p:nvPicPr>
        <p:blipFill>
          <a:blip r:embed="rId3"/>
          <a:stretch>
            <a:fillRect/>
          </a:stretch>
        </p:blipFill>
        <p:spPr>
          <a:xfrm>
            <a:off x="2426610" y="4509132"/>
            <a:ext cx="4533215" cy="1601231"/>
          </a:xfrm>
          <a:prstGeom prst="rect">
            <a:avLst/>
          </a:prstGeom>
        </p:spPr>
      </p:pic>
      <p:sp>
        <p:nvSpPr>
          <p:cNvPr id="10" name="TextBox 9">
            <a:extLst>
              <a:ext uri="{FF2B5EF4-FFF2-40B4-BE49-F238E27FC236}">
                <a16:creationId xmlns:a16="http://schemas.microsoft.com/office/drawing/2014/main" id="{2738ADB7-9465-4F44-B5F3-BD0C15F4132B}"/>
              </a:ext>
            </a:extLst>
          </p:cNvPr>
          <p:cNvSpPr txBox="1"/>
          <p:nvPr/>
        </p:nvSpPr>
        <p:spPr>
          <a:xfrm>
            <a:off x="3447735" y="747637"/>
            <a:ext cx="28781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VETERAN EXPERIENCE</a:t>
            </a:r>
          </a:p>
        </p:txBody>
      </p:sp>
      <p:sp>
        <p:nvSpPr>
          <p:cNvPr id="11" name="TextBox 10">
            <a:extLst>
              <a:ext uri="{FF2B5EF4-FFF2-40B4-BE49-F238E27FC236}">
                <a16:creationId xmlns:a16="http://schemas.microsoft.com/office/drawing/2014/main" id="{12F94D73-87E1-48D3-9F1E-B41445263F36}"/>
              </a:ext>
            </a:extLst>
          </p:cNvPr>
          <p:cNvSpPr txBox="1"/>
          <p:nvPr/>
        </p:nvSpPr>
        <p:spPr>
          <a:xfrm>
            <a:off x="3762528" y="2279360"/>
            <a:ext cx="28781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RCT PROCESS MAP</a:t>
            </a:r>
          </a:p>
        </p:txBody>
      </p:sp>
      <p:pic>
        <p:nvPicPr>
          <p:cNvPr id="3" name="Picture 2">
            <a:extLst>
              <a:ext uri="{FF2B5EF4-FFF2-40B4-BE49-F238E27FC236}">
                <a16:creationId xmlns:a16="http://schemas.microsoft.com/office/drawing/2014/main" id="{3C92CC72-2953-4C88-B03B-D2826707D2A2}"/>
              </a:ext>
            </a:extLst>
          </p:cNvPr>
          <p:cNvPicPr>
            <a:picLocks noChangeAspect="1"/>
          </p:cNvPicPr>
          <p:nvPr/>
        </p:nvPicPr>
        <p:blipFill>
          <a:blip r:embed="rId4"/>
          <a:stretch>
            <a:fillRect/>
          </a:stretch>
        </p:blipFill>
        <p:spPr>
          <a:xfrm>
            <a:off x="223378" y="1069995"/>
            <a:ext cx="8697243" cy="1248844"/>
          </a:xfrm>
          <a:prstGeom prst="rect">
            <a:avLst/>
          </a:prstGeom>
        </p:spPr>
      </p:pic>
      <p:sp>
        <p:nvSpPr>
          <p:cNvPr id="12" name="Footer Placeholder 4">
            <a:extLst>
              <a:ext uri="{FF2B5EF4-FFF2-40B4-BE49-F238E27FC236}">
                <a16:creationId xmlns:a16="http://schemas.microsoft.com/office/drawing/2014/main" id="{884B69CD-0C9B-49C4-9424-982B0046317D}"/>
              </a:ext>
            </a:extLst>
          </p:cNvPr>
          <p:cNvSpPr txBox="1">
            <a:spLocks/>
          </p:cNvSpPr>
          <p:nvPr/>
        </p:nvSpPr>
        <p:spPr>
          <a:xfrm>
            <a:off x="2209800" y="6188075"/>
            <a:ext cx="4101016" cy="5175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charset="0"/>
                <a:ea typeface="ヒラギノ角ゴ Pro W3" pitchFamily="1" charset="-128"/>
                <a:cs typeface="+mn-cs"/>
              </a:rPr>
              <a:t>Pre-Decisional</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charset="0"/>
                <a:ea typeface="ヒラギノ角ゴ Pro W3" pitchFamily="1" charset="-128"/>
                <a:cs typeface="+mn-cs"/>
              </a:rPr>
              <a:t>Internal VA Use Only</a:t>
            </a:r>
          </a:p>
        </p:txBody>
      </p:sp>
    </p:spTree>
    <p:extLst>
      <p:ext uri="{BB962C8B-B14F-4D97-AF65-F5344CB8AC3E}">
        <p14:creationId xmlns:p14="http://schemas.microsoft.com/office/powerpoint/2010/main" val="353091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6FC39-B122-4A0A-9FAF-1A8E5A82A95D}"/>
              </a:ext>
            </a:extLst>
          </p:cNvPr>
          <p:cNvSpPr>
            <a:spLocks noGrp="1"/>
          </p:cNvSpPr>
          <p:nvPr>
            <p:ph type="title"/>
          </p:nvPr>
        </p:nvSpPr>
        <p:spPr>
          <a:xfrm>
            <a:off x="0" y="0"/>
            <a:ext cx="9144000" cy="762000"/>
          </a:xfrm>
        </p:spPr>
        <p:txBody>
          <a:bodyPr>
            <a:normAutofit/>
          </a:bodyPr>
          <a:lstStyle/>
          <a:p>
            <a:r>
              <a:rPr lang="en-US" sz="3200" b="1"/>
              <a:t>FY21 RCI Milestones</a:t>
            </a:r>
          </a:p>
        </p:txBody>
      </p:sp>
      <p:sp>
        <p:nvSpPr>
          <p:cNvPr id="4" name="Slide Number Placeholder 3">
            <a:extLst>
              <a:ext uri="{FF2B5EF4-FFF2-40B4-BE49-F238E27FC236}">
                <a16:creationId xmlns:a16="http://schemas.microsoft.com/office/drawing/2014/main" id="{A95D4ED3-A22F-4147-BE02-AAEDC5051F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9625C3F4-1E35-48AB-B009-84BE4D5805C7}"/>
              </a:ext>
            </a:extLst>
          </p:cNvPr>
          <p:cNvGraphicFramePr/>
          <p:nvPr>
            <p:extLst>
              <p:ext uri="{D42A27DB-BD31-4B8C-83A1-F6EECF244321}">
                <p14:modId xmlns:p14="http://schemas.microsoft.com/office/powerpoint/2010/main" val="2041486448"/>
              </p:ext>
            </p:extLst>
          </p:nvPr>
        </p:nvGraphicFramePr>
        <p:xfrm>
          <a:off x="83333" y="196046"/>
          <a:ext cx="8966498" cy="6055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18B46177-693C-4F92-B127-796D6EEC61F8}"/>
              </a:ext>
            </a:extLst>
          </p:cNvPr>
          <p:cNvSpPr txBox="1"/>
          <p:nvPr/>
        </p:nvSpPr>
        <p:spPr>
          <a:xfrm>
            <a:off x="428908" y="2662448"/>
            <a:ext cx="10643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January</a:t>
            </a:r>
          </a:p>
        </p:txBody>
      </p:sp>
      <p:sp>
        <p:nvSpPr>
          <p:cNvPr id="10" name="TextBox 9">
            <a:extLst>
              <a:ext uri="{FF2B5EF4-FFF2-40B4-BE49-F238E27FC236}">
                <a16:creationId xmlns:a16="http://schemas.microsoft.com/office/drawing/2014/main" id="{019535F0-58CE-4793-A731-B64BFD44D5E7}"/>
              </a:ext>
            </a:extLst>
          </p:cNvPr>
          <p:cNvSpPr txBox="1"/>
          <p:nvPr/>
        </p:nvSpPr>
        <p:spPr>
          <a:xfrm>
            <a:off x="2298735" y="2647249"/>
            <a:ext cx="10643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February</a:t>
            </a:r>
          </a:p>
        </p:txBody>
      </p:sp>
      <p:sp>
        <p:nvSpPr>
          <p:cNvPr id="11" name="TextBox 10">
            <a:extLst>
              <a:ext uri="{FF2B5EF4-FFF2-40B4-BE49-F238E27FC236}">
                <a16:creationId xmlns:a16="http://schemas.microsoft.com/office/drawing/2014/main" id="{26D7D8B1-B0F9-4515-AD42-305DE7F62607}"/>
              </a:ext>
            </a:extLst>
          </p:cNvPr>
          <p:cNvSpPr txBox="1"/>
          <p:nvPr/>
        </p:nvSpPr>
        <p:spPr>
          <a:xfrm>
            <a:off x="4566582" y="2667020"/>
            <a:ext cx="10643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April</a:t>
            </a:r>
          </a:p>
        </p:txBody>
      </p:sp>
      <p:sp>
        <p:nvSpPr>
          <p:cNvPr id="12" name="TextBox 11">
            <a:extLst>
              <a:ext uri="{FF2B5EF4-FFF2-40B4-BE49-F238E27FC236}">
                <a16:creationId xmlns:a16="http://schemas.microsoft.com/office/drawing/2014/main" id="{1045A868-12DB-41FB-8680-A8B008D755FE}"/>
              </a:ext>
            </a:extLst>
          </p:cNvPr>
          <p:cNvSpPr txBox="1"/>
          <p:nvPr/>
        </p:nvSpPr>
        <p:spPr>
          <a:xfrm>
            <a:off x="6648406" y="2694609"/>
            <a:ext cx="10643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June</a:t>
            </a:r>
          </a:p>
        </p:txBody>
      </p:sp>
      <p:cxnSp>
        <p:nvCxnSpPr>
          <p:cNvPr id="6" name="Straight Arrow Connector 5">
            <a:extLst>
              <a:ext uri="{FF2B5EF4-FFF2-40B4-BE49-F238E27FC236}">
                <a16:creationId xmlns:a16="http://schemas.microsoft.com/office/drawing/2014/main" id="{76744ED1-9378-43C4-AA3E-EE59E7BBC5D6}"/>
              </a:ext>
            </a:extLst>
          </p:cNvPr>
          <p:cNvCxnSpPr>
            <a:cxnSpLocks/>
          </p:cNvCxnSpPr>
          <p:nvPr/>
        </p:nvCxnSpPr>
        <p:spPr>
          <a:xfrm flipV="1">
            <a:off x="853588" y="1695303"/>
            <a:ext cx="0" cy="420576"/>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A8F8C36-3D74-4549-A37F-3676CE17DD1C}"/>
              </a:ext>
            </a:extLst>
          </p:cNvPr>
          <p:cNvCxnSpPr>
            <a:cxnSpLocks/>
          </p:cNvCxnSpPr>
          <p:nvPr/>
        </p:nvCxnSpPr>
        <p:spPr>
          <a:xfrm flipV="1">
            <a:off x="4874273" y="1782925"/>
            <a:ext cx="0" cy="332954"/>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AE576F4-0FEF-4EF4-AF6F-FC4A3155D63D}"/>
              </a:ext>
            </a:extLst>
          </p:cNvPr>
          <p:cNvCxnSpPr>
            <a:cxnSpLocks/>
          </p:cNvCxnSpPr>
          <p:nvPr/>
        </p:nvCxnSpPr>
        <p:spPr>
          <a:xfrm flipV="1">
            <a:off x="2705870" y="1697354"/>
            <a:ext cx="0" cy="418525"/>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DB8036C-F0B5-47F1-BAA9-643AE245FB3D}"/>
              </a:ext>
            </a:extLst>
          </p:cNvPr>
          <p:cNvCxnSpPr>
            <a:cxnSpLocks/>
          </p:cNvCxnSpPr>
          <p:nvPr/>
        </p:nvCxnSpPr>
        <p:spPr>
          <a:xfrm flipV="1">
            <a:off x="6937830" y="1695303"/>
            <a:ext cx="0" cy="409918"/>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AE6053D5-3B35-4EEE-9319-20C5F2A973FA}"/>
              </a:ext>
            </a:extLst>
          </p:cNvPr>
          <p:cNvGrpSpPr/>
          <p:nvPr/>
        </p:nvGrpSpPr>
        <p:grpSpPr>
          <a:xfrm>
            <a:off x="498105" y="3496108"/>
            <a:ext cx="1861062" cy="345600"/>
            <a:chOff x="4093" y="9380"/>
            <a:chExt cx="1861062" cy="345600"/>
          </a:xfrm>
        </p:grpSpPr>
        <p:sp>
          <p:nvSpPr>
            <p:cNvPr id="34" name="Rectangle: Rounded Corners 33">
              <a:extLst>
                <a:ext uri="{FF2B5EF4-FFF2-40B4-BE49-F238E27FC236}">
                  <a16:creationId xmlns:a16="http://schemas.microsoft.com/office/drawing/2014/main" id="{3A40BEC2-0475-4037-B2AC-2D07CF4FAB46}"/>
                </a:ext>
              </a:extLst>
            </p:cNvPr>
            <p:cNvSpPr/>
            <p:nvPr/>
          </p:nvSpPr>
          <p:spPr>
            <a:xfrm>
              <a:off x="4093" y="9380"/>
              <a:ext cx="1861062" cy="34560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5" name="Rectangle: Rounded Corners 4">
              <a:extLst>
                <a:ext uri="{FF2B5EF4-FFF2-40B4-BE49-F238E27FC236}">
                  <a16:creationId xmlns:a16="http://schemas.microsoft.com/office/drawing/2014/main" id="{3AAE6422-4FC0-4753-9C90-68B9E688C7AB}"/>
                </a:ext>
              </a:extLst>
            </p:cNvPr>
            <p:cNvSpPr txBox="1"/>
            <p:nvPr/>
          </p:nvSpPr>
          <p:spPr>
            <a:xfrm>
              <a:off x="4093" y="9380"/>
              <a:ext cx="1861062" cy="230400"/>
            </a:xfrm>
            <a:prstGeom prst="rect">
              <a:avLst/>
            </a:prstGeom>
            <a:noFill/>
            <a:ln>
              <a:noFill/>
            </a:ln>
            <a:effectLst/>
          </p:spPr>
          <p:txBody>
            <a:bodyPr spcFirstLastPara="0" vert="horz" wrap="square" lIns="56896" tIns="56896" rIns="56896" bIns="30480" numCol="1" spcCol="1270" anchor="t" anchorCtr="0">
              <a:noAutofit/>
            </a:bodyPr>
            <a:lstStyle/>
            <a:p>
              <a:pPr marL="0" marR="0" lvl="0" indent="0" algn="l" defTabSz="35560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sysClr val="window" lastClr="FFFFFF"/>
                  </a:solidFill>
                  <a:effectLst/>
                  <a:uLnTx/>
                  <a:uFillTx/>
                  <a:latin typeface="Calibri" panose="020F0502020204030204"/>
                  <a:ea typeface="+mn-ea"/>
                  <a:cs typeface="+mn-cs"/>
                </a:rPr>
                <a:t>January - March</a:t>
              </a:r>
            </a:p>
          </p:txBody>
        </p:sp>
      </p:grpSp>
      <p:grpSp>
        <p:nvGrpSpPr>
          <p:cNvPr id="22" name="Group 21">
            <a:extLst>
              <a:ext uri="{FF2B5EF4-FFF2-40B4-BE49-F238E27FC236}">
                <a16:creationId xmlns:a16="http://schemas.microsoft.com/office/drawing/2014/main" id="{BAA303E8-B163-4156-B277-269F7B7FBA30}"/>
              </a:ext>
            </a:extLst>
          </p:cNvPr>
          <p:cNvGrpSpPr/>
          <p:nvPr/>
        </p:nvGrpSpPr>
        <p:grpSpPr>
          <a:xfrm>
            <a:off x="2641298" y="3379634"/>
            <a:ext cx="598116" cy="463350"/>
            <a:chOff x="2147286" y="-107094"/>
            <a:chExt cx="598116" cy="463350"/>
          </a:xfrm>
        </p:grpSpPr>
        <p:sp>
          <p:nvSpPr>
            <p:cNvPr id="32" name="Arrow: Right 31">
              <a:extLst>
                <a:ext uri="{FF2B5EF4-FFF2-40B4-BE49-F238E27FC236}">
                  <a16:creationId xmlns:a16="http://schemas.microsoft.com/office/drawing/2014/main" id="{643E1C27-549B-46A6-BC88-EA3240F5EAC4}"/>
                </a:ext>
              </a:extLst>
            </p:cNvPr>
            <p:cNvSpPr/>
            <p:nvPr/>
          </p:nvSpPr>
          <p:spPr>
            <a:xfrm>
              <a:off x="2147286" y="-107094"/>
              <a:ext cx="598116" cy="463350"/>
            </a:xfrm>
            <a:prstGeom prst="rightArrow">
              <a:avLst>
                <a:gd name="adj1" fmla="val 60000"/>
                <a:gd name="adj2" fmla="val 50000"/>
              </a:avLst>
            </a:prstGeom>
            <a:solidFill>
              <a:srgbClr val="4472C4">
                <a:tint val="60000"/>
                <a:hueOff val="0"/>
                <a:satOff val="0"/>
                <a:lumOff val="0"/>
                <a:alphaOff val="0"/>
              </a:srgbClr>
            </a:solidFill>
            <a:ln>
              <a:noFill/>
            </a:ln>
            <a:effectLst/>
          </p:spPr>
        </p:sp>
        <p:sp>
          <p:nvSpPr>
            <p:cNvPr id="33" name="Arrow: Right 6">
              <a:extLst>
                <a:ext uri="{FF2B5EF4-FFF2-40B4-BE49-F238E27FC236}">
                  <a16:creationId xmlns:a16="http://schemas.microsoft.com/office/drawing/2014/main" id="{1D137AAB-432D-4EE2-80DB-DDA468A0D9A9}"/>
                </a:ext>
              </a:extLst>
            </p:cNvPr>
            <p:cNvSpPr txBox="1"/>
            <p:nvPr/>
          </p:nvSpPr>
          <p:spPr>
            <a:xfrm>
              <a:off x="2147286" y="-14424"/>
              <a:ext cx="459111" cy="27801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266700" eaLnBrk="1" fontAlgn="auto" latinLnBrk="0" hangingPunct="1">
                <a:lnSpc>
                  <a:spcPct val="90000"/>
                </a:lnSpc>
                <a:spcBef>
                  <a:spcPct val="0"/>
                </a:spcBef>
                <a:spcAft>
                  <a:spcPct val="35000"/>
                </a:spcAft>
                <a:buClrTx/>
                <a:buSzTx/>
                <a:buFontTx/>
                <a:buNone/>
                <a:tabLst/>
                <a:defRPr/>
              </a:pPr>
              <a:endParaRPr kumimoji="0" lang="en-US" sz="6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CA9BF572-3E52-4E83-BA4E-42E094B08505}"/>
              </a:ext>
            </a:extLst>
          </p:cNvPr>
          <p:cNvGrpSpPr/>
          <p:nvPr/>
        </p:nvGrpSpPr>
        <p:grpSpPr>
          <a:xfrm>
            <a:off x="3487689" y="3496108"/>
            <a:ext cx="1861062" cy="345600"/>
            <a:chOff x="2993677" y="9380"/>
            <a:chExt cx="1861062" cy="345600"/>
          </a:xfrm>
        </p:grpSpPr>
        <p:sp>
          <p:nvSpPr>
            <p:cNvPr id="30" name="Rectangle: Rounded Corners 29">
              <a:extLst>
                <a:ext uri="{FF2B5EF4-FFF2-40B4-BE49-F238E27FC236}">
                  <a16:creationId xmlns:a16="http://schemas.microsoft.com/office/drawing/2014/main" id="{DCFF8D4B-95C7-4331-8B2F-72BEA751659F}"/>
                </a:ext>
              </a:extLst>
            </p:cNvPr>
            <p:cNvSpPr/>
            <p:nvPr/>
          </p:nvSpPr>
          <p:spPr>
            <a:xfrm>
              <a:off x="2993677" y="9380"/>
              <a:ext cx="1861062" cy="34560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1" name="Rectangle: Rounded Corners 8">
              <a:extLst>
                <a:ext uri="{FF2B5EF4-FFF2-40B4-BE49-F238E27FC236}">
                  <a16:creationId xmlns:a16="http://schemas.microsoft.com/office/drawing/2014/main" id="{BFA060D0-83B1-471E-8CAF-F214533BDAFE}"/>
                </a:ext>
              </a:extLst>
            </p:cNvPr>
            <p:cNvSpPr txBox="1"/>
            <p:nvPr/>
          </p:nvSpPr>
          <p:spPr>
            <a:xfrm>
              <a:off x="2993677" y="9380"/>
              <a:ext cx="1861062" cy="230400"/>
            </a:xfrm>
            <a:prstGeom prst="rect">
              <a:avLst/>
            </a:prstGeom>
            <a:noFill/>
            <a:ln>
              <a:noFill/>
            </a:ln>
            <a:effectLst/>
          </p:spPr>
          <p:txBody>
            <a:bodyPr spcFirstLastPara="0" vert="horz" wrap="square" lIns="56896" tIns="56896" rIns="56896" bIns="30480" numCol="1" spcCol="1270" anchor="t" anchorCtr="0">
              <a:noAutofit/>
            </a:bodyPr>
            <a:lstStyle/>
            <a:p>
              <a:pPr marL="0" marR="0" lvl="0" indent="0" algn="l" defTabSz="35560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sysClr val="window" lastClr="FFFFFF"/>
                  </a:solidFill>
                  <a:effectLst/>
                  <a:uLnTx/>
                  <a:uFillTx/>
                  <a:latin typeface="Calibri" panose="020F0502020204030204"/>
                  <a:ea typeface="+mn-ea"/>
                  <a:cs typeface="+mn-cs"/>
                </a:rPr>
                <a:t>April – </a:t>
              </a:r>
              <a:r>
                <a:rPr kumimoji="0" lang="en-US" sz="1200" b="0" i="0" u="none" strike="noStrike" kern="1200" cap="none" spc="0" normalizeH="0" baseline="0" noProof="0">
                  <a:ln>
                    <a:noFill/>
                  </a:ln>
                  <a:solidFill>
                    <a:sysClr val="window" lastClr="FFFFFF"/>
                  </a:solidFill>
                  <a:effectLst/>
                  <a:uLnTx/>
                  <a:uFillTx/>
                  <a:latin typeface="Calibri" panose="020F0502020204030204"/>
                  <a:ea typeface="+mn-ea"/>
                  <a:cs typeface="+mn-cs"/>
                </a:rPr>
                <a:t>June</a:t>
              </a:r>
              <a:r>
                <a:rPr kumimoji="0" lang="en-US" sz="1100" b="0" i="0" u="none" strike="noStrike" kern="1200" cap="none" spc="0" normalizeH="0" baseline="0" noProof="0">
                  <a:ln>
                    <a:noFill/>
                  </a:ln>
                  <a:solidFill>
                    <a:sysClr val="window" lastClr="FFFFFF"/>
                  </a:solidFill>
                  <a:effectLst/>
                  <a:uLnTx/>
                  <a:uFillTx/>
                  <a:latin typeface="Calibri" panose="020F0502020204030204"/>
                  <a:ea typeface="+mn-ea"/>
                  <a:cs typeface="+mn-cs"/>
                </a:rPr>
                <a:t> 	</a:t>
              </a:r>
            </a:p>
          </p:txBody>
        </p:sp>
      </p:grpSp>
      <p:grpSp>
        <p:nvGrpSpPr>
          <p:cNvPr id="24" name="Group 23">
            <a:extLst>
              <a:ext uri="{FF2B5EF4-FFF2-40B4-BE49-F238E27FC236}">
                <a16:creationId xmlns:a16="http://schemas.microsoft.com/office/drawing/2014/main" id="{B45AC60E-5DB9-4B9C-8FFF-C5F48D1838D9}"/>
              </a:ext>
            </a:extLst>
          </p:cNvPr>
          <p:cNvGrpSpPr/>
          <p:nvPr/>
        </p:nvGrpSpPr>
        <p:grpSpPr>
          <a:xfrm>
            <a:off x="5630883" y="3379634"/>
            <a:ext cx="598116" cy="463350"/>
            <a:chOff x="5136871" y="-107094"/>
            <a:chExt cx="598116" cy="463350"/>
          </a:xfrm>
        </p:grpSpPr>
        <p:sp>
          <p:nvSpPr>
            <p:cNvPr id="28" name="Arrow: Right 27">
              <a:extLst>
                <a:ext uri="{FF2B5EF4-FFF2-40B4-BE49-F238E27FC236}">
                  <a16:creationId xmlns:a16="http://schemas.microsoft.com/office/drawing/2014/main" id="{57A3816B-DFE4-40D6-A46F-D47576ABDD5B}"/>
                </a:ext>
              </a:extLst>
            </p:cNvPr>
            <p:cNvSpPr/>
            <p:nvPr/>
          </p:nvSpPr>
          <p:spPr>
            <a:xfrm>
              <a:off x="5136871" y="-107094"/>
              <a:ext cx="598116" cy="463350"/>
            </a:xfrm>
            <a:prstGeom prst="rightArrow">
              <a:avLst>
                <a:gd name="adj1" fmla="val 60000"/>
                <a:gd name="adj2" fmla="val 50000"/>
              </a:avLst>
            </a:prstGeom>
            <a:solidFill>
              <a:srgbClr val="4472C4">
                <a:tint val="60000"/>
                <a:hueOff val="0"/>
                <a:satOff val="0"/>
                <a:lumOff val="0"/>
                <a:alphaOff val="0"/>
              </a:srgbClr>
            </a:solidFill>
            <a:ln>
              <a:noFill/>
            </a:ln>
            <a:effectLst/>
          </p:spPr>
        </p:sp>
        <p:sp>
          <p:nvSpPr>
            <p:cNvPr id="29" name="Arrow: Right 10">
              <a:extLst>
                <a:ext uri="{FF2B5EF4-FFF2-40B4-BE49-F238E27FC236}">
                  <a16:creationId xmlns:a16="http://schemas.microsoft.com/office/drawing/2014/main" id="{3A20DEED-E433-4D0B-869A-1E22E06BF840}"/>
                </a:ext>
              </a:extLst>
            </p:cNvPr>
            <p:cNvSpPr txBox="1"/>
            <p:nvPr/>
          </p:nvSpPr>
          <p:spPr>
            <a:xfrm>
              <a:off x="5136871" y="-14424"/>
              <a:ext cx="459111" cy="27801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266700" eaLnBrk="1" fontAlgn="auto" latinLnBrk="0" hangingPunct="1">
                <a:lnSpc>
                  <a:spcPct val="90000"/>
                </a:lnSpc>
                <a:spcBef>
                  <a:spcPct val="0"/>
                </a:spcBef>
                <a:spcAft>
                  <a:spcPct val="35000"/>
                </a:spcAft>
                <a:buClrTx/>
                <a:buSzTx/>
                <a:buFontTx/>
                <a:buNone/>
                <a:tabLst/>
                <a:defRPr/>
              </a:pPr>
              <a:endParaRPr kumimoji="0" lang="en-US" sz="6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8AFC03C0-68C3-4A56-AD68-0FB7A9E2CFC8}"/>
              </a:ext>
            </a:extLst>
          </p:cNvPr>
          <p:cNvGrpSpPr/>
          <p:nvPr/>
        </p:nvGrpSpPr>
        <p:grpSpPr>
          <a:xfrm>
            <a:off x="6477274" y="3496108"/>
            <a:ext cx="1861062" cy="345600"/>
            <a:chOff x="5983262" y="9380"/>
            <a:chExt cx="1861062" cy="345600"/>
          </a:xfrm>
        </p:grpSpPr>
        <p:sp>
          <p:nvSpPr>
            <p:cNvPr id="26" name="Rectangle: Rounded Corners 25">
              <a:extLst>
                <a:ext uri="{FF2B5EF4-FFF2-40B4-BE49-F238E27FC236}">
                  <a16:creationId xmlns:a16="http://schemas.microsoft.com/office/drawing/2014/main" id="{43D600C9-7737-45A1-A955-70D632E71FF5}"/>
                </a:ext>
              </a:extLst>
            </p:cNvPr>
            <p:cNvSpPr/>
            <p:nvPr/>
          </p:nvSpPr>
          <p:spPr>
            <a:xfrm>
              <a:off x="5983262" y="9380"/>
              <a:ext cx="1861062" cy="34560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7" name="Rectangle: Rounded Corners 12">
              <a:extLst>
                <a:ext uri="{FF2B5EF4-FFF2-40B4-BE49-F238E27FC236}">
                  <a16:creationId xmlns:a16="http://schemas.microsoft.com/office/drawing/2014/main" id="{B7E7D5F5-3048-4F5A-AC66-1AC9B84BCC4D}"/>
                </a:ext>
              </a:extLst>
            </p:cNvPr>
            <p:cNvSpPr txBox="1"/>
            <p:nvPr/>
          </p:nvSpPr>
          <p:spPr>
            <a:xfrm>
              <a:off x="5983262" y="9380"/>
              <a:ext cx="1861062" cy="230400"/>
            </a:xfrm>
            <a:prstGeom prst="rect">
              <a:avLst/>
            </a:prstGeom>
            <a:noFill/>
            <a:ln>
              <a:noFill/>
            </a:ln>
            <a:effectLst/>
          </p:spPr>
          <p:txBody>
            <a:bodyPr spcFirstLastPara="0" vert="horz" wrap="square" lIns="56896" tIns="56896" rIns="56896" bIns="30480" numCol="1" spcCol="1270" anchor="t" anchorCtr="0">
              <a:noAutofit/>
            </a:bodyPr>
            <a:lstStyle/>
            <a:p>
              <a:pPr marL="0" marR="0" lvl="0" indent="0" algn="l" defTabSz="35560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a:ln>
                    <a:noFill/>
                  </a:ln>
                  <a:solidFill>
                    <a:sysClr val="window" lastClr="FFFFFF"/>
                  </a:solidFill>
                  <a:effectLst/>
                  <a:uLnTx/>
                  <a:uFillTx/>
                  <a:latin typeface="Calibri" panose="020F0502020204030204"/>
                  <a:ea typeface="+mn-ea"/>
                  <a:cs typeface="+mn-cs"/>
                </a:rPr>
                <a:t>June 1 and beyond</a:t>
              </a:r>
            </a:p>
          </p:txBody>
        </p:sp>
      </p:grpSp>
      <p:sp>
        <p:nvSpPr>
          <p:cNvPr id="44" name="TextBox 43">
            <a:extLst>
              <a:ext uri="{FF2B5EF4-FFF2-40B4-BE49-F238E27FC236}">
                <a16:creationId xmlns:a16="http://schemas.microsoft.com/office/drawing/2014/main" id="{374B40E1-8F1D-4DC8-A138-C665FE40128B}"/>
              </a:ext>
            </a:extLst>
          </p:cNvPr>
          <p:cNvSpPr txBox="1"/>
          <p:nvPr/>
        </p:nvSpPr>
        <p:spPr>
          <a:xfrm>
            <a:off x="2575360" y="3026062"/>
            <a:ext cx="4572000" cy="369332"/>
          </a:xfrm>
          <a:prstGeom prst="rect">
            <a:avLst/>
          </a:prstGeom>
          <a:noFill/>
        </p:spPr>
        <p:txBody>
          <a:bodyPr wrap="square">
            <a:spAutoFit/>
          </a:bodyPr>
          <a:lstStyle/>
          <a:p>
            <a:r>
              <a:rPr lang="en-US"/>
              <a:t>OCC RCI FY21 Glidepath for Scheduling</a:t>
            </a:r>
          </a:p>
        </p:txBody>
      </p:sp>
      <p:pic>
        <p:nvPicPr>
          <p:cNvPr id="50" name="Picture 49">
            <a:extLst>
              <a:ext uri="{FF2B5EF4-FFF2-40B4-BE49-F238E27FC236}">
                <a16:creationId xmlns:a16="http://schemas.microsoft.com/office/drawing/2014/main" id="{394ADE6C-E1FD-4DFF-9F1E-1754AA1D1CB6}"/>
              </a:ext>
            </a:extLst>
          </p:cNvPr>
          <p:cNvPicPr>
            <a:picLocks noChangeAspect="1"/>
          </p:cNvPicPr>
          <p:nvPr/>
        </p:nvPicPr>
        <p:blipFill>
          <a:blip r:embed="rId7"/>
          <a:stretch>
            <a:fillRect/>
          </a:stretch>
        </p:blipFill>
        <p:spPr>
          <a:xfrm>
            <a:off x="3598545" y="3860671"/>
            <a:ext cx="1639350" cy="2213015"/>
          </a:xfrm>
          <a:prstGeom prst="rect">
            <a:avLst/>
          </a:prstGeom>
        </p:spPr>
      </p:pic>
      <p:pic>
        <p:nvPicPr>
          <p:cNvPr id="56" name="Picture 55">
            <a:extLst>
              <a:ext uri="{FF2B5EF4-FFF2-40B4-BE49-F238E27FC236}">
                <a16:creationId xmlns:a16="http://schemas.microsoft.com/office/drawing/2014/main" id="{96AAB47D-EEC0-4455-8E8B-DEA6CF71C87C}"/>
              </a:ext>
            </a:extLst>
          </p:cNvPr>
          <p:cNvPicPr>
            <a:picLocks noChangeAspect="1"/>
          </p:cNvPicPr>
          <p:nvPr/>
        </p:nvPicPr>
        <p:blipFill>
          <a:blip r:embed="rId8"/>
          <a:stretch>
            <a:fillRect/>
          </a:stretch>
        </p:blipFill>
        <p:spPr>
          <a:xfrm>
            <a:off x="673534" y="3860671"/>
            <a:ext cx="1639350" cy="2213015"/>
          </a:xfrm>
          <a:prstGeom prst="rect">
            <a:avLst/>
          </a:prstGeom>
        </p:spPr>
      </p:pic>
      <p:pic>
        <p:nvPicPr>
          <p:cNvPr id="57" name="Picture 56">
            <a:extLst>
              <a:ext uri="{FF2B5EF4-FFF2-40B4-BE49-F238E27FC236}">
                <a16:creationId xmlns:a16="http://schemas.microsoft.com/office/drawing/2014/main" id="{17BCD9B9-7CC7-4B6E-85C3-A99A50182509}"/>
              </a:ext>
            </a:extLst>
          </p:cNvPr>
          <p:cNvPicPr>
            <a:picLocks noChangeAspect="1"/>
          </p:cNvPicPr>
          <p:nvPr/>
        </p:nvPicPr>
        <p:blipFill>
          <a:blip r:embed="rId9"/>
          <a:stretch>
            <a:fillRect/>
          </a:stretch>
        </p:blipFill>
        <p:spPr>
          <a:xfrm>
            <a:off x="6546364" y="3864812"/>
            <a:ext cx="1861062" cy="2204732"/>
          </a:xfrm>
          <a:prstGeom prst="rect">
            <a:avLst/>
          </a:prstGeom>
        </p:spPr>
      </p:pic>
      <p:sp>
        <p:nvSpPr>
          <p:cNvPr id="36" name="Footer Placeholder 4">
            <a:extLst>
              <a:ext uri="{FF2B5EF4-FFF2-40B4-BE49-F238E27FC236}">
                <a16:creationId xmlns:a16="http://schemas.microsoft.com/office/drawing/2014/main" id="{73F09424-D499-4354-A96E-A71E81662B70}"/>
              </a:ext>
            </a:extLst>
          </p:cNvPr>
          <p:cNvSpPr txBox="1">
            <a:spLocks/>
          </p:cNvSpPr>
          <p:nvPr/>
        </p:nvSpPr>
        <p:spPr>
          <a:xfrm>
            <a:off x="2209800" y="6188075"/>
            <a:ext cx="4101016" cy="5175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charset="0"/>
                <a:ea typeface="ヒラギノ角ゴ Pro W3" pitchFamily="1" charset="-128"/>
                <a:cs typeface="+mn-cs"/>
              </a:rPr>
              <a:t>Pre-Decisional</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prstClr val="white"/>
                </a:solidFill>
                <a:effectLst/>
                <a:uLnTx/>
                <a:uFillTx/>
                <a:latin typeface="Arial" charset="0"/>
                <a:ea typeface="ヒラギノ角ゴ Pro W3" pitchFamily="1" charset="-128"/>
                <a:cs typeface="+mn-cs"/>
              </a:rPr>
              <a:t>Internal VA Use Only</a:t>
            </a:r>
          </a:p>
        </p:txBody>
      </p:sp>
    </p:spTree>
    <p:extLst>
      <p:ext uri="{BB962C8B-B14F-4D97-AF65-F5344CB8AC3E}">
        <p14:creationId xmlns:p14="http://schemas.microsoft.com/office/powerpoint/2010/main" val="245636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13BE-D0B2-45D4-981D-87FB92F6DE04}"/>
              </a:ext>
            </a:extLst>
          </p:cNvPr>
          <p:cNvSpPr>
            <a:spLocks noGrp="1"/>
          </p:cNvSpPr>
          <p:nvPr>
            <p:ph type="title"/>
          </p:nvPr>
        </p:nvSpPr>
        <p:spPr/>
        <p:txBody>
          <a:bodyPr>
            <a:normAutofit/>
          </a:bodyPr>
          <a:lstStyle/>
          <a:p>
            <a:r>
              <a:rPr lang="en-US" sz="2400" b="1"/>
              <a:t>Referral Coordination Team (RCT) - Composition</a:t>
            </a:r>
          </a:p>
        </p:txBody>
      </p:sp>
      <p:sp>
        <p:nvSpPr>
          <p:cNvPr id="3" name="Content Placeholder 2">
            <a:extLst>
              <a:ext uri="{FF2B5EF4-FFF2-40B4-BE49-F238E27FC236}">
                <a16:creationId xmlns:a16="http://schemas.microsoft.com/office/drawing/2014/main" id="{C0B33C5B-8890-450A-B3D9-A6DA796F1AF4}"/>
              </a:ext>
            </a:extLst>
          </p:cNvPr>
          <p:cNvSpPr>
            <a:spLocks noGrp="1"/>
          </p:cNvSpPr>
          <p:nvPr>
            <p:ph idx="1"/>
          </p:nvPr>
        </p:nvSpPr>
        <p:spPr>
          <a:xfrm>
            <a:off x="4676503" y="838201"/>
            <a:ext cx="4231014" cy="5288054"/>
          </a:xfrm>
        </p:spPr>
        <p:txBody>
          <a:bodyPr vert="horz" lIns="91440" tIns="45720" rIns="91440" bIns="45720" rtlCol="0" anchor="t">
            <a:normAutofit fontScale="70000" lnSpcReduction="20000"/>
          </a:bodyPr>
          <a:lstStyle/>
          <a:p>
            <a:pPr marL="0" lvl="0" indent="0">
              <a:buNone/>
            </a:pPr>
            <a:r>
              <a:rPr lang="en-US" sz="1400" dirty="0">
                <a:solidFill>
                  <a:srgbClr val="000000"/>
                </a:solidFill>
              </a:rPr>
              <a:t>MOVE TO NOTES SECTION</a:t>
            </a:r>
            <a:br>
              <a:rPr lang="en-US" sz="1400" dirty="0">
                <a:solidFill>
                  <a:srgbClr val="000000"/>
                </a:solidFill>
              </a:rPr>
            </a:br>
            <a:br>
              <a:rPr lang="en-US" sz="1400" dirty="0">
                <a:solidFill>
                  <a:srgbClr val="000000"/>
                </a:solidFill>
              </a:rPr>
            </a:br>
            <a:endParaRPr lang="en-US" sz="1400" dirty="0">
              <a:solidFill>
                <a:srgbClr val="000000"/>
              </a:solidFill>
            </a:endParaRPr>
          </a:p>
          <a:p>
            <a:pPr lvl="0"/>
            <a:r>
              <a:rPr lang="en-US" sz="1400" dirty="0">
                <a:solidFill>
                  <a:srgbClr val="000000"/>
                </a:solidFill>
              </a:rPr>
              <a:t>The Referral Coordination Team (RCT) is comprised of clinical and administrative staff.  The RCT serves as the care coordinators for both internal/direct and community care needs. </a:t>
            </a:r>
          </a:p>
          <a:p>
            <a:pPr marL="556895" lvl="1" indent="-213995"/>
            <a:r>
              <a:rPr lang="en-US" sz="1400" b="1" dirty="0">
                <a:solidFill>
                  <a:srgbClr val="000000"/>
                </a:solidFill>
                <a:latin typeface="Arial"/>
                <a:cs typeface="Arial"/>
              </a:rPr>
              <a:t>Clinical RCT. </a:t>
            </a:r>
            <a:r>
              <a:rPr lang="en-US" sz="1400" dirty="0">
                <a:solidFill>
                  <a:srgbClr val="000000"/>
                </a:solidFill>
                <a:latin typeface="Arial"/>
                <a:cs typeface="Arial"/>
              </a:rPr>
              <a:t>Clinical RCTs should be a nurse. Sites may use MD/DO/NP/PA during the transition to RNs.  They should be cross trained to triage both internal/direct and community care referrals.  </a:t>
            </a:r>
            <a:endParaRPr lang="en-US" sz="1400" dirty="0">
              <a:solidFill>
                <a:srgbClr val="000000"/>
              </a:solidFill>
            </a:endParaRPr>
          </a:p>
          <a:p>
            <a:pPr lvl="2"/>
            <a:r>
              <a:rPr lang="en-US" sz="1300" dirty="0">
                <a:solidFill>
                  <a:srgbClr val="000000"/>
                </a:solidFill>
              </a:rPr>
              <a:t>perform initial triage on all consults</a:t>
            </a:r>
          </a:p>
          <a:p>
            <a:pPr lvl="2"/>
            <a:r>
              <a:rPr lang="en-US" sz="1300" dirty="0">
                <a:solidFill>
                  <a:srgbClr val="000000"/>
                </a:solidFill>
              </a:rPr>
              <a:t>run the DST or determine community care eligibility through alternative means</a:t>
            </a:r>
          </a:p>
          <a:p>
            <a:pPr lvl="2"/>
            <a:r>
              <a:rPr lang="en-US" sz="1300" dirty="0">
                <a:solidFill>
                  <a:srgbClr val="000000"/>
                </a:solidFill>
              </a:rPr>
              <a:t>call every Veteran to review possible community care eligibilities and internal/direct care modality options</a:t>
            </a:r>
          </a:p>
          <a:p>
            <a:pPr lvl="2"/>
            <a:r>
              <a:rPr lang="en-US" sz="1300" dirty="0">
                <a:solidFill>
                  <a:srgbClr val="000000"/>
                </a:solidFill>
              </a:rPr>
              <a:t>document the conversation with the Veteran using the RCI Consult Toolbox (CTB) tab [</a:t>
            </a:r>
            <a:r>
              <a:rPr lang="en-US" sz="1300" i="1" dirty="0">
                <a:solidFill>
                  <a:srgbClr val="000000"/>
                </a:solidFill>
              </a:rPr>
              <a:t>in production</a:t>
            </a:r>
            <a:r>
              <a:rPr lang="en-US" sz="1300" dirty="0">
                <a:solidFill>
                  <a:srgbClr val="000000"/>
                </a:solidFill>
              </a:rPr>
              <a:t>]/</a:t>
            </a:r>
          </a:p>
          <a:p>
            <a:pPr lvl="2"/>
            <a:r>
              <a:rPr lang="en-US" sz="1300" dirty="0">
                <a:solidFill>
                  <a:srgbClr val="FF0000"/>
                </a:solidFill>
              </a:rPr>
              <a:t>Capture #RCT# comment on consult after clinical review</a:t>
            </a:r>
          </a:p>
          <a:p>
            <a:pPr lvl="2"/>
            <a:r>
              <a:rPr lang="en-US" sz="1300" dirty="0">
                <a:solidFill>
                  <a:srgbClr val="000000"/>
                </a:solidFill>
              </a:rPr>
              <a:t>complete a warm hand-off to the Administrative RCT to schedule the appointment </a:t>
            </a:r>
          </a:p>
          <a:p>
            <a:pPr lvl="2"/>
            <a:r>
              <a:rPr lang="en-US" sz="1300" dirty="0">
                <a:solidFill>
                  <a:srgbClr val="FF0000"/>
                </a:solidFill>
              </a:rPr>
              <a:t>Capture the Veterans community care scheduling preferences and forward the consult to community care using the Consult Toolbox, when applicable</a:t>
            </a:r>
          </a:p>
          <a:p>
            <a:pPr lvl="2"/>
            <a:endParaRPr lang="en-US" sz="1300" dirty="0">
              <a:solidFill>
                <a:srgbClr val="000000"/>
              </a:solidFill>
            </a:endParaRPr>
          </a:p>
          <a:p>
            <a:pPr lvl="1"/>
            <a:r>
              <a:rPr lang="en-US" sz="1400" b="1" dirty="0">
                <a:solidFill>
                  <a:srgbClr val="000000"/>
                </a:solidFill>
              </a:rPr>
              <a:t>Administrative RCT.</a:t>
            </a:r>
            <a:r>
              <a:rPr lang="en-US" sz="1400" dirty="0">
                <a:solidFill>
                  <a:srgbClr val="000000"/>
                </a:solidFill>
              </a:rPr>
              <a:t>  Administrative RCTs should be a </a:t>
            </a:r>
            <a:r>
              <a:rPr lang="en-US" sz="1400" dirty="0">
                <a:solidFill>
                  <a:srgbClr val="FF0000"/>
                </a:solidFill>
              </a:rPr>
              <a:t>Medical Support Assistant (MSA)</a:t>
            </a:r>
            <a:r>
              <a:rPr lang="en-US" sz="1400" strike="sngStrike" dirty="0">
                <a:solidFill>
                  <a:srgbClr val="FF0000"/>
                </a:solidFill>
              </a:rPr>
              <a:t> </a:t>
            </a:r>
            <a:r>
              <a:rPr lang="en-US" sz="1400" strike="sngStrike" dirty="0">
                <a:solidFill>
                  <a:srgbClr val="000000"/>
                </a:solidFill>
              </a:rPr>
              <a:t>scheduler </a:t>
            </a:r>
            <a:r>
              <a:rPr lang="en-US" sz="1400" dirty="0">
                <a:solidFill>
                  <a:srgbClr val="000000"/>
                </a:solidFill>
              </a:rPr>
              <a:t>or equivalent. They should be cross trained to schedule both internal/direct and community care appointments.  </a:t>
            </a:r>
          </a:p>
          <a:p>
            <a:pPr lvl="2"/>
            <a:r>
              <a:rPr lang="en-US" sz="1300" dirty="0">
                <a:solidFill>
                  <a:srgbClr val="000000"/>
                </a:solidFill>
              </a:rPr>
              <a:t>accept the warm hand-off from the Clinical RCT if appliable or call every Veteran to schedule both internal/direct or community care appointments per VHA scheduling directives</a:t>
            </a:r>
          </a:p>
          <a:p>
            <a:pPr lvl="2"/>
            <a:r>
              <a:rPr lang="en-US" sz="1300" dirty="0">
                <a:solidFill>
                  <a:srgbClr val="FF0000"/>
                </a:solidFill>
              </a:rPr>
              <a:t>Capture #RCT# comment on consult after clinical review (if clinical member on the team did not capture, but clinical review was completed)</a:t>
            </a:r>
          </a:p>
          <a:p>
            <a:pPr lvl="2"/>
            <a:r>
              <a:rPr lang="en-US" sz="1300" dirty="0">
                <a:solidFill>
                  <a:srgbClr val="FF0000"/>
                </a:solidFill>
              </a:rPr>
              <a:t>Capture the Veterans community care scheduling preferences and forward the consult to community care using the Consult Toolbox, when applicable</a:t>
            </a:r>
          </a:p>
        </p:txBody>
      </p:sp>
      <p:sp>
        <p:nvSpPr>
          <p:cNvPr id="4" name="Slide Number Placeholder 3">
            <a:extLst>
              <a:ext uri="{FF2B5EF4-FFF2-40B4-BE49-F238E27FC236}">
                <a16:creationId xmlns:a16="http://schemas.microsoft.com/office/drawing/2014/main" id="{D7622976-9B05-4BAA-802B-F656484AC886}"/>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a:solidFill>
                <a:prstClr val="white"/>
              </a:solidFill>
            </a:endParaRPr>
          </a:p>
        </p:txBody>
      </p:sp>
      <p:sp>
        <p:nvSpPr>
          <p:cNvPr id="5" name="Oval 4">
            <a:extLst>
              <a:ext uri="{FF2B5EF4-FFF2-40B4-BE49-F238E27FC236}">
                <a16:creationId xmlns:a16="http://schemas.microsoft.com/office/drawing/2014/main" id="{D10477F8-3C8F-4BC3-85BB-73D79FD2B7EE}"/>
              </a:ext>
            </a:extLst>
          </p:cNvPr>
          <p:cNvSpPr/>
          <p:nvPr/>
        </p:nvSpPr>
        <p:spPr>
          <a:xfrm>
            <a:off x="1085024" y="2072640"/>
            <a:ext cx="2185852"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4DF7080-F965-47CC-A547-AA110B87006E}"/>
              </a:ext>
            </a:extLst>
          </p:cNvPr>
          <p:cNvSpPr/>
          <p:nvPr/>
        </p:nvSpPr>
        <p:spPr>
          <a:xfrm>
            <a:off x="731520" y="3187337"/>
            <a:ext cx="644434" cy="51380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02F1CE-97C9-406C-8E31-1D9CCAE9ABD2}"/>
              </a:ext>
            </a:extLst>
          </p:cNvPr>
          <p:cNvPicPr>
            <a:picLocks noChangeAspect="1"/>
          </p:cNvPicPr>
          <p:nvPr/>
        </p:nvPicPr>
        <p:blipFill>
          <a:blip r:embed="rId3"/>
          <a:stretch>
            <a:fillRect/>
          </a:stretch>
        </p:blipFill>
        <p:spPr>
          <a:xfrm>
            <a:off x="2898988" y="3177401"/>
            <a:ext cx="743776" cy="609653"/>
          </a:xfrm>
          <a:prstGeom prst="rect">
            <a:avLst/>
          </a:prstGeom>
        </p:spPr>
      </p:pic>
      <p:sp>
        <p:nvSpPr>
          <p:cNvPr id="8" name="TextBox 7">
            <a:extLst>
              <a:ext uri="{FF2B5EF4-FFF2-40B4-BE49-F238E27FC236}">
                <a16:creationId xmlns:a16="http://schemas.microsoft.com/office/drawing/2014/main" id="{205F2389-D813-49C9-AF13-28E05FAE1FE9}"/>
              </a:ext>
            </a:extLst>
          </p:cNvPr>
          <p:cNvSpPr txBox="1"/>
          <p:nvPr/>
        </p:nvSpPr>
        <p:spPr>
          <a:xfrm>
            <a:off x="853440" y="1332411"/>
            <a:ext cx="2789324" cy="369332"/>
          </a:xfrm>
          <a:prstGeom prst="rect">
            <a:avLst/>
          </a:prstGeom>
          <a:noFill/>
        </p:spPr>
        <p:txBody>
          <a:bodyPr wrap="square" rtlCol="0">
            <a:spAutoFit/>
          </a:bodyPr>
          <a:lstStyle/>
          <a:p>
            <a:r>
              <a:rPr lang="en-US"/>
              <a:t>Make this visual</a:t>
            </a:r>
          </a:p>
        </p:txBody>
      </p:sp>
    </p:spTree>
    <p:extLst>
      <p:ext uri="{BB962C8B-B14F-4D97-AF65-F5344CB8AC3E}">
        <p14:creationId xmlns:p14="http://schemas.microsoft.com/office/powerpoint/2010/main" val="237526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11D92-9C1E-43F0-8948-BFF1B9476151}"/>
              </a:ext>
            </a:extLst>
          </p:cNvPr>
          <p:cNvSpPr>
            <a:spLocks noGrp="1"/>
          </p:cNvSpPr>
          <p:nvPr>
            <p:ph type="title"/>
          </p:nvPr>
        </p:nvSpPr>
        <p:spPr/>
        <p:txBody>
          <a:bodyPr>
            <a:normAutofit/>
          </a:bodyPr>
          <a:lstStyle/>
          <a:p>
            <a:r>
              <a:rPr lang="en-US" sz="2400" b="1"/>
              <a:t>VAMCs with Limited or No On-Site Specialty Care</a:t>
            </a:r>
          </a:p>
        </p:txBody>
      </p:sp>
      <p:sp>
        <p:nvSpPr>
          <p:cNvPr id="3" name="Content Placeholder 2">
            <a:extLst>
              <a:ext uri="{FF2B5EF4-FFF2-40B4-BE49-F238E27FC236}">
                <a16:creationId xmlns:a16="http://schemas.microsoft.com/office/drawing/2014/main" id="{E900A3DA-5F3D-4ED9-843E-85960ED987FF}"/>
              </a:ext>
            </a:extLst>
          </p:cNvPr>
          <p:cNvSpPr>
            <a:spLocks noGrp="1"/>
          </p:cNvSpPr>
          <p:nvPr>
            <p:ph idx="1"/>
          </p:nvPr>
        </p:nvSpPr>
        <p:spPr/>
        <p:txBody>
          <a:bodyPr/>
          <a:lstStyle/>
          <a:p>
            <a:r>
              <a:rPr lang="en-US" sz="2000" dirty="0"/>
              <a:t>All VAMCs are required to implement RCI and put RCT in place.  </a:t>
            </a:r>
          </a:p>
          <a:p>
            <a:r>
              <a:rPr lang="en-US" sz="2000" dirty="0"/>
              <a:t>VAMCs with limited or no on-site specialty care services should work with VISN and VAMC leadership to develop a VISN-level inventory and appropriate service level agreements between VAMCs that are able to provide e-consult reviews and/or in-person or virtual care appointments for Veterans as an alternative care option.  </a:t>
            </a:r>
          </a:p>
          <a:p>
            <a:r>
              <a:rPr lang="en-US" sz="2000" dirty="0"/>
              <a:t>VAMCs are also encouraged to offer the Veteran an appointment with the Clinical Resource Hub (CRH) within their VISN as an alternative care option to community care when care is unable to be delivered via service level agreement.</a:t>
            </a:r>
          </a:p>
          <a:p>
            <a:endParaRPr lang="en-US" dirty="0"/>
          </a:p>
        </p:txBody>
      </p:sp>
      <p:sp>
        <p:nvSpPr>
          <p:cNvPr id="4" name="Slide Number Placeholder 3">
            <a:extLst>
              <a:ext uri="{FF2B5EF4-FFF2-40B4-BE49-F238E27FC236}">
                <a16:creationId xmlns:a16="http://schemas.microsoft.com/office/drawing/2014/main" id="{A4C5FE61-BBF4-438A-BF0F-2DA4DB963353}"/>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20988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F67-49B0-415F-93D2-A24C9995ABE1}"/>
              </a:ext>
            </a:extLst>
          </p:cNvPr>
          <p:cNvSpPr>
            <a:spLocks noGrp="1"/>
          </p:cNvSpPr>
          <p:nvPr>
            <p:ph type="title"/>
          </p:nvPr>
        </p:nvSpPr>
        <p:spPr/>
        <p:txBody>
          <a:bodyPr>
            <a:normAutofit/>
          </a:bodyPr>
          <a:lstStyle/>
          <a:p>
            <a:r>
              <a:rPr lang="en-US" sz="2400" b="1"/>
              <a:t>Ideal RCI process for limited or no-on-site specialty care</a:t>
            </a:r>
            <a:endParaRPr lang="en-US" sz="2400"/>
          </a:p>
        </p:txBody>
      </p:sp>
      <p:sp>
        <p:nvSpPr>
          <p:cNvPr id="3" name="Content Placeholder 2">
            <a:extLst>
              <a:ext uri="{FF2B5EF4-FFF2-40B4-BE49-F238E27FC236}">
                <a16:creationId xmlns:a16="http://schemas.microsoft.com/office/drawing/2014/main" id="{FCDFFEDE-D680-46D0-ABB7-8405AA64B046}"/>
              </a:ext>
            </a:extLst>
          </p:cNvPr>
          <p:cNvSpPr>
            <a:spLocks noGrp="1"/>
          </p:cNvSpPr>
          <p:nvPr>
            <p:ph idx="1"/>
          </p:nvPr>
        </p:nvSpPr>
        <p:spPr/>
        <p:txBody>
          <a:bodyPr>
            <a:normAutofit/>
          </a:bodyPr>
          <a:lstStyle/>
          <a:p>
            <a:pPr lvl="0"/>
            <a:r>
              <a:rPr lang="en-US" sz="2000"/>
              <a:t>During the Veteran’s initial visit, the referring providers will inform the Veteran that the RCT will contact them within 3 days to review all potential eligibilities and care options for their referral(s) and coordinate appropriate internal/direct or community care appointments.  </a:t>
            </a:r>
          </a:p>
          <a:p>
            <a:pPr lvl="0"/>
            <a:r>
              <a:rPr lang="en-US" sz="2000"/>
              <a:t>VAMCs must decide if they will utilize an on-site RCT at the referral originating facility or a partnering RCT located remotely or at another VAMC</a:t>
            </a:r>
          </a:p>
          <a:p>
            <a:pPr lvl="1"/>
            <a:r>
              <a:rPr lang="en-US" sz="1800"/>
              <a:t>If the RCT reviewing the consult is located at the originating VAMC:</a:t>
            </a:r>
          </a:p>
          <a:p>
            <a:pPr lvl="2"/>
            <a:r>
              <a:rPr lang="en-US" sz="1600"/>
              <a:t>The referring provider enters an e-consult or internal/direct consult.</a:t>
            </a:r>
          </a:p>
          <a:p>
            <a:pPr lvl="1"/>
            <a:r>
              <a:rPr lang="en-US" sz="1800"/>
              <a:t>If the RCT reviewing the consult is located remotely or at another VAMC:</a:t>
            </a:r>
          </a:p>
          <a:p>
            <a:pPr lvl="2"/>
            <a:r>
              <a:rPr lang="en-US" sz="1600"/>
              <a:t>The referring provider will enter an e-consult or interfacility consult</a:t>
            </a:r>
          </a:p>
          <a:p>
            <a:pPr lvl="0"/>
            <a:r>
              <a:rPr lang="en-US" sz="2000"/>
              <a:t>The Veteran will have the option to schedule an RCT appointment prior to leaving the referring provider’s office.  </a:t>
            </a:r>
          </a:p>
          <a:p>
            <a:r>
              <a:rPr lang="en-US" sz="2000"/>
              <a:t>The RCT located at the originating facility or the partnering facility will follow the same process outline for the RCT.</a:t>
            </a:r>
            <a:endParaRPr lang="en-US" sz="1800"/>
          </a:p>
        </p:txBody>
      </p:sp>
      <p:sp>
        <p:nvSpPr>
          <p:cNvPr id="4" name="Slide Number Placeholder 3">
            <a:extLst>
              <a:ext uri="{FF2B5EF4-FFF2-40B4-BE49-F238E27FC236}">
                <a16:creationId xmlns:a16="http://schemas.microsoft.com/office/drawing/2014/main" id="{CDE5C25A-35BD-4598-9230-20182061BD4E}"/>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364714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E23B7-D4F7-4010-AC79-F48A66BBAE23}"/>
              </a:ext>
            </a:extLst>
          </p:cNvPr>
          <p:cNvSpPr/>
          <p:nvPr/>
        </p:nvSpPr>
        <p:spPr>
          <a:xfrm>
            <a:off x="557348" y="3438800"/>
            <a:ext cx="8586651" cy="2494668"/>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1EAF09E-604B-44EE-BDBC-456BD4420D18}"/>
              </a:ext>
            </a:extLst>
          </p:cNvPr>
          <p:cNvSpPr>
            <a:spLocks noGrp="1"/>
          </p:cNvSpPr>
          <p:nvPr>
            <p:ph type="title"/>
          </p:nvPr>
        </p:nvSpPr>
        <p:spPr/>
        <p:txBody>
          <a:bodyPr>
            <a:normAutofit/>
          </a:bodyPr>
          <a:lstStyle/>
          <a:p>
            <a:r>
              <a:rPr lang="en-US" sz="3200" b="1"/>
              <a:t>Referral Coordination Initiative</a:t>
            </a:r>
          </a:p>
        </p:txBody>
      </p:sp>
      <p:sp>
        <p:nvSpPr>
          <p:cNvPr id="6" name="Content Placeholder 5">
            <a:extLst>
              <a:ext uri="{FF2B5EF4-FFF2-40B4-BE49-F238E27FC236}">
                <a16:creationId xmlns:a16="http://schemas.microsoft.com/office/drawing/2014/main" id="{20F8C32F-F4B1-4B88-996F-7E3B9D398B21}"/>
              </a:ext>
            </a:extLst>
          </p:cNvPr>
          <p:cNvSpPr>
            <a:spLocks noGrp="1"/>
          </p:cNvSpPr>
          <p:nvPr>
            <p:ph idx="1"/>
          </p:nvPr>
        </p:nvSpPr>
        <p:spPr>
          <a:xfrm>
            <a:off x="633207" y="3857897"/>
            <a:ext cx="4652895" cy="2268357"/>
          </a:xfrm>
        </p:spPr>
        <p:txBody>
          <a:bodyPr>
            <a:normAutofit fontScale="85000" lnSpcReduction="10000"/>
          </a:bodyPr>
          <a:lstStyle/>
          <a:p>
            <a:r>
              <a:rPr lang="en-US" sz="2400"/>
              <a:t>About RCI  </a:t>
            </a:r>
          </a:p>
          <a:p>
            <a:r>
              <a:rPr lang="en-US" sz="2400"/>
              <a:t>RCI Goals</a:t>
            </a:r>
          </a:p>
          <a:p>
            <a:r>
              <a:rPr lang="en-US" sz="2400"/>
              <a:t>Referral Coordination Teams</a:t>
            </a:r>
          </a:p>
          <a:p>
            <a:r>
              <a:rPr lang="en-US" sz="2400"/>
              <a:t>Referral Coordination – Ideal State </a:t>
            </a:r>
          </a:p>
          <a:p>
            <a:r>
              <a:rPr lang="en-US" sz="2400"/>
              <a:t>RCI Data Tools</a:t>
            </a:r>
          </a:p>
          <a:p>
            <a:r>
              <a:rPr lang="en-US" sz="2400"/>
              <a:t>Additional RCI Resources</a:t>
            </a:r>
          </a:p>
        </p:txBody>
      </p:sp>
      <p:sp>
        <p:nvSpPr>
          <p:cNvPr id="4" name="Slide Number Placeholder 3">
            <a:extLst>
              <a:ext uri="{FF2B5EF4-FFF2-40B4-BE49-F238E27FC236}">
                <a16:creationId xmlns:a16="http://schemas.microsoft.com/office/drawing/2014/main" id="{D8AA1814-C756-49EC-8C28-C524D1827FAA}"/>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a:solidFill>
                <a:prstClr val="white"/>
              </a:solidFill>
            </a:endParaRPr>
          </a:p>
        </p:txBody>
      </p:sp>
      <p:pic>
        <p:nvPicPr>
          <p:cNvPr id="3" name="Picture 2">
            <a:extLst>
              <a:ext uri="{FF2B5EF4-FFF2-40B4-BE49-F238E27FC236}">
                <a16:creationId xmlns:a16="http://schemas.microsoft.com/office/drawing/2014/main" id="{2EEA9121-3A6A-4894-B55B-70F10EC63B41}"/>
              </a:ext>
            </a:extLst>
          </p:cNvPr>
          <p:cNvPicPr>
            <a:picLocks noChangeAspect="1"/>
          </p:cNvPicPr>
          <p:nvPr/>
        </p:nvPicPr>
        <p:blipFill>
          <a:blip r:embed="rId2"/>
          <a:stretch>
            <a:fillRect/>
          </a:stretch>
        </p:blipFill>
        <p:spPr>
          <a:xfrm>
            <a:off x="4266519" y="685800"/>
            <a:ext cx="4877481" cy="2743583"/>
          </a:xfrm>
          <a:prstGeom prst="rect">
            <a:avLst/>
          </a:prstGeom>
        </p:spPr>
      </p:pic>
      <p:sp>
        <p:nvSpPr>
          <p:cNvPr id="7" name="Rectangle 6">
            <a:extLst>
              <a:ext uri="{FF2B5EF4-FFF2-40B4-BE49-F238E27FC236}">
                <a16:creationId xmlns:a16="http://schemas.microsoft.com/office/drawing/2014/main" id="{9B3DF188-3F7A-4D01-85A4-DCA59BFADB65}"/>
              </a:ext>
            </a:extLst>
          </p:cNvPr>
          <p:cNvSpPr/>
          <p:nvPr/>
        </p:nvSpPr>
        <p:spPr>
          <a:xfrm>
            <a:off x="0" y="713481"/>
            <a:ext cx="4266519" cy="269725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E0B63460-C286-4492-95AE-FF09B9995F24}"/>
              </a:ext>
            </a:extLst>
          </p:cNvPr>
          <p:cNvSpPr/>
          <p:nvPr/>
        </p:nvSpPr>
        <p:spPr>
          <a:xfrm>
            <a:off x="1206858" y="3101511"/>
            <a:ext cx="3387634" cy="10702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53A11A-7784-4782-A714-05B10343E7DC}"/>
              </a:ext>
            </a:extLst>
          </p:cNvPr>
          <p:cNvSpPr txBox="1"/>
          <p:nvPr/>
        </p:nvSpPr>
        <p:spPr>
          <a:xfrm>
            <a:off x="296091" y="1474016"/>
            <a:ext cx="3970428" cy="830997"/>
          </a:xfrm>
          <a:prstGeom prst="rect">
            <a:avLst/>
          </a:prstGeom>
          <a:noFill/>
        </p:spPr>
        <p:txBody>
          <a:bodyPr wrap="square" rtlCol="0">
            <a:spAutoFit/>
          </a:bodyPr>
          <a:lstStyle/>
          <a:p>
            <a:pPr lvl="0"/>
            <a:r>
              <a:rPr lang="en-US" sz="2400" b="1">
                <a:solidFill>
                  <a:prstClr val="white"/>
                </a:solidFill>
              </a:rPr>
              <a:t>Understanding the Referral Coordination Initiative (RCI)</a:t>
            </a:r>
            <a:endParaRPr lang="en-US" sz="2400">
              <a:solidFill>
                <a:prstClr val="white"/>
              </a:solidFill>
            </a:endParaRPr>
          </a:p>
        </p:txBody>
      </p:sp>
      <p:sp>
        <p:nvSpPr>
          <p:cNvPr id="11" name="Rectangle 10">
            <a:extLst>
              <a:ext uri="{FF2B5EF4-FFF2-40B4-BE49-F238E27FC236}">
                <a16:creationId xmlns:a16="http://schemas.microsoft.com/office/drawing/2014/main" id="{03F0AB91-41B5-4FC5-869E-D711A220DF15}"/>
              </a:ext>
            </a:extLst>
          </p:cNvPr>
          <p:cNvSpPr/>
          <p:nvPr/>
        </p:nvSpPr>
        <p:spPr>
          <a:xfrm>
            <a:off x="0" y="3410735"/>
            <a:ext cx="9144000" cy="360076"/>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picture containing text, clipart, light&#10;&#10;Description automatically generated">
            <a:extLst>
              <a:ext uri="{FF2B5EF4-FFF2-40B4-BE49-F238E27FC236}">
                <a16:creationId xmlns:a16="http://schemas.microsoft.com/office/drawing/2014/main" id="{647D09A5-5275-4305-9890-3DF2C3249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778" y="4871046"/>
            <a:ext cx="3204544" cy="863869"/>
          </a:xfrm>
          <a:prstGeom prst="rect">
            <a:avLst/>
          </a:prstGeom>
        </p:spPr>
      </p:pic>
    </p:spTree>
    <p:extLst>
      <p:ext uri="{BB962C8B-B14F-4D97-AF65-F5344CB8AC3E}">
        <p14:creationId xmlns:p14="http://schemas.microsoft.com/office/powerpoint/2010/main" val="381321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5D8F-8E54-4D86-940A-A1019202461A}"/>
              </a:ext>
            </a:extLst>
          </p:cNvPr>
          <p:cNvSpPr>
            <a:spLocks noGrp="1"/>
          </p:cNvSpPr>
          <p:nvPr>
            <p:ph type="title"/>
          </p:nvPr>
        </p:nvSpPr>
        <p:spPr/>
        <p:txBody>
          <a:bodyPr>
            <a:noAutofit/>
          </a:bodyPr>
          <a:lstStyle/>
          <a:p>
            <a:r>
              <a:rPr lang="en-US" sz="2800" b="1">
                <a:latin typeface="Arial"/>
                <a:cs typeface="Arial"/>
              </a:rPr>
              <a:t>The Goal of Referral Coordination Initiative (RCI)</a:t>
            </a:r>
          </a:p>
        </p:txBody>
      </p:sp>
      <p:sp>
        <p:nvSpPr>
          <p:cNvPr id="4" name="Slide Number Placeholder 3">
            <a:extLst>
              <a:ext uri="{FF2B5EF4-FFF2-40B4-BE49-F238E27FC236}">
                <a16:creationId xmlns:a16="http://schemas.microsoft.com/office/drawing/2014/main" id="{33249BDB-A9EE-4B3E-82DE-A67CFFD5C8A7}"/>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a:solidFill>
                <a:prstClr val="white"/>
              </a:solidFill>
            </a:endParaRPr>
          </a:p>
        </p:txBody>
      </p:sp>
      <p:pic>
        <p:nvPicPr>
          <p:cNvPr id="9" name="Picture 8">
            <a:extLst>
              <a:ext uri="{FF2B5EF4-FFF2-40B4-BE49-F238E27FC236}">
                <a16:creationId xmlns:a16="http://schemas.microsoft.com/office/drawing/2014/main" id="{858D4424-5DD4-4259-ACFF-FC595D4136C4}"/>
              </a:ext>
            </a:extLst>
          </p:cNvPr>
          <p:cNvPicPr>
            <a:picLocks noChangeAspect="1"/>
          </p:cNvPicPr>
          <p:nvPr/>
        </p:nvPicPr>
        <p:blipFill>
          <a:blip r:embed="rId3"/>
          <a:stretch>
            <a:fillRect/>
          </a:stretch>
        </p:blipFill>
        <p:spPr>
          <a:xfrm>
            <a:off x="199176" y="2773658"/>
            <a:ext cx="2638792" cy="2219634"/>
          </a:xfrm>
          <a:prstGeom prst="rect">
            <a:avLst/>
          </a:prstGeom>
        </p:spPr>
      </p:pic>
      <p:pic>
        <p:nvPicPr>
          <p:cNvPr id="10" name="Picture 9">
            <a:extLst>
              <a:ext uri="{FF2B5EF4-FFF2-40B4-BE49-F238E27FC236}">
                <a16:creationId xmlns:a16="http://schemas.microsoft.com/office/drawing/2014/main" id="{BBA4D974-8711-4023-8AB5-7F49E1B14442}"/>
              </a:ext>
            </a:extLst>
          </p:cNvPr>
          <p:cNvPicPr>
            <a:picLocks noChangeAspect="1"/>
          </p:cNvPicPr>
          <p:nvPr/>
        </p:nvPicPr>
        <p:blipFill>
          <a:blip r:embed="rId4"/>
          <a:stretch>
            <a:fillRect/>
          </a:stretch>
        </p:blipFill>
        <p:spPr>
          <a:xfrm>
            <a:off x="3245919" y="2773658"/>
            <a:ext cx="2657846" cy="2219635"/>
          </a:xfrm>
          <a:prstGeom prst="rect">
            <a:avLst/>
          </a:prstGeom>
        </p:spPr>
      </p:pic>
      <p:pic>
        <p:nvPicPr>
          <p:cNvPr id="11" name="Picture 10">
            <a:extLst>
              <a:ext uri="{FF2B5EF4-FFF2-40B4-BE49-F238E27FC236}">
                <a16:creationId xmlns:a16="http://schemas.microsoft.com/office/drawing/2014/main" id="{0A65B5A9-D0BE-41C5-97B8-C27B0D88FA5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11717" y="2773659"/>
            <a:ext cx="2670237" cy="2219634"/>
          </a:xfrm>
          <a:prstGeom prst="rect">
            <a:avLst/>
          </a:prstGeom>
        </p:spPr>
      </p:pic>
      <p:pic>
        <p:nvPicPr>
          <p:cNvPr id="12" name="Picture 11">
            <a:extLst>
              <a:ext uri="{FF2B5EF4-FFF2-40B4-BE49-F238E27FC236}">
                <a16:creationId xmlns:a16="http://schemas.microsoft.com/office/drawing/2014/main" id="{815EF712-96BA-4527-ACA4-70DF97BE5CF9}"/>
              </a:ext>
            </a:extLst>
          </p:cNvPr>
          <p:cNvPicPr>
            <a:picLocks noChangeAspect="1"/>
          </p:cNvPicPr>
          <p:nvPr/>
        </p:nvPicPr>
        <p:blipFill>
          <a:blip r:embed="rId6"/>
          <a:stretch>
            <a:fillRect/>
          </a:stretch>
        </p:blipFill>
        <p:spPr>
          <a:xfrm>
            <a:off x="199176" y="1249621"/>
            <a:ext cx="8745648" cy="732352"/>
          </a:xfrm>
          <a:prstGeom prst="rect">
            <a:avLst/>
          </a:prstGeom>
        </p:spPr>
      </p:pic>
    </p:spTree>
    <p:extLst>
      <p:ext uri="{BB962C8B-B14F-4D97-AF65-F5344CB8AC3E}">
        <p14:creationId xmlns:p14="http://schemas.microsoft.com/office/powerpoint/2010/main" val="301384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D40D-F22F-4011-891A-6B2FB1ADA4B8}"/>
              </a:ext>
            </a:extLst>
          </p:cNvPr>
          <p:cNvSpPr>
            <a:spLocks noGrp="1"/>
          </p:cNvSpPr>
          <p:nvPr>
            <p:ph type="title"/>
          </p:nvPr>
        </p:nvSpPr>
        <p:spPr/>
        <p:txBody>
          <a:bodyPr>
            <a:normAutofit/>
          </a:bodyPr>
          <a:lstStyle/>
          <a:p>
            <a:r>
              <a:rPr lang="en-US" sz="2800"/>
              <a:t>RCI Goals</a:t>
            </a:r>
          </a:p>
        </p:txBody>
      </p:sp>
      <p:sp>
        <p:nvSpPr>
          <p:cNvPr id="3" name="Content Placeholder 2">
            <a:extLst>
              <a:ext uri="{FF2B5EF4-FFF2-40B4-BE49-F238E27FC236}">
                <a16:creationId xmlns:a16="http://schemas.microsoft.com/office/drawing/2014/main" id="{38C377D3-5B3B-466C-8291-1FB1AA415834}"/>
              </a:ext>
            </a:extLst>
          </p:cNvPr>
          <p:cNvSpPr>
            <a:spLocks noGrp="1"/>
          </p:cNvSpPr>
          <p:nvPr>
            <p:ph idx="1"/>
          </p:nvPr>
        </p:nvSpPr>
        <p:spPr>
          <a:xfrm>
            <a:off x="3439236" y="838201"/>
            <a:ext cx="5247564" cy="5091751"/>
          </a:xfrm>
        </p:spPr>
        <p:txBody>
          <a:bodyPr>
            <a:normAutofit lnSpcReduction="10000"/>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900" dirty="0">
                <a:ea typeface="Calibri" panose="020F0502020204030204" pitchFamily="34" charset="0"/>
                <a:cs typeface="Times New Roman" panose="02020603050405020304" pitchFamily="18" charset="0"/>
              </a:rPr>
              <a:t>Timely access to convenient care in a welcoming environment, with appropriate healthcare options and communication that builds trust and a positive Veteran experience. </a:t>
            </a:r>
            <a:br>
              <a:rPr lang="en-US" sz="1900" dirty="0">
                <a:ea typeface="Calibri" panose="020F0502020204030204" pitchFamily="34" charset="0"/>
                <a:cs typeface="Times New Roman" panose="02020603050405020304" pitchFamily="18" charset="0"/>
              </a:rPr>
            </a:br>
            <a:endParaRPr lang="en-US" sz="19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900" dirty="0">
                <a:solidFill>
                  <a:srgbClr val="000000"/>
                </a:solidFill>
              </a:rPr>
              <a:t>Decrease referral scheduling time to 3 days for internal/direct care and 7 days (aspirational) for community care </a:t>
            </a:r>
          </a:p>
          <a:p>
            <a:pPr marL="0" marR="0" lvl="0" indent="0">
              <a:lnSpc>
                <a:spcPct val="107000"/>
              </a:lnSpc>
              <a:spcBef>
                <a:spcPts val="0"/>
              </a:spcBef>
              <a:spcAft>
                <a:spcPts val="800"/>
              </a:spcAft>
              <a:buNone/>
              <a:tabLst>
                <a:tab pos="457200" algn="l"/>
              </a:tabLst>
            </a:pPr>
            <a:br>
              <a:rPr lang="en-US" sz="1900" dirty="0">
                <a:solidFill>
                  <a:srgbClr val="000000"/>
                </a:solidFill>
              </a:rPr>
            </a:br>
            <a:r>
              <a:rPr lang="en-US" sz="1900" dirty="0">
                <a:solidFill>
                  <a:srgbClr val="000000"/>
                </a:solidFill>
              </a:rPr>
              <a:t>Key Metrics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900" dirty="0">
                <a:solidFill>
                  <a:srgbClr val="000000"/>
                </a:solidFill>
              </a:rPr>
              <a:t>Direct Care in VA:  Three (3) days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900" dirty="0"/>
              <a:t>Community Care (aspirational): </a:t>
            </a:r>
          </a:p>
          <a:p>
            <a:pPr lvl="2"/>
            <a:r>
              <a:rPr lang="en-US" sz="1500" dirty="0"/>
              <a:t>FY21Q2 – 21 days</a:t>
            </a:r>
          </a:p>
          <a:p>
            <a:pPr lvl="2"/>
            <a:r>
              <a:rPr lang="en-US" sz="1500" dirty="0"/>
              <a:t>FY21Q3 – 14 days</a:t>
            </a:r>
          </a:p>
          <a:p>
            <a:pPr lvl="2"/>
            <a:r>
              <a:rPr lang="en-US" sz="1500" dirty="0"/>
              <a:t>FY21Q4 – 7 days</a:t>
            </a:r>
          </a:p>
          <a:p>
            <a:endParaRPr lang="en-US" dirty="0"/>
          </a:p>
        </p:txBody>
      </p:sp>
      <p:sp>
        <p:nvSpPr>
          <p:cNvPr id="4" name="Slide Number Placeholder 3">
            <a:extLst>
              <a:ext uri="{FF2B5EF4-FFF2-40B4-BE49-F238E27FC236}">
                <a16:creationId xmlns:a16="http://schemas.microsoft.com/office/drawing/2014/main" id="{257F6844-058A-41CC-88C9-BE9C862F06A7}"/>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pic>
        <p:nvPicPr>
          <p:cNvPr id="5" name="Picture 4">
            <a:extLst>
              <a:ext uri="{FF2B5EF4-FFF2-40B4-BE49-F238E27FC236}">
                <a16:creationId xmlns:a16="http://schemas.microsoft.com/office/drawing/2014/main" id="{A1B64C63-5CA0-449A-976B-91D3E72EF4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495" y="1774062"/>
            <a:ext cx="2610022" cy="2347562"/>
          </a:xfrm>
          <a:prstGeom prst="rect">
            <a:avLst/>
          </a:prstGeom>
        </p:spPr>
      </p:pic>
      <p:sp>
        <p:nvSpPr>
          <p:cNvPr id="6" name="TextBox 5">
            <a:extLst>
              <a:ext uri="{FF2B5EF4-FFF2-40B4-BE49-F238E27FC236}">
                <a16:creationId xmlns:a16="http://schemas.microsoft.com/office/drawing/2014/main" id="{E03DBE73-3775-4BCC-B18C-4AE0316D2D66}"/>
              </a:ext>
            </a:extLst>
          </p:cNvPr>
          <p:cNvSpPr txBox="1"/>
          <p:nvPr/>
        </p:nvSpPr>
        <p:spPr>
          <a:xfrm>
            <a:off x="132734" y="857796"/>
            <a:ext cx="3091543" cy="430887"/>
          </a:xfrm>
          <a:prstGeom prst="rect">
            <a:avLst/>
          </a:prstGeom>
          <a:noFill/>
        </p:spPr>
        <p:txBody>
          <a:bodyPr wrap="square" rtlCol="0">
            <a:spAutoFit/>
          </a:bodyPr>
          <a:lstStyle/>
          <a:p>
            <a:pPr algn="ctr"/>
            <a:r>
              <a:rPr lang="en-US" sz="2200">
                <a:solidFill>
                  <a:srgbClr val="000000"/>
                </a:solidFill>
                <a:latin typeface="Arial" pitchFamily="34" charset="0"/>
                <a:ea typeface="Calibri" panose="020F0502020204030204" pitchFamily="34" charset="0"/>
                <a:cs typeface="Times New Roman" panose="02020603050405020304" pitchFamily="18" charset="0"/>
              </a:rPr>
              <a:t>Improved Timeliness</a:t>
            </a:r>
            <a:endParaRPr lang="en-US"/>
          </a:p>
        </p:txBody>
      </p:sp>
    </p:spTree>
    <p:extLst>
      <p:ext uri="{BB962C8B-B14F-4D97-AF65-F5344CB8AC3E}">
        <p14:creationId xmlns:p14="http://schemas.microsoft.com/office/powerpoint/2010/main" val="248963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D40D-F22F-4011-891A-6B2FB1ADA4B8}"/>
              </a:ext>
            </a:extLst>
          </p:cNvPr>
          <p:cNvSpPr>
            <a:spLocks noGrp="1"/>
          </p:cNvSpPr>
          <p:nvPr>
            <p:ph type="title"/>
          </p:nvPr>
        </p:nvSpPr>
        <p:spPr/>
        <p:txBody>
          <a:bodyPr>
            <a:normAutofit/>
          </a:bodyPr>
          <a:lstStyle/>
          <a:p>
            <a:r>
              <a:rPr lang="en-US" sz="2800"/>
              <a:t>RCI Goals</a:t>
            </a:r>
          </a:p>
        </p:txBody>
      </p:sp>
      <p:sp>
        <p:nvSpPr>
          <p:cNvPr id="3" name="Content Placeholder 2">
            <a:extLst>
              <a:ext uri="{FF2B5EF4-FFF2-40B4-BE49-F238E27FC236}">
                <a16:creationId xmlns:a16="http://schemas.microsoft.com/office/drawing/2014/main" id="{38C377D3-5B3B-466C-8291-1FB1AA415834}"/>
              </a:ext>
            </a:extLst>
          </p:cNvPr>
          <p:cNvSpPr>
            <a:spLocks noGrp="1"/>
          </p:cNvSpPr>
          <p:nvPr>
            <p:ph idx="1"/>
          </p:nvPr>
        </p:nvSpPr>
        <p:spPr>
          <a:xfrm>
            <a:off x="3439236" y="838201"/>
            <a:ext cx="5247564" cy="5091751"/>
          </a:xfrm>
        </p:spPr>
        <p: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a typeface="Calibri" panose="020F0502020204030204" pitchFamily="34" charset="0"/>
                <a:cs typeface="Times New Roman" panose="02020603050405020304" pitchFamily="18" charset="0"/>
              </a:rPr>
              <a:t>A collaborative health care journey between the Veteran and his or her care team to achieve desired health outcomes. </a:t>
            </a:r>
            <a:br>
              <a:rPr lang="en-US" sz="1800" dirty="0">
                <a:ea typeface="Calibri" panose="020F0502020204030204" pitchFamily="34" charset="0"/>
                <a:cs typeface="Times New Roman" panose="02020603050405020304" pitchFamily="18" charset="0"/>
              </a:rPr>
            </a:br>
            <a:endParaRPr lang="en-US" sz="1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solidFill>
                  <a:srgbClr val="000000"/>
                </a:solidFill>
              </a:rPr>
              <a:t>Improve Veteran satisfaction by ensuring Veterans understand their full range of care options for internal/direct and community care and are able to make an informed decision about where, when, and how they would like to receive their care</a:t>
            </a:r>
          </a:p>
          <a:p>
            <a:pPr marL="0" lvl="0" indent="0">
              <a:lnSpc>
                <a:spcPct val="107000"/>
              </a:lnSpc>
              <a:spcBef>
                <a:spcPts val="0"/>
              </a:spcBef>
              <a:spcAft>
                <a:spcPts val="800"/>
              </a:spcAft>
              <a:buNone/>
              <a:tabLst>
                <a:tab pos="457200" algn="l"/>
              </a:tabLst>
            </a:pPr>
            <a:r>
              <a:rPr lang="en-US" sz="1900" dirty="0">
                <a:solidFill>
                  <a:srgbClr val="000000"/>
                </a:solidFill>
              </a:rPr>
              <a:t>Key Metrics</a:t>
            </a:r>
          </a:p>
          <a:p>
            <a:r>
              <a:rPr lang="en-US" sz="1800" dirty="0">
                <a:solidFill>
                  <a:srgbClr val="000000"/>
                </a:solidFill>
                <a:ea typeface="Calibri" panose="020F0502020204030204" pitchFamily="34" charset="0"/>
                <a:cs typeface="Times New Roman" panose="02020603050405020304" pitchFamily="18" charset="0"/>
              </a:rPr>
              <a:t>Improve Veteran satisfaction</a:t>
            </a:r>
          </a:p>
          <a:p>
            <a:r>
              <a:rPr lang="en-US" sz="1800" dirty="0"/>
              <a:t>Increase agreement scores in V-Signal Surveys related to RCI</a:t>
            </a:r>
          </a:p>
        </p:txBody>
      </p:sp>
      <p:sp>
        <p:nvSpPr>
          <p:cNvPr id="4" name="Slide Number Placeholder 3">
            <a:extLst>
              <a:ext uri="{FF2B5EF4-FFF2-40B4-BE49-F238E27FC236}">
                <a16:creationId xmlns:a16="http://schemas.microsoft.com/office/drawing/2014/main" id="{257F6844-058A-41CC-88C9-BE9C862F06A7}"/>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pic>
        <p:nvPicPr>
          <p:cNvPr id="5" name="Picture 4">
            <a:extLst>
              <a:ext uri="{FF2B5EF4-FFF2-40B4-BE49-F238E27FC236}">
                <a16:creationId xmlns:a16="http://schemas.microsoft.com/office/drawing/2014/main" id="{A1B64C63-5CA0-449A-976B-91D3E72EF4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449" y="1774062"/>
            <a:ext cx="2284114" cy="2347562"/>
          </a:xfrm>
          <a:prstGeom prst="rect">
            <a:avLst/>
          </a:prstGeom>
        </p:spPr>
      </p:pic>
      <p:sp>
        <p:nvSpPr>
          <p:cNvPr id="6" name="TextBox 5">
            <a:extLst>
              <a:ext uri="{FF2B5EF4-FFF2-40B4-BE49-F238E27FC236}">
                <a16:creationId xmlns:a16="http://schemas.microsoft.com/office/drawing/2014/main" id="{9978DE08-1B7F-4D75-91FD-A867E33222CB}"/>
              </a:ext>
            </a:extLst>
          </p:cNvPr>
          <p:cNvSpPr txBox="1"/>
          <p:nvPr/>
        </p:nvSpPr>
        <p:spPr>
          <a:xfrm>
            <a:off x="132734" y="857796"/>
            <a:ext cx="3091543" cy="430887"/>
          </a:xfrm>
          <a:prstGeom prst="rect">
            <a:avLst/>
          </a:prstGeom>
          <a:noFill/>
        </p:spPr>
        <p:txBody>
          <a:bodyPr wrap="square" rtlCol="0">
            <a:spAutoFit/>
          </a:bodyPr>
          <a:lstStyle/>
          <a:p>
            <a:pPr algn="ctr"/>
            <a:r>
              <a:rPr lang="en-US" sz="2200">
                <a:solidFill>
                  <a:srgbClr val="000000"/>
                </a:solidFill>
                <a:latin typeface="Arial" pitchFamily="34" charset="0"/>
                <a:ea typeface="Calibri" panose="020F0502020204030204" pitchFamily="34" charset="0"/>
                <a:cs typeface="Times New Roman" panose="02020603050405020304" pitchFamily="18" charset="0"/>
              </a:rPr>
              <a:t>Collaborative Journey</a:t>
            </a:r>
            <a:endParaRPr lang="en-US"/>
          </a:p>
        </p:txBody>
      </p:sp>
    </p:spTree>
    <p:extLst>
      <p:ext uri="{BB962C8B-B14F-4D97-AF65-F5344CB8AC3E}">
        <p14:creationId xmlns:p14="http://schemas.microsoft.com/office/powerpoint/2010/main" val="239182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D40D-F22F-4011-891A-6B2FB1ADA4B8}"/>
              </a:ext>
            </a:extLst>
          </p:cNvPr>
          <p:cNvSpPr>
            <a:spLocks noGrp="1"/>
          </p:cNvSpPr>
          <p:nvPr>
            <p:ph type="title"/>
          </p:nvPr>
        </p:nvSpPr>
        <p:spPr/>
        <p:txBody>
          <a:bodyPr>
            <a:normAutofit/>
          </a:bodyPr>
          <a:lstStyle/>
          <a:p>
            <a:r>
              <a:rPr lang="en-US" sz="2800"/>
              <a:t>RCI Goals</a:t>
            </a:r>
          </a:p>
        </p:txBody>
      </p:sp>
      <p:sp>
        <p:nvSpPr>
          <p:cNvPr id="3" name="Content Placeholder 2">
            <a:extLst>
              <a:ext uri="{FF2B5EF4-FFF2-40B4-BE49-F238E27FC236}">
                <a16:creationId xmlns:a16="http://schemas.microsoft.com/office/drawing/2014/main" id="{38C377D3-5B3B-466C-8291-1FB1AA415834}"/>
              </a:ext>
            </a:extLst>
          </p:cNvPr>
          <p:cNvSpPr>
            <a:spLocks noGrp="1"/>
          </p:cNvSpPr>
          <p:nvPr>
            <p:ph idx="1"/>
          </p:nvPr>
        </p:nvSpPr>
        <p:spPr>
          <a:xfrm>
            <a:off x="3439236" y="838201"/>
            <a:ext cx="5247564" cy="5091751"/>
          </a:xfrm>
        </p:spPr>
        <p:txBody>
          <a:bodyPr>
            <a:normAutofit fontScale="92500" lnSpcReduction="10000"/>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a typeface="Calibri" panose="020F0502020204030204" pitchFamily="34" charset="0"/>
                <a:cs typeface="Times New Roman" panose="02020603050405020304" pitchFamily="18" charset="0"/>
              </a:rPr>
              <a:t>Administrative and clinical staff who will be better positioned to listen and act on Veteran preferences.</a:t>
            </a:r>
            <a:br>
              <a:rPr lang="en-US" sz="1800" dirty="0">
                <a:ea typeface="Calibri" panose="020F0502020204030204" pitchFamily="34" charset="0"/>
                <a:cs typeface="Times New Roman" panose="02020603050405020304" pitchFamily="18" charset="0"/>
              </a:rPr>
            </a:br>
            <a:endParaRPr lang="en-US" sz="1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solidFill>
                  <a:srgbClr val="000000"/>
                </a:solidFill>
              </a:rPr>
              <a:t>Utilize internal/direct specialty care services and maximize value-added community care options by ensuring staff only refers Veterans into the community who are both eligible for community care and actively choose to receive care by community providers </a:t>
            </a:r>
          </a:p>
          <a:p>
            <a:pPr marL="0" lvl="0" indent="0">
              <a:lnSpc>
                <a:spcPct val="107000"/>
              </a:lnSpc>
              <a:spcBef>
                <a:spcPts val="0"/>
              </a:spcBef>
              <a:spcAft>
                <a:spcPts val="800"/>
              </a:spcAft>
              <a:buNone/>
              <a:tabLst>
                <a:tab pos="457200" algn="l"/>
              </a:tabLst>
            </a:pPr>
            <a:r>
              <a:rPr lang="en-US" sz="1800" dirty="0"/>
              <a:t>Key Metrics</a:t>
            </a:r>
          </a:p>
          <a:p>
            <a:pPr lvl="0"/>
            <a:r>
              <a:rPr lang="en-US" sz="1800" dirty="0">
                <a:ea typeface="Calibri" panose="020F0502020204030204" pitchFamily="34" charset="0"/>
                <a:cs typeface="Times New Roman" panose="02020603050405020304" pitchFamily="18" charset="0"/>
              </a:rPr>
              <a:t>Timeliness to schedule Veteran appointments (internal and CC)</a:t>
            </a:r>
          </a:p>
          <a:p>
            <a:pPr lvl="0"/>
            <a:r>
              <a:rPr lang="en-US" sz="1800" dirty="0">
                <a:ea typeface="Calibri" panose="020F0502020204030204" pitchFamily="34" charset="0"/>
                <a:cs typeface="Times New Roman" panose="02020603050405020304" pitchFamily="18" charset="0"/>
              </a:rPr>
              <a:t>Percent of Veterans engaging with RCT</a:t>
            </a:r>
          </a:p>
          <a:p>
            <a:pPr lvl="0"/>
            <a:r>
              <a:rPr lang="en-US" sz="1800" dirty="0">
                <a:ea typeface="Calibri" panose="020F0502020204030204" pitchFamily="34" charset="0"/>
                <a:cs typeface="Times New Roman" panose="02020603050405020304" pitchFamily="18" charset="0"/>
              </a:rPr>
              <a:t>Referral patterns for internal/direct vs community care </a:t>
            </a:r>
          </a:p>
          <a:p>
            <a:pPr lvl="0"/>
            <a:r>
              <a:rPr lang="en-US" sz="1800" dirty="0">
                <a:ea typeface="Calibri" panose="020F0502020204030204" pitchFamily="34" charset="0"/>
                <a:cs typeface="Times New Roman" panose="02020603050405020304" pitchFamily="18" charset="0"/>
              </a:rPr>
              <a:t>VSignals data to monitor Veteran satisfaction </a:t>
            </a:r>
          </a:p>
          <a:p>
            <a:pPr lvl="0"/>
            <a:endParaRPr lang="en-US" sz="1800" dirty="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257F6844-058A-41CC-88C9-BE9C862F06A7}"/>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a:solidFill>
                <a:prstClr val="white"/>
              </a:solidFill>
            </a:endParaRPr>
          </a:p>
        </p:txBody>
      </p:sp>
      <p:pic>
        <p:nvPicPr>
          <p:cNvPr id="5" name="Picture 4">
            <a:extLst>
              <a:ext uri="{FF2B5EF4-FFF2-40B4-BE49-F238E27FC236}">
                <a16:creationId xmlns:a16="http://schemas.microsoft.com/office/drawing/2014/main" id="{A1B64C63-5CA0-449A-976B-91D3E72EF4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6449" y="1869234"/>
            <a:ext cx="2284114" cy="2157218"/>
          </a:xfrm>
          <a:prstGeom prst="rect">
            <a:avLst/>
          </a:prstGeom>
        </p:spPr>
      </p:pic>
      <p:sp>
        <p:nvSpPr>
          <p:cNvPr id="6" name="TextBox 5">
            <a:extLst>
              <a:ext uri="{FF2B5EF4-FFF2-40B4-BE49-F238E27FC236}">
                <a16:creationId xmlns:a16="http://schemas.microsoft.com/office/drawing/2014/main" id="{71D0721F-9047-45B7-BFF2-AA0C9BBCE5F8}"/>
              </a:ext>
            </a:extLst>
          </p:cNvPr>
          <p:cNvSpPr txBox="1"/>
          <p:nvPr/>
        </p:nvSpPr>
        <p:spPr>
          <a:xfrm>
            <a:off x="132734" y="857796"/>
            <a:ext cx="3091543" cy="769441"/>
          </a:xfrm>
          <a:prstGeom prst="rect">
            <a:avLst/>
          </a:prstGeom>
          <a:noFill/>
        </p:spPr>
        <p:txBody>
          <a:bodyPr wrap="square" rtlCol="0">
            <a:spAutoFit/>
          </a:bodyPr>
          <a:lstStyle/>
          <a:p>
            <a:pPr algn="ctr"/>
            <a:r>
              <a:rPr lang="en-US" sz="2200">
                <a:solidFill>
                  <a:srgbClr val="000000"/>
                </a:solidFill>
                <a:latin typeface="Arial" pitchFamily="34" charset="0"/>
                <a:ea typeface="Calibri" panose="020F0502020204030204" pitchFamily="34" charset="0"/>
                <a:cs typeface="Times New Roman" panose="02020603050405020304" pitchFamily="18" charset="0"/>
              </a:rPr>
              <a:t>Dedicated Referral Teams</a:t>
            </a:r>
            <a:endParaRPr lang="en-US"/>
          </a:p>
        </p:txBody>
      </p:sp>
    </p:spTree>
    <p:extLst>
      <p:ext uri="{BB962C8B-B14F-4D97-AF65-F5344CB8AC3E}">
        <p14:creationId xmlns:p14="http://schemas.microsoft.com/office/powerpoint/2010/main" val="349422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F67-49B0-415F-93D2-A24C9995ABE1}"/>
              </a:ext>
            </a:extLst>
          </p:cNvPr>
          <p:cNvSpPr>
            <a:spLocks noGrp="1"/>
          </p:cNvSpPr>
          <p:nvPr>
            <p:ph type="title"/>
          </p:nvPr>
        </p:nvSpPr>
        <p:spPr/>
        <p:txBody>
          <a:bodyPr>
            <a:normAutofit/>
          </a:bodyPr>
          <a:lstStyle/>
          <a:p>
            <a:r>
              <a:rPr lang="en-US" sz="3200" b="1">
                <a:latin typeface="Arial"/>
                <a:cs typeface="Arial"/>
              </a:rPr>
              <a:t>Referral Coordination Teams </a:t>
            </a:r>
            <a:endParaRPr lang="en-US" sz="3200"/>
          </a:p>
        </p:txBody>
      </p:sp>
      <p:sp>
        <p:nvSpPr>
          <p:cNvPr id="3" name="Content Placeholder 2">
            <a:extLst>
              <a:ext uri="{FF2B5EF4-FFF2-40B4-BE49-F238E27FC236}">
                <a16:creationId xmlns:a16="http://schemas.microsoft.com/office/drawing/2014/main" id="{FCDFFEDE-D680-46D0-ABB7-8405AA64B046}"/>
              </a:ext>
            </a:extLst>
          </p:cNvPr>
          <p:cNvSpPr>
            <a:spLocks noGrp="1"/>
          </p:cNvSpPr>
          <p:nvPr>
            <p:ph idx="1"/>
          </p:nvPr>
        </p:nvSpPr>
        <p:spPr/>
        <p:txBody>
          <a:bodyPr vert="horz" lIns="91440" tIns="45720" rIns="91440" bIns="45720" rtlCol="0" anchor="t">
            <a:normAutofit/>
          </a:bodyPr>
          <a:lstStyle/>
          <a:p>
            <a:pPr marL="0" indent="0">
              <a:buNone/>
            </a:pPr>
            <a:r>
              <a:rPr lang="en-US" sz="2200" dirty="0">
                <a:latin typeface="Arial"/>
                <a:cs typeface="Arial"/>
              </a:rPr>
              <a:t>Implement Referral Coordination Teams (RCT) to:</a:t>
            </a:r>
            <a:br>
              <a:rPr lang="en-US" sz="2200" dirty="0">
                <a:latin typeface="Arial"/>
                <a:cs typeface="Arial"/>
              </a:rPr>
            </a:br>
            <a:endParaRPr lang="en-US" sz="2200" dirty="0">
              <a:latin typeface="Arial"/>
              <a:cs typeface="Arial"/>
            </a:endParaRPr>
          </a:p>
          <a:p>
            <a:r>
              <a:rPr lang="en-US" sz="1800" dirty="0">
                <a:latin typeface="Arial"/>
                <a:cs typeface="Arial"/>
              </a:rPr>
              <a:t>Serve as the liaison between referring providers and specialty care services</a:t>
            </a:r>
            <a:br>
              <a:rPr lang="en-US" sz="1800" dirty="0">
                <a:latin typeface="Arial"/>
                <a:cs typeface="Arial"/>
              </a:rPr>
            </a:br>
            <a:endParaRPr lang="en-US" sz="1800" dirty="0">
              <a:latin typeface="Arial"/>
              <a:cs typeface="Arial"/>
            </a:endParaRPr>
          </a:p>
          <a:p>
            <a:r>
              <a:rPr lang="en-US" sz="1800" dirty="0">
                <a:latin typeface="Arial"/>
                <a:cs typeface="Arial"/>
              </a:rPr>
              <a:t>Remove administrative burden from referring providers</a:t>
            </a:r>
            <a:br>
              <a:rPr lang="en-US" sz="1800" dirty="0">
                <a:latin typeface="Arial"/>
                <a:cs typeface="Arial"/>
              </a:rPr>
            </a:br>
            <a:endParaRPr lang="en-US" sz="1800" dirty="0">
              <a:latin typeface="Arial"/>
              <a:cs typeface="Arial"/>
            </a:endParaRPr>
          </a:p>
          <a:p>
            <a:r>
              <a:rPr lang="en-US" sz="1800" dirty="0">
                <a:latin typeface="Arial"/>
                <a:cs typeface="Arial"/>
              </a:rPr>
              <a:t>Provide support and comprehensive information about healthcare options within VA and if eligible, community care</a:t>
            </a:r>
            <a:br>
              <a:rPr lang="en-US" sz="1800" dirty="0">
                <a:latin typeface="Arial"/>
                <a:cs typeface="Arial"/>
              </a:rPr>
            </a:br>
            <a:endParaRPr lang="en-US" sz="1800" dirty="0">
              <a:latin typeface="Arial"/>
              <a:cs typeface="Arial"/>
            </a:endParaRPr>
          </a:p>
          <a:p>
            <a:r>
              <a:rPr lang="en-US" sz="1800" dirty="0">
                <a:latin typeface="Arial"/>
                <a:cs typeface="Arial"/>
              </a:rPr>
              <a:t>Ensure Veteran preferences for healthcare are followed</a:t>
            </a:r>
            <a:br>
              <a:rPr lang="en-US" sz="1800" dirty="0">
                <a:latin typeface="Arial"/>
                <a:cs typeface="Arial"/>
              </a:rPr>
            </a:br>
            <a:endParaRPr lang="en-US" sz="1800" dirty="0">
              <a:latin typeface="Arial"/>
              <a:cs typeface="Arial"/>
            </a:endParaRPr>
          </a:p>
          <a:p>
            <a:r>
              <a:rPr lang="en-US" sz="1800" dirty="0">
                <a:latin typeface="Arial"/>
                <a:cs typeface="Arial"/>
              </a:rPr>
              <a:t>Move all referrals from pending to scheduled in a timely manner</a:t>
            </a:r>
            <a:br>
              <a:rPr lang="en-US" sz="1800" dirty="0">
                <a:latin typeface="Arial"/>
                <a:cs typeface="Arial"/>
              </a:rPr>
            </a:br>
            <a:br>
              <a:rPr lang="en-US" sz="1800" dirty="0">
                <a:latin typeface="Arial"/>
                <a:cs typeface="Arial"/>
              </a:rPr>
            </a:br>
            <a:br>
              <a:rPr lang="en-US" sz="2150" dirty="0">
                <a:latin typeface="Arial"/>
                <a:cs typeface="Arial"/>
              </a:rPr>
            </a:br>
            <a:endParaRPr lang="en-US" dirty="0"/>
          </a:p>
          <a:p>
            <a:endParaRPr lang="en-US" sz="2150"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DE5C25A-35BD-4598-9230-20182061BD4E}"/>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a:solidFill>
                <a:prstClr val="white"/>
              </a:solidFill>
            </a:endParaRPr>
          </a:p>
        </p:txBody>
      </p:sp>
      <p:pic>
        <p:nvPicPr>
          <p:cNvPr id="5" name="Picture 4">
            <a:extLst>
              <a:ext uri="{FF2B5EF4-FFF2-40B4-BE49-F238E27FC236}">
                <a16:creationId xmlns:a16="http://schemas.microsoft.com/office/drawing/2014/main" id="{50DB24C9-FC73-4A3D-93F5-C802776765C9}"/>
              </a:ext>
            </a:extLst>
          </p:cNvPr>
          <p:cNvPicPr>
            <a:picLocks noChangeAspect="1"/>
          </p:cNvPicPr>
          <p:nvPr/>
        </p:nvPicPr>
        <p:blipFill>
          <a:blip r:embed="rId2"/>
          <a:stretch>
            <a:fillRect/>
          </a:stretch>
        </p:blipFill>
        <p:spPr>
          <a:xfrm>
            <a:off x="688019" y="4789295"/>
            <a:ext cx="7767961" cy="1041649"/>
          </a:xfrm>
          <a:prstGeom prst="rect">
            <a:avLst/>
          </a:prstGeom>
        </p:spPr>
      </p:pic>
    </p:spTree>
    <p:extLst>
      <p:ext uri="{BB962C8B-B14F-4D97-AF65-F5344CB8AC3E}">
        <p14:creationId xmlns:p14="http://schemas.microsoft.com/office/powerpoint/2010/main" val="406377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FF67-49B0-415F-93D2-A24C9995ABE1}"/>
              </a:ext>
            </a:extLst>
          </p:cNvPr>
          <p:cNvSpPr>
            <a:spLocks noGrp="1"/>
          </p:cNvSpPr>
          <p:nvPr>
            <p:ph type="title"/>
          </p:nvPr>
        </p:nvSpPr>
        <p:spPr/>
        <p:txBody>
          <a:bodyPr>
            <a:normAutofit/>
          </a:bodyPr>
          <a:lstStyle/>
          <a:p>
            <a:r>
              <a:rPr lang="en-US" sz="3200" b="1">
                <a:latin typeface="Arial"/>
                <a:cs typeface="Arial"/>
              </a:rPr>
              <a:t>Referral Coordination Teams</a:t>
            </a:r>
            <a:endParaRPr lang="en-US" sz="3200"/>
          </a:p>
        </p:txBody>
      </p:sp>
      <p:sp>
        <p:nvSpPr>
          <p:cNvPr id="3" name="Content Placeholder 2">
            <a:extLst>
              <a:ext uri="{FF2B5EF4-FFF2-40B4-BE49-F238E27FC236}">
                <a16:creationId xmlns:a16="http://schemas.microsoft.com/office/drawing/2014/main" id="{FCDFFEDE-D680-46D0-ABB7-8405AA64B046}"/>
              </a:ext>
            </a:extLst>
          </p:cNvPr>
          <p:cNvSpPr>
            <a:spLocks noGrp="1"/>
          </p:cNvSpPr>
          <p:nvPr>
            <p:ph idx="1"/>
          </p:nvPr>
        </p:nvSpPr>
        <p:spPr>
          <a:xfrm>
            <a:off x="1074656" y="1558833"/>
            <a:ext cx="7711125" cy="4075051"/>
          </a:xfrm>
        </p:spPr>
        <p:txBody>
          <a:bodyPr vert="horz" lIns="91440" tIns="45720" rIns="91440" bIns="45720" rtlCol="0" anchor="t">
            <a:normAutofit/>
          </a:bodyPr>
          <a:lstStyle/>
          <a:p>
            <a:pPr marL="0" indent="0">
              <a:buNone/>
            </a:pPr>
            <a:r>
              <a:rPr lang="en-US" sz="1800" dirty="0">
                <a:latin typeface="Arial"/>
                <a:cs typeface="Arial"/>
              </a:rPr>
              <a:t>Eliminate direct entry of community care referrals by referring providers </a:t>
            </a:r>
            <a:br>
              <a:rPr lang="en-US" sz="1800" dirty="0">
                <a:latin typeface="Arial"/>
                <a:cs typeface="Arial"/>
              </a:rPr>
            </a:br>
            <a:endParaRPr lang="en-US" sz="1800" dirty="0"/>
          </a:p>
          <a:p>
            <a:pPr marL="0" indent="0">
              <a:buNone/>
            </a:pPr>
            <a:r>
              <a:rPr lang="en-US" sz="1800" dirty="0">
                <a:latin typeface="Arial"/>
                <a:cs typeface="Arial"/>
              </a:rPr>
              <a:t>Establish a network of interfacility referral options between VAMCs to support facilities with limited or no on-site specialty care services </a:t>
            </a:r>
            <a:br>
              <a:rPr lang="en-US" sz="1800" dirty="0">
                <a:latin typeface="Arial"/>
                <a:cs typeface="Arial"/>
              </a:rPr>
            </a:br>
            <a:endParaRPr lang="en-US" sz="1800" dirty="0">
              <a:latin typeface="Arial"/>
              <a:cs typeface="Arial"/>
            </a:endParaRPr>
          </a:p>
          <a:p>
            <a:pPr marL="0" indent="0">
              <a:buNone/>
            </a:pPr>
            <a:r>
              <a:rPr lang="en-US" sz="1800" dirty="0">
                <a:latin typeface="Arial"/>
                <a:cs typeface="Arial"/>
              </a:rPr>
              <a:t>Streamline and expedite the appointment scheduling process for all referrals</a:t>
            </a:r>
            <a:br>
              <a:rPr lang="en-US" sz="1800" dirty="0">
                <a:latin typeface="Arial"/>
                <a:cs typeface="Arial"/>
              </a:rPr>
            </a:br>
            <a:endParaRPr lang="en-US" sz="1800" dirty="0"/>
          </a:p>
          <a:p>
            <a:pPr marL="0" indent="0">
              <a:buNone/>
            </a:pPr>
            <a:r>
              <a:rPr lang="en-US" sz="1800" dirty="0">
                <a:latin typeface="Arial"/>
                <a:cs typeface="Arial"/>
              </a:rPr>
              <a:t>Identify scheduling preferences for all Veterans who choose community care using the consult toolbox </a:t>
            </a:r>
            <a:br>
              <a:rPr lang="en-US" sz="1800" dirty="0">
                <a:latin typeface="Arial"/>
                <a:cs typeface="Arial"/>
              </a:rPr>
            </a:br>
            <a:endParaRPr lang="en-US" sz="1800" dirty="0"/>
          </a:p>
          <a:p>
            <a:pPr marL="0" indent="0">
              <a:buNone/>
            </a:pPr>
            <a:r>
              <a:rPr lang="en-US" sz="1800" dirty="0">
                <a:latin typeface="Arial"/>
                <a:cs typeface="Arial"/>
              </a:rPr>
              <a:t>Utilize RCI Clinical and Administrative staff model recommendations to support a dedicated RCT</a:t>
            </a:r>
          </a:p>
          <a:p>
            <a:pPr marL="0" indent="0">
              <a:buNone/>
            </a:pPr>
            <a:endParaRPr lang="en-US" dirty="0"/>
          </a:p>
        </p:txBody>
      </p:sp>
      <p:sp>
        <p:nvSpPr>
          <p:cNvPr id="4" name="Slide Number Placeholder 3">
            <a:extLst>
              <a:ext uri="{FF2B5EF4-FFF2-40B4-BE49-F238E27FC236}">
                <a16:creationId xmlns:a16="http://schemas.microsoft.com/office/drawing/2014/main" id="{CDE5C25A-35BD-4598-9230-20182061BD4E}"/>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pic>
        <p:nvPicPr>
          <p:cNvPr id="7" name="Picture 6">
            <a:extLst>
              <a:ext uri="{FF2B5EF4-FFF2-40B4-BE49-F238E27FC236}">
                <a16:creationId xmlns:a16="http://schemas.microsoft.com/office/drawing/2014/main" id="{7095BC88-0836-4B51-8985-EBBB34BF6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58834"/>
            <a:ext cx="378327" cy="376646"/>
          </a:xfrm>
          <a:prstGeom prst="rect">
            <a:avLst/>
          </a:prstGeom>
        </p:spPr>
      </p:pic>
      <p:pic>
        <p:nvPicPr>
          <p:cNvPr id="8" name="Picture 7">
            <a:extLst>
              <a:ext uri="{FF2B5EF4-FFF2-40B4-BE49-F238E27FC236}">
                <a16:creationId xmlns:a16="http://schemas.microsoft.com/office/drawing/2014/main" id="{3461FB67-8034-4290-9B84-C18812FCE709}"/>
              </a:ext>
            </a:extLst>
          </p:cNvPr>
          <p:cNvPicPr>
            <a:picLocks noChangeAspect="1"/>
          </p:cNvPicPr>
          <p:nvPr/>
        </p:nvPicPr>
        <p:blipFill>
          <a:blip r:embed="rId3"/>
          <a:stretch>
            <a:fillRect/>
          </a:stretch>
        </p:blipFill>
        <p:spPr>
          <a:xfrm>
            <a:off x="457198" y="2270674"/>
            <a:ext cx="377985" cy="377985"/>
          </a:xfrm>
          <a:prstGeom prst="rect">
            <a:avLst/>
          </a:prstGeom>
        </p:spPr>
      </p:pic>
      <p:pic>
        <p:nvPicPr>
          <p:cNvPr id="9" name="Picture 8">
            <a:extLst>
              <a:ext uri="{FF2B5EF4-FFF2-40B4-BE49-F238E27FC236}">
                <a16:creationId xmlns:a16="http://schemas.microsoft.com/office/drawing/2014/main" id="{D9E338A5-E82A-4AD6-9BF6-9E7FA9A6CCA8}"/>
              </a:ext>
            </a:extLst>
          </p:cNvPr>
          <p:cNvPicPr>
            <a:picLocks noChangeAspect="1"/>
          </p:cNvPicPr>
          <p:nvPr/>
        </p:nvPicPr>
        <p:blipFill>
          <a:blip r:embed="rId3"/>
          <a:stretch>
            <a:fillRect/>
          </a:stretch>
        </p:blipFill>
        <p:spPr>
          <a:xfrm>
            <a:off x="457197" y="3086960"/>
            <a:ext cx="377985" cy="377985"/>
          </a:xfrm>
          <a:prstGeom prst="rect">
            <a:avLst/>
          </a:prstGeom>
        </p:spPr>
      </p:pic>
      <p:pic>
        <p:nvPicPr>
          <p:cNvPr id="10" name="Picture 9">
            <a:extLst>
              <a:ext uri="{FF2B5EF4-FFF2-40B4-BE49-F238E27FC236}">
                <a16:creationId xmlns:a16="http://schemas.microsoft.com/office/drawing/2014/main" id="{FF735A4C-C1CA-4CAC-BF16-7116617F31BE}"/>
              </a:ext>
            </a:extLst>
          </p:cNvPr>
          <p:cNvPicPr>
            <a:picLocks noChangeAspect="1"/>
          </p:cNvPicPr>
          <p:nvPr/>
        </p:nvPicPr>
        <p:blipFill>
          <a:blip r:embed="rId3"/>
          <a:stretch>
            <a:fillRect/>
          </a:stretch>
        </p:blipFill>
        <p:spPr>
          <a:xfrm>
            <a:off x="457197" y="3958655"/>
            <a:ext cx="377985" cy="377985"/>
          </a:xfrm>
          <a:prstGeom prst="rect">
            <a:avLst/>
          </a:prstGeom>
        </p:spPr>
      </p:pic>
      <p:pic>
        <p:nvPicPr>
          <p:cNvPr id="11" name="Picture 10">
            <a:extLst>
              <a:ext uri="{FF2B5EF4-FFF2-40B4-BE49-F238E27FC236}">
                <a16:creationId xmlns:a16="http://schemas.microsoft.com/office/drawing/2014/main" id="{10A3894A-C4C8-42A5-9243-D5B0248A297F}"/>
              </a:ext>
            </a:extLst>
          </p:cNvPr>
          <p:cNvPicPr>
            <a:picLocks noChangeAspect="1"/>
          </p:cNvPicPr>
          <p:nvPr/>
        </p:nvPicPr>
        <p:blipFill>
          <a:blip r:embed="rId3"/>
          <a:stretch>
            <a:fillRect/>
          </a:stretch>
        </p:blipFill>
        <p:spPr>
          <a:xfrm>
            <a:off x="457197" y="4830350"/>
            <a:ext cx="377985" cy="377985"/>
          </a:xfrm>
          <a:prstGeom prst="rect">
            <a:avLst/>
          </a:prstGeom>
        </p:spPr>
      </p:pic>
      <p:sp>
        <p:nvSpPr>
          <p:cNvPr id="5" name="TextBox 4">
            <a:extLst>
              <a:ext uri="{FF2B5EF4-FFF2-40B4-BE49-F238E27FC236}">
                <a16:creationId xmlns:a16="http://schemas.microsoft.com/office/drawing/2014/main" id="{FB258DD5-53EC-4A7B-BF29-F2F8775BFF3D}"/>
              </a:ext>
            </a:extLst>
          </p:cNvPr>
          <p:cNvSpPr txBox="1"/>
          <p:nvPr/>
        </p:nvSpPr>
        <p:spPr>
          <a:xfrm>
            <a:off x="457198" y="865315"/>
            <a:ext cx="4020534" cy="761747"/>
          </a:xfrm>
          <a:prstGeom prst="rect">
            <a:avLst/>
          </a:prstGeom>
          <a:noFill/>
        </p:spPr>
        <p:txBody>
          <a:bodyPr wrap="square" rtlCol="0">
            <a:spAutoFit/>
          </a:bodyPr>
          <a:lstStyle/>
          <a:p>
            <a:pPr lvl="0" defTabSz="342900">
              <a:spcBef>
                <a:spcPct val="20000"/>
              </a:spcBef>
            </a:pPr>
            <a:r>
              <a:rPr lang="en-US" sz="2200" dirty="0">
                <a:solidFill>
                  <a:srgbClr val="000000"/>
                </a:solidFill>
                <a:latin typeface="Arial"/>
                <a:cs typeface="Arial"/>
              </a:rPr>
              <a:t>To be successful, RCTs will:</a:t>
            </a:r>
            <a:br>
              <a:rPr lang="en-US" sz="2150" dirty="0">
                <a:solidFill>
                  <a:srgbClr val="000000"/>
                </a:solidFill>
                <a:latin typeface="Arial"/>
                <a:cs typeface="Arial"/>
              </a:rPr>
            </a:br>
            <a:endParaRPr lang="en-US" sz="2150" dirty="0">
              <a:solidFill>
                <a:srgbClr val="000000"/>
              </a:solidFill>
              <a:latin typeface="Arial"/>
              <a:cs typeface="Arial"/>
            </a:endParaRPr>
          </a:p>
        </p:txBody>
      </p:sp>
    </p:spTree>
    <p:extLst>
      <p:ext uri="{BB962C8B-B14F-4D97-AF65-F5344CB8AC3E}">
        <p14:creationId xmlns:p14="http://schemas.microsoft.com/office/powerpoint/2010/main" val="210581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02FA-D34B-4A29-8B4E-A29D4BF8F421}"/>
              </a:ext>
            </a:extLst>
          </p:cNvPr>
          <p:cNvSpPr>
            <a:spLocks noGrp="1"/>
          </p:cNvSpPr>
          <p:nvPr>
            <p:ph type="title"/>
          </p:nvPr>
        </p:nvSpPr>
        <p:spPr/>
        <p:txBody>
          <a:bodyPr>
            <a:normAutofit/>
          </a:bodyPr>
          <a:lstStyle/>
          <a:p>
            <a:r>
              <a:rPr lang="en-US" sz="3200" b="1">
                <a:latin typeface="Arial"/>
                <a:cs typeface="Arial"/>
              </a:rPr>
              <a:t>RCI Process – Ideal State</a:t>
            </a:r>
          </a:p>
        </p:txBody>
      </p:sp>
      <p:sp>
        <p:nvSpPr>
          <p:cNvPr id="3" name="Content Placeholder 2">
            <a:extLst>
              <a:ext uri="{FF2B5EF4-FFF2-40B4-BE49-F238E27FC236}">
                <a16:creationId xmlns:a16="http://schemas.microsoft.com/office/drawing/2014/main" id="{4D5BFB93-4B5C-47AE-BD42-A0B7BD8148B4}"/>
              </a:ext>
            </a:extLst>
          </p:cNvPr>
          <p:cNvSpPr>
            <a:spLocks noGrp="1"/>
          </p:cNvSpPr>
          <p:nvPr>
            <p:ph idx="1"/>
          </p:nvPr>
        </p:nvSpPr>
        <p:spPr>
          <a:xfrm>
            <a:off x="457200" y="867697"/>
            <a:ext cx="8229600" cy="3790360"/>
          </a:xfrm>
        </p:spPr>
        <p:txBody>
          <a:bodyPr>
            <a:normAutofit fontScale="92500" lnSpcReduction="20000"/>
          </a:bodyPr>
          <a:lstStyle/>
          <a:p>
            <a:pPr marL="0" indent="0">
              <a:buNone/>
            </a:pPr>
            <a:r>
              <a:rPr lang="en-US" sz="2200" dirty="0"/>
              <a:t>RCTs will coordinate the referral process across Primary Care, Mental Health, and Specialty Medicine/Surgery Care services, improving the experience for each Veteran by: </a:t>
            </a:r>
            <a:br>
              <a:rPr lang="en-US" sz="1100" dirty="0"/>
            </a:br>
            <a:endParaRPr lang="en-US" sz="1100" dirty="0"/>
          </a:p>
          <a:p>
            <a:pPr lvl="1">
              <a:buFont typeface="Arial" panose="020B0604020202020204" pitchFamily="34" charset="0"/>
              <a:buChar char="•"/>
            </a:pPr>
            <a:r>
              <a:rPr lang="en-US" sz="1900" dirty="0"/>
              <a:t>Explaining all options of care available including in-person, virtual care, and telephone</a:t>
            </a:r>
            <a:br>
              <a:rPr lang="en-US" sz="1900" dirty="0"/>
            </a:br>
            <a:endParaRPr lang="en-US" sz="1900" dirty="0"/>
          </a:p>
          <a:p>
            <a:pPr lvl="1">
              <a:buFont typeface="Arial" panose="020B0604020202020204" pitchFamily="34" charset="0"/>
              <a:buChar char="•"/>
            </a:pPr>
            <a:r>
              <a:rPr lang="en-US" sz="1900" dirty="0"/>
              <a:t>Determining community care eligibility, </a:t>
            </a:r>
            <a:r>
              <a:rPr lang="en-US" sz="1900" dirty="0">
                <a:solidFill>
                  <a:srgbClr val="000000"/>
                </a:solidFill>
              </a:rPr>
              <a:t>educating them about these options, </a:t>
            </a:r>
            <a:r>
              <a:rPr lang="en-US" sz="1900" dirty="0"/>
              <a:t>capturing their community care scheduling preferences and initiating the community care scheduling process when appropriate </a:t>
            </a:r>
            <a:br>
              <a:rPr lang="en-US" sz="1900" dirty="0"/>
            </a:br>
            <a:endParaRPr lang="en-US" sz="1900" dirty="0"/>
          </a:p>
          <a:p>
            <a:pPr lvl="1">
              <a:buFont typeface="Arial" panose="020B0604020202020204" pitchFamily="34" charset="0"/>
              <a:buChar char="•"/>
            </a:pPr>
            <a:r>
              <a:rPr lang="en-US" sz="1900" dirty="0"/>
              <a:t>Utilizing clinical and administrative staff who have been cross trained in both in-house and community care processes to ultimately decrease the number of hand-offs, rework, and time to triage and schedule appointments  </a:t>
            </a:r>
            <a:br>
              <a:rPr lang="en-US" sz="1800" dirty="0"/>
            </a:br>
            <a:endParaRPr lang="en-US" sz="1800" dirty="0"/>
          </a:p>
          <a:p>
            <a:pPr marL="0" indent="0">
              <a:buNone/>
            </a:pPr>
            <a:endParaRPr lang="en-US" sz="2200" dirty="0"/>
          </a:p>
          <a:p>
            <a:pPr marL="0" indent="0">
              <a:buNone/>
            </a:pPr>
            <a:endParaRPr lang="en-US" sz="2200" dirty="0"/>
          </a:p>
          <a:p>
            <a:pPr marL="0" indent="0">
              <a:buNone/>
            </a:pPr>
            <a:endParaRPr lang="en-US" dirty="0"/>
          </a:p>
        </p:txBody>
      </p:sp>
      <p:sp>
        <p:nvSpPr>
          <p:cNvPr id="4" name="Slide Number Placeholder 3">
            <a:extLst>
              <a:ext uri="{FF2B5EF4-FFF2-40B4-BE49-F238E27FC236}">
                <a16:creationId xmlns:a16="http://schemas.microsoft.com/office/drawing/2014/main" id="{2898D091-E16E-4066-83E2-BC70CFF75A6A}"/>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
        <p:nvSpPr>
          <p:cNvPr id="6" name="TextBox 5">
            <a:extLst>
              <a:ext uri="{FF2B5EF4-FFF2-40B4-BE49-F238E27FC236}">
                <a16:creationId xmlns:a16="http://schemas.microsoft.com/office/drawing/2014/main" id="{A075AFAB-29D8-4E4B-BF73-5B09FD04CDC8}"/>
              </a:ext>
            </a:extLst>
          </p:cNvPr>
          <p:cNvSpPr txBox="1"/>
          <p:nvPr/>
        </p:nvSpPr>
        <p:spPr>
          <a:xfrm>
            <a:off x="1119051" y="4555284"/>
            <a:ext cx="6905897" cy="1446550"/>
          </a:xfrm>
          <a:prstGeom prst="rect">
            <a:avLst/>
          </a:prstGeom>
          <a:solidFill>
            <a:schemeClr val="bg1">
              <a:lumMod val="85000"/>
            </a:schemeClr>
          </a:solidFill>
          <a:ln w="57150">
            <a:solidFill>
              <a:srgbClr val="002060"/>
            </a:solidFill>
          </a:ln>
        </p:spPr>
        <p:txBody>
          <a:bodyPr wrap="square" rtlCol="0">
            <a:spAutoFit/>
          </a:bodyPr>
          <a:lstStyle/>
          <a:p>
            <a:pPr lvl="0" algn="ctr" defTabSz="342900">
              <a:spcBef>
                <a:spcPct val="20000"/>
              </a:spcBef>
            </a:pPr>
            <a:r>
              <a:rPr lang="en-US" sz="2200" dirty="0">
                <a:solidFill>
                  <a:srgbClr val="002060"/>
                </a:solidFill>
                <a:latin typeface="Arial" pitchFamily="34" charset="0"/>
                <a:cs typeface="Arial" pitchFamily="34" charset="0"/>
              </a:rPr>
              <a:t>The aspirational goal for RCTs is to review 100% of referrals and schedule the Veteran’s appointment within three (3) days for VHA care with an aspirational goal of seven (7) days for community care.  </a:t>
            </a:r>
          </a:p>
        </p:txBody>
      </p:sp>
    </p:spTree>
    <p:extLst>
      <p:ext uri="{BB962C8B-B14F-4D97-AF65-F5344CB8AC3E}">
        <p14:creationId xmlns:p14="http://schemas.microsoft.com/office/powerpoint/2010/main" val="3346222933"/>
      </p:ext>
    </p:extLst>
  </p:cSld>
  <p:clrMapOvr>
    <a:masterClrMapping/>
  </p:clrMapOvr>
</p:sld>
</file>

<file path=ppt/theme/theme1.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RH Main slides">
  <a:themeElements>
    <a:clrScheme name="Custom 1">
      <a:dk1>
        <a:sysClr val="windowText" lastClr="000000"/>
      </a:dk1>
      <a:lt1>
        <a:sysClr val="window" lastClr="FFFFFF"/>
      </a:lt1>
      <a:dk2>
        <a:srgbClr val="1F497D"/>
      </a:dk2>
      <a:lt2>
        <a:srgbClr val="EEECE1"/>
      </a:lt2>
      <a:accent1>
        <a:srgbClr val="FFC000"/>
      </a:accent1>
      <a:accent2>
        <a:srgbClr val="FF0000"/>
      </a:accent2>
      <a:accent3>
        <a:srgbClr val="0F243E"/>
      </a:accent3>
      <a:accent4>
        <a:srgbClr val="00B050"/>
      </a:accent4>
      <a:accent5>
        <a:srgbClr val="FFFF00"/>
      </a:accent5>
      <a:accent6>
        <a:srgbClr val="7030A0"/>
      </a:accent6>
      <a:hlink>
        <a:srgbClr val="0000FF"/>
      </a:hlink>
      <a:folHlink>
        <a:srgbClr val="FE19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FEAE03E745E40BCAD5518222A6BA7" ma:contentTypeVersion="4" ma:contentTypeDescription="Create a new document." ma:contentTypeScope="" ma:versionID="ba34d6b6ab554f1185a8a03e10e52eb8">
  <xsd:schema xmlns:xsd="http://www.w3.org/2001/XMLSchema" xmlns:xs="http://www.w3.org/2001/XMLSchema" xmlns:p="http://schemas.microsoft.com/office/2006/metadata/properties" xmlns:ns2="f37b1dc4-eaeb-4b19-8240-af4a85bfb5cb" xmlns:ns3="32ce5715-5661-44a5-be8c-8859a186d467" targetNamespace="http://schemas.microsoft.com/office/2006/metadata/properties" ma:root="true" ma:fieldsID="7b41b54f1bba225d540396911da0b87e" ns2:_="" ns3:_="">
    <xsd:import namespace="f37b1dc4-eaeb-4b19-8240-af4a85bfb5cb"/>
    <xsd:import namespace="32ce5715-5661-44a5-be8c-8859a186d4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b1dc4-eaeb-4b19-8240-af4a85bfb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ce5715-5661-44a5-be8c-8859a186d4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03CC2D-2843-4B74-ABD7-505DF304F3F8}">
  <ds:schemaRefs>
    <ds:schemaRef ds:uri="32ce5715-5661-44a5-be8c-8859a186d467"/>
    <ds:schemaRef ds:uri="f37b1dc4-eaeb-4b19-8240-af4a85bfb5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D5156E-B6F1-4575-8B6A-C47E89082EE8}">
  <ds:schemaRefs>
    <ds:schemaRef ds:uri="http://schemas.microsoft.com/sharepoint/v3/contenttype/forms"/>
  </ds:schemaRefs>
</ds:datastoreItem>
</file>

<file path=customXml/itemProps3.xml><?xml version="1.0" encoding="utf-8"?>
<ds:datastoreItem xmlns:ds="http://schemas.openxmlformats.org/officeDocument/2006/customXml" ds:itemID="{91C15A5E-8FA8-4555-9278-330DD3BD1261}">
  <ds:schemaRefs>
    <ds:schemaRef ds:uri="f37b1dc4-eaeb-4b19-8240-af4a85bfb5cb"/>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2ce5715-5661-44a5-be8c-8859a186d46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52</TotalTime>
  <Words>1889</Words>
  <Application>Microsoft Office PowerPoint</Application>
  <PresentationFormat>On-screen Show (4:3)</PresentationFormat>
  <Paragraphs>209</Paragraphs>
  <Slides>19</Slides>
  <Notes>4</Notes>
  <HiddenSlides>5</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19</vt:i4>
      </vt:variant>
    </vt:vector>
  </HeadingPairs>
  <TitlesOfParts>
    <vt:vector size="38" baseType="lpstr">
      <vt:lpstr>Arial</vt:lpstr>
      <vt:lpstr>Calibri</vt:lpstr>
      <vt:lpstr>Calibri (Body)</vt:lpstr>
      <vt:lpstr>Calibri (Heading)</vt:lpstr>
      <vt:lpstr>Calibri Light</vt:lpstr>
      <vt:lpstr>Calibri Light (Headings)</vt:lpstr>
      <vt:lpstr>Courier New</vt:lpstr>
      <vt:lpstr>Symbol</vt:lpstr>
      <vt:lpstr>Wingdings</vt:lpstr>
      <vt:lpstr>13_Office Theme</vt:lpstr>
      <vt:lpstr>7_Office Theme</vt:lpstr>
      <vt:lpstr>8_Office Theme</vt:lpstr>
      <vt:lpstr>14_Office Theme</vt:lpstr>
      <vt:lpstr>2_Custom Design</vt:lpstr>
      <vt:lpstr>ORH Main slides</vt:lpstr>
      <vt:lpstr>15_Office Theme</vt:lpstr>
      <vt:lpstr>9_Office Theme</vt:lpstr>
      <vt:lpstr>Custom Design</vt:lpstr>
      <vt:lpstr>3_Custom Design</vt:lpstr>
      <vt:lpstr>Referral Coordination Initiative (RCI) </vt:lpstr>
      <vt:lpstr>Referral Coordination Initiative</vt:lpstr>
      <vt:lpstr>The Goal of Referral Coordination Initiative (RCI)</vt:lpstr>
      <vt:lpstr>RCI Goals</vt:lpstr>
      <vt:lpstr>RCI Goals</vt:lpstr>
      <vt:lpstr>RCI Goals</vt:lpstr>
      <vt:lpstr>Referral Coordination Teams </vt:lpstr>
      <vt:lpstr>Referral Coordination Teams</vt:lpstr>
      <vt:lpstr>RCI Process – Ideal State</vt:lpstr>
      <vt:lpstr>RCI Data Tools</vt:lpstr>
      <vt:lpstr>RCI Data Tools</vt:lpstr>
      <vt:lpstr>RCI &amp; Specialty Specific - Example HOC Slide</vt:lpstr>
      <vt:lpstr>Additional RCI Resources</vt:lpstr>
      <vt:lpstr>Questions</vt:lpstr>
      <vt:lpstr>RCT Process Maps</vt:lpstr>
      <vt:lpstr>FY21 RCI Milestones</vt:lpstr>
      <vt:lpstr>Referral Coordination Team (RCT) - Composition</vt:lpstr>
      <vt:lpstr>VAMCs with Limited or No On-Site Specialty Care</vt:lpstr>
      <vt:lpstr>Ideal RCI process for limited or no-on-site specialty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 Coordination Initiative Joint Operations Center (JOC) Update Briefing</dc:title>
  <dc:subject>Referral Coordination Initiative (RCI) </dc:subject>
  <dc:creator>Ruby Varghese</dc:creator>
  <cp:keywords>Referral Coordination Initiative (RCI) </cp:keywords>
  <cp:lastModifiedBy>Rivera, Portia T</cp:lastModifiedBy>
  <cp:revision>8</cp:revision>
  <dcterms:created xsi:type="dcterms:W3CDTF">2019-12-10T18:13:40Z</dcterms:created>
  <dcterms:modified xsi:type="dcterms:W3CDTF">2021-03-23T13:05:20Z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0x010100D49FEAE03E745E40BCAD5518222A6BA7</vt:lpwstr>
  </property>
</Properties>
</file>