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0C89F98-FCF4-F0FF-A28F-E528286D0E66}" name="Brunner, Julian W." initials="JB" userId="S::Julian.Brunner@va.gov::4f00c3ee-abb7-4c9b-916f-3a1d230842cf" providerId="AD"/>
  <p188:author id="{4D6B829F-5292-7A67-B947-86DC13DF9D2F}" name="De Vries, Gerardo" initials="DVG" userId="S::Gerardo.DeVries@va.gov::2e640c54-a51d-436b-a5f6-40c2ba2941a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515F"/>
    <a:srgbClr val="279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3" d="100"/>
          <a:sy n="63" d="100"/>
        </p:scale>
        <p:origin x="1929" y="8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D5FB6-EC58-44AC-93F2-A643034F30F6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7007D-1E3C-4C68-A648-E9CCC99F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0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BE9BC-484B-4148-BBEB-A2637FC6A3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25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hyperlink" Target="mailto:Julian.Brunner@v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Jeremy.Shelton@va.go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2347851"/>
            <a:ext cx="7772400" cy="7710549"/>
          </a:xfrm>
          <a:custGeom>
            <a:avLst/>
            <a:gdLst/>
            <a:ahLst/>
            <a:cxnLst/>
            <a:rect l="l" t="t" r="r" b="b"/>
            <a:pathLst>
              <a:path w="7772400" h="7772400">
                <a:moveTo>
                  <a:pt x="0" y="0"/>
                </a:moveTo>
                <a:lnTo>
                  <a:pt x="7772400" y="0"/>
                </a:lnTo>
                <a:lnTo>
                  <a:pt x="7772400" y="7772400"/>
                </a:lnTo>
                <a:lnTo>
                  <a:pt x="0" y="77724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79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698956" y="1746280"/>
            <a:ext cx="5073444" cy="2520920"/>
            <a:chOff x="0" y="0"/>
            <a:chExt cx="2018579" cy="867492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018579" cy="867492"/>
            </a:xfrm>
            <a:custGeom>
              <a:avLst/>
              <a:gdLst/>
              <a:ahLst/>
              <a:cxnLst/>
              <a:rect l="l" t="t" r="r" b="b"/>
              <a:pathLst>
                <a:path w="2018579" h="867492">
                  <a:moveTo>
                    <a:pt x="43832" y="0"/>
                  </a:moveTo>
                  <a:lnTo>
                    <a:pt x="1974747" y="0"/>
                  </a:lnTo>
                  <a:cubicBezTo>
                    <a:pt x="1998955" y="0"/>
                    <a:pt x="2018579" y="19624"/>
                    <a:pt x="2018579" y="43832"/>
                  </a:cubicBezTo>
                  <a:lnTo>
                    <a:pt x="2018579" y="823659"/>
                  </a:lnTo>
                  <a:cubicBezTo>
                    <a:pt x="2018579" y="835284"/>
                    <a:pt x="2013961" y="846433"/>
                    <a:pt x="2005741" y="854653"/>
                  </a:cubicBezTo>
                  <a:cubicBezTo>
                    <a:pt x="1997521" y="862873"/>
                    <a:pt x="1986372" y="867492"/>
                    <a:pt x="1974747" y="867492"/>
                  </a:cubicBezTo>
                  <a:lnTo>
                    <a:pt x="43832" y="867492"/>
                  </a:lnTo>
                  <a:cubicBezTo>
                    <a:pt x="32207" y="867492"/>
                    <a:pt x="21058" y="862873"/>
                    <a:pt x="12838" y="854653"/>
                  </a:cubicBezTo>
                  <a:cubicBezTo>
                    <a:pt x="4618" y="846433"/>
                    <a:pt x="0" y="835284"/>
                    <a:pt x="0" y="823659"/>
                  </a:cubicBezTo>
                  <a:lnTo>
                    <a:pt x="0" y="43832"/>
                  </a:lnTo>
                  <a:cubicBezTo>
                    <a:pt x="0" y="19624"/>
                    <a:pt x="19624" y="0"/>
                    <a:pt x="43832" y="0"/>
                  </a:cubicBezTo>
                  <a:close/>
                </a:path>
              </a:pathLst>
            </a:custGeom>
            <a:solidFill>
              <a:srgbClr val="3F515F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2018579" cy="91511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05"/>
                </a:lnSpc>
              </a:pPr>
              <a:endParaRPr dirty="0"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-1" y="799813"/>
            <a:ext cx="7808374" cy="1103282"/>
          </a:xfrm>
          <a:prstGeom prst="rect">
            <a:avLst/>
          </a:prstGeom>
        </p:spPr>
        <p:txBody>
          <a:bodyPr lIns="47790" tIns="47790" rIns="47790" bIns="47790" rtlCol="0" anchor="ctr"/>
          <a:lstStyle/>
          <a:p>
            <a:pPr algn="ctr">
              <a:lnSpc>
                <a:spcPts val="1505"/>
              </a:lnSpc>
            </a:pPr>
            <a:endParaRPr dirty="0"/>
          </a:p>
        </p:txBody>
      </p:sp>
      <p:sp>
        <p:nvSpPr>
          <p:cNvPr id="14" name="TextBox 14"/>
          <p:cNvSpPr txBox="1"/>
          <p:nvPr/>
        </p:nvSpPr>
        <p:spPr>
          <a:xfrm>
            <a:off x="2813520" y="1926392"/>
            <a:ext cx="4950610" cy="22006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i="1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In preparation for implementing its new EHR, VA convened 18 "EHRM councils” to adjudicate clinical decisions to shape the configuration and design of the new system.</a:t>
            </a:r>
          </a:p>
          <a:p>
            <a:pPr>
              <a:spcBef>
                <a:spcPct val="0"/>
              </a:spcBef>
            </a:pPr>
            <a:endParaRPr lang="en-US" sz="1300" dirty="0">
              <a:solidFill>
                <a:srgbClr val="FFFFFF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>
              <a:spcBef>
                <a:spcPct val="0"/>
              </a:spcBef>
            </a:pPr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Objective: </a:t>
            </a:r>
            <a:r>
              <a:rPr lang="en-US" sz="1300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Conduct a formative evaluation to examine how councils were structured, their work processes, and key outputs of their work. </a:t>
            </a:r>
          </a:p>
          <a:p>
            <a:pPr>
              <a:spcBef>
                <a:spcPct val="0"/>
              </a:spcBef>
            </a:pPr>
            <a:endParaRPr lang="en-US" sz="1300" dirty="0">
              <a:solidFill>
                <a:srgbClr val="FFFFFF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>
              <a:spcBef>
                <a:spcPct val="0"/>
              </a:spcBef>
            </a:pPr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Methods: </a:t>
            </a:r>
            <a:r>
              <a:rPr lang="en-US" sz="1300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Semi-structured interviews with 29 council leaders and members from July-December 2020, council document review, and matrix and content analysis.</a:t>
            </a:r>
          </a:p>
        </p:txBody>
      </p:sp>
      <p:grpSp>
        <p:nvGrpSpPr>
          <p:cNvPr id="37" name="Group 37"/>
          <p:cNvGrpSpPr/>
          <p:nvPr/>
        </p:nvGrpSpPr>
        <p:grpSpPr>
          <a:xfrm>
            <a:off x="1" y="4267200"/>
            <a:ext cx="7772400" cy="444756"/>
            <a:chOff x="0" y="0"/>
            <a:chExt cx="3081270" cy="200910"/>
          </a:xfrm>
        </p:grpSpPr>
        <p:sp>
          <p:nvSpPr>
            <p:cNvPr id="38" name="Freeform 38"/>
            <p:cNvSpPr/>
            <p:nvPr/>
          </p:nvSpPr>
          <p:spPr>
            <a:xfrm>
              <a:off x="0" y="0"/>
              <a:ext cx="3081270" cy="200910"/>
            </a:xfrm>
            <a:custGeom>
              <a:avLst/>
              <a:gdLst/>
              <a:ahLst/>
              <a:cxnLst/>
              <a:rect l="l" t="t" r="r" b="b"/>
              <a:pathLst>
                <a:path w="3081270" h="200910">
                  <a:moveTo>
                    <a:pt x="0" y="0"/>
                  </a:moveTo>
                  <a:lnTo>
                    <a:pt x="3081270" y="0"/>
                  </a:lnTo>
                  <a:lnTo>
                    <a:pt x="3081270" y="200910"/>
                  </a:lnTo>
                  <a:lnTo>
                    <a:pt x="0" y="200910"/>
                  </a:lnTo>
                  <a:close/>
                </a:path>
              </a:pathLst>
            </a:custGeom>
            <a:solidFill>
              <a:srgbClr val="E2A621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0" y="-47625"/>
              <a:ext cx="3081270" cy="248535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05"/>
                </a:lnSpc>
              </a:pPr>
              <a:endParaRPr dirty="0"/>
            </a:p>
          </p:txBody>
        </p:sp>
      </p:grpSp>
      <p:sp>
        <p:nvSpPr>
          <p:cNvPr id="44" name="Freeform 44"/>
          <p:cNvSpPr/>
          <p:nvPr/>
        </p:nvSpPr>
        <p:spPr>
          <a:xfrm>
            <a:off x="0" y="181592"/>
            <a:ext cx="5825995" cy="543986"/>
          </a:xfrm>
          <a:custGeom>
            <a:avLst/>
            <a:gdLst/>
            <a:ahLst/>
            <a:cxnLst/>
            <a:rect l="l" t="t" r="r" b="b"/>
            <a:pathLst>
              <a:path w="5825995" h="543986">
                <a:moveTo>
                  <a:pt x="0" y="0"/>
                </a:moveTo>
                <a:lnTo>
                  <a:pt x="5825995" y="0"/>
                </a:lnTo>
                <a:lnTo>
                  <a:pt x="5825995" y="543986"/>
                </a:lnTo>
                <a:lnTo>
                  <a:pt x="0" y="54398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74C9AF0-C54D-43F2-14FA-EB073C781E41}"/>
              </a:ext>
            </a:extLst>
          </p:cNvPr>
          <p:cNvSpPr/>
          <p:nvPr/>
        </p:nvSpPr>
        <p:spPr>
          <a:xfrm>
            <a:off x="0" y="761999"/>
            <a:ext cx="7772400" cy="980849"/>
          </a:xfrm>
          <a:prstGeom prst="rect">
            <a:avLst/>
          </a:prstGeom>
          <a:solidFill>
            <a:srgbClr val="2799B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Formative Evaluation of EHRM Councils</a:t>
            </a:r>
          </a:p>
          <a:p>
            <a:pPr algn="ctr"/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PROVEN Rapid Pilot Project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639378-BC06-7448-5F2C-5055070AD27A}"/>
              </a:ext>
            </a:extLst>
          </p:cNvPr>
          <p:cNvSpPr txBox="1"/>
          <p:nvPr/>
        </p:nvSpPr>
        <p:spPr>
          <a:xfrm>
            <a:off x="-78590" y="9261238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PI: Jeremy Shelton, MD, MSHS, </a:t>
            </a:r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Jeremy.Shelton@va.gov</a:t>
            </a:r>
            <a:endParaRPr lang="en-US" sz="1200" b="1" dirty="0">
              <a:solidFill>
                <a:srgbClr val="3F51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HSR Center for Healthcare Innovation, Implementation and Policy (CSHIIP), VA Greater Los Angeles, CA</a:t>
            </a:r>
          </a:p>
          <a:p>
            <a:r>
              <a:rPr lang="en-US" sz="1200" b="1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PI: Julian Brunner, PhD, MPH, </a:t>
            </a:r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Julian.Brunner@va.gov</a:t>
            </a:r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HSR Center for Healthcare Innovation, Implementation and Policy (CSHIIP), VA Greater Los Angeles, CA</a:t>
            </a:r>
          </a:p>
        </p:txBody>
      </p:sp>
      <p:sp>
        <p:nvSpPr>
          <p:cNvPr id="17" name="TextBox 26">
            <a:extLst>
              <a:ext uri="{FF2B5EF4-FFF2-40B4-BE49-F238E27FC236}">
                <a16:creationId xmlns:a16="http://schemas.microsoft.com/office/drawing/2014/main" id="{C9C68B06-00B4-CCFD-C06A-85256A85B34F}"/>
              </a:ext>
            </a:extLst>
          </p:cNvPr>
          <p:cNvSpPr txBox="1"/>
          <p:nvPr/>
        </p:nvSpPr>
        <p:spPr>
          <a:xfrm>
            <a:off x="432039" y="4772944"/>
            <a:ext cx="3360844" cy="520298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034"/>
              </a:lnSpc>
            </a:pPr>
            <a:endParaRPr dirty="0"/>
          </a:p>
        </p:txBody>
      </p:sp>
      <p:sp>
        <p:nvSpPr>
          <p:cNvPr id="43" name="Freeform 31">
            <a:extLst>
              <a:ext uri="{FF2B5EF4-FFF2-40B4-BE49-F238E27FC236}">
                <a16:creationId xmlns:a16="http://schemas.microsoft.com/office/drawing/2014/main" id="{F6A085BE-34C5-3FF1-2411-75927016AE41}"/>
              </a:ext>
            </a:extLst>
          </p:cNvPr>
          <p:cNvSpPr/>
          <p:nvPr/>
        </p:nvSpPr>
        <p:spPr>
          <a:xfrm>
            <a:off x="8270" y="1903095"/>
            <a:ext cx="2654713" cy="2350250"/>
          </a:xfrm>
          <a:custGeom>
            <a:avLst/>
            <a:gdLst/>
            <a:ahLst/>
            <a:cxnLst/>
            <a:rect l="l" t="t" r="r" b="b"/>
            <a:pathLst>
              <a:path w="2690686" h="2206362">
                <a:moveTo>
                  <a:pt x="0" y="0"/>
                </a:moveTo>
                <a:lnTo>
                  <a:pt x="2690686" y="0"/>
                </a:lnTo>
                <a:lnTo>
                  <a:pt x="2690686" y="2206362"/>
                </a:lnTo>
                <a:lnTo>
                  <a:pt x="0" y="220636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grpSp>
        <p:nvGrpSpPr>
          <p:cNvPr id="6" name="Group 28">
            <a:extLst>
              <a:ext uri="{FF2B5EF4-FFF2-40B4-BE49-F238E27FC236}">
                <a16:creationId xmlns:a16="http://schemas.microsoft.com/office/drawing/2014/main" id="{2AFA0405-1EE7-1DFB-3603-D37AC3E28513}"/>
              </a:ext>
            </a:extLst>
          </p:cNvPr>
          <p:cNvGrpSpPr/>
          <p:nvPr/>
        </p:nvGrpSpPr>
        <p:grpSpPr>
          <a:xfrm>
            <a:off x="3979518" y="5257796"/>
            <a:ext cx="3409337" cy="3843195"/>
            <a:chOff x="0" y="0"/>
            <a:chExt cx="1452567" cy="2262411"/>
          </a:xfrm>
        </p:grpSpPr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042D35A0-F0D8-20D4-9981-B5B92FF1405A}"/>
                </a:ext>
              </a:extLst>
            </p:cNvPr>
            <p:cNvSpPr/>
            <p:nvPr/>
          </p:nvSpPr>
          <p:spPr>
            <a:xfrm>
              <a:off x="0" y="0"/>
              <a:ext cx="1452567" cy="2262411"/>
            </a:xfrm>
            <a:custGeom>
              <a:avLst/>
              <a:gdLst/>
              <a:ahLst/>
              <a:cxnLst/>
              <a:rect l="l" t="t" r="r" b="b"/>
              <a:pathLst>
                <a:path w="1452567" h="2262411">
                  <a:moveTo>
                    <a:pt x="26904" y="0"/>
                  </a:moveTo>
                  <a:lnTo>
                    <a:pt x="1425663" y="0"/>
                  </a:lnTo>
                  <a:cubicBezTo>
                    <a:pt x="1440521" y="0"/>
                    <a:pt x="1452567" y="12045"/>
                    <a:pt x="1452567" y="26904"/>
                  </a:cubicBezTo>
                  <a:lnTo>
                    <a:pt x="1452567" y="2235507"/>
                  </a:lnTo>
                  <a:cubicBezTo>
                    <a:pt x="1452567" y="2250366"/>
                    <a:pt x="1440521" y="2262411"/>
                    <a:pt x="1425663" y="2262411"/>
                  </a:cubicBezTo>
                  <a:lnTo>
                    <a:pt x="26904" y="2262411"/>
                  </a:lnTo>
                  <a:cubicBezTo>
                    <a:pt x="12045" y="2262411"/>
                    <a:pt x="0" y="2250366"/>
                    <a:pt x="0" y="2235507"/>
                  </a:cubicBezTo>
                  <a:lnTo>
                    <a:pt x="0" y="26904"/>
                  </a:lnTo>
                  <a:cubicBezTo>
                    <a:pt x="0" y="12045"/>
                    <a:pt x="12045" y="0"/>
                    <a:pt x="26904" y="0"/>
                  </a:cubicBezTo>
                  <a:close/>
                </a:path>
              </a:pathLst>
            </a:custGeom>
            <a:solidFill>
              <a:srgbClr val="CAE9EB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TextBox 30">
              <a:extLst>
                <a:ext uri="{FF2B5EF4-FFF2-40B4-BE49-F238E27FC236}">
                  <a16:creationId xmlns:a16="http://schemas.microsoft.com/office/drawing/2014/main" id="{56A7E6CD-D88B-9FE0-6996-4CEE8D0F5D04}"/>
                </a:ext>
              </a:extLst>
            </p:cNvPr>
            <p:cNvSpPr txBox="1"/>
            <p:nvPr/>
          </p:nvSpPr>
          <p:spPr>
            <a:xfrm>
              <a:off x="0" y="-28575"/>
              <a:ext cx="1452567" cy="229098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 dirty="0"/>
            </a:p>
          </p:txBody>
        </p:sp>
      </p:grpSp>
      <p:grpSp>
        <p:nvGrpSpPr>
          <p:cNvPr id="10" name="Group 28">
            <a:extLst>
              <a:ext uri="{FF2B5EF4-FFF2-40B4-BE49-F238E27FC236}">
                <a16:creationId xmlns:a16="http://schemas.microsoft.com/office/drawing/2014/main" id="{D2B818C0-02AD-4A08-8094-DB342D21FF60}"/>
              </a:ext>
            </a:extLst>
          </p:cNvPr>
          <p:cNvGrpSpPr/>
          <p:nvPr/>
        </p:nvGrpSpPr>
        <p:grpSpPr>
          <a:xfrm>
            <a:off x="416628" y="5257798"/>
            <a:ext cx="3371648" cy="3843194"/>
            <a:chOff x="0" y="0"/>
            <a:chExt cx="1452567" cy="2262411"/>
          </a:xfrm>
        </p:grpSpPr>
        <p:sp>
          <p:nvSpPr>
            <p:cNvPr id="11" name="Freeform 29">
              <a:extLst>
                <a:ext uri="{FF2B5EF4-FFF2-40B4-BE49-F238E27FC236}">
                  <a16:creationId xmlns:a16="http://schemas.microsoft.com/office/drawing/2014/main" id="{4BD1D3E0-D6AB-86F8-963D-78B61E14C210}"/>
                </a:ext>
              </a:extLst>
            </p:cNvPr>
            <p:cNvSpPr/>
            <p:nvPr/>
          </p:nvSpPr>
          <p:spPr>
            <a:xfrm>
              <a:off x="0" y="0"/>
              <a:ext cx="1452567" cy="2262411"/>
            </a:xfrm>
            <a:custGeom>
              <a:avLst/>
              <a:gdLst/>
              <a:ahLst/>
              <a:cxnLst/>
              <a:rect l="l" t="t" r="r" b="b"/>
              <a:pathLst>
                <a:path w="1452567" h="2262411">
                  <a:moveTo>
                    <a:pt x="26904" y="0"/>
                  </a:moveTo>
                  <a:lnTo>
                    <a:pt x="1425663" y="0"/>
                  </a:lnTo>
                  <a:cubicBezTo>
                    <a:pt x="1440521" y="0"/>
                    <a:pt x="1452567" y="12045"/>
                    <a:pt x="1452567" y="26904"/>
                  </a:cubicBezTo>
                  <a:lnTo>
                    <a:pt x="1452567" y="2235507"/>
                  </a:lnTo>
                  <a:cubicBezTo>
                    <a:pt x="1452567" y="2250366"/>
                    <a:pt x="1440521" y="2262411"/>
                    <a:pt x="1425663" y="2262411"/>
                  </a:cubicBezTo>
                  <a:lnTo>
                    <a:pt x="26904" y="2262411"/>
                  </a:lnTo>
                  <a:cubicBezTo>
                    <a:pt x="12045" y="2262411"/>
                    <a:pt x="0" y="2250366"/>
                    <a:pt x="0" y="2235507"/>
                  </a:cubicBezTo>
                  <a:lnTo>
                    <a:pt x="0" y="26904"/>
                  </a:lnTo>
                  <a:cubicBezTo>
                    <a:pt x="0" y="12045"/>
                    <a:pt x="12045" y="0"/>
                    <a:pt x="26904" y="0"/>
                  </a:cubicBezTo>
                  <a:close/>
                </a:path>
              </a:pathLst>
            </a:custGeom>
            <a:solidFill>
              <a:srgbClr val="CAE9EB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TextBox 30">
              <a:extLst>
                <a:ext uri="{FF2B5EF4-FFF2-40B4-BE49-F238E27FC236}">
                  <a16:creationId xmlns:a16="http://schemas.microsoft.com/office/drawing/2014/main" id="{2180766B-3246-3119-D114-240EE5BEFB96}"/>
                </a:ext>
              </a:extLst>
            </p:cNvPr>
            <p:cNvSpPr txBox="1"/>
            <p:nvPr/>
          </p:nvSpPr>
          <p:spPr>
            <a:xfrm>
              <a:off x="0" y="-28575"/>
              <a:ext cx="1452567" cy="229098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 dirty="0"/>
            </a:p>
          </p:txBody>
        </p:sp>
      </p:grpSp>
      <p:grpSp>
        <p:nvGrpSpPr>
          <p:cNvPr id="16" name="Group 24">
            <a:extLst>
              <a:ext uri="{FF2B5EF4-FFF2-40B4-BE49-F238E27FC236}">
                <a16:creationId xmlns:a16="http://schemas.microsoft.com/office/drawing/2014/main" id="{457DF9FE-CF51-C7E7-7079-AA724F5EF559}"/>
              </a:ext>
            </a:extLst>
          </p:cNvPr>
          <p:cNvGrpSpPr/>
          <p:nvPr/>
        </p:nvGrpSpPr>
        <p:grpSpPr>
          <a:xfrm>
            <a:off x="432039" y="4814072"/>
            <a:ext cx="3360844" cy="479170"/>
            <a:chOff x="0" y="0"/>
            <a:chExt cx="1511832" cy="332918"/>
          </a:xfrm>
        </p:grpSpPr>
        <p:sp>
          <p:nvSpPr>
            <p:cNvPr id="18" name="Freeform 25">
              <a:extLst>
                <a:ext uri="{FF2B5EF4-FFF2-40B4-BE49-F238E27FC236}">
                  <a16:creationId xmlns:a16="http://schemas.microsoft.com/office/drawing/2014/main" id="{3103F854-4DAB-BD06-8E6C-039F1E9D20A1}"/>
                </a:ext>
              </a:extLst>
            </p:cNvPr>
            <p:cNvSpPr/>
            <p:nvPr/>
          </p:nvSpPr>
          <p:spPr>
            <a:xfrm>
              <a:off x="0" y="0"/>
              <a:ext cx="1511831" cy="332918"/>
            </a:xfrm>
            <a:custGeom>
              <a:avLst/>
              <a:gdLst/>
              <a:ahLst/>
              <a:cxnLst/>
              <a:rect l="l" t="t" r="r" b="b"/>
              <a:pathLst>
                <a:path w="1511831" h="332918">
                  <a:moveTo>
                    <a:pt x="25849" y="0"/>
                  </a:moveTo>
                  <a:lnTo>
                    <a:pt x="1485982" y="0"/>
                  </a:lnTo>
                  <a:cubicBezTo>
                    <a:pt x="1500258" y="0"/>
                    <a:pt x="1511831" y="11573"/>
                    <a:pt x="1511831" y="25849"/>
                  </a:cubicBezTo>
                  <a:lnTo>
                    <a:pt x="1511831" y="307069"/>
                  </a:lnTo>
                  <a:cubicBezTo>
                    <a:pt x="1511831" y="321345"/>
                    <a:pt x="1500258" y="332918"/>
                    <a:pt x="1485982" y="332918"/>
                  </a:cubicBezTo>
                  <a:lnTo>
                    <a:pt x="25849" y="332918"/>
                  </a:lnTo>
                  <a:cubicBezTo>
                    <a:pt x="11573" y="332918"/>
                    <a:pt x="0" y="321345"/>
                    <a:pt x="0" y="307069"/>
                  </a:cubicBezTo>
                  <a:lnTo>
                    <a:pt x="0" y="25849"/>
                  </a:lnTo>
                  <a:cubicBezTo>
                    <a:pt x="0" y="11573"/>
                    <a:pt x="11573" y="0"/>
                    <a:pt x="25849" y="0"/>
                  </a:cubicBezTo>
                  <a:close/>
                </a:path>
              </a:pathLst>
            </a:custGeom>
            <a:solidFill>
              <a:srgbClr val="2899B7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TextBox 26">
              <a:extLst>
                <a:ext uri="{FF2B5EF4-FFF2-40B4-BE49-F238E27FC236}">
                  <a16:creationId xmlns:a16="http://schemas.microsoft.com/office/drawing/2014/main" id="{C1E78E87-16EB-48BC-9064-204EBA93E94E}"/>
                </a:ext>
              </a:extLst>
            </p:cNvPr>
            <p:cNvSpPr txBox="1"/>
            <p:nvPr/>
          </p:nvSpPr>
          <p:spPr>
            <a:xfrm>
              <a:off x="0" y="-28575"/>
              <a:ext cx="1511832" cy="36149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034"/>
                </a:lnSpc>
              </a:pPr>
              <a:endParaRPr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0F6D8975-1384-39C8-FCEF-CD2BB17EE7CE}"/>
              </a:ext>
            </a:extLst>
          </p:cNvPr>
          <p:cNvSpPr txBox="1"/>
          <p:nvPr/>
        </p:nvSpPr>
        <p:spPr>
          <a:xfrm>
            <a:off x="724658" y="4973118"/>
            <a:ext cx="2775604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ea typeface="Poppins Bold"/>
                <a:cs typeface="Arial" panose="020B0604020202020204" pitchFamily="34" charset="0"/>
                <a:sym typeface="Poppins Bold"/>
              </a:rPr>
              <a:t>Key Findings</a:t>
            </a:r>
          </a:p>
        </p:txBody>
      </p:sp>
      <p:grpSp>
        <p:nvGrpSpPr>
          <p:cNvPr id="29" name="Group 24">
            <a:extLst>
              <a:ext uri="{FF2B5EF4-FFF2-40B4-BE49-F238E27FC236}">
                <a16:creationId xmlns:a16="http://schemas.microsoft.com/office/drawing/2014/main" id="{FA8E6692-12D8-DD1E-A91A-AEAF345515E2}"/>
              </a:ext>
            </a:extLst>
          </p:cNvPr>
          <p:cNvGrpSpPr/>
          <p:nvPr/>
        </p:nvGrpSpPr>
        <p:grpSpPr>
          <a:xfrm>
            <a:off x="3979516" y="4799858"/>
            <a:ext cx="3396473" cy="479170"/>
            <a:chOff x="0" y="0"/>
            <a:chExt cx="1511832" cy="332918"/>
          </a:xfrm>
        </p:grpSpPr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6C1B4973-E8CC-87D9-C3CA-16CFFA829EF5}"/>
                </a:ext>
              </a:extLst>
            </p:cNvPr>
            <p:cNvSpPr/>
            <p:nvPr/>
          </p:nvSpPr>
          <p:spPr>
            <a:xfrm>
              <a:off x="0" y="0"/>
              <a:ext cx="1511831" cy="332918"/>
            </a:xfrm>
            <a:custGeom>
              <a:avLst/>
              <a:gdLst/>
              <a:ahLst/>
              <a:cxnLst/>
              <a:rect l="l" t="t" r="r" b="b"/>
              <a:pathLst>
                <a:path w="1511831" h="332918">
                  <a:moveTo>
                    <a:pt x="25849" y="0"/>
                  </a:moveTo>
                  <a:lnTo>
                    <a:pt x="1485982" y="0"/>
                  </a:lnTo>
                  <a:cubicBezTo>
                    <a:pt x="1500258" y="0"/>
                    <a:pt x="1511831" y="11573"/>
                    <a:pt x="1511831" y="25849"/>
                  </a:cubicBezTo>
                  <a:lnTo>
                    <a:pt x="1511831" y="307069"/>
                  </a:lnTo>
                  <a:cubicBezTo>
                    <a:pt x="1511831" y="321345"/>
                    <a:pt x="1500258" y="332918"/>
                    <a:pt x="1485982" y="332918"/>
                  </a:cubicBezTo>
                  <a:lnTo>
                    <a:pt x="25849" y="332918"/>
                  </a:lnTo>
                  <a:cubicBezTo>
                    <a:pt x="11573" y="332918"/>
                    <a:pt x="0" y="321345"/>
                    <a:pt x="0" y="307069"/>
                  </a:cubicBezTo>
                  <a:lnTo>
                    <a:pt x="0" y="25849"/>
                  </a:lnTo>
                  <a:cubicBezTo>
                    <a:pt x="0" y="11573"/>
                    <a:pt x="11573" y="0"/>
                    <a:pt x="25849" y="0"/>
                  </a:cubicBezTo>
                  <a:close/>
                </a:path>
              </a:pathLst>
            </a:custGeom>
            <a:solidFill>
              <a:srgbClr val="2899B7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TextBox 26">
              <a:extLst>
                <a:ext uri="{FF2B5EF4-FFF2-40B4-BE49-F238E27FC236}">
                  <a16:creationId xmlns:a16="http://schemas.microsoft.com/office/drawing/2014/main" id="{0B18A9F4-CB19-A2FE-FE12-154B75AA39FC}"/>
                </a:ext>
              </a:extLst>
            </p:cNvPr>
            <p:cNvSpPr txBox="1"/>
            <p:nvPr/>
          </p:nvSpPr>
          <p:spPr>
            <a:xfrm>
              <a:off x="0" y="-28575"/>
              <a:ext cx="1511832" cy="36149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034"/>
                </a:lnSpc>
              </a:pPr>
              <a:endParaRPr dirty="0"/>
            </a:p>
          </p:txBody>
        </p:sp>
      </p:grpSp>
      <p:sp>
        <p:nvSpPr>
          <p:cNvPr id="32" name="TextBox 27">
            <a:extLst>
              <a:ext uri="{FF2B5EF4-FFF2-40B4-BE49-F238E27FC236}">
                <a16:creationId xmlns:a16="http://schemas.microsoft.com/office/drawing/2014/main" id="{DDFF52DE-0E10-0324-5FA5-C3233031FA12}"/>
              </a:ext>
            </a:extLst>
          </p:cNvPr>
          <p:cNvSpPr txBox="1"/>
          <p:nvPr/>
        </p:nvSpPr>
        <p:spPr>
          <a:xfrm>
            <a:off x="4297657" y="4949029"/>
            <a:ext cx="2775604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ea typeface="Poppins Bold"/>
                <a:cs typeface="Arial" panose="020B0604020202020204" pitchFamily="34" charset="0"/>
                <a:sym typeface="Poppins Bold"/>
              </a:rPr>
              <a:t>Dissemination</a:t>
            </a:r>
          </a:p>
        </p:txBody>
      </p:sp>
      <p:sp>
        <p:nvSpPr>
          <p:cNvPr id="45" name="TextBox 35">
            <a:extLst>
              <a:ext uri="{FF2B5EF4-FFF2-40B4-BE49-F238E27FC236}">
                <a16:creationId xmlns:a16="http://schemas.microsoft.com/office/drawing/2014/main" id="{9C1CDD77-4C46-6284-DB07-9B0C632EA271}"/>
              </a:ext>
            </a:extLst>
          </p:cNvPr>
          <p:cNvSpPr txBox="1"/>
          <p:nvPr/>
        </p:nvSpPr>
        <p:spPr>
          <a:xfrm>
            <a:off x="381000" y="5398800"/>
            <a:ext cx="3360842" cy="320087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48284" lvl="1" indent="-124142" algn="l">
              <a:buFont typeface="Arial"/>
              <a:buChar char="•"/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The push to create a standardized system across all VA facilities brought both challenges and benefits, as different locations had to align their processes while adapting to a unified approach.</a:t>
            </a:r>
          </a:p>
          <a:p>
            <a:pPr marL="124142" lvl="1" algn="l"/>
            <a:endParaRPr lang="en-US" sz="1300" dirty="0">
              <a:solidFill>
                <a:srgbClr val="000000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 marL="248284" lvl="1" indent="-124142" algn="l">
              <a:buFont typeface="Arial"/>
              <a:buChar char="•"/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The software vendor (Oracle-EHR) played a major role in shaping the decisions and priorities of each council, often setting the direction for their work.</a:t>
            </a:r>
          </a:p>
          <a:p>
            <a:pPr marL="124142" lvl="1" algn="l"/>
            <a:endParaRPr lang="en-US" sz="1300" dirty="0">
              <a:solidFill>
                <a:srgbClr val="000000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 marL="248284" lvl="1" indent="-124142" algn="l">
              <a:buFont typeface="Arial"/>
              <a:buChar char="•"/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Each council operated differently—some had strong leadership and active participation, while others struggled with engagement or had different expectations for how decisions should be made.</a:t>
            </a:r>
          </a:p>
        </p:txBody>
      </p:sp>
      <p:sp>
        <p:nvSpPr>
          <p:cNvPr id="47" name="TextBox 36">
            <a:extLst>
              <a:ext uri="{FF2B5EF4-FFF2-40B4-BE49-F238E27FC236}">
                <a16:creationId xmlns:a16="http://schemas.microsoft.com/office/drawing/2014/main" id="{23E3E6DA-1D9C-C175-1F76-4E494E2C413A}"/>
              </a:ext>
            </a:extLst>
          </p:cNvPr>
          <p:cNvSpPr txBox="1"/>
          <p:nvPr/>
        </p:nvSpPr>
        <p:spPr>
          <a:xfrm>
            <a:off x="3890331" y="5334000"/>
            <a:ext cx="3396469" cy="37317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48284" lvl="1" indent="-124142">
              <a:spcAft>
                <a:spcPts val="900"/>
              </a:spcAft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Brunner J, Cannedy S, McCoy M, Hamilton AB, Shelton J. Software is Policy: Electronic Health Record Governance and the Implications of Clinical Standardization. J Gen Intern Med. 2023;38(Suppl 4):949-955. doi:10.1007/s11606-023-08280-7</a:t>
            </a:r>
          </a:p>
          <a:p>
            <a:pPr marL="248284" lvl="1" indent="-124142" algn="l">
              <a:spcAft>
                <a:spcPts val="900"/>
              </a:spcAft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Brunner J, Shelton J, Singh S. Configuring Cerner Millennium for VA: A Formative Evaluation of the EHRM Councils. VA HSR Cyberseminar, Feb 2021</a:t>
            </a:r>
          </a:p>
          <a:p>
            <a:pPr marL="248284" lvl="1" indent="-124142" algn="l">
              <a:spcAft>
                <a:spcPts val="900"/>
              </a:spcAft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Brunner J, Cannedy S, McCoy M, Shelton J. Governance of the VA’s new electronic health record: The underappreciated role of standardization. Presentation at the VA Health Services Research &amp; Development/QUERI National Conference; February, 2023; Baltimore, MD</a:t>
            </a:r>
          </a:p>
          <a:p>
            <a:pPr marL="248284" lvl="1" indent="-124142" algn="l">
              <a:spcAft>
                <a:spcPts val="900"/>
              </a:spcAft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Brunner J, Cannedy S, McCoy M. Presentation at 2021 AcademyHealth Annual Research Meeting; June, 2021</a:t>
            </a:r>
          </a:p>
        </p:txBody>
      </p:sp>
    </p:spTree>
    <p:extLst>
      <p:ext uri="{BB962C8B-B14F-4D97-AF65-F5344CB8AC3E}">
        <p14:creationId xmlns:p14="http://schemas.microsoft.com/office/powerpoint/2010/main" val="3754959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395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IT Patient Safety</dc:title>
  <dc:creator>De Vries, Gerardo</dc:creator>
  <cp:lastModifiedBy>De Vries, Gerardo</cp:lastModifiedBy>
  <cp:revision>2</cp:revision>
  <dcterms:created xsi:type="dcterms:W3CDTF">2006-08-16T00:00:00Z</dcterms:created>
  <dcterms:modified xsi:type="dcterms:W3CDTF">2025-03-25T22:07:26Z</dcterms:modified>
  <dc:identifier>DAGJ1Ge3s4Y</dc:identifier>
</cp:coreProperties>
</file>