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7_87748B18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3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C89F98-FCF4-F0FF-A28F-E528286D0E66}" name="Brunner, Julian W." initials="JB" userId="S::Julian.Brunner@va.gov::4f00c3ee-abb7-4c9b-916f-3a1d230842cf" providerId="AD"/>
  <p188:author id="{4D6B829F-5292-7A67-B947-86DC13DF9D2F}" name="De Vries, Gerardo" initials="DVG" userId="S::Gerardo.DeVries@va.gov::2e640c54-a51d-436b-a5f6-40c2ba2941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515F"/>
    <a:srgbClr val="279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FEF32-A32E-4F54-93BE-17BB5EDF469A}" v="2" dt="2025-03-25T21:14:20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6721" autoAdjust="0"/>
  </p:normalViewPr>
  <p:slideViewPr>
    <p:cSldViewPr>
      <p:cViewPr>
        <p:scale>
          <a:sx n="48" d="100"/>
          <a:sy n="48" d="100"/>
        </p:scale>
        <p:origin x="3108" y="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comments/modernComment_107_87748B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48E8E37-580E-4215-B694-E8FCF644D236}" authorId="{4D6B829F-5292-7A67-B947-86DC13DF9D2F}" created="2025-03-14T22:47:23.68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72561944" sldId="263"/>
      <ac:spMk id="32" creationId="{D0481391-C687-690B-CE95-DC92E16F4DEC}"/>
      <ac:txMk cp="367" len="83">
        <ac:context len="502" hash="944284937"/>
      </ac:txMk>
    </ac:txMkLst>
    <p188:pos x="3367173" y="3085910"/>
    <p188:replyLst>
      <p188:reply id="{07211C99-6202-49F2-BCF8-32880104DDA7}" authorId="{40C89F98-FCF4-F0FF-A28F-E528286D0E66}" created="2025-03-25T21:25:55.529">
        <p188:txBody>
          <a:bodyPr/>
          <a:lstStyle/>
          <a:p>
            <a:r>
              <a:rPr lang="en-US"/>
              <a:t>Added</a:t>
            </a:r>
          </a:p>
        </p188:txBody>
      </p188:reply>
    </p188:replyLst>
    <p188:txBody>
      <a:bodyPr/>
      <a:lstStyle/>
      <a:p>
        <a:r>
          <a:rPr lang="en-US"/>
          <a:t>Yano: Please provide dates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F7BAF-7525-4AE4-91BC-6911E58BBAC0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51CF-0971-4814-AF14-A2AC81A16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9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Brunner 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Amano A, Davila J, Krein S, Sullivan SC, Church V, Sayre G, Rinne S. Nurse experiences in an Electronic Health Record (EHR) transition: a mixed methods analysis.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Computers, Informatics, Nursing.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 Jan. doi: 10.1097/CIN.0000000000001239.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Amano 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Gauntlett L. Optimizing Support for VA Nurses During the EHR Transition: Assessment of Non-VA Nursing Experiences. Oral presentation in the VA HSR Cyberseminar Series on Research &amp; EHR Synergy. Oct 2024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051CF-0971-4814-AF14-A2AC81A167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1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essica.Davila@va.gov" TargetMode="External"/><Relationship Id="rId3" Type="http://schemas.microsoft.com/office/2018/10/relationships/comments" Target="../comments/modernComment_107_87748B18.xml"/><Relationship Id="rId7" Type="http://schemas.openxmlformats.org/officeDocument/2006/relationships/hyperlink" Target="mailto:Sarah.krein@v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svg"/><Relationship Id="rId5" Type="http://schemas.openxmlformats.org/officeDocument/2006/relationships/image" Target="../media/image2.sv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mailto:julian.brunner@v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347851"/>
            <a:ext cx="7772400" cy="7710549"/>
          </a:xfrm>
          <a:custGeom>
            <a:avLst/>
            <a:gdLst/>
            <a:ahLst/>
            <a:cxnLst/>
            <a:rect l="l" t="t" r="r" b="b"/>
            <a:pathLst>
              <a:path w="7772400" h="7772400">
                <a:moveTo>
                  <a:pt x="0" y="0"/>
                </a:moveTo>
                <a:lnTo>
                  <a:pt x="7772400" y="0"/>
                </a:lnTo>
                <a:lnTo>
                  <a:pt x="7772400" y="7772400"/>
                </a:lnTo>
                <a:lnTo>
                  <a:pt x="0" y="7772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698956" y="1746280"/>
            <a:ext cx="5073444" cy="2520920"/>
            <a:chOff x="0" y="0"/>
            <a:chExt cx="2018579" cy="8674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18579" cy="867492"/>
            </a:xfrm>
            <a:custGeom>
              <a:avLst/>
              <a:gdLst/>
              <a:ahLst/>
              <a:cxnLst/>
              <a:rect l="l" t="t" r="r" b="b"/>
              <a:pathLst>
                <a:path w="2018579" h="867492">
                  <a:moveTo>
                    <a:pt x="43832" y="0"/>
                  </a:moveTo>
                  <a:lnTo>
                    <a:pt x="1974747" y="0"/>
                  </a:lnTo>
                  <a:cubicBezTo>
                    <a:pt x="1998955" y="0"/>
                    <a:pt x="2018579" y="19624"/>
                    <a:pt x="2018579" y="43832"/>
                  </a:cubicBezTo>
                  <a:lnTo>
                    <a:pt x="2018579" y="823659"/>
                  </a:lnTo>
                  <a:cubicBezTo>
                    <a:pt x="2018579" y="835284"/>
                    <a:pt x="2013961" y="846433"/>
                    <a:pt x="2005741" y="854653"/>
                  </a:cubicBezTo>
                  <a:cubicBezTo>
                    <a:pt x="1997521" y="862873"/>
                    <a:pt x="1986372" y="867492"/>
                    <a:pt x="1974747" y="867492"/>
                  </a:cubicBezTo>
                  <a:lnTo>
                    <a:pt x="43832" y="867492"/>
                  </a:lnTo>
                  <a:cubicBezTo>
                    <a:pt x="32207" y="867492"/>
                    <a:pt x="21058" y="862873"/>
                    <a:pt x="12838" y="854653"/>
                  </a:cubicBezTo>
                  <a:cubicBezTo>
                    <a:pt x="4618" y="846433"/>
                    <a:pt x="0" y="835284"/>
                    <a:pt x="0" y="823659"/>
                  </a:cubicBezTo>
                  <a:lnTo>
                    <a:pt x="0" y="43832"/>
                  </a:lnTo>
                  <a:cubicBezTo>
                    <a:pt x="0" y="19624"/>
                    <a:pt x="19624" y="0"/>
                    <a:pt x="43832" y="0"/>
                  </a:cubicBezTo>
                  <a:close/>
                </a:path>
              </a:pathLst>
            </a:custGeom>
            <a:solidFill>
              <a:srgbClr val="3F515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018579" cy="91511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05"/>
                </a:lnSpc>
              </a:pPr>
              <a:endParaRPr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1" y="799813"/>
            <a:ext cx="7808374" cy="1103282"/>
          </a:xfrm>
          <a:prstGeom prst="rect">
            <a:avLst/>
          </a:prstGeom>
        </p:spPr>
        <p:txBody>
          <a:bodyPr lIns="47790" tIns="47790" rIns="47790" bIns="47790" rtlCol="0" anchor="ctr"/>
          <a:lstStyle/>
          <a:p>
            <a:pPr algn="ctr">
              <a:lnSpc>
                <a:spcPts val="1505"/>
              </a:lnSpc>
            </a:pPr>
            <a:endParaRPr dirty="0"/>
          </a:p>
        </p:txBody>
      </p:sp>
      <p:sp>
        <p:nvSpPr>
          <p:cNvPr id="14" name="TextBox 14"/>
          <p:cNvSpPr txBox="1"/>
          <p:nvPr/>
        </p:nvSpPr>
        <p:spPr>
          <a:xfrm>
            <a:off x="2766886" y="1806411"/>
            <a:ext cx="4950610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300" i="1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Electronic health record (EHR) transitions can be enormously disruptive. Nurses are especially impacted as the largest group of EHR users. Their perspectives are vital for understanding and improving transitions. </a:t>
            </a:r>
          </a:p>
          <a:p>
            <a:pPr>
              <a:spcBef>
                <a:spcPct val="0"/>
              </a:spcBef>
            </a:pPr>
            <a:endParaRPr lang="en-US" sz="13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>
              <a:spcBef>
                <a:spcPct val="0"/>
              </a:spcBef>
            </a:pPr>
            <a:r>
              <a:rPr lang="en-US" sz="1300" b="1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Objective: </a:t>
            </a:r>
            <a:r>
              <a:rPr lang="en-US" sz="13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Learn from recent EHR transitions outside VA to identify actionable recommendations for supporting nurses during VA’s pending EHR transitions.</a:t>
            </a:r>
          </a:p>
          <a:p>
            <a:pPr>
              <a:spcBef>
                <a:spcPct val="0"/>
              </a:spcBef>
            </a:pPr>
            <a:endParaRPr lang="en-US" sz="13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>
              <a:spcBef>
                <a:spcPct val="0"/>
              </a:spcBef>
            </a:pPr>
            <a:r>
              <a:rPr lang="en-US" sz="1300" b="1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Methods: </a:t>
            </a:r>
            <a:r>
              <a:rPr lang="en-US" sz="13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Semi-structured interviews with nurses and nurse informaticists across three healthcare systems that had implemented a Cerner EHR outside VA.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" y="4267200"/>
            <a:ext cx="7772400" cy="444756"/>
            <a:chOff x="0" y="0"/>
            <a:chExt cx="3081270" cy="20091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081270" cy="200910"/>
            </a:xfrm>
            <a:custGeom>
              <a:avLst/>
              <a:gdLst/>
              <a:ahLst/>
              <a:cxnLst/>
              <a:rect l="l" t="t" r="r" b="b"/>
              <a:pathLst>
                <a:path w="3081270" h="200910">
                  <a:moveTo>
                    <a:pt x="0" y="0"/>
                  </a:moveTo>
                  <a:lnTo>
                    <a:pt x="3081270" y="0"/>
                  </a:lnTo>
                  <a:lnTo>
                    <a:pt x="3081270" y="200910"/>
                  </a:lnTo>
                  <a:lnTo>
                    <a:pt x="0" y="200910"/>
                  </a:lnTo>
                  <a:close/>
                </a:path>
              </a:pathLst>
            </a:custGeom>
            <a:solidFill>
              <a:srgbClr val="E2A62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3081270" cy="248535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05"/>
                </a:lnSpc>
              </a:pPr>
              <a:endParaRPr dirty="0"/>
            </a:p>
          </p:txBody>
        </p:sp>
      </p:grpSp>
      <p:sp>
        <p:nvSpPr>
          <p:cNvPr id="44" name="Freeform 44"/>
          <p:cNvSpPr/>
          <p:nvPr/>
        </p:nvSpPr>
        <p:spPr>
          <a:xfrm>
            <a:off x="0" y="181592"/>
            <a:ext cx="5825995" cy="543986"/>
          </a:xfrm>
          <a:custGeom>
            <a:avLst/>
            <a:gdLst/>
            <a:ahLst/>
            <a:cxnLst/>
            <a:rect l="l" t="t" r="r" b="b"/>
            <a:pathLst>
              <a:path w="5825995" h="543986">
                <a:moveTo>
                  <a:pt x="0" y="0"/>
                </a:moveTo>
                <a:lnTo>
                  <a:pt x="5825995" y="0"/>
                </a:lnTo>
                <a:lnTo>
                  <a:pt x="5825995" y="543986"/>
                </a:lnTo>
                <a:lnTo>
                  <a:pt x="0" y="5439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74C9AF0-C54D-43F2-14FA-EB073C781E41}"/>
              </a:ext>
            </a:extLst>
          </p:cNvPr>
          <p:cNvSpPr/>
          <p:nvPr/>
        </p:nvSpPr>
        <p:spPr>
          <a:xfrm>
            <a:off x="0" y="761999"/>
            <a:ext cx="7772400" cy="980849"/>
          </a:xfrm>
          <a:prstGeom prst="rect">
            <a:avLst/>
          </a:prstGeom>
          <a:solidFill>
            <a:srgbClr val="2799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Support for VA Nurses During the EHR Transition: Assessment of Non-VA Nursing Experiences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PROVEN Rapid Pilot Project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639378-BC06-7448-5F2C-5055070AD27A}"/>
              </a:ext>
            </a:extLst>
          </p:cNvPr>
          <p:cNvSpPr txBox="1"/>
          <p:nvPr/>
        </p:nvSpPr>
        <p:spPr>
          <a:xfrm>
            <a:off x="-78590" y="8902005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F51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MPI: Sarah Krein, PhD, RN, </a:t>
            </a:r>
            <a:r>
              <a:rPr lang="en-US" sz="1200" dirty="0">
                <a:solidFill>
                  <a:srgbClr val="3F515F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Sarah.Krein@va.gov</a:t>
            </a:r>
            <a:r>
              <a:rPr lang="en-US" sz="1200" dirty="0">
                <a:solidFill>
                  <a:srgbClr val="3F51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>
                <a:solidFill>
                  <a:srgbClr val="3F51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HSR Center for Clinical Management Research, Ann Arbor, MI</a:t>
            </a:r>
          </a:p>
          <a:p>
            <a:r>
              <a:rPr lang="en-US" sz="1200" b="1" dirty="0">
                <a:solidFill>
                  <a:srgbClr val="3F51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MPI: Jessica Davila, PhD, </a:t>
            </a:r>
            <a:r>
              <a:rPr lang="en-US" sz="1200" dirty="0">
                <a:solidFill>
                  <a:srgbClr val="3F515F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Jessica.Davila@va.gov</a:t>
            </a:r>
            <a:endParaRPr lang="en-US" sz="1200" b="1" dirty="0">
              <a:solidFill>
                <a:srgbClr val="3F51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3F51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HSR Center for Innovations in Quality, Effectiveness and Safety (IQuEST), Houston, TX</a:t>
            </a:r>
            <a:endParaRPr lang="en-US" sz="1200" b="1" dirty="0">
              <a:solidFill>
                <a:srgbClr val="3F51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3F51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MPI: Julian Brunner, PhD</a:t>
            </a:r>
            <a:r>
              <a:rPr lang="en-US" sz="1200" b="1">
                <a:solidFill>
                  <a:srgbClr val="3F51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>
                <a:solidFill>
                  <a:srgbClr val="3F515F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Julian.Brunner</a:t>
            </a:r>
            <a:r>
              <a:rPr lang="en-US" sz="1200" dirty="0">
                <a:solidFill>
                  <a:srgbClr val="3F515F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@va.gov</a:t>
            </a:r>
            <a:endParaRPr lang="en-US" sz="1200" b="1" dirty="0">
              <a:solidFill>
                <a:srgbClr val="3F51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3F51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HSR Center for Healthcare Innovation, Implementation and Policy (CSHIIP), VA Greater Los Angeles, CA</a:t>
            </a:r>
            <a:endParaRPr lang="en-US" sz="1200" b="1" dirty="0">
              <a:solidFill>
                <a:srgbClr val="3F51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rgbClr val="3F51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565B5519-4F98-FF07-C3CB-849ADCA43836}"/>
              </a:ext>
            </a:extLst>
          </p:cNvPr>
          <p:cNvSpPr/>
          <p:nvPr/>
        </p:nvSpPr>
        <p:spPr>
          <a:xfrm>
            <a:off x="54904" y="1779037"/>
            <a:ext cx="2612096" cy="2488163"/>
          </a:xfrm>
          <a:custGeom>
            <a:avLst/>
            <a:gdLst/>
            <a:ahLst/>
            <a:cxnLst/>
            <a:rect l="l" t="t" r="r" b="b"/>
            <a:pathLst>
              <a:path w="2904727" h="2343147">
                <a:moveTo>
                  <a:pt x="0" y="0"/>
                </a:moveTo>
                <a:lnTo>
                  <a:pt x="2904728" y="0"/>
                </a:lnTo>
                <a:lnTo>
                  <a:pt x="2904728" y="2343147"/>
                </a:lnTo>
                <a:lnTo>
                  <a:pt x="0" y="2343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6" name="Group 28">
            <a:extLst>
              <a:ext uri="{FF2B5EF4-FFF2-40B4-BE49-F238E27FC236}">
                <a16:creationId xmlns:a16="http://schemas.microsoft.com/office/drawing/2014/main" id="{D7E2B725-DA63-0169-C081-4A260B4E3DE7}"/>
              </a:ext>
            </a:extLst>
          </p:cNvPr>
          <p:cNvGrpSpPr/>
          <p:nvPr/>
        </p:nvGrpSpPr>
        <p:grpSpPr>
          <a:xfrm>
            <a:off x="3979518" y="5257801"/>
            <a:ext cx="3635876" cy="3658418"/>
            <a:chOff x="0" y="0"/>
            <a:chExt cx="1452567" cy="2262411"/>
          </a:xfrm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00338D37-48F6-CFAB-9D83-27561C01D292}"/>
                </a:ext>
              </a:extLst>
            </p:cNvPr>
            <p:cNvSpPr/>
            <p:nvPr/>
          </p:nvSpPr>
          <p:spPr>
            <a:xfrm>
              <a:off x="0" y="0"/>
              <a:ext cx="1452567" cy="2262411"/>
            </a:xfrm>
            <a:custGeom>
              <a:avLst/>
              <a:gdLst/>
              <a:ahLst/>
              <a:cxnLst/>
              <a:rect l="l" t="t" r="r" b="b"/>
              <a:pathLst>
                <a:path w="1452567" h="2262411">
                  <a:moveTo>
                    <a:pt x="26904" y="0"/>
                  </a:moveTo>
                  <a:lnTo>
                    <a:pt x="1425663" y="0"/>
                  </a:lnTo>
                  <a:cubicBezTo>
                    <a:pt x="1440521" y="0"/>
                    <a:pt x="1452567" y="12045"/>
                    <a:pt x="1452567" y="26904"/>
                  </a:cubicBezTo>
                  <a:lnTo>
                    <a:pt x="1452567" y="2235507"/>
                  </a:lnTo>
                  <a:cubicBezTo>
                    <a:pt x="1452567" y="2250366"/>
                    <a:pt x="1440521" y="2262411"/>
                    <a:pt x="1425663" y="2262411"/>
                  </a:cubicBezTo>
                  <a:lnTo>
                    <a:pt x="26904" y="2262411"/>
                  </a:lnTo>
                  <a:cubicBezTo>
                    <a:pt x="12045" y="2262411"/>
                    <a:pt x="0" y="2250366"/>
                    <a:pt x="0" y="2235507"/>
                  </a:cubicBezTo>
                  <a:lnTo>
                    <a:pt x="0" y="26904"/>
                  </a:lnTo>
                  <a:cubicBezTo>
                    <a:pt x="0" y="12045"/>
                    <a:pt x="12045" y="0"/>
                    <a:pt x="26904" y="0"/>
                  </a:cubicBezTo>
                  <a:close/>
                </a:path>
              </a:pathLst>
            </a:custGeom>
            <a:solidFill>
              <a:srgbClr val="CAE9E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30">
              <a:extLst>
                <a:ext uri="{FF2B5EF4-FFF2-40B4-BE49-F238E27FC236}">
                  <a16:creationId xmlns:a16="http://schemas.microsoft.com/office/drawing/2014/main" id="{71ADC98E-4E4B-7D25-4D08-1EDFE79C7F43}"/>
                </a:ext>
              </a:extLst>
            </p:cNvPr>
            <p:cNvSpPr txBox="1"/>
            <p:nvPr/>
          </p:nvSpPr>
          <p:spPr>
            <a:xfrm>
              <a:off x="0" y="-28575"/>
              <a:ext cx="1452567" cy="2290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id="{FA5440CC-2062-A31C-7931-FD99EF712AF4}"/>
              </a:ext>
            </a:extLst>
          </p:cNvPr>
          <p:cNvGrpSpPr/>
          <p:nvPr/>
        </p:nvGrpSpPr>
        <p:grpSpPr>
          <a:xfrm>
            <a:off x="152400" y="5257799"/>
            <a:ext cx="3635876" cy="3658420"/>
            <a:chOff x="0" y="0"/>
            <a:chExt cx="1452567" cy="2262411"/>
          </a:xfrm>
        </p:grpSpPr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BCA54E5A-1009-3D40-736D-6FBA16FDB47E}"/>
                </a:ext>
              </a:extLst>
            </p:cNvPr>
            <p:cNvSpPr/>
            <p:nvPr/>
          </p:nvSpPr>
          <p:spPr>
            <a:xfrm>
              <a:off x="0" y="0"/>
              <a:ext cx="1452567" cy="2262411"/>
            </a:xfrm>
            <a:custGeom>
              <a:avLst/>
              <a:gdLst/>
              <a:ahLst/>
              <a:cxnLst/>
              <a:rect l="l" t="t" r="r" b="b"/>
              <a:pathLst>
                <a:path w="1452567" h="2262411">
                  <a:moveTo>
                    <a:pt x="26904" y="0"/>
                  </a:moveTo>
                  <a:lnTo>
                    <a:pt x="1425663" y="0"/>
                  </a:lnTo>
                  <a:cubicBezTo>
                    <a:pt x="1440521" y="0"/>
                    <a:pt x="1452567" y="12045"/>
                    <a:pt x="1452567" y="26904"/>
                  </a:cubicBezTo>
                  <a:lnTo>
                    <a:pt x="1452567" y="2235507"/>
                  </a:lnTo>
                  <a:cubicBezTo>
                    <a:pt x="1452567" y="2250366"/>
                    <a:pt x="1440521" y="2262411"/>
                    <a:pt x="1425663" y="2262411"/>
                  </a:cubicBezTo>
                  <a:lnTo>
                    <a:pt x="26904" y="2262411"/>
                  </a:lnTo>
                  <a:cubicBezTo>
                    <a:pt x="12045" y="2262411"/>
                    <a:pt x="0" y="2250366"/>
                    <a:pt x="0" y="2235507"/>
                  </a:cubicBezTo>
                  <a:lnTo>
                    <a:pt x="0" y="26904"/>
                  </a:lnTo>
                  <a:cubicBezTo>
                    <a:pt x="0" y="12045"/>
                    <a:pt x="12045" y="0"/>
                    <a:pt x="26904" y="0"/>
                  </a:cubicBezTo>
                  <a:close/>
                </a:path>
              </a:pathLst>
            </a:custGeom>
            <a:solidFill>
              <a:srgbClr val="CAE9E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30">
              <a:extLst>
                <a:ext uri="{FF2B5EF4-FFF2-40B4-BE49-F238E27FC236}">
                  <a16:creationId xmlns:a16="http://schemas.microsoft.com/office/drawing/2014/main" id="{AD1B9052-64E7-4B84-9485-0450C5E39884}"/>
                </a:ext>
              </a:extLst>
            </p:cNvPr>
            <p:cNvSpPr txBox="1"/>
            <p:nvPr/>
          </p:nvSpPr>
          <p:spPr>
            <a:xfrm>
              <a:off x="0" y="-28575"/>
              <a:ext cx="1452567" cy="2290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id="{EFB28CA7-3439-712B-6A8E-F6D98588F438}"/>
              </a:ext>
            </a:extLst>
          </p:cNvPr>
          <p:cNvGrpSpPr/>
          <p:nvPr/>
        </p:nvGrpSpPr>
        <p:grpSpPr>
          <a:xfrm>
            <a:off x="152400" y="4814072"/>
            <a:ext cx="3640483" cy="479170"/>
            <a:chOff x="0" y="0"/>
            <a:chExt cx="1511832" cy="332918"/>
          </a:xfrm>
        </p:grpSpPr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F2F4BED5-6B06-8E1E-2AC2-B6EF8263AEC1}"/>
                </a:ext>
              </a:extLst>
            </p:cNvPr>
            <p:cNvSpPr/>
            <p:nvPr/>
          </p:nvSpPr>
          <p:spPr>
            <a:xfrm>
              <a:off x="0" y="0"/>
              <a:ext cx="1511831" cy="332918"/>
            </a:xfrm>
            <a:custGeom>
              <a:avLst/>
              <a:gdLst/>
              <a:ahLst/>
              <a:cxnLst/>
              <a:rect l="l" t="t" r="r" b="b"/>
              <a:pathLst>
                <a:path w="1511831" h="332918">
                  <a:moveTo>
                    <a:pt x="25849" y="0"/>
                  </a:moveTo>
                  <a:lnTo>
                    <a:pt x="1485982" y="0"/>
                  </a:lnTo>
                  <a:cubicBezTo>
                    <a:pt x="1500258" y="0"/>
                    <a:pt x="1511831" y="11573"/>
                    <a:pt x="1511831" y="25849"/>
                  </a:cubicBezTo>
                  <a:lnTo>
                    <a:pt x="1511831" y="307069"/>
                  </a:lnTo>
                  <a:cubicBezTo>
                    <a:pt x="1511831" y="321345"/>
                    <a:pt x="1500258" y="332918"/>
                    <a:pt x="1485982" y="332918"/>
                  </a:cubicBezTo>
                  <a:lnTo>
                    <a:pt x="25849" y="332918"/>
                  </a:lnTo>
                  <a:cubicBezTo>
                    <a:pt x="11573" y="332918"/>
                    <a:pt x="0" y="321345"/>
                    <a:pt x="0" y="307069"/>
                  </a:cubicBezTo>
                  <a:lnTo>
                    <a:pt x="0" y="25849"/>
                  </a:lnTo>
                  <a:cubicBezTo>
                    <a:pt x="0" y="11573"/>
                    <a:pt x="11573" y="0"/>
                    <a:pt x="25849" y="0"/>
                  </a:cubicBezTo>
                  <a:close/>
                </a:path>
              </a:pathLst>
            </a:custGeom>
            <a:solidFill>
              <a:srgbClr val="2899B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26">
              <a:extLst>
                <a:ext uri="{FF2B5EF4-FFF2-40B4-BE49-F238E27FC236}">
                  <a16:creationId xmlns:a16="http://schemas.microsoft.com/office/drawing/2014/main" id="{82BD83F0-6922-13D7-F62A-ECBACBE85502}"/>
                </a:ext>
              </a:extLst>
            </p:cNvPr>
            <p:cNvSpPr txBox="1"/>
            <p:nvPr/>
          </p:nvSpPr>
          <p:spPr>
            <a:xfrm>
              <a:off x="0" y="-28575"/>
              <a:ext cx="1511832" cy="361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 dirty="0"/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97591D6D-241C-6F95-B124-0D7012067AA8}"/>
              </a:ext>
            </a:extLst>
          </p:cNvPr>
          <p:cNvGrpSpPr/>
          <p:nvPr/>
        </p:nvGrpSpPr>
        <p:grpSpPr>
          <a:xfrm>
            <a:off x="3979516" y="4799858"/>
            <a:ext cx="3635876" cy="479170"/>
            <a:chOff x="0" y="0"/>
            <a:chExt cx="1511832" cy="332918"/>
          </a:xfrm>
        </p:grpSpPr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DE7E82EC-3ECC-2F6F-FBD6-ACDE56373AC7}"/>
                </a:ext>
              </a:extLst>
            </p:cNvPr>
            <p:cNvSpPr/>
            <p:nvPr/>
          </p:nvSpPr>
          <p:spPr>
            <a:xfrm>
              <a:off x="0" y="0"/>
              <a:ext cx="1511831" cy="332918"/>
            </a:xfrm>
            <a:custGeom>
              <a:avLst/>
              <a:gdLst/>
              <a:ahLst/>
              <a:cxnLst/>
              <a:rect l="l" t="t" r="r" b="b"/>
              <a:pathLst>
                <a:path w="1511831" h="332918">
                  <a:moveTo>
                    <a:pt x="25849" y="0"/>
                  </a:moveTo>
                  <a:lnTo>
                    <a:pt x="1485982" y="0"/>
                  </a:lnTo>
                  <a:cubicBezTo>
                    <a:pt x="1500258" y="0"/>
                    <a:pt x="1511831" y="11573"/>
                    <a:pt x="1511831" y="25849"/>
                  </a:cubicBezTo>
                  <a:lnTo>
                    <a:pt x="1511831" y="307069"/>
                  </a:lnTo>
                  <a:cubicBezTo>
                    <a:pt x="1511831" y="321345"/>
                    <a:pt x="1500258" y="332918"/>
                    <a:pt x="1485982" y="332918"/>
                  </a:cubicBezTo>
                  <a:lnTo>
                    <a:pt x="25849" y="332918"/>
                  </a:lnTo>
                  <a:cubicBezTo>
                    <a:pt x="11573" y="332918"/>
                    <a:pt x="0" y="321345"/>
                    <a:pt x="0" y="307069"/>
                  </a:cubicBezTo>
                  <a:lnTo>
                    <a:pt x="0" y="25849"/>
                  </a:lnTo>
                  <a:cubicBezTo>
                    <a:pt x="0" y="11573"/>
                    <a:pt x="11573" y="0"/>
                    <a:pt x="25849" y="0"/>
                  </a:cubicBezTo>
                  <a:close/>
                </a:path>
              </a:pathLst>
            </a:custGeom>
            <a:solidFill>
              <a:srgbClr val="2899B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06360B93-09B8-ACCE-A472-A3D3564F861E}"/>
                </a:ext>
              </a:extLst>
            </p:cNvPr>
            <p:cNvSpPr txBox="1"/>
            <p:nvPr/>
          </p:nvSpPr>
          <p:spPr>
            <a:xfrm>
              <a:off x="0" y="-28575"/>
              <a:ext cx="1511832" cy="361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 dirty="0"/>
            </a:p>
          </p:txBody>
        </p:sp>
      </p:grpSp>
      <p:sp>
        <p:nvSpPr>
          <p:cNvPr id="29" name="TextBox 27">
            <a:extLst>
              <a:ext uri="{FF2B5EF4-FFF2-40B4-BE49-F238E27FC236}">
                <a16:creationId xmlns:a16="http://schemas.microsoft.com/office/drawing/2014/main" id="{92D6D645-99D3-C982-E99B-29EDA90ADBEA}"/>
              </a:ext>
            </a:extLst>
          </p:cNvPr>
          <p:cNvSpPr txBox="1"/>
          <p:nvPr/>
        </p:nvSpPr>
        <p:spPr>
          <a:xfrm>
            <a:off x="724658" y="4973118"/>
            <a:ext cx="277560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Key Findings</a:t>
            </a:r>
          </a:p>
        </p:txBody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id="{41DC30FB-A108-9D3A-DECE-B9D72526948A}"/>
              </a:ext>
            </a:extLst>
          </p:cNvPr>
          <p:cNvSpPr txBox="1"/>
          <p:nvPr/>
        </p:nvSpPr>
        <p:spPr>
          <a:xfrm>
            <a:off x="4297657" y="4949029"/>
            <a:ext cx="277560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Dissemination</a:t>
            </a:r>
          </a:p>
        </p:txBody>
      </p:sp>
      <p:sp>
        <p:nvSpPr>
          <p:cNvPr id="31" name="TextBox 35">
            <a:extLst>
              <a:ext uri="{FF2B5EF4-FFF2-40B4-BE49-F238E27FC236}">
                <a16:creationId xmlns:a16="http://schemas.microsoft.com/office/drawing/2014/main" id="{86898878-BC03-D07C-16FC-4B01E56557C5}"/>
              </a:ext>
            </a:extLst>
          </p:cNvPr>
          <p:cNvSpPr txBox="1"/>
          <p:nvPr/>
        </p:nvSpPr>
        <p:spPr>
          <a:xfrm>
            <a:off x="147793" y="5325882"/>
            <a:ext cx="3517712" cy="3554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4142" lvl="1" algn="l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Analyses identified recommendations to better support nurses during EHR transitions, including:</a:t>
            </a:r>
          </a:p>
          <a:p>
            <a:pPr marL="124142" lvl="1" algn="l"/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95592" lvl="1" indent="-171450" algn="l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Institution-specific training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: Replace or supplement generic vendor training with nurse-developed materials that integrate organizational workflows</a:t>
            </a:r>
          </a:p>
          <a:p>
            <a:pPr marL="295592" lvl="1" indent="-17145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95592" lvl="1" indent="-171450" algn="l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Strategic education timing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: Use a phased approach to training, with foundational skills before go-live followed by advanced techniques after users gain experience with the new EHR</a:t>
            </a:r>
          </a:p>
          <a:p>
            <a:pPr marL="295592" lvl="1" indent="-17145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95592" lvl="1" indent="-171450" algn="l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Practical simulation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: Conduct comprehensive “rehearsals” with test patients to identify workflow challenges</a:t>
            </a:r>
          </a:p>
          <a:p>
            <a:pPr marL="295592" lvl="1" indent="-17145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95592" lvl="1" indent="-171450" algn="l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Structured governance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: Create robust, interdisciplinary review processes for EHR modifications - carefully balancing customization against long-term system stability</a:t>
            </a:r>
          </a:p>
        </p:txBody>
      </p:sp>
      <p:sp>
        <p:nvSpPr>
          <p:cNvPr id="32" name="TextBox 35">
            <a:extLst>
              <a:ext uri="{FF2B5EF4-FFF2-40B4-BE49-F238E27FC236}">
                <a16:creationId xmlns:a16="http://schemas.microsoft.com/office/drawing/2014/main" id="{D0481391-C687-690B-CE95-DC92E16F4DEC}"/>
              </a:ext>
            </a:extLst>
          </p:cNvPr>
          <p:cNvSpPr txBox="1"/>
          <p:nvPr/>
        </p:nvSpPr>
        <p:spPr>
          <a:xfrm>
            <a:off x="3961279" y="5421986"/>
            <a:ext cx="3517712" cy="3400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5592" lvl="1" indent="-17145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Brunner J, Amano A, Davila J, et al. Nurse Experiences in an Electronic Health Record Transition: A Mixed Methods Analysis. Comput Inform Nurs. Published online January 6, 2025. doi:10.1097/CIN.0000000000001239</a:t>
            </a:r>
          </a:p>
          <a:p>
            <a:pPr marL="124142" lvl="1" algn="l"/>
            <a:endParaRPr lang="en-US" sz="13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95592" lvl="1" indent="-17145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Amano A, Gauntlett L. Optimizing Support for VA Nurses During the EHR Transition: Assessment of Non-VA Nursing Experiences. VA HSR Cyberseminar, Oct 2024</a:t>
            </a:r>
          </a:p>
          <a:p>
            <a:pPr marL="295592" lvl="1" indent="-171450" algn="l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95592" lvl="1" indent="-17145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Briefings with Office of Nursing Services (May 2024), Office of Nursing Informatics (May 2024), and Office of Primary Care (July 2024)</a:t>
            </a:r>
          </a:p>
        </p:txBody>
      </p:sp>
    </p:spTree>
    <p:extLst>
      <p:ext uri="{BB962C8B-B14F-4D97-AF65-F5344CB8AC3E}">
        <p14:creationId xmlns:p14="http://schemas.microsoft.com/office/powerpoint/2010/main" val="22725619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481</Words>
  <Application>Microsoft Office PowerPoint</Application>
  <PresentationFormat>Custom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IT Patient Safety</dc:title>
  <dc:creator>De Vries, Gerardo</dc:creator>
  <cp:lastModifiedBy>De Vries, Gerardo</cp:lastModifiedBy>
  <cp:revision>2</cp:revision>
  <dcterms:created xsi:type="dcterms:W3CDTF">2006-08-16T00:00:00Z</dcterms:created>
  <dcterms:modified xsi:type="dcterms:W3CDTF">2025-03-25T22:08:53Z</dcterms:modified>
  <dc:identifier>DAGJ1Ge3s4Y</dc:identifier>
</cp:coreProperties>
</file>