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46" r:id="rId2"/>
    <p:sldId id="856" r:id="rId3"/>
    <p:sldId id="257" r:id="rId4"/>
    <p:sldId id="814" r:id="rId5"/>
    <p:sldId id="815" r:id="rId6"/>
    <p:sldId id="838" r:id="rId7"/>
    <p:sldId id="816" r:id="rId8"/>
    <p:sldId id="858" r:id="rId9"/>
    <p:sldId id="857" r:id="rId10"/>
    <p:sldId id="861" r:id="rId11"/>
    <p:sldId id="859" r:id="rId12"/>
    <p:sldId id="860" r:id="rId13"/>
    <p:sldId id="863" r:id="rId14"/>
    <p:sldId id="862" r:id="rId15"/>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1" name="Mirkin, Mitchell" initials="MM" lastIdx="18" clrIdx="1"/>
  <p:cmAuthor id="2" name="vhacoiveljs" initials="v" lastIdx="1" clrIdx="2"/>
  <p:cmAuthor id="3" name="Department of Veterans Affairs" initials="DoVA" lastIdx="9" clrIdx="3"/>
  <p:cmAuthor id="4" name="Huang, Grant" initials="HG" lastIdx="3" clrIdx="4">
    <p:extLst>
      <p:ext uri="{19B8F6BF-5375-455C-9EA6-DF929625EA0E}">
        <p15:presenceInfo xmlns:p15="http://schemas.microsoft.com/office/powerpoint/2012/main" userId="S::grant.huang@va.gov::dc6ee509-eac4-4268-a04a-8b1a987c5a79" providerId="AD"/>
      </p:ext>
    </p:extLst>
  </p:cmAuthor>
  <p:cmAuthor id="5" name="Ramoni, Rachel" initials="RR" lastIdx="9" clrIdx="5">
    <p:extLst>
      <p:ext uri="{19B8F6BF-5375-455C-9EA6-DF929625EA0E}">
        <p15:presenceInfo xmlns:p15="http://schemas.microsoft.com/office/powerpoint/2012/main" userId="S::Rachel.Ramoni@va.gov::0be837dc-6320-4638-a287-3ad3cfbcb1de" providerId="AD"/>
      </p:ext>
    </p:extLst>
  </p:cmAuthor>
  <p:cmAuthor id="6" name="Davey, Victoria" initials="DV" lastIdx="1" clrIdx="6">
    <p:extLst>
      <p:ext uri="{19B8F6BF-5375-455C-9EA6-DF929625EA0E}">
        <p15:presenceInfo xmlns:p15="http://schemas.microsoft.com/office/powerpoint/2012/main" userId="S::victoria.davey@va.gov::7cc2fa62-b93c-4b7d-a11f-ada96f46d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727" autoAdjust="0"/>
  </p:normalViewPr>
  <p:slideViewPr>
    <p:cSldViewPr snapToGrid="0">
      <p:cViewPr varScale="1">
        <p:scale>
          <a:sx n="71" d="100"/>
          <a:sy n="71" d="100"/>
        </p:scale>
        <p:origin x="1194" y="66"/>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1/26/2021</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Kupersmith MOAA 11-16-12</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3E557-29CA-2942-B5B0-BBAE067F57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319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One of the outcomes of ORD’s Mini Scientific Symposium: Individual Risk Prediction for COVID-19, held on June 19, 2020.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Operational partners: </a:t>
            </a:r>
            <a:r>
              <a:rPr lang="en-US" dirty="0"/>
              <a:t>National Center for Health Promotion and Disease Prevention, VA Emergency Medicine, Office of Innovation Ecosystem, Office of Health Equity, and Office of Healthcare Informatics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Membership: </a:t>
            </a:r>
            <a:r>
              <a:rPr lang="en-US" sz="1200" kern="1200" dirty="0">
                <a:solidFill>
                  <a:schemeClr val="tx1"/>
                </a:solidFill>
                <a:effectLst/>
                <a:latin typeface="+mn-lt"/>
                <a:ea typeface="+mn-ea"/>
                <a:cs typeface="+mn-cs"/>
              </a:rPr>
              <a:t>George Ioannou, Vincent Marconi, Gil Alterovitz, Matt Samore, Timothy Hofer, Jonathon Sugimoto, Dr. David Arreola, Dr. Raymond Chung, Kate Cillessen, Kristin Watt, Melissa Knox, Michelle Wong, Robert Bonomo, Seth Hurley, Thomas Osbourne, Vincent Fan, Zachary </a:t>
            </a:r>
            <a:r>
              <a:rPr lang="en-US" sz="1200" kern="1200" dirty="0" err="1">
                <a:solidFill>
                  <a:schemeClr val="tx1"/>
                </a:solidFill>
                <a:effectLst/>
                <a:latin typeface="+mn-lt"/>
                <a:ea typeface="+mn-ea"/>
                <a:cs typeface="+mn-cs"/>
              </a:rPr>
              <a:t>Veigullis</a:t>
            </a:r>
            <a:r>
              <a:rPr lang="en-US" sz="1200" kern="1200" dirty="0">
                <a:solidFill>
                  <a:schemeClr val="tx1"/>
                </a:solidFill>
                <a:effectLst/>
                <a:latin typeface="+mn-lt"/>
                <a:ea typeface="+mn-ea"/>
                <a:cs typeface="+mn-cs"/>
              </a:rPr>
              <a:t>, Dr. David Atkins, Jody Garber, Janeen Smith, David Massaro, Kyung Lee,, Casey Okamoto, Franz Macedo, Kristen Berry, Christos Makridis, Jonathon Sugimoto, David Arreola, </a:t>
            </a:r>
            <a:endParaRPr lang="en-US" dirty="0"/>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13</a:t>
            </a:fld>
            <a:endParaRPr lang="en-US" dirty="0"/>
          </a:p>
        </p:txBody>
      </p:sp>
    </p:spTree>
    <p:extLst>
      <p:ext uri="{BB962C8B-B14F-4D97-AF65-F5344CB8AC3E}">
        <p14:creationId xmlns:p14="http://schemas.microsoft.com/office/powerpoint/2010/main" val="5132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477CBFF-826A-4615-ADF6-E362161692B5}"/>
              </a:ext>
            </a:extLst>
          </p:cNvPr>
          <p:cNvSpPr txBox="1"/>
          <p:nvPr userDrawn="1"/>
        </p:nvSpPr>
        <p:spPr>
          <a:xfrm>
            <a:off x="8686800" y="6525491"/>
            <a:ext cx="457200" cy="276999"/>
          </a:xfrm>
          <a:prstGeom prst="rect">
            <a:avLst/>
          </a:prstGeom>
          <a:noFill/>
        </p:spPr>
        <p:txBody>
          <a:bodyPr wrap="square" rtlCol="0">
            <a:spAutoFit/>
          </a:bodyPr>
          <a:lstStyle/>
          <a:p>
            <a:fld id="{90010F77-C7C5-4485-BD4A-4D733D401C04}" type="slidenum">
              <a:rPr lang="en-US" sz="1200" smtClean="0"/>
              <a:t>‹#›</a:t>
            </a:fld>
            <a:endParaRPr lang="en-US" sz="1200"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5"/>
          <a:stretch>
            <a:fillRect/>
          </a:stretch>
        </p:blipFill>
        <p:spPr>
          <a:xfrm>
            <a:off x="0" y="0"/>
            <a:ext cx="9144000" cy="1188150"/>
          </a:xfrm>
          <a:prstGeom prst="rect">
            <a:avLst/>
          </a:prstGeom>
        </p:spPr>
      </p:pic>
      <p:pic>
        <p:nvPicPr>
          <p:cNvPr id="13" name="Picture 12"/>
          <p:cNvPicPr>
            <a:picLocks noChangeAspect="1"/>
          </p:cNvPicPr>
          <p:nvPr userDrawn="1"/>
        </p:nvPicPr>
        <p:blipFill>
          <a:blip r:embed="rId1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fr.osf.io/render?url=https://osf.io/wmzey/?direct%26mode=render%26action=download%26mode=ren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ovid19reviews@gmail.com" TargetMode="External"/><Relationship Id="rId4" Type="http://schemas.openxmlformats.org/officeDocument/2006/relationships/hyperlink" Target="https://mfr.osf.io/render?url=https://osf.io/q8edj/?direct%26mode=render%26action=download%26mode=rend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650E32-044D-4F70-922D-C3A79CD81F76}"/>
              </a:ext>
            </a:extLst>
          </p:cNvPr>
          <p:cNvSpPr>
            <a:spLocks noGrp="1"/>
          </p:cNvSpPr>
          <p:nvPr>
            <p:ph type="title"/>
          </p:nvPr>
        </p:nvSpPr>
        <p:spPr/>
        <p:txBody>
          <a:bodyPr/>
          <a:lstStyle/>
          <a:p>
            <a:pPr algn="ctr"/>
            <a:r>
              <a:rPr lang="en-US" dirty="0">
                <a:solidFill>
                  <a:schemeClr val="tx1"/>
                </a:solidFill>
                <a:latin typeface="+mn-lt"/>
              </a:rPr>
              <a:t>David Atkins, MD, MPH</a:t>
            </a:r>
          </a:p>
        </p:txBody>
      </p:sp>
      <p:sp>
        <p:nvSpPr>
          <p:cNvPr id="5" name="Text Placeholder 4">
            <a:extLst>
              <a:ext uri="{FF2B5EF4-FFF2-40B4-BE49-F238E27FC236}">
                <a16:creationId xmlns:a16="http://schemas.microsoft.com/office/drawing/2014/main" id="{D26FD446-3A43-425A-8B1A-30DB9F0D5B56}"/>
              </a:ext>
            </a:extLst>
          </p:cNvPr>
          <p:cNvSpPr>
            <a:spLocks noGrp="1"/>
          </p:cNvSpPr>
          <p:nvPr>
            <p:ph type="body" idx="1"/>
          </p:nvPr>
        </p:nvSpPr>
        <p:spPr>
          <a:xfrm>
            <a:off x="685800" y="2082254"/>
            <a:ext cx="7772400" cy="1500187"/>
          </a:xfrm>
        </p:spPr>
        <p:txBody>
          <a:bodyPr>
            <a:normAutofit/>
          </a:bodyPr>
          <a:lstStyle/>
          <a:p>
            <a:pPr algn="ctr"/>
            <a:r>
              <a:rPr lang="en-US" sz="4000" b="1" dirty="0">
                <a:solidFill>
                  <a:schemeClr val="tx1"/>
                </a:solidFill>
              </a:rPr>
              <a:t>COVID-19 ANALYTICS AND IMPACTS</a:t>
            </a:r>
          </a:p>
        </p:txBody>
      </p:sp>
    </p:spTree>
    <p:extLst>
      <p:ext uri="{BB962C8B-B14F-4D97-AF65-F5344CB8AC3E}">
        <p14:creationId xmlns:p14="http://schemas.microsoft.com/office/powerpoint/2010/main" val="271595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811-FFD4-4494-B355-387139306C27}"/>
              </a:ext>
            </a:extLst>
          </p:cNvPr>
          <p:cNvSpPr>
            <a:spLocks noGrp="1"/>
          </p:cNvSpPr>
          <p:nvPr>
            <p:ph type="title"/>
          </p:nvPr>
        </p:nvSpPr>
        <p:spPr>
          <a:xfrm>
            <a:off x="257577" y="274638"/>
            <a:ext cx="8615967" cy="773941"/>
          </a:xfrm>
        </p:spPr>
        <p:txBody>
          <a:bodyPr>
            <a:normAutofit fontScale="90000"/>
          </a:bodyPr>
          <a:lstStyle/>
          <a:p>
            <a:r>
              <a:rPr lang="en-US" dirty="0"/>
              <a:t>Racial/</a:t>
            </a:r>
            <a:r>
              <a:rPr lang="en-US"/>
              <a:t>ethnic disparities </a:t>
            </a:r>
            <a:r>
              <a:rPr lang="en-US" dirty="0"/>
              <a:t>in COVID-19 outcomes</a:t>
            </a:r>
            <a:br>
              <a:rPr lang="en-US" dirty="0"/>
            </a:br>
            <a:endParaRPr lang="en-US" dirty="0"/>
          </a:p>
        </p:txBody>
      </p:sp>
      <p:sp>
        <p:nvSpPr>
          <p:cNvPr id="3" name="Content Placeholder 2">
            <a:extLst>
              <a:ext uri="{FF2B5EF4-FFF2-40B4-BE49-F238E27FC236}">
                <a16:creationId xmlns:a16="http://schemas.microsoft.com/office/drawing/2014/main" id="{EE3A6C19-28B9-4CD9-AFF2-48D12BD3149B}"/>
              </a:ext>
            </a:extLst>
          </p:cNvPr>
          <p:cNvSpPr>
            <a:spLocks noGrp="1"/>
          </p:cNvSpPr>
          <p:nvPr>
            <p:ph idx="1"/>
          </p:nvPr>
        </p:nvSpPr>
        <p:spPr>
          <a:xfrm>
            <a:off x="0" y="1333743"/>
            <a:ext cx="9073166" cy="4703802"/>
          </a:xfrm>
        </p:spPr>
        <p:txBody>
          <a:bodyPr>
            <a:normAutofit fontScale="85000" lnSpcReduction="10000"/>
          </a:bodyPr>
          <a:lstStyle/>
          <a:p>
            <a:r>
              <a:rPr lang="en-US" dirty="0" err="1"/>
              <a:t>Rentsch</a:t>
            </a:r>
            <a:r>
              <a:rPr lang="en-US" dirty="0"/>
              <a:t> et al. (</a:t>
            </a:r>
            <a:r>
              <a:rPr lang="en-US" dirty="0" err="1"/>
              <a:t>PLoS</a:t>
            </a:r>
            <a:r>
              <a:rPr lang="en-US" dirty="0"/>
              <a:t> Med): https://journals.plos.org/plosmedicine/article?id=10.1371/journal.pmed.1003379</a:t>
            </a:r>
          </a:p>
          <a:p>
            <a:pPr lvl="1"/>
            <a:r>
              <a:rPr lang="en-US" dirty="0"/>
              <a:t>Black and Hispanic Veterans more likely to test positive for COVID-19 than non-Hispanic White Veterans</a:t>
            </a:r>
          </a:p>
          <a:p>
            <a:pPr lvl="1"/>
            <a:r>
              <a:rPr lang="en-US" dirty="0"/>
              <a:t>No racial/ethnic disparities in 30-day mortality</a:t>
            </a:r>
          </a:p>
          <a:p>
            <a:r>
              <a:rPr lang="en-US" dirty="0" err="1"/>
              <a:t>Ioannou</a:t>
            </a:r>
            <a:r>
              <a:rPr lang="en-US" dirty="0"/>
              <a:t> et al. (JAMA </a:t>
            </a:r>
            <a:r>
              <a:rPr lang="en-US" dirty="0" err="1"/>
              <a:t>Netw</a:t>
            </a:r>
            <a:r>
              <a:rPr lang="en-US" dirty="0"/>
              <a:t> Open): https://jamanetwork.com/journals/jamanetworkopen/fullarticle/2770946</a:t>
            </a:r>
          </a:p>
          <a:p>
            <a:pPr lvl="1"/>
            <a:r>
              <a:rPr lang="en-US" dirty="0"/>
              <a:t>Black Veterans more to require mechanical ventilation than non-Hispanic White Veterans</a:t>
            </a:r>
          </a:p>
          <a:p>
            <a:pPr lvl="1"/>
            <a:r>
              <a:rPr lang="en-US" dirty="0"/>
              <a:t>No racial/ethnic disparities in case fatality rate</a:t>
            </a:r>
          </a:p>
          <a:p>
            <a:r>
              <a:rPr lang="en-US" dirty="0"/>
              <a:t>Mackey et al. (Annals) – https://www.acpjournals.org/doi/10.7326/M20-6306</a:t>
            </a:r>
          </a:p>
          <a:p>
            <a:pPr lvl="1"/>
            <a:r>
              <a:rPr lang="en-US" dirty="0"/>
              <a:t>Systematic review </a:t>
            </a:r>
          </a:p>
          <a:p>
            <a:pPr lvl="1"/>
            <a:r>
              <a:rPr lang="en-US" dirty="0"/>
              <a:t>Main driver of racial/ethnic disparities in COVID-19 outcomes is exposure (e.g., status as a frontline worker)</a:t>
            </a:r>
          </a:p>
          <a:p>
            <a:pPr lvl="1"/>
            <a:endParaRPr lang="en-US" dirty="0"/>
          </a:p>
          <a:p>
            <a:pPr lvl="1"/>
            <a:endParaRPr lang="en-US" dirty="0"/>
          </a:p>
        </p:txBody>
      </p:sp>
    </p:spTree>
    <p:extLst>
      <p:ext uri="{BB962C8B-B14F-4D97-AF65-F5344CB8AC3E}">
        <p14:creationId xmlns:p14="http://schemas.microsoft.com/office/powerpoint/2010/main" val="121101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4494-73A1-436B-97BF-08A49B7EBC06}"/>
              </a:ext>
            </a:extLst>
          </p:cNvPr>
          <p:cNvSpPr>
            <a:spLocks noGrp="1"/>
          </p:cNvSpPr>
          <p:nvPr>
            <p:ph type="title"/>
          </p:nvPr>
        </p:nvSpPr>
        <p:spPr>
          <a:xfrm>
            <a:off x="228600" y="312821"/>
            <a:ext cx="8915400" cy="735758"/>
          </a:xfrm>
        </p:spPr>
        <p:txBody>
          <a:bodyPr>
            <a:normAutofit fontScale="90000"/>
          </a:bodyPr>
          <a:lstStyle/>
          <a:p>
            <a:r>
              <a:rPr lang="en-US" dirty="0"/>
              <a:t>Implementation of COVID-19  Vaccination Efforts</a:t>
            </a:r>
            <a:br>
              <a:rPr lang="en-US" dirty="0"/>
            </a:br>
            <a:r>
              <a:rPr lang="en-US" i="1" dirty="0"/>
              <a:t>Can research help improve delivery and uptake of COVID vaccine?</a:t>
            </a:r>
            <a:endParaRPr lang="en-US" dirty="0"/>
          </a:p>
        </p:txBody>
      </p:sp>
      <p:sp>
        <p:nvSpPr>
          <p:cNvPr id="3" name="Content Placeholder 2">
            <a:extLst>
              <a:ext uri="{FF2B5EF4-FFF2-40B4-BE49-F238E27FC236}">
                <a16:creationId xmlns:a16="http://schemas.microsoft.com/office/drawing/2014/main" id="{5251A3E3-03FD-4C19-9E2B-0E51E59825B9}"/>
              </a:ext>
            </a:extLst>
          </p:cNvPr>
          <p:cNvSpPr>
            <a:spLocks noGrp="1"/>
          </p:cNvSpPr>
          <p:nvPr>
            <p:ph idx="1"/>
          </p:nvPr>
        </p:nvSpPr>
        <p:spPr>
          <a:xfrm>
            <a:off x="385763" y="1157288"/>
            <a:ext cx="8301037" cy="4904465"/>
          </a:xfrm>
        </p:spPr>
        <p:txBody>
          <a:bodyPr>
            <a:normAutofit fontScale="77500" lnSpcReduction="20000"/>
          </a:bodyPr>
          <a:lstStyle/>
          <a:p>
            <a:pPr marL="0" indent="0">
              <a:buNone/>
            </a:pPr>
            <a:r>
              <a:rPr lang="en-US" sz="2600" b="1" dirty="0"/>
              <a:t>Questions</a:t>
            </a:r>
          </a:p>
          <a:p>
            <a:pPr>
              <a:buFont typeface="Arial" panose="020B0604020202020204" pitchFamily="34" charset="0"/>
              <a:buChar char="•"/>
            </a:pPr>
            <a:r>
              <a:rPr lang="en-US" dirty="0"/>
              <a:t>What are VA healthcare workers’ and Veterans’ attitudes toward COVID-19 vaccines?</a:t>
            </a:r>
          </a:p>
          <a:p>
            <a:pPr marL="800100" lvl="1" indent="-342900">
              <a:buFont typeface="Arial" panose="020B0604020202020204" pitchFamily="34" charset="0"/>
              <a:buChar char="•"/>
            </a:pPr>
            <a:r>
              <a:rPr lang="en-US" dirty="0"/>
              <a:t>How do these change over time?</a:t>
            </a:r>
          </a:p>
          <a:p>
            <a:pPr marL="800100" lvl="1" indent="-342900">
              <a:buFont typeface="Arial" panose="020B0604020202020204" pitchFamily="34" charset="0"/>
              <a:buChar char="•"/>
            </a:pPr>
            <a:r>
              <a:rPr lang="en-US" dirty="0"/>
              <a:t>How do these vary over specific subgroups (</a:t>
            </a:r>
            <a:r>
              <a:rPr lang="en-US" dirty="0" err="1"/>
              <a:t>eg.</a:t>
            </a:r>
            <a:r>
              <a:rPr lang="en-US" dirty="0"/>
              <a:t> Racial/ethnic groups)</a:t>
            </a:r>
          </a:p>
          <a:p>
            <a:pPr>
              <a:buFont typeface="Arial" panose="020B0604020202020204" pitchFamily="34" charset="0"/>
              <a:buChar char="•"/>
            </a:pPr>
            <a:r>
              <a:rPr lang="en-US" dirty="0"/>
              <a:t>What is effective messaging to promote Vaccine uptake?</a:t>
            </a:r>
          </a:p>
          <a:p>
            <a:pPr>
              <a:buFont typeface="Arial" panose="020B0604020202020204" pitchFamily="34" charset="0"/>
              <a:buChar char="•"/>
            </a:pPr>
            <a:r>
              <a:rPr lang="en-US" dirty="0"/>
              <a:t>What factors affect implementation?</a:t>
            </a:r>
          </a:p>
          <a:p>
            <a:pPr marL="0" indent="0">
              <a:buNone/>
            </a:pPr>
            <a:r>
              <a:rPr lang="en-US" sz="2600" b="1" dirty="0"/>
              <a:t>Partners</a:t>
            </a:r>
          </a:p>
          <a:p>
            <a:pPr>
              <a:buFont typeface="Arial" panose="020B0604020202020204" pitchFamily="34" charset="0"/>
              <a:buChar char="•"/>
            </a:pPr>
            <a:r>
              <a:rPr lang="en-US" dirty="0"/>
              <a:t>National Center for Health Promotion and Disease Prevention (NCP)</a:t>
            </a:r>
          </a:p>
          <a:p>
            <a:pPr>
              <a:buFont typeface="Arial" panose="020B0604020202020204" pitchFamily="34" charset="0"/>
              <a:buChar char="•"/>
            </a:pPr>
            <a:r>
              <a:rPr lang="en-US" dirty="0"/>
              <a:t>Pharmacy Benefits Management (PBM)</a:t>
            </a:r>
          </a:p>
          <a:p>
            <a:pPr>
              <a:buFont typeface="Arial" panose="020B0604020202020204" pitchFamily="34" charset="0"/>
              <a:buChar char="•"/>
            </a:pPr>
            <a:r>
              <a:rPr lang="en-US" dirty="0"/>
              <a:t>Office of Health Equity (OHE)</a:t>
            </a:r>
          </a:p>
          <a:p>
            <a:pPr marL="0" indent="0">
              <a:buNone/>
            </a:pPr>
            <a:r>
              <a:rPr lang="en-US" sz="2600" b="1" dirty="0"/>
              <a:t>Mechanisms</a:t>
            </a:r>
          </a:p>
          <a:p>
            <a:pPr>
              <a:buFont typeface="Arial" panose="020B0604020202020204" pitchFamily="34" charset="0"/>
              <a:buChar char="•"/>
            </a:pPr>
            <a:r>
              <a:rPr lang="en-US" dirty="0"/>
              <a:t>QUERI:  	 			3-6 month period, begin January</a:t>
            </a:r>
          </a:p>
          <a:p>
            <a:pPr>
              <a:buFont typeface="Arial" panose="020B0604020202020204" pitchFamily="34" charset="0"/>
              <a:buChar char="•"/>
            </a:pPr>
            <a:r>
              <a:rPr lang="en-US" dirty="0"/>
              <a:t>HSRD Solicitation  		2 years   </a:t>
            </a:r>
          </a:p>
          <a:p>
            <a:pPr lvl="1">
              <a:buFont typeface="Arial" panose="020B0604020202020204" pitchFamily="34" charset="0"/>
              <a:buChar char="•"/>
            </a:pPr>
            <a:r>
              <a:rPr lang="en-US" dirty="0"/>
              <a:t>RFA released mid-December</a:t>
            </a:r>
          </a:p>
          <a:p>
            <a:pPr lvl="1">
              <a:buFont typeface="Arial" panose="020B0604020202020204" pitchFamily="34" charset="0"/>
              <a:buChar char="•"/>
            </a:pPr>
            <a:r>
              <a:rPr lang="en-US" dirty="0"/>
              <a:t>Fund projects by spring</a:t>
            </a:r>
          </a:p>
        </p:txBody>
      </p:sp>
    </p:spTree>
    <p:extLst>
      <p:ext uri="{BB962C8B-B14F-4D97-AF65-F5344CB8AC3E}">
        <p14:creationId xmlns:p14="http://schemas.microsoft.com/office/powerpoint/2010/main" val="405963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97A0-C7CF-4F63-AB59-8B5DE45F52EF}"/>
              </a:ext>
            </a:extLst>
          </p:cNvPr>
          <p:cNvSpPr>
            <a:spLocks noGrp="1"/>
          </p:cNvSpPr>
          <p:nvPr>
            <p:ph type="title"/>
          </p:nvPr>
        </p:nvSpPr>
        <p:spPr>
          <a:xfrm>
            <a:off x="457200" y="388938"/>
            <a:ext cx="8229600" cy="716399"/>
          </a:xfrm>
        </p:spPr>
        <p:txBody>
          <a:bodyPr>
            <a:normAutofit fontScale="90000"/>
          </a:bodyPr>
          <a:lstStyle/>
          <a:p>
            <a:pPr algn="ctr"/>
            <a:r>
              <a:rPr lang="en-US" sz="3600" dirty="0"/>
              <a:t>QUERI Rapid Response Teams (RRTs)</a:t>
            </a:r>
            <a:br>
              <a:rPr lang="en-US" dirty="0"/>
            </a:br>
            <a:r>
              <a:rPr lang="en-US" sz="2700" dirty="0"/>
              <a:t>Time-sensitive Evaluation of COVID-19 Vaccine Implementation</a:t>
            </a:r>
            <a:endParaRPr lang="en-US" dirty="0"/>
          </a:p>
        </p:txBody>
      </p:sp>
      <p:sp>
        <p:nvSpPr>
          <p:cNvPr id="3" name="Content Placeholder 2">
            <a:extLst>
              <a:ext uri="{FF2B5EF4-FFF2-40B4-BE49-F238E27FC236}">
                <a16:creationId xmlns:a16="http://schemas.microsoft.com/office/drawing/2014/main" id="{A57B3638-1C6A-4998-9AC7-3DEB3268A6BF}"/>
              </a:ext>
            </a:extLst>
          </p:cNvPr>
          <p:cNvSpPr>
            <a:spLocks noGrp="1"/>
          </p:cNvSpPr>
          <p:nvPr>
            <p:ph idx="1"/>
          </p:nvPr>
        </p:nvSpPr>
        <p:spPr>
          <a:xfrm>
            <a:off x="272518" y="1333743"/>
            <a:ext cx="8560676" cy="4190513"/>
          </a:xfrm>
        </p:spPr>
        <p:txBody>
          <a:bodyPr/>
          <a:lstStyle/>
          <a:p>
            <a:r>
              <a:rPr lang="en-US" dirty="0"/>
              <a:t>New initiative at the behest of VA national leaders to have existing QUERI Centers take on 3-6 month time-sensitive projects</a:t>
            </a:r>
          </a:p>
          <a:p>
            <a:r>
              <a:rPr lang="en-US" dirty="0"/>
              <a:t>3 RRTs commissioned 12/20 to respond to time-sensitive quality improvement &amp; evaluation needs for Vaccine IPT, NCP</a:t>
            </a:r>
          </a:p>
          <a:p>
            <a:endParaRPr lang="en-US" dirty="0"/>
          </a:p>
        </p:txBody>
      </p:sp>
      <p:sp>
        <p:nvSpPr>
          <p:cNvPr id="4" name="TextBox 3">
            <a:extLst>
              <a:ext uri="{FF2B5EF4-FFF2-40B4-BE49-F238E27FC236}">
                <a16:creationId xmlns:a16="http://schemas.microsoft.com/office/drawing/2014/main" id="{72807CF6-5E82-4AF3-8824-EFBEB9532527}"/>
              </a:ext>
            </a:extLst>
          </p:cNvPr>
          <p:cNvSpPr txBox="1"/>
          <p:nvPr/>
        </p:nvSpPr>
        <p:spPr>
          <a:xfrm>
            <a:off x="5245976" y="3084506"/>
            <a:ext cx="3359182" cy="1938992"/>
          </a:xfrm>
          <a:prstGeom prst="rect">
            <a:avLst/>
          </a:prstGeom>
          <a:noFill/>
        </p:spPr>
        <p:txBody>
          <a:bodyPr wrap="square" rtlCol="0">
            <a:spAutoFit/>
          </a:bodyPr>
          <a:lstStyle/>
          <a:p>
            <a:r>
              <a:rPr lang="en-US" sz="2400" b="1" i="1" dirty="0">
                <a:solidFill>
                  <a:srgbClr val="7030A0"/>
                </a:solidFill>
              </a:rPr>
              <a:t>“Learn quickly, (don’t be afraid to) fail quickly, and apply lessons to move forward quickly” – Carolyn Clancy</a:t>
            </a:r>
            <a:endParaRPr lang="en-US" sz="2400" i="1" dirty="0">
              <a:solidFill>
                <a:srgbClr val="7030A0"/>
              </a:solidFill>
            </a:endParaRPr>
          </a:p>
        </p:txBody>
      </p:sp>
      <p:sp>
        <p:nvSpPr>
          <p:cNvPr id="5" name="TextBox 4">
            <a:extLst>
              <a:ext uri="{FF2B5EF4-FFF2-40B4-BE49-F238E27FC236}">
                <a16:creationId xmlns:a16="http://schemas.microsoft.com/office/drawing/2014/main" id="{A8513B59-66D1-4BA2-917E-6553E72501CE}"/>
              </a:ext>
            </a:extLst>
          </p:cNvPr>
          <p:cNvSpPr txBox="1"/>
          <p:nvPr/>
        </p:nvSpPr>
        <p:spPr>
          <a:xfrm>
            <a:off x="310242" y="3052646"/>
            <a:ext cx="5617029" cy="3231654"/>
          </a:xfrm>
          <a:prstGeom prst="rect">
            <a:avLst/>
          </a:prstGeom>
          <a:noFill/>
        </p:spPr>
        <p:txBody>
          <a:bodyPr wrap="square" rtlCol="0">
            <a:spAutoFit/>
          </a:bodyPr>
          <a:lstStyle/>
          <a:p>
            <a:r>
              <a:rPr lang="en-US" sz="2400" b="1" i="1" dirty="0"/>
              <a:t>The “QUERI RRT3”</a:t>
            </a:r>
          </a:p>
          <a:p>
            <a:pPr marL="342900" indent="-342900">
              <a:buFont typeface="Arial" panose="020B0604020202020204" pitchFamily="34" charset="0"/>
              <a:buChar char="•"/>
            </a:pPr>
            <a:r>
              <a:rPr lang="en-US" sz="2400" b="1" dirty="0">
                <a:solidFill>
                  <a:srgbClr val="0070C0"/>
                </a:solidFill>
              </a:rPr>
              <a:t>Bedford QUERI (Rani Elwy) </a:t>
            </a:r>
          </a:p>
          <a:p>
            <a:r>
              <a:rPr lang="en-US" sz="2400" dirty="0"/>
              <a:t>	Vaccine Mitigation Strategies</a:t>
            </a:r>
          </a:p>
          <a:p>
            <a:pPr marL="342900" indent="-342900">
              <a:buFont typeface="Arial" panose="020B0604020202020204" pitchFamily="34" charset="0"/>
              <a:buChar char="•"/>
            </a:pPr>
            <a:r>
              <a:rPr lang="en-US" sz="2400" b="1" dirty="0">
                <a:solidFill>
                  <a:srgbClr val="0070C0"/>
                </a:solidFill>
              </a:rPr>
              <a:t>Hines QUERI (Charlesnika Evans)</a:t>
            </a:r>
          </a:p>
          <a:p>
            <a:r>
              <a:rPr lang="en-US" sz="2400" dirty="0"/>
              <a:t>	Veteran perspectives on vaccine</a:t>
            </a:r>
          </a:p>
          <a:p>
            <a:pPr marL="342900" indent="-342900">
              <a:buFont typeface="Arial" panose="020B0604020202020204" pitchFamily="34" charset="0"/>
              <a:buChar char="•"/>
            </a:pPr>
            <a:r>
              <a:rPr lang="en-US" sz="2400" b="1" dirty="0">
                <a:solidFill>
                  <a:srgbClr val="0070C0"/>
                </a:solidFill>
              </a:rPr>
              <a:t>Durham QUERI (Nicki Hastings)</a:t>
            </a:r>
          </a:p>
          <a:p>
            <a:r>
              <a:rPr lang="en-US" sz="2400" dirty="0"/>
              <a:t>	Employee Perspectives on vaccine</a:t>
            </a:r>
          </a:p>
          <a:p>
            <a:endParaRPr lang="en-US" dirty="0"/>
          </a:p>
          <a:p>
            <a:endParaRPr lang="en-US" dirty="0"/>
          </a:p>
        </p:txBody>
      </p:sp>
      <p:pic>
        <p:nvPicPr>
          <p:cNvPr id="6" name="Picture 5">
            <a:extLst>
              <a:ext uri="{FF2B5EF4-FFF2-40B4-BE49-F238E27FC236}">
                <a16:creationId xmlns:a16="http://schemas.microsoft.com/office/drawing/2014/main" id="{665FE4EE-EA32-4BA8-B656-E3C0C0BC05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49338" y="5098952"/>
            <a:ext cx="2033752" cy="914328"/>
          </a:xfrm>
          <a:prstGeom prst="rect">
            <a:avLst/>
          </a:prstGeom>
          <a:noFill/>
          <a:ln>
            <a:noFill/>
          </a:ln>
        </p:spPr>
      </p:pic>
    </p:spTree>
    <p:extLst>
      <p:ext uri="{BB962C8B-B14F-4D97-AF65-F5344CB8AC3E}">
        <p14:creationId xmlns:p14="http://schemas.microsoft.com/office/powerpoint/2010/main" val="169290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4560-734C-4EC1-B4A7-A30DBB2086F3}"/>
              </a:ext>
            </a:extLst>
          </p:cNvPr>
          <p:cNvSpPr>
            <a:spLocks noGrp="1"/>
          </p:cNvSpPr>
          <p:nvPr>
            <p:ph type="title"/>
          </p:nvPr>
        </p:nvSpPr>
        <p:spPr/>
        <p:txBody>
          <a:bodyPr>
            <a:normAutofit fontScale="90000"/>
          </a:bodyPr>
          <a:lstStyle/>
          <a:p>
            <a:r>
              <a:rPr lang="en-US" dirty="0"/>
              <a:t>COVID data modeling workgroup - Modeling Risk of Infection and Poor Outcomes </a:t>
            </a:r>
          </a:p>
        </p:txBody>
      </p:sp>
      <p:sp>
        <p:nvSpPr>
          <p:cNvPr id="3" name="Content Placeholder 2">
            <a:extLst>
              <a:ext uri="{FF2B5EF4-FFF2-40B4-BE49-F238E27FC236}">
                <a16:creationId xmlns:a16="http://schemas.microsoft.com/office/drawing/2014/main" id="{C54D1E9D-D0ED-4005-BC46-CE293887031E}"/>
              </a:ext>
            </a:extLst>
          </p:cNvPr>
          <p:cNvSpPr>
            <a:spLocks noGrp="1"/>
          </p:cNvSpPr>
          <p:nvPr>
            <p:ph idx="1"/>
          </p:nvPr>
        </p:nvSpPr>
        <p:spPr>
          <a:xfrm>
            <a:off x="457200" y="1289154"/>
            <a:ext cx="8229600" cy="4901784"/>
          </a:xfrm>
        </p:spPr>
        <p:txBody>
          <a:bodyPr>
            <a:normAutofit fontScale="85000" lnSpcReduction="20000"/>
          </a:bodyPr>
          <a:lstStyle/>
          <a:p>
            <a:r>
              <a:rPr lang="en-US" b="1" dirty="0"/>
              <a:t>Objectives of the workgroup: </a:t>
            </a:r>
          </a:p>
          <a:p>
            <a:pPr lvl="1"/>
            <a:r>
              <a:rPr lang="en-US" dirty="0"/>
              <a:t>Create a venue for ORD investigators to share and collaborate on modeling projects</a:t>
            </a:r>
          </a:p>
          <a:p>
            <a:pPr lvl="1"/>
            <a:r>
              <a:rPr lang="en-US" dirty="0"/>
              <a:t>Discuss optimal use-case for modeling to improve clinical decisions and care and steps to get models into practice</a:t>
            </a:r>
          </a:p>
          <a:p>
            <a:pPr lvl="1"/>
            <a:r>
              <a:rPr lang="en-US" dirty="0"/>
              <a:t>Help identify topics for prioritized work or funding. </a:t>
            </a:r>
          </a:p>
          <a:p>
            <a:r>
              <a:rPr lang="en-US" b="1" dirty="0"/>
              <a:t>Operational partners: </a:t>
            </a:r>
            <a:r>
              <a:rPr lang="en-US" dirty="0"/>
              <a:t>National Center for Health Promotion and Disease Prevention, VA Emergency Medicine, Office of Innovation Ecosystem, Office of Health Equity, and Office of Healthcare Informatics</a:t>
            </a:r>
          </a:p>
          <a:p>
            <a:r>
              <a:rPr lang="en-US" b="1" dirty="0"/>
              <a:t>Achievements:</a:t>
            </a:r>
          </a:p>
          <a:p>
            <a:pPr lvl="1"/>
            <a:r>
              <a:rPr lang="en-US" dirty="0"/>
              <a:t>Model estimating risk of COVID-related death among 9 million Veterans potentially informing vaccination allocation strategies</a:t>
            </a:r>
          </a:p>
          <a:p>
            <a:pPr lvl="1"/>
            <a:r>
              <a:rPr lang="en-US" dirty="0"/>
              <a:t>AI Model predicting a 30-day mortality among Veteran enrollees tested positive with COVID</a:t>
            </a:r>
          </a:p>
          <a:p>
            <a:pPr lvl="1"/>
            <a:r>
              <a:rPr lang="en-US" dirty="0"/>
              <a:t>Model predicting 30 day mortality of COVID infected patients could be used for prioritizing treatments or triaging follow-up care</a:t>
            </a:r>
          </a:p>
        </p:txBody>
      </p:sp>
    </p:spTree>
    <p:extLst>
      <p:ext uri="{BB962C8B-B14F-4D97-AF65-F5344CB8AC3E}">
        <p14:creationId xmlns:p14="http://schemas.microsoft.com/office/powerpoint/2010/main" val="133263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2FFD-EF5B-4229-BD36-C93D78EB9DDE}"/>
              </a:ext>
            </a:extLst>
          </p:cNvPr>
          <p:cNvSpPr>
            <a:spLocks noGrp="1"/>
          </p:cNvSpPr>
          <p:nvPr>
            <p:ph type="title"/>
          </p:nvPr>
        </p:nvSpPr>
        <p:spPr/>
        <p:txBody>
          <a:bodyPr/>
          <a:lstStyle/>
          <a:p>
            <a:r>
              <a:rPr lang="en-US" dirty="0"/>
              <a:t>VA COVID-19 Shared Data Resource</a:t>
            </a:r>
          </a:p>
        </p:txBody>
      </p:sp>
      <p:sp>
        <p:nvSpPr>
          <p:cNvPr id="3" name="Content Placeholder 2">
            <a:extLst>
              <a:ext uri="{FF2B5EF4-FFF2-40B4-BE49-F238E27FC236}">
                <a16:creationId xmlns:a16="http://schemas.microsoft.com/office/drawing/2014/main" id="{F2BF36D8-2CAE-4516-AA5F-22C7EA23EE6C}"/>
              </a:ext>
            </a:extLst>
          </p:cNvPr>
          <p:cNvSpPr>
            <a:spLocks noGrp="1"/>
          </p:cNvSpPr>
          <p:nvPr>
            <p:ph sz="half" idx="1"/>
          </p:nvPr>
        </p:nvSpPr>
        <p:spPr>
          <a:xfrm>
            <a:off x="415532" y="1690042"/>
            <a:ext cx="4038600" cy="4202841"/>
          </a:xfrm>
        </p:spPr>
        <p:txBody>
          <a:bodyPr>
            <a:normAutofit fontScale="92500" lnSpcReduction="20000"/>
          </a:bodyPr>
          <a:lstStyle/>
          <a:p>
            <a:r>
              <a:rPr lang="en-US" dirty="0"/>
              <a:t>VINCI’s newest data domain available to VA researchers and operational partners</a:t>
            </a:r>
          </a:p>
          <a:p>
            <a:pPr marL="0" indent="0">
              <a:buNone/>
            </a:pPr>
            <a:endParaRPr lang="en-US" dirty="0"/>
          </a:p>
          <a:p>
            <a:r>
              <a:rPr lang="en-US" dirty="0"/>
              <a:t>Contains information on all patients who:</a:t>
            </a:r>
          </a:p>
          <a:p>
            <a:pPr lvl="1"/>
            <a:r>
              <a:rPr lang="en-US" dirty="0"/>
              <a:t>received a COVID-19 laboratory test (positive or negative) within VA </a:t>
            </a:r>
          </a:p>
          <a:p>
            <a:pPr lvl="1"/>
            <a:r>
              <a:rPr lang="en-US" dirty="0"/>
              <a:t>tested positive outside VA and information pertaining to the positive test was recorded in VA clinical notes</a:t>
            </a:r>
          </a:p>
          <a:p>
            <a:pPr lvl="1"/>
            <a:endParaRPr lang="en-US" dirty="0"/>
          </a:p>
          <a:p>
            <a:r>
              <a:rPr lang="en-US" dirty="0"/>
              <a:t>347 data elements/phenotypes as of 12/7/2020 related to:</a:t>
            </a:r>
          </a:p>
          <a:p>
            <a:pPr lvl="1"/>
            <a:r>
              <a:rPr lang="en-US" dirty="0"/>
              <a:t>Pre-existing conditions</a:t>
            </a:r>
          </a:p>
          <a:p>
            <a:pPr lvl="1"/>
            <a:r>
              <a:rPr lang="en-US" dirty="0"/>
              <a:t>Sociodemographic factors</a:t>
            </a:r>
          </a:p>
          <a:p>
            <a:pPr lvl="1"/>
            <a:r>
              <a:rPr lang="en-US" dirty="0"/>
              <a:t>Pharmacological and non-pharmacological interventions</a:t>
            </a:r>
          </a:p>
          <a:p>
            <a:pPr lvl="1"/>
            <a:r>
              <a:rPr lang="en-US" dirty="0"/>
              <a:t>Patient outcomes</a:t>
            </a:r>
          </a:p>
          <a:p>
            <a:pPr lvl="1"/>
            <a:r>
              <a:rPr lang="en-US" dirty="0"/>
              <a:t>Community data</a:t>
            </a:r>
          </a:p>
          <a:p>
            <a:pPr lvl="1"/>
            <a:endParaRPr lang="en-US" dirty="0"/>
          </a:p>
          <a:p>
            <a:pPr lvl="1"/>
            <a:endParaRPr lang="en-US" dirty="0"/>
          </a:p>
        </p:txBody>
      </p:sp>
      <p:sp>
        <p:nvSpPr>
          <p:cNvPr id="4" name="Content Placeholder 3">
            <a:extLst>
              <a:ext uri="{FF2B5EF4-FFF2-40B4-BE49-F238E27FC236}">
                <a16:creationId xmlns:a16="http://schemas.microsoft.com/office/drawing/2014/main" id="{43D365AC-3E84-42E2-BB3F-10F68C7A4AA4}"/>
              </a:ext>
            </a:extLst>
          </p:cNvPr>
          <p:cNvSpPr>
            <a:spLocks noGrp="1"/>
          </p:cNvSpPr>
          <p:nvPr>
            <p:ph sz="half" idx="2"/>
          </p:nvPr>
        </p:nvSpPr>
        <p:spPr/>
        <p:txBody>
          <a:bodyPr>
            <a:normAutofit fontScale="92500" lnSpcReduction="20000"/>
          </a:bodyPr>
          <a:lstStyle/>
          <a:p>
            <a:r>
              <a:rPr lang="en-US" dirty="0"/>
              <a:t>124 ORD research studies with approved access to the Shared Data Resource as of 12/7/2020</a:t>
            </a:r>
          </a:p>
        </p:txBody>
      </p:sp>
      <p:pic>
        <p:nvPicPr>
          <p:cNvPr id="8" name="Picture 7" descr="Logo&#10;&#10;Description automatically generated">
            <a:extLst>
              <a:ext uri="{FF2B5EF4-FFF2-40B4-BE49-F238E27FC236}">
                <a16:creationId xmlns:a16="http://schemas.microsoft.com/office/drawing/2014/main" id="{543AD2D4-4359-49DE-9DC7-5E0101CC4F3B}"/>
              </a:ext>
            </a:extLst>
          </p:cNvPr>
          <p:cNvPicPr>
            <a:picLocks noChangeAspect="1"/>
          </p:cNvPicPr>
          <p:nvPr/>
        </p:nvPicPr>
        <p:blipFill>
          <a:blip r:embed="rId2"/>
          <a:stretch>
            <a:fillRect/>
          </a:stretch>
        </p:blipFill>
        <p:spPr>
          <a:xfrm>
            <a:off x="7869639" y="274638"/>
            <a:ext cx="817161" cy="720778"/>
          </a:xfrm>
          <a:prstGeom prst="rect">
            <a:avLst/>
          </a:prstGeom>
        </p:spPr>
      </p:pic>
      <p:pic>
        <p:nvPicPr>
          <p:cNvPr id="12" name="Picture 11" descr="Chart, histogram&#10;&#10;Description automatically generated">
            <a:extLst>
              <a:ext uri="{FF2B5EF4-FFF2-40B4-BE49-F238E27FC236}">
                <a16:creationId xmlns:a16="http://schemas.microsoft.com/office/drawing/2014/main" id="{A5039521-5D89-4A25-A493-CDC6F0A213A1}"/>
              </a:ext>
            </a:extLst>
          </p:cNvPr>
          <p:cNvPicPr>
            <a:picLocks noChangeAspect="1"/>
          </p:cNvPicPr>
          <p:nvPr/>
        </p:nvPicPr>
        <p:blipFill>
          <a:blip r:embed="rId3"/>
          <a:stretch>
            <a:fillRect/>
          </a:stretch>
        </p:blipFill>
        <p:spPr>
          <a:xfrm>
            <a:off x="4572000" y="2953720"/>
            <a:ext cx="4418316" cy="1983966"/>
          </a:xfrm>
          <a:prstGeom prst="rect">
            <a:avLst/>
          </a:prstGeom>
        </p:spPr>
      </p:pic>
    </p:spTree>
    <p:extLst>
      <p:ext uri="{BB962C8B-B14F-4D97-AF65-F5344CB8AC3E}">
        <p14:creationId xmlns:p14="http://schemas.microsoft.com/office/powerpoint/2010/main" val="107730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0155-211E-43FF-9018-369A0C0F30CC}"/>
              </a:ext>
            </a:extLst>
          </p:cNvPr>
          <p:cNvSpPr>
            <a:spLocks noGrp="1"/>
          </p:cNvSpPr>
          <p:nvPr>
            <p:ph type="title"/>
          </p:nvPr>
        </p:nvSpPr>
        <p:spPr/>
        <p:txBody>
          <a:bodyPr>
            <a:normAutofit/>
          </a:bodyPr>
          <a:lstStyle/>
          <a:p>
            <a:r>
              <a:rPr lang="en-US" dirty="0"/>
              <a:t>Health Services Research on the Impact of COVID</a:t>
            </a:r>
          </a:p>
        </p:txBody>
      </p:sp>
      <p:sp>
        <p:nvSpPr>
          <p:cNvPr id="3" name="Content Placeholder 2">
            <a:extLst>
              <a:ext uri="{FF2B5EF4-FFF2-40B4-BE49-F238E27FC236}">
                <a16:creationId xmlns:a16="http://schemas.microsoft.com/office/drawing/2014/main" id="{BEAC2BF7-9F74-4C6D-9FFB-1E123B789650}"/>
              </a:ext>
            </a:extLst>
          </p:cNvPr>
          <p:cNvSpPr>
            <a:spLocks noGrp="1"/>
          </p:cNvSpPr>
          <p:nvPr>
            <p:ph idx="1"/>
          </p:nvPr>
        </p:nvSpPr>
        <p:spPr>
          <a:xfrm>
            <a:off x="457199" y="1229194"/>
            <a:ext cx="8386997" cy="4637770"/>
          </a:xfrm>
        </p:spPr>
        <p:txBody>
          <a:bodyPr>
            <a:normAutofit fontScale="92500" lnSpcReduction="20000"/>
          </a:bodyPr>
          <a:lstStyle/>
          <a:p>
            <a:pPr marL="0" indent="0">
              <a:buNone/>
            </a:pPr>
            <a:r>
              <a:rPr lang="en-US" dirty="0"/>
              <a:t>(</a:t>
            </a:r>
            <a:r>
              <a:rPr lang="en-US" i="1" dirty="0"/>
              <a:t>Points of Contact follow Research Areas)</a:t>
            </a:r>
            <a:endParaRPr lang="en-US" dirty="0"/>
          </a:p>
          <a:p>
            <a:r>
              <a:rPr lang="en-US" dirty="0"/>
              <a:t>Rapid Synthesis of Emerging Evidence – </a:t>
            </a:r>
            <a:r>
              <a:rPr lang="en-US" i="1" dirty="0"/>
              <a:t>Nicole Floyd</a:t>
            </a:r>
            <a:endParaRPr lang="en-US" dirty="0"/>
          </a:p>
          <a:p>
            <a:r>
              <a:rPr lang="en-US" dirty="0"/>
              <a:t>Observational studies of medication treatments – </a:t>
            </a:r>
            <a:r>
              <a:rPr lang="en-US" i="1" dirty="0"/>
              <a:t>Alexandra Neuhaus-Follini</a:t>
            </a:r>
          </a:p>
          <a:p>
            <a:r>
              <a:rPr lang="en-US" dirty="0"/>
              <a:t>Long-Term COVID Outcomes – </a:t>
            </a:r>
            <a:r>
              <a:rPr lang="en-US" i="1" dirty="0"/>
              <a:t>Alexandra Neuhaus-Follini</a:t>
            </a:r>
            <a:endParaRPr lang="en-US" dirty="0"/>
          </a:p>
          <a:p>
            <a:r>
              <a:rPr lang="en-US" dirty="0"/>
              <a:t>Rapid response projects – </a:t>
            </a:r>
            <a:r>
              <a:rPr lang="en-US" i="1" dirty="0"/>
              <a:t>Emily Evans, Maciej Gonek</a:t>
            </a:r>
          </a:p>
          <a:p>
            <a:r>
              <a:rPr lang="en-US" dirty="0"/>
              <a:t>Disparities in COVID Outcomes –  </a:t>
            </a:r>
            <a:r>
              <a:rPr lang="en-US" i="1" dirty="0"/>
              <a:t>Naomi Tomoyasu, Alexandra N-F</a:t>
            </a:r>
          </a:p>
          <a:p>
            <a:r>
              <a:rPr lang="en-US" dirty="0"/>
              <a:t>Modeling Risk of Infection and Poor Outcomes – </a:t>
            </a:r>
            <a:r>
              <a:rPr lang="en-US" i="1" dirty="0"/>
              <a:t>Miho Tanaka</a:t>
            </a:r>
          </a:p>
          <a:p>
            <a:r>
              <a:rPr lang="en-US" dirty="0"/>
              <a:t>COVID impacts on Veterans in Long Term Care – </a:t>
            </a:r>
            <a:r>
              <a:rPr lang="en-US" i="1" dirty="0" err="1"/>
              <a:t>Nsini</a:t>
            </a:r>
            <a:r>
              <a:rPr lang="en-US" i="1" dirty="0"/>
              <a:t> </a:t>
            </a:r>
            <a:r>
              <a:rPr lang="en-US" i="1" dirty="0" err="1"/>
              <a:t>Umoh</a:t>
            </a:r>
            <a:r>
              <a:rPr lang="en-US" i="1"/>
              <a:t> </a:t>
            </a:r>
            <a:r>
              <a:rPr lang="en-US"/>
              <a:t>Improving </a:t>
            </a:r>
            <a:r>
              <a:rPr lang="en-US" dirty="0"/>
              <a:t>Data Sources for COVID Research – </a:t>
            </a:r>
            <a:r>
              <a:rPr lang="en-US" i="1" dirty="0"/>
              <a:t>Scott Duvall</a:t>
            </a:r>
          </a:p>
          <a:p>
            <a:pPr marL="0" indent="0">
              <a:buNone/>
            </a:pPr>
            <a:endParaRPr lang="en-US" dirty="0">
              <a:highlight>
                <a:srgbClr val="FFFF00"/>
              </a:highlight>
            </a:endParaRPr>
          </a:p>
          <a:p>
            <a:r>
              <a:rPr lang="en-US" b="1" dirty="0"/>
              <a:t>IN DEVELOPMENT </a:t>
            </a:r>
            <a:r>
              <a:rPr lang="en-US" dirty="0"/>
              <a:t>– Impacts of the Pandemic on Care and Outcomes for Non-COVID Conditions </a:t>
            </a:r>
            <a:r>
              <a:rPr lang="en-US" b="1" dirty="0"/>
              <a:t>– </a:t>
            </a:r>
            <a:r>
              <a:rPr lang="en-US" i="1" dirty="0"/>
              <a:t>Stephanie Guerra</a:t>
            </a:r>
            <a:r>
              <a:rPr lang="en-US" dirty="0"/>
              <a:t> </a:t>
            </a:r>
          </a:p>
          <a:p>
            <a:r>
              <a:rPr lang="en-US" dirty="0"/>
              <a:t>Vaccine Attitudes and Implementation – </a:t>
            </a:r>
            <a:r>
              <a:rPr lang="en-US" i="1" dirty="0"/>
              <a:t>Miho Tanaka, Maciej Gonek</a:t>
            </a:r>
          </a:p>
          <a:p>
            <a:pPr lvl="1"/>
            <a:endParaRPr lang="en-US" dirty="0"/>
          </a:p>
          <a:p>
            <a:endParaRPr lang="en-US" dirty="0"/>
          </a:p>
        </p:txBody>
      </p:sp>
    </p:spTree>
    <p:extLst>
      <p:ext uri="{BB962C8B-B14F-4D97-AF65-F5344CB8AC3E}">
        <p14:creationId xmlns:p14="http://schemas.microsoft.com/office/powerpoint/2010/main" val="178281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52"/>
            <a:ext cx="8229600" cy="773941"/>
          </a:xfrm>
        </p:spPr>
        <p:txBody>
          <a:bodyPr>
            <a:normAutofit/>
          </a:bodyPr>
          <a:lstStyle/>
          <a:p>
            <a:pPr algn="ctr"/>
            <a:r>
              <a:rPr lang="en-US" sz="3000" dirty="0"/>
              <a:t>QUERI Contributes to VA’s Fight Against COVID-19</a:t>
            </a:r>
            <a:endParaRPr lang="en-US" sz="2325" dirty="0"/>
          </a:p>
        </p:txBody>
      </p:sp>
      <p:sp>
        <p:nvSpPr>
          <p:cNvPr id="3" name="Content Placeholder 2"/>
          <p:cNvSpPr>
            <a:spLocks noGrp="1"/>
          </p:cNvSpPr>
          <p:nvPr>
            <p:ph idx="1"/>
          </p:nvPr>
        </p:nvSpPr>
        <p:spPr>
          <a:xfrm>
            <a:off x="260130" y="1237765"/>
            <a:ext cx="8623739" cy="4190513"/>
          </a:xfrm>
        </p:spPr>
        <p:txBody>
          <a:bodyPr>
            <a:normAutofit fontScale="85000" lnSpcReduction="10000"/>
          </a:bodyPr>
          <a:lstStyle/>
          <a:p>
            <a:r>
              <a:rPr lang="en-US" dirty="0"/>
              <a:t>Built on </a:t>
            </a:r>
            <a:r>
              <a:rPr lang="en-US" b="1" dirty="0"/>
              <a:t>20+ years </a:t>
            </a:r>
            <a:r>
              <a:rPr lang="en-US" dirty="0"/>
              <a:t>of experience in rapid deployment of effective practices (e.g., rapid HIV testing toolkit, tele-mental health collaborative care)</a:t>
            </a:r>
          </a:p>
          <a:p>
            <a:r>
              <a:rPr lang="en-US" dirty="0"/>
              <a:t>National COVID-19 survey led by </a:t>
            </a:r>
            <a:r>
              <a:rPr lang="en-US" b="1" dirty="0"/>
              <a:t>QUERI PM Melissa Braganza </a:t>
            </a:r>
            <a:r>
              <a:rPr lang="en-US" dirty="0"/>
              <a:t>identified best practices to rapidly pivot QI projects to virtual care, data collection</a:t>
            </a:r>
          </a:p>
          <a:p>
            <a:r>
              <a:rPr lang="en-US" dirty="0"/>
              <a:t>First VA </a:t>
            </a:r>
            <a:r>
              <a:rPr lang="en-US" dirty="0" err="1"/>
              <a:t>COVID</a:t>
            </a:r>
            <a:r>
              <a:rPr lang="en-US" dirty="0"/>
              <a:t>-19 Drive-Thru testing site: “</a:t>
            </a:r>
            <a:r>
              <a:rPr lang="en-US" b="1" dirty="0"/>
              <a:t>Swab Squad</a:t>
            </a:r>
            <a:r>
              <a:rPr lang="en-US" dirty="0"/>
              <a:t>” (Denver </a:t>
            </a:r>
            <a:r>
              <a:rPr lang="en-US" dirty="0" err="1"/>
              <a:t>QUERI</a:t>
            </a:r>
            <a:r>
              <a:rPr lang="en-US" dirty="0"/>
              <a:t>)</a:t>
            </a:r>
          </a:p>
          <a:p>
            <a:r>
              <a:rPr lang="en-US" b="1" dirty="0"/>
              <a:t>Tele-critical care </a:t>
            </a:r>
            <a:r>
              <a:rPr lang="en-US" dirty="0"/>
              <a:t>learning communities in partnership with Offices of Rural Health, Connected Care (Virtual Specialty Care </a:t>
            </a:r>
            <a:r>
              <a:rPr lang="en-US" dirty="0" err="1"/>
              <a:t>QUERI</a:t>
            </a:r>
            <a:r>
              <a:rPr lang="en-US" dirty="0"/>
              <a:t>, Seattle, Iowa)</a:t>
            </a:r>
          </a:p>
          <a:p>
            <a:r>
              <a:rPr lang="en-US" b="1" dirty="0"/>
              <a:t>Virtual implementation strategy </a:t>
            </a:r>
            <a:r>
              <a:rPr lang="en-US" dirty="0"/>
              <a:t>and leadership training support for providers pivoting to virtual care (Behavioral Health QUERI)</a:t>
            </a:r>
          </a:p>
          <a:p>
            <a:r>
              <a:rPr lang="en-US" dirty="0"/>
              <a:t>Scale up and spread Veteran </a:t>
            </a:r>
            <a:r>
              <a:rPr lang="en-US" b="1" dirty="0"/>
              <a:t>Advanced Care Planning </a:t>
            </a:r>
            <a:r>
              <a:rPr lang="en-US" dirty="0"/>
              <a:t>Gold Status Practice Shark Tank, in partnership with Diffusion of Excellence</a:t>
            </a:r>
          </a:p>
        </p:txBody>
      </p:sp>
      <p:pic>
        <p:nvPicPr>
          <p:cNvPr id="4" name="Picture 3">
            <a:extLst>
              <a:ext uri="{FF2B5EF4-FFF2-40B4-BE49-F238E27FC236}">
                <a16:creationId xmlns:a16="http://schemas.microsoft.com/office/drawing/2014/main" id="{CC29CD41-5F1F-4963-8049-5F828C4441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27953" y="4771138"/>
            <a:ext cx="2658847" cy="1314280"/>
          </a:xfrm>
          <a:prstGeom prst="rect">
            <a:avLst/>
          </a:prstGeom>
          <a:noFill/>
          <a:ln>
            <a:noFill/>
          </a:ln>
        </p:spPr>
      </p:pic>
      <p:sp>
        <p:nvSpPr>
          <p:cNvPr id="5" name="TextBox 4">
            <a:extLst>
              <a:ext uri="{FF2B5EF4-FFF2-40B4-BE49-F238E27FC236}">
                <a16:creationId xmlns:a16="http://schemas.microsoft.com/office/drawing/2014/main" id="{8C377FAE-E326-48B0-A6A9-656A2B0E9130}"/>
              </a:ext>
            </a:extLst>
          </p:cNvPr>
          <p:cNvSpPr txBox="1"/>
          <p:nvPr/>
        </p:nvSpPr>
        <p:spPr>
          <a:xfrm>
            <a:off x="136768" y="4937313"/>
            <a:ext cx="6014547" cy="677108"/>
          </a:xfrm>
          <a:prstGeom prst="rect">
            <a:avLst/>
          </a:prstGeom>
          <a:noFill/>
        </p:spPr>
        <p:txBody>
          <a:bodyPr wrap="square" rtlCol="0">
            <a:spAutoFit/>
          </a:bodyPr>
          <a:lstStyle/>
          <a:p>
            <a:r>
              <a:rPr lang="en-US" sz="2000" b="1" dirty="0"/>
              <a:t>For more information, visit: </a:t>
            </a:r>
            <a:r>
              <a:rPr lang="en-US" dirty="0"/>
              <a:t>https://www.queri.research.va.gov/qnews/may20/default.cfm</a:t>
            </a:r>
            <a:endParaRPr lang="en-US" sz="2000" dirty="0"/>
          </a:p>
        </p:txBody>
      </p:sp>
    </p:spTree>
    <p:extLst>
      <p:ext uri="{BB962C8B-B14F-4D97-AF65-F5344CB8AC3E}">
        <p14:creationId xmlns:p14="http://schemas.microsoft.com/office/powerpoint/2010/main" val="229469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4F3E-1A78-4E3F-8C78-BF404C02CC46}"/>
              </a:ext>
            </a:extLst>
          </p:cNvPr>
          <p:cNvSpPr>
            <a:spLocks noGrp="1"/>
          </p:cNvSpPr>
          <p:nvPr>
            <p:ph type="title"/>
          </p:nvPr>
        </p:nvSpPr>
        <p:spPr>
          <a:xfrm>
            <a:off x="234461" y="234462"/>
            <a:ext cx="8663353" cy="738553"/>
          </a:xfrm>
        </p:spPr>
        <p:txBody>
          <a:bodyPr>
            <a:normAutofit/>
          </a:bodyPr>
          <a:lstStyle/>
          <a:p>
            <a:r>
              <a:rPr lang="en-US" sz="2400" dirty="0">
                <a:latin typeface="Arial" panose="020B0604020202020204" pitchFamily="34" charset="0"/>
                <a:cs typeface="Arial" panose="020B0604020202020204" pitchFamily="34" charset="0"/>
              </a:rPr>
              <a:t>Evidence Synthesis Program (ESP)</a:t>
            </a:r>
          </a:p>
        </p:txBody>
      </p:sp>
      <p:sp>
        <p:nvSpPr>
          <p:cNvPr id="9" name="TextBox 8">
            <a:extLst>
              <a:ext uri="{FF2B5EF4-FFF2-40B4-BE49-F238E27FC236}">
                <a16:creationId xmlns:a16="http://schemas.microsoft.com/office/drawing/2014/main" id="{E9F32B62-891E-4983-AEE9-B7FD8586ACE9}"/>
              </a:ext>
            </a:extLst>
          </p:cNvPr>
          <p:cNvSpPr txBox="1"/>
          <p:nvPr/>
        </p:nvSpPr>
        <p:spPr>
          <a:xfrm>
            <a:off x="234461" y="1055077"/>
            <a:ext cx="8663353" cy="327077"/>
          </a:xfrm>
          <a:prstGeom prst="rect">
            <a:avLst/>
          </a:prstGeom>
          <a:noFill/>
        </p:spPr>
        <p:txBody>
          <a:bodyPr wrap="square" rtlCol="0">
            <a:spAutoFit/>
          </a:bodyPr>
          <a:lstStyle/>
          <a:p>
            <a:pPr lvl="0">
              <a:lnSpc>
                <a:spcPct val="120000"/>
              </a:lnSpc>
            </a:pPr>
            <a:r>
              <a:rPr lang="en-US" sz="1400" b="1" dirty="0">
                <a:solidFill>
                  <a:srgbClr val="002C54"/>
                </a:solidFill>
                <a:latin typeface="Arial" panose="020B0604020202020204" pitchFamily="34" charset="0"/>
                <a:cs typeface="Arial" panose="020B0604020202020204" pitchFamily="34" charset="0"/>
              </a:rPr>
              <a:t>Resource for Clinical and Operational Leadership to Support Decision-making for COVID-19 </a:t>
            </a:r>
          </a:p>
        </p:txBody>
      </p:sp>
      <p:sp>
        <p:nvSpPr>
          <p:cNvPr id="19" name="TextBox 18">
            <a:extLst>
              <a:ext uri="{FF2B5EF4-FFF2-40B4-BE49-F238E27FC236}">
                <a16:creationId xmlns:a16="http://schemas.microsoft.com/office/drawing/2014/main" id="{23A3A0D3-C690-46DA-AB0C-0519E2522B03}"/>
              </a:ext>
            </a:extLst>
          </p:cNvPr>
          <p:cNvSpPr txBox="1"/>
          <p:nvPr/>
        </p:nvSpPr>
        <p:spPr>
          <a:xfrm>
            <a:off x="4347148" y="1465006"/>
            <a:ext cx="4568252" cy="4111895"/>
          </a:xfrm>
          <a:prstGeom prst="rect">
            <a:avLst/>
          </a:prstGeom>
          <a:noFill/>
        </p:spPr>
        <p:txBody>
          <a:bodyPr wrap="square" rtlCol="0">
            <a:spAutoFit/>
          </a:bodyPr>
          <a:lstStyle/>
          <a:p>
            <a:pPr lvl="0">
              <a:spcAft>
                <a:spcPts val="400"/>
              </a:spcAft>
            </a:pPr>
            <a:r>
              <a:rPr lang="en-US" sz="2000" b="1" dirty="0">
                <a:solidFill>
                  <a:prstClr val="black"/>
                </a:solidFill>
                <a:latin typeface="Arial" panose="020B0604020202020204" pitchFamily="34" charset="0"/>
                <a:cs typeface="Arial" panose="020B0604020202020204" pitchFamily="34" charset="0"/>
              </a:rPr>
              <a:t>Ultra-Rapid Reviews &amp; Living Reviews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Within 7-10 days of request of VA partners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8 completed (2 living reviews)</a:t>
            </a:r>
          </a:p>
          <a:p>
            <a:pPr marL="339725" lvl="2" indent="-120650">
              <a:spcBef>
                <a:spcPct val="20000"/>
              </a:spcBef>
              <a:buFont typeface="Arial"/>
              <a:buChar char="•"/>
            </a:pPr>
            <a:r>
              <a:rPr lang="en-US" sz="1600" dirty="0">
                <a:solidFill>
                  <a:srgbClr val="0000FF"/>
                </a:solidFill>
                <a:latin typeface="Arial" panose="020B0604020202020204" pitchFamily="34" charset="0"/>
                <a:cs typeface="Arial" panose="020B0604020202020204" pitchFamily="34" charset="0"/>
                <a:hlinkClick r:id="rId3"/>
              </a:rPr>
              <a:t>COVID-19: Intensive care unit length of stay and ventilation days</a:t>
            </a:r>
            <a:r>
              <a:rPr lang="en-US" sz="1600" dirty="0">
                <a:solidFill>
                  <a:prstClr val="black"/>
                </a:solidFill>
                <a:latin typeface="Arial" panose="020B0604020202020204" pitchFamily="34" charset="0"/>
                <a:cs typeface="Arial" panose="020B0604020202020204" pitchFamily="34" charset="0"/>
              </a:rPr>
              <a:t>  </a:t>
            </a:r>
          </a:p>
          <a:p>
            <a:pPr marL="9525" lvl="0">
              <a:spcAft>
                <a:spcPts val="400"/>
              </a:spcAft>
            </a:pPr>
            <a:endParaRPr lang="en-US" sz="2000" b="1" dirty="0">
              <a:solidFill>
                <a:prstClr val="black"/>
              </a:solidFill>
              <a:latin typeface="Arial" panose="020B0604020202020204" pitchFamily="34" charset="0"/>
              <a:cs typeface="Arial" panose="020B0604020202020204" pitchFamily="34" charset="0"/>
            </a:endParaRPr>
          </a:p>
          <a:p>
            <a:pPr marL="9525" lvl="0">
              <a:spcAft>
                <a:spcPts val="400"/>
              </a:spcAft>
            </a:pPr>
            <a:r>
              <a:rPr lang="en-US" sz="2000" b="1" dirty="0">
                <a:solidFill>
                  <a:prstClr val="black"/>
                </a:solidFill>
                <a:latin typeface="Arial" panose="020B0604020202020204" pitchFamily="34" charset="0"/>
                <a:cs typeface="Arial" panose="020B0604020202020204" pitchFamily="34" charset="0"/>
              </a:rPr>
              <a:t>Critical Appraisal of New Research</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Critical appraisal of individual high-priority studies, including pre-prints</a:t>
            </a:r>
          </a:p>
          <a:p>
            <a:pPr marL="176213" lvl="1" indent="-104775">
              <a:buFont typeface="Arial"/>
              <a:buChar char="–"/>
            </a:pPr>
            <a:r>
              <a:rPr lang="en-US" dirty="0">
                <a:solidFill>
                  <a:prstClr val="black"/>
                </a:solidFill>
                <a:latin typeface="Arial" panose="020B0604020202020204" pitchFamily="34" charset="0"/>
                <a:cs typeface="Arial" panose="020B0604020202020204" pitchFamily="34" charset="0"/>
              </a:rPr>
              <a:t> 6 completed:</a:t>
            </a:r>
          </a:p>
          <a:p>
            <a:pPr marL="339725" lvl="2" indent="-120650">
              <a:buFont typeface="Arial"/>
              <a:buChar char="•"/>
            </a:pPr>
            <a:r>
              <a:rPr lang="en-US" sz="14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PREPRINT REVIEW: Outcomes of hydroxychloroquine usage in COVID</a:t>
            </a:r>
            <a:endParaRPr lang="en-US" sz="1400" dirty="0">
              <a:solidFill>
                <a:prstClr val="black"/>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2AE7B7E-C93F-40FA-B54D-BD10979DD3EB}"/>
              </a:ext>
            </a:extLst>
          </p:cNvPr>
          <p:cNvSpPr txBox="1"/>
          <p:nvPr/>
        </p:nvSpPr>
        <p:spPr>
          <a:xfrm>
            <a:off x="228600" y="3828122"/>
            <a:ext cx="3983636" cy="1846659"/>
          </a:xfrm>
          <a:prstGeom prst="rect">
            <a:avLst/>
          </a:prstGeom>
          <a:noFill/>
        </p:spPr>
        <p:txBody>
          <a:bodyPr wrap="square" rtlCol="0">
            <a:spAutoFit/>
          </a:bodyPr>
          <a:lstStyle/>
          <a:p>
            <a:pPr marL="9525" lvl="0">
              <a:spcAft>
                <a:spcPts val="400"/>
              </a:spcAft>
            </a:pPr>
            <a:r>
              <a:rPr lang="en-US" sz="2000" b="1" dirty="0">
                <a:solidFill>
                  <a:prstClr val="black"/>
                </a:solidFill>
                <a:latin typeface="Arial" panose="020B0604020202020204" pitchFamily="34" charset="0"/>
                <a:cs typeface="Arial" panose="020B0604020202020204" pitchFamily="34" charset="0"/>
              </a:rPr>
              <a:t>COVID-19 Evidence Review Website</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Developed in cooperation with WHO</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Pulls from 15 international sources</a:t>
            </a:r>
          </a:p>
          <a:p>
            <a:pPr marL="176213" lvl="1" indent="-104775">
              <a:spcAft>
                <a:spcPts val="400"/>
              </a:spcAft>
              <a:buFont typeface="Arial"/>
              <a:buChar char="–"/>
            </a:pPr>
            <a:r>
              <a:rPr lang="en-US" sz="1600" dirty="0">
                <a:solidFill>
                  <a:prstClr val="black"/>
                </a:solidFill>
                <a:latin typeface="Arial" panose="020B0604020202020204" pitchFamily="34" charset="0"/>
                <a:cs typeface="Arial" panose="020B0604020202020204" pitchFamily="34" charset="0"/>
              </a:rPr>
              <a:t>Over 500 new reviews/protocols per month</a:t>
            </a:r>
          </a:p>
        </p:txBody>
      </p:sp>
      <p:sp>
        <p:nvSpPr>
          <p:cNvPr id="8" name="TextBox 7">
            <a:extLst>
              <a:ext uri="{FF2B5EF4-FFF2-40B4-BE49-F238E27FC236}">
                <a16:creationId xmlns:a16="http://schemas.microsoft.com/office/drawing/2014/main" id="{DDCD514A-0352-4053-A91D-86AB9C57BA1C}"/>
              </a:ext>
            </a:extLst>
          </p:cNvPr>
          <p:cNvSpPr txBox="1"/>
          <p:nvPr/>
        </p:nvSpPr>
        <p:spPr>
          <a:xfrm>
            <a:off x="228601" y="5802668"/>
            <a:ext cx="8669214" cy="307777"/>
          </a:xfrm>
          <a:prstGeom prst="rect">
            <a:avLst/>
          </a:prstGeom>
          <a:noFill/>
        </p:spPr>
        <p:txBody>
          <a:bodyPr wrap="square" rtlCol="0">
            <a:spAutoFit/>
          </a:bodyPr>
          <a:lstStyle/>
          <a:p>
            <a:pPr lvl="0" algn="ctr"/>
            <a:r>
              <a:rPr lang="en-US" sz="1200" b="1" dirty="0">
                <a:latin typeface="Arial" panose="020B0604020202020204" pitchFamily="34" charset="0"/>
                <a:cs typeface="Arial" panose="020B0604020202020204" pitchFamily="34" charset="0"/>
              </a:rPr>
              <a:t>Please let us know if you’d like to receive email notifications for reports in progress: </a:t>
            </a:r>
            <a:r>
              <a:rPr lang="en-US" sz="1200" b="1" dirty="0">
                <a:solidFill>
                  <a:prstClr val="black"/>
                </a:solidFill>
                <a:latin typeface="Arial" panose="020B0604020202020204" pitchFamily="34" charset="0"/>
                <a:cs typeface="Arial" panose="020B0604020202020204" pitchFamily="34" charset="0"/>
                <a:hlinkClick r:id="rId5"/>
              </a:rPr>
              <a:t>covid19reviews@gmail.com</a:t>
            </a:r>
            <a:r>
              <a:rPr lang="en-US" sz="1400" b="1" dirty="0">
                <a:solidFill>
                  <a:prstClr val="black"/>
                </a:solidFill>
                <a:latin typeface="Arial" panose="020B0604020202020204" pitchFamily="34" charset="0"/>
                <a:cs typeface="Arial" panose="020B0604020202020204" pitchFamily="34" charset="0"/>
              </a:rPr>
              <a:t>	 </a:t>
            </a:r>
          </a:p>
        </p:txBody>
      </p:sp>
      <p:pic>
        <p:nvPicPr>
          <p:cNvPr id="10" name="Content Placeholder 3">
            <a:extLst>
              <a:ext uri="{FF2B5EF4-FFF2-40B4-BE49-F238E27FC236}">
                <a16:creationId xmlns:a16="http://schemas.microsoft.com/office/drawing/2014/main" id="{D2A58D3C-E89F-4D5F-B191-A1473F92AD2D}"/>
              </a:ext>
            </a:extLst>
          </p:cNvPr>
          <p:cNvPicPr>
            <a:picLocks noGrp="1" noChangeAspect="1"/>
          </p:cNvPicPr>
          <p:nvPr>
            <p:ph idx="1"/>
          </p:nvPr>
        </p:nvPicPr>
        <p:blipFill>
          <a:blip r:embed="rId6"/>
          <a:stretch>
            <a:fillRect/>
          </a:stretch>
        </p:blipFill>
        <p:spPr>
          <a:xfrm>
            <a:off x="359764" y="1532440"/>
            <a:ext cx="3612629" cy="2031112"/>
          </a:xfrm>
          <a:prstGeom prst="rect">
            <a:avLst/>
          </a:prstGeom>
        </p:spPr>
      </p:pic>
    </p:spTree>
    <p:extLst>
      <p:ext uri="{BB962C8B-B14F-4D97-AF65-F5344CB8AC3E}">
        <p14:creationId xmlns:p14="http://schemas.microsoft.com/office/powerpoint/2010/main" val="6784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8748-6903-4BDB-B9E1-D23B95F9E32A}"/>
              </a:ext>
            </a:extLst>
          </p:cNvPr>
          <p:cNvSpPr>
            <a:spLocks noGrp="1"/>
          </p:cNvSpPr>
          <p:nvPr>
            <p:ph type="title"/>
          </p:nvPr>
        </p:nvSpPr>
        <p:spPr/>
        <p:txBody>
          <a:bodyPr>
            <a:normAutofit fontScale="90000"/>
          </a:bodyPr>
          <a:lstStyle/>
          <a:p>
            <a:r>
              <a:rPr lang="en-US" dirty="0"/>
              <a:t>COVID HSR&amp;D Research Rapid Response Initiative</a:t>
            </a:r>
            <a:br>
              <a:rPr lang="en-US" dirty="0"/>
            </a:br>
            <a:r>
              <a:rPr lang="en-US" i="1" dirty="0"/>
              <a:t>Can we work quickly to generate insights on a new problem?</a:t>
            </a:r>
            <a:endParaRPr lang="en-US" dirty="0"/>
          </a:p>
        </p:txBody>
      </p:sp>
      <p:sp>
        <p:nvSpPr>
          <p:cNvPr id="3" name="Content Placeholder 2">
            <a:extLst>
              <a:ext uri="{FF2B5EF4-FFF2-40B4-BE49-F238E27FC236}">
                <a16:creationId xmlns:a16="http://schemas.microsoft.com/office/drawing/2014/main" id="{E22824F1-55B3-4103-AA12-7286F82A9D0D}"/>
              </a:ext>
            </a:extLst>
          </p:cNvPr>
          <p:cNvSpPr>
            <a:spLocks noGrp="1"/>
          </p:cNvSpPr>
          <p:nvPr>
            <p:ph idx="1"/>
          </p:nvPr>
        </p:nvSpPr>
        <p:spPr>
          <a:xfrm>
            <a:off x="457200" y="1184226"/>
            <a:ext cx="8229600" cy="4953684"/>
          </a:xfrm>
        </p:spPr>
        <p:txBody>
          <a:bodyPr>
            <a:noAutofit/>
          </a:bodyPr>
          <a:lstStyle/>
          <a:p>
            <a:r>
              <a:rPr lang="en-US" sz="2000" dirty="0"/>
              <a:t>9-month funding for new projects or supplements (concluding February – April 2021)</a:t>
            </a:r>
          </a:p>
          <a:p>
            <a:r>
              <a:rPr lang="en-US" sz="2000" dirty="0"/>
              <a:t>Reviewed 200 proposals over 2 rounds, funded 21 new projects &amp; 5 project mods</a:t>
            </a:r>
          </a:p>
          <a:p>
            <a:r>
              <a:rPr lang="en-US" sz="2000" dirty="0"/>
              <a:t>Examine wide range of outcomes related to COVID,  pandemic response</a:t>
            </a:r>
          </a:p>
          <a:p>
            <a:pPr lvl="1"/>
            <a:r>
              <a:rPr lang="en-US" sz="2000" dirty="0"/>
              <a:t>Mental health impacts</a:t>
            </a:r>
          </a:p>
          <a:p>
            <a:pPr lvl="1"/>
            <a:r>
              <a:rPr lang="en-US" sz="2000" dirty="0"/>
              <a:t>Direct clinical impacts (CKD, long-term effects, CLCs)</a:t>
            </a:r>
          </a:p>
          <a:p>
            <a:pPr lvl="1"/>
            <a:r>
              <a:rPr lang="en-US" sz="2000" dirty="0"/>
              <a:t>Disruptions in care (Chronic disease, CVD) </a:t>
            </a:r>
          </a:p>
          <a:p>
            <a:pPr lvl="1"/>
            <a:r>
              <a:rPr lang="en-US" sz="2000" dirty="0"/>
              <a:t>Health system (Nurse staffing, Occ Health planning, Restarting care)</a:t>
            </a:r>
          </a:p>
          <a:p>
            <a:r>
              <a:rPr lang="en-US" sz="2000" dirty="0"/>
              <a:t>Reviewing  mid-project progress (partnerships, early insights)</a:t>
            </a:r>
          </a:p>
          <a:p>
            <a:r>
              <a:rPr lang="en-US" sz="2000" dirty="0"/>
              <a:t>Lay groundwork for longer-term studies (SMRB or new initiatives)</a:t>
            </a:r>
          </a:p>
        </p:txBody>
      </p:sp>
    </p:spTree>
    <p:extLst>
      <p:ext uri="{BB962C8B-B14F-4D97-AF65-F5344CB8AC3E}">
        <p14:creationId xmlns:p14="http://schemas.microsoft.com/office/powerpoint/2010/main" val="152643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4789-76E0-47B6-AC25-759B1D54C16C}"/>
              </a:ext>
            </a:extLst>
          </p:cNvPr>
          <p:cNvSpPr>
            <a:spLocks noGrp="1"/>
          </p:cNvSpPr>
          <p:nvPr>
            <p:ph type="title"/>
          </p:nvPr>
        </p:nvSpPr>
        <p:spPr/>
        <p:txBody>
          <a:bodyPr>
            <a:normAutofit fontScale="90000"/>
          </a:bodyPr>
          <a:lstStyle/>
          <a:p>
            <a:r>
              <a:rPr lang="en-US" dirty="0"/>
              <a:t>Studying COVID-19 Impacts on Mental Health</a:t>
            </a:r>
            <a:br>
              <a:rPr lang="en-US" dirty="0"/>
            </a:br>
            <a:r>
              <a:rPr lang="en-US" sz="2200" dirty="0"/>
              <a:t>(20 projects &amp; project mods funded by HSRD, RRD and CSRD) </a:t>
            </a:r>
          </a:p>
        </p:txBody>
      </p:sp>
      <p:sp>
        <p:nvSpPr>
          <p:cNvPr id="3" name="Content Placeholder 2">
            <a:extLst>
              <a:ext uri="{FF2B5EF4-FFF2-40B4-BE49-F238E27FC236}">
                <a16:creationId xmlns:a16="http://schemas.microsoft.com/office/drawing/2014/main" id="{CBBCB5A0-AD95-459B-8884-A25B7EF163AB}"/>
              </a:ext>
            </a:extLst>
          </p:cNvPr>
          <p:cNvSpPr>
            <a:spLocks noGrp="1"/>
          </p:cNvSpPr>
          <p:nvPr>
            <p:ph idx="1"/>
          </p:nvPr>
        </p:nvSpPr>
        <p:spPr/>
        <p:txBody>
          <a:bodyPr/>
          <a:lstStyle/>
          <a:p>
            <a:r>
              <a:rPr lang="en-US" dirty="0"/>
              <a:t>C</a:t>
            </a:r>
          </a:p>
        </p:txBody>
      </p:sp>
      <p:sp>
        <p:nvSpPr>
          <p:cNvPr id="5" name="Text Box 16">
            <a:extLst>
              <a:ext uri="{FF2B5EF4-FFF2-40B4-BE49-F238E27FC236}">
                <a16:creationId xmlns:a16="http://schemas.microsoft.com/office/drawing/2014/main" id="{FA34111B-A2B1-4C72-A53E-E8F65BACA25D}"/>
              </a:ext>
            </a:extLst>
          </p:cNvPr>
          <p:cNvSpPr txBox="1">
            <a:spLocks noChangeArrowheads="1"/>
          </p:cNvSpPr>
          <p:nvPr/>
        </p:nvSpPr>
        <p:spPr bwMode="auto">
          <a:xfrm>
            <a:off x="6125783" y="1368253"/>
            <a:ext cx="2618444" cy="216397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Clinical &amp; Behavioral Outcomes*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Activities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Functioning</a:t>
            </a:r>
          </a:p>
          <a:p>
            <a:pPr defTabSz="685800" eaLnBrk="0" fontAlgn="base" hangingPunct="0">
              <a:spcBef>
                <a:spcPct val="0"/>
              </a:spcBef>
              <a:spcAft>
                <a:spcPct val="0"/>
              </a:spcAft>
              <a:buFontTx/>
              <a:buChar char="•"/>
            </a:pPr>
            <a:r>
              <a:rPr lang="en-US" altLang="en-US" sz="1400" dirty="0">
                <a:latin typeface="Calibri" panose="020F0502020204030204" pitchFamily="34" charset="0"/>
                <a:cs typeface="Times New Roman" panose="02020603050405020304" pitchFamily="18" charset="0"/>
              </a:rPr>
              <a:t>Family relationships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Mental Health Symptoms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Physical Health</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Substance Use</a:t>
            </a:r>
          </a:p>
          <a:p>
            <a:pPr defTabSz="685800" eaLnBrk="0" fontAlgn="base" hangingPunct="0">
              <a:spcBef>
                <a:spcPct val="0"/>
              </a:spcBef>
              <a:spcAft>
                <a:spcPct val="0"/>
              </a:spcAft>
            </a:pPr>
            <a:r>
              <a:rPr lang="en-US" altLang="en-US" sz="1400" i="1" dirty="0">
                <a:latin typeface="Calibri" panose="020F0502020204030204" pitchFamily="34" charset="0"/>
                <a:ea typeface="Calibri" panose="020F0502020204030204" pitchFamily="34" charset="0"/>
                <a:cs typeface="Times New Roman" panose="02020603050405020304" pitchFamily="18" charset="0"/>
              </a:rPr>
              <a:t>*Potential relationships (and effects) among variables within this set.</a:t>
            </a:r>
            <a:endParaRPr lang="en-US" altLang="en-US" sz="2800" dirty="0">
              <a:latin typeface="Arial" panose="020B0604020202020204" pitchFamily="34" charset="0"/>
            </a:endParaRPr>
          </a:p>
        </p:txBody>
      </p:sp>
      <p:sp>
        <p:nvSpPr>
          <p:cNvPr id="6" name="Text Box 10">
            <a:extLst>
              <a:ext uri="{FF2B5EF4-FFF2-40B4-BE49-F238E27FC236}">
                <a16:creationId xmlns:a16="http://schemas.microsoft.com/office/drawing/2014/main" id="{A75ECF78-287E-496E-93B3-2A86FEC20079}"/>
              </a:ext>
            </a:extLst>
          </p:cNvPr>
          <p:cNvSpPr txBox="1">
            <a:spLocks noChangeArrowheads="1"/>
          </p:cNvSpPr>
          <p:nvPr/>
        </p:nvSpPr>
        <p:spPr bwMode="auto">
          <a:xfrm>
            <a:off x="2893102" y="3238197"/>
            <a:ext cx="2480761" cy="288546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Intermediate Outcomes*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Basic Needs (e.g., food, housing, income)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Medical Care (access, utilization, adherence)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Social Support (access to social services, community support &amp; integration, social connectedness)</a:t>
            </a:r>
          </a:p>
          <a:p>
            <a:pPr defTabSz="685800" eaLnBrk="0" fontAlgn="base" hangingPunct="0">
              <a:spcBef>
                <a:spcPct val="0"/>
              </a:spcBef>
              <a:spcAft>
                <a:spcPct val="0"/>
              </a:spcAft>
              <a:buFontTx/>
              <a:buChar char="•"/>
            </a:pPr>
            <a:endParaRPr lang="en-US" altLang="en-US" sz="1400" dirty="0"/>
          </a:p>
          <a:p>
            <a:pPr defTabSz="685800" eaLnBrk="0" fontAlgn="base" hangingPunct="0">
              <a:spcBef>
                <a:spcPct val="0"/>
              </a:spcBef>
              <a:spcAft>
                <a:spcPct val="0"/>
              </a:spcAft>
            </a:pPr>
            <a:r>
              <a:rPr lang="en-US" altLang="en-US" sz="1400" i="1" dirty="0">
                <a:latin typeface="Calibri" panose="020F0502020204030204" pitchFamily="34" charset="0"/>
                <a:ea typeface="Calibri" panose="020F0502020204030204" pitchFamily="34" charset="0"/>
                <a:cs typeface="Times New Roman" panose="02020603050405020304" pitchFamily="18" charset="0"/>
              </a:rPr>
              <a:t>*Potential mediators or moderators of clinical/behavioral outcomes</a:t>
            </a:r>
            <a:endParaRPr lang="en-US" altLang="en-US" sz="2800" dirty="0">
              <a:latin typeface="Arial" panose="020B0604020202020204" pitchFamily="34" charset="0"/>
            </a:endParaRPr>
          </a:p>
        </p:txBody>
      </p:sp>
      <p:sp>
        <p:nvSpPr>
          <p:cNvPr id="8" name="Text Box 13">
            <a:extLst>
              <a:ext uri="{FF2B5EF4-FFF2-40B4-BE49-F238E27FC236}">
                <a16:creationId xmlns:a16="http://schemas.microsoft.com/office/drawing/2014/main" id="{AB350C54-06C6-4A82-B95B-1ED88F923418}"/>
              </a:ext>
            </a:extLst>
          </p:cNvPr>
          <p:cNvSpPr txBox="1">
            <a:spLocks noChangeArrowheads="1"/>
          </p:cNvSpPr>
          <p:nvPr/>
        </p:nvSpPr>
        <p:spPr bwMode="auto">
          <a:xfrm>
            <a:off x="399773" y="4788441"/>
            <a:ext cx="1886227" cy="1163603"/>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Interventions to Address Medical, Social, and Economic Resource Needs</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cxnSp>
        <p:nvCxnSpPr>
          <p:cNvPr id="9" name="Straight Arrow Connector 8">
            <a:extLst>
              <a:ext uri="{FF2B5EF4-FFF2-40B4-BE49-F238E27FC236}">
                <a16:creationId xmlns:a16="http://schemas.microsoft.com/office/drawing/2014/main" id="{25F3C0B3-0BB6-4319-9D4A-EDD1680DB54F}"/>
              </a:ext>
            </a:extLst>
          </p:cNvPr>
          <p:cNvCxnSpPr>
            <a:cxnSpLocks/>
          </p:cNvCxnSpPr>
          <p:nvPr/>
        </p:nvCxnSpPr>
        <p:spPr>
          <a:xfrm>
            <a:off x="2476054" y="3664214"/>
            <a:ext cx="315704" cy="2627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 Box 11">
            <a:extLst>
              <a:ext uri="{FF2B5EF4-FFF2-40B4-BE49-F238E27FC236}">
                <a16:creationId xmlns:a16="http://schemas.microsoft.com/office/drawing/2014/main" id="{7F1B92CC-B724-4D02-A0EC-559CE5BABD78}"/>
              </a:ext>
            </a:extLst>
          </p:cNvPr>
          <p:cNvSpPr txBox="1">
            <a:spLocks noChangeArrowheads="1"/>
          </p:cNvSpPr>
          <p:nvPr/>
        </p:nvSpPr>
        <p:spPr bwMode="auto">
          <a:xfrm>
            <a:off x="268316" y="3004334"/>
            <a:ext cx="2095243" cy="152740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Public Health Response</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Restrictions (schools   daycares,  living facilities, business, travel)</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Shelter in Place Measures</a:t>
            </a:r>
            <a:endParaRPr lang="en-US" altLang="en-US" sz="1400" dirty="0"/>
          </a:p>
          <a:p>
            <a:pPr defTabSz="685800" eaLnBrk="0" fontAlgn="base" hangingPunct="0">
              <a:spcBef>
                <a:spcPct val="0"/>
              </a:spcBef>
              <a:spcAft>
                <a:spcPct val="0"/>
              </a:spcAft>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Social Distancing </a:t>
            </a:r>
            <a:endParaRPr lang="en-US" altLang="en-US" sz="1400" dirty="0"/>
          </a:p>
          <a:p>
            <a:pPr defTabSz="685800" eaLnBrk="0" fontAlgn="base" hangingPunct="0">
              <a:spcBef>
                <a:spcPct val="0"/>
              </a:spcBef>
              <a:spcAft>
                <a:spcPct val="0"/>
              </a:spcAft>
            </a:pPr>
            <a:endParaRPr lang="en-US" altLang="en-US" dirty="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8D3DC407-BC31-4703-8B5A-E2EFBB914206}"/>
              </a:ext>
            </a:extLst>
          </p:cNvPr>
          <p:cNvCxnSpPr>
            <a:cxnSpLocks/>
          </p:cNvCxnSpPr>
          <p:nvPr/>
        </p:nvCxnSpPr>
        <p:spPr>
          <a:xfrm flipV="1">
            <a:off x="5350669" y="2918976"/>
            <a:ext cx="722443" cy="4309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 Box 24">
            <a:extLst>
              <a:ext uri="{FF2B5EF4-FFF2-40B4-BE49-F238E27FC236}">
                <a16:creationId xmlns:a16="http://schemas.microsoft.com/office/drawing/2014/main" id="{35B19958-0258-4085-B6AA-1734D686E88D}"/>
              </a:ext>
            </a:extLst>
          </p:cNvPr>
          <p:cNvSpPr txBox="1">
            <a:spLocks noChangeArrowheads="1"/>
          </p:cNvSpPr>
          <p:nvPr/>
        </p:nvSpPr>
        <p:spPr bwMode="auto">
          <a:xfrm>
            <a:off x="5891205" y="4139028"/>
            <a:ext cx="2446920" cy="1085184"/>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latin typeface="Calibri" panose="020F0502020204030204" pitchFamily="34" charset="0"/>
                <a:ea typeface="Calibri" panose="020F0502020204030204" pitchFamily="34" charset="0"/>
                <a:cs typeface="Times New Roman" panose="02020603050405020304" pitchFamily="18" charset="0"/>
              </a:rPr>
              <a:t>Interventions to Address Mental Health </a:t>
            </a:r>
            <a:endParaRPr lang="en-US" altLang="en-US" sz="1400" dirty="0"/>
          </a:p>
          <a:p>
            <a:pPr algn="ctr"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Both COVID-19 and </a:t>
            </a:r>
          </a:p>
          <a:p>
            <a:pPr algn="ctr"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non-COVID-19 specific</a:t>
            </a:r>
          </a:p>
        </p:txBody>
      </p:sp>
      <p:cxnSp>
        <p:nvCxnSpPr>
          <p:cNvPr id="14" name="Straight Arrow Connector 13">
            <a:extLst>
              <a:ext uri="{FF2B5EF4-FFF2-40B4-BE49-F238E27FC236}">
                <a16:creationId xmlns:a16="http://schemas.microsoft.com/office/drawing/2014/main" id="{7527F32E-004D-4406-B052-AB710469E0CA}"/>
              </a:ext>
            </a:extLst>
          </p:cNvPr>
          <p:cNvCxnSpPr>
            <a:cxnSpLocks/>
          </p:cNvCxnSpPr>
          <p:nvPr/>
        </p:nvCxnSpPr>
        <p:spPr>
          <a:xfrm flipV="1">
            <a:off x="2363560" y="4488641"/>
            <a:ext cx="417047" cy="2627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BDD78C5-E1F9-4EAB-9D5B-B81BC289E072}"/>
              </a:ext>
            </a:extLst>
          </p:cNvPr>
          <p:cNvCxnSpPr>
            <a:cxnSpLocks/>
          </p:cNvCxnSpPr>
          <p:nvPr/>
        </p:nvCxnSpPr>
        <p:spPr>
          <a:xfrm>
            <a:off x="4250532" y="2500183"/>
            <a:ext cx="1193006" cy="49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4F99613-8A96-4C59-8E5D-C61627376AD6}"/>
              </a:ext>
            </a:extLst>
          </p:cNvPr>
          <p:cNvCxnSpPr>
            <a:cxnSpLocks/>
          </p:cNvCxnSpPr>
          <p:nvPr/>
        </p:nvCxnSpPr>
        <p:spPr>
          <a:xfrm>
            <a:off x="4256649" y="2074644"/>
            <a:ext cx="11868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C627391-BE6E-4CAA-A023-E012EA6F852E}"/>
              </a:ext>
            </a:extLst>
          </p:cNvPr>
          <p:cNvCxnSpPr>
            <a:cxnSpLocks/>
          </p:cNvCxnSpPr>
          <p:nvPr/>
        </p:nvCxnSpPr>
        <p:spPr>
          <a:xfrm flipV="1">
            <a:off x="7235607" y="3532229"/>
            <a:ext cx="1" cy="5575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 Box 4">
            <a:extLst>
              <a:ext uri="{FF2B5EF4-FFF2-40B4-BE49-F238E27FC236}">
                <a16:creationId xmlns:a16="http://schemas.microsoft.com/office/drawing/2014/main" id="{D562C70D-D744-4CE5-B941-6CA0254CFA33}"/>
              </a:ext>
            </a:extLst>
          </p:cNvPr>
          <p:cNvSpPr txBox="1">
            <a:spLocks noChangeArrowheads="1"/>
          </p:cNvSpPr>
          <p:nvPr/>
        </p:nvSpPr>
        <p:spPr bwMode="auto">
          <a:xfrm>
            <a:off x="457200" y="1167200"/>
            <a:ext cx="3670440" cy="1481689"/>
          </a:xfrm>
          <a:prstGeom prst="rect">
            <a:avLst/>
          </a:prstGeom>
          <a:solidFill>
            <a:srgbClr val="FFFFFF"/>
          </a:solidFill>
          <a:ln w="6350">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ea typeface="Calibri" panose="020F0502020204030204" pitchFamily="34" charset="0"/>
                <a:cs typeface="Times New Roman" panose="02020603050405020304" pitchFamily="18" charset="0"/>
              </a:rPr>
              <a:t>Populations</a:t>
            </a:r>
            <a:r>
              <a:rPr lang="en-US" altLang="en-US" sz="1400" dirty="0">
                <a:ea typeface="Calibri" panose="020F0502020204030204" pitchFamily="34" charset="0"/>
                <a:cs typeface="Times New Roman" panose="02020603050405020304" pitchFamily="18" charset="0"/>
              </a:rPr>
              <a:t> </a:t>
            </a:r>
            <a:r>
              <a:rPr lang="en-US" altLang="en-US" sz="1400" b="1" dirty="0">
                <a:ea typeface="Calibri" panose="020F0502020204030204" pitchFamily="34" charset="0"/>
                <a:cs typeface="Times New Roman" panose="02020603050405020304" pitchFamily="18" charset="0"/>
              </a:rPr>
              <a:t>at Risk</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General Veteran Population</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Veterans with MH Conditions (MDD, PTSD, Substance Use)</a:t>
            </a:r>
          </a:p>
          <a:p>
            <a:pPr marL="128588" indent="-128588" algn="ctr" defTabSz="685800" eaLnBrk="0" fontAlgn="base" hangingPunct="0">
              <a:spcBef>
                <a:spcPct val="0"/>
              </a:spcBef>
              <a:spcAft>
                <a:spcPct val="0"/>
              </a:spcAft>
              <a:buFont typeface="Arial" panose="020B0604020202020204" pitchFamily="34" charset="0"/>
              <a:buChar char="•"/>
            </a:pPr>
            <a:r>
              <a:rPr lang="en-US" altLang="en-US" sz="1400" dirty="0">
                <a:ea typeface="Calibri" panose="020F0502020204030204" pitchFamily="34" charset="0"/>
                <a:cs typeface="Times New Roman" panose="02020603050405020304" pitchFamily="18" charset="0"/>
              </a:rPr>
              <a:t>Other Vulnerable Populations (Aging, Homeless, Residential, Rural)</a:t>
            </a:r>
            <a:endParaRPr lang="en-US" altLang="en-US" sz="140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20" name="Rectangle 17">
            <a:extLst>
              <a:ext uri="{FF2B5EF4-FFF2-40B4-BE49-F238E27FC236}">
                <a16:creationId xmlns:a16="http://schemas.microsoft.com/office/drawing/2014/main" id="{FA80B0DD-3416-4C2D-8841-FD5F6CA9446E}"/>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2" name="Rectangle 21">
            <a:extLst>
              <a:ext uri="{FF2B5EF4-FFF2-40B4-BE49-F238E27FC236}">
                <a16:creationId xmlns:a16="http://schemas.microsoft.com/office/drawing/2014/main" id="{371EF21B-7512-4C6D-ABC7-5DBA7DFA13FD}"/>
              </a:ext>
            </a:extLst>
          </p:cNvPr>
          <p:cNvSpPr>
            <a:spLocks noChangeArrowheads="1"/>
          </p:cNvSpPr>
          <p:nvPr/>
        </p:nvSpPr>
        <p:spPr bwMode="auto">
          <a:xfrm>
            <a:off x="1" y="1368253"/>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a:p>
            <a:pPr defTabSz="685800" eaLnBrk="0" fontAlgn="base" hangingPunct="0">
              <a:spcBef>
                <a:spcPct val="0"/>
              </a:spcBef>
              <a:spcAft>
                <a:spcPct val="0"/>
              </a:spcAft>
            </a:pPr>
            <a:endParaRPr lang="en-US" altLang="en-US" sz="1350">
              <a:latin typeface="Arial" panose="020B0604020202020204" pitchFamily="34" charset="0"/>
            </a:endParaRPr>
          </a:p>
        </p:txBody>
      </p:sp>
      <p:sp>
        <p:nvSpPr>
          <p:cNvPr id="23" name="Rectangle 23">
            <a:extLst>
              <a:ext uri="{FF2B5EF4-FFF2-40B4-BE49-F238E27FC236}">
                <a16:creationId xmlns:a16="http://schemas.microsoft.com/office/drawing/2014/main" id="{1AA58914-AA0A-464D-B89E-2E785D568422}"/>
              </a:ext>
            </a:extLst>
          </p:cNvPr>
          <p:cNvSpPr>
            <a:spLocks noChangeArrowheads="1"/>
          </p:cNvSpPr>
          <p:nvPr/>
        </p:nvSpPr>
        <p:spPr bwMode="auto">
          <a:xfrm>
            <a:off x="4307958" y="1813014"/>
            <a:ext cx="97841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a:latin typeface="Arial" panose="020B0604020202020204" pitchFamily="34" charset="0"/>
            </a:endParaRPr>
          </a:p>
          <a:p>
            <a:pPr defTabSz="685800" eaLnBrk="0" fontAlgn="base" hangingPunct="0">
              <a:spcBef>
                <a:spcPct val="0"/>
              </a:spcBef>
              <a:spcAft>
                <a:spcPct val="0"/>
              </a:spcAft>
            </a:pPr>
            <a:endParaRPr lang="en-US" altLang="en-US" sz="1350">
              <a:latin typeface="Arial" panose="020B0604020202020204" pitchFamily="34" charset="0"/>
            </a:endParaRPr>
          </a:p>
        </p:txBody>
      </p:sp>
      <p:cxnSp>
        <p:nvCxnSpPr>
          <p:cNvPr id="32" name="Straight Arrow Connector 31">
            <a:extLst>
              <a:ext uri="{FF2B5EF4-FFF2-40B4-BE49-F238E27FC236}">
                <a16:creationId xmlns:a16="http://schemas.microsoft.com/office/drawing/2014/main" id="{E7A139C1-D3D6-4BAD-B02B-2FE2538F4912}"/>
              </a:ext>
            </a:extLst>
          </p:cNvPr>
          <p:cNvCxnSpPr>
            <a:cxnSpLocks/>
          </p:cNvCxnSpPr>
          <p:nvPr/>
        </p:nvCxnSpPr>
        <p:spPr>
          <a:xfrm>
            <a:off x="1616425" y="2699119"/>
            <a:ext cx="0" cy="3393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C9B6B51-F4E0-4B06-914B-16EA92EFEA30}"/>
              </a:ext>
            </a:extLst>
          </p:cNvPr>
          <p:cNvSpPr txBox="1"/>
          <p:nvPr/>
        </p:nvSpPr>
        <p:spPr>
          <a:xfrm>
            <a:off x="4370019" y="2253086"/>
            <a:ext cx="1277693" cy="584775"/>
          </a:xfrm>
          <a:prstGeom prst="rect">
            <a:avLst/>
          </a:prstGeom>
          <a:noFill/>
        </p:spPr>
        <p:txBody>
          <a:bodyPr wrap="square" rtlCol="0">
            <a:spAutoFit/>
          </a:bodyPr>
          <a:lstStyle/>
          <a:p>
            <a:r>
              <a:rPr lang="en-US" sz="1600" dirty="0"/>
              <a:t>COVID-19 Infection</a:t>
            </a:r>
          </a:p>
        </p:txBody>
      </p:sp>
      <p:sp>
        <p:nvSpPr>
          <p:cNvPr id="41" name="Rectangle 40">
            <a:extLst>
              <a:ext uri="{FF2B5EF4-FFF2-40B4-BE49-F238E27FC236}">
                <a16:creationId xmlns:a16="http://schemas.microsoft.com/office/drawing/2014/main" id="{6B194958-EA1A-4508-A994-270020274995}"/>
              </a:ext>
            </a:extLst>
          </p:cNvPr>
          <p:cNvSpPr/>
          <p:nvPr/>
        </p:nvSpPr>
        <p:spPr>
          <a:xfrm>
            <a:off x="4347148" y="1762479"/>
            <a:ext cx="1659147" cy="584775"/>
          </a:xfrm>
          <a:prstGeom prst="rect">
            <a:avLst/>
          </a:prstGeom>
        </p:spPr>
        <p:txBody>
          <a:bodyPr wrap="square">
            <a:spAutoFit/>
          </a:bodyPr>
          <a:lstStyle/>
          <a:p>
            <a:r>
              <a:rPr lang="en-US" sz="1600" dirty="0"/>
              <a:t>COVID-19-related stressors</a:t>
            </a:r>
          </a:p>
        </p:txBody>
      </p:sp>
      <p:sp>
        <p:nvSpPr>
          <p:cNvPr id="42" name="TextBox 41">
            <a:extLst>
              <a:ext uri="{FF2B5EF4-FFF2-40B4-BE49-F238E27FC236}">
                <a16:creationId xmlns:a16="http://schemas.microsoft.com/office/drawing/2014/main" id="{2ADC013F-9DEC-4733-AC53-E0E1E2FC4E4A}"/>
              </a:ext>
            </a:extLst>
          </p:cNvPr>
          <p:cNvSpPr txBox="1"/>
          <p:nvPr/>
        </p:nvSpPr>
        <p:spPr>
          <a:xfrm>
            <a:off x="1743075" y="2654022"/>
            <a:ext cx="1678951" cy="300082"/>
          </a:xfrm>
          <a:prstGeom prst="rect">
            <a:avLst/>
          </a:prstGeom>
          <a:noFill/>
        </p:spPr>
        <p:txBody>
          <a:bodyPr wrap="square" rtlCol="0">
            <a:spAutoFit/>
          </a:bodyPr>
          <a:lstStyle/>
          <a:p>
            <a:r>
              <a:rPr lang="en-US" sz="1350" dirty="0"/>
              <a:t>Local COVID severity</a:t>
            </a:r>
          </a:p>
        </p:txBody>
      </p:sp>
    </p:spTree>
    <p:extLst>
      <p:ext uri="{BB962C8B-B14F-4D97-AF65-F5344CB8AC3E}">
        <p14:creationId xmlns:p14="http://schemas.microsoft.com/office/powerpoint/2010/main" val="298691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F811-FFD4-4494-B355-387139306C27}"/>
              </a:ext>
            </a:extLst>
          </p:cNvPr>
          <p:cNvSpPr>
            <a:spLocks noGrp="1"/>
          </p:cNvSpPr>
          <p:nvPr>
            <p:ph type="title"/>
          </p:nvPr>
        </p:nvSpPr>
        <p:spPr/>
        <p:txBody>
          <a:bodyPr>
            <a:normAutofit fontScale="90000"/>
          </a:bodyPr>
          <a:lstStyle/>
          <a:p>
            <a:r>
              <a:rPr lang="en-US" dirty="0"/>
              <a:t>Medication Safety and Effectiveness Collaboratory</a:t>
            </a:r>
            <a:br>
              <a:rPr lang="en-US" dirty="0"/>
            </a:br>
            <a:r>
              <a:rPr lang="en-US" i="1" dirty="0"/>
              <a:t>Can we use VA EHR data for insights into effective COVID Rx?</a:t>
            </a:r>
            <a:endParaRPr lang="en-US" dirty="0"/>
          </a:p>
        </p:txBody>
      </p:sp>
      <p:sp>
        <p:nvSpPr>
          <p:cNvPr id="3" name="Content Placeholder 2">
            <a:extLst>
              <a:ext uri="{FF2B5EF4-FFF2-40B4-BE49-F238E27FC236}">
                <a16:creationId xmlns:a16="http://schemas.microsoft.com/office/drawing/2014/main" id="{EE3A6C19-28B9-4CD9-AFF2-48D12BD3149B}"/>
              </a:ext>
            </a:extLst>
          </p:cNvPr>
          <p:cNvSpPr>
            <a:spLocks noGrp="1"/>
          </p:cNvSpPr>
          <p:nvPr>
            <p:ph idx="1"/>
          </p:nvPr>
        </p:nvSpPr>
        <p:spPr>
          <a:xfrm>
            <a:off x="457200" y="1333743"/>
            <a:ext cx="8229600" cy="4703802"/>
          </a:xfrm>
        </p:spPr>
        <p:txBody>
          <a:bodyPr>
            <a:normAutofit/>
          </a:bodyPr>
          <a:lstStyle/>
          <a:p>
            <a:r>
              <a:rPr lang="en-US" dirty="0"/>
              <a:t>Grew out of work with FDA Evidence Accelerator efforts</a:t>
            </a:r>
          </a:p>
          <a:p>
            <a:r>
              <a:rPr lang="en-US" dirty="0"/>
              <a:t>Initial aim -- identify good candidates for definitive drug trials</a:t>
            </a:r>
          </a:p>
          <a:p>
            <a:r>
              <a:rPr lang="en-US" dirty="0"/>
              <a:t>Current emphasis -- develop “real-world evidence” to supplement evidence from RCTs </a:t>
            </a:r>
          </a:p>
          <a:p>
            <a:pPr lvl="1"/>
            <a:r>
              <a:rPr lang="en-US" dirty="0"/>
              <a:t>Hydroxychloroquine</a:t>
            </a:r>
          </a:p>
          <a:p>
            <a:pPr lvl="1"/>
            <a:r>
              <a:rPr lang="en-US" dirty="0"/>
              <a:t>Anti-coagulants</a:t>
            </a:r>
          </a:p>
          <a:p>
            <a:pPr lvl="1"/>
            <a:r>
              <a:rPr lang="en-US" dirty="0" err="1"/>
              <a:t>Remdesivir</a:t>
            </a:r>
            <a:endParaRPr lang="en-US" dirty="0"/>
          </a:p>
          <a:p>
            <a:pPr lvl="1"/>
            <a:r>
              <a:rPr lang="en-US" dirty="0"/>
              <a:t>Steroids</a:t>
            </a:r>
          </a:p>
          <a:p>
            <a:r>
              <a:rPr lang="en-US" dirty="0"/>
              <a:t>Data and Methods Workgroup to improve methods for COVID-19 observational studies</a:t>
            </a:r>
          </a:p>
          <a:p>
            <a:r>
              <a:rPr lang="en-US" dirty="0"/>
              <a:t>Prioritization group to identify new candidate topics</a:t>
            </a:r>
          </a:p>
          <a:p>
            <a:pPr lvl="1"/>
            <a:endParaRPr lang="en-US" dirty="0"/>
          </a:p>
        </p:txBody>
      </p:sp>
    </p:spTree>
    <p:extLst>
      <p:ext uri="{BB962C8B-B14F-4D97-AF65-F5344CB8AC3E}">
        <p14:creationId xmlns:p14="http://schemas.microsoft.com/office/powerpoint/2010/main" val="167259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7BE49C-E00C-4E2E-A2EE-239383A4662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4155" y="1521194"/>
            <a:ext cx="8229599" cy="5426439"/>
          </a:xfrm>
          <a:prstGeom prst="rect">
            <a:avLst/>
          </a:prstGeom>
        </p:spPr>
      </p:pic>
      <p:sp>
        <p:nvSpPr>
          <p:cNvPr id="2" name="Title 1">
            <a:extLst>
              <a:ext uri="{FF2B5EF4-FFF2-40B4-BE49-F238E27FC236}">
                <a16:creationId xmlns:a16="http://schemas.microsoft.com/office/drawing/2014/main" id="{8D8DF811-FFD4-4494-B355-387139306C27}"/>
              </a:ext>
            </a:extLst>
          </p:cNvPr>
          <p:cNvSpPr>
            <a:spLocks noGrp="1"/>
          </p:cNvSpPr>
          <p:nvPr>
            <p:ph type="title"/>
          </p:nvPr>
        </p:nvSpPr>
        <p:spPr/>
        <p:txBody>
          <a:bodyPr>
            <a:normAutofit fontScale="90000"/>
          </a:bodyPr>
          <a:lstStyle/>
          <a:p>
            <a:r>
              <a:rPr lang="en-US" dirty="0"/>
              <a:t>COVID-19 Observational Research Collaboratory (CORC)</a:t>
            </a:r>
            <a:br>
              <a:rPr lang="en-US" dirty="0"/>
            </a:br>
            <a:r>
              <a:rPr lang="en-US" i="1" dirty="0"/>
              <a:t>Including Study of Long-Term Outcomes</a:t>
            </a:r>
            <a:endParaRPr lang="en-US" dirty="0"/>
          </a:p>
        </p:txBody>
      </p:sp>
      <p:sp>
        <p:nvSpPr>
          <p:cNvPr id="3" name="Content Placeholder 2">
            <a:extLst>
              <a:ext uri="{FF2B5EF4-FFF2-40B4-BE49-F238E27FC236}">
                <a16:creationId xmlns:a16="http://schemas.microsoft.com/office/drawing/2014/main" id="{EE3A6C19-28B9-4CD9-AFF2-48D12BD3149B}"/>
              </a:ext>
            </a:extLst>
          </p:cNvPr>
          <p:cNvSpPr>
            <a:spLocks noGrp="1"/>
          </p:cNvSpPr>
          <p:nvPr>
            <p:ph idx="1"/>
          </p:nvPr>
        </p:nvSpPr>
        <p:spPr>
          <a:xfrm>
            <a:off x="457200" y="1333743"/>
            <a:ext cx="8229600" cy="4703802"/>
          </a:xfrm>
        </p:spPr>
        <p:txBody>
          <a:bodyPr>
            <a:normAutofit/>
          </a:bodyPr>
          <a:lstStyle/>
          <a:p>
            <a:r>
              <a:rPr lang="en-US" dirty="0"/>
              <a:t>Will take over all activities currently under the umbrella of the Medication Safety and Effectiveness Collaboratory </a:t>
            </a:r>
          </a:p>
        </p:txBody>
      </p:sp>
      <p:sp>
        <p:nvSpPr>
          <p:cNvPr id="5" name="TextBox 4">
            <a:extLst>
              <a:ext uri="{FF2B5EF4-FFF2-40B4-BE49-F238E27FC236}">
                <a16:creationId xmlns:a16="http://schemas.microsoft.com/office/drawing/2014/main" id="{246C5216-FF83-4FE5-B227-74D97B61C651}"/>
              </a:ext>
            </a:extLst>
          </p:cNvPr>
          <p:cNvSpPr txBox="1"/>
          <p:nvPr/>
        </p:nvSpPr>
        <p:spPr>
          <a:xfrm>
            <a:off x="5004151" y="2208316"/>
            <a:ext cx="4139850"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PIs will lead an observational study focused on long-term outcomes, which will complement ongoing work by EPICCC</a:t>
            </a:r>
          </a:p>
          <a:p>
            <a:pPr marL="342900" indent="-342900">
              <a:buFont typeface="Arial" panose="020B0604020202020204" pitchFamily="34" charset="0"/>
              <a:buChar char="•"/>
            </a:pPr>
            <a:r>
              <a:rPr lang="en-US" sz="2400" dirty="0"/>
              <a:t>Concept papers were due on 12/2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6562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2EF4-E363-4E3D-995D-1BD62A3E872E}"/>
              </a:ext>
            </a:extLst>
          </p:cNvPr>
          <p:cNvSpPr>
            <a:spLocks noGrp="1"/>
          </p:cNvSpPr>
          <p:nvPr>
            <p:ph type="title"/>
          </p:nvPr>
        </p:nvSpPr>
        <p:spPr/>
        <p:txBody>
          <a:bodyPr>
            <a:normAutofit fontScale="90000"/>
          </a:bodyPr>
          <a:lstStyle/>
          <a:p>
            <a:r>
              <a:rPr lang="en-US" dirty="0"/>
              <a:t>Impacts of Pandemic on Non-COVID Care and Outcomes</a:t>
            </a:r>
            <a:br>
              <a:rPr lang="en-US" dirty="0"/>
            </a:br>
            <a:r>
              <a:rPr lang="en-US" i="1" dirty="0"/>
              <a:t>What conditions have been most affected by disrupted care?</a:t>
            </a:r>
            <a:endParaRPr lang="en-US" dirty="0"/>
          </a:p>
        </p:txBody>
      </p:sp>
      <p:sp>
        <p:nvSpPr>
          <p:cNvPr id="3" name="Content Placeholder 2">
            <a:extLst>
              <a:ext uri="{FF2B5EF4-FFF2-40B4-BE49-F238E27FC236}">
                <a16:creationId xmlns:a16="http://schemas.microsoft.com/office/drawing/2014/main" id="{55DB89B1-80F0-4B36-8ABF-F1926DC9974F}"/>
              </a:ext>
            </a:extLst>
          </p:cNvPr>
          <p:cNvSpPr>
            <a:spLocks noGrp="1"/>
          </p:cNvSpPr>
          <p:nvPr>
            <p:ph idx="1"/>
          </p:nvPr>
        </p:nvSpPr>
        <p:spPr>
          <a:xfrm>
            <a:off x="457200" y="1333743"/>
            <a:ext cx="8229600" cy="4190513"/>
          </a:xfrm>
        </p:spPr>
        <p:txBody>
          <a:bodyPr>
            <a:normAutofit lnSpcReduction="10000"/>
          </a:bodyPr>
          <a:lstStyle/>
          <a:p>
            <a:r>
              <a:rPr lang="en-US" dirty="0"/>
              <a:t>Held planning meeting on November 20</a:t>
            </a:r>
            <a:r>
              <a:rPr lang="en-US" baseline="30000" dirty="0"/>
              <a:t>th</a:t>
            </a:r>
            <a:r>
              <a:rPr lang="en-US" dirty="0"/>
              <a:t> with group of ~50 operations and program partners and researchers </a:t>
            </a:r>
          </a:p>
          <a:p>
            <a:pPr lvl="1"/>
            <a:r>
              <a:rPr lang="en-US" dirty="0"/>
              <a:t>mental health, acute care, and chronic/preventive care</a:t>
            </a:r>
          </a:p>
          <a:p>
            <a:r>
              <a:rPr lang="en-US" dirty="0"/>
              <a:t>Goals of meeting</a:t>
            </a:r>
          </a:p>
          <a:p>
            <a:pPr lvl="1"/>
            <a:r>
              <a:rPr lang="en-US" sz="2000" dirty="0"/>
              <a:t>Share information between program and research leads on how pandemic is disrupting care.</a:t>
            </a:r>
          </a:p>
          <a:p>
            <a:pPr lvl="1"/>
            <a:r>
              <a:rPr lang="en-US" sz="2000" dirty="0"/>
              <a:t>Decide on most important questions where research can help</a:t>
            </a:r>
          </a:p>
          <a:p>
            <a:pPr lvl="1"/>
            <a:r>
              <a:rPr lang="en-US" sz="2000" dirty="0"/>
              <a:t>Discuss possible comparisons for isolating impacts of the pandemic and underlying causes and ways to mitigate them</a:t>
            </a:r>
          </a:p>
          <a:p>
            <a:pPr lvl="1"/>
            <a:endParaRPr lang="en-US" sz="2000" dirty="0"/>
          </a:p>
          <a:p>
            <a:r>
              <a:rPr lang="en-US" dirty="0"/>
              <a:t>HSR&amp;D staff determining next steps, stay tuned</a:t>
            </a:r>
          </a:p>
          <a:p>
            <a:pPr lvl="1"/>
            <a:endParaRPr lang="en-US" dirty="0"/>
          </a:p>
        </p:txBody>
      </p:sp>
    </p:spTree>
    <p:extLst>
      <p:ext uri="{BB962C8B-B14F-4D97-AF65-F5344CB8AC3E}">
        <p14:creationId xmlns:p14="http://schemas.microsoft.com/office/powerpoint/2010/main" val="3960800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1976</TotalTime>
  <Words>1691</Words>
  <Application>Microsoft Office PowerPoint</Application>
  <PresentationFormat>On-screen Show (4:3)</PresentationFormat>
  <Paragraphs>171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Office Theme</vt:lpstr>
      <vt:lpstr>David Atkins, MD, MPH</vt:lpstr>
      <vt:lpstr>Health Services Research on the Impact of COVID</vt:lpstr>
      <vt:lpstr>QUERI Contributes to VA’s Fight Against COVID-19</vt:lpstr>
      <vt:lpstr>Evidence Synthesis Program (ESP)</vt:lpstr>
      <vt:lpstr>COVID HSR&amp;D Research Rapid Response Initiative Can we work quickly to generate insights on a new problem?</vt:lpstr>
      <vt:lpstr>Studying COVID-19 Impacts on Mental Health (20 projects &amp; project mods funded by HSRD, RRD and CSRD) </vt:lpstr>
      <vt:lpstr>Medication Safety and Effectiveness Collaboratory Can we use VA EHR data for insights into effective COVID Rx?</vt:lpstr>
      <vt:lpstr>COVID-19 Observational Research Collaboratory (CORC) Including Study of Long-Term Outcomes</vt:lpstr>
      <vt:lpstr>Impacts of Pandemic on Non-COVID Care and Outcomes What conditions have been most affected by disrupted care?</vt:lpstr>
      <vt:lpstr>Racial/ethnic disparities in COVID-19 outcomes </vt:lpstr>
      <vt:lpstr>Implementation of COVID-19  Vaccination Efforts Can research help improve delivery and uptake of COVID vaccine?</vt:lpstr>
      <vt:lpstr>QUERI Rapid Response Teams (RRTs) Time-sensitive Evaluation of COVID-19 Vaccine Implementation</vt:lpstr>
      <vt:lpstr>COVID data modeling workgroup - Modeling Risk of Infection and Poor Outcomes </vt:lpstr>
      <vt:lpstr>VA COVID-19 Shared Data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 COVID-19 Research Update for VHA Partners</dc:title>
  <dc:subject>COVID-19 ANALYTICS AND IMPACTS</dc:subject>
  <dc:creator>Huang, Grant</dc:creator>
  <cp:keywords>COVID-19 ANALYTICS AND IMPACTS</cp:keywords>
  <cp:lastModifiedBy>Rivera, Portia T</cp:lastModifiedBy>
  <cp:revision>78</cp:revision>
  <dcterms:created xsi:type="dcterms:W3CDTF">2020-10-14T02:39:01Z</dcterms:created>
  <dcterms:modified xsi:type="dcterms:W3CDTF">2021-01-26T13:03:47Z</dcterms:modified>
</cp:coreProperties>
</file>