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86"/>
    <a:srgbClr val="800000"/>
    <a:srgbClr val="AC0000"/>
    <a:srgbClr val="8A0000"/>
    <a:srgbClr val="ABE9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82874" autoAdjust="0"/>
  </p:normalViewPr>
  <p:slideViewPr>
    <p:cSldViewPr>
      <p:cViewPr varScale="1">
        <p:scale>
          <a:sx n="94" d="100"/>
          <a:sy n="94" d="100"/>
        </p:scale>
        <p:origin x="27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1579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A6FCB2-9F6B-4BA3-BE5F-7CE83CCF30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6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C40988-E038-4B93-9561-4670EE49490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6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871F4-3B04-456A-A258-2F07BB33221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1BEEE-9425-4C2D-B0B5-0BCEE7A562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30780"/>
            <a:ext cx="3038475" cy="4656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0028CD-0440-4882-8EA8-23F852BABD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30780"/>
            <a:ext cx="3038475" cy="4656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2DF72-818A-4C37-B1A3-1466422E8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25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475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0" y="0"/>
            <a:ext cx="3038475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48200" cy="3487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10"/>
            <a:ext cx="5607050" cy="41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823"/>
            <a:ext cx="3038475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0" y="8829823"/>
            <a:ext cx="3038475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1B65B95D-C395-4506-8E89-318B8AF07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09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63C24F-A389-49A7-BEE7-E786288249CA}" type="slidenum">
              <a:rPr lang="en-US" smtClean="0"/>
              <a:pPr eaLnBrk="1" hangingPunct="1"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ED819-AC20-4979-8F83-8BC2A0763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9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F459B-B906-45A5-A6D5-2347B68D1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2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30D44-D757-463C-ABA8-11AFFCC06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9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9F1B8-A023-40E5-8D94-CEB4FB8E6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6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F98F3-7CD6-46A5-9C44-58F921A29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1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4866C-B962-46C3-B76C-BE36466B1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9513A-78EB-4DE4-8268-A7AFAA1D8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57C44-4C8C-4226-9CB3-EDB4551BB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6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152400" y="3622675"/>
            <a:ext cx="419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4D86"/>
                </a:solidFill>
              </a:rPr>
              <a:t>Q2. </a:t>
            </a:r>
            <a:r>
              <a:rPr lang="en-US" sz="1200" b="1" dirty="0"/>
              <a:t>*</a:t>
            </a:r>
            <a:r>
              <a:rPr lang="en-US" sz="1200" b="1" dirty="0">
                <a:solidFill>
                  <a:srgbClr val="AC0000"/>
                </a:solidFill>
              </a:rPr>
              <a:t> Project Benefits and Innovations</a:t>
            </a: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4648200" y="814388"/>
            <a:ext cx="4191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4D86"/>
                </a:solidFill>
              </a:rPr>
              <a:t>Q3. </a:t>
            </a:r>
            <a:r>
              <a:rPr lang="en-US" sz="1200" b="1" dirty="0"/>
              <a:t>*</a:t>
            </a:r>
            <a:r>
              <a:rPr lang="en-US" sz="1200" b="1" dirty="0">
                <a:solidFill>
                  <a:srgbClr val="AC0000"/>
                </a:solidFill>
              </a:rPr>
              <a:t>Most Significant Scientific Problem or Approach:</a:t>
            </a:r>
          </a:p>
        </p:txBody>
      </p:sp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152400" y="801688"/>
            <a:ext cx="419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4D86"/>
                </a:solidFill>
              </a:rPr>
              <a:t>Q1. </a:t>
            </a:r>
            <a:r>
              <a:rPr lang="en-US" sz="1200" b="1"/>
              <a:t>*</a:t>
            </a:r>
            <a:r>
              <a:rPr lang="en-US" sz="1200" b="1">
                <a:solidFill>
                  <a:srgbClr val="AC0000"/>
                </a:solidFill>
              </a:rPr>
              <a:t>Project Description:</a:t>
            </a:r>
          </a:p>
        </p:txBody>
      </p:sp>
      <p:sp>
        <p:nvSpPr>
          <p:cNvPr id="8" name="Text Box 5"/>
          <p:cNvSpPr txBox="1">
            <a:spLocks noChangeArrowheads="1"/>
          </p:cNvSpPr>
          <p:nvPr userDrawn="1"/>
        </p:nvSpPr>
        <p:spPr bwMode="auto">
          <a:xfrm>
            <a:off x="4648200" y="3622675"/>
            <a:ext cx="419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4D86"/>
                </a:solidFill>
              </a:rPr>
              <a:t>Q4.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>
                <a:solidFill>
                  <a:srgbClr val="AC0000"/>
                </a:solidFill>
              </a:rPr>
              <a:t>Timelines:</a:t>
            </a:r>
          </a:p>
        </p:txBody>
      </p:sp>
      <p:pic>
        <p:nvPicPr>
          <p:cNvPr id="10" name="Picture 4" descr="R&amp;Dhoriz-No-Seal-no background.t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729" y="152400"/>
            <a:ext cx="1801771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35"/>
          <p:cNvSpPr txBox="1">
            <a:spLocks noChangeArrowheads="1"/>
          </p:cNvSpPr>
          <p:nvPr userDrawn="1"/>
        </p:nvSpPr>
        <p:spPr bwMode="auto">
          <a:xfrm>
            <a:off x="85725" y="109538"/>
            <a:ext cx="8905875" cy="6778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 dirty="0">
                <a:solidFill>
                  <a:srgbClr val="AC0000"/>
                </a:solidFill>
              </a:rPr>
              <a:t>Project Title:</a:t>
            </a:r>
          </a:p>
          <a:p>
            <a:pPr eaLnBrk="1" hangingPunct="1"/>
            <a:endParaRPr lang="en-US" sz="1200" dirty="0">
              <a:solidFill>
                <a:schemeClr val="folHlink"/>
              </a:solidFill>
            </a:endParaRPr>
          </a:p>
          <a:p>
            <a:pPr eaLnBrk="1" hangingPunct="1"/>
            <a:r>
              <a:rPr lang="en-US" sz="1200" b="1" dirty="0"/>
              <a:t>PI:</a:t>
            </a:r>
            <a:r>
              <a:rPr lang="en-US" sz="1200" i="1" dirty="0"/>
              <a:t> </a:t>
            </a:r>
            <a:r>
              <a:rPr lang="en-US" sz="1200" dirty="0"/>
              <a:t>		             	     </a:t>
            </a:r>
            <a:r>
              <a:rPr lang="en-US" sz="1200" b="1" dirty="0"/>
              <a:t>Station:</a:t>
            </a:r>
            <a:r>
              <a:rPr lang="en-US" sz="1200" dirty="0"/>
              <a:t>			</a:t>
            </a:r>
            <a:r>
              <a:rPr lang="en-US" sz="1200" b="1" dirty="0"/>
              <a:t>Award #:</a:t>
            </a:r>
            <a:endParaRPr lang="en-US" sz="1200" i="1" dirty="0">
              <a:solidFill>
                <a:srgbClr val="004D86"/>
              </a:solidFill>
            </a:endParaRPr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152400" y="3810000"/>
            <a:ext cx="409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200" b="1" dirty="0"/>
              <a:t>Scientific Innovations:   </a:t>
            </a: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>
            <a:off x="152400" y="5340350"/>
            <a:ext cx="409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200" b="1" dirty="0"/>
              <a:t>Benefits to Veterans:</a:t>
            </a:r>
          </a:p>
        </p:txBody>
      </p:sp>
      <p:sp>
        <p:nvSpPr>
          <p:cNvPr id="16" name="Line 2"/>
          <p:cNvSpPr>
            <a:spLocks noChangeShapeType="1"/>
          </p:cNvSpPr>
          <p:nvPr userDrawn="1"/>
        </p:nvSpPr>
        <p:spPr bwMode="auto">
          <a:xfrm>
            <a:off x="-9525" y="3581400"/>
            <a:ext cx="914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34"/>
          <p:cNvSpPr>
            <a:spLocks noChangeShapeType="1"/>
          </p:cNvSpPr>
          <p:nvPr userDrawn="1"/>
        </p:nvSpPr>
        <p:spPr bwMode="auto">
          <a:xfrm>
            <a:off x="4572000" y="790575"/>
            <a:ext cx="0" cy="5895975"/>
          </a:xfrm>
          <a:prstGeom prst="line">
            <a:avLst/>
          </a:prstGeom>
          <a:noFill/>
          <a:ln w="25400">
            <a:solidFill>
              <a:srgbClr val="00332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92075" rIns="92075" bIns="9207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B098A-B5D3-4AE9-BC76-3CA3CD5EE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7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91783-E4C2-4815-8F1E-D2ECAFBC6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4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008C554-C975-4DC1-AC61-DF22D5A2A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8425" y="1066800"/>
            <a:ext cx="4321175" cy="210826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/>
              <a:t>Total Award Amount Requested $:</a:t>
            </a:r>
            <a:r>
              <a:rPr lang="en-US" sz="1100" dirty="0"/>
              <a:t> proposal amount</a:t>
            </a:r>
          </a:p>
          <a:p>
            <a:pPr eaLnBrk="1" hangingPunct="1">
              <a:defRPr/>
            </a:pPr>
            <a:r>
              <a:rPr lang="en-US" sz="1100" b="1" dirty="0"/>
              <a:t>Start Date – End Date : </a:t>
            </a:r>
            <a:r>
              <a:rPr lang="en-US" sz="1100" i="1" dirty="0">
                <a:solidFill>
                  <a:srgbClr val="004D86"/>
                </a:solidFill>
              </a:rPr>
              <a:t>(MM/DD/YYYY) - (MM/DD/YYY) </a:t>
            </a:r>
            <a:endParaRPr lang="en-US" sz="1100" i="1" dirty="0"/>
          </a:p>
          <a:p>
            <a:pPr eaLnBrk="1" hangingPunct="1">
              <a:defRPr/>
            </a:pPr>
            <a:r>
              <a:rPr lang="en-US" sz="1100" b="1" dirty="0"/>
              <a:t>Describe Key Research Aims: </a:t>
            </a:r>
            <a:r>
              <a:rPr lang="en-US" sz="1100" dirty="0"/>
              <a:t>(for Clinical Trial, describe primary outcome measures in aims)</a:t>
            </a:r>
            <a:endParaRPr lang="en-US" sz="1100" b="1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000" b="1" u="sng" dirty="0"/>
              <a:t> </a:t>
            </a:r>
            <a:r>
              <a:rPr lang="en-US" sz="1100" u="sng" dirty="0"/>
              <a:t>Aim 1:</a:t>
            </a:r>
            <a:endParaRPr lang="en-US" sz="1100" dirty="0"/>
          </a:p>
          <a:p>
            <a:pPr eaLnBrk="1" hangingPunct="1">
              <a:buFont typeface="Arial" charset="0"/>
              <a:buChar char="•"/>
              <a:defRPr/>
            </a:pPr>
            <a:endParaRPr lang="en-US" sz="1100" u="sng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100" u="sng" dirty="0"/>
              <a:t> Aim 2:</a:t>
            </a:r>
            <a:endParaRPr lang="en-US" sz="1100" dirty="0"/>
          </a:p>
          <a:p>
            <a:pPr eaLnBrk="1" hangingPunct="1">
              <a:buFont typeface="Arial" charset="0"/>
              <a:buChar char="•"/>
              <a:defRPr/>
            </a:pPr>
            <a:endParaRPr lang="en-US" sz="1100" u="sng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100" u="sng" dirty="0"/>
              <a:t> Aim 3:</a:t>
            </a:r>
            <a:endParaRPr lang="en-US" sz="1100" dirty="0"/>
          </a:p>
          <a:p>
            <a:pPr eaLnBrk="1" hangingPunct="1">
              <a:buFont typeface="Arial" charset="0"/>
              <a:buChar char="•"/>
              <a:defRPr/>
            </a:pPr>
            <a:endParaRPr lang="en-US" sz="1100" u="sng" dirty="0"/>
          </a:p>
          <a:p>
            <a:pPr marL="0" lvl="1" eaLnBrk="1" hangingPunct="1">
              <a:buFont typeface="Arial" charset="0"/>
              <a:buChar char="•"/>
              <a:defRPr/>
            </a:pPr>
            <a:r>
              <a:rPr lang="en-US" sz="1100" u="sng" dirty="0"/>
              <a:t> Aim 4:</a:t>
            </a:r>
            <a:endParaRPr lang="en-US" sz="1100" dirty="0"/>
          </a:p>
          <a:p>
            <a:pPr eaLnBrk="1" hangingPunct="1">
              <a:defRPr/>
            </a:pPr>
            <a:endParaRPr lang="en-US" sz="1000" b="1" dirty="0"/>
          </a:p>
        </p:txBody>
      </p:sp>
      <p:sp>
        <p:nvSpPr>
          <p:cNvPr id="2060" name="TextBox 10"/>
          <p:cNvSpPr txBox="1">
            <a:spLocks noChangeAspect="1"/>
          </p:cNvSpPr>
          <p:nvPr/>
        </p:nvSpPr>
        <p:spPr bwMode="auto">
          <a:xfrm>
            <a:off x="114299" y="4019550"/>
            <a:ext cx="4314825" cy="1371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45720"/>
          <a:lstStyle>
            <a:lvl1pPr marL="114300" indent="-1143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(innovation 1)</a:t>
            </a: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(innovation 2)</a:t>
            </a:r>
          </a:p>
          <a:p>
            <a:pPr eaLnBrk="1" hangingPunct="1">
              <a:buFont typeface="Arial" charset="0"/>
              <a:buChar char="•"/>
            </a:pPr>
            <a:endParaRPr lang="en-US" sz="1100" dirty="0"/>
          </a:p>
        </p:txBody>
      </p:sp>
      <p:sp>
        <p:nvSpPr>
          <p:cNvPr id="2061" name="TextBox 11"/>
          <p:cNvSpPr txBox="1">
            <a:spLocks noChangeAspect="1"/>
          </p:cNvSpPr>
          <p:nvPr/>
        </p:nvSpPr>
        <p:spPr bwMode="auto">
          <a:xfrm>
            <a:off x="114299" y="5562600"/>
            <a:ext cx="4314825" cy="12033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45720"/>
          <a:lstStyle>
            <a:lvl1pPr marL="114300" indent="-1143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100" i="1">
                <a:solidFill>
                  <a:srgbClr val="004D86"/>
                </a:solidFill>
              </a:rPr>
              <a:t>(benefit 1)</a:t>
            </a:r>
          </a:p>
          <a:p>
            <a:pPr eaLnBrk="1" hangingPunct="1">
              <a:buFont typeface="Arial" charset="0"/>
              <a:buChar char="•"/>
            </a:pPr>
            <a:r>
              <a:rPr lang="en-US" sz="1100" i="1">
                <a:solidFill>
                  <a:srgbClr val="004D86"/>
                </a:solidFill>
              </a:rPr>
              <a:t>(benefit 2)</a:t>
            </a:r>
          </a:p>
        </p:txBody>
      </p:sp>
      <p:graphicFrame>
        <p:nvGraphicFramePr>
          <p:cNvPr id="18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587417"/>
              </p:ext>
            </p:extLst>
          </p:nvPr>
        </p:nvGraphicFramePr>
        <p:xfrm>
          <a:off x="4714875" y="3903198"/>
          <a:ext cx="4314825" cy="2871276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3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1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2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3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4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 Description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(not Aim)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 Description (not Aim)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 Description (not Aim)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 Description (not Aim)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3850" y="400050"/>
            <a:ext cx="3981450" cy="36933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sz="1200" i="1" dirty="0">
                <a:solidFill>
                  <a:srgbClr val="004D86"/>
                </a:solidFill>
              </a:rPr>
              <a:t>First Last Degrees (If MPI, both </a:t>
            </a:r>
            <a:r>
              <a:rPr lang="en-US" sz="1200" i="1" dirty="0" err="1">
                <a:solidFill>
                  <a:srgbClr val="004D86"/>
                </a:solidFill>
              </a:rPr>
              <a:t>Pis</a:t>
            </a:r>
            <a:r>
              <a:rPr lang="en-US" sz="1200" i="1" dirty="0">
                <a:solidFill>
                  <a:srgbClr val="004D86"/>
                </a:solidFill>
              </a:rPr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33800" y="400050"/>
            <a:ext cx="1971675" cy="36933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sz="1200" i="1" dirty="0">
                <a:solidFill>
                  <a:srgbClr val="004D86"/>
                </a:solidFill>
              </a:rPr>
              <a:t>XXX Number and location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48400" y="404722"/>
            <a:ext cx="2895600" cy="36933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sz="1200" i="1" dirty="0">
                <a:solidFill>
                  <a:srgbClr val="004D86"/>
                </a:solidFill>
              </a:rPr>
              <a:t>HSR&amp;D Project ID (IIR/PPO/SDR No.)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95400" y="146328"/>
            <a:ext cx="5676900" cy="36933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i="1" dirty="0">
                <a:solidFill>
                  <a:srgbClr val="004D86"/>
                </a:solidFill>
              </a:rPr>
              <a:t>Enter Title</a:t>
            </a:r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 rot="10800000" flipV="1">
            <a:off x="4724400" y="1261478"/>
            <a:ext cx="3733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" indent="-571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The graphic representation can be an illustration of the problem, your approach, pathways, graphics, tables, video (Using PowerPoint 2010) or any relevant data</a:t>
            </a:r>
          </a:p>
          <a:p>
            <a:pPr eaLnBrk="1" hangingPunct="1">
              <a:buFont typeface="Arial" charset="0"/>
              <a:buChar char="•"/>
            </a:pPr>
            <a:endParaRPr lang="en-US" sz="1100" i="1" dirty="0">
              <a:solidFill>
                <a:srgbClr val="004D86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You can copy and paste or export from MS Excel or Word</a:t>
            </a:r>
          </a:p>
          <a:p>
            <a:pPr eaLnBrk="1" hangingPunct="1">
              <a:buFont typeface="Arial" charset="0"/>
              <a:buChar char="•"/>
            </a:pPr>
            <a:endParaRPr lang="en-US" sz="1100" i="1" dirty="0">
              <a:solidFill>
                <a:srgbClr val="004D86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Do not include any Personal Identifiable</a:t>
            </a:r>
            <a:r>
              <a:rPr lang="en-US" sz="1100" i="1" baseline="0" dirty="0">
                <a:solidFill>
                  <a:srgbClr val="004D86"/>
                </a:solidFill>
              </a:rPr>
              <a:t> </a:t>
            </a:r>
            <a:r>
              <a:rPr lang="en-US" sz="1100" i="1" dirty="0">
                <a:solidFill>
                  <a:srgbClr val="004D86"/>
                </a:solidFill>
              </a:rPr>
              <a:t>Information nor</a:t>
            </a:r>
            <a:r>
              <a:rPr lang="en-US" sz="1100" i="1" baseline="0" dirty="0">
                <a:solidFill>
                  <a:srgbClr val="004D86"/>
                </a:solidFill>
              </a:rPr>
              <a:t> images</a:t>
            </a:r>
            <a:r>
              <a:rPr lang="en-US" sz="1100" i="1" dirty="0">
                <a:solidFill>
                  <a:srgbClr val="004D86"/>
                </a:solidFill>
              </a:rPr>
              <a:t> (such as face of a human subject) without a signed waiver</a:t>
            </a:r>
          </a:p>
          <a:p>
            <a:pPr eaLnBrk="1" hangingPunct="1">
              <a:buFont typeface="Arial" charset="0"/>
              <a:buChar char="•"/>
            </a:pPr>
            <a:endParaRPr lang="en-US" sz="1100" i="1" dirty="0">
              <a:solidFill>
                <a:srgbClr val="004D86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For further information refer to the instructions document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B9413B558C04581D6502BC36826FF" ma:contentTypeVersion="0" ma:contentTypeDescription="Create a new document." ma:contentTypeScope="" ma:versionID="5e8f6d37bee9b9fc68c79a6fb9d2e72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FDE5C1-8F23-4563-B6FB-54A8790904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930C1D0-95E6-465D-B2DD-E02152DDF53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6303CF9-5495-405E-91A0-F0E42B57C3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212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 Chart Template</dc:title>
  <dc:subject>Quad Chart Template</dc:subject>
  <dc:creator/>
  <cp:keywords>Quad Chart Template</cp:keywords>
  <cp:lastModifiedBy>Rivera, Portia T</cp:lastModifiedBy>
  <cp:revision>150</cp:revision>
  <cp:lastPrinted>2019-06-17T19:25:05Z</cp:lastPrinted>
  <dcterms:created xsi:type="dcterms:W3CDTF">2006-09-14T20:48:48Z</dcterms:created>
  <dcterms:modified xsi:type="dcterms:W3CDTF">2020-06-02T12:44:05Z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0x010100D9FB9413B558C04581D6502BC36826FF</vt:lpwstr>
  </property>
</Properties>
</file>