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379" r:id="rId3"/>
    <p:sldId id="380" r:id="rId4"/>
    <p:sldId id="381" r:id="rId5"/>
    <p:sldId id="382" r:id="rId6"/>
    <p:sldId id="383" r:id="rId7"/>
    <p:sldId id="384" r:id="rId8"/>
    <p:sldId id="374" r:id="rId9"/>
    <p:sldId id="387" r:id="rId10"/>
    <p:sldId id="386" r:id="rId11"/>
    <p:sldId id="359" r:id="rId12"/>
    <p:sldId id="3081" r:id="rId13"/>
    <p:sldId id="365" r:id="rId14"/>
    <p:sldId id="2134804955" r:id="rId15"/>
    <p:sldId id="2134804969" r:id="rId16"/>
    <p:sldId id="2134804963" r:id="rId17"/>
    <p:sldId id="2134804973" r:id="rId18"/>
    <p:sldId id="314" r:id="rId19"/>
    <p:sldId id="318" r:id="rId20"/>
    <p:sldId id="7471" r:id="rId21"/>
    <p:sldId id="2134804892" r:id="rId22"/>
    <p:sldId id="7505" r:id="rId23"/>
    <p:sldId id="3251" r:id="rId24"/>
    <p:sldId id="2134804936" r:id="rId25"/>
    <p:sldId id="2134804967" r:id="rId26"/>
    <p:sldId id="2134804968" r:id="rId27"/>
    <p:sldId id="2134804972" r:id="rId28"/>
    <p:sldId id="3254" r:id="rId29"/>
    <p:sldId id="371" r:id="rId30"/>
    <p:sldId id="388" r:id="rId31"/>
    <p:sldId id="375" r:id="rId32"/>
    <p:sldId id="376" r:id="rId33"/>
    <p:sldId id="377" r:id="rId34"/>
    <p:sldId id="37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rdashti, Navid S." initials="DNS" lastIdx="1" clrIdx="0">
    <p:extLst>
      <p:ext uri="{19B8F6BF-5375-455C-9EA6-DF929625EA0E}">
        <p15:presenceInfo xmlns:p15="http://schemas.microsoft.com/office/powerpoint/2012/main" userId="S::Navid.Dardashti@va.gov::80b0dc2a-a08c-4796-a470-739368233e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406B"/>
    <a:srgbClr val="11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45" autoAdjust="0"/>
    <p:restoredTop sz="93792" autoAdjust="0"/>
  </p:normalViewPr>
  <p:slideViewPr>
    <p:cSldViewPr snapToGrid="0">
      <p:cViewPr varScale="1">
        <p:scale>
          <a:sx n="107" d="100"/>
          <a:sy n="107" d="100"/>
        </p:scale>
        <p:origin x="1230" y="102"/>
      </p:cViewPr>
      <p:guideLst/>
    </p:cSldViewPr>
  </p:slideViewPr>
  <p:notesTextViewPr>
    <p:cViewPr>
      <p:scale>
        <a:sx n="150" d="100"/>
        <a:sy n="150" d="100"/>
      </p:scale>
      <p:origin x="0" y="0"/>
    </p:cViewPr>
  </p:notesTextViewPr>
  <p:sorterViewPr>
    <p:cViewPr>
      <p:scale>
        <a:sx n="200" d="100"/>
        <a:sy n="200" d="100"/>
      </p:scale>
      <p:origin x="0" y="-486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R04.med.va.gov\v03\NYN\Users\VHANYNDardaN\IRMRedirect\Desktop\HSRD%20portfolio%20abstract%20review%20FINAL_protecte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R04.med.va.gov\v03\NYN\Users\VHANYNDardaN\IRMRedirect\Desktop\HSRD%20portfolio%20abstract%20review%20FINAL_protected.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R04.med.va.gov\v03\NYN\Users\VHANYNDardaN\IRMRedirect\Desktop\HSRD%20portfolio%20abstract%20review%20FINAL_protect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duys\Desktop\Growth%20in%20Connected%20Care%20Service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duys\Desktop\Growth%20in%20Connected%20Care%20Service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duys\Desktop\Growth%20in%20Connected%20Care%20Service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duys\Desktop\Growth%20in%20Connected%20Care%20Service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v07.med.va.gov\v07\Users\VHAATGGALPIK\Junk%20for%20E-mail\Preference%20for%20Care%20Data.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Count of HSR&amp;D Projects by Care Type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Count</c:v>
                </c:pt>
              </c:strCache>
            </c:strRef>
          </c:tx>
          <c:spPr>
            <a:solidFill>
              <a:schemeClr val="accent1"/>
            </a:solidFill>
            <a:ln>
              <a:noFill/>
            </a:ln>
            <a:effectLst/>
          </c:spPr>
          <c:invertIfNegative val="0"/>
          <c:cat>
            <c:strRef>
              <c:f>Sheet1!$A$2:$A$16</c:f>
              <c:strCache>
                <c:ptCount val="15"/>
                <c:pt idx="0">
                  <c:v>Health Behavior</c:v>
                </c:pt>
                <c:pt idx="1">
                  <c:v>Women's Health</c:v>
                </c:pt>
                <c:pt idx="2">
                  <c:v>Sensory Loss</c:v>
                </c:pt>
                <c:pt idx="3">
                  <c:v>Specialty Care</c:v>
                </c:pt>
                <c:pt idx="4">
                  <c:v>Suicide Prevention</c:v>
                </c:pt>
                <c:pt idx="5">
                  <c:v>Neurodegenerative Diseases</c:v>
                </c:pt>
                <c:pt idx="6">
                  <c:v>Kidney Disorders</c:v>
                </c:pt>
                <c:pt idx="7">
                  <c:v>Pain Management</c:v>
                </c:pt>
                <c:pt idx="8">
                  <c:v>Lung Disorders</c:v>
                </c:pt>
                <c:pt idx="9">
                  <c:v>Musculoskeletal Disorders</c:v>
                </c:pt>
                <c:pt idx="10">
                  <c:v>Military and Environmental Exposures</c:v>
                </c:pt>
                <c:pt idx="11">
                  <c:v>Infectious Diseases</c:v>
                </c:pt>
                <c:pt idx="12">
                  <c:v>Substance Abuse and Addiction</c:v>
                </c:pt>
                <c:pt idx="13">
                  <c:v>Other Conditions</c:v>
                </c:pt>
                <c:pt idx="14">
                  <c:v>Mental, Cognitive and Behavioral Disorders</c:v>
                </c:pt>
              </c:strCache>
            </c:strRef>
          </c:cat>
          <c:val>
            <c:numRef>
              <c:f>Sheet1!$B$2:$B$16</c:f>
              <c:numCache>
                <c:formatCode>General</c:formatCode>
                <c:ptCount val="15"/>
                <c:pt idx="0">
                  <c:v>2</c:v>
                </c:pt>
                <c:pt idx="1">
                  <c:v>2</c:v>
                </c:pt>
                <c:pt idx="2">
                  <c:v>2</c:v>
                </c:pt>
                <c:pt idx="3">
                  <c:v>2</c:v>
                </c:pt>
                <c:pt idx="4">
                  <c:v>2</c:v>
                </c:pt>
                <c:pt idx="5">
                  <c:v>3</c:v>
                </c:pt>
                <c:pt idx="6">
                  <c:v>5</c:v>
                </c:pt>
                <c:pt idx="7">
                  <c:v>7</c:v>
                </c:pt>
                <c:pt idx="8">
                  <c:v>8</c:v>
                </c:pt>
                <c:pt idx="9">
                  <c:v>9</c:v>
                </c:pt>
                <c:pt idx="10">
                  <c:v>14</c:v>
                </c:pt>
                <c:pt idx="11">
                  <c:v>20</c:v>
                </c:pt>
                <c:pt idx="12">
                  <c:v>31</c:v>
                </c:pt>
                <c:pt idx="13">
                  <c:v>32</c:v>
                </c:pt>
                <c:pt idx="14">
                  <c:v>94</c:v>
                </c:pt>
              </c:numCache>
            </c:numRef>
          </c:val>
          <c:extLst>
            <c:ext xmlns:c16="http://schemas.microsoft.com/office/drawing/2014/chart" uri="{C3380CC4-5D6E-409C-BE32-E72D297353CC}">
              <c16:uniqueId val="{00000000-868A-45DB-8A55-889FBA3F7E75}"/>
            </c:ext>
          </c:extLst>
        </c:ser>
        <c:dLbls>
          <c:showLegendKey val="0"/>
          <c:showVal val="0"/>
          <c:showCatName val="0"/>
          <c:showSerName val="0"/>
          <c:showPercent val="0"/>
          <c:showBubbleSize val="0"/>
        </c:dLbls>
        <c:gapWidth val="219"/>
        <c:overlap val="-27"/>
        <c:axId val="756886512"/>
        <c:axId val="756886840"/>
      </c:barChart>
      <c:catAx>
        <c:axId val="75688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756886840"/>
        <c:crosses val="autoZero"/>
        <c:auto val="1"/>
        <c:lblAlgn val="ctr"/>
        <c:lblOffset val="100"/>
        <c:noMultiLvlLbl val="0"/>
      </c:catAx>
      <c:valAx>
        <c:axId val="756886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8865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Count of HSR&amp;D Projects</a:t>
            </a:r>
            <a:r>
              <a:rPr lang="en-US" b="1" baseline="0"/>
              <a:t> by VC Category</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Count</c:v>
                </c:pt>
              </c:strCache>
            </c:strRef>
          </c:tx>
          <c:spPr>
            <a:solidFill>
              <a:schemeClr val="accent1"/>
            </a:solidFill>
            <a:ln>
              <a:noFill/>
            </a:ln>
            <a:effectLst/>
          </c:spPr>
          <c:invertIfNegative val="0"/>
          <c:cat>
            <c:strRef>
              <c:f>Sheet2!$A$2:$A$10</c:f>
              <c:strCache>
                <c:ptCount val="9"/>
                <c:pt idx="0">
                  <c:v>Patient Generated Data</c:v>
                </c:pt>
                <c:pt idx="1">
                  <c:v>Asynchronous Care</c:v>
                </c:pt>
                <c:pt idx="2">
                  <c:v>Telephone</c:v>
                </c:pt>
                <c:pt idx="3">
                  <c:v>Mobile App</c:v>
                </c:pt>
                <c:pt idx="4">
                  <c:v>Computer Assisted Decision Aid</c:v>
                </c:pt>
                <c:pt idx="5">
                  <c:v>Video Telehealth</c:v>
                </c:pt>
                <c:pt idx="6">
                  <c:v>Computer App</c:v>
                </c:pt>
                <c:pt idx="7">
                  <c:v>Computer Assisted Communication</c:v>
                </c:pt>
                <c:pt idx="8">
                  <c:v>Electronic Medical Record</c:v>
                </c:pt>
              </c:strCache>
            </c:strRef>
          </c:cat>
          <c:val>
            <c:numRef>
              <c:f>Sheet2!$B$2:$B$10</c:f>
              <c:numCache>
                <c:formatCode>General</c:formatCode>
                <c:ptCount val="9"/>
                <c:pt idx="0">
                  <c:v>21</c:v>
                </c:pt>
                <c:pt idx="1">
                  <c:v>38</c:v>
                </c:pt>
                <c:pt idx="2">
                  <c:v>47</c:v>
                </c:pt>
                <c:pt idx="3">
                  <c:v>48</c:v>
                </c:pt>
                <c:pt idx="4">
                  <c:v>55</c:v>
                </c:pt>
                <c:pt idx="5">
                  <c:v>57</c:v>
                </c:pt>
                <c:pt idx="6">
                  <c:v>60</c:v>
                </c:pt>
                <c:pt idx="7">
                  <c:v>64</c:v>
                </c:pt>
                <c:pt idx="8">
                  <c:v>71</c:v>
                </c:pt>
              </c:numCache>
            </c:numRef>
          </c:val>
          <c:extLst>
            <c:ext xmlns:c16="http://schemas.microsoft.com/office/drawing/2014/chart" uri="{C3380CC4-5D6E-409C-BE32-E72D297353CC}">
              <c16:uniqueId val="{00000000-E675-4634-9C30-8C4109C145B4}"/>
            </c:ext>
          </c:extLst>
        </c:ser>
        <c:dLbls>
          <c:showLegendKey val="0"/>
          <c:showVal val="0"/>
          <c:showCatName val="0"/>
          <c:showSerName val="0"/>
          <c:showPercent val="0"/>
          <c:showBubbleSize val="0"/>
        </c:dLbls>
        <c:gapWidth val="219"/>
        <c:overlap val="-27"/>
        <c:axId val="880183000"/>
        <c:axId val="880189232"/>
      </c:barChart>
      <c:catAx>
        <c:axId val="880183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80189232"/>
        <c:crosses val="autoZero"/>
        <c:auto val="1"/>
        <c:lblAlgn val="ctr"/>
        <c:lblOffset val="100"/>
        <c:noMultiLvlLbl val="0"/>
      </c:catAx>
      <c:valAx>
        <c:axId val="88018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880183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a:t>Count of HSR&amp;D Projects by Primary Outcome</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Count</c:v>
                </c:pt>
              </c:strCache>
            </c:strRef>
          </c:tx>
          <c:spPr>
            <a:solidFill>
              <a:schemeClr val="accent1"/>
            </a:solidFill>
            <a:ln>
              <a:noFill/>
            </a:ln>
            <a:effectLst/>
          </c:spPr>
          <c:invertIfNegative val="0"/>
          <c:cat>
            <c:strRef>
              <c:f>Sheet3!$A$2:$A$11</c:f>
              <c:strCache>
                <c:ptCount val="10"/>
                <c:pt idx="0">
                  <c:v>Change in Medication Use</c:v>
                </c:pt>
                <c:pt idx="1">
                  <c:v>Shared Decision-Making/Communication</c:v>
                </c:pt>
                <c:pt idx="2">
                  <c:v>Quality of Life</c:v>
                </c:pt>
                <c:pt idx="3">
                  <c:v>Biomarkers (hbA1c, bp, weight)</c:v>
                </c:pt>
                <c:pt idx="4">
                  <c:v>Physical Symptoms</c:v>
                </c:pt>
                <c:pt idx="5">
                  <c:v>Self-Management/Behavior Change</c:v>
                </c:pt>
                <c:pt idx="6">
                  <c:v>Adherence (Appointments, Medications)</c:v>
                </c:pt>
                <c:pt idx="7">
                  <c:v>Healthcare Utilization and Delivery</c:v>
                </c:pt>
                <c:pt idx="8">
                  <c:v>Engagement</c:v>
                </c:pt>
                <c:pt idx="9">
                  <c:v>Mental Health Symptoms</c:v>
                </c:pt>
              </c:strCache>
            </c:strRef>
          </c:cat>
          <c:val>
            <c:numRef>
              <c:f>Sheet3!$B$2:$B$11</c:f>
              <c:numCache>
                <c:formatCode>General</c:formatCode>
                <c:ptCount val="10"/>
                <c:pt idx="0">
                  <c:v>3</c:v>
                </c:pt>
                <c:pt idx="1">
                  <c:v>3</c:v>
                </c:pt>
                <c:pt idx="2">
                  <c:v>6</c:v>
                </c:pt>
                <c:pt idx="3">
                  <c:v>10</c:v>
                </c:pt>
                <c:pt idx="4">
                  <c:v>11</c:v>
                </c:pt>
                <c:pt idx="5">
                  <c:v>12</c:v>
                </c:pt>
                <c:pt idx="6">
                  <c:v>12</c:v>
                </c:pt>
                <c:pt idx="7">
                  <c:v>13</c:v>
                </c:pt>
                <c:pt idx="8">
                  <c:v>13</c:v>
                </c:pt>
                <c:pt idx="9">
                  <c:v>16</c:v>
                </c:pt>
              </c:numCache>
            </c:numRef>
          </c:val>
          <c:extLst>
            <c:ext xmlns:c16="http://schemas.microsoft.com/office/drawing/2014/chart" uri="{C3380CC4-5D6E-409C-BE32-E72D297353CC}">
              <c16:uniqueId val="{00000000-5B7E-4B4F-BF5F-7A38BF3C3933}"/>
            </c:ext>
          </c:extLst>
        </c:ser>
        <c:dLbls>
          <c:showLegendKey val="0"/>
          <c:showVal val="0"/>
          <c:showCatName val="0"/>
          <c:showSerName val="0"/>
          <c:showPercent val="0"/>
          <c:showBubbleSize val="0"/>
        </c:dLbls>
        <c:gapWidth val="219"/>
        <c:overlap val="-27"/>
        <c:axId val="668681648"/>
        <c:axId val="668687880"/>
      </c:barChart>
      <c:catAx>
        <c:axId val="66868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68687880"/>
        <c:crosses val="autoZero"/>
        <c:auto val="1"/>
        <c:lblAlgn val="ctr"/>
        <c:lblOffset val="100"/>
        <c:noMultiLvlLbl val="0"/>
      </c:catAx>
      <c:valAx>
        <c:axId val="668687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66868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100">
                <a:solidFill>
                  <a:schemeClr val="tx1"/>
                </a:solidFill>
              </a:rPr>
              <a:t>Clinical Video and Store and Forward Telehealth Encounters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All ClinicalVideo (CVT)</c:v>
                </c:pt>
              </c:strCache>
            </c:strRef>
          </c:tx>
          <c:spPr>
            <a:solidFill>
              <a:schemeClr val="accent2"/>
            </a:solidFill>
            <a:ln>
              <a:solidFill>
                <a:schemeClr val="accent2"/>
              </a:solidFill>
            </a:ln>
            <a:effectLst/>
          </c:spPr>
          <c:invertIfNegative val="0"/>
          <c:cat>
            <c:strRef>
              <c:f>Sheet1!$A$3:$A$9</c:f>
              <c:strCache>
                <c:ptCount val="7"/>
                <c:pt idx="0">
                  <c:v>FY16</c:v>
                </c:pt>
                <c:pt idx="1">
                  <c:v>FY17</c:v>
                </c:pt>
                <c:pt idx="2">
                  <c:v>FY18</c:v>
                </c:pt>
                <c:pt idx="3">
                  <c:v>FY19</c:v>
                </c:pt>
                <c:pt idx="4">
                  <c:v>FY20</c:v>
                </c:pt>
                <c:pt idx="5">
                  <c:v>FY21</c:v>
                </c:pt>
                <c:pt idx="6">
                  <c:v>FY22</c:v>
                </c:pt>
              </c:strCache>
            </c:strRef>
          </c:cat>
          <c:val>
            <c:numRef>
              <c:f>Sheet1!$B$3:$B$9</c:f>
              <c:numCache>
                <c:formatCode>General</c:formatCode>
                <c:ptCount val="7"/>
                <c:pt idx="0">
                  <c:v>837932</c:v>
                </c:pt>
                <c:pt idx="1">
                  <c:v>896974</c:v>
                </c:pt>
                <c:pt idx="2">
                  <c:v>1073159</c:v>
                </c:pt>
                <c:pt idx="3">
                  <c:v>1353740</c:v>
                </c:pt>
                <c:pt idx="4">
                  <c:v>4493227</c:v>
                </c:pt>
                <c:pt idx="5">
                  <c:v>9952118</c:v>
                </c:pt>
                <c:pt idx="6">
                  <c:v>4952680</c:v>
                </c:pt>
              </c:numCache>
            </c:numRef>
          </c:val>
          <c:extLst>
            <c:ext xmlns:c16="http://schemas.microsoft.com/office/drawing/2014/chart" uri="{C3380CC4-5D6E-409C-BE32-E72D297353CC}">
              <c16:uniqueId val="{00000000-6549-427F-84A2-0FD295397586}"/>
            </c:ext>
          </c:extLst>
        </c:ser>
        <c:ser>
          <c:idx val="1"/>
          <c:order val="1"/>
          <c:tx>
            <c:strRef>
              <c:f>Sheet1!$C$2</c:f>
              <c:strCache>
                <c:ptCount val="1"/>
                <c:pt idx="0">
                  <c:v>All StoreandForward (SF)</c:v>
                </c:pt>
              </c:strCache>
            </c:strRef>
          </c:tx>
          <c:spPr>
            <a:solidFill>
              <a:schemeClr val="accent3"/>
            </a:solidFill>
            <a:ln>
              <a:solidFill>
                <a:schemeClr val="accent3"/>
              </a:solidFill>
            </a:ln>
            <a:effectLst/>
          </c:spPr>
          <c:invertIfNegative val="0"/>
          <c:cat>
            <c:strRef>
              <c:f>Sheet1!$A$3:$A$9</c:f>
              <c:strCache>
                <c:ptCount val="7"/>
                <c:pt idx="0">
                  <c:v>FY16</c:v>
                </c:pt>
                <c:pt idx="1">
                  <c:v>FY17</c:v>
                </c:pt>
                <c:pt idx="2">
                  <c:v>FY18</c:v>
                </c:pt>
                <c:pt idx="3">
                  <c:v>FY19</c:v>
                </c:pt>
                <c:pt idx="4">
                  <c:v>FY20</c:v>
                </c:pt>
                <c:pt idx="5">
                  <c:v>FY21</c:v>
                </c:pt>
                <c:pt idx="6">
                  <c:v>FY22</c:v>
                </c:pt>
              </c:strCache>
            </c:strRef>
          </c:cat>
          <c:val>
            <c:numRef>
              <c:f>Sheet1!$C$3:$C$9</c:f>
              <c:numCache>
                <c:formatCode>General</c:formatCode>
                <c:ptCount val="7"/>
                <c:pt idx="0">
                  <c:v>314274</c:v>
                </c:pt>
                <c:pt idx="1">
                  <c:v>322875</c:v>
                </c:pt>
                <c:pt idx="2">
                  <c:v>344853</c:v>
                </c:pt>
                <c:pt idx="3">
                  <c:v>411807</c:v>
                </c:pt>
                <c:pt idx="4">
                  <c:v>370162</c:v>
                </c:pt>
                <c:pt idx="5">
                  <c:v>523627</c:v>
                </c:pt>
                <c:pt idx="6">
                  <c:v>254396</c:v>
                </c:pt>
              </c:numCache>
            </c:numRef>
          </c:val>
          <c:extLst>
            <c:ext xmlns:c16="http://schemas.microsoft.com/office/drawing/2014/chart" uri="{C3380CC4-5D6E-409C-BE32-E72D297353CC}">
              <c16:uniqueId val="{00000001-6549-427F-84A2-0FD295397586}"/>
            </c:ext>
          </c:extLst>
        </c:ser>
        <c:dLbls>
          <c:showLegendKey val="0"/>
          <c:showVal val="0"/>
          <c:showCatName val="0"/>
          <c:showSerName val="0"/>
          <c:showPercent val="0"/>
          <c:showBubbleSize val="0"/>
        </c:dLbls>
        <c:gapWidth val="150"/>
        <c:overlap val="100"/>
        <c:axId val="282092687"/>
        <c:axId val="282093103"/>
      </c:barChart>
      <c:catAx>
        <c:axId val="282092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282093103"/>
        <c:crosses val="autoZero"/>
        <c:auto val="1"/>
        <c:lblAlgn val="ctr"/>
        <c:lblOffset val="100"/>
        <c:noMultiLvlLbl val="0"/>
      </c:catAx>
      <c:valAx>
        <c:axId val="2820931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2092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n-US" sz="1100" b="0" i="0" u="none" strike="noStrike" baseline="0">
                <a:solidFill>
                  <a:schemeClr val="tx1"/>
                </a:solidFill>
                <a:effectLst/>
              </a:rPr>
              <a:t>Percentage of Veterans Receiving Video Telehealth at Home or Other Offsite Location</a:t>
            </a:r>
            <a:r>
              <a:rPr lang="en-US" sz="1100" b="0" i="0" u="none" strike="noStrike" baseline="0">
                <a:solidFill>
                  <a:schemeClr val="tx1"/>
                </a:solidFill>
              </a:rPr>
              <a:t> </a:t>
            </a:r>
            <a:endParaRPr lang="en-US" sz="1100">
              <a:solidFill>
                <a:schemeClr val="tx1"/>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Sheet1!$B$17</c:f>
              <c:strCache>
                <c:ptCount val="1"/>
                <c:pt idx="0">
                  <c:v>% of Veterans Receiving Telehealth at Home/Offsite</c:v>
                </c:pt>
              </c:strCache>
            </c:strRef>
          </c:tx>
          <c:spPr>
            <a:solidFill>
              <a:schemeClr val="accent1"/>
            </a:solidFill>
            <a:ln>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Sheet1!$A$18:$A$22</c:f>
              <c:strCache>
                <c:ptCount val="5"/>
                <c:pt idx="0">
                  <c:v>FY18</c:v>
                </c:pt>
                <c:pt idx="1">
                  <c:v>FY19</c:v>
                </c:pt>
                <c:pt idx="2">
                  <c:v>FY20</c:v>
                </c:pt>
                <c:pt idx="3">
                  <c:v>FY21</c:v>
                </c:pt>
                <c:pt idx="4">
                  <c:v>FY22</c:v>
                </c:pt>
              </c:strCache>
            </c:strRef>
          </c:cat>
          <c:val>
            <c:numRef>
              <c:f>Sheet1!$B$18:$B$22</c:f>
              <c:numCache>
                <c:formatCode>0.00%</c:formatCode>
                <c:ptCount val="5"/>
                <c:pt idx="0">
                  <c:v>4.7999999999999996E-3</c:v>
                </c:pt>
                <c:pt idx="1">
                  <c:v>1.67E-2</c:v>
                </c:pt>
                <c:pt idx="2">
                  <c:v>0.18790000000000001</c:v>
                </c:pt>
                <c:pt idx="3">
                  <c:v>0.32400000000000001</c:v>
                </c:pt>
                <c:pt idx="4">
                  <c:v>0.2082</c:v>
                </c:pt>
              </c:numCache>
            </c:numRef>
          </c:val>
          <c:extLst>
            <c:ext xmlns:c16="http://schemas.microsoft.com/office/drawing/2014/chart" uri="{C3380CC4-5D6E-409C-BE32-E72D297353CC}">
              <c16:uniqueId val="{00000000-6CD2-4DE5-9991-74DB4534C6CD}"/>
            </c:ext>
          </c:extLst>
        </c:ser>
        <c:dLbls>
          <c:showLegendKey val="0"/>
          <c:showVal val="0"/>
          <c:showCatName val="0"/>
          <c:showSerName val="0"/>
          <c:showPercent val="0"/>
          <c:showBubbleSize val="0"/>
        </c:dLbls>
        <c:gapWidth val="219"/>
        <c:axId val="282083535"/>
        <c:axId val="282091439"/>
      </c:barChart>
      <c:catAx>
        <c:axId val="282083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2091439"/>
        <c:crosses val="autoZero"/>
        <c:auto val="1"/>
        <c:lblAlgn val="ctr"/>
        <c:lblOffset val="100"/>
        <c:noMultiLvlLbl val="0"/>
      </c:catAx>
      <c:valAx>
        <c:axId val="28209143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82083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100">
                <a:solidFill>
                  <a:schemeClr val="tx1"/>
                </a:solidFill>
              </a:rPr>
              <a:t>Percent of Encounters by Modality FY22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Sheet2!$B$20</c:f>
              <c:strCache>
                <c:ptCount val="1"/>
                <c:pt idx="0">
                  <c:v>Other Non-In-Person Encounters</c:v>
                </c:pt>
              </c:strCache>
            </c:strRef>
          </c:tx>
          <c:spPr>
            <a:ln w="28575" cap="rnd">
              <a:solidFill>
                <a:schemeClr val="accent1"/>
              </a:solidFill>
              <a:round/>
            </a:ln>
            <a:effectLst/>
          </c:spPr>
          <c:marker>
            <c:symbol val="none"/>
          </c:marker>
          <c:cat>
            <c:strRef>
              <c:f>Sheet2!$A$21:$A$27</c:f>
              <c:strCache>
                <c:ptCount val="7"/>
                <c:pt idx="0">
                  <c:v>OCT-FY22</c:v>
                </c:pt>
                <c:pt idx="1">
                  <c:v>NOV-FY22</c:v>
                </c:pt>
                <c:pt idx="2">
                  <c:v>DEC-FY22</c:v>
                </c:pt>
                <c:pt idx="3">
                  <c:v>JAN-FY22</c:v>
                </c:pt>
                <c:pt idx="4">
                  <c:v>FEB-FY22</c:v>
                </c:pt>
                <c:pt idx="5">
                  <c:v>MAR-FY22</c:v>
                </c:pt>
                <c:pt idx="6">
                  <c:v>APR-FY22</c:v>
                </c:pt>
              </c:strCache>
            </c:strRef>
          </c:cat>
          <c:val>
            <c:numRef>
              <c:f>Sheet2!$B$21:$B$27</c:f>
              <c:numCache>
                <c:formatCode>0%</c:formatCode>
                <c:ptCount val="7"/>
                <c:pt idx="0">
                  <c:v>0.04</c:v>
                </c:pt>
                <c:pt idx="1">
                  <c:v>0.04</c:v>
                </c:pt>
                <c:pt idx="2">
                  <c:v>0.04</c:v>
                </c:pt>
                <c:pt idx="3">
                  <c:v>0.04</c:v>
                </c:pt>
                <c:pt idx="4">
                  <c:v>0.04</c:v>
                </c:pt>
                <c:pt idx="5">
                  <c:v>0.04</c:v>
                </c:pt>
                <c:pt idx="6">
                  <c:v>0.03</c:v>
                </c:pt>
              </c:numCache>
            </c:numRef>
          </c:val>
          <c:smooth val="0"/>
          <c:extLst>
            <c:ext xmlns:c16="http://schemas.microsoft.com/office/drawing/2014/chart" uri="{C3380CC4-5D6E-409C-BE32-E72D297353CC}">
              <c16:uniqueId val="{00000000-10D6-4BE3-8725-39301257BB7E}"/>
            </c:ext>
          </c:extLst>
        </c:ser>
        <c:ser>
          <c:idx val="1"/>
          <c:order val="1"/>
          <c:tx>
            <c:strRef>
              <c:f>Sheet2!$C$20</c:f>
              <c:strCache>
                <c:ptCount val="1"/>
                <c:pt idx="0">
                  <c:v>Telephone</c:v>
                </c:pt>
              </c:strCache>
            </c:strRef>
          </c:tx>
          <c:spPr>
            <a:ln w="28575" cap="rnd">
              <a:solidFill>
                <a:schemeClr val="accent2"/>
              </a:solidFill>
              <a:round/>
            </a:ln>
            <a:effectLst/>
          </c:spPr>
          <c:marker>
            <c:symbol val="none"/>
          </c:marker>
          <c:cat>
            <c:strRef>
              <c:f>Sheet2!$A$21:$A$27</c:f>
              <c:strCache>
                <c:ptCount val="7"/>
                <c:pt idx="0">
                  <c:v>OCT-FY22</c:v>
                </c:pt>
                <c:pt idx="1">
                  <c:v>NOV-FY22</c:v>
                </c:pt>
                <c:pt idx="2">
                  <c:v>DEC-FY22</c:v>
                </c:pt>
                <c:pt idx="3">
                  <c:v>JAN-FY22</c:v>
                </c:pt>
                <c:pt idx="4">
                  <c:v>FEB-FY22</c:v>
                </c:pt>
                <c:pt idx="5">
                  <c:v>MAR-FY22</c:v>
                </c:pt>
                <c:pt idx="6">
                  <c:v>APR-FY22</c:v>
                </c:pt>
              </c:strCache>
            </c:strRef>
          </c:cat>
          <c:val>
            <c:numRef>
              <c:f>Sheet2!$C$21:$C$27</c:f>
              <c:numCache>
                <c:formatCode>0%</c:formatCode>
                <c:ptCount val="7"/>
                <c:pt idx="0">
                  <c:v>0.19</c:v>
                </c:pt>
                <c:pt idx="1">
                  <c:v>0.18</c:v>
                </c:pt>
                <c:pt idx="2">
                  <c:v>0.19</c:v>
                </c:pt>
                <c:pt idx="3">
                  <c:v>0.22</c:v>
                </c:pt>
                <c:pt idx="4">
                  <c:v>0.2</c:v>
                </c:pt>
                <c:pt idx="5">
                  <c:v>0.18</c:v>
                </c:pt>
                <c:pt idx="6">
                  <c:v>0.18</c:v>
                </c:pt>
              </c:numCache>
            </c:numRef>
          </c:val>
          <c:smooth val="0"/>
          <c:extLst>
            <c:ext xmlns:c16="http://schemas.microsoft.com/office/drawing/2014/chart" uri="{C3380CC4-5D6E-409C-BE32-E72D297353CC}">
              <c16:uniqueId val="{00000001-10D6-4BE3-8725-39301257BB7E}"/>
            </c:ext>
          </c:extLst>
        </c:ser>
        <c:ser>
          <c:idx val="2"/>
          <c:order val="2"/>
          <c:tx>
            <c:strRef>
              <c:f>Sheet2!$D$20</c:f>
              <c:strCache>
                <c:ptCount val="1"/>
                <c:pt idx="0">
                  <c:v>Presumed In-Person</c:v>
                </c:pt>
              </c:strCache>
            </c:strRef>
          </c:tx>
          <c:spPr>
            <a:ln w="28575" cap="rnd">
              <a:solidFill>
                <a:schemeClr val="accent3"/>
              </a:solidFill>
              <a:round/>
            </a:ln>
            <a:effectLst/>
          </c:spPr>
          <c:marker>
            <c:symbol val="none"/>
          </c:marker>
          <c:cat>
            <c:strRef>
              <c:f>Sheet2!$A$21:$A$27</c:f>
              <c:strCache>
                <c:ptCount val="7"/>
                <c:pt idx="0">
                  <c:v>OCT-FY22</c:v>
                </c:pt>
                <c:pt idx="1">
                  <c:v>NOV-FY22</c:v>
                </c:pt>
                <c:pt idx="2">
                  <c:v>DEC-FY22</c:v>
                </c:pt>
                <c:pt idx="3">
                  <c:v>JAN-FY22</c:v>
                </c:pt>
                <c:pt idx="4">
                  <c:v>FEB-FY22</c:v>
                </c:pt>
                <c:pt idx="5">
                  <c:v>MAR-FY22</c:v>
                </c:pt>
                <c:pt idx="6">
                  <c:v>APR-FY22</c:v>
                </c:pt>
              </c:strCache>
            </c:strRef>
          </c:cat>
          <c:val>
            <c:numRef>
              <c:f>Sheet2!$D$21:$D$27</c:f>
              <c:numCache>
                <c:formatCode>0%</c:formatCode>
                <c:ptCount val="7"/>
                <c:pt idx="0">
                  <c:v>0.69</c:v>
                </c:pt>
                <c:pt idx="1">
                  <c:v>0.69</c:v>
                </c:pt>
                <c:pt idx="2">
                  <c:v>0.69</c:v>
                </c:pt>
                <c:pt idx="3">
                  <c:v>0.65</c:v>
                </c:pt>
                <c:pt idx="4">
                  <c:v>0.66</c:v>
                </c:pt>
                <c:pt idx="5">
                  <c:v>0.68</c:v>
                </c:pt>
                <c:pt idx="6">
                  <c:v>0.69</c:v>
                </c:pt>
              </c:numCache>
            </c:numRef>
          </c:val>
          <c:smooth val="0"/>
          <c:extLst>
            <c:ext xmlns:c16="http://schemas.microsoft.com/office/drawing/2014/chart" uri="{C3380CC4-5D6E-409C-BE32-E72D297353CC}">
              <c16:uniqueId val="{00000002-10D6-4BE3-8725-39301257BB7E}"/>
            </c:ext>
          </c:extLst>
        </c:ser>
        <c:ser>
          <c:idx val="3"/>
          <c:order val="3"/>
          <c:tx>
            <c:strRef>
              <c:f>Sheet2!$E$20</c:f>
              <c:strCache>
                <c:ptCount val="1"/>
                <c:pt idx="0">
                  <c:v>VA Video Connect </c:v>
                </c:pt>
              </c:strCache>
            </c:strRef>
          </c:tx>
          <c:spPr>
            <a:ln w="28575" cap="rnd">
              <a:solidFill>
                <a:schemeClr val="accent4"/>
              </a:solidFill>
              <a:round/>
            </a:ln>
            <a:effectLst/>
          </c:spPr>
          <c:marker>
            <c:symbol val="none"/>
          </c:marker>
          <c:cat>
            <c:strRef>
              <c:f>Sheet2!$A$21:$A$27</c:f>
              <c:strCache>
                <c:ptCount val="7"/>
                <c:pt idx="0">
                  <c:v>OCT-FY22</c:v>
                </c:pt>
                <c:pt idx="1">
                  <c:v>NOV-FY22</c:v>
                </c:pt>
                <c:pt idx="2">
                  <c:v>DEC-FY22</c:v>
                </c:pt>
                <c:pt idx="3">
                  <c:v>JAN-FY22</c:v>
                </c:pt>
                <c:pt idx="4">
                  <c:v>FEB-FY22</c:v>
                </c:pt>
                <c:pt idx="5">
                  <c:v>MAR-FY22</c:v>
                </c:pt>
                <c:pt idx="6">
                  <c:v>APR-FY22</c:v>
                </c:pt>
              </c:strCache>
            </c:strRef>
          </c:cat>
          <c:val>
            <c:numRef>
              <c:f>Sheet2!$E$21:$E$27</c:f>
              <c:numCache>
                <c:formatCode>0%</c:formatCode>
                <c:ptCount val="7"/>
                <c:pt idx="0">
                  <c:v>7.0000000000000007E-2</c:v>
                </c:pt>
                <c:pt idx="1">
                  <c:v>7.0000000000000007E-2</c:v>
                </c:pt>
                <c:pt idx="2">
                  <c:v>7.0000000000000007E-2</c:v>
                </c:pt>
                <c:pt idx="3">
                  <c:v>0.08</c:v>
                </c:pt>
                <c:pt idx="4">
                  <c:v>0.08</c:v>
                </c:pt>
                <c:pt idx="5">
                  <c:v>0.08</c:v>
                </c:pt>
                <c:pt idx="6">
                  <c:v>7.0000000000000007E-2</c:v>
                </c:pt>
              </c:numCache>
            </c:numRef>
          </c:val>
          <c:smooth val="0"/>
          <c:extLst>
            <c:ext xmlns:c16="http://schemas.microsoft.com/office/drawing/2014/chart" uri="{C3380CC4-5D6E-409C-BE32-E72D297353CC}">
              <c16:uniqueId val="{00000003-10D6-4BE3-8725-39301257BB7E}"/>
            </c:ext>
          </c:extLst>
        </c:ser>
        <c:ser>
          <c:idx val="4"/>
          <c:order val="4"/>
          <c:tx>
            <c:strRef>
              <c:f>Sheet2!$F$20</c:f>
              <c:strCache>
                <c:ptCount val="1"/>
                <c:pt idx="0">
                  <c:v>Other Telehealth</c:v>
                </c:pt>
              </c:strCache>
            </c:strRef>
          </c:tx>
          <c:spPr>
            <a:ln w="28575" cap="rnd">
              <a:solidFill>
                <a:schemeClr val="accent5"/>
              </a:solidFill>
              <a:round/>
            </a:ln>
            <a:effectLst/>
          </c:spPr>
          <c:marker>
            <c:symbol val="none"/>
          </c:marker>
          <c:cat>
            <c:strRef>
              <c:f>Sheet2!$A$21:$A$27</c:f>
              <c:strCache>
                <c:ptCount val="7"/>
                <c:pt idx="0">
                  <c:v>OCT-FY22</c:v>
                </c:pt>
                <c:pt idx="1">
                  <c:v>NOV-FY22</c:v>
                </c:pt>
                <c:pt idx="2">
                  <c:v>DEC-FY22</c:v>
                </c:pt>
                <c:pt idx="3">
                  <c:v>JAN-FY22</c:v>
                </c:pt>
                <c:pt idx="4">
                  <c:v>FEB-FY22</c:v>
                </c:pt>
                <c:pt idx="5">
                  <c:v>MAR-FY22</c:v>
                </c:pt>
                <c:pt idx="6">
                  <c:v>APR-FY22</c:v>
                </c:pt>
              </c:strCache>
            </c:strRef>
          </c:cat>
          <c:val>
            <c:numRef>
              <c:f>Sheet2!$F$21:$F$27</c:f>
              <c:numCache>
                <c:formatCode>0%</c:formatCode>
                <c:ptCount val="7"/>
                <c:pt idx="0">
                  <c:v>0.01</c:v>
                </c:pt>
                <c:pt idx="1">
                  <c:v>0.02</c:v>
                </c:pt>
                <c:pt idx="2">
                  <c:v>0.01</c:v>
                </c:pt>
                <c:pt idx="3">
                  <c:v>0.01</c:v>
                </c:pt>
                <c:pt idx="4">
                  <c:v>0.02</c:v>
                </c:pt>
                <c:pt idx="5">
                  <c:v>0.02</c:v>
                </c:pt>
                <c:pt idx="6">
                  <c:v>0.02</c:v>
                </c:pt>
              </c:numCache>
            </c:numRef>
          </c:val>
          <c:smooth val="0"/>
          <c:extLst>
            <c:ext xmlns:c16="http://schemas.microsoft.com/office/drawing/2014/chart" uri="{C3380CC4-5D6E-409C-BE32-E72D297353CC}">
              <c16:uniqueId val="{00000004-10D6-4BE3-8725-39301257BB7E}"/>
            </c:ext>
          </c:extLst>
        </c:ser>
        <c:dLbls>
          <c:showLegendKey val="0"/>
          <c:showVal val="0"/>
          <c:showCatName val="0"/>
          <c:showSerName val="0"/>
          <c:showPercent val="0"/>
          <c:showBubbleSize val="0"/>
        </c:dLbls>
        <c:smooth val="0"/>
        <c:axId val="368181295"/>
        <c:axId val="368165903"/>
      </c:lineChart>
      <c:catAx>
        <c:axId val="3681812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solidFill>
                <a:latin typeface="+mn-lt"/>
                <a:ea typeface="+mn-ea"/>
                <a:cs typeface="+mn-cs"/>
              </a:defRPr>
            </a:pPr>
            <a:endParaRPr lang="en-US"/>
          </a:p>
        </c:txPr>
        <c:crossAx val="368165903"/>
        <c:crosses val="autoZero"/>
        <c:auto val="1"/>
        <c:lblAlgn val="ctr"/>
        <c:lblOffset val="100"/>
        <c:noMultiLvlLbl val="0"/>
      </c:catAx>
      <c:valAx>
        <c:axId val="3681659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368181295"/>
        <c:crosses val="autoZero"/>
        <c:crossBetween val="between"/>
      </c:valAx>
      <c:spPr>
        <a:noFill/>
        <a:ln>
          <a:noFill/>
        </a:ln>
        <a:effectLst/>
      </c:spPr>
    </c:plotArea>
    <c:legend>
      <c:legendPos val="b"/>
      <c:layout>
        <c:manualLayout>
          <c:xMode val="edge"/>
          <c:yMode val="edge"/>
          <c:x val="0.15813966640300101"/>
          <c:y val="0.83243075628204699"/>
          <c:w val="0.76695887115138006"/>
          <c:h val="0.1411979357010753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r>
              <a:rPr lang="en-US" sz="1100" dirty="0">
                <a:solidFill>
                  <a:schemeClr val="tx1"/>
                </a:solidFill>
              </a:rPr>
              <a:t>Percent of VA Video Connect to Home/Off-site</a:t>
            </a:r>
            <a:r>
              <a:rPr lang="en-US" sz="1100" baseline="0" dirty="0">
                <a:solidFill>
                  <a:schemeClr val="tx1"/>
                </a:solidFill>
              </a:rPr>
              <a:t> Location &amp; Other CVT and SFT by Month</a:t>
            </a:r>
            <a:endParaRPr lang="en-US" sz="1100" dirty="0">
              <a:solidFill>
                <a:schemeClr val="tx1"/>
              </a:solidFill>
            </a:endParaRPr>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'[Connected Care Telehealth FHIC 2022 (005).xlsx]Bullet 4 &amp; 6'!$A$3</c:f>
              <c:strCache>
                <c:ptCount val="1"/>
                <c:pt idx="0">
                  <c:v>Other Telehealth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'[1]Bullet 4 &amp; 6'!$B$2:$G$2</c:f>
              <c:strCache>
                <c:ptCount val="6"/>
                <c:pt idx="0">
                  <c:v>OCT-FY22</c:v>
                </c:pt>
                <c:pt idx="1">
                  <c:v>NOV-FY22</c:v>
                </c:pt>
                <c:pt idx="2">
                  <c:v>DEC-FY22</c:v>
                </c:pt>
                <c:pt idx="3">
                  <c:v>JAN-FY22</c:v>
                </c:pt>
                <c:pt idx="4">
                  <c:v>FEB-FY22</c:v>
                </c:pt>
                <c:pt idx="5">
                  <c:v>MAR-FY22</c:v>
                </c:pt>
              </c:strCache>
            </c:strRef>
          </c:cat>
          <c:val>
            <c:numRef>
              <c:f>'[1]Bullet 4 &amp; 6'!$B$3:$G$3</c:f>
              <c:numCache>
                <c:formatCode>0%</c:formatCode>
                <c:ptCount val="6"/>
                <c:pt idx="0">
                  <c:v>0.01</c:v>
                </c:pt>
                <c:pt idx="1">
                  <c:v>0.02</c:v>
                </c:pt>
                <c:pt idx="2">
                  <c:v>0.01</c:v>
                </c:pt>
                <c:pt idx="3">
                  <c:v>0.01</c:v>
                </c:pt>
                <c:pt idx="4">
                  <c:v>0.02</c:v>
                </c:pt>
                <c:pt idx="5">
                  <c:v>0.02</c:v>
                </c:pt>
              </c:numCache>
            </c:numRef>
          </c:val>
          <c:smooth val="0"/>
          <c:extLst>
            <c:ext xmlns:c16="http://schemas.microsoft.com/office/drawing/2014/chart" uri="{C3380CC4-5D6E-409C-BE32-E72D297353CC}">
              <c16:uniqueId val="{00000000-B5CC-49AF-9836-ED130EBAE619}"/>
            </c:ext>
          </c:extLst>
        </c:ser>
        <c:ser>
          <c:idx val="1"/>
          <c:order val="1"/>
          <c:tx>
            <c:strRef>
              <c:f>'[Connected Care Telehealth FHIC 2022 (005).xlsx]Bullet 4 &amp; 6'!$A$4</c:f>
              <c:strCache>
                <c:ptCount val="1"/>
                <c:pt idx="0">
                  <c:v> VA Video Connect</c:v>
                </c:pt>
              </c:strCache>
            </c:strRef>
          </c:tx>
          <c:spPr>
            <a:ln w="28575" cap="rnd">
              <a:solidFill>
                <a:schemeClr val="accent3"/>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'[1]Bullet 4 &amp; 6'!$B$2:$G$2</c:f>
              <c:strCache>
                <c:ptCount val="6"/>
                <c:pt idx="0">
                  <c:v>OCT-FY22</c:v>
                </c:pt>
                <c:pt idx="1">
                  <c:v>NOV-FY22</c:v>
                </c:pt>
                <c:pt idx="2">
                  <c:v>DEC-FY22</c:v>
                </c:pt>
                <c:pt idx="3">
                  <c:v>JAN-FY22</c:v>
                </c:pt>
                <c:pt idx="4">
                  <c:v>FEB-FY22</c:v>
                </c:pt>
                <c:pt idx="5">
                  <c:v>MAR-FY22</c:v>
                </c:pt>
              </c:strCache>
            </c:strRef>
          </c:cat>
          <c:val>
            <c:numRef>
              <c:f>'[1]Bullet 4 &amp; 6'!$B$4:$G$4</c:f>
              <c:numCache>
                <c:formatCode>0%</c:formatCode>
                <c:ptCount val="6"/>
                <c:pt idx="0">
                  <c:v>7.0000000000000007E-2</c:v>
                </c:pt>
                <c:pt idx="1">
                  <c:v>7.0000000000000007E-2</c:v>
                </c:pt>
                <c:pt idx="2">
                  <c:v>7.0000000000000007E-2</c:v>
                </c:pt>
                <c:pt idx="3">
                  <c:v>0.08</c:v>
                </c:pt>
                <c:pt idx="4">
                  <c:v>0.08</c:v>
                </c:pt>
                <c:pt idx="5">
                  <c:v>0.08</c:v>
                </c:pt>
              </c:numCache>
            </c:numRef>
          </c:val>
          <c:smooth val="0"/>
          <c:extLst>
            <c:ext xmlns:c16="http://schemas.microsoft.com/office/drawing/2014/chart" uri="{C3380CC4-5D6E-409C-BE32-E72D297353CC}">
              <c16:uniqueId val="{00000001-B5CC-49AF-9836-ED130EBAE619}"/>
            </c:ext>
          </c:extLst>
        </c:ser>
        <c:dLbls>
          <c:showLegendKey val="0"/>
          <c:showVal val="0"/>
          <c:showCatName val="0"/>
          <c:showSerName val="0"/>
          <c:showPercent val="0"/>
          <c:showBubbleSize val="0"/>
        </c:dLbls>
        <c:marker val="1"/>
        <c:smooth val="0"/>
        <c:axId val="803322192"/>
        <c:axId val="803324488"/>
      </c:lineChart>
      <c:catAx>
        <c:axId val="803322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803324488"/>
        <c:crosses val="autoZero"/>
        <c:auto val="1"/>
        <c:lblAlgn val="ctr"/>
        <c:lblOffset val="100"/>
        <c:noMultiLvlLbl val="0"/>
      </c:catAx>
      <c:valAx>
        <c:axId val="8033244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332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dirty="0">
                <a:solidFill>
                  <a:schemeClr val="tx1"/>
                </a:solidFill>
                <a:effectLst/>
              </a:rPr>
              <a:t>Veteran Preference for Care When Surveyed Following </a:t>
            </a:r>
            <a:endParaRPr lang="en-US" sz="1400" dirty="0">
              <a:solidFill>
                <a:schemeClr val="tx1"/>
              </a:solidFill>
              <a:effectLst/>
            </a:endParaRPr>
          </a:p>
          <a:p>
            <a:pPr>
              <a:defRPr>
                <a:solidFill>
                  <a:schemeClr val="tx1"/>
                </a:solidFill>
              </a:defRPr>
            </a:pPr>
            <a:r>
              <a:rPr lang="en-US" sz="1400" b="1" i="0" baseline="0" dirty="0">
                <a:solidFill>
                  <a:schemeClr val="tx1"/>
                </a:solidFill>
                <a:effectLst/>
              </a:rPr>
              <a:t>Video Telehealth Visits in Their Home</a:t>
            </a:r>
            <a:endParaRPr lang="en-US" sz="1400" dirty="0">
              <a:solidFill>
                <a:schemeClr val="tx1"/>
              </a:solidFill>
              <a:effectLst/>
            </a:endParaRPr>
          </a:p>
        </c:rich>
      </c:tx>
      <c:layout>
        <c:manualLayout>
          <c:xMode val="edge"/>
          <c:yMode val="edge"/>
          <c:x val="0.30543478260869567"/>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Sheet1!$C$4</c:f>
              <c:strCache>
                <c:ptCount val="1"/>
                <c:pt idx="0">
                  <c:v>Video Telehealth </c:v>
                </c:pt>
              </c:strCache>
            </c:strRef>
          </c:tx>
          <c:spPr>
            <a:solidFill>
              <a:schemeClr val="accent1"/>
            </a:solidFill>
            <a:ln>
              <a:noFill/>
            </a:ln>
            <a:effectLst/>
          </c:spPr>
          <c:invertIfNegative val="0"/>
          <c:dLbls>
            <c:dLbl>
              <c:idx val="0"/>
              <c:layout>
                <c:manualLayout>
                  <c:x val="-1.2587347956048846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59-4213-B7C3-3E527B8397C6}"/>
                </c:ext>
              </c:extLst>
            </c:dLbl>
            <c:dLbl>
              <c:idx val="1"/>
              <c:layout>
                <c:manualLayout>
                  <c:x val="-7.8670924725305295E-3"/>
                  <c:y val="-3.568573511911870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59-4213-B7C3-3E527B8397C6}"/>
                </c:ext>
              </c:extLst>
            </c:dLbl>
            <c:dLbl>
              <c:idx val="6"/>
              <c:layout>
                <c:manualLayout>
                  <c:x val="-9.4405121366332011E-3"/>
                  <c:y val="-5.1943565580019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859-4213-B7C3-3E527B8397C6}"/>
                </c:ext>
              </c:extLst>
            </c:dLbl>
            <c:dLbl>
              <c:idx val="7"/>
              <c:layout>
                <c:manualLayout>
                  <c:x val="-1.180064017079323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59-4213-B7C3-3E527B8397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Sheet1!$D$3:$K$3</c:f>
              <c:strCache>
                <c:ptCount val="8"/>
                <c:pt idx="0">
                  <c:v>All Cohorts (N=37,428)</c:v>
                </c:pt>
                <c:pt idx="1">
                  <c:v>Urban (N=28,037)</c:v>
                </c:pt>
                <c:pt idx="2">
                  <c:v>Rural Highly Rural, Insular Island (N=9,391)</c:v>
                </c:pt>
                <c:pt idx="3">
                  <c:v>&lt;40 (N=2,721)</c:v>
                </c:pt>
                <c:pt idx="4">
                  <c:v>40-49 (N=4,425)</c:v>
                </c:pt>
                <c:pt idx="5">
                  <c:v>50-59 (N=8,354)</c:v>
                </c:pt>
                <c:pt idx="6">
                  <c:v>60-69 (N=9,603)</c:v>
                </c:pt>
                <c:pt idx="7">
                  <c:v>&gt; 70 (N=12,326)</c:v>
                </c:pt>
              </c:strCache>
            </c:strRef>
          </c:cat>
          <c:val>
            <c:numRef>
              <c:f>Sheet1!$D$4:$K$4</c:f>
              <c:numCache>
                <c:formatCode>0.0%</c:formatCode>
                <c:ptCount val="8"/>
                <c:pt idx="0">
                  <c:v>0.4</c:v>
                </c:pt>
                <c:pt idx="1">
                  <c:v>0.39700000000000002</c:v>
                </c:pt>
                <c:pt idx="2">
                  <c:v>0.41099999999999998</c:v>
                </c:pt>
                <c:pt idx="3">
                  <c:v>0.47599999999999998</c:v>
                </c:pt>
                <c:pt idx="4">
                  <c:v>0.46800000000000003</c:v>
                </c:pt>
                <c:pt idx="5">
                  <c:v>0.42799999999999999</c:v>
                </c:pt>
                <c:pt idx="6">
                  <c:v>0.38</c:v>
                </c:pt>
                <c:pt idx="7">
                  <c:v>0.35699999999999998</c:v>
                </c:pt>
              </c:numCache>
            </c:numRef>
          </c:val>
          <c:extLst>
            <c:ext xmlns:c16="http://schemas.microsoft.com/office/drawing/2014/chart" uri="{C3380CC4-5D6E-409C-BE32-E72D297353CC}">
              <c16:uniqueId val="{00000004-F859-4213-B7C3-3E527B8397C6}"/>
            </c:ext>
          </c:extLst>
        </c:ser>
        <c:ser>
          <c:idx val="1"/>
          <c:order val="1"/>
          <c:tx>
            <c:strRef>
              <c:f>Sheet1!$C$5</c:f>
              <c:strCache>
                <c:ptCount val="1"/>
                <c:pt idx="0">
                  <c:v>In-person</c:v>
                </c:pt>
              </c:strCache>
            </c:strRef>
          </c:tx>
          <c:spPr>
            <a:solidFill>
              <a:schemeClr val="accent2"/>
            </a:solidFill>
            <a:ln>
              <a:noFill/>
            </a:ln>
            <a:effectLst/>
          </c:spPr>
          <c:invertIfNegative val="0"/>
          <c:dLbls>
            <c:dLbl>
              <c:idx val="0"/>
              <c:layout>
                <c:manualLayout>
                  <c:x val="1.337405720330188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859-4213-B7C3-3E527B8397C6}"/>
                </c:ext>
              </c:extLst>
            </c:dLbl>
            <c:dLbl>
              <c:idx val="1"/>
              <c:layout>
                <c:manualLayout>
                  <c:x val="1.9274376557699795E-2"/>
                  <c:y val="2.833222576425745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859-4213-B7C3-3E527B8397C6}"/>
                </c:ext>
              </c:extLst>
            </c:dLbl>
            <c:dLbl>
              <c:idx val="2"/>
              <c:layout>
                <c:manualLayout>
                  <c:x val="9.440512136633157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859-4213-B7C3-3E527B8397C6}"/>
                </c:ext>
              </c:extLst>
            </c:dLbl>
            <c:dLbl>
              <c:idx val="3"/>
              <c:layout>
                <c:manualLayout>
                  <c:x val="5.900320085395664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859-4213-B7C3-3E527B8397C6}"/>
                </c:ext>
              </c:extLst>
            </c:dLbl>
            <c:dLbl>
              <c:idx val="4"/>
              <c:layout>
                <c:manualLayout>
                  <c:x val="1.1800640170791502E-2"/>
                  <c:y val="2.833318125628381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859-4213-B7C3-3E527B8397C6}"/>
                </c:ext>
              </c:extLst>
            </c:dLbl>
            <c:dLbl>
              <c:idx val="5"/>
              <c:layout>
                <c:manualLayout>
                  <c:x val="1.1800640170791589E-2"/>
                  <c:y val="-5.194356558001918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859-4213-B7C3-3E527B8397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Sheet1!$D$3:$K$3</c:f>
              <c:strCache>
                <c:ptCount val="8"/>
                <c:pt idx="0">
                  <c:v>All Cohorts (N=37,428)</c:v>
                </c:pt>
                <c:pt idx="1">
                  <c:v>Urban (N=28,037)</c:v>
                </c:pt>
                <c:pt idx="2">
                  <c:v>Rural Highly Rural, Insular Island (N=9,391)</c:v>
                </c:pt>
                <c:pt idx="3">
                  <c:v>&lt;40 (N=2,721)</c:v>
                </c:pt>
                <c:pt idx="4">
                  <c:v>40-49 (N=4,425)</c:v>
                </c:pt>
                <c:pt idx="5">
                  <c:v>50-59 (N=8,354)</c:v>
                </c:pt>
                <c:pt idx="6">
                  <c:v>60-69 (N=9,603)</c:v>
                </c:pt>
                <c:pt idx="7">
                  <c:v>&gt; 70 (N=12,326)</c:v>
                </c:pt>
              </c:strCache>
            </c:strRef>
          </c:cat>
          <c:val>
            <c:numRef>
              <c:f>Sheet1!$D$5:$K$5</c:f>
              <c:numCache>
                <c:formatCode>0.0%</c:formatCode>
                <c:ptCount val="8"/>
                <c:pt idx="0">
                  <c:v>0.4</c:v>
                </c:pt>
                <c:pt idx="1">
                  <c:v>0.40300000000000002</c:v>
                </c:pt>
                <c:pt idx="2">
                  <c:v>0.39</c:v>
                </c:pt>
                <c:pt idx="3">
                  <c:v>0.28499999999999998</c:v>
                </c:pt>
                <c:pt idx="4">
                  <c:v>0.31900000000000001</c:v>
                </c:pt>
                <c:pt idx="5">
                  <c:v>0.372</c:v>
                </c:pt>
                <c:pt idx="6">
                  <c:v>0.41799999999999998</c:v>
                </c:pt>
                <c:pt idx="7">
                  <c:v>0.45800000000000002</c:v>
                </c:pt>
              </c:numCache>
            </c:numRef>
          </c:val>
          <c:extLst>
            <c:ext xmlns:c16="http://schemas.microsoft.com/office/drawing/2014/chart" uri="{C3380CC4-5D6E-409C-BE32-E72D297353CC}">
              <c16:uniqueId val="{0000000B-F859-4213-B7C3-3E527B8397C6}"/>
            </c:ext>
          </c:extLst>
        </c:ser>
        <c:ser>
          <c:idx val="2"/>
          <c:order val="2"/>
          <c:tx>
            <c:strRef>
              <c:f>Sheet1!$C$6</c:f>
              <c:strCache>
                <c:ptCount val="1"/>
                <c:pt idx="0">
                  <c:v>No Preference</c:v>
                </c:pt>
              </c:strCache>
            </c:strRef>
          </c:tx>
          <c:spPr>
            <a:solidFill>
              <a:schemeClr val="accent3"/>
            </a:solidFill>
            <a:ln>
              <a:noFill/>
            </a:ln>
            <a:effectLst/>
          </c:spPr>
          <c:invertIfNegative val="0"/>
          <c:dLbls>
            <c:dLbl>
              <c:idx val="0"/>
              <c:layout>
                <c:manualLayout>
                  <c:x val="5.9003195371473433E-3"/>
                  <c:y val="-9.81346310241515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859-4213-B7C3-3E527B8397C6}"/>
                </c:ext>
              </c:extLst>
            </c:dLbl>
            <c:dLbl>
              <c:idx val="1"/>
              <c:layout>
                <c:manualLayout>
                  <c:x val="8.2604473520062373E-3"/>
                  <c:y val="-9.81346310241515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859-4213-B7C3-3E527B8397C6}"/>
                </c:ext>
              </c:extLst>
            </c:dLbl>
            <c:dLbl>
              <c:idx val="2"/>
              <c:layout>
                <c:manualLayout>
                  <c:x val="5.900319537147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859-4213-B7C3-3E527B8397C6}"/>
                </c:ext>
              </c:extLst>
            </c:dLbl>
            <c:dLbl>
              <c:idx val="3"/>
              <c:layout>
                <c:manualLayout>
                  <c:x val="1.1800639074294687E-2"/>
                  <c:y val="-9.8134631024151572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859-4213-B7C3-3E527B8397C6}"/>
                </c:ext>
              </c:extLst>
            </c:dLbl>
            <c:dLbl>
              <c:idx val="4"/>
              <c:layout>
                <c:manualLayout>
                  <c:x val="7.0803841024749013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859-4213-B7C3-3E527B8397C6}"/>
                </c:ext>
              </c:extLst>
            </c:dLbl>
            <c:dLbl>
              <c:idx val="5"/>
              <c:layout>
                <c:manualLayout>
                  <c:x val="7.080383444576812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F859-4213-B7C3-3E527B8397C6}"/>
                </c:ext>
              </c:extLst>
            </c:dLbl>
            <c:dLbl>
              <c:idx val="6"/>
              <c:layout>
                <c:manualLayout>
                  <c:x val="8.2604473520062806E-3"/>
                  <c:y val="-2.67642994592136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859-4213-B7C3-3E527B8397C6}"/>
                </c:ext>
              </c:extLst>
            </c:dLbl>
            <c:dLbl>
              <c:idx val="7"/>
              <c:layout>
                <c:manualLayout>
                  <c:x val="5.9003200853957509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F859-4213-B7C3-3E527B8397C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Sheet1!$D$3:$K$3</c:f>
              <c:strCache>
                <c:ptCount val="8"/>
                <c:pt idx="0">
                  <c:v>All Cohorts (N=37,428)</c:v>
                </c:pt>
                <c:pt idx="1">
                  <c:v>Urban (N=28,037)</c:v>
                </c:pt>
                <c:pt idx="2">
                  <c:v>Rural Highly Rural, Insular Island (N=9,391)</c:v>
                </c:pt>
                <c:pt idx="3">
                  <c:v>&lt;40 (N=2,721)</c:v>
                </c:pt>
                <c:pt idx="4">
                  <c:v>40-49 (N=4,425)</c:v>
                </c:pt>
                <c:pt idx="5">
                  <c:v>50-59 (N=8,354)</c:v>
                </c:pt>
                <c:pt idx="6">
                  <c:v>60-69 (N=9,603)</c:v>
                </c:pt>
                <c:pt idx="7">
                  <c:v>&gt; 70 (N=12,326)</c:v>
                </c:pt>
              </c:strCache>
            </c:strRef>
          </c:cat>
          <c:val>
            <c:numRef>
              <c:f>Sheet1!$D$6:$K$6</c:f>
              <c:numCache>
                <c:formatCode>0.0%</c:formatCode>
                <c:ptCount val="8"/>
                <c:pt idx="0">
                  <c:v>0.156</c:v>
                </c:pt>
                <c:pt idx="1">
                  <c:v>0.157</c:v>
                </c:pt>
                <c:pt idx="2">
                  <c:v>0.154</c:v>
                </c:pt>
                <c:pt idx="3">
                  <c:v>0.16800000000000001</c:v>
                </c:pt>
                <c:pt idx="4">
                  <c:v>0.159</c:v>
                </c:pt>
                <c:pt idx="5">
                  <c:v>0.159</c:v>
                </c:pt>
                <c:pt idx="6">
                  <c:v>0.16300000000000001</c:v>
                </c:pt>
                <c:pt idx="7">
                  <c:v>0.14499999999999999</c:v>
                </c:pt>
              </c:numCache>
            </c:numRef>
          </c:val>
          <c:extLst>
            <c:ext xmlns:c16="http://schemas.microsoft.com/office/drawing/2014/chart" uri="{C3380CC4-5D6E-409C-BE32-E72D297353CC}">
              <c16:uniqueId val="{00000014-F859-4213-B7C3-3E527B8397C6}"/>
            </c:ext>
          </c:extLst>
        </c:ser>
        <c:ser>
          <c:idx val="3"/>
          <c:order val="3"/>
          <c:tx>
            <c:strRef>
              <c:f>Sheet1!$C$7</c:f>
              <c:strCache>
                <c:ptCount val="1"/>
                <c:pt idx="0">
                  <c:v>Phone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Sheet1!$D$3:$K$3</c:f>
              <c:strCache>
                <c:ptCount val="8"/>
                <c:pt idx="0">
                  <c:v>All Cohorts (N=37,428)</c:v>
                </c:pt>
                <c:pt idx="1">
                  <c:v>Urban (N=28,037)</c:v>
                </c:pt>
                <c:pt idx="2">
                  <c:v>Rural Highly Rural, Insular Island (N=9,391)</c:v>
                </c:pt>
                <c:pt idx="3">
                  <c:v>&lt;40 (N=2,721)</c:v>
                </c:pt>
                <c:pt idx="4">
                  <c:v>40-49 (N=4,425)</c:v>
                </c:pt>
                <c:pt idx="5">
                  <c:v>50-59 (N=8,354)</c:v>
                </c:pt>
                <c:pt idx="6">
                  <c:v>60-69 (N=9,603)</c:v>
                </c:pt>
                <c:pt idx="7">
                  <c:v>&gt; 70 (N=12,326)</c:v>
                </c:pt>
              </c:strCache>
            </c:strRef>
          </c:cat>
          <c:val>
            <c:numRef>
              <c:f>Sheet1!$D$7:$K$7</c:f>
              <c:numCache>
                <c:formatCode>0.0%</c:formatCode>
                <c:ptCount val="8"/>
                <c:pt idx="0">
                  <c:v>4.3999999999999997E-2</c:v>
                </c:pt>
                <c:pt idx="1">
                  <c:v>4.3999999999999997E-2</c:v>
                </c:pt>
                <c:pt idx="2">
                  <c:v>4.4999999999999998E-2</c:v>
                </c:pt>
                <c:pt idx="3">
                  <c:v>7.0999999999999994E-2</c:v>
                </c:pt>
                <c:pt idx="4">
                  <c:v>5.5E-2</c:v>
                </c:pt>
                <c:pt idx="5">
                  <c:v>0.04</c:v>
                </c:pt>
                <c:pt idx="6">
                  <c:v>0.04</c:v>
                </c:pt>
                <c:pt idx="7">
                  <c:v>0.04</c:v>
                </c:pt>
              </c:numCache>
            </c:numRef>
          </c:val>
          <c:extLst>
            <c:ext xmlns:c16="http://schemas.microsoft.com/office/drawing/2014/chart" uri="{C3380CC4-5D6E-409C-BE32-E72D297353CC}">
              <c16:uniqueId val="{00000015-F859-4213-B7C3-3E527B8397C6}"/>
            </c:ext>
          </c:extLst>
        </c:ser>
        <c:dLbls>
          <c:dLblPos val="outEnd"/>
          <c:showLegendKey val="0"/>
          <c:showVal val="1"/>
          <c:showCatName val="0"/>
          <c:showSerName val="0"/>
          <c:showPercent val="0"/>
          <c:showBubbleSize val="0"/>
        </c:dLbls>
        <c:gapWidth val="219"/>
        <c:overlap val="-27"/>
        <c:axId val="650450576"/>
        <c:axId val="396249272"/>
      </c:barChart>
      <c:catAx>
        <c:axId val="650450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96249272"/>
        <c:crosses val="autoZero"/>
        <c:auto val="1"/>
        <c:lblAlgn val="ctr"/>
        <c:lblOffset val="100"/>
        <c:noMultiLvlLbl val="0"/>
      </c:catAx>
      <c:valAx>
        <c:axId val="396249272"/>
        <c:scaling>
          <c:orientation val="minMax"/>
          <c:max val="0.47600000000000003"/>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0450576"/>
        <c:crosses val="autoZero"/>
        <c:crossBetween val="between"/>
        <c:majorUnit val="4.76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8FA55F-29A2-4649-A282-E8296EA8839E}"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5703A92-8C57-47E3-9FC1-7A4D6B8373EE}">
      <dgm:prSet phldrT="[Text]" custT="1"/>
      <dgm:spPr/>
      <dgm:t>
        <a:bodyPr/>
        <a:lstStyle/>
        <a:p>
          <a:r>
            <a:rPr lang="en-US" sz="2000" dirty="0"/>
            <a:t>Veteran gains and maintains </a:t>
          </a:r>
          <a:r>
            <a:rPr lang="en-US" sz="2000" i="1" dirty="0"/>
            <a:t>access </a:t>
          </a:r>
          <a:r>
            <a:rPr lang="en-US" sz="2000" dirty="0"/>
            <a:t>to </a:t>
          </a:r>
          <a:r>
            <a:rPr lang="en-US" sz="2000" strike="noStrike" dirty="0">
              <a:solidFill>
                <a:schemeClr val="bg1"/>
              </a:solidFill>
            </a:rPr>
            <a:t>VC</a:t>
          </a:r>
          <a:r>
            <a:rPr lang="en-US" sz="2000" strike="noStrike" dirty="0"/>
            <a:t> technologies</a:t>
          </a:r>
        </a:p>
      </dgm:t>
    </dgm:pt>
    <dgm:pt modelId="{79E3A67A-06FE-438E-A8F0-BC21F5B116AD}" type="parTrans" cxnId="{7BBC5718-E4CB-484B-91E4-C58D90DBD074}">
      <dgm:prSet/>
      <dgm:spPr/>
      <dgm:t>
        <a:bodyPr/>
        <a:lstStyle/>
        <a:p>
          <a:endParaRPr lang="en-US"/>
        </a:p>
      </dgm:t>
    </dgm:pt>
    <dgm:pt modelId="{816686CB-597C-4D03-99B0-B676AF9DCD1F}" type="sibTrans" cxnId="{7BBC5718-E4CB-484B-91E4-C58D90DBD074}">
      <dgm:prSet/>
      <dgm:spPr/>
      <dgm:t>
        <a:bodyPr/>
        <a:lstStyle/>
        <a:p>
          <a:endParaRPr lang="en-US"/>
        </a:p>
      </dgm:t>
    </dgm:pt>
    <dgm:pt modelId="{D5B2EAA1-3C6C-4E1B-91B9-DA6DBB7FAA35}">
      <dgm:prSet phldrT="[Text]"/>
      <dgm:spPr/>
      <dgm:t>
        <a:bodyPr/>
        <a:lstStyle/>
        <a:p>
          <a:pPr>
            <a:buFont typeface="Arial" panose="020B0604020202020204" pitchFamily="34" charset="0"/>
            <a:buNone/>
          </a:pPr>
          <a:r>
            <a:rPr lang="en-US" dirty="0"/>
            <a:t>Has/is provided Internet enabled device</a:t>
          </a:r>
        </a:p>
        <a:p>
          <a:pPr>
            <a:buFont typeface="Arial" panose="020B0604020202020204" pitchFamily="34" charset="0"/>
            <a:buNone/>
          </a:pPr>
          <a:r>
            <a:rPr lang="en-US" dirty="0"/>
            <a:t>Has/is directed to reliable, affordable broadband</a:t>
          </a:r>
        </a:p>
        <a:p>
          <a:pPr>
            <a:buFont typeface="Arial" panose="020B0604020202020204" pitchFamily="34" charset="0"/>
            <a:buNone/>
          </a:pPr>
          <a:r>
            <a:rPr lang="en-US" dirty="0"/>
            <a:t>Receives baseline digital literacy training if needed</a:t>
          </a:r>
        </a:p>
        <a:p>
          <a:pPr>
            <a:buFont typeface="Arial" panose="020B0604020202020204" pitchFamily="34" charset="0"/>
            <a:buNone/>
          </a:pPr>
          <a:r>
            <a:rPr lang="en-US" dirty="0"/>
            <a:t>Ongoing navigation</a:t>
          </a:r>
        </a:p>
      </dgm:t>
    </dgm:pt>
    <dgm:pt modelId="{31CB2475-E661-4389-9737-68DBE6D046B2}" type="parTrans" cxnId="{ED5B4661-9429-45B6-9444-ABDA8F715BE6}">
      <dgm:prSet/>
      <dgm:spPr/>
      <dgm:t>
        <a:bodyPr/>
        <a:lstStyle/>
        <a:p>
          <a:endParaRPr lang="en-US"/>
        </a:p>
      </dgm:t>
    </dgm:pt>
    <dgm:pt modelId="{504E7D23-073D-4044-9C63-BF49EA698D02}" type="sibTrans" cxnId="{ED5B4661-9429-45B6-9444-ABDA8F715BE6}">
      <dgm:prSet/>
      <dgm:spPr/>
      <dgm:t>
        <a:bodyPr/>
        <a:lstStyle/>
        <a:p>
          <a:endParaRPr lang="en-US"/>
        </a:p>
      </dgm:t>
    </dgm:pt>
    <dgm:pt modelId="{FE370EA9-2D73-466F-9F1F-4A290FBF16FD}">
      <dgm:prSet phldrT="[Text]" custT="1"/>
      <dgm:spPr/>
      <dgm:t>
        <a:bodyPr/>
        <a:lstStyle/>
        <a:p>
          <a:r>
            <a:rPr lang="en-US" sz="2000" dirty="0"/>
            <a:t>Veteran adopts </a:t>
          </a:r>
          <a:r>
            <a:rPr lang="en-US" sz="2000" dirty="0">
              <a:solidFill>
                <a:schemeClr val="bg1"/>
              </a:solidFill>
            </a:rPr>
            <a:t>VC </a:t>
          </a:r>
          <a:r>
            <a:rPr lang="en-US" sz="2000" strike="noStrike" dirty="0">
              <a:solidFill>
                <a:schemeClr val="bg1"/>
              </a:solidFill>
            </a:rPr>
            <a:t>technologies</a:t>
          </a:r>
          <a:r>
            <a:rPr lang="en-US" sz="2000" dirty="0"/>
            <a:t> and stays </a:t>
          </a:r>
          <a:r>
            <a:rPr lang="en-US" sz="2000" i="1" dirty="0"/>
            <a:t>engaged</a:t>
          </a:r>
        </a:p>
      </dgm:t>
    </dgm:pt>
    <dgm:pt modelId="{56172E14-8343-464B-818D-0E9F81136127}" type="parTrans" cxnId="{CC5D182F-80C1-4999-A3CC-25DEE7C6563D}">
      <dgm:prSet/>
      <dgm:spPr/>
      <dgm:t>
        <a:bodyPr/>
        <a:lstStyle/>
        <a:p>
          <a:endParaRPr lang="en-US"/>
        </a:p>
      </dgm:t>
    </dgm:pt>
    <dgm:pt modelId="{85821976-7F9B-425D-87BA-3113505A1A88}" type="sibTrans" cxnId="{CC5D182F-80C1-4999-A3CC-25DEE7C6563D}">
      <dgm:prSet/>
      <dgm:spPr/>
      <dgm:t>
        <a:bodyPr/>
        <a:lstStyle/>
        <a:p>
          <a:endParaRPr lang="en-US"/>
        </a:p>
      </dgm:t>
    </dgm:pt>
    <dgm:pt modelId="{663E1B52-FECE-4A92-94D2-87B02DE39A57}">
      <dgm:prSet phldrT="[Text]"/>
      <dgm:spPr/>
      <dgm:t>
        <a:bodyPr/>
        <a:lstStyle/>
        <a:p>
          <a:r>
            <a:rPr lang="en-US" dirty="0"/>
            <a:t>Initial decision to try VC tool/technology</a:t>
          </a:r>
        </a:p>
        <a:p>
          <a:r>
            <a:rPr lang="en-US" dirty="0"/>
            <a:t>Support available to troubleshoot issues</a:t>
          </a:r>
        </a:p>
        <a:p>
          <a:r>
            <a:rPr lang="en-US" dirty="0"/>
            <a:t>Clinical teams engaged in VC use/data sharing</a:t>
          </a:r>
        </a:p>
        <a:p>
          <a:r>
            <a:rPr lang="en-US" dirty="0"/>
            <a:t>Positive reinforcement</a:t>
          </a:r>
        </a:p>
      </dgm:t>
    </dgm:pt>
    <dgm:pt modelId="{B28D0E17-9AB4-4BAA-AFB0-2AA6AC120F6C}" type="parTrans" cxnId="{E7468808-DB35-46EB-9BF3-8716770804A6}">
      <dgm:prSet/>
      <dgm:spPr/>
      <dgm:t>
        <a:bodyPr/>
        <a:lstStyle/>
        <a:p>
          <a:endParaRPr lang="en-US"/>
        </a:p>
      </dgm:t>
    </dgm:pt>
    <dgm:pt modelId="{3BA161A3-5FB6-479B-9C24-F31970A2D96D}" type="sibTrans" cxnId="{E7468808-DB35-46EB-9BF3-8716770804A6}">
      <dgm:prSet/>
      <dgm:spPr/>
      <dgm:t>
        <a:bodyPr/>
        <a:lstStyle/>
        <a:p>
          <a:endParaRPr lang="en-US"/>
        </a:p>
      </dgm:t>
    </dgm:pt>
    <dgm:pt modelId="{2216E880-F9CA-46AD-A980-6D444E7503EE}">
      <dgm:prSet phldrT="[Text]" custT="1"/>
      <dgm:spPr/>
      <dgm:t>
        <a:bodyPr/>
        <a:lstStyle/>
        <a:p>
          <a:r>
            <a:rPr lang="en-US" sz="2000" dirty="0"/>
            <a:t>Veteran sees improved </a:t>
          </a:r>
          <a:r>
            <a:rPr lang="en-US" sz="2000" i="1" dirty="0"/>
            <a:t>outcomes</a:t>
          </a:r>
        </a:p>
      </dgm:t>
    </dgm:pt>
    <dgm:pt modelId="{5C6D95AB-0097-4020-A8A8-A3114617E175}" type="parTrans" cxnId="{71C7229C-0781-45FF-90B9-29F9B2DAD61D}">
      <dgm:prSet/>
      <dgm:spPr/>
      <dgm:t>
        <a:bodyPr/>
        <a:lstStyle/>
        <a:p>
          <a:endParaRPr lang="en-US"/>
        </a:p>
      </dgm:t>
    </dgm:pt>
    <dgm:pt modelId="{875021C1-CEE6-4B2A-B642-93F251D21C50}" type="sibTrans" cxnId="{71C7229C-0781-45FF-90B9-29F9B2DAD61D}">
      <dgm:prSet/>
      <dgm:spPr/>
      <dgm:t>
        <a:bodyPr/>
        <a:lstStyle/>
        <a:p>
          <a:endParaRPr lang="en-US"/>
        </a:p>
      </dgm:t>
    </dgm:pt>
    <dgm:pt modelId="{D096641F-7D27-44E1-A90E-6A0B3F0CB745}">
      <dgm:prSet phldrT="[Text]"/>
      <dgm:spPr/>
      <dgm:t>
        <a:bodyPr/>
        <a:lstStyle/>
        <a:p>
          <a:r>
            <a:rPr lang="en-US" dirty="0"/>
            <a:t>Better health outcomes</a:t>
          </a:r>
        </a:p>
        <a:p>
          <a:r>
            <a:rPr lang="en-US" dirty="0"/>
            <a:t>Increased access to care/ reduced wait times</a:t>
          </a:r>
        </a:p>
        <a:p>
          <a:r>
            <a:rPr lang="en-US" dirty="0"/>
            <a:t>Time/cost savings (convenience)</a:t>
          </a:r>
        </a:p>
        <a:p>
          <a:r>
            <a:rPr lang="en-US" dirty="0"/>
            <a:t>Increased self-efficacy</a:t>
          </a:r>
        </a:p>
        <a:p>
          <a:r>
            <a:rPr lang="en-US" dirty="0"/>
            <a:t>Feeds back to engagement</a:t>
          </a:r>
        </a:p>
      </dgm:t>
    </dgm:pt>
    <dgm:pt modelId="{A7BC5A2F-D227-4430-B971-55C99C845120}" type="parTrans" cxnId="{32D86F27-183C-4461-A34F-920D538F6A5D}">
      <dgm:prSet/>
      <dgm:spPr/>
      <dgm:t>
        <a:bodyPr/>
        <a:lstStyle/>
        <a:p>
          <a:endParaRPr lang="en-US"/>
        </a:p>
      </dgm:t>
    </dgm:pt>
    <dgm:pt modelId="{CB5D57F5-53FD-4C07-8B4F-2B4007DC8D13}" type="sibTrans" cxnId="{32D86F27-183C-4461-A34F-920D538F6A5D}">
      <dgm:prSet/>
      <dgm:spPr/>
      <dgm:t>
        <a:bodyPr/>
        <a:lstStyle/>
        <a:p>
          <a:endParaRPr lang="en-US"/>
        </a:p>
      </dgm:t>
    </dgm:pt>
    <dgm:pt modelId="{778CADDF-6B65-405D-B586-0794DF7226C9}" type="pres">
      <dgm:prSet presAssocID="{248FA55F-29A2-4649-A282-E8296EA8839E}" presName="Name0" presStyleCnt="0">
        <dgm:presLayoutVars>
          <dgm:chMax val="5"/>
          <dgm:chPref val="5"/>
          <dgm:dir/>
          <dgm:animLvl val="lvl"/>
        </dgm:presLayoutVars>
      </dgm:prSet>
      <dgm:spPr/>
    </dgm:pt>
    <dgm:pt modelId="{1689096E-A675-4D81-A3E8-F563DBCE8AD7}" type="pres">
      <dgm:prSet presAssocID="{F5703A92-8C57-47E3-9FC1-7A4D6B8373EE}" presName="parentText1" presStyleLbl="node1" presStyleIdx="0" presStyleCnt="3" custScaleX="103679">
        <dgm:presLayoutVars>
          <dgm:chMax/>
          <dgm:chPref val="3"/>
          <dgm:bulletEnabled val="1"/>
        </dgm:presLayoutVars>
      </dgm:prSet>
      <dgm:spPr/>
    </dgm:pt>
    <dgm:pt modelId="{AD3E2727-61C9-44F5-BD2A-0411FA0F8FFD}" type="pres">
      <dgm:prSet presAssocID="{F5703A92-8C57-47E3-9FC1-7A4D6B8373EE}" presName="childText1" presStyleLbl="solidAlignAcc1" presStyleIdx="0" presStyleCnt="3">
        <dgm:presLayoutVars>
          <dgm:chMax val="0"/>
          <dgm:chPref val="0"/>
          <dgm:bulletEnabled val="1"/>
        </dgm:presLayoutVars>
      </dgm:prSet>
      <dgm:spPr/>
    </dgm:pt>
    <dgm:pt modelId="{FDB93D6D-EC2B-406D-84CE-BF077E05A2A5}" type="pres">
      <dgm:prSet presAssocID="{FE370EA9-2D73-466F-9F1F-4A290FBF16FD}" presName="parentText2" presStyleLbl="node1" presStyleIdx="1" presStyleCnt="3" custScaleX="105587">
        <dgm:presLayoutVars>
          <dgm:chMax/>
          <dgm:chPref val="3"/>
          <dgm:bulletEnabled val="1"/>
        </dgm:presLayoutVars>
      </dgm:prSet>
      <dgm:spPr/>
    </dgm:pt>
    <dgm:pt modelId="{F17CC6D8-678A-4F3C-ADAC-96D817BD8670}" type="pres">
      <dgm:prSet presAssocID="{FE370EA9-2D73-466F-9F1F-4A290FBF16FD}" presName="childText2" presStyleLbl="solidAlignAcc1" presStyleIdx="1" presStyleCnt="3">
        <dgm:presLayoutVars>
          <dgm:chMax val="0"/>
          <dgm:chPref val="0"/>
          <dgm:bulletEnabled val="1"/>
        </dgm:presLayoutVars>
      </dgm:prSet>
      <dgm:spPr/>
    </dgm:pt>
    <dgm:pt modelId="{0F4DA7A7-F378-4529-9183-CD8BB65097D7}" type="pres">
      <dgm:prSet presAssocID="{2216E880-F9CA-46AD-A980-6D444E7503EE}" presName="parentText3" presStyleLbl="node1" presStyleIdx="2" presStyleCnt="3" custScaleX="111396">
        <dgm:presLayoutVars>
          <dgm:chMax/>
          <dgm:chPref val="3"/>
          <dgm:bulletEnabled val="1"/>
        </dgm:presLayoutVars>
      </dgm:prSet>
      <dgm:spPr/>
    </dgm:pt>
    <dgm:pt modelId="{5B3A3FE6-D652-43A2-94C2-371C2D3D81AA}" type="pres">
      <dgm:prSet presAssocID="{2216E880-F9CA-46AD-A980-6D444E7503EE}" presName="childText3" presStyleLbl="solidAlignAcc1" presStyleIdx="2" presStyleCnt="3">
        <dgm:presLayoutVars>
          <dgm:chMax val="0"/>
          <dgm:chPref val="0"/>
          <dgm:bulletEnabled val="1"/>
        </dgm:presLayoutVars>
      </dgm:prSet>
      <dgm:spPr/>
    </dgm:pt>
  </dgm:ptLst>
  <dgm:cxnLst>
    <dgm:cxn modelId="{E7468808-DB35-46EB-9BF3-8716770804A6}" srcId="{FE370EA9-2D73-466F-9F1F-4A290FBF16FD}" destId="{663E1B52-FECE-4A92-94D2-87B02DE39A57}" srcOrd="0" destOrd="0" parTransId="{B28D0E17-9AB4-4BAA-AFB0-2AA6AC120F6C}" sibTransId="{3BA161A3-5FB6-479B-9C24-F31970A2D96D}"/>
    <dgm:cxn modelId="{7BBC5718-E4CB-484B-91E4-C58D90DBD074}" srcId="{248FA55F-29A2-4649-A282-E8296EA8839E}" destId="{F5703A92-8C57-47E3-9FC1-7A4D6B8373EE}" srcOrd="0" destOrd="0" parTransId="{79E3A67A-06FE-438E-A8F0-BC21F5B116AD}" sibTransId="{816686CB-597C-4D03-99B0-B676AF9DCD1F}"/>
    <dgm:cxn modelId="{32D86F27-183C-4461-A34F-920D538F6A5D}" srcId="{2216E880-F9CA-46AD-A980-6D444E7503EE}" destId="{D096641F-7D27-44E1-A90E-6A0B3F0CB745}" srcOrd="0" destOrd="0" parTransId="{A7BC5A2F-D227-4430-B971-55C99C845120}" sibTransId="{CB5D57F5-53FD-4C07-8B4F-2B4007DC8D13}"/>
    <dgm:cxn modelId="{CC5D182F-80C1-4999-A3CC-25DEE7C6563D}" srcId="{248FA55F-29A2-4649-A282-E8296EA8839E}" destId="{FE370EA9-2D73-466F-9F1F-4A290FBF16FD}" srcOrd="1" destOrd="0" parTransId="{56172E14-8343-464B-818D-0E9F81136127}" sibTransId="{85821976-7F9B-425D-87BA-3113505A1A88}"/>
    <dgm:cxn modelId="{FB17453F-349C-46BE-B6F3-5B5E5932C358}" type="presOf" srcId="{248FA55F-29A2-4649-A282-E8296EA8839E}" destId="{778CADDF-6B65-405D-B586-0794DF7226C9}" srcOrd="0" destOrd="0" presId="urn:microsoft.com/office/officeart/2009/3/layout/IncreasingArrowsProcess"/>
    <dgm:cxn modelId="{ED5B4661-9429-45B6-9444-ABDA8F715BE6}" srcId="{F5703A92-8C57-47E3-9FC1-7A4D6B8373EE}" destId="{D5B2EAA1-3C6C-4E1B-91B9-DA6DBB7FAA35}" srcOrd="0" destOrd="0" parTransId="{31CB2475-E661-4389-9737-68DBE6D046B2}" sibTransId="{504E7D23-073D-4044-9C63-BF49EA698D02}"/>
    <dgm:cxn modelId="{C7352862-E41D-456B-A978-F2D70ACEBFAA}" type="presOf" srcId="{D5B2EAA1-3C6C-4E1B-91B9-DA6DBB7FAA35}" destId="{AD3E2727-61C9-44F5-BD2A-0411FA0F8FFD}" srcOrd="0" destOrd="0" presId="urn:microsoft.com/office/officeart/2009/3/layout/IncreasingArrowsProcess"/>
    <dgm:cxn modelId="{46582344-E518-453D-A513-F8EF3886BE37}" type="presOf" srcId="{663E1B52-FECE-4A92-94D2-87B02DE39A57}" destId="{F17CC6D8-678A-4F3C-ADAC-96D817BD8670}" srcOrd="0" destOrd="0" presId="urn:microsoft.com/office/officeart/2009/3/layout/IncreasingArrowsProcess"/>
    <dgm:cxn modelId="{71C7229C-0781-45FF-90B9-29F9B2DAD61D}" srcId="{248FA55F-29A2-4649-A282-E8296EA8839E}" destId="{2216E880-F9CA-46AD-A980-6D444E7503EE}" srcOrd="2" destOrd="0" parTransId="{5C6D95AB-0097-4020-A8A8-A3114617E175}" sibTransId="{875021C1-CEE6-4B2A-B642-93F251D21C50}"/>
    <dgm:cxn modelId="{FAB0B2B0-4DF8-489B-8E9D-979923234785}" type="presOf" srcId="{F5703A92-8C57-47E3-9FC1-7A4D6B8373EE}" destId="{1689096E-A675-4D81-A3E8-F563DBCE8AD7}" srcOrd="0" destOrd="0" presId="urn:microsoft.com/office/officeart/2009/3/layout/IncreasingArrowsProcess"/>
    <dgm:cxn modelId="{CCF9A4BF-2829-4FA2-9CA1-7AD17F90DACD}" type="presOf" srcId="{FE370EA9-2D73-466F-9F1F-4A290FBF16FD}" destId="{FDB93D6D-EC2B-406D-84CE-BF077E05A2A5}" srcOrd="0" destOrd="0" presId="urn:microsoft.com/office/officeart/2009/3/layout/IncreasingArrowsProcess"/>
    <dgm:cxn modelId="{AB3129CB-E8E2-4203-8D0C-48FA9AAECD0A}" type="presOf" srcId="{2216E880-F9CA-46AD-A980-6D444E7503EE}" destId="{0F4DA7A7-F378-4529-9183-CD8BB65097D7}" srcOrd="0" destOrd="0" presId="urn:microsoft.com/office/officeart/2009/3/layout/IncreasingArrowsProcess"/>
    <dgm:cxn modelId="{B22A3DD0-33CF-422A-BE8B-45817646693F}" type="presOf" srcId="{D096641F-7D27-44E1-A90E-6A0B3F0CB745}" destId="{5B3A3FE6-D652-43A2-94C2-371C2D3D81AA}" srcOrd="0" destOrd="0" presId="urn:microsoft.com/office/officeart/2009/3/layout/IncreasingArrowsProcess"/>
    <dgm:cxn modelId="{680DDEE7-E1F3-4DE0-9D10-DBC92B5A9D87}" type="presParOf" srcId="{778CADDF-6B65-405D-B586-0794DF7226C9}" destId="{1689096E-A675-4D81-A3E8-F563DBCE8AD7}" srcOrd="0" destOrd="0" presId="urn:microsoft.com/office/officeart/2009/3/layout/IncreasingArrowsProcess"/>
    <dgm:cxn modelId="{A1249970-4358-46F1-8855-70370F14D7A5}" type="presParOf" srcId="{778CADDF-6B65-405D-B586-0794DF7226C9}" destId="{AD3E2727-61C9-44F5-BD2A-0411FA0F8FFD}" srcOrd="1" destOrd="0" presId="urn:microsoft.com/office/officeart/2009/3/layout/IncreasingArrowsProcess"/>
    <dgm:cxn modelId="{517FD481-3D8C-4423-9AAB-2C1F798983A1}" type="presParOf" srcId="{778CADDF-6B65-405D-B586-0794DF7226C9}" destId="{FDB93D6D-EC2B-406D-84CE-BF077E05A2A5}" srcOrd="2" destOrd="0" presId="urn:microsoft.com/office/officeart/2009/3/layout/IncreasingArrowsProcess"/>
    <dgm:cxn modelId="{0EB34A12-9B92-409A-8026-D692CFA59B23}" type="presParOf" srcId="{778CADDF-6B65-405D-B586-0794DF7226C9}" destId="{F17CC6D8-678A-4F3C-ADAC-96D817BD8670}" srcOrd="3" destOrd="0" presId="urn:microsoft.com/office/officeart/2009/3/layout/IncreasingArrowsProcess"/>
    <dgm:cxn modelId="{DA2413FE-9DED-45FA-870B-E2437B7D197E}" type="presParOf" srcId="{778CADDF-6B65-405D-B586-0794DF7226C9}" destId="{0F4DA7A7-F378-4529-9183-CD8BB65097D7}" srcOrd="4" destOrd="0" presId="urn:microsoft.com/office/officeart/2009/3/layout/IncreasingArrowsProcess"/>
    <dgm:cxn modelId="{A635E0F8-25BA-4BAE-A365-90CFB6D6C111}" type="presParOf" srcId="{778CADDF-6B65-405D-B586-0794DF7226C9}" destId="{5B3A3FE6-D652-43A2-94C2-371C2D3D81AA}"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A1958A-F231-4A3A-8E32-AD58282CC2A3}" type="doc">
      <dgm:prSet loTypeId="urn:microsoft.com/office/officeart/2005/8/layout/hList1" loCatId="list" qsTypeId="urn:microsoft.com/office/officeart/2005/8/quickstyle/simple1" qsCatId="simple" csTypeId="urn:microsoft.com/office/officeart/2005/8/colors/accent0_3" csCatId="mainScheme" phldr="1"/>
      <dgm:spPr/>
    </dgm:pt>
    <dgm:pt modelId="{1449272F-365D-4086-97B4-A40DB7AE81E8}">
      <dgm:prSet custT="1"/>
      <dgm:spPr>
        <a:solidFill>
          <a:srgbClr val="2E406B"/>
        </a:solidFill>
      </dgm:spPr>
      <dgm:t>
        <a:bodyPr/>
        <a:lstStyle/>
        <a:p>
          <a:pPr marL="0" lvl="0" algn="ctr" defTabSz="533400">
            <a:lnSpc>
              <a:spcPct val="90000"/>
            </a:lnSpc>
            <a:spcBef>
              <a:spcPct val="0"/>
            </a:spcBef>
            <a:spcAft>
              <a:spcPct val="35000"/>
            </a:spcAft>
            <a:buNone/>
          </a:pPr>
          <a:r>
            <a:rPr lang="en-US" sz="1500" u="sng" kern="1200" dirty="0">
              <a:latin typeface="+mn-lt"/>
              <a:cs typeface="Arial"/>
            </a:rPr>
            <a:t>Awareness and Interest in Video</a:t>
          </a:r>
        </a:p>
      </dgm:t>
    </dgm:pt>
    <dgm:pt modelId="{663BF66E-60E4-490E-A7AE-C0409D8E09C1}" type="parTrans" cxnId="{E1494237-AA82-44EF-9A1D-13E9E4B8261C}">
      <dgm:prSet/>
      <dgm:spPr/>
      <dgm:t>
        <a:bodyPr/>
        <a:lstStyle/>
        <a:p>
          <a:endParaRPr lang="en-US"/>
        </a:p>
      </dgm:t>
    </dgm:pt>
    <dgm:pt modelId="{4496C75B-32E6-4A34-BA99-79DFDDC5FD93}" type="sibTrans" cxnId="{E1494237-AA82-44EF-9A1D-13E9E4B8261C}">
      <dgm:prSet/>
      <dgm:spPr/>
      <dgm:t>
        <a:bodyPr/>
        <a:lstStyle/>
        <a:p>
          <a:endParaRPr lang="en-US"/>
        </a:p>
      </dgm:t>
    </dgm:pt>
    <dgm:pt modelId="{9C92F8B8-409A-48C5-BEB1-EE7200941345}">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Veteran awareness of video as an option​</a:t>
          </a:r>
        </a:p>
      </dgm:t>
    </dgm:pt>
    <dgm:pt modelId="{49C15925-D4F0-45EF-8AD2-7F4C18AAF245}" type="parTrans" cxnId="{D0202CFD-AAB1-4D87-8654-598336815510}">
      <dgm:prSet/>
      <dgm:spPr/>
      <dgm:t>
        <a:bodyPr/>
        <a:lstStyle/>
        <a:p>
          <a:endParaRPr lang="en-US"/>
        </a:p>
      </dgm:t>
    </dgm:pt>
    <dgm:pt modelId="{D1ED6A66-1A66-4457-A099-0AE15D9CD2C6}" type="sibTrans" cxnId="{D0202CFD-AAB1-4D87-8654-598336815510}">
      <dgm:prSet/>
      <dgm:spPr/>
      <dgm:t>
        <a:bodyPr/>
        <a:lstStyle/>
        <a:p>
          <a:endParaRPr lang="en-US"/>
        </a:p>
      </dgm:t>
    </dgm:pt>
    <dgm:pt modelId="{27FEFE75-0F80-440F-9528-78D37A7EC43B}">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Veteran interest in telehealth ​</a:t>
          </a:r>
        </a:p>
      </dgm:t>
    </dgm:pt>
    <dgm:pt modelId="{A20005D4-38CB-40F7-8396-7C88A6A26CFF}" type="parTrans" cxnId="{564E3D10-056F-4D99-95B4-FB95CC491AB0}">
      <dgm:prSet/>
      <dgm:spPr/>
      <dgm:t>
        <a:bodyPr/>
        <a:lstStyle/>
        <a:p>
          <a:endParaRPr lang="en-US"/>
        </a:p>
      </dgm:t>
    </dgm:pt>
    <dgm:pt modelId="{9D92B7C2-0D73-4BA4-A3BE-6986FC9D20C8}" type="sibTrans" cxnId="{564E3D10-056F-4D99-95B4-FB95CC491AB0}">
      <dgm:prSet/>
      <dgm:spPr/>
      <dgm:t>
        <a:bodyPr/>
        <a:lstStyle/>
        <a:p>
          <a:endParaRPr lang="en-US"/>
        </a:p>
      </dgm:t>
    </dgm:pt>
    <dgm:pt modelId="{6F07F8DE-DED3-4D82-88B4-EC7672BCB44B}">
      <dgm:prSet custT="1"/>
      <dgm:spPr>
        <a:solidFill>
          <a:srgbClr val="2E406B"/>
        </a:solidFill>
      </dgm:spPr>
      <dgm:t>
        <a:bodyPr/>
        <a:lstStyle/>
        <a:p>
          <a:pPr marL="0" lvl="0" algn="ctr" defTabSz="533400">
            <a:lnSpc>
              <a:spcPct val="90000"/>
            </a:lnSpc>
            <a:spcBef>
              <a:spcPct val="0"/>
            </a:spcBef>
            <a:spcAft>
              <a:spcPct val="35000"/>
            </a:spcAft>
            <a:buNone/>
          </a:pPr>
          <a:r>
            <a:rPr lang="en-US" sz="1200" u="sng" kern="1200" dirty="0">
              <a:latin typeface="+mn-lt"/>
              <a:cs typeface="Arial"/>
            </a:rPr>
            <a:t>Perceptions of Video Quality and Suitability​</a:t>
          </a:r>
        </a:p>
      </dgm:t>
    </dgm:pt>
    <dgm:pt modelId="{25C36FBF-5AE0-4338-9CC2-1E14F18EAEB4}" type="parTrans" cxnId="{B483EBBB-D7A0-463A-A42A-063BDA05E655}">
      <dgm:prSet/>
      <dgm:spPr/>
      <dgm:t>
        <a:bodyPr/>
        <a:lstStyle/>
        <a:p>
          <a:endParaRPr lang="en-US"/>
        </a:p>
      </dgm:t>
    </dgm:pt>
    <dgm:pt modelId="{5718E6C5-736C-47DE-AE63-FB605F5B4E26}" type="sibTrans" cxnId="{B483EBBB-D7A0-463A-A42A-063BDA05E655}">
      <dgm:prSet/>
      <dgm:spPr/>
      <dgm:t>
        <a:bodyPr/>
        <a:lstStyle/>
        <a:p>
          <a:endParaRPr lang="en-US"/>
        </a:p>
      </dgm:t>
    </dgm:pt>
    <dgm:pt modelId="{93DFA9F0-435B-4B67-8808-21930409E6C7}">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Veteran perceptions about quality of care by telehealth ​</a:t>
          </a:r>
        </a:p>
      </dgm:t>
    </dgm:pt>
    <dgm:pt modelId="{240F2826-8348-4244-A5F9-9C852BD5FF0B}" type="parTrans" cxnId="{836B4532-E9B2-4FE1-B8A0-0C7D636336F1}">
      <dgm:prSet/>
      <dgm:spPr/>
      <dgm:t>
        <a:bodyPr/>
        <a:lstStyle/>
        <a:p>
          <a:endParaRPr lang="en-US"/>
        </a:p>
      </dgm:t>
    </dgm:pt>
    <dgm:pt modelId="{6C29B29E-70AE-4E91-AD44-63244C9818BF}" type="sibTrans" cxnId="{836B4532-E9B2-4FE1-B8A0-0C7D636336F1}">
      <dgm:prSet/>
      <dgm:spPr/>
      <dgm:t>
        <a:bodyPr/>
        <a:lstStyle/>
        <a:p>
          <a:endParaRPr lang="en-US"/>
        </a:p>
      </dgm:t>
    </dgm:pt>
    <dgm:pt modelId="{3D7BBE02-96F0-4C1B-863E-377D4EC3B5C0}">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Staff perceptions about quality and suitability of care by telehealth​</a:t>
          </a:r>
        </a:p>
      </dgm:t>
    </dgm:pt>
    <dgm:pt modelId="{6B871CD5-E24B-45F5-B29F-645A1F90F5DC}" type="parTrans" cxnId="{02FC913A-952A-4E99-9ED7-A3E88C634245}">
      <dgm:prSet/>
      <dgm:spPr/>
      <dgm:t>
        <a:bodyPr/>
        <a:lstStyle/>
        <a:p>
          <a:endParaRPr lang="en-US"/>
        </a:p>
      </dgm:t>
    </dgm:pt>
    <dgm:pt modelId="{52EEEB5E-D585-4215-9FDD-60DC645F0324}" type="sibTrans" cxnId="{02FC913A-952A-4E99-9ED7-A3E88C634245}">
      <dgm:prSet/>
      <dgm:spPr/>
      <dgm:t>
        <a:bodyPr/>
        <a:lstStyle/>
        <a:p>
          <a:endParaRPr lang="en-US"/>
        </a:p>
      </dgm:t>
    </dgm:pt>
    <dgm:pt modelId="{B15CC787-3BCC-43E4-B177-ECF7F993B6DC}">
      <dgm:prSet custT="1"/>
      <dgm:spPr>
        <a:solidFill>
          <a:srgbClr val="2E406B"/>
        </a:solidFill>
      </dgm:spPr>
      <dgm:t>
        <a:bodyPr/>
        <a:lstStyle/>
        <a:p>
          <a:pPr marL="0" lvl="0" algn="ctr" defTabSz="533400">
            <a:lnSpc>
              <a:spcPct val="90000"/>
            </a:lnSpc>
            <a:spcBef>
              <a:spcPct val="0"/>
            </a:spcBef>
            <a:spcAft>
              <a:spcPct val="35000"/>
            </a:spcAft>
            <a:buFont typeface="Arial"/>
            <a:buChar char="•"/>
          </a:pPr>
          <a:r>
            <a:rPr lang="en-US" sz="1500" u="sng" kern="1200" dirty="0">
              <a:latin typeface="+mn-lt"/>
              <a:cs typeface="Arial"/>
            </a:rPr>
            <a:t>Scheduling</a:t>
          </a:r>
          <a:endParaRPr lang="en-US" sz="1500" kern="1200" dirty="0">
            <a:latin typeface="+mn-lt"/>
            <a:cs typeface="Arial"/>
          </a:endParaRPr>
        </a:p>
      </dgm:t>
    </dgm:pt>
    <dgm:pt modelId="{C735AE39-7387-44EC-B875-93AC3961DC54}" type="parTrans" cxnId="{FB6947B9-26D8-471B-9A93-45C5C66F867B}">
      <dgm:prSet/>
      <dgm:spPr/>
      <dgm:t>
        <a:bodyPr/>
        <a:lstStyle/>
        <a:p>
          <a:endParaRPr lang="en-US"/>
        </a:p>
      </dgm:t>
    </dgm:pt>
    <dgm:pt modelId="{E41CF436-D22C-4E66-8693-F83B54E8D600}" type="sibTrans" cxnId="{FB6947B9-26D8-471B-9A93-45C5C66F867B}">
      <dgm:prSet/>
      <dgm:spPr/>
      <dgm:t>
        <a:bodyPr/>
        <a:lstStyle/>
        <a:p>
          <a:endParaRPr lang="en-US"/>
        </a:p>
      </dgm:t>
    </dgm:pt>
    <dgm:pt modelId="{BE7B190A-B847-4A4B-B87B-DD0E28D835CC}">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Veteran awareness of how to schedule a video visit </a:t>
          </a:r>
        </a:p>
      </dgm:t>
    </dgm:pt>
    <dgm:pt modelId="{CFE6CA57-CECD-44CB-BDAA-6DAD8745236D}" type="parTrans" cxnId="{4BC77BF7-E14F-4AE9-9CF0-C2CFCAC213A5}">
      <dgm:prSet/>
      <dgm:spPr/>
      <dgm:t>
        <a:bodyPr/>
        <a:lstStyle/>
        <a:p>
          <a:endParaRPr lang="en-US"/>
        </a:p>
      </dgm:t>
    </dgm:pt>
    <dgm:pt modelId="{DC7B388F-055B-4055-B3E7-8A82F8366917}" type="sibTrans" cxnId="{4BC77BF7-E14F-4AE9-9CF0-C2CFCAC213A5}">
      <dgm:prSet/>
      <dgm:spPr/>
      <dgm:t>
        <a:bodyPr/>
        <a:lstStyle/>
        <a:p>
          <a:endParaRPr lang="en-US"/>
        </a:p>
      </dgm:t>
    </dgm:pt>
    <dgm:pt modelId="{A3491995-4BCE-4FDA-9F20-95B31E235CBB}">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Staff reported challenges with the number of scheduling grids and platforms</a:t>
          </a:r>
        </a:p>
      </dgm:t>
    </dgm:pt>
    <dgm:pt modelId="{2BEEBD8B-CEE4-4002-890F-31B9E80B8F10}" type="parTrans" cxnId="{06629836-EA74-47C0-9EFE-42DB63751384}">
      <dgm:prSet/>
      <dgm:spPr/>
      <dgm:t>
        <a:bodyPr/>
        <a:lstStyle/>
        <a:p>
          <a:endParaRPr lang="en-US"/>
        </a:p>
      </dgm:t>
    </dgm:pt>
    <dgm:pt modelId="{03077677-588C-4A00-8345-ECD7E9BC4021}" type="sibTrans" cxnId="{06629836-EA74-47C0-9EFE-42DB63751384}">
      <dgm:prSet/>
      <dgm:spPr/>
      <dgm:t>
        <a:bodyPr/>
        <a:lstStyle/>
        <a:p>
          <a:endParaRPr lang="en-US"/>
        </a:p>
      </dgm:t>
    </dgm:pt>
    <dgm:pt modelId="{48E72539-D12A-4941-B9BB-5C3C2F3A7B8B}">
      <dgm:prSet custT="1"/>
      <dgm:spPr>
        <a:solidFill>
          <a:srgbClr val="2E406B"/>
        </a:solidFill>
      </dgm:spPr>
      <dgm:t>
        <a:bodyPr/>
        <a:lstStyle/>
        <a:p>
          <a:pPr marL="0" lvl="0" algn="ctr" defTabSz="533400">
            <a:lnSpc>
              <a:spcPct val="90000"/>
            </a:lnSpc>
            <a:spcBef>
              <a:spcPct val="0"/>
            </a:spcBef>
            <a:spcAft>
              <a:spcPct val="35000"/>
            </a:spcAft>
            <a:buFont typeface="Arial"/>
            <a:buChar char="•"/>
          </a:pPr>
          <a:r>
            <a:rPr lang="en-US" sz="1500" u="sng" kern="1200" dirty="0">
              <a:latin typeface="+mn-lt"/>
              <a:cs typeface="Arial"/>
            </a:rPr>
            <a:t>Veteran Training</a:t>
          </a:r>
          <a:endParaRPr lang="en-US" sz="1500" kern="1200" dirty="0">
            <a:latin typeface="+mn-lt"/>
            <a:ea typeface="+mn-lt"/>
            <a:cs typeface="+mn-lt"/>
          </a:endParaRPr>
        </a:p>
      </dgm:t>
    </dgm:pt>
    <dgm:pt modelId="{C8BD0357-2590-4008-80A8-E6DC8BEB3762}" type="parTrans" cxnId="{A8F952D8-B3D5-485B-AF92-8434B4206F79}">
      <dgm:prSet/>
      <dgm:spPr/>
      <dgm:t>
        <a:bodyPr/>
        <a:lstStyle/>
        <a:p>
          <a:endParaRPr lang="en-US"/>
        </a:p>
      </dgm:t>
    </dgm:pt>
    <dgm:pt modelId="{BD3C7C87-F675-4780-B0D2-29FB397BA532}" type="sibTrans" cxnId="{A8F952D8-B3D5-485B-AF92-8434B4206F79}">
      <dgm:prSet/>
      <dgm:spPr/>
      <dgm:t>
        <a:bodyPr/>
        <a:lstStyle/>
        <a:p>
          <a:endParaRPr lang="en-US"/>
        </a:p>
      </dgm:t>
    </dgm:pt>
    <dgm:pt modelId="{BED5B603-64FF-403E-AB74-7F4261679B5E}">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Digital comfort and proficiency ​</a:t>
          </a:r>
        </a:p>
      </dgm:t>
    </dgm:pt>
    <dgm:pt modelId="{E18B34B3-E252-428E-955A-5701151E1C88}" type="parTrans" cxnId="{528974B5-4FE3-4478-AE43-AB2269F3ABFA}">
      <dgm:prSet/>
      <dgm:spPr/>
      <dgm:t>
        <a:bodyPr/>
        <a:lstStyle/>
        <a:p>
          <a:endParaRPr lang="en-US"/>
        </a:p>
      </dgm:t>
    </dgm:pt>
    <dgm:pt modelId="{5825AE1E-C0D3-460A-8B18-B8E4ED326E0C}" type="sibTrans" cxnId="{528974B5-4FE3-4478-AE43-AB2269F3ABFA}">
      <dgm:prSet/>
      <dgm:spPr/>
      <dgm:t>
        <a:bodyPr/>
        <a:lstStyle/>
        <a:p>
          <a:endParaRPr lang="en-US"/>
        </a:p>
      </dgm:t>
    </dgm:pt>
    <dgm:pt modelId="{DADDE045-0FB1-4F3C-ACD5-24C14BCD8300}">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Nervousness and difficulty with using video telehealth​</a:t>
          </a:r>
        </a:p>
      </dgm:t>
    </dgm:pt>
    <dgm:pt modelId="{8586B6B8-41F6-4EC5-9892-3DFB58801E98}" type="parTrans" cxnId="{1CAE2C9E-0AC4-481E-B218-3295A04AAFCF}">
      <dgm:prSet/>
      <dgm:spPr/>
      <dgm:t>
        <a:bodyPr/>
        <a:lstStyle/>
        <a:p>
          <a:endParaRPr lang="en-US"/>
        </a:p>
      </dgm:t>
    </dgm:pt>
    <dgm:pt modelId="{6FA32012-D9D3-43F8-81E9-082D9046BB4C}" type="sibTrans" cxnId="{1CAE2C9E-0AC4-481E-B218-3295A04AAFCF}">
      <dgm:prSet/>
      <dgm:spPr/>
      <dgm:t>
        <a:bodyPr/>
        <a:lstStyle/>
        <a:p>
          <a:endParaRPr lang="en-US"/>
        </a:p>
      </dgm:t>
    </dgm:pt>
    <dgm:pt modelId="{D64A9D12-98D0-4D61-9009-9A096264FE7C}">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Inconsistent onboarding​</a:t>
          </a:r>
        </a:p>
      </dgm:t>
    </dgm:pt>
    <dgm:pt modelId="{A59D327D-857B-4C49-9271-4107F6858681}" type="parTrans" cxnId="{842C8847-7BB6-4211-8BEE-F0DBCEDCC32C}">
      <dgm:prSet/>
      <dgm:spPr/>
      <dgm:t>
        <a:bodyPr/>
        <a:lstStyle/>
        <a:p>
          <a:endParaRPr lang="en-US"/>
        </a:p>
      </dgm:t>
    </dgm:pt>
    <dgm:pt modelId="{510915CA-E35C-45D5-9A6A-22D3F7213854}" type="sibTrans" cxnId="{842C8847-7BB6-4211-8BEE-F0DBCEDCC32C}">
      <dgm:prSet/>
      <dgm:spPr/>
      <dgm:t>
        <a:bodyPr/>
        <a:lstStyle/>
        <a:p>
          <a:endParaRPr lang="en-US"/>
        </a:p>
      </dgm:t>
    </dgm:pt>
    <dgm:pt modelId="{FB1FDF54-D487-46D9-A1A6-6E5DCABFE5F0}">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Need for education, training and technical support</a:t>
          </a:r>
        </a:p>
      </dgm:t>
    </dgm:pt>
    <dgm:pt modelId="{7CEB2CC6-0022-4933-A9A3-77721AA722E4}" type="parTrans" cxnId="{DA70798A-A873-43D4-A9D0-CD3779ADDCCB}">
      <dgm:prSet/>
      <dgm:spPr/>
      <dgm:t>
        <a:bodyPr/>
        <a:lstStyle/>
        <a:p>
          <a:endParaRPr lang="en-US"/>
        </a:p>
      </dgm:t>
    </dgm:pt>
    <dgm:pt modelId="{E4387F7C-F781-4C92-8C23-7E7AED42540D}" type="sibTrans" cxnId="{DA70798A-A873-43D4-A9D0-CD3779ADDCCB}">
      <dgm:prSet/>
      <dgm:spPr/>
      <dgm:t>
        <a:bodyPr/>
        <a:lstStyle/>
        <a:p>
          <a:endParaRPr lang="en-US"/>
        </a:p>
      </dgm:t>
    </dgm:pt>
    <dgm:pt modelId="{9D675329-67C3-4F06-B5D9-23AD7900264E}">
      <dgm:prSet custT="1"/>
      <dgm:spPr>
        <a:solidFill>
          <a:srgbClr val="2E406B"/>
        </a:solidFill>
      </dgm:spPr>
      <dgm:t>
        <a:bodyPr/>
        <a:lstStyle/>
        <a:p>
          <a:pPr>
            <a:buNone/>
          </a:pPr>
          <a:r>
            <a:rPr lang="en-US" sz="1500" u="sng" dirty="0">
              <a:latin typeface="+mn-lt"/>
              <a:cs typeface="Arial"/>
            </a:rPr>
            <a:t>Technology and Infrastructure</a:t>
          </a:r>
        </a:p>
      </dgm:t>
    </dgm:pt>
    <dgm:pt modelId="{5F6BE2D9-7DD6-413B-B56D-FF5DE44E9824}" type="parTrans" cxnId="{CEAD16CD-C440-40B3-AC14-EBFA7A40A26C}">
      <dgm:prSet/>
      <dgm:spPr/>
      <dgm:t>
        <a:bodyPr/>
        <a:lstStyle/>
        <a:p>
          <a:endParaRPr lang="en-US"/>
        </a:p>
      </dgm:t>
    </dgm:pt>
    <dgm:pt modelId="{BFB22BF3-4BBF-4703-8182-7619DAD08991}" type="sibTrans" cxnId="{CEAD16CD-C440-40B3-AC14-EBFA7A40A26C}">
      <dgm:prSet/>
      <dgm:spPr/>
      <dgm:t>
        <a:bodyPr/>
        <a:lstStyle/>
        <a:p>
          <a:endParaRPr lang="en-US"/>
        </a:p>
      </dgm:t>
    </dgm:pt>
    <dgm:pt modelId="{2C823902-574D-4C6F-8E72-69DEC4905B9C}">
      <dgm:prSet/>
      <dgm:spPr/>
      <dgm:t>
        <a:bodyPr/>
        <a:lstStyle/>
        <a:p>
          <a:pPr>
            <a:spcBef>
              <a:spcPts val="1000"/>
            </a:spcBef>
            <a:spcAft>
              <a:spcPts val="0"/>
            </a:spcAft>
          </a:pPr>
          <a:r>
            <a:rPr lang="en-US" dirty="0"/>
            <a:t>Lack of adequate broadband access for Veterans</a:t>
          </a:r>
        </a:p>
      </dgm:t>
    </dgm:pt>
    <dgm:pt modelId="{D247BD2D-7F63-497D-8EA9-0B3C602E3DCE}" type="parTrans" cxnId="{64391E31-61E3-4DAF-A4F0-4604EF299F92}">
      <dgm:prSet/>
      <dgm:spPr/>
      <dgm:t>
        <a:bodyPr/>
        <a:lstStyle/>
        <a:p>
          <a:endParaRPr lang="en-US"/>
        </a:p>
      </dgm:t>
    </dgm:pt>
    <dgm:pt modelId="{C43C7E08-FAE1-489B-A58F-7424FEA64874}" type="sibTrans" cxnId="{64391E31-61E3-4DAF-A4F0-4604EF299F92}">
      <dgm:prSet/>
      <dgm:spPr/>
      <dgm:t>
        <a:bodyPr/>
        <a:lstStyle/>
        <a:p>
          <a:endParaRPr lang="en-US"/>
        </a:p>
      </dgm:t>
    </dgm:pt>
    <dgm:pt modelId="{CDD948EB-A2DA-4429-93AA-A03472E2260E}">
      <dgm:prSet/>
      <dgm:spPr/>
      <dgm:t>
        <a:bodyPr/>
        <a:lstStyle/>
        <a:p>
          <a:pPr>
            <a:spcBef>
              <a:spcPts val="1000"/>
            </a:spcBef>
            <a:spcAft>
              <a:spcPts val="0"/>
            </a:spcAft>
          </a:pPr>
          <a:r>
            <a:rPr lang="en-US" dirty="0"/>
            <a:t>Affordability of internet/devices/ equipment​</a:t>
          </a:r>
        </a:p>
      </dgm:t>
    </dgm:pt>
    <dgm:pt modelId="{25B58B0F-2801-4AE4-84CC-BBAA4CD72F61}" type="parTrans" cxnId="{835EE095-FFB5-47C5-BB1A-C2CB240F6653}">
      <dgm:prSet/>
      <dgm:spPr/>
      <dgm:t>
        <a:bodyPr/>
        <a:lstStyle/>
        <a:p>
          <a:endParaRPr lang="en-US"/>
        </a:p>
      </dgm:t>
    </dgm:pt>
    <dgm:pt modelId="{FFE23185-B6FB-409F-980A-310D6BBC4DA9}" type="sibTrans" cxnId="{835EE095-FFB5-47C5-BB1A-C2CB240F6653}">
      <dgm:prSet/>
      <dgm:spPr/>
      <dgm:t>
        <a:bodyPr/>
        <a:lstStyle/>
        <a:p>
          <a:endParaRPr lang="en-US"/>
        </a:p>
      </dgm:t>
    </dgm:pt>
    <dgm:pt modelId="{17075F24-9662-44D0-B04D-BD7262DB0ABB}">
      <dgm:prSet/>
      <dgm:spPr/>
      <dgm:t>
        <a:bodyPr/>
        <a:lstStyle/>
        <a:p>
          <a:pPr>
            <a:spcBef>
              <a:spcPts val="1000"/>
            </a:spcBef>
            <a:spcAft>
              <a:spcPts val="0"/>
            </a:spcAft>
          </a:pPr>
          <a:r>
            <a:rPr lang="en-US" dirty="0"/>
            <a:t>Poor audio/video quality, dropped connections​​</a:t>
          </a:r>
        </a:p>
      </dgm:t>
    </dgm:pt>
    <dgm:pt modelId="{B2F658D0-C7BD-4D01-AA3C-697D5B12E2BC}" type="parTrans" cxnId="{4D331CEF-735A-4408-8D77-EEE0C90E55E1}">
      <dgm:prSet/>
      <dgm:spPr/>
      <dgm:t>
        <a:bodyPr/>
        <a:lstStyle/>
        <a:p>
          <a:endParaRPr lang="en-US"/>
        </a:p>
      </dgm:t>
    </dgm:pt>
    <dgm:pt modelId="{741387CD-BEF4-4B65-A3DA-BBC8A0E358F3}" type="sibTrans" cxnId="{4D331CEF-735A-4408-8D77-EEE0C90E55E1}">
      <dgm:prSet/>
      <dgm:spPr/>
      <dgm:t>
        <a:bodyPr/>
        <a:lstStyle/>
        <a:p>
          <a:endParaRPr lang="en-US"/>
        </a:p>
      </dgm:t>
    </dgm:pt>
    <dgm:pt modelId="{C2CFC4D4-6B3F-4341-87C8-65829B361A72}">
      <dgm:prSet custT="1"/>
      <dgm:spPr>
        <a:solidFill>
          <a:srgbClr val="2E406B"/>
        </a:solidFill>
      </dgm:spPr>
      <dgm:t>
        <a:bodyPr/>
        <a:lstStyle/>
        <a:p>
          <a:pPr marL="0" lvl="0" algn="ctr" defTabSz="533400">
            <a:lnSpc>
              <a:spcPct val="90000"/>
            </a:lnSpc>
            <a:spcBef>
              <a:spcPct val="0"/>
            </a:spcBef>
            <a:spcAft>
              <a:spcPct val="35000"/>
            </a:spcAft>
            <a:buFont typeface="Arial"/>
            <a:buChar char="•"/>
          </a:pPr>
          <a:r>
            <a:rPr lang="en-US" sz="1500" u="sng" kern="1200" dirty="0">
              <a:latin typeface="+mn-lt"/>
              <a:cs typeface="Arial"/>
            </a:rPr>
            <a:t>Supporting VA Staff</a:t>
          </a:r>
          <a:endParaRPr lang="en-US" sz="1500" u="sng" kern="1200" dirty="0">
            <a:latin typeface="+mn-lt"/>
          </a:endParaRPr>
        </a:p>
      </dgm:t>
    </dgm:pt>
    <dgm:pt modelId="{F0C0C73B-6ADF-4C77-AE70-2500B2EA0093}" type="parTrans" cxnId="{19AC1BEE-4EEC-456C-AB11-EDC4788CEA98}">
      <dgm:prSet/>
      <dgm:spPr/>
      <dgm:t>
        <a:bodyPr/>
        <a:lstStyle/>
        <a:p>
          <a:endParaRPr lang="en-US"/>
        </a:p>
      </dgm:t>
    </dgm:pt>
    <dgm:pt modelId="{C10F281C-E426-46AF-ACB6-2B8FFD6E6368}" type="sibTrans" cxnId="{19AC1BEE-4EEC-456C-AB11-EDC4788CEA98}">
      <dgm:prSet/>
      <dgm:spPr/>
      <dgm:t>
        <a:bodyPr/>
        <a:lstStyle/>
        <a:p>
          <a:endParaRPr lang="en-US"/>
        </a:p>
      </dgm:t>
    </dgm:pt>
    <dgm:pt modelId="{A6C6513E-78D8-4412-9EFD-95E307B40078}">
      <dgm:prSet custT="1"/>
      <dgm:spPr/>
      <dgm:t>
        <a:bodyPr/>
        <a:lstStyle/>
        <a:p>
          <a:pPr marL="114300" lvl="2" indent="0" algn="l" defTabSz="400050">
            <a:lnSpc>
              <a:spcPct val="90000"/>
            </a:lnSpc>
            <a:spcBef>
              <a:spcPct val="0"/>
            </a:spcBef>
            <a:spcAft>
              <a:spcPct val="15000"/>
            </a:spcAft>
            <a:buFont typeface="Arial" panose="020B0604020202020204" pitchFamily="34" charset="0"/>
            <a:buChar char="•"/>
          </a:pPr>
          <a:endParaRPr lang="en-US" sz="900" kern="1200" dirty="0">
            <a:latin typeface="+mn-lt"/>
          </a:endParaRPr>
        </a:p>
      </dgm:t>
    </dgm:pt>
    <dgm:pt modelId="{390FB60F-CDB5-4022-ABAF-86A2BDFBBF8A}" type="parTrans" cxnId="{538FE121-2C56-4CF6-A961-36006BC857CC}">
      <dgm:prSet/>
      <dgm:spPr/>
      <dgm:t>
        <a:bodyPr/>
        <a:lstStyle/>
        <a:p>
          <a:endParaRPr lang="en-US"/>
        </a:p>
      </dgm:t>
    </dgm:pt>
    <dgm:pt modelId="{2EACAE50-9FD1-4FDA-A583-52DDFA81CEFB}" type="sibTrans" cxnId="{538FE121-2C56-4CF6-A961-36006BC857CC}">
      <dgm:prSet/>
      <dgm:spPr/>
      <dgm:t>
        <a:bodyPr/>
        <a:lstStyle/>
        <a:p>
          <a:endParaRPr lang="en-US"/>
        </a:p>
      </dgm:t>
    </dgm:pt>
    <dgm:pt modelId="{7F6FB6B5-5C17-4ED1-A279-67A5EF02EE93}">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Issues with use and managing technical difficulties in real time ​</a:t>
          </a:r>
        </a:p>
      </dgm:t>
    </dgm:pt>
    <dgm:pt modelId="{03FAFE9A-89F7-439A-93AA-4B343AE859E6}" type="parTrans" cxnId="{74BD4AD7-127B-4B71-B66E-BCFB5FAD1820}">
      <dgm:prSet/>
      <dgm:spPr/>
      <dgm:t>
        <a:bodyPr/>
        <a:lstStyle/>
        <a:p>
          <a:endParaRPr lang="en-US"/>
        </a:p>
      </dgm:t>
    </dgm:pt>
    <dgm:pt modelId="{C9C14228-D93D-4B1C-855F-6A6A52D59B79}" type="sibTrans" cxnId="{74BD4AD7-127B-4B71-B66E-BCFB5FAD1820}">
      <dgm:prSet/>
      <dgm:spPr/>
      <dgm:t>
        <a:bodyPr/>
        <a:lstStyle/>
        <a:p>
          <a:endParaRPr lang="en-US"/>
        </a:p>
      </dgm:t>
    </dgm:pt>
    <dgm:pt modelId="{07D42DDF-B7D0-43E7-83BC-7120B7D002D8}">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Need for hands on training and technical support</a:t>
          </a:r>
        </a:p>
      </dgm:t>
    </dgm:pt>
    <dgm:pt modelId="{0D864A10-D63E-41A0-B08B-DE2F1D7FC33E}" type="parTrans" cxnId="{CF983FAA-3756-47AD-ADFB-EF1FBC57736F}">
      <dgm:prSet/>
      <dgm:spPr/>
      <dgm:t>
        <a:bodyPr/>
        <a:lstStyle/>
        <a:p>
          <a:endParaRPr lang="en-US"/>
        </a:p>
      </dgm:t>
    </dgm:pt>
    <dgm:pt modelId="{0642250C-999B-44C4-8105-435ABD1956CC}" type="sibTrans" cxnId="{CF983FAA-3756-47AD-ADFB-EF1FBC57736F}">
      <dgm:prSet/>
      <dgm:spPr/>
      <dgm:t>
        <a:bodyPr/>
        <a:lstStyle/>
        <a:p>
          <a:endParaRPr lang="en-US"/>
        </a:p>
      </dgm:t>
    </dgm:pt>
    <dgm:pt modelId="{AC5323D5-C3B9-49B4-B30F-1DB2B372ED8B}">
      <dgm:prSet custT="1"/>
      <dgm:spPr/>
      <dgm:t>
        <a:bodyPr/>
        <a:lstStyle/>
        <a:p>
          <a:pPr marL="118872" lvl="1" indent="-118872" algn="l" defTabSz="444500">
            <a:lnSpc>
              <a:spcPct val="90000"/>
            </a:lnSpc>
            <a:spcBef>
              <a:spcPts val="1000"/>
            </a:spcBef>
            <a:spcAft>
              <a:spcPts val="0"/>
            </a:spcAft>
            <a:buFont typeface="Arial" panose="020B0604020202020204" pitchFamily="34" charset="0"/>
            <a:buChar char="•"/>
          </a:pPr>
          <a:r>
            <a:rPr lang="en-US" sz="1400" kern="1200" dirty="0">
              <a:latin typeface="+mn-lt"/>
              <a:ea typeface="+mn-ea"/>
              <a:cs typeface="Arial"/>
            </a:rPr>
            <a:t>Issues with connectivity at VA</a:t>
          </a:r>
        </a:p>
      </dgm:t>
    </dgm:pt>
    <dgm:pt modelId="{6D217BC1-2081-4D12-A209-6CD218F10F17}" type="parTrans" cxnId="{CBCDDFBA-AFA6-4D3B-8864-1CF89F14F50D}">
      <dgm:prSet/>
      <dgm:spPr/>
      <dgm:t>
        <a:bodyPr/>
        <a:lstStyle/>
        <a:p>
          <a:endParaRPr lang="en-US"/>
        </a:p>
      </dgm:t>
    </dgm:pt>
    <dgm:pt modelId="{71F8DD97-F3D3-41EA-BD31-2D5A67868424}" type="sibTrans" cxnId="{CBCDDFBA-AFA6-4D3B-8864-1CF89F14F50D}">
      <dgm:prSet/>
      <dgm:spPr/>
      <dgm:t>
        <a:bodyPr/>
        <a:lstStyle/>
        <a:p>
          <a:endParaRPr lang="en-US"/>
        </a:p>
      </dgm:t>
    </dgm:pt>
    <dgm:pt modelId="{D6DCF4FA-E684-40F9-9C2D-958164C95DBC}" type="pres">
      <dgm:prSet presAssocID="{78A1958A-F231-4A3A-8E32-AD58282CC2A3}" presName="Name0" presStyleCnt="0">
        <dgm:presLayoutVars>
          <dgm:dir/>
          <dgm:animLvl val="lvl"/>
          <dgm:resizeHandles val="exact"/>
        </dgm:presLayoutVars>
      </dgm:prSet>
      <dgm:spPr/>
    </dgm:pt>
    <dgm:pt modelId="{4A281B62-8D85-4C27-9830-4BA9E4B7416A}" type="pres">
      <dgm:prSet presAssocID="{9D675329-67C3-4F06-B5D9-23AD7900264E}" presName="composite" presStyleCnt="0"/>
      <dgm:spPr/>
    </dgm:pt>
    <dgm:pt modelId="{D2F55312-D51D-426E-8EE7-5253FE8ED4CF}" type="pres">
      <dgm:prSet presAssocID="{9D675329-67C3-4F06-B5D9-23AD7900264E}" presName="parTx" presStyleLbl="alignNode1" presStyleIdx="0" presStyleCnt="6">
        <dgm:presLayoutVars>
          <dgm:chMax val="0"/>
          <dgm:chPref val="0"/>
          <dgm:bulletEnabled val="1"/>
        </dgm:presLayoutVars>
      </dgm:prSet>
      <dgm:spPr/>
    </dgm:pt>
    <dgm:pt modelId="{9753EBF6-E9E2-4B1D-A403-01397A85B4A0}" type="pres">
      <dgm:prSet presAssocID="{9D675329-67C3-4F06-B5D9-23AD7900264E}" presName="desTx" presStyleLbl="alignAccFollowNode1" presStyleIdx="0" presStyleCnt="6">
        <dgm:presLayoutVars>
          <dgm:bulletEnabled val="1"/>
        </dgm:presLayoutVars>
      </dgm:prSet>
      <dgm:spPr/>
    </dgm:pt>
    <dgm:pt modelId="{1F42FD45-05C7-4A53-989A-8DE70D8862F6}" type="pres">
      <dgm:prSet presAssocID="{BFB22BF3-4BBF-4703-8182-7619DAD08991}" presName="space" presStyleCnt="0"/>
      <dgm:spPr/>
    </dgm:pt>
    <dgm:pt modelId="{ED03EFAE-2BBC-49F5-8167-3BD4966376F6}" type="pres">
      <dgm:prSet presAssocID="{1449272F-365D-4086-97B4-A40DB7AE81E8}" presName="composite" presStyleCnt="0"/>
      <dgm:spPr/>
    </dgm:pt>
    <dgm:pt modelId="{39A65070-E5CB-4D38-8105-BA713751A77E}" type="pres">
      <dgm:prSet presAssocID="{1449272F-365D-4086-97B4-A40DB7AE81E8}" presName="parTx" presStyleLbl="alignNode1" presStyleIdx="1" presStyleCnt="6">
        <dgm:presLayoutVars>
          <dgm:chMax val="0"/>
          <dgm:chPref val="0"/>
          <dgm:bulletEnabled val="1"/>
        </dgm:presLayoutVars>
      </dgm:prSet>
      <dgm:spPr/>
    </dgm:pt>
    <dgm:pt modelId="{C6D192E8-260E-46E3-B759-8809A042C371}" type="pres">
      <dgm:prSet presAssocID="{1449272F-365D-4086-97B4-A40DB7AE81E8}" presName="desTx" presStyleLbl="alignAccFollowNode1" presStyleIdx="1" presStyleCnt="6">
        <dgm:presLayoutVars>
          <dgm:bulletEnabled val="1"/>
        </dgm:presLayoutVars>
      </dgm:prSet>
      <dgm:spPr/>
    </dgm:pt>
    <dgm:pt modelId="{6B11B6F4-71D4-4233-ACCE-1B998F6C7518}" type="pres">
      <dgm:prSet presAssocID="{4496C75B-32E6-4A34-BA99-79DFDDC5FD93}" presName="space" presStyleCnt="0"/>
      <dgm:spPr/>
    </dgm:pt>
    <dgm:pt modelId="{E1E037F0-A666-47BA-A2AB-50DF28AEA01F}" type="pres">
      <dgm:prSet presAssocID="{6F07F8DE-DED3-4D82-88B4-EC7672BCB44B}" presName="composite" presStyleCnt="0"/>
      <dgm:spPr/>
    </dgm:pt>
    <dgm:pt modelId="{BB49F645-7B3D-4825-9E08-8D43D047CEB2}" type="pres">
      <dgm:prSet presAssocID="{6F07F8DE-DED3-4D82-88B4-EC7672BCB44B}" presName="parTx" presStyleLbl="alignNode1" presStyleIdx="2" presStyleCnt="6">
        <dgm:presLayoutVars>
          <dgm:chMax val="0"/>
          <dgm:chPref val="0"/>
          <dgm:bulletEnabled val="1"/>
        </dgm:presLayoutVars>
      </dgm:prSet>
      <dgm:spPr/>
    </dgm:pt>
    <dgm:pt modelId="{C3EDFA6C-7A1F-431C-9074-D9EBA422C5C7}" type="pres">
      <dgm:prSet presAssocID="{6F07F8DE-DED3-4D82-88B4-EC7672BCB44B}" presName="desTx" presStyleLbl="alignAccFollowNode1" presStyleIdx="2" presStyleCnt="6">
        <dgm:presLayoutVars>
          <dgm:bulletEnabled val="1"/>
        </dgm:presLayoutVars>
      </dgm:prSet>
      <dgm:spPr/>
    </dgm:pt>
    <dgm:pt modelId="{929B6AD7-C611-4641-9575-5D13C7E370DD}" type="pres">
      <dgm:prSet presAssocID="{5718E6C5-736C-47DE-AE63-FB605F5B4E26}" presName="space" presStyleCnt="0"/>
      <dgm:spPr/>
    </dgm:pt>
    <dgm:pt modelId="{83A881D6-D419-480E-AAF7-6DC86E27A958}" type="pres">
      <dgm:prSet presAssocID="{B15CC787-3BCC-43E4-B177-ECF7F993B6DC}" presName="composite" presStyleCnt="0"/>
      <dgm:spPr/>
    </dgm:pt>
    <dgm:pt modelId="{2885537C-AE9B-48FA-8AA6-923BDEA8E672}" type="pres">
      <dgm:prSet presAssocID="{B15CC787-3BCC-43E4-B177-ECF7F993B6DC}" presName="parTx" presStyleLbl="alignNode1" presStyleIdx="3" presStyleCnt="6">
        <dgm:presLayoutVars>
          <dgm:chMax val="0"/>
          <dgm:chPref val="0"/>
          <dgm:bulletEnabled val="1"/>
        </dgm:presLayoutVars>
      </dgm:prSet>
      <dgm:spPr/>
    </dgm:pt>
    <dgm:pt modelId="{7183C3EA-238B-4D38-A98A-6C1BFC9D7275}" type="pres">
      <dgm:prSet presAssocID="{B15CC787-3BCC-43E4-B177-ECF7F993B6DC}" presName="desTx" presStyleLbl="alignAccFollowNode1" presStyleIdx="3" presStyleCnt="6">
        <dgm:presLayoutVars>
          <dgm:bulletEnabled val="1"/>
        </dgm:presLayoutVars>
      </dgm:prSet>
      <dgm:spPr/>
    </dgm:pt>
    <dgm:pt modelId="{CF09D92F-D0CB-43E3-A505-D69301C286A9}" type="pres">
      <dgm:prSet presAssocID="{E41CF436-D22C-4E66-8693-F83B54E8D600}" presName="space" presStyleCnt="0"/>
      <dgm:spPr/>
    </dgm:pt>
    <dgm:pt modelId="{360BA57F-0DCA-4103-91AE-FCB545276B07}" type="pres">
      <dgm:prSet presAssocID="{48E72539-D12A-4941-B9BB-5C3C2F3A7B8B}" presName="composite" presStyleCnt="0"/>
      <dgm:spPr/>
    </dgm:pt>
    <dgm:pt modelId="{E3B4EC89-8340-40A4-A421-E9AEE21D0DFE}" type="pres">
      <dgm:prSet presAssocID="{48E72539-D12A-4941-B9BB-5C3C2F3A7B8B}" presName="parTx" presStyleLbl="alignNode1" presStyleIdx="4" presStyleCnt="6">
        <dgm:presLayoutVars>
          <dgm:chMax val="0"/>
          <dgm:chPref val="0"/>
          <dgm:bulletEnabled val="1"/>
        </dgm:presLayoutVars>
      </dgm:prSet>
      <dgm:spPr/>
    </dgm:pt>
    <dgm:pt modelId="{FF91877C-3C4D-455B-BA19-5B609F149B76}" type="pres">
      <dgm:prSet presAssocID="{48E72539-D12A-4941-B9BB-5C3C2F3A7B8B}" presName="desTx" presStyleLbl="alignAccFollowNode1" presStyleIdx="4" presStyleCnt="6">
        <dgm:presLayoutVars>
          <dgm:bulletEnabled val="1"/>
        </dgm:presLayoutVars>
      </dgm:prSet>
      <dgm:spPr/>
    </dgm:pt>
    <dgm:pt modelId="{AB79890D-20C8-4406-A86B-388B2C2D3D2C}" type="pres">
      <dgm:prSet presAssocID="{BD3C7C87-F675-4780-B0D2-29FB397BA532}" presName="space" presStyleCnt="0"/>
      <dgm:spPr/>
    </dgm:pt>
    <dgm:pt modelId="{D22AAC31-9A6D-4258-8720-0152377C4932}" type="pres">
      <dgm:prSet presAssocID="{C2CFC4D4-6B3F-4341-87C8-65829B361A72}" presName="composite" presStyleCnt="0"/>
      <dgm:spPr/>
    </dgm:pt>
    <dgm:pt modelId="{26AE076C-ED0A-436D-94C2-EF4ACB0F2FFA}" type="pres">
      <dgm:prSet presAssocID="{C2CFC4D4-6B3F-4341-87C8-65829B361A72}" presName="parTx" presStyleLbl="alignNode1" presStyleIdx="5" presStyleCnt="6">
        <dgm:presLayoutVars>
          <dgm:chMax val="0"/>
          <dgm:chPref val="0"/>
          <dgm:bulletEnabled val="1"/>
        </dgm:presLayoutVars>
      </dgm:prSet>
      <dgm:spPr/>
    </dgm:pt>
    <dgm:pt modelId="{D0DEF883-B3B1-4FB4-B77A-EE58CBD67040}" type="pres">
      <dgm:prSet presAssocID="{C2CFC4D4-6B3F-4341-87C8-65829B361A72}" presName="desTx" presStyleLbl="alignAccFollowNode1" presStyleIdx="5" presStyleCnt="6">
        <dgm:presLayoutVars>
          <dgm:bulletEnabled val="1"/>
        </dgm:presLayoutVars>
      </dgm:prSet>
      <dgm:spPr/>
    </dgm:pt>
  </dgm:ptLst>
  <dgm:cxnLst>
    <dgm:cxn modelId="{4336B804-5363-45B6-9643-DE89C01150D6}" type="presOf" srcId="{A6C6513E-78D8-4412-9EFD-95E307B40078}" destId="{FF91877C-3C4D-455B-BA19-5B609F149B76}" srcOrd="0" destOrd="4" presId="urn:microsoft.com/office/officeart/2005/8/layout/hList1"/>
    <dgm:cxn modelId="{1980310E-8B1F-4220-8AB5-51D62ECF6886}" type="presOf" srcId="{48E72539-D12A-4941-B9BB-5C3C2F3A7B8B}" destId="{E3B4EC89-8340-40A4-A421-E9AEE21D0DFE}" srcOrd="0" destOrd="0" presId="urn:microsoft.com/office/officeart/2005/8/layout/hList1"/>
    <dgm:cxn modelId="{564E3D10-056F-4D99-95B4-FB95CC491AB0}" srcId="{1449272F-365D-4086-97B4-A40DB7AE81E8}" destId="{27FEFE75-0F80-440F-9528-78D37A7EC43B}" srcOrd="1" destOrd="0" parTransId="{A20005D4-38CB-40F7-8396-7C88A6A26CFF}" sibTransId="{9D92B7C2-0D73-4BA4-A3BE-6986FC9D20C8}"/>
    <dgm:cxn modelId="{2B48C812-F384-4207-B7A2-BF225386B20D}" type="presOf" srcId="{BE7B190A-B847-4A4B-B87B-DD0E28D835CC}" destId="{7183C3EA-238B-4D38-A98A-6C1BFC9D7275}" srcOrd="0" destOrd="0" presId="urn:microsoft.com/office/officeart/2005/8/layout/hList1"/>
    <dgm:cxn modelId="{9483691F-DA19-4B1B-9453-20B0F7C243BB}" type="presOf" srcId="{9D675329-67C3-4F06-B5D9-23AD7900264E}" destId="{D2F55312-D51D-426E-8EE7-5253FE8ED4CF}" srcOrd="0" destOrd="0" presId="urn:microsoft.com/office/officeart/2005/8/layout/hList1"/>
    <dgm:cxn modelId="{538FE121-2C56-4CF6-A961-36006BC857CC}" srcId="{BED5B603-64FF-403E-AB74-7F4261679B5E}" destId="{A6C6513E-78D8-4412-9EFD-95E307B40078}" srcOrd="3" destOrd="0" parTransId="{390FB60F-CDB5-4022-ABAF-86A2BDFBBF8A}" sibTransId="{2EACAE50-9FD1-4FDA-A583-52DDFA81CEFB}"/>
    <dgm:cxn modelId="{4C660A29-64E3-4ED6-B653-4FEC0F8BF73B}" type="presOf" srcId="{7F6FB6B5-5C17-4ED1-A279-67A5EF02EE93}" destId="{D0DEF883-B3B1-4FB4-B77A-EE58CBD67040}" srcOrd="0" destOrd="0" presId="urn:microsoft.com/office/officeart/2005/8/layout/hList1"/>
    <dgm:cxn modelId="{F1F22C2A-EB75-4C2A-B965-78EFC770C085}" type="presOf" srcId="{1449272F-365D-4086-97B4-A40DB7AE81E8}" destId="{39A65070-E5CB-4D38-8105-BA713751A77E}" srcOrd="0" destOrd="0" presId="urn:microsoft.com/office/officeart/2005/8/layout/hList1"/>
    <dgm:cxn modelId="{64391E31-61E3-4DAF-A4F0-4604EF299F92}" srcId="{9D675329-67C3-4F06-B5D9-23AD7900264E}" destId="{2C823902-574D-4C6F-8E72-69DEC4905B9C}" srcOrd="0" destOrd="0" parTransId="{D247BD2D-7F63-497D-8EA9-0B3C602E3DCE}" sibTransId="{C43C7E08-FAE1-489B-A58F-7424FEA64874}"/>
    <dgm:cxn modelId="{836B4532-E9B2-4FE1-B8A0-0C7D636336F1}" srcId="{6F07F8DE-DED3-4D82-88B4-EC7672BCB44B}" destId="{93DFA9F0-435B-4B67-8808-21930409E6C7}" srcOrd="0" destOrd="0" parTransId="{240F2826-8348-4244-A5F9-9C852BD5FF0B}" sibTransId="{6C29B29E-70AE-4E91-AD44-63244C9818BF}"/>
    <dgm:cxn modelId="{06629836-EA74-47C0-9EFE-42DB63751384}" srcId="{B15CC787-3BCC-43E4-B177-ECF7F993B6DC}" destId="{A3491995-4BCE-4FDA-9F20-95B31E235CBB}" srcOrd="1" destOrd="0" parTransId="{2BEEBD8B-CEE4-4002-890F-31B9E80B8F10}" sibTransId="{03077677-588C-4A00-8345-ECD7E9BC4021}"/>
    <dgm:cxn modelId="{E1494237-AA82-44EF-9A1D-13E9E4B8261C}" srcId="{78A1958A-F231-4A3A-8E32-AD58282CC2A3}" destId="{1449272F-365D-4086-97B4-A40DB7AE81E8}" srcOrd="1" destOrd="0" parTransId="{663BF66E-60E4-490E-A7AE-C0409D8E09C1}" sibTransId="{4496C75B-32E6-4A34-BA99-79DFDDC5FD93}"/>
    <dgm:cxn modelId="{02FC913A-952A-4E99-9ED7-A3E88C634245}" srcId="{6F07F8DE-DED3-4D82-88B4-EC7672BCB44B}" destId="{3D7BBE02-96F0-4C1B-863E-377D4EC3B5C0}" srcOrd="1" destOrd="0" parTransId="{6B871CD5-E24B-45F5-B29F-645A1F90F5DC}" sibTransId="{52EEEB5E-D585-4215-9FDD-60DC645F0324}"/>
    <dgm:cxn modelId="{36110B61-0D4C-4508-A597-BD497FF3116E}" type="presOf" srcId="{78A1958A-F231-4A3A-8E32-AD58282CC2A3}" destId="{D6DCF4FA-E684-40F9-9C2D-958164C95DBC}" srcOrd="0" destOrd="0" presId="urn:microsoft.com/office/officeart/2005/8/layout/hList1"/>
    <dgm:cxn modelId="{F5337F41-5E6C-4263-99E7-9F8B09E30167}" type="presOf" srcId="{CDD948EB-A2DA-4429-93AA-A03472E2260E}" destId="{9753EBF6-E9E2-4B1D-A403-01397A85B4A0}" srcOrd="0" destOrd="1" presId="urn:microsoft.com/office/officeart/2005/8/layout/hList1"/>
    <dgm:cxn modelId="{8B4D4943-B9BD-4253-BD29-0B21A7F0A3D4}" type="presOf" srcId="{AC5323D5-C3B9-49B4-B30F-1DB2B372ED8B}" destId="{D0DEF883-B3B1-4FB4-B77A-EE58CBD67040}" srcOrd="0" destOrd="2" presId="urn:microsoft.com/office/officeart/2005/8/layout/hList1"/>
    <dgm:cxn modelId="{842C8847-7BB6-4211-8BEE-F0DBCEDCC32C}" srcId="{BED5B603-64FF-403E-AB74-7F4261679B5E}" destId="{D64A9D12-98D0-4D61-9009-9A096264FE7C}" srcOrd="1" destOrd="0" parTransId="{A59D327D-857B-4C49-9271-4107F6858681}" sibTransId="{510915CA-E35C-45D5-9A6A-22D3F7213854}"/>
    <dgm:cxn modelId="{48291C6D-E9E2-40B2-A2DF-A189927543F1}" type="presOf" srcId="{C2CFC4D4-6B3F-4341-87C8-65829B361A72}" destId="{26AE076C-ED0A-436D-94C2-EF4ACB0F2FFA}" srcOrd="0" destOrd="0" presId="urn:microsoft.com/office/officeart/2005/8/layout/hList1"/>
    <dgm:cxn modelId="{98C66275-CC6E-4F23-A76A-FD5DF2944FAB}" type="presOf" srcId="{07D42DDF-B7D0-43E7-83BC-7120B7D002D8}" destId="{D0DEF883-B3B1-4FB4-B77A-EE58CBD67040}" srcOrd="0" destOrd="1" presId="urn:microsoft.com/office/officeart/2005/8/layout/hList1"/>
    <dgm:cxn modelId="{DD5D3F76-953B-4A91-AE10-9D6B2E48BCE2}" type="presOf" srcId="{DADDE045-0FB1-4F3C-ACD5-24C14BCD8300}" destId="{FF91877C-3C4D-455B-BA19-5B609F149B76}" srcOrd="0" destOrd="1" presId="urn:microsoft.com/office/officeart/2005/8/layout/hList1"/>
    <dgm:cxn modelId="{FCAFC77F-450D-4CD6-B4D2-B0C5E78463DF}" type="presOf" srcId="{D64A9D12-98D0-4D61-9009-9A096264FE7C}" destId="{FF91877C-3C4D-455B-BA19-5B609F149B76}" srcOrd="0" destOrd="2" presId="urn:microsoft.com/office/officeart/2005/8/layout/hList1"/>
    <dgm:cxn modelId="{DA70798A-A873-43D4-A9D0-CD3779ADDCCB}" srcId="{BED5B603-64FF-403E-AB74-7F4261679B5E}" destId="{FB1FDF54-D487-46D9-A1A6-6E5DCABFE5F0}" srcOrd="2" destOrd="0" parTransId="{7CEB2CC6-0022-4933-A9A3-77721AA722E4}" sibTransId="{E4387F7C-F781-4C92-8C23-7E7AED42540D}"/>
    <dgm:cxn modelId="{835EE095-FFB5-47C5-BB1A-C2CB240F6653}" srcId="{9D675329-67C3-4F06-B5D9-23AD7900264E}" destId="{CDD948EB-A2DA-4429-93AA-A03472E2260E}" srcOrd="1" destOrd="0" parTransId="{25B58B0F-2801-4AE4-84CC-BBAA4CD72F61}" sibTransId="{FFE23185-B6FB-409F-980A-310D6BBC4DA9}"/>
    <dgm:cxn modelId="{1CAE2C9E-0AC4-481E-B218-3295A04AAFCF}" srcId="{BED5B603-64FF-403E-AB74-7F4261679B5E}" destId="{DADDE045-0FB1-4F3C-ACD5-24C14BCD8300}" srcOrd="0" destOrd="0" parTransId="{8586B6B8-41F6-4EC5-9892-3DFB58801E98}" sibTransId="{6FA32012-D9D3-43F8-81E9-082D9046BB4C}"/>
    <dgm:cxn modelId="{3527339E-F863-4405-ADFC-E3BD25FB6138}" type="presOf" srcId="{2C823902-574D-4C6F-8E72-69DEC4905B9C}" destId="{9753EBF6-E9E2-4B1D-A403-01397A85B4A0}" srcOrd="0" destOrd="0" presId="urn:microsoft.com/office/officeart/2005/8/layout/hList1"/>
    <dgm:cxn modelId="{7E5AC69F-0716-4D63-8387-9274E684A623}" type="presOf" srcId="{17075F24-9662-44D0-B04D-BD7262DB0ABB}" destId="{9753EBF6-E9E2-4B1D-A403-01397A85B4A0}" srcOrd="0" destOrd="2" presId="urn:microsoft.com/office/officeart/2005/8/layout/hList1"/>
    <dgm:cxn modelId="{E44B9DA0-909C-4E9B-8B2F-9EAC194B9505}" type="presOf" srcId="{3D7BBE02-96F0-4C1B-863E-377D4EC3B5C0}" destId="{C3EDFA6C-7A1F-431C-9074-D9EBA422C5C7}" srcOrd="0" destOrd="1" presId="urn:microsoft.com/office/officeart/2005/8/layout/hList1"/>
    <dgm:cxn modelId="{CF983FAA-3756-47AD-ADFB-EF1FBC57736F}" srcId="{C2CFC4D4-6B3F-4341-87C8-65829B361A72}" destId="{07D42DDF-B7D0-43E7-83BC-7120B7D002D8}" srcOrd="1" destOrd="0" parTransId="{0D864A10-D63E-41A0-B08B-DE2F1D7FC33E}" sibTransId="{0642250C-999B-44C4-8105-435ABD1956CC}"/>
    <dgm:cxn modelId="{911B32AB-E725-443E-B378-C06952C2A863}" type="presOf" srcId="{BED5B603-64FF-403E-AB74-7F4261679B5E}" destId="{FF91877C-3C4D-455B-BA19-5B609F149B76}" srcOrd="0" destOrd="0" presId="urn:microsoft.com/office/officeart/2005/8/layout/hList1"/>
    <dgm:cxn modelId="{452566AD-53B1-4A08-91CD-C324A1935FDC}" type="presOf" srcId="{9C92F8B8-409A-48C5-BEB1-EE7200941345}" destId="{C6D192E8-260E-46E3-B759-8809A042C371}" srcOrd="0" destOrd="0" presId="urn:microsoft.com/office/officeart/2005/8/layout/hList1"/>
    <dgm:cxn modelId="{E0D051B3-1D5B-4C65-943D-1519E8742F65}" type="presOf" srcId="{B15CC787-3BCC-43E4-B177-ECF7F993B6DC}" destId="{2885537C-AE9B-48FA-8AA6-923BDEA8E672}" srcOrd="0" destOrd="0" presId="urn:microsoft.com/office/officeart/2005/8/layout/hList1"/>
    <dgm:cxn modelId="{528974B5-4FE3-4478-AE43-AB2269F3ABFA}" srcId="{48E72539-D12A-4941-B9BB-5C3C2F3A7B8B}" destId="{BED5B603-64FF-403E-AB74-7F4261679B5E}" srcOrd="0" destOrd="0" parTransId="{E18B34B3-E252-428E-955A-5701151E1C88}" sibTransId="{5825AE1E-C0D3-460A-8B18-B8E4ED326E0C}"/>
    <dgm:cxn modelId="{FB6947B9-26D8-471B-9A93-45C5C66F867B}" srcId="{78A1958A-F231-4A3A-8E32-AD58282CC2A3}" destId="{B15CC787-3BCC-43E4-B177-ECF7F993B6DC}" srcOrd="3" destOrd="0" parTransId="{C735AE39-7387-44EC-B875-93AC3961DC54}" sibTransId="{E41CF436-D22C-4E66-8693-F83B54E8D600}"/>
    <dgm:cxn modelId="{CBCDDFBA-AFA6-4D3B-8864-1CF89F14F50D}" srcId="{C2CFC4D4-6B3F-4341-87C8-65829B361A72}" destId="{AC5323D5-C3B9-49B4-B30F-1DB2B372ED8B}" srcOrd="2" destOrd="0" parTransId="{6D217BC1-2081-4D12-A209-6CD218F10F17}" sibTransId="{71F8DD97-F3D3-41EA-BD31-2D5A67868424}"/>
    <dgm:cxn modelId="{B483EBBB-D7A0-463A-A42A-063BDA05E655}" srcId="{78A1958A-F231-4A3A-8E32-AD58282CC2A3}" destId="{6F07F8DE-DED3-4D82-88B4-EC7672BCB44B}" srcOrd="2" destOrd="0" parTransId="{25C36FBF-5AE0-4338-9CC2-1E14F18EAEB4}" sibTransId="{5718E6C5-736C-47DE-AE63-FB605F5B4E26}"/>
    <dgm:cxn modelId="{FDC395BF-D002-4EAF-98FD-DD3FE6CBE484}" type="presOf" srcId="{27FEFE75-0F80-440F-9528-78D37A7EC43B}" destId="{C6D192E8-260E-46E3-B759-8809A042C371}" srcOrd="0" destOrd="1" presId="urn:microsoft.com/office/officeart/2005/8/layout/hList1"/>
    <dgm:cxn modelId="{CEAD16CD-C440-40B3-AC14-EBFA7A40A26C}" srcId="{78A1958A-F231-4A3A-8E32-AD58282CC2A3}" destId="{9D675329-67C3-4F06-B5D9-23AD7900264E}" srcOrd="0" destOrd="0" parTransId="{5F6BE2D9-7DD6-413B-B56D-FF5DE44E9824}" sibTransId="{BFB22BF3-4BBF-4703-8182-7619DAD08991}"/>
    <dgm:cxn modelId="{DEEFABD2-56A9-4815-976E-DA0F2D29F5C8}" type="presOf" srcId="{FB1FDF54-D487-46D9-A1A6-6E5DCABFE5F0}" destId="{FF91877C-3C4D-455B-BA19-5B609F149B76}" srcOrd="0" destOrd="3" presId="urn:microsoft.com/office/officeart/2005/8/layout/hList1"/>
    <dgm:cxn modelId="{B6B800D3-45E7-4C5B-9917-1E7B8C9CBFDA}" type="presOf" srcId="{93DFA9F0-435B-4B67-8808-21930409E6C7}" destId="{C3EDFA6C-7A1F-431C-9074-D9EBA422C5C7}" srcOrd="0" destOrd="0" presId="urn:microsoft.com/office/officeart/2005/8/layout/hList1"/>
    <dgm:cxn modelId="{74BD4AD7-127B-4B71-B66E-BCFB5FAD1820}" srcId="{C2CFC4D4-6B3F-4341-87C8-65829B361A72}" destId="{7F6FB6B5-5C17-4ED1-A279-67A5EF02EE93}" srcOrd="0" destOrd="0" parTransId="{03FAFE9A-89F7-439A-93AA-4B343AE859E6}" sibTransId="{C9C14228-D93D-4B1C-855F-6A6A52D59B79}"/>
    <dgm:cxn modelId="{A8F952D8-B3D5-485B-AF92-8434B4206F79}" srcId="{78A1958A-F231-4A3A-8E32-AD58282CC2A3}" destId="{48E72539-D12A-4941-B9BB-5C3C2F3A7B8B}" srcOrd="4" destOrd="0" parTransId="{C8BD0357-2590-4008-80A8-E6DC8BEB3762}" sibTransId="{BD3C7C87-F675-4780-B0D2-29FB397BA532}"/>
    <dgm:cxn modelId="{41CF22DA-57C5-4292-9732-0A7B61341C4C}" type="presOf" srcId="{A3491995-4BCE-4FDA-9F20-95B31E235CBB}" destId="{7183C3EA-238B-4D38-A98A-6C1BFC9D7275}" srcOrd="0" destOrd="1" presId="urn:microsoft.com/office/officeart/2005/8/layout/hList1"/>
    <dgm:cxn modelId="{9F439EED-E6A6-45C5-951A-8425D3FCE60B}" type="presOf" srcId="{6F07F8DE-DED3-4D82-88B4-EC7672BCB44B}" destId="{BB49F645-7B3D-4825-9E08-8D43D047CEB2}" srcOrd="0" destOrd="0" presId="urn:microsoft.com/office/officeart/2005/8/layout/hList1"/>
    <dgm:cxn modelId="{19AC1BEE-4EEC-456C-AB11-EDC4788CEA98}" srcId="{78A1958A-F231-4A3A-8E32-AD58282CC2A3}" destId="{C2CFC4D4-6B3F-4341-87C8-65829B361A72}" srcOrd="5" destOrd="0" parTransId="{F0C0C73B-6ADF-4C77-AE70-2500B2EA0093}" sibTransId="{C10F281C-E426-46AF-ACB6-2B8FFD6E6368}"/>
    <dgm:cxn modelId="{4D331CEF-735A-4408-8D77-EEE0C90E55E1}" srcId="{9D675329-67C3-4F06-B5D9-23AD7900264E}" destId="{17075F24-9662-44D0-B04D-BD7262DB0ABB}" srcOrd="2" destOrd="0" parTransId="{B2F658D0-C7BD-4D01-AA3C-697D5B12E2BC}" sibTransId="{741387CD-BEF4-4B65-A3DA-BBC8A0E358F3}"/>
    <dgm:cxn modelId="{4BC77BF7-E14F-4AE9-9CF0-C2CFCAC213A5}" srcId="{B15CC787-3BCC-43E4-B177-ECF7F993B6DC}" destId="{BE7B190A-B847-4A4B-B87B-DD0E28D835CC}" srcOrd="0" destOrd="0" parTransId="{CFE6CA57-CECD-44CB-BDAA-6DAD8745236D}" sibTransId="{DC7B388F-055B-4055-B3E7-8A82F8366917}"/>
    <dgm:cxn modelId="{D0202CFD-AAB1-4D87-8654-598336815510}" srcId="{1449272F-365D-4086-97B4-A40DB7AE81E8}" destId="{9C92F8B8-409A-48C5-BEB1-EE7200941345}" srcOrd="0" destOrd="0" parTransId="{49C15925-D4F0-45EF-8AD2-7F4C18AAF245}" sibTransId="{D1ED6A66-1A66-4457-A099-0AE15D9CD2C6}"/>
    <dgm:cxn modelId="{C565F568-49F9-4232-B575-82FAFCBF4DA6}" type="presParOf" srcId="{D6DCF4FA-E684-40F9-9C2D-958164C95DBC}" destId="{4A281B62-8D85-4C27-9830-4BA9E4B7416A}" srcOrd="0" destOrd="0" presId="urn:microsoft.com/office/officeart/2005/8/layout/hList1"/>
    <dgm:cxn modelId="{5B2853E7-0A1E-487B-B879-8313E85EE507}" type="presParOf" srcId="{4A281B62-8D85-4C27-9830-4BA9E4B7416A}" destId="{D2F55312-D51D-426E-8EE7-5253FE8ED4CF}" srcOrd="0" destOrd="0" presId="urn:microsoft.com/office/officeart/2005/8/layout/hList1"/>
    <dgm:cxn modelId="{DD9EB2A3-CC25-4788-AAA3-FF2CBB188DDB}" type="presParOf" srcId="{4A281B62-8D85-4C27-9830-4BA9E4B7416A}" destId="{9753EBF6-E9E2-4B1D-A403-01397A85B4A0}" srcOrd="1" destOrd="0" presId="urn:microsoft.com/office/officeart/2005/8/layout/hList1"/>
    <dgm:cxn modelId="{0B43047D-07B0-468D-8E5D-59827D30130E}" type="presParOf" srcId="{D6DCF4FA-E684-40F9-9C2D-958164C95DBC}" destId="{1F42FD45-05C7-4A53-989A-8DE70D8862F6}" srcOrd="1" destOrd="0" presId="urn:microsoft.com/office/officeart/2005/8/layout/hList1"/>
    <dgm:cxn modelId="{3E429B46-B9DC-4D37-A200-FD7AC4D2C71F}" type="presParOf" srcId="{D6DCF4FA-E684-40F9-9C2D-958164C95DBC}" destId="{ED03EFAE-2BBC-49F5-8167-3BD4966376F6}" srcOrd="2" destOrd="0" presId="urn:microsoft.com/office/officeart/2005/8/layout/hList1"/>
    <dgm:cxn modelId="{FB38127F-ECAF-4E4A-9BFF-555DFB4CD7F7}" type="presParOf" srcId="{ED03EFAE-2BBC-49F5-8167-3BD4966376F6}" destId="{39A65070-E5CB-4D38-8105-BA713751A77E}" srcOrd="0" destOrd="0" presId="urn:microsoft.com/office/officeart/2005/8/layout/hList1"/>
    <dgm:cxn modelId="{CCF6296B-F1FE-4DD2-AAD4-01EBA5463452}" type="presParOf" srcId="{ED03EFAE-2BBC-49F5-8167-3BD4966376F6}" destId="{C6D192E8-260E-46E3-B759-8809A042C371}" srcOrd="1" destOrd="0" presId="urn:microsoft.com/office/officeart/2005/8/layout/hList1"/>
    <dgm:cxn modelId="{D09C6A21-28A0-4DF9-BFD0-66B586F6B4A3}" type="presParOf" srcId="{D6DCF4FA-E684-40F9-9C2D-958164C95DBC}" destId="{6B11B6F4-71D4-4233-ACCE-1B998F6C7518}" srcOrd="3" destOrd="0" presId="urn:microsoft.com/office/officeart/2005/8/layout/hList1"/>
    <dgm:cxn modelId="{4BB2C5FE-88DD-4A86-B65A-3626B93D0C96}" type="presParOf" srcId="{D6DCF4FA-E684-40F9-9C2D-958164C95DBC}" destId="{E1E037F0-A666-47BA-A2AB-50DF28AEA01F}" srcOrd="4" destOrd="0" presId="urn:microsoft.com/office/officeart/2005/8/layout/hList1"/>
    <dgm:cxn modelId="{CE0CB8C3-2D7D-47EB-A3D2-593D170BCD43}" type="presParOf" srcId="{E1E037F0-A666-47BA-A2AB-50DF28AEA01F}" destId="{BB49F645-7B3D-4825-9E08-8D43D047CEB2}" srcOrd="0" destOrd="0" presId="urn:microsoft.com/office/officeart/2005/8/layout/hList1"/>
    <dgm:cxn modelId="{FEFA47C9-0284-4074-89A3-437287317C8D}" type="presParOf" srcId="{E1E037F0-A666-47BA-A2AB-50DF28AEA01F}" destId="{C3EDFA6C-7A1F-431C-9074-D9EBA422C5C7}" srcOrd="1" destOrd="0" presId="urn:microsoft.com/office/officeart/2005/8/layout/hList1"/>
    <dgm:cxn modelId="{42959DD7-CCE2-4C31-815F-99FF5A72AC2B}" type="presParOf" srcId="{D6DCF4FA-E684-40F9-9C2D-958164C95DBC}" destId="{929B6AD7-C611-4641-9575-5D13C7E370DD}" srcOrd="5" destOrd="0" presId="urn:microsoft.com/office/officeart/2005/8/layout/hList1"/>
    <dgm:cxn modelId="{A369ADCD-0CF7-49D0-9FD6-448C3FB1D1AB}" type="presParOf" srcId="{D6DCF4FA-E684-40F9-9C2D-958164C95DBC}" destId="{83A881D6-D419-480E-AAF7-6DC86E27A958}" srcOrd="6" destOrd="0" presId="urn:microsoft.com/office/officeart/2005/8/layout/hList1"/>
    <dgm:cxn modelId="{9471B991-5D09-483C-A5D1-2CA0DCFB9BCB}" type="presParOf" srcId="{83A881D6-D419-480E-AAF7-6DC86E27A958}" destId="{2885537C-AE9B-48FA-8AA6-923BDEA8E672}" srcOrd="0" destOrd="0" presId="urn:microsoft.com/office/officeart/2005/8/layout/hList1"/>
    <dgm:cxn modelId="{E8D0CF87-397B-45EC-9206-20ACF9104686}" type="presParOf" srcId="{83A881D6-D419-480E-AAF7-6DC86E27A958}" destId="{7183C3EA-238B-4D38-A98A-6C1BFC9D7275}" srcOrd="1" destOrd="0" presId="urn:microsoft.com/office/officeart/2005/8/layout/hList1"/>
    <dgm:cxn modelId="{5CF7ED47-C767-4E76-A734-A7EA5D4B6873}" type="presParOf" srcId="{D6DCF4FA-E684-40F9-9C2D-958164C95DBC}" destId="{CF09D92F-D0CB-43E3-A505-D69301C286A9}" srcOrd="7" destOrd="0" presId="urn:microsoft.com/office/officeart/2005/8/layout/hList1"/>
    <dgm:cxn modelId="{532BDDEC-A7DD-4DB4-ADBD-006FDBB6E192}" type="presParOf" srcId="{D6DCF4FA-E684-40F9-9C2D-958164C95DBC}" destId="{360BA57F-0DCA-4103-91AE-FCB545276B07}" srcOrd="8" destOrd="0" presId="urn:microsoft.com/office/officeart/2005/8/layout/hList1"/>
    <dgm:cxn modelId="{F998EE45-A280-4A01-8224-9EBCB5D506A3}" type="presParOf" srcId="{360BA57F-0DCA-4103-91AE-FCB545276B07}" destId="{E3B4EC89-8340-40A4-A421-E9AEE21D0DFE}" srcOrd="0" destOrd="0" presId="urn:microsoft.com/office/officeart/2005/8/layout/hList1"/>
    <dgm:cxn modelId="{859EC1BE-4029-4392-97E9-EE3ABE24527C}" type="presParOf" srcId="{360BA57F-0DCA-4103-91AE-FCB545276B07}" destId="{FF91877C-3C4D-455B-BA19-5B609F149B76}" srcOrd="1" destOrd="0" presId="urn:microsoft.com/office/officeart/2005/8/layout/hList1"/>
    <dgm:cxn modelId="{C397FE0D-D1E3-4926-806B-8C109BF39BC4}" type="presParOf" srcId="{D6DCF4FA-E684-40F9-9C2D-958164C95DBC}" destId="{AB79890D-20C8-4406-A86B-388B2C2D3D2C}" srcOrd="9" destOrd="0" presId="urn:microsoft.com/office/officeart/2005/8/layout/hList1"/>
    <dgm:cxn modelId="{90F3BD6F-F22C-4EBC-A3C3-3E58B40421BE}" type="presParOf" srcId="{D6DCF4FA-E684-40F9-9C2D-958164C95DBC}" destId="{D22AAC31-9A6D-4258-8720-0152377C4932}" srcOrd="10" destOrd="0" presId="urn:microsoft.com/office/officeart/2005/8/layout/hList1"/>
    <dgm:cxn modelId="{0F8CDBC3-A1D6-4DF4-916D-6DF38D3EAB97}" type="presParOf" srcId="{D22AAC31-9A6D-4258-8720-0152377C4932}" destId="{26AE076C-ED0A-436D-94C2-EF4ACB0F2FFA}" srcOrd="0" destOrd="0" presId="urn:microsoft.com/office/officeart/2005/8/layout/hList1"/>
    <dgm:cxn modelId="{A8F2CD17-6554-4A83-83D0-2D933252A15E}" type="presParOf" srcId="{D22AAC31-9A6D-4258-8720-0152377C4932}" destId="{D0DEF883-B3B1-4FB4-B77A-EE58CBD6704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89096E-A675-4D81-A3E8-F563DBCE8AD7}">
      <dsp:nvSpPr>
        <dsp:cNvPr id="0" name=""/>
        <dsp:cNvSpPr/>
      </dsp:nvSpPr>
      <dsp:spPr>
        <a:xfrm>
          <a:off x="855752" y="11331"/>
          <a:ext cx="10445380" cy="146726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2928" numCol="1" spcCol="1270" anchor="ctr" anchorCtr="0">
          <a:noAutofit/>
        </a:bodyPr>
        <a:lstStyle/>
        <a:p>
          <a:pPr marL="0" lvl="0" indent="0" algn="l" defTabSz="889000">
            <a:lnSpc>
              <a:spcPct val="90000"/>
            </a:lnSpc>
            <a:spcBef>
              <a:spcPct val="0"/>
            </a:spcBef>
            <a:spcAft>
              <a:spcPct val="35000"/>
            </a:spcAft>
            <a:buNone/>
          </a:pPr>
          <a:r>
            <a:rPr lang="en-US" sz="2000" kern="1200" dirty="0"/>
            <a:t>Veteran gains and maintains </a:t>
          </a:r>
          <a:r>
            <a:rPr lang="en-US" sz="2000" i="1" kern="1200" dirty="0"/>
            <a:t>access </a:t>
          </a:r>
          <a:r>
            <a:rPr lang="en-US" sz="2000" kern="1200" dirty="0"/>
            <a:t>to </a:t>
          </a:r>
          <a:r>
            <a:rPr lang="en-US" sz="2000" strike="noStrike" kern="1200" dirty="0">
              <a:solidFill>
                <a:schemeClr val="bg1"/>
              </a:solidFill>
            </a:rPr>
            <a:t>VC</a:t>
          </a:r>
          <a:r>
            <a:rPr lang="en-US" sz="2000" strike="noStrike" kern="1200" dirty="0"/>
            <a:t> technologies</a:t>
          </a:r>
        </a:p>
      </dsp:txBody>
      <dsp:txXfrm>
        <a:off x="855752" y="378147"/>
        <a:ext cx="10078564" cy="733632"/>
      </dsp:txXfrm>
    </dsp:sp>
    <dsp:sp modelId="{AD3E2727-61C9-44F5-BD2A-0411FA0F8FFD}">
      <dsp:nvSpPr>
        <dsp:cNvPr id="0" name=""/>
        <dsp:cNvSpPr/>
      </dsp:nvSpPr>
      <dsp:spPr>
        <a:xfrm>
          <a:off x="1041077" y="1142803"/>
          <a:ext cx="3103017" cy="282649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Font typeface="Arial" panose="020B0604020202020204" pitchFamily="34" charset="0"/>
            <a:buNone/>
          </a:pPr>
          <a:r>
            <a:rPr lang="en-US" sz="2100" kern="1200" dirty="0"/>
            <a:t>Has/is provided Internet enabled device</a:t>
          </a:r>
        </a:p>
        <a:p>
          <a:pPr marL="0" lvl="0" indent="0" algn="l" defTabSz="933450">
            <a:lnSpc>
              <a:spcPct val="90000"/>
            </a:lnSpc>
            <a:spcBef>
              <a:spcPct val="0"/>
            </a:spcBef>
            <a:spcAft>
              <a:spcPct val="35000"/>
            </a:spcAft>
            <a:buFont typeface="Arial" panose="020B0604020202020204" pitchFamily="34" charset="0"/>
            <a:buNone/>
          </a:pPr>
          <a:r>
            <a:rPr lang="en-US" sz="2100" kern="1200" dirty="0"/>
            <a:t>Has/is directed to reliable, affordable broadband</a:t>
          </a:r>
        </a:p>
        <a:p>
          <a:pPr marL="0" lvl="0" indent="0" algn="l" defTabSz="933450">
            <a:lnSpc>
              <a:spcPct val="90000"/>
            </a:lnSpc>
            <a:spcBef>
              <a:spcPct val="0"/>
            </a:spcBef>
            <a:spcAft>
              <a:spcPct val="35000"/>
            </a:spcAft>
            <a:buFont typeface="Arial" panose="020B0604020202020204" pitchFamily="34" charset="0"/>
            <a:buNone/>
          </a:pPr>
          <a:r>
            <a:rPr lang="en-US" sz="2100" kern="1200" dirty="0"/>
            <a:t>Receives baseline digital literacy training if needed</a:t>
          </a:r>
        </a:p>
        <a:p>
          <a:pPr marL="0" lvl="0" indent="0" algn="l" defTabSz="933450">
            <a:lnSpc>
              <a:spcPct val="90000"/>
            </a:lnSpc>
            <a:spcBef>
              <a:spcPct val="0"/>
            </a:spcBef>
            <a:spcAft>
              <a:spcPct val="35000"/>
            </a:spcAft>
            <a:buFont typeface="Arial" panose="020B0604020202020204" pitchFamily="34" charset="0"/>
            <a:buNone/>
          </a:pPr>
          <a:r>
            <a:rPr lang="en-US" sz="2100" kern="1200" dirty="0"/>
            <a:t>Ongoing navigation</a:t>
          </a:r>
        </a:p>
      </dsp:txBody>
      <dsp:txXfrm>
        <a:off x="1041077" y="1142803"/>
        <a:ext cx="3103017" cy="2826492"/>
      </dsp:txXfrm>
    </dsp:sp>
    <dsp:sp modelId="{FDB93D6D-EC2B-406D-84CE-BF077E05A2A5}">
      <dsp:nvSpPr>
        <dsp:cNvPr id="0" name=""/>
        <dsp:cNvSpPr/>
      </dsp:nvSpPr>
      <dsp:spPr>
        <a:xfrm>
          <a:off x="3949339" y="500419"/>
          <a:ext cx="7361223" cy="146726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2928" numCol="1" spcCol="1270" anchor="ctr" anchorCtr="0">
          <a:noAutofit/>
        </a:bodyPr>
        <a:lstStyle/>
        <a:p>
          <a:pPr marL="0" lvl="0" indent="0" algn="l" defTabSz="889000">
            <a:lnSpc>
              <a:spcPct val="90000"/>
            </a:lnSpc>
            <a:spcBef>
              <a:spcPct val="0"/>
            </a:spcBef>
            <a:spcAft>
              <a:spcPct val="35000"/>
            </a:spcAft>
            <a:buNone/>
          </a:pPr>
          <a:r>
            <a:rPr lang="en-US" sz="2000" kern="1200" dirty="0"/>
            <a:t>Veteran adopts </a:t>
          </a:r>
          <a:r>
            <a:rPr lang="en-US" sz="2000" kern="1200" dirty="0">
              <a:solidFill>
                <a:schemeClr val="bg1"/>
              </a:solidFill>
            </a:rPr>
            <a:t>VC </a:t>
          </a:r>
          <a:r>
            <a:rPr lang="en-US" sz="2000" strike="noStrike" kern="1200" dirty="0">
              <a:solidFill>
                <a:schemeClr val="bg1"/>
              </a:solidFill>
            </a:rPr>
            <a:t>technologies</a:t>
          </a:r>
          <a:r>
            <a:rPr lang="en-US" sz="2000" kern="1200" dirty="0"/>
            <a:t> and stays </a:t>
          </a:r>
          <a:r>
            <a:rPr lang="en-US" sz="2000" i="1" kern="1200" dirty="0"/>
            <a:t>engaged</a:t>
          </a:r>
        </a:p>
      </dsp:txBody>
      <dsp:txXfrm>
        <a:off x="3949339" y="867235"/>
        <a:ext cx="6994407" cy="733632"/>
      </dsp:txXfrm>
    </dsp:sp>
    <dsp:sp modelId="{F17CC6D8-678A-4F3C-ADAC-96D817BD8670}">
      <dsp:nvSpPr>
        <dsp:cNvPr id="0" name=""/>
        <dsp:cNvSpPr/>
      </dsp:nvSpPr>
      <dsp:spPr>
        <a:xfrm>
          <a:off x="4144094" y="1631892"/>
          <a:ext cx="3103017" cy="282649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Initial decision to try VC tool/technology</a:t>
          </a:r>
        </a:p>
        <a:p>
          <a:pPr marL="0" lvl="0" indent="0" algn="l" defTabSz="933450">
            <a:lnSpc>
              <a:spcPct val="90000"/>
            </a:lnSpc>
            <a:spcBef>
              <a:spcPct val="0"/>
            </a:spcBef>
            <a:spcAft>
              <a:spcPct val="35000"/>
            </a:spcAft>
            <a:buNone/>
          </a:pPr>
          <a:r>
            <a:rPr lang="en-US" sz="2100" kern="1200" dirty="0"/>
            <a:t>Support available to troubleshoot issues</a:t>
          </a:r>
        </a:p>
        <a:p>
          <a:pPr marL="0" lvl="0" indent="0" algn="l" defTabSz="933450">
            <a:lnSpc>
              <a:spcPct val="90000"/>
            </a:lnSpc>
            <a:spcBef>
              <a:spcPct val="0"/>
            </a:spcBef>
            <a:spcAft>
              <a:spcPct val="35000"/>
            </a:spcAft>
            <a:buNone/>
          </a:pPr>
          <a:r>
            <a:rPr lang="en-US" sz="2100" kern="1200" dirty="0"/>
            <a:t>Clinical teams engaged in VC use/data sharing</a:t>
          </a:r>
        </a:p>
        <a:p>
          <a:pPr marL="0" lvl="0" indent="0" algn="l" defTabSz="933450">
            <a:lnSpc>
              <a:spcPct val="90000"/>
            </a:lnSpc>
            <a:spcBef>
              <a:spcPct val="0"/>
            </a:spcBef>
            <a:spcAft>
              <a:spcPct val="35000"/>
            </a:spcAft>
            <a:buNone/>
          </a:pPr>
          <a:r>
            <a:rPr lang="en-US" sz="2100" kern="1200" dirty="0"/>
            <a:t>Positive reinforcement</a:t>
          </a:r>
        </a:p>
      </dsp:txBody>
      <dsp:txXfrm>
        <a:off x="4144094" y="1631892"/>
        <a:ext cx="3103017" cy="2826492"/>
      </dsp:txXfrm>
    </dsp:sp>
    <dsp:sp modelId="{0F4DA7A7-F378-4529-9183-CD8BB65097D7}">
      <dsp:nvSpPr>
        <dsp:cNvPr id="0" name=""/>
        <dsp:cNvSpPr/>
      </dsp:nvSpPr>
      <dsp:spPr>
        <a:xfrm>
          <a:off x="7026673" y="989507"/>
          <a:ext cx="4309573" cy="1467264"/>
        </a:xfrm>
        <a:prstGeom prst="rightArrow">
          <a:avLst>
            <a:gd name="adj1" fmla="val 50000"/>
            <a:gd name="adj2" fmla="val 5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32928" numCol="1" spcCol="1270" anchor="ctr" anchorCtr="0">
          <a:noAutofit/>
        </a:bodyPr>
        <a:lstStyle/>
        <a:p>
          <a:pPr marL="0" lvl="0" indent="0" algn="l" defTabSz="889000">
            <a:lnSpc>
              <a:spcPct val="90000"/>
            </a:lnSpc>
            <a:spcBef>
              <a:spcPct val="0"/>
            </a:spcBef>
            <a:spcAft>
              <a:spcPct val="35000"/>
            </a:spcAft>
            <a:buNone/>
          </a:pPr>
          <a:r>
            <a:rPr lang="en-US" sz="2000" kern="1200" dirty="0"/>
            <a:t>Veteran sees improved </a:t>
          </a:r>
          <a:r>
            <a:rPr lang="en-US" sz="2000" i="1" kern="1200" dirty="0"/>
            <a:t>outcomes</a:t>
          </a:r>
        </a:p>
      </dsp:txBody>
      <dsp:txXfrm>
        <a:off x="7026673" y="1356323"/>
        <a:ext cx="3942757" cy="733632"/>
      </dsp:txXfrm>
    </dsp:sp>
    <dsp:sp modelId="{5B3A3FE6-D652-43A2-94C2-371C2D3D81AA}">
      <dsp:nvSpPr>
        <dsp:cNvPr id="0" name=""/>
        <dsp:cNvSpPr/>
      </dsp:nvSpPr>
      <dsp:spPr>
        <a:xfrm>
          <a:off x="7247112" y="2120980"/>
          <a:ext cx="3103017" cy="278512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Better health outcomes</a:t>
          </a:r>
        </a:p>
        <a:p>
          <a:pPr marL="0" lvl="0" indent="0" algn="l" defTabSz="933450">
            <a:lnSpc>
              <a:spcPct val="90000"/>
            </a:lnSpc>
            <a:spcBef>
              <a:spcPct val="0"/>
            </a:spcBef>
            <a:spcAft>
              <a:spcPct val="35000"/>
            </a:spcAft>
            <a:buNone/>
          </a:pPr>
          <a:r>
            <a:rPr lang="en-US" sz="2100" kern="1200" dirty="0"/>
            <a:t>Increased access to care/ reduced wait times</a:t>
          </a:r>
        </a:p>
        <a:p>
          <a:pPr marL="0" lvl="0" indent="0" algn="l" defTabSz="933450">
            <a:lnSpc>
              <a:spcPct val="90000"/>
            </a:lnSpc>
            <a:spcBef>
              <a:spcPct val="0"/>
            </a:spcBef>
            <a:spcAft>
              <a:spcPct val="35000"/>
            </a:spcAft>
            <a:buNone/>
          </a:pPr>
          <a:r>
            <a:rPr lang="en-US" sz="2100" kern="1200" dirty="0"/>
            <a:t>Time/cost savings (convenience)</a:t>
          </a:r>
        </a:p>
        <a:p>
          <a:pPr marL="0" lvl="0" indent="0" algn="l" defTabSz="933450">
            <a:lnSpc>
              <a:spcPct val="90000"/>
            </a:lnSpc>
            <a:spcBef>
              <a:spcPct val="0"/>
            </a:spcBef>
            <a:spcAft>
              <a:spcPct val="35000"/>
            </a:spcAft>
            <a:buNone/>
          </a:pPr>
          <a:r>
            <a:rPr lang="en-US" sz="2100" kern="1200" dirty="0"/>
            <a:t>Increased self-efficacy</a:t>
          </a:r>
        </a:p>
        <a:p>
          <a:pPr marL="0" lvl="0" indent="0" algn="l" defTabSz="933450">
            <a:lnSpc>
              <a:spcPct val="90000"/>
            </a:lnSpc>
            <a:spcBef>
              <a:spcPct val="0"/>
            </a:spcBef>
            <a:spcAft>
              <a:spcPct val="35000"/>
            </a:spcAft>
            <a:buNone/>
          </a:pPr>
          <a:r>
            <a:rPr lang="en-US" sz="2100" kern="1200" dirty="0"/>
            <a:t>Feeds back to engagement</a:t>
          </a:r>
        </a:p>
      </dsp:txBody>
      <dsp:txXfrm>
        <a:off x="7247112" y="2120980"/>
        <a:ext cx="3103017" cy="27851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F55312-D51D-426E-8EE7-5253FE8ED4CF}">
      <dsp:nvSpPr>
        <dsp:cNvPr id="0" name=""/>
        <dsp:cNvSpPr/>
      </dsp:nvSpPr>
      <dsp:spPr>
        <a:xfrm>
          <a:off x="2924"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u="sng" kern="1200" dirty="0">
              <a:latin typeface="+mn-lt"/>
              <a:cs typeface="Arial"/>
            </a:rPr>
            <a:t>Technology and Infrastructure</a:t>
          </a:r>
        </a:p>
      </dsp:txBody>
      <dsp:txXfrm>
        <a:off x="2924" y="152101"/>
        <a:ext cx="1554022" cy="546530"/>
      </dsp:txXfrm>
    </dsp:sp>
    <dsp:sp modelId="{9753EBF6-E9E2-4B1D-A403-01397A85B4A0}">
      <dsp:nvSpPr>
        <dsp:cNvPr id="0" name=""/>
        <dsp:cNvSpPr/>
      </dsp:nvSpPr>
      <dsp:spPr>
        <a:xfrm>
          <a:off x="2924"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ts val="0"/>
            </a:spcAft>
            <a:buChar char="•"/>
          </a:pPr>
          <a:r>
            <a:rPr lang="en-US" sz="1400" kern="1200" dirty="0"/>
            <a:t>Lack of adequate broadband access for Veterans</a:t>
          </a:r>
        </a:p>
        <a:p>
          <a:pPr marL="114300" lvl="1" indent="-114300" algn="l" defTabSz="622300">
            <a:lnSpc>
              <a:spcPct val="90000"/>
            </a:lnSpc>
            <a:spcBef>
              <a:spcPct val="0"/>
            </a:spcBef>
            <a:spcAft>
              <a:spcPts val="0"/>
            </a:spcAft>
            <a:buChar char="•"/>
          </a:pPr>
          <a:r>
            <a:rPr lang="en-US" sz="1400" kern="1200" dirty="0"/>
            <a:t>Affordability of internet/devices/ equipment​</a:t>
          </a:r>
        </a:p>
        <a:p>
          <a:pPr marL="114300" lvl="1" indent="-114300" algn="l" defTabSz="622300">
            <a:lnSpc>
              <a:spcPct val="90000"/>
            </a:lnSpc>
            <a:spcBef>
              <a:spcPct val="0"/>
            </a:spcBef>
            <a:spcAft>
              <a:spcPts val="0"/>
            </a:spcAft>
            <a:buChar char="•"/>
          </a:pPr>
          <a:r>
            <a:rPr lang="en-US" sz="1400" kern="1200" dirty="0"/>
            <a:t>Poor audio/video quality, dropped connections​​</a:t>
          </a:r>
        </a:p>
      </dsp:txBody>
      <dsp:txXfrm>
        <a:off x="2924" y="698632"/>
        <a:ext cx="1554022" cy="2690099"/>
      </dsp:txXfrm>
    </dsp:sp>
    <dsp:sp modelId="{39A65070-E5CB-4D38-8105-BA713751A77E}">
      <dsp:nvSpPr>
        <dsp:cNvPr id="0" name=""/>
        <dsp:cNvSpPr/>
      </dsp:nvSpPr>
      <dsp:spPr>
        <a:xfrm>
          <a:off x="1774510"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533400">
            <a:lnSpc>
              <a:spcPct val="90000"/>
            </a:lnSpc>
            <a:spcBef>
              <a:spcPct val="0"/>
            </a:spcBef>
            <a:spcAft>
              <a:spcPct val="35000"/>
            </a:spcAft>
            <a:buNone/>
          </a:pPr>
          <a:r>
            <a:rPr lang="en-US" sz="1500" u="sng" kern="1200" dirty="0">
              <a:latin typeface="+mn-lt"/>
              <a:cs typeface="Arial"/>
            </a:rPr>
            <a:t>Awareness and Interest in Video</a:t>
          </a:r>
        </a:p>
      </dsp:txBody>
      <dsp:txXfrm>
        <a:off x="1774510" y="152101"/>
        <a:ext cx="1554022" cy="546530"/>
      </dsp:txXfrm>
    </dsp:sp>
    <dsp:sp modelId="{C6D192E8-260E-46E3-B759-8809A042C371}">
      <dsp:nvSpPr>
        <dsp:cNvPr id="0" name=""/>
        <dsp:cNvSpPr/>
      </dsp:nvSpPr>
      <dsp:spPr>
        <a:xfrm>
          <a:off x="1774510"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Veteran awareness of video as an option​</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Veteran interest in telehealth ​</a:t>
          </a:r>
        </a:p>
      </dsp:txBody>
      <dsp:txXfrm>
        <a:off x="1774510" y="698632"/>
        <a:ext cx="1554022" cy="2690099"/>
      </dsp:txXfrm>
    </dsp:sp>
    <dsp:sp modelId="{BB49F645-7B3D-4825-9E08-8D43D047CEB2}">
      <dsp:nvSpPr>
        <dsp:cNvPr id="0" name=""/>
        <dsp:cNvSpPr/>
      </dsp:nvSpPr>
      <dsp:spPr>
        <a:xfrm>
          <a:off x="3546096"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u="sng" kern="1200" dirty="0">
              <a:latin typeface="+mn-lt"/>
              <a:cs typeface="Arial"/>
            </a:rPr>
            <a:t>Perceptions of Video Quality and Suitability​</a:t>
          </a:r>
        </a:p>
      </dsp:txBody>
      <dsp:txXfrm>
        <a:off x="3546096" y="152101"/>
        <a:ext cx="1554022" cy="546530"/>
      </dsp:txXfrm>
    </dsp:sp>
    <dsp:sp modelId="{C3EDFA6C-7A1F-431C-9074-D9EBA422C5C7}">
      <dsp:nvSpPr>
        <dsp:cNvPr id="0" name=""/>
        <dsp:cNvSpPr/>
      </dsp:nvSpPr>
      <dsp:spPr>
        <a:xfrm>
          <a:off x="3546096"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Veteran perceptions about quality of care by telehealth ​</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Staff perceptions about quality and suitability of care by telehealth​</a:t>
          </a:r>
        </a:p>
      </dsp:txBody>
      <dsp:txXfrm>
        <a:off x="3546096" y="698632"/>
        <a:ext cx="1554022" cy="2690099"/>
      </dsp:txXfrm>
    </dsp:sp>
    <dsp:sp modelId="{2885537C-AE9B-48FA-8AA6-923BDEA8E672}">
      <dsp:nvSpPr>
        <dsp:cNvPr id="0" name=""/>
        <dsp:cNvSpPr/>
      </dsp:nvSpPr>
      <dsp:spPr>
        <a:xfrm>
          <a:off x="5317681"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533400">
            <a:lnSpc>
              <a:spcPct val="90000"/>
            </a:lnSpc>
            <a:spcBef>
              <a:spcPct val="0"/>
            </a:spcBef>
            <a:spcAft>
              <a:spcPct val="35000"/>
            </a:spcAft>
            <a:buFont typeface="Arial"/>
            <a:buNone/>
          </a:pPr>
          <a:r>
            <a:rPr lang="en-US" sz="1500" u="sng" kern="1200" dirty="0">
              <a:latin typeface="+mn-lt"/>
              <a:cs typeface="Arial"/>
            </a:rPr>
            <a:t>Scheduling</a:t>
          </a:r>
          <a:endParaRPr lang="en-US" sz="1500" kern="1200" dirty="0">
            <a:latin typeface="+mn-lt"/>
            <a:cs typeface="Arial"/>
          </a:endParaRPr>
        </a:p>
      </dsp:txBody>
      <dsp:txXfrm>
        <a:off x="5317681" y="152101"/>
        <a:ext cx="1554022" cy="546530"/>
      </dsp:txXfrm>
    </dsp:sp>
    <dsp:sp modelId="{7183C3EA-238B-4D38-A98A-6C1BFC9D7275}">
      <dsp:nvSpPr>
        <dsp:cNvPr id="0" name=""/>
        <dsp:cNvSpPr/>
      </dsp:nvSpPr>
      <dsp:spPr>
        <a:xfrm>
          <a:off x="5317681"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Veteran awareness of how to schedule a video visit </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Staff reported challenges with the number of scheduling grids and platforms</a:t>
          </a:r>
        </a:p>
      </dsp:txBody>
      <dsp:txXfrm>
        <a:off x="5317681" y="698632"/>
        <a:ext cx="1554022" cy="2690099"/>
      </dsp:txXfrm>
    </dsp:sp>
    <dsp:sp modelId="{E3B4EC89-8340-40A4-A421-E9AEE21D0DFE}">
      <dsp:nvSpPr>
        <dsp:cNvPr id="0" name=""/>
        <dsp:cNvSpPr/>
      </dsp:nvSpPr>
      <dsp:spPr>
        <a:xfrm>
          <a:off x="7089267"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533400">
            <a:lnSpc>
              <a:spcPct val="90000"/>
            </a:lnSpc>
            <a:spcBef>
              <a:spcPct val="0"/>
            </a:spcBef>
            <a:spcAft>
              <a:spcPct val="35000"/>
            </a:spcAft>
            <a:buFont typeface="Arial"/>
            <a:buNone/>
          </a:pPr>
          <a:r>
            <a:rPr lang="en-US" sz="1500" u="sng" kern="1200" dirty="0">
              <a:latin typeface="+mn-lt"/>
              <a:cs typeface="Arial"/>
            </a:rPr>
            <a:t>Veteran Training</a:t>
          </a:r>
          <a:endParaRPr lang="en-US" sz="1500" kern="1200" dirty="0">
            <a:latin typeface="+mn-lt"/>
            <a:ea typeface="+mn-lt"/>
            <a:cs typeface="+mn-lt"/>
          </a:endParaRPr>
        </a:p>
      </dsp:txBody>
      <dsp:txXfrm>
        <a:off x="7089267" y="152101"/>
        <a:ext cx="1554022" cy="546530"/>
      </dsp:txXfrm>
    </dsp:sp>
    <dsp:sp modelId="{FF91877C-3C4D-455B-BA19-5B609F149B76}">
      <dsp:nvSpPr>
        <dsp:cNvPr id="0" name=""/>
        <dsp:cNvSpPr/>
      </dsp:nvSpPr>
      <dsp:spPr>
        <a:xfrm>
          <a:off x="7089267"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Digital comfort and proficiency ​</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Nervousness and difficulty with using video telehealth​</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Inconsistent onboarding​</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Need for education, training and technical support</a:t>
          </a:r>
        </a:p>
        <a:p>
          <a:pPr marL="114300" lvl="2" indent="0" algn="l" defTabSz="400050">
            <a:lnSpc>
              <a:spcPct val="90000"/>
            </a:lnSpc>
            <a:spcBef>
              <a:spcPct val="0"/>
            </a:spcBef>
            <a:spcAft>
              <a:spcPct val="15000"/>
            </a:spcAft>
            <a:buFont typeface="Arial" panose="020B0604020202020204" pitchFamily="34" charset="0"/>
            <a:buChar char="•"/>
          </a:pPr>
          <a:endParaRPr lang="en-US" sz="900" kern="1200" dirty="0">
            <a:latin typeface="+mn-lt"/>
          </a:endParaRPr>
        </a:p>
      </dsp:txBody>
      <dsp:txXfrm>
        <a:off x="7089267" y="698632"/>
        <a:ext cx="1554022" cy="2690099"/>
      </dsp:txXfrm>
    </dsp:sp>
    <dsp:sp modelId="{26AE076C-ED0A-436D-94C2-EF4ACB0F2FFA}">
      <dsp:nvSpPr>
        <dsp:cNvPr id="0" name=""/>
        <dsp:cNvSpPr/>
      </dsp:nvSpPr>
      <dsp:spPr>
        <a:xfrm>
          <a:off x="8860852" y="152101"/>
          <a:ext cx="1554022" cy="546530"/>
        </a:xfrm>
        <a:prstGeom prst="rect">
          <a:avLst/>
        </a:prstGeom>
        <a:solidFill>
          <a:srgbClr val="2E406B"/>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533400">
            <a:lnSpc>
              <a:spcPct val="90000"/>
            </a:lnSpc>
            <a:spcBef>
              <a:spcPct val="0"/>
            </a:spcBef>
            <a:spcAft>
              <a:spcPct val="35000"/>
            </a:spcAft>
            <a:buFont typeface="Arial"/>
            <a:buNone/>
          </a:pPr>
          <a:r>
            <a:rPr lang="en-US" sz="1500" u="sng" kern="1200" dirty="0">
              <a:latin typeface="+mn-lt"/>
              <a:cs typeface="Arial"/>
            </a:rPr>
            <a:t>Supporting VA Staff</a:t>
          </a:r>
          <a:endParaRPr lang="en-US" sz="1500" u="sng" kern="1200" dirty="0">
            <a:latin typeface="+mn-lt"/>
          </a:endParaRPr>
        </a:p>
      </dsp:txBody>
      <dsp:txXfrm>
        <a:off x="8860852" y="152101"/>
        <a:ext cx="1554022" cy="546530"/>
      </dsp:txXfrm>
    </dsp:sp>
    <dsp:sp modelId="{D0DEF883-B3B1-4FB4-B77A-EE58CBD67040}">
      <dsp:nvSpPr>
        <dsp:cNvPr id="0" name=""/>
        <dsp:cNvSpPr/>
      </dsp:nvSpPr>
      <dsp:spPr>
        <a:xfrm>
          <a:off x="8860852" y="698632"/>
          <a:ext cx="1554022" cy="269009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Issues with use and managing technical difficulties in real time ​</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Need for hands on training and technical support</a:t>
          </a:r>
        </a:p>
        <a:p>
          <a:pPr marL="118872" lvl="1" indent="-118872" algn="l" defTabSz="444500">
            <a:lnSpc>
              <a:spcPct val="90000"/>
            </a:lnSpc>
            <a:spcBef>
              <a:spcPct val="0"/>
            </a:spcBef>
            <a:spcAft>
              <a:spcPts val="0"/>
            </a:spcAft>
            <a:buFont typeface="Arial" panose="020B0604020202020204" pitchFamily="34" charset="0"/>
            <a:buChar char="•"/>
          </a:pPr>
          <a:r>
            <a:rPr lang="en-US" sz="1400" kern="1200" dirty="0">
              <a:latin typeface="+mn-lt"/>
              <a:ea typeface="+mn-ea"/>
              <a:cs typeface="Arial"/>
            </a:rPr>
            <a:t>Issues with connectivity at VA</a:t>
          </a:r>
        </a:p>
      </dsp:txBody>
      <dsp:txXfrm>
        <a:off x="8860852" y="698632"/>
        <a:ext cx="1554022" cy="2690099"/>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AFAAAB-D660-42C9-AE27-D18FD38395A5}"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AE5D59-6E50-47C4-AF2A-763F5EE08429}" type="slidenum">
              <a:rPr lang="en-US" smtClean="0"/>
              <a:t>‹#›</a:t>
            </a:fld>
            <a:endParaRPr lang="en-US"/>
          </a:p>
        </p:txBody>
      </p:sp>
    </p:spTree>
    <p:extLst>
      <p:ext uri="{BB962C8B-B14F-4D97-AF65-F5344CB8AC3E}">
        <p14:creationId xmlns:p14="http://schemas.microsoft.com/office/powerpoint/2010/main" val="2847789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3</a:t>
            </a:fld>
            <a:endParaRPr lang="en-US"/>
          </a:p>
        </p:txBody>
      </p:sp>
    </p:spTree>
    <p:extLst>
      <p:ext uri="{BB962C8B-B14F-4D97-AF65-F5344CB8AC3E}">
        <p14:creationId xmlns:p14="http://schemas.microsoft.com/office/powerpoint/2010/main" val="410191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9B8446-C792-DD48-8228-EC8E893F64A9}" type="slidenum">
              <a:rPr lang="en-US" smtClean="0"/>
              <a:t>20</a:t>
            </a:fld>
            <a:endParaRPr lang="en-US" dirty="0"/>
          </a:p>
        </p:txBody>
      </p:sp>
    </p:spTree>
    <p:extLst>
      <p:ext uri="{BB962C8B-B14F-4D97-AF65-F5344CB8AC3E}">
        <p14:creationId xmlns:p14="http://schemas.microsoft.com/office/powerpoint/2010/main" val="5346302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A8FBCD-8E6E-4A37-BFF8-090A3701A47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048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33</a:t>
            </a:fld>
            <a:endParaRPr lang="en-US"/>
          </a:p>
        </p:txBody>
      </p:sp>
    </p:spTree>
    <p:extLst>
      <p:ext uri="{BB962C8B-B14F-4D97-AF65-F5344CB8AC3E}">
        <p14:creationId xmlns:p14="http://schemas.microsoft.com/office/powerpoint/2010/main" val="353565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bullet: Opportunity to discuss threatened access</a:t>
            </a:r>
          </a:p>
        </p:txBody>
      </p:sp>
      <p:sp>
        <p:nvSpPr>
          <p:cNvPr id="4" name="Slide Number Placeholder 3"/>
          <p:cNvSpPr>
            <a:spLocks noGrp="1"/>
          </p:cNvSpPr>
          <p:nvPr>
            <p:ph type="sldNum" sz="quarter" idx="5"/>
          </p:nvPr>
        </p:nvSpPr>
        <p:spPr/>
        <p:txBody>
          <a:bodyPr/>
          <a:lstStyle/>
          <a:p>
            <a:fld id="{28AE5D59-6E50-47C4-AF2A-763F5EE08429}" type="slidenum">
              <a:rPr lang="en-US" smtClean="0"/>
              <a:t>4</a:t>
            </a:fld>
            <a:endParaRPr lang="en-US"/>
          </a:p>
        </p:txBody>
      </p:sp>
    </p:spTree>
    <p:extLst>
      <p:ext uri="{BB962C8B-B14F-4D97-AF65-F5344CB8AC3E}">
        <p14:creationId xmlns:p14="http://schemas.microsoft.com/office/powerpoint/2010/main" val="389788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Majority of VC work conducted on mental and behavioral health aligns with expectations</a:t>
            </a:r>
          </a:p>
          <a:p>
            <a:r>
              <a:rPr lang="en-US" sz="1200" dirty="0"/>
              <a:t>180 projects were categorized as “Health Systems” (either alone or in conjunction with another type) </a:t>
            </a:r>
          </a:p>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6</a:t>
            </a:fld>
            <a:endParaRPr lang="en-US"/>
          </a:p>
        </p:txBody>
      </p:sp>
    </p:spTree>
    <p:extLst>
      <p:ext uri="{BB962C8B-B14F-4D97-AF65-F5344CB8AC3E}">
        <p14:creationId xmlns:p14="http://schemas.microsoft.com/office/powerpoint/2010/main" val="953663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recent years, total number and proportion of synchronous (video and telephone) telehealth-focused projects have grown, significantly outpacing others</a:t>
            </a:r>
          </a:p>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7</a:t>
            </a:fld>
            <a:endParaRPr lang="en-US"/>
          </a:p>
        </p:txBody>
      </p:sp>
    </p:spTree>
    <p:extLst>
      <p:ext uri="{BB962C8B-B14F-4D97-AF65-F5344CB8AC3E}">
        <p14:creationId xmlns:p14="http://schemas.microsoft.com/office/powerpoint/2010/main" val="400301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8</a:t>
            </a:fld>
            <a:endParaRPr lang="en-US"/>
          </a:p>
        </p:txBody>
      </p:sp>
    </p:spTree>
    <p:extLst>
      <p:ext uri="{BB962C8B-B14F-4D97-AF65-F5344CB8AC3E}">
        <p14:creationId xmlns:p14="http://schemas.microsoft.com/office/powerpoint/2010/main" val="4294019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Broader set of outcomes</a:t>
            </a:r>
          </a:p>
          <a:p>
            <a:r>
              <a:rPr lang="en-US" dirty="0"/>
              <a:t>Annie usage – patient engagement “the whole journey” through finishing the protocol</a:t>
            </a:r>
          </a:p>
          <a:p>
            <a:r>
              <a:rPr lang="en-US" dirty="0"/>
              <a:t>More virtualized facilities – divide formed by some places doing more. How can we use this to make sure this is something veterans aren’t getting with variability</a:t>
            </a:r>
          </a:p>
          <a:p>
            <a:r>
              <a:rPr lang="en-US" dirty="0"/>
              <a:t>Can’t vs Don’t use VC</a:t>
            </a:r>
          </a:p>
          <a:p>
            <a:r>
              <a:rPr lang="en-US" dirty="0"/>
              <a:t>Veteran </a:t>
            </a:r>
            <a:r>
              <a:rPr lang="en-US" i="1" dirty="0"/>
              <a:t>and </a:t>
            </a:r>
            <a:r>
              <a:rPr lang="en-US" i="0" dirty="0"/>
              <a:t>Care team is critical</a:t>
            </a:r>
          </a:p>
          <a:p>
            <a:r>
              <a:rPr lang="en-US" i="0" dirty="0"/>
              <a:t>Providers don’t adopt because of lack of evidence base, VC needs to be woven into workflow – what are incentives?</a:t>
            </a:r>
            <a:endParaRPr lang="en-US" dirty="0"/>
          </a:p>
          <a:p>
            <a:endParaRPr lang="en-US" dirty="0"/>
          </a:p>
        </p:txBody>
      </p:sp>
      <p:sp>
        <p:nvSpPr>
          <p:cNvPr id="4" name="Slide Number Placeholder 3"/>
          <p:cNvSpPr>
            <a:spLocks noGrp="1"/>
          </p:cNvSpPr>
          <p:nvPr>
            <p:ph type="sldNum" sz="quarter" idx="5"/>
          </p:nvPr>
        </p:nvSpPr>
        <p:spPr/>
        <p:txBody>
          <a:bodyPr/>
          <a:lstStyle/>
          <a:p>
            <a:fld id="{28AE5D59-6E50-47C4-AF2A-763F5EE08429}" type="slidenum">
              <a:rPr lang="en-US" smtClean="0"/>
              <a:t>10</a:t>
            </a:fld>
            <a:endParaRPr lang="en-US"/>
          </a:p>
        </p:txBody>
      </p:sp>
    </p:spTree>
    <p:extLst>
      <p:ext uri="{BB962C8B-B14F-4D97-AF65-F5344CB8AC3E}">
        <p14:creationId xmlns:p14="http://schemas.microsoft.com/office/powerpoint/2010/main" val="1093978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handing off – mention dinner plans taped outside general session, people can sign up during first break, during lunch, or second break</a:t>
            </a:r>
          </a:p>
        </p:txBody>
      </p:sp>
      <p:sp>
        <p:nvSpPr>
          <p:cNvPr id="4" name="Slide Number Placeholder 3"/>
          <p:cNvSpPr>
            <a:spLocks noGrp="1"/>
          </p:cNvSpPr>
          <p:nvPr>
            <p:ph type="sldNum" sz="quarter" idx="5"/>
          </p:nvPr>
        </p:nvSpPr>
        <p:spPr/>
        <p:txBody>
          <a:bodyPr/>
          <a:lstStyle/>
          <a:p>
            <a:fld id="{28AE5D59-6E50-47C4-AF2A-763F5EE08429}" type="slidenum">
              <a:rPr lang="en-US" smtClean="0"/>
              <a:t>11</a:t>
            </a:fld>
            <a:endParaRPr lang="en-US"/>
          </a:p>
        </p:txBody>
      </p:sp>
    </p:spTree>
    <p:extLst>
      <p:ext uri="{BB962C8B-B14F-4D97-AF65-F5344CB8AC3E}">
        <p14:creationId xmlns:p14="http://schemas.microsoft.com/office/powerpoint/2010/main" val="12744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7DF604D-C3B7-41B7-992A-9AD867AC1F65}" type="slidenum">
              <a:rPr lang="en-US" smtClean="0"/>
              <a:pPr/>
              <a:t>12</a:t>
            </a:fld>
            <a:endParaRPr lang="en-US"/>
          </a:p>
        </p:txBody>
      </p:sp>
    </p:spTree>
    <p:extLst>
      <p:ext uri="{BB962C8B-B14F-4D97-AF65-F5344CB8AC3E}">
        <p14:creationId xmlns:p14="http://schemas.microsoft.com/office/powerpoint/2010/main" val="476508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Times New Roman" panose="02020603050405020304" pitchFamily="18" charset="0"/>
              </a:defRPr>
            </a:lvl1pPr>
            <a:lvl2pPr marL="742950" indent="-285750" eaLnBrk="0" hangingPunct="0">
              <a:defRPr>
                <a:solidFill>
                  <a:schemeClr val="tx1"/>
                </a:solidFill>
                <a:latin typeface="Arial" panose="020B0604020202020204" pitchFamily="34" charset="0"/>
                <a:cs typeface="Times New Roman" panose="02020603050405020304" pitchFamily="18" charset="0"/>
              </a:defRPr>
            </a:lvl2pPr>
            <a:lvl3pPr marL="1143000" indent="-228600" eaLnBrk="0" hangingPunct="0">
              <a:defRPr>
                <a:solidFill>
                  <a:schemeClr val="tx1"/>
                </a:solidFill>
                <a:latin typeface="Arial" panose="020B0604020202020204" pitchFamily="34" charset="0"/>
                <a:cs typeface="Times New Roman" panose="02020603050405020304" pitchFamily="18" charset="0"/>
              </a:defRPr>
            </a:lvl3pPr>
            <a:lvl4pPr marL="1600200" indent="-228600" eaLnBrk="0" hangingPunct="0">
              <a:defRPr>
                <a:solidFill>
                  <a:schemeClr val="tx1"/>
                </a:solidFill>
                <a:latin typeface="Arial" panose="020B0604020202020204" pitchFamily="34" charset="0"/>
                <a:cs typeface="Times New Roman" panose="02020603050405020304" pitchFamily="18" charset="0"/>
              </a:defRPr>
            </a:lvl4pPr>
            <a:lvl5pPr marL="2057400" indent="-228600" eaLnBrk="0" hangingPunct="0">
              <a:defRPr>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Times New Roman" panose="02020603050405020304"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692DC008-F620-4257-AC7F-9CC12FA0959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Times New Roman" panose="02020603050405020304"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381000" y="685800"/>
            <a:ext cx="6096000" cy="3429000"/>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6993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8CB6-2A3B-410E-9FE4-6BAB07D3E3A3}"/>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5D64D3-516C-4F02-B8D0-D628B11C78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FE1D9B-4608-4EFC-A807-726D52C903A2}"/>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5" name="Footer Placeholder 4">
            <a:extLst>
              <a:ext uri="{FF2B5EF4-FFF2-40B4-BE49-F238E27FC236}">
                <a16:creationId xmlns:a16="http://schemas.microsoft.com/office/drawing/2014/main" id="{EC791C9D-D33B-47CB-82E5-2246DAE29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B49644-7CF6-4BF7-9A06-6B350B03AA63}"/>
              </a:ext>
            </a:extLst>
          </p:cNvPr>
          <p:cNvSpPr>
            <a:spLocks noGrp="1"/>
          </p:cNvSpPr>
          <p:nvPr>
            <p:ph type="sldNum" sz="quarter" idx="12"/>
          </p:nvPr>
        </p:nvSpPr>
        <p:spPr/>
        <p:txBody>
          <a:bodyPr/>
          <a:lstStyle/>
          <a:p>
            <a:fld id="{47961196-064A-4AAB-800D-34CBE7271E3F}" type="slidenum">
              <a:rPr lang="en-US" smtClean="0"/>
              <a:t>‹#›</a:t>
            </a:fld>
            <a:endParaRPr lang="en-US"/>
          </a:p>
        </p:txBody>
      </p:sp>
    </p:spTree>
    <p:extLst>
      <p:ext uri="{BB962C8B-B14F-4D97-AF65-F5344CB8AC3E}">
        <p14:creationId xmlns:p14="http://schemas.microsoft.com/office/powerpoint/2010/main" val="685273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FC11-A255-45F5-AACE-C6D5096C38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B1FBEF-3AD6-4B58-A969-A54554E4A3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6D26C-1367-4A0D-94A6-BA441AAD2548}"/>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5" name="Footer Placeholder 4">
            <a:extLst>
              <a:ext uri="{FF2B5EF4-FFF2-40B4-BE49-F238E27FC236}">
                <a16:creationId xmlns:a16="http://schemas.microsoft.com/office/drawing/2014/main" id="{7CF7E000-C537-44D7-AACC-B9F9F1448C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FEF85B-770D-4C56-9517-44A6CF709FF7}"/>
              </a:ext>
            </a:extLst>
          </p:cNvPr>
          <p:cNvSpPr>
            <a:spLocks noGrp="1"/>
          </p:cNvSpPr>
          <p:nvPr>
            <p:ph type="sldNum" sz="quarter" idx="12"/>
          </p:nvPr>
        </p:nvSpPr>
        <p:spPr/>
        <p:txBody>
          <a:bodyPr/>
          <a:lstStyle/>
          <a:p>
            <a:fld id="{47961196-064A-4AAB-800D-34CBE7271E3F}" type="slidenum">
              <a:rPr lang="en-US" smtClean="0"/>
              <a:t>‹#›</a:t>
            </a:fld>
            <a:endParaRPr lang="en-US"/>
          </a:p>
        </p:txBody>
      </p:sp>
    </p:spTree>
    <p:extLst>
      <p:ext uri="{BB962C8B-B14F-4D97-AF65-F5344CB8AC3E}">
        <p14:creationId xmlns:p14="http://schemas.microsoft.com/office/powerpoint/2010/main" val="3483790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1F0258-1608-4538-BEEC-A32A8191B8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733296-39AB-4369-9651-D1DB1346335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2BD9B7-5C3E-4905-8F12-B41302044B04}"/>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5" name="Footer Placeholder 4">
            <a:extLst>
              <a:ext uri="{FF2B5EF4-FFF2-40B4-BE49-F238E27FC236}">
                <a16:creationId xmlns:a16="http://schemas.microsoft.com/office/drawing/2014/main" id="{36278B6B-66FD-43CB-B45C-998F2354AA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828E1-4580-4407-A3D3-1114BCAE8C8A}"/>
              </a:ext>
            </a:extLst>
          </p:cNvPr>
          <p:cNvSpPr>
            <a:spLocks noGrp="1"/>
          </p:cNvSpPr>
          <p:nvPr>
            <p:ph type="sldNum" sz="quarter" idx="12"/>
          </p:nvPr>
        </p:nvSpPr>
        <p:spPr/>
        <p:txBody>
          <a:bodyPr/>
          <a:lstStyle/>
          <a:p>
            <a:fld id="{47961196-064A-4AAB-800D-34CBE7271E3F}" type="slidenum">
              <a:rPr lang="en-US" smtClean="0"/>
              <a:t>‹#›</a:t>
            </a:fld>
            <a:endParaRPr lang="en-US"/>
          </a:p>
        </p:txBody>
      </p:sp>
    </p:spTree>
    <p:extLst>
      <p:ext uri="{BB962C8B-B14F-4D97-AF65-F5344CB8AC3E}">
        <p14:creationId xmlns:p14="http://schemas.microsoft.com/office/powerpoint/2010/main" val="4282014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13F2F-53CB-45BA-AA38-6C0CC62309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3141C2B-C754-44F5-ACFC-B4E949A331BF}"/>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7" name="Picture 6" descr="background interior.pdf">
            <a:extLst>
              <a:ext uri="{FF2B5EF4-FFF2-40B4-BE49-F238E27FC236}">
                <a16:creationId xmlns:a16="http://schemas.microsoft.com/office/drawing/2014/main" id="{C3093B56-0D2A-4F97-856D-6D4D70A33B6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2748" t="3417" r="2818" b="76080"/>
          <a:stretch/>
        </p:blipFill>
        <p:spPr>
          <a:xfrm>
            <a:off x="838199" y="365125"/>
            <a:ext cx="10515599" cy="1325563"/>
          </a:xfrm>
          <a:prstGeom prst="rect">
            <a:avLst/>
          </a:prstGeom>
        </p:spPr>
      </p:pic>
      <p:pic>
        <p:nvPicPr>
          <p:cNvPr id="9" name="Picture 8" descr="HSRD_stacked_tertiary.jpg">
            <a:extLst>
              <a:ext uri="{FF2B5EF4-FFF2-40B4-BE49-F238E27FC236}">
                <a16:creationId xmlns:a16="http://schemas.microsoft.com/office/drawing/2014/main" id="{A21F3808-BF04-4FBB-B7AB-810685B58E4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66526" y="5916859"/>
            <a:ext cx="3012596" cy="878982"/>
          </a:xfrm>
          <a:prstGeom prst="rect">
            <a:avLst/>
          </a:prstGeom>
        </p:spPr>
      </p:pic>
      <p:pic>
        <p:nvPicPr>
          <p:cNvPr id="11" name="Picture 10">
            <a:extLst>
              <a:ext uri="{FF2B5EF4-FFF2-40B4-BE49-F238E27FC236}">
                <a16:creationId xmlns:a16="http://schemas.microsoft.com/office/drawing/2014/main" id="{95208F86-22BE-4EBE-8932-2FA4DEA6A958}"/>
              </a:ext>
            </a:extLst>
          </p:cNvPr>
          <p:cNvPicPr>
            <a:picLocks noChangeAspect="1"/>
          </p:cNvPicPr>
          <p:nvPr userDrawn="1"/>
        </p:nvPicPr>
        <p:blipFill rotWithShape="1">
          <a:blip r:embed="rId4"/>
          <a:srcRect t="32490"/>
          <a:stretch/>
        </p:blipFill>
        <p:spPr>
          <a:xfrm>
            <a:off x="838199" y="357322"/>
            <a:ext cx="10515599" cy="1326641"/>
          </a:xfrm>
          <a:prstGeom prst="rect">
            <a:avLst/>
          </a:prstGeom>
        </p:spPr>
      </p:pic>
    </p:spTree>
    <p:extLst>
      <p:ext uri="{BB962C8B-B14F-4D97-AF65-F5344CB8AC3E}">
        <p14:creationId xmlns:p14="http://schemas.microsoft.com/office/powerpoint/2010/main" val="67300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3B5F-E5F3-4BE4-8388-0464DCB2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087F3D-257C-4D4E-8F2C-B889BDF7B5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563DFA-BE77-4526-A730-13AB1537E70D}"/>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5" name="Footer Placeholder 4">
            <a:extLst>
              <a:ext uri="{FF2B5EF4-FFF2-40B4-BE49-F238E27FC236}">
                <a16:creationId xmlns:a16="http://schemas.microsoft.com/office/drawing/2014/main" id="{14AFBB43-7786-4FEB-9940-56B9090D35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DA6D2B-D1E3-48E9-A0B1-829FFE8997D2}"/>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8" name="Picture 7">
            <a:extLst>
              <a:ext uri="{FF2B5EF4-FFF2-40B4-BE49-F238E27FC236}">
                <a16:creationId xmlns:a16="http://schemas.microsoft.com/office/drawing/2014/main" id="{91E5A42B-4D88-4B30-94C8-4F1F27126C21}"/>
              </a:ext>
            </a:extLst>
          </p:cNvPr>
          <p:cNvPicPr>
            <a:picLocks noChangeAspect="1"/>
          </p:cNvPicPr>
          <p:nvPr userDrawn="1"/>
        </p:nvPicPr>
        <p:blipFill rotWithShape="1">
          <a:blip r:embed="rId2"/>
          <a:srcRect t="32490"/>
          <a:stretch/>
        </p:blipFill>
        <p:spPr>
          <a:xfrm>
            <a:off x="838199" y="357322"/>
            <a:ext cx="10515599" cy="1326641"/>
          </a:xfrm>
          <a:prstGeom prst="rect">
            <a:avLst/>
          </a:prstGeom>
        </p:spPr>
      </p:pic>
    </p:spTree>
    <p:extLst>
      <p:ext uri="{BB962C8B-B14F-4D97-AF65-F5344CB8AC3E}">
        <p14:creationId xmlns:p14="http://schemas.microsoft.com/office/powerpoint/2010/main" val="85119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217B6-E0B8-4A43-9ADF-BD653D938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E611F9-9766-4E66-B11C-6E4ED0F09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0D72D7-B24F-4B57-A8ED-07E70D069A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6FC9A6-E26A-4A30-93B2-33743BA5CBB5}"/>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6" name="Footer Placeholder 5">
            <a:extLst>
              <a:ext uri="{FF2B5EF4-FFF2-40B4-BE49-F238E27FC236}">
                <a16:creationId xmlns:a16="http://schemas.microsoft.com/office/drawing/2014/main" id="{024B7B2F-8A61-486B-A0BC-37552DA416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CEB9BA-C376-4800-AAA5-E163FD32E30E}"/>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9" name="Picture 8">
            <a:extLst>
              <a:ext uri="{FF2B5EF4-FFF2-40B4-BE49-F238E27FC236}">
                <a16:creationId xmlns:a16="http://schemas.microsoft.com/office/drawing/2014/main" id="{44D3DCB6-A3FA-474C-AEA1-6351083D9402}"/>
              </a:ext>
            </a:extLst>
          </p:cNvPr>
          <p:cNvPicPr>
            <a:picLocks noChangeAspect="1"/>
          </p:cNvPicPr>
          <p:nvPr userDrawn="1"/>
        </p:nvPicPr>
        <p:blipFill rotWithShape="1">
          <a:blip r:embed="rId2"/>
          <a:srcRect t="32490"/>
          <a:stretch/>
        </p:blipFill>
        <p:spPr>
          <a:xfrm>
            <a:off x="838199" y="357322"/>
            <a:ext cx="10515599" cy="1326641"/>
          </a:xfrm>
          <a:prstGeom prst="rect">
            <a:avLst/>
          </a:prstGeom>
        </p:spPr>
      </p:pic>
    </p:spTree>
    <p:extLst>
      <p:ext uri="{BB962C8B-B14F-4D97-AF65-F5344CB8AC3E}">
        <p14:creationId xmlns:p14="http://schemas.microsoft.com/office/powerpoint/2010/main" val="378413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9B4D-7BF2-4EBF-AA04-07AA60FD91C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E9F986-203C-4ED9-B848-1C55C5D58D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2686E4-C34B-4439-9260-0745FA2D3A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48CEBF-A9C5-4497-8349-4658659B85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1ECB5-FB9C-42EB-900E-8DF208401B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71E3B6-0ACD-4357-BD3C-72B24C2099DD}"/>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8" name="Footer Placeholder 7">
            <a:extLst>
              <a:ext uri="{FF2B5EF4-FFF2-40B4-BE49-F238E27FC236}">
                <a16:creationId xmlns:a16="http://schemas.microsoft.com/office/drawing/2014/main" id="{736154AF-DA64-4035-8DA7-F2F15A42BC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710403-E00B-4D0A-96CA-05CB3D69CD1F}"/>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11" name="Picture 10">
            <a:extLst>
              <a:ext uri="{FF2B5EF4-FFF2-40B4-BE49-F238E27FC236}">
                <a16:creationId xmlns:a16="http://schemas.microsoft.com/office/drawing/2014/main" id="{3E7C8201-2AFC-4B1E-9A44-A3FA1BED4436}"/>
              </a:ext>
            </a:extLst>
          </p:cNvPr>
          <p:cNvPicPr>
            <a:picLocks noChangeAspect="1"/>
          </p:cNvPicPr>
          <p:nvPr userDrawn="1"/>
        </p:nvPicPr>
        <p:blipFill rotWithShape="1">
          <a:blip r:embed="rId2"/>
          <a:srcRect t="32490"/>
          <a:stretch/>
        </p:blipFill>
        <p:spPr>
          <a:xfrm>
            <a:off x="838199" y="357322"/>
            <a:ext cx="10515599" cy="1326641"/>
          </a:xfrm>
          <a:prstGeom prst="rect">
            <a:avLst/>
          </a:prstGeom>
        </p:spPr>
      </p:pic>
    </p:spTree>
    <p:extLst>
      <p:ext uri="{BB962C8B-B14F-4D97-AF65-F5344CB8AC3E}">
        <p14:creationId xmlns:p14="http://schemas.microsoft.com/office/powerpoint/2010/main" val="3415720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4077-1688-4DE2-BEDD-15B86661D6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ED08C9-27FC-4D0F-A30B-07821C006D62}"/>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4" name="Footer Placeholder 3">
            <a:extLst>
              <a:ext uri="{FF2B5EF4-FFF2-40B4-BE49-F238E27FC236}">
                <a16:creationId xmlns:a16="http://schemas.microsoft.com/office/drawing/2014/main" id="{5FFD814F-2418-4138-AFE2-B635E2CD73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58D53F-07A0-45F3-BC6E-F4D84B097994}"/>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7" name="Picture 6">
            <a:extLst>
              <a:ext uri="{FF2B5EF4-FFF2-40B4-BE49-F238E27FC236}">
                <a16:creationId xmlns:a16="http://schemas.microsoft.com/office/drawing/2014/main" id="{A1476970-B6DD-4CEF-BAAA-84F52616EF5E}"/>
              </a:ext>
            </a:extLst>
          </p:cNvPr>
          <p:cNvPicPr>
            <a:picLocks noChangeAspect="1"/>
          </p:cNvPicPr>
          <p:nvPr userDrawn="1"/>
        </p:nvPicPr>
        <p:blipFill rotWithShape="1">
          <a:blip r:embed="rId2"/>
          <a:srcRect t="32490"/>
          <a:stretch/>
        </p:blipFill>
        <p:spPr>
          <a:xfrm>
            <a:off x="838199" y="357322"/>
            <a:ext cx="10515599" cy="1326641"/>
          </a:xfrm>
          <a:prstGeom prst="rect">
            <a:avLst/>
          </a:prstGeom>
        </p:spPr>
      </p:pic>
    </p:spTree>
    <p:extLst>
      <p:ext uri="{BB962C8B-B14F-4D97-AF65-F5344CB8AC3E}">
        <p14:creationId xmlns:p14="http://schemas.microsoft.com/office/powerpoint/2010/main" val="2034047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5D3392-36C6-4DC9-B104-8BECDE93C265}"/>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3" name="Footer Placeholder 2">
            <a:extLst>
              <a:ext uri="{FF2B5EF4-FFF2-40B4-BE49-F238E27FC236}">
                <a16:creationId xmlns:a16="http://schemas.microsoft.com/office/drawing/2014/main" id="{D04988C9-0FE1-4A81-B48F-D032EFC349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D1B9B9-3EB0-4F8F-82A9-5A1B71DD234F}"/>
              </a:ext>
            </a:extLst>
          </p:cNvPr>
          <p:cNvSpPr>
            <a:spLocks noGrp="1"/>
          </p:cNvSpPr>
          <p:nvPr>
            <p:ph type="sldNum" sz="quarter" idx="12"/>
          </p:nvPr>
        </p:nvSpPr>
        <p:spPr/>
        <p:txBody>
          <a:bodyPr/>
          <a:lstStyle/>
          <a:p>
            <a:fld id="{47961196-064A-4AAB-800D-34CBE7271E3F}" type="slidenum">
              <a:rPr lang="en-US" smtClean="0"/>
              <a:t>‹#›</a:t>
            </a:fld>
            <a:endParaRPr lang="en-US"/>
          </a:p>
        </p:txBody>
      </p:sp>
      <p:pic>
        <p:nvPicPr>
          <p:cNvPr id="6" name="Picture 5">
            <a:extLst>
              <a:ext uri="{FF2B5EF4-FFF2-40B4-BE49-F238E27FC236}">
                <a16:creationId xmlns:a16="http://schemas.microsoft.com/office/drawing/2014/main" id="{A7C20197-8013-4D88-AE74-6955E6319315}"/>
              </a:ext>
            </a:extLst>
          </p:cNvPr>
          <p:cNvPicPr>
            <a:picLocks noChangeAspect="1"/>
          </p:cNvPicPr>
          <p:nvPr userDrawn="1"/>
        </p:nvPicPr>
        <p:blipFill rotWithShape="1">
          <a:blip r:embed="rId2"/>
          <a:srcRect t="32490"/>
          <a:stretch/>
        </p:blipFill>
        <p:spPr>
          <a:xfrm>
            <a:off x="838199" y="357322"/>
            <a:ext cx="10515599" cy="1326641"/>
          </a:xfrm>
          <a:prstGeom prst="rect">
            <a:avLst/>
          </a:prstGeom>
        </p:spPr>
      </p:pic>
    </p:spTree>
    <p:extLst>
      <p:ext uri="{BB962C8B-B14F-4D97-AF65-F5344CB8AC3E}">
        <p14:creationId xmlns:p14="http://schemas.microsoft.com/office/powerpoint/2010/main" val="3068531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6E13-1815-4388-A9E8-711F1CE7F4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55795E-B15E-43CE-B9A3-2B245B103D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A698D9C-EAF1-45A6-A355-3555320131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F1DDD0-824D-42C8-84B5-9DFDB7E8BE35}"/>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6" name="Footer Placeholder 5">
            <a:extLst>
              <a:ext uri="{FF2B5EF4-FFF2-40B4-BE49-F238E27FC236}">
                <a16:creationId xmlns:a16="http://schemas.microsoft.com/office/drawing/2014/main" id="{31676A7F-428B-4E2A-A909-875E239F1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B01EF2-3640-4CC8-8219-15DCD6D2306A}"/>
              </a:ext>
            </a:extLst>
          </p:cNvPr>
          <p:cNvSpPr>
            <a:spLocks noGrp="1"/>
          </p:cNvSpPr>
          <p:nvPr>
            <p:ph type="sldNum" sz="quarter" idx="12"/>
          </p:nvPr>
        </p:nvSpPr>
        <p:spPr/>
        <p:txBody>
          <a:bodyPr/>
          <a:lstStyle/>
          <a:p>
            <a:fld id="{47961196-064A-4AAB-800D-34CBE7271E3F}" type="slidenum">
              <a:rPr lang="en-US" smtClean="0"/>
              <a:t>‹#›</a:t>
            </a:fld>
            <a:endParaRPr lang="en-US"/>
          </a:p>
        </p:txBody>
      </p:sp>
    </p:spTree>
    <p:extLst>
      <p:ext uri="{BB962C8B-B14F-4D97-AF65-F5344CB8AC3E}">
        <p14:creationId xmlns:p14="http://schemas.microsoft.com/office/powerpoint/2010/main" val="165191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47FE-EAFA-41E5-AC45-6CB7939D19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0E9546-F88B-426E-82EB-2A50D47951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70ACE2-1C17-4BFA-96C7-A2444E2AA3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6DE68-A636-48A5-82E8-67103DD74940}"/>
              </a:ext>
            </a:extLst>
          </p:cNvPr>
          <p:cNvSpPr>
            <a:spLocks noGrp="1"/>
          </p:cNvSpPr>
          <p:nvPr>
            <p:ph type="dt" sz="half" idx="10"/>
          </p:nvPr>
        </p:nvSpPr>
        <p:spPr/>
        <p:txBody>
          <a:bodyPr/>
          <a:lstStyle/>
          <a:p>
            <a:fld id="{11FC5C0E-20E1-4A76-BB1E-BC919B2D7DDA}" type="datetimeFigureOut">
              <a:rPr lang="en-US" smtClean="0"/>
              <a:t>6/28/2022</a:t>
            </a:fld>
            <a:endParaRPr lang="en-US"/>
          </a:p>
        </p:txBody>
      </p:sp>
      <p:sp>
        <p:nvSpPr>
          <p:cNvPr id="6" name="Footer Placeholder 5">
            <a:extLst>
              <a:ext uri="{FF2B5EF4-FFF2-40B4-BE49-F238E27FC236}">
                <a16:creationId xmlns:a16="http://schemas.microsoft.com/office/drawing/2014/main" id="{77BE9AF0-F86D-4312-8D92-6BB0FC19E7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79289-72DE-4EF9-9745-2CCFCF6CEB18}"/>
              </a:ext>
            </a:extLst>
          </p:cNvPr>
          <p:cNvSpPr>
            <a:spLocks noGrp="1"/>
          </p:cNvSpPr>
          <p:nvPr>
            <p:ph type="sldNum" sz="quarter" idx="12"/>
          </p:nvPr>
        </p:nvSpPr>
        <p:spPr/>
        <p:txBody>
          <a:bodyPr/>
          <a:lstStyle/>
          <a:p>
            <a:fld id="{47961196-064A-4AAB-800D-34CBE7271E3F}" type="slidenum">
              <a:rPr lang="en-US" smtClean="0"/>
              <a:t>‹#›</a:t>
            </a:fld>
            <a:endParaRPr lang="en-US"/>
          </a:p>
        </p:txBody>
      </p:sp>
    </p:spTree>
    <p:extLst>
      <p:ext uri="{BB962C8B-B14F-4D97-AF65-F5344CB8AC3E}">
        <p14:creationId xmlns:p14="http://schemas.microsoft.com/office/powerpoint/2010/main" val="938835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1610A2-C845-4B39-BF1E-B5328E6D1887}"/>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pPr lvl="0" defTabSz="457200"/>
            <a:r>
              <a:rPr lang="en-US" dirty="0"/>
              <a:t>Click to edit Master title style</a:t>
            </a:r>
          </a:p>
        </p:txBody>
      </p:sp>
      <p:sp>
        <p:nvSpPr>
          <p:cNvPr id="3" name="Text Placeholder 2">
            <a:extLst>
              <a:ext uri="{FF2B5EF4-FFF2-40B4-BE49-F238E27FC236}">
                <a16:creationId xmlns:a16="http://schemas.microsoft.com/office/drawing/2014/main" id="{7BEE7AE9-889C-4563-B5FD-C3D94374F3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867AD-9DE6-49E5-B4F6-AAD7D02642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C5C0E-20E1-4A76-BB1E-BC919B2D7DDA}" type="datetimeFigureOut">
              <a:rPr lang="en-US" smtClean="0"/>
              <a:t>6/28/2022</a:t>
            </a:fld>
            <a:endParaRPr lang="en-US"/>
          </a:p>
        </p:txBody>
      </p:sp>
      <p:sp>
        <p:nvSpPr>
          <p:cNvPr id="5" name="Footer Placeholder 4">
            <a:extLst>
              <a:ext uri="{FF2B5EF4-FFF2-40B4-BE49-F238E27FC236}">
                <a16:creationId xmlns:a16="http://schemas.microsoft.com/office/drawing/2014/main" id="{CC0D7C14-4749-4F65-B699-BF627D6359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03B26D7-5EAA-41CE-810E-F7EC321F7A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961196-064A-4AAB-800D-34CBE7271E3F}" type="slidenum">
              <a:rPr lang="en-US" smtClean="0"/>
              <a:t>‹#›</a:t>
            </a:fld>
            <a:endParaRPr lang="en-US"/>
          </a:p>
        </p:txBody>
      </p:sp>
    </p:spTree>
    <p:extLst>
      <p:ext uri="{BB962C8B-B14F-4D97-AF65-F5344CB8AC3E}">
        <p14:creationId xmlns:p14="http://schemas.microsoft.com/office/powerpoint/2010/main" val="686124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jpeg"/><Relationship Id="rId9" Type="http://schemas.openxmlformats.org/officeDocument/2006/relationships/image" Target="cid:image012.jpg@01D2CA3B.E806B2C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jpeg"/><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emf"/></Relationships>
</file>

<file path=ppt/slides/_rels/slide2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video" Target="https://www.youtube.com/embed/ShHNjM8iAlo?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DC47954-A633-41D7-8BC5-4E122646036B}"/>
              </a:ext>
            </a:extLst>
          </p:cNvPr>
          <p:cNvSpPr>
            <a:spLocks noGrp="1"/>
          </p:cNvSpPr>
          <p:nvPr>
            <p:ph type="subTitle" idx="1"/>
          </p:nvPr>
        </p:nvSpPr>
        <p:spPr>
          <a:xfrm>
            <a:off x="4328156" y="4154604"/>
            <a:ext cx="3535684" cy="878982"/>
          </a:xfrm>
        </p:spPr>
        <p:txBody>
          <a:bodyPr/>
          <a:lstStyle/>
          <a:p>
            <a:pPr algn="ctr"/>
            <a:r>
              <a:rPr lang="en-US" dirty="0"/>
              <a:t>Opening Plenary Session</a:t>
            </a:r>
          </a:p>
          <a:p>
            <a:pPr algn="ctr"/>
            <a:r>
              <a:rPr lang="en-US" dirty="0"/>
              <a:t>May 18, 2022</a:t>
            </a:r>
          </a:p>
        </p:txBody>
      </p:sp>
      <p:pic>
        <p:nvPicPr>
          <p:cNvPr id="4" name="Picture 4" descr="Virtual Care Consortium of Research (VC CORE) logo">
            <a:extLst>
              <a:ext uri="{FF2B5EF4-FFF2-40B4-BE49-F238E27FC236}">
                <a16:creationId xmlns:a16="http://schemas.microsoft.com/office/drawing/2014/main" id="{72E18B22-4C4A-4854-B578-786A5B8C625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42665" y="1355536"/>
            <a:ext cx="6106666" cy="22289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D9FB9FF-FA7A-4782-92C5-A31EDC38F5FF}"/>
              </a:ext>
            </a:extLst>
          </p:cNvPr>
          <p:cNvSpPr txBox="1"/>
          <p:nvPr/>
        </p:nvSpPr>
        <p:spPr>
          <a:xfrm>
            <a:off x="2640591" y="878080"/>
            <a:ext cx="6910816" cy="461665"/>
          </a:xfrm>
          <a:prstGeom prst="rect">
            <a:avLst/>
          </a:prstGeom>
          <a:noFill/>
        </p:spPr>
        <p:txBody>
          <a:bodyPr wrap="square" rtlCol="0">
            <a:spAutoFit/>
          </a:bodyPr>
          <a:lstStyle/>
          <a:p>
            <a:r>
              <a:rPr lang="en-US" sz="2400" dirty="0">
                <a:solidFill>
                  <a:srgbClr val="11325C"/>
                </a:solidFill>
              </a:rPr>
              <a:t>VA Health Services Research &amp; Development Service</a:t>
            </a:r>
          </a:p>
        </p:txBody>
      </p:sp>
      <p:sp>
        <p:nvSpPr>
          <p:cNvPr id="6" name="TextBox 5">
            <a:extLst>
              <a:ext uri="{FF2B5EF4-FFF2-40B4-BE49-F238E27FC236}">
                <a16:creationId xmlns:a16="http://schemas.microsoft.com/office/drawing/2014/main" id="{CBC26CA8-EF8D-4285-877E-52C8E57102F2}"/>
              </a:ext>
            </a:extLst>
          </p:cNvPr>
          <p:cNvSpPr txBox="1"/>
          <p:nvPr/>
        </p:nvSpPr>
        <p:spPr>
          <a:xfrm>
            <a:off x="3565555" y="3600259"/>
            <a:ext cx="5060887" cy="461665"/>
          </a:xfrm>
          <a:prstGeom prst="rect">
            <a:avLst/>
          </a:prstGeom>
          <a:noFill/>
        </p:spPr>
        <p:txBody>
          <a:bodyPr wrap="square" rtlCol="0">
            <a:spAutoFit/>
          </a:bodyPr>
          <a:lstStyle/>
          <a:p>
            <a:pPr algn="ctr"/>
            <a:r>
              <a:rPr lang="en-US" sz="2400" dirty="0">
                <a:solidFill>
                  <a:srgbClr val="11325C"/>
                </a:solidFill>
              </a:rPr>
              <a:t>State of the Art Conference</a:t>
            </a:r>
          </a:p>
        </p:txBody>
      </p:sp>
      <p:pic>
        <p:nvPicPr>
          <p:cNvPr id="7" name="Picture 6" descr="HSRD_stacked_tertiary.jpg">
            <a:extLst>
              <a:ext uri="{FF2B5EF4-FFF2-40B4-BE49-F238E27FC236}">
                <a16:creationId xmlns:a16="http://schemas.microsoft.com/office/drawing/2014/main" id="{F2B297BB-2915-41E6-843B-FEF187E9B3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2428" y="5918058"/>
            <a:ext cx="3012596" cy="878982"/>
          </a:xfrm>
          <a:prstGeom prst="rect">
            <a:avLst/>
          </a:prstGeom>
        </p:spPr>
      </p:pic>
    </p:spTree>
    <p:extLst>
      <p:ext uri="{BB962C8B-B14F-4D97-AF65-F5344CB8AC3E}">
        <p14:creationId xmlns:p14="http://schemas.microsoft.com/office/powerpoint/2010/main" val="18532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E5FA0941-8981-4093-9E95-4B7F38F8BCCE}"/>
              </a:ext>
            </a:extLst>
          </p:cNvPr>
          <p:cNvGraphicFramePr>
            <a:graphicFrameLocks noGrp="1"/>
          </p:cNvGraphicFramePr>
          <p:nvPr>
            <p:ph idx="1"/>
          </p:nvPr>
        </p:nvGraphicFramePr>
        <p:xfrm>
          <a:off x="0" y="1671898"/>
          <a:ext cx="12192000" cy="4917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B8DFF332-B130-45A5-8ABE-D41CD3B01D66}"/>
              </a:ext>
            </a:extLst>
          </p:cNvPr>
          <p:cNvSpPr>
            <a:spLocks noGrp="1"/>
          </p:cNvSpPr>
          <p:nvPr>
            <p:ph type="sldNum" sz="quarter" idx="12"/>
          </p:nvPr>
        </p:nvSpPr>
        <p:spPr/>
        <p:txBody>
          <a:bodyPr/>
          <a:lstStyle/>
          <a:p>
            <a:fld id="{B2BD409A-C0C0-4649-A00F-4C119E8932F4}" type="slidenum">
              <a:rPr lang="en-US" smtClean="0"/>
              <a:t>10</a:t>
            </a:fld>
            <a:endParaRPr lang="en-US"/>
          </a:p>
        </p:txBody>
      </p:sp>
      <p:sp>
        <p:nvSpPr>
          <p:cNvPr id="2" name="Arrow: Curved Left 1">
            <a:extLst>
              <a:ext uri="{FF2B5EF4-FFF2-40B4-BE49-F238E27FC236}">
                <a16:creationId xmlns:a16="http://schemas.microsoft.com/office/drawing/2014/main" id="{163EA049-80CD-4A2F-8353-ACC0F133DC4F}"/>
              </a:ext>
            </a:extLst>
          </p:cNvPr>
          <p:cNvSpPr/>
          <p:nvPr/>
        </p:nvSpPr>
        <p:spPr>
          <a:xfrm rot="6263997">
            <a:off x="6037583" y="4997711"/>
            <a:ext cx="670882" cy="27172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1">
            <a:extLst>
              <a:ext uri="{FF2B5EF4-FFF2-40B4-BE49-F238E27FC236}">
                <a16:creationId xmlns:a16="http://schemas.microsoft.com/office/drawing/2014/main" id="{4D5B19C0-B391-47AE-9B11-1129098132D3}"/>
              </a:ext>
            </a:extLst>
          </p:cNvPr>
          <p:cNvSpPr>
            <a:spLocks noGrp="1"/>
          </p:cNvSpPr>
          <p:nvPr>
            <p:ph type="title" idx="4294967295"/>
          </p:nvPr>
        </p:nvSpPr>
        <p:spPr>
          <a:xfrm>
            <a:off x="838200" y="365125"/>
            <a:ext cx="10515600" cy="1325563"/>
          </a:xfrm>
        </p:spPr>
        <p:txBody>
          <a:bodyPr/>
          <a:lstStyle/>
          <a:p>
            <a:r>
              <a:rPr lang="en-US" dirty="0"/>
              <a:t>Continuum of access, engagement, &amp; outcomes</a:t>
            </a:r>
          </a:p>
        </p:txBody>
      </p:sp>
    </p:spTree>
    <p:extLst>
      <p:ext uri="{BB962C8B-B14F-4D97-AF65-F5344CB8AC3E}">
        <p14:creationId xmlns:p14="http://schemas.microsoft.com/office/powerpoint/2010/main" val="2872501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C5A7100-7375-486B-909C-0AFCFC6EFDD2}"/>
              </a:ext>
            </a:extLst>
          </p:cNvPr>
          <p:cNvSpPr>
            <a:spLocks noGrp="1"/>
          </p:cNvSpPr>
          <p:nvPr>
            <p:ph idx="1"/>
          </p:nvPr>
        </p:nvSpPr>
        <p:spPr/>
        <p:txBody>
          <a:bodyPr/>
          <a:lstStyle/>
          <a:p>
            <a:r>
              <a:rPr lang="en-US" dirty="0"/>
              <a:t>Opportunities, Challenges, and Priorities</a:t>
            </a:r>
          </a:p>
          <a:p>
            <a:pPr lvl="1"/>
            <a:r>
              <a:rPr lang="en-US" dirty="0"/>
              <a:t>Leonie Heyworth, MD, MPH; Nancy Wilck</a:t>
            </a:r>
          </a:p>
          <a:p>
            <a:r>
              <a:rPr lang="en-US" dirty="0"/>
              <a:t>Veteran Experience</a:t>
            </a:r>
          </a:p>
          <a:p>
            <a:pPr lvl="1"/>
            <a:r>
              <a:rPr lang="en-US" dirty="0"/>
              <a:t>Rebecca Keller, MBA, OTF, Colonel USAF (ret)</a:t>
            </a:r>
          </a:p>
        </p:txBody>
      </p:sp>
      <p:sp>
        <p:nvSpPr>
          <p:cNvPr id="3" name="Title 1">
            <a:extLst>
              <a:ext uri="{FF2B5EF4-FFF2-40B4-BE49-F238E27FC236}">
                <a16:creationId xmlns:a16="http://schemas.microsoft.com/office/drawing/2014/main" id="{4D54DBD9-768F-4462-9FB5-973D001E5B9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Virtual Care Perspectives</a:t>
            </a:r>
          </a:p>
        </p:txBody>
      </p:sp>
    </p:spTree>
    <p:extLst>
      <p:ext uri="{BB962C8B-B14F-4D97-AF65-F5344CB8AC3E}">
        <p14:creationId xmlns:p14="http://schemas.microsoft.com/office/powerpoint/2010/main" val="3857383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ChangeArrowheads="1"/>
          </p:cNvSpPr>
          <p:nvPr/>
        </p:nvSpPr>
        <p:spPr bwMode="auto">
          <a:xfrm>
            <a:off x="1524007" y="61715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7" name="Group 6">
            <a:extLst>
              <a:ext uri="{FF2B5EF4-FFF2-40B4-BE49-F238E27FC236}">
                <a16:creationId xmlns:a16="http://schemas.microsoft.com/office/drawing/2014/main" id="{AF3C37ED-0353-43C1-BBDF-3A5C8940AEA8}"/>
              </a:ext>
            </a:extLst>
          </p:cNvPr>
          <p:cNvGrpSpPr/>
          <p:nvPr/>
        </p:nvGrpSpPr>
        <p:grpSpPr>
          <a:xfrm>
            <a:off x="653469" y="1729221"/>
            <a:ext cx="11261745" cy="4742979"/>
            <a:chOff x="572500" y="1934509"/>
            <a:chExt cx="11394213" cy="4411193"/>
          </a:xfrm>
        </p:grpSpPr>
        <p:sp>
          <p:nvSpPr>
            <p:cNvPr id="74" name="Rectangle 73"/>
            <p:cNvSpPr/>
            <p:nvPr/>
          </p:nvSpPr>
          <p:spPr>
            <a:xfrm flipV="1">
              <a:off x="854699" y="2100645"/>
              <a:ext cx="10525031" cy="583241"/>
            </a:xfrm>
            <a:prstGeom prst="rect">
              <a:avLst/>
            </a:prstGeom>
            <a:solidFill>
              <a:srgbClr val="008ECF">
                <a:alpha val="980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Parallelogram 38"/>
            <p:cNvSpPr/>
            <p:nvPr/>
          </p:nvSpPr>
          <p:spPr>
            <a:xfrm>
              <a:off x="849431" y="1934509"/>
              <a:ext cx="4227536" cy="427413"/>
            </a:xfrm>
            <a:custGeom>
              <a:avLst/>
              <a:gdLst>
                <a:gd name="connsiteX0" fmla="*/ 0 w 3363428"/>
                <a:gd name="connsiteY0" fmla="*/ 423119 h 423119"/>
                <a:gd name="connsiteX1" fmla="*/ 105780 w 3363428"/>
                <a:gd name="connsiteY1" fmla="*/ 0 h 423119"/>
                <a:gd name="connsiteX2" fmla="*/ 3363428 w 3363428"/>
                <a:gd name="connsiteY2" fmla="*/ 0 h 423119"/>
                <a:gd name="connsiteX3" fmla="*/ 3257648 w 3363428"/>
                <a:gd name="connsiteY3" fmla="*/ 423119 h 423119"/>
                <a:gd name="connsiteX4" fmla="*/ 0 w 3363428"/>
                <a:gd name="connsiteY4" fmla="*/ 423119 h 423119"/>
                <a:gd name="connsiteX0" fmla="*/ 0 w 3363428"/>
                <a:gd name="connsiteY0" fmla="*/ 427412 h 427412"/>
                <a:gd name="connsiteX1" fmla="*/ 148710 w 3363428"/>
                <a:gd name="connsiteY1" fmla="*/ 0 h 427412"/>
                <a:gd name="connsiteX2" fmla="*/ 3363428 w 3363428"/>
                <a:gd name="connsiteY2" fmla="*/ 4293 h 427412"/>
                <a:gd name="connsiteX3" fmla="*/ 3257648 w 3363428"/>
                <a:gd name="connsiteY3" fmla="*/ 427412 h 427412"/>
                <a:gd name="connsiteX4" fmla="*/ 0 w 3363428"/>
                <a:gd name="connsiteY4" fmla="*/ 427412 h 427412"/>
                <a:gd name="connsiteX0" fmla="*/ 0 w 3217467"/>
                <a:gd name="connsiteY0" fmla="*/ 427412 h 427412"/>
                <a:gd name="connsiteX1" fmla="*/ 2749 w 3217467"/>
                <a:gd name="connsiteY1" fmla="*/ 0 h 427412"/>
                <a:gd name="connsiteX2" fmla="*/ 3217467 w 3217467"/>
                <a:gd name="connsiteY2" fmla="*/ 4293 h 427412"/>
                <a:gd name="connsiteX3" fmla="*/ 3111687 w 3217467"/>
                <a:gd name="connsiteY3" fmla="*/ 427412 h 427412"/>
                <a:gd name="connsiteX4" fmla="*/ 0 w 3217467"/>
                <a:gd name="connsiteY4" fmla="*/ 427412 h 42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467" h="427412">
                  <a:moveTo>
                    <a:pt x="0" y="427412"/>
                  </a:moveTo>
                  <a:cubicBezTo>
                    <a:pt x="916" y="284941"/>
                    <a:pt x="1833" y="142471"/>
                    <a:pt x="2749" y="0"/>
                  </a:cubicBezTo>
                  <a:lnTo>
                    <a:pt x="3217467" y="4293"/>
                  </a:lnTo>
                  <a:lnTo>
                    <a:pt x="3111687" y="427412"/>
                  </a:lnTo>
                  <a:lnTo>
                    <a:pt x="0" y="427412"/>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Parallelogram 24"/>
            <p:cNvSpPr/>
            <p:nvPr/>
          </p:nvSpPr>
          <p:spPr>
            <a:xfrm>
              <a:off x="10317789" y="2491330"/>
              <a:ext cx="1344139" cy="423120"/>
            </a:xfrm>
            <a:prstGeom prst="parallelogram">
              <a:avLst/>
            </a:prstGeom>
            <a:solidFill>
              <a:schemeClr val="accent1"/>
            </a:solidFill>
            <a:ln>
              <a:noFill/>
            </a:ln>
            <a:effectLst>
              <a:outerShdw blurRad="127000" dir="2700000" sx="102000" sy="102000" algn="tl"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Parallelogram 23"/>
            <p:cNvSpPr/>
            <p:nvPr/>
          </p:nvSpPr>
          <p:spPr>
            <a:xfrm>
              <a:off x="6316171" y="2494047"/>
              <a:ext cx="1185636" cy="423120"/>
            </a:xfrm>
            <a:prstGeom prst="parallelogram">
              <a:avLst/>
            </a:prstGeom>
            <a:solidFill>
              <a:schemeClr val="accent1"/>
            </a:solidFill>
            <a:ln>
              <a:noFill/>
            </a:ln>
            <a:effectLst>
              <a:outerShdw blurRad="127000" dir="2700000" sx="102000" sy="102000" algn="tl"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Parallelogram 1"/>
            <p:cNvSpPr/>
            <p:nvPr/>
          </p:nvSpPr>
          <p:spPr>
            <a:xfrm>
              <a:off x="2164283" y="2475800"/>
              <a:ext cx="2260353" cy="423120"/>
            </a:xfrm>
            <a:prstGeom prst="parallelogram">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2500" y="2474925"/>
              <a:ext cx="1693135" cy="1269854"/>
            </a:xfrm>
            <a:prstGeom prst="parallelogram">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10379649" y="2607887"/>
              <a:ext cx="1189575" cy="413653"/>
            </a:xfrm>
            <a:prstGeom prst="rect">
              <a:avLst/>
            </a:prstGeom>
          </p:spPr>
          <p:txBody>
            <a:bodyPr>
              <a:noAutofit/>
            </a:bodyPr>
            <a:lstStyle>
              <a:lvl1pPr algn="ctr" defTabSz="457200" rtl="0" eaLnBrk="1" fontAlgn="base" hangingPunct="1">
                <a:spcBef>
                  <a:spcPct val="0"/>
                </a:spcBef>
                <a:spcAft>
                  <a:spcPct val="0"/>
                </a:spcAft>
                <a:defRPr sz="4400" kern="120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lnSpc>
                  <a:spcPts val="1400"/>
                </a:lnSpc>
                <a:defRPr/>
              </a:pPr>
              <a:r>
                <a:rPr lang="en-US" sz="1800" b="1" i="1">
                  <a:latin typeface="+mn-lt"/>
                </a:rPr>
                <a:t>Hospital</a:t>
              </a:r>
              <a:endParaRPr lang="en-US" sz="700">
                <a:solidFill>
                  <a:srgbClr val="2D4880"/>
                </a:solidFill>
                <a:latin typeface="+mn-lt"/>
              </a:endParaRPr>
            </a:p>
          </p:txBody>
        </p:sp>
        <p:pic>
          <p:nvPicPr>
            <p:cNvPr id="12"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28632" y="2488337"/>
              <a:ext cx="1575756" cy="1265019"/>
            </a:xfrm>
            <a:prstGeom prst="parallelogram">
              <a:avLst/>
            </a:prstGeom>
            <a:noFill/>
            <a:ln w="9525">
              <a:noFill/>
              <a:miter lim="800000"/>
              <a:headEnd/>
              <a:tailEnd/>
            </a:ln>
            <a:effectLst>
              <a:outerShdw blurRad="127000" dir="2700000" sx="102000" sy="102000" algn="tl" rotWithShape="0">
                <a:prstClr val="black">
                  <a:alpha val="14000"/>
                </a:prstClr>
              </a:outerShdw>
            </a:effectLst>
            <a:extLst>
              <a:ext uri="{909E8E84-426E-40DD-AFC4-6F175D3DCCD1}">
                <a14:hiddenFill xmlns:a14="http://schemas.microsoft.com/office/drawing/2010/main">
                  <a:solidFill>
                    <a:schemeClr val="accent1"/>
                  </a:solidFill>
                </a14:hiddenFill>
              </a:ext>
            </a:extLst>
          </p:spPr>
        </p:pic>
        <p:sp>
          <p:nvSpPr>
            <p:cNvPr id="13" name="Title 1"/>
            <p:cNvSpPr txBox="1">
              <a:spLocks/>
            </p:cNvSpPr>
            <p:nvPr/>
          </p:nvSpPr>
          <p:spPr>
            <a:xfrm>
              <a:off x="6453347" y="2490831"/>
              <a:ext cx="901368" cy="432605"/>
            </a:xfrm>
            <a:prstGeom prst="rect">
              <a:avLst/>
            </a:prstGeom>
          </p:spPr>
          <p:txBody>
            <a:bodyPr>
              <a:noAutofit/>
            </a:bodyPr>
            <a:lstStyle>
              <a:lvl1pPr algn="ctr" defTabSz="457200" rtl="0" eaLnBrk="1" fontAlgn="base" hangingPunct="1">
                <a:spcBef>
                  <a:spcPct val="0"/>
                </a:spcBef>
                <a:spcAft>
                  <a:spcPct val="0"/>
                </a:spcAft>
                <a:defRPr sz="4400" kern="1200">
                  <a:solidFill>
                    <a:schemeClr val="bg1"/>
                  </a:solidFill>
                  <a:latin typeface="Georgia"/>
                  <a:ea typeface="ヒラギノ角ゴ Pro W3" charset="-128"/>
                  <a:cs typeface="ヒラギノ角ゴ Pro W3" charset="-128"/>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pPr>
                <a:defRPr/>
              </a:pPr>
              <a:r>
                <a:rPr lang="en-US" sz="2000" b="1" i="1">
                  <a:latin typeface="+mn-lt"/>
                </a:rPr>
                <a:t>Clinic</a:t>
              </a:r>
              <a:endParaRPr lang="en-US" sz="2000">
                <a:solidFill>
                  <a:schemeClr val="tx1"/>
                </a:solidFill>
                <a:latin typeface="+mn-lt"/>
              </a:endParaRPr>
            </a:p>
          </p:txBody>
        </p:sp>
        <p:sp>
          <p:nvSpPr>
            <p:cNvPr id="14" name="TextBox 13"/>
            <p:cNvSpPr txBox="1"/>
            <p:nvPr/>
          </p:nvSpPr>
          <p:spPr>
            <a:xfrm>
              <a:off x="2160438" y="2504052"/>
              <a:ext cx="2277627" cy="353943"/>
            </a:xfrm>
            <a:prstGeom prst="rect">
              <a:avLst/>
            </a:prstGeom>
            <a:noFill/>
          </p:spPr>
          <p:txBody>
            <a:bodyPr wrap="square" rtlCol="0">
              <a:spAutoFit/>
            </a:bodyPr>
            <a:lstStyle/>
            <a:p>
              <a:pPr algn="ctr"/>
              <a:r>
                <a:rPr lang="en-US" sz="1700" b="1" i="1">
                  <a:solidFill>
                    <a:schemeClr val="bg1"/>
                  </a:solidFill>
                </a:rPr>
                <a:t>Home/Community</a:t>
              </a:r>
            </a:p>
          </p:txBody>
        </p:sp>
        <p:pic>
          <p:nvPicPr>
            <p:cNvPr id="22" name="Picture 4"/>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8829261" y="2475800"/>
              <a:ext cx="1596462" cy="1257661"/>
            </a:xfrm>
            <a:prstGeom prst="parallelogram">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16" name="Rectangle 15"/>
            <p:cNvSpPr/>
            <p:nvPr/>
          </p:nvSpPr>
          <p:spPr>
            <a:xfrm>
              <a:off x="951510" y="1970404"/>
              <a:ext cx="3744936" cy="338554"/>
            </a:xfrm>
            <a:prstGeom prst="rect">
              <a:avLst/>
            </a:prstGeom>
          </p:spPr>
          <p:txBody>
            <a:bodyPr wrap="none">
              <a:spAutoFit/>
            </a:bodyPr>
            <a:lstStyle/>
            <a:p>
              <a:r>
                <a:rPr lang="en-US" sz="1600" b="1" i="1" dirty="0">
                  <a:solidFill>
                    <a:schemeClr val="bg1"/>
                  </a:solidFill>
                  <a:ea typeface="Calibri" charset="0"/>
                  <a:cs typeface="Calibri" charset="0"/>
                </a:rPr>
                <a:t>Where VA Connected Care Occurs </a:t>
              </a:r>
            </a:p>
          </p:txBody>
        </p:sp>
        <p:sp>
          <p:nvSpPr>
            <p:cNvPr id="38" name="Rectangle 37"/>
            <p:cNvSpPr/>
            <p:nvPr/>
          </p:nvSpPr>
          <p:spPr>
            <a:xfrm>
              <a:off x="2118347" y="2893542"/>
              <a:ext cx="2520791" cy="991926"/>
            </a:xfrm>
            <a:prstGeom prst="rect">
              <a:avLst/>
            </a:prstGeom>
          </p:spPr>
          <p:txBody>
            <a:bodyPr wrap="square">
              <a:spAutoFit/>
            </a:bodyPr>
            <a:lstStyle/>
            <a:p>
              <a:pPr marL="171450" indent="-171450">
                <a:buFont typeface="Arial" panose="020B0604020202020204" pitchFamily="34" charset="0"/>
                <a:buChar char="•"/>
              </a:pPr>
              <a:r>
                <a:rPr lang="en-US" sz="900" b="1" i="1">
                  <a:solidFill>
                    <a:srgbClr val="174782"/>
                  </a:solidFill>
                  <a:ea typeface="Calibri" charset="0"/>
                  <a:cs typeface="Calibri" charset="0"/>
                </a:rPr>
                <a:t>Portal / Secure Messaging </a:t>
              </a:r>
            </a:p>
            <a:p>
              <a:pPr marL="171450" indent="-171450">
                <a:buFont typeface="Arial" panose="020B0604020202020204" pitchFamily="34" charset="0"/>
                <a:buChar char="•"/>
              </a:pPr>
              <a:r>
                <a:rPr lang="en-US" sz="900" b="1" i="1">
                  <a:solidFill>
                    <a:srgbClr val="174782"/>
                  </a:solidFill>
                  <a:ea typeface="Calibri" charset="0"/>
                  <a:cs typeface="Calibri" charset="0"/>
                </a:rPr>
                <a:t>Home Telehealth / Remote Monitoring</a:t>
              </a:r>
            </a:p>
            <a:p>
              <a:pPr marL="171450" indent="-171450">
                <a:buFont typeface="Arial" panose="020B0604020202020204" pitchFamily="34" charset="0"/>
                <a:buChar char="•"/>
              </a:pPr>
              <a:r>
                <a:rPr lang="en-US" sz="900" b="1" i="1">
                  <a:solidFill>
                    <a:srgbClr val="174782"/>
                  </a:solidFill>
                  <a:ea typeface="Calibri" charset="0"/>
                  <a:cs typeface="Calibri" charset="0"/>
                </a:rPr>
                <a:t>VA Video Connect</a:t>
              </a:r>
            </a:p>
            <a:p>
              <a:pPr marL="171450" indent="-171450">
                <a:buFont typeface="Arial" panose="020B0604020202020204" pitchFamily="34" charset="0"/>
                <a:buChar char="•"/>
              </a:pPr>
              <a:r>
                <a:rPr lang="en-US" sz="900" b="1" i="1">
                  <a:solidFill>
                    <a:srgbClr val="174782"/>
                  </a:solidFill>
                  <a:ea typeface="Calibri" charset="0"/>
                  <a:cs typeface="Calibri" charset="0"/>
                </a:rPr>
                <a:t>mHealth - Apps, Annie </a:t>
              </a:r>
            </a:p>
            <a:p>
              <a:pPr marL="171450" indent="-171450">
                <a:buFont typeface="Arial" panose="020B0604020202020204" pitchFamily="34" charset="0"/>
                <a:buChar char="•"/>
              </a:pPr>
              <a:r>
                <a:rPr lang="en-US" sz="900" b="1" i="1">
                  <a:solidFill>
                    <a:srgbClr val="174782"/>
                  </a:solidFill>
                  <a:ea typeface="Calibri" charset="0"/>
                  <a:cs typeface="Calibri" charset="0"/>
                </a:rPr>
                <a:t>Telephone Care</a:t>
              </a:r>
            </a:p>
            <a:p>
              <a:pPr marL="171450" indent="-171450">
                <a:buFont typeface="Arial" panose="020B0604020202020204" pitchFamily="34" charset="0"/>
                <a:buChar char="•"/>
              </a:pPr>
              <a:r>
                <a:rPr lang="en-US" sz="900" b="1" i="1">
                  <a:solidFill>
                    <a:srgbClr val="174782"/>
                  </a:solidFill>
                  <a:ea typeface="Calibri" charset="0"/>
                  <a:cs typeface="Calibri" charset="0"/>
                </a:rPr>
                <a:t>Tele-Urgent Care</a:t>
              </a:r>
            </a:p>
            <a:p>
              <a:pPr marL="171450" indent="-171450">
                <a:buFont typeface="Arial" panose="020B0604020202020204" pitchFamily="34" charset="0"/>
                <a:buChar char="•"/>
              </a:pPr>
              <a:r>
                <a:rPr lang="en-US" sz="900" b="1" i="1">
                  <a:solidFill>
                    <a:srgbClr val="174782"/>
                  </a:solidFill>
                  <a:ea typeface="Calibri" charset="0"/>
                  <a:cs typeface="Calibri" charset="0"/>
                </a:rPr>
                <a:t>And more…</a:t>
              </a:r>
            </a:p>
          </p:txBody>
        </p:sp>
        <p:sp>
          <p:nvSpPr>
            <p:cNvPr id="42" name="Rectangle 41"/>
            <p:cNvSpPr/>
            <p:nvPr/>
          </p:nvSpPr>
          <p:spPr>
            <a:xfrm>
              <a:off x="6310103" y="2884589"/>
              <a:ext cx="2094155" cy="1077218"/>
            </a:xfrm>
            <a:prstGeom prst="rect">
              <a:avLst/>
            </a:prstGeom>
          </p:spPr>
          <p:txBody>
            <a:bodyPr wrap="square">
              <a:spAutoFit/>
            </a:bodyPr>
            <a:lstStyle/>
            <a:p>
              <a:pPr marL="171450" indent="-171450">
                <a:buFont typeface="Arial" panose="020B0604020202020204" pitchFamily="34" charset="0"/>
                <a:buChar char="•"/>
              </a:pPr>
              <a:r>
                <a:rPr lang="en-US" sz="900" b="1" i="1" dirty="0">
                  <a:solidFill>
                    <a:srgbClr val="174782"/>
                  </a:solidFill>
                  <a:cs typeface="Calibri" charset="0"/>
                </a:rPr>
                <a:t>Video Telehealth</a:t>
              </a:r>
            </a:p>
            <a:p>
              <a:pPr marL="171450" indent="-171450">
                <a:buFont typeface="Arial" panose="020B0604020202020204" pitchFamily="34" charset="0"/>
                <a:buChar char="•"/>
              </a:pPr>
              <a:r>
                <a:rPr lang="en-US" sz="900" b="1" i="1" dirty="0">
                  <a:solidFill>
                    <a:srgbClr val="174782"/>
                  </a:solidFill>
                  <a:cs typeface="Calibri" charset="0"/>
                </a:rPr>
                <a:t>    -Primary Care</a:t>
              </a:r>
            </a:p>
            <a:p>
              <a:pPr marL="171450" indent="-171450">
                <a:buFont typeface="Arial" panose="020B0604020202020204" pitchFamily="34" charset="0"/>
                <a:buChar char="•"/>
              </a:pPr>
              <a:r>
                <a:rPr lang="en-US" sz="900" b="1" i="1" dirty="0">
                  <a:solidFill>
                    <a:srgbClr val="174782"/>
                  </a:solidFill>
                  <a:cs typeface="Calibri" charset="0"/>
                </a:rPr>
                <a:t>    -Mental Health</a:t>
              </a:r>
            </a:p>
            <a:p>
              <a:pPr marL="171450" indent="-171450">
                <a:buFont typeface="Arial" panose="020B0604020202020204" pitchFamily="34" charset="0"/>
                <a:buChar char="•"/>
              </a:pPr>
              <a:r>
                <a:rPr lang="en-US" sz="900" b="1" i="1" dirty="0">
                  <a:solidFill>
                    <a:srgbClr val="174782"/>
                  </a:solidFill>
                  <a:cs typeface="Calibri" charset="0"/>
                </a:rPr>
                <a:t>    -50+ specialties</a:t>
              </a:r>
            </a:p>
            <a:p>
              <a:pPr marL="171450" indent="-171450">
                <a:buFont typeface="Arial" panose="020B0604020202020204" pitchFamily="34" charset="0"/>
                <a:buChar char="•"/>
              </a:pPr>
              <a:r>
                <a:rPr lang="en-US" sz="900" b="1" i="1" dirty="0">
                  <a:solidFill>
                    <a:srgbClr val="174782"/>
                  </a:solidFill>
                  <a:cs typeface="Calibri" charset="0"/>
                </a:rPr>
                <a:t>Store and Forward Telehealth</a:t>
              </a:r>
            </a:p>
            <a:p>
              <a:pPr marL="171450" indent="-171450">
                <a:buFont typeface="Arial" panose="020B0604020202020204" pitchFamily="34" charset="0"/>
                <a:buChar char="•"/>
              </a:pPr>
              <a:r>
                <a:rPr lang="en-US" sz="900" b="1" i="1" dirty="0">
                  <a:solidFill>
                    <a:srgbClr val="174782"/>
                  </a:solidFill>
                  <a:cs typeface="Calibri" charset="0"/>
                </a:rPr>
                <a:t>Provider Connect</a:t>
              </a:r>
            </a:p>
            <a:p>
              <a:pPr>
                <a:lnSpc>
                  <a:spcPts val="1240"/>
                </a:lnSpc>
              </a:pPr>
              <a:endParaRPr lang="en-US" sz="1000" dirty="0">
                <a:solidFill>
                  <a:srgbClr val="174782"/>
                </a:solidFill>
                <a:latin typeface="Calibri" charset="0"/>
                <a:ea typeface="Calibri" charset="0"/>
                <a:cs typeface="Calibri" charset="0"/>
              </a:endParaRPr>
            </a:p>
          </p:txBody>
        </p:sp>
        <p:sp>
          <p:nvSpPr>
            <p:cNvPr id="43" name="Rectangle 42"/>
            <p:cNvSpPr/>
            <p:nvPr/>
          </p:nvSpPr>
          <p:spPr>
            <a:xfrm>
              <a:off x="10317790" y="2889881"/>
              <a:ext cx="1405612" cy="695640"/>
            </a:xfrm>
            <a:prstGeom prst="rect">
              <a:avLst/>
            </a:prstGeom>
          </p:spPr>
          <p:txBody>
            <a:bodyPr wrap="square">
              <a:spAutoFit/>
            </a:bodyPr>
            <a:lstStyle/>
            <a:p>
              <a:pPr marL="171450" indent="-171450">
                <a:lnSpc>
                  <a:spcPts val="1240"/>
                </a:lnSpc>
                <a:buFont typeface="Arial" panose="020B0604020202020204" pitchFamily="34" charset="0"/>
                <a:buChar char="•"/>
              </a:pPr>
              <a:r>
                <a:rPr lang="en-US" sz="900" b="1" i="1" err="1">
                  <a:solidFill>
                    <a:srgbClr val="174782"/>
                  </a:solidFill>
                  <a:cs typeface="Calibri" charset="0"/>
                </a:rPr>
                <a:t>TeleICU</a:t>
              </a:r>
              <a:endParaRPr lang="en-US" sz="900" b="1" i="1">
                <a:solidFill>
                  <a:srgbClr val="174782"/>
                </a:solidFill>
                <a:cs typeface="Calibri" charset="0"/>
              </a:endParaRPr>
            </a:p>
            <a:p>
              <a:pPr marL="171450" indent="-171450">
                <a:lnSpc>
                  <a:spcPts val="1240"/>
                </a:lnSpc>
                <a:buFont typeface="Arial" panose="020B0604020202020204" pitchFamily="34" charset="0"/>
                <a:buChar char="•"/>
              </a:pPr>
              <a:r>
                <a:rPr lang="en-US" sz="900" b="1" i="1">
                  <a:solidFill>
                    <a:srgbClr val="174782"/>
                  </a:solidFill>
                  <a:cs typeface="Calibri" charset="0"/>
                </a:rPr>
                <a:t>TeleStroke</a:t>
              </a:r>
            </a:p>
            <a:p>
              <a:pPr marL="171450" indent="-171450">
                <a:lnSpc>
                  <a:spcPts val="1240"/>
                </a:lnSpc>
                <a:buFont typeface="Arial" panose="020B0604020202020204" pitchFamily="34" charset="0"/>
                <a:buChar char="•"/>
              </a:pPr>
              <a:r>
                <a:rPr lang="en-US" sz="900" b="1" i="1" err="1">
                  <a:solidFill>
                    <a:srgbClr val="174782"/>
                  </a:solidFill>
                  <a:cs typeface="Calibri" charset="0"/>
                </a:rPr>
                <a:t>TeleNephrology</a:t>
              </a:r>
              <a:endParaRPr lang="en-US" sz="900" b="1" i="1">
                <a:solidFill>
                  <a:srgbClr val="174782"/>
                </a:solidFill>
                <a:cs typeface="Calibri" charset="0"/>
              </a:endParaRPr>
            </a:p>
            <a:p>
              <a:pPr marL="171450" indent="-171450">
                <a:lnSpc>
                  <a:spcPts val="1240"/>
                </a:lnSpc>
                <a:buFont typeface="Arial" panose="020B0604020202020204" pitchFamily="34" charset="0"/>
                <a:buChar char="•"/>
              </a:pPr>
              <a:r>
                <a:rPr lang="en-US" sz="900" b="1" i="1">
                  <a:solidFill>
                    <a:srgbClr val="174782"/>
                  </a:solidFill>
                  <a:cs typeface="Calibri" charset="0"/>
                </a:rPr>
                <a:t>More …</a:t>
              </a:r>
            </a:p>
          </p:txBody>
        </p:sp>
        <p:sp>
          <p:nvSpPr>
            <p:cNvPr id="3" name="TextBox 2"/>
            <p:cNvSpPr txBox="1"/>
            <p:nvPr/>
          </p:nvSpPr>
          <p:spPr>
            <a:xfrm>
              <a:off x="1525772" y="5773447"/>
              <a:ext cx="9156740" cy="369332"/>
            </a:xfrm>
            <a:prstGeom prst="rect">
              <a:avLst/>
            </a:prstGeom>
            <a:solidFill>
              <a:schemeClr val="bg1"/>
            </a:solidFill>
          </p:spPr>
          <p:txBody>
            <a:bodyPr wrap="square" rtlCol="0">
              <a:spAutoFit/>
            </a:bodyPr>
            <a:lstStyle/>
            <a:p>
              <a:endParaRPr lang="en-US"/>
            </a:p>
          </p:txBody>
        </p:sp>
        <p:sp>
          <p:nvSpPr>
            <p:cNvPr id="70" name="Rectangle 69"/>
            <p:cNvSpPr/>
            <p:nvPr/>
          </p:nvSpPr>
          <p:spPr>
            <a:xfrm flipV="1">
              <a:off x="854699" y="4297671"/>
              <a:ext cx="10525031" cy="579077"/>
            </a:xfrm>
            <a:prstGeom prst="rect">
              <a:avLst/>
            </a:prstGeom>
            <a:solidFill>
              <a:schemeClr val="accent2">
                <a:alpha val="1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92D050"/>
                </a:solidFill>
              </a:endParaRPr>
            </a:p>
          </p:txBody>
        </p:sp>
        <p:pic>
          <p:nvPicPr>
            <p:cNvPr id="10" name="Picture 5"/>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93760" y="4597974"/>
              <a:ext cx="1760837" cy="1259728"/>
            </a:xfrm>
            <a:prstGeom prst="parallelogram">
              <a:avLst/>
            </a:prstGeom>
            <a:noFill/>
            <a:ln w="9525">
              <a:noFill/>
              <a:miter lim="800000"/>
              <a:headEnd/>
              <a:tailEnd/>
            </a:ln>
            <a:effectLst>
              <a:outerShdw blurRad="127000" dir="2700000" sx="102000" sy="102000" algn="tl" rotWithShape="0">
                <a:prstClr val="black">
                  <a:alpha val="14000"/>
                </a:prstClr>
              </a:outerShdw>
            </a:effectLst>
            <a:extLst>
              <a:ext uri="{909E8E84-426E-40DD-AFC4-6F175D3DCCD1}">
                <a14:hiddenFill xmlns:a14="http://schemas.microsoft.com/office/drawing/2010/main">
                  <a:solidFill>
                    <a:schemeClr val="accent1"/>
                  </a:solidFill>
                </a14:hiddenFill>
              </a:ext>
            </a:extLst>
          </p:spPr>
        </p:pic>
        <p:sp>
          <p:nvSpPr>
            <p:cNvPr id="59" name="Parallelogram 58"/>
            <p:cNvSpPr/>
            <p:nvPr/>
          </p:nvSpPr>
          <p:spPr>
            <a:xfrm>
              <a:off x="6025264" y="4578279"/>
              <a:ext cx="1405611" cy="423120"/>
            </a:xfrm>
            <a:prstGeom prst="parallelogram">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p:cNvSpPr txBox="1"/>
            <p:nvPr/>
          </p:nvSpPr>
          <p:spPr>
            <a:xfrm>
              <a:off x="6106139" y="4593136"/>
              <a:ext cx="1332289" cy="369332"/>
            </a:xfrm>
            <a:prstGeom prst="rect">
              <a:avLst/>
            </a:prstGeom>
            <a:noFill/>
          </p:spPr>
          <p:txBody>
            <a:bodyPr wrap="square" rtlCol="0">
              <a:spAutoFit/>
            </a:bodyPr>
            <a:lstStyle/>
            <a:p>
              <a:pPr algn="ctr"/>
              <a:r>
                <a:rPr lang="en-US" b="1" i="1">
                  <a:solidFill>
                    <a:schemeClr val="bg1"/>
                  </a:solidFill>
                </a:rPr>
                <a:t>Regional</a:t>
              </a:r>
            </a:p>
          </p:txBody>
        </p:sp>
        <p:sp>
          <p:nvSpPr>
            <p:cNvPr id="61" name="Parallelogram 60"/>
            <p:cNvSpPr/>
            <p:nvPr/>
          </p:nvSpPr>
          <p:spPr>
            <a:xfrm>
              <a:off x="9984265" y="4591437"/>
              <a:ext cx="1405611" cy="423120"/>
            </a:xfrm>
            <a:prstGeom prst="parallelogram">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TextBox 61"/>
            <p:cNvSpPr txBox="1"/>
            <p:nvPr/>
          </p:nvSpPr>
          <p:spPr>
            <a:xfrm>
              <a:off x="10000674" y="4593136"/>
              <a:ext cx="1361494" cy="369332"/>
            </a:xfrm>
            <a:prstGeom prst="rect">
              <a:avLst/>
            </a:prstGeom>
            <a:noFill/>
          </p:spPr>
          <p:txBody>
            <a:bodyPr wrap="square" rtlCol="0">
              <a:spAutoFit/>
            </a:bodyPr>
            <a:lstStyle/>
            <a:p>
              <a:pPr algn="ctr"/>
              <a:r>
                <a:rPr lang="en-US" b="1" i="1">
                  <a:solidFill>
                    <a:schemeClr val="bg1"/>
                  </a:solidFill>
                </a:rPr>
                <a:t>National</a:t>
              </a:r>
            </a:p>
          </p:txBody>
        </p:sp>
        <p:pic>
          <p:nvPicPr>
            <p:cNvPr id="15" name="Picture 14"/>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243419" y="5010281"/>
              <a:ext cx="2134801" cy="1128369"/>
            </a:xfrm>
            <a:prstGeom prst="rect">
              <a:avLst/>
            </a:prstGeom>
          </p:spPr>
        </p:pic>
        <p:sp>
          <p:nvSpPr>
            <p:cNvPr id="54" name="Parallelogram 53"/>
            <p:cNvSpPr/>
            <p:nvPr/>
          </p:nvSpPr>
          <p:spPr>
            <a:xfrm>
              <a:off x="2240156" y="4589244"/>
              <a:ext cx="1405611" cy="423120"/>
            </a:xfrm>
            <a:prstGeom prst="parallelogram">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TextBox 56"/>
            <p:cNvSpPr txBox="1"/>
            <p:nvPr/>
          </p:nvSpPr>
          <p:spPr>
            <a:xfrm>
              <a:off x="2242185" y="4593136"/>
              <a:ext cx="1350471" cy="369332"/>
            </a:xfrm>
            <a:prstGeom prst="rect">
              <a:avLst/>
            </a:prstGeom>
            <a:noFill/>
          </p:spPr>
          <p:txBody>
            <a:bodyPr wrap="square" rtlCol="0">
              <a:spAutoFit/>
            </a:bodyPr>
            <a:lstStyle/>
            <a:p>
              <a:pPr algn="ctr"/>
              <a:r>
                <a:rPr lang="en-US" b="1" i="1">
                  <a:solidFill>
                    <a:schemeClr val="bg1"/>
                  </a:solidFill>
                </a:rPr>
                <a:t>Local</a:t>
              </a:r>
            </a:p>
          </p:txBody>
        </p:sp>
        <p:sp>
          <p:nvSpPr>
            <p:cNvPr id="67" name="Rectangle 66"/>
            <p:cNvSpPr/>
            <p:nvPr/>
          </p:nvSpPr>
          <p:spPr>
            <a:xfrm>
              <a:off x="6227286" y="5020083"/>
              <a:ext cx="1542666" cy="1325619"/>
            </a:xfrm>
            <a:prstGeom prst="rect">
              <a:avLst/>
            </a:prstGeom>
          </p:spPr>
          <p:txBody>
            <a:bodyPr wrap="square">
              <a:spAutoFit/>
            </a:bodyPr>
            <a:lstStyle/>
            <a:p>
              <a:pPr>
                <a:lnSpc>
                  <a:spcPts val="1240"/>
                </a:lnSpc>
              </a:pPr>
              <a:r>
                <a:rPr lang="en-US" sz="900" b="1" i="1">
                  <a:solidFill>
                    <a:srgbClr val="174782"/>
                  </a:solidFill>
                  <a:ea typeface="Calibri" charset="0"/>
                  <a:cs typeface="Calibri" charset="0"/>
                </a:rPr>
                <a:t>Clinical Resource Hubs</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TeleMental Health</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TelePrimary Care</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TeleDermatology</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TeleRehabiitation </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TeleSleep</a:t>
              </a:r>
            </a:p>
            <a:p>
              <a:pPr marL="171450" indent="-171450">
                <a:lnSpc>
                  <a:spcPts val="1240"/>
                </a:lnSpc>
                <a:buFont typeface="Arial" panose="020B0604020202020204" pitchFamily="34" charset="0"/>
                <a:buChar char="•"/>
              </a:pPr>
              <a:endParaRPr lang="en-US" sz="1000" i="1">
                <a:solidFill>
                  <a:srgbClr val="174782"/>
                </a:solidFill>
                <a:latin typeface="Calibri" charset="0"/>
                <a:ea typeface="Calibri" charset="0"/>
                <a:cs typeface="Calibri" charset="0"/>
              </a:endParaRPr>
            </a:p>
            <a:p>
              <a:pPr algn="ctr">
                <a:lnSpc>
                  <a:spcPts val="1240"/>
                </a:lnSpc>
              </a:pPr>
              <a:endParaRPr lang="en-US" sz="1200">
                <a:solidFill>
                  <a:srgbClr val="174782"/>
                </a:solidFill>
                <a:latin typeface="Calibri" charset="0"/>
                <a:ea typeface="Calibri" charset="0"/>
                <a:cs typeface="Calibri" charset="0"/>
              </a:endParaRPr>
            </a:p>
          </p:txBody>
        </p:sp>
        <p:sp>
          <p:nvSpPr>
            <p:cNvPr id="68" name="Rectangle 67"/>
            <p:cNvSpPr/>
            <p:nvPr/>
          </p:nvSpPr>
          <p:spPr>
            <a:xfrm>
              <a:off x="9984265" y="5038307"/>
              <a:ext cx="1982448" cy="1003416"/>
            </a:xfrm>
            <a:prstGeom prst="rect">
              <a:avLst/>
            </a:prstGeom>
          </p:spPr>
          <p:txBody>
            <a:bodyPr wrap="square">
              <a:spAutoFit/>
            </a:bodyPr>
            <a:lstStyle/>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Expert TeleConsultation</a:t>
              </a:r>
            </a:p>
            <a:p>
              <a:pPr marL="628650" lvl="1" indent="-171450">
                <a:lnSpc>
                  <a:spcPts val="1240"/>
                </a:lnSpc>
                <a:buFont typeface="Arial" panose="020B0604020202020204" pitchFamily="34" charset="0"/>
                <a:buChar char="•"/>
              </a:pPr>
              <a:r>
                <a:rPr lang="en-US" sz="900" b="1" i="1">
                  <a:solidFill>
                    <a:srgbClr val="174782"/>
                  </a:solidFill>
                  <a:ea typeface="Calibri" charset="0"/>
                  <a:cs typeface="Calibri" charset="0"/>
                </a:rPr>
                <a:t>TeleGenomics</a:t>
              </a:r>
            </a:p>
            <a:p>
              <a:pPr marL="628650" lvl="1" indent="-171450">
                <a:lnSpc>
                  <a:spcPts val="1240"/>
                </a:lnSpc>
                <a:buFont typeface="Arial" panose="020B0604020202020204" pitchFamily="34" charset="0"/>
                <a:buChar char="•"/>
              </a:pPr>
              <a:r>
                <a:rPr lang="en-US" sz="900" b="1" i="1">
                  <a:solidFill>
                    <a:srgbClr val="174782"/>
                  </a:solidFill>
                  <a:ea typeface="Calibri" charset="0"/>
                  <a:cs typeface="Calibri" charset="0"/>
                </a:rPr>
                <a:t>Specialty Mental Health</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TeleEmergencyManagement</a:t>
              </a:r>
            </a:p>
            <a:p>
              <a:pPr marL="171450" indent="-171450">
                <a:lnSpc>
                  <a:spcPts val="1240"/>
                </a:lnSpc>
                <a:buFont typeface="Arial" panose="020B0604020202020204" pitchFamily="34" charset="0"/>
                <a:buChar char="•"/>
              </a:pPr>
              <a:r>
                <a:rPr lang="en-US" sz="900" b="1" i="1">
                  <a:solidFill>
                    <a:srgbClr val="174782"/>
                  </a:solidFill>
                  <a:ea typeface="Calibri" charset="0"/>
                  <a:cs typeface="Calibri" charset="0"/>
                </a:rPr>
                <a:t>TeleICU, TeleStroke, etc.</a:t>
              </a:r>
            </a:p>
          </p:txBody>
        </p:sp>
        <p:sp>
          <p:nvSpPr>
            <p:cNvPr id="40" name="Parallelogram 38"/>
            <p:cNvSpPr/>
            <p:nvPr/>
          </p:nvSpPr>
          <p:spPr>
            <a:xfrm>
              <a:off x="849431" y="4028431"/>
              <a:ext cx="4227536" cy="427413"/>
            </a:xfrm>
            <a:custGeom>
              <a:avLst/>
              <a:gdLst>
                <a:gd name="connsiteX0" fmla="*/ 0 w 3363428"/>
                <a:gd name="connsiteY0" fmla="*/ 423119 h 423119"/>
                <a:gd name="connsiteX1" fmla="*/ 105780 w 3363428"/>
                <a:gd name="connsiteY1" fmla="*/ 0 h 423119"/>
                <a:gd name="connsiteX2" fmla="*/ 3363428 w 3363428"/>
                <a:gd name="connsiteY2" fmla="*/ 0 h 423119"/>
                <a:gd name="connsiteX3" fmla="*/ 3257648 w 3363428"/>
                <a:gd name="connsiteY3" fmla="*/ 423119 h 423119"/>
                <a:gd name="connsiteX4" fmla="*/ 0 w 3363428"/>
                <a:gd name="connsiteY4" fmla="*/ 423119 h 423119"/>
                <a:gd name="connsiteX0" fmla="*/ 0 w 3363428"/>
                <a:gd name="connsiteY0" fmla="*/ 427412 h 427412"/>
                <a:gd name="connsiteX1" fmla="*/ 148710 w 3363428"/>
                <a:gd name="connsiteY1" fmla="*/ 0 h 427412"/>
                <a:gd name="connsiteX2" fmla="*/ 3363428 w 3363428"/>
                <a:gd name="connsiteY2" fmla="*/ 4293 h 427412"/>
                <a:gd name="connsiteX3" fmla="*/ 3257648 w 3363428"/>
                <a:gd name="connsiteY3" fmla="*/ 427412 h 427412"/>
                <a:gd name="connsiteX4" fmla="*/ 0 w 3363428"/>
                <a:gd name="connsiteY4" fmla="*/ 427412 h 427412"/>
                <a:gd name="connsiteX0" fmla="*/ 0 w 3217467"/>
                <a:gd name="connsiteY0" fmla="*/ 427412 h 427412"/>
                <a:gd name="connsiteX1" fmla="*/ 2749 w 3217467"/>
                <a:gd name="connsiteY1" fmla="*/ 0 h 427412"/>
                <a:gd name="connsiteX2" fmla="*/ 3217467 w 3217467"/>
                <a:gd name="connsiteY2" fmla="*/ 4293 h 427412"/>
                <a:gd name="connsiteX3" fmla="*/ 3111687 w 3217467"/>
                <a:gd name="connsiteY3" fmla="*/ 427412 h 427412"/>
                <a:gd name="connsiteX4" fmla="*/ 0 w 3217467"/>
                <a:gd name="connsiteY4" fmla="*/ 427412 h 4274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467" h="427412">
                  <a:moveTo>
                    <a:pt x="0" y="427412"/>
                  </a:moveTo>
                  <a:cubicBezTo>
                    <a:pt x="916" y="284941"/>
                    <a:pt x="1833" y="142471"/>
                    <a:pt x="2749" y="0"/>
                  </a:cubicBezTo>
                  <a:lnTo>
                    <a:pt x="3217467" y="4293"/>
                  </a:lnTo>
                  <a:lnTo>
                    <a:pt x="3111687" y="427412"/>
                  </a:lnTo>
                  <a:lnTo>
                    <a:pt x="0" y="427412"/>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964249" y="4047074"/>
              <a:ext cx="3935693" cy="338554"/>
            </a:xfrm>
            <a:prstGeom prst="rect">
              <a:avLst/>
            </a:prstGeom>
          </p:spPr>
          <p:txBody>
            <a:bodyPr wrap="none">
              <a:spAutoFit/>
            </a:bodyPr>
            <a:lstStyle/>
            <a:p>
              <a:r>
                <a:rPr lang="en-US" sz="1600" b="1" i="1">
                  <a:solidFill>
                    <a:schemeClr val="bg1"/>
                  </a:solidFill>
                  <a:ea typeface="Calibri" charset="0"/>
                  <a:cs typeface="Calibri" charset="0"/>
                </a:rPr>
                <a:t>How VA Implements Connected Care</a:t>
              </a:r>
            </a:p>
          </p:txBody>
        </p:sp>
        <p:sp>
          <p:nvSpPr>
            <p:cNvPr id="45" name="Rectangle 44"/>
            <p:cNvSpPr/>
            <p:nvPr/>
          </p:nvSpPr>
          <p:spPr>
            <a:xfrm>
              <a:off x="2232421" y="5038307"/>
              <a:ext cx="1070940" cy="969496"/>
            </a:xfrm>
            <a:prstGeom prst="rect">
              <a:avLst/>
            </a:prstGeom>
          </p:spPr>
          <p:txBody>
            <a:bodyPr wrap="square">
              <a:spAutoFit/>
            </a:bodyPr>
            <a:lstStyle/>
            <a:p>
              <a:r>
                <a:rPr lang="en-US" sz="900" b="1" i="1">
                  <a:solidFill>
                    <a:srgbClr val="174782"/>
                  </a:solidFill>
                  <a:cs typeface="Calibri" charset="0"/>
                </a:rPr>
                <a:t>Goal: Connected Care Integration into all routine operations</a:t>
              </a:r>
            </a:p>
            <a:p>
              <a:pPr algn="ctr"/>
              <a:endParaRPr lang="en-US" sz="1200">
                <a:solidFill>
                  <a:srgbClr val="174782"/>
                </a:solidFill>
                <a:latin typeface="Calibri" charset="0"/>
                <a:ea typeface="Calibri" charset="0"/>
                <a:cs typeface="Calibri" charset="0"/>
              </a:endParaRPr>
            </a:p>
          </p:txBody>
        </p:sp>
      </p:grpSp>
      <p:sp>
        <p:nvSpPr>
          <p:cNvPr id="36" name="Title 4">
            <a:extLst>
              <a:ext uri="{FF2B5EF4-FFF2-40B4-BE49-F238E27FC236}">
                <a16:creationId xmlns:a16="http://schemas.microsoft.com/office/drawing/2014/main" id="{53B5A7B7-A6F3-4A4E-9045-51125B5A3B6C}"/>
              </a:ext>
            </a:extLst>
          </p:cNvPr>
          <p:cNvSpPr>
            <a:spLocks noGrp="1"/>
          </p:cNvSpPr>
          <p:nvPr>
            <p:ph type="title"/>
          </p:nvPr>
        </p:nvSpPr>
        <p:spPr/>
        <p:txBody>
          <a:bodyPr/>
          <a:lstStyle/>
          <a:p>
            <a:r>
              <a:rPr lang="en-US" dirty="0"/>
              <a:t>Telehealth Approach: From Anywhere to Anywhere</a:t>
            </a:r>
          </a:p>
        </p:txBody>
      </p:sp>
      <p:sp>
        <p:nvSpPr>
          <p:cNvPr id="37" name="Slide Number Placeholder 2"/>
          <p:cNvSpPr>
            <a:spLocks noGrp="1"/>
          </p:cNvSpPr>
          <p:nvPr>
            <p:ph type="sldNum" sz="quarter" idx="12"/>
          </p:nvPr>
        </p:nvSpPr>
        <p:spPr/>
        <p:txBody>
          <a:bodyPr/>
          <a:lstStyle/>
          <a:p>
            <a:fld id="{D983F1FA-211D-3044-9E35-958DFBC26156}" type="slidenum">
              <a:rPr lang="en-US" smtClean="0"/>
              <a:pPr/>
              <a:t>12</a:t>
            </a:fld>
            <a:endParaRPr lang="en-US"/>
          </a:p>
        </p:txBody>
      </p:sp>
      <p:pic>
        <p:nvPicPr>
          <p:cNvPr id="44" name="Picture 1" descr="cid:image012.jpg@01D2CA3B.E806B2C0">
            <a:extLst>
              <a:ext uri="{FF2B5EF4-FFF2-40B4-BE49-F238E27FC236}">
                <a16:creationId xmlns:a16="http://schemas.microsoft.com/office/drawing/2014/main" id="{9D74220F-2F27-4D94-A16A-6B2118889534}"/>
              </a:ext>
            </a:extLst>
          </p:cNvPr>
          <p:cNvPicPr>
            <a:picLocks noChangeAspect="1" noChangeArrowheads="1"/>
          </p:cNvPicPr>
          <p:nvPr/>
        </p:nvPicPr>
        <p:blipFill rotWithShape="1">
          <a:blip r:embed="rId8" r:link="rId9" cstate="screen">
            <a:extLst>
              <a:ext uri="{28A0092B-C50C-407E-A947-70E740481C1C}">
                <a14:useLocalDpi xmlns:a14="http://schemas.microsoft.com/office/drawing/2010/main"/>
              </a:ext>
            </a:extLst>
          </a:blip>
          <a:srcRect/>
          <a:stretch>
            <a:fillRect/>
          </a:stretch>
        </p:blipFill>
        <p:spPr bwMode="auto">
          <a:xfrm>
            <a:off x="8508367" y="4541690"/>
            <a:ext cx="1669068" cy="1369587"/>
          </a:xfrm>
          <a:prstGeom prst="parallelogram">
            <a:avLst/>
          </a:prstGeom>
          <a:noFill/>
          <a:ln>
            <a:noFill/>
          </a:ln>
        </p:spPr>
      </p:pic>
    </p:spTree>
    <p:extLst>
      <p:ext uri="{BB962C8B-B14F-4D97-AF65-F5344CB8AC3E}">
        <p14:creationId xmlns:p14="http://schemas.microsoft.com/office/powerpoint/2010/main" val="402988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54DBD9-768F-4462-9FB5-973D001E5B9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Where We’ve Been: Early Pandemic</a:t>
            </a:r>
          </a:p>
        </p:txBody>
      </p:sp>
      <p:pic>
        <p:nvPicPr>
          <p:cNvPr id="4" name="Picture 2">
            <a:extLst>
              <a:ext uri="{FF2B5EF4-FFF2-40B4-BE49-F238E27FC236}">
                <a16:creationId xmlns:a16="http://schemas.microsoft.com/office/drawing/2014/main" id="{F0EDF8B2-6E6A-53DA-A075-3BF97617D34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9907" y="2047078"/>
            <a:ext cx="9352185" cy="3908432"/>
          </a:xfrm>
          <a:prstGeom prst="rect">
            <a:avLst/>
          </a:prstGeom>
        </p:spPr>
      </p:pic>
      <p:sp>
        <p:nvSpPr>
          <p:cNvPr id="5" name="Slide Number Placeholder 3">
            <a:extLst>
              <a:ext uri="{FF2B5EF4-FFF2-40B4-BE49-F238E27FC236}">
                <a16:creationId xmlns:a16="http://schemas.microsoft.com/office/drawing/2014/main" id="{9EEE090E-1096-E88F-607D-B86A1A561DC5}"/>
              </a:ext>
            </a:extLst>
          </p:cNvPr>
          <p:cNvSpPr>
            <a:spLocks noGrp="1"/>
          </p:cNvSpPr>
          <p:nvPr>
            <p:ph type="sldNum" sz="quarter" idx="12"/>
          </p:nvPr>
        </p:nvSpPr>
        <p:spPr>
          <a:xfrm>
            <a:off x="8610600" y="6356350"/>
            <a:ext cx="2743200" cy="365125"/>
          </a:xfrm>
        </p:spPr>
        <p:txBody>
          <a:bodyPr/>
          <a:lstStyle/>
          <a:p>
            <a:fld id="{B2BD409A-C0C0-4649-A00F-4C119E8932F4}" type="slidenum">
              <a:rPr lang="en-US" smtClean="0"/>
              <a:t>13</a:t>
            </a:fld>
            <a:endParaRPr lang="en-US"/>
          </a:p>
        </p:txBody>
      </p:sp>
    </p:spTree>
    <p:extLst>
      <p:ext uri="{BB962C8B-B14F-4D97-AF65-F5344CB8AC3E}">
        <p14:creationId xmlns:p14="http://schemas.microsoft.com/office/powerpoint/2010/main" val="209682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B74098F-D0D5-4FCD-A15F-23D70294D35C}"/>
              </a:ext>
            </a:extLst>
          </p:cNvPr>
          <p:cNvGrpSpPr/>
          <p:nvPr/>
        </p:nvGrpSpPr>
        <p:grpSpPr>
          <a:xfrm>
            <a:off x="892630" y="1772521"/>
            <a:ext cx="10921875" cy="5009426"/>
            <a:chOff x="1566478" y="1016497"/>
            <a:chExt cx="9234401" cy="5055467"/>
          </a:xfrm>
        </p:grpSpPr>
        <p:sp>
          <p:nvSpPr>
            <p:cNvPr id="4" name="TextBox 3">
              <a:extLst>
                <a:ext uri="{FF2B5EF4-FFF2-40B4-BE49-F238E27FC236}">
                  <a16:creationId xmlns:a16="http://schemas.microsoft.com/office/drawing/2014/main" id="{AAE21E1F-2B88-4F7D-BA45-A2E285D1E92E}"/>
                </a:ext>
              </a:extLst>
            </p:cNvPr>
            <p:cNvSpPr txBox="1"/>
            <p:nvPr/>
          </p:nvSpPr>
          <p:spPr>
            <a:xfrm>
              <a:off x="1760922" y="5765347"/>
              <a:ext cx="9039957" cy="217044"/>
            </a:xfrm>
            <a:prstGeom prst="rect">
              <a:avLst/>
            </a:prstGeom>
            <a:noFill/>
          </p:spPr>
          <p:txBody>
            <a:bodyPr wrap="square" rtlCol="0">
              <a:spAutoFit/>
            </a:bodyPr>
            <a:lstStyle/>
            <a:p>
              <a:pPr defTabSz="342900"/>
              <a:r>
                <a:rPr lang="en-US" altLang="en-US" sz="591" dirty="0">
                  <a:solidFill>
                    <a:srgbClr val="000000"/>
                  </a:solidFill>
                  <a:latin typeface="Calibri"/>
                </a:rPr>
                <a:t> </a:t>
              </a:r>
              <a:endParaRPr lang="en-US" sz="591" dirty="0">
                <a:solidFill>
                  <a:srgbClr val="000000"/>
                </a:solidFill>
                <a:latin typeface="Calibri"/>
              </a:endParaRPr>
            </a:p>
          </p:txBody>
        </p:sp>
        <p:cxnSp>
          <p:nvCxnSpPr>
            <p:cNvPr id="3" name="Straight Connector 2">
              <a:extLst>
                <a:ext uri="{FF2B5EF4-FFF2-40B4-BE49-F238E27FC236}">
                  <a16:creationId xmlns:a16="http://schemas.microsoft.com/office/drawing/2014/main" id="{56F28206-1C5F-4A84-BA47-FA125BC690B4}"/>
                </a:ext>
              </a:extLst>
            </p:cNvPr>
            <p:cNvCxnSpPr/>
            <p:nvPr/>
          </p:nvCxnSpPr>
          <p:spPr>
            <a:xfrm>
              <a:off x="1566478" y="3453944"/>
              <a:ext cx="8795154"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1BAF8391-D67F-43F6-ACA4-0DAA81ADAC19}"/>
                </a:ext>
              </a:extLst>
            </p:cNvPr>
            <p:cNvCxnSpPr>
              <a:cxnSpLocks/>
            </p:cNvCxnSpPr>
            <p:nvPr/>
          </p:nvCxnSpPr>
          <p:spPr>
            <a:xfrm>
              <a:off x="6060951" y="1016497"/>
              <a:ext cx="0" cy="5055467"/>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grpSp>
      <p:sp>
        <p:nvSpPr>
          <p:cNvPr id="14" name="Rectangle 13">
            <a:extLst>
              <a:ext uri="{FF2B5EF4-FFF2-40B4-BE49-F238E27FC236}">
                <a16:creationId xmlns:a16="http://schemas.microsoft.com/office/drawing/2014/main" id="{A72CCDFE-145E-4C9E-89B9-21896E1A55AF}"/>
              </a:ext>
            </a:extLst>
          </p:cNvPr>
          <p:cNvSpPr/>
          <p:nvPr/>
        </p:nvSpPr>
        <p:spPr>
          <a:xfrm>
            <a:off x="8882478" y="5502872"/>
            <a:ext cx="1818046" cy="5202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342900"/>
            <a:endParaRPr lang="en-US" sz="1350" dirty="0">
              <a:solidFill>
                <a:srgbClr val="FFFFFF"/>
              </a:solidFill>
              <a:latin typeface="Calibri"/>
            </a:endParaRPr>
          </a:p>
        </p:txBody>
      </p:sp>
      <p:sp>
        <p:nvSpPr>
          <p:cNvPr id="8" name="Title 7">
            <a:extLst>
              <a:ext uri="{FF2B5EF4-FFF2-40B4-BE49-F238E27FC236}">
                <a16:creationId xmlns:a16="http://schemas.microsoft.com/office/drawing/2014/main" id="{5A1FDF36-6B39-409E-888B-2C522F614894}"/>
              </a:ext>
            </a:extLst>
          </p:cNvPr>
          <p:cNvSpPr>
            <a:spLocks noGrp="1"/>
          </p:cNvSpPr>
          <p:nvPr>
            <p:ph type="title"/>
          </p:nvPr>
        </p:nvSpPr>
        <p:spPr>
          <a:xfrm>
            <a:off x="838200" y="365125"/>
            <a:ext cx="10515600" cy="1314817"/>
          </a:xfrm>
        </p:spPr>
        <p:txBody>
          <a:bodyPr/>
          <a:lstStyle/>
          <a:p>
            <a:r>
              <a:rPr lang="en-US" altLang="en-US" dirty="0"/>
              <a:t>Growth in Connected Care Services</a:t>
            </a:r>
            <a:endParaRPr lang="en-US" dirty="0"/>
          </a:p>
        </p:txBody>
      </p:sp>
      <p:sp>
        <p:nvSpPr>
          <p:cNvPr id="2" name="Slide Number Placeholder 1">
            <a:extLst>
              <a:ext uri="{FF2B5EF4-FFF2-40B4-BE49-F238E27FC236}">
                <a16:creationId xmlns:a16="http://schemas.microsoft.com/office/drawing/2014/main" id="{9D771AE9-BC93-4ED1-8AD0-C128E95B24B1}"/>
              </a:ext>
            </a:extLst>
          </p:cNvPr>
          <p:cNvSpPr>
            <a:spLocks noGrp="1"/>
          </p:cNvSpPr>
          <p:nvPr>
            <p:ph type="sldNum" sz="quarter" idx="12"/>
          </p:nvPr>
        </p:nvSpPr>
        <p:spPr>
          <a:xfrm>
            <a:off x="8673640" y="6492340"/>
            <a:ext cx="2644668" cy="325610"/>
          </a:xfrm>
        </p:spPr>
        <p:txBody>
          <a:bodyPr/>
          <a:lstStyle/>
          <a:p>
            <a:fld id="{FC42BCF3-76E3-DA45-9A2D-AC8C3D5A6465}" type="slidenum">
              <a:rPr lang="en-US" smtClean="0"/>
              <a:pPr/>
              <a:t>14</a:t>
            </a:fld>
            <a:endParaRPr lang="en-US" dirty="0"/>
          </a:p>
        </p:txBody>
      </p:sp>
      <p:graphicFrame>
        <p:nvGraphicFramePr>
          <p:cNvPr id="15" name="Chart 14">
            <a:extLst>
              <a:ext uri="{FF2B5EF4-FFF2-40B4-BE49-F238E27FC236}">
                <a16:creationId xmlns:a16="http://schemas.microsoft.com/office/drawing/2014/main" id="{0A35268A-032A-4820-8DEE-EC11CFFCAA69}"/>
              </a:ext>
            </a:extLst>
          </p:cNvPr>
          <p:cNvGraphicFramePr>
            <a:graphicFrameLocks/>
          </p:cNvGraphicFramePr>
          <p:nvPr/>
        </p:nvGraphicFramePr>
        <p:xfrm>
          <a:off x="801598" y="1749087"/>
          <a:ext cx="5042501" cy="2389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3A6482E7-9283-4CB4-BA22-6212CE313421}"/>
              </a:ext>
            </a:extLst>
          </p:cNvPr>
          <p:cNvGraphicFramePr>
            <a:graphicFrameLocks/>
          </p:cNvGraphicFramePr>
          <p:nvPr/>
        </p:nvGraphicFramePr>
        <p:xfrm>
          <a:off x="6353976" y="1744102"/>
          <a:ext cx="5042501" cy="2389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Chart 17">
            <a:extLst>
              <a:ext uri="{FF2B5EF4-FFF2-40B4-BE49-F238E27FC236}">
                <a16:creationId xmlns:a16="http://schemas.microsoft.com/office/drawing/2014/main" id="{1A062617-3FDF-48C5-A319-BDC2B8D516C1}"/>
              </a:ext>
            </a:extLst>
          </p:cNvPr>
          <p:cNvGraphicFramePr>
            <a:graphicFrameLocks/>
          </p:cNvGraphicFramePr>
          <p:nvPr/>
        </p:nvGraphicFramePr>
        <p:xfrm>
          <a:off x="6301084" y="4249667"/>
          <a:ext cx="5148287" cy="2576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Chart 18">
            <a:extLst>
              <a:ext uri="{FF2B5EF4-FFF2-40B4-BE49-F238E27FC236}">
                <a16:creationId xmlns:a16="http://schemas.microsoft.com/office/drawing/2014/main" id="{4FB5F147-5D46-46FB-ACBB-6F3651A0BDF1}"/>
              </a:ext>
            </a:extLst>
          </p:cNvPr>
          <p:cNvGraphicFramePr>
            <a:graphicFrameLocks/>
          </p:cNvGraphicFramePr>
          <p:nvPr/>
        </p:nvGraphicFramePr>
        <p:xfrm>
          <a:off x="801598" y="4251930"/>
          <a:ext cx="5042501" cy="257679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26364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47B177B9-FC51-3C51-E53B-361A9A18D446}"/>
              </a:ext>
            </a:extLst>
          </p:cNvPr>
          <p:cNvSpPr txBox="1">
            <a:spLocks/>
          </p:cNvSpPr>
          <p:nvPr/>
        </p:nvSpPr>
        <p:spPr>
          <a:xfrm>
            <a:off x="838200" y="365125"/>
            <a:ext cx="10515600" cy="1325563"/>
          </a:xfrm>
          <a:prstGeom prst="rect">
            <a:avLst/>
          </a:prstGeom>
        </p:spPr>
        <p:txBody>
          <a:bodyPr anchor="b"/>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a:t>Relentless Focus on Patient Experience</a:t>
            </a:r>
            <a:endParaRPr lang="en-US" dirty="0"/>
          </a:p>
        </p:txBody>
      </p:sp>
      <p:sp>
        <p:nvSpPr>
          <p:cNvPr id="5" name="Slide Number Placeholder 3">
            <a:extLst>
              <a:ext uri="{FF2B5EF4-FFF2-40B4-BE49-F238E27FC236}">
                <a16:creationId xmlns:a16="http://schemas.microsoft.com/office/drawing/2014/main" id="{B433E151-A185-8D30-63B0-FE6E04A8300F}"/>
              </a:ext>
            </a:extLst>
          </p:cNvPr>
          <p:cNvSpPr>
            <a:spLocks noGrp="1"/>
          </p:cNvSpPr>
          <p:nvPr>
            <p:ph type="sldNum" sz="quarter" idx="12"/>
          </p:nvPr>
        </p:nvSpPr>
        <p:spPr>
          <a:xfrm>
            <a:off x="8610600" y="6356350"/>
            <a:ext cx="2743200" cy="365125"/>
          </a:xfrm>
        </p:spPr>
        <p:txBody>
          <a:bodyPr/>
          <a:lstStyle/>
          <a:p>
            <a:fld id="{2F8AF2E6-64A8-0F46-AF27-0A96D82A033B}" type="slidenum">
              <a:rPr lang="en-US" smtClean="0"/>
              <a:t>15</a:t>
            </a:fld>
            <a:endParaRPr lang="en-US"/>
          </a:p>
        </p:txBody>
      </p:sp>
      <p:graphicFrame>
        <p:nvGraphicFramePr>
          <p:cNvPr id="6" name="Chart 5">
            <a:extLst>
              <a:ext uri="{FF2B5EF4-FFF2-40B4-BE49-F238E27FC236}">
                <a16:creationId xmlns:a16="http://schemas.microsoft.com/office/drawing/2014/main" id="{E02ED935-0692-43CF-D686-65FA49308AE1}"/>
              </a:ext>
            </a:extLst>
          </p:cNvPr>
          <p:cNvGraphicFramePr>
            <a:graphicFrameLocks/>
          </p:cNvGraphicFramePr>
          <p:nvPr/>
        </p:nvGraphicFramePr>
        <p:xfrm>
          <a:off x="838200" y="1845918"/>
          <a:ext cx="10515600" cy="43552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97297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E7D92E9-DBD9-41C1-8D87-009FEB93465F}"/>
              </a:ext>
            </a:extLst>
          </p:cNvPr>
          <p:cNvSpPr>
            <a:spLocks noGrp="1"/>
          </p:cNvSpPr>
          <p:nvPr>
            <p:ph idx="1"/>
          </p:nvPr>
        </p:nvSpPr>
        <p:spPr>
          <a:xfrm>
            <a:off x="838200" y="1825625"/>
            <a:ext cx="10631906" cy="4351338"/>
          </a:xfrm>
        </p:spPr>
        <p:txBody>
          <a:bodyPr>
            <a:noAutofit/>
          </a:bodyPr>
          <a:lstStyle/>
          <a:p>
            <a:pPr marL="228600" lvl="1">
              <a:spcBef>
                <a:spcPts val="1000"/>
              </a:spcBef>
              <a:buClr>
                <a:srgbClr val="11325C"/>
              </a:buClr>
            </a:pPr>
            <a:r>
              <a:rPr lang="en-US" dirty="0"/>
              <a:t>Little awareness of virtual care tools other than My Health</a:t>
            </a:r>
            <a:r>
              <a:rPr lang="en-US" b="1" i="1" dirty="0"/>
              <a:t>e</a:t>
            </a:r>
            <a:r>
              <a:rPr lang="en-US" dirty="0"/>
              <a:t>Vet and VVC</a:t>
            </a:r>
          </a:p>
          <a:p>
            <a:pPr marL="228600" lvl="1">
              <a:spcBef>
                <a:spcPts val="1000"/>
              </a:spcBef>
              <a:buClr>
                <a:srgbClr val="11325C"/>
              </a:buClr>
            </a:pPr>
            <a:r>
              <a:rPr lang="en-US" dirty="0"/>
              <a:t>Most patients unlikely to use tools unless recommended by their provider or another trusted source</a:t>
            </a:r>
          </a:p>
          <a:p>
            <a:pPr marL="228600" lvl="1">
              <a:spcBef>
                <a:spcPts val="1000"/>
              </a:spcBef>
              <a:buClr>
                <a:srgbClr val="11325C"/>
              </a:buClr>
            </a:pPr>
            <a:r>
              <a:rPr lang="en-US" dirty="0"/>
              <a:t>Lack of savviness with technology presents a barrier to communication and access</a:t>
            </a:r>
          </a:p>
          <a:p>
            <a:pPr marL="685800" lvl="2">
              <a:buClr>
                <a:srgbClr val="11325C"/>
              </a:buClr>
            </a:pPr>
            <a:r>
              <a:rPr lang="en-US" dirty="0"/>
              <a:t>e.g., many Veterans own a smartphone but use them only for phone calls; two-factor authentication is extremely challenging; broadband or Wi-Fi not always available</a:t>
            </a:r>
          </a:p>
          <a:p>
            <a:pPr marL="800100" lvl="2" indent="-342900">
              <a:spcBef>
                <a:spcPts val="1000"/>
              </a:spcBef>
              <a:buClr>
                <a:srgbClr val="11325C"/>
              </a:buClr>
            </a:pPr>
            <a:endParaRPr lang="en-US" dirty="0"/>
          </a:p>
          <a:p>
            <a:pPr lvl="1">
              <a:buClr>
                <a:srgbClr val="11325C"/>
              </a:buClr>
            </a:pPr>
            <a:endParaRPr lang="en-US" sz="2400" dirty="0"/>
          </a:p>
        </p:txBody>
      </p:sp>
      <p:sp>
        <p:nvSpPr>
          <p:cNvPr id="3" name="Title 2">
            <a:extLst>
              <a:ext uri="{FF2B5EF4-FFF2-40B4-BE49-F238E27FC236}">
                <a16:creationId xmlns:a16="http://schemas.microsoft.com/office/drawing/2014/main" id="{32398677-4F91-458F-9940-3CB91276F78F}"/>
              </a:ext>
            </a:extLst>
          </p:cNvPr>
          <p:cNvSpPr>
            <a:spLocks noGrp="1"/>
          </p:cNvSpPr>
          <p:nvPr>
            <p:ph type="title" idx="4294967295"/>
          </p:nvPr>
        </p:nvSpPr>
        <p:spPr>
          <a:xfrm>
            <a:off x="838200" y="365760"/>
            <a:ext cx="10515600" cy="1325563"/>
          </a:xfrm>
        </p:spPr>
        <p:txBody>
          <a:bodyPr/>
          <a:lstStyle/>
          <a:p>
            <a:r>
              <a:rPr lang="en-US" dirty="0"/>
              <a:t>Challenges in Virtual Care - Patients</a:t>
            </a:r>
          </a:p>
        </p:txBody>
      </p:sp>
      <p:sp>
        <p:nvSpPr>
          <p:cNvPr id="5" name="Slide Number Placeholder 3">
            <a:extLst>
              <a:ext uri="{FF2B5EF4-FFF2-40B4-BE49-F238E27FC236}">
                <a16:creationId xmlns:a16="http://schemas.microsoft.com/office/drawing/2014/main" id="{C5D89C18-6D69-1B2B-CC29-EA446D36418B}"/>
              </a:ext>
            </a:extLst>
          </p:cNvPr>
          <p:cNvSpPr>
            <a:spLocks noGrp="1"/>
          </p:cNvSpPr>
          <p:nvPr>
            <p:ph type="sldNum" sz="quarter" idx="12"/>
          </p:nvPr>
        </p:nvSpPr>
        <p:spPr>
          <a:xfrm>
            <a:off x="8610600" y="6356350"/>
            <a:ext cx="2743200" cy="365125"/>
          </a:xfrm>
        </p:spPr>
        <p:txBody>
          <a:bodyPr/>
          <a:lstStyle/>
          <a:p>
            <a:fld id="{B2BD409A-C0C0-4649-A00F-4C119E8932F4}" type="slidenum">
              <a:rPr lang="en-US" smtClean="0"/>
              <a:t>16</a:t>
            </a:fld>
            <a:endParaRPr lang="en-US"/>
          </a:p>
        </p:txBody>
      </p:sp>
    </p:spTree>
    <p:extLst>
      <p:ext uri="{BB962C8B-B14F-4D97-AF65-F5344CB8AC3E}">
        <p14:creationId xmlns:p14="http://schemas.microsoft.com/office/powerpoint/2010/main" val="1783038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F33CC2DB-8969-2840-8D2B-A443E377DB54}"/>
              </a:ext>
            </a:extLst>
          </p:cNvPr>
          <p:cNvPicPr>
            <a:picLocks noChangeAspect="1"/>
          </p:cNvPicPr>
          <p:nvPr/>
        </p:nvPicPr>
        <p:blipFill>
          <a:blip r:embed="rId2"/>
          <a:stretch>
            <a:fillRect/>
          </a:stretch>
        </p:blipFill>
        <p:spPr>
          <a:xfrm>
            <a:off x="4343194" y="2315127"/>
            <a:ext cx="3749450" cy="3841180"/>
          </a:xfrm>
          <a:prstGeom prst="rect">
            <a:avLst/>
          </a:prstGeom>
          <a:effectLst>
            <a:outerShdw blurRad="125255" dist="50800" dir="5400000" sx="101000" sy="101000" algn="ctr" rotWithShape="0">
              <a:schemeClr val="bg2">
                <a:lumMod val="75000"/>
                <a:alpha val="45180"/>
              </a:schemeClr>
            </a:outerShdw>
          </a:effectLst>
        </p:spPr>
      </p:pic>
      <p:grpSp>
        <p:nvGrpSpPr>
          <p:cNvPr id="44" name="Group 43">
            <a:extLst>
              <a:ext uri="{FF2B5EF4-FFF2-40B4-BE49-F238E27FC236}">
                <a16:creationId xmlns:a16="http://schemas.microsoft.com/office/drawing/2014/main" id="{B8561BF3-0793-364D-8AE2-C88EB4218E18}"/>
              </a:ext>
            </a:extLst>
          </p:cNvPr>
          <p:cNvGrpSpPr/>
          <p:nvPr/>
        </p:nvGrpSpPr>
        <p:grpSpPr>
          <a:xfrm>
            <a:off x="4705362" y="2829842"/>
            <a:ext cx="2882429" cy="2513343"/>
            <a:chOff x="4705362" y="2829842"/>
            <a:chExt cx="2882429" cy="2513343"/>
          </a:xfrm>
        </p:grpSpPr>
        <p:cxnSp>
          <p:nvCxnSpPr>
            <p:cNvPr id="27" name="Straight Connector 26">
              <a:extLst>
                <a:ext uri="{FF2B5EF4-FFF2-40B4-BE49-F238E27FC236}">
                  <a16:creationId xmlns:a16="http://schemas.microsoft.com/office/drawing/2014/main" id="{51F052DD-8FFD-EB4F-A5C4-42F4941A2F9F}"/>
                </a:ext>
              </a:extLst>
            </p:cNvPr>
            <p:cNvCxnSpPr>
              <a:cxnSpLocks/>
              <a:stCxn id="18" idx="2"/>
            </p:cNvCxnSpPr>
            <p:nvPr/>
          </p:nvCxnSpPr>
          <p:spPr>
            <a:xfrm>
              <a:off x="6217919" y="2829842"/>
              <a:ext cx="0" cy="668215"/>
            </a:xfrm>
            <a:prstGeom prst="line">
              <a:avLst/>
            </a:prstGeom>
            <a:ln w="22225" cap="flat" cmpd="sng" algn="ctr">
              <a:solidFill>
                <a:srgbClr val="008CCC">
                  <a:alpha val="21785"/>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Straight Connector 27">
              <a:extLst>
                <a:ext uri="{FF2B5EF4-FFF2-40B4-BE49-F238E27FC236}">
                  <a16:creationId xmlns:a16="http://schemas.microsoft.com/office/drawing/2014/main" id="{A01EE319-CAB0-7A42-BCA9-536CE173645E}"/>
                </a:ext>
              </a:extLst>
            </p:cNvPr>
            <p:cNvCxnSpPr>
              <a:cxnSpLocks/>
            </p:cNvCxnSpPr>
            <p:nvPr/>
          </p:nvCxnSpPr>
          <p:spPr>
            <a:xfrm flipH="1">
              <a:off x="6875349" y="3733800"/>
              <a:ext cx="712442" cy="313297"/>
            </a:xfrm>
            <a:prstGeom prst="line">
              <a:avLst/>
            </a:prstGeom>
            <a:ln w="22225" cap="flat" cmpd="sng" algn="ctr">
              <a:solidFill>
                <a:srgbClr val="008CCC">
                  <a:alpha val="21785"/>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Straight Connector 32">
              <a:extLst>
                <a:ext uri="{FF2B5EF4-FFF2-40B4-BE49-F238E27FC236}">
                  <a16:creationId xmlns:a16="http://schemas.microsoft.com/office/drawing/2014/main" id="{7ECCA64D-433D-1F45-B0AC-FADAB47E7C8F}"/>
                </a:ext>
              </a:extLst>
            </p:cNvPr>
            <p:cNvCxnSpPr>
              <a:cxnSpLocks/>
            </p:cNvCxnSpPr>
            <p:nvPr/>
          </p:nvCxnSpPr>
          <p:spPr>
            <a:xfrm flipH="1" flipV="1">
              <a:off x="4705362" y="3733800"/>
              <a:ext cx="824659" cy="313297"/>
            </a:xfrm>
            <a:prstGeom prst="line">
              <a:avLst/>
            </a:prstGeom>
            <a:ln w="22225" cap="flat" cmpd="sng" algn="ctr">
              <a:solidFill>
                <a:srgbClr val="008CCC">
                  <a:alpha val="21785"/>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6" name="Straight Connector 35">
              <a:extLst>
                <a:ext uri="{FF2B5EF4-FFF2-40B4-BE49-F238E27FC236}">
                  <a16:creationId xmlns:a16="http://schemas.microsoft.com/office/drawing/2014/main" id="{E0374FB6-0FA0-FF49-AE93-B51E5669C1E6}"/>
                </a:ext>
              </a:extLst>
            </p:cNvPr>
            <p:cNvCxnSpPr>
              <a:cxnSpLocks/>
            </p:cNvCxnSpPr>
            <p:nvPr/>
          </p:nvCxnSpPr>
          <p:spPr>
            <a:xfrm flipH="1">
              <a:off x="5022285" y="4687822"/>
              <a:ext cx="736159" cy="584371"/>
            </a:xfrm>
            <a:prstGeom prst="line">
              <a:avLst/>
            </a:prstGeom>
            <a:ln w="22225" cap="flat" cmpd="sng" algn="ctr">
              <a:solidFill>
                <a:srgbClr val="008CCC">
                  <a:alpha val="21785"/>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9" name="Straight Connector 38">
              <a:extLst>
                <a:ext uri="{FF2B5EF4-FFF2-40B4-BE49-F238E27FC236}">
                  <a16:creationId xmlns:a16="http://schemas.microsoft.com/office/drawing/2014/main" id="{7703D9B1-2058-D940-A3E8-665CC9F7EDC7}"/>
                </a:ext>
              </a:extLst>
            </p:cNvPr>
            <p:cNvCxnSpPr>
              <a:cxnSpLocks/>
            </p:cNvCxnSpPr>
            <p:nvPr/>
          </p:nvCxnSpPr>
          <p:spPr>
            <a:xfrm flipH="1" flipV="1">
              <a:off x="6679499" y="4637746"/>
              <a:ext cx="813501" cy="705439"/>
            </a:xfrm>
            <a:prstGeom prst="line">
              <a:avLst/>
            </a:prstGeom>
            <a:ln w="22225" cap="flat" cmpd="sng" algn="ctr">
              <a:solidFill>
                <a:srgbClr val="008CCC">
                  <a:alpha val="21785"/>
                </a:srgb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43" name="Picture 42">
              <a:extLst>
                <a:ext uri="{FF2B5EF4-FFF2-40B4-BE49-F238E27FC236}">
                  <a16:creationId xmlns:a16="http://schemas.microsoft.com/office/drawing/2014/main" id="{5EF81D9C-AFCD-D34F-825A-2F80093C1184}"/>
                </a:ext>
              </a:extLst>
            </p:cNvPr>
            <p:cNvPicPr>
              <a:picLocks noChangeAspect="1"/>
            </p:cNvPicPr>
            <p:nvPr/>
          </p:nvPicPr>
          <p:blipFill>
            <a:blip r:embed="rId3"/>
            <a:stretch>
              <a:fillRect/>
            </a:stretch>
          </p:blipFill>
          <p:spPr>
            <a:xfrm>
              <a:off x="5531256" y="3498057"/>
              <a:ext cx="1371600" cy="1371600"/>
            </a:xfrm>
            <a:prstGeom prst="rect">
              <a:avLst/>
            </a:prstGeom>
          </p:spPr>
        </p:pic>
      </p:grpSp>
      <p:sp>
        <p:nvSpPr>
          <p:cNvPr id="3" name="Title 2">
            <a:extLst>
              <a:ext uri="{FF2B5EF4-FFF2-40B4-BE49-F238E27FC236}">
                <a16:creationId xmlns:a16="http://schemas.microsoft.com/office/drawing/2014/main" id="{32398677-4F91-458F-9940-3CB91276F78F}"/>
              </a:ext>
            </a:extLst>
          </p:cNvPr>
          <p:cNvSpPr>
            <a:spLocks noGrp="1"/>
          </p:cNvSpPr>
          <p:nvPr>
            <p:ph type="title" idx="4294967295"/>
          </p:nvPr>
        </p:nvSpPr>
        <p:spPr>
          <a:xfrm>
            <a:off x="838200" y="365760"/>
            <a:ext cx="10515600" cy="1325563"/>
          </a:xfrm>
        </p:spPr>
        <p:txBody>
          <a:bodyPr/>
          <a:lstStyle/>
          <a:p>
            <a:r>
              <a:rPr lang="en-US" dirty="0"/>
              <a:t>Challenges in Virtual Care - Providers</a:t>
            </a:r>
          </a:p>
        </p:txBody>
      </p:sp>
      <p:sp>
        <p:nvSpPr>
          <p:cNvPr id="5" name="Slide Number Placeholder 3">
            <a:extLst>
              <a:ext uri="{FF2B5EF4-FFF2-40B4-BE49-F238E27FC236}">
                <a16:creationId xmlns:a16="http://schemas.microsoft.com/office/drawing/2014/main" id="{C5D89C18-6D69-1B2B-CC29-EA446D36418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BD409A-C0C0-4649-A00F-4C119E8932F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4C2E3B3E-CBD8-614E-814C-E3117818F58E}"/>
              </a:ext>
            </a:extLst>
          </p:cNvPr>
          <p:cNvSpPr txBox="1"/>
          <p:nvPr/>
        </p:nvSpPr>
        <p:spPr>
          <a:xfrm>
            <a:off x="3169919" y="1791995"/>
            <a:ext cx="6096000" cy="338554"/>
          </a:xfrm>
          <a:prstGeom prst="rect">
            <a:avLst/>
          </a:prstGeom>
          <a:noFill/>
        </p:spPr>
        <p:txBody>
          <a:bodyPr wrap="square">
            <a:spAutoFit/>
          </a:bodyPr>
          <a:lstStyle/>
          <a:p>
            <a:pPr marL="685800" lvl="2">
              <a:spcBef>
                <a:spcPts val="1000"/>
              </a:spcBef>
            </a:pPr>
            <a:r>
              <a:rPr lang="en-US" sz="1600" dirty="0">
                <a:solidFill>
                  <a:srgbClr val="0065A1"/>
                </a:solidFill>
              </a:rPr>
              <a:t>Lack of time to learn about tools – there are so many!</a:t>
            </a:r>
          </a:p>
        </p:txBody>
      </p:sp>
      <p:sp>
        <p:nvSpPr>
          <p:cNvPr id="10" name="TextBox 9">
            <a:extLst>
              <a:ext uri="{FF2B5EF4-FFF2-40B4-BE49-F238E27FC236}">
                <a16:creationId xmlns:a16="http://schemas.microsoft.com/office/drawing/2014/main" id="{7D103CBE-29B4-1843-B2E5-E6D92FC7795E}"/>
              </a:ext>
            </a:extLst>
          </p:cNvPr>
          <p:cNvSpPr txBox="1"/>
          <p:nvPr/>
        </p:nvSpPr>
        <p:spPr>
          <a:xfrm>
            <a:off x="7752690" y="3269705"/>
            <a:ext cx="3941064" cy="584775"/>
          </a:xfrm>
          <a:prstGeom prst="rect">
            <a:avLst/>
          </a:prstGeom>
          <a:noFill/>
        </p:spPr>
        <p:txBody>
          <a:bodyPr wrap="square">
            <a:spAutoFit/>
          </a:bodyPr>
          <a:lstStyle/>
          <a:p>
            <a:pPr marL="685800" lvl="2">
              <a:spcBef>
                <a:spcPts val="1000"/>
              </a:spcBef>
            </a:pPr>
            <a:r>
              <a:rPr lang="en-US" sz="1600" dirty="0">
                <a:solidFill>
                  <a:srgbClr val="0065A1"/>
                </a:solidFill>
              </a:rPr>
              <a:t>Uncertain about tools’ evidence base, privacy and security</a:t>
            </a:r>
          </a:p>
        </p:txBody>
      </p:sp>
      <p:sp>
        <p:nvSpPr>
          <p:cNvPr id="12" name="TextBox 11">
            <a:extLst>
              <a:ext uri="{FF2B5EF4-FFF2-40B4-BE49-F238E27FC236}">
                <a16:creationId xmlns:a16="http://schemas.microsoft.com/office/drawing/2014/main" id="{941151F7-57CA-F143-A863-F434B79739AA}"/>
              </a:ext>
            </a:extLst>
          </p:cNvPr>
          <p:cNvSpPr txBox="1"/>
          <p:nvPr/>
        </p:nvSpPr>
        <p:spPr>
          <a:xfrm>
            <a:off x="7435608" y="5203098"/>
            <a:ext cx="3941064" cy="584775"/>
          </a:xfrm>
          <a:prstGeom prst="rect">
            <a:avLst/>
          </a:prstGeom>
          <a:noFill/>
        </p:spPr>
        <p:txBody>
          <a:bodyPr wrap="square">
            <a:spAutoFit/>
          </a:bodyPr>
          <a:lstStyle/>
          <a:p>
            <a:pPr marL="685800" lvl="2">
              <a:spcBef>
                <a:spcPts val="1000"/>
              </a:spcBef>
            </a:pPr>
            <a:r>
              <a:rPr lang="en-US" sz="1600" dirty="0">
                <a:solidFill>
                  <a:srgbClr val="0065A1"/>
                </a:solidFill>
              </a:rPr>
              <a:t>Uncertain how to determine patient readiness to use virtual care</a:t>
            </a:r>
          </a:p>
        </p:txBody>
      </p:sp>
      <p:sp>
        <p:nvSpPr>
          <p:cNvPr id="14" name="TextBox 13">
            <a:extLst>
              <a:ext uri="{FF2B5EF4-FFF2-40B4-BE49-F238E27FC236}">
                <a16:creationId xmlns:a16="http://schemas.microsoft.com/office/drawing/2014/main" id="{AB2E8464-76FC-3647-ADFC-F1EED22290A0}"/>
              </a:ext>
            </a:extLst>
          </p:cNvPr>
          <p:cNvSpPr txBox="1"/>
          <p:nvPr/>
        </p:nvSpPr>
        <p:spPr>
          <a:xfrm>
            <a:off x="232769" y="5106374"/>
            <a:ext cx="4319616" cy="830997"/>
          </a:xfrm>
          <a:prstGeom prst="rect">
            <a:avLst/>
          </a:prstGeom>
          <a:noFill/>
        </p:spPr>
        <p:txBody>
          <a:bodyPr wrap="square">
            <a:spAutoFit/>
          </a:bodyPr>
          <a:lstStyle/>
          <a:p>
            <a:pPr marL="685800" lvl="2">
              <a:spcBef>
                <a:spcPts val="1000"/>
              </a:spcBef>
            </a:pPr>
            <a:r>
              <a:rPr lang="en-US" sz="1600" dirty="0">
                <a:solidFill>
                  <a:srgbClr val="0065A1"/>
                </a:solidFill>
              </a:rPr>
              <a:t>Mismatch between existing workflows and virtual care tools (spread across multiple apps/platforms)</a:t>
            </a:r>
          </a:p>
        </p:txBody>
      </p:sp>
      <p:sp>
        <p:nvSpPr>
          <p:cNvPr id="16" name="TextBox 15">
            <a:extLst>
              <a:ext uri="{FF2B5EF4-FFF2-40B4-BE49-F238E27FC236}">
                <a16:creationId xmlns:a16="http://schemas.microsoft.com/office/drawing/2014/main" id="{3CA70A47-26F8-CC4C-91D4-859AF9A034AD}"/>
              </a:ext>
            </a:extLst>
          </p:cNvPr>
          <p:cNvSpPr txBox="1"/>
          <p:nvPr/>
        </p:nvSpPr>
        <p:spPr>
          <a:xfrm>
            <a:off x="209452" y="3241879"/>
            <a:ext cx="3941064" cy="584775"/>
          </a:xfrm>
          <a:prstGeom prst="rect">
            <a:avLst/>
          </a:prstGeom>
          <a:noFill/>
        </p:spPr>
        <p:txBody>
          <a:bodyPr wrap="square">
            <a:spAutoFit/>
          </a:bodyPr>
          <a:lstStyle/>
          <a:p>
            <a:pPr marL="685800" lvl="2">
              <a:spcBef>
                <a:spcPts val="1000"/>
              </a:spcBef>
            </a:pPr>
            <a:r>
              <a:rPr lang="en-US" sz="1600" dirty="0">
                <a:solidFill>
                  <a:srgbClr val="0065A1"/>
                </a:solidFill>
              </a:rPr>
              <a:t>Virtual care tools typically provide additional data rather than </a:t>
            </a:r>
            <a:r>
              <a:rPr lang="en-US" sz="1600" i="1" dirty="0">
                <a:solidFill>
                  <a:srgbClr val="0065A1"/>
                </a:solidFill>
              </a:rPr>
              <a:t>insights</a:t>
            </a:r>
          </a:p>
        </p:txBody>
      </p:sp>
      <p:pic>
        <p:nvPicPr>
          <p:cNvPr id="18" name="Picture 17">
            <a:extLst>
              <a:ext uri="{FF2B5EF4-FFF2-40B4-BE49-F238E27FC236}">
                <a16:creationId xmlns:a16="http://schemas.microsoft.com/office/drawing/2014/main" id="{44198F78-0FDB-8F4D-A25D-43350FFA8B93}"/>
              </a:ext>
            </a:extLst>
          </p:cNvPr>
          <p:cNvPicPr>
            <a:picLocks noChangeAspect="1"/>
          </p:cNvPicPr>
          <p:nvPr/>
        </p:nvPicPr>
        <p:blipFill>
          <a:blip r:embed="rId4"/>
          <a:stretch>
            <a:fillRect/>
          </a:stretch>
        </p:blipFill>
        <p:spPr>
          <a:xfrm>
            <a:off x="5875019" y="2144042"/>
            <a:ext cx="685800" cy="685800"/>
          </a:xfrm>
          <a:prstGeom prst="rect">
            <a:avLst/>
          </a:prstGeom>
        </p:spPr>
      </p:pic>
      <p:pic>
        <p:nvPicPr>
          <p:cNvPr id="20" name="Picture 19">
            <a:extLst>
              <a:ext uri="{FF2B5EF4-FFF2-40B4-BE49-F238E27FC236}">
                <a16:creationId xmlns:a16="http://schemas.microsoft.com/office/drawing/2014/main" id="{1E978928-4644-E041-8907-4772AE4CBBCF}"/>
              </a:ext>
            </a:extLst>
          </p:cNvPr>
          <p:cNvPicPr>
            <a:picLocks noChangeAspect="1"/>
          </p:cNvPicPr>
          <p:nvPr/>
        </p:nvPicPr>
        <p:blipFill>
          <a:blip r:embed="rId5"/>
          <a:stretch>
            <a:fillRect/>
          </a:stretch>
        </p:blipFill>
        <p:spPr>
          <a:xfrm>
            <a:off x="7587791" y="3260272"/>
            <a:ext cx="685800" cy="685800"/>
          </a:xfrm>
          <a:prstGeom prst="rect">
            <a:avLst/>
          </a:prstGeom>
        </p:spPr>
      </p:pic>
      <p:pic>
        <p:nvPicPr>
          <p:cNvPr id="21" name="Picture 20">
            <a:extLst>
              <a:ext uri="{FF2B5EF4-FFF2-40B4-BE49-F238E27FC236}">
                <a16:creationId xmlns:a16="http://schemas.microsoft.com/office/drawing/2014/main" id="{1E75C8C3-E926-8B4B-B62D-BF51958A8F1F}"/>
              </a:ext>
            </a:extLst>
          </p:cNvPr>
          <p:cNvPicPr>
            <a:picLocks noChangeAspect="1"/>
          </p:cNvPicPr>
          <p:nvPr/>
        </p:nvPicPr>
        <p:blipFill>
          <a:blip r:embed="rId6"/>
          <a:stretch>
            <a:fillRect/>
          </a:stretch>
        </p:blipFill>
        <p:spPr>
          <a:xfrm>
            <a:off x="7277100" y="5085228"/>
            <a:ext cx="685800" cy="685800"/>
          </a:xfrm>
          <a:prstGeom prst="rect">
            <a:avLst/>
          </a:prstGeom>
        </p:spPr>
      </p:pic>
      <p:pic>
        <p:nvPicPr>
          <p:cNvPr id="22" name="Picture 21">
            <a:extLst>
              <a:ext uri="{FF2B5EF4-FFF2-40B4-BE49-F238E27FC236}">
                <a16:creationId xmlns:a16="http://schemas.microsoft.com/office/drawing/2014/main" id="{27C4CA5D-98D8-1846-893B-BFEE6D296B33}"/>
              </a:ext>
            </a:extLst>
          </p:cNvPr>
          <p:cNvPicPr>
            <a:picLocks noChangeAspect="1"/>
          </p:cNvPicPr>
          <p:nvPr/>
        </p:nvPicPr>
        <p:blipFill>
          <a:blip r:embed="rId7"/>
          <a:stretch>
            <a:fillRect/>
          </a:stretch>
        </p:blipFill>
        <p:spPr>
          <a:xfrm>
            <a:off x="4436365" y="5085228"/>
            <a:ext cx="685800" cy="685800"/>
          </a:xfrm>
          <a:prstGeom prst="rect">
            <a:avLst/>
          </a:prstGeom>
        </p:spPr>
      </p:pic>
      <p:pic>
        <p:nvPicPr>
          <p:cNvPr id="23" name="Picture 22">
            <a:extLst>
              <a:ext uri="{FF2B5EF4-FFF2-40B4-BE49-F238E27FC236}">
                <a16:creationId xmlns:a16="http://schemas.microsoft.com/office/drawing/2014/main" id="{68CE9EC3-A93E-5C4B-AA36-41E70B0A25D8}"/>
              </a:ext>
            </a:extLst>
          </p:cNvPr>
          <p:cNvPicPr>
            <a:picLocks noChangeAspect="1"/>
          </p:cNvPicPr>
          <p:nvPr/>
        </p:nvPicPr>
        <p:blipFill>
          <a:blip r:embed="rId8"/>
          <a:stretch>
            <a:fillRect/>
          </a:stretch>
        </p:blipFill>
        <p:spPr>
          <a:xfrm>
            <a:off x="4162247" y="3260272"/>
            <a:ext cx="685800" cy="685800"/>
          </a:xfrm>
          <a:prstGeom prst="rect">
            <a:avLst/>
          </a:prstGeom>
        </p:spPr>
      </p:pic>
    </p:spTree>
    <p:extLst>
      <p:ext uri="{BB962C8B-B14F-4D97-AF65-F5344CB8AC3E}">
        <p14:creationId xmlns:p14="http://schemas.microsoft.com/office/powerpoint/2010/main" val="2700944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001525-9552-4D37-A725-FF3571C8231A}"/>
              </a:ext>
            </a:extLst>
          </p:cNvPr>
          <p:cNvSpPr>
            <a:spLocks noGrp="1"/>
          </p:cNvSpPr>
          <p:nvPr>
            <p:ph idx="1"/>
          </p:nvPr>
        </p:nvSpPr>
        <p:spPr>
          <a:xfrm>
            <a:off x="838200" y="1825625"/>
            <a:ext cx="6926179" cy="4351338"/>
          </a:xfrm>
        </p:spPr>
        <p:txBody>
          <a:bodyPr>
            <a:normAutofit/>
          </a:bodyPr>
          <a:lstStyle/>
          <a:p>
            <a:pPr>
              <a:buClr>
                <a:srgbClr val="11325C"/>
              </a:buClr>
            </a:pPr>
            <a:r>
              <a:rPr lang="en-US" sz="2400" dirty="0"/>
              <a:t>Goal: simplify and consolidate offerings with initial focus on patient engagement </a:t>
            </a:r>
          </a:p>
          <a:p>
            <a:pPr>
              <a:buClr>
                <a:srgbClr val="11325C"/>
              </a:buClr>
            </a:pPr>
            <a:r>
              <a:rPr lang="en-US" sz="2400" dirty="0"/>
              <a:t>Patients are eager to utilize a single hub for all VA healthcare apps to increase engagement in self-monitoring their health and patient-provider relationships.</a:t>
            </a:r>
          </a:p>
          <a:p>
            <a:pPr>
              <a:buClr>
                <a:srgbClr val="11325C"/>
              </a:buClr>
            </a:pPr>
            <a:r>
              <a:rPr lang="en-US" sz="2400" dirty="0"/>
              <a:t>Patients want ability to assign specific data access rights to granular data to friends/family members/caregivers/providers</a:t>
            </a:r>
          </a:p>
          <a:p>
            <a:endParaRPr lang="en-US" sz="2400" dirty="0"/>
          </a:p>
        </p:txBody>
      </p:sp>
      <p:sp>
        <p:nvSpPr>
          <p:cNvPr id="3" name="Title 2">
            <a:extLst>
              <a:ext uri="{FF2B5EF4-FFF2-40B4-BE49-F238E27FC236}">
                <a16:creationId xmlns:a16="http://schemas.microsoft.com/office/drawing/2014/main" id="{D167FB7A-5993-484B-B773-7A17F7D41E8E}"/>
              </a:ext>
            </a:extLst>
          </p:cNvPr>
          <p:cNvSpPr>
            <a:spLocks noGrp="1"/>
          </p:cNvSpPr>
          <p:nvPr>
            <p:ph type="title" idx="4294967295"/>
          </p:nvPr>
        </p:nvSpPr>
        <p:spPr>
          <a:xfrm>
            <a:off x="838200" y="365760"/>
            <a:ext cx="10515600" cy="1325563"/>
          </a:xfrm>
        </p:spPr>
        <p:txBody>
          <a:bodyPr/>
          <a:lstStyle/>
          <a:p>
            <a:r>
              <a:rPr lang="en-US" dirty="0"/>
              <a:t>Where We’re Going: Ideal Health Care Platform</a:t>
            </a:r>
          </a:p>
        </p:txBody>
      </p:sp>
      <p:pic>
        <p:nvPicPr>
          <p:cNvPr id="9218" name="Picture 2" descr="The connected care platform - a step towards integrated care?">
            <a:extLst>
              <a:ext uri="{FF2B5EF4-FFF2-40B4-BE49-F238E27FC236}">
                <a16:creationId xmlns:a16="http://schemas.microsoft.com/office/drawing/2014/main" id="{82A0D486-5FE3-487E-AFDD-4B5A53F18F8F}"/>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158079" y="2363212"/>
            <a:ext cx="3195721" cy="21315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3">
            <a:extLst>
              <a:ext uri="{FF2B5EF4-FFF2-40B4-BE49-F238E27FC236}">
                <a16:creationId xmlns:a16="http://schemas.microsoft.com/office/drawing/2014/main" id="{9CEC1918-E642-29B8-58A1-767F0BAEDE5B}"/>
              </a:ext>
            </a:extLst>
          </p:cNvPr>
          <p:cNvSpPr>
            <a:spLocks noGrp="1"/>
          </p:cNvSpPr>
          <p:nvPr>
            <p:ph type="sldNum" sz="quarter" idx="12"/>
          </p:nvPr>
        </p:nvSpPr>
        <p:spPr>
          <a:xfrm>
            <a:off x="8610600" y="6356350"/>
            <a:ext cx="2743200" cy="365125"/>
          </a:xfrm>
        </p:spPr>
        <p:txBody>
          <a:bodyPr/>
          <a:lstStyle/>
          <a:p>
            <a:fld id="{B2BD409A-C0C0-4649-A00F-4C119E8932F4}" type="slidenum">
              <a:rPr lang="en-US" smtClean="0"/>
              <a:t>18</a:t>
            </a:fld>
            <a:endParaRPr lang="en-US"/>
          </a:p>
        </p:txBody>
      </p:sp>
    </p:spTree>
    <p:extLst>
      <p:ext uri="{BB962C8B-B14F-4D97-AF65-F5344CB8AC3E}">
        <p14:creationId xmlns:p14="http://schemas.microsoft.com/office/powerpoint/2010/main" val="2569745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001525-9552-4D37-A725-FF3571C8231A}"/>
              </a:ext>
            </a:extLst>
          </p:cNvPr>
          <p:cNvSpPr>
            <a:spLocks noGrp="1"/>
          </p:cNvSpPr>
          <p:nvPr>
            <p:ph idx="1"/>
          </p:nvPr>
        </p:nvSpPr>
        <p:spPr>
          <a:xfrm>
            <a:off x="1070675" y="1689735"/>
            <a:ext cx="10824411" cy="4666615"/>
          </a:xfrm>
        </p:spPr>
        <p:txBody>
          <a:bodyPr>
            <a:noAutofit/>
          </a:bodyPr>
          <a:lstStyle/>
          <a:p>
            <a:pPr marL="0" indent="0">
              <a:buNone/>
            </a:pPr>
            <a:r>
              <a:rPr lang="en-US" sz="2400" b="1" dirty="0">
                <a:solidFill>
                  <a:srgbClr val="11325C"/>
                </a:solidFill>
              </a:rPr>
              <a:t>Features that would help drive patient engagement:</a:t>
            </a:r>
          </a:p>
          <a:p>
            <a:pPr>
              <a:buClr>
                <a:srgbClr val="11325C"/>
              </a:buClr>
            </a:pPr>
            <a:r>
              <a:rPr lang="en-US" sz="2000" dirty="0"/>
              <a:t>Integration between the VA apps – ability for the apps to “talk to each other” </a:t>
            </a:r>
          </a:p>
          <a:p>
            <a:pPr>
              <a:buClr>
                <a:srgbClr val="11325C"/>
              </a:buClr>
            </a:pPr>
            <a:r>
              <a:rPr lang="en-US" sz="2000" dirty="0"/>
              <a:t>Shared experiences – e.g.,. Patients Like Me</a:t>
            </a:r>
          </a:p>
          <a:p>
            <a:pPr>
              <a:buClr>
                <a:srgbClr val="11325C"/>
              </a:buClr>
            </a:pPr>
            <a:r>
              <a:rPr lang="en-US" sz="2000" dirty="0"/>
              <a:t>Personalized content and elimination of redundant data entries</a:t>
            </a:r>
          </a:p>
          <a:p>
            <a:pPr>
              <a:buClr>
                <a:srgbClr val="11325C"/>
              </a:buClr>
            </a:pPr>
            <a:r>
              <a:rPr lang="en-US" sz="2000" dirty="0"/>
              <a:t>Reminders and coaching – reminders for upcoming appointments or prompts to submit health data – can be virtual assistant/coach but want ability to escalate to a ‘real person’</a:t>
            </a:r>
          </a:p>
          <a:p>
            <a:pPr>
              <a:buClr>
                <a:srgbClr val="11325C"/>
              </a:buClr>
            </a:pPr>
            <a:r>
              <a:rPr lang="en-US" sz="2000" dirty="0"/>
              <a:t>Downloadable app from the App/Google Play Stores</a:t>
            </a:r>
          </a:p>
          <a:p>
            <a:pPr>
              <a:buClr>
                <a:srgbClr val="11325C"/>
              </a:buClr>
            </a:pPr>
            <a:r>
              <a:rPr lang="en-US" sz="2000" dirty="0"/>
              <a:t>Ability to flag events in tracked data to discuss at next provider interaction</a:t>
            </a:r>
          </a:p>
          <a:p>
            <a:pPr>
              <a:buClr>
                <a:srgbClr val="11325C"/>
              </a:buClr>
            </a:pPr>
            <a:r>
              <a:rPr lang="en-US" sz="2000" dirty="0"/>
              <a:t> Gamification (goals, challenges, rewards, grading system) to encourage continued engagement with the platform </a:t>
            </a:r>
          </a:p>
          <a:p>
            <a:pPr>
              <a:buClr>
                <a:srgbClr val="11325C"/>
              </a:buClr>
            </a:pPr>
            <a:r>
              <a:rPr lang="en-US" sz="2000" dirty="0"/>
              <a:t>Ability to record behavioral health and SDOH concerns</a:t>
            </a:r>
          </a:p>
          <a:p>
            <a:pPr>
              <a:buClr>
                <a:srgbClr val="11325C"/>
              </a:buClr>
            </a:pPr>
            <a:r>
              <a:rPr lang="en-US" sz="2000" dirty="0"/>
              <a:t>Confirmation that provider is reviewing data and making appropriate adjustments to care plan</a:t>
            </a:r>
          </a:p>
          <a:p>
            <a:endParaRPr lang="en-US" sz="2000" dirty="0"/>
          </a:p>
        </p:txBody>
      </p:sp>
      <p:sp>
        <p:nvSpPr>
          <p:cNvPr id="3" name="Title 2">
            <a:extLst>
              <a:ext uri="{FF2B5EF4-FFF2-40B4-BE49-F238E27FC236}">
                <a16:creationId xmlns:a16="http://schemas.microsoft.com/office/drawing/2014/main" id="{D167FB7A-5993-484B-B773-7A17F7D41E8E}"/>
              </a:ext>
            </a:extLst>
          </p:cNvPr>
          <p:cNvSpPr>
            <a:spLocks noGrp="1"/>
          </p:cNvSpPr>
          <p:nvPr>
            <p:ph type="title" idx="4294967295"/>
          </p:nvPr>
        </p:nvSpPr>
        <p:spPr>
          <a:xfrm>
            <a:off x="838200" y="365760"/>
            <a:ext cx="10515600" cy="1325563"/>
          </a:xfrm>
        </p:spPr>
        <p:txBody>
          <a:bodyPr/>
          <a:lstStyle/>
          <a:p>
            <a:r>
              <a:rPr lang="en-US" dirty="0"/>
              <a:t>Ideal Connected Care Platform</a:t>
            </a:r>
          </a:p>
        </p:txBody>
      </p:sp>
      <p:sp>
        <p:nvSpPr>
          <p:cNvPr id="5" name="Slide Number Placeholder 3">
            <a:extLst>
              <a:ext uri="{FF2B5EF4-FFF2-40B4-BE49-F238E27FC236}">
                <a16:creationId xmlns:a16="http://schemas.microsoft.com/office/drawing/2014/main" id="{B309CD43-0998-1F64-C54E-7FE16E1F159F}"/>
              </a:ext>
            </a:extLst>
          </p:cNvPr>
          <p:cNvSpPr>
            <a:spLocks noGrp="1"/>
          </p:cNvSpPr>
          <p:nvPr>
            <p:ph type="sldNum" sz="quarter" idx="12"/>
          </p:nvPr>
        </p:nvSpPr>
        <p:spPr>
          <a:xfrm>
            <a:off x="8610600" y="6356350"/>
            <a:ext cx="2743200" cy="365125"/>
          </a:xfrm>
        </p:spPr>
        <p:txBody>
          <a:bodyPr/>
          <a:lstStyle/>
          <a:p>
            <a:fld id="{B2BD409A-C0C0-4649-A00F-4C119E8932F4}" type="slidenum">
              <a:rPr lang="en-US" smtClean="0"/>
              <a:t>19</a:t>
            </a:fld>
            <a:endParaRPr lang="en-US"/>
          </a:p>
        </p:txBody>
      </p:sp>
    </p:spTree>
    <p:extLst>
      <p:ext uri="{BB962C8B-B14F-4D97-AF65-F5344CB8AC3E}">
        <p14:creationId xmlns:p14="http://schemas.microsoft.com/office/powerpoint/2010/main" val="1974667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1761FF-68BA-4AE3-A964-10EA3BB55832}"/>
              </a:ext>
            </a:extLst>
          </p:cNvPr>
          <p:cNvSpPr>
            <a:spLocks noGrp="1"/>
          </p:cNvSpPr>
          <p:nvPr>
            <p:ph idx="1"/>
          </p:nvPr>
        </p:nvSpPr>
        <p:spPr/>
        <p:txBody>
          <a:bodyPr/>
          <a:lstStyle/>
          <a:p>
            <a:pPr marL="514350" indent="-514350">
              <a:buFont typeface="+mj-lt"/>
              <a:buAutoNum type="arabicPeriod"/>
            </a:pPr>
            <a:r>
              <a:rPr lang="en-US" dirty="0"/>
              <a:t>Defining Virtual Care</a:t>
            </a:r>
          </a:p>
          <a:p>
            <a:pPr marL="514350" indent="-514350">
              <a:buFont typeface="+mj-lt"/>
              <a:buAutoNum type="arabicPeriod"/>
            </a:pPr>
            <a:r>
              <a:rPr lang="en-US" dirty="0"/>
              <a:t>Why Virtual Care (VC)</a:t>
            </a:r>
          </a:p>
          <a:p>
            <a:pPr marL="514350" indent="-514350">
              <a:buFont typeface="+mj-lt"/>
              <a:buAutoNum type="arabicPeriod"/>
            </a:pPr>
            <a:r>
              <a:rPr lang="en-US" dirty="0"/>
              <a:t>Where We’ve Been</a:t>
            </a:r>
          </a:p>
          <a:p>
            <a:pPr marL="514350" indent="-514350">
              <a:buFont typeface="+mj-lt"/>
              <a:buAutoNum type="arabicPeriod"/>
            </a:pPr>
            <a:r>
              <a:rPr lang="en-US" dirty="0"/>
              <a:t>Access </a:t>
            </a:r>
            <a:r>
              <a:rPr lang="en-US" dirty="0">
                <a:sym typeface="Wingdings" panose="05000000000000000000" pitchFamily="2" charset="2"/>
              </a:rPr>
              <a:t> Engagement  Outcomes</a:t>
            </a:r>
          </a:p>
          <a:p>
            <a:pPr marL="514350" indent="-514350">
              <a:buFont typeface="+mj-lt"/>
              <a:buAutoNum type="arabicPeriod"/>
            </a:pPr>
            <a:r>
              <a:rPr lang="en-US" dirty="0">
                <a:sym typeface="Wingdings" panose="05000000000000000000" pitchFamily="2" charset="2"/>
              </a:rPr>
              <a:t>Operational and Veteran Perspectives</a:t>
            </a:r>
          </a:p>
          <a:p>
            <a:pPr marL="514350" indent="-514350">
              <a:buFont typeface="+mj-lt"/>
              <a:buAutoNum type="arabicPeriod"/>
            </a:pPr>
            <a:r>
              <a:rPr lang="en-US" dirty="0"/>
              <a:t>SOTA Goals &amp; Products</a:t>
            </a:r>
          </a:p>
          <a:p>
            <a:pPr marL="514350" indent="-514350">
              <a:buFont typeface="+mj-lt"/>
              <a:buAutoNum type="arabicPeriod"/>
            </a:pPr>
            <a:r>
              <a:rPr lang="en-US" dirty="0"/>
              <a:t>Charge to the Workgroups</a:t>
            </a:r>
          </a:p>
        </p:txBody>
      </p:sp>
      <p:sp>
        <p:nvSpPr>
          <p:cNvPr id="3" name="Title 1">
            <a:extLst>
              <a:ext uri="{FF2B5EF4-FFF2-40B4-BE49-F238E27FC236}">
                <a16:creationId xmlns:a16="http://schemas.microsoft.com/office/drawing/2014/main" id="{4AFF25ED-0549-41DF-9A25-0BA623EEE445}"/>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Opening Plenary Agenda</a:t>
            </a:r>
          </a:p>
        </p:txBody>
      </p:sp>
    </p:spTree>
    <p:extLst>
      <p:ext uri="{BB962C8B-B14F-4D97-AF65-F5344CB8AC3E}">
        <p14:creationId xmlns:p14="http://schemas.microsoft.com/office/powerpoint/2010/main" val="1236190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225549E-172B-477A-B710-7794D2538558}"/>
              </a:ext>
            </a:extLst>
          </p:cNvPr>
          <p:cNvSpPr>
            <a:spLocks noGrp="1"/>
          </p:cNvSpPr>
          <p:nvPr>
            <p:ph idx="1"/>
          </p:nvPr>
        </p:nvSpPr>
        <p:spPr>
          <a:xfrm>
            <a:off x="838200" y="1825625"/>
            <a:ext cx="6884698" cy="4351338"/>
          </a:xfrm>
        </p:spPr>
        <p:txBody>
          <a:bodyPr>
            <a:normAutofit/>
          </a:bodyPr>
          <a:lstStyle/>
          <a:p>
            <a:pPr>
              <a:buClr>
                <a:srgbClr val="11325C"/>
              </a:buClr>
            </a:pPr>
            <a:r>
              <a:rPr lang="en-US" sz="2400" dirty="0"/>
              <a:t>Health-related data that is gathered outside of a clinical setting.</a:t>
            </a:r>
          </a:p>
          <a:p>
            <a:pPr>
              <a:buClr>
                <a:srgbClr val="11325C"/>
              </a:buClr>
            </a:pPr>
            <a:r>
              <a:rPr lang="en-US" sz="2400" dirty="0"/>
              <a:t>Veterans can share information such as diet, mood, sleep, and weight to gather data such as blood pressure, glucose levels, and heart rate. </a:t>
            </a:r>
          </a:p>
          <a:p>
            <a:pPr lvl="1">
              <a:buClr>
                <a:srgbClr val="11325C"/>
              </a:buClr>
            </a:pPr>
            <a:r>
              <a:rPr lang="en-US" sz="2000" dirty="0"/>
              <a:t>Wearable devices and sensors (FitBit, Apple Watch, glucometers)</a:t>
            </a:r>
          </a:p>
          <a:p>
            <a:pPr lvl="1">
              <a:buClr>
                <a:srgbClr val="11325C"/>
              </a:buClr>
            </a:pPr>
            <a:r>
              <a:rPr lang="en-US" sz="2000" dirty="0"/>
              <a:t>Pen and paper</a:t>
            </a:r>
          </a:p>
          <a:p>
            <a:pPr lvl="1">
              <a:buClr>
                <a:srgbClr val="11325C"/>
              </a:buClr>
            </a:pPr>
            <a:r>
              <a:rPr lang="en-US" sz="2000" dirty="0"/>
              <a:t>Apps (Share My Health Data)</a:t>
            </a:r>
          </a:p>
          <a:p>
            <a:pPr lvl="1">
              <a:buClr>
                <a:srgbClr val="11325C"/>
              </a:buClr>
            </a:pPr>
            <a:r>
              <a:rPr lang="en-US" sz="2000" dirty="0"/>
              <a:t>My Health</a:t>
            </a:r>
            <a:r>
              <a:rPr lang="en-US" sz="2000" b="1" i="1" dirty="0"/>
              <a:t>e</a:t>
            </a:r>
            <a:r>
              <a:rPr lang="en-US" sz="2000" dirty="0"/>
              <a:t>Vet</a:t>
            </a:r>
          </a:p>
        </p:txBody>
      </p:sp>
      <p:sp>
        <p:nvSpPr>
          <p:cNvPr id="4" name="Slide Number Placeholder 3">
            <a:extLst>
              <a:ext uri="{FF2B5EF4-FFF2-40B4-BE49-F238E27FC236}">
                <a16:creationId xmlns:a16="http://schemas.microsoft.com/office/drawing/2014/main" id="{A35174F6-B4D3-4DA1-B680-68C6CD52AB20}"/>
              </a:ext>
            </a:extLst>
          </p:cNvPr>
          <p:cNvSpPr>
            <a:spLocks noGrp="1"/>
          </p:cNvSpPr>
          <p:nvPr>
            <p:ph type="sldNum" sz="quarter" idx="12"/>
          </p:nvPr>
        </p:nvSpPr>
        <p:spPr/>
        <p:txBody>
          <a:bodyPr/>
          <a:lstStyle/>
          <a:p>
            <a:fld id="{FC42BCF3-76E3-DA45-9A2D-AC8C3D5A6465}" type="slidenum">
              <a:rPr lang="en-US" smtClean="0"/>
              <a:pPr/>
              <a:t>20</a:t>
            </a:fld>
            <a:endParaRPr lang="en-US" dirty="0"/>
          </a:p>
        </p:txBody>
      </p:sp>
      <p:sp>
        <p:nvSpPr>
          <p:cNvPr id="2" name="Title 1">
            <a:extLst>
              <a:ext uri="{FF2B5EF4-FFF2-40B4-BE49-F238E27FC236}">
                <a16:creationId xmlns:a16="http://schemas.microsoft.com/office/drawing/2014/main" id="{60EA0893-9C12-4A33-AA6C-B20D52E52599}"/>
              </a:ext>
            </a:extLst>
          </p:cNvPr>
          <p:cNvSpPr>
            <a:spLocks noGrp="1"/>
          </p:cNvSpPr>
          <p:nvPr>
            <p:ph type="title" idx="4294967295"/>
          </p:nvPr>
        </p:nvSpPr>
        <p:spPr>
          <a:xfrm>
            <a:off x="841248" y="365760"/>
            <a:ext cx="10515600" cy="1325563"/>
          </a:xfrm>
        </p:spPr>
        <p:txBody>
          <a:bodyPr/>
          <a:lstStyle/>
          <a:p>
            <a:r>
              <a:rPr lang="en-US" dirty="0"/>
              <a:t>Patient-Generated Health Data (PGHD)</a:t>
            </a:r>
          </a:p>
        </p:txBody>
      </p:sp>
      <p:pic>
        <p:nvPicPr>
          <p:cNvPr id="19" name="Picture Placeholder 4" descr="A picture containing person, striped&#10;&#10;Description automatically generated">
            <a:extLst>
              <a:ext uri="{FF2B5EF4-FFF2-40B4-BE49-F238E27FC236}">
                <a16:creationId xmlns:a16="http://schemas.microsoft.com/office/drawing/2014/main" id="{E3653DEA-D2DD-4A5A-A762-E80536D1E10D}"/>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722898" y="2705320"/>
            <a:ext cx="3229209" cy="3246516"/>
          </a:xfrm>
          <a:prstGeom prst="ellipse">
            <a:avLst/>
          </a:prstGeom>
        </p:spPr>
      </p:pic>
      <p:grpSp>
        <p:nvGrpSpPr>
          <p:cNvPr id="10" name="Group 9">
            <a:extLst>
              <a:ext uri="{FF2B5EF4-FFF2-40B4-BE49-F238E27FC236}">
                <a16:creationId xmlns:a16="http://schemas.microsoft.com/office/drawing/2014/main" id="{AA5E921C-1C1F-4AFF-ADA9-02C101CE05EB}"/>
              </a:ext>
            </a:extLst>
          </p:cNvPr>
          <p:cNvGrpSpPr/>
          <p:nvPr/>
        </p:nvGrpSpPr>
        <p:grpSpPr>
          <a:xfrm>
            <a:off x="8748479" y="713550"/>
            <a:ext cx="2753846" cy="2715450"/>
            <a:chOff x="7061200" y="1647645"/>
            <a:chExt cx="4292600" cy="4292600"/>
          </a:xfrm>
        </p:grpSpPr>
        <p:pic>
          <p:nvPicPr>
            <p:cNvPr id="11" name="Picture 10" descr="Shape, circle&#10;&#10;Description automatically generated">
              <a:extLst>
                <a:ext uri="{FF2B5EF4-FFF2-40B4-BE49-F238E27FC236}">
                  <a16:creationId xmlns:a16="http://schemas.microsoft.com/office/drawing/2014/main" id="{1535326A-65AB-4C08-A861-5CA61095DB21}"/>
                </a:ext>
              </a:extLst>
            </p:cNvPr>
            <p:cNvPicPr>
              <a:picLocks noChangeAspect="1"/>
            </p:cNvPicPr>
            <p:nvPr/>
          </p:nvPicPr>
          <p:blipFill>
            <a:blip r:embed="rId4" cstate="screen">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7061200" y="1647645"/>
              <a:ext cx="4292600" cy="4292600"/>
            </a:xfrm>
            <a:prstGeom prst="rect">
              <a:avLst/>
            </a:prstGeom>
          </p:spPr>
        </p:pic>
        <p:sp>
          <p:nvSpPr>
            <p:cNvPr id="13" name="Rectangle 12">
              <a:extLst>
                <a:ext uri="{FF2B5EF4-FFF2-40B4-BE49-F238E27FC236}">
                  <a16:creationId xmlns:a16="http://schemas.microsoft.com/office/drawing/2014/main" id="{3FE03F21-06E7-4DE2-A52E-F28FCCFE91A1}"/>
                </a:ext>
              </a:extLst>
            </p:cNvPr>
            <p:cNvSpPr/>
            <p:nvPr/>
          </p:nvSpPr>
          <p:spPr>
            <a:xfrm>
              <a:off x="7853570" y="2255663"/>
              <a:ext cx="2914893" cy="3054699"/>
            </a:xfrm>
            <a:prstGeom prst="rect">
              <a:avLst/>
            </a:prstGeom>
            <a:no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000" dirty="0">
                  <a:solidFill>
                    <a:sysClr val="windowText" lastClr="000000"/>
                  </a:solidFill>
                </a:rPr>
                <a:t>Available to VA staff through the </a:t>
              </a:r>
              <a:r>
                <a:rPr lang="en-US" sz="2000" b="1" dirty="0">
                  <a:solidFill>
                    <a:sysClr val="windowText" lastClr="000000"/>
                  </a:solidFill>
                </a:rPr>
                <a:t>Virtual Care Manager </a:t>
              </a:r>
              <a:r>
                <a:rPr lang="en-US" sz="2000" dirty="0">
                  <a:solidFill>
                    <a:sysClr val="windowText" lastClr="000000"/>
                  </a:solidFill>
                </a:rPr>
                <a:t>app</a:t>
              </a:r>
            </a:p>
          </p:txBody>
        </p:sp>
      </p:grpSp>
      <p:pic>
        <p:nvPicPr>
          <p:cNvPr id="12" name="Picture 11" descr="Graphical user interface, application, icon&#10;&#10;Description automatically generated">
            <a:extLst>
              <a:ext uri="{FF2B5EF4-FFF2-40B4-BE49-F238E27FC236}">
                <a16:creationId xmlns:a16="http://schemas.microsoft.com/office/drawing/2014/main" id="{5DFC84A3-7A01-4881-9802-A0DE4141BDE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67794" y="2854946"/>
            <a:ext cx="972512" cy="972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83653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9B2CAC5-9556-4507-BC83-54D3E880E8E7}"/>
              </a:ext>
            </a:extLst>
          </p:cNvPr>
          <p:cNvSpPr>
            <a:spLocks noGrp="1"/>
          </p:cNvSpPr>
          <p:nvPr>
            <p:ph idx="1"/>
          </p:nvPr>
        </p:nvSpPr>
        <p:spPr/>
        <p:txBody>
          <a:bodyPr>
            <a:normAutofit/>
          </a:bodyPr>
          <a:lstStyle/>
          <a:p>
            <a:pPr marL="0" indent="0">
              <a:buNone/>
            </a:pPr>
            <a:r>
              <a:rPr lang="en-US" sz="2000" dirty="0"/>
              <a:t>VA is integrating video-to-home scheduling in front line scheduler applications and establish a cross-facility scheduling system for telehealth that works between Vista and Cerner systems. </a:t>
            </a:r>
          </a:p>
        </p:txBody>
      </p:sp>
      <p:sp>
        <p:nvSpPr>
          <p:cNvPr id="15" name="Slide Number Placeholder 14">
            <a:extLst>
              <a:ext uri="{FF2B5EF4-FFF2-40B4-BE49-F238E27FC236}">
                <a16:creationId xmlns:a16="http://schemas.microsoft.com/office/drawing/2014/main" id="{91BFBF98-8386-44EE-A22E-BEB684AA5E3B}"/>
              </a:ext>
            </a:extLst>
          </p:cNvPr>
          <p:cNvSpPr>
            <a:spLocks noGrp="1"/>
          </p:cNvSpPr>
          <p:nvPr>
            <p:ph type="sldNum" sz="quarter" idx="12"/>
          </p:nvPr>
        </p:nvSpPr>
        <p:spPr/>
        <p:txBody>
          <a:bodyPr/>
          <a:lstStyle/>
          <a:p>
            <a:fld id="{FC42BCF3-76E3-DA45-9A2D-AC8C3D5A6465}" type="slidenum">
              <a:rPr lang="en-US" smtClean="0"/>
              <a:pPr/>
              <a:t>21</a:t>
            </a:fld>
            <a:endParaRPr lang="en-US" dirty="0"/>
          </a:p>
        </p:txBody>
      </p:sp>
      <p:sp>
        <p:nvSpPr>
          <p:cNvPr id="13" name="Title 9">
            <a:extLst>
              <a:ext uri="{FF2B5EF4-FFF2-40B4-BE49-F238E27FC236}">
                <a16:creationId xmlns:a16="http://schemas.microsoft.com/office/drawing/2014/main" id="{55A25A6F-15F0-428D-958D-144E99F63BBA}"/>
              </a:ext>
            </a:extLst>
          </p:cNvPr>
          <p:cNvSpPr>
            <a:spLocks noGrp="1"/>
          </p:cNvSpPr>
          <p:nvPr>
            <p:ph type="title" idx="4294967295"/>
          </p:nvPr>
        </p:nvSpPr>
        <p:spPr>
          <a:xfrm>
            <a:off x="838200" y="364543"/>
            <a:ext cx="10515600" cy="1325563"/>
          </a:xfrm>
        </p:spPr>
        <p:txBody>
          <a:bodyPr>
            <a:noAutofit/>
          </a:bodyPr>
          <a:lstStyle/>
          <a:p>
            <a:r>
              <a:rPr lang="en-US" dirty="0"/>
              <a:t>Enhanced Telehealth Scheduling</a:t>
            </a:r>
          </a:p>
        </p:txBody>
      </p:sp>
      <p:pic>
        <p:nvPicPr>
          <p:cNvPr id="6" name="Picture 5" descr="View of a single provider’s schedule.&#10;">
            <a:extLst>
              <a:ext uri="{FF2B5EF4-FFF2-40B4-BE49-F238E27FC236}">
                <a16:creationId xmlns:a16="http://schemas.microsoft.com/office/drawing/2014/main" id="{9D97E858-462E-45D8-8929-64370164359B}"/>
              </a:ext>
              <a:ext uri="{C183D7F6-B498-43B3-948B-1728B52AA6E4}">
                <adec:decorative xmlns:adec="http://schemas.microsoft.com/office/drawing/2017/decorative" val="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50876" y="2675611"/>
            <a:ext cx="6090245" cy="1626851"/>
          </a:xfrm>
          <a:prstGeom prst="rect">
            <a:avLst/>
          </a:prstGeom>
          <a:ln>
            <a:noFill/>
          </a:ln>
          <a:effectLst>
            <a:outerShdw blurRad="292100" dist="139700" dir="2700000" algn="tl" rotWithShape="0">
              <a:srgbClr val="333333">
                <a:alpha val="65000"/>
              </a:srgbClr>
            </a:outerShdw>
          </a:effectLst>
        </p:spPr>
      </p:pic>
      <p:pic>
        <p:nvPicPr>
          <p:cNvPr id="7" name="Picture 6" descr="Service Calendar">
            <a:extLst>
              <a:ext uri="{FF2B5EF4-FFF2-40B4-BE49-F238E27FC236}">
                <a16:creationId xmlns:a16="http://schemas.microsoft.com/office/drawing/2014/main" id="{D18AA049-8729-4D96-8147-2AF14209DD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50877" y="4685631"/>
            <a:ext cx="6090245" cy="1626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627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5A909D4-E4AD-4C61-983F-9CCE0ECF348F}"/>
              </a:ext>
            </a:extLst>
          </p:cNvPr>
          <p:cNvSpPr>
            <a:spLocks noGrp="1"/>
          </p:cNvSpPr>
          <p:nvPr>
            <p:ph type="sldNum" sz="quarter" idx="12"/>
          </p:nvPr>
        </p:nvSpPr>
        <p:spPr/>
        <p:txBody>
          <a:bodyPr/>
          <a:lstStyle/>
          <a:p>
            <a:fld id="{FC42BCF3-76E3-DA45-9A2D-AC8C3D5A6465}" type="slidenum">
              <a:rPr lang="en-US" smtClean="0"/>
              <a:t>22</a:t>
            </a:fld>
            <a:endParaRPr lang="en-US" dirty="0"/>
          </a:p>
        </p:txBody>
      </p:sp>
      <p:sp>
        <p:nvSpPr>
          <p:cNvPr id="2" name="Title 1">
            <a:extLst>
              <a:ext uri="{FF2B5EF4-FFF2-40B4-BE49-F238E27FC236}">
                <a16:creationId xmlns:a16="http://schemas.microsoft.com/office/drawing/2014/main" id="{F4C3DB76-3A4D-430D-88C4-F9C774B7FF8C}"/>
              </a:ext>
            </a:extLst>
          </p:cNvPr>
          <p:cNvSpPr>
            <a:spLocks noGrp="1"/>
          </p:cNvSpPr>
          <p:nvPr>
            <p:ph type="title" idx="4294967295"/>
          </p:nvPr>
        </p:nvSpPr>
        <p:spPr>
          <a:xfrm>
            <a:off x="838200" y="365760"/>
            <a:ext cx="10515600" cy="1325563"/>
          </a:xfrm>
        </p:spPr>
        <p:txBody>
          <a:bodyPr/>
          <a:lstStyle/>
          <a:p>
            <a:r>
              <a:rPr lang="en-US" dirty="0"/>
              <a:t>Maximizing Remote Care</a:t>
            </a:r>
          </a:p>
        </p:txBody>
      </p:sp>
      <p:pic>
        <p:nvPicPr>
          <p:cNvPr id="6" name="Picture 5">
            <a:extLst>
              <a:ext uri="{FF2B5EF4-FFF2-40B4-BE49-F238E27FC236}">
                <a16:creationId xmlns:a16="http://schemas.microsoft.com/office/drawing/2014/main" id="{6D398E7E-4AAC-4B09-8D8C-3166DC0A47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94834" y="2139521"/>
            <a:ext cx="1343414" cy="826716"/>
          </a:xfrm>
          <a:prstGeom prst="rect">
            <a:avLst/>
          </a:prstGeom>
        </p:spPr>
      </p:pic>
      <p:pic>
        <p:nvPicPr>
          <p:cNvPr id="7" name="Picture 6" descr="A picture containing indoor, table, black&#10;&#10;Description automatically generated">
            <a:extLst>
              <a:ext uri="{FF2B5EF4-FFF2-40B4-BE49-F238E27FC236}">
                <a16:creationId xmlns:a16="http://schemas.microsoft.com/office/drawing/2014/main" id="{75812F15-3F02-41E8-A2F2-330BB0E57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766111" flipH="1">
            <a:off x="4669535" y="2400308"/>
            <a:ext cx="972525" cy="508707"/>
          </a:xfrm>
          <a:prstGeom prst="rect">
            <a:avLst/>
          </a:prstGeom>
        </p:spPr>
      </p:pic>
      <p:pic>
        <p:nvPicPr>
          <p:cNvPr id="8" name="Picture 7" descr="A picture containing sitting, side, different, white&#10;&#10;Description automatically generated">
            <a:extLst>
              <a:ext uri="{FF2B5EF4-FFF2-40B4-BE49-F238E27FC236}">
                <a16:creationId xmlns:a16="http://schemas.microsoft.com/office/drawing/2014/main" id="{994DABEC-B6BC-4F99-8E66-2B26727A9B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87613" y="2139520"/>
            <a:ext cx="925082" cy="925082"/>
          </a:xfrm>
          <a:prstGeom prst="rect">
            <a:avLst/>
          </a:prstGeom>
        </p:spPr>
      </p:pic>
      <p:sp>
        <p:nvSpPr>
          <p:cNvPr id="9" name="TextBox 8">
            <a:extLst>
              <a:ext uri="{FF2B5EF4-FFF2-40B4-BE49-F238E27FC236}">
                <a16:creationId xmlns:a16="http://schemas.microsoft.com/office/drawing/2014/main" id="{19A84C46-31B4-46D5-A78E-C006C3B58EA1}"/>
              </a:ext>
            </a:extLst>
          </p:cNvPr>
          <p:cNvSpPr txBox="1"/>
          <p:nvPr/>
        </p:nvSpPr>
        <p:spPr>
          <a:xfrm>
            <a:off x="1403102" y="2397923"/>
            <a:ext cx="707589" cy="302262"/>
          </a:xfrm>
          <a:prstGeom prst="rect">
            <a:avLst/>
          </a:prstGeom>
          <a:noFill/>
        </p:spPr>
        <p:txBody>
          <a:bodyPr wrap="square" lIns="0" rIns="0" rtlCol="0">
            <a:spAutoFit/>
          </a:bodyPr>
          <a:lstStyle/>
          <a:p>
            <a:pPr defTabSz="685797"/>
            <a:r>
              <a:rPr lang="en-US" sz="1364" b="1" i="1" dirty="0">
                <a:solidFill>
                  <a:srgbClr val="003F72"/>
                </a:solidFill>
                <a:latin typeface="Prometo Medium" panose="020B0704030203060203" pitchFamily="34" charset="0"/>
                <a:ea typeface="Open Sans" charset="0"/>
                <a:cs typeface="Open Sans" charset="0"/>
              </a:rPr>
              <a:t>Phase 1</a:t>
            </a:r>
          </a:p>
        </p:txBody>
      </p:sp>
      <p:sp>
        <p:nvSpPr>
          <p:cNvPr id="10" name="TextBox 9">
            <a:extLst>
              <a:ext uri="{FF2B5EF4-FFF2-40B4-BE49-F238E27FC236}">
                <a16:creationId xmlns:a16="http://schemas.microsoft.com/office/drawing/2014/main" id="{D5008BA2-EE63-496F-A9BE-100C3547791E}"/>
              </a:ext>
            </a:extLst>
          </p:cNvPr>
          <p:cNvSpPr txBox="1"/>
          <p:nvPr/>
        </p:nvSpPr>
        <p:spPr>
          <a:xfrm>
            <a:off x="1403102" y="5101399"/>
            <a:ext cx="704088" cy="302262"/>
          </a:xfrm>
          <a:prstGeom prst="rect">
            <a:avLst/>
          </a:prstGeom>
          <a:noFill/>
        </p:spPr>
        <p:txBody>
          <a:bodyPr wrap="square" lIns="0" rIns="0" rtlCol="0">
            <a:spAutoFit/>
          </a:bodyPr>
          <a:lstStyle/>
          <a:p>
            <a:pPr defTabSz="685797"/>
            <a:r>
              <a:rPr lang="en-US" sz="1364" b="1" i="1" dirty="0">
                <a:solidFill>
                  <a:srgbClr val="003F72"/>
                </a:solidFill>
                <a:latin typeface="Prometo Medium" panose="020B0704030203060203" pitchFamily="34" charset="0"/>
                <a:ea typeface="Open Sans" charset="0"/>
                <a:cs typeface="Open Sans" charset="0"/>
              </a:rPr>
              <a:t>Phase 3</a:t>
            </a:r>
          </a:p>
        </p:txBody>
      </p:sp>
      <p:sp>
        <p:nvSpPr>
          <p:cNvPr id="11" name="TextBox 10">
            <a:extLst>
              <a:ext uri="{FF2B5EF4-FFF2-40B4-BE49-F238E27FC236}">
                <a16:creationId xmlns:a16="http://schemas.microsoft.com/office/drawing/2014/main" id="{8367FA96-BE5A-4AD3-A4A8-786D4414F1D2}"/>
              </a:ext>
            </a:extLst>
          </p:cNvPr>
          <p:cNvSpPr txBox="1"/>
          <p:nvPr/>
        </p:nvSpPr>
        <p:spPr>
          <a:xfrm>
            <a:off x="1403102" y="3731597"/>
            <a:ext cx="704088" cy="302262"/>
          </a:xfrm>
          <a:prstGeom prst="rect">
            <a:avLst/>
          </a:prstGeom>
          <a:noFill/>
        </p:spPr>
        <p:txBody>
          <a:bodyPr wrap="square" lIns="0" rIns="0" rtlCol="0">
            <a:spAutoFit/>
          </a:bodyPr>
          <a:lstStyle/>
          <a:p>
            <a:pPr defTabSz="685797"/>
            <a:r>
              <a:rPr lang="en-US" sz="1364" b="1" i="1" dirty="0">
                <a:solidFill>
                  <a:srgbClr val="003F72"/>
                </a:solidFill>
                <a:latin typeface="Prometo Medium" panose="020B0704030203060203" pitchFamily="34" charset="0"/>
                <a:ea typeface="Open Sans" charset="0"/>
                <a:cs typeface="Open Sans" charset="0"/>
              </a:rPr>
              <a:t>Phase 2</a:t>
            </a:r>
          </a:p>
        </p:txBody>
      </p:sp>
      <p:sp>
        <p:nvSpPr>
          <p:cNvPr id="12" name="TextBox 11">
            <a:extLst>
              <a:ext uri="{FF2B5EF4-FFF2-40B4-BE49-F238E27FC236}">
                <a16:creationId xmlns:a16="http://schemas.microsoft.com/office/drawing/2014/main" id="{6ED22855-D940-45C1-816D-ECBD2CF1EB4E}"/>
              </a:ext>
            </a:extLst>
          </p:cNvPr>
          <p:cNvSpPr txBox="1"/>
          <p:nvPr/>
        </p:nvSpPr>
        <p:spPr>
          <a:xfrm>
            <a:off x="6606638" y="2058554"/>
            <a:ext cx="3157675" cy="344069"/>
          </a:xfrm>
          <a:prstGeom prst="rect">
            <a:avLst/>
          </a:prstGeom>
          <a:noFill/>
        </p:spPr>
        <p:txBody>
          <a:bodyPr wrap="square" lIns="0" rIns="0" rtlCol="0">
            <a:spAutoFit/>
          </a:bodyPr>
          <a:lstStyle/>
          <a:p>
            <a:pPr defTabSz="685797"/>
            <a:r>
              <a:rPr lang="en-US" sz="1636" b="1" i="1" dirty="0">
                <a:solidFill>
                  <a:srgbClr val="003F72"/>
                </a:solidFill>
                <a:latin typeface="Prometo Medium" panose="020B0704030203060203" pitchFamily="34" charset="0"/>
                <a:ea typeface="Open Sans" charset="0"/>
                <a:cs typeface="Open Sans" charset="0"/>
              </a:rPr>
              <a:t>EMR</a:t>
            </a:r>
            <a:endParaRPr lang="en-US" sz="1200" b="1" i="1" dirty="0">
              <a:solidFill>
                <a:srgbClr val="003F72"/>
              </a:solidFill>
              <a:latin typeface="Prometo Medium" panose="020B0704030203060203" pitchFamily="34" charset="0"/>
              <a:ea typeface="Open Sans" charset="0"/>
              <a:cs typeface="Open Sans" charset="0"/>
            </a:endParaRPr>
          </a:p>
        </p:txBody>
      </p:sp>
      <p:cxnSp>
        <p:nvCxnSpPr>
          <p:cNvPr id="13" name="Straight Connector 12">
            <a:extLst>
              <a:ext uri="{FF2B5EF4-FFF2-40B4-BE49-F238E27FC236}">
                <a16:creationId xmlns:a16="http://schemas.microsoft.com/office/drawing/2014/main" id="{85FBF35D-4125-4E41-A217-F5F8BB4B15C5}"/>
              </a:ext>
            </a:extLst>
          </p:cNvPr>
          <p:cNvCxnSpPr>
            <a:cxnSpLocks/>
          </p:cNvCxnSpPr>
          <p:nvPr/>
        </p:nvCxnSpPr>
        <p:spPr>
          <a:xfrm>
            <a:off x="6012342" y="1935696"/>
            <a:ext cx="0" cy="3930891"/>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4" name="Picture 13" descr="A black camera with its screen on&#10;&#10;Description automatically generated">
            <a:extLst>
              <a:ext uri="{FF2B5EF4-FFF2-40B4-BE49-F238E27FC236}">
                <a16:creationId xmlns:a16="http://schemas.microsoft.com/office/drawing/2014/main" id="{0041C504-9F6B-49D1-AFF6-DCA8C1AA605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b="-597"/>
          <a:stretch/>
        </p:blipFill>
        <p:spPr>
          <a:xfrm>
            <a:off x="4126300" y="3331944"/>
            <a:ext cx="1466386" cy="1102272"/>
          </a:xfrm>
          <a:prstGeom prst="rect">
            <a:avLst/>
          </a:prstGeom>
        </p:spPr>
      </p:pic>
      <p:pic>
        <p:nvPicPr>
          <p:cNvPr id="15" name="Picture 14" descr="A person using a computer&#10;&#10;Description automatically generated">
            <a:extLst>
              <a:ext uri="{FF2B5EF4-FFF2-40B4-BE49-F238E27FC236}">
                <a16:creationId xmlns:a16="http://schemas.microsoft.com/office/drawing/2014/main" id="{C08527E9-53CE-4EFF-87F3-3E452B914EF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522425" y="3331944"/>
            <a:ext cx="1534835" cy="1102272"/>
          </a:xfrm>
          <a:prstGeom prst="rect">
            <a:avLst/>
          </a:prstGeom>
        </p:spPr>
      </p:pic>
      <p:sp>
        <p:nvSpPr>
          <p:cNvPr id="20" name="Chevron 19">
            <a:extLst>
              <a:ext uri="{FF2B5EF4-FFF2-40B4-BE49-F238E27FC236}">
                <a16:creationId xmlns:a16="http://schemas.microsoft.com/office/drawing/2014/main" id="{8ED4252C-5E27-4141-B73F-A2C370052A30}"/>
              </a:ext>
            </a:extLst>
          </p:cNvPr>
          <p:cNvSpPr/>
          <p:nvPr/>
        </p:nvSpPr>
        <p:spPr>
          <a:xfrm>
            <a:off x="2134231" y="2332564"/>
            <a:ext cx="153616" cy="43367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350" dirty="0">
              <a:solidFill>
                <a:srgbClr val="000000"/>
              </a:solidFill>
              <a:latin typeface="Century Gothic" panose="020F0302020204030204"/>
            </a:endParaRPr>
          </a:p>
        </p:txBody>
      </p:sp>
      <p:sp>
        <p:nvSpPr>
          <p:cNvPr id="21" name="Chevron 40">
            <a:extLst>
              <a:ext uri="{FF2B5EF4-FFF2-40B4-BE49-F238E27FC236}">
                <a16:creationId xmlns:a16="http://schemas.microsoft.com/office/drawing/2014/main" id="{7F8771DD-D3B2-45F7-9B8B-92ECF1180A89}"/>
              </a:ext>
            </a:extLst>
          </p:cNvPr>
          <p:cNvSpPr/>
          <p:nvPr/>
        </p:nvSpPr>
        <p:spPr>
          <a:xfrm>
            <a:off x="2130552" y="3666240"/>
            <a:ext cx="153616" cy="43367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350" dirty="0">
              <a:solidFill>
                <a:srgbClr val="000000"/>
              </a:solidFill>
              <a:latin typeface="Century Gothic" panose="020F0302020204030204"/>
            </a:endParaRPr>
          </a:p>
        </p:txBody>
      </p:sp>
      <p:sp>
        <p:nvSpPr>
          <p:cNvPr id="22" name="Chevron 42">
            <a:extLst>
              <a:ext uri="{FF2B5EF4-FFF2-40B4-BE49-F238E27FC236}">
                <a16:creationId xmlns:a16="http://schemas.microsoft.com/office/drawing/2014/main" id="{168D22A7-EBB7-4817-8BA7-35F7A66466A2}"/>
              </a:ext>
            </a:extLst>
          </p:cNvPr>
          <p:cNvSpPr/>
          <p:nvPr/>
        </p:nvSpPr>
        <p:spPr>
          <a:xfrm>
            <a:off x="2130552" y="5036038"/>
            <a:ext cx="153616" cy="433679"/>
          </a:xfrm>
          <a:prstGeom prst="chevr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97"/>
            <a:endParaRPr lang="en-US" sz="1350" dirty="0">
              <a:solidFill>
                <a:srgbClr val="000000"/>
              </a:solidFill>
              <a:latin typeface="Century Gothic" panose="020F0302020204030204"/>
            </a:endParaRPr>
          </a:p>
        </p:txBody>
      </p:sp>
      <p:pic>
        <p:nvPicPr>
          <p:cNvPr id="23" name="Picture 22">
            <a:extLst>
              <a:ext uri="{FF2B5EF4-FFF2-40B4-BE49-F238E27FC236}">
                <a16:creationId xmlns:a16="http://schemas.microsoft.com/office/drawing/2014/main" id="{424E089B-91C6-4586-9B41-985301F366E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568836" y="2760012"/>
            <a:ext cx="3681323" cy="2492866"/>
          </a:xfrm>
          <a:prstGeom prst="rect">
            <a:avLst/>
          </a:prstGeom>
        </p:spPr>
      </p:pic>
      <p:pic>
        <p:nvPicPr>
          <p:cNvPr id="24" name="Picture 23">
            <a:extLst>
              <a:ext uri="{FF2B5EF4-FFF2-40B4-BE49-F238E27FC236}">
                <a16:creationId xmlns:a16="http://schemas.microsoft.com/office/drawing/2014/main" id="{4CF5577D-4F3A-4990-8BAF-9BE3A69CA80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76292" y="4683758"/>
            <a:ext cx="1016394" cy="1138243"/>
          </a:xfrm>
          <a:prstGeom prst="rect">
            <a:avLst/>
          </a:prstGeom>
        </p:spPr>
      </p:pic>
      <p:pic>
        <p:nvPicPr>
          <p:cNvPr id="25" name="Picture 24">
            <a:extLst>
              <a:ext uri="{FF2B5EF4-FFF2-40B4-BE49-F238E27FC236}">
                <a16:creationId xmlns:a16="http://schemas.microsoft.com/office/drawing/2014/main" id="{33BF0B40-581B-4054-8360-91E424E5F0BD}"/>
              </a:ext>
            </a:extLst>
          </p:cNvPr>
          <p:cNvPicPr>
            <a:picLocks noChangeAspect="1"/>
          </p:cNvPicPr>
          <p:nvPr/>
        </p:nvPicPr>
        <p:blipFill>
          <a:blip r:embed="rId9"/>
          <a:stretch>
            <a:fillRect/>
          </a:stretch>
        </p:blipFill>
        <p:spPr>
          <a:xfrm>
            <a:off x="2494937" y="4688614"/>
            <a:ext cx="2018491" cy="1133387"/>
          </a:xfrm>
          <a:prstGeom prst="rect">
            <a:avLst/>
          </a:prstGeom>
        </p:spPr>
      </p:pic>
    </p:spTree>
    <p:extLst>
      <p:ext uri="{BB962C8B-B14F-4D97-AF65-F5344CB8AC3E}">
        <p14:creationId xmlns:p14="http://schemas.microsoft.com/office/powerpoint/2010/main" val="17688489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C9626223-45A7-4256-B121-26EE50808E0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83431" y="1710981"/>
            <a:ext cx="4945855" cy="2733569"/>
          </a:xfrm>
          <a:prstGeom prst="rect">
            <a:avLst/>
          </a:prstGeom>
        </p:spPr>
      </p:pic>
      <p:sp>
        <p:nvSpPr>
          <p:cNvPr id="3" name="Content Placeholder 2">
            <a:extLst>
              <a:ext uri="{FF2B5EF4-FFF2-40B4-BE49-F238E27FC236}">
                <a16:creationId xmlns:a16="http://schemas.microsoft.com/office/drawing/2014/main" id="{B3152348-AA30-477C-BA0B-0A0D6A7FA24B}"/>
              </a:ext>
            </a:extLst>
          </p:cNvPr>
          <p:cNvSpPr>
            <a:spLocks noGrp="1"/>
          </p:cNvSpPr>
          <p:nvPr>
            <p:ph idx="1"/>
          </p:nvPr>
        </p:nvSpPr>
        <p:spPr/>
        <p:txBody>
          <a:bodyPr/>
          <a:lstStyle/>
          <a:p>
            <a:pPr marL="0" indent="0">
              <a:buNone/>
            </a:pPr>
            <a:endParaRPr lang="en-US" sz="1800" dirty="0"/>
          </a:p>
          <a:p>
            <a:pPr marL="0" indent="0">
              <a:buNone/>
            </a:pPr>
            <a:endParaRPr lang="en-US" dirty="0"/>
          </a:p>
        </p:txBody>
      </p:sp>
      <p:sp>
        <p:nvSpPr>
          <p:cNvPr id="4" name="Slide Number Placeholder 3">
            <a:extLst>
              <a:ext uri="{FF2B5EF4-FFF2-40B4-BE49-F238E27FC236}">
                <a16:creationId xmlns:a16="http://schemas.microsoft.com/office/drawing/2014/main" id="{377CE749-DF9A-4E58-BFBA-6EE3402D7C9E}"/>
              </a:ext>
            </a:extLst>
          </p:cNvPr>
          <p:cNvSpPr>
            <a:spLocks noGrp="1"/>
          </p:cNvSpPr>
          <p:nvPr>
            <p:ph type="sldNum" sz="quarter" idx="12"/>
          </p:nvPr>
        </p:nvSpPr>
        <p:spPr/>
        <p:txBody>
          <a:bodyPr/>
          <a:lstStyle/>
          <a:p>
            <a:fld id="{2F8AF2E6-64A8-0F46-AF27-0A96D82A033B}" type="slidenum">
              <a:rPr lang="en-US" smtClean="0"/>
              <a:t>23</a:t>
            </a:fld>
            <a:endParaRPr lang="en-US"/>
          </a:p>
        </p:txBody>
      </p:sp>
      <p:sp>
        <p:nvSpPr>
          <p:cNvPr id="2" name="Title 1">
            <a:extLst>
              <a:ext uri="{FF2B5EF4-FFF2-40B4-BE49-F238E27FC236}">
                <a16:creationId xmlns:a16="http://schemas.microsoft.com/office/drawing/2014/main" id="{0A183486-AB7C-475C-A32B-2BC243CAB8DA}"/>
              </a:ext>
            </a:extLst>
          </p:cNvPr>
          <p:cNvSpPr>
            <a:spLocks noGrp="1"/>
          </p:cNvSpPr>
          <p:nvPr>
            <p:ph type="title" idx="4294967295"/>
          </p:nvPr>
        </p:nvSpPr>
        <p:spPr>
          <a:xfrm>
            <a:off x="854699" y="365136"/>
            <a:ext cx="10515600" cy="1325563"/>
          </a:xfrm>
        </p:spPr>
        <p:txBody>
          <a:bodyPr/>
          <a:lstStyle/>
          <a:p>
            <a:r>
              <a:rPr lang="en-US" dirty="0"/>
              <a:t>Making Virtual Care Part of the Clinician’s Workflow</a:t>
            </a:r>
          </a:p>
        </p:txBody>
      </p:sp>
      <p:pic>
        <p:nvPicPr>
          <p:cNvPr id="6" name="Picture 5" descr="A picture containing arm&#10;&#10;Description automatically generated">
            <a:extLst>
              <a:ext uri="{FF2B5EF4-FFF2-40B4-BE49-F238E27FC236}">
                <a16:creationId xmlns:a16="http://schemas.microsoft.com/office/drawing/2014/main" id="{F36CDC44-ACB5-4BF9-9261-E2823A889C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942910" y="3012888"/>
            <a:ext cx="4325244" cy="2043469"/>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FF893F85-ABF3-429B-88B9-A8FCC052F0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01897" y="2309240"/>
            <a:ext cx="2193718" cy="1936023"/>
          </a:xfrm>
          <a:prstGeom prst="rect">
            <a:avLst/>
          </a:prstGeom>
          <a:effectLst>
            <a:outerShdw blurRad="292100" dist="139700" dir="2700000" algn="tl" rotWithShape="0">
              <a:prstClr val="black">
                <a:alpha val="65000"/>
              </a:prstClr>
            </a:outerShdw>
          </a:effectLst>
        </p:spPr>
      </p:pic>
      <p:pic>
        <p:nvPicPr>
          <p:cNvPr id="14" name="Picture 13">
            <a:extLst>
              <a:ext uri="{FF2B5EF4-FFF2-40B4-BE49-F238E27FC236}">
                <a16:creationId xmlns:a16="http://schemas.microsoft.com/office/drawing/2014/main" id="{D778AC7E-1853-4C94-A890-EDF3A5252F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66255" y="2741949"/>
            <a:ext cx="1642244" cy="1503314"/>
          </a:xfrm>
          <a:prstGeom prst="rect">
            <a:avLst/>
          </a:prstGeom>
          <a:effectLst>
            <a:outerShdw blurRad="292100" dist="139700" dir="2700000" algn="tl" rotWithShape="0">
              <a:prstClr val="black">
                <a:alpha val="65000"/>
              </a:prstClr>
            </a:outerShdw>
          </a:effectLst>
        </p:spPr>
      </p:pic>
      <p:pic>
        <p:nvPicPr>
          <p:cNvPr id="7" name="Picture 6" descr="A person writing on a piece of paper&#10;&#10;Description automatically generated with low confidence">
            <a:extLst>
              <a:ext uri="{FF2B5EF4-FFF2-40B4-BE49-F238E27FC236}">
                <a16:creationId xmlns:a16="http://schemas.microsoft.com/office/drawing/2014/main" id="{AC9A9816-715A-4B46-968E-74464A5B41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4699" y="4360482"/>
            <a:ext cx="2421437" cy="1614291"/>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64E06B12-4FF5-4B0F-A5FC-82EE362852F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787331" y="4360482"/>
            <a:ext cx="2785270" cy="1858600"/>
          </a:xfrm>
          <a:prstGeom prst="rect">
            <a:avLst/>
          </a:prstGeom>
          <a:ln>
            <a:noFill/>
          </a:ln>
          <a:effectLst>
            <a:outerShdw blurRad="292100" dist="139700" dir="2700000" algn="tl" rotWithShape="0">
              <a:srgbClr val="333333">
                <a:alpha val="65000"/>
              </a:srgbClr>
            </a:outerShdw>
          </a:effectLst>
        </p:spPr>
      </p:pic>
      <p:grpSp>
        <p:nvGrpSpPr>
          <p:cNvPr id="17" name="Group 16">
            <a:extLst>
              <a:ext uri="{FF2B5EF4-FFF2-40B4-BE49-F238E27FC236}">
                <a16:creationId xmlns:a16="http://schemas.microsoft.com/office/drawing/2014/main" id="{DE4A930A-A39E-42AF-A6DF-71CBA0428BC9}"/>
              </a:ext>
            </a:extLst>
          </p:cNvPr>
          <p:cNvGrpSpPr/>
          <p:nvPr/>
        </p:nvGrpSpPr>
        <p:grpSpPr>
          <a:xfrm>
            <a:off x="9502565" y="1825625"/>
            <a:ext cx="2451319" cy="4792498"/>
            <a:chOff x="6019800" y="1032751"/>
            <a:chExt cx="2451319" cy="4792498"/>
          </a:xfrm>
        </p:grpSpPr>
        <p:grpSp>
          <p:nvGrpSpPr>
            <p:cNvPr id="18" name="Group 17" descr="A screenshot of the My VA Images app showing the Video Request Details screen with a video submission of a patient pushing a rollator walker. A comment box shows the comment, &quot;Walking with new rollator walker - seems to work well.&quot; ">
              <a:extLst>
                <a:ext uri="{FF2B5EF4-FFF2-40B4-BE49-F238E27FC236}">
                  <a16:creationId xmlns:a16="http://schemas.microsoft.com/office/drawing/2014/main" id="{030B8877-7292-4E67-A61A-20E142558819}"/>
                </a:ext>
              </a:extLst>
            </p:cNvPr>
            <p:cNvGrpSpPr/>
            <p:nvPr/>
          </p:nvGrpSpPr>
          <p:grpSpPr>
            <a:xfrm>
              <a:off x="6183210" y="1638266"/>
              <a:ext cx="2133600" cy="3756522"/>
              <a:chOff x="890088" y="2490046"/>
              <a:chExt cx="2558511" cy="4516929"/>
            </a:xfrm>
          </p:grpSpPr>
          <p:pic>
            <p:nvPicPr>
              <p:cNvPr id="20" name="Picture 19" descr="A screenshot of the My VA Images app showing Video Request Details">
                <a:extLst>
                  <a:ext uri="{FF2B5EF4-FFF2-40B4-BE49-F238E27FC236}">
                    <a16:creationId xmlns:a16="http://schemas.microsoft.com/office/drawing/2014/main" id="{8655E874-12EB-478F-A12A-AEEF1FBDBF5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890088" y="2490046"/>
                <a:ext cx="2558511" cy="3918012"/>
              </a:xfrm>
              <a:prstGeom prst="rect">
                <a:avLst/>
              </a:prstGeom>
            </p:spPr>
          </p:pic>
          <p:pic>
            <p:nvPicPr>
              <p:cNvPr id="21" name="Picture 20" descr="Graphical user interface, application&#10;&#10;Description automatically generated">
                <a:extLst>
                  <a:ext uri="{FF2B5EF4-FFF2-40B4-BE49-F238E27FC236}">
                    <a16:creationId xmlns:a16="http://schemas.microsoft.com/office/drawing/2014/main" id="{14E5AD04-DDD3-47AB-BA23-73E8F3835FD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flipV="1">
                <a:off x="890088" y="6286805"/>
                <a:ext cx="2558511" cy="720170"/>
              </a:xfrm>
              <a:prstGeom prst="rect">
                <a:avLst/>
              </a:prstGeom>
            </p:spPr>
          </p:pic>
        </p:grpSp>
        <p:pic>
          <p:nvPicPr>
            <p:cNvPr id="19" name="Picture 18" descr="Smartphone with medical categories displayed, including Vitals, Medications, Documents, and Consults.">
              <a:extLst>
                <a:ext uri="{FF2B5EF4-FFF2-40B4-BE49-F238E27FC236}">
                  <a16:creationId xmlns:a16="http://schemas.microsoft.com/office/drawing/2014/main" id="{C593947F-D3B7-4452-8D97-68EFEDE5123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019800" y="1032751"/>
              <a:ext cx="2451319" cy="4792498"/>
            </a:xfrm>
            <a:prstGeom prst="rect">
              <a:avLst/>
            </a:prstGeom>
          </p:spPr>
        </p:pic>
      </p:grpSp>
    </p:spTree>
    <p:extLst>
      <p:ext uri="{BB962C8B-B14F-4D97-AF65-F5344CB8AC3E}">
        <p14:creationId xmlns:p14="http://schemas.microsoft.com/office/powerpoint/2010/main" val="4119627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389828F-52C3-444C-84B7-F3F050BBD173}"/>
              </a:ext>
            </a:extLst>
          </p:cNvPr>
          <p:cNvSpPr>
            <a:spLocks noGrp="1"/>
          </p:cNvSpPr>
          <p:nvPr>
            <p:ph type="sldNum" sz="quarter" idx="12"/>
          </p:nvPr>
        </p:nvSpPr>
        <p:spPr/>
        <p:txBody>
          <a:bodyPr/>
          <a:lstStyle/>
          <a:p>
            <a:fld id="{2F8AF2E6-64A8-0F46-AF27-0A96D82A033B}" type="slidenum">
              <a:rPr lang="en-US" dirty="0" smtClean="0"/>
              <a:t>24</a:t>
            </a:fld>
            <a:endParaRPr lang="en-US"/>
          </a:p>
        </p:txBody>
      </p:sp>
      <p:sp>
        <p:nvSpPr>
          <p:cNvPr id="2" name="Title 1">
            <a:extLst>
              <a:ext uri="{FF2B5EF4-FFF2-40B4-BE49-F238E27FC236}">
                <a16:creationId xmlns:a16="http://schemas.microsoft.com/office/drawing/2014/main" id="{25A290BE-10E9-46A5-A67C-C68ED61F7878}"/>
              </a:ext>
            </a:extLst>
          </p:cNvPr>
          <p:cNvSpPr>
            <a:spLocks noGrp="1"/>
          </p:cNvSpPr>
          <p:nvPr>
            <p:ph type="title" idx="4294967295"/>
          </p:nvPr>
        </p:nvSpPr>
        <p:spPr>
          <a:xfrm>
            <a:off x="1023022" y="429660"/>
            <a:ext cx="7217463" cy="1314450"/>
          </a:xfrm>
        </p:spPr>
        <p:txBody>
          <a:bodyPr/>
          <a:lstStyle/>
          <a:p>
            <a:r>
              <a:rPr lang="en-US" dirty="0">
                <a:latin typeface="Georgia" panose="02040502050405020303" pitchFamily="18" charset="0"/>
              </a:rPr>
              <a:t>Objective Data Expands Possibilities</a:t>
            </a:r>
          </a:p>
        </p:txBody>
      </p:sp>
      <p:pic>
        <p:nvPicPr>
          <p:cNvPr id="5" name="Picture 4">
            <a:extLst>
              <a:ext uri="{FF2B5EF4-FFF2-40B4-BE49-F238E27FC236}">
                <a16:creationId xmlns:a16="http://schemas.microsoft.com/office/drawing/2014/main" id="{0343BD5E-6730-4051-8737-36C65DF34ECB}"/>
              </a:ext>
            </a:extLst>
          </p:cNvPr>
          <p:cNvPicPr>
            <a:picLocks noChangeAspect="1"/>
          </p:cNvPicPr>
          <p:nvPr/>
        </p:nvPicPr>
        <p:blipFill rotWithShape="1">
          <a:blip r:embed="rId2" cstate="screen">
            <a:extLst>
              <a:ext uri="{28A0092B-C50C-407E-A947-70E740481C1C}">
                <a14:useLocalDpi xmlns:a14="http://schemas.microsoft.com/office/drawing/2010/main"/>
              </a:ext>
            </a:extLst>
          </a:blip>
          <a:stretch/>
        </p:blipFill>
        <p:spPr>
          <a:xfrm>
            <a:off x="8395565" y="753610"/>
            <a:ext cx="3170336" cy="5350780"/>
          </a:xfrm>
          <a:prstGeom prst="rect">
            <a:avLst/>
          </a:prstGeom>
          <a:noFill/>
          <a:ln>
            <a:noFill/>
          </a:ln>
        </p:spPr>
      </p:pic>
      <p:grpSp>
        <p:nvGrpSpPr>
          <p:cNvPr id="14" name="Group 13">
            <a:extLst>
              <a:ext uri="{FF2B5EF4-FFF2-40B4-BE49-F238E27FC236}">
                <a16:creationId xmlns:a16="http://schemas.microsoft.com/office/drawing/2014/main" id="{D8617C0E-7158-440D-8323-8E795BD722BF}"/>
              </a:ext>
            </a:extLst>
          </p:cNvPr>
          <p:cNvGrpSpPr/>
          <p:nvPr/>
        </p:nvGrpSpPr>
        <p:grpSpPr>
          <a:xfrm>
            <a:off x="4204275" y="2675657"/>
            <a:ext cx="3919895" cy="3295747"/>
            <a:chOff x="3975675" y="2675657"/>
            <a:chExt cx="3919895" cy="3295747"/>
          </a:xfrm>
        </p:grpSpPr>
        <p:pic>
          <p:nvPicPr>
            <p:cNvPr id="6" name="Picture 5">
              <a:extLst>
                <a:ext uri="{FF2B5EF4-FFF2-40B4-BE49-F238E27FC236}">
                  <a16:creationId xmlns:a16="http://schemas.microsoft.com/office/drawing/2014/main" id="{57A40B6D-88A8-432F-9ED3-B394C03C17C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75675" y="2675657"/>
              <a:ext cx="3919895" cy="3295747"/>
            </a:xfrm>
            <a:prstGeom prst="rect">
              <a:avLst/>
            </a:prstGeom>
          </p:spPr>
        </p:pic>
        <p:pic>
          <p:nvPicPr>
            <p:cNvPr id="8" name="Picture 7" descr="A picture containing text, wall, person, computer&#10;&#10;Description automatically generated">
              <a:extLst>
                <a:ext uri="{FF2B5EF4-FFF2-40B4-BE49-F238E27FC236}">
                  <a16:creationId xmlns:a16="http://schemas.microsoft.com/office/drawing/2014/main" id="{97785F6A-5766-4EDE-AFD7-9AF320641DE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00062" y="2838688"/>
              <a:ext cx="3671120" cy="2093222"/>
            </a:xfrm>
            <a:prstGeom prst="rect">
              <a:avLst/>
            </a:prstGeom>
          </p:spPr>
        </p:pic>
      </p:grpSp>
      <p:grpSp>
        <p:nvGrpSpPr>
          <p:cNvPr id="13" name="Group 12">
            <a:extLst>
              <a:ext uri="{FF2B5EF4-FFF2-40B4-BE49-F238E27FC236}">
                <a16:creationId xmlns:a16="http://schemas.microsoft.com/office/drawing/2014/main" id="{36B43108-2426-457A-BFFD-6DC78F0E5193}"/>
              </a:ext>
            </a:extLst>
          </p:cNvPr>
          <p:cNvGrpSpPr/>
          <p:nvPr/>
        </p:nvGrpSpPr>
        <p:grpSpPr>
          <a:xfrm>
            <a:off x="736790" y="3562662"/>
            <a:ext cx="2996588" cy="1779359"/>
            <a:chOff x="508190" y="3562662"/>
            <a:chExt cx="2996588" cy="1779359"/>
          </a:xfrm>
        </p:grpSpPr>
        <p:pic>
          <p:nvPicPr>
            <p:cNvPr id="10" name="Picture 9">
              <a:extLst>
                <a:ext uri="{FF2B5EF4-FFF2-40B4-BE49-F238E27FC236}">
                  <a16:creationId xmlns:a16="http://schemas.microsoft.com/office/drawing/2014/main" id="{96EFC8F9-C5CB-43F1-BF0A-38B543DD07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1116804" y="2954048"/>
              <a:ext cx="1779359" cy="2996588"/>
            </a:xfrm>
            <a:prstGeom prst="rect">
              <a:avLst/>
            </a:prstGeom>
          </p:spPr>
        </p:pic>
        <p:pic>
          <p:nvPicPr>
            <p:cNvPr id="12" name="Picture 11" descr="Graphical user interface, text&#10;&#10;Description automatically generated with medium confidence">
              <a:extLst>
                <a:ext uri="{FF2B5EF4-FFF2-40B4-BE49-F238E27FC236}">
                  <a16:creationId xmlns:a16="http://schemas.microsoft.com/office/drawing/2014/main" id="{79989B2C-AF74-477A-B799-8565209EFA0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4423" y="3684770"/>
              <a:ext cx="2424120" cy="1532123"/>
            </a:xfrm>
            <a:prstGeom prst="rect">
              <a:avLst/>
            </a:prstGeom>
          </p:spPr>
        </p:pic>
      </p:grpSp>
      <p:sp>
        <p:nvSpPr>
          <p:cNvPr id="7" name="Rectangle: Rounded Corners 6">
            <a:extLst>
              <a:ext uri="{FF2B5EF4-FFF2-40B4-BE49-F238E27FC236}">
                <a16:creationId xmlns:a16="http://schemas.microsoft.com/office/drawing/2014/main" id="{595E9E7C-30CE-4F6E-A17B-E154F95E99CF}"/>
              </a:ext>
            </a:extLst>
          </p:cNvPr>
          <p:cNvSpPr/>
          <p:nvPr/>
        </p:nvSpPr>
        <p:spPr>
          <a:xfrm>
            <a:off x="8485112" y="4834555"/>
            <a:ext cx="2921620" cy="1364851"/>
          </a:xfrm>
          <a:prstGeom prst="roundRect">
            <a:avLst/>
          </a:prstGeom>
          <a:noFill/>
          <a:ln w="57150">
            <a:solidFill>
              <a:srgbClr val="FF5A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1E093E0-081F-CA63-D854-BBD1EACF3CD0}"/>
              </a:ext>
            </a:extLst>
          </p:cNvPr>
          <p:cNvSpPr/>
          <p:nvPr/>
        </p:nvSpPr>
        <p:spPr>
          <a:xfrm>
            <a:off x="8395565" y="16454"/>
            <a:ext cx="3441731" cy="7619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8802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330938-0B7E-4C88-9C48-05B91460D10C}"/>
              </a:ext>
            </a:extLst>
          </p:cNvPr>
          <p:cNvSpPr>
            <a:spLocks noGrp="1"/>
          </p:cNvSpPr>
          <p:nvPr>
            <p:ph idx="1"/>
          </p:nvPr>
        </p:nvSpPr>
        <p:spPr>
          <a:xfrm>
            <a:off x="838200" y="1825625"/>
            <a:ext cx="11353800" cy="4351338"/>
          </a:xfrm>
        </p:spPr>
        <p:txBody>
          <a:bodyPr>
            <a:noAutofit/>
          </a:bodyPr>
          <a:lstStyle/>
          <a:p>
            <a:pPr marL="0" marR="0" indent="0">
              <a:spcAft>
                <a:spcPts val="0"/>
              </a:spcAft>
              <a:buNone/>
            </a:pPr>
            <a:r>
              <a:rPr lang="en-US" sz="1600" b="1" dirty="0">
                <a:effectLst/>
                <a:ea typeface="Calibri" panose="020F0502020204030204" pitchFamily="34" charset="0"/>
              </a:rPr>
              <a:t>Tele </a:t>
            </a:r>
            <a:r>
              <a:rPr lang="en-US" sz="1600" b="1" dirty="0" err="1">
                <a:effectLst/>
                <a:ea typeface="Calibri" panose="020F0502020204030204" pitchFamily="34" charset="0"/>
              </a:rPr>
              <a:t>PreOp</a:t>
            </a:r>
            <a:endParaRPr lang="en-US" sz="1600" b="1" dirty="0">
              <a:effectLst/>
              <a:ea typeface="Calibri" panose="020F0502020204030204" pitchFamily="34" charset="0"/>
            </a:endParaRPr>
          </a:p>
          <a:p>
            <a:pPr>
              <a:buClr>
                <a:srgbClr val="11325C"/>
              </a:buClr>
            </a:pPr>
            <a:r>
              <a:rPr lang="en-US" sz="1500" dirty="0"/>
              <a:t>Evaluated safety and efficiency of the different pre-anesthesia evaluation modalities in general, and also for the most common outpatient surgery (cataract surgery).   </a:t>
            </a:r>
          </a:p>
          <a:p>
            <a:pPr>
              <a:buClr>
                <a:srgbClr val="11325C"/>
              </a:buClr>
            </a:pPr>
            <a:r>
              <a:rPr lang="en-US" sz="1500" dirty="0"/>
              <a:t>570,489 pre-anesthesia evaluations conducted at the VA between Jan 2016 and July 2021</a:t>
            </a:r>
          </a:p>
          <a:p>
            <a:pPr>
              <a:buClr>
                <a:srgbClr val="11325C"/>
              </a:buClr>
            </a:pPr>
            <a:r>
              <a:rPr lang="en-US" sz="1500" dirty="0"/>
              <a:t>8.1% (n=46,071) by telephone, 2.2% (n=12,565) by VVC, with VVC increasing to 3.5% of total visits (n= 3441) during the COVID era (March 2020-July 2021)</a:t>
            </a:r>
          </a:p>
          <a:p>
            <a:pPr marR="0">
              <a:spcAft>
                <a:spcPts val="0"/>
              </a:spcAft>
              <a:buClr>
                <a:srgbClr val="11325C"/>
              </a:buClr>
            </a:pPr>
            <a:r>
              <a:rPr lang="en-US" sz="1500" dirty="0">
                <a:effectLst/>
                <a:ea typeface="Calibri" panose="020F0502020204030204" pitchFamily="34" charset="0"/>
              </a:rPr>
              <a:t>Findings:</a:t>
            </a:r>
          </a:p>
          <a:p>
            <a:pPr marL="457200" lvl="1">
              <a:buClr>
                <a:srgbClr val="11325C"/>
              </a:buClr>
            </a:pPr>
            <a:r>
              <a:rPr lang="en-US" sz="1400" dirty="0">
                <a:effectLst/>
                <a:ea typeface="Calibri" panose="020F0502020204030204" pitchFamily="34" charset="0"/>
              </a:rPr>
              <a:t>Tele Care (VVC + Telephone) had lower 30-day mortality rates and lower 7-day and 30-day readmission rates than face-to-face pre-anesthesia evaluations</a:t>
            </a:r>
          </a:p>
          <a:p>
            <a:pPr marL="457200" lvl="1">
              <a:buClr>
                <a:srgbClr val="11325C"/>
              </a:buClr>
            </a:pPr>
            <a:r>
              <a:rPr lang="en-US" sz="1400" dirty="0">
                <a:effectLst/>
                <a:ea typeface="Calibri" panose="020F0502020204030204" pitchFamily="34" charset="0"/>
              </a:rPr>
              <a:t>Tele Care (VVC + Telephone) had slightly higher rates of date of surgery cancellation and testing rates than face-to-face pre-anesthesia evaluations</a:t>
            </a:r>
            <a:endParaRPr lang="en-US" sz="1400" b="1" dirty="0">
              <a:ea typeface="Calibri" panose="020F0502020204030204" pitchFamily="34" charset="0"/>
            </a:endParaRPr>
          </a:p>
          <a:p>
            <a:pPr marL="0" marR="0" indent="0">
              <a:spcAft>
                <a:spcPts val="0"/>
              </a:spcAft>
              <a:buNone/>
            </a:pPr>
            <a:r>
              <a:rPr lang="en-US" sz="1600" b="1" dirty="0">
                <a:ea typeface="Calibri" panose="020F0502020204030204" pitchFamily="34" charset="0"/>
              </a:rPr>
              <a:t>Contactless Vitals</a:t>
            </a:r>
          </a:p>
          <a:p>
            <a:pPr marR="0" lvl="0">
              <a:spcAft>
                <a:spcPts val="0"/>
              </a:spcAft>
              <a:buClr>
                <a:srgbClr val="11325C"/>
              </a:buClr>
            </a:pPr>
            <a:r>
              <a:rPr lang="en-US" sz="1500" dirty="0">
                <a:effectLst/>
                <a:ea typeface="Calibri" panose="020F0502020204030204" pitchFamily="34" charset="0"/>
                <a:cs typeface="Arial" panose="020B0604020202020204" pitchFamily="34" charset="0"/>
              </a:rPr>
              <a:t>Aim 1: Identify providers’ attitudes regarding usefulness, ease of use, reliability, and intention to use VVC Vitals; </a:t>
            </a:r>
          </a:p>
          <a:p>
            <a:pPr marR="0" lvl="0">
              <a:spcAft>
                <a:spcPts val="0"/>
              </a:spcAft>
              <a:buClr>
                <a:srgbClr val="11325C"/>
              </a:buClr>
            </a:pPr>
            <a:r>
              <a:rPr lang="en-US" sz="1500" dirty="0">
                <a:effectLst/>
                <a:ea typeface="Calibri" panose="020F0502020204030204" pitchFamily="34" charset="0"/>
                <a:cs typeface="Arial" panose="020B0604020202020204" pitchFamily="34" charset="0"/>
              </a:rPr>
              <a:t>Aim 2: Identify patients’ attitudes regarding usefulness, ease of use, reliability, and acceptability of VVC Vitals;</a:t>
            </a:r>
          </a:p>
          <a:p>
            <a:pPr marR="0" lvl="0">
              <a:spcAft>
                <a:spcPts val="0"/>
              </a:spcAft>
              <a:buClr>
                <a:srgbClr val="11325C"/>
              </a:buClr>
            </a:pPr>
            <a:r>
              <a:rPr lang="en-US" sz="1500" dirty="0">
                <a:effectLst/>
                <a:ea typeface="Calibri" panose="020F0502020204030204" pitchFamily="34" charset="0"/>
                <a:cs typeface="Arial" panose="020B0604020202020204" pitchFamily="34" charset="0"/>
              </a:rPr>
              <a:t>Aim 3: Describe findings regarding provider and patient usability, acceptability, and the feasibility of implementation in routing VA clinical settings. </a:t>
            </a:r>
            <a:endParaRPr lang="en-US" sz="1500" dirty="0">
              <a:ea typeface="Calibri" panose="020F0502020204030204" pitchFamily="34" charset="0"/>
            </a:endParaRPr>
          </a:p>
        </p:txBody>
      </p:sp>
      <p:sp>
        <p:nvSpPr>
          <p:cNvPr id="4" name="Title 1">
            <a:extLst>
              <a:ext uri="{FF2B5EF4-FFF2-40B4-BE49-F238E27FC236}">
                <a16:creationId xmlns:a16="http://schemas.microsoft.com/office/drawing/2014/main" id="{590F69EB-B154-6087-55E2-36D972DBE84D}"/>
              </a:ext>
            </a:extLst>
          </p:cNvPr>
          <p:cNvSpPr txBox="1">
            <a:spLocks/>
          </p:cNvSpPr>
          <p:nvPr/>
        </p:nvSpPr>
        <p:spPr>
          <a:xfrm>
            <a:off x="854699" y="365136"/>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Research – Operations – Cross Program Offices</a:t>
            </a:r>
          </a:p>
        </p:txBody>
      </p:sp>
      <p:sp>
        <p:nvSpPr>
          <p:cNvPr id="5" name="Slide Number Placeholder 3">
            <a:extLst>
              <a:ext uri="{FF2B5EF4-FFF2-40B4-BE49-F238E27FC236}">
                <a16:creationId xmlns:a16="http://schemas.microsoft.com/office/drawing/2014/main" id="{8895B527-EA6C-CA84-181D-E5F563947DED}"/>
              </a:ext>
            </a:extLst>
          </p:cNvPr>
          <p:cNvSpPr>
            <a:spLocks noGrp="1"/>
          </p:cNvSpPr>
          <p:nvPr>
            <p:ph type="sldNum" sz="quarter" idx="12"/>
          </p:nvPr>
        </p:nvSpPr>
        <p:spPr>
          <a:xfrm>
            <a:off x="8610600" y="6356350"/>
            <a:ext cx="2743200" cy="365125"/>
          </a:xfrm>
        </p:spPr>
        <p:txBody>
          <a:bodyPr/>
          <a:lstStyle/>
          <a:p>
            <a:fld id="{2F8AF2E6-64A8-0F46-AF27-0A96D82A033B}" type="slidenum">
              <a:rPr lang="en-US" dirty="0" smtClean="0"/>
              <a:t>25</a:t>
            </a:fld>
            <a:endParaRPr lang="en-US" dirty="0"/>
          </a:p>
        </p:txBody>
      </p:sp>
    </p:spTree>
    <p:extLst>
      <p:ext uri="{BB962C8B-B14F-4D97-AF65-F5344CB8AC3E}">
        <p14:creationId xmlns:p14="http://schemas.microsoft.com/office/powerpoint/2010/main" val="15451309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4007108-D9E0-F51F-861A-2811E4C92384}"/>
              </a:ext>
            </a:extLst>
          </p:cNvPr>
          <p:cNvSpPr txBox="1">
            <a:spLocks/>
          </p:cNvSpPr>
          <p:nvPr/>
        </p:nvSpPr>
        <p:spPr>
          <a:xfrm>
            <a:off x="854699" y="365136"/>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New Initiatives</a:t>
            </a:r>
          </a:p>
        </p:txBody>
      </p:sp>
      <p:sp>
        <p:nvSpPr>
          <p:cNvPr id="4" name="Slide Number Placeholder 3">
            <a:extLst>
              <a:ext uri="{FF2B5EF4-FFF2-40B4-BE49-F238E27FC236}">
                <a16:creationId xmlns:a16="http://schemas.microsoft.com/office/drawing/2014/main" id="{B248AA91-56E5-B7EE-F2DE-2615390CCBEF}"/>
              </a:ext>
            </a:extLst>
          </p:cNvPr>
          <p:cNvSpPr>
            <a:spLocks noGrp="1"/>
          </p:cNvSpPr>
          <p:nvPr>
            <p:ph type="sldNum" sz="quarter" idx="12"/>
          </p:nvPr>
        </p:nvSpPr>
        <p:spPr>
          <a:xfrm>
            <a:off x="8610600" y="6356350"/>
            <a:ext cx="2743200" cy="365125"/>
          </a:xfrm>
        </p:spPr>
        <p:txBody>
          <a:bodyPr/>
          <a:lstStyle/>
          <a:p>
            <a:fld id="{2F8AF2E6-64A8-0F46-AF27-0A96D82A033B}" type="slidenum">
              <a:rPr lang="en-US" smtClean="0"/>
              <a:t>26</a:t>
            </a:fld>
            <a:endParaRPr lang="en-US"/>
          </a:p>
        </p:txBody>
      </p:sp>
      <p:graphicFrame>
        <p:nvGraphicFramePr>
          <p:cNvPr id="10" name="Diagram 9">
            <a:extLst>
              <a:ext uri="{FF2B5EF4-FFF2-40B4-BE49-F238E27FC236}">
                <a16:creationId xmlns:a16="http://schemas.microsoft.com/office/drawing/2014/main" id="{E6BB268B-A43D-44D6-2C33-A94F84B446BF}"/>
              </a:ext>
            </a:extLst>
          </p:cNvPr>
          <p:cNvGraphicFramePr/>
          <p:nvPr/>
        </p:nvGraphicFramePr>
        <p:xfrm>
          <a:off x="854699" y="2113147"/>
          <a:ext cx="10417800" cy="35408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a:extLst>
              <a:ext uri="{FF2B5EF4-FFF2-40B4-BE49-F238E27FC236}">
                <a16:creationId xmlns:a16="http://schemas.microsoft.com/office/drawing/2014/main" id="{C06B4FDB-703A-8CD8-F004-D85A7DCE6206}"/>
              </a:ext>
            </a:extLst>
          </p:cNvPr>
          <p:cNvSpPr txBox="1"/>
          <p:nvPr/>
        </p:nvSpPr>
        <p:spPr>
          <a:xfrm>
            <a:off x="854699" y="1783542"/>
            <a:ext cx="2803973" cy="369332"/>
          </a:xfrm>
          <a:prstGeom prst="rect">
            <a:avLst/>
          </a:prstGeom>
          <a:noFill/>
        </p:spPr>
        <p:txBody>
          <a:bodyPr wrap="none" rtlCol="0">
            <a:spAutoFit/>
          </a:bodyPr>
          <a:lstStyle/>
          <a:p>
            <a:r>
              <a:rPr lang="en-US" b="1" dirty="0">
                <a:cs typeface="Arial" panose="020B0604020202020204" pitchFamily="34" charset="0"/>
              </a:rPr>
              <a:t>Common Themes/Findings:</a:t>
            </a:r>
          </a:p>
        </p:txBody>
      </p:sp>
    </p:spTree>
    <p:extLst>
      <p:ext uri="{BB962C8B-B14F-4D97-AF65-F5344CB8AC3E}">
        <p14:creationId xmlns:p14="http://schemas.microsoft.com/office/powerpoint/2010/main" val="14232624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4920259-2CE6-76A1-6579-D4A396BF64D5}"/>
              </a:ext>
            </a:extLst>
          </p:cNvPr>
          <p:cNvSpPr txBox="1">
            <a:spLocks/>
          </p:cNvSpPr>
          <p:nvPr/>
        </p:nvSpPr>
        <p:spPr>
          <a:xfrm>
            <a:off x="854699" y="365136"/>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All Politics Are Local</a:t>
            </a:r>
          </a:p>
        </p:txBody>
      </p:sp>
      <p:sp>
        <p:nvSpPr>
          <p:cNvPr id="4" name="Slide Number Placeholder 3">
            <a:extLst>
              <a:ext uri="{FF2B5EF4-FFF2-40B4-BE49-F238E27FC236}">
                <a16:creationId xmlns:a16="http://schemas.microsoft.com/office/drawing/2014/main" id="{9D28DF3F-5AFA-94F8-8265-6C50B588F755}"/>
              </a:ext>
            </a:extLst>
          </p:cNvPr>
          <p:cNvSpPr>
            <a:spLocks noGrp="1"/>
          </p:cNvSpPr>
          <p:nvPr>
            <p:ph type="sldNum" sz="quarter" idx="12"/>
          </p:nvPr>
        </p:nvSpPr>
        <p:spPr>
          <a:xfrm>
            <a:off x="8610600" y="6356350"/>
            <a:ext cx="2743200" cy="365125"/>
          </a:xfrm>
        </p:spPr>
        <p:txBody>
          <a:bodyPr/>
          <a:lstStyle/>
          <a:p>
            <a:fld id="{2F8AF2E6-64A8-0F46-AF27-0A96D82A033B}" type="slidenum">
              <a:rPr lang="en-US" smtClean="0"/>
              <a:t>27</a:t>
            </a:fld>
            <a:endParaRPr lang="en-US"/>
          </a:p>
        </p:txBody>
      </p:sp>
      <p:sp>
        <p:nvSpPr>
          <p:cNvPr id="7" name="Content Placeholder 2">
            <a:extLst>
              <a:ext uri="{FF2B5EF4-FFF2-40B4-BE49-F238E27FC236}">
                <a16:creationId xmlns:a16="http://schemas.microsoft.com/office/drawing/2014/main" id="{1A6D5E48-D17A-7ADD-6EE6-FB4C1207F068}"/>
              </a:ext>
            </a:extLst>
          </p:cNvPr>
          <p:cNvSpPr txBox="1">
            <a:spLocks/>
          </p:cNvSpPr>
          <p:nvPr/>
        </p:nvSpPr>
        <p:spPr>
          <a:xfrm>
            <a:off x="838201" y="1809749"/>
            <a:ext cx="10515599" cy="4425588"/>
          </a:xfrm>
          <a:prstGeom prst="rect">
            <a:avLst/>
          </a:prstGeom>
        </p:spPr>
        <p:txBody>
          <a:bodyPr vert="horz" lIns="91440" tIns="45720" rIns="91440" bIns="45720" numCol="2"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9600" b="1" dirty="0">
                <a:solidFill>
                  <a:srgbClr val="2E406B"/>
                </a:solidFill>
              </a:rPr>
              <a:t>What is the value of virtual care?</a:t>
            </a:r>
          </a:p>
          <a:p>
            <a:pPr>
              <a:lnSpc>
                <a:spcPct val="110000"/>
              </a:lnSpc>
              <a:spcBef>
                <a:spcPts val="500"/>
              </a:spcBef>
              <a:buClr>
                <a:srgbClr val="11325C"/>
              </a:buClr>
              <a:buFont typeface="Arial" panose="020B0604020202020204" pitchFamily="34" charset="0"/>
              <a:buChar char="•"/>
            </a:pPr>
            <a:r>
              <a:rPr lang="en-US" sz="7200" dirty="0"/>
              <a:t>Access</a:t>
            </a:r>
          </a:p>
          <a:p>
            <a:pPr>
              <a:lnSpc>
                <a:spcPct val="110000"/>
              </a:lnSpc>
              <a:spcBef>
                <a:spcPts val="500"/>
              </a:spcBef>
              <a:buClr>
                <a:srgbClr val="11325C"/>
              </a:buClr>
              <a:buFont typeface="Arial" panose="020B0604020202020204" pitchFamily="34" charset="0"/>
              <a:buChar char="•"/>
            </a:pPr>
            <a:r>
              <a:rPr lang="en-US" sz="7200" dirty="0"/>
              <a:t>Time</a:t>
            </a:r>
          </a:p>
          <a:p>
            <a:pPr>
              <a:lnSpc>
                <a:spcPct val="110000"/>
              </a:lnSpc>
              <a:spcBef>
                <a:spcPts val="500"/>
              </a:spcBef>
              <a:buClr>
                <a:srgbClr val="11325C"/>
              </a:buClr>
              <a:buFont typeface="Arial" panose="020B0604020202020204" pitchFamily="34" charset="0"/>
              <a:buChar char="•"/>
            </a:pPr>
            <a:r>
              <a:rPr lang="en-US" sz="7200" dirty="0"/>
              <a:t>Team</a:t>
            </a:r>
          </a:p>
          <a:p>
            <a:pPr>
              <a:lnSpc>
                <a:spcPct val="110000"/>
              </a:lnSpc>
              <a:spcBef>
                <a:spcPts val="500"/>
              </a:spcBef>
              <a:buClr>
                <a:srgbClr val="11325C"/>
              </a:buClr>
              <a:buFont typeface="Arial" panose="020B0604020202020204" pitchFamily="34" charset="0"/>
              <a:buChar char="•"/>
            </a:pPr>
            <a:r>
              <a:rPr lang="en-US" sz="7200" dirty="0"/>
              <a:t>Turf</a:t>
            </a:r>
          </a:p>
          <a:p>
            <a:pPr>
              <a:lnSpc>
                <a:spcPct val="110000"/>
              </a:lnSpc>
              <a:spcBef>
                <a:spcPts val="500"/>
              </a:spcBef>
              <a:buClr>
                <a:srgbClr val="11325C"/>
              </a:buClr>
              <a:buFont typeface="Arial" panose="020B0604020202020204" pitchFamily="34" charset="0"/>
              <a:buChar char="•"/>
            </a:pPr>
            <a:r>
              <a:rPr lang="en-US" sz="7200" dirty="0"/>
              <a:t>Workload</a:t>
            </a:r>
          </a:p>
          <a:p>
            <a:pPr>
              <a:lnSpc>
                <a:spcPct val="110000"/>
              </a:lnSpc>
              <a:spcBef>
                <a:spcPts val="500"/>
              </a:spcBef>
              <a:buClr>
                <a:srgbClr val="11325C"/>
              </a:buClr>
              <a:buFont typeface="Arial" panose="020B0604020202020204" pitchFamily="34" charset="0"/>
              <a:buChar char="•"/>
            </a:pPr>
            <a:r>
              <a:rPr lang="en-US" sz="7200" dirty="0"/>
              <a:t>Experiences</a:t>
            </a:r>
          </a:p>
          <a:p>
            <a:pPr>
              <a:lnSpc>
                <a:spcPct val="110000"/>
              </a:lnSpc>
              <a:spcBef>
                <a:spcPts val="500"/>
              </a:spcBef>
              <a:buClr>
                <a:srgbClr val="11325C"/>
              </a:buClr>
              <a:buFont typeface="Arial" panose="020B0604020202020204" pitchFamily="34" charset="0"/>
              <a:buChar char="•"/>
            </a:pPr>
            <a:r>
              <a:rPr lang="en-US" sz="7200" dirty="0"/>
              <a:t>Evidence</a:t>
            </a:r>
          </a:p>
          <a:p>
            <a:pPr marL="0" indent="0">
              <a:buNone/>
            </a:pPr>
            <a:endParaRPr lang="en-US" dirty="0"/>
          </a:p>
          <a:p>
            <a:pPr marL="0" indent="0">
              <a:buNone/>
            </a:pPr>
            <a:r>
              <a:rPr lang="en-US" sz="9600" b="1" dirty="0">
                <a:solidFill>
                  <a:srgbClr val="2E406B"/>
                </a:solidFill>
              </a:rPr>
              <a:t>Can I change now?</a:t>
            </a:r>
          </a:p>
          <a:p>
            <a:pPr>
              <a:lnSpc>
                <a:spcPct val="110000"/>
              </a:lnSpc>
              <a:spcBef>
                <a:spcPts val="500"/>
              </a:spcBef>
              <a:buClr>
                <a:srgbClr val="11325C"/>
              </a:buClr>
            </a:pPr>
            <a:r>
              <a:rPr lang="en-US" sz="7200" dirty="0"/>
              <a:t>Funding</a:t>
            </a:r>
          </a:p>
          <a:p>
            <a:pPr>
              <a:lnSpc>
                <a:spcPct val="110000"/>
              </a:lnSpc>
              <a:spcBef>
                <a:spcPts val="500"/>
              </a:spcBef>
              <a:buClr>
                <a:srgbClr val="11325C"/>
              </a:buClr>
            </a:pPr>
            <a:r>
              <a:rPr lang="en-US" sz="7200" dirty="0"/>
              <a:t>Feedback </a:t>
            </a:r>
          </a:p>
          <a:p>
            <a:pPr>
              <a:lnSpc>
                <a:spcPct val="110000"/>
              </a:lnSpc>
              <a:spcBef>
                <a:spcPts val="500"/>
              </a:spcBef>
              <a:buClr>
                <a:srgbClr val="11325C"/>
              </a:buClr>
            </a:pPr>
            <a:r>
              <a:rPr lang="en-US" sz="7200" dirty="0"/>
              <a:t>Leadership</a:t>
            </a:r>
          </a:p>
          <a:p>
            <a:pPr>
              <a:lnSpc>
                <a:spcPct val="110000"/>
              </a:lnSpc>
              <a:spcBef>
                <a:spcPts val="500"/>
              </a:spcBef>
              <a:buClr>
                <a:srgbClr val="11325C"/>
              </a:buClr>
            </a:pPr>
            <a:r>
              <a:rPr lang="en-US" sz="7200" dirty="0"/>
              <a:t>Provider/Patient Preferences</a:t>
            </a:r>
          </a:p>
          <a:p>
            <a:pPr marL="0" indent="0">
              <a:buNone/>
            </a:pPr>
            <a:r>
              <a:rPr lang="en-US" sz="9600" b="1" dirty="0">
                <a:solidFill>
                  <a:srgbClr val="2E406B"/>
                </a:solidFill>
              </a:rPr>
              <a:t>Why change now?</a:t>
            </a:r>
          </a:p>
          <a:p>
            <a:pPr>
              <a:lnSpc>
                <a:spcPct val="110000"/>
              </a:lnSpc>
              <a:spcBef>
                <a:spcPts val="500"/>
              </a:spcBef>
              <a:buClr>
                <a:srgbClr val="11325C"/>
              </a:buClr>
              <a:buFont typeface="Arial" panose="020B0604020202020204" pitchFamily="34" charset="0"/>
              <a:buChar char="•"/>
            </a:pPr>
            <a:r>
              <a:rPr lang="en-US" sz="7200" dirty="0"/>
              <a:t>Access</a:t>
            </a:r>
          </a:p>
          <a:p>
            <a:pPr>
              <a:lnSpc>
                <a:spcPct val="110000"/>
              </a:lnSpc>
              <a:spcBef>
                <a:spcPts val="500"/>
              </a:spcBef>
              <a:buClr>
                <a:srgbClr val="11325C"/>
              </a:buClr>
              <a:buFont typeface="Arial" panose="020B0604020202020204" pitchFamily="34" charset="0"/>
              <a:buChar char="•"/>
            </a:pPr>
            <a:r>
              <a:rPr lang="en-US" sz="5400" b="0" i="0" dirty="0">
                <a:solidFill>
                  <a:srgbClr val="1D1C1D"/>
                </a:solidFill>
                <a:effectLst/>
              </a:rPr>
              <a:t>↑ </a:t>
            </a:r>
            <a:r>
              <a:rPr lang="en-US" sz="7200" dirty="0"/>
              <a:t>Apprehension</a:t>
            </a:r>
          </a:p>
          <a:p>
            <a:pPr>
              <a:lnSpc>
                <a:spcPct val="110000"/>
              </a:lnSpc>
              <a:spcBef>
                <a:spcPts val="500"/>
              </a:spcBef>
              <a:buClr>
                <a:srgbClr val="11325C"/>
              </a:buClr>
              <a:buFont typeface="Arial" panose="020B0604020202020204" pitchFamily="34" charset="0"/>
              <a:buChar char="•"/>
            </a:pPr>
            <a:r>
              <a:rPr lang="en-US" sz="7200" dirty="0"/>
              <a:t>Metric</a:t>
            </a:r>
          </a:p>
          <a:p>
            <a:pPr>
              <a:lnSpc>
                <a:spcPct val="110000"/>
              </a:lnSpc>
              <a:spcBef>
                <a:spcPts val="500"/>
              </a:spcBef>
              <a:buClr>
                <a:srgbClr val="11325C"/>
              </a:buClr>
              <a:buFont typeface="Arial" panose="020B0604020202020204" pitchFamily="34" charset="0"/>
              <a:buChar char="•"/>
            </a:pPr>
            <a:r>
              <a:rPr lang="en-US" sz="7200" dirty="0"/>
              <a:t>Keeping with the Competition</a:t>
            </a:r>
          </a:p>
          <a:p>
            <a:pPr>
              <a:lnSpc>
                <a:spcPct val="110000"/>
              </a:lnSpc>
              <a:spcBef>
                <a:spcPts val="500"/>
              </a:spcBef>
              <a:buClr>
                <a:srgbClr val="11325C"/>
              </a:buClr>
              <a:buFont typeface="Arial" panose="020B0604020202020204" pitchFamily="34" charset="0"/>
              <a:buChar char="•"/>
            </a:pPr>
            <a:r>
              <a:rPr lang="en-US" sz="7200" dirty="0"/>
              <a:t>Funding</a:t>
            </a:r>
          </a:p>
          <a:p>
            <a:pPr>
              <a:lnSpc>
                <a:spcPct val="110000"/>
              </a:lnSpc>
              <a:spcBef>
                <a:spcPts val="500"/>
              </a:spcBef>
              <a:buClr>
                <a:srgbClr val="11325C"/>
              </a:buClr>
              <a:buFont typeface="Arial" panose="020B0604020202020204" pitchFamily="34" charset="0"/>
              <a:buChar char="•"/>
            </a:pPr>
            <a:r>
              <a:rPr lang="en-US" sz="7200" dirty="0"/>
              <a:t>Provider/Patient Preferences</a:t>
            </a:r>
          </a:p>
          <a:p>
            <a:pPr>
              <a:lnSpc>
                <a:spcPct val="110000"/>
              </a:lnSpc>
              <a:spcBef>
                <a:spcPts val="500"/>
              </a:spcBef>
              <a:buClr>
                <a:srgbClr val="11325C"/>
              </a:buClr>
              <a:buFont typeface="Arial" panose="020B0604020202020204" pitchFamily="34" charset="0"/>
              <a:buChar char="•"/>
            </a:pPr>
            <a:r>
              <a:rPr lang="en-US" sz="7200" dirty="0"/>
              <a:t>New Evidence</a:t>
            </a:r>
          </a:p>
          <a:p>
            <a:pPr>
              <a:lnSpc>
                <a:spcPct val="110000"/>
              </a:lnSpc>
              <a:spcBef>
                <a:spcPts val="500"/>
              </a:spcBef>
              <a:buClr>
                <a:srgbClr val="11325C"/>
              </a:buClr>
              <a:buFont typeface="Arial" panose="020B0604020202020204" pitchFamily="34" charset="0"/>
              <a:buChar char="•"/>
            </a:pPr>
            <a:r>
              <a:rPr lang="en-US" sz="7200" dirty="0"/>
              <a:t>New Tool</a:t>
            </a:r>
          </a:p>
          <a:p>
            <a:pPr>
              <a:lnSpc>
                <a:spcPct val="110000"/>
              </a:lnSpc>
              <a:spcBef>
                <a:spcPts val="500"/>
              </a:spcBef>
              <a:buClr>
                <a:srgbClr val="11325C"/>
              </a:buClr>
              <a:buFont typeface="Arial" panose="020B0604020202020204" pitchFamily="34" charset="0"/>
              <a:buChar char="•"/>
            </a:pPr>
            <a:r>
              <a:rPr lang="en-US" sz="7200" dirty="0"/>
              <a:t>Training</a:t>
            </a:r>
          </a:p>
          <a:p>
            <a:pPr>
              <a:lnSpc>
                <a:spcPct val="110000"/>
              </a:lnSpc>
              <a:spcBef>
                <a:spcPts val="500"/>
              </a:spcBef>
              <a:buClr>
                <a:srgbClr val="11325C"/>
              </a:buClr>
              <a:buFont typeface="Arial" panose="020B0604020202020204" pitchFamily="34" charset="0"/>
              <a:buChar char="•"/>
            </a:pPr>
            <a:r>
              <a:rPr lang="en-US" sz="7200" dirty="0"/>
              <a:t>Recognition of Evolution</a:t>
            </a:r>
          </a:p>
          <a:p>
            <a:pPr marL="0" indent="0">
              <a:buNone/>
            </a:pPr>
            <a:endParaRPr lang="en-US" dirty="0"/>
          </a:p>
          <a:p>
            <a:endParaRPr lang="en-US" dirty="0"/>
          </a:p>
          <a:p>
            <a:pPr marL="285750" indent="-285750">
              <a:buFont typeface="Arial" panose="020B0604020202020204" pitchFamily="34" charset="0"/>
              <a:buChar char="•"/>
            </a:pPr>
            <a:endParaRPr lang="en-US" dirty="0"/>
          </a:p>
        </p:txBody>
      </p:sp>
      <p:grpSp>
        <p:nvGrpSpPr>
          <p:cNvPr id="10" name="Group 9">
            <a:extLst>
              <a:ext uri="{FF2B5EF4-FFF2-40B4-BE49-F238E27FC236}">
                <a16:creationId xmlns:a16="http://schemas.microsoft.com/office/drawing/2014/main" id="{E557C0CD-A523-B373-4FC9-91CC1C28A988}"/>
              </a:ext>
            </a:extLst>
          </p:cNvPr>
          <p:cNvGrpSpPr/>
          <p:nvPr/>
        </p:nvGrpSpPr>
        <p:grpSpPr>
          <a:xfrm>
            <a:off x="9537032" y="4512764"/>
            <a:ext cx="1191186" cy="1188720"/>
            <a:chOff x="51106" y="1835027"/>
            <a:chExt cx="1191186" cy="1188720"/>
          </a:xfrm>
        </p:grpSpPr>
        <p:sp>
          <p:nvSpPr>
            <p:cNvPr id="11" name="Flowchart: Connector 10">
              <a:extLst>
                <a:ext uri="{FF2B5EF4-FFF2-40B4-BE49-F238E27FC236}">
                  <a16:creationId xmlns:a16="http://schemas.microsoft.com/office/drawing/2014/main" id="{A6E079E0-E820-10B6-325C-D2B39A73DCD0}"/>
                </a:ext>
              </a:extLst>
            </p:cNvPr>
            <p:cNvSpPr>
              <a:spLocks noChangeAspect="1"/>
            </p:cNvSpPr>
            <p:nvPr/>
          </p:nvSpPr>
          <p:spPr>
            <a:xfrm>
              <a:off x="51106" y="1835027"/>
              <a:ext cx="1191186" cy="1188720"/>
            </a:xfrm>
            <a:prstGeom prst="flowChartConnector">
              <a:avLst/>
            </a:prstGeom>
            <a:solidFill>
              <a:schemeClr val="bg1"/>
            </a:solidFill>
            <a:ln w="19050">
              <a:solidFill>
                <a:srgbClr val="47ACD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Graphic 11" descr="Internet outline">
              <a:extLst>
                <a:ext uri="{FF2B5EF4-FFF2-40B4-BE49-F238E27FC236}">
                  <a16:creationId xmlns:a16="http://schemas.microsoft.com/office/drawing/2014/main" id="{38CC062A-30F7-1CAD-2FDA-E06CA9B77F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9499" y="1972187"/>
              <a:ext cx="914400" cy="914400"/>
            </a:xfrm>
            <a:prstGeom prst="rect">
              <a:avLst/>
            </a:prstGeom>
          </p:spPr>
        </p:pic>
      </p:grpSp>
    </p:spTree>
    <p:extLst>
      <p:ext uri="{BB962C8B-B14F-4D97-AF65-F5344CB8AC3E}">
        <p14:creationId xmlns:p14="http://schemas.microsoft.com/office/powerpoint/2010/main" val="2058838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ontent Placeholder 87">
            <a:extLst>
              <a:ext uri="{FF2B5EF4-FFF2-40B4-BE49-F238E27FC236}">
                <a16:creationId xmlns:a16="http://schemas.microsoft.com/office/drawing/2014/main" id="{87F9F346-3AB8-4D25-8EF2-095BAAE51A05}"/>
              </a:ext>
            </a:extLst>
          </p:cNvPr>
          <p:cNvSpPr>
            <a:spLocks noGrp="1"/>
          </p:cNvSpPr>
          <p:nvPr>
            <p:ph idx="1"/>
          </p:nvPr>
        </p:nvSpPr>
        <p:spPr>
          <a:xfrm>
            <a:off x="838200" y="1825625"/>
            <a:ext cx="4147257" cy="4351338"/>
          </a:xfrm>
        </p:spPr>
        <p:txBody>
          <a:bodyPr/>
          <a:lstStyle/>
          <a:p>
            <a:pPr marL="0" indent="0">
              <a:buNone/>
            </a:pPr>
            <a:r>
              <a:rPr lang="en-US" dirty="0"/>
              <a:t>Where We Were</a:t>
            </a:r>
          </a:p>
        </p:txBody>
      </p:sp>
      <p:sp>
        <p:nvSpPr>
          <p:cNvPr id="3" name="Slide Number Placeholder 2">
            <a:extLst>
              <a:ext uri="{FF2B5EF4-FFF2-40B4-BE49-F238E27FC236}">
                <a16:creationId xmlns:a16="http://schemas.microsoft.com/office/drawing/2014/main" id="{A3A491BC-173B-432A-B98A-4FC4AFF11E69}"/>
              </a:ext>
            </a:extLst>
          </p:cNvPr>
          <p:cNvSpPr>
            <a:spLocks noGrp="1"/>
          </p:cNvSpPr>
          <p:nvPr>
            <p:ph type="sldNum" sz="quarter" idx="12"/>
          </p:nvPr>
        </p:nvSpPr>
        <p:spPr/>
        <p:txBody>
          <a:bodyPr/>
          <a:lstStyle/>
          <a:p>
            <a:fld id="{57D5CBB0-3BF1-FF43-AF24-1AF888BCD960}" type="slidenum">
              <a:rPr lang="en-US" smtClean="0"/>
              <a:pPr/>
              <a:t>28</a:t>
            </a:fld>
            <a:endParaRPr lang="en-US"/>
          </a:p>
        </p:txBody>
      </p:sp>
      <p:sp>
        <p:nvSpPr>
          <p:cNvPr id="2" name="Title 1">
            <a:extLst>
              <a:ext uri="{FF2B5EF4-FFF2-40B4-BE49-F238E27FC236}">
                <a16:creationId xmlns:a16="http://schemas.microsoft.com/office/drawing/2014/main" id="{666962C6-0B4F-4E88-B5B6-9A933CB6CACF}"/>
              </a:ext>
            </a:extLst>
          </p:cNvPr>
          <p:cNvSpPr>
            <a:spLocks noGrp="1"/>
          </p:cNvSpPr>
          <p:nvPr>
            <p:ph type="title" idx="4294967295"/>
          </p:nvPr>
        </p:nvSpPr>
        <p:spPr>
          <a:xfrm>
            <a:off x="841248" y="365125"/>
            <a:ext cx="10515600" cy="1325563"/>
          </a:xfrm>
        </p:spPr>
        <p:txBody>
          <a:bodyPr/>
          <a:lstStyle/>
          <a:p>
            <a:r>
              <a:rPr lang="en-US" dirty="0">
                <a:latin typeface="Georgia" panose="02040502050405020303" pitchFamily="18" charset="0"/>
              </a:rPr>
              <a:t>The Virtual Healthcare System</a:t>
            </a:r>
          </a:p>
        </p:txBody>
      </p:sp>
      <p:grpSp>
        <p:nvGrpSpPr>
          <p:cNvPr id="5" name="Group 4">
            <a:extLst>
              <a:ext uri="{FF2B5EF4-FFF2-40B4-BE49-F238E27FC236}">
                <a16:creationId xmlns:a16="http://schemas.microsoft.com/office/drawing/2014/main" id="{36AA0125-AFBE-4BD2-804D-D229B06BE411}"/>
              </a:ext>
            </a:extLst>
          </p:cNvPr>
          <p:cNvGrpSpPr/>
          <p:nvPr/>
        </p:nvGrpSpPr>
        <p:grpSpPr>
          <a:xfrm>
            <a:off x="1016512" y="2590541"/>
            <a:ext cx="3934563" cy="2961916"/>
            <a:chOff x="6819866" y="1829725"/>
            <a:chExt cx="4107031" cy="2838553"/>
          </a:xfrm>
        </p:grpSpPr>
        <p:sp>
          <p:nvSpPr>
            <p:cNvPr id="6" name="Freeform 8">
              <a:extLst>
                <a:ext uri="{FF2B5EF4-FFF2-40B4-BE49-F238E27FC236}">
                  <a16:creationId xmlns:a16="http://schemas.microsoft.com/office/drawing/2014/main" id="{6D86B53D-3E01-4EE7-BF13-C6680B2D5CE1}"/>
                </a:ext>
              </a:extLst>
            </p:cNvPr>
            <p:cNvSpPr>
              <a:spLocks/>
            </p:cNvSpPr>
            <p:nvPr/>
          </p:nvSpPr>
          <p:spPr bwMode="auto">
            <a:xfrm>
              <a:off x="7892100" y="2039283"/>
              <a:ext cx="2240199" cy="2300369"/>
            </a:xfrm>
            <a:custGeom>
              <a:avLst/>
              <a:gdLst>
                <a:gd name="T0" fmla="*/ 65 w 468"/>
                <a:gd name="T1" fmla="*/ 254 h 483"/>
                <a:gd name="T2" fmla="*/ 74 w 468"/>
                <a:gd name="T3" fmla="*/ 276 h 483"/>
                <a:gd name="T4" fmla="*/ 86 w 468"/>
                <a:gd name="T5" fmla="*/ 288 h 483"/>
                <a:gd name="T6" fmla="*/ 89 w 468"/>
                <a:gd name="T7" fmla="*/ 305 h 483"/>
                <a:gd name="T8" fmla="*/ 93 w 468"/>
                <a:gd name="T9" fmla="*/ 317 h 483"/>
                <a:gd name="T10" fmla="*/ 86 w 468"/>
                <a:gd name="T11" fmla="*/ 343 h 483"/>
                <a:gd name="T12" fmla="*/ 81 w 468"/>
                <a:gd name="T13" fmla="*/ 375 h 483"/>
                <a:gd name="T14" fmla="*/ 91 w 468"/>
                <a:gd name="T15" fmla="*/ 427 h 483"/>
                <a:gd name="T16" fmla="*/ 103 w 468"/>
                <a:gd name="T17" fmla="*/ 449 h 483"/>
                <a:gd name="T18" fmla="*/ 113 w 468"/>
                <a:gd name="T19" fmla="*/ 463 h 483"/>
                <a:gd name="T20" fmla="*/ 117 w 468"/>
                <a:gd name="T21" fmla="*/ 478 h 483"/>
                <a:gd name="T22" fmla="*/ 367 w 468"/>
                <a:gd name="T23" fmla="*/ 475 h 483"/>
                <a:gd name="T24" fmla="*/ 384 w 468"/>
                <a:gd name="T25" fmla="*/ 483 h 483"/>
                <a:gd name="T26" fmla="*/ 379 w 468"/>
                <a:gd name="T27" fmla="*/ 447 h 483"/>
                <a:gd name="T28" fmla="*/ 382 w 468"/>
                <a:gd name="T29" fmla="*/ 432 h 483"/>
                <a:gd name="T30" fmla="*/ 406 w 468"/>
                <a:gd name="T31" fmla="*/ 437 h 483"/>
                <a:gd name="T32" fmla="*/ 430 w 468"/>
                <a:gd name="T33" fmla="*/ 435 h 483"/>
                <a:gd name="T34" fmla="*/ 422 w 468"/>
                <a:gd name="T35" fmla="*/ 408 h 483"/>
                <a:gd name="T36" fmla="*/ 425 w 468"/>
                <a:gd name="T37" fmla="*/ 387 h 483"/>
                <a:gd name="T38" fmla="*/ 439 w 468"/>
                <a:gd name="T39" fmla="*/ 334 h 483"/>
                <a:gd name="T40" fmla="*/ 454 w 468"/>
                <a:gd name="T41" fmla="*/ 305 h 483"/>
                <a:gd name="T42" fmla="*/ 466 w 468"/>
                <a:gd name="T43" fmla="*/ 295 h 483"/>
                <a:gd name="T44" fmla="*/ 461 w 468"/>
                <a:gd name="T45" fmla="*/ 288 h 483"/>
                <a:gd name="T46" fmla="*/ 456 w 468"/>
                <a:gd name="T47" fmla="*/ 286 h 483"/>
                <a:gd name="T48" fmla="*/ 439 w 468"/>
                <a:gd name="T49" fmla="*/ 283 h 483"/>
                <a:gd name="T50" fmla="*/ 432 w 468"/>
                <a:gd name="T51" fmla="*/ 254 h 483"/>
                <a:gd name="T52" fmla="*/ 408 w 468"/>
                <a:gd name="T53" fmla="*/ 235 h 483"/>
                <a:gd name="T54" fmla="*/ 391 w 468"/>
                <a:gd name="T55" fmla="*/ 201 h 483"/>
                <a:gd name="T56" fmla="*/ 382 w 468"/>
                <a:gd name="T57" fmla="*/ 187 h 483"/>
                <a:gd name="T58" fmla="*/ 355 w 468"/>
                <a:gd name="T59" fmla="*/ 170 h 483"/>
                <a:gd name="T60" fmla="*/ 346 w 468"/>
                <a:gd name="T61" fmla="*/ 156 h 483"/>
                <a:gd name="T62" fmla="*/ 336 w 468"/>
                <a:gd name="T63" fmla="*/ 144 h 483"/>
                <a:gd name="T64" fmla="*/ 295 w 468"/>
                <a:gd name="T65" fmla="*/ 113 h 483"/>
                <a:gd name="T66" fmla="*/ 278 w 468"/>
                <a:gd name="T67" fmla="*/ 98 h 483"/>
                <a:gd name="T68" fmla="*/ 259 w 468"/>
                <a:gd name="T69" fmla="*/ 72 h 483"/>
                <a:gd name="T70" fmla="*/ 247 w 468"/>
                <a:gd name="T71" fmla="*/ 57 h 483"/>
                <a:gd name="T72" fmla="*/ 206 w 468"/>
                <a:gd name="T73" fmla="*/ 43 h 483"/>
                <a:gd name="T74" fmla="*/ 206 w 468"/>
                <a:gd name="T75" fmla="*/ 16 h 483"/>
                <a:gd name="T76" fmla="*/ 216 w 468"/>
                <a:gd name="T77" fmla="*/ 7 h 483"/>
                <a:gd name="T78" fmla="*/ 216 w 468"/>
                <a:gd name="T79" fmla="*/ 0 h 483"/>
                <a:gd name="T80" fmla="*/ 0 w 468"/>
                <a:gd name="T81" fmla="*/ 2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483">
                  <a:moveTo>
                    <a:pt x="0" y="28"/>
                  </a:moveTo>
                  <a:lnTo>
                    <a:pt x="65" y="254"/>
                  </a:lnTo>
                  <a:lnTo>
                    <a:pt x="69" y="262"/>
                  </a:lnTo>
                  <a:lnTo>
                    <a:pt x="74" y="276"/>
                  </a:lnTo>
                  <a:lnTo>
                    <a:pt x="77" y="283"/>
                  </a:lnTo>
                  <a:lnTo>
                    <a:pt x="86" y="288"/>
                  </a:lnTo>
                  <a:lnTo>
                    <a:pt x="91" y="295"/>
                  </a:lnTo>
                  <a:lnTo>
                    <a:pt x="89" y="305"/>
                  </a:lnTo>
                  <a:lnTo>
                    <a:pt x="96" y="314"/>
                  </a:lnTo>
                  <a:lnTo>
                    <a:pt x="93" y="317"/>
                  </a:lnTo>
                  <a:lnTo>
                    <a:pt x="86" y="329"/>
                  </a:lnTo>
                  <a:lnTo>
                    <a:pt x="86" y="343"/>
                  </a:lnTo>
                  <a:lnTo>
                    <a:pt x="81" y="355"/>
                  </a:lnTo>
                  <a:lnTo>
                    <a:pt x="81" y="375"/>
                  </a:lnTo>
                  <a:lnTo>
                    <a:pt x="93" y="399"/>
                  </a:lnTo>
                  <a:lnTo>
                    <a:pt x="91" y="427"/>
                  </a:lnTo>
                  <a:lnTo>
                    <a:pt x="103" y="444"/>
                  </a:lnTo>
                  <a:lnTo>
                    <a:pt x="103" y="449"/>
                  </a:lnTo>
                  <a:lnTo>
                    <a:pt x="105" y="454"/>
                  </a:lnTo>
                  <a:lnTo>
                    <a:pt x="113" y="463"/>
                  </a:lnTo>
                  <a:lnTo>
                    <a:pt x="113" y="471"/>
                  </a:lnTo>
                  <a:lnTo>
                    <a:pt x="117" y="478"/>
                  </a:lnTo>
                  <a:lnTo>
                    <a:pt x="362" y="463"/>
                  </a:lnTo>
                  <a:lnTo>
                    <a:pt x="367" y="475"/>
                  </a:lnTo>
                  <a:lnTo>
                    <a:pt x="370" y="480"/>
                  </a:lnTo>
                  <a:lnTo>
                    <a:pt x="384" y="483"/>
                  </a:lnTo>
                  <a:lnTo>
                    <a:pt x="386" y="468"/>
                  </a:lnTo>
                  <a:lnTo>
                    <a:pt x="379" y="447"/>
                  </a:lnTo>
                  <a:lnTo>
                    <a:pt x="379" y="437"/>
                  </a:lnTo>
                  <a:lnTo>
                    <a:pt x="382" y="432"/>
                  </a:lnTo>
                  <a:lnTo>
                    <a:pt x="389" y="427"/>
                  </a:lnTo>
                  <a:lnTo>
                    <a:pt x="406" y="437"/>
                  </a:lnTo>
                  <a:lnTo>
                    <a:pt x="422" y="437"/>
                  </a:lnTo>
                  <a:lnTo>
                    <a:pt x="430" y="435"/>
                  </a:lnTo>
                  <a:lnTo>
                    <a:pt x="427" y="418"/>
                  </a:lnTo>
                  <a:lnTo>
                    <a:pt x="422" y="408"/>
                  </a:lnTo>
                  <a:lnTo>
                    <a:pt x="422" y="396"/>
                  </a:lnTo>
                  <a:lnTo>
                    <a:pt x="425" y="387"/>
                  </a:lnTo>
                  <a:lnTo>
                    <a:pt x="437" y="350"/>
                  </a:lnTo>
                  <a:lnTo>
                    <a:pt x="439" y="334"/>
                  </a:lnTo>
                  <a:lnTo>
                    <a:pt x="446" y="319"/>
                  </a:lnTo>
                  <a:lnTo>
                    <a:pt x="454" y="305"/>
                  </a:lnTo>
                  <a:lnTo>
                    <a:pt x="461" y="295"/>
                  </a:lnTo>
                  <a:lnTo>
                    <a:pt x="466" y="295"/>
                  </a:lnTo>
                  <a:lnTo>
                    <a:pt x="468" y="290"/>
                  </a:lnTo>
                  <a:lnTo>
                    <a:pt x="461" y="288"/>
                  </a:lnTo>
                  <a:lnTo>
                    <a:pt x="461" y="286"/>
                  </a:lnTo>
                  <a:lnTo>
                    <a:pt x="456" y="286"/>
                  </a:lnTo>
                  <a:lnTo>
                    <a:pt x="444" y="286"/>
                  </a:lnTo>
                  <a:lnTo>
                    <a:pt x="439" y="283"/>
                  </a:lnTo>
                  <a:lnTo>
                    <a:pt x="437" y="276"/>
                  </a:lnTo>
                  <a:lnTo>
                    <a:pt x="432" y="254"/>
                  </a:lnTo>
                  <a:lnTo>
                    <a:pt x="420" y="240"/>
                  </a:lnTo>
                  <a:lnTo>
                    <a:pt x="408" y="235"/>
                  </a:lnTo>
                  <a:lnTo>
                    <a:pt x="401" y="214"/>
                  </a:lnTo>
                  <a:lnTo>
                    <a:pt x="391" y="201"/>
                  </a:lnTo>
                  <a:lnTo>
                    <a:pt x="389" y="189"/>
                  </a:lnTo>
                  <a:lnTo>
                    <a:pt x="382" y="187"/>
                  </a:lnTo>
                  <a:lnTo>
                    <a:pt x="365" y="182"/>
                  </a:lnTo>
                  <a:lnTo>
                    <a:pt x="355" y="170"/>
                  </a:lnTo>
                  <a:lnTo>
                    <a:pt x="346" y="163"/>
                  </a:lnTo>
                  <a:lnTo>
                    <a:pt x="346" y="156"/>
                  </a:lnTo>
                  <a:lnTo>
                    <a:pt x="341" y="146"/>
                  </a:lnTo>
                  <a:lnTo>
                    <a:pt x="336" y="144"/>
                  </a:lnTo>
                  <a:lnTo>
                    <a:pt x="322" y="137"/>
                  </a:lnTo>
                  <a:lnTo>
                    <a:pt x="295" y="113"/>
                  </a:lnTo>
                  <a:lnTo>
                    <a:pt x="283" y="108"/>
                  </a:lnTo>
                  <a:lnTo>
                    <a:pt x="278" y="98"/>
                  </a:lnTo>
                  <a:lnTo>
                    <a:pt x="266" y="89"/>
                  </a:lnTo>
                  <a:lnTo>
                    <a:pt x="259" y="72"/>
                  </a:lnTo>
                  <a:lnTo>
                    <a:pt x="250" y="64"/>
                  </a:lnTo>
                  <a:lnTo>
                    <a:pt x="247" y="57"/>
                  </a:lnTo>
                  <a:lnTo>
                    <a:pt x="230" y="52"/>
                  </a:lnTo>
                  <a:lnTo>
                    <a:pt x="206" y="43"/>
                  </a:lnTo>
                  <a:lnTo>
                    <a:pt x="199" y="36"/>
                  </a:lnTo>
                  <a:lnTo>
                    <a:pt x="206" y="16"/>
                  </a:lnTo>
                  <a:lnTo>
                    <a:pt x="214" y="12"/>
                  </a:lnTo>
                  <a:lnTo>
                    <a:pt x="216" y="7"/>
                  </a:lnTo>
                  <a:lnTo>
                    <a:pt x="218" y="2"/>
                  </a:lnTo>
                  <a:lnTo>
                    <a:pt x="216" y="0"/>
                  </a:lnTo>
                  <a:lnTo>
                    <a:pt x="89" y="19"/>
                  </a:lnTo>
                  <a:lnTo>
                    <a:pt x="0" y="2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Calibri"/>
              </a:endParaRPr>
            </a:p>
          </p:txBody>
        </p:sp>
        <p:sp>
          <p:nvSpPr>
            <p:cNvPr id="7" name="Freeform 44">
              <a:extLst>
                <a:ext uri="{FF2B5EF4-FFF2-40B4-BE49-F238E27FC236}">
                  <a16:creationId xmlns:a16="http://schemas.microsoft.com/office/drawing/2014/main" id="{02C7E40C-BCD7-40D8-9EEA-FFA0D3D984EF}"/>
                </a:ext>
              </a:extLst>
            </p:cNvPr>
            <p:cNvSpPr>
              <a:spLocks/>
            </p:cNvSpPr>
            <p:nvPr/>
          </p:nvSpPr>
          <p:spPr bwMode="auto">
            <a:xfrm>
              <a:off x="8844660" y="1829725"/>
              <a:ext cx="2082237" cy="1571680"/>
            </a:xfrm>
            <a:custGeom>
              <a:avLst/>
              <a:gdLst>
                <a:gd name="T0" fmla="*/ 257 w 435"/>
                <a:gd name="T1" fmla="*/ 330 h 330"/>
                <a:gd name="T2" fmla="*/ 240 w 435"/>
                <a:gd name="T3" fmla="*/ 327 h 330"/>
                <a:gd name="T4" fmla="*/ 233 w 435"/>
                <a:gd name="T5" fmla="*/ 298 h 330"/>
                <a:gd name="T6" fmla="*/ 209 w 435"/>
                <a:gd name="T7" fmla="*/ 279 h 330"/>
                <a:gd name="T8" fmla="*/ 192 w 435"/>
                <a:gd name="T9" fmla="*/ 245 h 330"/>
                <a:gd name="T10" fmla="*/ 183 w 435"/>
                <a:gd name="T11" fmla="*/ 231 h 330"/>
                <a:gd name="T12" fmla="*/ 156 w 435"/>
                <a:gd name="T13" fmla="*/ 214 h 330"/>
                <a:gd name="T14" fmla="*/ 147 w 435"/>
                <a:gd name="T15" fmla="*/ 200 h 330"/>
                <a:gd name="T16" fmla="*/ 137 w 435"/>
                <a:gd name="T17" fmla="*/ 188 h 330"/>
                <a:gd name="T18" fmla="*/ 96 w 435"/>
                <a:gd name="T19" fmla="*/ 157 h 330"/>
                <a:gd name="T20" fmla="*/ 79 w 435"/>
                <a:gd name="T21" fmla="*/ 142 h 330"/>
                <a:gd name="T22" fmla="*/ 60 w 435"/>
                <a:gd name="T23" fmla="*/ 116 h 330"/>
                <a:gd name="T24" fmla="*/ 48 w 435"/>
                <a:gd name="T25" fmla="*/ 101 h 330"/>
                <a:gd name="T26" fmla="*/ 7 w 435"/>
                <a:gd name="T27" fmla="*/ 87 h 330"/>
                <a:gd name="T28" fmla="*/ 7 w 435"/>
                <a:gd name="T29" fmla="*/ 60 h 330"/>
                <a:gd name="T30" fmla="*/ 17 w 435"/>
                <a:gd name="T31" fmla="*/ 51 h 330"/>
                <a:gd name="T32" fmla="*/ 17 w 435"/>
                <a:gd name="T33" fmla="*/ 44 h 330"/>
                <a:gd name="T34" fmla="*/ 51 w 435"/>
                <a:gd name="T35" fmla="*/ 32 h 330"/>
                <a:gd name="T36" fmla="*/ 75 w 435"/>
                <a:gd name="T37" fmla="*/ 17 h 330"/>
                <a:gd name="T38" fmla="*/ 79 w 435"/>
                <a:gd name="T39" fmla="*/ 15 h 330"/>
                <a:gd name="T40" fmla="*/ 195 w 435"/>
                <a:gd name="T41" fmla="*/ 3 h 330"/>
                <a:gd name="T42" fmla="*/ 197 w 435"/>
                <a:gd name="T43" fmla="*/ 10 h 330"/>
                <a:gd name="T44" fmla="*/ 221 w 435"/>
                <a:gd name="T45" fmla="*/ 20 h 330"/>
                <a:gd name="T46" fmla="*/ 322 w 435"/>
                <a:gd name="T47" fmla="*/ 22 h 330"/>
                <a:gd name="T48" fmla="*/ 432 w 435"/>
                <a:gd name="T49" fmla="*/ 104 h 330"/>
                <a:gd name="T50" fmla="*/ 416 w 435"/>
                <a:gd name="T51" fmla="*/ 121 h 330"/>
                <a:gd name="T52" fmla="*/ 396 w 435"/>
                <a:gd name="T53" fmla="*/ 149 h 330"/>
                <a:gd name="T54" fmla="*/ 392 w 435"/>
                <a:gd name="T55" fmla="*/ 173 h 330"/>
                <a:gd name="T56" fmla="*/ 389 w 435"/>
                <a:gd name="T57" fmla="*/ 188 h 330"/>
                <a:gd name="T58" fmla="*/ 380 w 435"/>
                <a:gd name="T59" fmla="*/ 193 h 330"/>
                <a:gd name="T60" fmla="*/ 370 w 435"/>
                <a:gd name="T61" fmla="*/ 205 h 330"/>
                <a:gd name="T62" fmla="*/ 358 w 435"/>
                <a:gd name="T63" fmla="*/ 221 h 330"/>
                <a:gd name="T64" fmla="*/ 336 w 435"/>
                <a:gd name="T65" fmla="*/ 245 h 330"/>
                <a:gd name="T66" fmla="*/ 320 w 435"/>
                <a:gd name="T67" fmla="*/ 260 h 330"/>
                <a:gd name="T68" fmla="*/ 308 w 435"/>
                <a:gd name="T69" fmla="*/ 270 h 330"/>
                <a:gd name="T70" fmla="*/ 293 w 435"/>
                <a:gd name="T71" fmla="*/ 277 h 330"/>
                <a:gd name="T72" fmla="*/ 291 w 435"/>
                <a:gd name="T73" fmla="*/ 282 h 330"/>
                <a:gd name="T74" fmla="*/ 286 w 435"/>
                <a:gd name="T75" fmla="*/ 294 h 330"/>
                <a:gd name="T76" fmla="*/ 271 w 435"/>
                <a:gd name="T77" fmla="*/ 298 h 330"/>
                <a:gd name="T78" fmla="*/ 269 w 435"/>
                <a:gd name="T79" fmla="*/ 303 h 330"/>
                <a:gd name="T80" fmla="*/ 274 w 435"/>
                <a:gd name="T81" fmla="*/ 306 h 330"/>
                <a:gd name="T82" fmla="*/ 276 w 435"/>
                <a:gd name="T83" fmla="*/ 313 h 330"/>
                <a:gd name="T84" fmla="*/ 264 w 435"/>
                <a:gd name="T85" fmla="*/ 322 h 330"/>
                <a:gd name="T86" fmla="*/ 262 w 435"/>
                <a:gd name="T8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5" h="330">
                  <a:moveTo>
                    <a:pt x="262" y="330"/>
                  </a:moveTo>
                  <a:lnTo>
                    <a:pt x="257" y="330"/>
                  </a:lnTo>
                  <a:lnTo>
                    <a:pt x="245" y="330"/>
                  </a:lnTo>
                  <a:lnTo>
                    <a:pt x="240" y="327"/>
                  </a:lnTo>
                  <a:lnTo>
                    <a:pt x="238" y="320"/>
                  </a:lnTo>
                  <a:lnTo>
                    <a:pt x="233" y="298"/>
                  </a:lnTo>
                  <a:lnTo>
                    <a:pt x="221" y="284"/>
                  </a:lnTo>
                  <a:lnTo>
                    <a:pt x="209" y="279"/>
                  </a:lnTo>
                  <a:lnTo>
                    <a:pt x="202" y="258"/>
                  </a:lnTo>
                  <a:lnTo>
                    <a:pt x="192" y="245"/>
                  </a:lnTo>
                  <a:lnTo>
                    <a:pt x="190" y="233"/>
                  </a:lnTo>
                  <a:lnTo>
                    <a:pt x="183" y="231"/>
                  </a:lnTo>
                  <a:lnTo>
                    <a:pt x="166" y="226"/>
                  </a:lnTo>
                  <a:lnTo>
                    <a:pt x="156" y="214"/>
                  </a:lnTo>
                  <a:lnTo>
                    <a:pt x="147" y="207"/>
                  </a:lnTo>
                  <a:lnTo>
                    <a:pt x="147" y="200"/>
                  </a:lnTo>
                  <a:lnTo>
                    <a:pt x="142" y="190"/>
                  </a:lnTo>
                  <a:lnTo>
                    <a:pt x="137" y="188"/>
                  </a:lnTo>
                  <a:lnTo>
                    <a:pt x="123" y="181"/>
                  </a:lnTo>
                  <a:lnTo>
                    <a:pt x="96" y="157"/>
                  </a:lnTo>
                  <a:lnTo>
                    <a:pt x="84" y="152"/>
                  </a:lnTo>
                  <a:lnTo>
                    <a:pt x="79" y="142"/>
                  </a:lnTo>
                  <a:lnTo>
                    <a:pt x="67" y="133"/>
                  </a:lnTo>
                  <a:lnTo>
                    <a:pt x="60" y="116"/>
                  </a:lnTo>
                  <a:lnTo>
                    <a:pt x="51" y="108"/>
                  </a:lnTo>
                  <a:lnTo>
                    <a:pt x="48" y="101"/>
                  </a:lnTo>
                  <a:lnTo>
                    <a:pt x="31" y="96"/>
                  </a:lnTo>
                  <a:lnTo>
                    <a:pt x="7" y="87"/>
                  </a:lnTo>
                  <a:lnTo>
                    <a:pt x="0" y="80"/>
                  </a:lnTo>
                  <a:lnTo>
                    <a:pt x="7" y="60"/>
                  </a:lnTo>
                  <a:lnTo>
                    <a:pt x="15" y="56"/>
                  </a:lnTo>
                  <a:lnTo>
                    <a:pt x="17" y="51"/>
                  </a:lnTo>
                  <a:lnTo>
                    <a:pt x="19" y="46"/>
                  </a:lnTo>
                  <a:lnTo>
                    <a:pt x="17" y="44"/>
                  </a:lnTo>
                  <a:lnTo>
                    <a:pt x="43" y="32"/>
                  </a:lnTo>
                  <a:lnTo>
                    <a:pt x="51" y="32"/>
                  </a:lnTo>
                  <a:lnTo>
                    <a:pt x="51" y="27"/>
                  </a:lnTo>
                  <a:lnTo>
                    <a:pt x="75" y="17"/>
                  </a:lnTo>
                  <a:lnTo>
                    <a:pt x="77" y="15"/>
                  </a:lnTo>
                  <a:lnTo>
                    <a:pt x="79" y="15"/>
                  </a:lnTo>
                  <a:lnTo>
                    <a:pt x="192" y="0"/>
                  </a:lnTo>
                  <a:lnTo>
                    <a:pt x="195" y="3"/>
                  </a:lnTo>
                  <a:lnTo>
                    <a:pt x="192" y="8"/>
                  </a:lnTo>
                  <a:lnTo>
                    <a:pt x="197" y="10"/>
                  </a:lnTo>
                  <a:lnTo>
                    <a:pt x="204" y="8"/>
                  </a:lnTo>
                  <a:lnTo>
                    <a:pt x="221" y="20"/>
                  </a:lnTo>
                  <a:lnTo>
                    <a:pt x="223" y="34"/>
                  </a:lnTo>
                  <a:lnTo>
                    <a:pt x="322" y="22"/>
                  </a:lnTo>
                  <a:lnTo>
                    <a:pt x="435" y="101"/>
                  </a:lnTo>
                  <a:lnTo>
                    <a:pt x="432" y="104"/>
                  </a:lnTo>
                  <a:lnTo>
                    <a:pt x="423" y="108"/>
                  </a:lnTo>
                  <a:lnTo>
                    <a:pt x="416" y="121"/>
                  </a:lnTo>
                  <a:lnTo>
                    <a:pt x="404" y="135"/>
                  </a:lnTo>
                  <a:lnTo>
                    <a:pt x="396" y="149"/>
                  </a:lnTo>
                  <a:lnTo>
                    <a:pt x="392" y="161"/>
                  </a:lnTo>
                  <a:lnTo>
                    <a:pt x="392" y="173"/>
                  </a:lnTo>
                  <a:lnTo>
                    <a:pt x="392" y="183"/>
                  </a:lnTo>
                  <a:lnTo>
                    <a:pt x="389" y="188"/>
                  </a:lnTo>
                  <a:lnTo>
                    <a:pt x="387" y="193"/>
                  </a:lnTo>
                  <a:lnTo>
                    <a:pt x="380" y="193"/>
                  </a:lnTo>
                  <a:lnTo>
                    <a:pt x="375" y="197"/>
                  </a:lnTo>
                  <a:lnTo>
                    <a:pt x="370" y="205"/>
                  </a:lnTo>
                  <a:lnTo>
                    <a:pt x="363" y="214"/>
                  </a:lnTo>
                  <a:lnTo>
                    <a:pt x="358" y="221"/>
                  </a:lnTo>
                  <a:lnTo>
                    <a:pt x="344" y="231"/>
                  </a:lnTo>
                  <a:lnTo>
                    <a:pt x="336" y="245"/>
                  </a:lnTo>
                  <a:lnTo>
                    <a:pt x="329" y="250"/>
                  </a:lnTo>
                  <a:lnTo>
                    <a:pt x="320" y="260"/>
                  </a:lnTo>
                  <a:lnTo>
                    <a:pt x="312" y="265"/>
                  </a:lnTo>
                  <a:lnTo>
                    <a:pt x="308" y="270"/>
                  </a:lnTo>
                  <a:lnTo>
                    <a:pt x="298" y="274"/>
                  </a:lnTo>
                  <a:lnTo>
                    <a:pt x="293" y="277"/>
                  </a:lnTo>
                  <a:lnTo>
                    <a:pt x="291" y="279"/>
                  </a:lnTo>
                  <a:lnTo>
                    <a:pt x="291" y="282"/>
                  </a:lnTo>
                  <a:lnTo>
                    <a:pt x="291" y="284"/>
                  </a:lnTo>
                  <a:lnTo>
                    <a:pt x="286" y="294"/>
                  </a:lnTo>
                  <a:lnTo>
                    <a:pt x="279" y="298"/>
                  </a:lnTo>
                  <a:lnTo>
                    <a:pt x="271" y="298"/>
                  </a:lnTo>
                  <a:lnTo>
                    <a:pt x="271" y="301"/>
                  </a:lnTo>
                  <a:lnTo>
                    <a:pt x="269" y="303"/>
                  </a:lnTo>
                  <a:lnTo>
                    <a:pt x="271" y="306"/>
                  </a:lnTo>
                  <a:lnTo>
                    <a:pt x="274" y="306"/>
                  </a:lnTo>
                  <a:lnTo>
                    <a:pt x="276" y="308"/>
                  </a:lnTo>
                  <a:lnTo>
                    <a:pt x="276" y="313"/>
                  </a:lnTo>
                  <a:lnTo>
                    <a:pt x="271" y="315"/>
                  </a:lnTo>
                  <a:lnTo>
                    <a:pt x="264" y="322"/>
                  </a:lnTo>
                  <a:lnTo>
                    <a:pt x="262" y="327"/>
                  </a:lnTo>
                  <a:lnTo>
                    <a:pt x="262" y="33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Calibri"/>
              </a:endParaRPr>
            </a:p>
          </p:txBody>
        </p:sp>
        <p:sp>
          <p:nvSpPr>
            <p:cNvPr id="8" name="Freeform 45">
              <a:extLst>
                <a:ext uri="{FF2B5EF4-FFF2-40B4-BE49-F238E27FC236}">
                  <a16:creationId xmlns:a16="http://schemas.microsoft.com/office/drawing/2014/main" id="{B64DBA97-9EB1-4D54-AAAA-08D69FD1B912}"/>
                </a:ext>
              </a:extLst>
            </p:cNvPr>
            <p:cNvSpPr>
              <a:spLocks/>
            </p:cNvSpPr>
            <p:nvPr/>
          </p:nvSpPr>
          <p:spPr bwMode="auto">
            <a:xfrm>
              <a:off x="6819866" y="2172637"/>
              <a:ext cx="1565268" cy="2495641"/>
            </a:xfrm>
            <a:custGeom>
              <a:avLst/>
              <a:gdLst>
                <a:gd name="T0" fmla="*/ 0 w 327"/>
                <a:gd name="T1" fmla="*/ 22 h 524"/>
                <a:gd name="T2" fmla="*/ 8 w 327"/>
                <a:gd name="T3" fmla="*/ 32 h 524"/>
                <a:gd name="T4" fmla="*/ 0 w 327"/>
                <a:gd name="T5" fmla="*/ 347 h 524"/>
                <a:gd name="T6" fmla="*/ 3 w 327"/>
                <a:gd name="T7" fmla="*/ 361 h 524"/>
                <a:gd name="T8" fmla="*/ 22 w 327"/>
                <a:gd name="T9" fmla="*/ 522 h 524"/>
                <a:gd name="T10" fmla="*/ 27 w 327"/>
                <a:gd name="T11" fmla="*/ 517 h 524"/>
                <a:gd name="T12" fmla="*/ 32 w 327"/>
                <a:gd name="T13" fmla="*/ 515 h 524"/>
                <a:gd name="T14" fmla="*/ 46 w 327"/>
                <a:gd name="T15" fmla="*/ 520 h 524"/>
                <a:gd name="T16" fmla="*/ 48 w 327"/>
                <a:gd name="T17" fmla="*/ 512 h 524"/>
                <a:gd name="T18" fmla="*/ 51 w 327"/>
                <a:gd name="T19" fmla="*/ 491 h 524"/>
                <a:gd name="T20" fmla="*/ 58 w 327"/>
                <a:gd name="T21" fmla="*/ 474 h 524"/>
                <a:gd name="T22" fmla="*/ 68 w 327"/>
                <a:gd name="T23" fmla="*/ 491 h 524"/>
                <a:gd name="T24" fmla="*/ 65 w 327"/>
                <a:gd name="T25" fmla="*/ 496 h 524"/>
                <a:gd name="T26" fmla="*/ 70 w 327"/>
                <a:gd name="T27" fmla="*/ 508 h 524"/>
                <a:gd name="T28" fmla="*/ 80 w 327"/>
                <a:gd name="T29" fmla="*/ 522 h 524"/>
                <a:gd name="T30" fmla="*/ 89 w 327"/>
                <a:gd name="T31" fmla="*/ 524 h 524"/>
                <a:gd name="T32" fmla="*/ 97 w 327"/>
                <a:gd name="T33" fmla="*/ 522 h 524"/>
                <a:gd name="T34" fmla="*/ 109 w 327"/>
                <a:gd name="T35" fmla="*/ 510 h 524"/>
                <a:gd name="T36" fmla="*/ 111 w 327"/>
                <a:gd name="T37" fmla="*/ 510 h 524"/>
                <a:gd name="T38" fmla="*/ 116 w 327"/>
                <a:gd name="T39" fmla="*/ 505 h 524"/>
                <a:gd name="T40" fmla="*/ 116 w 327"/>
                <a:gd name="T41" fmla="*/ 503 h 524"/>
                <a:gd name="T42" fmla="*/ 113 w 327"/>
                <a:gd name="T43" fmla="*/ 500 h 524"/>
                <a:gd name="T44" fmla="*/ 109 w 327"/>
                <a:gd name="T45" fmla="*/ 498 h 524"/>
                <a:gd name="T46" fmla="*/ 109 w 327"/>
                <a:gd name="T47" fmla="*/ 496 h 524"/>
                <a:gd name="T48" fmla="*/ 113 w 327"/>
                <a:gd name="T49" fmla="*/ 486 h 524"/>
                <a:gd name="T50" fmla="*/ 111 w 327"/>
                <a:gd name="T51" fmla="*/ 484 h 524"/>
                <a:gd name="T52" fmla="*/ 104 w 327"/>
                <a:gd name="T53" fmla="*/ 476 h 524"/>
                <a:gd name="T54" fmla="*/ 101 w 327"/>
                <a:gd name="T55" fmla="*/ 476 h 524"/>
                <a:gd name="T56" fmla="*/ 97 w 327"/>
                <a:gd name="T57" fmla="*/ 472 h 524"/>
                <a:gd name="T58" fmla="*/ 89 w 327"/>
                <a:gd name="T59" fmla="*/ 462 h 524"/>
                <a:gd name="T60" fmla="*/ 89 w 327"/>
                <a:gd name="T61" fmla="*/ 455 h 524"/>
                <a:gd name="T62" fmla="*/ 92 w 327"/>
                <a:gd name="T63" fmla="*/ 452 h 524"/>
                <a:gd name="T64" fmla="*/ 92 w 327"/>
                <a:gd name="T65" fmla="*/ 450 h 524"/>
                <a:gd name="T66" fmla="*/ 92 w 327"/>
                <a:gd name="T67" fmla="*/ 445 h 524"/>
                <a:gd name="T68" fmla="*/ 327 w 327"/>
                <a:gd name="T69" fmla="*/ 421 h 524"/>
                <a:gd name="T70" fmla="*/ 327 w 327"/>
                <a:gd name="T71" fmla="*/ 416 h 524"/>
                <a:gd name="T72" fmla="*/ 315 w 327"/>
                <a:gd name="T73" fmla="*/ 399 h 524"/>
                <a:gd name="T74" fmla="*/ 317 w 327"/>
                <a:gd name="T75" fmla="*/ 371 h 524"/>
                <a:gd name="T76" fmla="*/ 305 w 327"/>
                <a:gd name="T77" fmla="*/ 347 h 524"/>
                <a:gd name="T78" fmla="*/ 305 w 327"/>
                <a:gd name="T79" fmla="*/ 327 h 524"/>
                <a:gd name="T80" fmla="*/ 310 w 327"/>
                <a:gd name="T81" fmla="*/ 315 h 524"/>
                <a:gd name="T82" fmla="*/ 310 w 327"/>
                <a:gd name="T83" fmla="*/ 301 h 524"/>
                <a:gd name="T84" fmla="*/ 317 w 327"/>
                <a:gd name="T85" fmla="*/ 289 h 524"/>
                <a:gd name="T86" fmla="*/ 320 w 327"/>
                <a:gd name="T87" fmla="*/ 286 h 524"/>
                <a:gd name="T88" fmla="*/ 313 w 327"/>
                <a:gd name="T89" fmla="*/ 277 h 524"/>
                <a:gd name="T90" fmla="*/ 315 w 327"/>
                <a:gd name="T91" fmla="*/ 267 h 524"/>
                <a:gd name="T92" fmla="*/ 310 w 327"/>
                <a:gd name="T93" fmla="*/ 260 h 524"/>
                <a:gd name="T94" fmla="*/ 301 w 327"/>
                <a:gd name="T95" fmla="*/ 255 h 524"/>
                <a:gd name="T96" fmla="*/ 298 w 327"/>
                <a:gd name="T97" fmla="*/ 248 h 524"/>
                <a:gd name="T98" fmla="*/ 293 w 327"/>
                <a:gd name="T99" fmla="*/ 234 h 524"/>
                <a:gd name="T100" fmla="*/ 289 w 327"/>
                <a:gd name="T101" fmla="*/ 226 h 524"/>
                <a:gd name="T102" fmla="*/ 224 w 327"/>
                <a:gd name="T103" fmla="*/ 0 h 524"/>
                <a:gd name="T104" fmla="*/ 0 w 327"/>
                <a:gd name="T105" fmla="*/ 2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524">
                  <a:moveTo>
                    <a:pt x="0" y="22"/>
                  </a:moveTo>
                  <a:lnTo>
                    <a:pt x="8" y="32"/>
                  </a:lnTo>
                  <a:lnTo>
                    <a:pt x="0" y="347"/>
                  </a:lnTo>
                  <a:lnTo>
                    <a:pt x="3" y="361"/>
                  </a:lnTo>
                  <a:lnTo>
                    <a:pt x="22" y="522"/>
                  </a:lnTo>
                  <a:lnTo>
                    <a:pt x="27" y="517"/>
                  </a:lnTo>
                  <a:lnTo>
                    <a:pt x="32" y="515"/>
                  </a:lnTo>
                  <a:lnTo>
                    <a:pt x="46" y="520"/>
                  </a:lnTo>
                  <a:lnTo>
                    <a:pt x="48" y="512"/>
                  </a:lnTo>
                  <a:lnTo>
                    <a:pt x="51" y="491"/>
                  </a:lnTo>
                  <a:lnTo>
                    <a:pt x="58" y="474"/>
                  </a:lnTo>
                  <a:lnTo>
                    <a:pt x="68" y="491"/>
                  </a:lnTo>
                  <a:lnTo>
                    <a:pt x="65" y="496"/>
                  </a:lnTo>
                  <a:lnTo>
                    <a:pt x="70" y="508"/>
                  </a:lnTo>
                  <a:lnTo>
                    <a:pt x="80" y="522"/>
                  </a:lnTo>
                  <a:lnTo>
                    <a:pt x="89" y="524"/>
                  </a:lnTo>
                  <a:lnTo>
                    <a:pt x="97" y="522"/>
                  </a:lnTo>
                  <a:lnTo>
                    <a:pt x="109" y="510"/>
                  </a:lnTo>
                  <a:lnTo>
                    <a:pt x="111" y="510"/>
                  </a:lnTo>
                  <a:lnTo>
                    <a:pt x="116" y="505"/>
                  </a:lnTo>
                  <a:lnTo>
                    <a:pt x="116" y="503"/>
                  </a:lnTo>
                  <a:lnTo>
                    <a:pt x="113" y="500"/>
                  </a:lnTo>
                  <a:lnTo>
                    <a:pt x="109" y="498"/>
                  </a:lnTo>
                  <a:lnTo>
                    <a:pt x="109" y="496"/>
                  </a:lnTo>
                  <a:lnTo>
                    <a:pt x="113" y="486"/>
                  </a:lnTo>
                  <a:lnTo>
                    <a:pt x="111" y="484"/>
                  </a:lnTo>
                  <a:lnTo>
                    <a:pt x="104" y="476"/>
                  </a:lnTo>
                  <a:lnTo>
                    <a:pt x="101" y="476"/>
                  </a:lnTo>
                  <a:lnTo>
                    <a:pt x="97" y="472"/>
                  </a:lnTo>
                  <a:lnTo>
                    <a:pt x="89" y="462"/>
                  </a:lnTo>
                  <a:lnTo>
                    <a:pt x="89" y="455"/>
                  </a:lnTo>
                  <a:lnTo>
                    <a:pt x="92" y="452"/>
                  </a:lnTo>
                  <a:lnTo>
                    <a:pt x="92" y="450"/>
                  </a:lnTo>
                  <a:lnTo>
                    <a:pt x="92" y="445"/>
                  </a:lnTo>
                  <a:lnTo>
                    <a:pt x="327" y="421"/>
                  </a:lnTo>
                  <a:lnTo>
                    <a:pt x="327" y="416"/>
                  </a:lnTo>
                  <a:lnTo>
                    <a:pt x="315" y="399"/>
                  </a:lnTo>
                  <a:lnTo>
                    <a:pt x="317" y="371"/>
                  </a:lnTo>
                  <a:lnTo>
                    <a:pt x="305" y="347"/>
                  </a:lnTo>
                  <a:lnTo>
                    <a:pt x="305" y="327"/>
                  </a:lnTo>
                  <a:lnTo>
                    <a:pt x="310" y="315"/>
                  </a:lnTo>
                  <a:lnTo>
                    <a:pt x="310" y="301"/>
                  </a:lnTo>
                  <a:lnTo>
                    <a:pt x="317" y="289"/>
                  </a:lnTo>
                  <a:lnTo>
                    <a:pt x="320" y="286"/>
                  </a:lnTo>
                  <a:lnTo>
                    <a:pt x="313" y="277"/>
                  </a:lnTo>
                  <a:lnTo>
                    <a:pt x="315" y="267"/>
                  </a:lnTo>
                  <a:lnTo>
                    <a:pt x="310" y="260"/>
                  </a:lnTo>
                  <a:lnTo>
                    <a:pt x="301" y="255"/>
                  </a:lnTo>
                  <a:lnTo>
                    <a:pt x="298" y="248"/>
                  </a:lnTo>
                  <a:lnTo>
                    <a:pt x="293" y="234"/>
                  </a:lnTo>
                  <a:lnTo>
                    <a:pt x="289" y="226"/>
                  </a:lnTo>
                  <a:lnTo>
                    <a:pt x="224" y="0"/>
                  </a:lnTo>
                  <a:lnTo>
                    <a:pt x="0" y="22"/>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pPr>
                <a:defRPr/>
              </a:pPr>
              <a:endParaRPr lang="en-US">
                <a:solidFill>
                  <a:srgbClr val="000000"/>
                </a:solidFill>
                <a:latin typeface="Calibri"/>
              </a:endParaRPr>
            </a:p>
          </p:txBody>
        </p:sp>
        <p:pic>
          <p:nvPicPr>
            <p:cNvPr id="9" name="Picture 8">
              <a:extLst>
                <a:ext uri="{FF2B5EF4-FFF2-40B4-BE49-F238E27FC236}">
                  <a16:creationId xmlns:a16="http://schemas.microsoft.com/office/drawing/2014/main" id="{363CAC3D-A5E7-4234-BFB4-EB5DA8773F13}"/>
                </a:ext>
              </a:extLst>
            </p:cNvPr>
            <p:cNvPicPr>
              <a:picLocks noChangeAspect="1"/>
            </p:cNvPicPr>
            <p:nvPr/>
          </p:nvPicPr>
          <p:blipFill>
            <a:blip r:embed="rId2"/>
            <a:stretch>
              <a:fillRect/>
            </a:stretch>
          </p:blipFill>
          <p:spPr>
            <a:xfrm>
              <a:off x="8385134" y="2246618"/>
              <a:ext cx="668178" cy="620496"/>
            </a:xfrm>
            <a:prstGeom prst="rect">
              <a:avLst/>
            </a:prstGeom>
          </p:spPr>
        </p:pic>
        <p:cxnSp>
          <p:nvCxnSpPr>
            <p:cNvPr id="10" name="Straight Connector 9">
              <a:extLst>
                <a:ext uri="{FF2B5EF4-FFF2-40B4-BE49-F238E27FC236}">
                  <a16:creationId xmlns:a16="http://schemas.microsoft.com/office/drawing/2014/main" id="{7BC27429-8FB8-4720-94FC-A3845ED0F33E}"/>
                </a:ext>
              </a:extLst>
            </p:cNvPr>
            <p:cNvCxnSpPr>
              <a:cxnSpLocks/>
            </p:cNvCxnSpPr>
            <p:nvPr/>
          </p:nvCxnSpPr>
          <p:spPr>
            <a:xfrm flipV="1">
              <a:off x="9075907" y="2540290"/>
              <a:ext cx="624298" cy="75274"/>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Straight Connector 10">
              <a:extLst>
                <a:ext uri="{FF2B5EF4-FFF2-40B4-BE49-F238E27FC236}">
                  <a16:creationId xmlns:a16="http://schemas.microsoft.com/office/drawing/2014/main" id="{7D727214-CCD5-4C34-B650-4D875C703718}"/>
                </a:ext>
              </a:extLst>
            </p:cNvPr>
            <p:cNvCxnSpPr>
              <a:cxnSpLocks/>
            </p:cNvCxnSpPr>
            <p:nvPr/>
          </p:nvCxnSpPr>
          <p:spPr>
            <a:xfrm flipV="1">
              <a:off x="7663325" y="2682102"/>
              <a:ext cx="691189" cy="352437"/>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 name="Straight Connector 11">
              <a:extLst>
                <a:ext uri="{FF2B5EF4-FFF2-40B4-BE49-F238E27FC236}">
                  <a16:creationId xmlns:a16="http://schemas.microsoft.com/office/drawing/2014/main" id="{8680DC8E-BA50-40F0-85F5-6F4DA33E9590}"/>
                </a:ext>
              </a:extLst>
            </p:cNvPr>
            <p:cNvCxnSpPr>
              <a:cxnSpLocks/>
            </p:cNvCxnSpPr>
            <p:nvPr/>
          </p:nvCxnSpPr>
          <p:spPr>
            <a:xfrm>
              <a:off x="8826307" y="2919697"/>
              <a:ext cx="120254" cy="470363"/>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a16="http://schemas.microsoft.com/office/drawing/2014/main" id="{3C4ABF0D-76CF-4ECF-B9D3-53FB3B9D2E35}"/>
                </a:ext>
              </a:extLst>
            </p:cNvPr>
            <p:cNvCxnSpPr>
              <a:cxnSpLocks/>
            </p:cNvCxnSpPr>
            <p:nvPr/>
          </p:nvCxnSpPr>
          <p:spPr>
            <a:xfrm flipH="1">
              <a:off x="8015292" y="2931042"/>
              <a:ext cx="536407" cy="858484"/>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5" name="Oval 14">
              <a:extLst>
                <a:ext uri="{FF2B5EF4-FFF2-40B4-BE49-F238E27FC236}">
                  <a16:creationId xmlns:a16="http://schemas.microsoft.com/office/drawing/2014/main" id="{21FBC311-A98F-4926-89AB-9FCADF15698C}"/>
                </a:ext>
              </a:extLst>
            </p:cNvPr>
            <p:cNvSpPr/>
            <p:nvPr/>
          </p:nvSpPr>
          <p:spPr>
            <a:xfrm>
              <a:off x="9659966" y="2435966"/>
              <a:ext cx="202529" cy="174936"/>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DD3B4F2-4D57-4B54-BBCF-36F6D55C0FD0}"/>
                </a:ext>
              </a:extLst>
            </p:cNvPr>
            <p:cNvSpPr/>
            <p:nvPr/>
          </p:nvSpPr>
          <p:spPr>
            <a:xfrm>
              <a:off x="8856532" y="3427761"/>
              <a:ext cx="202529" cy="174936"/>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16C26B5-D2B2-4FE3-BB8C-D38CA15FF878}"/>
                </a:ext>
              </a:extLst>
            </p:cNvPr>
            <p:cNvSpPr/>
            <p:nvPr/>
          </p:nvSpPr>
          <p:spPr>
            <a:xfrm>
              <a:off x="7430175" y="3014530"/>
              <a:ext cx="202529" cy="174936"/>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4DA3D3E-92CA-4D61-8AB2-FB8F69E6313C}"/>
                </a:ext>
              </a:extLst>
            </p:cNvPr>
            <p:cNvSpPr/>
            <p:nvPr/>
          </p:nvSpPr>
          <p:spPr>
            <a:xfrm>
              <a:off x="7830273" y="3809992"/>
              <a:ext cx="202529" cy="174936"/>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grpSp>
      <p:grpSp>
        <p:nvGrpSpPr>
          <p:cNvPr id="675" name="Group 674">
            <a:extLst>
              <a:ext uri="{FF2B5EF4-FFF2-40B4-BE49-F238E27FC236}">
                <a16:creationId xmlns:a16="http://schemas.microsoft.com/office/drawing/2014/main" id="{F4F0EA0A-7EF8-466F-8C63-283BB058D8E9}"/>
              </a:ext>
            </a:extLst>
          </p:cNvPr>
          <p:cNvGrpSpPr/>
          <p:nvPr/>
        </p:nvGrpSpPr>
        <p:grpSpPr>
          <a:xfrm>
            <a:off x="5815630" y="2173249"/>
            <a:ext cx="5544884" cy="3653667"/>
            <a:chOff x="2377133" y="1740426"/>
            <a:chExt cx="6392127" cy="3953196"/>
          </a:xfrm>
        </p:grpSpPr>
        <p:sp>
          <p:nvSpPr>
            <p:cNvPr id="610" name="Freeform 55">
              <a:extLst>
                <a:ext uri="{FF2B5EF4-FFF2-40B4-BE49-F238E27FC236}">
                  <a16:creationId xmlns:a16="http://schemas.microsoft.com/office/drawing/2014/main" id="{50C824C9-DA7B-4D86-B19B-06E67DF67E39}"/>
                </a:ext>
              </a:extLst>
            </p:cNvPr>
            <p:cNvSpPr>
              <a:spLocks/>
            </p:cNvSpPr>
            <p:nvPr/>
          </p:nvSpPr>
          <p:spPr bwMode="auto">
            <a:xfrm>
              <a:off x="8254439" y="2334340"/>
              <a:ext cx="197013" cy="425662"/>
            </a:xfrm>
            <a:custGeom>
              <a:avLst/>
              <a:gdLst>
                <a:gd name="T0" fmla="*/ 134 w 137"/>
                <a:gd name="T1" fmla="*/ 248 h 296"/>
                <a:gd name="T2" fmla="*/ 130 w 137"/>
                <a:gd name="T3" fmla="*/ 245 h 296"/>
                <a:gd name="T4" fmla="*/ 122 w 137"/>
                <a:gd name="T5" fmla="*/ 248 h 296"/>
                <a:gd name="T6" fmla="*/ 118 w 137"/>
                <a:gd name="T7" fmla="*/ 260 h 296"/>
                <a:gd name="T8" fmla="*/ 110 w 137"/>
                <a:gd name="T9" fmla="*/ 262 h 296"/>
                <a:gd name="T10" fmla="*/ 110 w 137"/>
                <a:gd name="T11" fmla="*/ 267 h 296"/>
                <a:gd name="T12" fmla="*/ 110 w 137"/>
                <a:gd name="T13" fmla="*/ 269 h 296"/>
                <a:gd name="T14" fmla="*/ 106 w 137"/>
                <a:gd name="T15" fmla="*/ 267 h 296"/>
                <a:gd name="T16" fmla="*/ 103 w 137"/>
                <a:gd name="T17" fmla="*/ 269 h 296"/>
                <a:gd name="T18" fmla="*/ 103 w 137"/>
                <a:gd name="T19" fmla="*/ 274 h 296"/>
                <a:gd name="T20" fmla="*/ 12 w 137"/>
                <a:gd name="T21" fmla="*/ 296 h 296"/>
                <a:gd name="T22" fmla="*/ 10 w 137"/>
                <a:gd name="T23" fmla="*/ 288 h 296"/>
                <a:gd name="T24" fmla="*/ 2 w 137"/>
                <a:gd name="T25" fmla="*/ 281 h 296"/>
                <a:gd name="T26" fmla="*/ 5 w 137"/>
                <a:gd name="T27" fmla="*/ 272 h 296"/>
                <a:gd name="T28" fmla="*/ 7 w 137"/>
                <a:gd name="T29" fmla="*/ 267 h 296"/>
                <a:gd name="T30" fmla="*/ 2 w 137"/>
                <a:gd name="T31" fmla="*/ 257 h 296"/>
                <a:gd name="T32" fmla="*/ 0 w 137"/>
                <a:gd name="T33" fmla="*/ 214 h 296"/>
                <a:gd name="T34" fmla="*/ 0 w 137"/>
                <a:gd name="T35" fmla="*/ 199 h 296"/>
                <a:gd name="T36" fmla="*/ 5 w 137"/>
                <a:gd name="T37" fmla="*/ 175 h 296"/>
                <a:gd name="T38" fmla="*/ 10 w 137"/>
                <a:gd name="T39" fmla="*/ 159 h 296"/>
                <a:gd name="T40" fmla="*/ 10 w 137"/>
                <a:gd name="T41" fmla="*/ 147 h 296"/>
                <a:gd name="T42" fmla="*/ 5 w 137"/>
                <a:gd name="T43" fmla="*/ 137 h 296"/>
                <a:gd name="T44" fmla="*/ 5 w 137"/>
                <a:gd name="T45" fmla="*/ 127 h 296"/>
                <a:gd name="T46" fmla="*/ 10 w 137"/>
                <a:gd name="T47" fmla="*/ 120 h 296"/>
                <a:gd name="T48" fmla="*/ 26 w 137"/>
                <a:gd name="T49" fmla="*/ 106 h 296"/>
                <a:gd name="T50" fmla="*/ 34 w 137"/>
                <a:gd name="T51" fmla="*/ 84 h 296"/>
                <a:gd name="T52" fmla="*/ 26 w 137"/>
                <a:gd name="T53" fmla="*/ 70 h 296"/>
                <a:gd name="T54" fmla="*/ 24 w 137"/>
                <a:gd name="T55" fmla="*/ 62 h 296"/>
                <a:gd name="T56" fmla="*/ 26 w 137"/>
                <a:gd name="T57" fmla="*/ 60 h 296"/>
                <a:gd name="T58" fmla="*/ 26 w 137"/>
                <a:gd name="T59" fmla="*/ 55 h 296"/>
                <a:gd name="T60" fmla="*/ 24 w 137"/>
                <a:gd name="T61" fmla="*/ 38 h 296"/>
                <a:gd name="T62" fmla="*/ 26 w 137"/>
                <a:gd name="T63" fmla="*/ 19 h 296"/>
                <a:gd name="T64" fmla="*/ 22 w 137"/>
                <a:gd name="T65" fmla="*/ 12 h 296"/>
                <a:gd name="T66" fmla="*/ 24 w 137"/>
                <a:gd name="T67" fmla="*/ 10 h 296"/>
                <a:gd name="T68" fmla="*/ 29 w 137"/>
                <a:gd name="T69" fmla="*/ 10 h 296"/>
                <a:gd name="T70" fmla="*/ 31 w 137"/>
                <a:gd name="T71" fmla="*/ 2 h 296"/>
                <a:gd name="T72" fmla="*/ 36 w 137"/>
                <a:gd name="T73" fmla="*/ 5 h 296"/>
                <a:gd name="T74" fmla="*/ 43 w 137"/>
                <a:gd name="T75" fmla="*/ 2 h 296"/>
                <a:gd name="T76" fmla="*/ 46 w 137"/>
                <a:gd name="T77" fmla="*/ 0 h 296"/>
                <a:gd name="T78" fmla="*/ 106 w 137"/>
                <a:gd name="T79" fmla="*/ 180 h 296"/>
                <a:gd name="T80" fmla="*/ 108 w 137"/>
                <a:gd name="T81" fmla="*/ 183 h 296"/>
                <a:gd name="T82" fmla="*/ 106 w 137"/>
                <a:gd name="T83" fmla="*/ 192 h 296"/>
                <a:gd name="T84" fmla="*/ 108 w 137"/>
                <a:gd name="T85" fmla="*/ 195 h 296"/>
                <a:gd name="T86" fmla="*/ 122 w 137"/>
                <a:gd name="T87" fmla="*/ 207 h 296"/>
                <a:gd name="T88" fmla="*/ 125 w 137"/>
                <a:gd name="T89" fmla="*/ 207 h 296"/>
                <a:gd name="T90" fmla="*/ 127 w 137"/>
                <a:gd name="T91" fmla="*/ 214 h 296"/>
                <a:gd name="T92" fmla="*/ 127 w 137"/>
                <a:gd name="T93" fmla="*/ 216 h 296"/>
                <a:gd name="T94" fmla="*/ 137 w 137"/>
                <a:gd name="T95" fmla="*/ 231 h 296"/>
                <a:gd name="T96" fmla="*/ 134 w 137"/>
                <a:gd name="T97" fmla="*/ 233 h 296"/>
                <a:gd name="T98" fmla="*/ 134 w 137"/>
                <a:gd name="T99" fmla="*/ 243 h 296"/>
                <a:gd name="T100" fmla="*/ 134 w 137"/>
                <a:gd name="T101" fmla="*/ 248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7" h="296">
                  <a:moveTo>
                    <a:pt x="134" y="248"/>
                  </a:moveTo>
                  <a:lnTo>
                    <a:pt x="130" y="245"/>
                  </a:lnTo>
                  <a:lnTo>
                    <a:pt x="122" y="248"/>
                  </a:lnTo>
                  <a:lnTo>
                    <a:pt x="118" y="260"/>
                  </a:lnTo>
                  <a:lnTo>
                    <a:pt x="110" y="262"/>
                  </a:lnTo>
                  <a:lnTo>
                    <a:pt x="110" y="267"/>
                  </a:lnTo>
                  <a:lnTo>
                    <a:pt x="110" y="269"/>
                  </a:lnTo>
                  <a:lnTo>
                    <a:pt x="106" y="267"/>
                  </a:lnTo>
                  <a:lnTo>
                    <a:pt x="103" y="269"/>
                  </a:lnTo>
                  <a:lnTo>
                    <a:pt x="103" y="274"/>
                  </a:lnTo>
                  <a:lnTo>
                    <a:pt x="12" y="296"/>
                  </a:lnTo>
                  <a:lnTo>
                    <a:pt x="10" y="288"/>
                  </a:lnTo>
                  <a:lnTo>
                    <a:pt x="2" y="281"/>
                  </a:lnTo>
                  <a:lnTo>
                    <a:pt x="5" y="272"/>
                  </a:lnTo>
                  <a:lnTo>
                    <a:pt x="7" y="267"/>
                  </a:lnTo>
                  <a:lnTo>
                    <a:pt x="2" y="257"/>
                  </a:lnTo>
                  <a:lnTo>
                    <a:pt x="0" y="214"/>
                  </a:lnTo>
                  <a:lnTo>
                    <a:pt x="0" y="199"/>
                  </a:lnTo>
                  <a:lnTo>
                    <a:pt x="5" y="175"/>
                  </a:lnTo>
                  <a:lnTo>
                    <a:pt x="10" y="159"/>
                  </a:lnTo>
                  <a:lnTo>
                    <a:pt x="10" y="147"/>
                  </a:lnTo>
                  <a:lnTo>
                    <a:pt x="5" y="137"/>
                  </a:lnTo>
                  <a:lnTo>
                    <a:pt x="5" y="127"/>
                  </a:lnTo>
                  <a:lnTo>
                    <a:pt x="10" y="120"/>
                  </a:lnTo>
                  <a:lnTo>
                    <a:pt x="26" y="106"/>
                  </a:lnTo>
                  <a:lnTo>
                    <a:pt x="34" y="84"/>
                  </a:lnTo>
                  <a:lnTo>
                    <a:pt x="26" y="70"/>
                  </a:lnTo>
                  <a:lnTo>
                    <a:pt x="24" y="62"/>
                  </a:lnTo>
                  <a:lnTo>
                    <a:pt x="26" y="60"/>
                  </a:lnTo>
                  <a:lnTo>
                    <a:pt x="26" y="55"/>
                  </a:lnTo>
                  <a:lnTo>
                    <a:pt x="24" y="38"/>
                  </a:lnTo>
                  <a:lnTo>
                    <a:pt x="26" y="19"/>
                  </a:lnTo>
                  <a:lnTo>
                    <a:pt x="22" y="12"/>
                  </a:lnTo>
                  <a:lnTo>
                    <a:pt x="24" y="10"/>
                  </a:lnTo>
                  <a:lnTo>
                    <a:pt x="29" y="10"/>
                  </a:lnTo>
                  <a:lnTo>
                    <a:pt x="31" y="2"/>
                  </a:lnTo>
                  <a:lnTo>
                    <a:pt x="36" y="5"/>
                  </a:lnTo>
                  <a:lnTo>
                    <a:pt x="43" y="2"/>
                  </a:lnTo>
                  <a:lnTo>
                    <a:pt x="46" y="0"/>
                  </a:lnTo>
                  <a:lnTo>
                    <a:pt x="106" y="180"/>
                  </a:lnTo>
                  <a:lnTo>
                    <a:pt x="108" y="183"/>
                  </a:lnTo>
                  <a:lnTo>
                    <a:pt x="106" y="192"/>
                  </a:lnTo>
                  <a:lnTo>
                    <a:pt x="108" y="195"/>
                  </a:lnTo>
                  <a:lnTo>
                    <a:pt x="122" y="207"/>
                  </a:lnTo>
                  <a:lnTo>
                    <a:pt x="125" y="207"/>
                  </a:lnTo>
                  <a:lnTo>
                    <a:pt x="127" y="214"/>
                  </a:lnTo>
                  <a:lnTo>
                    <a:pt x="127" y="216"/>
                  </a:lnTo>
                  <a:lnTo>
                    <a:pt x="137" y="231"/>
                  </a:lnTo>
                  <a:lnTo>
                    <a:pt x="134" y="233"/>
                  </a:lnTo>
                  <a:lnTo>
                    <a:pt x="134" y="243"/>
                  </a:lnTo>
                  <a:lnTo>
                    <a:pt x="134" y="24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1" name="Freeform 11">
              <a:extLst>
                <a:ext uri="{FF2B5EF4-FFF2-40B4-BE49-F238E27FC236}">
                  <a16:creationId xmlns:a16="http://schemas.microsoft.com/office/drawing/2014/main" id="{3758AB86-826B-4BDC-87D3-78AFBDC8610E}"/>
                </a:ext>
              </a:extLst>
            </p:cNvPr>
            <p:cNvSpPr>
              <a:spLocks/>
            </p:cNvSpPr>
            <p:nvPr/>
          </p:nvSpPr>
          <p:spPr bwMode="auto">
            <a:xfrm>
              <a:off x="6751677" y="4787651"/>
              <a:ext cx="1115926" cy="847010"/>
            </a:xfrm>
            <a:custGeom>
              <a:avLst/>
              <a:gdLst>
                <a:gd name="T0" fmla="*/ 3 w 776"/>
                <a:gd name="T1" fmla="*/ 51 h 589"/>
                <a:gd name="T2" fmla="*/ 0 w 776"/>
                <a:gd name="T3" fmla="*/ 63 h 589"/>
                <a:gd name="T4" fmla="*/ 15 w 776"/>
                <a:gd name="T5" fmla="*/ 77 h 589"/>
                <a:gd name="T6" fmla="*/ 20 w 776"/>
                <a:gd name="T7" fmla="*/ 97 h 589"/>
                <a:gd name="T8" fmla="*/ 27 w 776"/>
                <a:gd name="T9" fmla="*/ 104 h 589"/>
                <a:gd name="T10" fmla="*/ 22 w 776"/>
                <a:gd name="T11" fmla="*/ 118 h 589"/>
                <a:gd name="T12" fmla="*/ 41 w 776"/>
                <a:gd name="T13" fmla="*/ 111 h 589"/>
                <a:gd name="T14" fmla="*/ 53 w 776"/>
                <a:gd name="T15" fmla="*/ 97 h 589"/>
                <a:gd name="T16" fmla="*/ 65 w 776"/>
                <a:gd name="T17" fmla="*/ 97 h 589"/>
                <a:gd name="T18" fmla="*/ 58 w 776"/>
                <a:gd name="T19" fmla="*/ 109 h 589"/>
                <a:gd name="T20" fmla="*/ 118 w 776"/>
                <a:gd name="T21" fmla="*/ 89 h 589"/>
                <a:gd name="T22" fmla="*/ 118 w 776"/>
                <a:gd name="T23" fmla="*/ 101 h 589"/>
                <a:gd name="T24" fmla="*/ 156 w 776"/>
                <a:gd name="T25" fmla="*/ 111 h 589"/>
                <a:gd name="T26" fmla="*/ 180 w 776"/>
                <a:gd name="T27" fmla="*/ 116 h 589"/>
                <a:gd name="T28" fmla="*/ 200 w 776"/>
                <a:gd name="T29" fmla="*/ 121 h 589"/>
                <a:gd name="T30" fmla="*/ 200 w 776"/>
                <a:gd name="T31" fmla="*/ 125 h 589"/>
                <a:gd name="T32" fmla="*/ 226 w 776"/>
                <a:gd name="T33" fmla="*/ 154 h 589"/>
                <a:gd name="T34" fmla="*/ 219 w 776"/>
                <a:gd name="T35" fmla="*/ 161 h 589"/>
                <a:gd name="T36" fmla="*/ 216 w 776"/>
                <a:gd name="T37" fmla="*/ 166 h 589"/>
                <a:gd name="T38" fmla="*/ 257 w 776"/>
                <a:gd name="T39" fmla="*/ 154 h 589"/>
                <a:gd name="T40" fmla="*/ 313 w 776"/>
                <a:gd name="T41" fmla="*/ 130 h 589"/>
                <a:gd name="T42" fmla="*/ 315 w 776"/>
                <a:gd name="T43" fmla="*/ 111 h 589"/>
                <a:gd name="T44" fmla="*/ 387 w 776"/>
                <a:gd name="T45" fmla="*/ 135 h 589"/>
                <a:gd name="T46" fmla="*/ 435 w 776"/>
                <a:gd name="T47" fmla="*/ 178 h 589"/>
                <a:gd name="T48" fmla="*/ 466 w 776"/>
                <a:gd name="T49" fmla="*/ 190 h 589"/>
                <a:gd name="T50" fmla="*/ 483 w 776"/>
                <a:gd name="T51" fmla="*/ 224 h 589"/>
                <a:gd name="T52" fmla="*/ 481 w 776"/>
                <a:gd name="T53" fmla="*/ 303 h 589"/>
                <a:gd name="T54" fmla="*/ 502 w 776"/>
                <a:gd name="T55" fmla="*/ 344 h 589"/>
                <a:gd name="T56" fmla="*/ 497 w 776"/>
                <a:gd name="T57" fmla="*/ 315 h 589"/>
                <a:gd name="T58" fmla="*/ 514 w 776"/>
                <a:gd name="T59" fmla="*/ 325 h 589"/>
                <a:gd name="T60" fmla="*/ 521 w 776"/>
                <a:gd name="T61" fmla="*/ 315 h 589"/>
                <a:gd name="T62" fmla="*/ 521 w 776"/>
                <a:gd name="T63" fmla="*/ 334 h 589"/>
                <a:gd name="T64" fmla="*/ 507 w 776"/>
                <a:gd name="T65" fmla="*/ 361 h 589"/>
                <a:gd name="T66" fmla="*/ 521 w 776"/>
                <a:gd name="T67" fmla="*/ 385 h 589"/>
                <a:gd name="T68" fmla="*/ 560 w 776"/>
                <a:gd name="T69" fmla="*/ 431 h 589"/>
                <a:gd name="T70" fmla="*/ 574 w 776"/>
                <a:gd name="T71" fmla="*/ 435 h 589"/>
                <a:gd name="T72" fmla="*/ 591 w 776"/>
                <a:gd name="T73" fmla="*/ 467 h 589"/>
                <a:gd name="T74" fmla="*/ 622 w 776"/>
                <a:gd name="T75" fmla="*/ 517 h 589"/>
                <a:gd name="T76" fmla="*/ 680 w 776"/>
                <a:gd name="T77" fmla="*/ 558 h 589"/>
                <a:gd name="T78" fmla="*/ 702 w 776"/>
                <a:gd name="T79" fmla="*/ 570 h 589"/>
                <a:gd name="T80" fmla="*/ 694 w 776"/>
                <a:gd name="T81" fmla="*/ 575 h 589"/>
                <a:gd name="T82" fmla="*/ 687 w 776"/>
                <a:gd name="T83" fmla="*/ 582 h 589"/>
                <a:gd name="T84" fmla="*/ 709 w 776"/>
                <a:gd name="T85" fmla="*/ 584 h 589"/>
                <a:gd name="T86" fmla="*/ 764 w 776"/>
                <a:gd name="T87" fmla="*/ 553 h 589"/>
                <a:gd name="T88" fmla="*/ 762 w 776"/>
                <a:gd name="T89" fmla="*/ 520 h 589"/>
                <a:gd name="T90" fmla="*/ 766 w 776"/>
                <a:gd name="T91" fmla="*/ 467 h 589"/>
                <a:gd name="T92" fmla="*/ 762 w 776"/>
                <a:gd name="T93" fmla="*/ 387 h 589"/>
                <a:gd name="T94" fmla="*/ 714 w 776"/>
                <a:gd name="T95" fmla="*/ 306 h 589"/>
                <a:gd name="T96" fmla="*/ 692 w 776"/>
                <a:gd name="T97" fmla="*/ 267 h 589"/>
                <a:gd name="T98" fmla="*/ 692 w 776"/>
                <a:gd name="T99" fmla="*/ 238 h 589"/>
                <a:gd name="T100" fmla="*/ 651 w 776"/>
                <a:gd name="T101" fmla="*/ 183 h 589"/>
                <a:gd name="T102" fmla="*/ 622 w 776"/>
                <a:gd name="T103" fmla="*/ 149 h 589"/>
                <a:gd name="T104" fmla="*/ 579 w 776"/>
                <a:gd name="T105" fmla="*/ 53 h 589"/>
                <a:gd name="T106" fmla="*/ 569 w 776"/>
                <a:gd name="T107" fmla="*/ 39 h 589"/>
                <a:gd name="T108" fmla="*/ 557 w 776"/>
                <a:gd name="T109" fmla="*/ 10 h 589"/>
                <a:gd name="T110" fmla="*/ 517 w 776"/>
                <a:gd name="T111" fmla="*/ 5 h 589"/>
                <a:gd name="T112" fmla="*/ 521 w 776"/>
                <a:gd name="T113" fmla="*/ 41 h 589"/>
                <a:gd name="T114" fmla="*/ 502 w 776"/>
                <a:gd name="T115" fmla="*/ 48 h 589"/>
                <a:gd name="T116" fmla="*/ 248 w 776"/>
                <a:gd name="T117" fmla="*/ 44 h 589"/>
                <a:gd name="T118" fmla="*/ 238 w 776"/>
                <a:gd name="T119" fmla="*/ 22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76" h="589">
                  <a:moveTo>
                    <a:pt x="238" y="22"/>
                  </a:moveTo>
                  <a:lnTo>
                    <a:pt x="3" y="46"/>
                  </a:lnTo>
                  <a:lnTo>
                    <a:pt x="3" y="51"/>
                  </a:lnTo>
                  <a:lnTo>
                    <a:pt x="3" y="53"/>
                  </a:lnTo>
                  <a:lnTo>
                    <a:pt x="0" y="56"/>
                  </a:lnTo>
                  <a:lnTo>
                    <a:pt x="0" y="63"/>
                  </a:lnTo>
                  <a:lnTo>
                    <a:pt x="8" y="73"/>
                  </a:lnTo>
                  <a:lnTo>
                    <a:pt x="12" y="77"/>
                  </a:lnTo>
                  <a:lnTo>
                    <a:pt x="15" y="77"/>
                  </a:lnTo>
                  <a:lnTo>
                    <a:pt x="22" y="85"/>
                  </a:lnTo>
                  <a:lnTo>
                    <a:pt x="24" y="87"/>
                  </a:lnTo>
                  <a:lnTo>
                    <a:pt x="20" y="97"/>
                  </a:lnTo>
                  <a:lnTo>
                    <a:pt x="20" y="99"/>
                  </a:lnTo>
                  <a:lnTo>
                    <a:pt x="24" y="101"/>
                  </a:lnTo>
                  <a:lnTo>
                    <a:pt x="27" y="104"/>
                  </a:lnTo>
                  <a:lnTo>
                    <a:pt x="27" y="106"/>
                  </a:lnTo>
                  <a:lnTo>
                    <a:pt x="22" y="111"/>
                  </a:lnTo>
                  <a:lnTo>
                    <a:pt x="22" y="118"/>
                  </a:lnTo>
                  <a:lnTo>
                    <a:pt x="24" y="121"/>
                  </a:lnTo>
                  <a:lnTo>
                    <a:pt x="36" y="116"/>
                  </a:lnTo>
                  <a:lnTo>
                    <a:pt x="41" y="111"/>
                  </a:lnTo>
                  <a:lnTo>
                    <a:pt x="46" y="99"/>
                  </a:lnTo>
                  <a:lnTo>
                    <a:pt x="48" y="94"/>
                  </a:lnTo>
                  <a:lnTo>
                    <a:pt x="53" y="97"/>
                  </a:lnTo>
                  <a:lnTo>
                    <a:pt x="60" y="97"/>
                  </a:lnTo>
                  <a:lnTo>
                    <a:pt x="63" y="94"/>
                  </a:lnTo>
                  <a:lnTo>
                    <a:pt x="65" y="97"/>
                  </a:lnTo>
                  <a:lnTo>
                    <a:pt x="65" y="99"/>
                  </a:lnTo>
                  <a:lnTo>
                    <a:pt x="56" y="106"/>
                  </a:lnTo>
                  <a:lnTo>
                    <a:pt x="58" y="109"/>
                  </a:lnTo>
                  <a:lnTo>
                    <a:pt x="65" y="106"/>
                  </a:lnTo>
                  <a:lnTo>
                    <a:pt x="77" y="104"/>
                  </a:lnTo>
                  <a:lnTo>
                    <a:pt x="118" y="89"/>
                  </a:lnTo>
                  <a:lnTo>
                    <a:pt x="125" y="89"/>
                  </a:lnTo>
                  <a:lnTo>
                    <a:pt x="125" y="94"/>
                  </a:lnTo>
                  <a:lnTo>
                    <a:pt x="118" y="101"/>
                  </a:lnTo>
                  <a:lnTo>
                    <a:pt x="120" y="101"/>
                  </a:lnTo>
                  <a:lnTo>
                    <a:pt x="140" y="104"/>
                  </a:lnTo>
                  <a:lnTo>
                    <a:pt x="156" y="111"/>
                  </a:lnTo>
                  <a:lnTo>
                    <a:pt x="176" y="121"/>
                  </a:lnTo>
                  <a:lnTo>
                    <a:pt x="180" y="121"/>
                  </a:lnTo>
                  <a:lnTo>
                    <a:pt x="180" y="116"/>
                  </a:lnTo>
                  <a:lnTo>
                    <a:pt x="185" y="111"/>
                  </a:lnTo>
                  <a:lnTo>
                    <a:pt x="188" y="118"/>
                  </a:lnTo>
                  <a:lnTo>
                    <a:pt x="200" y="121"/>
                  </a:lnTo>
                  <a:lnTo>
                    <a:pt x="202" y="123"/>
                  </a:lnTo>
                  <a:lnTo>
                    <a:pt x="202" y="123"/>
                  </a:lnTo>
                  <a:lnTo>
                    <a:pt x="200" y="125"/>
                  </a:lnTo>
                  <a:lnTo>
                    <a:pt x="200" y="130"/>
                  </a:lnTo>
                  <a:lnTo>
                    <a:pt x="224" y="147"/>
                  </a:lnTo>
                  <a:lnTo>
                    <a:pt x="226" y="154"/>
                  </a:lnTo>
                  <a:lnTo>
                    <a:pt x="224" y="159"/>
                  </a:lnTo>
                  <a:lnTo>
                    <a:pt x="224" y="164"/>
                  </a:lnTo>
                  <a:lnTo>
                    <a:pt x="219" y="161"/>
                  </a:lnTo>
                  <a:lnTo>
                    <a:pt x="219" y="157"/>
                  </a:lnTo>
                  <a:lnTo>
                    <a:pt x="216" y="161"/>
                  </a:lnTo>
                  <a:lnTo>
                    <a:pt x="216" y="166"/>
                  </a:lnTo>
                  <a:lnTo>
                    <a:pt x="221" y="166"/>
                  </a:lnTo>
                  <a:lnTo>
                    <a:pt x="255" y="159"/>
                  </a:lnTo>
                  <a:lnTo>
                    <a:pt x="257" y="154"/>
                  </a:lnTo>
                  <a:lnTo>
                    <a:pt x="269" y="154"/>
                  </a:lnTo>
                  <a:lnTo>
                    <a:pt x="296" y="130"/>
                  </a:lnTo>
                  <a:lnTo>
                    <a:pt x="313" y="130"/>
                  </a:lnTo>
                  <a:lnTo>
                    <a:pt x="313" y="128"/>
                  </a:lnTo>
                  <a:lnTo>
                    <a:pt x="310" y="123"/>
                  </a:lnTo>
                  <a:lnTo>
                    <a:pt x="315" y="111"/>
                  </a:lnTo>
                  <a:lnTo>
                    <a:pt x="344" y="109"/>
                  </a:lnTo>
                  <a:lnTo>
                    <a:pt x="387" y="130"/>
                  </a:lnTo>
                  <a:lnTo>
                    <a:pt x="387" y="135"/>
                  </a:lnTo>
                  <a:lnTo>
                    <a:pt x="399" y="145"/>
                  </a:lnTo>
                  <a:lnTo>
                    <a:pt x="409" y="159"/>
                  </a:lnTo>
                  <a:lnTo>
                    <a:pt x="435" y="178"/>
                  </a:lnTo>
                  <a:lnTo>
                    <a:pt x="437" y="185"/>
                  </a:lnTo>
                  <a:lnTo>
                    <a:pt x="445" y="193"/>
                  </a:lnTo>
                  <a:lnTo>
                    <a:pt x="466" y="190"/>
                  </a:lnTo>
                  <a:lnTo>
                    <a:pt x="481" y="214"/>
                  </a:lnTo>
                  <a:lnTo>
                    <a:pt x="485" y="217"/>
                  </a:lnTo>
                  <a:lnTo>
                    <a:pt x="483" y="224"/>
                  </a:lnTo>
                  <a:lnTo>
                    <a:pt x="490" y="248"/>
                  </a:lnTo>
                  <a:lnTo>
                    <a:pt x="488" y="274"/>
                  </a:lnTo>
                  <a:lnTo>
                    <a:pt x="481" y="303"/>
                  </a:lnTo>
                  <a:lnTo>
                    <a:pt x="483" y="325"/>
                  </a:lnTo>
                  <a:lnTo>
                    <a:pt x="485" y="332"/>
                  </a:lnTo>
                  <a:lnTo>
                    <a:pt x="502" y="344"/>
                  </a:lnTo>
                  <a:lnTo>
                    <a:pt x="507" y="334"/>
                  </a:lnTo>
                  <a:lnTo>
                    <a:pt x="502" y="330"/>
                  </a:lnTo>
                  <a:lnTo>
                    <a:pt x="497" y="315"/>
                  </a:lnTo>
                  <a:lnTo>
                    <a:pt x="497" y="313"/>
                  </a:lnTo>
                  <a:lnTo>
                    <a:pt x="507" y="310"/>
                  </a:lnTo>
                  <a:lnTo>
                    <a:pt x="514" y="325"/>
                  </a:lnTo>
                  <a:lnTo>
                    <a:pt x="519" y="325"/>
                  </a:lnTo>
                  <a:lnTo>
                    <a:pt x="519" y="318"/>
                  </a:lnTo>
                  <a:lnTo>
                    <a:pt x="521" y="315"/>
                  </a:lnTo>
                  <a:lnTo>
                    <a:pt x="526" y="320"/>
                  </a:lnTo>
                  <a:lnTo>
                    <a:pt x="526" y="327"/>
                  </a:lnTo>
                  <a:lnTo>
                    <a:pt x="521" y="334"/>
                  </a:lnTo>
                  <a:lnTo>
                    <a:pt x="517" y="339"/>
                  </a:lnTo>
                  <a:lnTo>
                    <a:pt x="512" y="359"/>
                  </a:lnTo>
                  <a:lnTo>
                    <a:pt x="507" y="361"/>
                  </a:lnTo>
                  <a:lnTo>
                    <a:pt x="507" y="368"/>
                  </a:lnTo>
                  <a:lnTo>
                    <a:pt x="512" y="375"/>
                  </a:lnTo>
                  <a:lnTo>
                    <a:pt x="521" y="385"/>
                  </a:lnTo>
                  <a:lnTo>
                    <a:pt x="536" y="416"/>
                  </a:lnTo>
                  <a:lnTo>
                    <a:pt x="557" y="431"/>
                  </a:lnTo>
                  <a:lnTo>
                    <a:pt x="560" y="431"/>
                  </a:lnTo>
                  <a:lnTo>
                    <a:pt x="562" y="421"/>
                  </a:lnTo>
                  <a:lnTo>
                    <a:pt x="569" y="421"/>
                  </a:lnTo>
                  <a:lnTo>
                    <a:pt x="574" y="435"/>
                  </a:lnTo>
                  <a:lnTo>
                    <a:pt x="574" y="443"/>
                  </a:lnTo>
                  <a:lnTo>
                    <a:pt x="581" y="459"/>
                  </a:lnTo>
                  <a:lnTo>
                    <a:pt x="591" y="467"/>
                  </a:lnTo>
                  <a:lnTo>
                    <a:pt x="601" y="469"/>
                  </a:lnTo>
                  <a:lnTo>
                    <a:pt x="617" y="515"/>
                  </a:lnTo>
                  <a:lnTo>
                    <a:pt x="622" y="517"/>
                  </a:lnTo>
                  <a:lnTo>
                    <a:pt x="644" y="522"/>
                  </a:lnTo>
                  <a:lnTo>
                    <a:pt x="654" y="527"/>
                  </a:lnTo>
                  <a:lnTo>
                    <a:pt x="680" y="558"/>
                  </a:lnTo>
                  <a:lnTo>
                    <a:pt x="690" y="565"/>
                  </a:lnTo>
                  <a:lnTo>
                    <a:pt x="694" y="565"/>
                  </a:lnTo>
                  <a:lnTo>
                    <a:pt x="702" y="570"/>
                  </a:lnTo>
                  <a:lnTo>
                    <a:pt x="704" y="575"/>
                  </a:lnTo>
                  <a:lnTo>
                    <a:pt x="697" y="577"/>
                  </a:lnTo>
                  <a:lnTo>
                    <a:pt x="694" y="575"/>
                  </a:lnTo>
                  <a:lnTo>
                    <a:pt x="692" y="575"/>
                  </a:lnTo>
                  <a:lnTo>
                    <a:pt x="687" y="577"/>
                  </a:lnTo>
                  <a:lnTo>
                    <a:pt x="687" y="582"/>
                  </a:lnTo>
                  <a:lnTo>
                    <a:pt x="690" y="584"/>
                  </a:lnTo>
                  <a:lnTo>
                    <a:pt x="704" y="589"/>
                  </a:lnTo>
                  <a:lnTo>
                    <a:pt x="709" y="584"/>
                  </a:lnTo>
                  <a:lnTo>
                    <a:pt x="721" y="582"/>
                  </a:lnTo>
                  <a:lnTo>
                    <a:pt x="757" y="570"/>
                  </a:lnTo>
                  <a:lnTo>
                    <a:pt x="764" y="553"/>
                  </a:lnTo>
                  <a:lnTo>
                    <a:pt x="766" y="551"/>
                  </a:lnTo>
                  <a:lnTo>
                    <a:pt x="762" y="529"/>
                  </a:lnTo>
                  <a:lnTo>
                    <a:pt x="762" y="520"/>
                  </a:lnTo>
                  <a:lnTo>
                    <a:pt x="769" y="503"/>
                  </a:lnTo>
                  <a:lnTo>
                    <a:pt x="776" y="505"/>
                  </a:lnTo>
                  <a:lnTo>
                    <a:pt x="766" y="467"/>
                  </a:lnTo>
                  <a:lnTo>
                    <a:pt x="769" y="450"/>
                  </a:lnTo>
                  <a:lnTo>
                    <a:pt x="769" y="414"/>
                  </a:lnTo>
                  <a:lnTo>
                    <a:pt x="762" y="387"/>
                  </a:lnTo>
                  <a:lnTo>
                    <a:pt x="757" y="375"/>
                  </a:lnTo>
                  <a:lnTo>
                    <a:pt x="730" y="344"/>
                  </a:lnTo>
                  <a:lnTo>
                    <a:pt x="714" y="306"/>
                  </a:lnTo>
                  <a:lnTo>
                    <a:pt x="694" y="279"/>
                  </a:lnTo>
                  <a:lnTo>
                    <a:pt x="694" y="274"/>
                  </a:lnTo>
                  <a:lnTo>
                    <a:pt x="692" y="267"/>
                  </a:lnTo>
                  <a:lnTo>
                    <a:pt x="687" y="253"/>
                  </a:lnTo>
                  <a:lnTo>
                    <a:pt x="687" y="248"/>
                  </a:lnTo>
                  <a:lnTo>
                    <a:pt x="692" y="238"/>
                  </a:lnTo>
                  <a:lnTo>
                    <a:pt x="692" y="234"/>
                  </a:lnTo>
                  <a:lnTo>
                    <a:pt x="668" y="197"/>
                  </a:lnTo>
                  <a:lnTo>
                    <a:pt x="651" y="183"/>
                  </a:lnTo>
                  <a:lnTo>
                    <a:pt x="642" y="178"/>
                  </a:lnTo>
                  <a:lnTo>
                    <a:pt x="639" y="173"/>
                  </a:lnTo>
                  <a:lnTo>
                    <a:pt x="622" y="149"/>
                  </a:lnTo>
                  <a:lnTo>
                    <a:pt x="601" y="109"/>
                  </a:lnTo>
                  <a:lnTo>
                    <a:pt x="593" y="87"/>
                  </a:lnTo>
                  <a:lnTo>
                    <a:pt x="579" y="53"/>
                  </a:lnTo>
                  <a:lnTo>
                    <a:pt x="579" y="48"/>
                  </a:lnTo>
                  <a:lnTo>
                    <a:pt x="574" y="41"/>
                  </a:lnTo>
                  <a:lnTo>
                    <a:pt x="569" y="39"/>
                  </a:lnTo>
                  <a:lnTo>
                    <a:pt x="567" y="17"/>
                  </a:lnTo>
                  <a:lnTo>
                    <a:pt x="565" y="8"/>
                  </a:lnTo>
                  <a:lnTo>
                    <a:pt x="557" y="10"/>
                  </a:lnTo>
                  <a:lnTo>
                    <a:pt x="541" y="10"/>
                  </a:lnTo>
                  <a:lnTo>
                    <a:pt x="524" y="0"/>
                  </a:lnTo>
                  <a:lnTo>
                    <a:pt x="517" y="5"/>
                  </a:lnTo>
                  <a:lnTo>
                    <a:pt x="514" y="10"/>
                  </a:lnTo>
                  <a:lnTo>
                    <a:pt x="514" y="20"/>
                  </a:lnTo>
                  <a:lnTo>
                    <a:pt x="521" y="41"/>
                  </a:lnTo>
                  <a:lnTo>
                    <a:pt x="519" y="56"/>
                  </a:lnTo>
                  <a:lnTo>
                    <a:pt x="505" y="53"/>
                  </a:lnTo>
                  <a:lnTo>
                    <a:pt x="502" y="48"/>
                  </a:lnTo>
                  <a:lnTo>
                    <a:pt x="497" y="36"/>
                  </a:lnTo>
                  <a:lnTo>
                    <a:pt x="252" y="51"/>
                  </a:lnTo>
                  <a:lnTo>
                    <a:pt x="248" y="44"/>
                  </a:lnTo>
                  <a:lnTo>
                    <a:pt x="248" y="36"/>
                  </a:lnTo>
                  <a:lnTo>
                    <a:pt x="240" y="27"/>
                  </a:lnTo>
                  <a:lnTo>
                    <a:pt x="238" y="22"/>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2" name="Freeform 30">
              <a:extLst>
                <a:ext uri="{FF2B5EF4-FFF2-40B4-BE49-F238E27FC236}">
                  <a16:creationId xmlns:a16="http://schemas.microsoft.com/office/drawing/2014/main" id="{74F682E9-010C-4356-845B-79111303CD5B}"/>
                </a:ext>
              </a:extLst>
            </p:cNvPr>
            <p:cNvSpPr>
              <a:spLocks/>
            </p:cNvSpPr>
            <p:nvPr/>
          </p:nvSpPr>
          <p:spPr bwMode="auto">
            <a:xfrm>
              <a:off x="6445373" y="3565310"/>
              <a:ext cx="897342" cy="458737"/>
            </a:xfrm>
            <a:custGeom>
              <a:avLst/>
              <a:gdLst>
                <a:gd name="T0" fmla="*/ 124 w 624"/>
                <a:gd name="T1" fmla="*/ 310 h 319"/>
                <a:gd name="T2" fmla="*/ 120 w 624"/>
                <a:gd name="T3" fmla="*/ 293 h 319"/>
                <a:gd name="T4" fmla="*/ 141 w 624"/>
                <a:gd name="T5" fmla="*/ 295 h 319"/>
                <a:gd name="T6" fmla="*/ 501 w 624"/>
                <a:gd name="T7" fmla="*/ 257 h 319"/>
                <a:gd name="T8" fmla="*/ 538 w 624"/>
                <a:gd name="T9" fmla="*/ 238 h 319"/>
                <a:gd name="T10" fmla="*/ 557 w 624"/>
                <a:gd name="T11" fmla="*/ 218 h 319"/>
                <a:gd name="T12" fmla="*/ 559 w 624"/>
                <a:gd name="T13" fmla="*/ 206 h 319"/>
                <a:gd name="T14" fmla="*/ 569 w 624"/>
                <a:gd name="T15" fmla="*/ 192 h 319"/>
                <a:gd name="T16" fmla="*/ 622 w 624"/>
                <a:gd name="T17" fmla="*/ 146 h 319"/>
                <a:gd name="T18" fmla="*/ 617 w 624"/>
                <a:gd name="T19" fmla="*/ 139 h 319"/>
                <a:gd name="T20" fmla="*/ 610 w 624"/>
                <a:gd name="T21" fmla="*/ 134 h 319"/>
                <a:gd name="T22" fmla="*/ 598 w 624"/>
                <a:gd name="T23" fmla="*/ 127 h 319"/>
                <a:gd name="T24" fmla="*/ 593 w 624"/>
                <a:gd name="T25" fmla="*/ 125 h 319"/>
                <a:gd name="T26" fmla="*/ 564 w 624"/>
                <a:gd name="T27" fmla="*/ 86 h 319"/>
                <a:gd name="T28" fmla="*/ 562 w 624"/>
                <a:gd name="T29" fmla="*/ 74 h 319"/>
                <a:gd name="T30" fmla="*/ 559 w 624"/>
                <a:gd name="T31" fmla="*/ 50 h 319"/>
                <a:gd name="T32" fmla="*/ 547 w 624"/>
                <a:gd name="T33" fmla="*/ 40 h 319"/>
                <a:gd name="T34" fmla="*/ 530 w 624"/>
                <a:gd name="T35" fmla="*/ 26 h 319"/>
                <a:gd name="T36" fmla="*/ 516 w 624"/>
                <a:gd name="T37" fmla="*/ 26 h 319"/>
                <a:gd name="T38" fmla="*/ 506 w 624"/>
                <a:gd name="T39" fmla="*/ 33 h 319"/>
                <a:gd name="T40" fmla="*/ 492 w 624"/>
                <a:gd name="T41" fmla="*/ 38 h 319"/>
                <a:gd name="T42" fmla="*/ 473 w 624"/>
                <a:gd name="T43" fmla="*/ 33 h 319"/>
                <a:gd name="T44" fmla="*/ 449 w 624"/>
                <a:gd name="T45" fmla="*/ 31 h 319"/>
                <a:gd name="T46" fmla="*/ 417 w 624"/>
                <a:gd name="T47" fmla="*/ 26 h 319"/>
                <a:gd name="T48" fmla="*/ 396 w 624"/>
                <a:gd name="T49" fmla="*/ 0 h 319"/>
                <a:gd name="T50" fmla="*/ 381 w 624"/>
                <a:gd name="T51" fmla="*/ 4 h 319"/>
                <a:gd name="T52" fmla="*/ 365 w 624"/>
                <a:gd name="T53" fmla="*/ 0 h 319"/>
                <a:gd name="T54" fmla="*/ 362 w 624"/>
                <a:gd name="T55" fmla="*/ 14 h 319"/>
                <a:gd name="T56" fmla="*/ 365 w 624"/>
                <a:gd name="T57" fmla="*/ 38 h 319"/>
                <a:gd name="T58" fmla="*/ 343 w 624"/>
                <a:gd name="T59" fmla="*/ 50 h 319"/>
                <a:gd name="T60" fmla="*/ 321 w 624"/>
                <a:gd name="T61" fmla="*/ 52 h 319"/>
                <a:gd name="T62" fmla="*/ 288 w 624"/>
                <a:gd name="T63" fmla="*/ 110 h 319"/>
                <a:gd name="T64" fmla="*/ 261 w 624"/>
                <a:gd name="T65" fmla="*/ 132 h 319"/>
                <a:gd name="T66" fmla="*/ 247 w 624"/>
                <a:gd name="T67" fmla="*/ 120 h 319"/>
                <a:gd name="T68" fmla="*/ 235 w 624"/>
                <a:gd name="T69" fmla="*/ 149 h 319"/>
                <a:gd name="T70" fmla="*/ 221 w 624"/>
                <a:gd name="T71" fmla="*/ 149 h 319"/>
                <a:gd name="T72" fmla="*/ 199 w 624"/>
                <a:gd name="T73" fmla="*/ 146 h 319"/>
                <a:gd name="T74" fmla="*/ 189 w 624"/>
                <a:gd name="T75" fmla="*/ 163 h 319"/>
                <a:gd name="T76" fmla="*/ 160 w 624"/>
                <a:gd name="T77" fmla="*/ 151 h 319"/>
                <a:gd name="T78" fmla="*/ 124 w 624"/>
                <a:gd name="T79" fmla="*/ 156 h 319"/>
                <a:gd name="T80" fmla="*/ 124 w 624"/>
                <a:gd name="T81" fmla="*/ 168 h 319"/>
                <a:gd name="T82" fmla="*/ 110 w 624"/>
                <a:gd name="T83" fmla="*/ 170 h 319"/>
                <a:gd name="T84" fmla="*/ 112 w 624"/>
                <a:gd name="T85" fmla="*/ 170 h 319"/>
                <a:gd name="T86" fmla="*/ 108 w 624"/>
                <a:gd name="T87" fmla="*/ 185 h 319"/>
                <a:gd name="T88" fmla="*/ 103 w 624"/>
                <a:gd name="T89" fmla="*/ 189 h 319"/>
                <a:gd name="T90" fmla="*/ 110 w 624"/>
                <a:gd name="T91" fmla="*/ 204 h 319"/>
                <a:gd name="T92" fmla="*/ 76 w 624"/>
                <a:gd name="T93" fmla="*/ 214 h 319"/>
                <a:gd name="T94" fmla="*/ 84 w 624"/>
                <a:gd name="T95" fmla="*/ 247 h 319"/>
                <a:gd name="T96" fmla="*/ 62 w 624"/>
                <a:gd name="T97" fmla="*/ 245 h 319"/>
                <a:gd name="T98" fmla="*/ 36 w 624"/>
                <a:gd name="T99" fmla="*/ 238 h 319"/>
                <a:gd name="T100" fmla="*/ 21 w 624"/>
                <a:gd name="T101" fmla="*/ 262 h 319"/>
                <a:gd name="T102" fmla="*/ 26 w 624"/>
                <a:gd name="T103" fmla="*/ 264 h 319"/>
                <a:gd name="T104" fmla="*/ 33 w 624"/>
                <a:gd name="T105" fmla="*/ 278 h 319"/>
                <a:gd name="T106" fmla="*/ 19 w 624"/>
                <a:gd name="T107" fmla="*/ 310 h 319"/>
                <a:gd name="T108" fmla="*/ 4 w 624"/>
                <a:gd name="T109" fmla="*/ 312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4" h="319">
                  <a:moveTo>
                    <a:pt x="0" y="319"/>
                  </a:moveTo>
                  <a:lnTo>
                    <a:pt x="124" y="310"/>
                  </a:lnTo>
                  <a:lnTo>
                    <a:pt x="124" y="298"/>
                  </a:lnTo>
                  <a:lnTo>
                    <a:pt x="120" y="293"/>
                  </a:lnTo>
                  <a:lnTo>
                    <a:pt x="134" y="290"/>
                  </a:lnTo>
                  <a:lnTo>
                    <a:pt x="141" y="295"/>
                  </a:lnTo>
                  <a:lnTo>
                    <a:pt x="492" y="262"/>
                  </a:lnTo>
                  <a:lnTo>
                    <a:pt x="501" y="257"/>
                  </a:lnTo>
                  <a:lnTo>
                    <a:pt x="506" y="252"/>
                  </a:lnTo>
                  <a:lnTo>
                    <a:pt x="538" y="238"/>
                  </a:lnTo>
                  <a:lnTo>
                    <a:pt x="540" y="230"/>
                  </a:lnTo>
                  <a:lnTo>
                    <a:pt x="557" y="218"/>
                  </a:lnTo>
                  <a:lnTo>
                    <a:pt x="557" y="211"/>
                  </a:lnTo>
                  <a:lnTo>
                    <a:pt x="559" y="206"/>
                  </a:lnTo>
                  <a:lnTo>
                    <a:pt x="569" y="201"/>
                  </a:lnTo>
                  <a:lnTo>
                    <a:pt x="569" y="192"/>
                  </a:lnTo>
                  <a:lnTo>
                    <a:pt x="578" y="185"/>
                  </a:lnTo>
                  <a:lnTo>
                    <a:pt x="622" y="146"/>
                  </a:lnTo>
                  <a:lnTo>
                    <a:pt x="624" y="139"/>
                  </a:lnTo>
                  <a:lnTo>
                    <a:pt x="617" y="139"/>
                  </a:lnTo>
                  <a:lnTo>
                    <a:pt x="612" y="134"/>
                  </a:lnTo>
                  <a:lnTo>
                    <a:pt x="610" y="134"/>
                  </a:lnTo>
                  <a:lnTo>
                    <a:pt x="607" y="132"/>
                  </a:lnTo>
                  <a:lnTo>
                    <a:pt x="598" y="127"/>
                  </a:lnTo>
                  <a:lnTo>
                    <a:pt x="595" y="127"/>
                  </a:lnTo>
                  <a:lnTo>
                    <a:pt x="593" y="125"/>
                  </a:lnTo>
                  <a:lnTo>
                    <a:pt x="581" y="108"/>
                  </a:lnTo>
                  <a:lnTo>
                    <a:pt x="564" y="86"/>
                  </a:lnTo>
                  <a:lnTo>
                    <a:pt x="562" y="81"/>
                  </a:lnTo>
                  <a:lnTo>
                    <a:pt x="562" y="74"/>
                  </a:lnTo>
                  <a:lnTo>
                    <a:pt x="562" y="64"/>
                  </a:lnTo>
                  <a:lnTo>
                    <a:pt x="559" y="50"/>
                  </a:lnTo>
                  <a:lnTo>
                    <a:pt x="557" y="48"/>
                  </a:lnTo>
                  <a:lnTo>
                    <a:pt x="547" y="40"/>
                  </a:lnTo>
                  <a:lnTo>
                    <a:pt x="538" y="38"/>
                  </a:lnTo>
                  <a:lnTo>
                    <a:pt x="530" y="26"/>
                  </a:lnTo>
                  <a:lnTo>
                    <a:pt x="526" y="19"/>
                  </a:lnTo>
                  <a:lnTo>
                    <a:pt x="516" y="26"/>
                  </a:lnTo>
                  <a:lnTo>
                    <a:pt x="513" y="31"/>
                  </a:lnTo>
                  <a:lnTo>
                    <a:pt x="506" y="33"/>
                  </a:lnTo>
                  <a:lnTo>
                    <a:pt x="506" y="36"/>
                  </a:lnTo>
                  <a:lnTo>
                    <a:pt x="492" y="38"/>
                  </a:lnTo>
                  <a:lnTo>
                    <a:pt x="477" y="33"/>
                  </a:lnTo>
                  <a:lnTo>
                    <a:pt x="473" y="33"/>
                  </a:lnTo>
                  <a:lnTo>
                    <a:pt x="465" y="43"/>
                  </a:lnTo>
                  <a:lnTo>
                    <a:pt x="449" y="31"/>
                  </a:lnTo>
                  <a:lnTo>
                    <a:pt x="429" y="31"/>
                  </a:lnTo>
                  <a:lnTo>
                    <a:pt x="417" y="26"/>
                  </a:lnTo>
                  <a:lnTo>
                    <a:pt x="413" y="12"/>
                  </a:lnTo>
                  <a:lnTo>
                    <a:pt x="396" y="0"/>
                  </a:lnTo>
                  <a:lnTo>
                    <a:pt x="386" y="4"/>
                  </a:lnTo>
                  <a:lnTo>
                    <a:pt x="381" y="4"/>
                  </a:lnTo>
                  <a:lnTo>
                    <a:pt x="372" y="0"/>
                  </a:lnTo>
                  <a:lnTo>
                    <a:pt x="365" y="0"/>
                  </a:lnTo>
                  <a:lnTo>
                    <a:pt x="362" y="7"/>
                  </a:lnTo>
                  <a:lnTo>
                    <a:pt x="362" y="14"/>
                  </a:lnTo>
                  <a:lnTo>
                    <a:pt x="367" y="31"/>
                  </a:lnTo>
                  <a:lnTo>
                    <a:pt x="365" y="38"/>
                  </a:lnTo>
                  <a:lnTo>
                    <a:pt x="355" y="40"/>
                  </a:lnTo>
                  <a:lnTo>
                    <a:pt x="343" y="50"/>
                  </a:lnTo>
                  <a:lnTo>
                    <a:pt x="329" y="48"/>
                  </a:lnTo>
                  <a:lnTo>
                    <a:pt x="321" y="52"/>
                  </a:lnTo>
                  <a:lnTo>
                    <a:pt x="321" y="67"/>
                  </a:lnTo>
                  <a:lnTo>
                    <a:pt x="288" y="110"/>
                  </a:lnTo>
                  <a:lnTo>
                    <a:pt x="283" y="132"/>
                  </a:lnTo>
                  <a:lnTo>
                    <a:pt x="261" y="132"/>
                  </a:lnTo>
                  <a:lnTo>
                    <a:pt x="252" y="120"/>
                  </a:lnTo>
                  <a:lnTo>
                    <a:pt x="247" y="120"/>
                  </a:lnTo>
                  <a:lnTo>
                    <a:pt x="242" y="127"/>
                  </a:lnTo>
                  <a:lnTo>
                    <a:pt x="235" y="149"/>
                  </a:lnTo>
                  <a:lnTo>
                    <a:pt x="228" y="153"/>
                  </a:lnTo>
                  <a:lnTo>
                    <a:pt x="221" y="149"/>
                  </a:lnTo>
                  <a:lnTo>
                    <a:pt x="213" y="141"/>
                  </a:lnTo>
                  <a:lnTo>
                    <a:pt x="199" y="146"/>
                  </a:lnTo>
                  <a:lnTo>
                    <a:pt x="194" y="163"/>
                  </a:lnTo>
                  <a:lnTo>
                    <a:pt x="189" y="163"/>
                  </a:lnTo>
                  <a:lnTo>
                    <a:pt x="187" y="161"/>
                  </a:lnTo>
                  <a:lnTo>
                    <a:pt x="160" y="151"/>
                  </a:lnTo>
                  <a:lnTo>
                    <a:pt x="141" y="158"/>
                  </a:lnTo>
                  <a:lnTo>
                    <a:pt x="124" y="156"/>
                  </a:lnTo>
                  <a:lnTo>
                    <a:pt x="122" y="163"/>
                  </a:lnTo>
                  <a:lnTo>
                    <a:pt x="124" y="168"/>
                  </a:lnTo>
                  <a:lnTo>
                    <a:pt x="117" y="170"/>
                  </a:lnTo>
                  <a:lnTo>
                    <a:pt x="110" y="170"/>
                  </a:lnTo>
                  <a:lnTo>
                    <a:pt x="110" y="170"/>
                  </a:lnTo>
                  <a:lnTo>
                    <a:pt x="112" y="170"/>
                  </a:lnTo>
                  <a:lnTo>
                    <a:pt x="108" y="175"/>
                  </a:lnTo>
                  <a:lnTo>
                    <a:pt x="108" y="185"/>
                  </a:lnTo>
                  <a:lnTo>
                    <a:pt x="103" y="187"/>
                  </a:lnTo>
                  <a:lnTo>
                    <a:pt x="103" y="189"/>
                  </a:lnTo>
                  <a:lnTo>
                    <a:pt x="112" y="201"/>
                  </a:lnTo>
                  <a:lnTo>
                    <a:pt x="110" y="204"/>
                  </a:lnTo>
                  <a:lnTo>
                    <a:pt x="84" y="211"/>
                  </a:lnTo>
                  <a:lnTo>
                    <a:pt x="76" y="214"/>
                  </a:lnTo>
                  <a:lnTo>
                    <a:pt x="79" y="226"/>
                  </a:lnTo>
                  <a:lnTo>
                    <a:pt x="84" y="247"/>
                  </a:lnTo>
                  <a:lnTo>
                    <a:pt x="72" y="252"/>
                  </a:lnTo>
                  <a:lnTo>
                    <a:pt x="62" y="245"/>
                  </a:lnTo>
                  <a:lnTo>
                    <a:pt x="50" y="240"/>
                  </a:lnTo>
                  <a:lnTo>
                    <a:pt x="36" y="238"/>
                  </a:lnTo>
                  <a:lnTo>
                    <a:pt x="26" y="242"/>
                  </a:lnTo>
                  <a:lnTo>
                    <a:pt x="21" y="262"/>
                  </a:lnTo>
                  <a:lnTo>
                    <a:pt x="24" y="264"/>
                  </a:lnTo>
                  <a:lnTo>
                    <a:pt x="26" y="264"/>
                  </a:lnTo>
                  <a:lnTo>
                    <a:pt x="31" y="269"/>
                  </a:lnTo>
                  <a:lnTo>
                    <a:pt x="33" y="278"/>
                  </a:lnTo>
                  <a:lnTo>
                    <a:pt x="24" y="305"/>
                  </a:lnTo>
                  <a:lnTo>
                    <a:pt x="19" y="310"/>
                  </a:lnTo>
                  <a:lnTo>
                    <a:pt x="16" y="307"/>
                  </a:lnTo>
                  <a:lnTo>
                    <a:pt x="4" y="312"/>
                  </a:lnTo>
                  <a:lnTo>
                    <a:pt x="0" y="319"/>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3" name="Freeform 8">
              <a:extLst>
                <a:ext uri="{FF2B5EF4-FFF2-40B4-BE49-F238E27FC236}">
                  <a16:creationId xmlns:a16="http://schemas.microsoft.com/office/drawing/2014/main" id="{80164421-51D7-4901-9BEF-B0F61829B02D}"/>
                </a:ext>
              </a:extLst>
            </p:cNvPr>
            <p:cNvSpPr>
              <a:spLocks/>
            </p:cNvSpPr>
            <p:nvPr/>
          </p:nvSpPr>
          <p:spPr bwMode="auto">
            <a:xfrm>
              <a:off x="6945814" y="4173605"/>
              <a:ext cx="673007" cy="694577"/>
            </a:xfrm>
            <a:custGeom>
              <a:avLst/>
              <a:gdLst>
                <a:gd name="T0" fmla="*/ 65 w 468"/>
                <a:gd name="T1" fmla="*/ 254 h 483"/>
                <a:gd name="T2" fmla="*/ 74 w 468"/>
                <a:gd name="T3" fmla="*/ 276 h 483"/>
                <a:gd name="T4" fmla="*/ 86 w 468"/>
                <a:gd name="T5" fmla="*/ 288 h 483"/>
                <a:gd name="T6" fmla="*/ 89 w 468"/>
                <a:gd name="T7" fmla="*/ 305 h 483"/>
                <a:gd name="T8" fmla="*/ 93 w 468"/>
                <a:gd name="T9" fmla="*/ 317 h 483"/>
                <a:gd name="T10" fmla="*/ 86 w 468"/>
                <a:gd name="T11" fmla="*/ 343 h 483"/>
                <a:gd name="T12" fmla="*/ 81 w 468"/>
                <a:gd name="T13" fmla="*/ 375 h 483"/>
                <a:gd name="T14" fmla="*/ 91 w 468"/>
                <a:gd name="T15" fmla="*/ 427 h 483"/>
                <a:gd name="T16" fmla="*/ 103 w 468"/>
                <a:gd name="T17" fmla="*/ 449 h 483"/>
                <a:gd name="T18" fmla="*/ 113 w 468"/>
                <a:gd name="T19" fmla="*/ 463 h 483"/>
                <a:gd name="T20" fmla="*/ 117 w 468"/>
                <a:gd name="T21" fmla="*/ 478 h 483"/>
                <a:gd name="T22" fmla="*/ 367 w 468"/>
                <a:gd name="T23" fmla="*/ 475 h 483"/>
                <a:gd name="T24" fmla="*/ 384 w 468"/>
                <a:gd name="T25" fmla="*/ 483 h 483"/>
                <a:gd name="T26" fmla="*/ 379 w 468"/>
                <a:gd name="T27" fmla="*/ 447 h 483"/>
                <a:gd name="T28" fmla="*/ 382 w 468"/>
                <a:gd name="T29" fmla="*/ 432 h 483"/>
                <a:gd name="T30" fmla="*/ 406 w 468"/>
                <a:gd name="T31" fmla="*/ 437 h 483"/>
                <a:gd name="T32" fmla="*/ 430 w 468"/>
                <a:gd name="T33" fmla="*/ 435 h 483"/>
                <a:gd name="T34" fmla="*/ 422 w 468"/>
                <a:gd name="T35" fmla="*/ 408 h 483"/>
                <a:gd name="T36" fmla="*/ 425 w 468"/>
                <a:gd name="T37" fmla="*/ 387 h 483"/>
                <a:gd name="T38" fmla="*/ 439 w 468"/>
                <a:gd name="T39" fmla="*/ 334 h 483"/>
                <a:gd name="T40" fmla="*/ 454 w 468"/>
                <a:gd name="T41" fmla="*/ 305 h 483"/>
                <a:gd name="T42" fmla="*/ 466 w 468"/>
                <a:gd name="T43" fmla="*/ 295 h 483"/>
                <a:gd name="T44" fmla="*/ 461 w 468"/>
                <a:gd name="T45" fmla="*/ 288 h 483"/>
                <a:gd name="T46" fmla="*/ 456 w 468"/>
                <a:gd name="T47" fmla="*/ 286 h 483"/>
                <a:gd name="T48" fmla="*/ 439 w 468"/>
                <a:gd name="T49" fmla="*/ 283 h 483"/>
                <a:gd name="T50" fmla="*/ 432 w 468"/>
                <a:gd name="T51" fmla="*/ 254 h 483"/>
                <a:gd name="T52" fmla="*/ 408 w 468"/>
                <a:gd name="T53" fmla="*/ 235 h 483"/>
                <a:gd name="T54" fmla="*/ 391 w 468"/>
                <a:gd name="T55" fmla="*/ 201 h 483"/>
                <a:gd name="T56" fmla="*/ 382 w 468"/>
                <a:gd name="T57" fmla="*/ 187 h 483"/>
                <a:gd name="T58" fmla="*/ 355 w 468"/>
                <a:gd name="T59" fmla="*/ 170 h 483"/>
                <a:gd name="T60" fmla="*/ 346 w 468"/>
                <a:gd name="T61" fmla="*/ 156 h 483"/>
                <a:gd name="T62" fmla="*/ 336 w 468"/>
                <a:gd name="T63" fmla="*/ 144 h 483"/>
                <a:gd name="T64" fmla="*/ 295 w 468"/>
                <a:gd name="T65" fmla="*/ 113 h 483"/>
                <a:gd name="T66" fmla="*/ 278 w 468"/>
                <a:gd name="T67" fmla="*/ 98 h 483"/>
                <a:gd name="T68" fmla="*/ 259 w 468"/>
                <a:gd name="T69" fmla="*/ 72 h 483"/>
                <a:gd name="T70" fmla="*/ 247 w 468"/>
                <a:gd name="T71" fmla="*/ 57 h 483"/>
                <a:gd name="T72" fmla="*/ 206 w 468"/>
                <a:gd name="T73" fmla="*/ 43 h 483"/>
                <a:gd name="T74" fmla="*/ 206 w 468"/>
                <a:gd name="T75" fmla="*/ 16 h 483"/>
                <a:gd name="T76" fmla="*/ 216 w 468"/>
                <a:gd name="T77" fmla="*/ 7 h 483"/>
                <a:gd name="T78" fmla="*/ 216 w 468"/>
                <a:gd name="T79" fmla="*/ 0 h 483"/>
                <a:gd name="T80" fmla="*/ 0 w 468"/>
                <a:gd name="T81" fmla="*/ 2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8" h="483">
                  <a:moveTo>
                    <a:pt x="0" y="28"/>
                  </a:moveTo>
                  <a:lnTo>
                    <a:pt x="65" y="254"/>
                  </a:lnTo>
                  <a:lnTo>
                    <a:pt x="69" y="262"/>
                  </a:lnTo>
                  <a:lnTo>
                    <a:pt x="74" y="276"/>
                  </a:lnTo>
                  <a:lnTo>
                    <a:pt x="77" y="283"/>
                  </a:lnTo>
                  <a:lnTo>
                    <a:pt x="86" y="288"/>
                  </a:lnTo>
                  <a:lnTo>
                    <a:pt x="91" y="295"/>
                  </a:lnTo>
                  <a:lnTo>
                    <a:pt x="89" y="305"/>
                  </a:lnTo>
                  <a:lnTo>
                    <a:pt x="96" y="314"/>
                  </a:lnTo>
                  <a:lnTo>
                    <a:pt x="93" y="317"/>
                  </a:lnTo>
                  <a:lnTo>
                    <a:pt x="86" y="329"/>
                  </a:lnTo>
                  <a:lnTo>
                    <a:pt x="86" y="343"/>
                  </a:lnTo>
                  <a:lnTo>
                    <a:pt x="81" y="355"/>
                  </a:lnTo>
                  <a:lnTo>
                    <a:pt x="81" y="375"/>
                  </a:lnTo>
                  <a:lnTo>
                    <a:pt x="93" y="399"/>
                  </a:lnTo>
                  <a:lnTo>
                    <a:pt x="91" y="427"/>
                  </a:lnTo>
                  <a:lnTo>
                    <a:pt x="103" y="444"/>
                  </a:lnTo>
                  <a:lnTo>
                    <a:pt x="103" y="449"/>
                  </a:lnTo>
                  <a:lnTo>
                    <a:pt x="105" y="454"/>
                  </a:lnTo>
                  <a:lnTo>
                    <a:pt x="113" y="463"/>
                  </a:lnTo>
                  <a:lnTo>
                    <a:pt x="113" y="471"/>
                  </a:lnTo>
                  <a:lnTo>
                    <a:pt x="117" y="478"/>
                  </a:lnTo>
                  <a:lnTo>
                    <a:pt x="362" y="463"/>
                  </a:lnTo>
                  <a:lnTo>
                    <a:pt x="367" y="475"/>
                  </a:lnTo>
                  <a:lnTo>
                    <a:pt x="370" y="480"/>
                  </a:lnTo>
                  <a:lnTo>
                    <a:pt x="384" y="483"/>
                  </a:lnTo>
                  <a:lnTo>
                    <a:pt x="386" y="468"/>
                  </a:lnTo>
                  <a:lnTo>
                    <a:pt x="379" y="447"/>
                  </a:lnTo>
                  <a:lnTo>
                    <a:pt x="379" y="437"/>
                  </a:lnTo>
                  <a:lnTo>
                    <a:pt x="382" y="432"/>
                  </a:lnTo>
                  <a:lnTo>
                    <a:pt x="389" y="427"/>
                  </a:lnTo>
                  <a:lnTo>
                    <a:pt x="406" y="437"/>
                  </a:lnTo>
                  <a:lnTo>
                    <a:pt x="422" y="437"/>
                  </a:lnTo>
                  <a:lnTo>
                    <a:pt x="430" y="435"/>
                  </a:lnTo>
                  <a:lnTo>
                    <a:pt x="427" y="418"/>
                  </a:lnTo>
                  <a:lnTo>
                    <a:pt x="422" y="408"/>
                  </a:lnTo>
                  <a:lnTo>
                    <a:pt x="422" y="396"/>
                  </a:lnTo>
                  <a:lnTo>
                    <a:pt x="425" y="387"/>
                  </a:lnTo>
                  <a:lnTo>
                    <a:pt x="437" y="350"/>
                  </a:lnTo>
                  <a:lnTo>
                    <a:pt x="439" y="334"/>
                  </a:lnTo>
                  <a:lnTo>
                    <a:pt x="446" y="319"/>
                  </a:lnTo>
                  <a:lnTo>
                    <a:pt x="454" y="305"/>
                  </a:lnTo>
                  <a:lnTo>
                    <a:pt x="461" y="295"/>
                  </a:lnTo>
                  <a:lnTo>
                    <a:pt x="466" y="295"/>
                  </a:lnTo>
                  <a:lnTo>
                    <a:pt x="468" y="290"/>
                  </a:lnTo>
                  <a:lnTo>
                    <a:pt x="461" y="288"/>
                  </a:lnTo>
                  <a:lnTo>
                    <a:pt x="461" y="286"/>
                  </a:lnTo>
                  <a:lnTo>
                    <a:pt x="456" y="286"/>
                  </a:lnTo>
                  <a:lnTo>
                    <a:pt x="444" y="286"/>
                  </a:lnTo>
                  <a:lnTo>
                    <a:pt x="439" y="283"/>
                  </a:lnTo>
                  <a:lnTo>
                    <a:pt x="437" y="276"/>
                  </a:lnTo>
                  <a:lnTo>
                    <a:pt x="432" y="254"/>
                  </a:lnTo>
                  <a:lnTo>
                    <a:pt x="420" y="240"/>
                  </a:lnTo>
                  <a:lnTo>
                    <a:pt x="408" y="235"/>
                  </a:lnTo>
                  <a:lnTo>
                    <a:pt x="401" y="214"/>
                  </a:lnTo>
                  <a:lnTo>
                    <a:pt x="391" y="201"/>
                  </a:lnTo>
                  <a:lnTo>
                    <a:pt x="389" y="189"/>
                  </a:lnTo>
                  <a:lnTo>
                    <a:pt x="382" y="187"/>
                  </a:lnTo>
                  <a:lnTo>
                    <a:pt x="365" y="182"/>
                  </a:lnTo>
                  <a:lnTo>
                    <a:pt x="355" y="170"/>
                  </a:lnTo>
                  <a:lnTo>
                    <a:pt x="346" y="163"/>
                  </a:lnTo>
                  <a:lnTo>
                    <a:pt x="346" y="156"/>
                  </a:lnTo>
                  <a:lnTo>
                    <a:pt x="341" y="146"/>
                  </a:lnTo>
                  <a:lnTo>
                    <a:pt x="336" y="144"/>
                  </a:lnTo>
                  <a:lnTo>
                    <a:pt x="322" y="137"/>
                  </a:lnTo>
                  <a:lnTo>
                    <a:pt x="295" y="113"/>
                  </a:lnTo>
                  <a:lnTo>
                    <a:pt x="283" y="108"/>
                  </a:lnTo>
                  <a:lnTo>
                    <a:pt x="278" y="98"/>
                  </a:lnTo>
                  <a:lnTo>
                    <a:pt x="266" y="89"/>
                  </a:lnTo>
                  <a:lnTo>
                    <a:pt x="259" y="72"/>
                  </a:lnTo>
                  <a:lnTo>
                    <a:pt x="250" y="64"/>
                  </a:lnTo>
                  <a:lnTo>
                    <a:pt x="247" y="57"/>
                  </a:lnTo>
                  <a:lnTo>
                    <a:pt x="230" y="52"/>
                  </a:lnTo>
                  <a:lnTo>
                    <a:pt x="206" y="43"/>
                  </a:lnTo>
                  <a:lnTo>
                    <a:pt x="199" y="36"/>
                  </a:lnTo>
                  <a:lnTo>
                    <a:pt x="206" y="16"/>
                  </a:lnTo>
                  <a:lnTo>
                    <a:pt x="214" y="12"/>
                  </a:lnTo>
                  <a:lnTo>
                    <a:pt x="216" y="7"/>
                  </a:lnTo>
                  <a:lnTo>
                    <a:pt x="218" y="2"/>
                  </a:lnTo>
                  <a:lnTo>
                    <a:pt x="216" y="0"/>
                  </a:lnTo>
                  <a:lnTo>
                    <a:pt x="89" y="19"/>
                  </a:lnTo>
                  <a:lnTo>
                    <a:pt x="0" y="2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4" name="Freeform 9">
              <a:extLst>
                <a:ext uri="{FF2B5EF4-FFF2-40B4-BE49-F238E27FC236}">
                  <a16:creationId xmlns:a16="http://schemas.microsoft.com/office/drawing/2014/main" id="{5A1A0BA1-E63E-44DE-BBA0-207D3584E295}"/>
                </a:ext>
              </a:extLst>
            </p:cNvPr>
            <p:cNvSpPr>
              <a:spLocks noEditPoints="1"/>
            </p:cNvSpPr>
            <p:nvPr/>
          </p:nvSpPr>
          <p:spPr bwMode="auto">
            <a:xfrm>
              <a:off x="7165835" y="3398496"/>
              <a:ext cx="960617" cy="536392"/>
            </a:xfrm>
            <a:custGeom>
              <a:avLst/>
              <a:gdLst>
                <a:gd name="T0" fmla="*/ 200 w 668"/>
                <a:gd name="T1" fmla="*/ 349 h 373"/>
                <a:gd name="T2" fmla="*/ 164 w 668"/>
                <a:gd name="T3" fmla="*/ 354 h 373"/>
                <a:gd name="T4" fmla="*/ 142 w 668"/>
                <a:gd name="T5" fmla="*/ 356 h 373"/>
                <a:gd name="T6" fmla="*/ 37 w 668"/>
                <a:gd name="T7" fmla="*/ 354 h 373"/>
                <a:gd name="T8" fmla="*/ 56 w 668"/>
                <a:gd name="T9" fmla="*/ 327 h 373"/>
                <a:gd name="T10" fmla="*/ 68 w 668"/>
                <a:gd name="T11" fmla="*/ 308 h 373"/>
                <a:gd name="T12" fmla="*/ 123 w 668"/>
                <a:gd name="T13" fmla="*/ 255 h 373"/>
                <a:gd name="T14" fmla="*/ 137 w 668"/>
                <a:gd name="T15" fmla="*/ 277 h 373"/>
                <a:gd name="T16" fmla="*/ 173 w 668"/>
                <a:gd name="T17" fmla="*/ 277 h 373"/>
                <a:gd name="T18" fmla="*/ 188 w 668"/>
                <a:gd name="T19" fmla="*/ 274 h 373"/>
                <a:gd name="T20" fmla="*/ 219 w 668"/>
                <a:gd name="T21" fmla="*/ 267 h 373"/>
                <a:gd name="T22" fmla="*/ 231 w 668"/>
                <a:gd name="T23" fmla="*/ 257 h 373"/>
                <a:gd name="T24" fmla="*/ 267 w 668"/>
                <a:gd name="T25" fmla="*/ 226 h 373"/>
                <a:gd name="T26" fmla="*/ 279 w 668"/>
                <a:gd name="T27" fmla="*/ 180 h 373"/>
                <a:gd name="T28" fmla="*/ 310 w 668"/>
                <a:gd name="T29" fmla="*/ 116 h 373"/>
                <a:gd name="T30" fmla="*/ 329 w 668"/>
                <a:gd name="T31" fmla="*/ 123 h 373"/>
                <a:gd name="T32" fmla="*/ 349 w 668"/>
                <a:gd name="T33" fmla="*/ 75 h 373"/>
                <a:gd name="T34" fmla="*/ 373 w 668"/>
                <a:gd name="T35" fmla="*/ 60 h 373"/>
                <a:gd name="T36" fmla="*/ 387 w 668"/>
                <a:gd name="T37" fmla="*/ 34 h 373"/>
                <a:gd name="T38" fmla="*/ 387 w 668"/>
                <a:gd name="T39" fmla="*/ 7 h 373"/>
                <a:gd name="T40" fmla="*/ 430 w 668"/>
                <a:gd name="T41" fmla="*/ 27 h 373"/>
                <a:gd name="T42" fmla="*/ 442 w 668"/>
                <a:gd name="T43" fmla="*/ 5 h 373"/>
                <a:gd name="T44" fmla="*/ 464 w 668"/>
                <a:gd name="T45" fmla="*/ 10 h 373"/>
                <a:gd name="T46" fmla="*/ 483 w 668"/>
                <a:gd name="T47" fmla="*/ 29 h 373"/>
                <a:gd name="T48" fmla="*/ 510 w 668"/>
                <a:gd name="T49" fmla="*/ 48 h 373"/>
                <a:gd name="T50" fmla="*/ 490 w 668"/>
                <a:gd name="T51" fmla="*/ 89 h 373"/>
                <a:gd name="T52" fmla="*/ 514 w 668"/>
                <a:gd name="T53" fmla="*/ 96 h 373"/>
                <a:gd name="T54" fmla="*/ 534 w 668"/>
                <a:gd name="T55" fmla="*/ 108 h 373"/>
                <a:gd name="T56" fmla="*/ 548 w 668"/>
                <a:gd name="T57" fmla="*/ 113 h 373"/>
                <a:gd name="T58" fmla="*/ 584 w 668"/>
                <a:gd name="T59" fmla="*/ 128 h 373"/>
                <a:gd name="T60" fmla="*/ 586 w 668"/>
                <a:gd name="T61" fmla="*/ 144 h 373"/>
                <a:gd name="T62" fmla="*/ 582 w 668"/>
                <a:gd name="T63" fmla="*/ 164 h 373"/>
                <a:gd name="T64" fmla="*/ 603 w 668"/>
                <a:gd name="T65" fmla="*/ 183 h 373"/>
                <a:gd name="T66" fmla="*/ 589 w 668"/>
                <a:gd name="T67" fmla="*/ 188 h 373"/>
                <a:gd name="T68" fmla="*/ 594 w 668"/>
                <a:gd name="T69" fmla="*/ 197 h 373"/>
                <a:gd name="T70" fmla="*/ 582 w 668"/>
                <a:gd name="T71" fmla="*/ 202 h 373"/>
                <a:gd name="T72" fmla="*/ 596 w 668"/>
                <a:gd name="T73" fmla="*/ 209 h 373"/>
                <a:gd name="T74" fmla="*/ 598 w 668"/>
                <a:gd name="T75" fmla="*/ 229 h 373"/>
                <a:gd name="T76" fmla="*/ 579 w 668"/>
                <a:gd name="T77" fmla="*/ 229 h 373"/>
                <a:gd name="T78" fmla="*/ 606 w 668"/>
                <a:gd name="T79" fmla="*/ 236 h 373"/>
                <a:gd name="T80" fmla="*/ 637 w 668"/>
                <a:gd name="T81" fmla="*/ 231 h 373"/>
                <a:gd name="T82" fmla="*/ 639 w 668"/>
                <a:gd name="T83" fmla="*/ 267 h 373"/>
                <a:gd name="T84" fmla="*/ 634 w 668"/>
                <a:gd name="T85" fmla="*/ 118 h 373"/>
                <a:gd name="T86" fmla="*/ 637 w 668"/>
                <a:gd name="T87" fmla="*/ 132 h 373"/>
                <a:gd name="T88" fmla="*/ 625 w 668"/>
                <a:gd name="T89" fmla="*/ 164 h 373"/>
                <a:gd name="T90" fmla="*/ 632 w 668"/>
                <a:gd name="T91" fmla="*/ 207 h 373"/>
                <a:gd name="T92" fmla="*/ 649 w 668"/>
                <a:gd name="T93" fmla="*/ 152 h 373"/>
                <a:gd name="T94" fmla="*/ 654 w 668"/>
                <a:gd name="T95" fmla="*/ 118 h 373"/>
                <a:gd name="T96" fmla="*/ 668 w 668"/>
                <a:gd name="T97" fmla="*/ 99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68" h="373">
                  <a:moveTo>
                    <a:pt x="639" y="272"/>
                  </a:moveTo>
                  <a:lnTo>
                    <a:pt x="426" y="313"/>
                  </a:lnTo>
                  <a:lnTo>
                    <a:pt x="200" y="349"/>
                  </a:lnTo>
                  <a:lnTo>
                    <a:pt x="195" y="349"/>
                  </a:lnTo>
                  <a:lnTo>
                    <a:pt x="185" y="351"/>
                  </a:lnTo>
                  <a:lnTo>
                    <a:pt x="164" y="354"/>
                  </a:lnTo>
                  <a:lnTo>
                    <a:pt x="164" y="349"/>
                  </a:lnTo>
                  <a:lnTo>
                    <a:pt x="142" y="354"/>
                  </a:lnTo>
                  <a:lnTo>
                    <a:pt x="142" y="356"/>
                  </a:lnTo>
                  <a:lnTo>
                    <a:pt x="0" y="373"/>
                  </a:lnTo>
                  <a:lnTo>
                    <a:pt x="5" y="368"/>
                  </a:lnTo>
                  <a:lnTo>
                    <a:pt x="37" y="354"/>
                  </a:lnTo>
                  <a:lnTo>
                    <a:pt x="39" y="346"/>
                  </a:lnTo>
                  <a:lnTo>
                    <a:pt x="56" y="334"/>
                  </a:lnTo>
                  <a:lnTo>
                    <a:pt x="56" y="327"/>
                  </a:lnTo>
                  <a:lnTo>
                    <a:pt x="58" y="322"/>
                  </a:lnTo>
                  <a:lnTo>
                    <a:pt x="68" y="317"/>
                  </a:lnTo>
                  <a:lnTo>
                    <a:pt x="68" y="308"/>
                  </a:lnTo>
                  <a:lnTo>
                    <a:pt x="77" y="301"/>
                  </a:lnTo>
                  <a:lnTo>
                    <a:pt x="121" y="262"/>
                  </a:lnTo>
                  <a:lnTo>
                    <a:pt x="123" y="255"/>
                  </a:lnTo>
                  <a:lnTo>
                    <a:pt x="125" y="257"/>
                  </a:lnTo>
                  <a:lnTo>
                    <a:pt x="123" y="265"/>
                  </a:lnTo>
                  <a:lnTo>
                    <a:pt x="137" y="277"/>
                  </a:lnTo>
                  <a:lnTo>
                    <a:pt x="154" y="284"/>
                  </a:lnTo>
                  <a:lnTo>
                    <a:pt x="164" y="286"/>
                  </a:lnTo>
                  <a:lnTo>
                    <a:pt x="173" y="277"/>
                  </a:lnTo>
                  <a:lnTo>
                    <a:pt x="173" y="272"/>
                  </a:lnTo>
                  <a:lnTo>
                    <a:pt x="181" y="267"/>
                  </a:lnTo>
                  <a:lnTo>
                    <a:pt x="188" y="274"/>
                  </a:lnTo>
                  <a:lnTo>
                    <a:pt x="193" y="277"/>
                  </a:lnTo>
                  <a:lnTo>
                    <a:pt x="197" y="274"/>
                  </a:lnTo>
                  <a:lnTo>
                    <a:pt x="219" y="267"/>
                  </a:lnTo>
                  <a:lnTo>
                    <a:pt x="224" y="253"/>
                  </a:lnTo>
                  <a:lnTo>
                    <a:pt x="226" y="253"/>
                  </a:lnTo>
                  <a:lnTo>
                    <a:pt x="231" y="257"/>
                  </a:lnTo>
                  <a:lnTo>
                    <a:pt x="248" y="241"/>
                  </a:lnTo>
                  <a:lnTo>
                    <a:pt x="253" y="245"/>
                  </a:lnTo>
                  <a:lnTo>
                    <a:pt x="267" y="226"/>
                  </a:lnTo>
                  <a:lnTo>
                    <a:pt x="265" y="219"/>
                  </a:lnTo>
                  <a:lnTo>
                    <a:pt x="265" y="207"/>
                  </a:lnTo>
                  <a:lnTo>
                    <a:pt x="279" y="180"/>
                  </a:lnTo>
                  <a:lnTo>
                    <a:pt x="298" y="111"/>
                  </a:lnTo>
                  <a:lnTo>
                    <a:pt x="301" y="108"/>
                  </a:lnTo>
                  <a:lnTo>
                    <a:pt x="310" y="116"/>
                  </a:lnTo>
                  <a:lnTo>
                    <a:pt x="313" y="120"/>
                  </a:lnTo>
                  <a:lnTo>
                    <a:pt x="317" y="125"/>
                  </a:lnTo>
                  <a:lnTo>
                    <a:pt x="329" y="123"/>
                  </a:lnTo>
                  <a:lnTo>
                    <a:pt x="337" y="111"/>
                  </a:lnTo>
                  <a:lnTo>
                    <a:pt x="342" y="84"/>
                  </a:lnTo>
                  <a:lnTo>
                    <a:pt x="349" y="75"/>
                  </a:lnTo>
                  <a:lnTo>
                    <a:pt x="358" y="80"/>
                  </a:lnTo>
                  <a:lnTo>
                    <a:pt x="366" y="63"/>
                  </a:lnTo>
                  <a:lnTo>
                    <a:pt x="373" y="60"/>
                  </a:lnTo>
                  <a:lnTo>
                    <a:pt x="378" y="53"/>
                  </a:lnTo>
                  <a:lnTo>
                    <a:pt x="382" y="39"/>
                  </a:lnTo>
                  <a:lnTo>
                    <a:pt x="387" y="34"/>
                  </a:lnTo>
                  <a:lnTo>
                    <a:pt x="387" y="31"/>
                  </a:lnTo>
                  <a:lnTo>
                    <a:pt x="385" y="29"/>
                  </a:lnTo>
                  <a:lnTo>
                    <a:pt x="387" y="7"/>
                  </a:lnTo>
                  <a:lnTo>
                    <a:pt x="387" y="5"/>
                  </a:lnTo>
                  <a:lnTo>
                    <a:pt x="392" y="0"/>
                  </a:lnTo>
                  <a:lnTo>
                    <a:pt x="430" y="27"/>
                  </a:lnTo>
                  <a:lnTo>
                    <a:pt x="435" y="27"/>
                  </a:lnTo>
                  <a:lnTo>
                    <a:pt x="438" y="27"/>
                  </a:lnTo>
                  <a:lnTo>
                    <a:pt x="442" y="5"/>
                  </a:lnTo>
                  <a:lnTo>
                    <a:pt x="450" y="5"/>
                  </a:lnTo>
                  <a:lnTo>
                    <a:pt x="454" y="7"/>
                  </a:lnTo>
                  <a:lnTo>
                    <a:pt x="464" y="10"/>
                  </a:lnTo>
                  <a:lnTo>
                    <a:pt x="459" y="17"/>
                  </a:lnTo>
                  <a:lnTo>
                    <a:pt x="469" y="29"/>
                  </a:lnTo>
                  <a:lnTo>
                    <a:pt x="483" y="29"/>
                  </a:lnTo>
                  <a:lnTo>
                    <a:pt x="490" y="36"/>
                  </a:lnTo>
                  <a:lnTo>
                    <a:pt x="502" y="41"/>
                  </a:lnTo>
                  <a:lnTo>
                    <a:pt x="510" y="48"/>
                  </a:lnTo>
                  <a:lnTo>
                    <a:pt x="507" y="56"/>
                  </a:lnTo>
                  <a:lnTo>
                    <a:pt x="498" y="72"/>
                  </a:lnTo>
                  <a:lnTo>
                    <a:pt x="490" y="89"/>
                  </a:lnTo>
                  <a:lnTo>
                    <a:pt x="493" y="101"/>
                  </a:lnTo>
                  <a:lnTo>
                    <a:pt x="505" y="101"/>
                  </a:lnTo>
                  <a:lnTo>
                    <a:pt x="514" y="96"/>
                  </a:lnTo>
                  <a:lnTo>
                    <a:pt x="524" y="106"/>
                  </a:lnTo>
                  <a:lnTo>
                    <a:pt x="529" y="108"/>
                  </a:lnTo>
                  <a:lnTo>
                    <a:pt x="534" y="108"/>
                  </a:lnTo>
                  <a:lnTo>
                    <a:pt x="541" y="116"/>
                  </a:lnTo>
                  <a:lnTo>
                    <a:pt x="543" y="116"/>
                  </a:lnTo>
                  <a:lnTo>
                    <a:pt x="548" y="113"/>
                  </a:lnTo>
                  <a:lnTo>
                    <a:pt x="553" y="113"/>
                  </a:lnTo>
                  <a:lnTo>
                    <a:pt x="572" y="123"/>
                  </a:lnTo>
                  <a:lnTo>
                    <a:pt x="584" y="128"/>
                  </a:lnTo>
                  <a:lnTo>
                    <a:pt x="594" y="135"/>
                  </a:lnTo>
                  <a:lnTo>
                    <a:pt x="591" y="140"/>
                  </a:lnTo>
                  <a:lnTo>
                    <a:pt x="586" y="144"/>
                  </a:lnTo>
                  <a:lnTo>
                    <a:pt x="589" y="156"/>
                  </a:lnTo>
                  <a:lnTo>
                    <a:pt x="586" y="161"/>
                  </a:lnTo>
                  <a:lnTo>
                    <a:pt x="582" y="164"/>
                  </a:lnTo>
                  <a:lnTo>
                    <a:pt x="582" y="164"/>
                  </a:lnTo>
                  <a:lnTo>
                    <a:pt x="598" y="171"/>
                  </a:lnTo>
                  <a:lnTo>
                    <a:pt x="603" y="183"/>
                  </a:lnTo>
                  <a:lnTo>
                    <a:pt x="601" y="185"/>
                  </a:lnTo>
                  <a:lnTo>
                    <a:pt x="598" y="190"/>
                  </a:lnTo>
                  <a:lnTo>
                    <a:pt x="589" y="188"/>
                  </a:lnTo>
                  <a:lnTo>
                    <a:pt x="586" y="193"/>
                  </a:lnTo>
                  <a:lnTo>
                    <a:pt x="591" y="197"/>
                  </a:lnTo>
                  <a:lnTo>
                    <a:pt x="594" y="197"/>
                  </a:lnTo>
                  <a:lnTo>
                    <a:pt x="594" y="200"/>
                  </a:lnTo>
                  <a:lnTo>
                    <a:pt x="586" y="202"/>
                  </a:lnTo>
                  <a:lnTo>
                    <a:pt x="582" y="202"/>
                  </a:lnTo>
                  <a:lnTo>
                    <a:pt x="582" y="205"/>
                  </a:lnTo>
                  <a:lnTo>
                    <a:pt x="586" y="209"/>
                  </a:lnTo>
                  <a:lnTo>
                    <a:pt x="596" y="209"/>
                  </a:lnTo>
                  <a:lnTo>
                    <a:pt x="606" y="214"/>
                  </a:lnTo>
                  <a:lnTo>
                    <a:pt x="608" y="219"/>
                  </a:lnTo>
                  <a:lnTo>
                    <a:pt x="598" y="229"/>
                  </a:lnTo>
                  <a:lnTo>
                    <a:pt x="594" y="229"/>
                  </a:lnTo>
                  <a:lnTo>
                    <a:pt x="579" y="224"/>
                  </a:lnTo>
                  <a:lnTo>
                    <a:pt x="579" y="229"/>
                  </a:lnTo>
                  <a:lnTo>
                    <a:pt x="589" y="233"/>
                  </a:lnTo>
                  <a:lnTo>
                    <a:pt x="596" y="241"/>
                  </a:lnTo>
                  <a:lnTo>
                    <a:pt x="606" y="236"/>
                  </a:lnTo>
                  <a:lnTo>
                    <a:pt x="615" y="231"/>
                  </a:lnTo>
                  <a:lnTo>
                    <a:pt x="625" y="231"/>
                  </a:lnTo>
                  <a:lnTo>
                    <a:pt x="637" y="231"/>
                  </a:lnTo>
                  <a:lnTo>
                    <a:pt x="637" y="231"/>
                  </a:lnTo>
                  <a:lnTo>
                    <a:pt x="646" y="260"/>
                  </a:lnTo>
                  <a:lnTo>
                    <a:pt x="639" y="267"/>
                  </a:lnTo>
                  <a:lnTo>
                    <a:pt x="637" y="267"/>
                  </a:lnTo>
                  <a:lnTo>
                    <a:pt x="639" y="272"/>
                  </a:lnTo>
                  <a:close/>
                  <a:moveTo>
                    <a:pt x="634" y="118"/>
                  </a:moveTo>
                  <a:lnTo>
                    <a:pt x="637" y="118"/>
                  </a:lnTo>
                  <a:lnTo>
                    <a:pt x="637" y="128"/>
                  </a:lnTo>
                  <a:lnTo>
                    <a:pt x="637" y="132"/>
                  </a:lnTo>
                  <a:lnTo>
                    <a:pt x="630" y="140"/>
                  </a:lnTo>
                  <a:lnTo>
                    <a:pt x="627" y="147"/>
                  </a:lnTo>
                  <a:lnTo>
                    <a:pt x="625" y="164"/>
                  </a:lnTo>
                  <a:lnTo>
                    <a:pt x="627" y="178"/>
                  </a:lnTo>
                  <a:lnTo>
                    <a:pt x="627" y="195"/>
                  </a:lnTo>
                  <a:lnTo>
                    <a:pt x="632" y="207"/>
                  </a:lnTo>
                  <a:lnTo>
                    <a:pt x="634" y="190"/>
                  </a:lnTo>
                  <a:lnTo>
                    <a:pt x="639" y="173"/>
                  </a:lnTo>
                  <a:lnTo>
                    <a:pt x="649" y="152"/>
                  </a:lnTo>
                  <a:lnTo>
                    <a:pt x="654" y="140"/>
                  </a:lnTo>
                  <a:lnTo>
                    <a:pt x="656" y="132"/>
                  </a:lnTo>
                  <a:lnTo>
                    <a:pt x="654" y="118"/>
                  </a:lnTo>
                  <a:lnTo>
                    <a:pt x="656" y="113"/>
                  </a:lnTo>
                  <a:lnTo>
                    <a:pt x="668" y="104"/>
                  </a:lnTo>
                  <a:lnTo>
                    <a:pt x="668" y="99"/>
                  </a:lnTo>
                  <a:lnTo>
                    <a:pt x="642" y="108"/>
                  </a:lnTo>
                  <a:lnTo>
                    <a:pt x="634" y="11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5" name="Freeform 38">
              <a:extLst>
                <a:ext uri="{FF2B5EF4-FFF2-40B4-BE49-F238E27FC236}">
                  <a16:creationId xmlns:a16="http://schemas.microsoft.com/office/drawing/2014/main" id="{378BDEE6-7BE6-42CF-8710-E5CBAEF31488}"/>
                </a:ext>
              </a:extLst>
            </p:cNvPr>
            <p:cNvSpPr>
              <a:spLocks/>
            </p:cNvSpPr>
            <p:nvPr/>
          </p:nvSpPr>
          <p:spPr bwMode="auto">
            <a:xfrm>
              <a:off x="7249242" y="3264758"/>
              <a:ext cx="552211" cy="545020"/>
            </a:xfrm>
            <a:custGeom>
              <a:avLst/>
              <a:gdLst>
                <a:gd name="T0" fmla="*/ 127 w 384"/>
                <a:gd name="T1" fmla="*/ 0 h 379"/>
                <a:gd name="T2" fmla="*/ 127 w 384"/>
                <a:gd name="T3" fmla="*/ 16 h 379"/>
                <a:gd name="T4" fmla="*/ 132 w 384"/>
                <a:gd name="T5" fmla="*/ 33 h 379"/>
                <a:gd name="T6" fmla="*/ 123 w 384"/>
                <a:gd name="T7" fmla="*/ 81 h 379"/>
                <a:gd name="T8" fmla="*/ 123 w 384"/>
                <a:gd name="T9" fmla="*/ 96 h 379"/>
                <a:gd name="T10" fmla="*/ 115 w 384"/>
                <a:gd name="T11" fmla="*/ 117 h 379"/>
                <a:gd name="T12" fmla="*/ 96 w 384"/>
                <a:gd name="T13" fmla="*/ 136 h 379"/>
                <a:gd name="T14" fmla="*/ 84 w 384"/>
                <a:gd name="T15" fmla="*/ 144 h 379"/>
                <a:gd name="T16" fmla="*/ 72 w 384"/>
                <a:gd name="T17" fmla="*/ 149 h 379"/>
                <a:gd name="T18" fmla="*/ 63 w 384"/>
                <a:gd name="T19" fmla="*/ 161 h 379"/>
                <a:gd name="T20" fmla="*/ 58 w 384"/>
                <a:gd name="T21" fmla="*/ 192 h 379"/>
                <a:gd name="T22" fmla="*/ 41 w 384"/>
                <a:gd name="T23" fmla="*/ 189 h 379"/>
                <a:gd name="T24" fmla="*/ 27 w 384"/>
                <a:gd name="T25" fmla="*/ 216 h 379"/>
                <a:gd name="T26" fmla="*/ 27 w 384"/>
                <a:gd name="T27" fmla="*/ 240 h 379"/>
                <a:gd name="T28" fmla="*/ 12 w 384"/>
                <a:gd name="T29" fmla="*/ 259 h 379"/>
                <a:gd name="T30" fmla="*/ 3 w 384"/>
                <a:gd name="T31" fmla="*/ 273 h 379"/>
                <a:gd name="T32" fmla="*/ 3 w 384"/>
                <a:gd name="T33" fmla="*/ 290 h 379"/>
                <a:gd name="T34" fmla="*/ 22 w 384"/>
                <a:gd name="T35" fmla="*/ 317 h 379"/>
                <a:gd name="T36" fmla="*/ 36 w 384"/>
                <a:gd name="T37" fmla="*/ 336 h 379"/>
                <a:gd name="T38" fmla="*/ 48 w 384"/>
                <a:gd name="T39" fmla="*/ 341 h 379"/>
                <a:gd name="T40" fmla="*/ 53 w 384"/>
                <a:gd name="T41" fmla="*/ 343 h 379"/>
                <a:gd name="T42" fmla="*/ 65 w 384"/>
                <a:gd name="T43" fmla="*/ 348 h 379"/>
                <a:gd name="T44" fmla="*/ 65 w 384"/>
                <a:gd name="T45" fmla="*/ 358 h 379"/>
                <a:gd name="T46" fmla="*/ 96 w 384"/>
                <a:gd name="T47" fmla="*/ 377 h 379"/>
                <a:gd name="T48" fmla="*/ 115 w 384"/>
                <a:gd name="T49" fmla="*/ 370 h 379"/>
                <a:gd name="T50" fmla="*/ 123 w 384"/>
                <a:gd name="T51" fmla="*/ 360 h 379"/>
                <a:gd name="T52" fmla="*/ 135 w 384"/>
                <a:gd name="T53" fmla="*/ 370 h 379"/>
                <a:gd name="T54" fmla="*/ 161 w 384"/>
                <a:gd name="T55" fmla="*/ 360 h 379"/>
                <a:gd name="T56" fmla="*/ 168 w 384"/>
                <a:gd name="T57" fmla="*/ 346 h 379"/>
                <a:gd name="T58" fmla="*/ 190 w 384"/>
                <a:gd name="T59" fmla="*/ 334 h 379"/>
                <a:gd name="T60" fmla="*/ 209 w 384"/>
                <a:gd name="T61" fmla="*/ 319 h 379"/>
                <a:gd name="T62" fmla="*/ 207 w 384"/>
                <a:gd name="T63" fmla="*/ 300 h 379"/>
                <a:gd name="T64" fmla="*/ 240 w 384"/>
                <a:gd name="T65" fmla="*/ 204 h 379"/>
                <a:gd name="T66" fmla="*/ 252 w 384"/>
                <a:gd name="T67" fmla="*/ 209 h 379"/>
                <a:gd name="T68" fmla="*/ 259 w 384"/>
                <a:gd name="T69" fmla="*/ 218 h 379"/>
                <a:gd name="T70" fmla="*/ 279 w 384"/>
                <a:gd name="T71" fmla="*/ 204 h 379"/>
                <a:gd name="T72" fmla="*/ 291 w 384"/>
                <a:gd name="T73" fmla="*/ 168 h 379"/>
                <a:gd name="T74" fmla="*/ 308 w 384"/>
                <a:gd name="T75" fmla="*/ 156 h 379"/>
                <a:gd name="T76" fmla="*/ 320 w 384"/>
                <a:gd name="T77" fmla="*/ 146 h 379"/>
                <a:gd name="T78" fmla="*/ 329 w 384"/>
                <a:gd name="T79" fmla="*/ 127 h 379"/>
                <a:gd name="T80" fmla="*/ 327 w 384"/>
                <a:gd name="T81" fmla="*/ 122 h 379"/>
                <a:gd name="T82" fmla="*/ 329 w 384"/>
                <a:gd name="T83" fmla="*/ 98 h 379"/>
                <a:gd name="T84" fmla="*/ 372 w 384"/>
                <a:gd name="T85" fmla="*/ 120 h 379"/>
                <a:gd name="T86" fmla="*/ 380 w 384"/>
                <a:gd name="T87" fmla="*/ 120 h 379"/>
                <a:gd name="T88" fmla="*/ 384 w 384"/>
                <a:gd name="T89" fmla="*/ 98 h 379"/>
                <a:gd name="T90" fmla="*/ 370 w 384"/>
                <a:gd name="T91" fmla="*/ 79 h 379"/>
                <a:gd name="T92" fmla="*/ 360 w 384"/>
                <a:gd name="T93" fmla="*/ 72 h 379"/>
                <a:gd name="T94" fmla="*/ 348 w 384"/>
                <a:gd name="T95" fmla="*/ 67 h 379"/>
                <a:gd name="T96" fmla="*/ 317 w 384"/>
                <a:gd name="T97" fmla="*/ 84 h 379"/>
                <a:gd name="T98" fmla="*/ 298 w 384"/>
                <a:gd name="T99" fmla="*/ 86 h 379"/>
                <a:gd name="T100" fmla="*/ 288 w 384"/>
                <a:gd name="T101" fmla="*/ 91 h 379"/>
                <a:gd name="T102" fmla="*/ 276 w 384"/>
                <a:gd name="T103" fmla="*/ 103 h 379"/>
                <a:gd name="T104" fmla="*/ 252 w 384"/>
                <a:gd name="T105" fmla="*/ 124 h 379"/>
                <a:gd name="T106" fmla="*/ 243 w 384"/>
                <a:gd name="T107" fmla="*/ 134 h 379"/>
                <a:gd name="T108" fmla="*/ 147 w 384"/>
                <a:gd name="T109" fmla="*/ 96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4" h="379">
                  <a:moveTo>
                    <a:pt x="132" y="0"/>
                  </a:moveTo>
                  <a:lnTo>
                    <a:pt x="127" y="0"/>
                  </a:lnTo>
                  <a:lnTo>
                    <a:pt x="123" y="4"/>
                  </a:lnTo>
                  <a:lnTo>
                    <a:pt x="127" y="16"/>
                  </a:lnTo>
                  <a:lnTo>
                    <a:pt x="115" y="26"/>
                  </a:lnTo>
                  <a:lnTo>
                    <a:pt x="132" y="33"/>
                  </a:lnTo>
                  <a:lnTo>
                    <a:pt x="125" y="72"/>
                  </a:lnTo>
                  <a:lnTo>
                    <a:pt x="123" y="81"/>
                  </a:lnTo>
                  <a:lnTo>
                    <a:pt x="123" y="91"/>
                  </a:lnTo>
                  <a:lnTo>
                    <a:pt x="123" y="96"/>
                  </a:lnTo>
                  <a:lnTo>
                    <a:pt x="125" y="108"/>
                  </a:lnTo>
                  <a:lnTo>
                    <a:pt x="115" y="117"/>
                  </a:lnTo>
                  <a:lnTo>
                    <a:pt x="111" y="117"/>
                  </a:lnTo>
                  <a:lnTo>
                    <a:pt x="96" y="136"/>
                  </a:lnTo>
                  <a:lnTo>
                    <a:pt x="96" y="141"/>
                  </a:lnTo>
                  <a:lnTo>
                    <a:pt x="84" y="144"/>
                  </a:lnTo>
                  <a:lnTo>
                    <a:pt x="79" y="141"/>
                  </a:lnTo>
                  <a:lnTo>
                    <a:pt x="72" y="149"/>
                  </a:lnTo>
                  <a:lnTo>
                    <a:pt x="70" y="153"/>
                  </a:lnTo>
                  <a:lnTo>
                    <a:pt x="63" y="161"/>
                  </a:lnTo>
                  <a:lnTo>
                    <a:pt x="55" y="177"/>
                  </a:lnTo>
                  <a:lnTo>
                    <a:pt x="58" y="192"/>
                  </a:lnTo>
                  <a:lnTo>
                    <a:pt x="48" y="204"/>
                  </a:lnTo>
                  <a:lnTo>
                    <a:pt x="41" y="189"/>
                  </a:lnTo>
                  <a:lnTo>
                    <a:pt x="34" y="189"/>
                  </a:lnTo>
                  <a:lnTo>
                    <a:pt x="27" y="216"/>
                  </a:lnTo>
                  <a:lnTo>
                    <a:pt x="29" y="228"/>
                  </a:lnTo>
                  <a:lnTo>
                    <a:pt x="27" y="240"/>
                  </a:lnTo>
                  <a:lnTo>
                    <a:pt x="19" y="245"/>
                  </a:lnTo>
                  <a:lnTo>
                    <a:pt x="12" y="259"/>
                  </a:lnTo>
                  <a:lnTo>
                    <a:pt x="0" y="259"/>
                  </a:lnTo>
                  <a:lnTo>
                    <a:pt x="3" y="273"/>
                  </a:lnTo>
                  <a:lnTo>
                    <a:pt x="3" y="283"/>
                  </a:lnTo>
                  <a:lnTo>
                    <a:pt x="3" y="290"/>
                  </a:lnTo>
                  <a:lnTo>
                    <a:pt x="5" y="295"/>
                  </a:lnTo>
                  <a:lnTo>
                    <a:pt x="22" y="317"/>
                  </a:lnTo>
                  <a:lnTo>
                    <a:pt x="34" y="334"/>
                  </a:lnTo>
                  <a:lnTo>
                    <a:pt x="36" y="336"/>
                  </a:lnTo>
                  <a:lnTo>
                    <a:pt x="39" y="336"/>
                  </a:lnTo>
                  <a:lnTo>
                    <a:pt x="48" y="341"/>
                  </a:lnTo>
                  <a:lnTo>
                    <a:pt x="51" y="343"/>
                  </a:lnTo>
                  <a:lnTo>
                    <a:pt x="53" y="343"/>
                  </a:lnTo>
                  <a:lnTo>
                    <a:pt x="58" y="348"/>
                  </a:lnTo>
                  <a:lnTo>
                    <a:pt x="65" y="348"/>
                  </a:lnTo>
                  <a:lnTo>
                    <a:pt x="67" y="350"/>
                  </a:lnTo>
                  <a:lnTo>
                    <a:pt x="65" y="358"/>
                  </a:lnTo>
                  <a:lnTo>
                    <a:pt x="79" y="370"/>
                  </a:lnTo>
                  <a:lnTo>
                    <a:pt x="96" y="377"/>
                  </a:lnTo>
                  <a:lnTo>
                    <a:pt x="106" y="379"/>
                  </a:lnTo>
                  <a:lnTo>
                    <a:pt x="115" y="370"/>
                  </a:lnTo>
                  <a:lnTo>
                    <a:pt x="115" y="365"/>
                  </a:lnTo>
                  <a:lnTo>
                    <a:pt x="123" y="360"/>
                  </a:lnTo>
                  <a:lnTo>
                    <a:pt x="130" y="367"/>
                  </a:lnTo>
                  <a:lnTo>
                    <a:pt x="135" y="370"/>
                  </a:lnTo>
                  <a:lnTo>
                    <a:pt x="139" y="367"/>
                  </a:lnTo>
                  <a:lnTo>
                    <a:pt x="161" y="360"/>
                  </a:lnTo>
                  <a:lnTo>
                    <a:pt x="166" y="346"/>
                  </a:lnTo>
                  <a:lnTo>
                    <a:pt x="168" y="346"/>
                  </a:lnTo>
                  <a:lnTo>
                    <a:pt x="173" y="350"/>
                  </a:lnTo>
                  <a:lnTo>
                    <a:pt x="190" y="334"/>
                  </a:lnTo>
                  <a:lnTo>
                    <a:pt x="195" y="338"/>
                  </a:lnTo>
                  <a:lnTo>
                    <a:pt x="209" y="319"/>
                  </a:lnTo>
                  <a:lnTo>
                    <a:pt x="207" y="312"/>
                  </a:lnTo>
                  <a:lnTo>
                    <a:pt x="207" y="300"/>
                  </a:lnTo>
                  <a:lnTo>
                    <a:pt x="221" y="273"/>
                  </a:lnTo>
                  <a:lnTo>
                    <a:pt x="240" y="204"/>
                  </a:lnTo>
                  <a:lnTo>
                    <a:pt x="243" y="201"/>
                  </a:lnTo>
                  <a:lnTo>
                    <a:pt x="252" y="209"/>
                  </a:lnTo>
                  <a:lnTo>
                    <a:pt x="255" y="213"/>
                  </a:lnTo>
                  <a:lnTo>
                    <a:pt x="259" y="218"/>
                  </a:lnTo>
                  <a:lnTo>
                    <a:pt x="271" y="216"/>
                  </a:lnTo>
                  <a:lnTo>
                    <a:pt x="279" y="204"/>
                  </a:lnTo>
                  <a:lnTo>
                    <a:pt x="284" y="177"/>
                  </a:lnTo>
                  <a:lnTo>
                    <a:pt x="291" y="168"/>
                  </a:lnTo>
                  <a:lnTo>
                    <a:pt x="300" y="173"/>
                  </a:lnTo>
                  <a:lnTo>
                    <a:pt x="308" y="156"/>
                  </a:lnTo>
                  <a:lnTo>
                    <a:pt x="315" y="153"/>
                  </a:lnTo>
                  <a:lnTo>
                    <a:pt x="320" y="146"/>
                  </a:lnTo>
                  <a:lnTo>
                    <a:pt x="324" y="132"/>
                  </a:lnTo>
                  <a:lnTo>
                    <a:pt x="329" y="127"/>
                  </a:lnTo>
                  <a:lnTo>
                    <a:pt x="329" y="124"/>
                  </a:lnTo>
                  <a:lnTo>
                    <a:pt x="327" y="122"/>
                  </a:lnTo>
                  <a:lnTo>
                    <a:pt x="329" y="100"/>
                  </a:lnTo>
                  <a:lnTo>
                    <a:pt x="329" y="98"/>
                  </a:lnTo>
                  <a:lnTo>
                    <a:pt x="334" y="93"/>
                  </a:lnTo>
                  <a:lnTo>
                    <a:pt x="372" y="120"/>
                  </a:lnTo>
                  <a:lnTo>
                    <a:pt x="377" y="120"/>
                  </a:lnTo>
                  <a:lnTo>
                    <a:pt x="380" y="120"/>
                  </a:lnTo>
                  <a:lnTo>
                    <a:pt x="384" y="98"/>
                  </a:lnTo>
                  <a:lnTo>
                    <a:pt x="384" y="98"/>
                  </a:lnTo>
                  <a:lnTo>
                    <a:pt x="375" y="79"/>
                  </a:lnTo>
                  <a:lnTo>
                    <a:pt x="370" y="79"/>
                  </a:lnTo>
                  <a:lnTo>
                    <a:pt x="368" y="69"/>
                  </a:lnTo>
                  <a:lnTo>
                    <a:pt x="360" y="72"/>
                  </a:lnTo>
                  <a:lnTo>
                    <a:pt x="353" y="72"/>
                  </a:lnTo>
                  <a:lnTo>
                    <a:pt x="348" y="67"/>
                  </a:lnTo>
                  <a:lnTo>
                    <a:pt x="322" y="76"/>
                  </a:lnTo>
                  <a:lnTo>
                    <a:pt x="317" y="84"/>
                  </a:lnTo>
                  <a:lnTo>
                    <a:pt x="308" y="88"/>
                  </a:lnTo>
                  <a:lnTo>
                    <a:pt x="298" y="86"/>
                  </a:lnTo>
                  <a:lnTo>
                    <a:pt x="293" y="81"/>
                  </a:lnTo>
                  <a:lnTo>
                    <a:pt x="288" y="91"/>
                  </a:lnTo>
                  <a:lnTo>
                    <a:pt x="281" y="93"/>
                  </a:lnTo>
                  <a:lnTo>
                    <a:pt x="276" y="103"/>
                  </a:lnTo>
                  <a:lnTo>
                    <a:pt x="269" y="105"/>
                  </a:lnTo>
                  <a:lnTo>
                    <a:pt x="252" y="124"/>
                  </a:lnTo>
                  <a:lnTo>
                    <a:pt x="247" y="127"/>
                  </a:lnTo>
                  <a:lnTo>
                    <a:pt x="243" y="134"/>
                  </a:lnTo>
                  <a:lnTo>
                    <a:pt x="231" y="79"/>
                  </a:lnTo>
                  <a:lnTo>
                    <a:pt x="147" y="96"/>
                  </a:lnTo>
                  <a:lnTo>
                    <a:pt x="132"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6" name="Freeform 42">
              <a:extLst>
                <a:ext uri="{FF2B5EF4-FFF2-40B4-BE49-F238E27FC236}">
                  <a16:creationId xmlns:a16="http://schemas.microsoft.com/office/drawing/2014/main" id="{EED2F728-D0A8-452E-8F80-B04C05FD84C3}"/>
                </a:ext>
              </a:extLst>
            </p:cNvPr>
            <p:cNvSpPr>
              <a:spLocks/>
            </p:cNvSpPr>
            <p:nvPr/>
          </p:nvSpPr>
          <p:spPr bwMode="auto">
            <a:xfrm>
              <a:off x="7073800" y="3789645"/>
              <a:ext cx="1074223" cy="465928"/>
            </a:xfrm>
            <a:custGeom>
              <a:avLst/>
              <a:gdLst>
                <a:gd name="T0" fmla="*/ 9 w 747"/>
                <a:gd name="T1" fmla="*/ 262 h 324"/>
                <a:gd name="T2" fmla="*/ 19 w 747"/>
                <a:gd name="T3" fmla="*/ 247 h 324"/>
                <a:gd name="T4" fmla="*/ 28 w 747"/>
                <a:gd name="T5" fmla="*/ 228 h 324"/>
                <a:gd name="T6" fmla="*/ 86 w 747"/>
                <a:gd name="T7" fmla="*/ 197 h 324"/>
                <a:gd name="T8" fmla="*/ 110 w 747"/>
                <a:gd name="T9" fmla="*/ 173 h 324"/>
                <a:gd name="T10" fmla="*/ 120 w 747"/>
                <a:gd name="T11" fmla="*/ 168 h 324"/>
                <a:gd name="T12" fmla="*/ 132 w 747"/>
                <a:gd name="T13" fmla="*/ 158 h 324"/>
                <a:gd name="T14" fmla="*/ 144 w 747"/>
                <a:gd name="T15" fmla="*/ 156 h 324"/>
                <a:gd name="T16" fmla="*/ 175 w 747"/>
                <a:gd name="T17" fmla="*/ 144 h 324"/>
                <a:gd name="T18" fmla="*/ 204 w 747"/>
                <a:gd name="T19" fmla="*/ 106 h 324"/>
                <a:gd name="T20" fmla="*/ 206 w 747"/>
                <a:gd name="T21" fmla="*/ 84 h 324"/>
                <a:gd name="T22" fmla="*/ 228 w 747"/>
                <a:gd name="T23" fmla="*/ 82 h 324"/>
                <a:gd name="T24" fmla="*/ 264 w 747"/>
                <a:gd name="T25" fmla="*/ 77 h 324"/>
                <a:gd name="T26" fmla="*/ 706 w 747"/>
                <a:gd name="T27" fmla="*/ 5 h 324"/>
                <a:gd name="T28" fmla="*/ 718 w 747"/>
                <a:gd name="T29" fmla="*/ 12 h 324"/>
                <a:gd name="T30" fmla="*/ 730 w 747"/>
                <a:gd name="T31" fmla="*/ 31 h 324"/>
                <a:gd name="T32" fmla="*/ 725 w 747"/>
                <a:gd name="T33" fmla="*/ 36 h 324"/>
                <a:gd name="T34" fmla="*/ 713 w 747"/>
                <a:gd name="T35" fmla="*/ 33 h 324"/>
                <a:gd name="T36" fmla="*/ 708 w 747"/>
                <a:gd name="T37" fmla="*/ 36 h 324"/>
                <a:gd name="T38" fmla="*/ 682 w 747"/>
                <a:gd name="T39" fmla="*/ 53 h 324"/>
                <a:gd name="T40" fmla="*/ 660 w 747"/>
                <a:gd name="T41" fmla="*/ 70 h 324"/>
                <a:gd name="T42" fmla="*/ 667 w 747"/>
                <a:gd name="T43" fmla="*/ 72 h 324"/>
                <a:gd name="T44" fmla="*/ 701 w 747"/>
                <a:gd name="T45" fmla="*/ 58 h 324"/>
                <a:gd name="T46" fmla="*/ 713 w 747"/>
                <a:gd name="T47" fmla="*/ 67 h 324"/>
                <a:gd name="T48" fmla="*/ 725 w 747"/>
                <a:gd name="T49" fmla="*/ 72 h 324"/>
                <a:gd name="T50" fmla="*/ 739 w 747"/>
                <a:gd name="T51" fmla="*/ 58 h 324"/>
                <a:gd name="T52" fmla="*/ 747 w 747"/>
                <a:gd name="T53" fmla="*/ 91 h 324"/>
                <a:gd name="T54" fmla="*/ 735 w 747"/>
                <a:gd name="T55" fmla="*/ 108 h 324"/>
                <a:gd name="T56" fmla="*/ 718 w 747"/>
                <a:gd name="T57" fmla="*/ 122 h 324"/>
                <a:gd name="T58" fmla="*/ 691 w 747"/>
                <a:gd name="T59" fmla="*/ 125 h 324"/>
                <a:gd name="T60" fmla="*/ 686 w 747"/>
                <a:gd name="T61" fmla="*/ 120 h 324"/>
                <a:gd name="T62" fmla="*/ 679 w 747"/>
                <a:gd name="T63" fmla="*/ 113 h 324"/>
                <a:gd name="T64" fmla="*/ 677 w 747"/>
                <a:gd name="T65" fmla="*/ 132 h 324"/>
                <a:gd name="T66" fmla="*/ 686 w 747"/>
                <a:gd name="T67" fmla="*/ 137 h 324"/>
                <a:gd name="T68" fmla="*/ 691 w 747"/>
                <a:gd name="T69" fmla="*/ 156 h 324"/>
                <a:gd name="T70" fmla="*/ 660 w 747"/>
                <a:gd name="T71" fmla="*/ 173 h 324"/>
                <a:gd name="T72" fmla="*/ 658 w 747"/>
                <a:gd name="T73" fmla="*/ 180 h 324"/>
                <a:gd name="T74" fmla="*/ 703 w 747"/>
                <a:gd name="T75" fmla="*/ 168 h 324"/>
                <a:gd name="T76" fmla="*/ 715 w 747"/>
                <a:gd name="T77" fmla="*/ 170 h 324"/>
                <a:gd name="T78" fmla="*/ 682 w 747"/>
                <a:gd name="T79" fmla="*/ 199 h 324"/>
                <a:gd name="T80" fmla="*/ 643 w 747"/>
                <a:gd name="T81" fmla="*/ 231 h 324"/>
                <a:gd name="T82" fmla="*/ 638 w 747"/>
                <a:gd name="T83" fmla="*/ 235 h 324"/>
                <a:gd name="T84" fmla="*/ 602 w 747"/>
                <a:gd name="T85" fmla="*/ 279 h 324"/>
                <a:gd name="T86" fmla="*/ 586 w 747"/>
                <a:gd name="T87" fmla="*/ 315 h 324"/>
                <a:gd name="T88" fmla="*/ 432 w 747"/>
                <a:gd name="T89" fmla="*/ 245 h 324"/>
                <a:gd name="T90" fmla="*/ 314 w 747"/>
                <a:gd name="T91" fmla="*/ 231 h 324"/>
                <a:gd name="T92" fmla="*/ 305 w 747"/>
                <a:gd name="T93" fmla="*/ 226 h 324"/>
                <a:gd name="T94" fmla="*/ 187 w 747"/>
                <a:gd name="T95" fmla="*/ 238 h 324"/>
                <a:gd name="T96" fmla="*/ 161 w 747"/>
                <a:gd name="T97" fmla="*/ 255 h 324"/>
                <a:gd name="T98" fmla="*/ 0 w 747"/>
                <a:gd name="T99" fmla="*/ 2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7" h="324">
                  <a:moveTo>
                    <a:pt x="0" y="286"/>
                  </a:moveTo>
                  <a:lnTo>
                    <a:pt x="2" y="262"/>
                  </a:lnTo>
                  <a:lnTo>
                    <a:pt x="9" y="262"/>
                  </a:lnTo>
                  <a:lnTo>
                    <a:pt x="12" y="259"/>
                  </a:lnTo>
                  <a:lnTo>
                    <a:pt x="19" y="255"/>
                  </a:lnTo>
                  <a:lnTo>
                    <a:pt x="19" y="247"/>
                  </a:lnTo>
                  <a:lnTo>
                    <a:pt x="19" y="243"/>
                  </a:lnTo>
                  <a:lnTo>
                    <a:pt x="21" y="238"/>
                  </a:lnTo>
                  <a:lnTo>
                    <a:pt x="28" y="228"/>
                  </a:lnTo>
                  <a:lnTo>
                    <a:pt x="45" y="221"/>
                  </a:lnTo>
                  <a:lnTo>
                    <a:pt x="67" y="216"/>
                  </a:lnTo>
                  <a:lnTo>
                    <a:pt x="86" y="197"/>
                  </a:lnTo>
                  <a:lnTo>
                    <a:pt x="93" y="194"/>
                  </a:lnTo>
                  <a:lnTo>
                    <a:pt x="105" y="182"/>
                  </a:lnTo>
                  <a:lnTo>
                    <a:pt x="110" y="173"/>
                  </a:lnTo>
                  <a:lnTo>
                    <a:pt x="110" y="173"/>
                  </a:lnTo>
                  <a:lnTo>
                    <a:pt x="117" y="173"/>
                  </a:lnTo>
                  <a:lnTo>
                    <a:pt x="120" y="168"/>
                  </a:lnTo>
                  <a:lnTo>
                    <a:pt x="122" y="166"/>
                  </a:lnTo>
                  <a:lnTo>
                    <a:pt x="127" y="158"/>
                  </a:lnTo>
                  <a:lnTo>
                    <a:pt x="132" y="158"/>
                  </a:lnTo>
                  <a:lnTo>
                    <a:pt x="137" y="163"/>
                  </a:lnTo>
                  <a:lnTo>
                    <a:pt x="144" y="158"/>
                  </a:lnTo>
                  <a:lnTo>
                    <a:pt x="144" y="156"/>
                  </a:lnTo>
                  <a:lnTo>
                    <a:pt x="156" y="149"/>
                  </a:lnTo>
                  <a:lnTo>
                    <a:pt x="163" y="144"/>
                  </a:lnTo>
                  <a:lnTo>
                    <a:pt x="175" y="144"/>
                  </a:lnTo>
                  <a:lnTo>
                    <a:pt x="189" y="120"/>
                  </a:lnTo>
                  <a:lnTo>
                    <a:pt x="201" y="113"/>
                  </a:lnTo>
                  <a:lnTo>
                    <a:pt x="204" y="106"/>
                  </a:lnTo>
                  <a:lnTo>
                    <a:pt x="204" y="98"/>
                  </a:lnTo>
                  <a:lnTo>
                    <a:pt x="204" y="91"/>
                  </a:lnTo>
                  <a:lnTo>
                    <a:pt x="206" y="84"/>
                  </a:lnTo>
                  <a:lnTo>
                    <a:pt x="206" y="82"/>
                  </a:lnTo>
                  <a:lnTo>
                    <a:pt x="228" y="77"/>
                  </a:lnTo>
                  <a:lnTo>
                    <a:pt x="228" y="82"/>
                  </a:lnTo>
                  <a:lnTo>
                    <a:pt x="249" y="79"/>
                  </a:lnTo>
                  <a:lnTo>
                    <a:pt x="259" y="77"/>
                  </a:lnTo>
                  <a:lnTo>
                    <a:pt x="264" y="77"/>
                  </a:lnTo>
                  <a:lnTo>
                    <a:pt x="490" y="41"/>
                  </a:lnTo>
                  <a:lnTo>
                    <a:pt x="703" y="0"/>
                  </a:lnTo>
                  <a:lnTo>
                    <a:pt x="706" y="5"/>
                  </a:lnTo>
                  <a:lnTo>
                    <a:pt x="708" y="7"/>
                  </a:lnTo>
                  <a:lnTo>
                    <a:pt x="713" y="12"/>
                  </a:lnTo>
                  <a:lnTo>
                    <a:pt x="718" y="12"/>
                  </a:lnTo>
                  <a:lnTo>
                    <a:pt x="722" y="17"/>
                  </a:lnTo>
                  <a:lnTo>
                    <a:pt x="725" y="21"/>
                  </a:lnTo>
                  <a:lnTo>
                    <a:pt x="730" y="31"/>
                  </a:lnTo>
                  <a:lnTo>
                    <a:pt x="727" y="33"/>
                  </a:lnTo>
                  <a:lnTo>
                    <a:pt x="727" y="36"/>
                  </a:lnTo>
                  <a:lnTo>
                    <a:pt x="725" y="36"/>
                  </a:lnTo>
                  <a:lnTo>
                    <a:pt x="725" y="31"/>
                  </a:lnTo>
                  <a:lnTo>
                    <a:pt x="718" y="33"/>
                  </a:lnTo>
                  <a:lnTo>
                    <a:pt x="713" y="33"/>
                  </a:lnTo>
                  <a:lnTo>
                    <a:pt x="708" y="31"/>
                  </a:lnTo>
                  <a:lnTo>
                    <a:pt x="706" y="33"/>
                  </a:lnTo>
                  <a:lnTo>
                    <a:pt x="708" y="36"/>
                  </a:lnTo>
                  <a:lnTo>
                    <a:pt x="708" y="38"/>
                  </a:lnTo>
                  <a:lnTo>
                    <a:pt x="686" y="48"/>
                  </a:lnTo>
                  <a:lnTo>
                    <a:pt x="682" y="53"/>
                  </a:lnTo>
                  <a:lnTo>
                    <a:pt x="674" y="60"/>
                  </a:lnTo>
                  <a:lnTo>
                    <a:pt x="662" y="62"/>
                  </a:lnTo>
                  <a:lnTo>
                    <a:pt x="660" y="70"/>
                  </a:lnTo>
                  <a:lnTo>
                    <a:pt x="660" y="72"/>
                  </a:lnTo>
                  <a:lnTo>
                    <a:pt x="662" y="74"/>
                  </a:lnTo>
                  <a:lnTo>
                    <a:pt x="667" y="72"/>
                  </a:lnTo>
                  <a:lnTo>
                    <a:pt x="679" y="67"/>
                  </a:lnTo>
                  <a:lnTo>
                    <a:pt x="694" y="62"/>
                  </a:lnTo>
                  <a:lnTo>
                    <a:pt x="701" y="58"/>
                  </a:lnTo>
                  <a:lnTo>
                    <a:pt x="713" y="58"/>
                  </a:lnTo>
                  <a:lnTo>
                    <a:pt x="715" y="60"/>
                  </a:lnTo>
                  <a:lnTo>
                    <a:pt x="713" y="67"/>
                  </a:lnTo>
                  <a:lnTo>
                    <a:pt x="715" y="72"/>
                  </a:lnTo>
                  <a:lnTo>
                    <a:pt x="718" y="74"/>
                  </a:lnTo>
                  <a:lnTo>
                    <a:pt x="725" y="72"/>
                  </a:lnTo>
                  <a:lnTo>
                    <a:pt x="725" y="67"/>
                  </a:lnTo>
                  <a:lnTo>
                    <a:pt x="732" y="58"/>
                  </a:lnTo>
                  <a:lnTo>
                    <a:pt x="739" y="58"/>
                  </a:lnTo>
                  <a:lnTo>
                    <a:pt x="744" y="70"/>
                  </a:lnTo>
                  <a:lnTo>
                    <a:pt x="747" y="86"/>
                  </a:lnTo>
                  <a:lnTo>
                    <a:pt x="747" y="91"/>
                  </a:lnTo>
                  <a:lnTo>
                    <a:pt x="747" y="94"/>
                  </a:lnTo>
                  <a:lnTo>
                    <a:pt x="737" y="103"/>
                  </a:lnTo>
                  <a:lnTo>
                    <a:pt x="735" y="108"/>
                  </a:lnTo>
                  <a:lnTo>
                    <a:pt x="732" y="113"/>
                  </a:lnTo>
                  <a:lnTo>
                    <a:pt x="725" y="120"/>
                  </a:lnTo>
                  <a:lnTo>
                    <a:pt x="718" y="122"/>
                  </a:lnTo>
                  <a:lnTo>
                    <a:pt x="710" y="127"/>
                  </a:lnTo>
                  <a:lnTo>
                    <a:pt x="696" y="125"/>
                  </a:lnTo>
                  <a:lnTo>
                    <a:pt x="691" y="125"/>
                  </a:lnTo>
                  <a:lnTo>
                    <a:pt x="691" y="125"/>
                  </a:lnTo>
                  <a:lnTo>
                    <a:pt x="689" y="125"/>
                  </a:lnTo>
                  <a:lnTo>
                    <a:pt x="686" y="120"/>
                  </a:lnTo>
                  <a:lnTo>
                    <a:pt x="686" y="115"/>
                  </a:lnTo>
                  <a:lnTo>
                    <a:pt x="684" y="113"/>
                  </a:lnTo>
                  <a:lnTo>
                    <a:pt x="679" y="113"/>
                  </a:lnTo>
                  <a:lnTo>
                    <a:pt x="677" y="115"/>
                  </a:lnTo>
                  <a:lnTo>
                    <a:pt x="679" y="127"/>
                  </a:lnTo>
                  <a:lnTo>
                    <a:pt x="677" y="132"/>
                  </a:lnTo>
                  <a:lnTo>
                    <a:pt x="677" y="130"/>
                  </a:lnTo>
                  <a:lnTo>
                    <a:pt x="679" y="137"/>
                  </a:lnTo>
                  <a:lnTo>
                    <a:pt x="686" y="137"/>
                  </a:lnTo>
                  <a:lnTo>
                    <a:pt x="691" y="144"/>
                  </a:lnTo>
                  <a:lnTo>
                    <a:pt x="689" y="151"/>
                  </a:lnTo>
                  <a:lnTo>
                    <a:pt x="691" y="156"/>
                  </a:lnTo>
                  <a:lnTo>
                    <a:pt x="674" y="175"/>
                  </a:lnTo>
                  <a:lnTo>
                    <a:pt x="670" y="175"/>
                  </a:lnTo>
                  <a:lnTo>
                    <a:pt x="660" y="173"/>
                  </a:lnTo>
                  <a:lnTo>
                    <a:pt x="653" y="173"/>
                  </a:lnTo>
                  <a:lnTo>
                    <a:pt x="653" y="175"/>
                  </a:lnTo>
                  <a:lnTo>
                    <a:pt x="658" y="180"/>
                  </a:lnTo>
                  <a:lnTo>
                    <a:pt x="677" y="180"/>
                  </a:lnTo>
                  <a:lnTo>
                    <a:pt x="686" y="175"/>
                  </a:lnTo>
                  <a:lnTo>
                    <a:pt x="703" y="168"/>
                  </a:lnTo>
                  <a:lnTo>
                    <a:pt x="706" y="163"/>
                  </a:lnTo>
                  <a:lnTo>
                    <a:pt x="708" y="163"/>
                  </a:lnTo>
                  <a:lnTo>
                    <a:pt x="715" y="170"/>
                  </a:lnTo>
                  <a:lnTo>
                    <a:pt x="708" y="182"/>
                  </a:lnTo>
                  <a:lnTo>
                    <a:pt x="696" y="197"/>
                  </a:lnTo>
                  <a:lnTo>
                    <a:pt x="682" y="199"/>
                  </a:lnTo>
                  <a:lnTo>
                    <a:pt x="674" y="204"/>
                  </a:lnTo>
                  <a:lnTo>
                    <a:pt x="658" y="207"/>
                  </a:lnTo>
                  <a:lnTo>
                    <a:pt x="643" y="231"/>
                  </a:lnTo>
                  <a:lnTo>
                    <a:pt x="636" y="231"/>
                  </a:lnTo>
                  <a:lnTo>
                    <a:pt x="636" y="233"/>
                  </a:lnTo>
                  <a:lnTo>
                    <a:pt x="638" y="235"/>
                  </a:lnTo>
                  <a:lnTo>
                    <a:pt x="622" y="245"/>
                  </a:lnTo>
                  <a:lnTo>
                    <a:pt x="612" y="257"/>
                  </a:lnTo>
                  <a:lnTo>
                    <a:pt x="602" y="279"/>
                  </a:lnTo>
                  <a:lnTo>
                    <a:pt x="598" y="303"/>
                  </a:lnTo>
                  <a:lnTo>
                    <a:pt x="593" y="310"/>
                  </a:lnTo>
                  <a:lnTo>
                    <a:pt x="586" y="315"/>
                  </a:lnTo>
                  <a:lnTo>
                    <a:pt x="550" y="319"/>
                  </a:lnTo>
                  <a:lnTo>
                    <a:pt x="545" y="324"/>
                  </a:lnTo>
                  <a:lnTo>
                    <a:pt x="432" y="245"/>
                  </a:lnTo>
                  <a:lnTo>
                    <a:pt x="333" y="257"/>
                  </a:lnTo>
                  <a:lnTo>
                    <a:pt x="331" y="243"/>
                  </a:lnTo>
                  <a:lnTo>
                    <a:pt x="314" y="231"/>
                  </a:lnTo>
                  <a:lnTo>
                    <a:pt x="307" y="233"/>
                  </a:lnTo>
                  <a:lnTo>
                    <a:pt x="302" y="231"/>
                  </a:lnTo>
                  <a:lnTo>
                    <a:pt x="305" y="226"/>
                  </a:lnTo>
                  <a:lnTo>
                    <a:pt x="302" y="223"/>
                  </a:lnTo>
                  <a:lnTo>
                    <a:pt x="189" y="238"/>
                  </a:lnTo>
                  <a:lnTo>
                    <a:pt x="187" y="238"/>
                  </a:lnTo>
                  <a:lnTo>
                    <a:pt x="185" y="240"/>
                  </a:lnTo>
                  <a:lnTo>
                    <a:pt x="161" y="250"/>
                  </a:lnTo>
                  <a:lnTo>
                    <a:pt x="161" y="255"/>
                  </a:lnTo>
                  <a:lnTo>
                    <a:pt x="153" y="255"/>
                  </a:lnTo>
                  <a:lnTo>
                    <a:pt x="127" y="267"/>
                  </a:lnTo>
                  <a:lnTo>
                    <a:pt x="0" y="28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7" name="Freeform 43">
              <a:extLst>
                <a:ext uri="{FF2B5EF4-FFF2-40B4-BE49-F238E27FC236}">
                  <a16:creationId xmlns:a16="http://schemas.microsoft.com/office/drawing/2014/main" id="{B246E539-6A7A-418C-97FE-6E3D991767A5}"/>
                </a:ext>
              </a:extLst>
            </p:cNvPr>
            <p:cNvSpPr>
              <a:spLocks/>
            </p:cNvSpPr>
            <p:nvPr/>
          </p:nvSpPr>
          <p:spPr bwMode="auto">
            <a:xfrm>
              <a:off x="6364843" y="3910441"/>
              <a:ext cx="1005197" cy="352322"/>
            </a:xfrm>
            <a:custGeom>
              <a:avLst/>
              <a:gdLst>
                <a:gd name="T0" fmla="*/ 699 w 699"/>
                <a:gd name="T1" fmla="*/ 0 h 245"/>
                <a:gd name="T2" fmla="*/ 557 w 699"/>
                <a:gd name="T3" fmla="*/ 17 h 245"/>
                <a:gd name="T4" fmla="*/ 548 w 699"/>
                <a:gd name="T5" fmla="*/ 22 h 245"/>
                <a:gd name="T6" fmla="*/ 197 w 699"/>
                <a:gd name="T7" fmla="*/ 55 h 245"/>
                <a:gd name="T8" fmla="*/ 190 w 699"/>
                <a:gd name="T9" fmla="*/ 50 h 245"/>
                <a:gd name="T10" fmla="*/ 176 w 699"/>
                <a:gd name="T11" fmla="*/ 53 h 245"/>
                <a:gd name="T12" fmla="*/ 180 w 699"/>
                <a:gd name="T13" fmla="*/ 58 h 245"/>
                <a:gd name="T14" fmla="*/ 180 w 699"/>
                <a:gd name="T15" fmla="*/ 70 h 245"/>
                <a:gd name="T16" fmla="*/ 56 w 699"/>
                <a:gd name="T17" fmla="*/ 79 h 245"/>
                <a:gd name="T18" fmla="*/ 48 w 699"/>
                <a:gd name="T19" fmla="*/ 94 h 245"/>
                <a:gd name="T20" fmla="*/ 44 w 699"/>
                <a:gd name="T21" fmla="*/ 113 h 245"/>
                <a:gd name="T22" fmla="*/ 46 w 699"/>
                <a:gd name="T23" fmla="*/ 118 h 245"/>
                <a:gd name="T24" fmla="*/ 41 w 699"/>
                <a:gd name="T25" fmla="*/ 135 h 245"/>
                <a:gd name="T26" fmla="*/ 39 w 699"/>
                <a:gd name="T27" fmla="*/ 139 h 245"/>
                <a:gd name="T28" fmla="*/ 41 w 699"/>
                <a:gd name="T29" fmla="*/ 144 h 245"/>
                <a:gd name="T30" fmla="*/ 36 w 699"/>
                <a:gd name="T31" fmla="*/ 154 h 245"/>
                <a:gd name="T32" fmla="*/ 27 w 699"/>
                <a:gd name="T33" fmla="*/ 166 h 245"/>
                <a:gd name="T34" fmla="*/ 22 w 699"/>
                <a:gd name="T35" fmla="*/ 187 h 245"/>
                <a:gd name="T36" fmla="*/ 10 w 699"/>
                <a:gd name="T37" fmla="*/ 202 h 245"/>
                <a:gd name="T38" fmla="*/ 12 w 699"/>
                <a:gd name="T39" fmla="*/ 216 h 245"/>
                <a:gd name="T40" fmla="*/ 12 w 699"/>
                <a:gd name="T41" fmla="*/ 235 h 245"/>
                <a:gd name="T42" fmla="*/ 8 w 699"/>
                <a:gd name="T43" fmla="*/ 235 h 245"/>
                <a:gd name="T44" fmla="*/ 0 w 699"/>
                <a:gd name="T45" fmla="*/ 245 h 245"/>
                <a:gd name="T46" fmla="*/ 180 w 699"/>
                <a:gd name="T47" fmla="*/ 233 h 245"/>
                <a:gd name="T48" fmla="*/ 404 w 699"/>
                <a:gd name="T49" fmla="*/ 211 h 245"/>
                <a:gd name="T50" fmla="*/ 493 w 699"/>
                <a:gd name="T51" fmla="*/ 202 h 245"/>
                <a:gd name="T52" fmla="*/ 495 w 699"/>
                <a:gd name="T53" fmla="*/ 178 h 245"/>
                <a:gd name="T54" fmla="*/ 502 w 699"/>
                <a:gd name="T55" fmla="*/ 178 h 245"/>
                <a:gd name="T56" fmla="*/ 505 w 699"/>
                <a:gd name="T57" fmla="*/ 175 h 245"/>
                <a:gd name="T58" fmla="*/ 512 w 699"/>
                <a:gd name="T59" fmla="*/ 171 h 245"/>
                <a:gd name="T60" fmla="*/ 512 w 699"/>
                <a:gd name="T61" fmla="*/ 163 h 245"/>
                <a:gd name="T62" fmla="*/ 512 w 699"/>
                <a:gd name="T63" fmla="*/ 159 h 245"/>
                <a:gd name="T64" fmla="*/ 514 w 699"/>
                <a:gd name="T65" fmla="*/ 154 h 245"/>
                <a:gd name="T66" fmla="*/ 521 w 699"/>
                <a:gd name="T67" fmla="*/ 144 h 245"/>
                <a:gd name="T68" fmla="*/ 538 w 699"/>
                <a:gd name="T69" fmla="*/ 137 h 245"/>
                <a:gd name="T70" fmla="*/ 560 w 699"/>
                <a:gd name="T71" fmla="*/ 132 h 245"/>
                <a:gd name="T72" fmla="*/ 579 w 699"/>
                <a:gd name="T73" fmla="*/ 113 h 245"/>
                <a:gd name="T74" fmla="*/ 586 w 699"/>
                <a:gd name="T75" fmla="*/ 110 h 245"/>
                <a:gd name="T76" fmla="*/ 598 w 699"/>
                <a:gd name="T77" fmla="*/ 98 h 245"/>
                <a:gd name="T78" fmla="*/ 603 w 699"/>
                <a:gd name="T79" fmla="*/ 89 h 245"/>
                <a:gd name="T80" fmla="*/ 603 w 699"/>
                <a:gd name="T81" fmla="*/ 89 h 245"/>
                <a:gd name="T82" fmla="*/ 610 w 699"/>
                <a:gd name="T83" fmla="*/ 89 h 245"/>
                <a:gd name="T84" fmla="*/ 613 w 699"/>
                <a:gd name="T85" fmla="*/ 84 h 245"/>
                <a:gd name="T86" fmla="*/ 615 w 699"/>
                <a:gd name="T87" fmla="*/ 82 h 245"/>
                <a:gd name="T88" fmla="*/ 620 w 699"/>
                <a:gd name="T89" fmla="*/ 74 h 245"/>
                <a:gd name="T90" fmla="*/ 625 w 699"/>
                <a:gd name="T91" fmla="*/ 74 h 245"/>
                <a:gd name="T92" fmla="*/ 630 w 699"/>
                <a:gd name="T93" fmla="*/ 79 h 245"/>
                <a:gd name="T94" fmla="*/ 637 w 699"/>
                <a:gd name="T95" fmla="*/ 74 h 245"/>
                <a:gd name="T96" fmla="*/ 637 w 699"/>
                <a:gd name="T97" fmla="*/ 72 h 245"/>
                <a:gd name="T98" fmla="*/ 649 w 699"/>
                <a:gd name="T99" fmla="*/ 65 h 245"/>
                <a:gd name="T100" fmla="*/ 656 w 699"/>
                <a:gd name="T101" fmla="*/ 60 h 245"/>
                <a:gd name="T102" fmla="*/ 668 w 699"/>
                <a:gd name="T103" fmla="*/ 60 h 245"/>
                <a:gd name="T104" fmla="*/ 682 w 699"/>
                <a:gd name="T105" fmla="*/ 36 h 245"/>
                <a:gd name="T106" fmla="*/ 694 w 699"/>
                <a:gd name="T107" fmla="*/ 29 h 245"/>
                <a:gd name="T108" fmla="*/ 697 w 699"/>
                <a:gd name="T109" fmla="*/ 22 h 245"/>
                <a:gd name="T110" fmla="*/ 697 w 699"/>
                <a:gd name="T111" fmla="*/ 14 h 245"/>
                <a:gd name="T112" fmla="*/ 697 w 699"/>
                <a:gd name="T113" fmla="*/ 7 h 245"/>
                <a:gd name="T114" fmla="*/ 699 w 699"/>
                <a:gd name="T11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9" h="245">
                  <a:moveTo>
                    <a:pt x="699" y="0"/>
                  </a:moveTo>
                  <a:lnTo>
                    <a:pt x="557" y="17"/>
                  </a:lnTo>
                  <a:lnTo>
                    <a:pt x="548" y="22"/>
                  </a:lnTo>
                  <a:lnTo>
                    <a:pt x="197" y="55"/>
                  </a:lnTo>
                  <a:lnTo>
                    <a:pt x="190" y="50"/>
                  </a:lnTo>
                  <a:lnTo>
                    <a:pt x="176" y="53"/>
                  </a:lnTo>
                  <a:lnTo>
                    <a:pt x="180" y="58"/>
                  </a:lnTo>
                  <a:lnTo>
                    <a:pt x="180" y="70"/>
                  </a:lnTo>
                  <a:lnTo>
                    <a:pt x="56" y="79"/>
                  </a:lnTo>
                  <a:lnTo>
                    <a:pt x="48" y="94"/>
                  </a:lnTo>
                  <a:lnTo>
                    <a:pt x="44" y="113"/>
                  </a:lnTo>
                  <a:lnTo>
                    <a:pt x="46" y="118"/>
                  </a:lnTo>
                  <a:lnTo>
                    <a:pt x="41" y="135"/>
                  </a:lnTo>
                  <a:lnTo>
                    <a:pt x="39" y="139"/>
                  </a:lnTo>
                  <a:lnTo>
                    <a:pt x="41" y="144"/>
                  </a:lnTo>
                  <a:lnTo>
                    <a:pt x="36" y="154"/>
                  </a:lnTo>
                  <a:lnTo>
                    <a:pt x="27" y="166"/>
                  </a:lnTo>
                  <a:lnTo>
                    <a:pt x="22" y="187"/>
                  </a:lnTo>
                  <a:lnTo>
                    <a:pt x="10" y="202"/>
                  </a:lnTo>
                  <a:lnTo>
                    <a:pt x="12" y="216"/>
                  </a:lnTo>
                  <a:lnTo>
                    <a:pt x="12" y="235"/>
                  </a:lnTo>
                  <a:lnTo>
                    <a:pt x="8" y="235"/>
                  </a:lnTo>
                  <a:lnTo>
                    <a:pt x="0" y="245"/>
                  </a:lnTo>
                  <a:lnTo>
                    <a:pt x="180" y="233"/>
                  </a:lnTo>
                  <a:lnTo>
                    <a:pt x="404" y="211"/>
                  </a:lnTo>
                  <a:lnTo>
                    <a:pt x="493" y="202"/>
                  </a:lnTo>
                  <a:lnTo>
                    <a:pt x="495" y="178"/>
                  </a:lnTo>
                  <a:lnTo>
                    <a:pt x="502" y="178"/>
                  </a:lnTo>
                  <a:lnTo>
                    <a:pt x="505" y="175"/>
                  </a:lnTo>
                  <a:lnTo>
                    <a:pt x="512" y="171"/>
                  </a:lnTo>
                  <a:lnTo>
                    <a:pt x="512" y="163"/>
                  </a:lnTo>
                  <a:lnTo>
                    <a:pt x="512" y="159"/>
                  </a:lnTo>
                  <a:lnTo>
                    <a:pt x="514" y="154"/>
                  </a:lnTo>
                  <a:lnTo>
                    <a:pt x="521" y="144"/>
                  </a:lnTo>
                  <a:lnTo>
                    <a:pt x="538" y="137"/>
                  </a:lnTo>
                  <a:lnTo>
                    <a:pt x="560" y="132"/>
                  </a:lnTo>
                  <a:lnTo>
                    <a:pt x="579" y="113"/>
                  </a:lnTo>
                  <a:lnTo>
                    <a:pt x="586" y="110"/>
                  </a:lnTo>
                  <a:lnTo>
                    <a:pt x="598" y="98"/>
                  </a:lnTo>
                  <a:lnTo>
                    <a:pt x="603" y="89"/>
                  </a:lnTo>
                  <a:lnTo>
                    <a:pt x="603" y="89"/>
                  </a:lnTo>
                  <a:lnTo>
                    <a:pt x="610" y="89"/>
                  </a:lnTo>
                  <a:lnTo>
                    <a:pt x="613" y="84"/>
                  </a:lnTo>
                  <a:lnTo>
                    <a:pt x="615" y="82"/>
                  </a:lnTo>
                  <a:lnTo>
                    <a:pt x="620" y="74"/>
                  </a:lnTo>
                  <a:lnTo>
                    <a:pt x="625" y="74"/>
                  </a:lnTo>
                  <a:lnTo>
                    <a:pt x="630" y="79"/>
                  </a:lnTo>
                  <a:lnTo>
                    <a:pt x="637" y="74"/>
                  </a:lnTo>
                  <a:lnTo>
                    <a:pt x="637" y="72"/>
                  </a:lnTo>
                  <a:lnTo>
                    <a:pt x="649" y="65"/>
                  </a:lnTo>
                  <a:lnTo>
                    <a:pt x="656" y="60"/>
                  </a:lnTo>
                  <a:lnTo>
                    <a:pt x="668" y="60"/>
                  </a:lnTo>
                  <a:lnTo>
                    <a:pt x="682" y="36"/>
                  </a:lnTo>
                  <a:lnTo>
                    <a:pt x="694" y="29"/>
                  </a:lnTo>
                  <a:lnTo>
                    <a:pt x="697" y="22"/>
                  </a:lnTo>
                  <a:lnTo>
                    <a:pt x="697" y="14"/>
                  </a:lnTo>
                  <a:lnTo>
                    <a:pt x="697" y="7"/>
                  </a:lnTo>
                  <a:lnTo>
                    <a:pt x="699"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8" name="Freeform 44">
              <a:extLst>
                <a:ext uri="{FF2B5EF4-FFF2-40B4-BE49-F238E27FC236}">
                  <a16:creationId xmlns:a16="http://schemas.microsoft.com/office/drawing/2014/main" id="{D0D536BD-624A-4889-9759-794D554A7DBF}"/>
                </a:ext>
              </a:extLst>
            </p:cNvPr>
            <p:cNvSpPr>
              <a:spLocks/>
            </p:cNvSpPr>
            <p:nvPr/>
          </p:nvSpPr>
          <p:spPr bwMode="auto">
            <a:xfrm>
              <a:off x="7231985" y="4110331"/>
              <a:ext cx="625552" cy="474556"/>
            </a:xfrm>
            <a:custGeom>
              <a:avLst/>
              <a:gdLst>
                <a:gd name="T0" fmla="*/ 257 w 435"/>
                <a:gd name="T1" fmla="*/ 330 h 330"/>
                <a:gd name="T2" fmla="*/ 240 w 435"/>
                <a:gd name="T3" fmla="*/ 327 h 330"/>
                <a:gd name="T4" fmla="*/ 233 w 435"/>
                <a:gd name="T5" fmla="*/ 298 h 330"/>
                <a:gd name="T6" fmla="*/ 209 w 435"/>
                <a:gd name="T7" fmla="*/ 279 h 330"/>
                <a:gd name="T8" fmla="*/ 192 w 435"/>
                <a:gd name="T9" fmla="*/ 245 h 330"/>
                <a:gd name="T10" fmla="*/ 183 w 435"/>
                <a:gd name="T11" fmla="*/ 231 h 330"/>
                <a:gd name="T12" fmla="*/ 156 w 435"/>
                <a:gd name="T13" fmla="*/ 214 h 330"/>
                <a:gd name="T14" fmla="*/ 147 w 435"/>
                <a:gd name="T15" fmla="*/ 200 h 330"/>
                <a:gd name="T16" fmla="*/ 137 w 435"/>
                <a:gd name="T17" fmla="*/ 188 h 330"/>
                <a:gd name="T18" fmla="*/ 96 w 435"/>
                <a:gd name="T19" fmla="*/ 157 h 330"/>
                <a:gd name="T20" fmla="*/ 79 w 435"/>
                <a:gd name="T21" fmla="*/ 142 h 330"/>
                <a:gd name="T22" fmla="*/ 60 w 435"/>
                <a:gd name="T23" fmla="*/ 116 h 330"/>
                <a:gd name="T24" fmla="*/ 48 w 435"/>
                <a:gd name="T25" fmla="*/ 101 h 330"/>
                <a:gd name="T26" fmla="*/ 7 w 435"/>
                <a:gd name="T27" fmla="*/ 87 h 330"/>
                <a:gd name="T28" fmla="*/ 7 w 435"/>
                <a:gd name="T29" fmla="*/ 60 h 330"/>
                <a:gd name="T30" fmla="*/ 17 w 435"/>
                <a:gd name="T31" fmla="*/ 51 h 330"/>
                <a:gd name="T32" fmla="*/ 17 w 435"/>
                <a:gd name="T33" fmla="*/ 44 h 330"/>
                <a:gd name="T34" fmla="*/ 51 w 435"/>
                <a:gd name="T35" fmla="*/ 32 h 330"/>
                <a:gd name="T36" fmla="*/ 75 w 435"/>
                <a:gd name="T37" fmla="*/ 17 h 330"/>
                <a:gd name="T38" fmla="*/ 79 w 435"/>
                <a:gd name="T39" fmla="*/ 15 h 330"/>
                <a:gd name="T40" fmla="*/ 195 w 435"/>
                <a:gd name="T41" fmla="*/ 3 h 330"/>
                <a:gd name="T42" fmla="*/ 197 w 435"/>
                <a:gd name="T43" fmla="*/ 10 h 330"/>
                <a:gd name="T44" fmla="*/ 221 w 435"/>
                <a:gd name="T45" fmla="*/ 20 h 330"/>
                <a:gd name="T46" fmla="*/ 322 w 435"/>
                <a:gd name="T47" fmla="*/ 22 h 330"/>
                <a:gd name="T48" fmla="*/ 432 w 435"/>
                <a:gd name="T49" fmla="*/ 104 h 330"/>
                <a:gd name="T50" fmla="*/ 416 w 435"/>
                <a:gd name="T51" fmla="*/ 121 h 330"/>
                <a:gd name="T52" fmla="*/ 396 w 435"/>
                <a:gd name="T53" fmla="*/ 149 h 330"/>
                <a:gd name="T54" fmla="*/ 392 w 435"/>
                <a:gd name="T55" fmla="*/ 173 h 330"/>
                <a:gd name="T56" fmla="*/ 389 w 435"/>
                <a:gd name="T57" fmla="*/ 188 h 330"/>
                <a:gd name="T58" fmla="*/ 380 w 435"/>
                <a:gd name="T59" fmla="*/ 193 h 330"/>
                <a:gd name="T60" fmla="*/ 370 w 435"/>
                <a:gd name="T61" fmla="*/ 205 h 330"/>
                <a:gd name="T62" fmla="*/ 358 w 435"/>
                <a:gd name="T63" fmla="*/ 221 h 330"/>
                <a:gd name="T64" fmla="*/ 336 w 435"/>
                <a:gd name="T65" fmla="*/ 245 h 330"/>
                <a:gd name="T66" fmla="*/ 320 w 435"/>
                <a:gd name="T67" fmla="*/ 260 h 330"/>
                <a:gd name="T68" fmla="*/ 308 w 435"/>
                <a:gd name="T69" fmla="*/ 270 h 330"/>
                <a:gd name="T70" fmla="*/ 293 w 435"/>
                <a:gd name="T71" fmla="*/ 277 h 330"/>
                <a:gd name="T72" fmla="*/ 291 w 435"/>
                <a:gd name="T73" fmla="*/ 282 h 330"/>
                <a:gd name="T74" fmla="*/ 286 w 435"/>
                <a:gd name="T75" fmla="*/ 294 h 330"/>
                <a:gd name="T76" fmla="*/ 271 w 435"/>
                <a:gd name="T77" fmla="*/ 298 h 330"/>
                <a:gd name="T78" fmla="*/ 269 w 435"/>
                <a:gd name="T79" fmla="*/ 303 h 330"/>
                <a:gd name="T80" fmla="*/ 274 w 435"/>
                <a:gd name="T81" fmla="*/ 306 h 330"/>
                <a:gd name="T82" fmla="*/ 276 w 435"/>
                <a:gd name="T83" fmla="*/ 313 h 330"/>
                <a:gd name="T84" fmla="*/ 264 w 435"/>
                <a:gd name="T85" fmla="*/ 322 h 330"/>
                <a:gd name="T86" fmla="*/ 262 w 435"/>
                <a:gd name="T87"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5" h="330">
                  <a:moveTo>
                    <a:pt x="262" y="330"/>
                  </a:moveTo>
                  <a:lnTo>
                    <a:pt x="257" y="330"/>
                  </a:lnTo>
                  <a:lnTo>
                    <a:pt x="245" y="330"/>
                  </a:lnTo>
                  <a:lnTo>
                    <a:pt x="240" y="327"/>
                  </a:lnTo>
                  <a:lnTo>
                    <a:pt x="238" y="320"/>
                  </a:lnTo>
                  <a:lnTo>
                    <a:pt x="233" y="298"/>
                  </a:lnTo>
                  <a:lnTo>
                    <a:pt x="221" y="284"/>
                  </a:lnTo>
                  <a:lnTo>
                    <a:pt x="209" y="279"/>
                  </a:lnTo>
                  <a:lnTo>
                    <a:pt x="202" y="258"/>
                  </a:lnTo>
                  <a:lnTo>
                    <a:pt x="192" y="245"/>
                  </a:lnTo>
                  <a:lnTo>
                    <a:pt x="190" y="233"/>
                  </a:lnTo>
                  <a:lnTo>
                    <a:pt x="183" y="231"/>
                  </a:lnTo>
                  <a:lnTo>
                    <a:pt x="166" y="226"/>
                  </a:lnTo>
                  <a:lnTo>
                    <a:pt x="156" y="214"/>
                  </a:lnTo>
                  <a:lnTo>
                    <a:pt x="147" y="207"/>
                  </a:lnTo>
                  <a:lnTo>
                    <a:pt x="147" y="200"/>
                  </a:lnTo>
                  <a:lnTo>
                    <a:pt x="142" y="190"/>
                  </a:lnTo>
                  <a:lnTo>
                    <a:pt x="137" y="188"/>
                  </a:lnTo>
                  <a:lnTo>
                    <a:pt x="123" y="181"/>
                  </a:lnTo>
                  <a:lnTo>
                    <a:pt x="96" y="157"/>
                  </a:lnTo>
                  <a:lnTo>
                    <a:pt x="84" y="152"/>
                  </a:lnTo>
                  <a:lnTo>
                    <a:pt x="79" y="142"/>
                  </a:lnTo>
                  <a:lnTo>
                    <a:pt x="67" y="133"/>
                  </a:lnTo>
                  <a:lnTo>
                    <a:pt x="60" y="116"/>
                  </a:lnTo>
                  <a:lnTo>
                    <a:pt x="51" y="108"/>
                  </a:lnTo>
                  <a:lnTo>
                    <a:pt x="48" y="101"/>
                  </a:lnTo>
                  <a:lnTo>
                    <a:pt x="31" y="96"/>
                  </a:lnTo>
                  <a:lnTo>
                    <a:pt x="7" y="87"/>
                  </a:lnTo>
                  <a:lnTo>
                    <a:pt x="0" y="80"/>
                  </a:lnTo>
                  <a:lnTo>
                    <a:pt x="7" y="60"/>
                  </a:lnTo>
                  <a:lnTo>
                    <a:pt x="15" y="56"/>
                  </a:lnTo>
                  <a:lnTo>
                    <a:pt x="17" y="51"/>
                  </a:lnTo>
                  <a:lnTo>
                    <a:pt x="19" y="46"/>
                  </a:lnTo>
                  <a:lnTo>
                    <a:pt x="17" y="44"/>
                  </a:lnTo>
                  <a:lnTo>
                    <a:pt x="43" y="32"/>
                  </a:lnTo>
                  <a:lnTo>
                    <a:pt x="51" y="32"/>
                  </a:lnTo>
                  <a:lnTo>
                    <a:pt x="51" y="27"/>
                  </a:lnTo>
                  <a:lnTo>
                    <a:pt x="75" y="17"/>
                  </a:lnTo>
                  <a:lnTo>
                    <a:pt x="77" y="15"/>
                  </a:lnTo>
                  <a:lnTo>
                    <a:pt x="79" y="15"/>
                  </a:lnTo>
                  <a:lnTo>
                    <a:pt x="192" y="0"/>
                  </a:lnTo>
                  <a:lnTo>
                    <a:pt x="195" y="3"/>
                  </a:lnTo>
                  <a:lnTo>
                    <a:pt x="192" y="8"/>
                  </a:lnTo>
                  <a:lnTo>
                    <a:pt x="197" y="10"/>
                  </a:lnTo>
                  <a:lnTo>
                    <a:pt x="204" y="8"/>
                  </a:lnTo>
                  <a:lnTo>
                    <a:pt x="221" y="20"/>
                  </a:lnTo>
                  <a:lnTo>
                    <a:pt x="223" y="34"/>
                  </a:lnTo>
                  <a:lnTo>
                    <a:pt x="322" y="22"/>
                  </a:lnTo>
                  <a:lnTo>
                    <a:pt x="435" y="101"/>
                  </a:lnTo>
                  <a:lnTo>
                    <a:pt x="432" y="104"/>
                  </a:lnTo>
                  <a:lnTo>
                    <a:pt x="423" y="108"/>
                  </a:lnTo>
                  <a:lnTo>
                    <a:pt x="416" y="121"/>
                  </a:lnTo>
                  <a:lnTo>
                    <a:pt x="404" y="135"/>
                  </a:lnTo>
                  <a:lnTo>
                    <a:pt x="396" y="149"/>
                  </a:lnTo>
                  <a:lnTo>
                    <a:pt x="392" y="161"/>
                  </a:lnTo>
                  <a:lnTo>
                    <a:pt x="392" y="173"/>
                  </a:lnTo>
                  <a:lnTo>
                    <a:pt x="392" y="183"/>
                  </a:lnTo>
                  <a:lnTo>
                    <a:pt x="389" y="188"/>
                  </a:lnTo>
                  <a:lnTo>
                    <a:pt x="387" y="193"/>
                  </a:lnTo>
                  <a:lnTo>
                    <a:pt x="380" y="193"/>
                  </a:lnTo>
                  <a:lnTo>
                    <a:pt x="375" y="197"/>
                  </a:lnTo>
                  <a:lnTo>
                    <a:pt x="370" y="205"/>
                  </a:lnTo>
                  <a:lnTo>
                    <a:pt x="363" y="214"/>
                  </a:lnTo>
                  <a:lnTo>
                    <a:pt x="358" y="221"/>
                  </a:lnTo>
                  <a:lnTo>
                    <a:pt x="344" y="231"/>
                  </a:lnTo>
                  <a:lnTo>
                    <a:pt x="336" y="245"/>
                  </a:lnTo>
                  <a:lnTo>
                    <a:pt x="329" y="250"/>
                  </a:lnTo>
                  <a:lnTo>
                    <a:pt x="320" y="260"/>
                  </a:lnTo>
                  <a:lnTo>
                    <a:pt x="312" y="265"/>
                  </a:lnTo>
                  <a:lnTo>
                    <a:pt x="308" y="270"/>
                  </a:lnTo>
                  <a:lnTo>
                    <a:pt x="298" y="274"/>
                  </a:lnTo>
                  <a:lnTo>
                    <a:pt x="293" y="277"/>
                  </a:lnTo>
                  <a:lnTo>
                    <a:pt x="291" y="279"/>
                  </a:lnTo>
                  <a:lnTo>
                    <a:pt x="291" y="282"/>
                  </a:lnTo>
                  <a:lnTo>
                    <a:pt x="291" y="284"/>
                  </a:lnTo>
                  <a:lnTo>
                    <a:pt x="286" y="294"/>
                  </a:lnTo>
                  <a:lnTo>
                    <a:pt x="279" y="298"/>
                  </a:lnTo>
                  <a:lnTo>
                    <a:pt x="271" y="298"/>
                  </a:lnTo>
                  <a:lnTo>
                    <a:pt x="271" y="301"/>
                  </a:lnTo>
                  <a:lnTo>
                    <a:pt x="269" y="303"/>
                  </a:lnTo>
                  <a:lnTo>
                    <a:pt x="271" y="306"/>
                  </a:lnTo>
                  <a:lnTo>
                    <a:pt x="274" y="306"/>
                  </a:lnTo>
                  <a:lnTo>
                    <a:pt x="276" y="308"/>
                  </a:lnTo>
                  <a:lnTo>
                    <a:pt x="276" y="313"/>
                  </a:lnTo>
                  <a:lnTo>
                    <a:pt x="271" y="315"/>
                  </a:lnTo>
                  <a:lnTo>
                    <a:pt x="264" y="322"/>
                  </a:lnTo>
                  <a:lnTo>
                    <a:pt x="262" y="327"/>
                  </a:lnTo>
                  <a:lnTo>
                    <a:pt x="262" y="33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19" name="Freeform 45">
              <a:extLst>
                <a:ext uri="{FF2B5EF4-FFF2-40B4-BE49-F238E27FC236}">
                  <a16:creationId xmlns:a16="http://schemas.microsoft.com/office/drawing/2014/main" id="{507F643B-EA6A-4A9B-BC69-273E475CB4B1}"/>
                </a:ext>
              </a:extLst>
            </p:cNvPr>
            <p:cNvSpPr>
              <a:spLocks/>
            </p:cNvSpPr>
            <p:nvPr/>
          </p:nvSpPr>
          <p:spPr bwMode="auto">
            <a:xfrm>
              <a:off x="6623691" y="4213870"/>
              <a:ext cx="470242" cy="753538"/>
            </a:xfrm>
            <a:custGeom>
              <a:avLst/>
              <a:gdLst>
                <a:gd name="T0" fmla="*/ 0 w 327"/>
                <a:gd name="T1" fmla="*/ 22 h 524"/>
                <a:gd name="T2" fmla="*/ 8 w 327"/>
                <a:gd name="T3" fmla="*/ 32 h 524"/>
                <a:gd name="T4" fmla="*/ 0 w 327"/>
                <a:gd name="T5" fmla="*/ 347 h 524"/>
                <a:gd name="T6" fmla="*/ 3 w 327"/>
                <a:gd name="T7" fmla="*/ 361 h 524"/>
                <a:gd name="T8" fmla="*/ 22 w 327"/>
                <a:gd name="T9" fmla="*/ 522 h 524"/>
                <a:gd name="T10" fmla="*/ 27 w 327"/>
                <a:gd name="T11" fmla="*/ 517 h 524"/>
                <a:gd name="T12" fmla="*/ 32 w 327"/>
                <a:gd name="T13" fmla="*/ 515 h 524"/>
                <a:gd name="T14" fmla="*/ 46 w 327"/>
                <a:gd name="T15" fmla="*/ 520 h 524"/>
                <a:gd name="T16" fmla="*/ 48 w 327"/>
                <a:gd name="T17" fmla="*/ 512 h 524"/>
                <a:gd name="T18" fmla="*/ 51 w 327"/>
                <a:gd name="T19" fmla="*/ 491 h 524"/>
                <a:gd name="T20" fmla="*/ 58 w 327"/>
                <a:gd name="T21" fmla="*/ 474 h 524"/>
                <a:gd name="T22" fmla="*/ 68 w 327"/>
                <a:gd name="T23" fmla="*/ 491 h 524"/>
                <a:gd name="T24" fmla="*/ 65 w 327"/>
                <a:gd name="T25" fmla="*/ 496 h 524"/>
                <a:gd name="T26" fmla="*/ 70 w 327"/>
                <a:gd name="T27" fmla="*/ 508 h 524"/>
                <a:gd name="T28" fmla="*/ 80 w 327"/>
                <a:gd name="T29" fmla="*/ 522 h 524"/>
                <a:gd name="T30" fmla="*/ 89 w 327"/>
                <a:gd name="T31" fmla="*/ 524 h 524"/>
                <a:gd name="T32" fmla="*/ 97 w 327"/>
                <a:gd name="T33" fmla="*/ 522 h 524"/>
                <a:gd name="T34" fmla="*/ 109 w 327"/>
                <a:gd name="T35" fmla="*/ 510 h 524"/>
                <a:gd name="T36" fmla="*/ 111 w 327"/>
                <a:gd name="T37" fmla="*/ 510 h 524"/>
                <a:gd name="T38" fmla="*/ 116 w 327"/>
                <a:gd name="T39" fmla="*/ 505 h 524"/>
                <a:gd name="T40" fmla="*/ 116 w 327"/>
                <a:gd name="T41" fmla="*/ 503 h 524"/>
                <a:gd name="T42" fmla="*/ 113 w 327"/>
                <a:gd name="T43" fmla="*/ 500 h 524"/>
                <a:gd name="T44" fmla="*/ 109 w 327"/>
                <a:gd name="T45" fmla="*/ 498 h 524"/>
                <a:gd name="T46" fmla="*/ 109 w 327"/>
                <a:gd name="T47" fmla="*/ 496 h 524"/>
                <a:gd name="T48" fmla="*/ 113 w 327"/>
                <a:gd name="T49" fmla="*/ 486 h 524"/>
                <a:gd name="T50" fmla="*/ 111 w 327"/>
                <a:gd name="T51" fmla="*/ 484 h 524"/>
                <a:gd name="T52" fmla="*/ 104 w 327"/>
                <a:gd name="T53" fmla="*/ 476 h 524"/>
                <a:gd name="T54" fmla="*/ 101 w 327"/>
                <a:gd name="T55" fmla="*/ 476 h 524"/>
                <a:gd name="T56" fmla="*/ 97 w 327"/>
                <a:gd name="T57" fmla="*/ 472 h 524"/>
                <a:gd name="T58" fmla="*/ 89 w 327"/>
                <a:gd name="T59" fmla="*/ 462 h 524"/>
                <a:gd name="T60" fmla="*/ 89 w 327"/>
                <a:gd name="T61" fmla="*/ 455 h 524"/>
                <a:gd name="T62" fmla="*/ 92 w 327"/>
                <a:gd name="T63" fmla="*/ 452 h 524"/>
                <a:gd name="T64" fmla="*/ 92 w 327"/>
                <a:gd name="T65" fmla="*/ 450 h 524"/>
                <a:gd name="T66" fmla="*/ 92 w 327"/>
                <a:gd name="T67" fmla="*/ 445 h 524"/>
                <a:gd name="T68" fmla="*/ 327 w 327"/>
                <a:gd name="T69" fmla="*/ 421 h 524"/>
                <a:gd name="T70" fmla="*/ 327 w 327"/>
                <a:gd name="T71" fmla="*/ 416 h 524"/>
                <a:gd name="T72" fmla="*/ 315 w 327"/>
                <a:gd name="T73" fmla="*/ 399 h 524"/>
                <a:gd name="T74" fmla="*/ 317 w 327"/>
                <a:gd name="T75" fmla="*/ 371 h 524"/>
                <a:gd name="T76" fmla="*/ 305 w 327"/>
                <a:gd name="T77" fmla="*/ 347 h 524"/>
                <a:gd name="T78" fmla="*/ 305 w 327"/>
                <a:gd name="T79" fmla="*/ 327 h 524"/>
                <a:gd name="T80" fmla="*/ 310 w 327"/>
                <a:gd name="T81" fmla="*/ 315 h 524"/>
                <a:gd name="T82" fmla="*/ 310 w 327"/>
                <a:gd name="T83" fmla="*/ 301 h 524"/>
                <a:gd name="T84" fmla="*/ 317 w 327"/>
                <a:gd name="T85" fmla="*/ 289 h 524"/>
                <a:gd name="T86" fmla="*/ 320 w 327"/>
                <a:gd name="T87" fmla="*/ 286 h 524"/>
                <a:gd name="T88" fmla="*/ 313 w 327"/>
                <a:gd name="T89" fmla="*/ 277 h 524"/>
                <a:gd name="T90" fmla="*/ 315 w 327"/>
                <a:gd name="T91" fmla="*/ 267 h 524"/>
                <a:gd name="T92" fmla="*/ 310 w 327"/>
                <a:gd name="T93" fmla="*/ 260 h 524"/>
                <a:gd name="T94" fmla="*/ 301 w 327"/>
                <a:gd name="T95" fmla="*/ 255 h 524"/>
                <a:gd name="T96" fmla="*/ 298 w 327"/>
                <a:gd name="T97" fmla="*/ 248 h 524"/>
                <a:gd name="T98" fmla="*/ 293 w 327"/>
                <a:gd name="T99" fmla="*/ 234 h 524"/>
                <a:gd name="T100" fmla="*/ 289 w 327"/>
                <a:gd name="T101" fmla="*/ 226 h 524"/>
                <a:gd name="T102" fmla="*/ 224 w 327"/>
                <a:gd name="T103" fmla="*/ 0 h 524"/>
                <a:gd name="T104" fmla="*/ 0 w 327"/>
                <a:gd name="T105" fmla="*/ 22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7" h="524">
                  <a:moveTo>
                    <a:pt x="0" y="22"/>
                  </a:moveTo>
                  <a:lnTo>
                    <a:pt x="8" y="32"/>
                  </a:lnTo>
                  <a:lnTo>
                    <a:pt x="0" y="347"/>
                  </a:lnTo>
                  <a:lnTo>
                    <a:pt x="3" y="361"/>
                  </a:lnTo>
                  <a:lnTo>
                    <a:pt x="22" y="522"/>
                  </a:lnTo>
                  <a:lnTo>
                    <a:pt x="27" y="517"/>
                  </a:lnTo>
                  <a:lnTo>
                    <a:pt x="32" y="515"/>
                  </a:lnTo>
                  <a:lnTo>
                    <a:pt x="46" y="520"/>
                  </a:lnTo>
                  <a:lnTo>
                    <a:pt x="48" y="512"/>
                  </a:lnTo>
                  <a:lnTo>
                    <a:pt x="51" y="491"/>
                  </a:lnTo>
                  <a:lnTo>
                    <a:pt x="58" y="474"/>
                  </a:lnTo>
                  <a:lnTo>
                    <a:pt x="68" y="491"/>
                  </a:lnTo>
                  <a:lnTo>
                    <a:pt x="65" y="496"/>
                  </a:lnTo>
                  <a:lnTo>
                    <a:pt x="70" y="508"/>
                  </a:lnTo>
                  <a:lnTo>
                    <a:pt x="80" y="522"/>
                  </a:lnTo>
                  <a:lnTo>
                    <a:pt x="89" y="524"/>
                  </a:lnTo>
                  <a:lnTo>
                    <a:pt x="97" y="522"/>
                  </a:lnTo>
                  <a:lnTo>
                    <a:pt x="109" y="510"/>
                  </a:lnTo>
                  <a:lnTo>
                    <a:pt x="111" y="510"/>
                  </a:lnTo>
                  <a:lnTo>
                    <a:pt x="116" y="505"/>
                  </a:lnTo>
                  <a:lnTo>
                    <a:pt x="116" y="503"/>
                  </a:lnTo>
                  <a:lnTo>
                    <a:pt x="113" y="500"/>
                  </a:lnTo>
                  <a:lnTo>
                    <a:pt x="109" y="498"/>
                  </a:lnTo>
                  <a:lnTo>
                    <a:pt x="109" y="496"/>
                  </a:lnTo>
                  <a:lnTo>
                    <a:pt x="113" y="486"/>
                  </a:lnTo>
                  <a:lnTo>
                    <a:pt x="111" y="484"/>
                  </a:lnTo>
                  <a:lnTo>
                    <a:pt x="104" y="476"/>
                  </a:lnTo>
                  <a:lnTo>
                    <a:pt x="101" y="476"/>
                  </a:lnTo>
                  <a:lnTo>
                    <a:pt x="97" y="472"/>
                  </a:lnTo>
                  <a:lnTo>
                    <a:pt x="89" y="462"/>
                  </a:lnTo>
                  <a:lnTo>
                    <a:pt x="89" y="455"/>
                  </a:lnTo>
                  <a:lnTo>
                    <a:pt x="92" y="452"/>
                  </a:lnTo>
                  <a:lnTo>
                    <a:pt x="92" y="450"/>
                  </a:lnTo>
                  <a:lnTo>
                    <a:pt x="92" y="445"/>
                  </a:lnTo>
                  <a:lnTo>
                    <a:pt x="327" y="421"/>
                  </a:lnTo>
                  <a:lnTo>
                    <a:pt x="327" y="416"/>
                  </a:lnTo>
                  <a:lnTo>
                    <a:pt x="315" y="399"/>
                  </a:lnTo>
                  <a:lnTo>
                    <a:pt x="317" y="371"/>
                  </a:lnTo>
                  <a:lnTo>
                    <a:pt x="305" y="347"/>
                  </a:lnTo>
                  <a:lnTo>
                    <a:pt x="305" y="327"/>
                  </a:lnTo>
                  <a:lnTo>
                    <a:pt x="310" y="315"/>
                  </a:lnTo>
                  <a:lnTo>
                    <a:pt x="310" y="301"/>
                  </a:lnTo>
                  <a:lnTo>
                    <a:pt x="317" y="289"/>
                  </a:lnTo>
                  <a:lnTo>
                    <a:pt x="320" y="286"/>
                  </a:lnTo>
                  <a:lnTo>
                    <a:pt x="313" y="277"/>
                  </a:lnTo>
                  <a:lnTo>
                    <a:pt x="315" y="267"/>
                  </a:lnTo>
                  <a:lnTo>
                    <a:pt x="310" y="260"/>
                  </a:lnTo>
                  <a:lnTo>
                    <a:pt x="301" y="255"/>
                  </a:lnTo>
                  <a:lnTo>
                    <a:pt x="298" y="248"/>
                  </a:lnTo>
                  <a:lnTo>
                    <a:pt x="293" y="234"/>
                  </a:lnTo>
                  <a:lnTo>
                    <a:pt x="289" y="226"/>
                  </a:lnTo>
                  <a:lnTo>
                    <a:pt x="224" y="0"/>
                  </a:lnTo>
                  <a:lnTo>
                    <a:pt x="0" y="22"/>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0" name="Freeform 46">
              <a:extLst>
                <a:ext uri="{FF2B5EF4-FFF2-40B4-BE49-F238E27FC236}">
                  <a16:creationId xmlns:a16="http://schemas.microsoft.com/office/drawing/2014/main" id="{D34FDDD7-753F-4FCF-BD59-8178284CF6B6}"/>
                </a:ext>
              </a:extLst>
            </p:cNvPr>
            <p:cNvSpPr>
              <a:spLocks/>
            </p:cNvSpPr>
            <p:nvPr/>
          </p:nvSpPr>
          <p:spPr bwMode="auto">
            <a:xfrm>
              <a:off x="6223914" y="4245507"/>
              <a:ext cx="431415" cy="753538"/>
            </a:xfrm>
            <a:custGeom>
              <a:avLst/>
              <a:gdLst>
                <a:gd name="T0" fmla="*/ 278 w 300"/>
                <a:gd name="T1" fmla="*/ 0 h 524"/>
                <a:gd name="T2" fmla="*/ 98 w 300"/>
                <a:gd name="T3" fmla="*/ 12 h 524"/>
                <a:gd name="T4" fmla="*/ 96 w 300"/>
                <a:gd name="T5" fmla="*/ 17 h 524"/>
                <a:gd name="T6" fmla="*/ 79 w 300"/>
                <a:gd name="T7" fmla="*/ 34 h 524"/>
                <a:gd name="T8" fmla="*/ 74 w 300"/>
                <a:gd name="T9" fmla="*/ 48 h 524"/>
                <a:gd name="T10" fmla="*/ 74 w 300"/>
                <a:gd name="T11" fmla="*/ 67 h 524"/>
                <a:gd name="T12" fmla="*/ 72 w 300"/>
                <a:gd name="T13" fmla="*/ 77 h 524"/>
                <a:gd name="T14" fmla="*/ 58 w 300"/>
                <a:gd name="T15" fmla="*/ 87 h 524"/>
                <a:gd name="T16" fmla="*/ 46 w 300"/>
                <a:gd name="T17" fmla="*/ 101 h 524"/>
                <a:gd name="T18" fmla="*/ 43 w 300"/>
                <a:gd name="T19" fmla="*/ 106 h 524"/>
                <a:gd name="T20" fmla="*/ 43 w 300"/>
                <a:gd name="T21" fmla="*/ 120 h 524"/>
                <a:gd name="T22" fmla="*/ 33 w 300"/>
                <a:gd name="T23" fmla="*/ 130 h 524"/>
                <a:gd name="T24" fmla="*/ 33 w 300"/>
                <a:gd name="T25" fmla="*/ 139 h 524"/>
                <a:gd name="T26" fmla="*/ 29 w 300"/>
                <a:gd name="T27" fmla="*/ 154 h 524"/>
                <a:gd name="T28" fmla="*/ 19 w 300"/>
                <a:gd name="T29" fmla="*/ 168 h 524"/>
                <a:gd name="T30" fmla="*/ 24 w 300"/>
                <a:gd name="T31" fmla="*/ 185 h 524"/>
                <a:gd name="T32" fmla="*/ 31 w 300"/>
                <a:gd name="T33" fmla="*/ 195 h 524"/>
                <a:gd name="T34" fmla="*/ 33 w 300"/>
                <a:gd name="T35" fmla="*/ 204 h 524"/>
                <a:gd name="T36" fmla="*/ 36 w 300"/>
                <a:gd name="T37" fmla="*/ 209 h 524"/>
                <a:gd name="T38" fmla="*/ 36 w 300"/>
                <a:gd name="T39" fmla="*/ 212 h 524"/>
                <a:gd name="T40" fmla="*/ 31 w 300"/>
                <a:gd name="T41" fmla="*/ 216 h 524"/>
                <a:gd name="T42" fmla="*/ 29 w 300"/>
                <a:gd name="T43" fmla="*/ 226 h 524"/>
                <a:gd name="T44" fmla="*/ 29 w 300"/>
                <a:gd name="T45" fmla="*/ 231 h 524"/>
                <a:gd name="T46" fmla="*/ 29 w 300"/>
                <a:gd name="T47" fmla="*/ 240 h 524"/>
                <a:gd name="T48" fmla="*/ 41 w 300"/>
                <a:gd name="T49" fmla="*/ 262 h 524"/>
                <a:gd name="T50" fmla="*/ 43 w 300"/>
                <a:gd name="T51" fmla="*/ 281 h 524"/>
                <a:gd name="T52" fmla="*/ 48 w 300"/>
                <a:gd name="T53" fmla="*/ 293 h 524"/>
                <a:gd name="T54" fmla="*/ 53 w 300"/>
                <a:gd name="T55" fmla="*/ 298 h 524"/>
                <a:gd name="T56" fmla="*/ 53 w 300"/>
                <a:gd name="T57" fmla="*/ 310 h 524"/>
                <a:gd name="T58" fmla="*/ 43 w 300"/>
                <a:gd name="T59" fmla="*/ 315 h 524"/>
                <a:gd name="T60" fmla="*/ 38 w 300"/>
                <a:gd name="T61" fmla="*/ 320 h 524"/>
                <a:gd name="T62" fmla="*/ 33 w 300"/>
                <a:gd name="T63" fmla="*/ 341 h 524"/>
                <a:gd name="T64" fmla="*/ 17 w 300"/>
                <a:gd name="T65" fmla="*/ 368 h 524"/>
                <a:gd name="T66" fmla="*/ 2 w 300"/>
                <a:gd name="T67" fmla="*/ 413 h 524"/>
                <a:gd name="T68" fmla="*/ 0 w 300"/>
                <a:gd name="T69" fmla="*/ 447 h 524"/>
                <a:gd name="T70" fmla="*/ 168 w 300"/>
                <a:gd name="T71" fmla="*/ 440 h 524"/>
                <a:gd name="T72" fmla="*/ 173 w 300"/>
                <a:gd name="T73" fmla="*/ 445 h 524"/>
                <a:gd name="T74" fmla="*/ 168 w 300"/>
                <a:gd name="T75" fmla="*/ 462 h 524"/>
                <a:gd name="T76" fmla="*/ 168 w 300"/>
                <a:gd name="T77" fmla="*/ 486 h 524"/>
                <a:gd name="T78" fmla="*/ 187 w 300"/>
                <a:gd name="T79" fmla="*/ 502 h 524"/>
                <a:gd name="T80" fmla="*/ 190 w 300"/>
                <a:gd name="T81" fmla="*/ 522 h 524"/>
                <a:gd name="T82" fmla="*/ 202 w 300"/>
                <a:gd name="T83" fmla="*/ 524 h 524"/>
                <a:gd name="T84" fmla="*/ 221 w 300"/>
                <a:gd name="T85" fmla="*/ 507 h 524"/>
                <a:gd name="T86" fmla="*/ 262 w 300"/>
                <a:gd name="T87" fmla="*/ 495 h 524"/>
                <a:gd name="T88" fmla="*/ 271 w 300"/>
                <a:gd name="T89" fmla="*/ 500 h 524"/>
                <a:gd name="T90" fmla="*/ 286 w 300"/>
                <a:gd name="T91" fmla="*/ 495 h 524"/>
                <a:gd name="T92" fmla="*/ 288 w 300"/>
                <a:gd name="T93" fmla="*/ 498 h 524"/>
                <a:gd name="T94" fmla="*/ 298 w 300"/>
                <a:gd name="T95" fmla="*/ 500 h 524"/>
                <a:gd name="T96" fmla="*/ 300 w 300"/>
                <a:gd name="T97" fmla="*/ 500 h 524"/>
                <a:gd name="T98" fmla="*/ 281 w 300"/>
                <a:gd name="T99" fmla="*/ 339 h 524"/>
                <a:gd name="T100" fmla="*/ 278 w 300"/>
                <a:gd name="T101" fmla="*/ 325 h 524"/>
                <a:gd name="T102" fmla="*/ 286 w 300"/>
                <a:gd name="T103" fmla="*/ 10 h 524"/>
                <a:gd name="T104" fmla="*/ 278 w 300"/>
                <a:gd name="T105" fmla="*/ 0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0" h="524">
                  <a:moveTo>
                    <a:pt x="278" y="0"/>
                  </a:moveTo>
                  <a:lnTo>
                    <a:pt x="98" y="12"/>
                  </a:lnTo>
                  <a:lnTo>
                    <a:pt x="96" y="17"/>
                  </a:lnTo>
                  <a:lnTo>
                    <a:pt x="79" y="34"/>
                  </a:lnTo>
                  <a:lnTo>
                    <a:pt x="74" y="48"/>
                  </a:lnTo>
                  <a:lnTo>
                    <a:pt x="74" y="67"/>
                  </a:lnTo>
                  <a:lnTo>
                    <a:pt x="72" y="77"/>
                  </a:lnTo>
                  <a:lnTo>
                    <a:pt x="58" y="87"/>
                  </a:lnTo>
                  <a:lnTo>
                    <a:pt x="46" y="101"/>
                  </a:lnTo>
                  <a:lnTo>
                    <a:pt x="43" y="106"/>
                  </a:lnTo>
                  <a:lnTo>
                    <a:pt x="43" y="120"/>
                  </a:lnTo>
                  <a:lnTo>
                    <a:pt x="33" y="130"/>
                  </a:lnTo>
                  <a:lnTo>
                    <a:pt x="33" y="139"/>
                  </a:lnTo>
                  <a:lnTo>
                    <a:pt x="29" y="154"/>
                  </a:lnTo>
                  <a:lnTo>
                    <a:pt x="19" y="168"/>
                  </a:lnTo>
                  <a:lnTo>
                    <a:pt x="24" y="185"/>
                  </a:lnTo>
                  <a:lnTo>
                    <a:pt x="31" y="195"/>
                  </a:lnTo>
                  <a:lnTo>
                    <a:pt x="33" y="204"/>
                  </a:lnTo>
                  <a:lnTo>
                    <a:pt x="36" y="209"/>
                  </a:lnTo>
                  <a:lnTo>
                    <a:pt x="36" y="212"/>
                  </a:lnTo>
                  <a:lnTo>
                    <a:pt x="31" y="216"/>
                  </a:lnTo>
                  <a:lnTo>
                    <a:pt x="29" y="226"/>
                  </a:lnTo>
                  <a:lnTo>
                    <a:pt x="29" y="231"/>
                  </a:lnTo>
                  <a:lnTo>
                    <a:pt x="29" y="240"/>
                  </a:lnTo>
                  <a:lnTo>
                    <a:pt x="41" y="262"/>
                  </a:lnTo>
                  <a:lnTo>
                    <a:pt x="43" y="281"/>
                  </a:lnTo>
                  <a:lnTo>
                    <a:pt x="48" y="293"/>
                  </a:lnTo>
                  <a:lnTo>
                    <a:pt x="53" y="298"/>
                  </a:lnTo>
                  <a:lnTo>
                    <a:pt x="53" y="310"/>
                  </a:lnTo>
                  <a:lnTo>
                    <a:pt x="43" y="315"/>
                  </a:lnTo>
                  <a:lnTo>
                    <a:pt x="38" y="320"/>
                  </a:lnTo>
                  <a:lnTo>
                    <a:pt x="33" y="341"/>
                  </a:lnTo>
                  <a:lnTo>
                    <a:pt x="17" y="368"/>
                  </a:lnTo>
                  <a:lnTo>
                    <a:pt x="2" y="413"/>
                  </a:lnTo>
                  <a:lnTo>
                    <a:pt x="0" y="447"/>
                  </a:lnTo>
                  <a:lnTo>
                    <a:pt x="168" y="440"/>
                  </a:lnTo>
                  <a:lnTo>
                    <a:pt x="173" y="445"/>
                  </a:lnTo>
                  <a:lnTo>
                    <a:pt x="168" y="462"/>
                  </a:lnTo>
                  <a:lnTo>
                    <a:pt x="168" y="486"/>
                  </a:lnTo>
                  <a:lnTo>
                    <a:pt x="187" y="502"/>
                  </a:lnTo>
                  <a:lnTo>
                    <a:pt x="190" y="522"/>
                  </a:lnTo>
                  <a:lnTo>
                    <a:pt x="202" y="524"/>
                  </a:lnTo>
                  <a:lnTo>
                    <a:pt x="221" y="507"/>
                  </a:lnTo>
                  <a:lnTo>
                    <a:pt x="262" y="495"/>
                  </a:lnTo>
                  <a:lnTo>
                    <a:pt x="271" y="500"/>
                  </a:lnTo>
                  <a:lnTo>
                    <a:pt x="286" y="495"/>
                  </a:lnTo>
                  <a:lnTo>
                    <a:pt x="288" y="498"/>
                  </a:lnTo>
                  <a:lnTo>
                    <a:pt x="298" y="500"/>
                  </a:lnTo>
                  <a:lnTo>
                    <a:pt x="300" y="500"/>
                  </a:lnTo>
                  <a:lnTo>
                    <a:pt x="281" y="339"/>
                  </a:lnTo>
                  <a:lnTo>
                    <a:pt x="278" y="325"/>
                  </a:lnTo>
                  <a:lnTo>
                    <a:pt x="286" y="10"/>
                  </a:lnTo>
                  <a:lnTo>
                    <a:pt x="278"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1" name="Freeform 10">
              <a:extLst>
                <a:ext uri="{FF2B5EF4-FFF2-40B4-BE49-F238E27FC236}">
                  <a16:creationId xmlns:a16="http://schemas.microsoft.com/office/drawing/2014/main" id="{0B6EE2AD-4C75-4A2A-8D99-CA822A79417B}"/>
                </a:ext>
              </a:extLst>
            </p:cNvPr>
            <p:cNvSpPr>
              <a:spLocks/>
            </p:cNvSpPr>
            <p:nvPr/>
          </p:nvSpPr>
          <p:spPr bwMode="auto">
            <a:xfrm>
              <a:off x="7477892" y="2437879"/>
              <a:ext cx="924666" cy="708958"/>
            </a:xfrm>
            <a:custGeom>
              <a:avLst/>
              <a:gdLst>
                <a:gd name="T0" fmla="*/ 492 w 643"/>
                <a:gd name="T1" fmla="*/ 442 h 493"/>
                <a:gd name="T2" fmla="*/ 482 w 643"/>
                <a:gd name="T3" fmla="*/ 459 h 493"/>
                <a:gd name="T4" fmla="*/ 473 w 643"/>
                <a:gd name="T5" fmla="*/ 474 h 493"/>
                <a:gd name="T6" fmla="*/ 470 w 643"/>
                <a:gd name="T7" fmla="*/ 493 h 493"/>
                <a:gd name="T8" fmla="*/ 485 w 643"/>
                <a:gd name="T9" fmla="*/ 476 h 493"/>
                <a:gd name="T10" fmla="*/ 514 w 643"/>
                <a:gd name="T11" fmla="*/ 474 h 493"/>
                <a:gd name="T12" fmla="*/ 547 w 643"/>
                <a:gd name="T13" fmla="*/ 459 h 493"/>
                <a:gd name="T14" fmla="*/ 605 w 643"/>
                <a:gd name="T15" fmla="*/ 418 h 493"/>
                <a:gd name="T16" fmla="*/ 624 w 643"/>
                <a:gd name="T17" fmla="*/ 404 h 493"/>
                <a:gd name="T18" fmla="*/ 641 w 643"/>
                <a:gd name="T19" fmla="*/ 387 h 493"/>
                <a:gd name="T20" fmla="*/ 634 w 643"/>
                <a:gd name="T21" fmla="*/ 389 h 493"/>
                <a:gd name="T22" fmla="*/ 607 w 643"/>
                <a:gd name="T23" fmla="*/ 401 h 493"/>
                <a:gd name="T24" fmla="*/ 593 w 643"/>
                <a:gd name="T25" fmla="*/ 411 h 493"/>
                <a:gd name="T26" fmla="*/ 612 w 643"/>
                <a:gd name="T27" fmla="*/ 382 h 493"/>
                <a:gd name="T28" fmla="*/ 598 w 643"/>
                <a:gd name="T29" fmla="*/ 394 h 493"/>
                <a:gd name="T30" fmla="*/ 542 w 643"/>
                <a:gd name="T31" fmla="*/ 425 h 493"/>
                <a:gd name="T32" fmla="*/ 504 w 643"/>
                <a:gd name="T33" fmla="*/ 452 h 493"/>
                <a:gd name="T34" fmla="*/ 499 w 643"/>
                <a:gd name="T35" fmla="*/ 430 h 493"/>
                <a:gd name="T36" fmla="*/ 511 w 643"/>
                <a:gd name="T37" fmla="*/ 404 h 493"/>
                <a:gd name="T38" fmla="*/ 497 w 643"/>
                <a:gd name="T39" fmla="*/ 313 h 493"/>
                <a:gd name="T40" fmla="*/ 485 w 643"/>
                <a:gd name="T41" fmla="*/ 219 h 493"/>
                <a:gd name="T42" fmla="*/ 475 w 643"/>
                <a:gd name="T43" fmla="*/ 159 h 493"/>
                <a:gd name="T44" fmla="*/ 463 w 643"/>
                <a:gd name="T45" fmla="*/ 149 h 493"/>
                <a:gd name="T46" fmla="*/ 461 w 643"/>
                <a:gd name="T47" fmla="*/ 132 h 493"/>
                <a:gd name="T48" fmla="*/ 451 w 643"/>
                <a:gd name="T49" fmla="*/ 79 h 493"/>
                <a:gd name="T50" fmla="*/ 434 w 643"/>
                <a:gd name="T51" fmla="*/ 22 h 493"/>
                <a:gd name="T52" fmla="*/ 427 w 643"/>
                <a:gd name="T53" fmla="*/ 0 h 493"/>
                <a:gd name="T54" fmla="*/ 324 w 643"/>
                <a:gd name="T55" fmla="*/ 22 h 493"/>
                <a:gd name="T56" fmla="*/ 288 w 643"/>
                <a:gd name="T57" fmla="*/ 53 h 493"/>
                <a:gd name="T58" fmla="*/ 261 w 643"/>
                <a:gd name="T59" fmla="*/ 99 h 493"/>
                <a:gd name="T60" fmla="*/ 228 w 643"/>
                <a:gd name="T61" fmla="*/ 142 h 493"/>
                <a:gd name="T62" fmla="*/ 230 w 643"/>
                <a:gd name="T63" fmla="*/ 159 h 493"/>
                <a:gd name="T64" fmla="*/ 242 w 643"/>
                <a:gd name="T65" fmla="*/ 166 h 493"/>
                <a:gd name="T66" fmla="*/ 247 w 643"/>
                <a:gd name="T67" fmla="*/ 190 h 493"/>
                <a:gd name="T68" fmla="*/ 206 w 643"/>
                <a:gd name="T69" fmla="*/ 238 h 493"/>
                <a:gd name="T70" fmla="*/ 134 w 643"/>
                <a:gd name="T71" fmla="*/ 250 h 493"/>
                <a:gd name="T72" fmla="*/ 79 w 643"/>
                <a:gd name="T73" fmla="*/ 255 h 493"/>
                <a:gd name="T74" fmla="*/ 40 w 643"/>
                <a:gd name="T75" fmla="*/ 284 h 493"/>
                <a:gd name="T76" fmla="*/ 60 w 643"/>
                <a:gd name="T77" fmla="*/ 313 h 493"/>
                <a:gd name="T78" fmla="*/ 52 w 643"/>
                <a:gd name="T79" fmla="*/ 332 h 493"/>
                <a:gd name="T80" fmla="*/ 0 w 643"/>
                <a:gd name="T81" fmla="*/ 389 h 493"/>
                <a:gd name="T82" fmla="*/ 357 w 643"/>
                <a:gd name="T83" fmla="*/ 353 h 493"/>
                <a:gd name="T84" fmla="*/ 365 w 643"/>
                <a:gd name="T85" fmla="*/ 361 h 493"/>
                <a:gd name="T86" fmla="*/ 384 w 643"/>
                <a:gd name="T87" fmla="*/ 385 h 493"/>
                <a:gd name="T88" fmla="*/ 391 w 643"/>
                <a:gd name="T89" fmla="*/ 39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43" h="493">
                  <a:moveTo>
                    <a:pt x="417" y="406"/>
                  </a:moveTo>
                  <a:lnTo>
                    <a:pt x="487" y="430"/>
                  </a:lnTo>
                  <a:lnTo>
                    <a:pt x="492" y="442"/>
                  </a:lnTo>
                  <a:lnTo>
                    <a:pt x="487" y="447"/>
                  </a:lnTo>
                  <a:lnTo>
                    <a:pt x="482" y="452"/>
                  </a:lnTo>
                  <a:lnTo>
                    <a:pt x="482" y="459"/>
                  </a:lnTo>
                  <a:lnTo>
                    <a:pt x="482" y="471"/>
                  </a:lnTo>
                  <a:lnTo>
                    <a:pt x="478" y="471"/>
                  </a:lnTo>
                  <a:lnTo>
                    <a:pt x="473" y="474"/>
                  </a:lnTo>
                  <a:lnTo>
                    <a:pt x="468" y="488"/>
                  </a:lnTo>
                  <a:lnTo>
                    <a:pt x="468" y="493"/>
                  </a:lnTo>
                  <a:lnTo>
                    <a:pt x="470" y="493"/>
                  </a:lnTo>
                  <a:lnTo>
                    <a:pt x="473" y="490"/>
                  </a:lnTo>
                  <a:lnTo>
                    <a:pt x="475" y="488"/>
                  </a:lnTo>
                  <a:lnTo>
                    <a:pt x="485" y="476"/>
                  </a:lnTo>
                  <a:lnTo>
                    <a:pt x="492" y="478"/>
                  </a:lnTo>
                  <a:lnTo>
                    <a:pt x="506" y="478"/>
                  </a:lnTo>
                  <a:lnTo>
                    <a:pt x="514" y="474"/>
                  </a:lnTo>
                  <a:lnTo>
                    <a:pt x="526" y="471"/>
                  </a:lnTo>
                  <a:lnTo>
                    <a:pt x="538" y="464"/>
                  </a:lnTo>
                  <a:lnTo>
                    <a:pt x="547" y="459"/>
                  </a:lnTo>
                  <a:lnTo>
                    <a:pt x="557" y="452"/>
                  </a:lnTo>
                  <a:lnTo>
                    <a:pt x="595" y="425"/>
                  </a:lnTo>
                  <a:lnTo>
                    <a:pt x="605" y="418"/>
                  </a:lnTo>
                  <a:lnTo>
                    <a:pt x="612" y="411"/>
                  </a:lnTo>
                  <a:lnTo>
                    <a:pt x="619" y="409"/>
                  </a:lnTo>
                  <a:lnTo>
                    <a:pt x="624" y="404"/>
                  </a:lnTo>
                  <a:lnTo>
                    <a:pt x="634" y="399"/>
                  </a:lnTo>
                  <a:lnTo>
                    <a:pt x="638" y="397"/>
                  </a:lnTo>
                  <a:lnTo>
                    <a:pt x="641" y="387"/>
                  </a:lnTo>
                  <a:lnTo>
                    <a:pt x="643" y="382"/>
                  </a:lnTo>
                  <a:lnTo>
                    <a:pt x="641" y="382"/>
                  </a:lnTo>
                  <a:lnTo>
                    <a:pt x="634" y="389"/>
                  </a:lnTo>
                  <a:lnTo>
                    <a:pt x="624" y="392"/>
                  </a:lnTo>
                  <a:lnTo>
                    <a:pt x="614" y="397"/>
                  </a:lnTo>
                  <a:lnTo>
                    <a:pt x="607" y="401"/>
                  </a:lnTo>
                  <a:lnTo>
                    <a:pt x="605" y="409"/>
                  </a:lnTo>
                  <a:lnTo>
                    <a:pt x="595" y="413"/>
                  </a:lnTo>
                  <a:lnTo>
                    <a:pt x="593" y="411"/>
                  </a:lnTo>
                  <a:lnTo>
                    <a:pt x="598" y="404"/>
                  </a:lnTo>
                  <a:lnTo>
                    <a:pt x="605" y="397"/>
                  </a:lnTo>
                  <a:lnTo>
                    <a:pt x="612" y="382"/>
                  </a:lnTo>
                  <a:lnTo>
                    <a:pt x="610" y="380"/>
                  </a:lnTo>
                  <a:lnTo>
                    <a:pt x="602" y="387"/>
                  </a:lnTo>
                  <a:lnTo>
                    <a:pt x="598" y="394"/>
                  </a:lnTo>
                  <a:lnTo>
                    <a:pt x="593" y="399"/>
                  </a:lnTo>
                  <a:lnTo>
                    <a:pt x="571" y="411"/>
                  </a:lnTo>
                  <a:lnTo>
                    <a:pt x="542" y="425"/>
                  </a:lnTo>
                  <a:lnTo>
                    <a:pt x="521" y="438"/>
                  </a:lnTo>
                  <a:lnTo>
                    <a:pt x="511" y="440"/>
                  </a:lnTo>
                  <a:lnTo>
                    <a:pt x="504" y="452"/>
                  </a:lnTo>
                  <a:lnTo>
                    <a:pt x="499" y="450"/>
                  </a:lnTo>
                  <a:lnTo>
                    <a:pt x="497" y="440"/>
                  </a:lnTo>
                  <a:lnTo>
                    <a:pt x="499" y="430"/>
                  </a:lnTo>
                  <a:lnTo>
                    <a:pt x="506" y="425"/>
                  </a:lnTo>
                  <a:lnTo>
                    <a:pt x="499" y="416"/>
                  </a:lnTo>
                  <a:lnTo>
                    <a:pt x="511" y="404"/>
                  </a:lnTo>
                  <a:lnTo>
                    <a:pt x="514" y="397"/>
                  </a:lnTo>
                  <a:lnTo>
                    <a:pt x="506" y="389"/>
                  </a:lnTo>
                  <a:lnTo>
                    <a:pt x="497" y="313"/>
                  </a:lnTo>
                  <a:lnTo>
                    <a:pt x="494" y="310"/>
                  </a:lnTo>
                  <a:lnTo>
                    <a:pt x="494" y="236"/>
                  </a:lnTo>
                  <a:lnTo>
                    <a:pt x="485" y="219"/>
                  </a:lnTo>
                  <a:lnTo>
                    <a:pt x="480" y="200"/>
                  </a:lnTo>
                  <a:lnTo>
                    <a:pt x="480" y="185"/>
                  </a:lnTo>
                  <a:lnTo>
                    <a:pt x="475" y="159"/>
                  </a:lnTo>
                  <a:lnTo>
                    <a:pt x="466" y="144"/>
                  </a:lnTo>
                  <a:lnTo>
                    <a:pt x="461" y="144"/>
                  </a:lnTo>
                  <a:lnTo>
                    <a:pt x="463" y="149"/>
                  </a:lnTo>
                  <a:lnTo>
                    <a:pt x="461" y="149"/>
                  </a:lnTo>
                  <a:lnTo>
                    <a:pt x="458" y="144"/>
                  </a:lnTo>
                  <a:lnTo>
                    <a:pt x="461" y="132"/>
                  </a:lnTo>
                  <a:lnTo>
                    <a:pt x="446" y="101"/>
                  </a:lnTo>
                  <a:lnTo>
                    <a:pt x="446" y="89"/>
                  </a:lnTo>
                  <a:lnTo>
                    <a:pt x="451" y="79"/>
                  </a:lnTo>
                  <a:lnTo>
                    <a:pt x="446" y="55"/>
                  </a:lnTo>
                  <a:lnTo>
                    <a:pt x="434" y="24"/>
                  </a:lnTo>
                  <a:lnTo>
                    <a:pt x="434" y="22"/>
                  </a:lnTo>
                  <a:lnTo>
                    <a:pt x="429" y="17"/>
                  </a:lnTo>
                  <a:lnTo>
                    <a:pt x="432" y="12"/>
                  </a:lnTo>
                  <a:lnTo>
                    <a:pt x="427" y="0"/>
                  </a:lnTo>
                  <a:lnTo>
                    <a:pt x="427" y="0"/>
                  </a:lnTo>
                  <a:lnTo>
                    <a:pt x="326" y="27"/>
                  </a:lnTo>
                  <a:lnTo>
                    <a:pt x="324" y="22"/>
                  </a:lnTo>
                  <a:lnTo>
                    <a:pt x="319" y="24"/>
                  </a:lnTo>
                  <a:lnTo>
                    <a:pt x="312" y="29"/>
                  </a:lnTo>
                  <a:lnTo>
                    <a:pt x="288" y="53"/>
                  </a:lnTo>
                  <a:lnTo>
                    <a:pt x="264" y="87"/>
                  </a:lnTo>
                  <a:lnTo>
                    <a:pt x="259" y="94"/>
                  </a:lnTo>
                  <a:lnTo>
                    <a:pt x="261" y="99"/>
                  </a:lnTo>
                  <a:lnTo>
                    <a:pt x="257" y="111"/>
                  </a:lnTo>
                  <a:lnTo>
                    <a:pt x="252" y="118"/>
                  </a:lnTo>
                  <a:lnTo>
                    <a:pt x="228" y="142"/>
                  </a:lnTo>
                  <a:lnTo>
                    <a:pt x="225" y="147"/>
                  </a:lnTo>
                  <a:lnTo>
                    <a:pt x="228" y="156"/>
                  </a:lnTo>
                  <a:lnTo>
                    <a:pt x="230" y="159"/>
                  </a:lnTo>
                  <a:lnTo>
                    <a:pt x="237" y="159"/>
                  </a:lnTo>
                  <a:lnTo>
                    <a:pt x="242" y="161"/>
                  </a:lnTo>
                  <a:lnTo>
                    <a:pt x="242" y="166"/>
                  </a:lnTo>
                  <a:lnTo>
                    <a:pt x="237" y="173"/>
                  </a:lnTo>
                  <a:lnTo>
                    <a:pt x="240" y="180"/>
                  </a:lnTo>
                  <a:lnTo>
                    <a:pt x="247" y="190"/>
                  </a:lnTo>
                  <a:lnTo>
                    <a:pt x="245" y="204"/>
                  </a:lnTo>
                  <a:lnTo>
                    <a:pt x="228" y="212"/>
                  </a:lnTo>
                  <a:lnTo>
                    <a:pt x="206" y="238"/>
                  </a:lnTo>
                  <a:lnTo>
                    <a:pt x="187" y="243"/>
                  </a:lnTo>
                  <a:lnTo>
                    <a:pt x="149" y="255"/>
                  </a:lnTo>
                  <a:lnTo>
                    <a:pt x="134" y="250"/>
                  </a:lnTo>
                  <a:lnTo>
                    <a:pt x="122" y="248"/>
                  </a:lnTo>
                  <a:lnTo>
                    <a:pt x="100" y="250"/>
                  </a:lnTo>
                  <a:lnTo>
                    <a:pt x="79" y="255"/>
                  </a:lnTo>
                  <a:lnTo>
                    <a:pt x="55" y="262"/>
                  </a:lnTo>
                  <a:lnTo>
                    <a:pt x="45" y="272"/>
                  </a:lnTo>
                  <a:lnTo>
                    <a:pt x="40" y="284"/>
                  </a:lnTo>
                  <a:lnTo>
                    <a:pt x="40" y="293"/>
                  </a:lnTo>
                  <a:lnTo>
                    <a:pt x="55" y="310"/>
                  </a:lnTo>
                  <a:lnTo>
                    <a:pt x="60" y="313"/>
                  </a:lnTo>
                  <a:lnTo>
                    <a:pt x="60" y="320"/>
                  </a:lnTo>
                  <a:lnTo>
                    <a:pt x="57" y="327"/>
                  </a:lnTo>
                  <a:lnTo>
                    <a:pt x="52" y="332"/>
                  </a:lnTo>
                  <a:lnTo>
                    <a:pt x="45" y="346"/>
                  </a:lnTo>
                  <a:lnTo>
                    <a:pt x="14" y="380"/>
                  </a:lnTo>
                  <a:lnTo>
                    <a:pt x="0" y="389"/>
                  </a:lnTo>
                  <a:lnTo>
                    <a:pt x="7" y="418"/>
                  </a:lnTo>
                  <a:lnTo>
                    <a:pt x="350" y="349"/>
                  </a:lnTo>
                  <a:lnTo>
                    <a:pt x="357" y="353"/>
                  </a:lnTo>
                  <a:lnTo>
                    <a:pt x="360" y="358"/>
                  </a:lnTo>
                  <a:lnTo>
                    <a:pt x="362" y="361"/>
                  </a:lnTo>
                  <a:lnTo>
                    <a:pt x="365" y="361"/>
                  </a:lnTo>
                  <a:lnTo>
                    <a:pt x="367" y="363"/>
                  </a:lnTo>
                  <a:lnTo>
                    <a:pt x="372" y="365"/>
                  </a:lnTo>
                  <a:lnTo>
                    <a:pt x="384" y="385"/>
                  </a:lnTo>
                  <a:lnTo>
                    <a:pt x="386" y="394"/>
                  </a:lnTo>
                  <a:lnTo>
                    <a:pt x="389" y="397"/>
                  </a:lnTo>
                  <a:lnTo>
                    <a:pt x="391" y="399"/>
                  </a:lnTo>
                  <a:lnTo>
                    <a:pt x="410" y="401"/>
                  </a:lnTo>
                  <a:lnTo>
                    <a:pt x="417" y="40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2" name="Freeform 31">
              <a:extLst>
                <a:ext uri="{FF2B5EF4-FFF2-40B4-BE49-F238E27FC236}">
                  <a16:creationId xmlns:a16="http://schemas.microsoft.com/office/drawing/2014/main" id="{B59DE32B-97DC-4433-BCCB-B2D21FE29274}"/>
                </a:ext>
              </a:extLst>
            </p:cNvPr>
            <p:cNvSpPr>
              <a:spLocks/>
            </p:cNvSpPr>
            <p:nvPr/>
          </p:nvSpPr>
          <p:spPr bwMode="auto">
            <a:xfrm>
              <a:off x="8320589" y="1947505"/>
              <a:ext cx="448671" cy="719024"/>
            </a:xfrm>
            <a:custGeom>
              <a:avLst/>
              <a:gdLst>
                <a:gd name="T0" fmla="*/ 60 w 312"/>
                <a:gd name="T1" fmla="*/ 449 h 500"/>
                <a:gd name="T2" fmla="*/ 60 w 312"/>
                <a:gd name="T3" fmla="*/ 461 h 500"/>
                <a:gd name="T4" fmla="*/ 76 w 312"/>
                <a:gd name="T5" fmla="*/ 476 h 500"/>
                <a:gd name="T6" fmla="*/ 81 w 312"/>
                <a:gd name="T7" fmla="*/ 483 h 500"/>
                <a:gd name="T8" fmla="*/ 91 w 312"/>
                <a:gd name="T9" fmla="*/ 500 h 500"/>
                <a:gd name="T10" fmla="*/ 93 w 312"/>
                <a:gd name="T11" fmla="*/ 485 h 500"/>
                <a:gd name="T12" fmla="*/ 103 w 312"/>
                <a:gd name="T13" fmla="*/ 459 h 500"/>
                <a:gd name="T14" fmla="*/ 115 w 312"/>
                <a:gd name="T15" fmla="*/ 432 h 500"/>
                <a:gd name="T16" fmla="*/ 110 w 312"/>
                <a:gd name="T17" fmla="*/ 425 h 500"/>
                <a:gd name="T18" fmla="*/ 127 w 312"/>
                <a:gd name="T19" fmla="*/ 394 h 500"/>
                <a:gd name="T20" fmla="*/ 134 w 312"/>
                <a:gd name="T21" fmla="*/ 406 h 500"/>
                <a:gd name="T22" fmla="*/ 139 w 312"/>
                <a:gd name="T23" fmla="*/ 406 h 500"/>
                <a:gd name="T24" fmla="*/ 141 w 312"/>
                <a:gd name="T25" fmla="*/ 392 h 500"/>
                <a:gd name="T26" fmla="*/ 163 w 312"/>
                <a:gd name="T27" fmla="*/ 382 h 500"/>
                <a:gd name="T28" fmla="*/ 165 w 312"/>
                <a:gd name="T29" fmla="*/ 372 h 500"/>
                <a:gd name="T30" fmla="*/ 177 w 312"/>
                <a:gd name="T31" fmla="*/ 370 h 500"/>
                <a:gd name="T32" fmla="*/ 185 w 312"/>
                <a:gd name="T33" fmla="*/ 353 h 500"/>
                <a:gd name="T34" fmla="*/ 192 w 312"/>
                <a:gd name="T35" fmla="*/ 331 h 500"/>
                <a:gd name="T36" fmla="*/ 197 w 312"/>
                <a:gd name="T37" fmla="*/ 324 h 500"/>
                <a:gd name="T38" fmla="*/ 213 w 312"/>
                <a:gd name="T39" fmla="*/ 324 h 500"/>
                <a:gd name="T40" fmla="*/ 221 w 312"/>
                <a:gd name="T41" fmla="*/ 307 h 500"/>
                <a:gd name="T42" fmla="*/ 230 w 312"/>
                <a:gd name="T43" fmla="*/ 295 h 500"/>
                <a:gd name="T44" fmla="*/ 252 w 312"/>
                <a:gd name="T45" fmla="*/ 305 h 500"/>
                <a:gd name="T46" fmla="*/ 273 w 312"/>
                <a:gd name="T47" fmla="*/ 279 h 500"/>
                <a:gd name="T48" fmla="*/ 293 w 312"/>
                <a:gd name="T49" fmla="*/ 257 h 500"/>
                <a:gd name="T50" fmla="*/ 300 w 312"/>
                <a:gd name="T51" fmla="*/ 255 h 500"/>
                <a:gd name="T52" fmla="*/ 312 w 312"/>
                <a:gd name="T53" fmla="*/ 240 h 500"/>
                <a:gd name="T54" fmla="*/ 302 w 312"/>
                <a:gd name="T55" fmla="*/ 231 h 500"/>
                <a:gd name="T56" fmla="*/ 297 w 312"/>
                <a:gd name="T57" fmla="*/ 231 h 500"/>
                <a:gd name="T58" fmla="*/ 302 w 312"/>
                <a:gd name="T59" fmla="*/ 221 h 500"/>
                <a:gd name="T60" fmla="*/ 297 w 312"/>
                <a:gd name="T61" fmla="*/ 202 h 500"/>
                <a:gd name="T62" fmla="*/ 283 w 312"/>
                <a:gd name="T63" fmla="*/ 199 h 500"/>
                <a:gd name="T64" fmla="*/ 273 w 312"/>
                <a:gd name="T65" fmla="*/ 204 h 500"/>
                <a:gd name="T66" fmla="*/ 259 w 312"/>
                <a:gd name="T67" fmla="*/ 173 h 500"/>
                <a:gd name="T68" fmla="*/ 261 w 312"/>
                <a:gd name="T69" fmla="*/ 166 h 500"/>
                <a:gd name="T70" fmla="*/ 252 w 312"/>
                <a:gd name="T71" fmla="*/ 163 h 500"/>
                <a:gd name="T72" fmla="*/ 240 w 312"/>
                <a:gd name="T73" fmla="*/ 161 h 500"/>
                <a:gd name="T74" fmla="*/ 228 w 312"/>
                <a:gd name="T75" fmla="*/ 158 h 500"/>
                <a:gd name="T76" fmla="*/ 223 w 312"/>
                <a:gd name="T77" fmla="*/ 137 h 500"/>
                <a:gd name="T78" fmla="*/ 153 w 312"/>
                <a:gd name="T79" fmla="*/ 0 h 500"/>
                <a:gd name="T80" fmla="*/ 136 w 312"/>
                <a:gd name="T81" fmla="*/ 0 h 500"/>
                <a:gd name="T82" fmla="*/ 132 w 312"/>
                <a:gd name="T83" fmla="*/ 9 h 500"/>
                <a:gd name="T84" fmla="*/ 115 w 312"/>
                <a:gd name="T85" fmla="*/ 17 h 500"/>
                <a:gd name="T86" fmla="*/ 93 w 312"/>
                <a:gd name="T87" fmla="*/ 31 h 500"/>
                <a:gd name="T88" fmla="*/ 88 w 312"/>
                <a:gd name="T89" fmla="*/ 12 h 500"/>
                <a:gd name="T90" fmla="*/ 79 w 312"/>
                <a:gd name="T91" fmla="*/ 7 h 500"/>
                <a:gd name="T92" fmla="*/ 40 w 312"/>
                <a:gd name="T93" fmla="*/ 103 h 500"/>
                <a:gd name="T94" fmla="*/ 43 w 312"/>
                <a:gd name="T95" fmla="*/ 122 h 500"/>
                <a:gd name="T96" fmla="*/ 40 w 312"/>
                <a:gd name="T97" fmla="*/ 139 h 500"/>
                <a:gd name="T98" fmla="*/ 33 w 312"/>
                <a:gd name="T99" fmla="*/ 151 h 500"/>
                <a:gd name="T100" fmla="*/ 38 w 312"/>
                <a:gd name="T101" fmla="*/ 202 h 500"/>
                <a:gd name="T102" fmla="*/ 24 w 312"/>
                <a:gd name="T103" fmla="*/ 228 h 500"/>
                <a:gd name="T104" fmla="*/ 28 w 312"/>
                <a:gd name="T105" fmla="*/ 247 h 500"/>
                <a:gd name="T106" fmla="*/ 19 w 312"/>
                <a:gd name="T107" fmla="*/ 250 h 500"/>
                <a:gd name="T108" fmla="*/ 19 w 312"/>
                <a:gd name="T109" fmla="*/ 264 h 500"/>
                <a:gd name="T110" fmla="*/ 7 w 312"/>
                <a:gd name="T111" fmla="*/ 262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2" h="500">
                  <a:moveTo>
                    <a:pt x="0" y="269"/>
                  </a:moveTo>
                  <a:lnTo>
                    <a:pt x="60" y="449"/>
                  </a:lnTo>
                  <a:lnTo>
                    <a:pt x="62" y="452"/>
                  </a:lnTo>
                  <a:lnTo>
                    <a:pt x="60" y="461"/>
                  </a:lnTo>
                  <a:lnTo>
                    <a:pt x="62" y="464"/>
                  </a:lnTo>
                  <a:lnTo>
                    <a:pt x="76" y="476"/>
                  </a:lnTo>
                  <a:lnTo>
                    <a:pt x="79" y="476"/>
                  </a:lnTo>
                  <a:lnTo>
                    <a:pt x="81" y="483"/>
                  </a:lnTo>
                  <a:lnTo>
                    <a:pt x="81" y="485"/>
                  </a:lnTo>
                  <a:lnTo>
                    <a:pt x="91" y="500"/>
                  </a:lnTo>
                  <a:lnTo>
                    <a:pt x="91" y="497"/>
                  </a:lnTo>
                  <a:lnTo>
                    <a:pt x="93" y="485"/>
                  </a:lnTo>
                  <a:lnTo>
                    <a:pt x="96" y="473"/>
                  </a:lnTo>
                  <a:lnTo>
                    <a:pt x="103" y="459"/>
                  </a:lnTo>
                  <a:lnTo>
                    <a:pt x="105" y="440"/>
                  </a:lnTo>
                  <a:lnTo>
                    <a:pt x="115" y="432"/>
                  </a:lnTo>
                  <a:lnTo>
                    <a:pt x="115" y="428"/>
                  </a:lnTo>
                  <a:lnTo>
                    <a:pt x="110" y="425"/>
                  </a:lnTo>
                  <a:lnTo>
                    <a:pt x="108" y="413"/>
                  </a:lnTo>
                  <a:lnTo>
                    <a:pt x="127" y="394"/>
                  </a:lnTo>
                  <a:lnTo>
                    <a:pt x="129" y="396"/>
                  </a:lnTo>
                  <a:lnTo>
                    <a:pt x="134" y="406"/>
                  </a:lnTo>
                  <a:lnTo>
                    <a:pt x="136" y="408"/>
                  </a:lnTo>
                  <a:lnTo>
                    <a:pt x="139" y="406"/>
                  </a:lnTo>
                  <a:lnTo>
                    <a:pt x="139" y="396"/>
                  </a:lnTo>
                  <a:lnTo>
                    <a:pt x="141" y="392"/>
                  </a:lnTo>
                  <a:lnTo>
                    <a:pt x="156" y="389"/>
                  </a:lnTo>
                  <a:lnTo>
                    <a:pt x="163" y="382"/>
                  </a:lnTo>
                  <a:lnTo>
                    <a:pt x="163" y="375"/>
                  </a:lnTo>
                  <a:lnTo>
                    <a:pt x="165" y="372"/>
                  </a:lnTo>
                  <a:lnTo>
                    <a:pt x="172" y="372"/>
                  </a:lnTo>
                  <a:lnTo>
                    <a:pt x="177" y="370"/>
                  </a:lnTo>
                  <a:lnTo>
                    <a:pt x="180" y="365"/>
                  </a:lnTo>
                  <a:lnTo>
                    <a:pt x="185" y="353"/>
                  </a:lnTo>
                  <a:lnTo>
                    <a:pt x="182" y="341"/>
                  </a:lnTo>
                  <a:lnTo>
                    <a:pt x="192" y="331"/>
                  </a:lnTo>
                  <a:lnTo>
                    <a:pt x="192" y="324"/>
                  </a:lnTo>
                  <a:lnTo>
                    <a:pt x="197" y="324"/>
                  </a:lnTo>
                  <a:lnTo>
                    <a:pt x="209" y="327"/>
                  </a:lnTo>
                  <a:lnTo>
                    <a:pt x="213" y="324"/>
                  </a:lnTo>
                  <a:lnTo>
                    <a:pt x="216" y="317"/>
                  </a:lnTo>
                  <a:lnTo>
                    <a:pt x="221" y="307"/>
                  </a:lnTo>
                  <a:lnTo>
                    <a:pt x="225" y="307"/>
                  </a:lnTo>
                  <a:lnTo>
                    <a:pt x="230" y="295"/>
                  </a:lnTo>
                  <a:lnTo>
                    <a:pt x="242" y="295"/>
                  </a:lnTo>
                  <a:lnTo>
                    <a:pt x="252" y="305"/>
                  </a:lnTo>
                  <a:lnTo>
                    <a:pt x="264" y="283"/>
                  </a:lnTo>
                  <a:lnTo>
                    <a:pt x="273" y="279"/>
                  </a:lnTo>
                  <a:lnTo>
                    <a:pt x="288" y="264"/>
                  </a:lnTo>
                  <a:lnTo>
                    <a:pt x="293" y="257"/>
                  </a:lnTo>
                  <a:lnTo>
                    <a:pt x="295" y="255"/>
                  </a:lnTo>
                  <a:lnTo>
                    <a:pt x="300" y="255"/>
                  </a:lnTo>
                  <a:lnTo>
                    <a:pt x="307" y="250"/>
                  </a:lnTo>
                  <a:lnTo>
                    <a:pt x="312" y="240"/>
                  </a:lnTo>
                  <a:lnTo>
                    <a:pt x="309" y="235"/>
                  </a:lnTo>
                  <a:lnTo>
                    <a:pt x="302" y="231"/>
                  </a:lnTo>
                  <a:lnTo>
                    <a:pt x="302" y="233"/>
                  </a:lnTo>
                  <a:lnTo>
                    <a:pt x="297" y="231"/>
                  </a:lnTo>
                  <a:lnTo>
                    <a:pt x="300" y="223"/>
                  </a:lnTo>
                  <a:lnTo>
                    <a:pt x="302" y="221"/>
                  </a:lnTo>
                  <a:lnTo>
                    <a:pt x="302" y="216"/>
                  </a:lnTo>
                  <a:lnTo>
                    <a:pt x="297" y="202"/>
                  </a:lnTo>
                  <a:lnTo>
                    <a:pt x="288" y="197"/>
                  </a:lnTo>
                  <a:lnTo>
                    <a:pt x="283" y="199"/>
                  </a:lnTo>
                  <a:lnTo>
                    <a:pt x="281" y="202"/>
                  </a:lnTo>
                  <a:lnTo>
                    <a:pt x="273" y="204"/>
                  </a:lnTo>
                  <a:lnTo>
                    <a:pt x="266" y="202"/>
                  </a:lnTo>
                  <a:lnTo>
                    <a:pt x="259" y="173"/>
                  </a:lnTo>
                  <a:lnTo>
                    <a:pt x="261" y="170"/>
                  </a:lnTo>
                  <a:lnTo>
                    <a:pt x="261" y="166"/>
                  </a:lnTo>
                  <a:lnTo>
                    <a:pt x="259" y="163"/>
                  </a:lnTo>
                  <a:lnTo>
                    <a:pt x="252" y="163"/>
                  </a:lnTo>
                  <a:lnTo>
                    <a:pt x="249" y="166"/>
                  </a:lnTo>
                  <a:lnTo>
                    <a:pt x="240" y="161"/>
                  </a:lnTo>
                  <a:lnTo>
                    <a:pt x="233" y="161"/>
                  </a:lnTo>
                  <a:lnTo>
                    <a:pt x="228" y="158"/>
                  </a:lnTo>
                  <a:lnTo>
                    <a:pt x="223" y="142"/>
                  </a:lnTo>
                  <a:lnTo>
                    <a:pt x="223" y="137"/>
                  </a:lnTo>
                  <a:lnTo>
                    <a:pt x="187" y="21"/>
                  </a:lnTo>
                  <a:lnTo>
                    <a:pt x="153" y="0"/>
                  </a:lnTo>
                  <a:lnTo>
                    <a:pt x="144" y="0"/>
                  </a:lnTo>
                  <a:lnTo>
                    <a:pt x="136" y="0"/>
                  </a:lnTo>
                  <a:lnTo>
                    <a:pt x="134" y="5"/>
                  </a:lnTo>
                  <a:lnTo>
                    <a:pt x="132" y="9"/>
                  </a:lnTo>
                  <a:lnTo>
                    <a:pt x="127" y="9"/>
                  </a:lnTo>
                  <a:lnTo>
                    <a:pt x="115" y="17"/>
                  </a:lnTo>
                  <a:lnTo>
                    <a:pt x="98" y="29"/>
                  </a:lnTo>
                  <a:lnTo>
                    <a:pt x="93" y="31"/>
                  </a:lnTo>
                  <a:lnTo>
                    <a:pt x="86" y="24"/>
                  </a:lnTo>
                  <a:lnTo>
                    <a:pt x="88" y="12"/>
                  </a:lnTo>
                  <a:lnTo>
                    <a:pt x="86" y="7"/>
                  </a:lnTo>
                  <a:lnTo>
                    <a:pt x="79" y="7"/>
                  </a:lnTo>
                  <a:lnTo>
                    <a:pt x="67" y="12"/>
                  </a:lnTo>
                  <a:lnTo>
                    <a:pt x="40" y="103"/>
                  </a:lnTo>
                  <a:lnTo>
                    <a:pt x="38" y="115"/>
                  </a:lnTo>
                  <a:lnTo>
                    <a:pt x="43" y="122"/>
                  </a:lnTo>
                  <a:lnTo>
                    <a:pt x="45" y="132"/>
                  </a:lnTo>
                  <a:lnTo>
                    <a:pt x="40" y="139"/>
                  </a:lnTo>
                  <a:lnTo>
                    <a:pt x="38" y="144"/>
                  </a:lnTo>
                  <a:lnTo>
                    <a:pt x="33" y="151"/>
                  </a:lnTo>
                  <a:lnTo>
                    <a:pt x="43" y="190"/>
                  </a:lnTo>
                  <a:lnTo>
                    <a:pt x="38" y="202"/>
                  </a:lnTo>
                  <a:lnTo>
                    <a:pt x="38" y="211"/>
                  </a:lnTo>
                  <a:lnTo>
                    <a:pt x="24" y="228"/>
                  </a:lnTo>
                  <a:lnTo>
                    <a:pt x="24" y="235"/>
                  </a:lnTo>
                  <a:lnTo>
                    <a:pt x="28" y="247"/>
                  </a:lnTo>
                  <a:lnTo>
                    <a:pt x="26" y="250"/>
                  </a:lnTo>
                  <a:lnTo>
                    <a:pt x="19" y="250"/>
                  </a:lnTo>
                  <a:lnTo>
                    <a:pt x="21" y="259"/>
                  </a:lnTo>
                  <a:lnTo>
                    <a:pt x="19" y="264"/>
                  </a:lnTo>
                  <a:lnTo>
                    <a:pt x="14" y="264"/>
                  </a:lnTo>
                  <a:lnTo>
                    <a:pt x="7" y="262"/>
                  </a:lnTo>
                  <a:lnTo>
                    <a:pt x="0" y="269"/>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3" name="Freeform 32">
              <a:extLst>
                <a:ext uri="{FF2B5EF4-FFF2-40B4-BE49-F238E27FC236}">
                  <a16:creationId xmlns:a16="http://schemas.microsoft.com/office/drawing/2014/main" id="{10F94238-297C-45AD-8623-44EDC94F48CD}"/>
                </a:ext>
              </a:extLst>
            </p:cNvPr>
            <p:cNvSpPr>
              <a:spLocks/>
            </p:cNvSpPr>
            <p:nvPr/>
          </p:nvSpPr>
          <p:spPr bwMode="auto">
            <a:xfrm>
              <a:off x="7401675" y="2939759"/>
              <a:ext cx="717587" cy="463052"/>
            </a:xfrm>
            <a:custGeom>
              <a:avLst/>
              <a:gdLst>
                <a:gd name="T0" fmla="*/ 125 w 499"/>
                <a:gd name="T1" fmla="*/ 305 h 322"/>
                <a:gd name="T2" fmla="*/ 348 w 499"/>
                <a:gd name="T3" fmla="*/ 262 h 322"/>
                <a:gd name="T4" fmla="*/ 420 w 499"/>
                <a:gd name="T5" fmla="*/ 250 h 322"/>
                <a:gd name="T6" fmla="*/ 420 w 499"/>
                <a:gd name="T7" fmla="*/ 247 h 322"/>
                <a:gd name="T8" fmla="*/ 425 w 499"/>
                <a:gd name="T9" fmla="*/ 247 h 322"/>
                <a:gd name="T10" fmla="*/ 425 w 499"/>
                <a:gd name="T11" fmla="*/ 240 h 322"/>
                <a:gd name="T12" fmla="*/ 432 w 499"/>
                <a:gd name="T13" fmla="*/ 233 h 322"/>
                <a:gd name="T14" fmla="*/ 442 w 499"/>
                <a:gd name="T15" fmla="*/ 230 h 322"/>
                <a:gd name="T16" fmla="*/ 449 w 499"/>
                <a:gd name="T17" fmla="*/ 233 h 322"/>
                <a:gd name="T18" fmla="*/ 468 w 499"/>
                <a:gd name="T19" fmla="*/ 218 h 322"/>
                <a:gd name="T20" fmla="*/ 470 w 499"/>
                <a:gd name="T21" fmla="*/ 206 h 322"/>
                <a:gd name="T22" fmla="*/ 485 w 499"/>
                <a:gd name="T23" fmla="*/ 194 h 322"/>
                <a:gd name="T24" fmla="*/ 497 w 499"/>
                <a:gd name="T25" fmla="*/ 187 h 322"/>
                <a:gd name="T26" fmla="*/ 499 w 499"/>
                <a:gd name="T27" fmla="*/ 185 h 322"/>
                <a:gd name="T28" fmla="*/ 487 w 499"/>
                <a:gd name="T29" fmla="*/ 175 h 322"/>
                <a:gd name="T30" fmla="*/ 482 w 499"/>
                <a:gd name="T31" fmla="*/ 170 h 322"/>
                <a:gd name="T32" fmla="*/ 475 w 499"/>
                <a:gd name="T33" fmla="*/ 168 h 322"/>
                <a:gd name="T34" fmla="*/ 473 w 499"/>
                <a:gd name="T35" fmla="*/ 165 h 322"/>
                <a:gd name="T36" fmla="*/ 466 w 499"/>
                <a:gd name="T37" fmla="*/ 161 h 322"/>
                <a:gd name="T38" fmla="*/ 461 w 499"/>
                <a:gd name="T39" fmla="*/ 149 h 322"/>
                <a:gd name="T40" fmla="*/ 451 w 499"/>
                <a:gd name="T41" fmla="*/ 149 h 322"/>
                <a:gd name="T42" fmla="*/ 449 w 499"/>
                <a:gd name="T43" fmla="*/ 146 h 322"/>
                <a:gd name="T44" fmla="*/ 449 w 499"/>
                <a:gd name="T45" fmla="*/ 127 h 322"/>
                <a:gd name="T46" fmla="*/ 454 w 499"/>
                <a:gd name="T47" fmla="*/ 122 h 322"/>
                <a:gd name="T48" fmla="*/ 451 w 499"/>
                <a:gd name="T49" fmla="*/ 113 h 322"/>
                <a:gd name="T50" fmla="*/ 446 w 499"/>
                <a:gd name="T51" fmla="*/ 105 h 322"/>
                <a:gd name="T52" fmla="*/ 446 w 499"/>
                <a:gd name="T53" fmla="*/ 103 h 322"/>
                <a:gd name="T54" fmla="*/ 446 w 499"/>
                <a:gd name="T55" fmla="*/ 98 h 322"/>
                <a:gd name="T56" fmla="*/ 456 w 499"/>
                <a:gd name="T57" fmla="*/ 89 h 322"/>
                <a:gd name="T58" fmla="*/ 461 w 499"/>
                <a:gd name="T59" fmla="*/ 74 h 322"/>
                <a:gd name="T60" fmla="*/ 461 w 499"/>
                <a:gd name="T61" fmla="*/ 69 h 322"/>
                <a:gd name="T62" fmla="*/ 466 w 499"/>
                <a:gd name="T63" fmla="*/ 60 h 322"/>
                <a:gd name="T64" fmla="*/ 470 w 499"/>
                <a:gd name="T65" fmla="*/ 57 h 322"/>
                <a:gd name="T66" fmla="*/ 463 w 499"/>
                <a:gd name="T67" fmla="*/ 52 h 322"/>
                <a:gd name="T68" fmla="*/ 444 w 499"/>
                <a:gd name="T69" fmla="*/ 50 h 322"/>
                <a:gd name="T70" fmla="*/ 442 w 499"/>
                <a:gd name="T71" fmla="*/ 48 h 322"/>
                <a:gd name="T72" fmla="*/ 439 w 499"/>
                <a:gd name="T73" fmla="*/ 45 h 322"/>
                <a:gd name="T74" fmla="*/ 437 w 499"/>
                <a:gd name="T75" fmla="*/ 36 h 322"/>
                <a:gd name="T76" fmla="*/ 425 w 499"/>
                <a:gd name="T77" fmla="*/ 16 h 322"/>
                <a:gd name="T78" fmla="*/ 420 w 499"/>
                <a:gd name="T79" fmla="*/ 14 h 322"/>
                <a:gd name="T80" fmla="*/ 418 w 499"/>
                <a:gd name="T81" fmla="*/ 12 h 322"/>
                <a:gd name="T82" fmla="*/ 415 w 499"/>
                <a:gd name="T83" fmla="*/ 12 h 322"/>
                <a:gd name="T84" fmla="*/ 413 w 499"/>
                <a:gd name="T85" fmla="*/ 9 h 322"/>
                <a:gd name="T86" fmla="*/ 410 w 499"/>
                <a:gd name="T87" fmla="*/ 4 h 322"/>
                <a:gd name="T88" fmla="*/ 403 w 499"/>
                <a:gd name="T89" fmla="*/ 0 h 322"/>
                <a:gd name="T90" fmla="*/ 60 w 499"/>
                <a:gd name="T91" fmla="*/ 69 h 322"/>
                <a:gd name="T92" fmla="*/ 53 w 499"/>
                <a:gd name="T93" fmla="*/ 40 h 322"/>
                <a:gd name="T94" fmla="*/ 36 w 499"/>
                <a:gd name="T95" fmla="*/ 57 h 322"/>
                <a:gd name="T96" fmla="*/ 31 w 499"/>
                <a:gd name="T97" fmla="*/ 60 h 322"/>
                <a:gd name="T98" fmla="*/ 29 w 499"/>
                <a:gd name="T99" fmla="*/ 57 h 322"/>
                <a:gd name="T100" fmla="*/ 26 w 499"/>
                <a:gd name="T101" fmla="*/ 57 h 322"/>
                <a:gd name="T102" fmla="*/ 21 w 499"/>
                <a:gd name="T103" fmla="*/ 67 h 322"/>
                <a:gd name="T104" fmla="*/ 7 w 499"/>
                <a:gd name="T105" fmla="*/ 81 h 322"/>
                <a:gd name="T106" fmla="*/ 0 w 499"/>
                <a:gd name="T107" fmla="*/ 86 h 322"/>
                <a:gd name="T108" fmla="*/ 26 w 499"/>
                <a:gd name="T109" fmla="*/ 226 h 322"/>
                <a:gd name="T110" fmla="*/ 41 w 499"/>
                <a:gd name="T111" fmla="*/ 322 h 322"/>
                <a:gd name="T112" fmla="*/ 125 w 499"/>
                <a:gd name="T113" fmla="*/ 305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9" h="322">
                  <a:moveTo>
                    <a:pt x="125" y="305"/>
                  </a:moveTo>
                  <a:lnTo>
                    <a:pt x="348" y="262"/>
                  </a:lnTo>
                  <a:lnTo>
                    <a:pt x="420" y="250"/>
                  </a:lnTo>
                  <a:lnTo>
                    <a:pt x="420" y="247"/>
                  </a:lnTo>
                  <a:lnTo>
                    <a:pt x="425" y="247"/>
                  </a:lnTo>
                  <a:lnTo>
                    <a:pt x="425" y="240"/>
                  </a:lnTo>
                  <a:lnTo>
                    <a:pt x="432" y="233"/>
                  </a:lnTo>
                  <a:lnTo>
                    <a:pt x="442" y="230"/>
                  </a:lnTo>
                  <a:lnTo>
                    <a:pt x="449" y="233"/>
                  </a:lnTo>
                  <a:lnTo>
                    <a:pt x="468" y="218"/>
                  </a:lnTo>
                  <a:lnTo>
                    <a:pt x="470" y="206"/>
                  </a:lnTo>
                  <a:lnTo>
                    <a:pt x="485" y="194"/>
                  </a:lnTo>
                  <a:lnTo>
                    <a:pt x="497" y="187"/>
                  </a:lnTo>
                  <a:lnTo>
                    <a:pt x="499" y="185"/>
                  </a:lnTo>
                  <a:lnTo>
                    <a:pt x="487" y="175"/>
                  </a:lnTo>
                  <a:lnTo>
                    <a:pt x="482" y="170"/>
                  </a:lnTo>
                  <a:lnTo>
                    <a:pt x="475" y="168"/>
                  </a:lnTo>
                  <a:lnTo>
                    <a:pt x="473" y="165"/>
                  </a:lnTo>
                  <a:lnTo>
                    <a:pt x="466" y="161"/>
                  </a:lnTo>
                  <a:lnTo>
                    <a:pt x="461" y="149"/>
                  </a:lnTo>
                  <a:lnTo>
                    <a:pt x="451" y="149"/>
                  </a:lnTo>
                  <a:lnTo>
                    <a:pt x="449" y="146"/>
                  </a:lnTo>
                  <a:lnTo>
                    <a:pt x="449" y="127"/>
                  </a:lnTo>
                  <a:lnTo>
                    <a:pt x="454" y="122"/>
                  </a:lnTo>
                  <a:lnTo>
                    <a:pt x="451" y="113"/>
                  </a:lnTo>
                  <a:lnTo>
                    <a:pt x="446" y="105"/>
                  </a:lnTo>
                  <a:lnTo>
                    <a:pt x="446" y="103"/>
                  </a:lnTo>
                  <a:lnTo>
                    <a:pt x="446" y="98"/>
                  </a:lnTo>
                  <a:lnTo>
                    <a:pt x="456" y="89"/>
                  </a:lnTo>
                  <a:lnTo>
                    <a:pt x="461" y="74"/>
                  </a:lnTo>
                  <a:lnTo>
                    <a:pt x="461" y="69"/>
                  </a:lnTo>
                  <a:lnTo>
                    <a:pt x="466" y="60"/>
                  </a:lnTo>
                  <a:lnTo>
                    <a:pt x="470" y="57"/>
                  </a:lnTo>
                  <a:lnTo>
                    <a:pt x="463" y="52"/>
                  </a:lnTo>
                  <a:lnTo>
                    <a:pt x="444" y="50"/>
                  </a:lnTo>
                  <a:lnTo>
                    <a:pt x="442" y="48"/>
                  </a:lnTo>
                  <a:lnTo>
                    <a:pt x="439" y="45"/>
                  </a:lnTo>
                  <a:lnTo>
                    <a:pt x="437" y="36"/>
                  </a:lnTo>
                  <a:lnTo>
                    <a:pt x="425" y="16"/>
                  </a:lnTo>
                  <a:lnTo>
                    <a:pt x="420" y="14"/>
                  </a:lnTo>
                  <a:lnTo>
                    <a:pt x="418" y="12"/>
                  </a:lnTo>
                  <a:lnTo>
                    <a:pt x="415" y="12"/>
                  </a:lnTo>
                  <a:lnTo>
                    <a:pt x="413" y="9"/>
                  </a:lnTo>
                  <a:lnTo>
                    <a:pt x="410" y="4"/>
                  </a:lnTo>
                  <a:lnTo>
                    <a:pt x="403" y="0"/>
                  </a:lnTo>
                  <a:lnTo>
                    <a:pt x="60" y="69"/>
                  </a:lnTo>
                  <a:lnTo>
                    <a:pt x="53" y="40"/>
                  </a:lnTo>
                  <a:lnTo>
                    <a:pt x="36" y="57"/>
                  </a:lnTo>
                  <a:lnTo>
                    <a:pt x="31" y="60"/>
                  </a:lnTo>
                  <a:lnTo>
                    <a:pt x="29" y="57"/>
                  </a:lnTo>
                  <a:lnTo>
                    <a:pt x="26" y="57"/>
                  </a:lnTo>
                  <a:lnTo>
                    <a:pt x="21" y="67"/>
                  </a:lnTo>
                  <a:lnTo>
                    <a:pt x="7" y="81"/>
                  </a:lnTo>
                  <a:lnTo>
                    <a:pt x="0" y="86"/>
                  </a:lnTo>
                  <a:lnTo>
                    <a:pt x="26" y="226"/>
                  </a:lnTo>
                  <a:lnTo>
                    <a:pt x="41" y="322"/>
                  </a:lnTo>
                  <a:lnTo>
                    <a:pt x="125" y="305"/>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4" name="Freeform 33">
              <a:extLst>
                <a:ext uri="{FF2B5EF4-FFF2-40B4-BE49-F238E27FC236}">
                  <a16:creationId xmlns:a16="http://schemas.microsoft.com/office/drawing/2014/main" id="{FF310AC0-9A0D-43AE-B4F5-156424B058AE}"/>
                </a:ext>
              </a:extLst>
            </p:cNvPr>
            <p:cNvSpPr>
              <a:spLocks/>
            </p:cNvSpPr>
            <p:nvPr/>
          </p:nvSpPr>
          <p:spPr bwMode="auto">
            <a:xfrm>
              <a:off x="6686965" y="2534229"/>
              <a:ext cx="475995" cy="654312"/>
            </a:xfrm>
            <a:custGeom>
              <a:avLst/>
              <a:gdLst>
                <a:gd name="T0" fmla="*/ 165 w 331"/>
                <a:gd name="T1" fmla="*/ 433 h 455"/>
                <a:gd name="T2" fmla="*/ 269 w 331"/>
                <a:gd name="T3" fmla="*/ 423 h 455"/>
                <a:gd name="T4" fmla="*/ 283 w 331"/>
                <a:gd name="T5" fmla="*/ 395 h 455"/>
                <a:gd name="T6" fmla="*/ 288 w 331"/>
                <a:gd name="T7" fmla="*/ 371 h 455"/>
                <a:gd name="T8" fmla="*/ 305 w 331"/>
                <a:gd name="T9" fmla="*/ 346 h 455"/>
                <a:gd name="T10" fmla="*/ 307 w 331"/>
                <a:gd name="T11" fmla="*/ 330 h 455"/>
                <a:gd name="T12" fmla="*/ 317 w 331"/>
                <a:gd name="T13" fmla="*/ 315 h 455"/>
                <a:gd name="T14" fmla="*/ 321 w 331"/>
                <a:gd name="T15" fmla="*/ 322 h 455"/>
                <a:gd name="T16" fmla="*/ 329 w 331"/>
                <a:gd name="T17" fmla="*/ 318 h 455"/>
                <a:gd name="T18" fmla="*/ 329 w 331"/>
                <a:gd name="T19" fmla="*/ 296 h 455"/>
                <a:gd name="T20" fmla="*/ 324 w 331"/>
                <a:gd name="T21" fmla="*/ 265 h 455"/>
                <a:gd name="T22" fmla="*/ 297 w 331"/>
                <a:gd name="T23" fmla="*/ 178 h 455"/>
                <a:gd name="T24" fmla="*/ 266 w 331"/>
                <a:gd name="T25" fmla="*/ 176 h 455"/>
                <a:gd name="T26" fmla="*/ 228 w 331"/>
                <a:gd name="T27" fmla="*/ 229 h 455"/>
                <a:gd name="T28" fmla="*/ 221 w 331"/>
                <a:gd name="T29" fmla="*/ 226 h 455"/>
                <a:gd name="T30" fmla="*/ 209 w 331"/>
                <a:gd name="T31" fmla="*/ 219 h 455"/>
                <a:gd name="T32" fmla="*/ 206 w 331"/>
                <a:gd name="T33" fmla="*/ 193 h 455"/>
                <a:gd name="T34" fmla="*/ 225 w 331"/>
                <a:gd name="T35" fmla="*/ 176 h 455"/>
                <a:gd name="T36" fmla="*/ 230 w 331"/>
                <a:gd name="T37" fmla="*/ 164 h 455"/>
                <a:gd name="T38" fmla="*/ 237 w 331"/>
                <a:gd name="T39" fmla="*/ 152 h 455"/>
                <a:gd name="T40" fmla="*/ 245 w 331"/>
                <a:gd name="T41" fmla="*/ 111 h 455"/>
                <a:gd name="T42" fmla="*/ 235 w 331"/>
                <a:gd name="T43" fmla="*/ 92 h 455"/>
                <a:gd name="T44" fmla="*/ 223 w 331"/>
                <a:gd name="T45" fmla="*/ 75 h 455"/>
                <a:gd name="T46" fmla="*/ 235 w 331"/>
                <a:gd name="T47" fmla="*/ 65 h 455"/>
                <a:gd name="T48" fmla="*/ 225 w 331"/>
                <a:gd name="T49" fmla="*/ 44 h 455"/>
                <a:gd name="T50" fmla="*/ 189 w 331"/>
                <a:gd name="T51" fmla="*/ 27 h 455"/>
                <a:gd name="T52" fmla="*/ 163 w 331"/>
                <a:gd name="T53" fmla="*/ 17 h 455"/>
                <a:gd name="T54" fmla="*/ 132 w 331"/>
                <a:gd name="T55" fmla="*/ 8 h 455"/>
                <a:gd name="T56" fmla="*/ 113 w 331"/>
                <a:gd name="T57" fmla="*/ 5 h 455"/>
                <a:gd name="T58" fmla="*/ 96 w 331"/>
                <a:gd name="T59" fmla="*/ 24 h 455"/>
                <a:gd name="T60" fmla="*/ 98 w 331"/>
                <a:gd name="T61" fmla="*/ 41 h 455"/>
                <a:gd name="T62" fmla="*/ 103 w 331"/>
                <a:gd name="T63" fmla="*/ 46 h 455"/>
                <a:gd name="T64" fmla="*/ 93 w 331"/>
                <a:gd name="T65" fmla="*/ 51 h 455"/>
                <a:gd name="T66" fmla="*/ 81 w 331"/>
                <a:gd name="T67" fmla="*/ 63 h 455"/>
                <a:gd name="T68" fmla="*/ 79 w 331"/>
                <a:gd name="T69" fmla="*/ 84 h 455"/>
                <a:gd name="T70" fmla="*/ 74 w 331"/>
                <a:gd name="T71" fmla="*/ 109 h 455"/>
                <a:gd name="T72" fmla="*/ 62 w 331"/>
                <a:gd name="T73" fmla="*/ 104 h 455"/>
                <a:gd name="T74" fmla="*/ 62 w 331"/>
                <a:gd name="T75" fmla="*/ 82 h 455"/>
                <a:gd name="T76" fmla="*/ 62 w 331"/>
                <a:gd name="T77" fmla="*/ 75 h 455"/>
                <a:gd name="T78" fmla="*/ 55 w 331"/>
                <a:gd name="T79" fmla="*/ 84 h 455"/>
                <a:gd name="T80" fmla="*/ 48 w 331"/>
                <a:gd name="T81" fmla="*/ 101 h 455"/>
                <a:gd name="T82" fmla="*/ 33 w 331"/>
                <a:gd name="T83" fmla="*/ 109 h 455"/>
                <a:gd name="T84" fmla="*/ 28 w 331"/>
                <a:gd name="T85" fmla="*/ 123 h 455"/>
                <a:gd name="T86" fmla="*/ 19 w 331"/>
                <a:gd name="T87" fmla="*/ 149 h 455"/>
                <a:gd name="T88" fmla="*/ 16 w 331"/>
                <a:gd name="T89" fmla="*/ 181 h 455"/>
                <a:gd name="T90" fmla="*/ 4 w 331"/>
                <a:gd name="T91" fmla="*/ 202 h 455"/>
                <a:gd name="T92" fmla="*/ 12 w 331"/>
                <a:gd name="T93" fmla="*/ 236 h 455"/>
                <a:gd name="T94" fmla="*/ 14 w 331"/>
                <a:gd name="T95" fmla="*/ 262 h 455"/>
                <a:gd name="T96" fmla="*/ 41 w 331"/>
                <a:gd name="T97" fmla="*/ 320 h 455"/>
                <a:gd name="T98" fmla="*/ 45 w 331"/>
                <a:gd name="T99" fmla="*/ 346 h 455"/>
                <a:gd name="T100" fmla="*/ 43 w 331"/>
                <a:gd name="T101" fmla="*/ 354 h 455"/>
                <a:gd name="T102" fmla="*/ 36 w 331"/>
                <a:gd name="T103" fmla="*/ 392 h 455"/>
                <a:gd name="T104" fmla="*/ 16 w 331"/>
                <a:gd name="T105" fmla="*/ 440 h 455"/>
                <a:gd name="T106" fmla="*/ 0 w 331"/>
                <a:gd name="T107" fmla="*/ 455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1" h="455">
                  <a:moveTo>
                    <a:pt x="0" y="455"/>
                  </a:moveTo>
                  <a:lnTo>
                    <a:pt x="165" y="433"/>
                  </a:lnTo>
                  <a:lnTo>
                    <a:pt x="165" y="438"/>
                  </a:lnTo>
                  <a:lnTo>
                    <a:pt x="269" y="423"/>
                  </a:lnTo>
                  <a:lnTo>
                    <a:pt x="271" y="419"/>
                  </a:lnTo>
                  <a:lnTo>
                    <a:pt x="283" y="395"/>
                  </a:lnTo>
                  <a:lnTo>
                    <a:pt x="288" y="387"/>
                  </a:lnTo>
                  <a:lnTo>
                    <a:pt x="288" y="371"/>
                  </a:lnTo>
                  <a:lnTo>
                    <a:pt x="293" y="356"/>
                  </a:lnTo>
                  <a:lnTo>
                    <a:pt x="305" y="346"/>
                  </a:lnTo>
                  <a:lnTo>
                    <a:pt x="305" y="332"/>
                  </a:lnTo>
                  <a:lnTo>
                    <a:pt x="307" y="330"/>
                  </a:lnTo>
                  <a:lnTo>
                    <a:pt x="307" y="322"/>
                  </a:lnTo>
                  <a:lnTo>
                    <a:pt x="317" y="315"/>
                  </a:lnTo>
                  <a:lnTo>
                    <a:pt x="319" y="322"/>
                  </a:lnTo>
                  <a:lnTo>
                    <a:pt x="321" y="322"/>
                  </a:lnTo>
                  <a:lnTo>
                    <a:pt x="326" y="320"/>
                  </a:lnTo>
                  <a:lnTo>
                    <a:pt x="329" y="318"/>
                  </a:lnTo>
                  <a:lnTo>
                    <a:pt x="331" y="310"/>
                  </a:lnTo>
                  <a:lnTo>
                    <a:pt x="329" y="296"/>
                  </a:lnTo>
                  <a:lnTo>
                    <a:pt x="331" y="277"/>
                  </a:lnTo>
                  <a:lnTo>
                    <a:pt x="324" y="265"/>
                  </a:lnTo>
                  <a:lnTo>
                    <a:pt x="321" y="238"/>
                  </a:lnTo>
                  <a:lnTo>
                    <a:pt x="297" y="178"/>
                  </a:lnTo>
                  <a:lnTo>
                    <a:pt x="273" y="171"/>
                  </a:lnTo>
                  <a:lnTo>
                    <a:pt x="266" y="176"/>
                  </a:lnTo>
                  <a:lnTo>
                    <a:pt x="254" y="188"/>
                  </a:lnTo>
                  <a:lnTo>
                    <a:pt x="228" y="229"/>
                  </a:lnTo>
                  <a:lnTo>
                    <a:pt x="223" y="229"/>
                  </a:lnTo>
                  <a:lnTo>
                    <a:pt x="221" y="226"/>
                  </a:lnTo>
                  <a:lnTo>
                    <a:pt x="211" y="221"/>
                  </a:lnTo>
                  <a:lnTo>
                    <a:pt x="209" y="219"/>
                  </a:lnTo>
                  <a:lnTo>
                    <a:pt x="204" y="209"/>
                  </a:lnTo>
                  <a:lnTo>
                    <a:pt x="206" y="193"/>
                  </a:lnTo>
                  <a:lnTo>
                    <a:pt x="211" y="185"/>
                  </a:lnTo>
                  <a:lnTo>
                    <a:pt x="225" y="176"/>
                  </a:lnTo>
                  <a:lnTo>
                    <a:pt x="228" y="169"/>
                  </a:lnTo>
                  <a:lnTo>
                    <a:pt x="230" y="164"/>
                  </a:lnTo>
                  <a:lnTo>
                    <a:pt x="230" y="157"/>
                  </a:lnTo>
                  <a:lnTo>
                    <a:pt x="237" y="152"/>
                  </a:lnTo>
                  <a:lnTo>
                    <a:pt x="245" y="140"/>
                  </a:lnTo>
                  <a:lnTo>
                    <a:pt x="245" y="111"/>
                  </a:lnTo>
                  <a:lnTo>
                    <a:pt x="240" y="99"/>
                  </a:lnTo>
                  <a:lnTo>
                    <a:pt x="235" y="92"/>
                  </a:lnTo>
                  <a:lnTo>
                    <a:pt x="228" y="82"/>
                  </a:lnTo>
                  <a:lnTo>
                    <a:pt x="223" y="75"/>
                  </a:lnTo>
                  <a:lnTo>
                    <a:pt x="225" y="70"/>
                  </a:lnTo>
                  <a:lnTo>
                    <a:pt x="235" y="65"/>
                  </a:lnTo>
                  <a:lnTo>
                    <a:pt x="237" y="63"/>
                  </a:lnTo>
                  <a:lnTo>
                    <a:pt x="225" y="44"/>
                  </a:lnTo>
                  <a:lnTo>
                    <a:pt x="216" y="39"/>
                  </a:lnTo>
                  <a:lnTo>
                    <a:pt x="189" y="27"/>
                  </a:lnTo>
                  <a:lnTo>
                    <a:pt x="168" y="24"/>
                  </a:lnTo>
                  <a:lnTo>
                    <a:pt x="163" y="17"/>
                  </a:lnTo>
                  <a:lnTo>
                    <a:pt x="146" y="12"/>
                  </a:lnTo>
                  <a:lnTo>
                    <a:pt x="132" y="8"/>
                  </a:lnTo>
                  <a:lnTo>
                    <a:pt x="120" y="0"/>
                  </a:lnTo>
                  <a:lnTo>
                    <a:pt x="113" y="5"/>
                  </a:lnTo>
                  <a:lnTo>
                    <a:pt x="105" y="10"/>
                  </a:lnTo>
                  <a:lnTo>
                    <a:pt x="96" y="24"/>
                  </a:lnTo>
                  <a:lnTo>
                    <a:pt x="96" y="36"/>
                  </a:lnTo>
                  <a:lnTo>
                    <a:pt x="98" y="41"/>
                  </a:lnTo>
                  <a:lnTo>
                    <a:pt x="101" y="41"/>
                  </a:lnTo>
                  <a:lnTo>
                    <a:pt x="103" y="46"/>
                  </a:lnTo>
                  <a:lnTo>
                    <a:pt x="101" y="48"/>
                  </a:lnTo>
                  <a:lnTo>
                    <a:pt x="93" y="51"/>
                  </a:lnTo>
                  <a:lnTo>
                    <a:pt x="89" y="56"/>
                  </a:lnTo>
                  <a:lnTo>
                    <a:pt x="81" y="63"/>
                  </a:lnTo>
                  <a:lnTo>
                    <a:pt x="77" y="72"/>
                  </a:lnTo>
                  <a:lnTo>
                    <a:pt x="79" y="84"/>
                  </a:lnTo>
                  <a:lnTo>
                    <a:pt x="79" y="97"/>
                  </a:lnTo>
                  <a:lnTo>
                    <a:pt x="74" y="109"/>
                  </a:lnTo>
                  <a:lnTo>
                    <a:pt x="65" y="113"/>
                  </a:lnTo>
                  <a:lnTo>
                    <a:pt x="62" y="104"/>
                  </a:lnTo>
                  <a:lnTo>
                    <a:pt x="67" y="94"/>
                  </a:lnTo>
                  <a:lnTo>
                    <a:pt x="62" y="82"/>
                  </a:lnTo>
                  <a:lnTo>
                    <a:pt x="65" y="77"/>
                  </a:lnTo>
                  <a:lnTo>
                    <a:pt x="62" y="75"/>
                  </a:lnTo>
                  <a:lnTo>
                    <a:pt x="60" y="77"/>
                  </a:lnTo>
                  <a:lnTo>
                    <a:pt x="55" y="84"/>
                  </a:lnTo>
                  <a:lnTo>
                    <a:pt x="53" y="94"/>
                  </a:lnTo>
                  <a:lnTo>
                    <a:pt x="48" y="101"/>
                  </a:lnTo>
                  <a:lnTo>
                    <a:pt x="43" y="101"/>
                  </a:lnTo>
                  <a:lnTo>
                    <a:pt x="33" y="109"/>
                  </a:lnTo>
                  <a:lnTo>
                    <a:pt x="28" y="118"/>
                  </a:lnTo>
                  <a:lnTo>
                    <a:pt x="28" y="123"/>
                  </a:lnTo>
                  <a:lnTo>
                    <a:pt x="19" y="133"/>
                  </a:lnTo>
                  <a:lnTo>
                    <a:pt x="19" y="149"/>
                  </a:lnTo>
                  <a:lnTo>
                    <a:pt x="19" y="169"/>
                  </a:lnTo>
                  <a:lnTo>
                    <a:pt x="16" y="181"/>
                  </a:lnTo>
                  <a:lnTo>
                    <a:pt x="9" y="195"/>
                  </a:lnTo>
                  <a:lnTo>
                    <a:pt x="4" y="202"/>
                  </a:lnTo>
                  <a:lnTo>
                    <a:pt x="4" y="212"/>
                  </a:lnTo>
                  <a:lnTo>
                    <a:pt x="12" y="236"/>
                  </a:lnTo>
                  <a:lnTo>
                    <a:pt x="9" y="250"/>
                  </a:lnTo>
                  <a:lnTo>
                    <a:pt x="14" y="262"/>
                  </a:lnTo>
                  <a:lnTo>
                    <a:pt x="28" y="294"/>
                  </a:lnTo>
                  <a:lnTo>
                    <a:pt x="41" y="320"/>
                  </a:lnTo>
                  <a:lnTo>
                    <a:pt x="41" y="342"/>
                  </a:lnTo>
                  <a:lnTo>
                    <a:pt x="45" y="346"/>
                  </a:lnTo>
                  <a:lnTo>
                    <a:pt x="45" y="351"/>
                  </a:lnTo>
                  <a:lnTo>
                    <a:pt x="43" y="354"/>
                  </a:lnTo>
                  <a:lnTo>
                    <a:pt x="41" y="375"/>
                  </a:lnTo>
                  <a:lnTo>
                    <a:pt x="36" y="392"/>
                  </a:lnTo>
                  <a:lnTo>
                    <a:pt x="28" y="409"/>
                  </a:lnTo>
                  <a:lnTo>
                    <a:pt x="16" y="440"/>
                  </a:lnTo>
                  <a:lnTo>
                    <a:pt x="4" y="450"/>
                  </a:lnTo>
                  <a:lnTo>
                    <a:pt x="0" y="455"/>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5" name="Freeform 34">
              <a:extLst>
                <a:ext uri="{FF2B5EF4-FFF2-40B4-BE49-F238E27FC236}">
                  <a16:creationId xmlns:a16="http://schemas.microsoft.com/office/drawing/2014/main" id="{DDFCF76D-EF8C-40A6-860A-406251980680}"/>
                </a:ext>
              </a:extLst>
            </p:cNvPr>
            <p:cNvSpPr>
              <a:spLocks/>
            </p:cNvSpPr>
            <p:nvPr/>
          </p:nvSpPr>
          <p:spPr bwMode="auto">
            <a:xfrm>
              <a:off x="6241170" y="2314207"/>
              <a:ext cx="742033" cy="365264"/>
            </a:xfrm>
            <a:custGeom>
              <a:avLst/>
              <a:gdLst>
                <a:gd name="T0" fmla="*/ 21 w 516"/>
                <a:gd name="T1" fmla="*/ 98 h 254"/>
                <a:gd name="T2" fmla="*/ 48 w 516"/>
                <a:gd name="T3" fmla="*/ 79 h 254"/>
                <a:gd name="T4" fmla="*/ 120 w 516"/>
                <a:gd name="T5" fmla="*/ 33 h 254"/>
                <a:gd name="T6" fmla="*/ 161 w 516"/>
                <a:gd name="T7" fmla="*/ 2 h 254"/>
                <a:gd name="T8" fmla="*/ 190 w 516"/>
                <a:gd name="T9" fmla="*/ 2 h 254"/>
                <a:gd name="T10" fmla="*/ 170 w 516"/>
                <a:gd name="T11" fmla="*/ 21 h 254"/>
                <a:gd name="T12" fmla="*/ 142 w 516"/>
                <a:gd name="T13" fmla="*/ 52 h 254"/>
                <a:gd name="T14" fmla="*/ 144 w 516"/>
                <a:gd name="T15" fmla="*/ 72 h 254"/>
                <a:gd name="T16" fmla="*/ 173 w 516"/>
                <a:gd name="T17" fmla="*/ 60 h 254"/>
                <a:gd name="T18" fmla="*/ 245 w 516"/>
                <a:gd name="T19" fmla="*/ 96 h 254"/>
                <a:gd name="T20" fmla="*/ 266 w 516"/>
                <a:gd name="T21" fmla="*/ 101 h 254"/>
                <a:gd name="T22" fmla="*/ 276 w 516"/>
                <a:gd name="T23" fmla="*/ 105 h 254"/>
                <a:gd name="T24" fmla="*/ 302 w 516"/>
                <a:gd name="T25" fmla="*/ 81 h 254"/>
                <a:gd name="T26" fmla="*/ 396 w 516"/>
                <a:gd name="T27" fmla="*/ 50 h 254"/>
                <a:gd name="T28" fmla="*/ 394 w 516"/>
                <a:gd name="T29" fmla="*/ 69 h 254"/>
                <a:gd name="T30" fmla="*/ 411 w 516"/>
                <a:gd name="T31" fmla="*/ 86 h 254"/>
                <a:gd name="T32" fmla="*/ 449 w 516"/>
                <a:gd name="T33" fmla="*/ 81 h 254"/>
                <a:gd name="T34" fmla="*/ 473 w 516"/>
                <a:gd name="T35" fmla="*/ 110 h 254"/>
                <a:gd name="T36" fmla="*/ 511 w 516"/>
                <a:gd name="T37" fmla="*/ 115 h 254"/>
                <a:gd name="T38" fmla="*/ 509 w 516"/>
                <a:gd name="T39" fmla="*/ 132 h 254"/>
                <a:gd name="T40" fmla="*/ 492 w 516"/>
                <a:gd name="T41" fmla="*/ 127 h 254"/>
                <a:gd name="T42" fmla="*/ 471 w 516"/>
                <a:gd name="T43" fmla="*/ 132 h 254"/>
                <a:gd name="T44" fmla="*/ 435 w 516"/>
                <a:gd name="T45" fmla="*/ 132 h 254"/>
                <a:gd name="T46" fmla="*/ 430 w 516"/>
                <a:gd name="T47" fmla="*/ 149 h 254"/>
                <a:gd name="T48" fmla="*/ 387 w 516"/>
                <a:gd name="T49" fmla="*/ 132 h 254"/>
                <a:gd name="T50" fmla="*/ 353 w 516"/>
                <a:gd name="T51" fmla="*/ 144 h 254"/>
                <a:gd name="T52" fmla="*/ 338 w 516"/>
                <a:gd name="T53" fmla="*/ 153 h 254"/>
                <a:gd name="T54" fmla="*/ 312 w 516"/>
                <a:gd name="T55" fmla="*/ 153 h 254"/>
                <a:gd name="T56" fmla="*/ 286 w 516"/>
                <a:gd name="T57" fmla="*/ 189 h 254"/>
                <a:gd name="T58" fmla="*/ 288 w 516"/>
                <a:gd name="T59" fmla="*/ 170 h 254"/>
                <a:gd name="T60" fmla="*/ 271 w 516"/>
                <a:gd name="T61" fmla="*/ 177 h 254"/>
                <a:gd name="T62" fmla="*/ 259 w 516"/>
                <a:gd name="T63" fmla="*/ 165 h 254"/>
                <a:gd name="T64" fmla="*/ 245 w 516"/>
                <a:gd name="T65" fmla="*/ 197 h 254"/>
                <a:gd name="T66" fmla="*/ 226 w 516"/>
                <a:gd name="T67" fmla="*/ 237 h 254"/>
                <a:gd name="T68" fmla="*/ 211 w 516"/>
                <a:gd name="T69" fmla="*/ 247 h 254"/>
                <a:gd name="T70" fmla="*/ 214 w 516"/>
                <a:gd name="T71" fmla="*/ 225 h 254"/>
                <a:gd name="T72" fmla="*/ 197 w 516"/>
                <a:gd name="T73" fmla="*/ 225 h 254"/>
                <a:gd name="T74" fmla="*/ 185 w 516"/>
                <a:gd name="T75" fmla="*/ 180 h 254"/>
                <a:gd name="T76" fmla="*/ 175 w 516"/>
                <a:gd name="T77" fmla="*/ 173 h 254"/>
                <a:gd name="T78" fmla="*/ 144 w 516"/>
                <a:gd name="T79" fmla="*/ 161 h 254"/>
                <a:gd name="T80" fmla="*/ 132 w 516"/>
                <a:gd name="T81" fmla="*/ 161 h 254"/>
                <a:gd name="T82" fmla="*/ 98 w 516"/>
                <a:gd name="T83" fmla="*/ 149 h 254"/>
                <a:gd name="T84" fmla="*/ 19 w 516"/>
                <a:gd name="T85" fmla="*/ 120 h 254"/>
                <a:gd name="T86" fmla="*/ 0 w 516"/>
                <a:gd name="T87" fmla="*/ 108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6" h="254">
                  <a:moveTo>
                    <a:pt x="0" y="108"/>
                  </a:moveTo>
                  <a:lnTo>
                    <a:pt x="14" y="103"/>
                  </a:lnTo>
                  <a:lnTo>
                    <a:pt x="21" y="98"/>
                  </a:lnTo>
                  <a:lnTo>
                    <a:pt x="38" y="88"/>
                  </a:lnTo>
                  <a:lnTo>
                    <a:pt x="41" y="81"/>
                  </a:lnTo>
                  <a:lnTo>
                    <a:pt x="48" y="79"/>
                  </a:lnTo>
                  <a:lnTo>
                    <a:pt x="77" y="69"/>
                  </a:lnTo>
                  <a:lnTo>
                    <a:pt x="96" y="57"/>
                  </a:lnTo>
                  <a:lnTo>
                    <a:pt x="120" y="33"/>
                  </a:lnTo>
                  <a:lnTo>
                    <a:pt x="127" y="31"/>
                  </a:lnTo>
                  <a:lnTo>
                    <a:pt x="146" y="9"/>
                  </a:lnTo>
                  <a:lnTo>
                    <a:pt x="161" y="2"/>
                  </a:lnTo>
                  <a:lnTo>
                    <a:pt x="182" y="0"/>
                  </a:lnTo>
                  <a:lnTo>
                    <a:pt x="190" y="0"/>
                  </a:lnTo>
                  <a:lnTo>
                    <a:pt x="190" y="2"/>
                  </a:lnTo>
                  <a:lnTo>
                    <a:pt x="178" y="12"/>
                  </a:lnTo>
                  <a:lnTo>
                    <a:pt x="175" y="12"/>
                  </a:lnTo>
                  <a:lnTo>
                    <a:pt x="170" y="21"/>
                  </a:lnTo>
                  <a:lnTo>
                    <a:pt x="154" y="40"/>
                  </a:lnTo>
                  <a:lnTo>
                    <a:pt x="146" y="48"/>
                  </a:lnTo>
                  <a:lnTo>
                    <a:pt x="142" y="52"/>
                  </a:lnTo>
                  <a:lnTo>
                    <a:pt x="139" y="67"/>
                  </a:lnTo>
                  <a:lnTo>
                    <a:pt x="142" y="79"/>
                  </a:lnTo>
                  <a:lnTo>
                    <a:pt x="144" y="72"/>
                  </a:lnTo>
                  <a:lnTo>
                    <a:pt x="158" y="62"/>
                  </a:lnTo>
                  <a:lnTo>
                    <a:pt x="166" y="62"/>
                  </a:lnTo>
                  <a:lnTo>
                    <a:pt x="173" y="60"/>
                  </a:lnTo>
                  <a:lnTo>
                    <a:pt x="202" y="72"/>
                  </a:lnTo>
                  <a:lnTo>
                    <a:pt x="226" y="98"/>
                  </a:lnTo>
                  <a:lnTo>
                    <a:pt x="245" y="96"/>
                  </a:lnTo>
                  <a:lnTo>
                    <a:pt x="252" y="98"/>
                  </a:lnTo>
                  <a:lnTo>
                    <a:pt x="259" y="101"/>
                  </a:lnTo>
                  <a:lnTo>
                    <a:pt x="266" y="101"/>
                  </a:lnTo>
                  <a:lnTo>
                    <a:pt x="269" y="101"/>
                  </a:lnTo>
                  <a:lnTo>
                    <a:pt x="276" y="103"/>
                  </a:lnTo>
                  <a:lnTo>
                    <a:pt x="276" y="105"/>
                  </a:lnTo>
                  <a:lnTo>
                    <a:pt x="278" y="103"/>
                  </a:lnTo>
                  <a:lnTo>
                    <a:pt x="283" y="96"/>
                  </a:lnTo>
                  <a:lnTo>
                    <a:pt x="302" y="81"/>
                  </a:lnTo>
                  <a:lnTo>
                    <a:pt x="370" y="64"/>
                  </a:lnTo>
                  <a:lnTo>
                    <a:pt x="389" y="52"/>
                  </a:lnTo>
                  <a:lnTo>
                    <a:pt x="396" y="50"/>
                  </a:lnTo>
                  <a:lnTo>
                    <a:pt x="401" y="55"/>
                  </a:lnTo>
                  <a:lnTo>
                    <a:pt x="394" y="64"/>
                  </a:lnTo>
                  <a:lnTo>
                    <a:pt x="394" y="69"/>
                  </a:lnTo>
                  <a:lnTo>
                    <a:pt x="403" y="86"/>
                  </a:lnTo>
                  <a:lnTo>
                    <a:pt x="408" y="88"/>
                  </a:lnTo>
                  <a:lnTo>
                    <a:pt x="411" y="86"/>
                  </a:lnTo>
                  <a:lnTo>
                    <a:pt x="423" y="86"/>
                  </a:lnTo>
                  <a:lnTo>
                    <a:pt x="427" y="84"/>
                  </a:lnTo>
                  <a:lnTo>
                    <a:pt x="449" y="81"/>
                  </a:lnTo>
                  <a:lnTo>
                    <a:pt x="459" y="86"/>
                  </a:lnTo>
                  <a:lnTo>
                    <a:pt x="468" y="103"/>
                  </a:lnTo>
                  <a:lnTo>
                    <a:pt x="473" y="110"/>
                  </a:lnTo>
                  <a:lnTo>
                    <a:pt x="490" y="117"/>
                  </a:lnTo>
                  <a:lnTo>
                    <a:pt x="507" y="115"/>
                  </a:lnTo>
                  <a:lnTo>
                    <a:pt x="511" y="115"/>
                  </a:lnTo>
                  <a:lnTo>
                    <a:pt x="516" y="117"/>
                  </a:lnTo>
                  <a:lnTo>
                    <a:pt x="516" y="125"/>
                  </a:lnTo>
                  <a:lnTo>
                    <a:pt x="509" y="132"/>
                  </a:lnTo>
                  <a:lnTo>
                    <a:pt x="499" y="132"/>
                  </a:lnTo>
                  <a:lnTo>
                    <a:pt x="492" y="132"/>
                  </a:lnTo>
                  <a:lnTo>
                    <a:pt x="492" y="127"/>
                  </a:lnTo>
                  <a:lnTo>
                    <a:pt x="487" y="127"/>
                  </a:lnTo>
                  <a:lnTo>
                    <a:pt x="478" y="134"/>
                  </a:lnTo>
                  <a:lnTo>
                    <a:pt x="471" y="132"/>
                  </a:lnTo>
                  <a:lnTo>
                    <a:pt x="463" y="129"/>
                  </a:lnTo>
                  <a:lnTo>
                    <a:pt x="444" y="134"/>
                  </a:lnTo>
                  <a:lnTo>
                    <a:pt x="435" y="132"/>
                  </a:lnTo>
                  <a:lnTo>
                    <a:pt x="430" y="134"/>
                  </a:lnTo>
                  <a:lnTo>
                    <a:pt x="432" y="144"/>
                  </a:lnTo>
                  <a:lnTo>
                    <a:pt x="430" y="149"/>
                  </a:lnTo>
                  <a:lnTo>
                    <a:pt x="425" y="146"/>
                  </a:lnTo>
                  <a:lnTo>
                    <a:pt x="413" y="137"/>
                  </a:lnTo>
                  <a:lnTo>
                    <a:pt x="387" y="132"/>
                  </a:lnTo>
                  <a:lnTo>
                    <a:pt x="379" y="134"/>
                  </a:lnTo>
                  <a:lnTo>
                    <a:pt x="372" y="132"/>
                  </a:lnTo>
                  <a:lnTo>
                    <a:pt x="353" y="144"/>
                  </a:lnTo>
                  <a:lnTo>
                    <a:pt x="351" y="144"/>
                  </a:lnTo>
                  <a:lnTo>
                    <a:pt x="341" y="149"/>
                  </a:lnTo>
                  <a:lnTo>
                    <a:pt x="338" y="153"/>
                  </a:lnTo>
                  <a:lnTo>
                    <a:pt x="336" y="153"/>
                  </a:lnTo>
                  <a:lnTo>
                    <a:pt x="324" y="151"/>
                  </a:lnTo>
                  <a:lnTo>
                    <a:pt x="312" y="153"/>
                  </a:lnTo>
                  <a:lnTo>
                    <a:pt x="312" y="163"/>
                  </a:lnTo>
                  <a:lnTo>
                    <a:pt x="310" y="168"/>
                  </a:lnTo>
                  <a:lnTo>
                    <a:pt x="286" y="189"/>
                  </a:lnTo>
                  <a:lnTo>
                    <a:pt x="281" y="187"/>
                  </a:lnTo>
                  <a:lnTo>
                    <a:pt x="278" y="185"/>
                  </a:lnTo>
                  <a:lnTo>
                    <a:pt x="288" y="170"/>
                  </a:lnTo>
                  <a:lnTo>
                    <a:pt x="288" y="165"/>
                  </a:lnTo>
                  <a:lnTo>
                    <a:pt x="276" y="165"/>
                  </a:lnTo>
                  <a:lnTo>
                    <a:pt x="271" y="177"/>
                  </a:lnTo>
                  <a:lnTo>
                    <a:pt x="266" y="182"/>
                  </a:lnTo>
                  <a:lnTo>
                    <a:pt x="262" y="177"/>
                  </a:lnTo>
                  <a:lnTo>
                    <a:pt x="259" y="165"/>
                  </a:lnTo>
                  <a:lnTo>
                    <a:pt x="257" y="168"/>
                  </a:lnTo>
                  <a:lnTo>
                    <a:pt x="254" y="182"/>
                  </a:lnTo>
                  <a:lnTo>
                    <a:pt x="245" y="197"/>
                  </a:lnTo>
                  <a:lnTo>
                    <a:pt x="240" y="211"/>
                  </a:lnTo>
                  <a:lnTo>
                    <a:pt x="235" y="221"/>
                  </a:lnTo>
                  <a:lnTo>
                    <a:pt x="226" y="237"/>
                  </a:lnTo>
                  <a:lnTo>
                    <a:pt x="226" y="250"/>
                  </a:lnTo>
                  <a:lnTo>
                    <a:pt x="223" y="254"/>
                  </a:lnTo>
                  <a:lnTo>
                    <a:pt x="211" y="247"/>
                  </a:lnTo>
                  <a:lnTo>
                    <a:pt x="209" y="235"/>
                  </a:lnTo>
                  <a:lnTo>
                    <a:pt x="211" y="230"/>
                  </a:lnTo>
                  <a:lnTo>
                    <a:pt x="214" y="225"/>
                  </a:lnTo>
                  <a:lnTo>
                    <a:pt x="211" y="223"/>
                  </a:lnTo>
                  <a:lnTo>
                    <a:pt x="199" y="225"/>
                  </a:lnTo>
                  <a:lnTo>
                    <a:pt x="197" y="225"/>
                  </a:lnTo>
                  <a:lnTo>
                    <a:pt x="199" y="197"/>
                  </a:lnTo>
                  <a:lnTo>
                    <a:pt x="199" y="187"/>
                  </a:lnTo>
                  <a:lnTo>
                    <a:pt x="185" y="180"/>
                  </a:lnTo>
                  <a:lnTo>
                    <a:pt x="173" y="177"/>
                  </a:lnTo>
                  <a:lnTo>
                    <a:pt x="175" y="175"/>
                  </a:lnTo>
                  <a:lnTo>
                    <a:pt x="175" y="173"/>
                  </a:lnTo>
                  <a:lnTo>
                    <a:pt x="173" y="168"/>
                  </a:lnTo>
                  <a:lnTo>
                    <a:pt x="161" y="165"/>
                  </a:lnTo>
                  <a:lnTo>
                    <a:pt x="144" y="161"/>
                  </a:lnTo>
                  <a:lnTo>
                    <a:pt x="139" y="161"/>
                  </a:lnTo>
                  <a:lnTo>
                    <a:pt x="134" y="165"/>
                  </a:lnTo>
                  <a:lnTo>
                    <a:pt x="132" y="161"/>
                  </a:lnTo>
                  <a:lnTo>
                    <a:pt x="122" y="161"/>
                  </a:lnTo>
                  <a:lnTo>
                    <a:pt x="106" y="149"/>
                  </a:lnTo>
                  <a:lnTo>
                    <a:pt x="98" y="149"/>
                  </a:lnTo>
                  <a:lnTo>
                    <a:pt x="26" y="134"/>
                  </a:lnTo>
                  <a:lnTo>
                    <a:pt x="21" y="132"/>
                  </a:lnTo>
                  <a:lnTo>
                    <a:pt x="19" y="120"/>
                  </a:lnTo>
                  <a:lnTo>
                    <a:pt x="14" y="115"/>
                  </a:lnTo>
                  <a:lnTo>
                    <a:pt x="2" y="113"/>
                  </a:lnTo>
                  <a:lnTo>
                    <a:pt x="0" y="10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6" name="Freeform 39">
              <a:extLst>
                <a:ext uri="{FF2B5EF4-FFF2-40B4-BE49-F238E27FC236}">
                  <a16:creationId xmlns:a16="http://schemas.microsoft.com/office/drawing/2014/main" id="{DAA41BC8-4773-4422-951F-4BE3EE01576B}"/>
                </a:ext>
              </a:extLst>
            </p:cNvPr>
            <p:cNvSpPr>
              <a:spLocks/>
            </p:cNvSpPr>
            <p:nvPr/>
          </p:nvSpPr>
          <p:spPr bwMode="auto">
            <a:xfrm>
              <a:off x="6924243" y="3063431"/>
              <a:ext cx="514821" cy="573781"/>
            </a:xfrm>
            <a:custGeom>
              <a:avLst/>
              <a:gdLst>
                <a:gd name="T0" fmla="*/ 32 w 358"/>
                <a:gd name="T1" fmla="*/ 349 h 399"/>
                <a:gd name="T2" fmla="*/ 48 w 358"/>
                <a:gd name="T3" fmla="*/ 353 h 399"/>
                <a:gd name="T4" fmla="*/ 63 w 358"/>
                <a:gd name="T5" fmla="*/ 349 h 399"/>
                <a:gd name="T6" fmla="*/ 84 w 358"/>
                <a:gd name="T7" fmla="*/ 375 h 399"/>
                <a:gd name="T8" fmla="*/ 116 w 358"/>
                <a:gd name="T9" fmla="*/ 380 h 399"/>
                <a:gd name="T10" fmla="*/ 140 w 358"/>
                <a:gd name="T11" fmla="*/ 382 h 399"/>
                <a:gd name="T12" fmla="*/ 159 w 358"/>
                <a:gd name="T13" fmla="*/ 387 h 399"/>
                <a:gd name="T14" fmla="*/ 173 w 358"/>
                <a:gd name="T15" fmla="*/ 382 h 399"/>
                <a:gd name="T16" fmla="*/ 183 w 358"/>
                <a:gd name="T17" fmla="*/ 375 h 399"/>
                <a:gd name="T18" fmla="*/ 197 w 358"/>
                <a:gd name="T19" fmla="*/ 375 h 399"/>
                <a:gd name="T20" fmla="*/ 214 w 358"/>
                <a:gd name="T21" fmla="*/ 389 h 399"/>
                <a:gd name="T22" fmla="*/ 226 w 358"/>
                <a:gd name="T23" fmla="*/ 399 h 399"/>
                <a:gd name="T24" fmla="*/ 245 w 358"/>
                <a:gd name="T25" fmla="*/ 385 h 399"/>
                <a:gd name="T26" fmla="*/ 255 w 358"/>
                <a:gd name="T27" fmla="*/ 368 h 399"/>
                <a:gd name="T28" fmla="*/ 260 w 358"/>
                <a:gd name="T29" fmla="*/ 329 h 399"/>
                <a:gd name="T30" fmla="*/ 274 w 358"/>
                <a:gd name="T31" fmla="*/ 344 h 399"/>
                <a:gd name="T32" fmla="*/ 281 w 358"/>
                <a:gd name="T33" fmla="*/ 317 h 399"/>
                <a:gd name="T34" fmla="*/ 296 w 358"/>
                <a:gd name="T35" fmla="*/ 293 h 399"/>
                <a:gd name="T36" fmla="*/ 305 w 358"/>
                <a:gd name="T37" fmla="*/ 281 h 399"/>
                <a:gd name="T38" fmla="*/ 322 w 358"/>
                <a:gd name="T39" fmla="*/ 281 h 399"/>
                <a:gd name="T40" fmla="*/ 337 w 358"/>
                <a:gd name="T41" fmla="*/ 257 h 399"/>
                <a:gd name="T42" fmla="*/ 351 w 358"/>
                <a:gd name="T43" fmla="*/ 248 h 399"/>
                <a:gd name="T44" fmla="*/ 349 w 358"/>
                <a:gd name="T45" fmla="*/ 231 h 399"/>
                <a:gd name="T46" fmla="*/ 351 w 358"/>
                <a:gd name="T47" fmla="*/ 212 h 399"/>
                <a:gd name="T48" fmla="*/ 341 w 358"/>
                <a:gd name="T49" fmla="*/ 166 h 399"/>
                <a:gd name="T50" fmla="*/ 349 w 358"/>
                <a:gd name="T51" fmla="*/ 144 h 399"/>
                <a:gd name="T52" fmla="*/ 358 w 358"/>
                <a:gd name="T53" fmla="*/ 140 h 399"/>
                <a:gd name="T54" fmla="*/ 291 w 358"/>
                <a:gd name="T55" fmla="*/ 19 h 399"/>
                <a:gd name="T56" fmla="*/ 267 w 358"/>
                <a:gd name="T57" fmla="*/ 36 h 399"/>
                <a:gd name="T58" fmla="*/ 238 w 358"/>
                <a:gd name="T59" fmla="*/ 65 h 399"/>
                <a:gd name="T60" fmla="*/ 217 w 358"/>
                <a:gd name="T61" fmla="*/ 65 h 399"/>
                <a:gd name="T62" fmla="*/ 190 w 358"/>
                <a:gd name="T63" fmla="*/ 84 h 399"/>
                <a:gd name="T64" fmla="*/ 168 w 358"/>
                <a:gd name="T65" fmla="*/ 77 h 399"/>
                <a:gd name="T66" fmla="*/ 156 w 358"/>
                <a:gd name="T67" fmla="*/ 77 h 399"/>
                <a:gd name="T68" fmla="*/ 159 w 358"/>
                <a:gd name="T69" fmla="*/ 70 h 399"/>
                <a:gd name="T70" fmla="*/ 120 w 358"/>
                <a:gd name="T71" fmla="*/ 60 h 399"/>
                <a:gd name="T72" fmla="*/ 104 w 358"/>
                <a:gd name="T73" fmla="*/ 60 h 399"/>
                <a:gd name="T74" fmla="*/ 0 w 358"/>
                <a:gd name="T75" fmla="*/ 7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8" h="399">
                  <a:moveTo>
                    <a:pt x="0" y="70"/>
                  </a:moveTo>
                  <a:lnTo>
                    <a:pt x="32" y="349"/>
                  </a:lnTo>
                  <a:lnTo>
                    <a:pt x="39" y="349"/>
                  </a:lnTo>
                  <a:lnTo>
                    <a:pt x="48" y="353"/>
                  </a:lnTo>
                  <a:lnTo>
                    <a:pt x="53" y="353"/>
                  </a:lnTo>
                  <a:lnTo>
                    <a:pt x="63" y="349"/>
                  </a:lnTo>
                  <a:lnTo>
                    <a:pt x="80" y="361"/>
                  </a:lnTo>
                  <a:lnTo>
                    <a:pt x="84" y="375"/>
                  </a:lnTo>
                  <a:lnTo>
                    <a:pt x="96" y="380"/>
                  </a:lnTo>
                  <a:lnTo>
                    <a:pt x="116" y="380"/>
                  </a:lnTo>
                  <a:lnTo>
                    <a:pt x="132" y="392"/>
                  </a:lnTo>
                  <a:lnTo>
                    <a:pt x="140" y="382"/>
                  </a:lnTo>
                  <a:lnTo>
                    <a:pt x="144" y="382"/>
                  </a:lnTo>
                  <a:lnTo>
                    <a:pt x="159" y="387"/>
                  </a:lnTo>
                  <a:lnTo>
                    <a:pt x="173" y="385"/>
                  </a:lnTo>
                  <a:lnTo>
                    <a:pt x="173" y="382"/>
                  </a:lnTo>
                  <a:lnTo>
                    <a:pt x="180" y="380"/>
                  </a:lnTo>
                  <a:lnTo>
                    <a:pt x="183" y="375"/>
                  </a:lnTo>
                  <a:lnTo>
                    <a:pt x="193" y="368"/>
                  </a:lnTo>
                  <a:lnTo>
                    <a:pt x="197" y="375"/>
                  </a:lnTo>
                  <a:lnTo>
                    <a:pt x="205" y="387"/>
                  </a:lnTo>
                  <a:lnTo>
                    <a:pt x="214" y="389"/>
                  </a:lnTo>
                  <a:lnTo>
                    <a:pt x="224" y="397"/>
                  </a:lnTo>
                  <a:lnTo>
                    <a:pt x="226" y="399"/>
                  </a:lnTo>
                  <a:lnTo>
                    <a:pt x="238" y="399"/>
                  </a:lnTo>
                  <a:lnTo>
                    <a:pt x="245" y="385"/>
                  </a:lnTo>
                  <a:lnTo>
                    <a:pt x="253" y="380"/>
                  </a:lnTo>
                  <a:lnTo>
                    <a:pt x="255" y="368"/>
                  </a:lnTo>
                  <a:lnTo>
                    <a:pt x="253" y="356"/>
                  </a:lnTo>
                  <a:lnTo>
                    <a:pt x="260" y="329"/>
                  </a:lnTo>
                  <a:lnTo>
                    <a:pt x="267" y="329"/>
                  </a:lnTo>
                  <a:lnTo>
                    <a:pt x="274" y="344"/>
                  </a:lnTo>
                  <a:lnTo>
                    <a:pt x="284" y="332"/>
                  </a:lnTo>
                  <a:lnTo>
                    <a:pt x="281" y="317"/>
                  </a:lnTo>
                  <a:lnTo>
                    <a:pt x="289" y="301"/>
                  </a:lnTo>
                  <a:lnTo>
                    <a:pt x="296" y="293"/>
                  </a:lnTo>
                  <a:lnTo>
                    <a:pt x="298" y="289"/>
                  </a:lnTo>
                  <a:lnTo>
                    <a:pt x="305" y="281"/>
                  </a:lnTo>
                  <a:lnTo>
                    <a:pt x="310" y="284"/>
                  </a:lnTo>
                  <a:lnTo>
                    <a:pt x="322" y="281"/>
                  </a:lnTo>
                  <a:lnTo>
                    <a:pt x="322" y="276"/>
                  </a:lnTo>
                  <a:lnTo>
                    <a:pt x="337" y="257"/>
                  </a:lnTo>
                  <a:lnTo>
                    <a:pt x="341" y="257"/>
                  </a:lnTo>
                  <a:lnTo>
                    <a:pt x="351" y="248"/>
                  </a:lnTo>
                  <a:lnTo>
                    <a:pt x="349" y="236"/>
                  </a:lnTo>
                  <a:lnTo>
                    <a:pt x="349" y="231"/>
                  </a:lnTo>
                  <a:lnTo>
                    <a:pt x="349" y="221"/>
                  </a:lnTo>
                  <a:lnTo>
                    <a:pt x="351" y="212"/>
                  </a:lnTo>
                  <a:lnTo>
                    <a:pt x="358" y="173"/>
                  </a:lnTo>
                  <a:lnTo>
                    <a:pt x="341" y="166"/>
                  </a:lnTo>
                  <a:lnTo>
                    <a:pt x="353" y="156"/>
                  </a:lnTo>
                  <a:lnTo>
                    <a:pt x="349" y="144"/>
                  </a:lnTo>
                  <a:lnTo>
                    <a:pt x="353" y="140"/>
                  </a:lnTo>
                  <a:lnTo>
                    <a:pt x="358" y="140"/>
                  </a:lnTo>
                  <a:lnTo>
                    <a:pt x="332" y="0"/>
                  </a:lnTo>
                  <a:lnTo>
                    <a:pt x="291" y="19"/>
                  </a:lnTo>
                  <a:lnTo>
                    <a:pt x="274" y="31"/>
                  </a:lnTo>
                  <a:lnTo>
                    <a:pt x="267" y="36"/>
                  </a:lnTo>
                  <a:lnTo>
                    <a:pt x="243" y="63"/>
                  </a:lnTo>
                  <a:lnTo>
                    <a:pt x="238" y="65"/>
                  </a:lnTo>
                  <a:lnTo>
                    <a:pt x="231" y="65"/>
                  </a:lnTo>
                  <a:lnTo>
                    <a:pt x="217" y="65"/>
                  </a:lnTo>
                  <a:lnTo>
                    <a:pt x="209" y="67"/>
                  </a:lnTo>
                  <a:lnTo>
                    <a:pt x="190" y="84"/>
                  </a:lnTo>
                  <a:lnTo>
                    <a:pt x="183" y="82"/>
                  </a:lnTo>
                  <a:lnTo>
                    <a:pt x="168" y="77"/>
                  </a:lnTo>
                  <a:lnTo>
                    <a:pt x="164" y="79"/>
                  </a:lnTo>
                  <a:lnTo>
                    <a:pt x="156" y="77"/>
                  </a:lnTo>
                  <a:lnTo>
                    <a:pt x="161" y="70"/>
                  </a:lnTo>
                  <a:lnTo>
                    <a:pt x="159" y="70"/>
                  </a:lnTo>
                  <a:lnTo>
                    <a:pt x="147" y="67"/>
                  </a:lnTo>
                  <a:lnTo>
                    <a:pt x="120" y="60"/>
                  </a:lnTo>
                  <a:lnTo>
                    <a:pt x="116" y="58"/>
                  </a:lnTo>
                  <a:lnTo>
                    <a:pt x="104" y="60"/>
                  </a:lnTo>
                  <a:lnTo>
                    <a:pt x="104" y="55"/>
                  </a:lnTo>
                  <a:lnTo>
                    <a:pt x="0" y="7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7" name="Freeform 40">
              <a:extLst>
                <a:ext uri="{FF2B5EF4-FFF2-40B4-BE49-F238E27FC236}">
                  <a16:creationId xmlns:a16="http://schemas.microsoft.com/office/drawing/2014/main" id="{E245DC7F-6F70-4979-9946-78E7C4B78014}"/>
                </a:ext>
              </a:extLst>
            </p:cNvPr>
            <p:cNvSpPr>
              <a:spLocks/>
            </p:cNvSpPr>
            <p:nvPr/>
          </p:nvSpPr>
          <p:spPr bwMode="auto">
            <a:xfrm>
              <a:off x="6603559" y="3156904"/>
              <a:ext cx="369579" cy="652874"/>
            </a:xfrm>
            <a:custGeom>
              <a:avLst/>
              <a:gdLst>
                <a:gd name="T0" fmla="*/ 7 w 257"/>
                <a:gd name="T1" fmla="*/ 26 h 454"/>
                <a:gd name="T2" fmla="*/ 29 w 257"/>
                <a:gd name="T3" fmla="*/ 281 h 454"/>
                <a:gd name="T4" fmla="*/ 26 w 257"/>
                <a:gd name="T5" fmla="*/ 286 h 454"/>
                <a:gd name="T6" fmla="*/ 26 w 257"/>
                <a:gd name="T7" fmla="*/ 296 h 454"/>
                <a:gd name="T8" fmla="*/ 24 w 257"/>
                <a:gd name="T9" fmla="*/ 308 h 454"/>
                <a:gd name="T10" fmla="*/ 34 w 257"/>
                <a:gd name="T11" fmla="*/ 329 h 454"/>
                <a:gd name="T12" fmla="*/ 36 w 257"/>
                <a:gd name="T13" fmla="*/ 351 h 454"/>
                <a:gd name="T14" fmla="*/ 26 w 257"/>
                <a:gd name="T15" fmla="*/ 373 h 454"/>
                <a:gd name="T16" fmla="*/ 24 w 257"/>
                <a:gd name="T17" fmla="*/ 380 h 454"/>
                <a:gd name="T18" fmla="*/ 17 w 257"/>
                <a:gd name="T19" fmla="*/ 397 h 454"/>
                <a:gd name="T20" fmla="*/ 2 w 257"/>
                <a:gd name="T21" fmla="*/ 409 h 454"/>
                <a:gd name="T22" fmla="*/ 2 w 257"/>
                <a:gd name="T23" fmla="*/ 425 h 454"/>
                <a:gd name="T24" fmla="*/ 0 w 257"/>
                <a:gd name="T25" fmla="*/ 445 h 454"/>
                <a:gd name="T26" fmla="*/ 0 w 257"/>
                <a:gd name="T27" fmla="*/ 449 h 454"/>
                <a:gd name="T28" fmla="*/ 0 w 257"/>
                <a:gd name="T29" fmla="*/ 454 h 454"/>
                <a:gd name="T30" fmla="*/ 0 w 257"/>
                <a:gd name="T31" fmla="*/ 454 h 454"/>
                <a:gd name="T32" fmla="*/ 7 w 257"/>
                <a:gd name="T33" fmla="*/ 454 h 454"/>
                <a:gd name="T34" fmla="*/ 14 w 257"/>
                <a:gd name="T35" fmla="*/ 452 h 454"/>
                <a:gd name="T36" fmla="*/ 12 w 257"/>
                <a:gd name="T37" fmla="*/ 447 h 454"/>
                <a:gd name="T38" fmla="*/ 14 w 257"/>
                <a:gd name="T39" fmla="*/ 440 h 454"/>
                <a:gd name="T40" fmla="*/ 31 w 257"/>
                <a:gd name="T41" fmla="*/ 442 h 454"/>
                <a:gd name="T42" fmla="*/ 50 w 257"/>
                <a:gd name="T43" fmla="*/ 435 h 454"/>
                <a:gd name="T44" fmla="*/ 77 w 257"/>
                <a:gd name="T45" fmla="*/ 445 h 454"/>
                <a:gd name="T46" fmla="*/ 79 w 257"/>
                <a:gd name="T47" fmla="*/ 447 h 454"/>
                <a:gd name="T48" fmla="*/ 84 w 257"/>
                <a:gd name="T49" fmla="*/ 447 h 454"/>
                <a:gd name="T50" fmla="*/ 89 w 257"/>
                <a:gd name="T51" fmla="*/ 430 h 454"/>
                <a:gd name="T52" fmla="*/ 103 w 257"/>
                <a:gd name="T53" fmla="*/ 425 h 454"/>
                <a:gd name="T54" fmla="*/ 111 w 257"/>
                <a:gd name="T55" fmla="*/ 433 h 454"/>
                <a:gd name="T56" fmla="*/ 118 w 257"/>
                <a:gd name="T57" fmla="*/ 437 h 454"/>
                <a:gd name="T58" fmla="*/ 125 w 257"/>
                <a:gd name="T59" fmla="*/ 433 h 454"/>
                <a:gd name="T60" fmla="*/ 132 w 257"/>
                <a:gd name="T61" fmla="*/ 411 h 454"/>
                <a:gd name="T62" fmla="*/ 137 w 257"/>
                <a:gd name="T63" fmla="*/ 404 h 454"/>
                <a:gd name="T64" fmla="*/ 142 w 257"/>
                <a:gd name="T65" fmla="*/ 404 h 454"/>
                <a:gd name="T66" fmla="*/ 151 w 257"/>
                <a:gd name="T67" fmla="*/ 416 h 454"/>
                <a:gd name="T68" fmla="*/ 173 w 257"/>
                <a:gd name="T69" fmla="*/ 416 h 454"/>
                <a:gd name="T70" fmla="*/ 178 w 257"/>
                <a:gd name="T71" fmla="*/ 394 h 454"/>
                <a:gd name="T72" fmla="*/ 211 w 257"/>
                <a:gd name="T73" fmla="*/ 351 h 454"/>
                <a:gd name="T74" fmla="*/ 211 w 257"/>
                <a:gd name="T75" fmla="*/ 336 h 454"/>
                <a:gd name="T76" fmla="*/ 219 w 257"/>
                <a:gd name="T77" fmla="*/ 332 h 454"/>
                <a:gd name="T78" fmla="*/ 233 w 257"/>
                <a:gd name="T79" fmla="*/ 334 h 454"/>
                <a:gd name="T80" fmla="*/ 245 w 257"/>
                <a:gd name="T81" fmla="*/ 324 h 454"/>
                <a:gd name="T82" fmla="*/ 255 w 257"/>
                <a:gd name="T83" fmla="*/ 322 h 454"/>
                <a:gd name="T84" fmla="*/ 257 w 257"/>
                <a:gd name="T85" fmla="*/ 315 h 454"/>
                <a:gd name="T86" fmla="*/ 252 w 257"/>
                <a:gd name="T87" fmla="*/ 298 h 454"/>
                <a:gd name="T88" fmla="*/ 252 w 257"/>
                <a:gd name="T89" fmla="*/ 291 h 454"/>
                <a:gd name="T90" fmla="*/ 255 w 257"/>
                <a:gd name="T91" fmla="*/ 284 h 454"/>
                <a:gd name="T92" fmla="*/ 223 w 257"/>
                <a:gd name="T93" fmla="*/ 5 h 454"/>
                <a:gd name="T94" fmla="*/ 223 w 257"/>
                <a:gd name="T95" fmla="*/ 0 h 454"/>
                <a:gd name="T96" fmla="*/ 58 w 257"/>
                <a:gd name="T97" fmla="*/ 22 h 454"/>
                <a:gd name="T98" fmla="*/ 53 w 257"/>
                <a:gd name="T99" fmla="*/ 24 h 454"/>
                <a:gd name="T100" fmla="*/ 41 w 257"/>
                <a:gd name="T101" fmla="*/ 29 h 454"/>
                <a:gd name="T102" fmla="*/ 34 w 257"/>
                <a:gd name="T103" fmla="*/ 34 h 454"/>
                <a:gd name="T104" fmla="*/ 19 w 257"/>
                <a:gd name="T105" fmla="*/ 36 h 454"/>
                <a:gd name="T106" fmla="*/ 7 w 257"/>
                <a:gd name="T107" fmla="*/ 2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7" h="454">
                  <a:moveTo>
                    <a:pt x="7" y="26"/>
                  </a:moveTo>
                  <a:lnTo>
                    <a:pt x="29" y="281"/>
                  </a:lnTo>
                  <a:lnTo>
                    <a:pt x="26" y="286"/>
                  </a:lnTo>
                  <a:lnTo>
                    <a:pt x="26" y="296"/>
                  </a:lnTo>
                  <a:lnTo>
                    <a:pt x="24" y="308"/>
                  </a:lnTo>
                  <a:lnTo>
                    <a:pt x="34" y="329"/>
                  </a:lnTo>
                  <a:lnTo>
                    <a:pt x="36" y="351"/>
                  </a:lnTo>
                  <a:lnTo>
                    <a:pt x="26" y="373"/>
                  </a:lnTo>
                  <a:lnTo>
                    <a:pt x="24" y="380"/>
                  </a:lnTo>
                  <a:lnTo>
                    <a:pt x="17" y="397"/>
                  </a:lnTo>
                  <a:lnTo>
                    <a:pt x="2" y="409"/>
                  </a:lnTo>
                  <a:lnTo>
                    <a:pt x="2" y="425"/>
                  </a:lnTo>
                  <a:lnTo>
                    <a:pt x="0" y="445"/>
                  </a:lnTo>
                  <a:lnTo>
                    <a:pt x="0" y="449"/>
                  </a:lnTo>
                  <a:lnTo>
                    <a:pt x="0" y="454"/>
                  </a:lnTo>
                  <a:lnTo>
                    <a:pt x="0" y="454"/>
                  </a:lnTo>
                  <a:lnTo>
                    <a:pt x="7" y="454"/>
                  </a:lnTo>
                  <a:lnTo>
                    <a:pt x="14" y="452"/>
                  </a:lnTo>
                  <a:lnTo>
                    <a:pt x="12" y="447"/>
                  </a:lnTo>
                  <a:lnTo>
                    <a:pt x="14" y="440"/>
                  </a:lnTo>
                  <a:lnTo>
                    <a:pt x="31" y="442"/>
                  </a:lnTo>
                  <a:lnTo>
                    <a:pt x="50" y="435"/>
                  </a:lnTo>
                  <a:lnTo>
                    <a:pt x="77" y="445"/>
                  </a:lnTo>
                  <a:lnTo>
                    <a:pt x="79" y="447"/>
                  </a:lnTo>
                  <a:lnTo>
                    <a:pt x="84" y="447"/>
                  </a:lnTo>
                  <a:lnTo>
                    <a:pt x="89" y="430"/>
                  </a:lnTo>
                  <a:lnTo>
                    <a:pt x="103" y="425"/>
                  </a:lnTo>
                  <a:lnTo>
                    <a:pt x="111" y="433"/>
                  </a:lnTo>
                  <a:lnTo>
                    <a:pt x="118" y="437"/>
                  </a:lnTo>
                  <a:lnTo>
                    <a:pt x="125" y="433"/>
                  </a:lnTo>
                  <a:lnTo>
                    <a:pt x="132" y="411"/>
                  </a:lnTo>
                  <a:lnTo>
                    <a:pt x="137" y="404"/>
                  </a:lnTo>
                  <a:lnTo>
                    <a:pt x="142" y="404"/>
                  </a:lnTo>
                  <a:lnTo>
                    <a:pt x="151" y="416"/>
                  </a:lnTo>
                  <a:lnTo>
                    <a:pt x="173" y="416"/>
                  </a:lnTo>
                  <a:lnTo>
                    <a:pt x="178" y="394"/>
                  </a:lnTo>
                  <a:lnTo>
                    <a:pt x="211" y="351"/>
                  </a:lnTo>
                  <a:lnTo>
                    <a:pt x="211" y="336"/>
                  </a:lnTo>
                  <a:lnTo>
                    <a:pt x="219" y="332"/>
                  </a:lnTo>
                  <a:lnTo>
                    <a:pt x="233" y="334"/>
                  </a:lnTo>
                  <a:lnTo>
                    <a:pt x="245" y="324"/>
                  </a:lnTo>
                  <a:lnTo>
                    <a:pt x="255" y="322"/>
                  </a:lnTo>
                  <a:lnTo>
                    <a:pt x="257" y="315"/>
                  </a:lnTo>
                  <a:lnTo>
                    <a:pt x="252" y="298"/>
                  </a:lnTo>
                  <a:lnTo>
                    <a:pt x="252" y="291"/>
                  </a:lnTo>
                  <a:lnTo>
                    <a:pt x="255" y="284"/>
                  </a:lnTo>
                  <a:lnTo>
                    <a:pt x="223" y="5"/>
                  </a:lnTo>
                  <a:lnTo>
                    <a:pt x="223" y="0"/>
                  </a:lnTo>
                  <a:lnTo>
                    <a:pt x="58" y="22"/>
                  </a:lnTo>
                  <a:lnTo>
                    <a:pt x="53" y="24"/>
                  </a:lnTo>
                  <a:lnTo>
                    <a:pt x="41" y="29"/>
                  </a:lnTo>
                  <a:lnTo>
                    <a:pt x="34" y="34"/>
                  </a:lnTo>
                  <a:lnTo>
                    <a:pt x="19" y="36"/>
                  </a:lnTo>
                  <a:lnTo>
                    <a:pt x="7" y="2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8" name="Freeform 41">
              <a:extLst>
                <a:ext uri="{FF2B5EF4-FFF2-40B4-BE49-F238E27FC236}">
                  <a16:creationId xmlns:a16="http://schemas.microsoft.com/office/drawing/2014/main" id="{DDDD27EC-2DA6-40BC-9DE2-F6CCB1D053F4}"/>
                </a:ext>
              </a:extLst>
            </p:cNvPr>
            <p:cNvSpPr>
              <a:spLocks/>
            </p:cNvSpPr>
            <p:nvPr/>
          </p:nvSpPr>
          <p:spPr bwMode="auto">
            <a:xfrm>
              <a:off x="6167829" y="3080688"/>
              <a:ext cx="487499" cy="864267"/>
            </a:xfrm>
            <a:custGeom>
              <a:avLst/>
              <a:gdLst>
                <a:gd name="T0" fmla="*/ 58 w 339"/>
                <a:gd name="T1" fmla="*/ 15 h 601"/>
                <a:gd name="T2" fmla="*/ 77 w 339"/>
                <a:gd name="T3" fmla="*/ 31 h 601"/>
                <a:gd name="T4" fmla="*/ 94 w 339"/>
                <a:gd name="T5" fmla="*/ 51 h 601"/>
                <a:gd name="T6" fmla="*/ 99 w 339"/>
                <a:gd name="T7" fmla="*/ 77 h 601"/>
                <a:gd name="T8" fmla="*/ 89 w 339"/>
                <a:gd name="T9" fmla="*/ 94 h 601"/>
                <a:gd name="T10" fmla="*/ 75 w 339"/>
                <a:gd name="T11" fmla="*/ 120 h 601"/>
                <a:gd name="T12" fmla="*/ 58 w 339"/>
                <a:gd name="T13" fmla="*/ 128 h 601"/>
                <a:gd name="T14" fmla="*/ 34 w 339"/>
                <a:gd name="T15" fmla="*/ 132 h 601"/>
                <a:gd name="T16" fmla="*/ 29 w 339"/>
                <a:gd name="T17" fmla="*/ 154 h 601"/>
                <a:gd name="T18" fmla="*/ 41 w 339"/>
                <a:gd name="T19" fmla="*/ 171 h 601"/>
                <a:gd name="T20" fmla="*/ 27 w 339"/>
                <a:gd name="T21" fmla="*/ 212 h 601"/>
                <a:gd name="T22" fmla="*/ 10 w 339"/>
                <a:gd name="T23" fmla="*/ 228 h 601"/>
                <a:gd name="T24" fmla="*/ 5 w 339"/>
                <a:gd name="T25" fmla="*/ 248 h 601"/>
                <a:gd name="T26" fmla="*/ 0 w 339"/>
                <a:gd name="T27" fmla="*/ 262 h 601"/>
                <a:gd name="T28" fmla="*/ 8 w 339"/>
                <a:gd name="T29" fmla="*/ 301 h 601"/>
                <a:gd name="T30" fmla="*/ 34 w 339"/>
                <a:gd name="T31" fmla="*/ 337 h 601"/>
                <a:gd name="T32" fmla="*/ 65 w 339"/>
                <a:gd name="T33" fmla="*/ 363 h 601"/>
                <a:gd name="T34" fmla="*/ 85 w 339"/>
                <a:gd name="T35" fmla="*/ 404 h 601"/>
                <a:gd name="T36" fmla="*/ 99 w 339"/>
                <a:gd name="T37" fmla="*/ 394 h 601"/>
                <a:gd name="T38" fmla="*/ 123 w 339"/>
                <a:gd name="T39" fmla="*/ 411 h 601"/>
                <a:gd name="T40" fmla="*/ 121 w 339"/>
                <a:gd name="T41" fmla="*/ 440 h 601"/>
                <a:gd name="T42" fmla="*/ 101 w 339"/>
                <a:gd name="T43" fmla="*/ 464 h 601"/>
                <a:gd name="T44" fmla="*/ 121 w 339"/>
                <a:gd name="T45" fmla="*/ 490 h 601"/>
                <a:gd name="T46" fmla="*/ 157 w 339"/>
                <a:gd name="T47" fmla="*/ 510 h 601"/>
                <a:gd name="T48" fmla="*/ 185 w 339"/>
                <a:gd name="T49" fmla="*/ 548 h 601"/>
                <a:gd name="T50" fmla="*/ 193 w 339"/>
                <a:gd name="T51" fmla="*/ 563 h 601"/>
                <a:gd name="T52" fmla="*/ 185 w 339"/>
                <a:gd name="T53" fmla="*/ 572 h 601"/>
                <a:gd name="T54" fmla="*/ 207 w 339"/>
                <a:gd name="T55" fmla="*/ 601 h 601"/>
                <a:gd name="T56" fmla="*/ 212 w 339"/>
                <a:gd name="T57" fmla="*/ 596 h 601"/>
                <a:gd name="T58" fmla="*/ 219 w 339"/>
                <a:gd name="T59" fmla="*/ 579 h 601"/>
                <a:gd name="T60" fmla="*/ 243 w 339"/>
                <a:gd name="T61" fmla="*/ 577 h 601"/>
                <a:gd name="T62" fmla="*/ 265 w 339"/>
                <a:gd name="T63" fmla="*/ 589 h 601"/>
                <a:gd name="T64" fmla="*/ 272 w 339"/>
                <a:gd name="T65" fmla="*/ 563 h 601"/>
                <a:gd name="T66" fmla="*/ 277 w 339"/>
                <a:gd name="T67" fmla="*/ 548 h 601"/>
                <a:gd name="T68" fmla="*/ 305 w 339"/>
                <a:gd name="T69" fmla="*/ 538 h 601"/>
                <a:gd name="T70" fmla="*/ 296 w 339"/>
                <a:gd name="T71" fmla="*/ 524 h 601"/>
                <a:gd name="T72" fmla="*/ 301 w 339"/>
                <a:gd name="T73" fmla="*/ 512 h 601"/>
                <a:gd name="T74" fmla="*/ 303 w 339"/>
                <a:gd name="T75" fmla="*/ 507 h 601"/>
                <a:gd name="T76" fmla="*/ 303 w 339"/>
                <a:gd name="T77" fmla="*/ 498 h 601"/>
                <a:gd name="T78" fmla="*/ 305 w 339"/>
                <a:gd name="T79" fmla="*/ 462 h 601"/>
                <a:gd name="T80" fmla="*/ 327 w 339"/>
                <a:gd name="T81" fmla="*/ 433 h 601"/>
                <a:gd name="T82" fmla="*/ 339 w 339"/>
                <a:gd name="T83" fmla="*/ 404 h 601"/>
                <a:gd name="T84" fmla="*/ 327 w 339"/>
                <a:gd name="T85" fmla="*/ 361 h 601"/>
                <a:gd name="T86" fmla="*/ 329 w 339"/>
                <a:gd name="T87" fmla="*/ 339 h 601"/>
                <a:gd name="T88" fmla="*/ 310 w 339"/>
                <a:gd name="T89" fmla="*/ 79 h 601"/>
                <a:gd name="T90" fmla="*/ 303 w 339"/>
                <a:gd name="T91" fmla="*/ 72 h 601"/>
                <a:gd name="T92" fmla="*/ 296 w 339"/>
                <a:gd name="T93" fmla="*/ 41 h 601"/>
                <a:gd name="T94" fmla="*/ 279 w 339"/>
                <a:gd name="T95" fmla="*/ 1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39" h="601">
                  <a:moveTo>
                    <a:pt x="279" y="0"/>
                  </a:moveTo>
                  <a:lnTo>
                    <a:pt x="58" y="15"/>
                  </a:lnTo>
                  <a:lnTo>
                    <a:pt x="60" y="19"/>
                  </a:lnTo>
                  <a:lnTo>
                    <a:pt x="77" y="31"/>
                  </a:lnTo>
                  <a:lnTo>
                    <a:pt x="80" y="41"/>
                  </a:lnTo>
                  <a:lnTo>
                    <a:pt x="94" y="51"/>
                  </a:lnTo>
                  <a:lnTo>
                    <a:pt x="101" y="70"/>
                  </a:lnTo>
                  <a:lnTo>
                    <a:pt x="99" y="77"/>
                  </a:lnTo>
                  <a:lnTo>
                    <a:pt x="94" y="89"/>
                  </a:lnTo>
                  <a:lnTo>
                    <a:pt x="89" y="94"/>
                  </a:lnTo>
                  <a:lnTo>
                    <a:pt x="89" y="103"/>
                  </a:lnTo>
                  <a:lnTo>
                    <a:pt x="75" y="120"/>
                  </a:lnTo>
                  <a:lnTo>
                    <a:pt x="60" y="123"/>
                  </a:lnTo>
                  <a:lnTo>
                    <a:pt x="58" y="128"/>
                  </a:lnTo>
                  <a:lnTo>
                    <a:pt x="41" y="128"/>
                  </a:lnTo>
                  <a:lnTo>
                    <a:pt x="34" y="132"/>
                  </a:lnTo>
                  <a:lnTo>
                    <a:pt x="27" y="144"/>
                  </a:lnTo>
                  <a:lnTo>
                    <a:pt x="29" y="154"/>
                  </a:lnTo>
                  <a:lnTo>
                    <a:pt x="39" y="164"/>
                  </a:lnTo>
                  <a:lnTo>
                    <a:pt x="41" y="171"/>
                  </a:lnTo>
                  <a:lnTo>
                    <a:pt x="39" y="185"/>
                  </a:lnTo>
                  <a:lnTo>
                    <a:pt x="27" y="212"/>
                  </a:lnTo>
                  <a:lnTo>
                    <a:pt x="15" y="221"/>
                  </a:lnTo>
                  <a:lnTo>
                    <a:pt x="10" y="228"/>
                  </a:lnTo>
                  <a:lnTo>
                    <a:pt x="10" y="238"/>
                  </a:lnTo>
                  <a:lnTo>
                    <a:pt x="5" y="248"/>
                  </a:lnTo>
                  <a:lnTo>
                    <a:pt x="5" y="250"/>
                  </a:lnTo>
                  <a:lnTo>
                    <a:pt x="0" y="262"/>
                  </a:lnTo>
                  <a:lnTo>
                    <a:pt x="3" y="284"/>
                  </a:lnTo>
                  <a:lnTo>
                    <a:pt x="8" y="301"/>
                  </a:lnTo>
                  <a:lnTo>
                    <a:pt x="10" y="308"/>
                  </a:lnTo>
                  <a:lnTo>
                    <a:pt x="34" y="337"/>
                  </a:lnTo>
                  <a:lnTo>
                    <a:pt x="58" y="356"/>
                  </a:lnTo>
                  <a:lnTo>
                    <a:pt x="65" y="363"/>
                  </a:lnTo>
                  <a:lnTo>
                    <a:pt x="80" y="401"/>
                  </a:lnTo>
                  <a:lnTo>
                    <a:pt x="85" y="404"/>
                  </a:lnTo>
                  <a:lnTo>
                    <a:pt x="92" y="397"/>
                  </a:lnTo>
                  <a:lnTo>
                    <a:pt x="99" y="394"/>
                  </a:lnTo>
                  <a:lnTo>
                    <a:pt x="118" y="404"/>
                  </a:lnTo>
                  <a:lnTo>
                    <a:pt x="123" y="411"/>
                  </a:lnTo>
                  <a:lnTo>
                    <a:pt x="118" y="423"/>
                  </a:lnTo>
                  <a:lnTo>
                    <a:pt x="121" y="440"/>
                  </a:lnTo>
                  <a:lnTo>
                    <a:pt x="104" y="457"/>
                  </a:lnTo>
                  <a:lnTo>
                    <a:pt x="101" y="464"/>
                  </a:lnTo>
                  <a:lnTo>
                    <a:pt x="106" y="476"/>
                  </a:lnTo>
                  <a:lnTo>
                    <a:pt x="121" y="490"/>
                  </a:lnTo>
                  <a:lnTo>
                    <a:pt x="145" y="505"/>
                  </a:lnTo>
                  <a:lnTo>
                    <a:pt x="157" y="510"/>
                  </a:lnTo>
                  <a:lnTo>
                    <a:pt x="181" y="529"/>
                  </a:lnTo>
                  <a:lnTo>
                    <a:pt x="185" y="548"/>
                  </a:lnTo>
                  <a:lnTo>
                    <a:pt x="193" y="558"/>
                  </a:lnTo>
                  <a:lnTo>
                    <a:pt x="193" y="563"/>
                  </a:lnTo>
                  <a:lnTo>
                    <a:pt x="185" y="567"/>
                  </a:lnTo>
                  <a:lnTo>
                    <a:pt x="185" y="572"/>
                  </a:lnTo>
                  <a:lnTo>
                    <a:pt x="202" y="601"/>
                  </a:lnTo>
                  <a:lnTo>
                    <a:pt x="207" y="601"/>
                  </a:lnTo>
                  <a:lnTo>
                    <a:pt x="207" y="596"/>
                  </a:lnTo>
                  <a:lnTo>
                    <a:pt x="212" y="596"/>
                  </a:lnTo>
                  <a:lnTo>
                    <a:pt x="214" y="599"/>
                  </a:lnTo>
                  <a:lnTo>
                    <a:pt x="219" y="579"/>
                  </a:lnTo>
                  <a:lnTo>
                    <a:pt x="229" y="575"/>
                  </a:lnTo>
                  <a:lnTo>
                    <a:pt x="243" y="577"/>
                  </a:lnTo>
                  <a:lnTo>
                    <a:pt x="255" y="582"/>
                  </a:lnTo>
                  <a:lnTo>
                    <a:pt x="265" y="589"/>
                  </a:lnTo>
                  <a:lnTo>
                    <a:pt x="277" y="584"/>
                  </a:lnTo>
                  <a:lnTo>
                    <a:pt x="272" y="563"/>
                  </a:lnTo>
                  <a:lnTo>
                    <a:pt x="269" y="551"/>
                  </a:lnTo>
                  <a:lnTo>
                    <a:pt x="277" y="548"/>
                  </a:lnTo>
                  <a:lnTo>
                    <a:pt x="303" y="541"/>
                  </a:lnTo>
                  <a:lnTo>
                    <a:pt x="305" y="538"/>
                  </a:lnTo>
                  <a:lnTo>
                    <a:pt x="296" y="526"/>
                  </a:lnTo>
                  <a:lnTo>
                    <a:pt x="296" y="524"/>
                  </a:lnTo>
                  <a:lnTo>
                    <a:pt x="301" y="522"/>
                  </a:lnTo>
                  <a:lnTo>
                    <a:pt x="301" y="512"/>
                  </a:lnTo>
                  <a:lnTo>
                    <a:pt x="305" y="507"/>
                  </a:lnTo>
                  <a:lnTo>
                    <a:pt x="303" y="507"/>
                  </a:lnTo>
                  <a:lnTo>
                    <a:pt x="303" y="502"/>
                  </a:lnTo>
                  <a:lnTo>
                    <a:pt x="303" y="498"/>
                  </a:lnTo>
                  <a:lnTo>
                    <a:pt x="305" y="478"/>
                  </a:lnTo>
                  <a:lnTo>
                    <a:pt x="305" y="462"/>
                  </a:lnTo>
                  <a:lnTo>
                    <a:pt x="320" y="450"/>
                  </a:lnTo>
                  <a:lnTo>
                    <a:pt x="327" y="433"/>
                  </a:lnTo>
                  <a:lnTo>
                    <a:pt x="329" y="426"/>
                  </a:lnTo>
                  <a:lnTo>
                    <a:pt x="339" y="404"/>
                  </a:lnTo>
                  <a:lnTo>
                    <a:pt x="337" y="382"/>
                  </a:lnTo>
                  <a:lnTo>
                    <a:pt x="327" y="361"/>
                  </a:lnTo>
                  <a:lnTo>
                    <a:pt x="329" y="349"/>
                  </a:lnTo>
                  <a:lnTo>
                    <a:pt x="329" y="339"/>
                  </a:lnTo>
                  <a:lnTo>
                    <a:pt x="332" y="334"/>
                  </a:lnTo>
                  <a:lnTo>
                    <a:pt x="310" y="79"/>
                  </a:lnTo>
                  <a:lnTo>
                    <a:pt x="305" y="77"/>
                  </a:lnTo>
                  <a:lnTo>
                    <a:pt x="303" y="72"/>
                  </a:lnTo>
                  <a:lnTo>
                    <a:pt x="298" y="48"/>
                  </a:lnTo>
                  <a:lnTo>
                    <a:pt x="296" y="41"/>
                  </a:lnTo>
                  <a:lnTo>
                    <a:pt x="286" y="34"/>
                  </a:lnTo>
                  <a:lnTo>
                    <a:pt x="279" y="19"/>
                  </a:lnTo>
                  <a:lnTo>
                    <a:pt x="279"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29" name="Freeform 52">
              <a:extLst>
                <a:ext uri="{FF2B5EF4-FFF2-40B4-BE49-F238E27FC236}">
                  <a16:creationId xmlns:a16="http://schemas.microsoft.com/office/drawing/2014/main" id="{EF94A76F-9DE9-4035-B466-14E22DBF892D}"/>
                </a:ext>
              </a:extLst>
            </p:cNvPr>
            <p:cNvSpPr>
              <a:spLocks/>
            </p:cNvSpPr>
            <p:nvPr/>
          </p:nvSpPr>
          <p:spPr bwMode="auto">
            <a:xfrm>
              <a:off x="5978007" y="2413433"/>
              <a:ext cx="645684" cy="688825"/>
            </a:xfrm>
            <a:custGeom>
              <a:avLst/>
              <a:gdLst>
                <a:gd name="T0" fmla="*/ 188 w 449"/>
                <a:gd name="T1" fmla="*/ 469 h 479"/>
                <a:gd name="T2" fmla="*/ 154 w 449"/>
                <a:gd name="T3" fmla="*/ 452 h 479"/>
                <a:gd name="T4" fmla="*/ 142 w 449"/>
                <a:gd name="T5" fmla="*/ 411 h 479"/>
                <a:gd name="T6" fmla="*/ 149 w 449"/>
                <a:gd name="T7" fmla="*/ 394 h 479"/>
                <a:gd name="T8" fmla="*/ 137 w 449"/>
                <a:gd name="T9" fmla="*/ 370 h 479"/>
                <a:gd name="T10" fmla="*/ 135 w 449"/>
                <a:gd name="T11" fmla="*/ 339 h 479"/>
                <a:gd name="T12" fmla="*/ 106 w 449"/>
                <a:gd name="T13" fmla="*/ 315 h 479"/>
                <a:gd name="T14" fmla="*/ 80 w 449"/>
                <a:gd name="T15" fmla="*/ 284 h 479"/>
                <a:gd name="T16" fmla="*/ 51 w 449"/>
                <a:gd name="T17" fmla="*/ 269 h 479"/>
                <a:gd name="T18" fmla="*/ 46 w 449"/>
                <a:gd name="T19" fmla="*/ 262 h 479"/>
                <a:gd name="T20" fmla="*/ 24 w 449"/>
                <a:gd name="T21" fmla="*/ 255 h 479"/>
                <a:gd name="T22" fmla="*/ 12 w 449"/>
                <a:gd name="T23" fmla="*/ 243 h 479"/>
                <a:gd name="T24" fmla="*/ 12 w 449"/>
                <a:gd name="T25" fmla="*/ 195 h 479"/>
                <a:gd name="T26" fmla="*/ 20 w 449"/>
                <a:gd name="T27" fmla="*/ 173 h 479"/>
                <a:gd name="T28" fmla="*/ 0 w 449"/>
                <a:gd name="T29" fmla="*/ 154 h 479"/>
                <a:gd name="T30" fmla="*/ 8 w 449"/>
                <a:gd name="T31" fmla="*/ 135 h 479"/>
                <a:gd name="T32" fmla="*/ 32 w 449"/>
                <a:gd name="T33" fmla="*/ 108 h 479"/>
                <a:gd name="T34" fmla="*/ 44 w 449"/>
                <a:gd name="T35" fmla="*/ 99 h 479"/>
                <a:gd name="T36" fmla="*/ 46 w 449"/>
                <a:gd name="T37" fmla="*/ 34 h 479"/>
                <a:gd name="T38" fmla="*/ 60 w 449"/>
                <a:gd name="T39" fmla="*/ 32 h 479"/>
                <a:gd name="T40" fmla="*/ 82 w 449"/>
                <a:gd name="T41" fmla="*/ 32 h 479"/>
                <a:gd name="T42" fmla="*/ 140 w 449"/>
                <a:gd name="T43" fmla="*/ 0 h 479"/>
                <a:gd name="T44" fmla="*/ 149 w 449"/>
                <a:gd name="T45" fmla="*/ 5 h 479"/>
                <a:gd name="T46" fmla="*/ 147 w 449"/>
                <a:gd name="T47" fmla="*/ 17 h 479"/>
                <a:gd name="T48" fmla="*/ 142 w 449"/>
                <a:gd name="T49" fmla="*/ 39 h 479"/>
                <a:gd name="T50" fmla="*/ 164 w 449"/>
                <a:gd name="T51" fmla="*/ 32 h 479"/>
                <a:gd name="T52" fmla="*/ 183 w 449"/>
                <a:gd name="T53" fmla="*/ 39 h 479"/>
                <a:gd name="T54" fmla="*/ 197 w 449"/>
                <a:gd name="T55" fmla="*/ 46 h 479"/>
                <a:gd name="T56" fmla="*/ 204 w 449"/>
                <a:gd name="T57" fmla="*/ 63 h 479"/>
                <a:gd name="T58" fmla="*/ 281 w 449"/>
                <a:gd name="T59" fmla="*/ 80 h 479"/>
                <a:gd name="T60" fmla="*/ 305 w 449"/>
                <a:gd name="T61" fmla="*/ 92 h 479"/>
                <a:gd name="T62" fmla="*/ 317 w 449"/>
                <a:gd name="T63" fmla="*/ 96 h 479"/>
                <a:gd name="T64" fmla="*/ 327 w 449"/>
                <a:gd name="T65" fmla="*/ 92 h 479"/>
                <a:gd name="T66" fmla="*/ 356 w 449"/>
                <a:gd name="T67" fmla="*/ 99 h 479"/>
                <a:gd name="T68" fmla="*/ 358 w 449"/>
                <a:gd name="T69" fmla="*/ 106 h 479"/>
                <a:gd name="T70" fmla="*/ 368 w 449"/>
                <a:gd name="T71" fmla="*/ 111 h 479"/>
                <a:gd name="T72" fmla="*/ 382 w 449"/>
                <a:gd name="T73" fmla="*/ 128 h 479"/>
                <a:gd name="T74" fmla="*/ 382 w 449"/>
                <a:gd name="T75" fmla="*/ 156 h 479"/>
                <a:gd name="T76" fmla="*/ 397 w 449"/>
                <a:gd name="T77" fmla="*/ 156 h 479"/>
                <a:gd name="T78" fmla="*/ 392 w 449"/>
                <a:gd name="T79" fmla="*/ 166 h 479"/>
                <a:gd name="T80" fmla="*/ 406 w 449"/>
                <a:gd name="T81" fmla="*/ 185 h 479"/>
                <a:gd name="T82" fmla="*/ 389 w 449"/>
                <a:gd name="T83" fmla="*/ 202 h 479"/>
                <a:gd name="T84" fmla="*/ 375 w 449"/>
                <a:gd name="T85" fmla="*/ 238 h 479"/>
                <a:gd name="T86" fmla="*/ 377 w 449"/>
                <a:gd name="T87" fmla="*/ 245 h 479"/>
                <a:gd name="T88" fmla="*/ 401 w 449"/>
                <a:gd name="T89" fmla="*/ 217 h 479"/>
                <a:gd name="T90" fmla="*/ 421 w 449"/>
                <a:gd name="T91" fmla="*/ 202 h 479"/>
                <a:gd name="T92" fmla="*/ 428 w 449"/>
                <a:gd name="T93" fmla="*/ 193 h 479"/>
                <a:gd name="T94" fmla="*/ 430 w 449"/>
                <a:gd name="T95" fmla="*/ 178 h 479"/>
                <a:gd name="T96" fmla="*/ 435 w 449"/>
                <a:gd name="T97" fmla="*/ 168 h 479"/>
                <a:gd name="T98" fmla="*/ 442 w 449"/>
                <a:gd name="T99" fmla="*/ 159 h 479"/>
                <a:gd name="T100" fmla="*/ 449 w 449"/>
                <a:gd name="T101" fmla="*/ 161 h 479"/>
                <a:gd name="T102" fmla="*/ 435 w 449"/>
                <a:gd name="T103" fmla="*/ 202 h 479"/>
                <a:gd name="T104" fmla="*/ 428 w 449"/>
                <a:gd name="T105" fmla="*/ 219 h 479"/>
                <a:gd name="T106" fmla="*/ 418 w 449"/>
                <a:gd name="T107" fmla="*/ 248 h 479"/>
                <a:gd name="T108" fmla="*/ 418 w 449"/>
                <a:gd name="T109" fmla="*/ 279 h 479"/>
                <a:gd name="T110" fmla="*/ 406 w 449"/>
                <a:gd name="T111" fmla="*/ 296 h 479"/>
                <a:gd name="T112" fmla="*/ 409 w 449"/>
                <a:gd name="T113" fmla="*/ 337 h 479"/>
                <a:gd name="T114" fmla="*/ 397 w 449"/>
                <a:gd name="T115" fmla="*/ 370 h 479"/>
                <a:gd name="T116" fmla="*/ 413 w 449"/>
                <a:gd name="T117" fmla="*/ 438 h 479"/>
                <a:gd name="T118" fmla="*/ 411 w 449"/>
                <a:gd name="T119" fmla="*/ 447 h 479"/>
                <a:gd name="T120" fmla="*/ 411 w 449"/>
                <a:gd name="T121" fmla="*/ 46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9" h="479">
                  <a:moveTo>
                    <a:pt x="190" y="479"/>
                  </a:moveTo>
                  <a:lnTo>
                    <a:pt x="188" y="469"/>
                  </a:lnTo>
                  <a:lnTo>
                    <a:pt x="180" y="462"/>
                  </a:lnTo>
                  <a:lnTo>
                    <a:pt x="154" y="452"/>
                  </a:lnTo>
                  <a:lnTo>
                    <a:pt x="147" y="423"/>
                  </a:lnTo>
                  <a:lnTo>
                    <a:pt x="142" y="411"/>
                  </a:lnTo>
                  <a:lnTo>
                    <a:pt x="149" y="399"/>
                  </a:lnTo>
                  <a:lnTo>
                    <a:pt x="149" y="394"/>
                  </a:lnTo>
                  <a:lnTo>
                    <a:pt x="140" y="385"/>
                  </a:lnTo>
                  <a:lnTo>
                    <a:pt x="137" y="370"/>
                  </a:lnTo>
                  <a:lnTo>
                    <a:pt x="135" y="351"/>
                  </a:lnTo>
                  <a:lnTo>
                    <a:pt x="135" y="339"/>
                  </a:lnTo>
                  <a:lnTo>
                    <a:pt x="132" y="332"/>
                  </a:lnTo>
                  <a:lnTo>
                    <a:pt x="106" y="315"/>
                  </a:lnTo>
                  <a:lnTo>
                    <a:pt x="87" y="301"/>
                  </a:lnTo>
                  <a:lnTo>
                    <a:pt x="80" y="284"/>
                  </a:lnTo>
                  <a:lnTo>
                    <a:pt x="56" y="274"/>
                  </a:lnTo>
                  <a:lnTo>
                    <a:pt x="51" y="269"/>
                  </a:lnTo>
                  <a:lnTo>
                    <a:pt x="48" y="265"/>
                  </a:lnTo>
                  <a:lnTo>
                    <a:pt x="46" y="262"/>
                  </a:lnTo>
                  <a:lnTo>
                    <a:pt x="27" y="260"/>
                  </a:lnTo>
                  <a:lnTo>
                    <a:pt x="24" y="255"/>
                  </a:lnTo>
                  <a:lnTo>
                    <a:pt x="15" y="248"/>
                  </a:lnTo>
                  <a:lnTo>
                    <a:pt x="12" y="243"/>
                  </a:lnTo>
                  <a:lnTo>
                    <a:pt x="12" y="214"/>
                  </a:lnTo>
                  <a:lnTo>
                    <a:pt x="12" y="195"/>
                  </a:lnTo>
                  <a:lnTo>
                    <a:pt x="12" y="185"/>
                  </a:lnTo>
                  <a:lnTo>
                    <a:pt x="20" y="173"/>
                  </a:lnTo>
                  <a:lnTo>
                    <a:pt x="12" y="159"/>
                  </a:lnTo>
                  <a:lnTo>
                    <a:pt x="0" y="154"/>
                  </a:lnTo>
                  <a:lnTo>
                    <a:pt x="5" y="137"/>
                  </a:lnTo>
                  <a:lnTo>
                    <a:pt x="8" y="135"/>
                  </a:lnTo>
                  <a:lnTo>
                    <a:pt x="10" y="125"/>
                  </a:lnTo>
                  <a:lnTo>
                    <a:pt x="32" y="108"/>
                  </a:lnTo>
                  <a:lnTo>
                    <a:pt x="36" y="104"/>
                  </a:lnTo>
                  <a:lnTo>
                    <a:pt x="44" y="99"/>
                  </a:lnTo>
                  <a:lnTo>
                    <a:pt x="41" y="39"/>
                  </a:lnTo>
                  <a:lnTo>
                    <a:pt x="46" y="34"/>
                  </a:lnTo>
                  <a:lnTo>
                    <a:pt x="53" y="27"/>
                  </a:lnTo>
                  <a:lnTo>
                    <a:pt x="60" y="32"/>
                  </a:lnTo>
                  <a:lnTo>
                    <a:pt x="70" y="34"/>
                  </a:lnTo>
                  <a:lnTo>
                    <a:pt x="82" y="32"/>
                  </a:lnTo>
                  <a:lnTo>
                    <a:pt x="104" y="19"/>
                  </a:lnTo>
                  <a:lnTo>
                    <a:pt x="140" y="0"/>
                  </a:lnTo>
                  <a:lnTo>
                    <a:pt x="147" y="0"/>
                  </a:lnTo>
                  <a:lnTo>
                    <a:pt x="149" y="5"/>
                  </a:lnTo>
                  <a:lnTo>
                    <a:pt x="149" y="12"/>
                  </a:lnTo>
                  <a:lnTo>
                    <a:pt x="147" y="17"/>
                  </a:lnTo>
                  <a:lnTo>
                    <a:pt x="147" y="22"/>
                  </a:lnTo>
                  <a:lnTo>
                    <a:pt x="142" y="39"/>
                  </a:lnTo>
                  <a:lnTo>
                    <a:pt x="156" y="32"/>
                  </a:lnTo>
                  <a:lnTo>
                    <a:pt x="164" y="32"/>
                  </a:lnTo>
                  <a:lnTo>
                    <a:pt x="173" y="39"/>
                  </a:lnTo>
                  <a:lnTo>
                    <a:pt x="183" y="39"/>
                  </a:lnTo>
                  <a:lnTo>
                    <a:pt x="185" y="44"/>
                  </a:lnTo>
                  <a:lnTo>
                    <a:pt x="197" y="46"/>
                  </a:lnTo>
                  <a:lnTo>
                    <a:pt x="202" y="51"/>
                  </a:lnTo>
                  <a:lnTo>
                    <a:pt x="204" y="63"/>
                  </a:lnTo>
                  <a:lnTo>
                    <a:pt x="209" y="65"/>
                  </a:lnTo>
                  <a:lnTo>
                    <a:pt x="281" y="80"/>
                  </a:lnTo>
                  <a:lnTo>
                    <a:pt x="289" y="80"/>
                  </a:lnTo>
                  <a:lnTo>
                    <a:pt x="305" y="92"/>
                  </a:lnTo>
                  <a:lnTo>
                    <a:pt x="315" y="92"/>
                  </a:lnTo>
                  <a:lnTo>
                    <a:pt x="317" y="96"/>
                  </a:lnTo>
                  <a:lnTo>
                    <a:pt x="322" y="92"/>
                  </a:lnTo>
                  <a:lnTo>
                    <a:pt x="327" y="92"/>
                  </a:lnTo>
                  <a:lnTo>
                    <a:pt x="344" y="96"/>
                  </a:lnTo>
                  <a:lnTo>
                    <a:pt x="356" y="99"/>
                  </a:lnTo>
                  <a:lnTo>
                    <a:pt x="358" y="104"/>
                  </a:lnTo>
                  <a:lnTo>
                    <a:pt x="358" y="106"/>
                  </a:lnTo>
                  <a:lnTo>
                    <a:pt x="356" y="108"/>
                  </a:lnTo>
                  <a:lnTo>
                    <a:pt x="368" y="111"/>
                  </a:lnTo>
                  <a:lnTo>
                    <a:pt x="382" y="118"/>
                  </a:lnTo>
                  <a:lnTo>
                    <a:pt x="382" y="128"/>
                  </a:lnTo>
                  <a:lnTo>
                    <a:pt x="380" y="156"/>
                  </a:lnTo>
                  <a:lnTo>
                    <a:pt x="382" y="156"/>
                  </a:lnTo>
                  <a:lnTo>
                    <a:pt x="394" y="154"/>
                  </a:lnTo>
                  <a:lnTo>
                    <a:pt x="397" y="156"/>
                  </a:lnTo>
                  <a:lnTo>
                    <a:pt x="394" y="161"/>
                  </a:lnTo>
                  <a:lnTo>
                    <a:pt x="392" y="166"/>
                  </a:lnTo>
                  <a:lnTo>
                    <a:pt x="394" y="178"/>
                  </a:lnTo>
                  <a:lnTo>
                    <a:pt x="406" y="185"/>
                  </a:lnTo>
                  <a:lnTo>
                    <a:pt x="404" y="188"/>
                  </a:lnTo>
                  <a:lnTo>
                    <a:pt x="389" y="202"/>
                  </a:lnTo>
                  <a:lnTo>
                    <a:pt x="377" y="224"/>
                  </a:lnTo>
                  <a:lnTo>
                    <a:pt x="375" y="238"/>
                  </a:lnTo>
                  <a:lnTo>
                    <a:pt x="373" y="243"/>
                  </a:lnTo>
                  <a:lnTo>
                    <a:pt x="377" y="245"/>
                  </a:lnTo>
                  <a:lnTo>
                    <a:pt x="389" y="241"/>
                  </a:lnTo>
                  <a:lnTo>
                    <a:pt x="401" y="217"/>
                  </a:lnTo>
                  <a:lnTo>
                    <a:pt x="413" y="207"/>
                  </a:lnTo>
                  <a:lnTo>
                    <a:pt x="421" y="202"/>
                  </a:lnTo>
                  <a:lnTo>
                    <a:pt x="423" y="197"/>
                  </a:lnTo>
                  <a:lnTo>
                    <a:pt x="428" y="193"/>
                  </a:lnTo>
                  <a:lnTo>
                    <a:pt x="433" y="185"/>
                  </a:lnTo>
                  <a:lnTo>
                    <a:pt x="430" y="178"/>
                  </a:lnTo>
                  <a:lnTo>
                    <a:pt x="433" y="171"/>
                  </a:lnTo>
                  <a:lnTo>
                    <a:pt x="435" y="168"/>
                  </a:lnTo>
                  <a:lnTo>
                    <a:pt x="437" y="161"/>
                  </a:lnTo>
                  <a:lnTo>
                    <a:pt x="442" y="159"/>
                  </a:lnTo>
                  <a:lnTo>
                    <a:pt x="447" y="159"/>
                  </a:lnTo>
                  <a:lnTo>
                    <a:pt x="449" y="161"/>
                  </a:lnTo>
                  <a:lnTo>
                    <a:pt x="447" y="176"/>
                  </a:lnTo>
                  <a:lnTo>
                    <a:pt x="435" y="202"/>
                  </a:lnTo>
                  <a:lnTo>
                    <a:pt x="430" y="209"/>
                  </a:lnTo>
                  <a:lnTo>
                    <a:pt x="428" y="219"/>
                  </a:lnTo>
                  <a:lnTo>
                    <a:pt x="428" y="226"/>
                  </a:lnTo>
                  <a:lnTo>
                    <a:pt x="418" y="248"/>
                  </a:lnTo>
                  <a:lnTo>
                    <a:pt x="418" y="267"/>
                  </a:lnTo>
                  <a:lnTo>
                    <a:pt x="418" y="279"/>
                  </a:lnTo>
                  <a:lnTo>
                    <a:pt x="409" y="291"/>
                  </a:lnTo>
                  <a:lnTo>
                    <a:pt x="406" y="296"/>
                  </a:lnTo>
                  <a:lnTo>
                    <a:pt x="409" y="313"/>
                  </a:lnTo>
                  <a:lnTo>
                    <a:pt x="409" y="337"/>
                  </a:lnTo>
                  <a:lnTo>
                    <a:pt x="406" y="344"/>
                  </a:lnTo>
                  <a:lnTo>
                    <a:pt x="397" y="370"/>
                  </a:lnTo>
                  <a:lnTo>
                    <a:pt x="401" y="411"/>
                  </a:lnTo>
                  <a:lnTo>
                    <a:pt x="413" y="438"/>
                  </a:lnTo>
                  <a:lnTo>
                    <a:pt x="411" y="440"/>
                  </a:lnTo>
                  <a:lnTo>
                    <a:pt x="411" y="447"/>
                  </a:lnTo>
                  <a:lnTo>
                    <a:pt x="411" y="452"/>
                  </a:lnTo>
                  <a:lnTo>
                    <a:pt x="411" y="464"/>
                  </a:lnTo>
                  <a:lnTo>
                    <a:pt x="190" y="479"/>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0" name="Freeform 54">
              <a:extLst>
                <a:ext uri="{FF2B5EF4-FFF2-40B4-BE49-F238E27FC236}">
                  <a16:creationId xmlns:a16="http://schemas.microsoft.com/office/drawing/2014/main" id="{390524FB-913C-46DD-AA1D-6733855D0AE0}"/>
                </a:ext>
              </a:extLst>
            </p:cNvPr>
            <p:cNvSpPr>
              <a:spLocks/>
            </p:cNvSpPr>
            <p:nvPr/>
          </p:nvSpPr>
          <p:spPr bwMode="auto">
            <a:xfrm>
              <a:off x="8091939" y="2388986"/>
              <a:ext cx="211394" cy="388273"/>
            </a:xfrm>
            <a:custGeom>
              <a:avLst/>
              <a:gdLst>
                <a:gd name="T0" fmla="*/ 0 w 147"/>
                <a:gd name="T1" fmla="*/ 34 h 270"/>
                <a:gd name="T2" fmla="*/ 5 w 147"/>
                <a:gd name="T3" fmla="*/ 46 h 270"/>
                <a:gd name="T4" fmla="*/ 2 w 147"/>
                <a:gd name="T5" fmla="*/ 51 h 270"/>
                <a:gd name="T6" fmla="*/ 7 w 147"/>
                <a:gd name="T7" fmla="*/ 56 h 270"/>
                <a:gd name="T8" fmla="*/ 7 w 147"/>
                <a:gd name="T9" fmla="*/ 58 h 270"/>
                <a:gd name="T10" fmla="*/ 19 w 147"/>
                <a:gd name="T11" fmla="*/ 89 h 270"/>
                <a:gd name="T12" fmla="*/ 24 w 147"/>
                <a:gd name="T13" fmla="*/ 113 h 270"/>
                <a:gd name="T14" fmla="*/ 19 w 147"/>
                <a:gd name="T15" fmla="*/ 123 h 270"/>
                <a:gd name="T16" fmla="*/ 19 w 147"/>
                <a:gd name="T17" fmla="*/ 135 h 270"/>
                <a:gd name="T18" fmla="*/ 34 w 147"/>
                <a:gd name="T19" fmla="*/ 166 h 270"/>
                <a:gd name="T20" fmla="*/ 31 w 147"/>
                <a:gd name="T21" fmla="*/ 178 h 270"/>
                <a:gd name="T22" fmla="*/ 34 w 147"/>
                <a:gd name="T23" fmla="*/ 183 h 270"/>
                <a:gd name="T24" fmla="*/ 36 w 147"/>
                <a:gd name="T25" fmla="*/ 183 h 270"/>
                <a:gd name="T26" fmla="*/ 34 w 147"/>
                <a:gd name="T27" fmla="*/ 178 h 270"/>
                <a:gd name="T28" fmla="*/ 39 w 147"/>
                <a:gd name="T29" fmla="*/ 178 h 270"/>
                <a:gd name="T30" fmla="*/ 48 w 147"/>
                <a:gd name="T31" fmla="*/ 193 h 270"/>
                <a:gd name="T32" fmla="*/ 53 w 147"/>
                <a:gd name="T33" fmla="*/ 219 h 270"/>
                <a:gd name="T34" fmla="*/ 53 w 147"/>
                <a:gd name="T35" fmla="*/ 234 h 270"/>
                <a:gd name="T36" fmla="*/ 58 w 147"/>
                <a:gd name="T37" fmla="*/ 253 h 270"/>
                <a:gd name="T38" fmla="*/ 67 w 147"/>
                <a:gd name="T39" fmla="*/ 270 h 270"/>
                <a:gd name="T40" fmla="*/ 125 w 147"/>
                <a:gd name="T41" fmla="*/ 258 h 270"/>
                <a:gd name="T42" fmla="*/ 123 w 147"/>
                <a:gd name="T43" fmla="*/ 250 h 270"/>
                <a:gd name="T44" fmla="*/ 115 w 147"/>
                <a:gd name="T45" fmla="*/ 243 h 270"/>
                <a:gd name="T46" fmla="*/ 118 w 147"/>
                <a:gd name="T47" fmla="*/ 234 h 270"/>
                <a:gd name="T48" fmla="*/ 120 w 147"/>
                <a:gd name="T49" fmla="*/ 229 h 270"/>
                <a:gd name="T50" fmla="*/ 115 w 147"/>
                <a:gd name="T51" fmla="*/ 219 h 270"/>
                <a:gd name="T52" fmla="*/ 113 w 147"/>
                <a:gd name="T53" fmla="*/ 176 h 270"/>
                <a:gd name="T54" fmla="*/ 113 w 147"/>
                <a:gd name="T55" fmla="*/ 161 h 270"/>
                <a:gd name="T56" fmla="*/ 118 w 147"/>
                <a:gd name="T57" fmla="*/ 137 h 270"/>
                <a:gd name="T58" fmla="*/ 123 w 147"/>
                <a:gd name="T59" fmla="*/ 121 h 270"/>
                <a:gd name="T60" fmla="*/ 123 w 147"/>
                <a:gd name="T61" fmla="*/ 109 h 270"/>
                <a:gd name="T62" fmla="*/ 118 w 147"/>
                <a:gd name="T63" fmla="*/ 99 h 270"/>
                <a:gd name="T64" fmla="*/ 118 w 147"/>
                <a:gd name="T65" fmla="*/ 89 h 270"/>
                <a:gd name="T66" fmla="*/ 123 w 147"/>
                <a:gd name="T67" fmla="*/ 82 h 270"/>
                <a:gd name="T68" fmla="*/ 139 w 147"/>
                <a:gd name="T69" fmla="*/ 68 h 270"/>
                <a:gd name="T70" fmla="*/ 147 w 147"/>
                <a:gd name="T71" fmla="*/ 46 h 270"/>
                <a:gd name="T72" fmla="*/ 139 w 147"/>
                <a:gd name="T73" fmla="*/ 32 h 270"/>
                <a:gd name="T74" fmla="*/ 137 w 147"/>
                <a:gd name="T75" fmla="*/ 24 h 270"/>
                <a:gd name="T76" fmla="*/ 139 w 147"/>
                <a:gd name="T77" fmla="*/ 22 h 270"/>
                <a:gd name="T78" fmla="*/ 139 w 147"/>
                <a:gd name="T79" fmla="*/ 17 h 270"/>
                <a:gd name="T80" fmla="*/ 137 w 147"/>
                <a:gd name="T81" fmla="*/ 0 h 270"/>
                <a:gd name="T82" fmla="*/ 0 w 147"/>
                <a:gd name="T83" fmla="*/ 34 h 270"/>
                <a:gd name="T84" fmla="*/ 0 w 147"/>
                <a:gd name="T85" fmla="*/ 3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7" h="270">
                  <a:moveTo>
                    <a:pt x="0" y="34"/>
                  </a:moveTo>
                  <a:lnTo>
                    <a:pt x="5" y="46"/>
                  </a:lnTo>
                  <a:lnTo>
                    <a:pt x="2" y="51"/>
                  </a:lnTo>
                  <a:lnTo>
                    <a:pt x="7" y="56"/>
                  </a:lnTo>
                  <a:lnTo>
                    <a:pt x="7" y="58"/>
                  </a:lnTo>
                  <a:lnTo>
                    <a:pt x="19" y="89"/>
                  </a:lnTo>
                  <a:lnTo>
                    <a:pt x="24" y="113"/>
                  </a:lnTo>
                  <a:lnTo>
                    <a:pt x="19" y="123"/>
                  </a:lnTo>
                  <a:lnTo>
                    <a:pt x="19" y="135"/>
                  </a:lnTo>
                  <a:lnTo>
                    <a:pt x="34" y="166"/>
                  </a:lnTo>
                  <a:lnTo>
                    <a:pt x="31" y="178"/>
                  </a:lnTo>
                  <a:lnTo>
                    <a:pt x="34" y="183"/>
                  </a:lnTo>
                  <a:lnTo>
                    <a:pt x="36" y="183"/>
                  </a:lnTo>
                  <a:lnTo>
                    <a:pt x="34" y="178"/>
                  </a:lnTo>
                  <a:lnTo>
                    <a:pt x="39" y="178"/>
                  </a:lnTo>
                  <a:lnTo>
                    <a:pt x="48" y="193"/>
                  </a:lnTo>
                  <a:lnTo>
                    <a:pt x="53" y="219"/>
                  </a:lnTo>
                  <a:lnTo>
                    <a:pt x="53" y="234"/>
                  </a:lnTo>
                  <a:lnTo>
                    <a:pt x="58" y="253"/>
                  </a:lnTo>
                  <a:lnTo>
                    <a:pt x="67" y="270"/>
                  </a:lnTo>
                  <a:lnTo>
                    <a:pt x="125" y="258"/>
                  </a:lnTo>
                  <a:lnTo>
                    <a:pt x="123" y="250"/>
                  </a:lnTo>
                  <a:lnTo>
                    <a:pt x="115" y="243"/>
                  </a:lnTo>
                  <a:lnTo>
                    <a:pt x="118" y="234"/>
                  </a:lnTo>
                  <a:lnTo>
                    <a:pt x="120" y="229"/>
                  </a:lnTo>
                  <a:lnTo>
                    <a:pt x="115" y="219"/>
                  </a:lnTo>
                  <a:lnTo>
                    <a:pt x="113" y="176"/>
                  </a:lnTo>
                  <a:lnTo>
                    <a:pt x="113" y="161"/>
                  </a:lnTo>
                  <a:lnTo>
                    <a:pt x="118" y="137"/>
                  </a:lnTo>
                  <a:lnTo>
                    <a:pt x="123" y="121"/>
                  </a:lnTo>
                  <a:lnTo>
                    <a:pt x="123" y="109"/>
                  </a:lnTo>
                  <a:lnTo>
                    <a:pt x="118" y="99"/>
                  </a:lnTo>
                  <a:lnTo>
                    <a:pt x="118" y="89"/>
                  </a:lnTo>
                  <a:lnTo>
                    <a:pt x="123" y="82"/>
                  </a:lnTo>
                  <a:lnTo>
                    <a:pt x="139" y="68"/>
                  </a:lnTo>
                  <a:lnTo>
                    <a:pt x="147" y="46"/>
                  </a:lnTo>
                  <a:lnTo>
                    <a:pt x="139" y="32"/>
                  </a:lnTo>
                  <a:lnTo>
                    <a:pt x="137" y="24"/>
                  </a:lnTo>
                  <a:lnTo>
                    <a:pt x="139" y="22"/>
                  </a:lnTo>
                  <a:lnTo>
                    <a:pt x="139" y="17"/>
                  </a:lnTo>
                  <a:lnTo>
                    <a:pt x="137" y="0"/>
                  </a:lnTo>
                  <a:lnTo>
                    <a:pt x="0" y="34"/>
                  </a:lnTo>
                  <a:lnTo>
                    <a:pt x="0" y="34"/>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1" name="Freeform 7">
              <a:extLst>
                <a:ext uri="{FF2B5EF4-FFF2-40B4-BE49-F238E27FC236}">
                  <a16:creationId xmlns:a16="http://schemas.microsoft.com/office/drawing/2014/main" id="{7FC040F6-62F6-4C3F-AEBB-D8B8E3078D7B}"/>
                </a:ext>
              </a:extLst>
            </p:cNvPr>
            <p:cNvSpPr>
              <a:spLocks/>
            </p:cNvSpPr>
            <p:nvPr/>
          </p:nvSpPr>
          <p:spPr bwMode="auto">
            <a:xfrm>
              <a:off x="4782989" y="3947831"/>
              <a:ext cx="1054090" cy="546459"/>
            </a:xfrm>
            <a:custGeom>
              <a:avLst/>
              <a:gdLst>
                <a:gd name="T0" fmla="*/ 87 w 733"/>
                <a:gd name="T1" fmla="*/ 5 h 380"/>
                <a:gd name="T2" fmla="*/ 0 w 733"/>
                <a:gd name="T3" fmla="*/ 53 h 380"/>
                <a:gd name="T4" fmla="*/ 250 w 733"/>
                <a:gd name="T5" fmla="*/ 274 h 380"/>
                <a:gd name="T6" fmla="*/ 265 w 733"/>
                <a:gd name="T7" fmla="*/ 282 h 380"/>
                <a:gd name="T8" fmla="*/ 281 w 733"/>
                <a:gd name="T9" fmla="*/ 301 h 380"/>
                <a:gd name="T10" fmla="*/ 305 w 733"/>
                <a:gd name="T11" fmla="*/ 294 h 380"/>
                <a:gd name="T12" fmla="*/ 317 w 733"/>
                <a:gd name="T13" fmla="*/ 303 h 380"/>
                <a:gd name="T14" fmla="*/ 322 w 733"/>
                <a:gd name="T15" fmla="*/ 315 h 380"/>
                <a:gd name="T16" fmla="*/ 349 w 733"/>
                <a:gd name="T17" fmla="*/ 322 h 380"/>
                <a:gd name="T18" fmla="*/ 361 w 733"/>
                <a:gd name="T19" fmla="*/ 325 h 380"/>
                <a:gd name="T20" fmla="*/ 370 w 733"/>
                <a:gd name="T21" fmla="*/ 322 h 380"/>
                <a:gd name="T22" fmla="*/ 385 w 733"/>
                <a:gd name="T23" fmla="*/ 334 h 380"/>
                <a:gd name="T24" fmla="*/ 414 w 733"/>
                <a:gd name="T25" fmla="*/ 332 h 380"/>
                <a:gd name="T26" fmla="*/ 423 w 733"/>
                <a:gd name="T27" fmla="*/ 344 h 380"/>
                <a:gd name="T28" fmla="*/ 428 w 733"/>
                <a:gd name="T29" fmla="*/ 356 h 380"/>
                <a:gd name="T30" fmla="*/ 447 w 733"/>
                <a:gd name="T31" fmla="*/ 349 h 380"/>
                <a:gd name="T32" fmla="*/ 476 w 733"/>
                <a:gd name="T33" fmla="*/ 361 h 380"/>
                <a:gd name="T34" fmla="*/ 488 w 733"/>
                <a:gd name="T35" fmla="*/ 356 h 380"/>
                <a:gd name="T36" fmla="*/ 495 w 733"/>
                <a:gd name="T37" fmla="*/ 358 h 380"/>
                <a:gd name="T38" fmla="*/ 498 w 733"/>
                <a:gd name="T39" fmla="*/ 375 h 380"/>
                <a:gd name="T40" fmla="*/ 502 w 733"/>
                <a:gd name="T41" fmla="*/ 366 h 380"/>
                <a:gd name="T42" fmla="*/ 517 w 733"/>
                <a:gd name="T43" fmla="*/ 351 h 380"/>
                <a:gd name="T44" fmla="*/ 522 w 733"/>
                <a:gd name="T45" fmla="*/ 358 h 380"/>
                <a:gd name="T46" fmla="*/ 536 w 733"/>
                <a:gd name="T47" fmla="*/ 361 h 380"/>
                <a:gd name="T48" fmla="*/ 546 w 733"/>
                <a:gd name="T49" fmla="*/ 358 h 380"/>
                <a:gd name="T50" fmla="*/ 548 w 733"/>
                <a:gd name="T51" fmla="*/ 361 h 380"/>
                <a:gd name="T52" fmla="*/ 570 w 733"/>
                <a:gd name="T53" fmla="*/ 375 h 380"/>
                <a:gd name="T54" fmla="*/ 589 w 733"/>
                <a:gd name="T55" fmla="*/ 361 h 380"/>
                <a:gd name="T56" fmla="*/ 625 w 733"/>
                <a:gd name="T57" fmla="*/ 354 h 380"/>
                <a:gd name="T58" fmla="*/ 637 w 733"/>
                <a:gd name="T59" fmla="*/ 354 h 380"/>
                <a:gd name="T60" fmla="*/ 670 w 733"/>
                <a:gd name="T61" fmla="*/ 351 h 380"/>
                <a:gd name="T62" fmla="*/ 716 w 733"/>
                <a:gd name="T63" fmla="*/ 373 h 380"/>
                <a:gd name="T64" fmla="*/ 726 w 733"/>
                <a:gd name="T65" fmla="*/ 378 h 380"/>
                <a:gd name="T66" fmla="*/ 733 w 733"/>
                <a:gd name="T67" fmla="*/ 190 h 380"/>
                <a:gd name="T68" fmla="*/ 716 w 733"/>
                <a:gd name="T69" fmla="*/ 2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3" h="380">
                  <a:moveTo>
                    <a:pt x="716" y="20"/>
                  </a:moveTo>
                  <a:lnTo>
                    <a:pt x="87" y="5"/>
                  </a:lnTo>
                  <a:lnTo>
                    <a:pt x="3" y="0"/>
                  </a:lnTo>
                  <a:lnTo>
                    <a:pt x="0" y="53"/>
                  </a:lnTo>
                  <a:lnTo>
                    <a:pt x="255" y="68"/>
                  </a:lnTo>
                  <a:lnTo>
                    <a:pt x="250" y="274"/>
                  </a:lnTo>
                  <a:lnTo>
                    <a:pt x="257" y="277"/>
                  </a:lnTo>
                  <a:lnTo>
                    <a:pt x="265" y="282"/>
                  </a:lnTo>
                  <a:lnTo>
                    <a:pt x="277" y="296"/>
                  </a:lnTo>
                  <a:lnTo>
                    <a:pt x="281" y="301"/>
                  </a:lnTo>
                  <a:lnTo>
                    <a:pt x="301" y="298"/>
                  </a:lnTo>
                  <a:lnTo>
                    <a:pt x="305" y="294"/>
                  </a:lnTo>
                  <a:lnTo>
                    <a:pt x="315" y="298"/>
                  </a:lnTo>
                  <a:lnTo>
                    <a:pt x="317" y="303"/>
                  </a:lnTo>
                  <a:lnTo>
                    <a:pt x="317" y="308"/>
                  </a:lnTo>
                  <a:lnTo>
                    <a:pt x="322" y="315"/>
                  </a:lnTo>
                  <a:lnTo>
                    <a:pt x="325" y="318"/>
                  </a:lnTo>
                  <a:lnTo>
                    <a:pt x="349" y="322"/>
                  </a:lnTo>
                  <a:lnTo>
                    <a:pt x="356" y="325"/>
                  </a:lnTo>
                  <a:lnTo>
                    <a:pt x="361" y="325"/>
                  </a:lnTo>
                  <a:lnTo>
                    <a:pt x="363" y="325"/>
                  </a:lnTo>
                  <a:lnTo>
                    <a:pt x="370" y="322"/>
                  </a:lnTo>
                  <a:lnTo>
                    <a:pt x="375" y="330"/>
                  </a:lnTo>
                  <a:lnTo>
                    <a:pt x="385" y="334"/>
                  </a:lnTo>
                  <a:lnTo>
                    <a:pt x="392" y="327"/>
                  </a:lnTo>
                  <a:lnTo>
                    <a:pt x="414" y="332"/>
                  </a:lnTo>
                  <a:lnTo>
                    <a:pt x="414" y="334"/>
                  </a:lnTo>
                  <a:lnTo>
                    <a:pt x="423" y="344"/>
                  </a:lnTo>
                  <a:lnTo>
                    <a:pt x="428" y="344"/>
                  </a:lnTo>
                  <a:lnTo>
                    <a:pt x="428" y="356"/>
                  </a:lnTo>
                  <a:lnTo>
                    <a:pt x="445" y="358"/>
                  </a:lnTo>
                  <a:lnTo>
                    <a:pt x="447" y="349"/>
                  </a:lnTo>
                  <a:lnTo>
                    <a:pt x="454" y="346"/>
                  </a:lnTo>
                  <a:lnTo>
                    <a:pt x="476" y="361"/>
                  </a:lnTo>
                  <a:lnTo>
                    <a:pt x="478" y="361"/>
                  </a:lnTo>
                  <a:lnTo>
                    <a:pt x="488" y="356"/>
                  </a:lnTo>
                  <a:lnTo>
                    <a:pt x="495" y="356"/>
                  </a:lnTo>
                  <a:lnTo>
                    <a:pt x="495" y="358"/>
                  </a:lnTo>
                  <a:lnTo>
                    <a:pt x="495" y="368"/>
                  </a:lnTo>
                  <a:lnTo>
                    <a:pt x="498" y="375"/>
                  </a:lnTo>
                  <a:lnTo>
                    <a:pt x="502" y="371"/>
                  </a:lnTo>
                  <a:lnTo>
                    <a:pt x="502" y="366"/>
                  </a:lnTo>
                  <a:lnTo>
                    <a:pt x="510" y="356"/>
                  </a:lnTo>
                  <a:lnTo>
                    <a:pt x="517" y="351"/>
                  </a:lnTo>
                  <a:lnTo>
                    <a:pt x="522" y="351"/>
                  </a:lnTo>
                  <a:lnTo>
                    <a:pt x="522" y="358"/>
                  </a:lnTo>
                  <a:lnTo>
                    <a:pt x="531" y="361"/>
                  </a:lnTo>
                  <a:lnTo>
                    <a:pt x="536" y="361"/>
                  </a:lnTo>
                  <a:lnTo>
                    <a:pt x="541" y="356"/>
                  </a:lnTo>
                  <a:lnTo>
                    <a:pt x="546" y="358"/>
                  </a:lnTo>
                  <a:lnTo>
                    <a:pt x="548" y="358"/>
                  </a:lnTo>
                  <a:lnTo>
                    <a:pt x="548" y="361"/>
                  </a:lnTo>
                  <a:lnTo>
                    <a:pt x="555" y="366"/>
                  </a:lnTo>
                  <a:lnTo>
                    <a:pt x="570" y="375"/>
                  </a:lnTo>
                  <a:lnTo>
                    <a:pt x="584" y="363"/>
                  </a:lnTo>
                  <a:lnTo>
                    <a:pt x="589" y="361"/>
                  </a:lnTo>
                  <a:lnTo>
                    <a:pt x="608" y="361"/>
                  </a:lnTo>
                  <a:lnTo>
                    <a:pt x="625" y="354"/>
                  </a:lnTo>
                  <a:lnTo>
                    <a:pt x="630" y="354"/>
                  </a:lnTo>
                  <a:lnTo>
                    <a:pt x="637" y="354"/>
                  </a:lnTo>
                  <a:lnTo>
                    <a:pt x="656" y="356"/>
                  </a:lnTo>
                  <a:lnTo>
                    <a:pt x="670" y="351"/>
                  </a:lnTo>
                  <a:lnTo>
                    <a:pt x="673" y="349"/>
                  </a:lnTo>
                  <a:lnTo>
                    <a:pt x="716" y="373"/>
                  </a:lnTo>
                  <a:lnTo>
                    <a:pt x="723" y="375"/>
                  </a:lnTo>
                  <a:lnTo>
                    <a:pt x="726" y="378"/>
                  </a:lnTo>
                  <a:lnTo>
                    <a:pt x="731" y="380"/>
                  </a:lnTo>
                  <a:lnTo>
                    <a:pt x="733" y="190"/>
                  </a:lnTo>
                  <a:lnTo>
                    <a:pt x="718" y="72"/>
                  </a:lnTo>
                  <a:lnTo>
                    <a:pt x="716" y="2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2" name="Freeform 12">
              <a:extLst>
                <a:ext uri="{FF2B5EF4-FFF2-40B4-BE49-F238E27FC236}">
                  <a16:creationId xmlns:a16="http://schemas.microsoft.com/office/drawing/2014/main" id="{AC1D0A82-521B-4D4C-96E8-F32F79C5CD09}"/>
                </a:ext>
              </a:extLst>
            </p:cNvPr>
            <p:cNvSpPr>
              <a:spLocks/>
            </p:cNvSpPr>
            <p:nvPr/>
          </p:nvSpPr>
          <p:spPr bwMode="auto">
            <a:xfrm>
              <a:off x="3930226" y="3865862"/>
              <a:ext cx="857077" cy="884400"/>
            </a:xfrm>
            <a:custGeom>
              <a:avLst/>
              <a:gdLst>
                <a:gd name="T0" fmla="*/ 87 w 596"/>
                <a:gd name="T1" fmla="*/ 0 h 615"/>
                <a:gd name="T2" fmla="*/ 0 w 596"/>
                <a:gd name="T3" fmla="*/ 605 h 615"/>
                <a:gd name="T4" fmla="*/ 0 w 596"/>
                <a:gd name="T5" fmla="*/ 608 h 615"/>
                <a:gd name="T6" fmla="*/ 80 w 596"/>
                <a:gd name="T7" fmla="*/ 615 h 615"/>
                <a:gd name="T8" fmla="*/ 84 w 596"/>
                <a:gd name="T9" fmla="*/ 569 h 615"/>
                <a:gd name="T10" fmla="*/ 233 w 596"/>
                <a:gd name="T11" fmla="*/ 586 h 615"/>
                <a:gd name="T12" fmla="*/ 231 w 596"/>
                <a:gd name="T13" fmla="*/ 586 h 615"/>
                <a:gd name="T14" fmla="*/ 226 w 596"/>
                <a:gd name="T15" fmla="*/ 577 h 615"/>
                <a:gd name="T16" fmla="*/ 231 w 596"/>
                <a:gd name="T17" fmla="*/ 569 h 615"/>
                <a:gd name="T18" fmla="*/ 231 w 596"/>
                <a:gd name="T19" fmla="*/ 569 h 615"/>
                <a:gd name="T20" fmla="*/ 226 w 596"/>
                <a:gd name="T21" fmla="*/ 564 h 615"/>
                <a:gd name="T22" fmla="*/ 228 w 596"/>
                <a:gd name="T23" fmla="*/ 562 h 615"/>
                <a:gd name="T24" fmla="*/ 550 w 596"/>
                <a:gd name="T25" fmla="*/ 593 h 615"/>
                <a:gd name="T26" fmla="*/ 589 w 596"/>
                <a:gd name="T27" fmla="*/ 110 h 615"/>
                <a:gd name="T28" fmla="*/ 593 w 596"/>
                <a:gd name="T29" fmla="*/ 110 h 615"/>
                <a:gd name="T30" fmla="*/ 596 w 596"/>
                <a:gd name="T31" fmla="*/ 57 h 615"/>
                <a:gd name="T32" fmla="*/ 87 w 596"/>
                <a:gd name="T33" fmla="*/ 0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6" h="615">
                  <a:moveTo>
                    <a:pt x="87" y="0"/>
                  </a:moveTo>
                  <a:lnTo>
                    <a:pt x="0" y="605"/>
                  </a:lnTo>
                  <a:lnTo>
                    <a:pt x="0" y="608"/>
                  </a:lnTo>
                  <a:lnTo>
                    <a:pt x="80" y="615"/>
                  </a:lnTo>
                  <a:lnTo>
                    <a:pt x="84" y="569"/>
                  </a:lnTo>
                  <a:lnTo>
                    <a:pt x="233" y="586"/>
                  </a:lnTo>
                  <a:lnTo>
                    <a:pt x="231" y="586"/>
                  </a:lnTo>
                  <a:lnTo>
                    <a:pt x="226" y="577"/>
                  </a:lnTo>
                  <a:lnTo>
                    <a:pt x="231" y="569"/>
                  </a:lnTo>
                  <a:lnTo>
                    <a:pt x="231" y="569"/>
                  </a:lnTo>
                  <a:lnTo>
                    <a:pt x="226" y="564"/>
                  </a:lnTo>
                  <a:lnTo>
                    <a:pt x="228" y="562"/>
                  </a:lnTo>
                  <a:lnTo>
                    <a:pt x="550" y="593"/>
                  </a:lnTo>
                  <a:lnTo>
                    <a:pt x="589" y="110"/>
                  </a:lnTo>
                  <a:lnTo>
                    <a:pt x="593" y="110"/>
                  </a:lnTo>
                  <a:lnTo>
                    <a:pt x="596" y="57"/>
                  </a:lnTo>
                  <a:lnTo>
                    <a:pt x="87"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3" name="Freeform 14">
              <a:extLst>
                <a:ext uri="{FF2B5EF4-FFF2-40B4-BE49-F238E27FC236}">
                  <a16:creationId xmlns:a16="http://schemas.microsoft.com/office/drawing/2014/main" id="{33223D1E-CE4C-479B-9FBA-E51FABAB729A}"/>
                </a:ext>
              </a:extLst>
            </p:cNvPr>
            <p:cNvSpPr>
              <a:spLocks/>
            </p:cNvSpPr>
            <p:nvPr/>
          </p:nvSpPr>
          <p:spPr bwMode="auto">
            <a:xfrm>
              <a:off x="4255225" y="4024048"/>
              <a:ext cx="1712716" cy="1669574"/>
            </a:xfrm>
            <a:custGeom>
              <a:avLst/>
              <a:gdLst>
                <a:gd name="T0" fmla="*/ 1083 w 1191"/>
                <a:gd name="T1" fmla="*/ 320 h 1161"/>
                <a:gd name="T2" fmla="*/ 1004 w 1191"/>
                <a:gd name="T3" fmla="*/ 301 h 1161"/>
                <a:gd name="T4" fmla="*/ 956 w 1191"/>
                <a:gd name="T5" fmla="*/ 308 h 1161"/>
                <a:gd name="T6" fmla="*/ 915 w 1191"/>
                <a:gd name="T7" fmla="*/ 308 h 1161"/>
                <a:gd name="T8" fmla="*/ 903 w 1191"/>
                <a:gd name="T9" fmla="*/ 308 h 1161"/>
                <a:gd name="T10" fmla="*/ 884 w 1191"/>
                <a:gd name="T11" fmla="*/ 298 h 1161"/>
                <a:gd name="T12" fmla="*/ 865 w 1191"/>
                <a:gd name="T13" fmla="*/ 322 h 1161"/>
                <a:gd name="T14" fmla="*/ 855 w 1191"/>
                <a:gd name="T15" fmla="*/ 303 h 1161"/>
                <a:gd name="T16" fmla="*/ 814 w 1191"/>
                <a:gd name="T17" fmla="*/ 296 h 1161"/>
                <a:gd name="T18" fmla="*/ 790 w 1191"/>
                <a:gd name="T19" fmla="*/ 291 h 1161"/>
                <a:gd name="T20" fmla="*/ 752 w 1191"/>
                <a:gd name="T21" fmla="*/ 281 h 1161"/>
                <a:gd name="T22" fmla="*/ 728 w 1191"/>
                <a:gd name="T23" fmla="*/ 272 h 1161"/>
                <a:gd name="T24" fmla="*/ 689 w 1191"/>
                <a:gd name="T25" fmla="*/ 262 h 1161"/>
                <a:gd name="T26" fmla="*/ 672 w 1191"/>
                <a:gd name="T27" fmla="*/ 241 h 1161"/>
                <a:gd name="T28" fmla="*/ 632 w 1191"/>
                <a:gd name="T29" fmla="*/ 229 h 1161"/>
                <a:gd name="T30" fmla="*/ 367 w 1191"/>
                <a:gd name="T31" fmla="*/ 0 h 1161"/>
                <a:gd name="T32" fmla="*/ 0 w 1191"/>
                <a:gd name="T33" fmla="*/ 454 h 1161"/>
                <a:gd name="T34" fmla="*/ 5 w 1191"/>
                <a:gd name="T35" fmla="*/ 476 h 1161"/>
                <a:gd name="T36" fmla="*/ 34 w 1191"/>
                <a:gd name="T37" fmla="*/ 515 h 1161"/>
                <a:gd name="T38" fmla="*/ 147 w 1191"/>
                <a:gd name="T39" fmla="*/ 623 h 1161"/>
                <a:gd name="T40" fmla="*/ 161 w 1191"/>
                <a:gd name="T41" fmla="*/ 661 h 1161"/>
                <a:gd name="T42" fmla="*/ 240 w 1191"/>
                <a:gd name="T43" fmla="*/ 777 h 1161"/>
                <a:gd name="T44" fmla="*/ 312 w 1191"/>
                <a:gd name="T45" fmla="*/ 789 h 1161"/>
                <a:gd name="T46" fmla="*/ 353 w 1191"/>
                <a:gd name="T47" fmla="*/ 724 h 1161"/>
                <a:gd name="T48" fmla="*/ 377 w 1191"/>
                <a:gd name="T49" fmla="*/ 714 h 1161"/>
                <a:gd name="T50" fmla="*/ 425 w 1191"/>
                <a:gd name="T51" fmla="*/ 731 h 1161"/>
                <a:gd name="T52" fmla="*/ 473 w 1191"/>
                <a:gd name="T53" fmla="*/ 753 h 1161"/>
                <a:gd name="T54" fmla="*/ 490 w 1191"/>
                <a:gd name="T55" fmla="*/ 765 h 1161"/>
                <a:gd name="T56" fmla="*/ 528 w 1191"/>
                <a:gd name="T57" fmla="*/ 817 h 1161"/>
                <a:gd name="T58" fmla="*/ 593 w 1191"/>
                <a:gd name="T59" fmla="*/ 940 h 1161"/>
                <a:gd name="T60" fmla="*/ 632 w 1191"/>
                <a:gd name="T61" fmla="*/ 981 h 1161"/>
                <a:gd name="T62" fmla="*/ 644 w 1191"/>
                <a:gd name="T63" fmla="*/ 1046 h 1161"/>
                <a:gd name="T64" fmla="*/ 701 w 1191"/>
                <a:gd name="T65" fmla="*/ 1111 h 1161"/>
                <a:gd name="T66" fmla="*/ 800 w 1191"/>
                <a:gd name="T67" fmla="*/ 1142 h 1161"/>
                <a:gd name="T68" fmla="*/ 850 w 1191"/>
                <a:gd name="T69" fmla="*/ 1151 h 1161"/>
                <a:gd name="T70" fmla="*/ 848 w 1191"/>
                <a:gd name="T71" fmla="*/ 1137 h 1161"/>
                <a:gd name="T72" fmla="*/ 829 w 1191"/>
                <a:gd name="T73" fmla="*/ 1024 h 1161"/>
                <a:gd name="T74" fmla="*/ 819 w 1191"/>
                <a:gd name="T75" fmla="*/ 1010 h 1161"/>
                <a:gd name="T76" fmla="*/ 843 w 1191"/>
                <a:gd name="T77" fmla="*/ 969 h 1161"/>
                <a:gd name="T78" fmla="*/ 850 w 1191"/>
                <a:gd name="T79" fmla="*/ 952 h 1161"/>
                <a:gd name="T80" fmla="*/ 865 w 1191"/>
                <a:gd name="T81" fmla="*/ 914 h 1161"/>
                <a:gd name="T82" fmla="*/ 881 w 1191"/>
                <a:gd name="T83" fmla="*/ 916 h 1161"/>
                <a:gd name="T84" fmla="*/ 891 w 1191"/>
                <a:gd name="T85" fmla="*/ 899 h 1161"/>
                <a:gd name="T86" fmla="*/ 903 w 1191"/>
                <a:gd name="T87" fmla="*/ 897 h 1161"/>
                <a:gd name="T88" fmla="*/ 927 w 1191"/>
                <a:gd name="T89" fmla="*/ 882 h 1161"/>
                <a:gd name="T90" fmla="*/ 939 w 1191"/>
                <a:gd name="T91" fmla="*/ 861 h 1161"/>
                <a:gd name="T92" fmla="*/ 949 w 1191"/>
                <a:gd name="T93" fmla="*/ 870 h 1161"/>
                <a:gd name="T94" fmla="*/ 1042 w 1191"/>
                <a:gd name="T95" fmla="*/ 822 h 1161"/>
                <a:gd name="T96" fmla="*/ 1059 w 1191"/>
                <a:gd name="T97" fmla="*/ 767 h 1161"/>
                <a:gd name="T98" fmla="*/ 1081 w 1191"/>
                <a:gd name="T99" fmla="*/ 762 h 1161"/>
                <a:gd name="T100" fmla="*/ 1143 w 1191"/>
                <a:gd name="T101" fmla="*/ 753 h 1161"/>
                <a:gd name="T102" fmla="*/ 1162 w 1191"/>
                <a:gd name="T103" fmla="*/ 743 h 1161"/>
                <a:gd name="T104" fmla="*/ 1172 w 1191"/>
                <a:gd name="T105" fmla="*/ 719 h 1161"/>
                <a:gd name="T106" fmla="*/ 1174 w 1191"/>
                <a:gd name="T107" fmla="*/ 673 h 1161"/>
                <a:gd name="T108" fmla="*/ 1189 w 1191"/>
                <a:gd name="T109" fmla="*/ 637 h 1161"/>
                <a:gd name="T110" fmla="*/ 1182 w 1191"/>
                <a:gd name="T111" fmla="*/ 577 h 1161"/>
                <a:gd name="T112" fmla="*/ 1172 w 1191"/>
                <a:gd name="T113" fmla="*/ 553 h 1161"/>
                <a:gd name="T114" fmla="*/ 1160 w 1191"/>
                <a:gd name="T115" fmla="*/ 519 h 1161"/>
                <a:gd name="T116" fmla="*/ 1141 w 1191"/>
                <a:gd name="T117" fmla="*/ 337 h 1161"/>
                <a:gd name="T118" fmla="*/ 1098 w 1191"/>
                <a:gd name="T119" fmla="*/ 327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1" h="1161">
                  <a:moveTo>
                    <a:pt x="1098" y="327"/>
                  </a:moveTo>
                  <a:lnTo>
                    <a:pt x="1093" y="325"/>
                  </a:lnTo>
                  <a:lnTo>
                    <a:pt x="1090" y="322"/>
                  </a:lnTo>
                  <a:lnTo>
                    <a:pt x="1083" y="320"/>
                  </a:lnTo>
                  <a:lnTo>
                    <a:pt x="1040" y="296"/>
                  </a:lnTo>
                  <a:lnTo>
                    <a:pt x="1037" y="298"/>
                  </a:lnTo>
                  <a:lnTo>
                    <a:pt x="1023" y="303"/>
                  </a:lnTo>
                  <a:lnTo>
                    <a:pt x="1004" y="301"/>
                  </a:lnTo>
                  <a:lnTo>
                    <a:pt x="997" y="301"/>
                  </a:lnTo>
                  <a:lnTo>
                    <a:pt x="992" y="301"/>
                  </a:lnTo>
                  <a:lnTo>
                    <a:pt x="975" y="308"/>
                  </a:lnTo>
                  <a:lnTo>
                    <a:pt x="956" y="308"/>
                  </a:lnTo>
                  <a:lnTo>
                    <a:pt x="951" y="310"/>
                  </a:lnTo>
                  <a:lnTo>
                    <a:pt x="937" y="322"/>
                  </a:lnTo>
                  <a:lnTo>
                    <a:pt x="922" y="313"/>
                  </a:lnTo>
                  <a:lnTo>
                    <a:pt x="915" y="308"/>
                  </a:lnTo>
                  <a:lnTo>
                    <a:pt x="915" y="305"/>
                  </a:lnTo>
                  <a:lnTo>
                    <a:pt x="913" y="305"/>
                  </a:lnTo>
                  <a:lnTo>
                    <a:pt x="908" y="303"/>
                  </a:lnTo>
                  <a:lnTo>
                    <a:pt x="903" y="308"/>
                  </a:lnTo>
                  <a:lnTo>
                    <a:pt x="898" y="308"/>
                  </a:lnTo>
                  <a:lnTo>
                    <a:pt x="889" y="305"/>
                  </a:lnTo>
                  <a:lnTo>
                    <a:pt x="889" y="298"/>
                  </a:lnTo>
                  <a:lnTo>
                    <a:pt x="884" y="298"/>
                  </a:lnTo>
                  <a:lnTo>
                    <a:pt x="877" y="303"/>
                  </a:lnTo>
                  <a:lnTo>
                    <a:pt x="869" y="313"/>
                  </a:lnTo>
                  <a:lnTo>
                    <a:pt x="869" y="318"/>
                  </a:lnTo>
                  <a:lnTo>
                    <a:pt x="865" y="322"/>
                  </a:lnTo>
                  <a:lnTo>
                    <a:pt x="862" y="315"/>
                  </a:lnTo>
                  <a:lnTo>
                    <a:pt x="862" y="305"/>
                  </a:lnTo>
                  <a:lnTo>
                    <a:pt x="862" y="303"/>
                  </a:lnTo>
                  <a:lnTo>
                    <a:pt x="855" y="303"/>
                  </a:lnTo>
                  <a:lnTo>
                    <a:pt x="845" y="308"/>
                  </a:lnTo>
                  <a:lnTo>
                    <a:pt x="843" y="308"/>
                  </a:lnTo>
                  <a:lnTo>
                    <a:pt x="821" y="293"/>
                  </a:lnTo>
                  <a:lnTo>
                    <a:pt x="814" y="296"/>
                  </a:lnTo>
                  <a:lnTo>
                    <a:pt x="812" y="305"/>
                  </a:lnTo>
                  <a:lnTo>
                    <a:pt x="795" y="303"/>
                  </a:lnTo>
                  <a:lnTo>
                    <a:pt x="795" y="291"/>
                  </a:lnTo>
                  <a:lnTo>
                    <a:pt x="790" y="291"/>
                  </a:lnTo>
                  <a:lnTo>
                    <a:pt x="781" y="281"/>
                  </a:lnTo>
                  <a:lnTo>
                    <a:pt x="781" y="279"/>
                  </a:lnTo>
                  <a:lnTo>
                    <a:pt x="759" y="274"/>
                  </a:lnTo>
                  <a:lnTo>
                    <a:pt x="752" y="281"/>
                  </a:lnTo>
                  <a:lnTo>
                    <a:pt x="742" y="277"/>
                  </a:lnTo>
                  <a:lnTo>
                    <a:pt x="737" y="269"/>
                  </a:lnTo>
                  <a:lnTo>
                    <a:pt x="730" y="272"/>
                  </a:lnTo>
                  <a:lnTo>
                    <a:pt x="728" y="272"/>
                  </a:lnTo>
                  <a:lnTo>
                    <a:pt x="723" y="272"/>
                  </a:lnTo>
                  <a:lnTo>
                    <a:pt x="716" y="269"/>
                  </a:lnTo>
                  <a:lnTo>
                    <a:pt x="692" y="265"/>
                  </a:lnTo>
                  <a:lnTo>
                    <a:pt x="689" y="262"/>
                  </a:lnTo>
                  <a:lnTo>
                    <a:pt x="684" y="255"/>
                  </a:lnTo>
                  <a:lnTo>
                    <a:pt x="684" y="250"/>
                  </a:lnTo>
                  <a:lnTo>
                    <a:pt x="682" y="245"/>
                  </a:lnTo>
                  <a:lnTo>
                    <a:pt x="672" y="241"/>
                  </a:lnTo>
                  <a:lnTo>
                    <a:pt x="668" y="245"/>
                  </a:lnTo>
                  <a:lnTo>
                    <a:pt x="648" y="248"/>
                  </a:lnTo>
                  <a:lnTo>
                    <a:pt x="644" y="243"/>
                  </a:lnTo>
                  <a:lnTo>
                    <a:pt x="632" y="229"/>
                  </a:lnTo>
                  <a:lnTo>
                    <a:pt x="624" y="224"/>
                  </a:lnTo>
                  <a:lnTo>
                    <a:pt x="617" y="221"/>
                  </a:lnTo>
                  <a:lnTo>
                    <a:pt x="622" y="15"/>
                  </a:lnTo>
                  <a:lnTo>
                    <a:pt x="367" y="0"/>
                  </a:lnTo>
                  <a:lnTo>
                    <a:pt x="363" y="0"/>
                  </a:lnTo>
                  <a:lnTo>
                    <a:pt x="324" y="483"/>
                  </a:lnTo>
                  <a:lnTo>
                    <a:pt x="2" y="452"/>
                  </a:lnTo>
                  <a:lnTo>
                    <a:pt x="0" y="454"/>
                  </a:lnTo>
                  <a:lnTo>
                    <a:pt x="5" y="459"/>
                  </a:lnTo>
                  <a:lnTo>
                    <a:pt x="5" y="459"/>
                  </a:lnTo>
                  <a:lnTo>
                    <a:pt x="0" y="467"/>
                  </a:lnTo>
                  <a:lnTo>
                    <a:pt x="5" y="476"/>
                  </a:lnTo>
                  <a:lnTo>
                    <a:pt x="7" y="476"/>
                  </a:lnTo>
                  <a:lnTo>
                    <a:pt x="24" y="488"/>
                  </a:lnTo>
                  <a:lnTo>
                    <a:pt x="26" y="498"/>
                  </a:lnTo>
                  <a:lnTo>
                    <a:pt x="34" y="515"/>
                  </a:lnTo>
                  <a:lnTo>
                    <a:pt x="50" y="524"/>
                  </a:lnTo>
                  <a:lnTo>
                    <a:pt x="101" y="584"/>
                  </a:lnTo>
                  <a:lnTo>
                    <a:pt x="142" y="618"/>
                  </a:lnTo>
                  <a:lnTo>
                    <a:pt x="147" y="623"/>
                  </a:lnTo>
                  <a:lnTo>
                    <a:pt x="149" y="632"/>
                  </a:lnTo>
                  <a:lnTo>
                    <a:pt x="147" y="640"/>
                  </a:lnTo>
                  <a:lnTo>
                    <a:pt x="151" y="644"/>
                  </a:lnTo>
                  <a:lnTo>
                    <a:pt x="161" y="661"/>
                  </a:lnTo>
                  <a:lnTo>
                    <a:pt x="159" y="695"/>
                  </a:lnTo>
                  <a:lnTo>
                    <a:pt x="161" y="704"/>
                  </a:lnTo>
                  <a:lnTo>
                    <a:pt x="178" y="728"/>
                  </a:lnTo>
                  <a:lnTo>
                    <a:pt x="240" y="777"/>
                  </a:lnTo>
                  <a:lnTo>
                    <a:pt x="283" y="803"/>
                  </a:lnTo>
                  <a:lnTo>
                    <a:pt x="293" y="805"/>
                  </a:lnTo>
                  <a:lnTo>
                    <a:pt x="303" y="801"/>
                  </a:lnTo>
                  <a:lnTo>
                    <a:pt x="312" y="789"/>
                  </a:lnTo>
                  <a:lnTo>
                    <a:pt x="319" y="781"/>
                  </a:lnTo>
                  <a:lnTo>
                    <a:pt x="339" y="741"/>
                  </a:lnTo>
                  <a:lnTo>
                    <a:pt x="346" y="726"/>
                  </a:lnTo>
                  <a:lnTo>
                    <a:pt x="353" y="724"/>
                  </a:lnTo>
                  <a:lnTo>
                    <a:pt x="367" y="728"/>
                  </a:lnTo>
                  <a:lnTo>
                    <a:pt x="372" y="726"/>
                  </a:lnTo>
                  <a:lnTo>
                    <a:pt x="375" y="721"/>
                  </a:lnTo>
                  <a:lnTo>
                    <a:pt x="377" y="714"/>
                  </a:lnTo>
                  <a:lnTo>
                    <a:pt x="387" y="719"/>
                  </a:lnTo>
                  <a:lnTo>
                    <a:pt x="394" y="724"/>
                  </a:lnTo>
                  <a:lnTo>
                    <a:pt x="418" y="726"/>
                  </a:lnTo>
                  <a:lnTo>
                    <a:pt x="425" y="731"/>
                  </a:lnTo>
                  <a:lnTo>
                    <a:pt x="439" y="736"/>
                  </a:lnTo>
                  <a:lnTo>
                    <a:pt x="449" y="731"/>
                  </a:lnTo>
                  <a:lnTo>
                    <a:pt x="468" y="743"/>
                  </a:lnTo>
                  <a:lnTo>
                    <a:pt x="473" y="753"/>
                  </a:lnTo>
                  <a:lnTo>
                    <a:pt x="476" y="755"/>
                  </a:lnTo>
                  <a:lnTo>
                    <a:pt x="478" y="760"/>
                  </a:lnTo>
                  <a:lnTo>
                    <a:pt x="480" y="760"/>
                  </a:lnTo>
                  <a:lnTo>
                    <a:pt x="490" y="765"/>
                  </a:lnTo>
                  <a:lnTo>
                    <a:pt x="500" y="779"/>
                  </a:lnTo>
                  <a:lnTo>
                    <a:pt x="519" y="796"/>
                  </a:lnTo>
                  <a:lnTo>
                    <a:pt x="528" y="810"/>
                  </a:lnTo>
                  <a:lnTo>
                    <a:pt x="528" y="817"/>
                  </a:lnTo>
                  <a:lnTo>
                    <a:pt x="555" y="882"/>
                  </a:lnTo>
                  <a:lnTo>
                    <a:pt x="560" y="897"/>
                  </a:lnTo>
                  <a:lnTo>
                    <a:pt x="591" y="930"/>
                  </a:lnTo>
                  <a:lnTo>
                    <a:pt x="593" y="940"/>
                  </a:lnTo>
                  <a:lnTo>
                    <a:pt x="615" y="962"/>
                  </a:lnTo>
                  <a:lnTo>
                    <a:pt x="620" y="966"/>
                  </a:lnTo>
                  <a:lnTo>
                    <a:pt x="629" y="976"/>
                  </a:lnTo>
                  <a:lnTo>
                    <a:pt x="632" y="981"/>
                  </a:lnTo>
                  <a:lnTo>
                    <a:pt x="629" y="1005"/>
                  </a:lnTo>
                  <a:lnTo>
                    <a:pt x="636" y="1012"/>
                  </a:lnTo>
                  <a:lnTo>
                    <a:pt x="639" y="1039"/>
                  </a:lnTo>
                  <a:lnTo>
                    <a:pt x="644" y="1046"/>
                  </a:lnTo>
                  <a:lnTo>
                    <a:pt x="668" y="1089"/>
                  </a:lnTo>
                  <a:lnTo>
                    <a:pt x="668" y="1101"/>
                  </a:lnTo>
                  <a:lnTo>
                    <a:pt x="684" y="1101"/>
                  </a:lnTo>
                  <a:lnTo>
                    <a:pt x="701" y="1111"/>
                  </a:lnTo>
                  <a:lnTo>
                    <a:pt x="720" y="1118"/>
                  </a:lnTo>
                  <a:lnTo>
                    <a:pt x="752" y="1137"/>
                  </a:lnTo>
                  <a:lnTo>
                    <a:pt x="790" y="1142"/>
                  </a:lnTo>
                  <a:lnTo>
                    <a:pt x="800" y="1142"/>
                  </a:lnTo>
                  <a:lnTo>
                    <a:pt x="821" y="1156"/>
                  </a:lnTo>
                  <a:lnTo>
                    <a:pt x="831" y="1161"/>
                  </a:lnTo>
                  <a:lnTo>
                    <a:pt x="843" y="1149"/>
                  </a:lnTo>
                  <a:lnTo>
                    <a:pt x="850" y="1151"/>
                  </a:lnTo>
                  <a:lnTo>
                    <a:pt x="855" y="1149"/>
                  </a:lnTo>
                  <a:lnTo>
                    <a:pt x="855" y="1142"/>
                  </a:lnTo>
                  <a:lnTo>
                    <a:pt x="845" y="1139"/>
                  </a:lnTo>
                  <a:lnTo>
                    <a:pt x="848" y="1137"/>
                  </a:lnTo>
                  <a:lnTo>
                    <a:pt x="838" y="1125"/>
                  </a:lnTo>
                  <a:lnTo>
                    <a:pt x="824" y="1075"/>
                  </a:lnTo>
                  <a:lnTo>
                    <a:pt x="817" y="1055"/>
                  </a:lnTo>
                  <a:lnTo>
                    <a:pt x="829" y="1024"/>
                  </a:lnTo>
                  <a:lnTo>
                    <a:pt x="826" y="1014"/>
                  </a:lnTo>
                  <a:lnTo>
                    <a:pt x="824" y="1012"/>
                  </a:lnTo>
                  <a:lnTo>
                    <a:pt x="821" y="1012"/>
                  </a:lnTo>
                  <a:lnTo>
                    <a:pt x="819" y="1010"/>
                  </a:lnTo>
                  <a:lnTo>
                    <a:pt x="819" y="1007"/>
                  </a:lnTo>
                  <a:lnTo>
                    <a:pt x="821" y="1005"/>
                  </a:lnTo>
                  <a:lnTo>
                    <a:pt x="833" y="998"/>
                  </a:lnTo>
                  <a:lnTo>
                    <a:pt x="843" y="969"/>
                  </a:lnTo>
                  <a:lnTo>
                    <a:pt x="836" y="966"/>
                  </a:lnTo>
                  <a:lnTo>
                    <a:pt x="833" y="954"/>
                  </a:lnTo>
                  <a:lnTo>
                    <a:pt x="841" y="945"/>
                  </a:lnTo>
                  <a:lnTo>
                    <a:pt x="850" y="952"/>
                  </a:lnTo>
                  <a:lnTo>
                    <a:pt x="865" y="940"/>
                  </a:lnTo>
                  <a:lnTo>
                    <a:pt x="869" y="928"/>
                  </a:lnTo>
                  <a:lnTo>
                    <a:pt x="862" y="921"/>
                  </a:lnTo>
                  <a:lnTo>
                    <a:pt x="865" y="914"/>
                  </a:lnTo>
                  <a:lnTo>
                    <a:pt x="867" y="916"/>
                  </a:lnTo>
                  <a:lnTo>
                    <a:pt x="872" y="916"/>
                  </a:lnTo>
                  <a:lnTo>
                    <a:pt x="877" y="914"/>
                  </a:lnTo>
                  <a:lnTo>
                    <a:pt x="881" y="916"/>
                  </a:lnTo>
                  <a:lnTo>
                    <a:pt x="886" y="916"/>
                  </a:lnTo>
                  <a:lnTo>
                    <a:pt x="891" y="914"/>
                  </a:lnTo>
                  <a:lnTo>
                    <a:pt x="891" y="911"/>
                  </a:lnTo>
                  <a:lnTo>
                    <a:pt x="891" y="899"/>
                  </a:lnTo>
                  <a:lnTo>
                    <a:pt x="893" y="894"/>
                  </a:lnTo>
                  <a:lnTo>
                    <a:pt x="896" y="894"/>
                  </a:lnTo>
                  <a:lnTo>
                    <a:pt x="898" y="897"/>
                  </a:lnTo>
                  <a:lnTo>
                    <a:pt x="903" y="897"/>
                  </a:lnTo>
                  <a:lnTo>
                    <a:pt x="925" y="892"/>
                  </a:lnTo>
                  <a:lnTo>
                    <a:pt x="927" y="890"/>
                  </a:lnTo>
                  <a:lnTo>
                    <a:pt x="929" y="885"/>
                  </a:lnTo>
                  <a:lnTo>
                    <a:pt x="927" y="882"/>
                  </a:lnTo>
                  <a:lnTo>
                    <a:pt x="915" y="878"/>
                  </a:lnTo>
                  <a:lnTo>
                    <a:pt x="915" y="870"/>
                  </a:lnTo>
                  <a:lnTo>
                    <a:pt x="937" y="865"/>
                  </a:lnTo>
                  <a:lnTo>
                    <a:pt x="939" y="861"/>
                  </a:lnTo>
                  <a:lnTo>
                    <a:pt x="946" y="861"/>
                  </a:lnTo>
                  <a:lnTo>
                    <a:pt x="946" y="861"/>
                  </a:lnTo>
                  <a:lnTo>
                    <a:pt x="944" y="863"/>
                  </a:lnTo>
                  <a:lnTo>
                    <a:pt x="949" y="870"/>
                  </a:lnTo>
                  <a:lnTo>
                    <a:pt x="951" y="870"/>
                  </a:lnTo>
                  <a:lnTo>
                    <a:pt x="956" y="865"/>
                  </a:lnTo>
                  <a:lnTo>
                    <a:pt x="987" y="856"/>
                  </a:lnTo>
                  <a:lnTo>
                    <a:pt x="1042" y="822"/>
                  </a:lnTo>
                  <a:lnTo>
                    <a:pt x="1045" y="808"/>
                  </a:lnTo>
                  <a:lnTo>
                    <a:pt x="1071" y="786"/>
                  </a:lnTo>
                  <a:lnTo>
                    <a:pt x="1071" y="781"/>
                  </a:lnTo>
                  <a:lnTo>
                    <a:pt x="1059" y="767"/>
                  </a:lnTo>
                  <a:lnTo>
                    <a:pt x="1061" y="755"/>
                  </a:lnTo>
                  <a:lnTo>
                    <a:pt x="1078" y="748"/>
                  </a:lnTo>
                  <a:lnTo>
                    <a:pt x="1083" y="748"/>
                  </a:lnTo>
                  <a:lnTo>
                    <a:pt x="1081" y="762"/>
                  </a:lnTo>
                  <a:lnTo>
                    <a:pt x="1083" y="767"/>
                  </a:lnTo>
                  <a:lnTo>
                    <a:pt x="1102" y="765"/>
                  </a:lnTo>
                  <a:lnTo>
                    <a:pt x="1105" y="769"/>
                  </a:lnTo>
                  <a:lnTo>
                    <a:pt x="1143" y="753"/>
                  </a:lnTo>
                  <a:lnTo>
                    <a:pt x="1165" y="750"/>
                  </a:lnTo>
                  <a:lnTo>
                    <a:pt x="1167" y="748"/>
                  </a:lnTo>
                  <a:lnTo>
                    <a:pt x="1165" y="745"/>
                  </a:lnTo>
                  <a:lnTo>
                    <a:pt x="1162" y="743"/>
                  </a:lnTo>
                  <a:lnTo>
                    <a:pt x="1160" y="736"/>
                  </a:lnTo>
                  <a:lnTo>
                    <a:pt x="1162" y="731"/>
                  </a:lnTo>
                  <a:lnTo>
                    <a:pt x="1165" y="726"/>
                  </a:lnTo>
                  <a:lnTo>
                    <a:pt x="1172" y="719"/>
                  </a:lnTo>
                  <a:lnTo>
                    <a:pt x="1179" y="695"/>
                  </a:lnTo>
                  <a:lnTo>
                    <a:pt x="1174" y="685"/>
                  </a:lnTo>
                  <a:lnTo>
                    <a:pt x="1174" y="678"/>
                  </a:lnTo>
                  <a:lnTo>
                    <a:pt x="1174" y="673"/>
                  </a:lnTo>
                  <a:lnTo>
                    <a:pt x="1174" y="666"/>
                  </a:lnTo>
                  <a:lnTo>
                    <a:pt x="1177" y="652"/>
                  </a:lnTo>
                  <a:lnTo>
                    <a:pt x="1184" y="647"/>
                  </a:lnTo>
                  <a:lnTo>
                    <a:pt x="1189" y="637"/>
                  </a:lnTo>
                  <a:lnTo>
                    <a:pt x="1191" y="618"/>
                  </a:lnTo>
                  <a:lnTo>
                    <a:pt x="1191" y="606"/>
                  </a:lnTo>
                  <a:lnTo>
                    <a:pt x="1189" y="589"/>
                  </a:lnTo>
                  <a:lnTo>
                    <a:pt x="1182" y="577"/>
                  </a:lnTo>
                  <a:lnTo>
                    <a:pt x="1177" y="575"/>
                  </a:lnTo>
                  <a:lnTo>
                    <a:pt x="1179" y="567"/>
                  </a:lnTo>
                  <a:lnTo>
                    <a:pt x="1177" y="565"/>
                  </a:lnTo>
                  <a:lnTo>
                    <a:pt x="1172" y="553"/>
                  </a:lnTo>
                  <a:lnTo>
                    <a:pt x="1165" y="548"/>
                  </a:lnTo>
                  <a:lnTo>
                    <a:pt x="1162" y="546"/>
                  </a:lnTo>
                  <a:lnTo>
                    <a:pt x="1167" y="534"/>
                  </a:lnTo>
                  <a:lnTo>
                    <a:pt x="1160" y="519"/>
                  </a:lnTo>
                  <a:lnTo>
                    <a:pt x="1146" y="507"/>
                  </a:lnTo>
                  <a:lnTo>
                    <a:pt x="1143" y="500"/>
                  </a:lnTo>
                  <a:lnTo>
                    <a:pt x="1141" y="392"/>
                  </a:lnTo>
                  <a:lnTo>
                    <a:pt x="1141" y="337"/>
                  </a:lnTo>
                  <a:lnTo>
                    <a:pt x="1126" y="332"/>
                  </a:lnTo>
                  <a:lnTo>
                    <a:pt x="1114" y="337"/>
                  </a:lnTo>
                  <a:lnTo>
                    <a:pt x="1110" y="337"/>
                  </a:lnTo>
                  <a:lnTo>
                    <a:pt x="1098" y="327"/>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4" name="Freeform 15">
              <a:extLst>
                <a:ext uri="{FF2B5EF4-FFF2-40B4-BE49-F238E27FC236}">
                  <a16:creationId xmlns:a16="http://schemas.microsoft.com/office/drawing/2014/main" id="{B1C0CC5E-1F04-4CDC-BE46-838FED5CB717}"/>
                </a:ext>
              </a:extLst>
            </p:cNvPr>
            <p:cNvSpPr>
              <a:spLocks/>
            </p:cNvSpPr>
            <p:nvPr/>
          </p:nvSpPr>
          <p:spPr bwMode="auto">
            <a:xfrm>
              <a:off x="4908099" y="3489093"/>
              <a:ext cx="904533" cy="487498"/>
            </a:xfrm>
            <a:custGeom>
              <a:avLst/>
              <a:gdLst>
                <a:gd name="T0" fmla="*/ 19 w 629"/>
                <a:gd name="T1" fmla="*/ 0 h 339"/>
                <a:gd name="T2" fmla="*/ 564 w 629"/>
                <a:gd name="T3" fmla="*/ 12 h 339"/>
                <a:gd name="T4" fmla="*/ 600 w 629"/>
                <a:gd name="T5" fmla="*/ 38 h 339"/>
                <a:gd name="T6" fmla="*/ 588 w 629"/>
                <a:gd name="T7" fmla="*/ 53 h 339"/>
                <a:gd name="T8" fmla="*/ 586 w 629"/>
                <a:gd name="T9" fmla="*/ 67 h 339"/>
                <a:gd name="T10" fmla="*/ 593 w 629"/>
                <a:gd name="T11" fmla="*/ 72 h 339"/>
                <a:gd name="T12" fmla="*/ 603 w 629"/>
                <a:gd name="T13" fmla="*/ 77 h 339"/>
                <a:gd name="T14" fmla="*/ 607 w 629"/>
                <a:gd name="T15" fmla="*/ 96 h 339"/>
                <a:gd name="T16" fmla="*/ 615 w 629"/>
                <a:gd name="T17" fmla="*/ 101 h 339"/>
                <a:gd name="T18" fmla="*/ 624 w 629"/>
                <a:gd name="T19" fmla="*/ 103 h 339"/>
                <a:gd name="T20" fmla="*/ 627 w 629"/>
                <a:gd name="T21" fmla="*/ 105 h 339"/>
                <a:gd name="T22" fmla="*/ 629 w 629"/>
                <a:gd name="T23" fmla="*/ 339 h 339"/>
                <a:gd name="T24" fmla="*/ 0 w 629"/>
                <a:gd name="T25" fmla="*/ 324 h 339"/>
                <a:gd name="T26" fmla="*/ 19 w 629"/>
                <a:gd name="T27"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339">
                  <a:moveTo>
                    <a:pt x="19" y="0"/>
                  </a:moveTo>
                  <a:lnTo>
                    <a:pt x="564" y="12"/>
                  </a:lnTo>
                  <a:lnTo>
                    <a:pt x="600" y="38"/>
                  </a:lnTo>
                  <a:lnTo>
                    <a:pt x="588" y="53"/>
                  </a:lnTo>
                  <a:lnTo>
                    <a:pt x="586" y="67"/>
                  </a:lnTo>
                  <a:lnTo>
                    <a:pt x="593" y="72"/>
                  </a:lnTo>
                  <a:lnTo>
                    <a:pt x="603" y="77"/>
                  </a:lnTo>
                  <a:lnTo>
                    <a:pt x="607" y="96"/>
                  </a:lnTo>
                  <a:lnTo>
                    <a:pt x="615" y="101"/>
                  </a:lnTo>
                  <a:lnTo>
                    <a:pt x="624" y="103"/>
                  </a:lnTo>
                  <a:lnTo>
                    <a:pt x="627" y="105"/>
                  </a:lnTo>
                  <a:lnTo>
                    <a:pt x="629" y="339"/>
                  </a:lnTo>
                  <a:lnTo>
                    <a:pt x="0" y="324"/>
                  </a:lnTo>
                  <a:lnTo>
                    <a:pt x="19"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5" name="Freeform 16">
              <a:extLst>
                <a:ext uri="{FF2B5EF4-FFF2-40B4-BE49-F238E27FC236}">
                  <a16:creationId xmlns:a16="http://schemas.microsoft.com/office/drawing/2014/main" id="{DA4B0D7E-9147-466F-8895-02B7406DDE1C}"/>
                </a:ext>
              </a:extLst>
            </p:cNvPr>
            <p:cNvSpPr>
              <a:spLocks/>
            </p:cNvSpPr>
            <p:nvPr/>
          </p:nvSpPr>
          <p:spPr bwMode="auto">
            <a:xfrm>
              <a:off x="4711087" y="3004471"/>
              <a:ext cx="1012386" cy="501879"/>
            </a:xfrm>
            <a:custGeom>
              <a:avLst/>
              <a:gdLst>
                <a:gd name="T0" fmla="*/ 0 w 704"/>
                <a:gd name="T1" fmla="*/ 217 h 349"/>
                <a:gd name="T2" fmla="*/ 19 w 704"/>
                <a:gd name="T3" fmla="*/ 0 h 349"/>
                <a:gd name="T4" fmla="*/ 451 w 704"/>
                <a:gd name="T5" fmla="*/ 24 h 349"/>
                <a:gd name="T6" fmla="*/ 464 w 704"/>
                <a:gd name="T7" fmla="*/ 41 h 349"/>
                <a:gd name="T8" fmla="*/ 478 w 704"/>
                <a:gd name="T9" fmla="*/ 41 h 349"/>
                <a:gd name="T10" fmla="*/ 490 w 704"/>
                <a:gd name="T11" fmla="*/ 39 h 349"/>
                <a:gd name="T12" fmla="*/ 497 w 704"/>
                <a:gd name="T13" fmla="*/ 44 h 349"/>
                <a:gd name="T14" fmla="*/ 504 w 704"/>
                <a:gd name="T15" fmla="*/ 58 h 349"/>
                <a:gd name="T16" fmla="*/ 514 w 704"/>
                <a:gd name="T17" fmla="*/ 60 h 349"/>
                <a:gd name="T18" fmla="*/ 526 w 704"/>
                <a:gd name="T19" fmla="*/ 58 h 349"/>
                <a:gd name="T20" fmla="*/ 538 w 704"/>
                <a:gd name="T21" fmla="*/ 48 h 349"/>
                <a:gd name="T22" fmla="*/ 552 w 704"/>
                <a:gd name="T23" fmla="*/ 48 h 349"/>
                <a:gd name="T24" fmla="*/ 560 w 704"/>
                <a:gd name="T25" fmla="*/ 53 h 349"/>
                <a:gd name="T26" fmla="*/ 596 w 704"/>
                <a:gd name="T27" fmla="*/ 75 h 349"/>
                <a:gd name="T28" fmla="*/ 612 w 704"/>
                <a:gd name="T29" fmla="*/ 87 h 349"/>
                <a:gd name="T30" fmla="*/ 612 w 704"/>
                <a:gd name="T31" fmla="*/ 96 h 349"/>
                <a:gd name="T32" fmla="*/ 622 w 704"/>
                <a:gd name="T33" fmla="*/ 104 h 349"/>
                <a:gd name="T34" fmla="*/ 622 w 704"/>
                <a:gd name="T35" fmla="*/ 111 h 349"/>
                <a:gd name="T36" fmla="*/ 617 w 704"/>
                <a:gd name="T37" fmla="*/ 128 h 349"/>
                <a:gd name="T38" fmla="*/ 627 w 704"/>
                <a:gd name="T39" fmla="*/ 135 h 349"/>
                <a:gd name="T40" fmla="*/ 632 w 704"/>
                <a:gd name="T41" fmla="*/ 152 h 349"/>
                <a:gd name="T42" fmla="*/ 641 w 704"/>
                <a:gd name="T43" fmla="*/ 161 h 349"/>
                <a:gd name="T44" fmla="*/ 636 w 704"/>
                <a:gd name="T45" fmla="*/ 168 h 349"/>
                <a:gd name="T46" fmla="*/ 641 w 704"/>
                <a:gd name="T47" fmla="*/ 178 h 349"/>
                <a:gd name="T48" fmla="*/ 651 w 704"/>
                <a:gd name="T49" fmla="*/ 185 h 349"/>
                <a:gd name="T50" fmla="*/ 656 w 704"/>
                <a:gd name="T51" fmla="*/ 195 h 349"/>
                <a:gd name="T52" fmla="*/ 651 w 704"/>
                <a:gd name="T53" fmla="*/ 205 h 349"/>
                <a:gd name="T54" fmla="*/ 648 w 704"/>
                <a:gd name="T55" fmla="*/ 221 h 349"/>
                <a:gd name="T56" fmla="*/ 660 w 704"/>
                <a:gd name="T57" fmla="*/ 226 h 349"/>
                <a:gd name="T58" fmla="*/ 663 w 704"/>
                <a:gd name="T59" fmla="*/ 236 h 349"/>
                <a:gd name="T60" fmla="*/ 658 w 704"/>
                <a:gd name="T61" fmla="*/ 243 h 349"/>
                <a:gd name="T62" fmla="*/ 660 w 704"/>
                <a:gd name="T63" fmla="*/ 253 h 349"/>
                <a:gd name="T64" fmla="*/ 665 w 704"/>
                <a:gd name="T65" fmla="*/ 260 h 349"/>
                <a:gd name="T66" fmla="*/ 663 w 704"/>
                <a:gd name="T67" fmla="*/ 269 h 349"/>
                <a:gd name="T68" fmla="*/ 665 w 704"/>
                <a:gd name="T69" fmla="*/ 281 h 349"/>
                <a:gd name="T70" fmla="*/ 670 w 704"/>
                <a:gd name="T71" fmla="*/ 286 h 349"/>
                <a:gd name="T72" fmla="*/ 675 w 704"/>
                <a:gd name="T73" fmla="*/ 296 h 349"/>
                <a:gd name="T74" fmla="*/ 684 w 704"/>
                <a:gd name="T75" fmla="*/ 303 h 349"/>
                <a:gd name="T76" fmla="*/ 687 w 704"/>
                <a:gd name="T77" fmla="*/ 317 h 349"/>
                <a:gd name="T78" fmla="*/ 699 w 704"/>
                <a:gd name="T79" fmla="*/ 332 h 349"/>
                <a:gd name="T80" fmla="*/ 704 w 704"/>
                <a:gd name="T81" fmla="*/ 334 h 349"/>
                <a:gd name="T82" fmla="*/ 701 w 704"/>
                <a:gd name="T83" fmla="*/ 346 h 349"/>
                <a:gd name="T84" fmla="*/ 701 w 704"/>
                <a:gd name="T85" fmla="*/ 349 h 349"/>
                <a:gd name="T86" fmla="*/ 156 w 704"/>
                <a:gd name="T87" fmla="*/ 337 h 349"/>
                <a:gd name="T88" fmla="*/ 161 w 704"/>
                <a:gd name="T89" fmla="*/ 229 h 349"/>
                <a:gd name="T90" fmla="*/ 0 w 704"/>
                <a:gd name="T91" fmla="*/ 217 h 349"/>
                <a:gd name="T92" fmla="*/ 0 w 704"/>
                <a:gd name="T93" fmla="*/ 21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4" h="349">
                  <a:moveTo>
                    <a:pt x="0" y="217"/>
                  </a:moveTo>
                  <a:lnTo>
                    <a:pt x="19" y="0"/>
                  </a:lnTo>
                  <a:lnTo>
                    <a:pt x="451" y="24"/>
                  </a:lnTo>
                  <a:lnTo>
                    <a:pt x="464" y="41"/>
                  </a:lnTo>
                  <a:lnTo>
                    <a:pt x="478" y="41"/>
                  </a:lnTo>
                  <a:lnTo>
                    <a:pt x="490" y="39"/>
                  </a:lnTo>
                  <a:lnTo>
                    <a:pt x="497" y="44"/>
                  </a:lnTo>
                  <a:lnTo>
                    <a:pt x="504" y="58"/>
                  </a:lnTo>
                  <a:lnTo>
                    <a:pt x="514" y="60"/>
                  </a:lnTo>
                  <a:lnTo>
                    <a:pt x="526" y="58"/>
                  </a:lnTo>
                  <a:lnTo>
                    <a:pt x="538" y="48"/>
                  </a:lnTo>
                  <a:lnTo>
                    <a:pt x="552" y="48"/>
                  </a:lnTo>
                  <a:lnTo>
                    <a:pt x="560" y="53"/>
                  </a:lnTo>
                  <a:lnTo>
                    <a:pt x="596" y="75"/>
                  </a:lnTo>
                  <a:lnTo>
                    <a:pt x="612" y="87"/>
                  </a:lnTo>
                  <a:lnTo>
                    <a:pt x="612" y="96"/>
                  </a:lnTo>
                  <a:lnTo>
                    <a:pt x="622" y="104"/>
                  </a:lnTo>
                  <a:lnTo>
                    <a:pt x="622" y="111"/>
                  </a:lnTo>
                  <a:lnTo>
                    <a:pt x="617" y="128"/>
                  </a:lnTo>
                  <a:lnTo>
                    <a:pt x="627" y="135"/>
                  </a:lnTo>
                  <a:lnTo>
                    <a:pt x="632" y="152"/>
                  </a:lnTo>
                  <a:lnTo>
                    <a:pt x="641" y="161"/>
                  </a:lnTo>
                  <a:lnTo>
                    <a:pt x="636" y="168"/>
                  </a:lnTo>
                  <a:lnTo>
                    <a:pt x="641" y="178"/>
                  </a:lnTo>
                  <a:lnTo>
                    <a:pt x="651" y="185"/>
                  </a:lnTo>
                  <a:lnTo>
                    <a:pt x="656" y="195"/>
                  </a:lnTo>
                  <a:lnTo>
                    <a:pt x="651" y="205"/>
                  </a:lnTo>
                  <a:lnTo>
                    <a:pt x="648" y="221"/>
                  </a:lnTo>
                  <a:lnTo>
                    <a:pt x="660" y="226"/>
                  </a:lnTo>
                  <a:lnTo>
                    <a:pt x="663" y="236"/>
                  </a:lnTo>
                  <a:lnTo>
                    <a:pt x="658" y="243"/>
                  </a:lnTo>
                  <a:lnTo>
                    <a:pt x="660" y="253"/>
                  </a:lnTo>
                  <a:lnTo>
                    <a:pt x="665" y="260"/>
                  </a:lnTo>
                  <a:lnTo>
                    <a:pt x="663" y="269"/>
                  </a:lnTo>
                  <a:lnTo>
                    <a:pt x="665" y="281"/>
                  </a:lnTo>
                  <a:lnTo>
                    <a:pt x="670" y="286"/>
                  </a:lnTo>
                  <a:lnTo>
                    <a:pt x="675" y="296"/>
                  </a:lnTo>
                  <a:lnTo>
                    <a:pt x="684" y="303"/>
                  </a:lnTo>
                  <a:lnTo>
                    <a:pt x="687" y="317"/>
                  </a:lnTo>
                  <a:lnTo>
                    <a:pt x="699" y="332"/>
                  </a:lnTo>
                  <a:lnTo>
                    <a:pt x="704" y="334"/>
                  </a:lnTo>
                  <a:lnTo>
                    <a:pt x="701" y="346"/>
                  </a:lnTo>
                  <a:lnTo>
                    <a:pt x="701" y="349"/>
                  </a:lnTo>
                  <a:lnTo>
                    <a:pt x="156" y="337"/>
                  </a:lnTo>
                  <a:lnTo>
                    <a:pt x="161" y="229"/>
                  </a:lnTo>
                  <a:lnTo>
                    <a:pt x="0" y="217"/>
                  </a:lnTo>
                  <a:lnTo>
                    <a:pt x="0" y="217"/>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6" name="Freeform 17">
              <a:extLst>
                <a:ext uri="{FF2B5EF4-FFF2-40B4-BE49-F238E27FC236}">
                  <a16:creationId xmlns:a16="http://schemas.microsoft.com/office/drawing/2014/main" id="{8A4933F4-B712-43C1-AA00-59405BA5FD91}"/>
                </a:ext>
              </a:extLst>
            </p:cNvPr>
            <p:cNvSpPr>
              <a:spLocks/>
            </p:cNvSpPr>
            <p:nvPr/>
          </p:nvSpPr>
          <p:spPr bwMode="auto">
            <a:xfrm>
              <a:off x="4738409" y="2551486"/>
              <a:ext cx="857077" cy="578096"/>
            </a:xfrm>
            <a:custGeom>
              <a:avLst/>
              <a:gdLst>
                <a:gd name="T0" fmla="*/ 0 w 596"/>
                <a:gd name="T1" fmla="*/ 315 h 402"/>
                <a:gd name="T2" fmla="*/ 17 w 596"/>
                <a:gd name="T3" fmla="*/ 104 h 402"/>
                <a:gd name="T4" fmla="*/ 27 w 596"/>
                <a:gd name="T5" fmla="*/ 0 h 402"/>
                <a:gd name="T6" fmla="*/ 584 w 596"/>
                <a:gd name="T7" fmla="*/ 24 h 402"/>
                <a:gd name="T8" fmla="*/ 586 w 596"/>
                <a:gd name="T9" fmla="*/ 32 h 402"/>
                <a:gd name="T10" fmla="*/ 581 w 596"/>
                <a:gd name="T11" fmla="*/ 44 h 402"/>
                <a:gd name="T12" fmla="*/ 567 w 596"/>
                <a:gd name="T13" fmla="*/ 58 h 402"/>
                <a:gd name="T14" fmla="*/ 567 w 596"/>
                <a:gd name="T15" fmla="*/ 68 h 402"/>
                <a:gd name="T16" fmla="*/ 596 w 596"/>
                <a:gd name="T17" fmla="*/ 94 h 402"/>
                <a:gd name="T18" fmla="*/ 596 w 596"/>
                <a:gd name="T19" fmla="*/ 289 h 402"/>
                <a:gd name="T20" fmla="*/ 591 w 596"/>
                <a:gd name="T21" fmla="*/ 289 h 402"/>
                <a:gd name="T22" fmla="*/ 584 w 596"/>
                <a:gd name="T23" fmla="*/ 289 h 402"/>
                <a:gd name="T24" fmla="*/ 586 w 596"/>
                <a:gd name="T25" fmla="*/ 296 h 402"/>
                <a:gd name="T26" fmla="*/ 591 w 596"/>
                <a:gd name="T27" fmla="*/ 301 h 402"/>
                <a:gd name="T28" fmla="*/ 586 w 596"/>
                <a:gd name="T29" fmla="*/ 313 h 402"/>
                <a:gd name="T30" fmla="*/ 591 w 596"/>
                <a:gd name="T31" fmla="*/ 318 h 402"/>
                <a:gd name="T32" fmla="*/ 596 w 596"/>
                <a:gd name="T33" fmla="*/ 334 h 402"/>
                <a:gd name="T34" fmla="*/ 589 w 596"/>
                <a:gd name="T35" fmla="*/ 339 h 402"/>
                <a:gd name="T36" fmla="*/ 591 w 596"/>
                <a:gd name="T37" fmla="*/ 349 h 402"/>
                <a:gd name="T38" fmla="*/ 581 w 596"/>
                <a:gd name="T39" fmla="*/ 368 h 402"/>
                <a:gd name="T40" fmla="*/ 591 w 596"/>
                <a:gd name="T41" fmla="*/ 387 h 402"/>
                <a:gd name="T42" fmla="*/ 593 w 596"/>
                <a:gd name="T43" fmla="*/ 399 h 402"/>
                <a:gd name="T44" fmla="*/ 593 w 596"/>
                <a:gd name="T45" fmla="*/ 402 h 402"/>
                <a:gd name="T46" fmla="*/ 577 w 596"/>
                <a:gd name="T47" fmla="*/ 390 h 402"/>
                <a:gd name="T48" fmla="*/ 541 w 596"/>
                <a:gd name="T49" fmla="*/ 368 h 402"/>
                <a:gd name="T50" fmla="*/ 533 w 596"/>
                <a:gd name="T51" fmla="*/ 363 h 402"/>
                <a:gd name="T52" fmla="*/ 519 w 596"/>
                <a:gd name="T53" fmla="*/ 363 h 402"/>
                <a:gd name="T54" fmla="*/ 507 w 596"/>
                <a:gd name="T55" fmla="*/ 373 h 402"/>
                <a:gd name="T56" fmla="*/ 495 w 596"/>
                <a:gd name="T57" fmla="*/ 375 h 402"/>
                <a:gd name="T58" fmla="*/ 485 w 596"/>
                <a:gd name="T59" fmla="*/ 373 h 402"/>
                <a:gd name="T60" fmla="*/ 478 w 596"/>
                <a:gd name="T61" fmla="*/ 359 h 402"/>
                <a:gd name="T62" fmla="*/ 471 w 596"/>
                <a:gd name="T63" fmla="*/ 354 h 402"/>
                <a:gd name="T64" fmla="*/ 459 w 596"/>
                <a:gd name="T65" fmla="*/ 356 h 402"/>
                <a:gd name="T66" fmla="*/ 445 w 596"/>
                <a:gd name="T67" fmla="*/ 356 h 402"/>
                <a:gd name="T68" fmla="*/ 432 w 596"/>
                <a:gd name="T69" fmla="*/ 339 h 402"/>
                <a:gd name="T70" fmla="*/ 0 w 596"/>
                <a:gd name="T71" fmla="*/ 31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96" h="402">
                  <a:moveTo>
                    <a:pt x="0" y="315"/>
                  </a:moveTo>
                  <a:lnTo>
                    <a:pt x="17" y="104"/>
                  </a:lnTo>
                  <a:lnTo>
                    <a:pt x="27" y="0"/>
                  </a:lnTo>
                  <a:lnTo>
                    <a:pt x="584" y="24"/>
                  </a:lnTo>
                  <a:lnTo>
                    <a:pt x="586" y="32"/>
                  </a:lnTo>
                  <a:lnTo>
                    <a:pt x="581" y="44"/>
                  </a:lnTo>
                  <a:lnTo>
                    <a:pt x="567" y="58"/>
                  </a:lnTo>
                  <a:lnTo>
                    <a:pt x="567" y="68"/>
                  </a:lnTo>
                  <a:lnTo>
                    <a:pt x="596" y="94"/>
                  </a:lnTo>
                  <a:lnTo>
                    <a:pt x="596" y="289"/>
                  </a:lnTo>
                  <a:lnTo>
                    <a:pt x="591" y="289"/>
                  </a:lnTo>
                  <a:lnTo>
                    <a:pt x="584" y="289"/>
                  </a:lnTo>
                  <a:lnTo>
                    <a:pt x="586" y="296"/>
                  </a:lnTo>
                  <a:lnTo>
                    <a:pt x="591" y="301"/>
                  </a:lnTo>
                  <a:lnTo>
                    <a:pt x="586" y="313"/>
                  </a:lnTo>
                  <a:lnTo>
                    <a:pt x="591" y="318"/>
                  </a:lnTo>
                  <a:lnTo>
                    <a:pt x="596" y="334"/>
                  </a:lnTo>
                  <a:lnTo>
                    <a:pt x="589" y="339"/>
                  </a:lnTo>
                  <a:lnTo>
                    <a:pt x="591" y="349"/>
                  </a:lnTo>
                  <a:lnTo>
                    <a:pt x="581" y="368"/>
                  </a:lnTo>
                  <a:lnTo>
                    <a:pt x="591" y="387"/>
                  </a:lnTo>
                  <a:lnTo>
                    <a:pt x="593" y="399"/>
                  </a:lnTo>
                  <a:lnTo>
                    <a:pt x="593" y="402"/>
                  </a:lnTo>
                  <a:lnTo>
                    <a:pt x="577" y="390"/>
                  </a:lnTo>
                  <a:lnTo>
                    <a:pt x="541" y="368"/>
                  </a:lnTo>
                  <a:lnTo>
                    <a:pt x="533" y="363"/>
                  </a:lnTo>
                  <a:lnTo>
                    <a:pt x="519" y="363"/>
                  </a:lnTo>
                  <a:lnTo>
                    <a:pt x="507" y="373"/>
                  </a:lnTo>
                  <a:lnTo>
                    <a:pt x="495" y="375"/>
                  </a:lnTo>
                  <a:lnTo>
                    <a:pt x="485" y="373"/>
                  </a:lnTo>
                  <a:lnTo>
                    <a:pt x="478" y="359"/>
                  </a:lnTo>
                  <a:lnTo>
                    <a:pt x="471" y="354"/>
                  </a:lnTo>
                  <a:lnTo>
                    <a:pt x="459" y="356"/>
                  </a:lnTo>
                  <a:lnTo>
                    <a:pt x="445" y="356"/>
                  </a:lnTo>
                  <a:lnTo>
                    <a:pt x="432" y="339"/>
                  </a:lnTo>
                  <a:lnTo>
                    <a:pt x="0" y="315"/>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7" name="Freeform 18">
              <a:extLst>
                <a:ext uri="{FF2B5EF4-FFF2-40B4-BE49-F238E27FC236}">
                  <a16:creationId xmlns:a16="http://schemas.microsoft.com/office/drawing/2014/main" id="{1456016A-0172-4107-94BB-86B7B3F73B3C}"/>
                </a:ext>
              </a:extLst>
            </p:cNvPr>
            <p:cNvSpPr>
              <a:spLocks/>
            </p:cNvSpPr>
            <p:nvPr/>
          </p:nvSpPr>
          <p:spPr bwMode="auto">
            <a:xfrm>
              <a:off x="4777237" y="2082682"/>
              <a:ext cx="803870" cy="503317"/>
            </a:xfrm>
            <a:custGeom>
              <a:avLst/>
              <a:gdLst>
                <a:gd name="T0" fmla="*/ 0 w 559"/>
                <a:gd name="T1" fmla="*/ 326 h 350"/>
                <a:gd name="T2" fmla="*/ 26 w 559"/>
                <a:gd name="T3" fmla="*/ 0 h 350"/>
                <a:gd name="T4" fmla="*/ 170 w 559"/>
                <a:gd name="T5" fmla="*/ 9 h 350"/>
                <a:gd name="T6" fmla="*/ 273 w 559"/>
                <a:gd name="T7" fmla="*/ 19 h 350"/>
                <a:gd name="T8" fmla="*/ 514 w 559"/>
                <a:gd name="T9" fmla="*/ 24 h 350"/>
                <a:gd name="T10" fmla="*/ 516 w 559"/>
                <a:gd name="T11" fmla="*/ 33 h 350"/>
                <a:gd name="T12" fmla="*/ 523 w 559"/>
                <a:gd name="T13" fmla="*/ 57 h 350"/>
                <a:gd name="T14" fmla="*/ 521 w 559"/>
                <a:gd name="T15" fmla="*/ 67 h 350"/>
                <a:gd name="T16" fmla="*/ 518 w 559"/>
                <a:gd name="T17" fmla="*/ 84 h 350"/>
                <a:gd name="T18" fmla="*/ 518 w 559"/>
                <a:gd name="T19" fmla="*/ 112 h 350"/>
                <a:gd name="T20" fmla="*/ 526 w 559"/>
                <a:gd name="T21" fmla="*/ 149 h 350"/>
                <a:gd name="T22" fmla="*/ 535 w 559"/>
                <a:gd name="T23" fmla="*/ 158 h 350"/>
                <a:gd name="T24" fmla="*/ 540 w 559"/>
                <a:gd name="T25" fmla="*/ 189 h 350"/>
                <a:gd name="T26" fmla="*/ 542 w 559"/>
                <a:gd name="T27" fmla="*/ 242 h 350"/>
                <a:gd name="T28" fmla="*/ 545 w 559"/>
                <a:gd name="T29" fmla="*/ 254 h 350"/>
                <a:gd name="T30" fmla="*/ 545 w 559"/>
                <a:gd name="T31" fmla="*/ 274 h 350"/>
                <a:gd name="T32" fmla="*/ 547 w 559"/>
                <a:gd name="T33" fmla="*/ 281 h 350"/>
                <a:gd name="T34" fmla="*/ 559 w 559"/>
                <a:gd name="T35" fmla="*/ 319 h 350"/>
                <a:gd name="T36" fmla="*/ 557 w 559"/>
                <a:gd name="T37" fmla="*/ 334 h 350"/>
                <a:gd name="T38" fmla="*/ 557 w 559"/>
                <a:gd name="T39" fmla="*/ 350 h 350"/>
                <a:gd name="T40" fmla="*/ 0 w 559"/>
                <a:gd name="T41" fmla="*/ 32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9" h="350">
                  <a:moveTo>
                    <a:pt x="0" y="326"/>
                  </a:moveTo>
                  <a:lnTo>
                    <a:pt x="26" y="0"/>
                  </a:lnTo>
                  <a:lnTo>
                    <a:pt x="170" y="9"/>
                  </a:lnTo>
                  <a:lnTo>
                    <a:pt x="273" y="19"/>
                  </a:lnTo>
                  <a:lnTo>
                    <a:pt x="514" y="24"/>
                  </a:lnTo>
                  <a:lnTo>
                    <a:pt x="516" y="33"/>
                  </a:lnTo>
                  <a:lnTo>
                    <a:pt x="523" y="57"/>
                  </a:lnTo>
                  <a:lnTo>
                    <a:pt x="521" y="67"/>
                  </a:lnTo>
                  <a:lnTo>
                    <a:pt x="518" y="84"/>
                  </a:lnTo>
                  <a:lnTo>
                    <a:pt x="518" y="112"/>
                  </a:lnTo>
                  <a:lnTo>
                    <a:pt x="526" y="149"/>
                  </a:lnTo>
                  <a:lnTo>
                    <a:pt x="535" y="158"/>
                  </a:lnTo>
                  <a:lnTo>
                    <a:pt x="540" y="189"/>
                  </a:lnTo>
                  <a:lnTo>
                    <a:pt x="542" y="242"/>
                  </a:lnTo>
                  <a:lnTo>
                    <a:pt x="545" y="254"/>
                  </a:lnTo>
                  <a:lnTo>
                    <a:pt x="545" y="274"/>
                  </a:lnTo>
                  <a:lnTo>
                    <a:pt x="547" y="281"/>
                  </a:lnTo>
                  <a:lnTo>
                    <a:pt x="559" y="319"/>
                  </a:lnTo>
                  <a:lnTo>
                    <a:pt x="557" y="334"/>
                  </a:lnTo>
                  <a:lnTo>
                    <a:pt x="557" y="350"/>
                  </a:lnTo>
                  <a:lnTo>
                    <a:pt x="0" y="32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8" name="Freeform 19">
              <a:extLst>
                <a:ext uri="{FF2B5EF4-FFF2-40B4-BE49-F238E27FC236}">
                  <a16:creationId xmlns:a16="http://schemas.microsoft.com/office/drawing/2014/main" id="{8C21367E-417C-4F0E-9159-524FBF761D5F}"/>
                </a:ext>
              </a:extLst>
            </p:cNvPr>
            <p:cNvSpPr>
              <a:spLocks/>
            </p:cNvSpPr>
            <p:nvPr/>
          </p:nvSpPr>
          <p:spPr bwMode="auto">
            <a:xfrm>
              <a:off x="3564961" y="1908677"/>
              <a:ext cx="1249665" cy="792364"/>
            </a:xfrm>
            <a:custGeom>
              <a:avLst/>
              <a:gdLst>
                <a:gd name="T0" fmla="*/ 305 w 869"/>
                <a:gd name="T1" fmla="*/ 486 h 551"/>
                <a:gd name="T2" fmla="*/ 297 w 869"/>
                <a:gd name="T3" fmla="*/ 541 h 551"/>
                <a:gd name="T4" fmla="*/ 285 w 869"/>
                <a:gd name="T5" fmla="*/ 519 h 551"/>
                <a:gd name="T6" fmla="*/ 266 w 869"/>
                <a:gd name="T7" fmla="*/ 517 h 551"/>
                <a:gd name="T8" fmla="*/ 245 w 869"/>
                <a:gd name="T9" fmla="*/ 524 h 551"/>
                <a:gd name="T10" fmla="*/ 233 w 869"/>
                <a:gd name="T11" fmla="*/ 522 h 551"/>
                <a:gd name="T12" fmla="*/ 209 w 869"/>
                <a:gd name="T13" fmla="*/ 517 h 551"/>
                <a:gd name="T14" fmla="*/ 194 w 869"/>
                <a:gd name="T15" fmla="*/ 524 h 551"/>
                <a:gd name="T16" fmla="*/ 170 w 869"/>
                <a:gd name="T17" fmla="*/ 517 h 551"/>
                <a:gd name="T18" fmla="*/ 161 w 869"/>
                <a:gd name="T19" fmla="*/ 529 h 551"/>
                <a:gd name="T20" fmla="*/ 146 w 869"/>
                <a:gd name="T21" fmla="*/ 512 h 551"/>
                <a:gd name="T22" fmla="*/ 149 w 869"/>
                <a:gd name="T23" fmla="*/ 493 h 551"/>
                <a:gd name="T24" fmla="*/ 139 w 869"/>
                <a:gd name="T25" fmla="*/ 476 h 551"/>
                <a:gd name="T26" fmla="*/ 122 w 869"/>
                <a:gd name="T27" fmla="*/ 462 h 551"/>
                <a:gd name="T28" fmla="*/ 127 w 869"/>
                <a:gd name="T29" fmla="*/ 447 h 551"/>
                <a:gd name="T30" fmla="*/ 113 w 869"/>
                <a:gd name="T31" fmla="*/ 421 h 551"/>
                <a:gd name="T32" fmla="*/ 115 w 869"/>
                <a:gd name="T33" fmla="*/ 385 h 551"/>
                <a:gd name="T34" fmla="*/ 108 w 869"/>
                <a:gd name="T35" fmla="*/ 380 h 551"/>
                <a:gd name="T36" fmla="*/ 103 w 869"/>
                <a:gd name="T37" fmla="*/ 370 h 551"/>
                <a:gd name="T38" fmla="*/ 77 w 869"/>
                <a:gd name="T39" fmla="*/ 390 h 551"/>
                <a:gd name="T40" fmla="*/ 57 w 869"/>
                <a:gd name="T41" fmla="*/ 378 h 551"/>
                <a:gd name="T42" fmla="*/ 60 w 869"/>
                <a:gd name="T43" fmla="*/ 363 h 551"/>
                <a:gd name="T44" fmla="*/ 72 w 869"/>
                <a:gd name="T45" fmla="*/ 344 h 551"/>
                <a:gd name="T46" fmla="*/ 72 w 869"/>
                <a:gd name="T47" fmla="*/ 334 h 551"/>
                <a:gd name="T48" fmla="*/ 79 w 869"/>
                <a:gd name="T49" fmla="*/ 313 h 551"/>
                <a:gd name="T50" fmla="*/ 93 w 869"/>
                <a:gd name="T51" fmla="*/ 272 h 551"/>
                <a:gd name="T52" fmla="*/ 74 w 869"/>
                <a:gd name="T53" fmla="*/ 262 h 551"/>
                <a:gd name="T54" fmla="*/ 60 w 869"/>
                <a:gd name="T55" fmla="*/ 253 h 551"/>
                <a:gd name="T56" fmla="*/ 53 w 869"/>
                <a:gd name="T57" fmla="*/ 226 h 551"/>
                <a:gd name="T58" fmla="*/ 21 w 869"/>
                <a:gd name="T59" fmla="*/ 181 h 551"/>
                <a:gd name="T60" fmla="*/ 7 w 869"/>
                <a:gd name="T61" fmla="*/ 164 h 551"/>
                <a:gd name="T62" fmla="*/ 17 w 869"/>
                <a:gd name="T63" fmla="*/ 147 h 551"/>
                <a:gd name="T64" fmla="*/ 0 w 869"/>
                <a:gd name="T65" fmla="*/ 101 h 551"/>
                <a:gd name="T66" fmla="*/ 98 w 869"/>
                <a:gd name="T67" fmla="*/ 12 h 551"/>
                <a:gd name="T68" fmla="*/ 528 w 869"/>
                <a:gd name="T69" fmla="*/ 87 h 551"/>
                <a:gd name="T70" fmla="*/ 843 w 869"/>
                <a:gd name="T71" fmla="*/ 447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9" h="551">
                  <a:moveTo>
                    <a:pt x="833" y="551"/>
                  </a:moveTo>
                  <a:lnTo>
                    <a:pt x="305" y="486"/>
                  </a:lnTo>
                  <a:lnTo>
                    <a:pt x="297" y="539"/>
                  </a:lnTo>
                  <a:lnTo>
                    <a:pt x="297" y="541"/>
                  </a:lnTo>
                  <a:lnTo>
                    <a:pt x="288" y="532"/>
                  </a:lnTo>
                  <a:lnTo>
                    <a:pt x="285" y="519"/>
                  </a:lnTo>
                  <a:lnTo>
                    <a:pt x="276" y="507"/>
                  </a:lnTo>
                  <a:lnTo>
                    <a:pt x="266" y="517"/>
                  </a:lnTo>
                  <a:lnTo>
                    <a:pt x="266" y="524"/>
                  </a:lnTo>
                  <a:lnTo>
                    <a:pt x="245" y="524"/>
                  </a:lnTo>
                  <a:lnTo>
                    <a:pt x="242" y="527"/>
                  </a:lnTo>
                  <a:lnTo>
                    <a:pt x="233" y="522"/>
                  </a:lnTo>
                  <a:lnTo>
                    <a:pt x="211" y="519"/>
                  </a:lnTo>
                  <a:lnTo>
                    <a:pt x="209" y="517"/>
                  </a:lnTo>
                  <a:lnTo>
                    <a:pt x="201" y="517"/>
                  </a:lnTo>
                  <a:lnTo>
                    <a:pt x="194" y="524"/>
                  </a:lnTo>
                  <a:lnTo>
                    <a:pt x="187" y="522"/>
                  </a:lnTo>
                  <a:lnTo>
                    <a:pt x="170" y="517"/>
                  </a:lnTo>
                  <a:lnTo>
                    <a:pt x="165" y="519"/>
                  </a:lnTo>
                  <a:lnTo>
                    <a:pt x="161" y="529"/>
                  </a:lnTo>
                  <a:lnTo>
                    <a:pt x="151" y="524"/>
                  </a:lnTo>
                  <a:lnTo>
                    <a:pt x="146" y="512"/>
                  </a:lnTo>
                  <a:lnTo>
                    <a:pt x="146" y="507"/>
                  </a:lnTo>
                  <a:lnTo>
                    <a:pt x="149" y="493"/>
                  </a:lnTo>
                  <a:lnTo>
                    <a:pt x="146" y="486"/>
                  </a:lnTo>
                  <a:lnTo>
                    <a:pt x="139" y="476"/>
                  </a:lnTo>
                  <a:lnTo>
                    <a:pt x="129" y="476"/>
                  </a:lnTo>
                  <a:lnTo>
                    <a:pt x="122" y="462"/>
                  </a:lnTo>
                  <a:lnTo>
                    <a:pt x="127" y="455"/>
                  </a:lnTo>
                  <a:lnTo>
                    <a:pt x="127" y="447"/>
                  </a:lnTo>
                  <a:lnTo>
                    <a:pt x="117" y="435"/>
                  </a:lnTo>
                  <a:lnTo>
                    <a:pt x="113" y="421"/>
                  </a:lnTo>
                  <a:lnTo>
                    <a:pt x="113" y="399"/>
                  </a:lnTo>
                  <a:lnTo>
                    <a:pt x="115" y="385"/>
                  </a:lnTo>
                  <a:lnTo>
                    <a:pt x="110" y="383"/>
                  </a:lnTo>
                  <a:lnTo>
                    <a:pt x="108" y="380"/>
                  </a:lnTo>
                  <a:lnTo>
                    <a:pt x="105" y="373"/>
                  </a:lnTo>
                  <a:lnTo>
                    <a:pt x="103" y="370"/>
                  </a:lnTo>
                  <a:lnTo>
                    <a:pt x="101" y="373"/>
                  </a:lnTo>
                  <a:lnTo>
                    <a:pt x="77" y="390"/>
                  </a:lnTo>
                  <a:lnTo>
                    <a:pt x="72" y="392"/>
                  </a:lnTo>
                  <a:lnTo>
                    <a:pt x="57" y="378"/>
                  </a:lnTo>
                  <a:lnTo>
                    <a:pt x="60" y="368"/>
                  </a:lnTo>
                  <a:lnTo>
                    <a:pt x="60" y="363"/>
                  </a:lnTo>
                  <a:lnTo>
                    <a:pt x="60" y="354"/>
                  </a:lnTo>
                  <a:lnTo>
                    <a:pt x="72" y="344"/>
                  </a:lnTo>
                  <a:lnTo>
                    <a:pt x="74" y="334"/>
                  </a:lnTo>
                  <a:lnTo>
                    <a:pt x="72" y="334"/>
                  </a:lnTo>
                  <a:lnTo>
                    <a:pt x="72" y="318"/>
                  </a:lnTo>
                  <a:lnTo>
                    <a:pt x="79" y="313"/>
                  </a:lnTo>
                  <a:lnTo>
                    <a:pt x="77" y="306"/>
                  </a:lnTo>
                  <a:lnTo>
                    <a:pt x="93" y="272"/>
                  </a:lnTo>
                  <a:lnTo>
                    <a:pt x="89" y="265"/>
                  </a:lnTo>
                  <a:lnTo>
                    <a:pt x="74" y="262"/>
                  </a:lnTo>
                  <a:lnTo>
                    <a:pt x="72" y="255"/>
                  </a:lnTo>
                  <a:lnTo>
                    <a:pt x="60" y="253"/>
                  </a:lnTo>
                  <a:lnTo>
                    <a:pt x="55" y="241"/>
                  </a:lnTo>
                  <a:lnTo>
                    <a:pt x="53" y="226"/>
                  </a:lnTo>
                  <a:lnTo>
                    <a:pt x="41" y="197"/>
                  </a:lnTo>
                  <a:lnTo>
                    <a:pt x="21" y="181"/>
                  </a:lnTo>
                  <a:lnTo>
                    <a:pt x="14" y="169"/>
                  </a:lnTo>
                  <a:lnTo>
                    <a:pt x="7" y="164"/>
                  </a:lnTo>
                  <a:lnTo>
                    <a:pt x="12" y="159"/>
                  </a:lnTo>
                  <a:lnTo>
                    <a:pt x="17" y="147"/>
                  </a:lnTo>
                  <a:lnTo>
                    <a:pt x="12" y="130"/>
                  </a:lnTo>
                  <a:lnTo>
                    <a:pt x="0" y="101"/>
                  </a:lnTo>
                  <a:lnTo>
                    <a:pt x="19" y="0"/>
                  </a:lnTo>
                  <a:lnTo>
                    <a:pt x="98" y="12"/>
                  </a:lnTo>
                  <a:lnTo>
                    <a:pt x="312" y="48"/>
                  </a:lnTo>
                  <a:lnTo>
                    <a:pt x="528" y="87"/>
                  </a:lnTo>
                  <a:lnTo>
                    <a:pt x="869" y="121"/>
                  </a:lnTo>
                  <a:lnTo>
                    <a:pt x="843" y="447"/>
                  </a:lnTo>
                  <a:lnTo>
                    <a:pt x="833" y="551"/>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39" name="Freeform 20">
              <a:extLst>
                <a:ext uri="{FF2B5EF4-FFF2-40B4-BE49-F238E27FC236}">
                  <a16:creationId xmlns:a16="http://schemas.microsoft.com/office/drawing/2014/main" id="{1827EF4D-1D36-4D4A-BBA3-C1E9F5B22C32}"/>
                </a:ext>
              </a:extLst>
            </p:cNvPr>
            <p:cNvSpPr>
              <a:spLocks/>
            </p:cNvSpPr>
            <p:nvPr/>
          </p:nvSpPr>
          <p:spPr bwMode="auto">
            <a:xfrm>
              <a:off x="3910093" y="2607569"/>
              <a:ext cx="852763" cy="708958"/>
            </a:xfrm>
            <a:custGeom>
              <a:avLst/>
              <a:gdLst>
                <a:gd name="T0" fmla="*/ 557 w 593"/>
                <a:gd name="T1" fmla="*/ 493 h 493"/>
                <a:gd name="T2" fmla="*/ 576 w 593"/>
                <a:gd name="T3" fmla="*/ 276 h 493"/>
                <a:gd name="T4" fmla="*/ 593 w 593"/>
                <a:gd name="T5" fmla="*/ 65 h 493"/>
                <a:gd name="T6" fmla="*/ 65 w 593"/>
                <a:gd name="T7" fmla="*/ 0 h 493"/>
                <a:gd name="T8" fmla="*/ 57 w 593"/>
                <a:gd name="T9" fmla="*/ 53 h 493"/>
                <a:gd name="T10" fmla="*/ 19 w 593"/>
                <a:gd name="T11" fmla="*/ 320 h 493"/>
                <a:gd name="T12" fmla="*/ 17 w 593"/>
                <a:gd name="T13" fmla="*/ 320 h 493"/>
                <a:gd name="T14" fmla="*/ 0 w 593"/>
                <a:gd name="T15" fmla="*/ 423 h 493"/>
                <a:gd name="T16" fmla="*/ 158 w 593"/>
                <a:gd name="T17" fmla="*/ 449 h 493"/>
                <a:gd name="T18" fmla="*/ 557 w 593"/>
                <a:gd name="T19" fmla="*/ 493 h 493"/>
                <a:gd name="T20" fmla="*/ 557 w 593"/>
                <a:gd name="T2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3" h="493">
                  <a:moveTo>
                    <a:pt x="557" y="493"/>
                  </a:moveTo>
                  <a:lnTo>
                    <a:pt x="576" y="276"/>
                  </a:lnTo>
                  <a:lnTo>
                    <a:pt x="593" y="65"/>
                  </a:lnTo>
                  <a:lnTo>
                    <a:pt x="65" y="0"/>
                  </a:lnTo>
                  <a:lnTo>
                    <a:pt x="57" y="53"/>
                  </a:lnTo>
                  <a:lnTo>
                    <a:pt x="19" y="320"/>
                  </a:lnTo>
                  <a:lnTo>
                    <a:pt x="17" y="320"/>
                  </a:lnTo>
                  <a:lnTo>
                    <a:pt x="0" y="423"/>
                  </a:lnTo>
                  <a:lnTo>
                    <a:pt x="158" y="449"/>
                  </a:lnTo>
                  <a:lnTo>
                    <a:pt x="557" y="493"/>
                  </a:lnTo>
                  <a:lnTo>
                    <a:pt x="557" y="493"/>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0" name="Freeform 21">
              <a:extLst>
                <a:ext uri="{FF2B5EF4-FFF2-40B4-BE49-F238E27FC236}">
                  <a16:creationId xmlns:a16="http://schemas.microsoft.com/office/drawing/2014/main" id="{96EC769E-5DBF-4E99-9643-066961D5B95C}"/>
                </a:ext>
              </a:extLst>
            </p:cNvPr>
            <p:cNvSpPr>
              <a:spLocks/>
            </p:cNvSpPr>
            <p:nvPr/>
          </p:nvSpPr>
          <p:spPr bwMode="auto">
            <a:xfrm>
              <a:off x="4055336" y="3253253"/>
              <a:ext cx="887277" cy="701768"/>
            </a:xfrm>
            <a:custGeom>
              <a:avLst/>
              <a:gdLst>
                <a:gd name="T0" fmla="*/ 0 w 617"/>
                <a:gd name="T1" fmla="*/ 426 h 488"/>
                <a:gd name="T2" fmla="*/ 57 w 617"/>
                <a:gd name="T3" fmla="*/ 0 h 488"/>
                <a:gd name="T4" fmla="*/ 456 w 617"/>
                <a:gd name="T5" fmla="*/ 44 h 488"/>
                <a:gd name="T6" fmla="*/ 617 w 617"/>
                <a:gd name="T7" fmla="*/ 56 h 488"/>
                <a:gd name="T8" fmla="*/ 612 w 617"/>
                <a:gd name="T9" fmla="*/ 164 h 488"/>
                <a:gd name="T10" fmla="*/ 593 w 617"/>
                <a:gd name="T11" fmla="*/ 488 h 488"/>
                <a:gd name="T12" fmla="*/ 509 w 617"/>
                <a:gd name="T13" fmla="*/ 483 h 488"/>
                <a:gd name="T14" fmla="*/ 0 w 617"/>
                <a:gd name="T15" fmla="*/ 426 h 4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488">
                  <a:moveTo>
                    <a:pt x="0" y="426"/>
                  </a:moveTo>
                  <a:lnTo>
                    <a:pt x="57" y="0"/>
                  </a:lnTo>
                  <a:lnTo>
                    <a:pt x="456" y="44"/>
                  </a:lnTo>
                  <a:lnTo>
                    <a:pt x="617" y="56"/>
                  </a:lnTo>
                  <a:lnTo>
                    <a:pt x="612" y="164"/>
                  </a:lnTo>
                  <a:lnTo>
                    <a:pt x="593" y="488"/>
                  </a:lnTo>
                  <a:lnTo>
                    <a:pt x="509" y="483"/>
                  </a:lnTo>
                  <a:lnTo>
                    <a:pt x="0" y="42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1" name="Freeform 22">
              <a:extLst>
                <a:ext uri="{FF2B5EF4-FFF2-40B4-BE49-F238E27FC236}">
                  <a16:creationId xmlns:a16="http://schemas.microsoft.com/office/drawing/2014/main" id="{91DC3AD7-4D7E-418D-980E-CE1C29F5DE74}"/>
                </a:ext>
              </a:extLst>
            </p:cNvPr>
            <p:cNvSpPr>
              <a:spLocks/>
            </p:cNvSpPr>
            <p:nvPr/>
          </p:nvSpPr>
          <p:spPr bwMode="auto">
            <a:xfrm>
              <a:off x="3447041" y="3008785"/>
              <a:ext cx="690263" cy="857077"/>
            </a:xfrm>
            <a:custGeom>
              <a:avLst/>
              <a:gdLst>
                <a:gd name="T0" fmla="*/ 423 w 480"/>
                <a:gd name="T1" fmla="*/ 596 h 596"/>
                <a:gd name="T2" fmla="*/ 480 w 480"/>
                <a:gd name="T3" fmla="*/ 170 h 596"/>
                <a:gd name="T4" fmla="*/ 322 w 480"/>
                <a:gd name="T5" fmla="*/ 144 h 596"/>
                <a:gd name="T6" fmla="*/ 339 w 480"/>
                <a:gd name="T7" fmla="*/ 41 h 596"/>
                <a:gd name="T8" fmla="*/ 103 w 480"/>
                <a:gd name="T9" fmla="*/ 0 h 596"/>
                <a:gd name="T10" fmla="*/ 0 w 480"/>
                <a:gd name="T11" fmla="*/ 531 h 596"/>
                <a:gd name="T12" fmla="*/ 0 w 480"/>
                <a:gd name="T13" fmla="*/ 531 h 596"/>
                <a:gd name="T14" fmla="*/ 423 w 480"/>
                <a:gd name="T15" fmla="*/ 596 h 5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0" h="596">
                  <a:moveTo>
                    <a:pt x="423" y="596"/>
                  </a:moveTo>
                  <a:lnTo>
                    <a:pt x="480" y="170"/>
                  </a:lnTo>
                  <a:lnTo>
                    <a:pt x="322" y="144"/>
                  </a:lnTo>
                  <a:lnTo>
                    <a:pt x="339" y="41"/>
                  </a:lnTo>
                  <a:lnTo>
                    <a:pt x="103" y="0"/>
                  </a:lnTo>
                  <a:lnTo>
                    <a:pt x="0" y="531"/>
                  </a:lnTo>
                  <a:lnTo>
                    <a:pt x="0" y="531"/>
                  </a:lnTo>
                  <a:lnTo>
                    <a:pt x="423" y="59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2" name="Freeform 23">
              <a:extLst>
                <a:ext uri="{FF2B5EF4-FFF2-40B4-BE49-F238E27FC236}">
                  <a16:creationId xmlns:a16="http://schemas.microsoft.com/office/drawing/2014/main" id="{16B220F7-9B17-4C6C-AE55-908EB29E7F47}"/>
                </a:ext>
              </a:extLst>
            </p:cNvPr>
            <p:cNvSpPr>
              <a:spLocks/>
            </p:cNvSpPr>
            <p:nvPr/>
          </p:nvSpPr>
          <p:spPr bwMode="auto">
            <a:xfrm>
              <a:off x="3260095" y="1888545"/>
              <a:ext cx="731967" cy="1179200"/>
            </a:xfrm>
            <a:custGeom>
              <a:avLst/>
              <a:gdLst>
                <a:gd name="T0" fmla="*/ 231 w 509"/>
                <a:gd name="T1" fmla="*/ 14 h 820"/>
                <a:gd name="T2" fmla="*/ 224 w 509"/>
                <a:gd name="T3" fmla="*/ 144 h 820"/>
                <a:gd name="T4" fmla="*/ 224 w 509"/>
                <a:gd name="T5" fmla="*/ 173 h 820"/>
                <a:gd name="T6" fmla="*/ 226 w 509"/>
                <a:gd name="T7" fmla="*/ 183 h 820"/>
                <a:gd name="T8" fmla="*/ 253 w 509"/>
                <a:gd name="T9" fmla="*/ 211 h 820"/>
                <a:gd name="T10" fmla="*/ 267 w 509"/>
                <a:gd name="T11" fmla="*/ 255 h 820"/>
                <a:gd name="T12" fmla="*/ 284 w 509"/>
                <a:gd name="T13" fmla="*/ 269 h 820"/>
                <a:gd name="T14" fmla="*/ 301 w 509"/>
                <a:gd name="T15" fmla="*/ 279 h 820"/>
                <a:gd name="T16" fmla="*/ 289 w 509"/>
                <a:gd name="T17" fmla="*/ 320 h 820"/>
                <a:gd name="T18" fmla="*/ 284 w 509"/>
                <a:gd name="T19" fmla="*/ 332 h 820"/>
                <a:gd name="T20" fmla="*/ 286 w 509"/>
                <a:gd name="T21" fmla="*/ 348 h 820"/>
                <a:gd name="T22" fmla="*/ 272 w 509"/>
                <a:gd name="T23" fmla="*/ 368 h 820"/>
                <a:gd name="T24" fmla="*/ 272 w 509"/>
                <a:gd name="T25" fmla="*/ 382 h 820"/>
                <a:gd name="T26" fmla="*/ 284 w 509"/>
                <a:gd name="T27" fmla="*/ 406 h 820"/>
                <a:gd name="T28" fmla="*/ 313 w 509"/>
                <a:gd name="T29" fmla="*/ 387 h 820"/>
                <a:gd name="T30" fmla="*/ 317 w 509"/>
                <a:gd name="T31" fmla="*/ 387 h 820"/>
                <a:gd name="T32" fmla="*/ 322 w 509"/>
                <a:gd name="T33" fmla="*/ 397 h 820"/>
                <a:gd name="T34" fmla="*/ 325 w 509"/>
                <a:gd name="T35" fmla="*/ 413 h 820"/>
                <a:gd name="T36" fmla="*/ 329 w 509"/>
                <a:gd name="T37" fmla="*/ 449 h 820"/>
                <a:gd name="T38" fmla="*/ 339 w 509"/>
                <a:gd name="T39" fmla="*/ 469 h 820"/>
                <a:gd name="T40" fmla="*/ 341 w 509"/>
                <a:gd name="T41" fmla="*/ 490 h 820"/>
                <a:gd name="T42" fmla="*/ 358 w 509"/>
                <a:gd name="T43" fmla="*/ 500 h 820"/>
                <a:gd name="T44" fmla="*/ 358 w 509"/>
                <a:gd name="T45" fmla="*/ 521 h 820"/>
                <a:gd name="T46" fmla="*/ 363 w 509"/>
                <a:gd name="T47" fmla="*/ 538 h 820"/>
                <a:gd name="T48" fmla="*/ 377 w 509"/>
                <a:gd name="T49" fmla="*/ 533 h 820"/>
                <a:gd name="T50" fmla="*/ 399 w 509"/>
                <a:gd name="T51" fmla="*/ 536 h 820"/>
                <a:gd name="T52" fmla="*/ 413 w 509"/>
                <a:gd name="T53" fmla="*/ 531 h 820"/>
                <a:gd name="T54" fmla="*/ 423 w 509"/>
                <a:gd name="T55" fmla="*/ 533 h 820"/>
                <a:gd name="T56" fmla="*/ 454 w 509"/>
                <a:gd name="T57" fmla="*/ 541 h 820"/>
                <a:gd name="T58" fmla="*/ 478 w 509"/>
                <a:gd name="T59" fmla="*/ 538 h 820"/>
                <a:gd name="T60" fmla="*/ 488 w 509"/>
                <a:gd name="T61" fmla="*/ 521 h 820"/>
                <a:gd name="T62" fmla="*/ 500 w 509"/>
                <a:gd name="T63" fmla="*/ 546 h 820"/>
                <a:gd name="T64" fmla="*/ 509 w 509"/>
                <a:gd name="T65" fmla="*/ 553 h 820"/>
                <a:gd name="T66" fmla="*/ 469 w 509"/>
                <a:gd name="T67" fmla="*/ 820 h 820"/>
                <a:gd name="T68" fmla="*/ 0 w 509"/>
                <a:gd name="T69" fmla="*/ 728 h 820"/>
                <a:gd name="T70" fmla="*/ 53 w 509"/>
                <a:gd name="T71" fmla="*/ 526 h 820"/>
                <a:gd name="T72" fmla="*/ 56 w 509"/>
                <a:gd name="T73" fmla="*/ 512 h 820"/>
                <a:gd name="T74" fmla="*/ 60 w 509"/>
                <a:gd name="T75" fmla="*/ 502 h 820"/>
                <a:gd name="T76" fmla="*/ 44 w 509"/>
                <a:gd name="T77" fmla="*/ 488 h 820"/>
                <a:gd name="T78" fmla="*/ 44 w 509"/>
                <a:gd name="T79" fmla="*/ 469 h 820"/>
                <a:gd name="T80" fmla="*/ 75 w 509"/>
                <a:gd name="T81" fmla="*/ 433 h 820"/>
                <a:gd name="T82" fmla="*/ 82 w 509"/>
                <a:gd name="T83" fmla="*/ 418 h 820"/>
                <a:gd name="T84" fmla="*/ 128 w 509"/>
                <a:gd name="T85" fmla="*/ 353 h 820"/>
                <a:gd name="T86" fmla="*/ 116 w 509"/>
                <a:gd name="T87" fmla="*/ 332 h 820"/>
                <a:gd name="T88" fmla="*/ 104 w 509"/>
                <a:gd name="T89" fmla="*/ 322 h 820"/>
                <a:gd name="T90" fmla="*/ 99 w 509"/>
                <a:gd name="T91" fmla="*/ 298 h 820"/>
                <a:gd name="T92" fmla="*/ 106 w 509"/>
                <a:gd name="T93" fmla="*/ 288 h 820"/>
                <a:gd name="T94" fmla="*/ 99 w 509"/>
                <a:gd name="T95" fmla="*/ 269 h 820"/>
                <a:gd name="T96" fmla="*/ 161 w 509"/>
                <a:gd name="T97" fmla="*/ 0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9" h="820">
                  <a:moveTo>
                    <a:pt x="161" y="0"/>
                  </a:moveTo>
                  <a:lnTo>
                    <a:pt x="231" y="14"/>
                  </a:lnTo>
                  <a:lnTo>
                    <a:pt x="212" y="115"/>
                  </a:lnTo>
                  <a:lnTo>
                    <a:pt x="224" y="144"/>
                  </a:lnTo>
                  <a:lnTo>
                    <a:pt x="229" y="161"/>
                  </a:lnTo>
                  <a:lnTo>
                    <a:pt x="224" y="173"/>
                  </a:lnTo>
                  <a:lnTo>
                    <a:pt x="219" y="178"/>
                  </a:lnTo>
                  <a:lnTo>
                    <a:pt x="226" y="183"/>
                  </a:lnTo>
                  <a:lnTo>
                    <a:pt x="233" y="195"/>
                  </a:lnTo>
                  <a:lnTo>
                    <a:pt x="253" y="211"/>
                  </a:lnTo>
                  <a:lnTo>
                    <a:pt x="265" y="240"/>
                  </a:lnTo>
                  <a:lnTo>
                    <a:pt x="267" y="255"/>
                  </a:lnTo>
                  <a:lnTo>
                    <a:pt x="272" y="267"/>
                  </a:lnTo>
                  <a:lnTo>
                    <a:pt x="284" y="269"/>
                  </a:lnTo>
                  <a:lnTo>
                    <a:pt x="286" y="276"/>
                  </a:lnTo>
                  <a:lnTo>
                    <a:pt x="301" y="279"/>
                  </a:lnTo>
                  <a:lnTo>
                    <a:pt x="305" y="286"/>
                  </a:lnTo>
                  <a:lnTo>
                    <a:pt x="289" y="320"/>
                  </a:lnTo>
                  <a:lnTo>
                    <a:pt x="291" y="327"/>
                  </a:lnTo>
                  <a:lnTo>
                    <a:pt x="284" y="332"/>
                  </a:lnTo>
                  <a:lnTo>
                    <a:pt x="284" y="348"/>
                  </a:lnTo>
                  <a:lnTo>
                    <a:pt x="286" y="348"/>
                  </a:lnTo>
                  <a:lnTo>
                    <a:pt x="284" y="358"/>
                  </a:lnTo>
                  <a:lnTo>
                    <a:pt x="272" y="368"/>
                  </a:lnTo>
                  <a:lnTo>
                    <a:pt x="272" y="377"/>
                  </a:lnTo>
                  <a:lnTo>
                    <a:pt x="272" y="382"/>
                  </a:lnTo>
                  <a:lnTo>
                    <a:pt x="269" y="392"/>
                  </a:lnTo>
                  <a:lnTo>
                    <a:pt x="284" y="406"/>
                  </a:lnTo>
                  <a:lnTo>
                    <a:pt x="289" y="404"/>
                  </a:lnTo>
                  <a:lnTo>
                    <a:pt x="313" y="387"/>
                  </a:lnTo>
                  <a:lnTo>
                    <a:pt x="315" y="384"/>
                  </a:lnTo>
                  <a:lnTo>
                    <a:pt x="317" y="387"/>
                  </a:lnTo>
                  <a:lnTo>
                    <a:pt x="320" y="394"/>
                  </a:lnTo>
                  <a:lnTo>
                    <a:pt x="322" y="397"/>
                  </a:lnTo>
                  <a:lnTo>
                    <a:pt x="327" y="399"/>
                  </a:lnTo>
                  <a:lnTo>
                    <a:pt x="325" y="413"/>
                  </a:lnTo>
                  <a:lnTo>
                    <a:pt x="325" y="435"/>
                  </a:lnTo>
                  <a:lnTo>
                    <a:pt x="329" y="449"/>
                  </a:lnTo>
                  <a:lnTo>
                    <a:pt x="339" y="461"/>
                  </a:lnTo>
                  <a:lnTo>
                    <a:pt x="339" y="469"/>
                  </a:lnTo>
                  <a:lnTo>
                    <a:pt x="334" y="476"/>
                  </a:lnTo>
                  <a:lnTo>
                    <a:pt x="341" y="490"/>
                  </a:lnTo>
                  <a:lnTo>
                    <a:pt x="351" y="490"/>
                  </a:lnTo>
                  <a:lnTo>
                    <a:pt x="358" y="500"/>
                  </a:lnTo>
                  <a:lnTo>
                    <a:pt x="361" y="507"/>
                  </a:lnTo>
                  <a:lnTo>
                    <a:pt x="358" y="521"/>
                  </a:lnTo>
                  <a:lnTo>
                    <a:pt x="358" y="526"/>
                  </a:lnTo>
                  <a:lnTo>
                    <a:pt x="363" y="538"/>
                  </a:lnTo>
                  <a:lnTo>
                    <a:pt x="373" y="543"/>
                  </a:lnTo>
                  <a:lnTo>
                    <a:pt x="377" y="533"/>
                  </a:lnTo>
                  <a:lnTo>
                    <a:pt x="382" y="531"/>
                  </a:lnTo>
                  <a:lnTo>
                    <a:pt x="399" y="536"/>
                  </a:lnTo>
                  <a:lnTo>
                    <a:pt x="406" y="538"/>
                  </a:lnTo>
                  <a:lnTo>
                    <a:pt x="413" y="531"/>
                  </a:lnTo>
                  <a:lnTo>
                    <a:pt x="421" y="531"/>
                  </a:lnTo>
                  <a:lnTo>
                    <a:pt x="423" y="533"/>
                  </a:lnTo>
                  <a:lnTo>
                    <a:pt x="445" y="536"/>
                  </a:lnTo>
                  <a:lnTo>
                    <a:pt x="454" y="541"/>
                  </a:lnTo>
                  <a:lnTo>
                    <a:pt x="457" y="538"/>
                  </a:lnTo>
                  <a:lnTo>
                    <a:pt x="478" y="538"/>
                  </a:lnTo>
                  <a:lnTo>
                    <a:pt x="478" y="531"/>
                  </a:lnTo>
                  <a:lnTo>
                    <a:pt x="488" y="521"/>
                  </a:lnTo>
                  <a:lnTo>
                    <a:pt x="497" y="533"/>
                  </a:lnTo>
                  <a:lnTo>
                    <a:pt x="500" y="546"/>
                  </a:lnTo>
                  <a:lnTo>
                    <a:pt x="509" y="555"/>
                  </a:lnTo>
                  <a:lnTo>
                    <a:pt x="509" y="553"/>
                  </a:lnTo>
                  <a:lnTo>
                    <a:pt x="471" y="820"/>
                  </a:lnTo>
                  <a:lnTo>
                    <a:pt x="469" y="820"/>
                  </a:lnTo>
                  <a:lnTo>
                    <a:pt x="233" y="779"/>
                  </a:lnTo>
                  <a:lnTo>
                    <a:pt x="0" y="728"/>
                  </a:lnTo>
                  <a:lnTo>
                    <a:pt x="41" y="538"/>
                  </a:lnTo>
                  <a:lnTo>
                    <a:pt x="53" y="526"/>
                  </a:lnTo>
                  <a:lnTo>
                    <a:pt x="53" y="514"/>
                  </a:lnTo>
                  <a:lnTo>
                    <a:pt x="56" y="512"/>
                  </a:lnTo>
                  <a:lnTo>
                    <a:pt x="58" y="507"/>
                  </a:lnTo>
                  <a:lnTo>
                    <a:pt x="60" y="502"/>
                  </a:lnTo>
                  <a:lnTo>
                    <a:pt x="56" y="493"/>
                  </a:lnTo>
                  <a:lnTo>
                    <a:pt x="44" y="488"/>
                  </a:lnTo>
                  <a:lnTo>
                    <a:pt x="41" y="481"/>
                  </a:lnTo>
                  <a:lnTo>
                    <a:pt x="44" y="469"/>
                  </a:lnTo>
                  <a:lnTo>
                    <a:pt x="63" y="440"/>
                  </a:lnTo>
                  <a:lnTo>
                    <a:pt x="75" y="433"/>
                  </a:lnTo>
                  <a:lnTo>
                    <a:pt x="82" y="425"/>
                  </a:lnTo>
                  <a:lnTo>
                    <a:pt x="82" y="418"/>
                  </a:lnTo>
                  <a:lnTo>
                    <a:pt x="89" y="411"/>
                  </a:lnTo>
                  <a:lnTo>
                    <a:pt x="128" y="353"/>
                  </a:lnTo>
                  <a:lnTo>
                    <a:pt x="125" y="339"/>
                  </a:lnTo>
                  <a:lnTo>
                    <a:pt x="116" y="332"/>
                  </a:lnTo>
                  <a:lnTo>
                    <a:pt x="111" y="332"/>
                  </a:lnTo>
                  <a:lnTo>
                    <a:pt x="104" y="322"/>
                  </a:lnTo>
                  <a:lnTo>
                    <a:pt x="101" y="312"/>
                  </a:lnTo>
                  <a:lnTo>
                    <a:pt x="99" y="298"/>
                  </a:lnTo>
                  <a:lnTo>
                    <a:pt x="104" y="293"/>
                  </a:lnTo>
                  <a:lnTo>
                    <a:pt x="106" y="288"/>
                  </a:lnTo>
                  <a:lnTo>
                    <a:pt x="99" y="279"/>
                  </a:lnTo>
                  <a:lnTo>
                    <a:pt x="99" y="269"/>
                  </a:lnTo>
                  <a:lnTo>
                    <a:pt x="104" y="264"/>
                  </a:lnTo>
                  <a:lnTo>
                    <a:pt x="161"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3" name="Freeform 24">
              <a:extLst>
                <a:ext uri="{FF2B5EF4-FFF2-40B4-BE49-F238E27FC236}">
                  <a16:creationId xmlns:a16="http://schemas.microsoft.com/office/drawing/2014/main" id="{8995B353-F96A-4038-80EC-6FD79023A1C0}"/>
                </a:ext>
              </a:extLst>
            </p:cNvPr>
            <p:cNvSpPr>
              <a:spLocks/>
            </p:cNvSpPr>
            <p:nvPr/>
          </p:nvSpPr>
          <p:spPr bwMode="auto">
            <a:xfrm>
              <a:off x="3219830" y="3772389"/>
              <a:ext cx="835507" cy="967806"/>
            </a:xfrm>
            <a:custGeom>
              <a:avLst/>
              <a:gdLst>
                <a:gd name="T0" fmla="*/ 494 w 581"/>
                <a:gd name="T1" fmla="*/ 670 h 673"/>
                <a:gd name="T2" fmla="*/ 581 w 581"/>
                <a:gd name="T3" fmla="*/ 65 h 673"/>
                <a:gd name="T4" fmla="*/ 158 w 581"/>
                <a:gd name="T5" fmla="*/ 0 h 673"/>
                <a:gd name="T6" fmla="*/ 158 w 581"/>
                <a:gd name="T7" fmla="*/ 0 h 673"/>
                <a:gd name="T8" fmla="*/ 148 w 581"/>
                <a:gd name="T9" fmla="*/ 55 h 673"/>
                <a:gd name="T10" fmla="*/ 132 w 581"/>
                <a:gd name="T11" fmla="*/ 101 h 673"/>
                <a:gd name="T12" fmla="*/ 122 w 581"/>
                <a:gd name="T13" fmla="*/ 101 h 673"/>
                <a:gd name="T14" fmla="*/ 117 w 581"/>
                <a:gd name="T15" fmla="*/ 94 h 673"/>
                <a:gd name="T16" fmla="*/ 117 w 581"/>
                <a:gd name="T17" fmla="*/ 89 h 673"/>
                <a:gd name="T18" fmla="*/ 110 w 581"/>
                <a:gd name="T19" fmla="*/ 82 h 673"/>
                <a:gd name="T20" fmla="*/ 93 w 581"/>
                <a:gd name="T21" fmla="*/ 79 h 673"/>
                <a:gd name="T22" fmla="*/ 81 w 581"/>
                <a:gd name="T23" fmla="*/ 82 h 673"/>
                <a:gd name="T24" fmla="*/ 76 w 581"/>
                <a:gd name="T25" fmla="*/ 86 h 673"/>
                <a:gd name="T26" fmla="*/ 81 w 581"/>
                <a:gd name="T27" fmla="*/ 106 h 673"/>
                <a:gd name="T28" fmla="*/ 76 w 581"/>
                <a:gd name="T29" fmla="*/ 156 h 673"/>
                <a:gd name="T30" fmla="*/ 81 w 581"/>
                <a:gd name="T31" fmla="*/ 166 h 673"/>
                <a:gd name="T32" fmla="*/ 74 w 581"/>
                <a:gd name="T33" fmla="*/ 187 h 673"/>
                <a:gd name="T34" fmla="*/ 69 w 581"/>
                <a:gd name="T35" fmla="*/ 194 h 673"/>
                <a:gd name="T36" fmla="*/ 69 w 581"/>
                <a:gd name="T37" fmla="*/ 199 h 673"/>
                <a:gd name="T38" fmla="*/ 69 w 581"/>
                <a:gd name="T39" fmla="*/ 216 h 673"/>
                <a:gd name="T40" fmla="*/ 69 w 581"/>
                <a:gd name="T41" fmla="*/ 221 h 673"/>
                <a:gd name="T42" fmla="*/ 69 w 581"/>
                <a:gd name="T43" fmla="*/ 226 h 673"/>
                <a:gd name="T44" fmla="*/ 76 w 581"/>
                <a:gd name="T45" fmla="*/ 238 h 673"/>
                <a:gd name="T46" fmla="*/ 76 w 581"/>
                <a:gd name="T47" fmla="*/ 250 h 673"/>
                <a:gd name="T48" fmla="*/ 79 w 581"/>
                <a:gd name="T49" fmla="*/ 257 h 673"/>
                <a:gd name="T50" fmla="*/ 84 w 581"/>
                <a:gd name="T51" fmla="*/ 269 h 673"/>
                <a:gd name="T52" fmla="*/ 88 w 581"/>
                <a:gd name="T53" fmla="*/ 271 h 673"/>
                <a:gd name="T54" fmla="*/ 93 w 581"/>
                <a:gd name="T55" fmla="*/ 279 h 673"/>
                <a:gd name="T56" fmla="*/ 93 w 581"/>
                <a:gd name="T57" fmla="*/ 288 h 673"/>
                <a:gd name="T58" fmla="*/ 93 w 581"/>
                <a:gd name="T59" fmla="*/ 293 h 673"/>
                <a:gd name="T60" fmla="*/ 88 w 581"/>
                <a:gd name="T61" fmla="*/ 291 h 673"/>
                <a:gd name="T62" fmla="*/ 79 w 581"/>
                <a:gd name="T63" fmla="*/ 300 h 673"/>
                <a:gd name="T64" fmla="*/ 67 w 581"/>
                <a:gd name="T65" fmla="*/ 303 h 673"/>
                <a:gd name="T66" fmla="*/ 57 w 581"/>
                <a:gd name="T67" fmla="*/ 315 h 673"/>
                <a:gd name="T68" fmla="*/ 50 w 581"/>
                <a:gd name="T69" fmla="*/ 346 h 673"/>
                <a:gd name="T70" fmla="*/ 33 w 581"/>
                <a:gd name="T71" fmla="*/ 368 h 673"/>
                <a:gd name="T72" fmla="*/ 24 w 581"/>
                <a:gd name="T73" fmla="*/ 368 h 673"/>
                <a:gd name="T74" fmla="*/ 24 w 581"/>
                <a:gd name="T75" fmla="*/ 372 h 673"/>
                <a:gd name="T76" fmla="*/ 26 w 581"/>
                <a:gd name="T77" fmla="*/ 380 h 673"/>
                <a:gd name="T78" fmla="*/ 24 w 581"/>
                <a:gd name="T79" fmla="*/ 387 h 673"/>
                <a:gd name="T80" fmla="*/ 21 w 581"/>
                <a:gd name="T81" fmla="*/ 399 h 673"/>
                <a:gd name="T82" fmla="*/ 24 w 581"/>
                <a:gd name="T83" fmla="*/ 406 h 673"/>
                <a:gd name="T84" fmla="*/ 36 w 581"/>
                <a:gd name="T85" fmla="*/ 416 h 673"/>
                <a:gd name="T86" fmla="*/ 38 w 581"/>
                <a:gd name="T87" fmla="*/ 420 h 673"/>
                <a:gd name="T88" fmla="*/ 33 w 581"/>
                <a:gd name="T89" fmla="*/ 425 h 673"/>
                <a:gd name="T90" fmla="*/ 33 w 581"/>
                <a:gd name="T91" fmla="*/ 432 h 673"/>
                <a:gd name="T92" fmla="*/ 24 w 581"/>
                <a:gd name="T93" fmla="*/ 440 h 673"/>
                <a:gd name="T94" fmla="*/ 21 w 581"/>
                <a:gd name="T95" fmla="*/ 440 h 673"/>
                <a:gd name="T96" fmla="*/ 7 w 581"/>
                <a:gd name="T97" fmla="*/ 437 h 673"/>
                <a:gd name="T98" fmla="*/ 0 w 581"/>
                <a:gd name="T99" fmla="*/ 461 h 673"/>
                <a:gd name="T100" fmla="*/ 312 w 581"/>
                <a:gd name="T101" fmla="*/ 642 h 673"/>
                <a:gd name="T102" fmla="*/ 494 w 581"/>
                <a:gd name="T103" fmla="*/ 673 h 673"/>
                <a:gd name="T104" fmla="*/ 494 w 581"/>
                <a:gd name="T105" fmla="*/ 67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81" h="673">
                  <a:moveTo>
                    <a:pt x="494" y="670"/>
                  </a:moveTo>
                  <a:lnTo>
                    <a:pt x="581" y="65"/>
                  </a:lnTo>
                  <a:lnTo>
                    <a:pt x="158" y="0"/>
                  </a:lnTo>
                  <a:lnTo>
                    <a:pt x="158" y="0"/>
                  </a:lnTo>
                  <a:lnTo>
                    <a:pt x="148" y="55"/>
                  </a:lnTo>
                  <a:lnTo>
                    <a:pt x="132" y="101"/>
                  </a:lnTo>
                  <a:lnTo>
                    <a:pt x="122" y="101"/>
                  </a:lnTo>
                  <a:lnTo>
                    <a:pt x="117" y="94"/>
                  </a:lnTo>
                  <a:lnTo>
                    <a:pt x="117" y="89"/>
                  </a:lnTo>
                  <a:lnTo>
                    <a:pt x="110" y="82"/>
                  </a:lnTo>
                  <a:lnTo>
                    <a:pt x="93" y="79"/>
                  </a:lnTo>
                  <a:lnTo>
                    <a:pt x="81" y="82"/>
                  </a:lnTo>
                  <a:lnTo>
                    <a:pt x="76" y="86"/>
                  </a:lnTo>
                  <a:lnTo>
                    <a:pt x="81" y="106"/>
                  </a:lnTo>
                  <a:lnTo>
                    <a:pt x="76" y="156"/>
                  </a:lnTo>
                  <a:lnTo>
                    <a:pt x="81" y="166"/>
                  </a:lnTo>
                  <a:lnTo>
                    <a:pt x="74" y="187"/>
                  </a:lnTo>
                  <a:lnTo>
                    <a:pt x="69" y="194"/>
                  </a:lnTo>
                  <a:lnTo>
                    <a:pt x="69" y="199"/>
                  </a:lnTo>
                  <a:lnTo>
                    <a:pt x="69" y="216"/>
                  </a:lnTo>
                  <a:lnTo>
                    <a:pt x="69" y="221"/>
                  </a:lnTo>
                  <a:lnTo>
                    <a:pt x="69" y="226"/>
                  </a:lnTo>
                  <a:lnTo>
                    <a:pt x="76" y="238"/>
                  </a:lnTo>
                  <a:lnTo>
                    <a:pt x="76" y="250"/>
                  </a:lnTo>
                  <a:lnTo>
                    <a:pt x="79" y="257"/>
                  </a:lnTo>
                  <a:lnTo>
                    <a:pt x="84" y="269"/>
                  </a:lnTo>
                  <a:lnTo>
                    <a:pt x="88" y="271"/>
                  </a:lnTo>
                  <a:lnTo>
                    <a:pt x="93" y="279"/>
                  </a:lnTo>
                  <a:lnTo>
                    <a:pt x="93" y="288"/>
                  </a:lnTo>
                  <a:lnTo>
                    <a:pt x="93" y="293"/>
                  </a:lnTo>
                  <a:lnTo>
                    <a:pt x="88" y="291"/>
                  </a:lnTo>
                  <a:lnTo>
                    <a:pt x="79" y="300"/>
                  </a:lnTo>
                  <a:lnTo>
                    <a:pt x="67" y="303"/>
                  </a:lnTo>
                  <a:lnTo>
                    <a:pt x="57" y="315"/>
                  </a:lnTo>
                  <a:lnTo>
                    <a:pt x="50" y="346"/>
                  </a:lnTo>
                  <a:lnTo>
                    <a:pt x="33" y="368"/>
                  </a:lnTo>
                  <a:lnTo>
                    <a:pt x="24" y="368"/>
                  </a:lnTo>
                  <a:lnTo>
                    <a:pt x="24" y="372"/>
                  </a:lnTo>
                  <a:lnTo>
                    <a:pt x="26" y="380"/>
                  </a:lnTo>
                  <a:lnTo>
                    <a:pt x="24" y="387"/>
                  </a:lnTo>
                  <a:lnTo>
                    <a:pt x="21" y="399"/>
                  </a:lnTo>
                  <a:lnTo>
                    <a:pt x="24" y="406"/>
                  </a:lnTo>
                  <a:lnTo>
                    <a:pt x="36" y="416"/>
                  </a:lnTo>
                  <a:lnTo>
                    <a:pt x="38" y="420"/>
                  </a:lnTo>
                  <a:lnTo>
                    <a:pt x="33" y="425"/>
                  </a:lnTo>
                  <a:lnTo>
                    <a:pt x="33" y="432"/>
                  </a:lnTo>
                  <a:lnTo>
                    <a:pt x="24" y="440"/>
                  </a:lnTo>
                  <a:lnTo>
                    <a:pt x="21" y="440"/>
                  </a:lnTo>
                  <a:lnTo>
                    <a:pt x="7" y="437"/>
                  </a:lnTo>
                  <a:lnTo>
                    <a:pt x="0" y="461"/>
                  </a:lnTo>
                  <a:lnTo>
                    <a:pt x="312" y="642"/>
                  </a:lnTo>
                  <a:lnTo>
                    <a:pt x="494" y="673"/>
                  </a:lnTo>
                  <a:lnTo>
                    <a:pt x="494" y="67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4" name="Freeform 25">
              <a:extLst>
                <a:ext uri="{FF2B5EF4-FFF2-40B4-BE49-F238E27FC236}">
                  <a16:creationId xmlns:a16="http://schemas.microsoft.com/office/drawing/2014/main" id="{7D3B0FED-A96E-4B90-BC3B-0AC3C5ED41CF}"/>
                </a:ext>
              </a:extLst>
            </p:cNvPr>
            <p:cNvSpPr>
              <a:spLocks/>
            </p:cNvSpPr>
            <p:nvPr/>
          </p:nvSpPr>
          <p:spPr bwMode="auto">
            <a:xfrm>
              <a:off x="2815738" y="2859228"/>
              <a:ext cx="779422" cy="1199333"/>
            </a:xfrm>
            <a:custGeom>
              <a:avLst/>
              <a:gdLst>
                <a:gd name="T0" fmla="*/ 79 w 542"/>
                <a:gd name="T1" fmla="*/ 0 h 834"/>
                <a:gd name="T2" fmla="*/ 0 w 542"/>
                <a:gd name="T3" fmla="*/ 318 h 834"/>
                <a:gd name="T4" fmla="*/ 350 w 542"/>
                <a:gd name="T5" fmla="*/ 834 h 834"/>
                <a:gd name="T6" fmla="*/ 350 w 542"/>
                <a:gd name="T7" fmla="*/ 829 h 834"/>
                <a:gd name="T8" fmla="*/ 355 w 542"/>
                <a:gd name="T9" fmla="*/ 822 h 834"/>
                <a:gd name="T10" fmla="*/ 362 w 542"/>
                <a:gd name="T11" fmla="*/ 801 h 834"/>
                <a:gd name="T12" fmla="*/ 357 w 542"/>
                <a:gd name="T13" fmla="*/ 791 h 834"/>
                <a:gd name="T14" fmla="*/ 362 w 542"/>
                <a:gd name="T15" fmla="*/ 741 h 834"/>
                <a:gd name="T16" fmla="*/ 357 w 542"/>
                <a:gd name="T17" fmla="*/ 721 h 834"/>
                <a:gd name="T18" fmla="*/ 362 w 542"/>
                <a:gd name="T19" fmla="*/ 717 h 834"/>
                <a:gd name="T20" fmla="*/ 374 w 542"/>
                <a:gd name="T21" fmla="*/ 714 h 834"/>
                <a:gd name="T22" fmla="*/ 391 w 542"/>
                <a:gd name="T23" fmla="*/ 717 h 834"/>
                <a:gd name="T24" fmla="*/ 398 w 542"/>
                <a:gd name="T25" fmla="*/ 724 h 834"/>
                <a:gd name="T26" fmla="*/ 398 w 542"/>
                <a:gd name="T27" fmla="*/ 729 h 834"/>
                <a:gd name="T28" fmla="*/ 403 w 542"/>
                <a:gd name="T29" fmla="*/ 736 h 834"/>
                <a:gd name="T30" fmla="*/ 413 w 542"/>
                <a:gd name="T31" fmla="*/ 736 h 834"/>
                <a:gd name="T32" fmla="*/ 429 w 542"/>
                <a:gd name="T33" fmla="*/ 690 h 834"/>
                <a:gd name="T34" fmla="*/ 439 w 542"/>
                <a:gd name="T35" fmla="*/ 635 h 834"/>
                <a:gd name="T36" fmla="*/ 542 w 542"/>
                <a:gd name="T37" fmla="*/ 104 h 834"/>
                <a:gd name="T38" fmla="*/ 309 w 542"/>
                <a:gd name="T39" fmla="*/ 53 h 834"/>
                <a:gd name="T40" fmla="*/ 79 w 542"/>
                <a:gd name="T4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2" h="834">
                  <a:moveTo>
                    <a:pt x="79" y="0"/>
                  </a:moveTo>
                  <a:lnTo>
                    <a:pt x="0" y="318"/>
                  </a:lnTo>
                  <a:lnTo>
                    <a:pt x="350" y="834"/>
                  </a:lnTo>
                  <a:lnTo>
                    <a:pt x="350" y="829"/>
                  </a:lnTo>
                  <a:lnTo>
                    <a:pt x="355" y="822"/>
                  </a:lnTo>
                  <a:lnTo>
                    <a:pt x="362" y="801"/>
                  </a:lnTo>
                  <a:lnTo>
                    <a:pt x="357" y="791"/>
                  </a:lnTo>
                  <a:lnTo>
                    <a:pt x="362" y="741"/>
                  </a:lnTo>
                  <a:lnTo>
                    <a:pt x="357" y="721"/>
                  </a:lnTo>
                  <a:lnTo>
                    <a:pt x="362" y="717"/>
                  </a:lnTo>
                  <a:lnTo>
                    <a:pt x="374" y="714"/>
                  </a:lnTo>
                  <a:lnTo>
                    <a:pt x="391" y="717"/>
                  </a:lnTo>
                  <a:lnTo>
                    <a:pt x="398" y="724"/>
                  </a:lnTo>
                  <a:lnTo>
                    <a:pt x="398" y="729"/>
                  </a:lnTo>
                  <a:lnTo>
                    <a:pt x="403" y="736"/>
                  </a:lnTo>
                  <a:lnTo>
                    <a:pt x="413" y="736"/>
                  </a:lnTo>
                  <a:lnTo>
                    <a:pt x="429" y="690"/>
                  </a:lnTo>
                  <a:lnTo>
                    <a:pt x="439" y="635"/>
                  </a:lnTo>
                  <a:lnTo>
                    <a:pt x="542" y="104"/>
                  </a:lnTo>
                  <a:lnTo>
                    <a:pt x="309" y="53"/>
                  </a:lnTo>
                  <a:lnTo>
                    <a:pt x="79"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5" name="Freeform 26">
              <a:extLst>
                <a:ext uri="{FF2B5EF4-FFF2-40B4-BE49-F238E27FC236}">
                  <a16:creationId xmlns:a16="http://schemas.microsoft.com/office/drawing/2014/main" id="{9CF8905E-7002-4D4D-9E8E-5AA41104292D}"/>
                </a:ext>
              </a:extLst>
            </p:cNvPr>
            <p:cNvSpPr>
              <a:spLocks/>
            </p:cNvSpPr>
            <p:nvPr/>
          </p:nvSpPr>
          <p:spPr bwMode="auto">
            <a:xfrm>
              <a:off x="2680562" y="1740426"/>
              <a:ext cx="811059" cy="596790"/>
            </a:xfrm>
            <a:custGeom>
              <a:avLst/>
              <a:gdLst>
                <a:gd name="T0" fmla="*/ 507 w 564"/>
                <a:gd name="T1" fmla="*/ 396 h 415"/>
                <a:gd name="T2" fmla="*/ 504 w 564"/>
                <a:gd name="T3" fmla="*/ 415 h 415"/>
                <a:gd name="T4" fmla="*/ 343 w 564"/>
                <a:gd name="T5" fmla="*/ 384 h 415"/>
                <a:gd name="T6" fmla="*/ 329 w 564"/>
                <a:gd name="T7" fmla="*/ 382 h 415"/>
                <a:gd name="T8" fmla="*/ 312 w 564"/>
                <a:gd name="T9" fmla="*/ 379 h 415"/>
                <a:gd name="T10" fmla="*/ 298 w 564"/>
                <a:gd name="T11" fmla="*/ 382 h 415"/>
                <a:gd name="T12" fmla="*/ 276 w 564"/>
                <a:gd name="T13" fmla="*/ 379 h 415"/>
                <a:gd name="T14" fmla="*/ 257 w 564"/>
                <a:gd name="T15" fmla="*/ 384 h 415"/>
                <a:gd name="T16" fmla="*/ 233 w 564"/>
                <a:gd name="T17" fmla="*/ 379 h 415"/>
                <a:gd name="T18" fmla="*/ 187 w 564"/>
                <a:gd name="T19" fmla="*/ 379 h 415"/>
                <a:gd name="T20" fmla="*/ 154 w 564"/>
                <a:gd name="T21" fmla="*/ 363 h 415"/>
                <a:gd name="T22" fmla="*/ 122 w 564"/>
                <a:gd name="T23" fmla="*/ 363 h 415"/>
                <a:gd name="T24" fmla="*/ 74 w 564"/>
                <a:gd name="T25" fmla="*/ 348 h 415"/>
                <a:gd name="T26" fmla="*/ 72 w 564"/>
                <a:gd name="T27" fmla="*/ 312 h 415"/>
                <a:gd name="T28" fmla="*/ 72 w 564"/>
                <a:gd name="T29" fmla="*/ 290 h 415"/>
                <a:gd name="T30" fmla="*/ 43 w 564"/>
                <a:gd name="T31" fmla="*/ 278 h 415"/>
                <a:gd name="T32" fmla="*/ 34 w 564"/>
                <a:gd name="T33" fmla="*/ 269 h 415"/>
                <a:gd name="T34" fmla="*/ 19 w 564"/>
                <a:gd name="T35" fmla="*/ 259 h 415"/>
                <a:gd name="T36" fmla="*/ 2 w 564"/>
                <a:gd name="T37" fmla="*/ 252 h 415"/>
                <a:gd name="T38" fmla="*/ 0 w 564"/>
                <a:gd name="T39" fmla="*/ 245 h 415"/>
                <a:gd name="T40" fmla="*/ 5 w 564"/>
                <a:gd name="T41" fmla="*/ 228 h 415"/>
                <a:gd name="T42" fmla="*/ 5 w 564"/>
                <a:gd name="T43" fmla="*/ 218 h 415"/>
                <a:gd name="T44" fmla="*/ 10 w 564"/>
                <a:gd name="T45" fmla="*/ 218 h 415"/>
                <a:gd name="T46" fmla="*/ 10 w 564"/>
                <a:gd name="T47" fmla="*/ 230 h 415"/>
                <a:gd name="T48" fmla="*/ 10 w 564"/>
                <a:gd name="T49" fmla="*/ 238 h 415"/>
                <a:gd name="T50" fmla="*/ 19 w 564"/>
                <a:gd name="T51" fmla="*/ 223 h 415"/>
                <a:gd name="T52" fmla="*/ 24 w 564"/>
                <a:gd name="T53" fmla="*/ 213 h 415"/>
                <a:gd name="T54" fmla="*/ 14 w 564"/>
                <a:gd name="T55" fmla="*/ 206 h 415"/>
                <a:gd name="T56" fmla="*/ 14 w 564"/>
                <a:gd name="T57" fmla="*/ 187 h 415"/>
                <a:gd name="T58" fmla="*/ 24 w 564"/>
                <a:gd name="T59" fmla="*/ 187 h 415"/>
                <a:gd name="T60" fmla="*/ 26 w 564"/>
                <a:gd name="T61" fmla="*/ 177 h 415"/>
                <a:gd name="T62" fmla="*/ 24 w 564"/>
                <a:gd name="T63" fmla="*/ 173 h 415"/>
                <a:gd name="T64" fmla="*/ 17 w 564"/>
                <a:gd name="T65" fmla="*/ 168 h 415"/>
                <a:gd name="T66" fmla="*/ 19 w 564"/>
                <a:gd name="T67" fmla="*/ 146 h 415"/>
                <a:gd name="T68" fmla="*/ 17 w 564"/>
                <a:gd name="T69" fmla="*/ 127 h 415"/>
                <a:gd name="T70" fmla="*/ 22 w 564"/>
                <a:gd name="T71" fmla="*/ 96 h 415"/>
                <a:gd name="T72" fmla="*/ 12 w 564"/>
                <a:gd name="T73" fmla="*/ 48 h 415"/>
                <a:gd name="T74" fmla="*/ 19 w 564"/>
                <a:gd name="T75" fmla="*/ 21 h 415"/>
                <a:gd name="T76" fmla="*/ 98 w 564"/>
                <a:gd name="T77" fmla="*/ 72 h 415"/>
                <a:gd name="T78" fmla="*/ 132 w 564"/>
                <a:gd name="T79" fmla="*/ 86 h 415"/>
                <a:gd name="T80" fmla="*/ 149 w 564"/>
                <a:gd name="T81" fmla="*/ 89 h 415"/>
                <a:gd name="T82" fmla="*/ 154 w 564"/>
                <a:gd name="T83" fmla="*/ 122 h 415"/>
                <a:gd name="T84" fmla="*/ 144 w 564"/>
                <a:gd name="T85" fmla="*/ 134 h 415"/>
                <a:gd name="T86" fmla="*/ 142 w 564"/>
                <a:gd name="T87" fmla="*/ 156 h 415"/>
                <a:gd name="T88" fmla="*/ 142 w 564"/>
                <a:gd name="T89" fmla="*/ 165 h 415"/>
                <a:gd name="T90" fmla="*/ 137 w 564"/>
                <a:gd name="T91" fmla="*/ 173 h 415"/>
                <a:gd name="T92" fmla="*/ 154 w 564"/>
                <a:gd name="T93" fmla="*/ 173 h 415"/>
                <a:gd name="T94" fmla="*/ 163 w 564"/>
                <a:gd name="T95" fmla="*/ 144 h 415"/>
                <a:gd name="T96" fmla="*/ 182 w 564"/>
                <a:gd name="T97" fmla="*/ 120 h 415"/>
                <a:gd name="T98" fmla="*/ 178 w 564"/>
                <a:gd name="T99" fmla="*/ 91 h 415"/>
                <a:gd name="T100" fmla="*/ 166 w 564"/>
                <a:gd name="T101" fmla="*/ 57 h 415"/>
                <a:gd name="T102" fmla="*/ 175 w 564"/>
                <a:gd name="T103" fmla="*/ 57 h 415"/>
                <a:gd name="T104" fmla="*/ 180 w 564"/>
                <a:gd name="T105" fmla="*/ 28 h 415"/>
                <a:gd name="T106" fmla="*/ 170 w 564"/>
                <a:gd name="T107" fmla="*/ 19 h 415"/>
                <a:gd name="T108" fmla="*/ 283 w 564"/>
                <a:gd name="T109" fmla="*/ 31 h 415"/>
                <a:gd name="T110" fmla="*/ 564 w 564"/>
                <a:gd name="T111" fmla="*/ 103 h 415"/>
                <a:gd name="T112" fmla="*/ 502 w 564"/>
                <a:gd name="T113" fmla="*/ 372 h 415"/>
                <a:gd name="T114" fmla="*/ 509 w 564"/>
                <a:gd name="T115" fmla="*/ 39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4" h="415">
                  <a:moveTo>
                    <a:pt x="509" y="391"/>
                  </a:moveTo>
                  <a:lnTo>
                    <a:pt x="507" y="396"/>
                  </a:lnTo>
                  <a:lnTo>
                    <a:pt x="502" y="401"/>
                  </a:lnTo>
                  <a:lnTo>
                    <a:pt x="504" y="415"/>
                  </a:lnTo>
                  <a:lnTo>
                    <a:pt x="355" y="379"/>
                  </a:lnTo>
                  <a:lnTo>
                    <a:pt x="343" y="384"/>
                  </a:lnTo>
                  <a:lnTo>
                    <a:pt x="336" y="384"/>
                  </a:lnTo>
                  <a:lnTo>
                    <a:pt x="329" y="382"/>
                  </a:lnTo>
                  <a:lnTo>
                    <a:pt x="319" y="382"/>
                  </a:lnTo>
                  <a:lnTo>
                    <a:pt x="312" y="379"/>
                  </a:lnTo>
                  <a:lnTo>
                    <a:pt x="305" y="379"/>
                  </a:lnTo>
                  <a:lnTo>
                    <a:pt x="298" y="382"/>
                  </a:lnTo>
                  <a:lnTo>
                    <a:pt x="286" y="379"/>
                  </a:lnTo>
                  <a:lnTo>
                    <a:pt x="276" y="379"/>
                  </a:lnTo>
                  <a:lnTo>
                    <a:pt x="266" y="384"/>
                  </a:lnTo>
                  <a:lnTo>
                    <a:pt x="257" y="384"/>
                  </a:lnTo>
                  <a:lnTo>
                    <a:pt x="238" y="382"/>
                  </a:lnTo>
                  <a:lnTo>
                    <a:pt x="233" y="379"/>
                  </a:lnTo>
                  <a:lnTo>
                    <a:pt x="223" y="375"/>
                  </a:lnTo>
                  <a:lnTo>
                    <a:pt x="187" y="379"/>
                  </a:lnTo>
                  <a:lnTo>
                    <a:pt x="182" y="370"/>
                  </a:lnTo>
                  <a:lnTo>
                    <a:pt x="154" y="363"/>
                  </a:lnTo>
                  <a:lnTo>
                    <a:pt x="139" y="360"/>
                  </a:lnTo>
                  <a:lnTo>
                    <a:pt x="122" y="363"/>
                  </a:lnTo>
                  <a:lnTo>
                    <a:pt x="96" y="360"/>
                  </a:lnTo>
                  <a:lnTo>
                    <a:pt x="74" y="348"/>
                  </a:lnTo>
                  <a:lnTo>
                    <a:pt x="70" y="341"/>
                  </a:lnTo>
                  <a:lnTo>
                    <a:pt x="72" y="312"/>
                  </a:lnTo>
                  <a:lnTo>
                    <a:pt x="74" y="307"/>
                  </a:lnTo>
                  <a:lnTo>
                    <a:pt x="72" y="290"/>
                  </a:lnTo>
                  <a:lnTo>
                    <a:pt x="55" y="278"/>
                  </a:lnTo>
                  <a:lnTo>
                    <a:pt x="43" y="278"/>
                  </a:lnTo>
                  <a:lnTo>
                    <a:pt x="41" y="274"/>
                  </a:lnTo>
                  <a:lnTo>
                    <a:pt x="34" y="269"/>
                  </a:lnTo>
                  <a:lnTo>
                    <a:pt x="22" y="262"/>
                  </a:lnTo>
                  <a:lnTo>
                    <a:pt x="19" y="259"/>
                  </a:lnTo>
                  <a:lnTo>
                    <a:pt x="7" y="252"/>
                  </a:lnTo>
                  <a:lnTo>
                    <a:pt x="2" y="252"/>
                  </a:lnTo>
                  <a:lnTo>
                    <a:pt x="0" y="250"/>
                  </a:lnTo>
                  <a:lnTo>
                    <a:pt x="0" y="245"/>
                  </a:lnTo>
                  <a:lnTo>
                    <a:pt x="2" y="233"/>
                  </a:lnTo>
                  <a:lnTo>
                    <a:pt x="5" y="228"/>
                  </a:lnTo>
                  <a:lnTo>
                    <a:pt x="5" y="223"/>
                  </a:lnTo>
                  <a:lnTo>
                    <a:pt x="5" y="218"/>
                  </a:lnTo>
                  <a:lnTo>
                    <a:pt x="7" y="218"/>
                  </a:lnTo>
                  <a:lnTo>
                    <a:pt x="10" y="218"/>
                  </a:lnTo>
                  <a:lnTo>
                    <a:pt x="10" y="226"/>
                  </a:lnTo>
                  <a:lnTo>
                    <a:pt x="10" y="230"/>
                  </a:lnTo>
                  <a:lnTo>
                    <a:pt x="10" y="233"/>
                  </a:lnTo>
                  <a:lnTo>
                    <a:pt x="10" y="238"/>
                  </a:lnTo>
                  <a:lnTo>
                    <a:pt x="19" y="228"/>
                  </a:lnTo>
                  <a:lnTo>
                    <a:pt x="19" y="223"/>
                  </a:lnTo>
                  <a:lnTo>
                    <a:pt x="19" y="218"/>
                  </a:lnTo>
                  <a:lnTo>
                    <a:pt x="24" y="213"/>
                  </a:lnTo>
                  <a:lnTo>
                    <a:pt x="19" y="206"/>
                  </a:lnTo>
                  <a:lnTo>
                    <a:pt x="14" y="206"/>
                  </a:lnTo>
                  <a:lnTo>
                    <a:pt x="12" y="189"/>
                  </a:lnTo>
                  <a:lnTo>
                    <a:pt x="14" y="187"/>
                  </a:lnTo>
                  <a:lnTo>
                    <a:pt x="22" y="189"/>
                  </a:lnTo>
                  <a:lnTo>
                    <a:pt x="24" y="187"/>
                  </a:lnTo>
                  <a:lnTo>
                    <a:pt x="34" y="185"/>
                  </a:lnTo>
                  <a:lnTo>
                    <a:pt x="26" y="177"/>
                  </a:lnTo>
                  <a:lnTo>
                    <a:pt x="26" y="175"/>
                  </a:lnTo>
                  <a:lnTo>
                    <a:pt x="24" y="173"/>
                  </a:lnTo>
                  <a:lnTo>
                    <a:pt x="17" y="177"/>
                  </a:lnTo>
                  <a:lnTo>
                    <a:pt x="17" y="168"/>
                  </a:lnTo>
                  <a:lnTo>
                    <a:pt x="17" y="161"/>
                  </a:lnTo>
                  <a:lnTo>
                    <a:pt x="19" y="146"/>
                  </a:lnTo>
                  <a:lnTo>
                    <a:pt x="17" y="137"/>
                  </a:lnTo>
                  <a:lnTo>
                    <a:pt x="17" y="127"/>
                  </a:lnTo>
                  <a:lnTo>
                    <a:pt x="19" y="105"/>
                  </a:lnTo>
                  <a:lnTo>
                    <a:pt x="22" y="96"/>
                  </a:lnTo>
                  <a:lnTo>
                    <a:pt x="12" y="67"/>
                  </a:lnTo>
                  <a:lnTo>
                    <a:pt x="12" y="48"/>
                  </a:lnTo>
                  <a:lnTo>
                    <a:pt x="14" y="36"/>
                  </a:lnTo>
                  <a:lnTo>
                    <a:pt x="19" y="21"/>
                  </a:lnTo>
                  <a:lnTo>
                    <a:pt x="72" y="57"/>
                  </a:lnTo>
                  <a:lnTo>
                    <a:pt x="98" y="72"/>
                  </a:lnTo>
                  <a:lnTo>
                    <a:pt x="120" y="79"/>
                  </a:lnTo>
                  <a:lnTo>
                    <a:pt x="132" y="86"/>
                  </a:lnTo>
                  <a:lnTo>
                    <a:pt x="144" y="86"/>
                  </a:lnTo>
                  <a:lnTo>
                    <a:pt x="149" y="89"/>
                  </a:lnTo>
                  <a:lnTo>
                    <a:pt x="151" y="96"/>
                  </a:lnTo>
                  <a:lnTo>
                    <a:pt x="154" y="122"/>
                  </a:lnTo>
                  <a:lnTo>
                    <a:pt x="151" y="129"/>
                  </a:lnTo>
                  <a:lnTo>
                    <a:pt x="144" y="134"/>
                  </a:lnTo>
                  <a:lnTo>
                    <a:pt x="142" y="146"/>
                  </a:lnTo>
                  <a:lnTo>
                    <a:pt x="142" y="156"/>
                  </a:lnTo>
                  <a:lnTo>
                    <a:pt x="142" y="161"/>
                  </a:lnTo>
                  <a:lnTo>
                    <a:pt x="142" y="165"/>
                  </a:lnTo>
                  <a:lnTo>
                    <a:pt x="137" y="170"/>
                  </a:lnTo>
                  <a:lnTo>
                    <a:pt x="137" y="173"/>
                  </a:lnTo>
                  <a:lnTo>
                    <a:pt x="144" y="177"/>
                  </a:lnTo>
                  <a:lnTo>
                    <a:pt x="154" y="173"/>
                  </a:lnTo>
                  <a:lnTo>
                    <a:pt x="161" y="149"/>
                  </a:lnTo>
                  <a:lnTo>
                    <a:pt x="163" y="144"/>
                  </a:lnTo>
                  <a:lnTo>
                    <a:pt x="168" y="134"/>
                  </a:lnTo>
                  <a:lnTo>
                    <a:pt x="182" y="120"/>
                  </a:lnTo>
                  <a:lnTo>
                    <a:pt x="182" y="113"/>
                  </a:lnTo>
                  <a:lnTo>
                    <a:pt x="178" y="91"/>
                  </a:lnTo>
                  <a:lnTo>
                    <a:pt x="166" y="62"/>
                  </a:lnTo>
                  <a:lnTo>
                    <a:pt x="166" y="57"/>
                  </a:lnTo>
                  <a:lnTo>
                    <a:pt x="168" y="55"/>
                  </a:lnTo>
                  <a:lnTo>
                    <a:pt x="175" y="57"/>
                  </a:lnTo>
                  <a:lnTo>
                    <a:pt x="182" y="45"/>
                  </a:lnTo>
                  <a:lnTo>
                    <a:pt x="180" y="28"/>
                  </a:lnTo>
                  <a:lnTo>
                    <a:pt x="170" y="28"/>
                  </a:lnTo>
                  <a:lnTo>
                    <a:pt x="170" y="19"/>
                  </a:lnTo>
                  <a:lnTo>
                    <a:pt x="170" y="0"/>
                  </a:lnTo>
                  <a:lnTo>
                    <a:pt x="283" y="31"/>
                  </a:lnTo>
                  <a:lnTo>
                    <a:pt x="389" y="60"/>
                  </a:lnTo>
                  <a:lnTo>
                    <a:pt x="564" y="103"/>
                  </a:lnTo>
                  <a:lnTo>
                    <a:pt x="507" y="367"/>
                  </a:lnTo>
                  <a:lnTo>
                    <a:pt x="502" y="372"/>
                  </a:lnTo>
                  <a:lnTo>
                    <a:pt x="502" y="382"/>
                  </a:lnTo>
                  <a:lnTo>
                    <a:pt x="509" y="391"/>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6" name="Freeform 27">
              <a:extLst>
                <a:ext uri="{FF2B5EF4-FFF2-40B4-BE49-F238E27FC236}">
                  <a16:creationId xmlns:a16="http://schemas.microsoft.com/office/drawing/2014/main" id="{A948CBDE-F058-417B-8077-C006E9493E15}"/>
                </a:ext>
              </a:extLst>
            </p:cNvPr>
            <p:cNvSpPr>
              <a:spLocks/>
            </p:cNvSpPr>
            <p:nvPr/>
          </p:nvSpPr>
          <p:spPr bwMode="auto">
            <a:xfrm>
              <a:off x="2377133" y="2735556"/>
              <a:ext cx="976436" cy="1669574"/>
            </a:xfrm>
            <a:custGeom>
              <a:avLst/>
              <a:gdLst>
                <a:gd name="T0" fmla="*/ 670 w 679"/>
                <a:gd name="T1" fmla="*/ 990 h 1161"/>
                <a:gd name="T2" fmla="*/ 662 w 679"/>
                <a:gd name="T3" fmla="*/ 959 h 1161"/>
                <a:gd name="T4" fmla="*/ 655 w 679"/>
                <a:gd name="T5" fmla="*/ 937 h 1161"/>
                <a:gd name="T6" fmla="*/ 384 w 679"/>
                <a:gd name="T7" fmla="*/ 86 h 1161"/>
                <a:gd name="T8" fmla="*/ 57 w 679"/>
                <a:gd name="T9" fmla="*/ 19 h 1161"/>
                <a:gd name="T10" fmla="*/ 52 w 679"/>
                <a:gd name="T11" fmla="*/ 74 h 1161"/>
                <a:gd name="T12" fmla="*/ 43 w 679"/>
                <a:gd name="T13" fmla="*/ 101 h 1161"/>
                <a:gd name="T14" fmla="*/ 2 w 679"/>
                <a:gd name="T15" fmla="*/ 163 h 1161"/>
                <a:gd name="T16" fmla="*/ 4 w 679"/>
                <a:gd name="T17" fmla="*/ 190 h 1161"/>
                <a:gd name="T18" fmla="*/ 14 w 679"/>
                <a:gd name="T19" fmla="*/ 206 h 1161"/>
                <a:gd name="T20" fmla="*/ 24 w 679"/>
                <a:gd name="T21" fmla="*/ 259 h 1161"/>
                <a:gd name="T22" fmla="*/ 12 w 679"/>
                <a:gd name="T23" fmla="*/ 303 h 1161"/>
                <a:gd name="T24" fmla="*/ 19 w 679"/>
                <a:gd name="T25" fmla="*/ 355 h 1161"/>
                <a:gd name="T26" fmla="*/ 43 w 679"/>
                <a:gd name="T27" fmla="*/ 428 h 1161"/>
                <a:gd name="T28" fmla="*/ 62 w 679"/>
                <a:gd name="T29" fmla="*/ 461 h 1161"/>
                <a:gd name="T30" fmla="*/ 76 w 679"/>
                <a:gd name="T31" fmla="*/ 454 h 1161"/>
                <a:gd name="T32" fmla="*/ 86 w 679"/>
                <a:gd name="T33" fmla="*/ 461 h 1161"/>
                <a:gd name="T34" fmla="*/ 93 w 679"/>
                <a:gd name="T35" fmla="*/ 502 h 1161"/>
                <a:gd name="T36" fmla="*/ 76 w 679"/>
                <a:gd name="T37" fmla="*/ 492 h 1161"/>
                <a:gd name="T38" fmla="*/ 69 w 679"/>
                <a:gd name="T39" fmla="*/ 473 h 1161"/>
                <a:gd name="T40" fmla="*/ 64 w 679"/>
                <a:gd name="T41" fmla="*/ 502 h 1161"/>
                <a:gd name="T42" fmla="*/ 67 w 679"/>
                <a:gd name="T43" fmla="*/ 555 h 1161"/>
                <a:gd name="T44" fmla="*/ 98 w 679"/>
                <a:gd name="T45" fmla="*/ 579 h 1161"/>
                <a:gd name="T46" fmla="*/ 84 w 679"/>
                <a:gd name="T47" fmla="*/ 610 h 1161"/>
                <a:gd name="T48" fmla="*/ 96 w 679"/>
                <a:gd name="T49" fmla="*/ 668 h 1161"/>
                <a:gd name="T50" fmla="*/ 103 w 679"/>
                <a:gd name="T51" fmla="*/ 702 h 1161"/>
                <a:gd name="T52" fmla="*/ 139 w 679"/>
                <a:gd name="T53" fmla="*/ 766 h 1161"/>
                <a:gd name="T54" fmla="*/ 134 w 679"/>
                <a:gd name="T55" fmla="*/ 781 h 1161"/>
                <a:gd name="T56" fmla="*/ 146 w 679"/>
                <a:gd name="T57" fmla="*/ 805 h 1161"/>
                <a:gd name="T58" fmla="*/ 134 w 679"/>
                <a:gd name="T59" fmla="*/ 843 h 1161"/>
                <a:gd name="T60" fmla="*/ 158 w 679"/>
                <a:gd name="T61" fmla="*/ 872 h 1161"/>
                <a:gd name="T62" fmla="*/ 223 w 679"/>
                <a:gd name="T63" fmla="*/ 891 h 1161"/>
                <a:gd name="T64" fmla="*/ 261 w 679"/>
                <a:gd name="T65" fmla="*/ 940 h 1161"/>
                <a:gd name="T66" fmla="*/ 302 w 679"/>
                <a:gd name="T67" fmla="*/ 956 h 1161"/>
                <a:gd name="T68" fmla="*/ 302 w 679"/>
                <a:gd name="T69" fmla="*/ 978 h 1161"/>
                <a:gd name="T70" fmla="*/ 341 w 679"/>
                <a:gd name="T71" fmla="*/ 1004 h 1161"/>
                <a:gd name="T72" fmla="*/ 379 w 679"/>
                <a:gd name="T73" fmla="*/ 1067 h 1161"/>
                <a:gd name="T74" fmla="*/ 381 w 679"/>
                <a:gd name="T75" fmla="*/ 1115 h 1161"/>
                <a:gd name="T76" fmla="*/ 384 w 679"/>
                <a:gd name="T77" fmla="*/ 1117 h 1161"/>
                <a:gd name="T78" fmla="*/ 386 w 679"/>
                <a:gd name="T79" fmla="*/ 1137 h 1161"/>
                <a:gd name="T80" fmla="*/ 610 w 679"/>
                <a:gd name="T81" fmla="*/ 1161 h 1161"/>
                <a:gd name="T82" fmla="*/ 624 w 679"/>
                <a:gd name="T83" fmla="*/ 1141 h 1161"/>
                <a:gd name="T84" fmla="*/ 607 w 679"/>
                <a:gd name="T85" fmla="*/ 1120 h 1161"/>
                <a:gd name="T86" fmla="*/ 610 w 679"/>
                <a:gd name="T87" fmla="*/ 1093 h 1161"/>
                <a:gd name="T88" fmla="*/ 636 w 679"/>
                <a:gd name="T89" fmla="*/ 1067 h 1161"/>
                <a:gd name="T90" fmla="*/ 665 w 679"/>
                <a:gd name="T91" fmla="*/ 1021 h 1161"/>
                <a:gd name="T92" fmla="*/ 679 w 679"/>
                <a:gd name="T93" fmla="*/ 1009 h 1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9" h="1161">
                  <a:moveTo>
                    <a:pt x="679" y="1000"/>
                  </a:moveTo>
                  <a:lnTo>
                    <a:pt x="674" y="992"/>
                  </a:lnTo>
                  <a:lnTo>
                    <a:pt x="670" y="990"/>
                  </a:lnTo>
                  <a:lnTo>
                    <a:pt x="665" y="978"/>
                  </a:lnTo>
                  <a:lnTo>
                    <a:pt x="662" y="971"/>
                  </a:lnTo>
                  <a:lnTo>
                    <a:pt x="662" y="959"/>
                  </a:lnTo>
                  <a:lnTo>
                    <a:pt x="655" y="947"/>
                  </a:lnTo>
                  <a:lnTo>
                    <a:pt x="655" y="942"/>
                  </a:lnTo>
                  <a:lnTo>
                    <a:pt x="655" y="937"/>
                  </a:lnTo>
                  <a:lnTo>
                    <a:pt x="655" y="920"/>
                  </a:lnTo>
                  <a:lnTo>
                    <a:pt x="305" y="404"/>
                  </a:lnTo>
                  <a:lnTo>
                    <a:pt x="384" y="86"/>
                  </a:lnTo>
                  <a:lnTo>
                    <a:pt x="67" y="0"/>
                  </a:lnTo>
                  <a:lnTo>
                    <a:pt x="62" y="5"/>
                  </a:lnTo>
                  <a:lnTo>
                    <a:pt x="57" y="19"/>
                  </a:lnTo>
                  <a:lnTo>
                    <a:pt x="62" y="33"/>
                  </a:lnTo>
                  <a:lnTo>
                    <a:pt x="60" y="62"/>
                  </a:lnTo>
                  <a:lnTo>
                    <a:pt x="52" y="74"/>
                  </a:lnTo>
                  <a:lnTo>
                    <a:pt x="45" y="81"/>
                  </a:lnTo>
                  <a:lnTo>
                    <a:pt x="43" y="94"/>
                  </a:lnTo>
                  <a:lnTo>
                    <a:pt x="43" y="101"/>
                  </a:lnTo>
                  <a:lnTo>
                    <a:pt x="12" y="134"/>
                  </a:lnTo>
                  <a:lnTo>
                    <a:pt x="2" y="151"/>
                  </a:lnTo>
                  <a:lnTo>
                    <a:pt x="2" y="163"/>
                  </a:lnTo>
                  <a:lnTo>
                    <a:pt x="0" y="168"/>
                  </a:lnTo>
                  <a:lnTo>
                    <a:pt x="2" y="180"/>
                  </a:lnTo>
                  <a:lnTo>
                    <a:pt x="4" y="190"/>
                  </a:lnTo>
                  <a:lnTo>
                    <a:pt x="9" y="194"/>
                  </a:lnTo>
                  <a:lnTo>
                    <a:pt x="12" y="202"/>
                  </a:lnTo>
                  <a:lnTo>
                    <a:pt x="14" y="206"/>
                  </a:lnTo>
                  <a:lnTo>
                    <a:pt x="24" y="231"/>
                  </a:lnTo>
                  <a:lnTo>
                    <a:pt x="26" y="252"/>
                  </a:lnTo>
                  <a:lnTo>
                    <a:pt x="24" y="259"/>
                  </a:lnTo>
                  <a:lnTo>
                    <a:pt x="16" y="269"/>
                  </a:lnTo>
                  <a:lnTo>
                    <a:pt x="9" y="293"/>
                  </a:lnTo>
                  <a:lnTo>
                    <a:pt x="12" y="303"/>
                  </a:lnTo>
                  <a:lnTo>
                    <a:pt x="14" y="312"/>
                  </a:lnTo>
                  <a:lnTo>
                    <a:pt x="7" y="322"/>
                  </a:lnTo>
                  <a:lnTo>
                    <a:pt x="19" y="355"/>
                  </a:lnTo>
                  <a:lnTo>
                    <a:pt x="26" y="370"/>
                  </a:lnTo>
                  <a:lnTo>
                    <a:pt x="43" y="389"/>
                  </a:lnTo>
                  <a:lnTo>
                    <a:pt x="43" y="428"/>
                  </a:lnTo>
                  <a:lnTo>
                    <a:pt x="36" y="440"/>
                  </a:lnTo>
                  <a:lnTo>
                    <a:pt x="48" y="444"/>
                  </a:lnTo>
                  <a:lnTo>
                    <a:pt x="62" y="461"/>
                  </a:lnTo>
                  <a:lnTo>
                    <a:pt x="74" y="466"/>
                  </a:lnTo>
                  <a:lnTo>
                    <a:pt x="76" y="461"/>
                  </a:lnTo>
                  <a:lnTo>
                    <a:pt x="76" y="454"/>
                  </a:lnTo>
                  <a:lnTo>
                    <a:pt x="86" y="447"/>
                  </a:lnTo>
                  <a:lnTo>
                    <a:pt x="88" y="447"/>
                  </a:lnTo>
                  <a:lnTo>
                    <a:pt x="86" y="461"/>
                  </a:lnTo>
                  <a:lnTo>
                    <a:pt x="88" y="473"/>
                  </a:lnTo>
                  <a:lnTo>
                    <a:pt x="93" y="492"/>
                  </a:lnTo>
                  <a:lnTo>
                    <a:pt x="93" y="502"/>
                  </a:lnTo>
                  <a:lnTo>
                    <a:pt x="91" y="507"/>
                  </a:lnTo>
                  <a:lnTo>
                    <a:pt x="79" y="497"/>
                  </a:lnTo>
                  <a:lnTo>
                    <a:pt x="76" y="492"/>
                  </a:lnTo>
                  <a:lnTo>
                    <a:pt x="76" y="478"/>
                  </a:lnTo>
                  <a:lnTo>
                    <a:pt x="74" y="473"/>
                  </a:lnTo>
                  <a:lnTo>
                    <a:pt x="69" y="473"/>
                  </a:lnTo>
                  <a:lnTo>
                    <a:pt x="67" y="490"/>
                  </a:lnTo>
                  <a:lnTo>
                    <a:pt x="62" y="492"/>
                  </a:lnTo>
                  <a:lnTo>
                    <a:pt x="64" y="502"/>
                  </a:lnTo>
                  <a:lnTo>
                    <a:pt x="62" y="507"/>
                  </a:lnTo>
                  <a:lnTo>
                    <a:pt x="62" y="543"/>
                  </a:lnTo>
                  <a:lnTo>
                    <a:pt x="67" y="555"/>
                  </a:lnTo>
                  <a:lnTo>
                    <a:pt x="79" y="567"/>
                  </a:lnTo>
                  <a:lnTo>
                    <a:pt x="93" y="574"/>
                  </a:lnTo>
                  <a:lnTo>
                    <a:pt x="98" y="579"/>
                  </a:lnTo>
                  <a:lnTo>
                    <a:pt x="98" y="598"/>
                  </a:lnTo>
                  <a:lnTo>
                    <a:pt x="88" y="608"/>
                  </a:lnTo>
                  <a:lnTo>
                    <a:pt x="84" y="610"/>
                  </a:lnTo>
                  <a:lnTo>
                    <a:pt x="79" y="615"/>
                  </a:lnTo>
                  <a:lnTo>
                    <a:pt x="76" y="641"/>
                  </a:lnTo>
                  <a:lnTo>
                    <a:pt x="96" y="668"/>
                  </a:lnTo>
                  <a:lnTo>
                    <a:pt x="96" y="678"/>
                  </a:lnTo>
                  <a:lnTo>
                    <a:pt x="100" y="687"/>
                  </a:lnTo>
                  <a:lnTo>
                    <a:pt x="103" y="702"/>
                  </a:lnTo>
                  <a:lnTo>
                    <a:pt x="129" y="747"/>
                  </a:lnTo>
                  <a:lnTo>
                    <a:pt x="139" y="754"/>
                  </a:lnTo>
                  <a:lnTo>
                    <a:pt x="139" y="766"/>
                  </a:lnTo>
                  <a:lnTo>
                    <a:pt x="136" y="766"/>
                  </a:lnTo>
                  <a:lnTo>
                    <a:pt x="134" y="769"/>
                  </a:lnTo>
                  <a:lnTo>
                    <a:pt x="134" y="781"/>
                  </a:lnTo>
                  <a:lnTo>
                    <a:pt x="144" y="786"/>
                  </a:lnTo>
                  <a:lnTo>
                    <a:pt x="148" y="800"/>
                  </a:lnTo>
                  <a:lnTo>
                    <a:pt x="146" y="805"/>
                  </a:lnTo>
                  <a:lnTo>
                    <a:pt x="144" y="817"/>
                  </a:lnTo>
                  <a:lnTo>
                    <a:pt x="139" y="836"/>
                  </a:lnTo>
                  <a:lnTo>
                    <a:pt x="134" y="843"/>
                  </a:lnTo>
                  <a:lnTo>
                    <a:pt x="134" y="851"/>
                  </a:lnTo>
                  <a:lnTo>
                    <a:pt x="144" y="860"/>
                  </a:lnTo>
                  <a:lnTo>
                    <a:pt x="158" y="872"/>
                  </a:lnTo>
                  <a:lnTo>
                    <a:pt x="172" y="872"/>
                  </a:lnTo>
                  <a:lnTo>
                    <a:pt x="211" y="889"/>
                  </a:lnTo>
                  <a:lnTo>
                    <a:pt x="223" y="891"/>
                  </a:lnTo>
                  <a:lnTo>
                    <a:pt x="237" y="903"/>
                  </a:lnTo>
                  <a:lnTo>
                    <a:pt x="247" y="925"/>
                  </a:lnTo>
                  <a:lnTo>
                    <a:pt x="261" y="940"/>
                  </a:lnTo>
                  <a:lnTo>
                    <a:pt x="273" y="944"/>
                  </a:lnTo>
                  <a:lnTo>
                    <a:pt x="295" y="947"/>
                  </a:lnTo>
                  <a:lnTo>
                    <a:pt x="302" y="956"/>
                  </a:lnTo>
                  <a:lnTo>
                    <a:pt x="302" y="961"/>
                  </a:lnTo>
                  <a:lnTo>
                    <a:pt x="305" y="968"/>
                  </a:lnTo>
                  <a:lnTo>
                    <a:pt x="302" y="978"/>
                  </a:lnTo>
                  <a:lnTo>
                    <a:pt x="307" y="985"/>
                  </a:lnTo>
                  <a:lnTo>
                    <a:pt x="321" y="985"/>
                  </a:lnTo>
                  <a:lnTo>
                    <a:pt x="341" y="1004"/>
                  </a:lnTo>
                  <a:lnTo>
                    <a:pt x="350" y="1019"/>
                  </a:lnTo>
                  <a:lnTo>
                    <a:pt x="360" y="1028"/>
                  </a:lnTo>
                  <a:lnTo>
                    <a:pt x="379" y="1067"/>
                  </a:lnTo>
                  <a:lnTo>
                    <a:pt x="379" y="1101"/>
                  </a:lnTo>
                  <a:lnTo>
                    <a:pt x="379" y="1105"/>
                  </a:lnTo>
                  <a:lnTo>
                    <a:pt x="381" y="1115"/>
                  </a:lnTo>
                  <a:lnTo>
                    <a:pt x="384" y="1115"/>
                  </a:lnTo>
                  <a:lnTo>
                    <a:pt x="386" y="1117"/>
                  </a:lnTo>
                  <a:lnTo>
                    <a:pt x="384" y="1117"/>
                  </a:lnTo>
                  <a:lnTo>
                    <a:pt x="381" y="1125"/>
                  </a:lnTo>
                  <a:lnTo>
                    <a:pt x="384" y="1134"/>
                  </a:lnTo>
                  <a:lnTo>
                    <a:pt x="386" y="1137"/>
                  </a:lnTo>
                  <a:lnTo>
                    <a:pt x="593" y="1158"/>
                  </a:lnTo>
                  <a:lnTo>
                    <a:pt x="607" y="1161"/>
                  </a:lnTo>
                  <a:lnTo>
                    <a:pt x="610" y="1161"/>
                  </a:lnTo>
                  <a:lnTo>
                    <a:pt x="619" y="1153"/>
                  </a:lnTo>
                  <a:lnTo>
                    <a:pt x="619" y="1146"/>
                  </a:lnTo>
                  <a:lnTo>
                    <a:pt x="624" y="1141"/>
                  </a:lnTo>
                  <a:lnTo>
                    <a:pt x="622" y="1137"/>
                  </a:lnTo>
                  <a:lnTo>
                    <a:pt x="610" y="1127"/>
                  </a:lnTo>
                  <a:lnTo>
                    <a:pt x="607" y="1120"/>
                  </a:lnTo>
                  <a:lnTo>
                    <a:pt x="610" y="1108"/>
                  </a:lnTo>
                  <a:lnTo>
                    <a:pt x="612" y="1101"/>
                  </a:lnTo>
                  <a:lnTo>
                    <a:pt x="610" y="1093"/>
                  </a:lnTo>
                  <a:lnTo>
                    <a:pt x="610" y="1089"/>
                  </a:lnTo>
                  <a:lnTo>
                    <a:pt x="619" y="1089"/>
                  </a:lnTo>
                  <a:lnTo>
                    <a:pt x="636" y="1067"/>
                  </a:lnTo>
                  <a:lnTo>
                    <a:pt x="643" y="1036"/>
                  </a:lnTo>
                  <a:lnTo>
                    <a:pt x="653" y="1024"/>
                  </a:lnTo>
                  <a:lnTo>
                    <a:pt x="665" y="1021"/>
                  </a:lnTo>
                  <a:lnTo>
                    <a:pt x="674" y="1012"/>
                  </a:lnTo>
                  <a:lnTo>
                    <a:pt x="679" y="1014"/>
                  </a:lnTo>
                  <a:lnTo>
                    <a:pt x="679" y="1009"/>
                  </a:lnTo>
                  <a:lnTo>
                    <a:pt x="679" y="100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7" name="Freeform 28">
              <a:extLst>
                <a:ext uri="{FF2B5EF4-FFF2-40B4-BE49-F238E27FC236}">
                  <a16:creationId xmlns:a16="http://schemas.microsoft.com/office/drawing/2014/main" id="{5C3DE59E-E11C-4473-B692-F2E6516F59DC}"/>
                </a:ext>
              </a:extLst>
            </p:cNvPr>
            <p:cNvSpPr>
              <a:spLocks/>
            </p:cNvSpPr>
            <p:nvPr/>
          </p:nvSpPr>
          <p:spPr bwMode="auto">
            <a:xfrm>
              <a:off x="2459102" y="2117195"/>
              <a:ext cx="985064" cy="818249"/>
            </a:xfrm>
            <a:custGeom>
              <a:avLst/>
              <a:gdLst>
                <a:gd name="T0" fmla="*/ 613 w 685"/>
                <a:gd name="T1" fmla="*/ 353 h 569"/>
                <a:gd name="T2" fmla="*/ 610 w 685"/>
                <a:gd name="T3" fmla="*/ 367 h 569"/>
                <a:gd name="T4" fmla="*/ 557 w 685"/>
                <a:gd name="T5" fmla="*/ 569 h 569"/>
                <a:gd name="T6" fmla="*/ 10 w 685"/>
                <a:gd name="T7" fmla="*/ 430 h 569"/>
                <a:gd name="T8" fmla="*/ 0 w 685"/>
                <a:gd name="T9" fmla="*/ 401 h 569"/>
                <a:gd name="T10" fmla="*/ 5 w 685"/>
                <a:gd name="T11" fmla="*/ 382 h 569"/>
                <a:gd name="T12" fmla="*/ 7 w 685"/>
                <a:gd name="T13" fmla="*/ 331 h 569"/>
                <a:gd name="T14" fmla="*/ 19 w 685"/>
                <a:gd name="T15" fmla="*/ 322 h 569"/>
                <a:gd name="T16" fmla="*/ 27 w 685"/>
                <a:gd name="T17" fmla="*/ 305 h 569"/>
                <a:gd name="T18" fmla="*/ 34 w 685"/>
                <a:gd name="T19" fmla="*/ 286 h 569"/>
                <a:gd name="T20" fmla="*/ 58 w 685"/>
                <a:gd name="T21" fmla="*/ 259 h 569"/>
                <a:gd name="T22" fmla="*/ 84 w 685"/>
                <a:gd name="T23" fmla="*/ 204 h 569"/>
                <a:gd name="T24" fmla="*/ 118 w 685"/>
                <a:gd name="T25" fmla="*/ 120 h 569"/>
                <a:gd name="T26" fmla="*/ 147 w 685"/>
                <a:gd name="T27" fmla="*/ 36 h 569"/>
                <a:gd name="T28" fmla="*/ 154 w 685"/>
                <a:gd name="T29" fmla="*/ 7 h 569"/>
                <a:gd name="T30" fmla="*/ 161 w 685"/>
                <a:gd name="T31" fmla="*/ 0 h 569"/>
                <a:gd name="T32" fmla="*/ 176 w 685"/>
                <a:gd name="T33" fmla="*/ 0 h 569"/>
                <a:gd name="T34" fmla="*/ 195 w 685"/>
                <a:gd name="T35" fmla="*/ 12 h 569"/>
                <a:gd name="T36" fmla="*/ 209 w 685"/>
                <a:gd name="T37" fmla="*/ 16 h 569"/>
                <a:gd name="T38" fmla="*/ 228 w 685"/>
                <a:gd name="T39" fmla="*/ 45 h 569"/>
                <a:gd name="T40" fmla="*/ 224 w 685"/>
                <a:gd name="T41" fmla="*/ 79 h 569"/>
                <a:gd name="T42" fmla="*/ 250 w 685"/>
                <a:gd name="T43" fmla="*/ 98 h 569"/>
                <a:gd name="T44" fmla="*/ 293 w 685"/>
                <a:gd name="T45" fmla="*/ 98 h 569"/>
                <a:gd name="T46" fmla="*/ 336 w 685"/>
                <a:gd name="T47" fmla="*/ 108 h 569"/>
                <a:gd name="T48" fmla="*/ 377 w 685"/>
                <a:gd name="T49" fmla="*/ 113 h 569"/>
                <a:gd name="T50" fmla="*/ 392 w 685"/>
                <a:gd name="T51" fmla="*/ 120 h 569"/>
                <a:gd name="T52" fmla="*/ 420 w 685"/>
                <a:gd name="T53" fmla="*/ 122 h 569"/>
                <a:gd name="T54" fmla="*/ 440 w 685"/>
                <a:gd name="T55" fmla="*/ 117 h 569"/>
                <a:gd name="T56" fmla="*/ 459 w 685"/>
                <a:gd name="T57" fmla="*/ 117 h 569"/>
                <a:gd name="T58" fmla="*/ 473 w 685"/>
                <a:gd name="T59" fmla="*/ 120 h 569"/>
                <a:gd name="T60" fmla="*/ 490 w 685"/>
                <a:gd name="T61" fmla="*/ 122 h 569"/>
                <a:gd name="T62" fmla="*/ 509 w 685"/>
                <a:gd name="T63" fmla="*/ 117 h 569"/>
                <a:gd name="T64" fmla="*/ 661 w 685"/>
                <a:gd name="T65" fmla="*/ 163 h 569"/>
                <a:gd name="T66" fmla="*/ 673 w 685"/>
                <a:gd name="T67" fmla="*/ 173 h 569"/>
                <a:gd name="T68" fmla="*/ 685 w 685"/>
                <a:gd name="T69" fmla="*/ 194 h 569"/>
                <a:gd name="T70" fmla="*/ 639 w 685"/>
                <a:gd name="T71" fmla="*/ 259 h 569"/>
                <a:gd name="T72" fmla="*/ 632 w 685"/>
                <a:gd name="T73" fmla="*/ 274 h 569"/>
                <a:gd name="T74" fmla="*/ 601 w 685"/>
                <a:gd name="T75" fmla="*/ 310 h 569"/>
                <a:gd name="T76" fmla="*/ 601 w 685"/>
                <a:gd name="T77" fmla="*/ 329 h 569"/>
                <a:gd name="T78" fmla="*/ 615 w 685"/>
                <a:gd name="T79" fmla="*/ 348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5" h="569">
                  <a:moveTo>
                    <a:pt x="615" y="348"/>
                  </a:moveTo>
                  <a:lnTo>
                    <a:pt x="613" y="353"/>
                  </a:lnTo>
                  <a:lnTo>
                    <a:pt x="610" y="355"/>
                  </a:lnTo>
                  <a:lnTo>
                    <a:pt x="610" y="367"/>
                  </a:lnTo>
                  <a:lnTo>
                    <a:pt x="598" y="379"/>
                  </a:lnTo>
                  <a:lnTo>
                    <a:pt x="557" y="569"/>
                  </a:lnTo>
                  <a:lnTo>
                    <a:pt x="327" y="516"/>
                  </a:lnTo>
                  <a:lnTo>
                    <a:pt x="10" y="430"/>
                  </a:lnTo>
                  <a:lnTo>
                    <a:pt x="5" y="425"/>
                  </a:lnTo>
                  <a:lnTo>
                    <a:pt x="0" y="401"/>
                  </a:lnTo>
                  <a:lnTo>
                    <a:pt x="5" y="391"/>
                  </a:lnTo>
                  <a:lnTo>
                    <a:pt x="5" y="382"/>
                  </a:lnTo>
                  <a:lnTo>
                    <a:pt x="10" y="365"/>
                  </a:lnTo>
                  <a:lnTo>
                    <a:pt x="7" y="331"/>
                  </a:lnTo>
                  <a:lnTo>
                    <a:pt x="12" y="324"/>
                  </a:lnTo>
                  <a:lnTo>
                    <a:pt x="19" y="322"/>
                  </a:lnTo>
                  <a:lnTo>
                    <a:pt x="24" y="314"/>
                  </a:lnTo>
                  <a:lnTo>
                    <a:pt x="27" y="305"/>
                  </a:lnTo>
                  <a:lnTo>
                    <a:pt x="31" y="300"/>
                  </a:lnTo>
                  <a:lnTo>
                    <a:pt x="34" y="286"/>
                  </a:lnTo>
                  <a:lnTo>
                    <a:pt x="36" y="283"/>
                  </a:lnTo>
                  <a:lnTo>
                    <a:pt x="58" y="259"/>
                  </a:lnTo>
                  <a:lnTo>
                    <a:pt x="67" y="238"/>
                  </a:lnTo>
                  <a:lnTo>
                    <a:pt x="84" y="204"/>
                  </a:lnTo>
                  <a:lnTo>
                    <a:pt x="103" y="144"/>
                  </a:lnTo>
                  <a:lnTo>
                    <a:pt x="118" y="120"/>
                  </a:lnTo>
                  <a:lnTo>
                    <a:pt x="130" y="81"/>
                  </a:lnTo>
                  <a:lnTo>
                    <a:pt x="147" y="36"/>
                  </a:lnTo>
                  <a:lnTo>
                    <a:pt x="152" y="19"/>
                  </a:lnTo>
                  <a:lnTo>
                    <a:pt x="154" y="7"/>
                  </a:lnTo>
                  <a:lnTo>
                    <a:pt x="154" y="2"/>
                  </a:lnTo>
                  <a:lnTo>
                    <a:pt x="161" y="0"/>
                  </a:lnTo>
                  <a:lnTo>
                    <a:pt x="171" y="2"/>
                  </a:lnTo>
                  <a:lnTo>
                    <a:pt x="176" y="0"/>
                  </a:lnTo>
                  <a:lnTo>
                    <a:pt x="188" y="7"/>
                  </a:lnTo>
                  <a:lnTo>
                    <a:pt x="195" y="12"/>
                  </a:lnTo>
                  <a:lnTo>
                    <a:pt x="197" y="16"/>
                  </a:lnTo>
                  <a:lnTo>
                    <a:pt x="209" y="16"/>
                  </a:lnTo>
                  <a:lnTo>
                    <a:pt x="226" y="28"/>
                  </a:lnTo>
                  <a:lnTo>
                    <a:pt x="228" y="45"/>
                  </a:lnTo>
                  <a:lnTo>
                    <a:pt x="226" y="50"/>
                  </a:lnTo>
                  <a:lnTo>
                    <a:pt x="224" y="79"/>
                  </a:lnTo>
                  <a:lnTo>
                    <a:pt x="228" y="86"/>
                  </a:lnTo>
                  <a:lnTo>
                    <a:pt x="250" y="98"/>
                  </a:lnTo>
                  <a:lnTo>
                    <a:pt x="276" y="101"/>
                  </a:lnTo>
                  <a:lnTo>
                    <a:pt x="293" y="98"/>
                  </a:lnTo>
                  <a:lnTo>
                    <a:pt x="308" y="101"/>
                  </a:lnTo>
                  <a:lnTo>
                    <a:pt x="336" y="108"/>
                  </a:lnTo>
                  <a:lnTo>
                    <a:pt x="341" y="117"/>
                  </a:lnTo>
                  <a:lnTo>
                    <a:pt x="377" y="113"/>
                  </a:lnTo>
                  <a:lnTo>
                    <a:pt x="387" y="117"/>
                  </a:lnTo>
                  <a:lnTo>
                    <a:pt x="392" y="120"/>
                  </a:lnTo>
                  <a:lnTo>
                    <a:pt x="411" y="122"/>
                  </a:lnTo>
                  <a:lnTo>
                    <a:pt x="420" y="122"/>
                  </a:lnTo>
                  <a:lnTo>
                    <a:pt x="430" y="117"/>
                  </a:lnTo>
                  <a:lnTo>
                    <a:pt x="440" y="117"/>
                  </a:lnTo>
                  <a:lnTo>
                    <a:pt x="452" y="120"/>
                  </a:lnTo>
                  <a:lnTo>
                    <a:pt x="459" y="117"/>
                  </a:lnTo>
                  <a:lnTo>
                    <a:pt x="466" y="117"/>
                  </a:lnTo>
                  <a:lnTo>
                    <a:pt x="473" y="120"/>
                  </a:lnTo>
                  <a:lnTo>
                    <a:pt x="483" y="120"/>
                  </a:lnTo>
                  <a:lnTo>
                    <a:pt x="490" y="122"/>
                  </a:lnTo>
                  <a:lnTo>
                    <a:pt x="497" y="122"/>
                  </a:lnTo>
                  <a:lnTo>
                    <a:pt x="509" y="117"/>
                  </a:lnTo>
                  <a:lnTo>
                    <a:pt x="658" y="153"/>
                  </a:lnTo>
                  <a:lnTo>
                    <a:pt x="661" y="163"/>
                  </a:lnTo>
                  <a:lnTo>
                    <a:pt x="668" y="173"/>
                  </a:lnTo>
                  <a:lnTo>
                    <a:pt x="673" y="173"/>
                  </a:lnTo>
                  <a:lnTo>
                    <a:pt x="682" y="180"/>
                  </a:lnTo>
                  <a:lnTo>
                    <a:pt x="685" y="194"/>
                  </a:lnTo>
                  <a:lnTo>
                    <a:pt x="646" y="252"/>
                  </a:lnTo>
                  <a:lnTo>
                    <a:pt x="639" y="259"/>
                  </a:lnTo>
                  <a:lnTo>
                    <a:pt x="639" y="266"/>
                  </a:lnTo>
                  <a:lnTo>
                    <a:pt x="632" y="274"/>
                  </a:lnTo>
                  <a:lnTo>
                    <a:pt x="620" y="281"/>
                  </a:lnTo>
                  <a:lnTo>
                    <a:pt x="601" y="310"/>
                  </a:lnTo>
                  <a:lnTo>
                    <a:pt x="598" y="322"/>
                  </a:lnTo>
                  <a:lnTo>
                    <a:pt x="601" y="329"/>
                  </a:lnTo>
                  <a:lnTo>
                    <a:pt x="613" y="334"/>
                  </a:lnTo>
                  <a:lnTo>
                    <a:pt x="615" y="348"/>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8" name="Freeform 47">
              <a:extLst>
                <a:ext uri="{FF2B5EF4-FFF2-40B4-BE49-F238E27FC236}">
                  <a16:creationId xmlns:a16="http://schemas.microsoft.com/office/drawing/2014/main" id="{5D9B0678-9445-4C23-A7D7-3E8C34799FA2}"/>
                </a:ext>
              </a:extLst>
            </p:cNvPr>
            <p:cNvSpPr>
              <a:spLocks/>
            </p:cNvSpPr>
            <p:nvPr/>
          </p:nvSpPr>
          <p:spPr bwMode="auto">
            <a:xfrm>
              <a:off x="5815508" y="4028361"/>
              <a:ext cx="608295" cy="559401"/>
            </a:xfrm>
            <a:custGeom>
              <a:avLst/>
              <a:gdLst>
                <a:gd name="T0" fmla="*/ 0 w 423"/>
                <a:gd name="T1" fmla="*/ 16 h 389"/>
                <a:gd name="T2" fmla="*/ 380 w 423"/>
                <a:gd name="T3" fmla="*/ 0 h 389"/>
                <a:gd name="T4" fmla="*/ 380 w 423"/>
                <a:gd name="T5" fmla="*/ 4 h 389"/>
                <a:gd name="T6" fmla="*/ 387 w 423"/>
                <a:gd name="T7" fmla="*/ 9 h 389"/>
                <a:gd name="T8" fmla="*/ 390 w 423"/>
                <a:gd name="T9" fmla="*/ 19 h 389"/>
                <a:gd name="T10" fmla="*/ 390 w 423"/>
                <a:gd name="T11" fmla="*/ 28 h 389"/>
                <a:gd name="T12" fmla="*/ 378 w 423"/>
                <a:gd name="T13" fmla="*/ 38 h 389"/>
                <a:gd name="T14" fmla="*/ 368 w 423"/>
                <a:gd name="T15" fmla="*/ 48 h 389"/>
                <a:gd name="T16" fmla="*/ 366 w 423"/>
                <a:gd name="T17" fmla="*/ 57 h 389"/>
                <a:gd name="T18" fmla="*/ 423 w 423"/>
                <a:gd name="T19" fmla="*/ 53 h 389"/>
                <a:gd name="T20" fmla="*/ 421 w 423"/>
                <a:gd name="T21" fmla="*/ 57 h 389"/>
                <a:gd name="T22" fmla="*/ 423 w 423"/>
                <a:gd name="T23" fmla="*/ 62 h 389"/>
                <a:gd name="T24" fmla="*/ 418 w 423"/>
                <a:gd name="T25" fmla="*/ 72 h 389"/>
                <a:gd name="T26" fmla="*/ 409 w 423"/>
                <a:gd name="T27" fmla="*/ 84 h 389"/>
                <a:gd name="T28" fmla="*/ 404 w 423"/>
                <a:gd name="T29" fmla="*/ 105 h 389"/>
                <a:gd name="T30" fmla="*/ 392 w 423"/>
                <a:gd name="T31" fmla="*/ 120 h 389"/>
                <a:gd name="T32" fmla="*/ 394 w 423"/>
                <a:gd name="T33" fmla="*/ 134 h 389"/>
                <a:gd name="T34" fmla="*/ 394 w 423"/>
                <a:gd name="T35" fmla="*/ 153 h 389"/>
                <a:gd name="T36" fmla="*/ 390 w 423"/>
                <a:gd name="T37" fmla="*/ 153 h 389"/>
                <a:gd name="T38" fmla="*/ 382 w 423"/>
                <a:gd name="T39" fmla="*/ 163 h 389"/>
                <a:gd name="T40" fmla="*/ 380 w 423"/>
                <a:gd name="T41" fmla="*/ 168 h 389"/>
                <a:gd name="T42" fmla="*/ 363 w 423"/>
                <a:gd name="T43" fmla="*/ 185 h 389"/>
                <a:gd name="T44" fmla="*/ 358 w 423"/>
                <a:gd name="T45" fmla="*/ 199 h 389"/>
                <a:gd name="T46" fmla="*/ 358 w 423"/>
                <a:gd name="T47" fmla="*/ 218 h 389"/>
                <a:gd name="T48" fmla="*/ 356 w 423"/>
                <a:gd name="T49" fmla="*/ 228 h 389"/>
                <a:gd name="T50" fmla="*/ 342 w 423"/>
                <a:gd name="T51" fmla="*/ 238 h 389"/>
                <a:gd name="T52" fmla="*/ 330 w 423"/>
                <a:gd name="T53" fmla="*/ 252 h 389"/>
                <a:gd name="T54" fmla="*/ 327 w 423"/>
                <a:gd name="T55" fmla="*/ 257 h 389"/>
                <a:gd name="T56" fmla="*/ 327 w 423"/>
                <a:gd name="T57" fmla="*/ 271 h 389"/>
                <a:gd name="T58" fmla="*/ 317 w 423"/>
                <a:gd name="T59" fmla="*/ 281 h 389"/>
                <a:gd name="T60" fmla="*/ 317 w 423"/>
                <a:gd name="T61" fmla="*/ 290 h 389"/>
                <a:gd name="T62" fmla="*/ 313 w 423"/>
                <a:gd name="T63" fmla="*/ 305 h 389"/>
                <a:gd name="T64" fmla="*/ 303 w 423"/>
                <a:gd name="T65" fmla="*/ 319 h 389"/>
                <a:gd name="T66" fmla="*/ 308 w 423"/>
                <a:gd name="T67" fmla="*/ 336 h 389"/>
                <a:gd name="T68" fmla="*/ 315 w 423"/>
                <a:gd name="T69" fmla="*/ 346 h 389"/>
                <a:gd name="T70" fmla="*/ 317 w 423"/>
                <a:gd name="T71" fmla="*/ 355 h 389"/>
                <a:gd name="T72" fmla="*/ 320 w 423"/>
                <a:gd name="T73" fmla="*/ 360 h 389"/>
                <a:gd name="T74" fmla="*/ 320 w 423"/>
                <a:gd name="T75" fmla="*/ 363 h 389"/>
                <a:gd name="T76" fmla="*/ 315 w 423"/>
                <a:gd name="T77" fmla="*/ 367 h 389"/>
                <a:gd name="T78" fmla="*/ 313 w 423"/>
                <a:gd name="T79" fmla="*/ 377 h 389"/>
                <a:gd name="T80" fmla="*/ 313 w 423"/>
                <a:gd name="T81" fmla="*/ 382 h 389"/>
                <a:gd name="T82" fmla="*/ 56 w 423"/>
                <a:gd name="T83" fmla="*/ 389 h 389"/>
                <a:gd name="T84" fmla="*/ 56 w 423"/>
                <a:gd name="T85" fmla="*/ 334 h 389"/>
                <a:gd name="T86" fmla="*/ 41 w 423"/>
                <a:gd name="T87" fmla="*/ 329 h 389"/>
                <a:gd name="T88" fmla="*/ 29 w 423"/>
                <a:gd name="T89" fmla="*/ 334 h 389"/>
                <a:gd name="T90" fmla="*/ 25 w 423"/>
                <a:gd name="T91" fmla="*/ 334 h 389"/>
                <a:gd name="T92" fmla="*/ 13 w 423"/>
                <a:gd name="T93" fmla="*/ 324 h 389"/>
                <a:gd name="T94" fmla="*/ 15 w 423"/>
                <a:gd name="T95" fmla="*/ 134 h 389"/>
                <a:gd name="T96" fmla="*/ 0 w 423"/>
                <a:gd name="T97" fmla="*/ 16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23" h="389">
                  <a:moveTo>
                    <a:pt x="0" y="16"/>
                  </a:moveTo>
                  <a:lnTo>
                    <a:pt x="380" y="0"/>
                  </a:lnTo>
                  <a:lnTo>
                    <a:pt x="380" y="4"/>
                  </a:lnTo>
                  <a:lnTo>
                    <a:pt x="387" y="9"/>
                  </a:lnTo>
                  <a:lnTo>
                    <a:pt x="390" y="19"/>
                  </a:lnTo>
                  <a:lnTo>
                    <a:pt x="390" y="28"/>
                  </a:lnTo>
                  <a:lnTo>
                    <a:pt x="378" y="38"/>
                  </a:lnTo>
                  <a:lnTo>
                    <a:pt x="368" y="48"/>
                  </a:lnTo>
                  <a:lnTo>
                    <a:pt x="366" y="57"/>
                  </a:lnTo>
                  <a:lnTo>
                    <a:pt x="423" y="53"/>
                  </a:lnTo>
                  <a:lnTo>
                    <a:pt x="421" y="57"/>
                  </a:lnTo>
                  <a:lnTo>
                    <a:pt x="423" y="62"/>
                  </a:lnTo>
                  <a:lnTo>
                    <a:pt x="418" y="72"/>
                  </a:lnTo>
                  <a:lnTo>
                    <a:pt x="409" y="84"/>
                  </a:lnTo>
                  <a:lnTo>
                    <a:pt x="404" y="105"/>
                  </a:lnTo>
                  <a:lnTo>
                    <a:pt x="392" y="120"/>
                  </a:lnTo>
                  <a:lnTo>
                    <a:pt x="394" y="134"/>
                  </a:lnTo>
                  <a:lnTo>
                    <a:pt x="394" y="153"/>
                  </a:lnTo>
                  <a:lnTo>
                    <a:pt x="390" y="153"/>
                  </a:lnTo>
                  <a:lnTo>
                    <a:pt x="382" y="163"/>
                  </a:lnTo>
                  <a:lnTo>
                    <a:pt x="380" y="168"/>
                  </a:lnTo>
                  <a:lnTo>
                    <a:pt x="363" y="185"/>
                  </a:lnTo>
                  <a:lnTo>
                    <a:pt x="358" y="199"/>
                  </a:lnTo>
                  <a:lnTo>
                    <a:pt x="358" y="218"/>
                  </a:lnTo>
                  <a:lnTo>
                    <a:pt x="356" y="228"/>
                  </a:lnTo>
                  <a:lnTo>
                    <a:pt x="342" y="238"/>
                  </a:lnTo>
                  <a:lnTo>
                    <a:pt x="330" y="252"/>
                  </a:lnTo>
                  <a:lnTo>
                    <a:pt x="327" y="257"/>
                  </a:lnTo>
                  <a:lnTo>
                    <a:pt x="327" y="271"/>
                  </a:lnTo>
                  <a:lnTo>
                    <a:pt x="317" y="281"/>
                  </a:lnTo>
                  <a:lnTo>
                    <a:pt x="317" y="290"/>
                  </a:lnTo>
                  <a:lnTo>
                    <a:pt x="313" y="305"/>
                  </a:lnTo>
                  <a:lnTo>
                    <a:pt x="303" y="319"/>
                  </a:lnTo>
                  <a:lnTo>
                    <a:pt x="308" y="336"/>
                  </a:lnTo>
                  <a:lnTo>
                    <a:pt x="315" y="346"/>
                  </a:lnTo>
                  <a:lnTo>
                    <a:pt x="317" y="355"/>
                  </a:lnTo>
                  <a:lnTo>
                    <a:pt x="320" y="360"/>
                  </a:lnTo>
                  <a:lnTo>
                    <a:pt x="320" y="363"/>
                  </a:lnTo>
                  <a:lnTo>
                    <a:pt x="315" y="367"/>
                  </a:lnTo>
                  <a:lnTo>
                    <a:pt x="313" y="377"/>
                  </a:lnTo>
                  <a:lnTo>
                    <a:pt x="313" y="382"/>
                  </a:lnTo>
                  <a:lnTo>
                    <a:pt x="56" y="389"/>
                  </a:lnTo>
                  <a:lnTo>
                    <a:pt x="56" y="334"/>
                  </a:lnTo>
                  <a:lnTo>
                    <a:pt x="41" y="329"/>
                  </a:lnTo>
                  <a:lnTo>
                    <a:pt x="29" y="334"/>
                  </a:lnTo>
                  <a:lnTo>
                    <a:pt x="25" y="334"/>
                  </a:lnTo>
                  <a:lnTo>
                    <a:pt x="13" y="324"/>
                  </a:lnTo>
                  <a:lnTo>
                    <a:pt x="15" y="134"/>
                  </a:lnTo>
                  <a:lnTo>
                    <a:pt x="0" y="1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49" name="Freeform 48">
              <a:extLst>
                <a:ext uri="{FF2B5EF4-FFF2-40B4-BE49-F238E27FC236}">
                  <a16:creationId xmlns:a16="http://schemas.microsoft.com/office/drawing/2014/main" id="{A116389B-75FA-4968-AC67-A88EC6EDCF8F}"/>
                </a:ext>
              </a:extLst>
            </p:cNvPr>
            <p:cNvSpPr>
              <a:spLocks/>
            </p:cNvSpPr>
            <p:nvPr/>
          </p:nvSpPr>
          <p:spPr bwMode="auto">
            <a:xfrm>
              <a:off x="5896039" y="4577696"/>
              <a:ext cx="693139" cy="603981"/>
            </a:xfrm>
            <a:custGeom>
              <a:avLst/>
              <a:gdLst>
                <a:gd name="T0" fmla="*/ 257 w 482"/>
                <a:gd name="T1" fmla="*/ 9 h 420"/>
                <a:gd name="T2" fmla="*/ 276 w 482"/>
                <a:gd name="T3" fmla="*/ 62 h 420"/>
                <a:gd name="T4" fmla="*/ 271 w 482"/>
                <a:gd name="T5" fmla="*/ 84 h 420"/>
                <a:gd name="T6" fmla="*/ 245 w 482"/>
                <a:gd name="T7" fmla="*/ 137 h 420"/>
                <a:gd name="T8" fmla="*/ 396 w 482"/>
                <a:gd name="T9" fmla="*/ 209 h 420"/>
                <a:gd name="T10" fmla="*/ 396 w 482"/>
                <a:gd name="T11" fmla="*/ 255 h 420"/>
                <a:gd name="T12" fmla="*/ 394 w 482"/>
                <a:gd name="T13" fmla="*/ 286 h 420"/>
                <a:gd name="T14" fmla="*/ 360 w 482"/>
                <a:gd name="T15" fmla="*/ 279 h 420"/>
                <a:gd name="T16" fmla="*/ 350 w 482"/>
                <a:gd name="T17" fmla="*/ 310 h 420"/>
                <a:gd name="T18" fmla="*/ 386 w 482"/>
                <a:gd name="T19" fmla="*/ 303 h 420"/>
                <a:gd name="T20" fmla="*/ 410 w 482"/>
                <a:gd name="T21" fmla="*/ 300 h 420"/>
                <a:gd name="T22" fmla="*/ 401 w 482"/>
                <a:gd name="T23" fmla="*/ 312 h 420"/>
                <a:gd name="T24" fmla="*/ 415 w 482"/>
                <a:gd name="T25" fmla="*/ 324 h 420"/>
                <a:gd name="T26" fmla="*/ 446 w 482"/>
                <a:gd name="T27" fmla="*/ 300 h 420"/>
                <a:gd name="T28" fmla="*/ 461 w 482"/>
                <a:gd name="T29" fmla="*/ 303 h 420"/>
                <a:gd name="T30" fmla="*/ 458 w 482"/>
                <a:gd name="T31" fmla="*/ 319 h 420"/>
                <a:gd name="T32" fmla="*/ 422 w 482"/>
                <a:gd name="T33" fmla="*/ 353 h 420"/>
                <a:gd name="T34" fmla="*/ 446 w 482"/>
                <a:gd name="T35" fmla="*/ 382 h 420"/>
                <a:gd name="T36" fmla="*/ 480 w 482"/>
                <a:gd name="T37" fmla="*/ 408 h 420"/>
                <a:gd name="T38" fmla="*/ 446 w 482"/>
                <a:gd name="T39" fmla="*/ 401 h 420"/>
                <a:gd name="T40" fmla="*/ 401 w 482"/>
                <a:gd name="T41" fmla="*/ 375 h 420"/>
                <a:gd name="T42" fmla="*/ 384 w 482"/>
                <a:gd name="T43" fmla="*/ 394 h 420"/>
                <a:gd name="T44" fmla="*/ 372 w 482"/>
                <a:gd name="T45" fmla="*/ 411 h 420"/>
                <a:gd name="T46" fmla="*/ 355 w 482"/>
                <a:gd name="T47" fmla="*/ 396 h 420"/>
                <a:gd name="T48" fmla="*/ 336 w 482"/>
                <a:gd name="T49" fmla="*/ 396 h 420"/>
                <a:gd name="T50" fmla="*/ 305 w 482"/>
                <a:gd name="T51" fmla="*/ 408 h 420"/>
                <a:gd name="T52" fmla="*/ 254 w 482"/>
                <a:gd name="T53" fmla="*/ 375 h 420"/>
                <a:gd name="T54" fmla="*/ 233 w 482"/>
                <a:gd name="T55" fmla="*/ 360 h 420"/>
                <a:gd name="T56" fmla="*/ 233 w 482"/>
                <a:gd name="T57" fmla="*/ 353 h 420"/>
                <a:gd name="T58" fmla="*/ 213 w 482"/>
                <a:gd name="T59" fmla="*/ 351 h 420"/>
                <a:gd name="T60" fmla="*/ 204 w 482"/>
                <a:gd name="T61" fmla="*/ 341 h 420"/>
                <a:gd name="T62" fmla="*/ 192 w 482"/>
                <a:gd name="T63" fmla="*/ 370 h 420"/>
                <a:gd name="T64" fmla="*/ 89 w 482"/>
                <a:gd name="T65" fmla="*/ 353 h 420"/>
                <a:gd name="T66" fmla="*/ 19 w 482"/>
                <a:gd name="T67" fmla="*/ 351 h 420"/>
                <a:gd name="T68" fmla="*/ 31 w 482"/>
                <a:gd name="T69" fmla="*/ 334 h 420"/>
                <a:gd name="T70" fmla="*/ 33 w 482"/>
                <a:gd name="T71" fmla="*/ 293 h 420"/>
                <a:gd name="T72" fmla="*/ 36 w 482"/>
                <a:gd name="T73" fmla="*/ 267 h 420"/>
                <a:gd name="T74" fmla="*/ 50 w 482"/>
                <a:gd name="T75" fmla="*/ 233 h 420"/>
                <a:gd name="T76" fmla="*/ 41 w 482"/>
                <a:gd name="T77" fmla="*/ 192 h 420"/>
                <a:gd name="T78" fmla="*/ 36 w 482"/>
                <a:gd name="T79" fmla="*/ 180 h 420"/>
                <a:gd name="T80" fmla="*/ 21 w 482"/>
                <a:gd name="T81" fmla="*/ 161 h 420"/>
                <a:gd name="T82" fmla="*/ 5 w 482"/>
                <a:gd name="T83" fmla="*/ 122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2" h="420">
                  <a:moveTo>
                    <a:pt x="0" y="7"/>
                  </a:moveTo>
                  <a:lnTo>
                    <a:pt x="257" y="0"/>
                  </a:lnTo>
                  <a:lnTo>
                    <a:pt x="257" y="9"/>
                  </a:lnTo>
                  <a:lnTo>
                    <a:pt x="269" y="31"/>
                  </a:lnTo>
                  <a:lnTo>
                    <a:pt x="271" y="50"/>
                  </a:lnTo>
                  <a:lnTo>
                    <a:pt x="276" y="62"/>
                  </a:lnTo>
                  <a:lnTo>
                    <a:pt x="281" y="67"/>
                  </a:lnTo>
                  <a:lnTo>
                    <a:pt x="281" y="79"/>
                  </a:lnTo>
                  <a:lnTo>
                    <a:pt x="271" y="84"/>
                  </a:lnTo>
                  <a:lnTo>
                    <a:pt x="266" y="89"/>
                  </a:lnTo>
                  <a:lnTo>
                    <a:pt x="261" y="110"/>
                  </a:lnTo>
                  <a:lnTo>
                    <a:pt x="245" y="137"/>
                  </a:lnTo>
                  <a:lnTo>
                    <a:pt x="230" y="182"/>
                  </a:lnTo>
                  <a:lnTo>
                    <a:pt x="228" y="216"/>
                  </a:lnTo>
                  <a:lnTo>
                    <a:pt x="396" y="209"/>
                  </a:lnTo>
                  <a:lnTo>
                    <a:pt x="401" y="214"/>
                  </a:lnTo>
                  <a:lnTo>
                    <a:pt x="396" y="231"/>
                  </a:lnTo>
                  <a:lnTo>
                    <a:pt x="396" y="255"/>
                  </a:lnTo>
                  <a:lnTo>
                    <a:pt x="415" y="271"/>
                  </a:lnTo>
                  <a:lnTo>
                    <a:pt x="418" y="291"/>
                  </a:lnTo>
                  <a:lnTo>
                    <a:pt x="394" y="286"/>
                  </a:lnTo>
                  <a:lnTo>
                    <a:pt x="372" y="276"/>
                  </a:lnTo>
                  <a:lnTo>
                    <a:pt x="367" y="276"/>
                  </a:lnTo>
                  <a:lnTo>
                    <a:pt x="360" y="279"/>
                  </a:lnTo>
                  <a:lnTo>
                    <a:pt x="346" y="293"/>
                  </a:lnTo>
                  <a:lnTo>
                    <a:pt x="343" y="300"/>
                  </a:lnTo>
                  <a:lnTo>
                    <a:pt x="350" y="310"/>
                  </a:lnTo>
                  <a:lnTo>
                    <a:pt x="360" y="312"/>
                  </a:lnTo>
                  <a:lnTo>
                    <a:pt x="377" y="310"/>
                  </a:lnTo>
                  <a:lnTo>
                    <a:pt x="386" y="303"/>
                  </a:lnTo>
                  <a:lnTo>
                    <a:pt x="394" y="300"/>
                  </a:lnTo>
                  <a:lnTo>
                    <a:pt x="406" y="300"/>
                  </a:lnTo>
                  <a:lnTo>
                    <a:pt x="410" y="300"/>
                  </a:lnTo>
                  <a:lnTo>
                    <a:pt x="410" y="303"/>
                  </a:lnTo>
                  <a:lnTo>
                    <a:pt x="408" y="307"/>
                  </a:lnTo>
                  <a:lnTo>
                    <a:pt x="401" y="312"/>
                  </a:lnTo>
                  <a:lnTo>
                    <a:pt x="403" y="319"/>
                  </a:lnTo>
                  <a:lnTo>
                    <a:pt x="410" y="324"/>
                  </a:lnTo>
                  <a:lnTo>
                    <a:pt x="415" y="324"/>
                  </a:lnTo>
                  <a:lnTo>
                    <a:pt x="420" y="322"/>
                  </a:lnTo>
                  <a:lnTo>
                    <a:pt x="427" y="307"/>
                  </a:lnTo>
                  <a:lnTo>
                    <a:pt x="446" y="300"/>
                  </a:lnTo>
                  <a:lnTo>
                    <a:pt x="451" y="298"/>
                  </a:lnTo>
                  <a:lnTo>
                    <a:pt x="456" y="298"/>
                  </a:lnTo>
                  <a:lnTo>
                    <a:pt x="461" y="303"/>
                  </a:lnTo>
                  <a:lnTo>
                    <a:pt x="458" y="310"/>
                  </a:lnTo>
                  <a:lnTo>
                    <a:pt x="461" y="315"/>
                  </a:lnTo>
                  <a:lnTo>
                    <a:pt x="458" y="319"/>
                  </a:lnTo>
                  <a:lnTo>
                    <a:pt x="451" y="327"/>
                  </a:lnTo>
                  <a:lnTo>
                    <a:pt x="437" y="343"/>
                  </a:lnTo>
                  <a:lnTo>
                    <a:pt x="422" y="353"/>
                  </a:lnTo>
                  <a:lnTo>
                    <a:pt x="422" y="363"/>
                  </a:lnTo>
                  <a:lnTo>
                    <a:pt x="427" y="372"/>
                  </a:lnTo>
                  <a:lnTo>
                    <a:pt x="446" y="382"/>
                  </a:lnTo>
                  <a:lnTo>
                    <a:pt x="478" y="394"/>
                  </a:lnTo>
                  <a:lnTo>
                    <a:pt x="482" y="401"/>
                  </a:lnTo>
                  <a:lnTo>
                    <a:pt x="480" y="408"/>
                  </a:lnTo>
                  <a:lnTo>
                    <a:pt x="473" y="411"/>
                  </a:lnTo>
                  <a:lnTo>
                    <a:pt x="449" y="420"/>
                  </a:lnTo>
                  <a:lnTo>
                    <a:pt x="446" y="401"/>
                  </a:lnTo>
                  <a:lnTo>
                    <a:pt x="432" y="394"/>
                  </a:lnTo>
                  <a:lnTo>
                    <a:pt x="403" y="382"/>
                  </a:lnTo>
                  <a:lnTo>
                    <a:pt x="401" y="375"/>
                  </a:lnTo>
                  <a:lnTo>
                    <a:pt x="396" y="370"/>
                  </a:lnTo>
                  <a:lnTo>
                    <a:pt x="386" y="375"/>
                  </a:lnTo>
                  <a:lnTo>
                    <a:pt x="384" y="394"/>
                  </a:lnTo>
                  <a:lnTo>
                    <a:pt x="386" y="396"/>
                  </a:lnTo>
                  <a:lnTo>
                    <a:pt x="386" y="401"/>
                  </a:lnTo>
                  <a:lnTo>
                    <a:pt x="372" y="411"/>
                  </a:lnTo>
                  <a:lnTo>
                    <a:pt x="367" y="408"/>
                  </a:lnTo>
                  <a:lnTo>
                    <a:pt x="360" y="399"/>
                  </a:lnTo>
                  <a:lnTo>
                    <a:pt x="355" y="396"/>
                  </a:lnTo>
                  <a:lnTo>
                    <a:pt x="346" y="401"/>
                  </a:lnTo>
                  <a:lnTo>
                    <a:pt x="341" y="396"/>
                  </a:lnTo>
                  <a:lnTo>
                    <a:pt x="336" y="396"/>
                  </a:lnTo>
                  <a:lnTo>
                    <a:pt x="324" y="411"/>
                  </a:lnTo>
                  <a:lnTo>
                    <a:pt x="310" y="411"/>
                  </a:lnTo>
                  <a:lnTo>
                    <a:pt x="305" y="408"/>
                  </a:lnTo>
                  <a:lnTo>
                    <a:pt x="290" y="406"/>
                  </a:lnTo>
                  <a:lnTo>
                    <a:pt x="266" y="377"/>
                  </a:lnTo>
                  <a:lnTo>
                    <a:pt x="254" y="375"/>
                  </a:lnTo>
                  <a:lnTo>
                    <a:pt x="242" y="370"/>
                  </a:lnTo>
                  <a:lnTo>
                    <a:pt x="237" y="360"/>
                  </a:lnTo>
                  <a:lnTo>
                    <a:pt x="233" y="360"/>
                  </a:lnTo>
                  <a:lnTo>
                    <a:pt x="233" y="358"/>
                  </a:lnTo>
                  <a:lnTo>
                    <a:pt x="230" y="358"/>
                  </a:lnTo>
                  <a:lnTo>
                    <a:pt x="233" y="353"/>
                  </a:lnTo>
                  <a:lnTo>
                    <a:pt x="228" y="351"/>
                  </a:lnTo>
                  <a:lnTo>
                    <a:pt x="223" y="353"/>
                  </a:lnTo>
                  <a:lnTo>
                    <a:pt x="213" y="351"/>
                  </a:lnTo>
                  <a:lnTo>
                    <a:pt x="211" y="348"/>
                  </a:lnTo>
                  <a:lnTo>
                    <a:pt x="209" y="341"/>
                  </a:lnTo>
                  <a:lnTo>
                    <a:pt x="204" y="341"/>
                  </a:lnTo>
                  <a:lnTo>
                    <a:pt x="187" y="358"/>
                  </a:lnTo>
                  <a:lnTo>
                    <a:pt x="194" y="368"/>
                  </a:lnTo>
                  <a:lnTo>
                    <a:pt x="192" y="370"/>
                  </a:lnTo>
                  <a:lnTo>
                    <a:pt x="163" y="372"/>
                  </a:lnTo>
                  <a:lnTo>
                    <a:pt x="115" y="363"/>
                  </a:lnTo>
                  <a:lnTo>
                    <a:pt x="89" y="353"/>
                  </a:lnTo>
                  <a:lnTo>
                    <a:pt x="24" y="360"/>
                  </a:lnTo>
                  <a:lnTo>
                    <a:pt x="21" y="358"/>
                  </a:lnTo>
                  <a:lnTo>
                    <a:pt x="19" y="351"/>
                  </a:lnTo>
                  <a:lnTo>
                    <a:pt x="21" y="346"/>
                  </a:lnTo>
                  <a:lnTo>
                    <a:pt x="24" y="341"/>
                  </a:lnTo>
                  <a:lnTo>
                    <a:pt x="31" y="334"/>
                  </a:lnTo>
                  <a:lnTo>
                    <a:pt x="38" y="310"/>
                  </a:lnTo>
                  <a:lnTo>
                    <a:pt x="33" y="300"/>
                  </a:lnTo>
                  <a:lnTo>
                    <a:pt x="33" y="293"/>
                  </a:lnTo>
                  <a:lnTo>
                    <a:pt x="33" y="288"/>
                  </a:lnTo>
                  <a:lnTo>
                    <a:pt x="33" y="281"/>
                  </a:lnTo>
                  <a:lnTo>
                    <a:pt x="36" y="267"/>
                  </a:lnTo>
                  <a:lnTo>
                    <a:pt x="43" y="262"/>
                  </a:lnTo>
                  <a:lnTo>
                    <a:pt x="48" y="252"/>
                  </a:lnTo>
                  <a:lnTo>
                    <a:pt x="50" y="233"/>
                  </a:lnTo>
                  <a:lnTo>
                    <a:pt x="50" y="221"/>
                  </a:lnTo>
                  <a:lnTo>
                    <a:pt x="48" y="204"/>
                  </a:lnTo>
                  <a:lnTo>
                    <a:pt x="41" y="192"/>
                  </a:lnTo>
                  <a:lnTo>
                    <a:pt x="36" y="190"/>
                  </a:lnTo>
                  <a:lnTo>
                    <a:pt x="38" y="182"/>
                  </a:lnTo>
                  <a:lnTo>
                    <a:pt x="36" y="180"/>
                  </a:lnTo>
                  <a:lnTo>
                    <a:pt x="31" y="168"/>
                  </a:lnTo>
                  <a:lnTo>
                    <a:pt x="24" y="163"/>
                  </a:lnTo>
                  <a:lnTo>
                    <a:pt x="21" y="161"/>
                  </a:lnTo>
                  <a:lnTo>
                    <a:pt x="26" y="149"/>
                  </a:lnTo>
                  <a:lnTo>
                    <a:pt x="19" y="134"/>
                  </a:lnTo>
                  <a:lnTo>
                    <a:pt x="5" y="122"/>
                  </a:lnTo>
                  <a:lnTo>
                    <a:pt x="2" y="115"/>
                  </a:lnTo>
                  <a:lnTo>
                    <a:pt x="0" y="7"/>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0" name="Freeform 49">
              <a:extLst>
                <a:ext uri="{FF2B5EF4-FFF2-40B4-BE49-F238E27FC236}">
                  <a16:creationId xmlns:a16="http://schemas.microsoft.com/office/drawing/2014/main" id="{9B806AE6-EEDE-473F-ABB7-4237ADB9D9DD}"/>
                </a:ext>
              </a:extLst>
            </p:cNvPr>
            <p:cNvSpPr>
              <a:spLocks/>
            </p:cNvSpPr>
            <p:nvPr/>
          </p:nvSpPr>
          <p:spPr bwMode="auto">
            <a:xfrm>
              <a:off x="5674579" y="3398496"/>
              <a:ext cx="818250" cy="711834"/>
            </a:xfrm>
            <a:custGeom>
              <a:avLst/>
              <a:gdLst>
                <a:gd name="T0" fmla="*/ 478 w 569"/>
                <a:gd name="T1" fmla="*/ 438 h 495"/>
                <a:gd name="T2" fmla="*/ 485 w 569"/>
                <a:gd name="T3" fmla="*/ 447 h 495"/>
                <a:gd name="T4" fmla="*/ 488 w 569"/>
                <a:gd name="T5" fmla="*/ 466 h 495"/>
                <a:gd name="T6" fmla="*/ 466 w 569"/>
                <a:gd name="T7" fmla="*/ 486 h 495"/>
                <a:gd name="T8" fmla="*/ 521 w 569"/>
                <a:gd name="T9" fmla="*/ 491 h 495"/>
                <a:gd name="T10" fmla="*/ 524 w 569"/>
                <a:gd name="T11" fmla="*/ 469 h 495"/>
                <a:gd name="T12" fmla="*/ 536 w 569"/>
                <a:gd name="T13" fmla="*/ 435 h 495"/>
                <a:gd name="T14" fmla="*/ 552 w 569"/>
                <a:gd name="T15" fmla="*/ 423 h 495"/>
                <a:gd name="T16" fmla="*/ 560 w 569"/>
                <a:gd name="T17" fmla="*/ 421 h 495"/>
                <a:gd name="T18" fmla="*/ 567 w 569"/>
                <a:gd name="T19" fmla="*/ 385 h 495"/>
                <a:gd name="T20" fmla="*/ 560 w 569"/>
                <a:gd name="T21" fmla="*/ 380 h 495"/>
                <a:gd name="T22" fmla="*/ 555 w 569"/>
                <a:gd name="T23" fmla="*/ 375 h 495"/>
                <a:gd name="T24" fmla="*/ 550 w 569"/>
                <a:gd name="T25" fmla="*/ 380 h 495"/>
                <a:gd name="T26" fmla="*/ 528 w 569"/>
                <a:gd name="T27" fmla="*/ 351 h 495"/>
                <a:gd name="T28" fmla="*/ 536 w 569"/>
                <a:gd name="T29" fmla="*/ 342 h 495"/>
                <a:gd name="T30" fmla="*/ 528 w 569"/>
                <a:gd name="T31" fmla="*/ 327 h 495"/>
                <a:gd name="T32" fmla="*/ 500 w 569"/>
                <a:gd name="T33" fmla="*/ 289 h 495"/>
                <a:gd name="T34" fmla="*/ 464 w 569"/>
                <a:gd name="T35" fmla="*/ 269 h 495"/>
                <a:gd name="T36" fmla="*/ 444 w 569"/>
                <a:gd name="T37" fmla="*/ 243 h 495"/>
                <a:gd name="T38" fmla="*/ 464 w 569"/>
                <a:gd name="T39" fmla="*/ 219 h 495"/>
                <a:gd name="T40" fmla="*/ 466 w 569"/>
                <a:gd name="T41" fmla="*/ 190 h 495"/>
                <a:gd name="T42" fmla="*/ 442 w 569"/>
                <a:gd name="T43" fmla="*/ 173 h 495"/>
                <a:gd name="T44" fmla="*/ 428 w 569"/>
                <a:gd name="T45" fmla="*/ 183 h 495"/>
                <a:gd name="T46" fmla="*/ 408 w 569"/>
                <a:gd name="T47" fmla="*/ 142 h 495"/>
                <a:gd name="T48" fmla="*/ 377 w 569"/>
                <a:gd name="T49" fmla="*/ 116 h 495"/>
                <a:gd name="T50" fmla="*/ 351 w 569"/>
                <a:gd name="T51" fmla="*/ 80 h 495"/>
                <a:gd name="T52" fmla="*/ 343 w 569"/>
                <a:gd name="T53" fmla="*/ 41 h 495"/>
                <a:gd name="T54" fmla="*/ 348 w 569"/>
                <a:gd name="T55" fmla="*/ 27 h 495"/>
                <a:gd name="T56" fmla="*/ 0 w 569"/>
                <a:gd name="T57" fmla="*/ 12 h 495"/>
                <a:gd name="T58" fmla="*/ 14 w 569"/>
                <a:gd name="T59" fmla="*/ 29 h 495"/>
                <a:gd name="T60" fmla="*/ 29 w 569"/>
                <a:gd name="T61" fmla="*/ 58 h 495"/>
                <a:gd name="T62" fmla="*/ 31 w 569"/>
                <a:gd name="T63" fmla="*/ 72 h 495"/>
                <a:gd name="T64" fmla="*/ 67 w 569"/>
                <a:gd name="T65" fmla="*/ 101 h 495"/>
                <a:gd name="T66" fmla="*/ 53 w 569"/>
                <a:gd name="T67" fmla="*/ 130 h 495"/>
                <a:gd name="T68" fmla="*/ 70 w 569"/>
                <a:gd name="T69" fmla="*/ 140 h 495"/>
                <a:gd name="T70" fmla="*/ 82 w 569"/>
                <a:gd name="T71" fmla="*/ 164 h 495"/>
                <a:gd name="T72" fmla="*/ 94 w 569"/>
                <a:gd name="T73" fmla="*/ 168 h 495"/>
                <a:gd name="T74" fmla="*/ 98 w 569"/>
                <a:gd name="T75" fmla="*/ 45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9" h="495">
                  <a:moveTo>
                    <a:pt x="98" y="454"/>
                  </a:moveTo>
                  <a:lnTo>
                    <a:pt x="478" y="438"/>
                  </a:lnTo>
                  <a:lnTo>
                    <a:pt x="478" y="442"/>
                  </a:lnTo>
                  <a:lnTo>
                    <a:pt x="485" y="447"/>
                  </a:lnTo>
                  <a:lnTo>
                    <a:pt x="488" y="457"/>
                  </a:lnTo>
                  <a:lnTo>
                    <a:pt x="488" y="466"/>
                  </a:lnTo>
                  <a:lnTo>
                    <a:pt x="476" y="476"/>
                  </a:lnTo>
                  <a:lnTo>
                    <a:pt x="466" y="486"/>
                  </a:lnTo>
                  <a:lnTo>
                    <a:pt x="464" y="495"/>
                  </a:lnTo>
                  <a:lnTo>
                    <a:pt x="521" y="491"/>
                  </a:lnTo>
                  <a:lnTo>
                    <a:pt x="526" y="474"/>
                  </a:lnTo>
                  <a:lnTo>
                    <a:pt x="524" y="469"/>
                  </a:lnTo>
                  <a:lnTo>
                    <a:pt x="528" y="450"/>
                  </a:lnTo>
                  <a:lnTo>
                    <a:pt x="536" y="435"/>
                  </a:lnTo>
                  <a:lnTo>
                    <a:pt x="540" y="428"/>
                  </a:lnTo>
                  <a:lnTo>
                    <a:pt x="552" y="423"/>
                  </a:lnTo>
                  <a:lnTo>
                    <a:pt x="555" y="426"/>
                  </a:lnTo>
                  <a:lnTo>
                    <a:pt x="560" y="421"/>
                  </a:lnTo>
                  <a:lnTo>
                    <a:pt x="569" y="394"/>
                  </a:lnTo>
                  <a:lnTo>
                    <a:pt x="567" y="385"/>
                  </a:lnTo>
                  <a:lnTo>
                    <a:pt x="562" y="380"/>
                  </a:lnTo>
                  <a:lnTo>
                    <a:pt x="560" y="380"/>
                  </a:lnTo>
                  <a:lnTo>
                    <a:pt x="557" y="378"/>
                  </a:lnTo>
                  <a:lnTo>
                    <a:pt x="555" y="375"/>
                  </a:lnTo>
                  <a:lnTo>
                    <a:pt x="550" y="375"/>
                  </a:lnTo>
                  <a:lnTo>
                    <a:pt x="550" y="380"/>
                  </a:lnTo>
                  <a:lnTo>
                    <a:pt x="545" y="380"/>
                  </a:lnTo>
                  <a:lnTo>
                    <a:pt x="528" y="351"/>
                  </a:lnTo>
                  <a:lnTo>
                    <a:pt x="528" y="346"/>
                  </a:lnTo>
                  <a:lnTo>
                    <a:pt x="536" y="342"/>
                  </a:lnTo>
                  <a:lnTo>
                    <a:pt x="536" y="337"/>
                  </a:lnTo>
                  <a:lnTo>
                    <a:pt x="528" y="327"/>
                  </a:lnTo>
                  <a:lnTo>
                    <a:pt x="524" y="308"/>
                  </a:lnTo>
                  <a:lnTo>
                    <a:pt x="500" y="289"/>
                  </a:lnTo>
                  <a:lnTo>
                    <a:pt x="488" y="284"/>
                  </a:lnTo>
                  <a:lnTo>
                    <a:pt x="464" y="269"/>
                  </a:lnTo>
                  <a:lnTo>
                    <a:pt x="449" y="255"/>
                  </a:lnTo>
                  <a:lnTo>
                    <a:pt x="444" y="243"/>
                  </a:lnTo>
                  <a:lnTo>
                    <a:pt x="447" y="236"/>
                  </a:lnTo>
                  <a:lnTo>
                    <a:pt x="464" y="219"/>
                  </a:lnTo>
                  <a:lnTo>
                    <a:pt x="461" y="202"/>
                  </a:lnTo>
                  <a:lnTo>
                    <a:pt x="466" y="190"/>
                  </a:lnTo>
                  <a:lnTo>
                    <a:pt x="461" y="183"/>
                  </a:lnTo>
                  <a:lnTo>
                    <a:pt x="442" y="173"/>
                  </a:lnTo>
                  <a:lnTo>
                    <a:pt x="435" y="176"/>
                  </a:lnTo>
                  <a:lnTo>
                    <a:pt x="428" y="183"/>
                  </a:lnTo>
                  <a:lnTo>
                    <a:pt x="423" y="180"/>
                  </a:lnTo>
                  <a:lnTo>
                    <a:pt x="408" y="142"/>
                  </a:lnTo>
                  <a:lnTo>
                    <a:pt x="401" y="135"/>
                  </a:lnTo>
                  <a:lnTo>
                    <a:pt x="377" y="116"/>
                  </a:lnTo>
                  <a:lnTo>
                    <a:pt x="353" y="87"/>
                  </a:lnTo>
                  <a:lnTo>
                    <a:pt x="351" y="80"/>
                  </a:lnTo>
                  <a:lnTo>
                    <a:pt x="346" y="63"/>
                  </a:lnTo>
                  <a:lnTo>
                    <a:pt x="343" y="41"/>
                  </a:lnTo>
                  <a:lnTo>
                    <a:pt x="348" y="29"/>
                  </a:lnTo>
                  <a:lnTo>
                    <a:pt x="348" y="27"/>
                  </a:lnTo>
                  <a:lnTo>
                    <a:pt x="324" y="0"/>
                  </a:lnTo>
                  <a:lnTo>
                    <a:pt x="0" y="12"/>
                  </a:lnTo>
                  <a:lnTo>
                    <a:pt x="5" y="22"/>
                  </a:lnTo>
                  <a:lnTo>
                    <a:pt x="14" y="29"/>
                  </a:lnTo>
                  <a:lnTo>
                    <a:pt x="17" y="43"/>
                  </a:lnTo>
                  <a:lnTo>
                    <a:pt x="29" y="58"/>
                  </a:lnTo>
                  <a:lnTo>
                    <a:pt x="34" y="60"/>
                  </a:lnTo>
                  <a:lnTo>
                    <a:pt x="31" y="72"/>
                  </a:lnTo>
                  <a:lnTo>
                    <a:pt x="31" y="75"/>
                  </a:lnTo>
                  <a:lnTo>
                    <a:pt x="67" y="101"/>
                  </a:lnTo>
                  <a:lnTo>
                    <a:pt x="55" y="116"/>
                  </a:lnTo>
                  <a:lnTo>
                    <a:pt x="53" y="130"/>
                  </a:lnTo>
                  <a:lnTo>
                    <a:pt x="60" y="135"/>
                  </a:lnTo>
                  <a:lnTo>
                    <a:pt x="70" y="140"/>
                  </a:lnTo>
                  <a:lnTo>
                    <a:pt x="74" y="159"/>
                  </a:lnTo>
                  <a:lnTo>
                    <a:pt x="82" y="164"/>
                  </a:lnTo>
                  <a:lnTo>
                    <a:pt x="91" y="166"/>
                  </a:lnTo>
                  <a:lnTo>
                    <a:pt x="94" y="168"/>
                  </a:lnTo>
                  <a:lnTo>
                    <a:pt x="96" y="402"/>
                  </a:lnTo>
                  <a:lnTo>
                    <a:pt x="98" y="454"/>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1" name="Freeform 50">
              <a:extLst>
                <a:ext uri="{FF2B5EF4-FFF2-40B4-BE49-F238E27FC236}">
                  <a16:creationId xmlns:a16="http://schemas.microsoft.com/office/drawing/2014/main" id="{CB549B73-B6FB-4BC9-AAAD-618DE5F0513C}"/>
                </a:ext>
              </a:extLst>
            </p:cNvPr>
            <p:cNvSpPr>
              <a:spLocks/>
            </p:cNvSpPr>
            <p:nvPr/>
          </p:nvSpPr>
          <p:spPr bwMode="auto">
            <a:xfrm>
              <a:off x="5573916" y="2945511"/>
              <a:ext cx="739157" cy="491813"/>
            </a:xfrm>
            <a:custGeom>
              <a:avLst/>
              <a:gdLst>
                <a:gd name="T0" fmla="*/ 418 w 514"/>
                <a:gd name="T1" fmla="*/ 0 h 342"/>
                <a:gd name="T2" fmla="*/ 430 w 514"/>
                <a:gd name="T3" fmla="*/ 24 h 342"/>
                <a:gd name="T4" fmla="*/ 423 w 514"/>
                <a:gd name="T5" fmla="*/ 41 h 342"/>
                <a:gd name="T6" fmla="*/ 435 w 514"/>
                <a:gd name="T7" fmla="*/ 82 h 342"/>
                <a:gd name="T8" fmla="*/ 469 w 514"/>
                <a:gd name="T9" fmla="*/ 99 h 342"/>
                <a:gd name="T10" fmla="*/ 473 w 514"/>
                <a:gd name="T11" fmla="*/ 113 h 342"/>
                <a:gd name="T12" fmla="*/ 493 w 514"/>
                <a:gd name="T13" fmla="*/ 135 h 342"/>
                <a:gd name="T14" fmla="*/ 514 w 514"/>
                <a:gd name="T15" fmla="*/ 164 h 342"/>
                <a:gd name="T16" fmla="*/ 507 w 514"/>
                <a:gd name="T17" fmla="*/ 183 h 342"/>
                <a:gd name="T18" fmla="*/ 502 w 514"/>
                <a:gd name="T19" fmla="*/ 197 h 342"/>
                <a:gd name="T20" fmla="*/ 473 w 514"/>
                <a:gd name="T21" fmla="*/ 217 h 342"/>
                <a:gd name="T22" fmla="*/ 454 w 514"/>
                <a:gd name="T23" fmla="*/ 222 h 342"/>
                <a:gd name="T24" fmla="*/ 440 w 514"/>
                <a:gd name="T25" fmla="*/ 238 h 342"/>
                <a:gd name="T26" fmla="*/ 452 w 514"/>
                <a:gd name="T27" fmla="*/ 258 h 342"/>
                <a:gd name="T28" fmla="*/ 452 w 514"/>
                <a:gd name="T29" fmla="*/ 279 h 342"/>
                <a:gd name="T30" fmla="*/ 428 w 514"/>
                <a:gd name="T31" fmla="*/ 315 h 342"/>
                <a:gd name="T32" fmla="*/ 423 w 514"/>
                <a:gd name="T33" fmla="*/ 332 h 342"/>
                <a:gd name="T34" fmla="*/ 394 w 514"/>
                <a:gd name="T35" fmla="*/ 315 h 342"/>
                <a:gd name="T36" fmla="*/ 65 w 514"/>
                <a:gd name="T37" fmla="*/ 322 h 342"/>
                <a:gd name="T38" fmla="*/ 65 w 514"/>
                <a:gd name="T39" fmla="*/ 301 h 342"/>
                <a:gd name="T40" fmla="*/ 58 w 514"/>
                <a:gd name="T41" fmla="*/ 284 h 342"/>
                <a:gd name="T42" fmla="*/ 60 w 514"/>
                <a:gd name="T43" fmla="*/ 267 h 342"/>
                <a:gd name="T44" fmla="*/ 51 w 514"/>
                <a:gd name="T45" fmla="*/ 246 h 342"/>
                <a:gd name="T46" fmla="*/ 51 w 514"/>
                <a:gd name="T47" fmla="*/ 226 h 342"/>
                <a:gd name="T48" fmla="*/ 36 w 514"/>
                <a:gd name="T49" fmla="*/ 209 h 342"/>
                <a:gd name="T50" fmla="*/ 32 w 514"/>
                <a:gd name="T51" fmla="*/ 193 h 342"/>
                <a:gd name="T52" fmla="*/ 17 w 514"/>
                <a:gd name="T53" fmla="*/ 169 h 342"/>
                <a:gd name="T54" fmla="*/ 22 w 514"/>
                <a:gd name="T55" fmla="*/ 145 h 342"/>
                <a:gd name="T56" fmla="*/ 12 w 514"/>
                <a:gd name="T57" fmla="*/ 128 h 342"/>
                <a:gd name="T58" fmla="*/ 10 w 514"/>
                <a:gd name="T59" fmla="*/ 113 h 342"/>
                <a:gd name="T60" fmla="*/ 10 w 514"/>
                <a:gd name="T61" fmla="*/ 75 h 342"/>
                <a:gd name="T62" fmla="*/ 15 w 514"/>
                <a:gd name="T63" fmla="*/ 60 h 342"/>
                <a:gd name="T64" fmla="*/ 5 w 514"/>
                <a:gd name="T65" fmla="*/ 39 h 342"/>
                <a:gd name="T66" fmla="*/ 5 w 514"/>
                <a:gd name="T67" fmla="*/ 22 h 342"/>
                <a:gd name="T68" fmla="*/ 10 w 514"/>
                <a:gd name="T69" fmla="*/ 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4" h="342">
                  <a:moveTo>
                    <a:pt x="15" y="15"/>
                  </a:moveTo>
                  <a:lnTo>
                    <a:pt x="418" y="0"/>
                  </a:lnTo>
                  <a:lnTo>
                    <a:pt x="421" y="15"/>
                  </a:lnTo>
                  <a:lnTo>
                    <a:pt x="430" y="24"/>
                  </a:lnTo>
                  <a:lnTo>
                    <a:pt x="430" y="29"/>
                  </a:lnTo>
                  <a:lnTo>
                    <a:pt x="423" y="41"/>
                  </a:lnTo>
                  <a:lnTo>
                    <a:pt x="428" y="53"/>
                  </a:lnTo>
                  <a:lnTo>
                    <a:pt x="435" y="82"/>
                  </a:lnTo>
                  <a:lnTo>
                    <a:pt x="461" y="92"/>
                  </a:lnTo>
                  <a:lnTo>
                    <a:pt x="469" y="99"/>
                  </a:lnTo>
                  <a:lnTo>
                    <a:pt x="471" y="109"/>
                  </a:lnTo>
                  <a:lnTo>
                    <a:pt x="473" y="113"/>
                  </a:lnTo>
                  <a:lnTo>
                    <a:pt x="490" y="125"/>
                  </a:lnTo>
                  <a:lnTo>
                    <a:pt x="493" y="135"/>
                  </a:lnTo>
                  <a:lnTo>
                    <a:pt x="507" y="145"/>
                  </a:lnTo>
                  <a:lnTo>
                    <a:pt x="514" y="164"/>
                  </a:lnTo>
                  <a:lnTo>
                    <a:pt x="512" y="171"/>
                  </a:lnTo>
                  <a:lnTo>
                    <a:pt x="507" y="183"/>
                  </a:lnTo>
                  <a:lnTo>
                    <a:pt x="502" y="188"/>
                  </a:lnTo>
                  <a:lnTo>
                    <a:pt x="502" y="197"/>
                  </a:lnTo>
                  <a:lnTo>
                    <a:pt x="488" y="214"/>
                  </a:lnTo>
                  <a:lnTo>
                    <a:pt x="473" y="217"/>
                  </a:lnTo>
                  <a:lnTo>
                    <a:pt x="471" y="222"/>
                  </a:lnTo>
                  <a:lnTo>
                    <a:pt x="454" y="222"/>
                  </a:lnTo>
                  <a:lnTo>
                    <a:pt x="447" y="226"/>
                  </a:lnTo>
                  <a:lnTo>
                    <a:pt x="440" y="238"/>
                  </a:lnTo>
                  <a:lnTo>
                    <a:pt x="442" y="248"/>
                  </a:lnTo>
                  <a:lnTo>
                    <a:pt x="452" y="258"/>
                  </a:lnTo>
                  <a:lnTo>
                    <a:pt x="454" y="265"/>
                  </a:lnTo>
                  <a:lnTo>
                    <a:pt x="452" y="279"/>
                  </a:lnTo>
                  <a:lnTo>
                    <a:pt x="440" y="306"/>
                  </a:lnTo>
                  <a:lnTo>
                    <a:pt x="428" y="315"/>
                  </a:lnTo>
                  <a:lnTo>
                    <a:pt x="423" y="322"/>
                  </a:lnTo>
                  <a:lnTo>
                    <a:pt x="423" y="332"/>
                  </a:lnTo>
                  <a:lnTo>
                    <a:pt x="418" y="342"/>
                  </a:lnTo>
                  <a:lnTo>
                    <a:pt x="394" y="315"/>
                  </a:lnTo>
                  <a:lnTo>
                    <a:pt x="70" y="327"/>
                  </a:lnTo>
                  <a:lnTo>
                    <a:pt x="65" y="322"/>
                  </a:lnTo>
                  <a:lnTo>
                    <a:pt x="63" y="310"/>
                  </a:lnTo>
                  <a:lnTo>
                    <a:pt x="65" y="301"/>
                  </a:lnTo>
                  <a:lnTo>
                    <a:pt x="60" y="294"/>
                  </a:lnTo>
                  <a:lnTo>
                    <a:pt x="58" y="284"/>
                  </a:lnTo>
                  <a:lnTo>
                    <a:pt x="63" y="277"/>
                  </a:lnTo>
                  <a:lnTo>
                    <a:pt x="60" y="267"/>
                  </a:lnTo>
                  <a:lnTo>
                    <a:pt x="48" y="262"/>
                  </a:lnTo>
                  <a:lnTo>
                    <a:pt x="51" y="246"/>
                  </a:lnTo>
                  <a:lnTo>
                    <a:pt x="56" y="236"/>
                  </a:lnTo>
                  <a:lnTo>
                    <a:pt x="51" y="226"/>
                  </a:lnTo>
                  <a:lnTo>
                    <a:pt x="41" y="219"/>
                  </a:lnTo>
                  <a:lnTo>
                    <a:pt x="36" y="209"/>
                  </a:lnTo>
                  <a:lnTo>
                    <a:pt x="41" y="202"/>
                  </a:lnTo>
                  <a:lnTo>
                    <a:pt x="32" y="193"/>
                  </a:lnTo>
                  <a:lnTo>
                    <a:pt x="27" y="176"/>
                  </a:lnTo>
                  <a:lnTo>
                    <a:pt x="17" y="169"/>
                  </a:lnTo>
                  <a:lnTo>
                    <a:pt x="22" y="152"/>
                  </a:lnTo>
                  <a:lnTo>
                    <a:pt x="22" y="145"/>
                  </a:lnTo>
                  <a:lnTo>
                    <a:pt x="12" y="137"/>
                  </a:lnTo>
                  <a:lnTo>
                    <a:pt x="12" y="128"/>
                  </a:lnTo>
                  <a:lnTo>
                    <a:pt x="12" y="125"/>
                  </a:lnTo>
                  <a:lnTo>
                    <a:pt x="10" y="113"/>
                  </a:lnTo>
                  <a:lnTo>
                    <a:pt x="0" y="94"/>
                  </a:lnTo>
                  <a:lnTo>
                    <a:pt x="10" y="75"/>
                  </a:lnTo>
                  <a:lnTo>
                    <a:pt x="8" y="65"/>
                  </a:lnTo>
                  <a:lnTo>
                    <a:pt x="15" y="60"/>
                  </a:lnTo>
                  <a:lnTo>
                    <a:pt x="10" y="44"/>
                  </a:lnTo>
                  <a:lnTo>
                    <a:pt x="5" y="39"/>
                  </a:lnTo>
                  <a:lnTo>
                    <a:pt x="10" y="27"/>
                  </a:lnTo>
                  <a:lnTo>
                    <a:pt x="5" y="22"/>
                  </a:lnTo>
                  <a:lnTo>
                    <a:pt x="3" y="15"/>
                  </a:lnTo>
                  <a:lnTo>
                    <a:pt x="10" y="15"/>
                  </a:lnTo>
                  <a:lnTo>
                    <a:pt x="15" y="15"/>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2" name="Freeform 51">
              <a:extLst>
                <a:ext uri="{FF2B5EF4-FFF2-40B4-BE49-F238E27FC236}">
                  <a16:creationId xmlns:a16="http://schemas.microsoft.com/office/drawing/2014/main" id="{697CAECA-B839-4BEF-97AE-5F6C4D412715}"/>
                </a:ext>
              </a:extLst>
            </p:cNvPr>
            <p:cNvSpPr>
              <a:spLocks/>
            </p:cNvSpPr>
            <p:nvPr/>
          </p:nvSpPr>
          <p:spPr bwMode="auto">
            <a:xfrm>
              <a:off x="5516394" y="2061110"/>
              <a:ext cx="803870" cy="905971"/>
            </a:xfrm>
            <a:custGeom>
              <a:avLst/>
              <a:gdLst>
                <a:gd name="T0" fmla="*/ 55 w 559"/>
                <a:gd name="T1" fmla="*/ 435 h 630"/>
                <a:gd name="T2" fmla="*/ 26 w 559"/>
                <a:gd name="T3" fmla="*/ 399 h 630"/>
                <a:gd name="T4" fmla="*/ 45 w 559"/>
                <a:gd name="T5" fmla="*/ 373 h 630"/>
                <a:gd name="T6" fmla="*/ 43 w 559"/>
                <a:gd name="T7" fmla="*/ 349 h 630"/>
                <a:gd name="T8" fmla="*/ 33 w 559"/>
                <a:gd name="T9" fmla="*/ 296 h 630"/>
                <a:gd name="T10" fmla="*/ 31 w 559"/>
                <a:gd name="T11" fmla="*/ 269 h 630"/>
                <a:gd name="T12" fmla="*/ 26 w 559"/>
                <a:gd name="T13" fmla="*/ 204 h 630"/>
                <a:gd name="T14" fmla="*/ 12 w 559"/>
                <a:gd name="T15" fmla="*/ 164 h 630"/>
                <a:gd name="T16" fmla="*/ 4 w 559"/>
                <a:gd name="T17" fmla="*/ 99 h 630"/>
                <a:gd name="T18" fmla="*/ 9 w 559"/>
                <a:gd name="T19" fmla="*/ 72 h 630"/>
                <a:gd name="T20" fmla="*/ 0 w 559"/>
                <a:gd name="T21" fmla="*/ 39 h 630"/>
                <a:gd name="T22" fmla="*/ 146 w 559"/>
                <a:gd name="T23" fmla="*/ 15 h 630"/>
                <a:gd name="T24" fmla="*/ 158 w 559"/>
                <a:gd name="T25" fmla="*/ 0 h 630"/>
                <a:gd name="T26" fmla="*/ 175 w 559"/>
                <a:gd name="T27" fmla="*/ 29 h 630"/>
                <a:gd name="T28" fmla="*/ 180 w 559"/>
                <a:gd name="T29" fmla="*/ 60 h 630"/>
                <a:gd name="T30" fmla="*/ 201 w 559"/>
                <a:gd name="T31" fmla="*/ 70 h 630"/>
                <a:gd name="T32" fmla="*/ 216 w 559"/>
                <a:gd name="T33" fmla="*/ 77 h 630"/>
                <a:gd name="T34" fmla="*/ 242 w 559"/>
                <a:gd name="T35" fmla="*/ 77 h 630"/>
                <a:gd name="T36" fmla="*/ 247 w 559"/>
                <a:gd name="T37" fmla="*/ 87 h 630"/>
                <a:gd name="T38" fmla="*/ 273 w 559"/>
                <a:gd name="T39" fmla="*/ 77 h 630"/>
                <a:gd name="T40" fmla="*/ 324 w 559"/>
                <a:gd name="T41" fmla="*/ 82 h 630"/>
                <a:gd name="T42" fmla="*/ 326 w 559"/>
                <a:gd name="T43" fmla="*/ 89 h 630"/>
                <a:gd name="T44" fmla="*/ 336 w 559"/>
                <a:gd name="T45" fmla="*/ 91 h 630"/>
                <a:gd name="T46" fmla="*/ 343 w 559"/>
                <a:gd name="T47" fmla="*/ 111 h 630"/>
                <a:gd name="T48" fmla="*/ 360 w 559"/>
                <a:gd name="T49" fmla="*/ 103 h 630"/>
                <a:gd name="T50" fmla="*/ 372 w 559"/>
                <a:gd name="T51" fmla="*/ 103 h 630"/>
                <a:gd name="T52" fmla="*/ 393 w 559"/>
                <a:gd name="T53" fmla="*/ 118 h 630"/>
                <a:gd name="T54" fmla="*/ 405 w 559"/>
                <a:gd name="T55" fmla="*/ 132 h 630"/>
                <a:gd name="T56" fmla="*/ 427 w 559"/>
                <a:gd name="T57" fmla="*/ 127 h 630"/>
                <a:gd name="T58" fmla="*/ 461 w 559"/>
                <a:gd name="T59" fmla="*/ 111 h 630"/>
                <a:gd name="T60" fmla="*/ 509 w 559"/>
                <a:gd name="T61" fmla="*/ 120 h 630"/>
                <a:gd name="T62" fmla="*/ 521 w 559"/>
                <a:gd name="T63" fmla="*/ 125 h 630"/>
                <a:gd name="T64" fmla="*/ 542 w 559"/>
                <a:gd name="T65" fmla="*/ 127 h 630"/>
                <a:gd name="T66" fmla="*/ 550 w 559"/>
                <a:gd name="T67" fmla="*/ 137 h 630"/>
                <a:gd name="T68" fmla="*/ 511 w 559"/>
                <a:gd name="T69" fmla="*/ 156 h 630"/>
                <a:gd name="T70" fmla="*/ 489 w 559"/>
                <a:gd name="T71" fmla="*/ 171 h 630"/>
                <a:gd name="T72" fmla="*/ 458 w 559"/>
                <a:gd name="T73" fmla="*/ 188 h 630"/>
                <a:gd name="T74" fmla="*/ 374 w 559"/>
                <a:gd name="T75" fmla="*/ 272 h 630"/>
                <a:gd name="T76" fmla="*/ 362 w 559"/>
                <a:gd name="T77" fmla="*/ 284 h 630"/>
                <a:gd name="T78" fmla="*/ 357 w 559"/>
                <a:gd name="T79" fmla="*/ 349 h 630"/>
                <a:gd name="T80" fmla="*/ 331 w 559"/>
                <a:gd name="T81" fmla="*/ 370 h 630"/>
                <a:gd name="T82" fmla="*/ 326 w 559"/>
                <a:gd name="T83" fmla="*/ 382 h 630"/>
                <a:gd name="T84" fmla="*/ 333 w 559"/>
                <a:gd name="T85" fmla="*/ 404 h 630"/>
                <a:gd name="T86" fmla="*/ 333 w 559"/>
                <a:gd name="T87" fmla="*/ 430 h 630"/>
                <a:gd name="T88" fmla="*/ 333 w 559"/>
                <a:gd name="T89" fmla="*/ 459 h 630"/>
                <a:gd name="T90" fmla="*/ 336 w 559"/>
                <a:gd name="T91" fmla="*/ 493 h 630"/>
                <a:gd name="T92" fmla="*/ 348 w 559"/>
                <a:gd name="T93" fmla="*/ 505 h 630"/>
                <a:gd name="T94" fmla="*/ 369 w 559"/>
                <a:gd name="T95" fmla="*/ 510 h 630"/>
                <a:gd name="T96" fmla="*/ 377 w 559"/>
                <a:gd name="T97" fmla="*/ 519 h 630"/>
                <a:gd name="T98" fmla="*/ 408 w 559"/>
                <a:gd name="T99" fmla="*/ 546 h 630"/>
                <a:gd name="T100" fmla="*/ 453 w 559"/>
                <a:gd name="T101" fmla="*/ 577 h 630"/>
                <a:gd name="T102" fmla="*/ 456 w 559"/>
                <a:gd name="T103" fmla="*/ 596 h 630"/>
                <a:gd name="T104" fmla="*/ 55 w 559"/>
                <a:gd name="T105" fmla="*/ 630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59" h="630">
                  <a:moveTo>
                    <a:pt x="55" y="630"/>
                  </a:moveTo>
                  <a:lnTo>
                    <a:pt x="55" y="435"/>
                  </a:lnTo>
                  <a:lnTo>
                    <a:pt x="26" y="409"/>
                  </a:lnTo>
                  <a:lnTo>
                    <a:pt x="26" y="399"/>
                  </a:lnTo>
                  <a:lnTo>
                    <a:pt x="40" y="385"/>
                  </a:lnTo>
                  <a:lnTo>
                    <a:pt x="45" y="373"/>
                  </a:lnTo>
                  <a:lnTo>
                    <a:pt x="43" y="365"/>
                  </a:lnTo>
                  <a:lnTo>
                    <a:pt x="43" y="349"/>
                  </a:lnTo>
                  <a:lnTo>
                    <a:pt x="45" y="334"/>
                  </a:lnTo>
                  <a:lnTo>
                    <a:pt x="33" y="296"/>
                  </a:lnTo>
                  <a:lnTo>
                    <a:pt x="31" y="289"/>
                  </a:lnTo>
                  <a:lnTo>
                    <a:pt x="31" y="269"/>
                  </a:lnTo>
                  <a:lnTo>
                    <a:pt x="28" y="257"/>
                  </a:lnTo>
                  <a:lnTo>
                    <a:pt x="26" y="204"/>
                  </a:lnTo>
                  <a:lnTo>
                    <a:pt x="21" y="173"/>
                  </a:lnTo>
                  <a:lnTo>
                    <a:pt x="12" y="164"/>
                  </a:lnTo>
                  <a:lnTo>
                    <a:pt x="4" y="127"/>
                  </a:lnTo>
                  <a:lnTo>
                    <a:pt x="4" y="99"/>
                  </a:lnTo>
                  <a:lnTo>
                    <a:pt x="7" y="82"/>
                  </a:lnTo>
                  <a:lnTo>
                    <a:pt x="9" y="72"/>
                  </a:lnTo>
                  <a:lnTo>
                    <a:pt x="2" y="48"/>
                  </a:lnTo>
                  <a:lnTo>
                    <a:pt x="0" y="39"/>
                  </a:lnTo>
                  <a:lnTo>
                    <a:pt x="146" y="39"/>
                  </a:lnTo>
                  <a:lnTo>
                    <a:pt x="146" y="15"/>
                  </a:lnTo>
                  <a:lnTo>
                    <a:pt x="148" y="0"/>
                  </a:lnTo>
                  <a:lnTo>
                    <a:pt x="158" y="0"/>
                  </a:lnTo>
                  <a:lnTo>
                    <a:pt x="175" y="5"/>
                  </a:lnTo>
                  <a:lnTo>
                    <a:pt x="175" y="29"/>
                  </a:lnTo>
                  <a:lnTo>
                    <a:pt x="180" y="46"/>
                  </a:lnTo>
                  <a:lnTo>
                    <a:pt x="180" y="60"/>
                  </a:lnTo>
                  <a:lnTo>
                    <a:pt x="194" y="72"/>
                  </a:lnTo>
                  <a:lnTo>
                    <a:pt x="201" y="70"/>
                  </a:lnTo>
                  <a:lnTo>
                    <a:pt x="211" y="72"/>
                  </a:lnTo>
                  <a:lnTo>
                    <a:pt x="216" y="77"/>
                  </a:lnTo>
                  <a:lnTo>
                    <a:pt x="230" y="75"/>
                  </a:lnTo>
                  <a:lnTo>
                    <a:pt x="242" y="77"/>
                  </a:lnTo>
                  <a:lnTo>
                    <a:pt x="247" y="84"/>
                  </a:lnTo>
                  <a:lnTo>
                    <a:pt x="247" y="87"/>
                  </a:lnTo>
                  <a:lnTo>
                    <a:pt x="266" y="87"/>
                  </a:lnTo>
                  <a:lnTo>
                    <a:pt x="273" y="77"/>
                  </a:lnTo>
                  <a:lnTo>
                    <a:pt x="305" y="77"/>
                  </a:lnTo>
                  <a:lnTo>
                    <a:pt x="324" y="82"/>
                  </a:lnTo>
                  <a:lnTo>
                    <a:pt x="331" y="82"/>
                  </a:lnTo>
                  <a:lnTo>
                    <a:pt x="326" y="89"/>
                  </a:lnTo>
                  <a:lnTo>
                    <a:pt x="333" y="94"/>
                  </a:lnTo>
                  <a:lnTo>
                    <a:pt x="336" y="91"/>
                  </a:lnTo>
                  <a:lnTo>
                    <a:pt x="341" y="96"/>
                  </a:lnTo>
                  <a:lnTo>
                    <a:pt x="343" y="111"/>
                  </a:lnTo>
                  <a:lnTo>
                    <a:pt x="350" y="115"/>
                  </a:lnTo>
                  <a:lnTo>
                    <a:pt x="360" y="103"/>
                  </a:lnTo>
                  <a:lnTo>
                    <a:pt x="365" y="101"/>
                  </a:lnTo>
                  <a:lnTo>
                    <a:pt x="372" y="103"/>
                  </a:lnTo>
                  <a:lnTo>
                    <a:pt x="377" y="115"/>
                  </a:lnTo>
                  <a:lnTo>
                    <a:pt x="393" y="118"/>
                  </a:lnTo>
                  <a:lnTo>
                    <a:pt x="398" y="125"/>
                  </a:lnTo>
                  <a:lnTo>
                    <a:pt x="405" y="132"/>
                  </a:lnTo>
                  <a:lnTo>
                    <a:pt x="417" y="132"/>
                  </a:lnTo>
                  <a:lnTo>
                    <a:pt x="427" y="127"/>
                  </a:lnTo>
                  <a:lnTo>
                    <a:pt x="456" y="108"/>
                  </a:lnTo>
                  <a:lnTo>
                    <a:pt x="461" y="111"/>
                  </a:lnTo>
                  <a:lnTo>
                    <a:pt x="468" y="120"/>
                  </a:lnTo>
                  <a:lnTo>
                    <a:pt x="509" y="120"/>
                  </a:lnTo>
                  <a:lnTo>
                    <a:pt x="516" y="123"/>
                  </a:lnTo>
                  <a:lnTo>
                    <a:pt x="521" y="125"/>
                  </a:lnTo>
                  <a:lnTo>
                    <a:pt x="533" y="132"/>
                  </a:lnTo>
                  <a:lnTo>
                    <a:pt x="542" y="127"/>
                  </a:lnTo>
                  <a:lnTo>
                    <a:pt x="559" y="127"/>
                  </a:lnTo>
                  <a:lnTo>
                    <a:pt x="550" y="137"/>
                  </a:lnTo>
                  <a:lnTo>
                    <a:pt x="525" y="152"/>
                  </a:lnTo>
                  <a:lnTo>
                    <a:pt x="511" y="156"/>
                  </a:lnTo>
                  <a:lnTo>
                    <a:pt x="501" y="159"/>
                  </a:lnTo>
                  <a:lnTo>
                    <a:pt x="489" y="171"/>
                  </a:lnTo>
                  <a:lnTo>
                    <a:pt x="468" y="180"/>
                  </a:lnTo>
                  <a:lnTo>
                    <a:pt x="458" y="188"/>
                  </a:lnTo>
                  <a:lnTo>
                    <a:pt x="425" y="226"/>
                  </a:lnTo>
                  <a:lnTo>
                    <a:pt x="374" y="272"/>
                  </a:lnTo>
                  <a:lnTo>
                    <a:pt x="367" y="279"/>
                  </a:lnTo>
                  <a:lnTo>
                    <a:pt x="362" y="284"/>
                  </a:lnTo>
                  <a:lnTo>
                    <a:pt x="365" y="344"/>
                  </a:lnTo>
                  <a:lnTo>
                    <a:pt x="357" y="349"/>
                  </a:lnTo>
                  <a:lnTo>
                    <a:pt x="353" y="353"/>
                  </a:lnTo>
                  <a:lnTo>
                    <a:pt x="331" y="370"/>
                  </a:lnTo>
                  <a:lnTo>
                    <a:pt x="329" y="380"/>
                  </a:lnTo>
                  <a:lnTo>
                    <a:pt x="326" y="382"/>
                  </a:lnTo>
                  <a:lnTo>
                    <a:pt x="321" y="399"/>
                  </a:lnTo>
                  <a:lnTo>
                    <a:pt x="333" y="404"/>
                  </a:lnTo>
                  <a:lnTo>
                    <a:pt x="341" y="418"/>
                  </a:lnTo>
                  <a:lnTo>
                    <a:pt x="333" y="430"/>
                  </a:lnTo>
                  <a:lnTo>
                    <a:pt x="333" y="440"/>
                  </a:lnTo>
                  <a:lnTo>
                    <a:pt x="333" y="459"/>
                  </a:lnTo>
                  <a:lnTo>
                    <a:pt x="333" y="488"/>
                  </a:lnTo>
                  <a:lnTo>
                    <a:pt x="336" y="493"/>
                  </a:lnTo>
                  <a:lnTo>
                    <a:pt x="345" y="500"/>
                  </a:lnTo>
                  <a:lnTo>
                    <a:pt x="348" y="505"/>
                  </a:lnTo>
                  <a:lnTo>
                    <a:pt x="367" y="507"/>
                  </a:lnTo>
                  <a:lnTo>
                    <a:pt x="369" y="510"/>
                  </a:lnTo>
                  <a:lnTo>
                    <a:pt x="372" y="514"/>
                  </a:lnTo>
                  <a:lnTo>
                    <a:pt x="377" y="519"/>
                  </a:lnTo>
                  <a:lnTo>
                    <a:pt x="401" y="529"/>
                  </a:lnTo>
                  <a:lnTo>
                    <a:pt x="408" y="546"/>
                  </a:lnTo>
                  <a:lnTo>
                    <a:pt x="427" y="560"/>
                  </a:lnTo>
                  <a:lnTo>
                    <a:pt x="453" y="577"/>
                  </a:lnTo>
                  <a:lnTo>
                    <a:pt x="456" y="584"/>
                  </a:lnTo>
                  <a:lnTo>
                    <a:pt x="456" y="596"/>
                  </a:lnTo>
                  <a:lnTo>
                    <a:pt x="458" y="615"/>
                  </a:lnTo>
                  <a:lnTo>
                    <a:pt x="55" y="63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3" name="Freeform 13">
              <a:extLst>
                <a:ext uri="{FF2B5EF4-FFF2-40B4-BE49-F238E27FC236}">
                  <a16:creationId xmlns:a16="http://schemas.microsoft.com/office/drawing/2014/main" id="{4AC97724-BEDA-4DBB-960A-BEF9EAAC2020}"/>
                </a:ext>
              </a:extLst>
            </p:cNvPr>
            <p:cNvSpPr>
              <a:spLocks/>
            </p:cNvSpPr>
            <p:nvPr/>
          </p:nvSpPr>
          <p:spPr bwMode="auto">
            <a:xfrm>
              <a:off x="7581432" y="3299271"/>
              <a:ext cx="559401" cy="268915"/>
            </a:xfrm>
            <a:custGeom>
              <a:avLst/>
              <a:gdLst>
                <a:gd name="T0" fmla="*/ 223 w 389"/>
                <a:gd name="T1" fmla="*/ 12 h 187"/>
                <a:gd name="T2" fmla="*/ 12 w 389"/>
                <a:gd name="T3" fmla="*/ 110 h 187"/>
                <a:gd name="T4" fmla="*/ 21 w 389"/>
                <a:gd name="T5" fmla="*/ 100 h 187"/>
                <a:gd name="T6" fmla="*/ 45 w 389"/>
                <a:gd name="T7" fmla="*/ 79 h 187"/>
                <a:gd name="T8" fmla="*/ 57 w 389"/>
                <a:gd name="T9" fmla="*/ 67 h 187"/>
                <a:gd name="T10" fmla="*/ 67 w 389"/>
                <a:gd name="T11" fmla="*/ 62 h 187"/>
                <a:gd name="T12" fmla="*/ 86 w 389"/>
                <a:gd name="T13" fmla="*/ 60 h 187"/>
                <a:gd name="T14" fmla="*/ 117 w 389"/>
                <a:gd name="T15" fmla="*/ 43 h 187"/>
                <a:gd name="T16" fmla="*/ 129 w 389"/>
                <a:gd name="T17" fmla="*/ 48 h 187"/>
                <a:gd name="T18" fmla="*/ 139 w 389"/>
                <a:gd name="T19" fmla="*/ 55 h 187"/>
                <a:gd name="T20" fmla="*/ 153 w 389"/>
                <a:gd name="T21" fmla="*/ 74 h 187"/>
                <a:gd name="T22" fmla="*/ 161 w 389"/>
                <a:gd name="T23" fmla="*/ 74 h 187"/>
                <a:gd name="T24" fmla="*/ 175 w 389"/>
                <a:gd name="T25" fmla="*/ 79 h 187"/>
                <a:gd name="T26" fmla="*/ 180 w 389"/>
                <a:gd name="T27" fmla="*/ 98 h 187"/>
                <a:gd name="T28" fmla="*/ 201 w 389"/>
                <a:gd name="T29" fmla="*/ 105 h 187"/>
                <a:gd name="T30" fmla="*/ 221 w 389"/>
                <a:gd name="T31" fmla="*/ 117 h 187"/>
                <a:gd name="T32" fmla="*/ 209 w 389"/>
                <a:gd name="T33" fmla="*/ 141 h 187"/>
                <a:gd name="T34" fmla="*/ 204 w 389"/>
                <a:gd name="T35" fmla="*/ 170 h 187"/>
                <a:gd name="T36" fmla="*/ 225 w 389"/>
                <a:gd name="T37" fmla="*/ 165 h 187"/>
                <a:gd name="T38" fmla="*/ 240 w 389"/>
                <a:gd name="T39" fmla="*/ 177 h 187"/>
                <a:gd name="T40" fmla="*/ 252 w 389"/>
                <a:gd name="T41" fmla="*/ 170 h 187"/>
                <a:gd name="T42" fmla="*/ 281 w 389"/>
                <a:gd name="T43" fmla="*/ 177 h 187"/>
                <a:gd name="T44" fmla="*/ 293 w 389"/>
                <a:gd name="T45" fmla="*/ 182 h 187"/>
                <a:gd name="T46" fmla="*/ 290 w 389"/>
                <a:gd name="T47" fmla="*/ 173 h 187"/>
                <a:gd name="T48" fmla="*/ 273 w 389"/>
                <a:gd name="T49" fmla="*/ 161 h 187"/>
                <a:gd name="T50" fmla="*/ 273 w 389"/>
                <a:gd name="T51" fmla="*/ 153 h 187"/>
                <a:gd name="T52" fmla="*/ 281 w 389"/>
                <a:gd name="T53" fmla="*/ 151 h 187"/>
                <a:gd name="T54" fmla="*/ 264 w 389"/>
                <a:gd name="T55" fmla="*/ 137 h 187"/>
                <a:gd name="T56" fmla="*/ 257 w 389"/>
                <a:gd name="T57" fmla="*/ 110 h 187"/>
                <a:gd name="T58" fmla="*/ 259 w 389"/>
                <a:gd name="T59" fmla="*/ 81 h 187"/>
                <a:gd name="T60" fmla="*/ 254 w 389"/>
                <a:gd name="T61" fmla="*/ 72 h 187"/>
                <a:gd name="T62" fmla="*/ 254 w 389"/>
                <a:gd name="T63" fmla="*/ 62 h 187"/>
                <a:gd name="T64" fmla="*/ 259 w 389"/>
                <a:gd name="T65" fmla="*/ 50 h 187"/>
                <a:gd name="T66" fmla="*/ 276 w 389"/>
                <a:gd name="T67" fmla="*/ 38 h 187"/>
                <a:gd name="T68" fmla="*/ 290 w 389"/>
                <a:gd name="T69" fmla="*/ 24 h 187"/>
                <a:gd name="T70" fmla="*/ 288 w 389"/>
                <a:gd name="T71" fmla="*/ 40 h 187"/>
                <a:gd name="T72" fmla="*/ 276 w 389"/>
                <a:gd name="T73" fmla="*/ 55 h 187"/>
                <a:gd name="T74" fmla="*/ 276 w 389"/>
                <a:gd name="T75" fmla="*/ 74 h 187"/>
                <a:gd name="T76" fmla="*/ 288 w 389"/>
                <a:gd name="T77" fmla="*/ 96 h 187"/>
                <a:gd name="T78" fmla="*/ 276 w 389"/>
                <a:gd name="T79" fmla="*/ 108 h 187"/>
                <a:gd name="T80" fmla="*/ 288 w 389"/>
                <a:gd name="T81" fmla="*/ 115 h 187"/>
                <a:gd name="T82" fmla="*/ 288 w 389"/>
                <a:gd name="T83" fmla="*/ 127 h 187"/>
                <a:gd name="T84" fmla="*/ 288 w 389"/>
                <a:gd name="T85" fmla="*/ 137 h 187"/>
                <a:gd name="T86" fmla="*/ 305 w 389"/>
                <a:gd name="T87" fmla="*/ 158 h 187"/>
                <a:gd name="T88" fmla="*/ 314 w 389"/>
                <a:gd name="T89" fmla="*/ 153 h 187"/>
                <a:gd name="T90" fmla="*/ 326 w 389"/>
                <a:gd name="T91" fmla="*/ 156 h 187"/>
                <a:gd name="T92" fmla="*/ 331 w 389"/>
                <a:gd name="T93" fmla="*/ 175 h 187"/>
                <a:gd name="T94" fmla="*/ 336 w 389"/>
                <a:gd name="T95" fmla="*/ 185 h 187"/>
                <a:gd name="T96" fmla="*/ 345 w 389"/>
                <a:gd name="T97" fmla="*/ 187 h 187"/>
                <a:gd name="T98" fmla="*/ 379 w 389"/>
                <a:gd name="T99" fmla="*/ 168 h 187"/>
                <a:gd name="T100" fmla="*/ 382 w 389"/>
                <a:gd name="T101" fmla="*/ 158 h 187"/>
                <a:gd name="T102" fmla="*/ 389 w 389"/>
                <a:gd name="T103" fmla="*/ 120 h 187"/>
                <a:gd name="T104" fmla="*/ 295 w 389"/>
                <a:gd name="T10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9" h="187">
                  <a:moveTo>
                    <a:pt x="295" y="0"/>
                  </a:moveTo>
                  <a:lnTo>
                    <a:pt x="223" y="12"/>
                  </a:lnTo>
                  <a:lnTo>
                    <a:pt x="0" y="55"/>
                  </a:lnTo>
                  <a:lnTo>
                    <a:pt x="12" y="110"/>
                  </a:lnTo>
                  <a:lnTo>
                    <a:pt x="16" y="103"/>
                  </a:lnTo>
                  <a:lnTo>
                    <a:pt x="21" y="100"/>
                  </a:lnTo>
                  <a:lnTo>
                    <a:pt x="38" y="81"/>
                  </a:lnTo>
                  <a:lnTo>
                    <a:pt x="45" y="79"/>
                  </a:lnTo>
                  <a:lnTo>
                    <a:pt x="50" y="69"/>
                  </a:lnTo>
                  <a:lnTo>
                    <a:pt x="57" y="67"/>
                  </a:lnTo>
                  <a:lnTo>
                    <a:pt x="62" y="57"/>
                  </a:lnTo>
                  <a:lnTo>
                    <a:pt x="67" y="62"/>
                  </a:lnTo>
                  <a:lnTo>
                    <a:pt x="77" y="64"/>
                  </a:lnTo>
                  <a:lnTo>
                    <a:pt x="86" y="60"/>
                  </a:lnTo>
                  <a:lnTo>
                    <a:pt x="91" y="52"/>
                  </a:lnTo>
                  <a:lnTo>
                    <a:pt x="117" y="43"/>
                  </a:lnTo>
                  <a:lnTo>
                    <a:pt x="122" y="48"/>
                  </a:lnTo>
                  <a:lnTo>
                    <a:pt x="129" y="48"/>
                  </a:lnTo>
                  <a:lnTo>
                    <a:pt x="137" y="45"/>
                  </a:lnTo>
                  <a:lnTo>
                    <a:pt x="139" y="55"/>
                  </a:lnTo>
                  <a:lnTo>
                    <a:pt x="144" y="55"/>
                  </a:lnTo>
                  <a:lnTo>
                    <a:pt x="153" y="74"/>
                  </a:lnTo>
                  <a:lnTo>
                    <a:pt x="153" y="74"/>
                  </a:lnTo>
                  <a:lnTo>
                    <a:pt x="161" y="74"/>
                  </a:lnTo>
                  <a:lnTo>
                    <a:pt x="165" y="76"/>
                  </a:lnTo>
                  <a:lnTo>
                    <a:pt x="175" y="79"/>
                  </a:lnTo>
                  <a:lnTo>
                    <a:pt x="170" y="86"/>
                  </a:lnTo>
                  <a:lnTo>
                    <a:pt x="180" y="98"/>
                  </a:lnTo>
                  <a:lnTo>
                    <a:pt x="194" y="98"/>
                  </a:lnTo>
                  <a:lnTo>
                    <a:pt x="201" y="105"/>
                  </a:lnTo>
                  <a:lnTo>
                    <a:pt x="213" y="110"/>
                  </a:lnTo>
                  <a:lnTo>
                    <a:pt x="221" y="117"/>
                  </a:lnTo>
                  <a:lnTo>
                    <a:pt x="218" y="125"/>
                  </a:lnTo>
                  <a:lnTo>
                    <a:pt x="209" y="141"/>
                  </a:lnTo>
                  <a:lnTo>
                    <a:pt x="201" y="158"/>
                  </a:lnTo>
                  <a:lnTo>
                    <a:pt x="204" y="170"/>
                  </a:lnTo>
                  <a:lnTo>
                    <a:pt x="216" y="170"/>
                  </a:lnTo>
                  <a:lnTo>
                    <a:pt x="225" y="165"/>
                  </a:lnTo>
                  <a:lnTo>
                    <a:pt x="235" y="175"/>
                  </a:lnTo>
                  <a:lnTo>
                    <a:pt x="240" y="177"/>
                  </a:lnTo>
                  <a:lnTo>
                    <a:pt x="240" y="173"/>
                  </a:lnTo>
                  <a:lnTo>
                    <a:pt x="252" y="170"/>
                  </a:lnTo>
                  <a:lnTo>
                    <a:pt x="264" y="173"/>
                  </a:lnTo>
                  <a:lnTo>
                    <a:pt x="281" y="177"/>
                  </a:lnTo>
                  <a:lnTo>
                    <a:pt x="290" y="182"/>
                  </a:lnTo>
                  <a:lnTo>
                    <a:pt x="293" y="182"/>
                  </a:lnTo>
                  <a:lnTo>
                    <a:pt x="293" y="177"/>
                  </a:lnTo>
                  <a:lnTo>
                    <a:pt x="290" y="173"/>
                  </a:lnTo>
                  <a:lnTo>
                    <a:pt x="283" y="161"/>
                  </a:lnTo>
                  <a:lnTo>
                    <a:pt x="273" y="161"/>
                  </a:lnTo>
                  <a:lnTo>
                    <a:pt x="273" y="158"/>
                  </a:lnTo>
                  <a:lnTo>
                    <a:pt x="273" y="153"/>
                  </a:lnTo>
                  <a:lnTo>
                    <a:pt x="276" y="153"/>
                  </a:lnTo>
                  <a:lnTo>
                    <a:pt x="281" y="151"/>
                  </a:lnTo>
                  <a:lnTo>
                    <a:pt x="271" y="146"/>
                  </a:lnTo>
                  <a:lnTo>
                    <a:pt x="264" y="137"/>
                  </a:lnTo>
                  <a:lnTo>
                    <a:pt x="259" y="117"/>
                  </a:lnTo>
                  <a:lnTo>
                    <a:pt x="257" y="110"/>
                  </a:lnTo>
                  <a:lnTo>
                    <a:pt x="254" y="98"/>
                  </a:lnTo>
                  <a:lnTo>
                    <a:pt x="259" y="81"/>
                  </a:lnTo>
                  <a:lnTo>
                    <a:pt x="257" y="74"/>
                  </a:lnTo>
                  <a:lnTo>
                    <a:pt x="254" y="72"/>
                  </a:lnTo>
                  <a:lnTo>
                    <a:pt x="254" y="67"/>
                  </a:lnTo>
                  <a:lnTo>
                    <a:pt x="254" y="62"/>
                  </a:lnTo>
                  <a:lnTo>
                    <a:pt x="257" y="57"/>
                  </a:lnTo>
                  <a:lnTo>
                    <a:pt x="259" y="50"/>
                  </a:lnTo>
                  <a:lnTo>
                    <a:pt x="273" y="40"/>
                  </a:lnTo>
                  <a:lnTo>
                    <a:pt x="276" y="38"/>
                  </a:lnTo>
                  <a:lnTo>
                    <a:pt x="281" y="24"/>
                  </a:lnTo>
                  <a:lnTo>
                    <a:pt x="290" y="24"/>
                  </a:lnTo>
                  <a:lnTo>
                    <a:pt x="293" y="28"/>
                  </a:lnTo>
                  <a:lnTo>
                    <a:pt x="288" y="40"/>
                  </a:lnTo>
                  <a:lnTo>
                    <a:pt x="283" y="48"/>
                  </a:lnTo>
                  <a:lnTo>
                    <a:pt x="276" y="55"/>
                  </a:lnTo>
                  <a:lnTo>
                    <a:pt x="273" y="64"/>
                  </a:lnTo>
                  <a:lnTo>
                    <a:pt x="276" y="74"/>
                  </a:lnTo>
                  <a:lnTo>
                    <a:pt x="283" y="76"/>
                  </a:lnTo>
                  <a:lnTo>
                    <a:pt x="288" y="96"/>
                  </a:lnTo>
                  <a:lnTo>
                    <a:pt x="288" y="100"/>
                  </a:lnTo>
                  <a:lnTo>
                    <a:pt x="276" y="108"/>
                  </a:lnTo>
                  <a:lnTo>
                    <a:pt x="278" y="110"/>
                  </a:lnTo>
                  <a:lnTo>
                    <a:pt x="288" y="115"/>
                  </a:lnTo>
                  <a:lnTo>
                    <a:pt x="290" y="117"/>
                  </a:lnTo>
                  <a:lnTo>
                    <a:pt x="288" y="127"/>
                  </a:lnTo>
                  <a:lnTo>
                    <a:pt x="290" y="132"/>
                  </a:lnTo>
                  <a:lnTo>
                    <a:pt x="288" y="137"/>
                  </a:lnTo>
                  <a:lnTo>
                    <a:pt x="293" y="149"/>
                  </a:lnTo>
                  <a:lnTo>
                    <a:pt x="305" y="158"/>
                  </a:lnTo>
                  <a:lnTo>
                    <a:pt x="312" y="158"/>
                  </a:lnTo>
                  <a:lnTo>
                    <a:pt x="314" y="153"/>
                  </a:lnTo>
                  <a:lnTo>
                    <a:pt x="321" y="153"/>
                  </a:lnTo>
                  <a:lnTo>
                    <a:pt x="326" y="156"/>
                  </a:lnTo>
                  <a:lnTo>
                    <a:pt x="324" y="163"/>
                  </a:lnTo>
                  <a:lnTo>
                    <a:pt x="331" y="175"/>
                  </a:lnTo>
                  <a:lnTo>
                    <a:pt x="331" y="180"/>
                  </a:lnTo>
                  <a:lnTo>
                    <a:pt x="336" y="185"/>
                  </a:lnTo>
                  <a:lnTo>
                    <a:pt x="345" y="185"/>
                  </a:lnTo>
                  <a:lnTo>
                    <a:pt x="345" y="187"/>
                  </a:lnTo>
                  <a:lnTo>
                    <a:pt x="353" y="177"/>
                  </a:lnTo>
                  <a:lnTo>
                    <a:pt x="379" y="168"/>
                  </a:lnTo>
                  <a:lnTo>
                    <a:pt x="382" y="165"/>
                  </a:lnTo>
                  <a:lnTo>
                    <a:pt x="382" y="158"/>
                  </a:lnTo>
                  <a:lnTo>
                    <a:pt x="389" y="122"/>
                  </a:lnTo>
                  <a:lnTo>
                    <a:pt x="389" y="120"/>
                  </a:lnTo>
                  <a:lnTo>
                    <a:pt x="336" y="132"/>
                  </a:lnTo>
                  <a:lnTo>
                    <a:pt x="295" y="0"/>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4" name="Freeform 35">
              <a:extLst>
                <a:ext uri="{FF2B5EF4-FFF2-40B4-BE49-F238E27FC236}">
                  <a16:creationId xmlns:a16="http://schemas.microsoft.com/office/drawing/2014/main" id="{2ECBD08D-17E8-4DA7-8D1B-4F60A1EF3EE5}"/>
                </a:ext>
              </a:extLst>
            </p:cNvPr>
            <p:cNvSpPr>
              <a:spLocks/>
            </p:cNvSpPr>
            <p:nvPr/>
          </p:nvSpPr>
          <p:spPr bwMode="auto">
            <a:xfrm>
              <a:off x="8188288" y="2686662"/>
              <a:ext cx="404092" cy="211393"/>
            </a:xfrm>
            <a:custGeom>
              <a:avLst/>
              <a:gdLst>
                <a:gd name="T0" fmla="*/ 58 w 281"/>
                <a:gd name="T1" fmla="*/ 51 h 147"/>
                <a:gd name="T2" fmla="*/ 149 w 281"/>
                <a:gd name="T3" fmla="*/ 24 h 147"/>
                <a:gd name="T4" fmla="*/ 156 w 281"/>
                <a:gd name="T5" fmla="*/ 24 h 147"/>
                <a:gd name="T6" fmla="*/ 156 w 281"/>
                <a:gd name="T7" fmla="*/ 17 h 147"/>
                <a:gd name="T8" fmla="*/ 168 w 281"/>
                <a:gd name="T9" fmla="*/ 3 h 147"/>
                <a:gd name="T10" fmla="*/ 180 w 281"/>
                <a:gd name="T11" fmla="*/ 3 h 147"/>
                <a:gd name="T12" fmla="*/ 195 w 281"/>
                <a:gd name="T13" fmla="*/ 24 h 147"/>
                <a:gd name="T14" fmla="*/ 195 w 281"/>
                <a:gd name="T15" fmla="*/ 34 h 147"/>
                <a:gd name="T16" fmla="*/ 185 w 281"/>
                <a:gd name="T17" fmla="*/ 46 h 147"/>
                <a:gd name="T18" fmla="*/ 183 w 281"/>
                <a:gd name="T19" fmla="*/ 63 h 147"/>
                <a:gd name="T20" fmla="*/ 204 w 281"/>
                <a:gd name="T21" fmla="*/ 70 h 147"/>
                <a:gd name="T22" fmla="*/ 226 w 281"/>
                <a:gd name="T23" fmla="*/ 96 h 147"/>
                <a:gd name="T24" fmla="*/ 252 w 281"/>
                <a:gd name="T25" fmla="*/ 106 h 147"/>
                <a:gd name="T26" fmla="*/ 272 w 281"/>
                <a:gd name="T27" fmla="*/ 89 h 147"/>
                <a:gd name="T28" fmla="*/ 260 w 281"/>
                <a:gd name="T29" fmla="*/ 79 h 147"/>
                <a:gd name="T30" fmla="*/ 250 w 281"/>
                <a:gd name="T31" fmla="*/ 70 h 147"/>
                <a:gd name="T32" fmla="*/ 262 w 281"/>
                <a:gd name="T33" fmla="*/ 70 h 147"/>
                <a:gd name="T34" fmla="*/ 281 w 281"/>
                <a:gd name="T35" fmla="*/ 106 h 147"/>
                <a:gd name="T36" fmla="*/ 274 w 281"/>
                <a:gd name="T37" fmla="*/ 111 h 147"/>
                <a:gd name="T38" fmla="*/ 250 w 281"/>
                <a:gd name="T39" fmla="*/ 123 h 147"/>
                <a:gd name="T40" fmla="*/ 233 w 281"/>
                <a:gd name="T41" fmla="*/ 135 h 147"/>
                <a:gd name="T42" fmla="*/ 231 w 281"/>
                <a:gd name="T43" fmla="*/ 128 h 147"/>
                <a:gd name="T44" fmla="*/ 226 w 281"/>
                <a:gd name="T45" fmla="*/ 118 h 147"/>
                <a:gd name="T46" fmla="*/ 209 w 281"/>
                <a:gd name="T47" fmla="*/ 144 h 147"/>
                <a:gd name="T48" fmla="*/ 200 w 281"/>
                <a:gd name="T49" fmla="*/ 140 h 147"/>
                <a:gd name="T50" fmla="*/ 195 w 281"/>
                <a:gd name="T51" fmla="*/ 137 h 147"/>
                <a:gd name="T52" fmla="*/ 188 w 281"/>
                <a:gd name="T53" fmla="*/ 130 h 147"/>
                <a:gd name="T54" fmla="*/ 173 w 281"/>
                <a:gd name="T55" fmla="*/ 123 h 147"/>
                <a:gd name="T56" fmla="*/ 164 w 281"/>
                <a:gd name="T57" fmla="*/ 111 h 147"/>
                <a:gd name="T58" fmla="*/ 130 w 281"/>
                <a:gd name="T59" fmla="*/ 108 h 147"/>
                <a:gd name="T60" fmla="*/ 58 w 281"/>
                <a:gd name="T61" fmla="*/ 130 h 147"/>
                <a:gd name="T62" fmla="*/ 51 w 281"/>
                <a:gd name="T63" fmla="*/ 128 h 147"/>
                <a:gd name="T64" fmla="*/ 0 w 281"/>
                <a:gd name="T65"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81" h="147">
                  <a:moveTo>
                    <a:pt x="0" y="63"/>
                  </a:moveTo>
                  <a:lnTo>
                    <a:pt x="58" y="51"/>
                  </a:lnTo>
                  <a:lnTo>
                    <a:pt x="149" y="29"/>
                  </a:lnTo>
                  <a:lnTo>
                    <a:pt x="149" y="24"/>
                  </a:lnTo>
                  <a:lnTo>
                    <a:pt x="152" y="22"/>
                  </a:lnTo>
                  <a:lnTo>
                    <a:pt x="156" y="24"/>
                  </a:lnTo>
                  <a:lnTo>
                    <a:pt x="156" y="22"/>
                  </a:lnTo>
                  <a:lnTo>
                    <a:pt x="156" y="17"/>
                  </a:lnTo>
                  <a:lnTo>
                    <a:pt x="164" y="15"/>
                  </a:lnTo>
                  <a:lnTo>
                    <a:pt x="168" y="3"/>
                  </a:lnTo>
                  <a:lnTo>
                    <a:pt x="176" y="0"/>
                  </a:lnTo>
                  <a:lnTo>
                    <a:pt x="180" y="3"/>
                  </a:lnTo>
                  <a:lnTo>
                    <a:pt x="183" y="17"/>
                  </a:lnTo>
                  <a:lnTo>
                    <a:pt x="195" y="24"/>
                  </a:lnTo>
                  <a:lnTo>
                    <a:pt x="197" y="29"/>
                  </a:lnTo>
                  <a:lnTo>
                    <a:pt x="195" y="34"/>
                  </a:lnTo>
                  <a:lnTo>
                    <a:pt x="190" y="36"/>
                  </a:lnTo>
                  <a:lnTo>
                    <a:pt x="185" y="46"/>
                  </a:lnTo>
                  <a:lnTo>
                    <a:pt x="183" y="58"/>
                  </a:lnTo>
                  <a:lnTo>
                    <a:pt x="183" y="63"/>
                  </a:lnTo>
                  <a:lnTo>
                    <a:pt x="195" y="63"/>
                  </a:lnTo>
                  <a:lnTo>
                    <a:pt x="204" y="70"/>
                  </a:lnTo>
                  <a:lnTo>
                    <a:pt x="221" y="87"/>
                  </a:lnTo>
                  <a:lnTo>
                    <a:pt x="226" y="96"/>
                  </a:lnTo>
                  <a:lnTo>
                    <a:pt x="233" y="106"/>
                  </a:lnTo>
                  <a:lnTo>
                    <a:pt x="252" y="106"/>
                  </a:lnTo>
                  <a:lnTo>
                    <a:pt x="264" y="101"/>
                  </a:lnTo>
                  <a:lnTo>
                    <a:pt x="272" y="89"/>
                  </a:lnTo>
                  <a:lnTo>
                    <a:pt x="267" y="87"/>
                  </a:lnTo>
                  <a:lnTo>
                    <a:pt x="260" y="79"/>
                  </a:lnTo>
                  <a:lnTo>
                    <a:pt x="250" y="75"/>
                  </a:lnTo>
                  <a:lnTo>
                    <a:pt x="250" y="70"/>
                  </a:lnTo>
                  <a:lnTo>
                    <a:pt x="257" y="70"/>
                  </a:lnTo>
                  <a:lnTo>
                    <a:pt x="262" y="70"/>
                  </a:lnTo>
                  <a:lnTo>
                    <a:pt x="274" y="89"/>
                  </a:lnTo>
                  <a:lnTo>
                    <a:pt x="281" y="106"/>
                  </a:lnTo>
                  <a:lnTo>
                    <a:pt x="281" y="115"/>
                  </a:lnTo>
                  <a:lnTo>
                    <a:pt x="274" y="111"/>
                  </a:lnTo>
                  <a:lnTo>
                    <a:pt x="264" y="118"/>
                  </a:lnTo>
                  <a:lnTo>
                    <a:pt x="250" y="123"/>
                  </a:lnTo>
                  <a:lnTo>
                    <a:pt x="238" y="135"/>
                  </a:lnTo>
                  <a:lnTo>
                    <a:pt x="233" y="135"/>
                  </a:lnTo>
                  <a:lnTo>
                    <a:pt x="231" y="132"/>
                  </a:lnTo>
                  <a:lnTo>
                    <a:pt x="231" y="128"/>
                  </a:lnTo>
                  <a:lnTo>
                    <a:pt x="228" y="118"/>
                  </a:lnTo>
                  <a:lnTo>
                    <a:pt x="226" y="118"/>
                  </a:lnTo>
                  <a:lnTo>
                    <a:pt x="219" y="132"/>
                  </a:lnTo>
                  <a:lnTo>
                    <a:pt x="209" y="144"/>
                  </a:lnTo>
                  <a:lnTo>
                    <a:pt x="204" y="147"/>
                  </a:lnTo>
                  <a:lnTo>
                    <a:pt x="200" y="140"/>
                  </a:lnTo>
                  <a:lnTo>
                    <a:pt x="200" y="137"/>
                  </a:lnTo>
                  <a:lnTo>
                    <a:pt x="195" y="137"/>
                  </a:lnTo>
                  <a:lnTo>
                    <a:pt x="195" y="135"/>
                  </a:lnTo>
                  <a:lnTo>
                    <a:pt x="188" y="130"/>
                  </a:lnTo>
                  <a:lnTo>
                    <a:pt x="188" y="128"/>
                  </a:lnTo>
                  <a:lnTo>
                    <a:pt x="173" y="123"/>
                  </a:lnTo>
                  <a:lnTo>
                    <a:pt x="168" y="113"/>
                  </a:lnTo>
                  <a:lnTo>
                    <a:pt x="164" y="111"/>
                  </a:lnTo>
                  <a:lnTo>
                    <a:pt x="161" y="101"/>
                  </a:lnTo>
                  <a:lnTo>
                    <a:pt x="130" y="108"/>
                  </a:lnTo>
                  <a:lnTo>
                    <a:pt x="58" y="128"/>
                  </a:lnTo>
                  <a:lnTo>
                    <a:pt x="58" y="130"/>
                  </a:lnTo>
                  <a:lnTo>
                    <a:pt x="56" y="132"/>
                  </a:lnTo>
                  <a:lnTo>
                    <a:pt x="51" y="128"/>
                  </a:lnTo>
                  <a:lnTo>
                    <a:pt x="3" y="140"/>
                  </a:lnTo>
                  <a:lnTo>
                    <a:pt x="0" y="137"/>
                  </a:lnTo>
                  <a:lnTo>
                    <a:pt x="0" y="63"/>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5" name="Freeform 36">
              <a:extLst>
                <a:ext uri="{FF2B5EF4-FFF2-40B4-BE49-F238E27FC236}">
                  <a16:creationId xmlns:a16="http://schemas.microsoft.com/office/drawing/2014/main" id="{B9811805-B6DC-44B0-827D-7D6BE492CAAC}"/>
                </a:ext>
              </a:extLst>
            </p:cNvPr>
            <p:cNvSpPr>
              <a:spLocks/>
            </p:cNvSpPr>
            <p:nvPr/>
          </p:nvSpPr>
          <p:spPr bwMode="auto">
            <a:xfrm>
              <a:off x="8375235" y="2831905"/>
              <a:ext cx="106416" cy="117920"/>
            </a:xfrm>
            <a:custGeom>
              <a:avLst/>
              <a:gdLst>
                <a:gd name="T0" fmla="*/ 0 w 74"/>
                <a:gd name="T1" fmla="*/ 7 h 82"/>
                <a:gd name="T2" fmla="*/ 19 w 74"/>
                <a:gd name="T3" fmla="*/ 67 h 82"/>
                <a:gd name="T4" fmla="*/ 17 w 74"/>
                <a:gd name="T5" fmla="*/ 72 h 82"/>
                <a:gd name="T6" fmla="*/ 14 w 74"/>
                <a:gd name="T7" fmla="*/ 77 h 82"/>
                <a:gd name="T8" fmla="*/ 14 w 74"/>
                <a:gd name="T9" fmla="*/ 79 h 82"/>
                <a:gd name="T10" fmla="*/ 17 w 74"/>
                <a:gd name="T11" fmla="*/ 82 h 82"/>
                <a:gd name="T12" fmla="*/ 19 w 74"/>
                <a:gd name="T13" fmla="*/ 82 h 82"/>
                <a:gd name="T14" fmla="*/ 36 w 74"/>
                <a:gd name="T15" fmla="*/ 72 h 82"/>
                <a:gd name="T16" fmla="*/ 46 w 74"/>
                <a:gd name="T17" fmla="*/ 63 h 82"/>
                <a:gd name="T18" fmla="*/ 46 w 74"/>
                <a:gd name="T19" fmla="*/ 58 h 82"/>
                <a:gd name="T20" fmla="*/ 41 w 74"/>
                <a:gd name="T21" fmla="*/ 53 h 82"/>
                <a:gd name="T22" fmla="*/ 41 w 74"/>
                <a:gd name="T23" fmla="*/ 43 h 82"/>
                <a:gd name="T24" fmla="*/ 48 w 74"/>
                <a:gd name="T25" fmla="*/ 36 h 82"/>
                <a:gd name="T26" fmla="*/ 50 w 74"/>
                <a:gd name="T27" fmla="*/ 39 h 82"/>
                <a:gd name="T28" fmla="*/ 50 w 74"/>
                <a:gd name="T29" fmla="*/ 43 h 82"/>
                <a:gd name="T30" fmla="*/ 50 w 74"/>
                <a:gd name="T31" fmla="*/ 58 h 82"/>
                <a:gd name="T32" fmla="*/ 53 w 74"/>
                <a:gd name="T33" fmla="*/ 60 h 82"/>
                <a:gd name="T34" fmla="*/ 58 w 74"/>
                <a:gd name="T35" fmla="*/ 60 h 82"/>
                <a:gd name="T36" fmla="*/ 58 w 74"/>
                <a:gd name="T37" fmla="*/ 53 h 82"/>
                <a:gd name="T38" fmla="*/ 62 w 74"/>
                <a:gd name="T39" fmla="*/ 53 h 82"/>
                <a:gd name="T40" fmla="*/ 67 w 74"/>
                <a:gd name="T41" fmla="*/ 48 h 82"/>
                <a:gd name="T42" fmla="*/ 74 w 74"/>
                <a:gd name="T43" fmla="*/ 46 h 82"/>
                <a:gd name="T44" fmla="*/ 74 w 74"/>
                <a:gd name="T45" fmla="*/ 46 h 82"/>
                <a:gd name="T46" fmla="*/ 70 w 74"/>
                <a:gd name="T47" fmla="*/ 39 h 82"/>
                <a:gd name="T48" fmla="*/ 70 w 74"/>
                <a:gd name="T49" fmla="*/ 36 h 82"/>
                <a:gd name="T50" fmla="*/ 65 w 74"/>
                <a:gd name="T51" fmla="*/ 36 h 82"/>
                <a:gd name="T52" fmla="*/ 65 w 74"/>
                <a:gd name="T53" fmla="*/ 34 h 82"/>
                <a:gd name="T54" fmla="*/ 58 w 74"/>
                <a:gd name="T55" fmla="*/ 29 h 82"/>
                <a:gd name="T56" fmla="*/ 58 w 74"/>
                <a:gd name="T57" fmla="*/ 27 h 82"/>
                <a:gd name="T58" fmla="*/ 43 w 74"/>
                <a:gd name="T59" fmla="*/ 22 h 82"/>
                <a:gd name="T60" fmla="*/ 38 w 74"/>
                <a:gd name="T61" fmla="*/ 12 h 82"/>
                <a:gd name="T62" fmla="*/ 34 w 74"/>
                <a:gd name="T63" fmla="*/ 10 h 82"/>
                <a:gd name="T64" fmla="*/ 31 w 74"/>
                <a:gd name="T65" fmla="*/ 0 h 82"/>
                <a:gd name="T66" fmla="*/ 0 w 74"/>
                <a:gd name="T67" fmla="*/ 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4" h="82">
                  <a:moveTo>
                    <a:pt x="0" y="7"/>
                  </a:moveTo>
                  <a:lnTo>
                    <a:pt x="19" y="67"/>
                  </a:lnTo>
                  <a:lnTo>
                    <a:pt x="17" y="72"/>
                  </a:lnTo>
                  <a:lnTo>
                    <a:pt x="14" y="77"/>
                  </a:lnTo>
                  <a:lnTo>
                    <a:pt x="14" y="79"/>
                  </a:lnTo>
                  <a:lnTo>
                    <a:pt x="17" y="82"/>
                  </a:lnTo>
                  <a:lnTo>
                    <a:pt x="19" y="82"/>
                  </a:lnTo>
                  <a:lnTo>
                    <a:pt x="36" y="72"/>
                  </a:lnTo>
                  <a:lnTo>
                    <a:pt x="46" y="63"/>
                  </a:lnTo>
                  <a:lnTo>
                    <a:pt x="46" y="58"/>
                  </a:lnTo>
                  <a:lnTo>
                    <a:pt x="41" y="53"/>
                  </a:lnTo>
                  <a:lnTo>
                    <a:pt x="41" y="43"/>
                  </a:lnTo>
                  <a:lnTo>
                    <a:pt x="48" y="36"/>
                  </a:lnTo>
                  <a:lnTo>
                    <a:pt x="50" y="39"/>
                  </a:lnTo>
                  <a:lnTo>
                    <a:pt x="50" y="43"/>
                  </a:lnTo>
                  <a:lnTo>
                    <a:pt x="50" y="58"/>
                  </a:lnTo>
                  <a:lnTo>
                    <a:pt x="53" y="60"/>
                  </a:lnTo>
                  <a:lnTo>
                    <a:pt x="58" y="60"/>
                  </a:lnTo>
                  <a:lnTo>
                    <a:pt x="58" y="53"/>
                  </a:lnTo>
                  <a:lnTo>
                    <a:pt x="62" y="53"/>
                  </a:lnTo>
                  <a:lnTo>
                    <a:pt x="67" y="48"/>
                  </a:lnTo>
                  <a:lnTo>
                    <a:pt x="74" y="46"/>
                  </a:lnTo>
                  <a:lnTo>
                    <a:pt x="74" y="46"/>
                  </a:lnTo>
                  <a:lnTo>
                    <a:pt x="70" y="39"/>
                  </a:lnTo>
                  <a:lnTo>
                    <a:pt x="70" y="36"/>
                  </a:lnTo>
                  <a:lnTo>
                    <a:pt x="65" y="36"/>
                  </a:lnTo>
                  <a:lnTo>
                    <a:pt x="65" y="34"/>
                  </a:lnTo>
                  <a:lnTo>
                    <a:pt x="58" y="29"/>
                  </a:lnTo>
                  <a:lnTo>
                    <a:pt x="58" y="27"/>
                  </a:lnTo>
                  <a:lnTo>
                    <a:pt x="43" y="22"/>
                  </a:lnTo>
                  <a:lnTo>
                    <a:pt x="38" y="12"/>
                  </a:lnTo>
                  <a:lnTo>
                    <a:pt x="34" y="10"/>
                  </a:lnTo>
                  <a:lnTo>
                    <a:pt x="31" y="0"/>
                  </a:lnTo>
                  <a:lnTo>
                    <a:pt x="0" y="7"/>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6" name="Freeform 37">
              <a:extLst>
                <a:ext uri="{FF2B5EF4-FFF2-40B4-BE49-F238E27FC236}">
                  <a16:creationId xmlns:a16="http://schemas.microsoft.com/office/drawing/2014/main" id="{F458961F-F644-4FAA-B497-55DD4F904AE5}"/>
                </a:ext>
              </a:extLst>
            </p:cNvPr>
            <p:cNvSpPr>
              <a:spLocks/>
            </p:cNvSpPr>
            <p:nvPr/>
          </p:nvSpPr>
          <p:spPr bwMode="auto">
            <a:xfrm>
              <a:off x="8192602" y="2841971"/>
              <a:ext cx="209955" cy="207079"/>
            </a:xfrm>
            <a:custGeom>
              <a:avLst/>
              <a:gdLst>
                <a:gd name="T0" fmla="*/ 0 w 146"/>
                <a:gd name="T1" fmla="*/ 32 h 144"/>
                <a:gd name="T2" fmla="*/ 48 w 146"/>
                <a:gd name="T3" fmla="*/ 20 h 144"/>
                <a:gd name="T4" fmla="*/ 53 w 146"/>
                <a:gd name="T5" fmla="*/ 24 h 144"/>
                <a:gd name="T6" fmla="*/ 55 w 146"/>
                <a:gd name="T7" fmla="*/ 22 h 144"/>
                <a:gd name="T8" fmla="*/ 55 w 146"/>
                <a:gd name="T9" fmla="*/ 20 h 144"/>
                <a:gd name="T10" fmla="*/ 127 w 146"/>
                <a:gd name="T11" fmla="*/ 0 h 144"/>
                <a:gd name="T12" fmla="*/ 146 w 146"/>
                <a:gd name="T13" fmla="*/ 60 h 144"/>
                <a:gd name="T14" fmla="*/ 144 w 146"/>
                <a:gd name="T15" fmla="*/ 65 h 144"/>
                <a:gd name="T16" fmla="*/ 141 w 146"/>
                <a:gd name="T17" fmla="*/ 70 h 144"/>
                <a:gd name="T18" fmla="*/ 141 w 146"/>
                <a:gd name="T19" fmla="*/ 72 h 144"/>
                <a:gd name="T20" fmla="*/ 144 w 146"/>
                <a:gd name="T21" fmla="*/ 75 h 144"/>
                <a:gd name="T22" fmla="*/ 134 w 146"/>
                <a:gd name="T23" fmla="*/ 77 h 144"/>
                <a:gd name="T24" fmla="*/ 110 w 146"/>
                <a:gd name="T25" fmla="*/ 87 h 144"/>
                <a:gd name="T26" fmla="*/ 103 w 146"/>
                <a:gd name="T27" fmla="*/ 84 h 144"/>
                <a:gd name="T28" fmla="*/ 101 w 146"/>
                <a:gd name="T29" fmla="*/ 87 h 144"/>
                <a:gd name="T30" fmla="*/ 101 w 146"/>
                <a:gd name="T31" fmla="*/ 92 h 144"/>
                <a:gd name="T32" fmla="*/ 98 w 146"/>
                <a:gd name="T33" fmla="*/ 94 h 144"/>
                <a:gd name="T34" fmla="*/ 84 w 146"/>
                <a:gd name="T35" fmla="*/ 96 h 144"/>
                <a:gd name="T36" fmla="*/ 62 w 146"/>
                <a:gd name="T37" fmla="*/ 104 h 144"/>
                <a:gd name="T38" fmla="*/ 60 w 146"/>
                <a:gd name="T39" fmla="*/ 101 h 144"/>
                <a:gd name="T40" fmla="*/ 50 w 146"/>
                <a:gd name="T41" fmla="*/ 116 h 144"/>
                <a:gd name="T42" fmla="*/ 21 w 146"/>
                <a:gd name="T43" fmla="*/ 137 h 144"/>
                <a:gd name="T44" fmla="*/ 9 w 146"/>
                <a:gd name="T45" fmla="*/ 144 h 144"/>
                <a:gd name="T46" fmla="*/ 2 w 146"/>
                <a:gd name="T47" fmla="*/ 135 h 144"/>
                <a:gd name="T48" fmla="*/ 14 w 146"/>
                <a:gd name="T49" fmla="*/ 123 h 144"/>
                <a:gd name="T50" fmla="*/ 17 w 146"/>
                <a:gd name="T51" fmla="*/ 116 h 144"/>
                <a:gd name="T52" fmla="*/ 9 w 146"/>
                <a:gd name="T53" fmla="*/ 108 h 144"/>
                <a:gd name="T54" fmla="*/ 0 w 146"/>
                <a:gd name="T55"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6" h="144">
                  <a:moveTo>
                    <a:pt x="0" y="32"/>
                  </a:moveTo>
                  <a:lnTo>
                    <a:pt x="48" y="20"/>
                  </a:lnTo>
                  <a:lnTo>
                    <a:pt x="53" y="24"/>
                  </a:lnTo>
                  <a:lnTo>
                    <a:pt x="55" y="22"/>
                  </a:lnTo>
                  <a:lnTo>
                    <a:pt x="55" y="20"/>
                  </a:lnTo>
                  <a:lnTo>
                    <a:pt x="127" y="0"/>
                  </a:lnTo>
                  <a:lnTo>
                    <a:pt x="146" y="60"/>
                  </a:lnTo>
                  <a:lnTo>
                    <a:pt x="144" y="65"/>
                  </a:lnTo>
                  <a:lnTo>
                    <a:pt x="141" y="70"/>
                  </a:lnTo>
                  <a:lnTo>
                    <a:pt x="141" y="72"/>
                  </a:lnTo>
                  <a:lnTo>
                    <a:pt x="144" y="75"/>
                  </a:lnTo>
                  <a:lnTo>
                    <a:pt x="134" y="77"/>
                  </a:lnTo>
                  <a:lnTo>
                    <a:pt x="110" y="87"/>
                  </a:lnTo>
                  <a:lnTo>
                    <a:pt x="103" y="84"/>
                  </a:lnTo>
                  <a:lnTo>
                    <a:pt x="101" y="87"/>
                  </a:lnTo>
                  <a:lnTo>
                    <a:pt x="101" y="92"/>
                  </a:lnTo>
                  <a:lnTo>
                    <a:pt x="98" y="94"/>
                  </a:lnTo>
                  <a:lnTo>
                    <a:pt x="84" y="96"/>
                  </a:lnTo>
                  <a:lnTo>
                    <a:pt x="62" y="104"/>
                  </a:lnTo>
                  <a:lnTo>
                    <a:pt x="60" y="101"/>
                  </a:lnTo>
                  <a:lnTo>
                    <a:pt x="50" y="116"/>
                  </a:lnTo>
                  <a:lnTo>
                    <a:pt x="21" y="137"/>
                  </a:lnTo>
                  <a:lnTo>
                    <a:pt x="9" y="144"/>
                  </a:lnTo>
                  <a:lnTo>
                    <a:pt x="2" y="135"/>
                  </a:lnTo>
                  <a:lnTo>
                    <a:pt x="14" y="123"/>
                  </a:lnTo>
                  <a:lnTo>
                    <a:pt x="17" y="116"/>
                  </a:lnTo>
                  <a:lnTo>
                    <a:pt x="9" y="108"/>
                  </a:lnTo>
                  <a:lnTo>
                    <a:pt x="0" y="32"/>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7" name="Freeform 53">
              <a:extLst>
                <a:ext uri="{FF2B5EF4-FFF2-40B4-BE49-F238E27FC236}">
                  <a16:creationId xmlns:a16="http://schemas.microsoft.com/office/drawing/2014/main" id="{3C6B5F85-BA33-43EA-9A0F-551C5B78D315}"/>
                </a:ext>
              </a:extLst>
            </p:cNvPr>
            <p:cNvSpPr>
              <a:spLocks/>
            </p:cNvSpPr>
            <p:nvPr/>
          </p:nvSpPr>
          <p:spPr bwMode="auto">
            <a:xfrm>
              <a:off x="8040169" y="3021727"/>
              <a:ext cx="165376" cy="376769"/>
            </a:xfrm>
            <a:custGeom>
              <a:avLst/>
              <a:gdLst>
                <a:gd name="T0" fmla="*/ 0 w 115"/>
                <a:gd name="T1" fmla="*/ 195 h 262"/>
                <a:gd name="T2" fmla="*/ 2 w 115"/>
                <a:gd name="T3" fmla="*/ 197 h 262"/>
                <a:gd name="T4" fmla="*/ 14 w 115"/>
                <a:gd name="T5" fmla="*/ 214 h 262"/>
                <a:gd name="T6" fmla="*/ 38 w 115"/>
                <a:gd name="T7" fmla="*/ 231 h 262"/>
                <a:gd name="T8" fmla="*/ 58 w 115"/>
                <a:gd name="T9" fmla="*/ 236 h 262"/>
                <a:gd name="T10" fmla="*/ 65 w 115"/>
                <a:gd name="T11" fmla="*/ 250 h 262"/>
                <a:gd name="T12" fmla="*/ 70 w 115"/>
                <a:gd name="T13" fmla="*/ 262 h 262"/>
                <a:gd name="T14" fmla="*/ 79 w 115"/>
                <a:gd name="T15" fmla="*/ 243 h 262"/>
                <a:gd name="T16" fmla="*/ 89 w 115"/>
                <a:gd name="T17" fmla="*/ 217 h 262"/>
                <a:gd name="T18" fmla="*/ 96 w 115"/>
                <a:gd name="T19" fmla="*/ 161 h 262"/>
                <a:gd name="T20" fmla="*/ 115 w 115"/>
                <a:gd name="T21" fmla="*/ 164 h 262"/>
                <a:gd name="T22" fmla="*/ 113 w 115"/>
                <a:gd name="T23" fmla="*/ 118 h 262"/>
                <a:gd name="T24" fmla="*/ 103 w 115"/>
                <a:gd name="T25" fmla="*/ 82 h 262"/>
                <a:gd name="T26" fmla="*/ 89 w 115"/>
                <a:gd name="T27" fmla="*/ 89 h 262"/>
                <a:gd name="T28" fmla="*/ 82 w 115"/>
                <a:gd name="T29" fmla="*/ 84 h 262"/>
                <a:gd name="T30" fmla="*/ 77 w 115"/>
                <a:gd name="T31" fmla="*/ 87 h 262"/>
                <a:gd name="T32" fmla="*/ 82 w 115"/>
                <a:gd name="T33" fmla="*/ 68 h 262"/>
                <a:gd name="T34" fmla="*/ 91 w 115"/>
                <a:gd name="T35" fmla="*/ 65 h 262"/>
                <a:gd name="T36" fmla="*/ 91 w 115"/>
                <a:gd name="T37" fmla="*/ 46 h 262"/>
                <a:gd name="T38" fmla="*/ 101 w 115"/>
                <a:gd name="T39" fmla="*/ 36 h 262"/>
                <a:gd name="T40" fmla="*/ 26 w 115"/>
                <a:gd name="T41" fmla="*/ 0 h 262"/>
                <a:gd name="T42" fmla="*/ 17 w 115"/>
                <a:gd name="T43" fmla="*/ 12 h 262"/>
                <a:gd name="T44" fmla="*/ 12 w 115"/>
                <a:gd name="T45" fmla="*/ 32 h 262"/>
                <a:gd name="T46" fmla="*/ 2 w 115"/>
                <a:gd name="T47" fmla="*/ 46 h 262"/>
                <a:gd name="T48" fmla="*/ 7 w 115"/>
                <a:gd name="T49" fmla="*/ 56 h 262"/>
                <a:gd name="T50" fmla="*/ 5 w 115"/>
                <a:gd name="T51" fmla="*/ 70 h 262"/>
                <a:gd name="T52" fmla="*/ 7 w 115"/>
                <a:gd name="T53" fmla="*/ 92 h 262"/>
                <a:gd name="T54" fmla="*/ 22 w 115"/>
                <a:gd name="T55" fmla="*/ 104 h 262"/>
                <a:gd name="T56" fmla="*/ 31 w 115"/>
                <a:gd name="T57" fmla="*/ 111 h 262"/>
                <a:gd name="T58" fmla="*/ 43 w 115"/>
                <a:gd name="T59" fmla="*/ 118 h 262"/>
                <a:gd name="T60" fmla="*/ 53 w 115"/>
                <a:gd name="T61" fmla="*/ 130 h 262"/>
                <a:gd name="T62" fmla="*/ 26 w 115"/>
                <a:gd name="T63" fmla="*/ 149 h 262"/>
                <a:gd name="T64" fmla="*/ 5 w 115"/>
                <a:gd name="T65" fmla="*/ 176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262">
                  <a:moveTo>
                    <a:pt x="5" y="176"/>
                  </a:moveTo>
                  <a:lnTo>
                    <a:pt x="0" y="195"/>
                  </a:lnTo>
                  <a:lnTo>
                    <a:pt x="0" y="200"/>
                  </a:lnTo>
                  <a:lnTo>
                    <a:pt x="2" y="197"/>
                  </a:lnTo>
                  <a:lnTo>
                    <a:pt x="7" y="207"/>
                  </a:lnTo>
                  <a:lnTo>
                    <a:pt x="14" y="214"/>
                  </a:lnTo>
                  <a:lnTo>
                    <a:pt x="19" y="221"/>
                  </a:lnTo>
                  <a:lnTo>
                    <a:pt x="38" y="231"/>
                  </a:lnTo>
                  <a:lnTo>
                    <a:pt x="46" y="233"/>
                  </a:lnTo>
                  <a:lnTo>
                    <a:pt x="58" y="236"/>
                  </a:lnTo>
                  <a:lnTo>
                    <a:pt x="63" y="236"/>
                  </a:lnTo>
                  <a:lnTo>
                    <a:pt x="65" y="250"/>
                  </a:lnTo>
                  <a:lnTo>
                    <a:pt x="63" y="257"/>
                  </a:lnTo>
                  <a:lnTo>
                    <a:pt x="70" y="262"/>
                  </a:lnTo>
                  <a:lnTo>
                    <a:pt x="75" y="255"/>
                  </a:lnTo>
                  <a:lnTo>
                    <a:pt x="79" y="243"/>
                  </a:lnTo>
                  <a:lnTo>
                    <a:pt x="79" y="231"/>
                  </a:lnTo>
                  <a:lnTo>
                    <a:pt x="89" y="217"/>
                  </a:lnTo>
                  <a:lnTo>
                    <a:pt x="94" y="205"/>
                  </a:lnTo>
                  <a:lnTo>
                    <a:pt x="96" y="161"/>
                  </a:lnTo>
                  <a:lnTo>
                    <a:pt x="111" y="173"/>
                  </a:lnTo>
                  <a:lnTo>
                    <a:pt x="115" y="164"/>
                  </a:lnTo>
                  <a:lnTo>
                    <a:pt x="115" y="154"/>
                  </a:lnTo>
                  <a:lnTo>
                    <a:pt x="113" y="118"/>
                  </a:lnTo>
                  <a:lnTo>
                    <a:pt x="111" y="92"/>
                  </a:lnTo>
                  <a:lnTo>
                    <a:pt x="103" y="82"/>
                  </a:lnTo>
                  <a:lnTo>
                    <a:pt x="91" y="84"/>
                  </a:lnTo>
                  <a:lnTo>
                    <a:pt x="89" y="89"/>
                  </a:lnTo>
                  <a:lnTo>
                    <a:pt x="84" y="87"/>
                  </a:lnTo>
                  <a:lnTo>
                    <a:pt x="82" y="84"/>
                  </a:lnTo>
                  <a:lnTo>
                    <a:pt x="79" y="87"/>
                  </a:lnTo>
                  <a:lnTo>
                    <a:pt x="77" y="87"/>
                  </a:lnTo>
                  <a:lnTo>
                    <a:pt x="77" y="82"/>
                  </a:lnTo>
                  <a:lnTo>
                    <a:pt x="82" y="68"/>
                  </a:lnTo>
                  <a:lnTo>
                    <a:pt x="87" y="65"/>
                  </a:lnTo>
                  <a:lnTo>
                    <a:pt x="91" y="65"/>
                  </a:lnTo>
                  <a:lnTo>
                    <a:pt x="91" y="53"/>
                  </a:lnTo>
                  <a:lnTo>
                    <a:pt x="91" y="46"/>
                  </a:lnTo>
                  <a:lnTo>
                    <a:pt x="96" y="41"/>
                  </a:lnTo>
                  <a:lnTo>
                    <a:pt x="101" y="36"/>
                  </a:lnTo>
                  <a:lnTo>
                    <a:pt x="96" y="24"/>
                  </a:lnTo>
                  <a:lnTo>
                    <a:pt x="26" y="0"/>
                  </a:lnTo>
                  <a:lnTo>
                    <a:pt x="22" y="3"/>
                  </a:lnTo>
                  <a:lnTo>
                    <a:pt x="17" y="12"/>
                  </a:lnTo>
                  <a:lnTo>
                    <a:pt x="17" y="17"/>
                  </a:lnTo>
                  <a:lnTo>
                    <a:pt x="12" y="32"/>
                  </a:lnTo>
                  <a:lnTo>
                    <a:pt x="2" y="41"/>
                  </a:lnTo>
                  <a:lnTo>
                    <a:pt x="2" y="46"/>
                  </a:lnTo>
                  <a:lnTo>
                    <a:pt x="2" y="48"/>
                  </a:lnTo>
                  <a:lnTo>
                    <a:pt x="7" y="56"/>
                  </a:lnTo>
                  <a:lnTo>
                    <a:pt x="10" y="65"/>
                  </a:lnTo>
                  <a:lnTo>
                    <a:pt x="5" y="70"/>
                  </a:lnTo>
                  <a:lnTo>
                    <a:pt x="5" y="89"/>
                  </a:lnTo>
                  <a:lnTo>
                    <a:pt x="7" y="92"/>
                  </a:lnTo>
                  <a:lnTo>
                    <a:pt x="17" y="92"/>
                  </a:lnTo>
                  <a:lnTo>
                    <a:pt x="22" y="104"/>
                  </a:lnTo>
                  <a:lnTo>
                    <a:pt x="29" y="108"/>
                  </a:lnTo>
                  <a:lnTo>
                    <a:pt x="31" y="111"/>
                  </a:lnTo>
                  <a:lnTo>
                    <a:pt x="38" y="113"/>
                  </a:lnTo>
                  <a:lnTo>
                    <a:pt x="43" y="118"/>
                  </a:lnTo>
                  <a:lnTo>
                    <a:pt x="55" y="128"/>
                  </a:lnTo>
                  <a:lnTo>
                    <a:pt x="53" y="130"/>
                  </a:lnTo>
                  <a:lnTo>
                    <a:pt x="41" y="137"/>
                  </a:lnTo>
                  <a:lnTo>
                    <a:pt x="26" y="149"/>
                  </a:lnTo>
                  <a:lnTo>
                    <a:pt x="24" y="161"/>
                  </a:lnTo>
                  <a:lnTo>
                    <a:pt x="5" y="176"/>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8" name="Freeform 57">
              <a:extLst>
                <a:ext uri="{FF2B5EF4-FFF2-40B4-BE49-F238E27FC236}">
                  <a16:creationId xmlns:a16="http://schemas.microsoft.com/office/drawing/2014/main" id="{1207C100-FECE-49A8-9523-C66209D675CC}"/>
                </a:ext>
              </a:extLst>
            </p:cNvPr>
            <p:cNvSpPr>
              <a:spLocks/>
            </p:cNvSpPr>
            <p:nvPr/>
          </p:nvSpPr>
          <p:spPr bwMode="auto">
            <a:xfrm>
              <a:off x="7870479" y="3440200"/>
              <a:ext cx="41704" cy="48894"/>
            </a:xfrm>
            <a:custGeom>
              <a:avLst/>
              <a:gdLst>
                <a:gd name="T0" fmla="*/ 0 w 29"/>
                <a:gd name="T1" fmla="*/ 12 h 34"/>
                <a:gd name="T2" fmla="*/ 15 w 29"/>
                <a:gd name="T3" fmla="*/ 0 h 34"/>
                <a:gd name="T4" fmla="*/ 29 w 29"/>
                <a:gd name="T5" fmla="*/ 22 h 34"/>
                <a:gd name="T6" fmla="*/ 12 w 29"/>
                <a:gd name="T7" fmla="*/ 34 h 34"/>
                <a:gd name="T8" fmla="*/ 0 w 29"/>
                <a:gd name="T9" fmla="*/ 12 h 34"/>
              </a:gdLst>
              <a:ahLst/>
              <a:cxnLst>
                <a:cxn ang="0">
                  <a:pos x="T0" y="T1"/>
                </a:cxn>
                <a:cxn ang="0">
                  <a:pos x="T2" y="T3"/>
                </a:cxn>
                <a:cxn ang="0">
                  <a:pos x="T4" y="T5"/>
                </a:cxn>
                <a:cxn ang="0">
                  <a:pos x="T6" y="T7"/>
                </a:cxn>
                <a:cxn ang="0">
                  <a:pos x="T8" y="T9"/>
                </a:cxn>
              </a:cxnLst>
              <a:rect l="0" t="0" r="r" b="b"/>
              <a:pathLst>
                <a:path w="29" h="34">
                  <a:moveTo>
                    <a:pt x="0" y="12"/>
                  </a:moveTo>
                  <a:lnTo>
                    <a:pt x="15" y="0"/>
                  </a:lnTo>
                  <a:lnTo>
                    <a:pt x="29" y="22"/>
                  </a:lnTo>
                  <a:lnTo>
                    <a:pt x="12" y="34"/>
                  </a:lnTo>
                  <a:lnTo>
                    <a:pt x="0" y="12"/>
                  </a:lnTo>
                  <a:close/>
                </a:path>
              </a:pathLst>
            </a:custGeom>
            <a:solidFill>
              <a:schemeClr val="accent2">
                <a:lumMod val="20000"/>
                <a:lumOff val="80000"/>
              </a:schemeClr>
            </a:solidFill>
            <a:ln w="15875">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659" name="Oval 658">
              <a:extLst>
                <a:ext uri="{FF2B5EF4-FFF2-40B4-BE49-F238E27FC236}">
                  <a16:creationId xmlns:a16="http://schemas.microsoft.com/office/drawing/2014/main" id="{CEB0B1EA-6925-470D-B653-6F06D7B34AFF}"/>
                </a:ext>
              </a:extLst>
            </p:cNvPr>
            <p:cNvSpPr/>
            <p:nvPr/>
          </p:nvSpPr>
          <p:spPr>
            <a:xfrm>
              <a:off x="8029018" y="3385953"/>
              <a:ext cx="97436" cy="97436"/>
            </a:xfrm>
            <a:prstGeom prst="ellipse">
              <a:avLst/>
            </a:prstGeom>
            <a:solidFill>
              <a:schemeClr val="accent2">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0" name="Picture 659">
              <a:extLst>
                <a:ext uri="{FF2B5EF4-FFF2-40B4-BE49-F238E27FC236}">
                  <a16:creationId xmlns:a16="http://schemas.microsoft.com/office/drawing/2014/main" id="{183CE927-EC91-483C-BA85-7068CF673E0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8060" y="1988238"/>
              <a:ext cx="381000" cy="355600"/>
            </a:xfrm>
            <a:prstGeom prst="rect">
              <a:avLst/>
            </a:prstGeom>
          </p:spPr>
        </p:pic>
        <p:pic>
          <p:nvPicPr>
            <p:cNvPr id="661" name="Picture 660">
              <a:extLst>
                <a:ext uri="{FF2B5EF4-FFF2-40B4-BE49-F238E27FC236}">
                  <a16:creationId xmlns:a16="http://schemas.microsoft.com/office/drawing/2014/main" id="{8676D483-F721-46F4-9998-E999605AEC3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9450" y="2879778"/>
              <a:ext cx="381000" cy="355600"/>
            </a:xfrm>
            <a:prstGeom prst="rect">
              <a:avLst/>
            </a:prstGeom>
          </p:spPr>
        </p:pic>
        <p:pic>
          <p:nvPicPr>
            <p:cNvPr id="662" name="Picture 661">
              <a:extLst>
                <a:ext uri="{FF2B5EF4-FFF2-40B4-BE49-F238E27FC236}">
                  <a16:creationId xmlns:a16="http://schemas.microsoft.com/office/drawing/2014/main" id="{C65A5FEE-C8A2-4E29-8ED4-940B4C330E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83900" y="2936928"/>
              <a:ext cx="381000" cy="355600"/>
            </a:xfrm>
            <a:prstGeom prst="rect">
              <a:avLst/>
            </a:prstGeom>
          </p:spPr>
        </p:pic>
        <p:pic>
          <p:nvPicPr>
            <p:cNvPr id="663" name="Picture 662">
              <a:extLst>
                <a:ext uri="{FF2B5EF4-FFF2-40B4-BE49-F238E27FC236}">
                  <a16:creationId xmlns:a16="http://schemas.microsoft.com/office/drawing/2014/main" id="{AE60D8F3-AC61-4ECC-B692-6470C7D62B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12450" y="3851328"/>
              <a:ext cx="381000" cy="355600"/>
            </a:xfrm>
            <a:prstGeom prst="rect">
              <a:avLst/>
            </a:prstGeom>
          </p:spPr>
        </p:pic>
        <p:pic>
          <p:nvPicPr>
            <p:cNvPr id="664" name="Picture 663">
              <a:extLst>
                <a:ext uri="{FF2B5EF4-FFF2-40B4-BE49-F238E27FC236}">
                  <a16:creationId xmlns:a16="http://schemas.microsoft.com/office/drawing/2014/main" id="{BC454571-0D1E-4F30-BDEE-96B4B6648A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92610" y="4651428"/>
              <a:ext cx="381000" cy="355600"/>
            </a:xfrm>
            <a:prstGeom prst="rect">
              <a:avLst/>
            </a:prstGeom>
          </p:spPr>
        </p:pic>
        <p:pic>
          <p:nvPicPr>
            <p:cNvPr id="665" name="Picture 664">
              <a:extLst>
                <a:ext uri="{FF2B5EF4-FFF2-40B4-BE49-F238E27FC236}">
                  <a16:creationId xmlns:a16="http://schemas.microsoft.com/office/drawing/2014/main" id="{C44FF8EB-0EB8-4E91-8305-C3A8A391ECE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35510" y="2468298"/>
              <a:ext cx="381000" cy="355600"/>
            </a:xfrm>
            <a:prstGeom prst="rect">
              <a:avLst/>
            </a:prstGeom>
          </p:spPr>
        </p:pic>
        <p:pic>
          <p:nvPicPr>
            <p:cNvPr id="666" name="Picture 665">
              <a:extLst>
                <a:ext uri="{FF2B5EF4-FFF2-40B4-BE49-F238E27FC236}">
                  <a16:creationId xmlns:a16="http://schemas.microsoft.com/office/drawing/2014/main" id="{DE130890-C157-4751-809B-A6ECEDB55C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2680" y="3371268"/>
              <a:ext cx="381000" cy="355600"/>
            </a:xfrm>
            <a:prstGeom prst="rect">
              <a:avLst/>
            </a:prstGeom>
          </p:spPr>
        </p:pic>
        <p:pic>
          <p:nvPicPr>
            <p:cNvPr id="667" name="Picture 666">
              <a:extLst>
                <a:ext uri="{FF2B5EF4-FFF2-40B4-BE49-F238E27FC236}">
                  <a16:creationId xmlns:a16="http://schemas.microsoft.com/office/drawing/2014/main" id="{2C82E20E-F7A3-4F57-BA10-CDF51B427F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84150" y="4251378"/>
              <a:ext cx="381000" cy="355600"/>
            </a:xfrm>
            <a:prstGeom prst="rect">
              <a:avLst/>
            </a:prstGeom>
          </p:spPr>
        </p:pic>
        <p:pic>
          <p:nvPicPr>
            <p:cNvPr id="668" name="Picture 667">
              <a:extLst>
                <a:ext uri="{FF2B5EF4-FFF2-40B4-BE49-F238E27FC236}">
                  <a16:creationId xmlns:a16="http://schemas.microsoft.com/office/drawing/2014/main" id="{473377EF-861D-4FF9-AA59-EB5E109336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7110" y="3668448"/>
              <a:ext cx="381000" cy="355600"/>
            </a:xfrm>
            <a:prstGeom prst="rect">
              <a:avLst/>
            </a:prstGeom>
          </p:spPr>
        </p:pic>
        <p:pic>
          <p:nvPicPr>
            <p:cNvPr id="669" name="Picture 668">
              <a:extLst>
                <a:ext uri="{FF2B5EF4-FFF2-40B4-BE49-F238E27FC236}">
                  <a16:creationId xmlns:a16="http://schemas.microsoft.com/office/drawing/2014/main" id="{C733B2BF-B0FF-43D4-A2C4-A71466A20CF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35610" y="2571168"/>
              <a:ext cx="381000" cy="355600"/>
            </a:xfrm>
            <a:prstGeom prst="rect">
              <a:avLst/>
            </a:prstGeom>
          </p:spPr>
        </p:pic>
        <p:pic>
          <p:nvPicPr>
            <p:cNvPr id="670" name="Picture 669">
              <a:extLst>
                <a:ext uri="{FF2B5EF4-FFF2-40B4-BE49-F238E27FC236}">
                  <a16:creationId xmlns:a16="http://schemas.microsoft.com/office/drawing/2014/main" id="{12D073D9-C1A7-42C9-AE2E-B5162E041D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78610" y="4742868"/>
              <a:ext cx="381000" cy="355600"/>
            </a:xfrm>
            <a:prstGeom prst="rect">
              <a:avLst/>
            </a:prstGeom>
          </p:spPr>
        </p:pic>
        <p:pic>
          <p:nvPicPr>
            <p:cNvPr id="671" name="Picture 670">
              <a:extLst>
                <a:ext uri="{FF2B5EF4-FFF2-40B4-BE49-F238E27FC236}">
                  <a16:creationId xmlns:a16="http://schemas.microsoft.com/office/drawing/2014/main" id="{8F80CF70-86FA-4B05-9CAF-465118C444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35760" y="3588438"/>
              <a:ext cx="381000" cy="355600"/>
            </a:xfrm>
            <a:prstGeom prst="rect">
              <a:avLst/>
            </a:prstGeom>
          </p:spPr>
        </p:pic>
        <p:pic>
          <p:nvPicPr>
            <p:cNvPr id="672" name="Picture 671">
              <a:extLst>
                <a:ext uri="{FF2B5EF4-FFF2-40B4-BE49-F238E27FC236}">
                  <a16:creationId xmlns:a16="http://schemas.microsoft.com/office/drawing/2014/main" id="{CA9A7976-9880-4DCE-9CD8-F25F6A2725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24330" y="2834058"/>
              <a:ext cx="381000" cy="355600"/>
            </a:xfrm>
            <a:prstGeom prst="rect">
              <a:avLst/>
            </a:prstGeom>
          </p:spPr>
        </p:pic>
        <p:pic>
          <p:nvPicPr>
            <p:cNvPr id="673" name="Picture 672">
              <a:extLst>
                <a:ext uri="{FF2B5EF4-FFF2-40B4-BE49-F238E27FC236}">
                  <a16:creationId xmlns:a16="http://schemas.microsoft.com/office/drawing/2014/main" id="{D865F807-3A2D-402E-B873-828236A5E96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15820" y="2342568"/>
              <a:ext cx="381000" cy="355600"/>
            </a:xfrm>
            <a:prstGeom prst="rect">
              <a:avLst/>
            </a:prstGeom>
          </p:spPr>
        </p:pic>
        <p:pic>
          <p:nvPicPr>
            <p:cNvPr id="674" name="Picture 673">
              <a:extLst>
                <a:ext uri="{FF2B5EF4-FFF2-40B4-BE49-F238E27FC236}">
                  <a16:creationId xmlns:a16="http://schemas.microsoft.com/office/drawing/2014/main" id="{546F15A4-535E-495E-A1EA-895D028E53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15870" y="2113968"/>
              <a:ext cx="381000" cy="355600"/>
            </a:xfrm>
            <a:prstGeom prst="rect">
              <a:avLst/>
            </a:prstGeom>
          </p:spPr>
        </p:pic>
      </p:grpSp>
      <p:cxnSp>
        <p:nvCxnSpPr>
          <p:cNvPr id="677" name="Straight Connector 676">
            <a:extLst>
              <a:ext uri="{FF2B5EF4-FFF2-40B4-BE49-F238E27FC236}">
                <a16:creationId xmlns:a16="http://schemas.microsoft.com/office/drawing/2014/main" id="{0EED8291-760C-4120-88B4-BD5E9E3D8037}"/>
              </a:ext>
            </a:extLst>
          </p:cNvPr>
          <p:cNvCxnSpPr>
            <a:cxnSpLocks/>
          </p:cNvCxnSpPr>
          <p:nvPr/>
        </p:nvCxnSpPr>
        <p:spPr>
          <a:xfrm>
            <a:off x="6478257" y="2730201"/>
            <a:ext cx="173218" cy="352956"/>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9" name="Straight Connector 678">
            <a:extLst>
              <a:ext uri="{FF2B5EF4-FFF2-40B4-BE49-F238E27FC236}">
                <a16:creationId xmlns:a16="http://schemas.microsoft.com/office/drawing/2014/main" id="{F7B6EF1D-F006-4321-9701-9089D340345B}"/>
              </a:ext>
            </a:extLst>
          </p:cNvPr>
          <p:cNvCxnSpPr>
            <a:cxnSpLocks/>
          </p:cNvCxnSpPr>
          <p:nvPr/>
        </p:nvCxnSpPr>
        <p:spPr>
          <a:xfrm flipH="1">
            <a:off x="9257327" y="3309381"/>
            <a:ext cx="95342" cy="64883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1" name="Straight Connector 680">
            <a:extLst>
              <a:ext uri="{FF2B5EF4-FFF2-40B4-BE49-F238E27FC236}">
                <a16:creationId xmlns:a16="http://schemas.microsoft.com/office/drawing/2014/main" id="{83F256DC-BB5B-4C3A-8BCA-4FE2191A523E}"/>
              </a:ext>
            </a:extLst>
          </p:cNvPr>
          <p:cNvCxnSpPr>
            <a:cxnSpLocks/>
          </p:cNvCxnSpPr>
          <p:nvPr/>
        </p:nvCxnSpPr>
        <p:spPr>
          <a:xfrm>
            <a:off x="7875606" y="2988665"/>
            <a:ext cx="199056" cy="502642"/>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3" name="Straight Connector 682">
            <a:extLst>
              <a:ext uri="{FF2B5EF4-FFF2-40B4-BE49-F238E27FC236}">
                <a16:creationId xmlns:a16="http://schemas.microsoft.com/office/drawing/2014/main" id="{5CD944EE-9F81-4E31-AE42-2FF9E8ED746E}"/>
              </a:ext>
            </a:extLst>
          </p:cNvPr>
          <p:cNvCxnSpPr>
            <a:cxnSpLocks/>
          </p:cNvCxnSpPr>
          <p:nvPr/>
        </p:nvCxnSpPr>
        <p:spPr>
          <a:xfrm>
            <a:off x="7858230" y="4743046"/>
            <a:ext cx="297038" cy="313640"/>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5" name="Straight Connector 684">
            <a:extLst>
              <a:ext uri="{FF2B5EF4-FFF2-40B4-BE49-F238E27FC236}">
                <a16:creationId xmlns:a16="http://schemas.microsoft.com/office/drawing/2014/main" id="{D40039FB-14A4-431B-9878-A2BAA82677B9}"/>
              </a:ext>
            </a:extLst>
          </p:cNvPr>
          <p:cNvCxnSpPr>
            <a:cxnSpLocks/>
          </p:cNvCxnSpPr>
          <p:nvPr/>
        </p:nvCxnSpPr>
        <p:spPr>
          <a:xfrm flipH="1">
            <a:off x="10712538" y="3112675"/>
            <a:ext cx="35484" cy="462764"/>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87" name="Straight Connector 686">
            <a:extLst>
              <a:ext uri="{FF2B5EF4-FFF2-40B4-BE49-F238E27FC236}">
                <a16:creationId xmlns:a16="http://schemas.microsoft.com/office/drawing/2014/main" id="{89679756-867F-4B4F-82F5-BA7632E934FF}"/>
              </a:ext>
            </a:extLst>
          </p:cNvPr>
          <p:cNvCxnSpPr>
            <a:cxnSpLocks/>
          </p:cNvCxnSpPr>
          <p:nvPr/>
        </p:nvCxnSpPr>
        <p:spPr>
          <a:xfrm flipH="1">
            <a:off x="9754078" y="4344685"/>
            <a:ext cx="24666" cy="450860"/>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89" name="Oval 688">
            <a:extLst>
              <a:ext uri="{FF2B5EF4-FFF2-40B4-BE49-F238E27FC236}">
                <a16:creationId xmlns:a16="http://schemas.microsoft.com/office/drawing/2014/main" id="{28BE0C13-A2D9-43BC-97C3-4C3F7A3D56A7}"/>
              </a:ext>
            </a:extLst>
          </p:cNvPr>
          <p:cNvSpPr/>
          <p:nvPr/>
        </p:nvSpPr>
        <p:spPr>
          <a:xfrm>
            <a:off x="10615526" y="3575439"/>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91" name="Oval 690">
            <a:extLst>
              <a:ext uri="{FF2B5EF4-FFF2-40B4-BE49-F238E27FC236}">
                <a16:creationId xmlns:a16="http://schemas.microsoft.com/office/drawing/2014/main" id="{78E9B310-2635-48B0-87B1-70B1BD227461}"/>
              </a:ext>
            </a:extLst>
          </p:cNvPr>
          <p:cNvSpPr/>
          <p:nvPr/>
        </p:nvSpPr>
        <p:spPr>
          <a:xfrm>
            <a:off x="7665623" y="4553777"/>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93" name="Oval 692">
            <a:extLst>
              <a:ext uri="{FF2B5EF4-FFF2-40B4-BE49-F238E27FC236}">
                <a16:creationId xmlns:a16="http://schemas.microsoft.com/office/drawing/2014/main" id="{C36514B3-80E2-41A9-AACD-637D641636EF}"/>
              </a:ext>
            </a:extLst>
          </p:cNvPr>
          <p:cNvSpPr/>
          <p:nvPr/>
        </p:nvSpPr>
        <p:spPr>
          <a:xfrm>
            <a:off x="8037662" y="3484743"/>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95" name="Oval 694">
            <a:extLst>
              <a:ext uri="{FF2B5EF4-FFF2-40B4-BE49-F238E27FC236}">
                <a16:creationId xmlns:a16="http://schemas.microsoft.com/office/drawing/2014/main" id="{5AE52F22-7D1C-48DC-BCB6-40F2D6CA54B6}"/>
              </a:ext>
            </a:extLst>
          </p:cNvPr>
          <p:cNvSpPr/>
          <p:nvPr/>
        </p:nvSpPr>
        <p:spPr>
          <a:xfrm>
            <a:off x="6603167" y="3022782"/>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97" name="Oval 696">
            <a:extLst>
              <a:ext uri="{FF2B5EF4-FFF2-40B4-BE49-F238E27FC236}">
                <a16:creationId xmlns:a16="http://schemas.microsoft.com/office/drawing/2014/main" id="{FCBBA544-3CCC-471F-B5DF-CC8E546EFF5E}"/>
              </a:ext>
            </a:extLst>
          </p:cNvPr>
          <p:cNvSpPr/>
          <p:nvPr/>
        </p:nvSpPr>
        <p:spPr>
          <a:xfrm>
            <a:off x="9142090" y="3876174"/>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pic>
        <p:nvPicPr>
          <p:cNvPr id="699" name="Picture 698">
            <a:extLst>
              <a:ext uri="{FF2B5EF4-FFF2-40B4-BE49-F238E27FC236}">
                <a16:creationId xmlns:a16="http://schemas.microsoft.com/office/drawing/2014/main" id="{906AE657-C114-4D48-88C7-90ED22DA66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1810" y="3951400"/>
            <a:ext cx="330501" cy="328657"/>
          </a:xfrm>
          <a:prstGeom prst="rect">
            <a:avLst/>
          </a:prstGeom>
        </p:spPr>
      </p:pic>
      <p:pic>
        <p:nvPicPr>
          <p:cNvPr id="701" name="Picture 700">
            <a:extLst>
              <a:ext uri="{FF2B5EF4-FFF2-40B4-BE49-F238E27FC236}">
                <a16:creationId xmlns:a16="http://schemas.microsoft.com/office/drawing/2014/main" id="{F048516F-609C-4FE9-9451-2F86E871E8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10115" y="2630935"/>
            <a:ext cx="330501" cy="328657"/>
          </a:xfrm>
          <a:prstGeom prst="rect">
            <a:avLst/>
          </a:prstGeom>
        </p:spPr>
      </p:pic>
      <p:pic>
        <p:nvPicPr>
          <p:cNvPr id="703" name="Picture 702">
            <a:extLst>
              <a:ext uri="{FF2B5EF4-FFF2-40B4-BE49-F238E27FC236}">
                <a16:creationId xmlns:a16="http://schemas.microsoft.com/office/drawing/2014/main" id="{FDB48F2D-338A-46BF-A1E7-C870517BCC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36139" y="4010531"/>
            <a:ext cx="330501" cy="328657"/>
          </a:xfrm>
          <a:prstGeom prst="rect">
            <a:avLst/>
          </a:prstGeom>
        </p:spPr>
      </p:pic>
      <p:sp>
        <p:nvSpPr>
          <p:cNvPr id="705" name="Oval 704">
            <a:extLst>
              <a:ext uri="{FF2B5EF4-FFF2-40B4-BE49-F238E27FC236}">
                <a16:creationId xmlns:a16="http://schemas.microsoft.com/office/drawing/2014/main" id="{7DE1DCA6-CD19-48A4-8C19-76A41F5B2894}"/>
              </a:ext>
            </a:extLst>
          </p:cNvPr>
          <p:cNvSpPr/>
          <p:nvPr/>
        </p:nvSpPr>
        <p:spPr>
          <a:xfrm>
            <a:off x="9637799" y="4783913"/>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07" name="Oval 706">
            <a:extLst>
              <a:ext uri="{FF2B5EF4-FFF2-40B4-BE49-F238E27FC236}">
                <a16:creationId xmlns:a16="http://schemas.microsoft.com/office/drawing/2014/main" id="{5A490D7F-31F9-4746-8A71-934B0A4A6F8F}"/>
              </a:ext>
            </a:extLst>
          </p:cNvPr>
          <p:cNvSpPr/>
          <p:nvPr/>
        </p:nvSpPr>
        <p:spPr>
          <a:xfrm>
            <a:off x="7571052" y="3829137"/>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09" name="Oval 708">
            <a:extLst>
              <a:ext uri="{FF2B5EF4-FFF2-40B4-BE49-F238E27FC236}">
                <a16:creationId xmlns:a16="http://schemas.microsoft.com/office/drawing/2014/main" id="{EE1D0128-FAE7-4722-A3DE-3280D1FA4AF3}"/>
              </a:ext>
            </a:extLst>
          </p:cNvPr>
          <p:cNvSpPr/>
          <p:nvPr/>
        </p:nvSpPr>
        <p:spPr>
          <a:xfrm>
            <a:off x="9477873" y="3655024"/>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11" name="Oval 710">
            <a:extLst>
              <a:ext uri="{FF2B5EF4-FFF2-40B4-BE49-F238E27FC236}">
                <a16:creationId xmlns:a16="http://schemas.microsoft.com/office/drawing/2014/main" id="{AA1C2452-8ABC-4455-A0BA-1C5B738C77DD}"/>
              </a:ext>
            </a:extLst>
          </p:cNvPr>
          <p:cNvSpPr/>
          <p:nvPr/>
        </p:nvSpPr>
        <p:spPr>
          <a:xfrm>
            <a:off x="10024879" y="4530371"/>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13" name="Oval 712">
            <a:extLst>
              <a:ext uri="{FF2B5EF4-FFF2-40B4-BE49-F238E27FC236}">
                <a16:creationId xmlns:a16="http://schemas.microsoft.com/office/drawing/2014/main" id="{167EB1AA-1D90-4D53-BE9D-9DB43BD80328}"/>
              </a:ext>
            </a:extLst>
          </p:cNvPr>
          <p:cNvSpPr/>
          <p:nvPr/>
        </p:nvSpPr>
        <p:spPr>
          <a:xfrm>
            <a:off x="6646243" y="3871394"/>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15" name="Oval 714">
            <a:extLst>
              <a:ext uri="{FF2B5EF4-FFF2-40B4-BE49-F238E27FC236}">
                <a16:creationId xmlns:a16="http://schemas.microsoft.com/office/drawing/2014/main" id="{5A2B5361-14E6-4428-AEA8-9238E101BD43}"/>
              </a:ext>
            </a:extLst>
          </p:cNvPr>
          <p:cNvSpPr/>
          <p:nvPr/>
        </p:nvSpPr>
        <p:spPr>
          <a:xfrm>
            <a:off x="6787354" y="4529913"/>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17" name="Oval 716">
            <a:extLst>
              <a:ext uri="{FF2B5EF4-FFF2-40B4-BE49-F238E27FC236}">
                <a16:creationId xmlns:a16="http://schemas.microsoft.com/office/drawing/2014/main" id="{BB2D75A6-D2E9-47E5-85B3-061629EA650E}"/>
              </a:ext>
            </a:extLst>
          </p:cNvPr>
          <p:cNvSpPr/>
          <p:nvPr/>
        </p:nvSpPr>
        <p:spPr>
          <a:xfrm>
            <a:off x="5940687" y="2704876"/>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19" name="Straight Connector 718">
            <a:extLst>
              <a:ext uri="{FF2B5EF4-FFF2-40B4-BE49-F238E27FC236}">
                <a16:creationId xmlns:a16="http://schemas.microsoft.com/office/drawing/2014/main" id="{EC0E6AB2-BF21-4AAE-BE46-71D7F7546BBE}"/>
              </a:ext>
            </a:extLst>
          </p:cNvPr>
          <p:cNvCxnSpPr>
            <a:cxnSpLocks/>
          </p:cNvCxnSpPr>
          <p:nvPr/>
        </p:nvCxnSpPr>
        <p:spPr>
          <a:xfrm>
            <a:off x="6088198" y="2894590"/>
            <a:ext cx="95575" cy="370940"/>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1" name="Straight Connector 720">
            <a:extLst>
              <a:ext uri="{FF2B5EF4-FFF2-40B4-BE49-F238E27FC236}">
                <a16:creationId xmlns:a16="http://schemas.microsoft.com/office/drawing/2014/main" id="{E428907E-C7A3-4954-A735-B55A3D4C056A}"/>
              </a:ext>
            </a:extLst>
          </p:cNvPr>
          <p:cNvCxnSpPr>
            <a:cxnSpLocks/>
          </p:cNvCxnSpPr>
          <p:nvPr/>
        </p:nvCxnSpPr>
        <p:spPr>
          <a:xfrm flipV="1">
            <a:off x="6953679" y="4356789"/>
            <a:ext cx="133205" cy="193505"/>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3" name="Straight Connector 722">
            <a:extLst>
              <a:ext uri="{FF2B5EF4-FFF2-40B4-BE49-F238E27FC236}">
                <a16:creationId xmlns:a16="http://schemas.microsoft.com/office/drawing/2014/main" id="{6974442E-B5F8-4FFF-9E5D-4625BC5641B0}"/>
              </a:ext>
            </a:extLst>
          </p:cNvPr>
          <p:cNvCxnSpPr>
            <a:cxnSpLocks/>
          </p:cNvCxnSpPr>
          <p:nvPr/>
        </p:nvCxnSpPr>
        <p:spPr>
          <a:xfrm flipV="1">
            <a:off x="6408050" y="4008713"/>
            <a:ext cx="264908" cy="146470"/>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5" name="Straight Connector 724">
            <a:extLst>
              <a:ext uri="{FF2B5EF4-FFF2-40B4-BE49-F238E27FC236}">
                <a16:creationId xmlns:a16="http://schemas.microsoft.com/office/drawing/2014/main" id="{82447259-268C-4430-9D3B-7C3F2A86FB58}"/>
              </a:ext>
            </a:extLst>
          </p:cNvPr>
          <p:cNvCxnSpPr>
            <a:cxnSpLocks/>
          </p:cNvCxnSpPr>
          <p:nvPr/>
        </p:nvCxnSpPr>
        <p:spPr>
          <a:xfrm>
            <a:off x="7508717" y="3590738"/>
            <a:ext cx="114390" cy="26745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27" name="Straight Connector 726">
            <a:extLst>
              <a:ext uri="{FF2B5EF4-FFF2-40B4-BE49-F238E27FC236}">
                <a16:creationId xmlns:a16="http://schemas.microsoft.com/office/drawing/2014/main" id="{F7F61A44-0564-4B7D-A3CA-E902FF73DEF3}"/>
              </a:ext>
            </a:extLst>
          </p:cNvPr>
          <p:cNvCxnSpPr>
            <a:cxnSpLocks/>
          </p:cNvCxnSpPr>
          <p:nvPr/>
        </p:nvCxnSpPr>
        <p:spPr>
          <a:xfrm>
            <a:off x="8769309" y="3148592"/>
            <a:ext cx="735278" cy="493234"/>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29" name="Oval 728">
            <a:extLst>
              <a:ext uri="{FF2B5EF4-FFF2-40B4-BE49-F238E27FC236}">
                <a16:creationId xmlns:a16="http://schemas.microsoft.com/office/drawing/2014/main" id="{0F35AA22-31C7-4D4B-A130-4D1F7FDD510B}"/>
              </a:ext>
            </a:extLst>
          </p:cNvPr>
          <p:cNvSpPr/>
          <p:nvPr/>
        </p:nvSpPr>
        <p:spPr>
          <a:xfrm>
            <a:off x="7163650" y="2780135"/>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31" name="Straight Connector 730">
            <a:extLst>
              <a:ext uri="{FF2B5EF4-FFF2-40B4-BE49-F238E27FC236}">
                <a16:creationId xmlns:a16="http://schemas.microsoft.com/office/drawing/2014/main" id="{CF3CB927-6E85-4BED-9DBF-7B01FC0DCB0D}"/>
              </a:ext>
            </a:extLst>
          </p:cNvPr>
          <p:cNvCxnSpPr>
            <a:cxnSpLocks/>
          </p:cNvCxnSpPr>
          <p:nvPr/>
        </p:nvCxnSpPr>
        <p:spPr>
          <a:xfrm>
            <a:off x="7348791" y="2951036"/>
            <a:ext cx="725870" cy="1076493"/>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3" name="Straight Connector 732">
            <a:extLst>
              <a:ext uri="{FF2B5EF4-FFF2-40B4-BE49-F238E27FC236}">
                <a16:creationId xmlns:a16="http://schemas.microsoft.com/office/drawing/2014/main" id="{E58A8AA7-2C84-4225-95CD-B20C7A8939E2}"/>
              </a:ext>
            </a:extLst>
          </p:cNvPr>
          <p:cNvCxnSpPr>
            <a:cxnSpLocks/>
          </p:cNvCxnSpPr>
          <p:nvPr/>
        </p:nvCxnSpPr>
        <p:spPr>
          <a:xfrm>
            <a:off x="8816576" y="4051587"/>
            <a:ext cx="1215973" cy="484745"/>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35" name="Oval 734">
            <a:extLst>
              <a:ext uri="{FF2B5EF4-FFF2-40B4-BE49-F238E27FC236}">
                <a16:creationId xmlns:a16="http://schemas.microsoft.com/office/drawing/2014/main" id="{ED893FB1-565F-4187-86C2-D47824B7B829}"/>
              </a:ext>
            </a:extLst>
          </p:cNvPr>
          <p:cNvSpPr/>
          <p:nvPr/>
        </p:nvSpPr>
        <p:spPr>
          <a:xfrm>
            <a:off x="8744095" y="5056728"/>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37" name="Straight Connector 736">
            <a:extLst>
              <a:ext uri="{FF2B5EF4-FFF2-40B4-BE49-F238E27FC236}">
                <a16:creationId xmlns:a16="http://schemas.microsoft.com/office/drawing/2014/main" id="{3BC4437C-72EB-4633-A837-C98B14138B7F}"/>
              </a:ext>
            </a:extLst>
          </p:cNvPr>
          <p:cNvCxnSpPr>
            <a:cxnSpLocks/>
          </p:cNvCxnSpPr>
          <p:nvPr/>
        </p:nvCxnSpPr>
        <p:spPr>
          <a:xfrm flipH="1">
            <a:off x="8907412" y="4824463"/>
            <a:ext cx="165777" cy="243897"/>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39" name="Straight Connector 738">
            <a:extLst>
              <a:ext uri="{FF2B5EF4-FFF2-40B4-BE49-F238E27FC236}">
                <a16:creationId xmlns:a16="http://schemas.microsoft.com/office/drawing/2014/main" id="{C3930A36-58C5-4F55-A799-842223BAC377}"/>
              </a:ext>
            </a:extLst>
          </p:cNvPr>
          <p:cNvCxnSpPr>
            <a:cxnSpLocks/>
          </p:cNvCxnSpPr>
          <p:nvPr/>
        </p:nvCxnSpPr>
        <p:spPr>
          <a:xfrm>
            <a:off x="10352596" y="5304240"/>
            <a:ext cx="135259" cy="375601"/>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1" name="Oval 740">
            <a:extLst>
              <a:ext uri="{FF2B5EF4-FFF2-40B4-BE49-F238E27FC236}">
                <a16:creationId xmlns:a16="http://schemas.microsoft.com/office/drawing/2014/main" id="{32BE09CE-AD48-4B2E-82A3-CD2585E6AAAE}"/>
              </a:ext>
            </a:extLst>
          </p:cNvPr>
          <p:cNvSpPr/>
          <p:nvPr/>
        </p:nvSpPr>
        <p:spPr>
          <a:xfrm>
            <a:off x="10418613" y="5639986"/>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43" name="Oval 742">
            <a:extLst>
              <a:ext uri="{FF2B5EF4-FFF2-40B4-BE49-F238E27FC236}">
                <a16:creationId xmlns:a16="http://schemas.microsoft.com/office/drawing/2014/main" id="{8722F380-4798-4E16-A1CA-F31C418C3D07}"/>
              </a:ext>
            </a:extLst>
          </p:cNvPr>
          <p:cNvSpPr/>
          <p:nvPr/>
        </p:nvSpPr>
        <p:spPr>
          <a:xfrm>
            <a:off x="9637798" y="2968283"/>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45" name="Straight Connector 744">
            <a:extLst>
              <a:ext uri="{FF2B5EF4-FFF2-40B4-BE49-F238E27FC236}">
                <a16:creationId xmlns:a16="http://schemas.microsoft.com/office/drawing/2014/main" id="{00034779-8D13-4139-8194-11266F97830A}"/>
              </a:ext>
            </a:extLst>
          </p:cNvPr>
          <p:cNvCxnSpPr>
            <a:cxnSpLocks/>
          </p:cNvCxnSpPr>
          <p:nvPr/>
        </p:nvCxnSpPr>
        <p:spPr>
          <a:xfrm>
            <a:off x="9835503" y="3150305"/>
            <a:ext cx="378442" cy="199357"/>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47" name="Oval 746">
            <a:extLst>
              <a:ext uri="{FF2B5EF4-FFF2-40B4-BE49-F238E27FC236}">
                <a16:creationId xmlns:a16="http://schemas.microsoft.com/office/drawing/2014/main" id="{2C722CF4-0806-479F-AE94-9174598E89BD}"/>
              </a:ext>
            </a:extLst>
          </p:cNvPr>
          <p:cNvSpPr/>
          <p:nvPr/>
        </p:nvSpPr>
        <p:spPr>
          <a:xfrm>
            <a:off x="9948243" y="3636208"/>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49" name="Straight Connector 748">
            <a:extLst>
              <a:ext uri="{FF2B5EF4-FFF2-40B4-BE49-F238E27FC236}">
                <a16:creationId xmlns:a16="http://schemas.microsoft.com/office/drawing/2014/main" id="{2D84DD14-8064-4B3B-9477-F121E0E82808}"/>
              </a:ext>
            </a:extLst>
          </p:cNvPr>
          <p:cNvCxnSpPr>
            <a:cxnSpLocks/>
          </p:cNvCxnSpPr>
          <p:nvPr/>
        </p:nvCxnSpPr>
        <p:spPr>
          <a:xfrm>
            <a:off x="10089504" y="3771193"/>
            <a:ext cx="180885" cy="265209"/>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1" name="Oval 750">
            <a:extLst>
              <a:ext uri="{FF2B5EF4-FFF2-40B4-BE49-F238E27FC236}">
                <a16:creationId xmlns:a16="http://schemas.microsoft.com/office/drawing/2014/main" id="{A1405504-95C0-4EE7-A3A3-A352ED709B36}"/>
              </a:ext>
            </a:extLst>
          </p:cNvPr>
          <p:cNvSpPr/>
          <p:nvPr/>
        </p:nvSpPr>
        <p:spPr>
          <a:xfrm>
            <a:off x="10850711" y="3161513"/>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53" name="Straight Connector 752">
            <a:extLst>
              <a:ext uri="{FF2B5EF4-FFF2-40B4-BE49-F238E27FC236}">
                <a16:creationId xmlns:a16="http://schemas.microsoft.com/office/drawing/2014/main" id="{420B38AC-017C-4764-B58B-ADD086CE0469}"/>
              </a:ext>
            </a:extLst>
          </p:cNvPr>
          <p:cNvCxnSpPr>
            <a:cxnSpLocks/>
          </p:cNvCxnSpPr>
          <p:nvPr/>
        </p:nvCxnSpPr>
        <p:spPr>
          <a:xfrm flipH="1">
            <a:off x="10994761" y="2849267"/>
            <a:ext cx="138965" cy="34046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55" name="Oval 754">
            <a:extLst>
              <a:ext uri="{FF2B5EF4-FFF2-40B4-BE49-F238E27FC236}">
                <a16:creationId xmlns:a16="http://schemas.microsoft.com/office/drawing/2014/main" id="{9FEFA49E-B52D-4BD3-A2FD-17A569D9C850}"/>
              </a:ext>
            </a:extLst>
          </p:cNvPr>
          <p:cNvSpPr/>
          <p:nvPr/>
        </p:nvSpPr>
        <p:spPr>
          <a:xfrm>
            <a:off x="8490094" y="4341764"/>
            <a:ext cx="194024" cy="182539"/>
          </a:xfrm>
          <a:prstGeom prst="ellipse">
            <a:avLst/>
          </a:prstGeom>
          <a:ln>
            <a:no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cxnSp>
        <p:nvCxnSpPr>
          <p:cNvPr id="757" name="Straight Connector 756">
            <a:extLst>
              <a:ext uri="{FF2B5EF4-FFF2-40B4-BE49-F238E27FC236}">
                <a16:creationId xmlns:a16="http://schemas.microsoft.com/office/drawing/2014/main" id="{43D59530-2F36-428F-8900-0CA08ED0AFAF}"/>
              </a:ext>
            </a:extLst>
          </p:cNvPr>
          <p:cNvCxnSpPr>
            <a:cxnSpLocks/>
          </p:cNvCxnSpPr>
          <p:nvPr/>
        </p:nvCxnSpPr>
        <p:spPr>
          <a:xfrm flipH="1">
            <a:off x="8662819" y="4024833"/>
            <a:ext cx="90518" cy="300342"/>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59" name="Straight Connector 758">
            <a:extLst>
              <a:ext uri="{FF2B5EF4-FFF2-40B4-BE49-F238E27FC236}">
                <a16:creationId xmlns:a16="http://schemas.microsoft.com/office/drawing/2014/main" id="{2029C79C-7208-4B19-B904-BD115C8BDF46}"/>
              </a:ext>
            </a:extLst>
          </p:cNvPr>
          <p:cNvCxnSpPr>
            <a:cxnSpLocks/>
          </p:cNvCxnSpPr>
          <p:nvPr/>
        </p:nvCxnSpPr>
        <p:spPr>
          <a:xfrm>
            <a:off x="6388777" y="3444006"/>
            <a:ext cx="830959" cy="19423"/>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1" name="Straight Connector 760">
            <a:extLst>
              <a:ext uri="{FF2B5EF4-FFF2-40B4-BE49-F238E27FC236}">
                <a16:creationId xmlns:a16="http://schemas.microsoft.com/office/drawing/2014/main" id="{15E89B59-52B4-46AF-AECC-F71D186D22E0}"/>
              </a:ext>
            </a:extLst>
          </p:cNvPr>
          <p:cNvCxnSpPr>
            <a:cxnSpLocks/>
          </p:cNvCxnSpPr>
          <p:nvPr/>
        </p:nvCxnSpPr>
        <p:spPr>
          <a:xfrm flipH="1" flipV="1">
            <a:off x="7935273" y="2822234"/>
            <a:ext cx="767381" cy="88196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3" name="Straight Connector 762">
            <a:extLst>
              <a:ext uri="{FF2B5EF4-FFF2-40B4-BE49-F238E27FC236}">
                <a16:creationId xmlns:a16="http://schemas.microsoft.com/office/drawing/2014/main" id="{CDDFECAA-161C-4737-BBAD-DBC07D344F5F}"/>
              </a:ext>
            </a:extLst>
          </p:cNvPr>
          <p:cNvCxnSpPr>
            <a:cxnSpLocks/>
          </p:cNvCxnSpPr>
          <p:nvPr/>
        </p:nvCxnSpPr>
        <p:spPr>
          <a:xfrm flipH="1">
            <a:off x="8446368" y="4605591"/>
            <a:ext cx="544359" cy="31678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5" name="Straight Connector 764">
            <a:extLst>
              <a:ext uri="{FF2B5EF4-FFF2-40B4-BE49-F238E27FC236}">
                <a16:creationId xmlns:a16="http://schemas.microsoft.com/office/drawing/2014/main" id="{C9FAA5B7-04E8-47FD-AFA4-58B6329B8DCC}"/>
              </a:ext>
            </a:extLst>
          </p:cNvPr>
          <p:cNvCxnSpPr>
            <a:cxnSpLocks/>
          </p:cNvCxnSpPr>
          <p:nvPr/>
        </p:nvCxnSpPr>
        <p:spPr>
          <a:xfrm flipV="1">
            <a:off x="9966459" y="4058161"/>
            <a:ext cx="264105" cy="119965"/>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7" name="Straight Connector 766">
            <a:extLst>
              <a:ext uri="{FF2B5EF4-FFF2-40B4-BE49-F238E27FC236}">
                <a16:creationId xmlns:a16="http://schemas.microsoft.com/office/drawing/2014/main" id="{4DB4FEE5-E758-4D6A-880D-F88C2112CAAB}"/>
              </a:ext>
            </a:extLst>
          </p:cNvPr>
          <p:cNvCxnSpPr>
            <a:cxnSpLocks/>
          </p:cNvCxnSpPr>
          <p:nvPr/>
        </p:nvCxnSpPr>
        <p:spPr>
          <a:xfrm flipV="1">
            <a:off x="10496143" y="3054551"/>
            <a:ext cx="208347" cy="203602"/>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69" name="Straight Connector 768">
            <a:extLst>
              <a:ext uri="{FF2B5EF4-FFF2-40B4-BE49-F238E27FC236}">
                <a16:creationId xmlns:a16="http://schemas.microsoft.com/office/drawing/2014/main" id="{500D4CDA-BA49-43DE-AF23-9C3032763ACE}"/>
              </a:ext>
            </a:extLst>
          </p:cNvPr>
          <p:cNvCxnSpPr>
            <a:cxnSpLocks/>
          </p:cNvCxnSpPr>
          <p:nvPr/>
        </p:nvCxnSpPr>
        <p:spPr>
          <a:xfrm>
            <a:off x="6435239" y="4271055"/>
            <a:ext cx="672983" cy="10129"/>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771" name="Straight Connector 770">
            <a:extLst>
              <a:ext uri="{FF2B5EF4-FFF2-40B4-BE49-F238E27FC236}">
                <a16:creationId xmlns:a16="http://schemas.microsoft.com/office/drawing/2014/main" id="{FE7C60E9-9E80-40C5-9C9E-C5321C6CFEBB}"/>
              </a:ext>
            </a:extLst>
          </p:cNvPr>
          <p:cNvCxnSpPr>
            <a:cxnSpLocks/>
          </p:cNvCxnSpPr>
          <p:nvPr/>
        </p:nvCxnSpPr>
        <p:spPr>
          <a:xfrm flipH="1">
            <a:off x="10397832" y="4224591"/>
            <a:ext cx="5382" cy="762838"/>
          </a:xfrm>
          <a:prstGeom prst="line">
            <a:avLst/>
          </a:prstGeom>
          <a:ln w="38100" cap="flat" cmpd="sng" algn="ctr">
            <a:solidFill>
              <a:schemeClr val="accent4">
                <a:lumMod val="75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6" name="Content Placeholder 87">
            <a:extLst>
              <a:ext uri="{FF2B5EF4-FFF2-40B4-BE49-F238E27FC236}">
                <a16:creationId xmlns:a16="http://schemas.microsoft.com/office/drawing/2014/main" id="{C6C455FE-3A8F-1F31-FE6A-F3CB85F63C76}"/>
              </a:ext>
            </a:extLst>
          </p:cNvPr>
          <p:cNvSpPr txBox="1">
            <a:spLocks/>
          </p:cNvSpPr>
          <p:nvPr/>
        </p:nvSpPr>
        <p:spPr>
          <a:xfrm>
            <a:off x="5793496" y="1825625"/>
            <a:ext cx="55603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Where We’re Going</a:t>
            </a:r>
          </a:p>
        </p:txBody>
      </p:sp>
    </p:spTree>
    <p:extLst>
      <p:ext uri="{BB962C8B-B14F-4D97-AF65-F5344CB8AC3E}">
        <p14:creationId xmlns:p14="http://schemas.microsoft.com/office/powerpoint/2010/main" val="7615858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54DBD9-768F-4462-9FB5-973D001E5B9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Patient Experience Video</a:t>
            </a:r>
          </a:p>
        </p:txBody>
      </p:sp>
      <p:sp>
        <p:nvSpPr>
          <p:cNvPr id="4" name="Slide Number Placeholder 3">
            <a:extLst>
              <a:ext uri="{FF2B5EF4-FFF2-40B4-BE49-F238E27FC236}">
                <a16:creationId xmlns:a16="http://schemas.microsoft.com/office/drawing/2014/main" id="{34EFFA28-4D03-2CDF-3364-396EC038C6DA}"/>
              </a:ext>
            </a:extLst>
          </p:cNvPr>
          <p:cNvSpPr>
            <a:spLocks noGrp="1"/>
          </p:cNvSpPr>
          <p:nvPr>
            <p:ph type="sldNum" sz="quarter" idx="12"/>
          </p:nvPr>
        </p:nvSpPr>
        <p:spPr>
          <a:xfrm>
            <a:off x="8610600" y="6356350"/>
            <a:ext cx="2743200" cy="365125"/>
          </a:xfrm>
        </p:spPr>
        <p:txBody>
          <a:bodyPr/>
          <a:lstStyle/>
          <a:p>
            <a:fld id="{B2BD409A-C0C0-4649-A00F-4C119E8932F4}" type="slidenum">
              <a:rPr lang="en-US" smtClean="0"/>
              <a:t>29</a:t>
            </a:fld>
            <a:endParaRPr lang="en-US"/>
          </a:p>
        </p:txBody>
      </p:sp>
      <p:pic>
        <p:nvPicPr>
          <p:cNvPr id="5" name="Online Media 4" title="How Virtual Care Changed My Life">
            <a:hlinkClick r:id="" action="ppaction://media"/>
            <a:extLst>
              <a:ext uri="{FF2B5EF4-FFF2-40B4-BE49-F238E27FC236}">
                <a16:creationId xmlns:a16="http://schemas.microsoft.com/office/drawing/2014/main" id="{1E16F209-B618-D6E5-6303-9CAB6F332A65}"/>
              </a:ext>
            </a:extLst>
          </p:cNvPr>
          <p:cNvPicPr>
            <a:picLocks noRot="1" noChangeAspect="1"/>
          </p:cNvPicPr>
          <p:nvPr>
            <a:videoFile r:link="rId1"/>
          </p:nvPr>
        </p:nvPicPr>
        <p:blipFill>
          <a:blip r:embed="rId3"/>
          <a:stretch>
            <a:fillRect/>
          </a:stretch>
        </p:blipFill>
        <p:spPr>
          <a:xfrm>
            <a:off x="2186575" y="1690688"/>
            <a:ext cx="7818851" cy="4417650"/>
          </a:xfrm>
          <a:prstGeom prst="rect">
            <a:avLst/>
          </a:prstGeom>
        </p:spPr>
      </p:pic>
    </p:spTree>
    <p:extLst>
      <p:ext uri="{BB962C8B-B14F-4D97-AF65-F5344CB8AC3E}">
        <p14:creationId xmlns:p14="http://schemas.microsoft.com/office/powerpoint/2010/main" val="374947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A282A8B-B7CA-4C42-B11E-5F230418688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eorgia"/>
                <a:ea typeface="+mj-ea"/>
                <a:cs typeface="+mj-cs"/>
              </a:rPr>
              <a:t>Defining Virtual Care</a:t>
            </a:r>
          </a:p>
        </p:txBody>
      </p:sp>
      <p:sp>
        <p:nvSpPr>
          <p:cNvPr id="6" name="Content Placeholder 5">
            <a:extLst>
              <a:ext uri="{FF2B5EF4-FFF2-40B4-BE49-F238E27FC236}">
                <a16:creationId xmlns:a16="http://schemas.microsoft.com/office/drawing/2014/main" id="{C751E5A3-EC97-4347-BE82-0AD50D70C713}"/>
              </a:ext>
            </a:extLst>
          </p:cNvPr>
          <p:cNvSpPr>
            <a:spLocks noGrp="1"/>
          </p:cNvSpPr>
          <p:nvPr>
            <p:ph idx="1"/>
          </p:nvPr>
        </p:nvSpPr>
        <p:spPr>
          <a:xfrm>
            <a:off x="838200" y="1933413"/>
            <a:ext cx="10515600" cy="4243549"/>
          </a:xfrm>
        </p:spPr>
        <p:txBody>
          <a:bodyPr/>
          <a:lstStyle/>
          <a:p>
            <a:pPr marL="0" indent="0">
              <a:buNone/>
            </a:pPr>
            <a:r>
              <a:rPr lang="en-US" dirty="0"/>
              <a:t>Drawing on </a:t>
            </a:r>
            <a:r>
              <a:rPr lang="en-US" dirty="0">
                <a:solidFill>
                  <a:srgbClr val="242424"/>
                </a:solidFill>
              </a:rPr>
              <a:t>the O</a:t>
            </a:r>
            <a:r>
              <a:rPr lang="en-US" b="0" i="0" dirty="0">
                <a:solidFill>
                  <a:srgbClr val="242424"/>
                </a:solidFill>
                <a:effectLst/>
              </a:rPr>
              <a:t>ffice of Connected Care’s Strategic Plan:</a:t>
            </a:r>
          </a:p>
          <a:p>
            <a:pPr marL="0" indent="0">
              <a:buNone/>
            </a:pPr>
            <a:endParaRPr lang="en-US" sz="1500" b="0" i="0" dirty="0">
              <a:solidFill>
                <a:srgbClr val="242424"/>
              </a:solidFill>
              <a:effectLst/>
            </a:endParaRPr>
          </a:p>
          <a:p>
            <a:r>
              <a:rPr lang="en-US" sz="2400" b="0" i="0" dirty="0">
                <a:solidFill>
                  <a:srgbClr val="242424"/>
                </a:solidFill>
                <a:effectLst/>
              </a:rPr>
              <a:t>We use the term “virtual care technologies” to refer to technologies intended to enhance the accessibility, capacity, quality, and experience of VA health care for Veterans, their families, and their caregivers, wherever they are located. </a:t>
            </a:r>
            <a:endParaRPr lang="en-US" sz="2400" dirty="0"/>
          </a:p>
        </p:txBody>
      </p:sp>
    </p:spTree>
    <p:extLst>
      <p:ext uri="{BB962C8B-B14F-4D97-AF65-F5344CB8AC3E}">
        <p14:creationId xmlns:p14="http://schemas.microsoft.com/office/powerpoint/2010/main" val="1585448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A9C7C-66C0-4A21-B006-1AC11E010328}"/>
              </a:ext>
            </a:extLst>
          </p:cNvPr>
          <p:cNvSpPr>
            <a:spLocks noGrp="1"/>
          </p:cNvSpPr>
          <p:nvPr>
            <p:ph idx="1"/>
          </p:nvPr>
        </p:nvSpPr>
        <p:spPr/>
        <p:txBody>
          <a:bodyPr/>
          <a:lstStyle/>
          <a:p>
            <a:r>
              <a:rPr lang="en-US" dirty="0"/>
              <a:t>ORD is undergoing a reorganization to align decision-making with priority areas rather than research services.</a:t>
            </a:r>
          </a:p>
          <a:p>
            <a:r>
              <a:rPr lang="en-US" dirty="0"/>
              <a:t>The aim of this move follows the aims of the Virtual Care CORE</a:t>
            </a:r>
          </a:p>
          <a:p>
            <a:pPr lvl="1"/>
            <a:r>
              <a:rPr lang="en-US" dirty="0"/>
              <a:t>Align and coordinate with the needs of our VHA partners</a:t>
            </a:r>
          </a:p>
          <a:p>
            <a:pPr lvl="1"/>
            <a:r>
              <a:rPr lang="en-US" dirty="0"/>
              <a:t>Look across work being done in an area regardless of funding service or source</a:t>
            </a:r>
          </a:p>
          <a:p>
            <a:pPr lvl="1"/>
            <a:r>
              <a:rPr lang="en-US" dirty="0"/>
              <a:t>Identify some priority goals and align funding to meet them</a:t>
            </a:r>
          </a:p>
          <a:p>
            <a:pPr lvl="1"/>
            <a:r>
              <a:rPr lang="en-US" dirty="0"/>
              <a:t>Address other enterprise issues (e.g. data sources, </a:t>
            </a:r>
            <a:r>
              <a:rPr lang="en-US" dirty="0" err="1"/>
              <a:t>etc</a:t>
            </a:r>
            <a:r>
              <a:rPr lang="en-US" dirty="0"/>
              <a:t>) to advance research</a:t>
            </a:r>
          </a:p>
          <a:p>
            <a:r>
              <a:rPr lang="en-US" dirty="0"/>
              <a:t>This may create opportunities for new initiatives in this space</a:t>
            </a:r>
          </a:p>
          <a:p>
            <a:endParaRPr lang="en-US" dirty="0"/>
          </a:p>
        </p:txBody>
      </p:sp>
      <p:sp>
        <p:nvSpPr>
          <p:cNvPr id="3" name="Title 1">
            <a:extLst>
              <a:ext uri="{FF2B5EF4-FFF2-40B4-BE49-F238E27FC236}">
                <a16:creationId xmlns:a16="http://schemas.microsoft.com/office/drawing/2014/main" id="{F4C6074A-CF60-486E-9673-AD5227A05546}"/>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HSR&amp;D Priorities &amp; ORD Alignment (David Atkins)</a:t>
            </a:r>
          </a:p>
        </p:txBody>
      </p:sp>
    </p:spTree>
    <p:extLst>
      <p:ext uri="{BB962C8B-B14F-4D97-AF65-F5344CB8AC3E}">
        <p14:creationId xmlns:p14="http://schemas.microsoft.com/office/powerpoint/2010/main" val="714410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8806694-241D-45E2-8FAB-F74BCCC58D77}"/>
              </a:ext>
            </a:extLst>
          </p:cNvPr>
          <p:cNvSpPr>
            <a:spLocks noGrp="1"/>
          </p:cNvSpPr>
          <p:nvPr>
            <p:ph idx="1"/>
          </p:nvPr>
        </p:nvSpPr>
        <p:spPr/>
        <p:txBody>
          <a:bodyPr>
            <a:normAutofit lnSpcReduction="10000"/>
          </a:bodyPr>
          <a:lstStyle/>
          <a:p>
            <a:pPr marL="0" indent="0" algn="l">
              <a:buNone/>
            </a:pPr>
            <a:r>
              <a:rPr lang="en-US" sz="2400" dirty="0">
                <a:solidFill>
                  <a:srgbClr val="000000"/>
                </a:solidFill>
                <a:effectLst/>
              </a:rPr>
              <a:t>The primary goal of the SOTA is to inform policy and clinical operations and generate a research agenda focused on opportunities to:</a:t>
            </a:r>
            <a:endParaRPr lang="en-US" sz="3600" dirty="0">
              <a:solidFill>
                <a:srgbClr val="242424"/>
              </a:solidFill>
            </a:endParaRPr>
          </a:p>
          <a:p>
            <a:pPr marL="800100" lvl="1" indent="-342900">
              <a:buFont typeface="+mj-lt"/>
              <a:buAutoNum type="arabicParenR"/>
            </a:pPr>
            <a:r>
              <a:rPr lang="en-US" sz="2000" dirty="0">
                <a:effectLst/>
              </a:rPr>
              <a:t>Address </a:t>
            </a:r>
            <a:r>
              <a:rPr lang="en-US" sz="2000" dirty="0"/>
              <a:t>VC </a:t>
            </a:r>
            <a:r>
              <a:rPr lang="en-US" sz="2000" dirty="0">
                <a:effectLst/>
              </a:rPr>
              <a:t>access disparities</a:t>
            </a:r>
          </a:p>
          <a:p>
            <a:pPr marL="800100" lvl="1" indent="-342900">
              <a:buFont typeface="+mj-lt"/>
              <a:buAutoNum type="arabicParenR"/>
            </a:pPr>
            <a:r>
              <a:rPr lang="en-US" sz="2000" dirty="0">
                <a:effectLst/>
              </a:rPr>
              <a:t>Enhance Veteran engagement with VC </a:t>
            </a:r>
          </a:p>
          <a:p>
            <a:pPr marL="800100" lvl="1" indent="-342900">
              <a:buFont typeface="+mj-lt"/>
              <a:buAutoNum type="arabicParenR"/>
            </a:pPr>
            <a:r>
              <a:rPr lang="en-US" sz="2000" dirty="0">
                <a:effectLst/>
              </a:rPr>
              <a:t>Define and improve outcomes influenced by VC</a:t>
            </a:r>
          </a:p>
          <a:p>
            <a:pPr marL="0" indent="0">
              <a:buNone/>
            </a:pPr>
            <a:r>
              <a:rPr lang="en-US" sz="2400" dirty="0"/>
              <a:t>As you consider potential research priorities, think about:</a:t>
            </a:r>
          </a:p>
          <a:p>
            <a:pPr lvl="1"/>
            <a:r>
              <a:rPr lang="en-US" dirty="0"/>
              <a:t>Is the barrier to improvement a </a:t>
            </a:r>
            <a:r>
              <a:rPr lang="en-US" b="1" i="1" dirty="0"/>
              <a:t>knowledge</a:t>
            </a:r>
            <a:r>
              <a:rPr lang="en-US" dirty="0"/>
              <a:t> problem (vs. an </a:t>
            </a:r>
            <a:r>
              <a:rPr lang="en-US" b="1" i="1" dirty="0"/>
              <a:t>execution</a:t>
            </a:r>
            <a:r>
              <a:rPr lang="en-US" dirty="0"/>
              <a:t> problem)?</a:t>
            </a:r>
          </a:p>
          <a:p>
            <a:pPr lvl="1"/>
            <a:r>
              <a:rPr lang="en-US" dirty="0"/>
              <a:t>Is better information likely to change practice (or is the barrier resources)?</a:t>
            </a:r>
          </a:p>
          <a:p>
            <a:pPr lvl="1"/>
            <a:r>
              <a:rPr lang="en-US" dirty="0"/>
              <a:t>How will qualitative and quantitative research tools advance our understanding?</a:t>
            </a:r>
          </a:p>
          <a:p>
            <a:pPr lvl="1"/>
            <a:r>
              <a:rPr lang="en-US" dirty="0"/>
              <a:t>Is this a unique opportunity for VA to study?</a:t>
            </a:r>
          </a:p>
          <a:p>
            <a:pPr marL="0" indent="0">
              <a:buNone/>
            </a:pPr>
            <a:endParaRPr lang="en-US" sz="2400" dirty="0">
              <a:solidFill>
                <a:srgbClr val="242424"/>
              </a:solidFill>
              <a:effectLst/>
              <a:latin typeface="Segoe UI" panose="020B0502040204020203" pitchFamily="34" charset="0"/>
            </a:endParaRPr>
          </a:p>
          <a:p>
            <a:endParaRPr lang="en-US" dirty="0"/>
          </a:p>
        </p:txBody>
      </p:sp>
      <p:sp>
        <p:nvSpPr>
          <p:cNvPr id="3" name="Title 1">
            <a:extLst>
              <a:ext uri="{FF2B5EF4-FFF2-40B4-BE49-F238E27FC236}">
                <a16:creationId xmlns:a16="http://schemas.microsoft.com/office/drawing/2014/main" id="{B4058D83-DC2C-4F25-99C4-E6F6B959FBB2}"/>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Georgia"/>
                <a:ea typeface="+mj-ea"/>
                <a:cs typeface="+mj-cs"/>
              </a:rPr>
              <a:t>Virtual Care SOTA Goals</a:t>
            </a:r>
          </a:p>
        </p:txBody>
      </p:sp>
    </p:spTree>
    <p:extLst>
      <p:ext uri="{BB962C8B-B14F-4D97-AF65-F5344CB8AC3E}">
        <p14:creationId xmlns:p14="http://schemas.microsoft.com/office/powerpoint/2010/main" val="37958617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4338D-D244-4008-AE0E-B142EAA7CF95}"/>
              </a:ext>
            </a:extLst>
          </p:cNvPr>
          <p:cNvSpPr>
            <a:spLocks noGrp="1"/>
          </p:cNvSpPr>
          <p:nvPr>
            <p:ph idx="1"/>
          </p:nvPr>
        </p:nvSpPr>
        <p:spPr>
          <a:xfrm>
            <a:off x="838201" y="1809749"/>
            <a:ext cx="10515599" cy="4425588"/>
          </a:xfrm>
        </p:spPr>
        <p:txBody>
          <a:bodyPr>
            <a:normAutofit/>
          </a:bodyPr>
          <a:lstStyle/>
          <a:p>
            <a:pPr marL="0" indent="0">
              <a:buNone/>
              <a:tabLst>
                <a:tab pos="177800" algn="l"/>
              </a:tabLst>
            </a:pPr>
            <a:r>
              <a:rPr lang="en-US" sz="2400" dirty="0"/>
              <a:t>In order to create a research agenda focused on VA Virtual Care we will:</a:t>
            </a:r>
          </a:p>
          <a:p>
            <a:pPr marL="0" indent="0">
              <a:buNone/>
              <a:tabLst>
                <a:tab pos="177800" algn="l"/>
              </a:tabLst>
            </a:pPr>
            <a:endParaRPr lang="en-US" sz="600" dirty="0"/>
          </a:p>
          <a:p>
            <a:pPr>
              <a:lnSpc>
                <a:spcPct val="100000"/>
              </a:lnSpc>
              <a:tabLst>
                <a:tab pos="177800" algn="l"/>
              </a:tabLst>
            </a:pPr>
            <a:r>
              <a:rPr lang="en-US" sz="2400" dirty="0"/>
              <a:t>Identify areas with sufficient evidence such that further research is not a priority</a:t>
            </a:r>
          </a:p>
          <a:p>
            <a:pPr marL="0" indent="0">
              <a:lnSpc>
                <a:spcPct val="100000"/>
              </a:lnSpc>
              <a:buNone/>
              <a:tabLst>
                <a:tab pos="177800" algn="l"/>
              </a:tabLst>
            </a:pPr>
            <a:endParaRPr lang="en-US" sz="1200" dirty="0"/>
          </a:p>
          <a:p>
            <a:pPr>
              <a:lnSpc>
                <a:spcPct val="100000"/>
              </a:lnSpc>
              <a:tabLst>
                <a:tab pos="177800" algn="l"/>
              </a:tabLst>
            </a:pPr>
            <a:r>
              <a:rPr lang="en-US" sz="2400" dirty="0"/>
              <a:t>Identify and prioritize research questions where there is insufficient evidence to guide practice and clinical policy</a:t>
            </a:r>
          </a:p>
          <a:p>
            <a:pPr lvl="1">
              <a:lnSpc>
                <a:spcPct val="100000"/>
              </a:lnSpc>
              <a:tabLst>
                <a:tab pos="177800" algn="l"/>
              </a:tabLst>
            </a:pPr>
            <a:r>
              <a:rPr lang="en-US" sz="2000" dirty="0"/>
              <a:t>Strive for consensus where possible</a:t>
            </a:r>
          </a:p>
          <a:p>
            <a:pPr lvl="1">
              <a:lnSpc>
                <a:spcPct val="100000"/>
              </a:lnSpc>
              <a:tabLst>
                <a:tab pos="177800" algn="l"/>
              </a:tabLst>
            </a:pPr>
            <a:r>
              <a:rPr lang="en-US" sz="2000" dirty="0"/>
              <a:t>Consider priorities that may be relevant across technologies and clinical contexts</a:t>
            </a:r>
            <a:endParaRPr lang="en-US" sz="1100" dirty="0"/>
          </a:p>
          <a:p>
            <a:pPr marL="0" indent="0">
              <a:lnSpc>
                <a:spcPct val="100000"/>
              </a:lnSpc>
              <a:buNone/>
              <a:tabLst>
                <a:tab pos="177800" algn="l"/>
              </a:tabLst>
            </a:pPr>
            <a:endParaRPr lang="en-US" sz="1200" dirty="0"/>
          </a:p>
          <a:p>
            <a:pPr>
              <a:lnSpc>
                <a:spcPct val="100000"/>
              </a:lnSpc>
              <a:tabLst>
                <a:tab pos="177800" algn="l"/>
              </a:tabLst>
            </a:pPr>
            <a:r>
              <a:rPr lang="en-US" sz="2400" dirty="0"/>
              <a:t>Identify issues or new developments on the horizon that may have implications for future research</a:t>
            </a:r>
          </a:p>
          <a:p>
            <a:pPr lvl="1">
              <a:tabLst>
                <a:tab pos="177800" algn="l"/>
              </a:tabLst>
            </a:pPr>
            <a:endParaRPr lang="en-US" sz="2000" dirty="0"/>
          </a:p>
        </p:txBody>
      </p:sp>
      <p:sp>
        <p:nvSpPr>
          <p:cNvPr id="4" name="Title 1">
            <a:extLst>
              <a:ext uri="{FF2B5EF4-FFF2-40B4-BE49-F238E27FC236}">
                <a16:creationId xmlns:a16="http://schemas.microsoft.com/office/drawing/2014/main" id="{6642FB69-8270-4333-B9B5-2A7B513F6674}"/>
              </a:ext>
            </a:extLst>
          </p:cNvPr>
          <p:cNvSpPr>
            <a:spLocks noGrp="1"/>
          </p:cNvSpPr>
          <p:nvPr>
            <p:ph type="title" idx="4294967295"/>
          </p:nvPr>
        </p:nvSpPr>
        <p:spPr>
          <a:xfrm>
            <a:off x="838200" y="365125"/>
            <a:ext cx="10515600" cy="1325563"/>
          </a:xfrm>
        </p:spPr>
        <p:txBody>
          <a:bodyPr/>
          <a:lstStyle/>
          <a:p>
            <a:r>
              <a:rPr lang="en-US" dirty="0"/>
              <a:t>Virtual Care SOTA Goals (</a:t>
            </a:r>
            <a:r>
              <a:rPr lang="en-US" dirty="0" err="1"/>
              <a:t>cont</a:t>
            </a:r>
            <a:r>
              <a:rPr lang="en-US" dirty="0"/>
              <a:t>)</a:t>
            </a:r>
          </a:p>
        </p:txBody>
      </p:sp>
    </p:spTree>
    <p:extLst>
      <p:ext uri="{BB962C8B-B14F-4D97-AF65-F5344CB8AC3E}">
        <p14:creationId xmlns:p14="http://schemas.microsoft.com/office/powerpoint/2010/main" val="8351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78606-AFF6-496E-B9D0-DA0990A6D5F6}"/>
              </a:ext>
            </a:extLst>
          </p:cNvPr>
          <p:cNvSpPr>
            <a:spLocks noGrp="1"/>
          </p:cNvSpPr>
          <p:nvPr>
            <p:ph idx="1"/>
          </p:nvPr>
        </p:nvSpPr>
        <p:spPr>
          <a:xfrm>
            <a:off x="838200" y="1825625"/>
            <a:ext cx="10515600" cy="4235541"/>
          </a:xfrm>
        </p:spPr>
        <p:txBody>
          <a:bodyPr>
            <a:noAutofit/>
          </a:bodyPr>
          <a:lstStyle/>
          <a:p>
            <a:pPr>
              <a:lnSpc>
                <a:spcPct val="100000"/>
              </a:lnSpc>
              <a:spcBef>
                <a:spcPts val="0"/>
              </a:spcBef>
            </a:pPr>
            <a:r>
              <a:rPr lang="en-US" sz="2000" dirty="0"/>
              <a:t>VC research agenda</a:t>
            </a:r>
          </a:p>
          <a:p>
            <a:pPr lvl="1">
              <a:lnSpc>
                <a:spcPct val="100000"/>
              </a:lnSpc>
              <a:spcBef>
                <a:spcPts val="0"/>
              </a:spcBef>
            </a:pPr>
            <a:r>
              <a:rPr lang="en-US" sz="1800" dirty="0"/>
              <a:t>Developed by HSR&amp;D, based on findings of workgroups</a:t>
            </a:r>
          </a:p>
          <a:p>
            <a:pPr lvl="1">
              <a:lnSpc>
                <a:spcPct val="100000"/>
              </a:lnSpc>
              <a:spcBef>
                <a:spcPts val="0"/>
              </a:spcBef>
            </a:pPr>
            <a:r>
              <a:rPr lang="en-US" sz="1800" dirty="0"/>
              <a:t>Should be linked to strong evidence or other clear rationales</a:t>
            </a:r>
          </a:p>
          <a:p>
            <a:pPr lvl="1">
              <a:lnSpc>
                <a:spcPct val="100000"/>
              </a:lnSpc>
              <a:spcBef>
                <a:spcPts val="0"/>
              </a:spcBef>
            </a:pPr>
            <a:r>
              <a:rPr lang="en-US" sz="1800" dirty="0"/>
              <a:t>Will be briefed to VA leadership and operational offices</a:t>
            </a:r>
          </a:p>
          <a:p>
            <a:pPr lvl="1">
              <a:lnSpc>
                <a:spcPct val="100000"/>
              </a:lnSpc>
              <a:spcBef>
                <a:spcPts val="0"/>
              </a:spcBef>
            </a:pPr>
            <a:r>
              <a:rPr lang="en-US" sz="1800" dirty="0"/>
              <a:t>Can inform program announcements or new solicitations</a:t>
            </a:r>
          </a:p>
          <a:p>
            <a:pPr>
              <a:lnSpc>
                <a:spcPct val="100000"/>
              </a:lnSpc>
              <a:spcBef>
                <a:spcPts val="0"/>
              </a:spcBef>
            </a:pPr>
            <a:endParaRPr lang="en-US" sz="1000" dirty="0"/>
          </a:p>
          <a:p>
            <a:pPr>
              <a:lnSpc>
                <a:spcPct val="100000"/>
              </a:lnSpc>
              <a:spcBef>
                <a:spcPts val="0"/>
              </a:spcBef>
            </a:pPr>
            <a:r>
              <a:rPr lang="en-US" sz="2000" dirty="0"/>
              <a:t>Virtual Care journal supplement in </a:t>
            </a:r>
            <a:r>
              <a:rPr lang="en-US" sz="2000" i="1" dirty="0"/>
              <a:t>Journal of General Internal Medicine (JGIM) (</a:t>
            </a:r>
            <a:r>
              <a:rPr lang="en-US" sz="2000" dirty="0"/>
              <a:t>in discussion)</a:t>
            </a:r>
          </a:p>
          <a:p>
            <a:pPr>
              <a:lnSpc>
                <a:spcPct val="100000"/>
              </a:lnSpc>
              <a:spcBef>
                <a:spcPts val="0"/>
              </a:spcBef>
            </a:pPr>
            <a:endParaRPr lang="en-US" sz="1800" dirty="0"/>
          </a:p>
          <a:p>
            <a:pPr>
              <a:lnSpc>
                <a:spcPct val="100000"/>
              </a:lnSpc>
              <a:spcBef>
                <a:spcPts val="0"/>
              </a:spcBef>
            </a:pPr>
            <a:r>
              <a:rPr lang="en-US" sz="2000" dirty="0"/>
              <a:t>Cyberseminars</a:t>
            </a:r>
          </a:p>
          <a:p>
            <a:pPr>
              <a:lnSpc>
                <a:spcPct val="100000"/>
              </a:lnSpc>
              <a:spcBef>
                <a:spcPts val="0"/>
              </a:spcBef>
            </a:pPr>
            <a:endParaRPr lang="en-US" sz="1600" dirty="0"/>
          </a:p>
          <a:p>
            <a:pPr>
              <a:lnSpc>
                <a:spcPct val="100000"/>
              </a:lnSpc>
              <a:spcBef>
                <a:spcPts val="0"/>
              </a:spcBef>
            </a:pPr>
            <a:r>
              <a:rPr lang="en-US" sz="2000" dirty="0"/>
              <a:t>Other?</a:t>
            </a:r>
          </a:p>
        </p:txBody>
      </p:sp>
      <p:sp>
        <p:nvSpPr>
          <p:cNvPr id="3" name="Title 1">
            <a:extLst>
              <a:ext uri="{FF2B5EF4-FFF2-40B4-BE49-F238E27FC236}">
                <a16:creationId xmlns:a16="http://schemas.microsoft.com/office/drawing/2014/main" id="{7D3E8C26-F746-43B9-A52E-9976A1ACA3E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SOTA Products</a:t>
            </a:r>
          </a:p>
        </p:txBody>
      </p:sp>
    </p:spTree>
    <p:extLst>
      <p:ext uri="{BB962C8B-B14F-4D97-AF65-F5344CB8AC3E}">
        <p14:creationId xmlns:p14="http://schemas.microsoft.com/office/powerpoint/2010/main" val="2595789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53E587-0E72-4376-BD81-B497BA5DE104}"/>
              </a:ext>
            </a:extLst>
          </p:cNvPr>
          <p:cNvSpPr>
            <a:spLocks noGrp="1"/>
          </p:cNvSpPr>
          <p:nvPr>
            <p:ph idx="1"/>
          </p:nvPr>
        </p:nvSpPr>
        <p:spPr/>
        <p:txBody>
          <a:bodyPr>
            <a:normAutofit lnSpcReduction="10000"/>
          </a:bodyPr>
          <a:lstStyle/>
          <a:p>
            <a:pPr marL="0" indent="0">
              <a:buNone/>
            </a:pPr>
            <a:r>
              <a:rPr lang="en-US" sz="2400" b="1" dirty="0"/>
              <a:t>Day 1</a:t>
            </a:r>
          </a:p>
          <a:p>
            <a:r>
              <a:rPr lang="en-US" sz="2000" dirty="0"/>
              <a:t>Workgroup leads facilitate discussion to address key questions</a:t>
            </a:r>
          </a:p>
          <a:p>
            <a:pPr lvl="1"/>
            <a:r>
              <a:rPr lang="en-US" sz="1900" dirty="0"/>
              <a:t>Use a collaborative process to mine, align, and refine ideas</a:t>
            </a:r>
          </a:p>
          <a:p>
            <a:pPr lvl="1"/>
            <a:r>
              <a:rPr lang="en-US" sz="1900" dirty="0"/>
              <a:t>Use workgroup specific questions to guide you</a:t>
            </a:r>
          </a:p>
          <a:p>
            <a:pPr lvl="1"/>
            <a:r>
              <a:rPr lang="en-US" sz="1900" dirty="0"/>
              <a:t>Refer to specific evidence to support statements </a:t>
            </a:r>
          </a:p>
          <a:p>
            <a:r>
              <a:rPr lang="en-US" sz="2000" dirty="0"/>
              <a:t>Workgroup comes to consensus on priority research agenda and implementation strategies</a:t>
            </a:r>
          </a:p>
          <a:p>
            <a:r>
              <a:rPr lang="en-US" sz="2000" dirty="0"/>
              <a:t>Develop summary of workgroup deliberations, workgroup leads finalize in PowerPoint</a:t>
            </a:r>
          </a:p>
          <a:p>
            <a:endParaRPr lang="en-US" sz="1000" dirty="0"/>
          </a:p>
          <a:p>
            <a:pPr marL="0" indent="0">
              <a:buNone/>
            </a:pPr>
            <a:r>
              <a:rPr lang="en-US" sz="2400" b="1" dirty="0"/>
              <a:t>Day 2</a:t>
            </a:r>
          </a:p>
          <a:p>
            <a:r>
              <a:rPr lang="en-US" sz="2000" dirty="0"/>
              <a:t>Workgroup summaries presented to all SOTA participants</a:t>
            </a:r>
          </a:p>
          <a:p>
            <a:r>
              <a:rPr lang="en-US" sz="2000" dirty="0"/>
              <a:t>Opportunity for clarifying questions and prioritization of summaries</a:t>
            </a:r>
          </a:p>
          <a:p>
            <a:r>
              <a:rPr lang="en-US" sz="2000" dirty="0"/>
              <a:t>Facilitated full group discussion of next steps</a:t>
            </a:r>
          </a:p>
        </p:txBody>
      </p:sp>
      <p:sp>
        <p:nvSpPr>
          <p:cNvPr id="3" name="Title 1">
            <a:extLst>
              <a:ext uri="{FF2B5EF4-FFF2-40B4-BE49-F238E27FC236}">
                <a16:creationId xmlns:a16="http://schemas.microsoft.com/office/drawing/2014/main" id="{5C6CFC82-9DC0-4C23-BA47-0B488B2670C2}"/>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Charge to the Workgroups</a:t>
            </a:r>
          </a:p>
        </p:txBody>
      </p:sp>
    </p:spTree>
    <p:extLst>
      <p:ext uri="{BB962C8B-B14F-4D97-AF65-F5344CB8AC3E}">
        <p14:creationId xmlns:p14="http://schemas.microsoft.com/office/powerpoint/2010/main" val="4179391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15D7-2A5E-4F7A-9A8A-780E86B35B0A}"/>
              </a:ext>
            </a:extLst>
          </p:cNvPr>
          <p:cNvSpPr>
            <a:spLocks noGrp="1"/>
          </p:cNvSpPr>
          <p:nvPr>
            <p:ph type="title" idx="4294967295"/>
          </p:nvPr>
        </p:nvSpPr>
        <p:spPr>
          <a:xfrm>
            <a:off x="838200" y="365125"/>
            <a:ext cx="10515600" cy="1325563"/>
          </a:xfrm>
        </p:spPr>
        <p:txBody>
          <a:bodyPr/>
          <a:lstStyle/>
          <a:p>
            <a:r>
              <a:rPr lang="en-US" dirty="0"/>
              <a:t>Why Virtual Care is a Priority for VHA</a:t>
            </a:r>
          </a:p>
        </p:txBody>
      </p:sp>
      <p:sp>
        <p:nvSpPr>
          <p:cNvPr id="3" name="Content Placeholder 2">
            <a:extLst>
              <a:ext uri="{FF2B5EF4-FFF2-40B4-BE49-F238E27FC236}">
                <a16:creationId xmlns:a16="http://schemas.microsoft.com/office/drawing/2014/main" id="{6A168BFE-B8E6-4F8F-A977-E10C59A91579}"/>
              </a:ext>
            </a:extLst>
          </p:cNvPr>
          <p:cNvSpPr>
            <a:spLocks noGrp="1"/>
          </p:cNvSpPr>
          <p:nvPr>
            <p:ph idx="1"/>
          </p:nvPr>
        </p:nvSpPr>
        <p:spPr/>
        <p:txBody>
          <a:bodyPr/>
          <a:lstStyle/>
          <a:p>
            <a:r>
              <a:rPr lang="en-US" dirty="0"/>
              <a:t>Potential to address some disparities in care; but also exacerbate others</a:t>
            </a:r>
          </a:p>
          <a:p>
            <a:pPr lvl="1"/>
            <a:r>
              <a:rPr lang="en-US" dirty="0"/>
              <a:t>Growing digital divide</a:t>
            </a:r>
          </a:p>
          <a:p>
            <a:r>
              <a:rPr lang="en-US" dirty="0"/>
              <a:t>Variation in engagement with VC within the Veteran population</a:t>
            </a:r>
          </a:p>
          <a:p>
            <a:pPr lvl="1"/>
            <a:r>
              <a:rPr lang="en-US" dirty="0"/>
              <a:t>Need to understand why and how to enhance engagement if we hope to realize the potential of VC</a:t>
            </a:r>
          </a:p>
          <a:p>
            <a:r>
              <a:rPr lang="en-US" dirty="0"/>
              <a:t>Proliferation of VC technologies in and outside of VA</a:t>
            </a:r>
          </a:p>
          <a:p>
            <a:pPr lvl="1"/>
            <a:r>
              <a:rPr lang="en-US" dirty="0"/>
              <a:t>Need to know what works and what doesn’t for who, and why – in order to use VA resources optimally and advance our mission </a:t>
            </a:r>
          </a:p>
          <a:p>
            <a:endParaRPr lang="en-US" dirty="0"/>
          </a:p>
        </p:txBody>
      </p:sp>
    </p:spTree>
    <p:extLst>
      <p:ext uri="{BB962C8B-B14F-4D97-AF65-F5344CB8AC3E}">
        <p14:creationId xmlns:p14="http://schemas.microsoft.com/office/powerpoint/2010/main" val="4244171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C8F7B8B-35B2-4D1B-8B8E-5C916BDF3FEA}"/>
              </a:ext>
            </a:extLst>
          </p:cNvPr>
          <p:cNvSpPr>
            <a:spLocks noGrp="1"/>
          </p:cNvSpPr>
          <p:nvPr>
            <p:ph idx="1"/>
          </p:nvPr>
        </p:nvSpPr>
        <p:spPr>
          <a:xfrm>
            <a:off x="838199" y="1825625"/>
            <a:ext cx="6433458" cy="4351338"/>
          </a:xfrm>
        </p:spPr>
        <p:txBody>
          <a:bodyPr>
            <a:normAutofit/>
          </a:bodyPr>
          <a:lstStyle/>
          <a:p>
            <a:r>
              <a:rPr lang="en-US" sz="2400" dirty="0"/>
              <a:t>Portfolio review data gathered directly from public HSR&amp;D database</a:t>
            </a:r>
          </a:p>
          <a:p>
            <a:r>
              <a:rPr lang="en-US" sz="2400" dirty="0"/>
              <a:t>Data abstracted from project descriptions</a:t>
            </a:r>
          </a:p>
          <a:p>
            <a:r>
              <a:rPr lang="en-US" sz="2400" dirty="0"/>
              <a:t>369 HSR&amp;D funded projects identified (2011-2020)</a:t>
            </a:r>
          </a:p>
          <a:p>
            <a:r>
              <a:rPr lang="en-US" sz="2400" dirty="0"/>
              <a:t>Additional projects continue to be counted and abstracted</a:t>
            </a:r>
          </a:p>
        </p:txBody>
      </p:sp>
      <p:sp>
        <p:nvSpPr>
          <p:cNvPr id="3" name="Title 1">
            <a:extLst>
              <a:ext uri="{FF2B5EF4-FFF2-40B4-BE49-F238E27FC236}">
                <a16:creationId xmlns:a16="http://schemas.microsoft.com/office/drawing/2014/main" id="{925C5E0B-FFE9-4D95-B220-B8FF1522823E}"/>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Virtual Care Research in VA</a:t>
            </a:r>
          </a:p>
        </p:txBody>
      </p:sp>
      <p:graphicFrame>
        <p:nvGraphicFramePr>
          <p:cNvPr id="4" name="Table 3">
            <a:extLst>
              <a:ext uri="{FF2B5EF4-FFF2-40B4-BE49-F238E27FC236}">
                <a16:creationId xmlns:a16="http://schemas.microsoft.com/office/drawing/2014/main" id="{38C1F7E1-DEAD-44B1-A1C2-DE6E7F84F79C}"/>
              </a:ext>
            </a:extLst>
          </p:cNvPr>
          <p:cNvGraphicFramePr>
            <a:graphicFrameLocks noGrp="1"/>
          </p:cNvGraphicFramePr>
          <p:nvPr>
            <p:extLst>
              <p:ext uri="{D42A27DB-BD31-4B8C-83A1-F6EECF244321}">
                <p14:modId xmlns:p14="http://schemas.microsoft.com/office/powerpoint/2010/main" val="3006481928"/>
              </p:ext>
            </p:extLst>
          </p:nvPr>
        </p:nvGraphicFramePr>
        <p:xfrm>
          <a:off x="7537150" y="1822450"/>
          <a:ext cx="3816650" cy="4351335"/>
        </p:xfrm>
        <a:graphic>
          <a:graphicData uri="http://schemas.openxmlformats.org/drawingml/2006/table">
            <a:tbl>
              <a:tblPr firstRow="1" firstCol="1" bandRow="1">
                <a:tableStyleId>{5C22544A-7EE6-4342-B048-85BDC9FD1C3A}</a:tableStyleId>
              </a:tblPr>
              <a:tblGrid>
                <a:gridCol w="1835450">
                  <a:extLst>
                    <a:ext uri="{9D8B030D-6E8A-4147-A177-3AD203B41FA5}">
                      <a16:colId xmlns:a16="http://schemas.microsoft.com/office/drawing/2014/main" val="2442423522"/>
                    </a:ext>
                  </a:extLst>
                </a:gridCol>
                <a:gridCol w="1981200">
                  <a:extLst>
                    <a:ext uri="{9D8B030D-6E8A-4147-A177-3AD203B41FA5}">
                      <a16:colId xmlns:a16="http://schemas.microsoft.com/office/drawing/2014/main" val="2610030624"/>
                    </a:ext>
                  </a:extLst>
                </a:gridCol>
              </a:tblGrid>
              <a:tr h="1030857">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Grant Type/ Funding Mechanism</a:t>
                      </a:r>
                    </a:p>
                  </a:txBody>
                  <a:tcPr marL="56661" marR="56661" marT="0" marB="0">
                    <a:solidFill>
                      <a:srgbClr val="2D406B"/>
                    </a:solid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chemeClr val="bg1"/>
                          </a:solidFill>
                          <a:effectLst/>
                        </a:rPr>
                        <a:t>Response Frequency: </a:t>
                      </a:r>
                      <a:br>
                        <a:rPr lang="en-US" sz="1800" b="1" dirty="0">
                          <a:solidFill>
                            <a:schemeClr val="bg1"/>
                          </a:solidFill>
                          <a:effectLst/>
                        </a:rPr>
                      </a:br>
                      <a:r>
                        <a:rPr lang="en-US" sz="1800" b="1" dirty="0">
                          <a:solidFill>
                            <a:schemeClr val="bg1"/>
                          </a:solidFill>
                          <a:effectLst/>
                        </a:rPr>
                        <a:t>Percentage (N=369)</a:t>
                      </a:r>
                      <a:endParaRPr lang="en-US"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solidFill>
                      <a:srgbClr val="2D406B"/>
                    </a:solidFill>
                  </a:tcPr>
                </a:tc>
                <a:extLst>
                  <a:ext uri="{0D108BD9-81ED-4DB2-BD59-A6C34878D82A}">
                    <a16:rowId xmlns:a16="http://schemas.microsoft.com/office/drawing/2014/main" val="2268020928"/>
                  </a:ext>
                </a:extLst>
              </a:tr>
              <a:tr h="474354">
                <a:tc>
                  <a:txBody>
                    <a:bodyPr/>
                    <a:lstStyle/>
                    <a:p>
                      <a:pPr marL="0" marR="0">
                        <a:lnSpc>
                          <a:spcPct val="107000"/>
                        </a:lnSpc>
                        <a:spcBef>
                          <a:spcPts val="0"/>
                        </a:spcBef>
                        <a:spcAft>
                          <a:spcPts val="0"/>
                        </a:spcAft>
                      </a:pPr>
                      <a:r>
                        <a:rPr lang="en-US" sz="1800" dirty="0">
                          <a:solidFill>
                            <a:schemeClr val="tx1"/>
                          </a:solidFill>
                          <a:effectLst/>
                        </a:rPr>
                        <a:t>IIR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37%</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3901115688"/>
                  </a:ext>
                </a:extLst>
              </a:tr>
              <a:tr h="474354">
                <a:tc>
                  <a:txBody>
                    <a:bodyPr/>
                    <a:lstStyle/>
                    <a:p>
                      <a:pPr marL="0" marR="0">
                        <a:lnSpc>
                          <a:spcPct val="107000"/>
                        </a:lnSpc>
                        <a:spcBef>
                          <a:spcPts val="0"/>
                        </a:spcBef>
                        <a:spcAft>
                          <a:spcPts val="0"/>
                        </a:spcAft>
                      </a:pPr>
                      <a:r>
                        <a:rPr lang="en-US" sz="1800" dirty="0">
                          <a:solidFill>
                            <a:schemeClr val="tx1"/>
                          </a:solidFill>
                          <a:effectLst/>
                        </a:rPr>
                        <a:t>PPO</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14%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344037563"/>
                  </a:ext>
                </a:extLst>
              </a:tr>
              <a:tr h="474354">
                <a:tc>
                  <a:txBody>
                    <a:bodyPr/>
                    <a:lstStyle/>
                    <a:p>
                      <a:pPr marL="0" marR="0">
                        <a:lnSpc>
                          <a:spcPct val="107000"/>
                        </a:lnSpc>
                        <a:spcBef>
                          <a:spcPts val="0"/>
                        </a:spcBef>
                        <a:spcAft>
                          <a:spcPts val="0"/>
                        </a:spcAft>
                      </a:pPr>
                      <a:r>
                        <a:rPr lang="en-US" sz="1800" dirty="0">
                          <a:solidFill>
                            <a:schemeClr val="tx1"/>
                          </a:solidFill>
                          <a:effectLst/>
                        </a:rPr>
                        <a:t>RRP</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13%</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4262045231"/>
                  </a:ext>
                </a:extLst>
              </a:tr>
              <a:tr h="474354">
                <a:tc>
                  <a:txBody>
                    <a:bodyPr/>
                    <a:lstStyle/>
                    <a:p>
                      <a:pPr marL="0" marR="0">
                        <a:lnSpc>
                          <a:spcPct val="107000"/>
                        </a:lnSpc>
                        <a:spcBef>
                          <a:spcPts val="0"/>
                        </a:spcBef>
                        <a:spcAft>
                          <a:spcPts val="0"/>
                        </a:spcAft>
                      </a:pPr>
                      <a:r>
                        <a:rPr lang="en-US" sz="1800" dirty="0">
                          <a:solidFill>
                            <a:schemeClr val="tx1"/>
                          </a:solidFill>
                          <a:effectLst/>
                        </a:rPr>
                        <a:t>CDA</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9%</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3924844741"/>
                  </a:ext>
                </a:extLst>
              </a:tr>
              <a:tr h="474354">
                <a:tc>
                  <a:txBody>
                    <a:bodyPr/>
                    <a:lstStyle/>
                    <a:p>
                      <a:pPr marL="0" marR="0">
                        <a:lnSpc>
                          <a:spcPct val="107000"/>
                        </a:lnSpc>
                        <a:spcBef>
                          <a:spcPts val="0"/>
                        </a:spcBef>
                        <a:spcAft>
                          <a:spcPts val="0"/>
                        </a:spcAft>
                      </a:pPr>
                      <a:r>
                        <a:rPr lang="en-US" sz="1800" dirty="0">
                          <a:solidFill>
                            <a:schemeClr val="tx1"/>
                          </a:solidFill>
                          <a:effectLst/>
                        </a:rPr>
                        <a:t>SDR</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5%</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1230200951"/>
                  </a:ext>
                </a:extLst>
              </a:tr>
              <a:tr h="474354">
                <a:tc>
                  <a:txBody>
                    <a:bodyPr/>
                    <a:lstStyle/>
                    <a:p>
                      <a:pPr marL="0" marR="0">
                        <a:lnSpc>
                          <a:spcPct val="107000"/>
                        </a:lnSpc>
                        <a:spcBef>
                          <a:spcPts val="0"/>
                        </a:spcBef>
                        <a:spcAft>
                          <a:spcPts val="0"/>
                        </a:spcAft>
                      </a:pPr>
                      <a:r>
                        <a:rPr lang="en-US" sz="1800" dirty="0">
                          <a:solidFill>
                            <a:schemeClr val="tx1"/>
                          </a:solidFill>
                          <a:effectLst/>
                        </a:rPr>
                        <a:t>CRE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rPr>
                        <a:t>4%</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6661" marR="56661" marT="0" marB="0" anchor="ctr">
                    <a:solidFill>
                      <a:schemeClr val="accent1">
                        <a:lumMod val="20000"/>
                        <a:lumOff val="80000"/>
                      </a:schemeClr>
                    </a:solidFill>
                  </a:tcPr>
                </a:tc>
                <a:extLst>
                  <a:ext uri="{0D108BD9-81ED-4DB2-BD59-A6C34878D82A}">
                    <a16:rowId xmlns:a16="http://schemas.microsoft.com/office/drawing/2014/main" val="3583544755"/>
                  </a:ext>
                </a:extLst>
              </a:tr>
              <a:tr h="474354">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Other</a:t>
                      </a:r>
                    </a:p>
                  </a:txBody>
                  <a:tcPr marL="56661" marR="56661" marT="0" marB="0" anchor="ctr">
                    <a:solidFill>
                      <a:schemeClr val="accent1">
                        <a:lumMod val="20000"/>
                        <a:lumOff val="80000"/>
                      </a:schemeClr>
                    </a:solidFill>
                  </a:tcPr>
                </a:tc>
                <a:tc>
                  <a:txBody>
                    <a:bodyPr/>
                    <a:lstStyle/>
                    <a:p>
                      <a:pPr marL="0" marR="0" algn="ctr">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56661" marR="56661" marT="0" marB="0" anchor="ctr">
                    <a:solidFill>
                      <a:schemeClr val="accent1">
                        <a:lumMod val="20000"/>
                        <a:lumOff val="80000"/>
                      </a:schemeClr>
                    </a:solidFill>
                  </a:tcPr>
                </a:tc>
                <a:extLst>
                  <a:ext uri="{0D108BD9-81ED-4DB2-BD59-A6C34878D82A}">
                    <a16:rowId xmlns:a16="http://schemas.microsoft.com/office/drawing/2014/main" val="1377865647"/>
                  </a:ext>
                </a:extLst>
              </a:tr>
            </a:tbl>
          </a:graphicData>
        </a:graphic>
      </p:graphicFrame>
    </p:spTree>
    <p:extLst>
      <p:ext uri="{BB962C8B-B14F-4D97-AF65-F5344CB8AC3E}">
        <p14:creationId xmlns:p14="http://schemas.microsoft.com/office/powerpoint/2010/main" val="3990998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DB806DE0-CFFF-44C5-BDDE-1559CDDAE8A1}"/>
              </a:ext>
            </a:extLst>
          </p:cNvPr>
          <p:cNvGraphicFramePr>
            <a:graphicFrameLocks noGrp="1"/>
          </p:cNvGraphicFramePr>
          <p:nvPr>
            <p:ph idx="1"/>
          </p:nvPr>
        </p:nvGraphicFramePr>
        <p:xfrm>
          <a:off x="838199" y="1825625"/>
          <a:ext cx="10515600" cy="4531632"/>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a:extLst>
              <a:ext uri="{FF2B5EF4-FFF2-40B4-BE49-F238E27FC236}">
                <a16:creationId xmlns:a16="http://schemas.microsoft.com/office/drawing/2014/main" id="{2E26B603-3556-4F20-9DD1-BDF45D5ABAB1}"/>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Virtual Care Research in VA</a:t>
            </a:r>
          </a:p>
        </p:txBody>
      </p:sp>
      <p:sp>
        <p:nvSpPr>
          <p:cNvPr id="4" name="Content Placeholder 1">
            <a:extLst>
              <a:ext uri="{FF2B5EF4-FFF2-40B4-BE49-F238E27FC236}">
                <a16:creationId xmlns:a16="http://schemas.microsoft.com/office/drawing/2014/main" id="{35CE0CE7-942C-4B13-A2F2-1EE0FB12A70B}"/>
              </a:ext>
            </a:extLst>
          </p:cNvPr>
          <p:cNvSpPr txBox="1">
            <a:spLocks/>
          </p:cNvSpPr>
          <p:nvPr/>
        </p:nvSpPr>
        <p:spPr>
          <a:xfrm>
            <a:off x="2763152" y="6103821"/>
            <a:ext cx="8368145" cy="42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*More than one Care Type could be selected for a project</a:t>
            </a:r>
          </a:p>
        </p:txBody>
      </p:sp>
    </p:spTree>
    <p:extLst>
      <p:ext uri="{BB962C8B-B14F-4D97-AF65-F5344CB8AC3E}">
        <p14:creationId xmlns:p14="http://schemas.microsoft.com/office/powerpoint/2010/main" val="2508714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26B603-3556-4F20-9DD1-BDF45D5ABAB1}"/>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Virtual Care Research in VA</a:t>
            </a:r>
          </a:p>
        </p:txBody>
      </p:sp>
      <p:graphicFrame>
        <p:nvGraphicFramePr>
          <p:cNvPr id="4" name="Chart 3">
            <a:extLst>
              <a:ext uri="{FF2B5EF4-FFF2-40B4-BE49-F238E27FC236}">
                <a16:creationId xmlns:a16="http://schemas.microsoft.com/office/drawing/2014/main" id="{B644D26C-581C-4669-93BC-DF733F4349C9}"/>
              </a:ext>
            </a:extLst>
          </p:cNvPr>
          <p:cNvGraphicFramePr>
            <a:graphicFrameLocks/>
          </p:cNvGraphicFramePr>
          <p:nvPr/>
        </p:nvGraphicFramePr>
        <p:xfrm>
          <a:off x="838201" y="1780903"/>
          <a:ext cx="10515600" cy="4306388"/>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7">
            <a:extLst>
              <a:ext uri="{FF2B5EF4-FFF2-40B4-BE49-F238E27FC236}">
                <a16:creationId xmlns:a16="http://schemas.microsoft.com/office/drawing/2014/main" id="{869E91F4-0024-4013-AF2C-5BCCD87EB9A6}"/>
              </a:ext>
            </a:extLst>
          </p:cNvPr>
          <p:cNvSpPr>
            <a:spLocks noGrp="1"/>
          </p:cNvSpPr>
          <p:nvPr>
            <p:ph idx="1"/>
          </p:nvPr>
        </p:nvSpPr>
        <p:spPr>
          <a:xfrm>
            <a:off x="2768758" y="6100542"/>
            <a:ext cx="6574971" cy="405585"/>
          </a:xfrm>
        </p:spPr>
        <p:txBody>
          <a:bodyPr>
            <a:normAutofit/>
          </a:bodyPr>
          <a:lstStyle/>
          <a:p>
            <a:pPr marL="0" indent="0">
              <a:buNone/>
            </a:pPr>
            <a:r>
              <a:rPr lang="en-US" sz="2000" dirty="0"/>
              <a:t>*More than one VC Category could be selected for a project</a:t>
            </a:r>
          </a:p>
        </p:txBody>
      </p:sp>
    </p:spTree>
    <p:extLst>
      <p:ext uri="{BB962C8B-B14F-4D97-AF65-F5344CB8AC3E}">
        <p14:creationId xmlns:p14="http://schemas.microsoft.com/office/powerpoint/2010/main" val="3479909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E26B603-3556-4F20-9DD1-BDF45D5ABAB1}"/>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3200" kern="1200">
                <a:solidFill>
                  <a:schemeClr val="bg1"/>
                </a:solidFill>
                <a:latin typeface="Georgia"/>
                <a:ea typeface="+mj-ea"/>
                <a:cs typeface="+mj-cs"/>
              </a:defRPr>
            </a:lvl1pPr>
          </a:lstStyle>
          <a:p>
            <a:r>
              <a:rPr lang="en-US" dirty="0"/>
              <a:t>Virtual Care Research in VA</a:t>
            </a:r>
          </a:p>
        </p:txBody>
      </p:sp>
      <p:sp>
        <p:nvSpPr>
          <p:cNvPr id="8" name="Content Placeholder 7">
            <a:extLst>
              <a:ext uri="{FF2B5EF4-FFF2-40B4-BE49-F238E27FC236}">
                <a16:creationId xmlns:a16="http://schemas.microsoft.com/office/drawing/2014/main" id="{869E91F4-0024-4013-AF2C-5BCCD87EB9A6}"/>
              </a:ext>
            </a:extLst>
          </p:cNvPr>
          <p:cNvSpPr>
            <a:spLocks noGrp="1"/>
          </p:cNvSpPr>
          <p:nvPr>
            <p:ph idx="1"/>
          </p:nvPr>
        </p:nvSpPr>
        <p:spPr>
          <a:xfrm>
            <a:off x="838201" y="1825625"/>
            <a:ext cx="3353554" cy="4351338"/>
          </a:xfrm>
        </p:spPr>
        <p:txBody>
          <a:bodyPr>
            <a:normAutofit/>
          </a:bodyPr>
          <a:lstStyle/>
          <a:p>
            <a:r>
              <a:rPr lang="en-US" sz="2000" dirty="0"/>
              <a:t>For HSR&amp;D projects with clinical trials (n=99), primary outcome field was abstracted and categorized</a:t>
            </a:r>
          </a:p>
          <a:p>
            <a:r>
              <a:rPr lang="en-US" sz="2000" dirty="0"/>
              <a:t>Only one outcome category was selected; categories were inductively developed</a:t>
            </a:r>
          </a:p>
          <a:p>
            <a:r>
              <a:rPr lang="en-US" sz="2000" dirty="0"/>
              <a:t>Majority of work primarily studied health-related outcomes (vs. utilization, cost, access, or patient centeredness)</a:t>
            </a:r>
          </a:p>
        </p:txBody>
      </p:sp>
      <p:graphicFrame>
        <p:nvGraphicFramePr>
          <p:cNvPr id="6" name="Chart 5">
            <a:extLst>
              <a:ext uri="{FF2B5EF4-FFF2-40B4-BE49-F238E27FC236}">
                <a16:creationId xmlns:a16="http://schemas.microsoft.com/office/drawing/2014/main" id="{EF81A62A-E83A-446C-AD2F-B3BD4A1751FA}"/>
              </a:ext>
            </a:extLst>
          </p:cNvPr>
          <p:cNvGraphicFramePr>
            <a:graphicFrameLocks/>
          </p:cNvGraphicFramePr>
          <p:nvPr>
            <p:extLst>
              <p:ext uri="{D42A27DB-BD31-4B8C-83A1-F6EECF244321}">
                <p14:modId xmlns:p14="http://schemas.microsoft.com/office/powerpoint/2010/main" val="2249922392"/>
              </p:ext>
            </p:extLst>
          </p:nvPr>
        </p:nvGraphicFramePr>
        <p:xfrm>
          <a:off x="4191754" y="1825625"/>
          <a:ext cx="7162046" cy="4874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2083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915D7-2A5E-4F7A-9A8A-780E86B35B0A}"/>
              </a:ext>
            </a:extLst>
          </p:cNvPr>
          <p:cNvSpPr>
            <a:spLocks noGrp="1"/>
          </p:cNvSpPr>
          <p:nvPr>
            <p:ph type="title" idx="4294967295"/>
          </p:nvPr>
        </p:nvSpPr>
        <p:spPr>
          <a:xfrm>
            <a:off x="838200" y="365125"/>
            <a:ext cx="10515600" cy="1325563"/>
          </a:xfrm>
        </p:spPr>
        <p:txBody>
          <a:bodyPr/>
          <a:lstStyle/>
          <a:p>
            <a:r>
              <a:rPr lang="en-US" dirty="0"/>
              <a:t>SOTA Process—Where We’ve Been</a:t>
            </a:r>
          </a:p>
        </p:txBody>
      </p:sp>
      <p:sp>
        <p:nvSpPr>
          <p:cNvPr id="3" name="Content Placeholder 2">
            <a:extLst>
              <a:ext uri="{FF2B5EF4-FFF2-40B4-BE49-F238E27FC236}">
                <a16:creationId xmlns:a16="http://schemas.microsoft.com/office/drawing/2014/main" id="{6A168BFE-B8E6-4F8F-A977-E10C59A91579}"/>
              </a:ext>
            </a:extLst>
          </p:cNvPr>
          <p:cNvSpPr>
            <a:spLocks noGrp="1"/>
          </p:cNvSpPr>
          <p:nvPr>
            <p:ph idx="1"/>
          </p:nvPr>
        </p:nvSpPr>
        <p:spPr/>
        <p:txBody>
          <a:bodyPr>
            <a:normAutofit/>
          </a:bodyPr>
          <a:lstStyle/>
          <a:p>
            <a:r>
              <a:rPr lang="en-US" dirty="0"/>
              <a:t>Co-chairs convened planning committee </a:t>
            </a:r>
          </a:p>
          <a:p>
            <a:pPr lvl="1"/>
            <a:r>
              <a:rPr lang="en-US" dirty="0"/>
              <a:t>refined key workgroup questions </a:t>
            </a:r>
          </a:p>
          <a:p>
            <a:pPr lvl="1"/>
            <a:r>
              <a:rPr lang="en-US" dirty="0"/>
              <a:t>identified subject matter experts to participate in workgroups</a:t>
            </a:r>
          </a:p>
          <a:p>
            <a:pPr lvl="1"/>
            <a:r>
              <a:rPr lang="en-US" dirty="0"/>
              <a:t>selected pre-conference readings to address SOTA objectives</a:t>
            </a:r>
          </a:p>
          <a:p>
            <a:pPr lvl="1"/>
            <a:r>
              <a:rPr lang="en-US" dirty="0"/>
              <a:t>created evidence briefs based on review of research</a:t>
            </a:r>
          </a:p>
          <a:p>
            <a:endParaRPr lang="en-US" sz="1800" dirty="0"/>
          </a:p>
          <a:p>
            <a:r>
              <a:rPr lang="en-US" dirty="0"/>
              <a:t>Three workgroups and leads developed questions/readings:</a:t>
            </a:r>
          </a:p>
          <a:p>
            <a:pPr lvl="1"/>
            <a:r>
              <a:rPr lang="en-US" dirty="0"/>
              <a:t>Access (Donna Zulman, Ursula Myers, Charlie Wray)</a:t>
            </a:r>
          </a:p>
          <a:p>
            <a:pPr lvl="1"/>
            <a:r>
              <a:rPr lang="en-US" dirty="0"/>
              <a:t>Engagement (Tim Hogan, Jenice Guzman-Clark, Taona Haderlein)</a:t>
            </a:r>
          </a:p>
          <a:p>
            <a:pPr lvl="1"/>
            <a:r>
              <a:rPr lang="en-US" dirty="0"/>
              <a:t>Outcomes (Scott Sherman, Samantha Connolly, Jeydith Gutierrez)</a:t>
            </a:r>
          </a:p>
          <a:p>
            <a:endParaRPr lang="en-US" dirty="0"/>
          </a:p>
        </p:txBody>
      </p:sp>
    </p:spTree>
    <p:extLst>
      <p:ext uri="{BB962C8B-B14F-4D97-AF65-F5344CB8AC3E}">
        <p14:creationId xmlns:p14="http://schemas.microsoft.com/office/powerpoint/2010/main" val="1147449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7448</TotalTime>
  <Words>2317</Words>
  <Application>Microsoft Office PowerPoint</Application>
  <PresentationFormat>Widescreen</PresentationFormat>
  <Paragraphs>341</Paragraphs>
  <Slides>34</Slides>
  <Notes>12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Calibri</vt:lpstr>
      <vt:lpstr>Century Gothic</vt:lpstr>
      <vt:lpstr>Georgia</vt:lpstr>
      <vt:lpstr>Prometo Medium</vt:lpstr>
      <vt:lpstr>Segoe UI</vt:lpstr>
      <vt:lpstr>Office Theme</vt:lpstr>
      <vt:lpstr>PowerPoint Presentation</vt:lpstr>
      <vt:lpstr>PowerPoint Presentation</vt:lpstr>
      <vt:lpstr>PowerPoint Presentation</vt:lpstr>
      <vt:lpstr>Why Virtual Care is a Priority for VHA</vt:lpstr>
      <vt:lpstr>PowerPoint Presentation</vt:lpstr>
      <vt:lpstr>PowerPoint Presentation</vt:lpstr>
      <vt:lpstr>PowerPoint Presentation</vt:lpstr>
      <vt:lpstr>PowerPoint Presentation</vt:lpstr>
      <vt:lpstr>SOTA Process—Where We’ve Been</vt:lpstr>
      <vt:lpstr>Continuum of access, engagement, &amp; outcomes</vt:lpstr>
      <vt:lpstr>PowerPoint Presentation</vt:lpstr>
      <vt:lpstr>Telehealth Approach: From Anywhere to Anywhere</vt:lpstr>
      <vt:lpstr>PowerPoint Presentation</vt:lpstr>
      <vt:lpstr>Growth in Connected Care Services</vt:lpstr>
      <vt:lpstr>PowerPoint Presentation</vt:lpstr>
      <vt:lpstr>Challenges in Virtual Care - Patients</vt:lpstr>
      <vt:lpstr>Challenges in Virtual Care - Providers</vt:lpstr>
      <vt:lpstr>Where We’re Going: Ideal Health Care Platform</vt:lpstr>
      <vt:lpstr>Ideal Connected Care Platform</vt:lpstr>
      <vt:lpstr>Patient-Generated Health Data (PGHD)</vt:lpstr>
      <vt:lpstr>Enhanced Telehealth Scheduling</vt:lpstr>
      <vt:lpstr>Maximizing Remote Care</vt:lpstr>
      <vt:lpstr>Making Virtual Care Part of the Clinician’s Workflow</vt:lpstr>
      <vt:lpstr>Objective Data Expands Possibilities</vt:lpstr>
      <vt:lpstr>PowerPoint Presentation</vt:lpstr>
      <vt:lpstr>PowerPoint Presentation</vt:lpstr>
      <vt:lpstr>PowerPoint Presentation</vt:lpstr>
      <vt:lpstr>The Virtual Healthcare System</vt:lpstr>
      <vt:lpstr>PowerPoint Presentation</vt:lpstr>
      <vt:lpstr>PowerPoint Presentation</vt:lpstr>
      <vt:lpstr>PowerPoint Presentation</vt:lpstr>
      <vt:lpstr>Virtual Care SOTA Goals (cont)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Care SOTA Opening Plenary Session</dc:title>
  <dc:subject>Virtual Care SOTA Opening Plenary Session</dc:subject>
  <dc:creator>Dardashti, Navid S.</dc:creator>
  <cp:keywords>Virtual Care SOTA Opening Plenary Session</cp:keywords>
  <cp:lastModifiedBy>Rivera, Portia T</cp:lastModifiedBy>
  <cp:revision>100</cp:revision>
  <dcterms:created xsi:type="dcterms:W3CDTF">2021-11-18T22:23:10Z</dcterms:created>
  <dcterms:modified xsi:type="dcterms:W3CDTF">2022-06-28T17:37:31Z</dcterms:modified>
</cp:coreProperties>
</file>