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0" r:id="rId5"/>
    <p:sldId id="261" r:id="rId6"/>
    <p:sldId id="267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8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6273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26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15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7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36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2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5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8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7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0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1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3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A3EC-C2CB-41FE-85BF-C3AA08145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678162"/>
            <a:ext cx="7766936" cy="1646302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Embedded Research Conference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Workgroup A: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Organizational Arrangements: Governance, Staffing, Funding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February 21, 2019</a:t>
            </a:r>
          </a:p>
        </p:txBody>
      </p:sp>
    </p:spTree>
    <p:extLst>
      <p:ext uri="{BB962C8B-B14F-4D97-AF65-F5344CB8AC3E}">
        <p14:creationId xmlns:p14="http://schemas.microsoft.com/office/powerpoint/2010/main" val="3367583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Build on this meeting</a:t>
            </a:r>
          </a:p>
          <a:p>
            <a:pPr lvl="1"/>
            <a:r>
              <a:rPr lang="en-US" sz="2400" dirty="0" smtClean="0"/>
              <a:t>Convene annually?</a:t>
            </a:r>
            <a:endParaRPr lang="en-US" sz="2400" dirty="0"/>
          </a:p>
          <a:p>
            <a:r>
              <a:rPr lang="en-US" sz="2600" dirty="0"/>
              <a:t>Disseminate </a:t>
            </a:r>
            <a:r>
              <a:rPr lang="en-US" sz="2600" dirty="0" smtClean="0"/>
              <a:t>results</a:t>
            </a:r>
          </a:p>
          <a:p>
            <a:pPr lvl="1"/>
            <a:r>
              <a:rPr lang="en-US" sz="2400" dirty="0" smtClean="0"/>
              <a:t>Create publication opportunities, e.g. special issues w JGIM, others</a:t>
            </a:r>
            <a:endParaRPr lang="en-US" sz="2400" dirty="0"/>
          </a:p>
          <a:p>
            <a:r>
              <a:rPr lang="en-US" sz="2600" dirty="0" smtClean="0"/>
              <a:t>Collaborate across systems to develop </a:t>
            </a:r>
            <a:r>
              <a:rPr lang="en-US" sz="2600" smtClean="0"/>
              <a:t>pilot funding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720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Workgroup vision, aims and 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Create a governance best practices across settings </a:t>
            </a:r>
            <a:endParaRPr lang="en-US" sz="2400" dirty="0"/>
          </a:p>
          <a:p>
            <a:r>
              <a:rPr lang="en-US" sz="2400" dirty="0" smtClean="0"/>
              <a:t>Demonstrate the value of embedded research to people from different perspectives</a:t>
            </a:r>
            <a:endParaRPr lang="en-US" sz="2400" dirty="0"/>
          </a:p>
          <a:p>
            <a:pPr lvl="1"/>
            <a:r>
              <a:rPr lang="en-US" sz="2400" dirty="0" smtClean="0"/>
              <a:t>Operational leaders</a:t>
            </a:r>
            <a:endParaRPr lang="en-US" sz="2400" dirty="0"/>
          </a:p>
          <a:p>
            <a:pPr lvl="1"/>
            <a:r>
              <a:rPr lang="en-US" sz="2400" dirty="0" smtClean="0"/>
              <a:t>Funders</a:t>
            </a:r>
            <a:endParaRPr lang="en-US" sz="2400" dirty="0"/>
          </a:p>
          <a:p>
            <a:r>
              <a:rPr lang="en-US" sz="2400" dirty="0" smtClean="0"/>
              <a:t>Structure, fund, and create a culture of embedded research </a:t>
            </a:r>
            <a:r>
              <a:rPr lang="en-US" sz="2400" dirty="0" smtClean="0"/>
              <a:t>(ER) </a:t>
            </a:r>
            <a:r>
              <a:rPr lang="en-US" sz="2400" dirty="0" smtClean="0"/>
              <a:t>to achieve</a:t>
            </a:r>
            <a:r>
              <a:rPr lang="en-US" sz="2400" dirty="0" smtClean="0"/>
              <a:t> </a:t>
            </a:r>
            <a:r>
              <a:rPr lang="en-US" sz="2400" dirty="0" smtClean="0"/>
              <a:t>the best outcomes for patients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39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Current state:  gaps, 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External context</a:t>
            </a:r>
          </a:p>
          <a:p>
            <a:pPr lvl="1"/>
            <a:r>
              <a:rPr lang="en-US" sz="2200" dirty="0" smtClean="0"/>
              <a:t>Changing demands on systems, e.g. value, population health</a:t>
            </a:r>
          </a:p>
          <a:p>
            <a:r>
              <a:rPr lang="en-US" sz="2400" dirty="0" smtClean="0"/>
              <a:t>Wide variation in ER across settings</a:t>
            </a:r>
          </a:p>
          <a:p>
            <a:pPr lvl="1"/>
            <a:r>
              <a:rPr lang="en-US" sz="2200" dirty="0" smtClean="0"/>
              <a:t>Diffuse -&gt; small units -&gt; large units</a:t>
            </a:r>
          </a:p>
          <a:p>
            <a:pPr lvl="1"/>
            <a:r>
              <a:rPr lang="en-US" sz="2200" dirty="0" smtClean="0"/>
              <a:t>Range of funding streams</a:t>
            </a:r>
          </a:p>
          <a:p>
            <a:pPr lvl="1"/>
            <a:r>
              <a:rPr lang="en-US" sz="2200" dirty="0" smtClean="0"/>
              <a:t>Reporting, governance and accountability (oversight boards, C-suite)</a:t>
            </a:r>
          </a:p>
          <a:p>
            <a:pPr lvl="1"/>
            <a:r>
              <a:rPr lang="en-US" sz="2200" dirty="0" smtClean="0"/>
              <a:t>Portfolio problems of varying urgency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121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Barriers to achieving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Tension between operational priorities and external funding opportunities</a:t>
            </a:r>
          </a:p>
          <a:p>
            <a:r>
              <a:rPr lang="en-US" sz="2400" dirty="0"/>
              <a:t>Fragmented departments across systems (e.g. IT, research, analytics, QI)</a:t>
            </a:r>
          </a:p>
          <a:p>
            <a:r>
              <a:rPr lang="en-US" sz="2400" dirty="0"/>
              <a:t>Academic culture &amp; incentives</a:t>
            </a:r>
          </a:p>
          <a:p>
            <a:pPr lvl="1"/>
            <a:r>
              <a:rPr lang="en-US" sz="2400" dirty="0"/>
              <a:t>Caste system </a:t>
            </a:r>
          </a:p>
          <a:p>
            <a:pPr lvl="1"/>
            <a:r>
              <a:rPr lang="en-US" sz="2400" dirty="0"/>
              <a:t>Promotion &amp; tenure</a:t>
            </a:r>
          </a:p>
          <a:p>
            <a:r>
              <a:rPr lang="en-US" sz="2400" dirty="0"/>
              <a:t>Potential conflicts when findings do not align with system priorities/needs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27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</a:t>
            </a:r>
            <a:r>
              <a:rPr lang="en-US" dirty="0" smtClean="0"/>
              <a:t>Research Units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4549630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Cultivate relationships w operational leaders, C-suite</a:t>
            </a:r>
          </a:p>
          <a:p>
            <a:pPr lvl="1"/>
            <a:r>
              <a:rPr lang="en-US" sz="2400" dirty="0"/>
              <a:t>Culture and language (speak CFO; </a:t>
            </a:r>
            <a:r>
              <a:rPr lang="en-US" sz="2400" strike="sngStrike" dirty="0"/>
              <a:t>research</a:t>
            </a:r>
            <a:r>
              <a:rPr lang="en-US" sz="2400" dirty="0"/>
              <a:t>)</a:t>
            </a:r>
          </a:p>
          <a:p>
            <a:r>
              <a:rPr lang="en-US" sz="2600" dirty="0" smtClean="0"/>
              <a:t>Develop </a:t>
            </a:r>
            <a:r>
              <a:rPr lang="en-US" sz="2600" dirty="0"/>
              <a:t>a portfolio of internally funded projects with a mix of timing and </a:t>
            </a:r>
            <a:r>
              <a:rPr lang="en-US" sz="2600" dirty="0" smtClean="0"/>
              <a:t>deliverables</a:t>
            </a:r>
          </a:p>
          <a:p>
            <a:pPr lvl="1"/>
            <a:r>
              <a:rPr lang="en-US" sz="2400" dirty="0" smtClean="0"/>
              <a:t>Keep leadership apprised of progress</a:t>
            </a:r>
            <a:endParaRPr lang="en-US" sz="2400" dirty="0"/>
          </a:p>
          <a:p>
            <a:r>
              <a:rPr lang="en-US" sz="2600" dirty="0"/>
              <a:t>Set research goals in alignment with operational goals and overarching health system goals </a:t>
            </a:r>
            <a:endParaRPr lang="en-US" sz="2600" dirty="0"/>
          </a:p>
          <a:p>
            <a:pPr lvl="1"/>
            <a:r>
              <a:rPr lang="en-US" sz="2400" dirty="0" smtClean="0"/>
              <a:t>Bidirectional </a:t>
            </a:r>
            <a:r>
              <a:rPr lang="en-US" sz="2400" dirty="0" smtClean="0"/>
              <a:t>priority </a:t>
            </a:r>
            <a:r>
              <a:rPr lang="en-US" sz="2400" dirty="0" smtClean="0"/>
              <a:t>setting </a:t>
            </a:r>
            <a:r>
              <a:rPr lang="en-US" sz="2400" dirty="0" smtClean="0"/>
              <a:t>&amp; methods choices</a:t>
            </a:r>
          </a:p>
          <a:p>
            <a:pPr lvl="1"/>
            <a:r>
              <a:rPr lang="en-US" sz="2400" dirty="0" smtClean="0"/>
              <a:t>Shared accountability</a:t>
            </a:r>
          </a:p>
          <a:p>
            <a:r>
              <a:rPr lang="en-US" sz="2600" dirty="0" smtClean="0"/>
              <a:t>Pilot grant program driven by system priorities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785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</a:t>
            </a:r>
            <a:r>
              <a:rPr lang="en-US" dirty="0" smtClean="0"/>
              <a:t>Research Units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454963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Develop career trajectories </a:t>
            </a:r>
          </a:p>
          <a:p>
            <a:pPr lvl="1"/>
            <a:r>
              <a:rPr lang="en-US" sz="2200" dirty="0" smtClean="0"/>
              <a:t>Internal career ladder</a:t>
            </a:r>
          </a:p>
          <a:p>
            <a:pPr lvl="1"/>
            <a:r>
              <a:rPr lang="en-US" sz="2200" dirty="0" smtClean="0"/>
              <a:t>Non managerial leadership roles for technical experts</a:t>
            </a:r>
          </a:p>
          <a:p>
            <a:r>
              <a:rPr lang="en-US" sz="2400" dirty="0" smtClean="0"/>
              <a:t>External recruitment</a:t>
            </a:r>
          </a:p>
          <a:p>
            <a:pPr lvl="1"/>
            <a:r>
              <a:rPr lang="en-US" sz="2200" dirty="0" smtClean="0"/>
              <a:t>Guest lectures, national fellowship programs (DSSF)</a:t>
            </a:r>
          </a:p>
          <a:p>
            <a:pPr lvl="1"/>
            <a:r>
              <a:rPr lang="en-US" sz="2200" dirty="0" smtClean="0"/>
              <a:t>Partner with schools of public health, business for internships</a:t>
            </a:r>
          </a:p>
          <a:p>
            <a:pPr lvl="1"/>
            <a:r>
              <a:rPr lang="en-US" sz="2200" dirty="0" smtClean="0"/>
              <a:t>Include all clinical disciplines (RN, PA, PT, etc…)</a:t>
            </a:r>
            <a:endParaRPr lang="en-US" sz="22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370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research </a:t>
            </a:r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Increase funding </a:t>
            </a:r>
            <a:r>
              <a:rPr lang="en-US" sz="2400" dirty="0" smtClean="0"/>
              <a:t>for:</a:t>
            </a:r>
            <a:endParaRPr lang="en-US" sz="2400" dirty="0"/>
          </a:p>
          <a:p>
            <a:pPr lvl="1"/>
            <a:r>
              <a:rPr lang="en-US" sz="2400" dirty="0" smtClean="0"/>
              <a:t>Training programs (fellowships, targeted opportunities)</a:t>
            </a:r>
          </a:p>
          <a:p>
            <a:pPr lvl="1"/>
            <a:r>
              <a:rPr lang="en-US" sz="2400" dirty="0" smtClean="0"/>
              <a:t>Dissemination &amp; implementation</a:t>
            </a:r>
            <a:endParaRPr lang="en-US" sz="2400" dirty="0"/>
          </a:p>
          <a:p>
            <a:pPr lvl="1"/>
            <a:r>
              <a:rPr lang="en-US" sz="2400" dirty="0"/>
              <a:t>Novel funding </a:t>
            </a:r>
            <a:r>
              <a:rPr lang="en-US" sz="2400" dirty="0" smtClean="0"/>
              <a:t>mechanisms (e.g. rapid response, interim deliverables)</a:t>
            </a:r>
            <a:endParaRPr lang="en-US" sz="2400" dirty="0"/>
          </a:p>
          <a:p>
            <a:r>
              <a:rPr lang="en-US" sz="2400" dirty="0" smtClean="0"/>
              <a:t>Engage </a:t>
            </a:r>
            <a:r>
              <a:rPr lang="en-US" sz="2400" dirty="0" smtClean="0"/>
              <a:t>the development office </a:t>
            </a:r>
            <a:endParaRPr lang="en-US" sz="2400" dirty="0"/>
          </a:p>
          <a:p>
            <a:pPr lvl="1"/>
            <a:r>
              <a:rPr lang="en-US" sz="2200" dirty="0" smtClean="0"/>
              <a:t>Develop business case/value prop for donors</a:t>
            </a:r>
          </a:p>
          <a:p>
            <a:r>
              <a:rPr lang="en-US" sz="2400" dirty="0"/>
              <a:t>Leverage </a:t>
            </a:r>
            <a:r>
              <a:rPr lang="en-US" sz="2400" dirty="0" smtClean="0"/>
              <a:t>non-profit community </a:t>
            </a:r>
            <a:r>
              <a:rPr lang="en-US" sz="2400" dirty="0"/>
              <a:t>benefit funds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635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Recommendations for health system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418017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Include champion for ER in C-suite</a:t>
            </a:r>
          </a:p>
          <a:p>
            <a:r>
              <a:rPr lang="en-US" sz="2800" dirty="0" smtClean="0"/>
              <a:t>Establish external advisory boards/input</a:t>
            </a:r>
            <a:endParaRPr lang="en-US" sz="2800" dirty="0"/>
          </a:p>
          <a:p>
            <a:r>
              <a:rPr lang="en-US" sz="2800" dirty="0" smtClean="0"/>
              <a:t>Include ER in strategic plan and metrics in dashboard</a:t>
            </a:r>
          </a:p>
          <a:p>
            <a:r>
              <a:rPr lang="en-US" sz="2800" dirty="0"/>
              <a:t>Novel funding mechanisms (e.g. shared savings, franchise models</a:t>
            </a:r>
            <a:r>
              <a:rPr lang="en-US" sz="2800" dirty="0" smtClean="0"/>
              <a:t>)</a:t>
            </a:r>
          </a:p>
          <a:p>
            <a:r>
              <a:rPr lang="en-US" sz="2800" dirty="0"/>
              <a:t>Provide academic affiliations &amp; </a:t>
            </a:r>
            <a:r>
              <a:rPr lang="en-US" sz="2800" dirty="0" smtClean="0"/>
              <a:t>titles to support recruitment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6170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other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473435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Creat</a:t>
            </a:r>
            <a:r>
              <a:rPr lang="en-US" sz="2600" dirty="0" smtClean="0"/>
              <a:t>e a “national home/association” for embedded research and s</a:t>
            </a:r>
            <a:r>
              <a:rPr lang="en-US" sz="2600" dirty="0" smtClean="0"/>
              <a:t>hare: </a:t>
            </a:r>
          </a:p>
          <a:p>
            <a:pPr lvl="1"/>
            <a:r>
              <a:rPr lang="en-US" sz="2200" dirty="0" smtClean="0"/>
              <a:t>training &amp; funding opportunities, templates/samples</a:t>
            </a:r>
          </a:p>
          <a:p>
            <a:pPr lvl="1"/>
            <a:r>
              <a:rPr lang="en-US" sz="2200" dirty="0" smtClean="0"/>
              <a:t>Create </a:t>
            </a:r>
            <a:r>
              <a:rPr lang="en-US" sz="2200" dirty="0" smtClean="0"/>
              <a:t>a broad-based international/national database for sharing findings, practices, etc. that isn’t a journal</a:t>
            </a:r>
            <a:endParaRPr lang="en-US" sz="2200" dirty="0"/>
          </a:p>
          <a:p>
            <a:pPr lvl="1"/>
            <a:r>
              <a:rPr lang="en-US" sz="2200" dirty="0" smtClean="0"/>
              <a:t>benchmarks </a:t>
            </a:r>
            <a:r>
              <a:rPr lang="en-US" sz="2200" dirty="0"/>
              <a:t>of ER program with others to create more standardization across </a:t>
            </a:r>
            <a:r>
              <a:rPr lang="en-US" sz="2200" dirty="0" smtClean="0"/>
              <a:t>systems</a:t>
            </a:r>
          </a:p>
          <a:p>
            <a:pPr lvl="1"/>
            <a:r>
              <a:rPr lang="en-US" sz="2200" dirty="0"/>
              <a:t>Metrics to evaluate </a:t>
            </a:r>
            <a:r>
              <a:rPr lang="en-US" sz="2200" dirty="0" smtClean="0"/>
              <a:t>assess value of ER program (beyond pubs/grants)</a:t>
            </a:r>
            <a:endParaRPr lang="en-US" sz="2200" dirty="0"/>
          </a:p>
          <a:p>
            <a:pPr lvl="1"/>
            <a:r>
              <a:rPr lang="en-US" sz="2200" dirty="0" smtClean="0"/>
              <a:t>Develop </a:t>
            </a:r>
            <a:r>
              <a:rPr lang="en-US" sz="2200" dirty="0"/>
              <a:t>a common lexicon </a:t>
            </a:r>
            <a:endParaRPr lang="en-US" sz="2200" dirty="0"/>
          </a:p>
          <a:p>
            <a:r>
              <a:rPr lang="en-US" sz="2400" dirty="0"/>
              <a:t>Ensure that relevant training programs &amp; accrediting bodies (ACGME, LCME) have a healthcare delivery science core </a:t>
            </a:r>
            <a:r>
              <a:rPr lang="en-US" sz="2400" dirty="0" smtClean="0"/>
              <a:t>competency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00100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474</TotalTime>
  <Words>474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Embedded Research Conference  Workgroup A:  Organizational Arrangements: Governance, Staffing, Funding  February 21, 2019</vt:lpstr>
      <vt:lpstr>Workgroup vision, aims and goals</vt:lpstr>
      <vt:lpstr>Current state:  gaps, opportunities</vt:lpstr>
      <vt:lpstr>Barriers to achieving vision</vt:lpstr>
      <vt:lpstr>Recommendations for Research Units</vt:lpstr>
      <vt:lpstr>Recommendations for Research Units</vt:lpstr>
      <vt:lpstr>Recommendations for research funding</vt:lpstr>
      <vt:lpstr>Recommendations for health system leaders</vt:lpstr>
      <vt:lpstr>Recommendations for other stakeholders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Research Conference  Workgroup A:  Organizational Arrangements: Governance, Staffing, Funding  February 20, 2019</dc:title>
  <dc:creator>Brian S Mittman</dc:creator>
  <cp:lastModifiedBy>Simpson, Lisa</cp:lastModifiedBy>
  <cp:revision>23</cp:revision>
  <dcterms:created xsi:type="dcterms:W3CDTF">2019-02-20T16:30:09Z</dcterms:created>
  <dcterms:modified xsi:type="dcterms:W3CDTF">2019-02-21T12:50:22Z</dcterms:modified>
</cp:coreProperties>
</file>