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66" r:id="rId5"/>
    <p:sldId id="268" r:id="rId6"/>
    <p:sldId id="269" r:id="rId7"/>
    <p:sldId id="273" r:id="rId8"/>
    <p:sldId id="260" r:id="rId9"/>
    <p:sldId id="271" r:id="rId10"/>
    <p:sldId id="261" r:id="rId11"/>
    <p:sldId id="272" r:id="rId12"/>
    <p:sldId id="263" r:id="rId13"/>
    <p:sldId id="264" r:id="rId14"/>
    <p:sldId id="26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1" autoAdjust="0"/>
    <p:restoredTop sz="94660"/>
  </p:normalViewPr>
  <p:slideViewPr>
    <p:cSldViewPr snapToGrid="0">
      <p:cViewPr varScale="1">
        <p:scale>
          <a:sx n="60" d="100"/>
          <a:sy n="60" d="100"/>
        </p:scale>
        <p:origin x="68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8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741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6273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26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15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270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369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96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728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059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789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7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54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00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81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317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3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EA3EC-C2CB-41FE-85BF-C3AA081453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3678162"/>
            <a:ext cx="7766936" cy="1646302"/>
          </a:xfrm>
        </p:spPr>
        <p:txBody>
          <a:bodyPr/>
          <a:lstStyle/>
          <a:p>
            <a:pPr algn="ctr"/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Embedded Research Conference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Workgroup B: Research Support for Management Decisions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February 21, 2019</a:t>
            </a:r>
          </a:p>
        </p:txBody>
      </p:sp>
    </p:spTree>
    <p:extLst>
      <p:ext uri="{BB962C8B-B14F-4D97-AF65-F5344CB8AC3E}">
        <p14:creationId xmlns:p14="http://schemas.microsoft.com/office/powerpoint/2010/main" val="3367583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pPr algn="ctr"/>
            <a:r>
              <a:rPr lang="en-US" dirty="0"/>
              <a:t>Recommendations for researchers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204-D31C-4BE5-BFC2-4D8DCC9E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3388"/>
            <a:ext cx="8596668" cy="3880773"/>
          </a:xfrm>
        </p:spPr>
        <p:txBody>
          <a:bodyPr>
            <a:normAutofit fontScale="77500" lnSpcReduction="20000"/>
          </a:bodyPr>
          <a:lstStyle/>
          <a:p>
            <a:r>
              <a:rPr lang="en-US" sz="2400" dirty="0"/>
              <a:t>Integration with operations and QI</a:t>
            </a:r>
            <a:endParaRPr lang="en-US" sz="2200" dirty="0"/>
          </a:p>
          <a:p>
            <a:pPr lvl="1"/>
            <a:r>
              <a:rPr lang="en-US" sz="2200" dirty="0"/>
              <a:t>Find the niche</a:t>
            </a:r>
          </a:p>
          <a:p>
            <a:pPr lvl="1"/>
            <a:r>
              <a:rPr lang="en-US" sz="2200" dirty="0"/>
              <a:t>Develop taxonomy of embedded research to show how to integrate ER into the existing continuum of QI and research activities</a:t>
            </a:r>
          </a:p>
          <a:p>
            <a:pPr lvl="2"/>
            <a:r>
              <a:rPr lang="en-US" sz="2000" dirty="0"/>
              <a:t>Clarify distinctions: embedded research, improvement science, QI, LHS</a:t>
            </a:r>
          </a:p>
          <a:p>
            <a:pPr lvl="2"/>
            <a:r>
              <a:rPr lang="en-US" sz="2000" dirty="0"/>
              <a:t>Is there a better terminology? </a:t>
            </a:r>
          </a:p>
          <a:p>
            <a:r>
              <a:rPr lang="en-US" sz="2800" dirty="0"/>
              <a:t>Methods</a:t>
            </a:r>
          </a:p>
          <a:p>
            <a:pPr lvl="1"/>
            <a:r>
              <a:rPr lang="en-US" sz="2200" dirty="0"/>
              <a:t>Leverage existing tools for causal inference: interrupted time series, regression discontinuity</a:t>
            </a:r>
          </a:p>
          <a:p>
            <a:pPr lvl="1"/>
            <a:r>
              <a:rPr lang="en-US" sz="2200" dirty="0"/>
              <a:t>Seek additional training opportunities: consultancy, methods</a:t>
            </a:r>
          </a:p>
          <a:p>
            <a:pPr lvl="1"/>
            <a:r>
              <a:rPr lang="en-US" sz="2200" dirty="0"/>
              <a:t>Don’t let the great be the enemy of the good</a:t>
            </a:r>
          </a:p>
          <a:p>
            <a:pPr lvl="1"/>
            <a:r>
              <a:rPr lang="en-US" sz="2200" dirty="0"/>
              <a:t>Bring in new methods and approaches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97859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286723" cy="1320800"/>
          </a:xfrm>
        </p:spPr>
        <p:txBody>
          <a:bodyPr>
            <a:normAutofit fontScale="90000"/>
          </a:bodyPr>
          <a:lstStyle/>
          <a:p>
            <a:r>
              <a:rPr lang="en-US" dirty="0"/>
              <a:t>Expanded Scope of Activity and Corresponding Methods: “What’s in the Enhanced Tool Kit?”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024743"/>
            <a:ext cx="8596668" cy="4482383"/>
          </a:xfrm>
        </p:spPr>
        <p:txBody>
          <a:bodyPr>
            <a:normAutofit/>
          </a:bodyPr>
          <a:lstStyle/>
          <a:p>
            <a:pPr lvl="1"/>
            <a:r>
              <a:rPr lang="en-US" sz="1800" dirty="0"/>
              <a:t>Benchmarking health system performance</a:t>
            </a:r>
          </a:p>
          <a:p>
            <a:pPr lvl="1"/>
            <a:r>
              <a:rPr lang="en-US" sz="1800" dirty="0"/>
              <a:t>Patient-centered and other outcomes (to complement process measurement)</a:t>
            </a:r>
          </a:p>
          <a:p>
            <a:pPr lvl="1"/>
            <a:r>
              <a:rPr lang="en-US" sz="1800" dirty="0"/>
              <a:t>Strategies to enhance patient engagement</a:t>
            </a:r>
          </a:p>
          <a:p>
            <a:pPr lvl="1"/>
            <a:r>
              <a:rPr lang="en-US" sz="1800" dirty="0"/>
              <a:t>Simulation and other </a:t>
            </a:r>
            <a:r>
              <a:rPr lang="en-US" sz="1800" i="1" dirty="0"/>
              <a:t>in </a:t>
            </a:r>
            <a:r>
              <a:rPr lang="en-US" sz="1800" i="1" dirty="0" err="1"/>
              <a:t>silico</a:t>
            </a:r>
            <a:r>
              <a:rPr lang="en-US" sz="1800" i="1" dirty="0"/>
              <a:t> </a:t>
            </a:r>
            <a:r>
              <a:rPr lang="en-US" sz="1800" dirty="0"/>
              <a:t>modeling</a:t>
            </a:r>
          </a:p>
          <a:p>
            <a:pPr lvl="1"/>
            <a:r>
              <a:rPr lang="en-US" sz="1800" dirty="0"/>
              <a:t>Risk stratification and prediction</a:t>
            </a:r>
          </a:p>
          <a:p>
            <a:pPr lvl="1"/>
            <a:r>
              <a:rPr lang="en-US" sz="1800" dirty="0"/>
              <a:t>Human-centered design approaches</a:t>
            </a:r>
          </a:p>
          <a:p>
            <a:pPr lvl="1"/>
            <a:r>
              <a:rPr lang="en-US" sz="1800" dirty="0"/>
              <a:t>Immersive methods: direct observation, time-motion, shadowing</a:t>
            </a:r>
          </a:p>
          <a:p>
            <a:pPr lvl="1"/>
            <a:r>
              <a:rPr lang="en-US" sz="1800" dirty="0"/>
              <a:t>Ability to work with consultants</a:t>
            </a:r>
          </a:p>
          <a:p>
            <a:pPr lvl="1"/>
            <a:r>
              <a:rPr lang="en-US" sz="1800" dirty="0"/>
              <a:t>N=1 trials, adaptive designs, precision-focused approaches</a:t>
            </a:r>
          </a:p>
        </p:txBody>
      </p:sp>
    </p:spTree>
    <p:extLst>
      <p:ext uri="{BB962C8B-B14F-4D97-AF65-F5344CB8AC3E}">
        <p14:creationId xmlns:p14="http://schemas.microsoft.com/office/powerpoint/2010/main" val="4261605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pPr algn="ctr"/>
            <a:r>
              <a:rPr lang="en-US" dirty="0"/>
              <a:t>Recommendations for research funders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204-D31C-4BE5-BFC2-4D8DCC9E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3388"/>
            <a:ext cx="8596668" cy="3880773"/>
          </a:xfrm>
        </p:spPr>
        <p:txBody>
          <a:bodyPr>
            <a:normAutofit/>
          </a:bodyPr>
          <a:lstStyle/>
          <a:p>
            <a:r>
              <a:rPr lang="en-US" sz="2400" dirty="0"/>
              <a:t>Engage health system leaders to identify shared priorities</a:t>
            </a:r>
          </a:p>
          <a:p>
            <a:r>
              <a:rPr lang="en-US" sz="2400" dirty="0"/>
              <a:t>Provide funding opportunities to develop novel methods for embedded research/health system science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6351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Recommendations for health system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204-D31C-4BE5-BFC2-4D8DCC9E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3388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Provide access to embedded researchers to keep them informed about organizational priorities</a:t>
            </a:r>
          </a:p>
          <a:p>
            <a:r>
              <a:rPr lang="en-US" sz="2400" dirty="0"/>
              <a:t>Facilitate bi-directional flow of ideas</a:t>
            </a:r>
          </a:p>
          <a:p>
            <a:r>
              <a:rPr lang="en-US" sz="2400" dirty="0"/>
              <a:t>Encourage experimentation</a:t>
            </a:r>
          </a:p>
          <a:p>
            <a:pPr lvl="1"/>
            <a:r>
              <a:rPr lang="en-US" sz="2200" dirty="0"/>
              <a:t>Consider “skunk works” or innovation labs</a:t>
            </a:r>
          </a:p>
          <a:p>
            <a:r>
              <a:rPr lang="en-US" sz="2400" dirty="0"/>
              <a:t>Discourage silos between research and operations</a:t>
            </a:r>
          </a:p>
          <a:p>
            <a:pPr lvl="1"/>
            <a:r>
              <a:rPr lang="en-US" sz="2200" dirty="0"/>
              <a:t>Develop shared governance structures for embedded research and QI</a:t>
            </a:r>
          </a:p>
          <a:p>
            <a:pPr lvl="1"/>
            <a:r>
              <a:rPr lang="en-US" sz="2200" dirty="0"/>
              <a:t>Define roles and responsibilities explicitly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26170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pPr algn="ctr"/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204-D31C-4BE5-BFC2-4D8DCC9E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3388"/>
            <a:ext cx="8596668" cy="3880773"/>
          </a:xfrm>
        </p:spPr>
        <p:txBody>
          <a:bodyPr>
            <a:normAutofit/>
          </a:bodyPr>
          <a:lstStyle/>
          <a:p>
            <a:r>
              <a:rPr lang="en-US" sz="2400" dirty="0"/>
              <a:t>Develop and refine taxonomies, e.g. embedded research</a:t>
            </a:r>
          </a:p>
          <a:p>
            <a:r>
              <a:rPr lang="en-US" sz="2400" dirty="0"/>
              <a:t>Develop grid to clarify continuum of funding needs and sources</a:t>
            </a:r>
          </a:p>
          <a:p>
            <a:r>
              <a:rPr lang="en-US" sz="2400"/>
              <a:t>Continues </a:t>
            </a:r>
            <a:r>
              <a:rPr lang="en-US" sz="2400" dirty="0"/>
              <a:t>efforts to engage health system leaders</a:t>
            </a:r>
          </a:p>
          <a:p>
            <a:r>
              <a:rPr lang="en-US" sz="2400" dirty="0"/>
              <a:t>Disseminate recommendations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27206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Workgroup B Participants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John Adams</a:t>
            </a:r>
          </a:p>
          <a:p>
            <a:r>
              <a:rPr lang="en-US" dirty="0"/>
              <a:t>Terry </a:t>
            </a:r>
            <a:r>
              <a:rPr lang="en-US" dirty="0" err="1"/>
              <a:t>Adirim</a:t>
            </a:r>
            <a:endParaRPr lang="en-US" dirty="0"/>
          </a:p>
          <a:p>
            <a:r>
              <a:rPr lang="en-US" dirty="0"/>
              <a:t>Heather Black</a:t>
            </a:r>
          </a:p>
          <a:p>
            <a:r>
              <a:rPr lang="en-US" dirty="0"/>
              <a:t>Deborah Cohen</a:t>
            </a:r>
          </a:p>
          <a:p>
            <a:r>
              <a:rPr lang="en-US" dirty="0"/>
              <a:t>David Glass</a:t>
            </a:r>
          </a:p>
          <a:p>
            <a:r>
              <a:rPr lang="en-US" dirty="0"/>
              <a:t>Michael Gould</a:t>
            </a:r>
          </a:p>
          <a:p>
            <a:r>
              <a:rPr lang="en-US" dirty="0" err="1"/>
              <a:t>Reshma</a:t>
            </a:r>
            <a:r>
              <a:rPr lang="en-US" dirty="0"/>
              <a:t> Gupta</a:t>
            </a:r>
          </a:p>
          <a:p>
            <a:r>
              <a:rPr lang="en-US" dirty="0"/>
              <a:t>Julie Hawley</a:t>
            </a:r>
          </a:p>
          <a:p>
            <a:r>
              <a:rPr lang="en-US" dirty="0"/>
              <a:t>Jodi </a:t>
            </a:r>
            <a:r>
              <a:rPr lang="en-US" dirty="0" err="1"/>
              <a:t>Holtrop</a:t>
            </a:r>
            <a:endParaRPr lang="en-US" dirty="0"/>
          </a:p>
          <a:p>
            <a:r>
              <a:rPr lang="en-US" dirty="0"/>
              <a:t>Moira </a:t>
            </a:r>
            <a:r>
              <a:rPr lang="en-US" dirty="0" err="1"/>
              <a:t>Inkelas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4196668"/>
          </a:xfrm>
        </p:spPr>
        <p:txBody>
          <a:bodyPr>
            <a:noAutofit/>
          </a:bodyPr>
          <a:lstStyle/>
          <a:p>
            <a:r>
              <a:rPr lang="en-US" dirty="0"/>
              <a:t>Monica Perez-</a:t>
            </a:r>
            <a:r>
              <a:rPr lang="en-US" dirty="0" err="1"/>
              <a:t>Jolles</a:t>
            </a:r>
            <a:endParaRPr lang="en-US" dirty="0"/>
          </a:p>
          <a:p>
            <a:r>
              <a:rPr lang="en-US" dirty="0"/>
              <a:t>Eve Kerr</a:t>
            </a:r>
          </a:p>
          <a:p>
            <a:r>
              <a:rPr lang="en-US" dirty="0"/>
              <a:t>Stephen Kimmel</a:t>
            </a:r>
          </a:p>
          <a:p>
            <a:r>
              <a:rPr lang="en-US" dirty="0"/>
              <a:t>Heather </a:t>
            </a:r>
            <a:r>
              <a:rPr lang="en-US" dirty="0" err="1"/>
              <a:t>Kitzman</a:t>
            </a:r>
            <a:endParaRPr lang="en-US" dirty="0"/>
          </a:p>
          <a:p>
            <a:r>
              <a:rPr lang="en-US" dirty="0"/>
              <a:t>Tracy Lieu</a:t>
            </a:r>
          </a:p>
          <a:p>
            <a:r>
              <a:rPr lang="en-US" dirty="0"/>
              <a:t>Brian </a:t>
            </a:r>
            <a:r>
              <a:rPr lang="en-US" dirty="0" err="1"/>
              <a:t>Mittman</a:t>
            </a:r>
            <a:endParaRPr lang="en-US" dirty="0"/>
          </a:p>
          <a:p>
            <a:r>
              <a:rPr lang="en-US" dirty="0" err="1"/>
              <a:t>Huong</a:t>
            </a:r>
            <a:r>
              <a:rPr lang="en-US" dirty="0"/>
              <a:t> Nguyen</a:t>
            </a:r>
          </a:p>
          <a:p>
            <a:r>
              <a:rPr lang="en-US" dirty="0" err="1"/>
              <a:t>Thearis</a:t>
            </a:r>
            <a:r>
              <a:rPr lang="en-US" dirty="0"/>
              <a:t> </a:t>
            </a:r>
            <a:r>
              <a:rPr lang="en-US" dirty="0" err="1"/>
              <a:t>Osuji</a:t>
            </a:r>
            <a:endParaRPr lang="en-US" dirty="0"/>
          </a:p>
          <a:p>
            <a:r>
              <a:rPr lang="en-US" dirty="0"/>
              <a:t>Carly Parry</a:t>
            </a:r>
          </a:p>
          <a:p>
            <a:r>
              <a:rPr lang="en-US" dirty="0"/>
              <a:t>Lisa Rubinstein</a:t>
            </a:r>
          </a:p>
          <a:p>
            <a:r>
              <a:rPr lang="en-US" dirty="0"/>
              <a:t>Leif Solberg</a:t>
            </a:r>
          </a:p>
        </p:txBody>
      </p:sp>
    </p:spTree>
    <p:extLst>
      <p:ext uri="{BB962C8B-B14F-4D97-AF65-F5344CB8AC3E}">
        <p14:creationId xmlns:p14="http://schemas.microsoft.com/office/powerpoint/2010/main" val="15612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Workgroup B 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204-D31C-4BE5-BFC2-4D8DCC9E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3388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Describe and prescribe approaches to:</a:t>
            </a:r>
          </a:p>
          <a:p>
            <a:pPr lvl="1"/>
            <a:r>
              <a:rPr lang="en-US" sz="2200" dirty="0"/>
              <a:t>Identify and prioritize operational questions that could potentially benefit from embedded research support</a:t>
            </a:r>
          </a:p>
          <a:p>
            <a:pPr lvl="1"/>
            <a:r>
              <a:rPr lang="en-US" sz="2200" dirty="0"/>
              <a:t>Identify opportunities for embedded research to work productively within the existing QI ecosystem</a:t>
            </a:r>
          </a:p>
          <a:p>
            <a:pPr lvl="1"/>
            <a:r>
              <a:rPr lang="en-US" sz="2200" dirty="0"/>
              <a:t>Help partners formulate the operational research question and make sure that there is alignment between study design and available resources</a:t>
            </a:r>
          </a:p>
          <a:p>
            <a:r>
              <a:rPr lang="en-US" sz="2400" dirty="0"/>
              <a:t>Create an inventory of existing and needed methods that would comprise an embedded research “tool kit”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539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Workgroup B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204-D31C-4BE5-BFC2-4D8DCC9E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3388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Efficient processes and bi-directional communication to identify and prioritize operational questions</a:t>
            </a:r>
          </a:p>
          <a:p>
            <a:r>
              <a:rPr lang="en-US" sz="2400" dirty="0"/>
              <a:t>Authentic engagement between members of the research team, operational partners and other stakeholders</a:t>
            </a:r>
          </a:p>
          <a:p>
            <a:r>
              <a:rPr lang="en-US" sz="2400" dirty="0"/>
              <a:t>Seamless integration between research, QI and operations</a:t>
            </a:r>
          </a:p>
          <a:p>
            <a:r>
              <a:rPr lang="en-US" sz="2400" dirty="0"/>
              <a:t>Clear and explicit articulation of research questions </a:t>
            </a:r>
          </a:p>
          <a:p>
            <a:r>
              <a:rPr lang="en-US" sz="2400" dirty="0"/>
              <a:t>Alignment between study design, available resources and importance of the information to be gained</a:t>
            </a:r>
          </a:p>
          <a:p>
            <a:r>
              <a:rPr lang="en-US" sz="2400" dirty="0"/>
              <a:t>Methodological pluralism: ability to leverage diverse methods to answer the operational question </a:t>
            </a:r>
          </a:p>
        </p:txBody>
      </p:sp>
    </p:spTree>
    <p:extLst>
      <p:ext uri="{BB962C8B-B14F-4D97-AF65-F5344CB8AC3E}">
        <p14:creationId xmlns:p14="http://schemas.microsoft.com/office/powerpoint/2010/main" val="2819597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Current State: Prioritization and Alignment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204-D31C-4BE5-BFC2-4D8DCC9E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3388"/>
            <a:ext cx="8836780" cy="4269241"/>
          </a:xfrm>
        </p:spPr>
        <p:txBody>
          <a:bodyPr>
            <a:normAutofit fontScale="77500" lnSpcReduction="20000"/>
          </a:bodyPr>
          <a:lstStyle/>
          <a:p>
            <a:r>
              <a:rPr lang="en-US" sz="2400" dirty="0"/>
              <a:t>Identification and prioritization</a:t>
            </a:r>
            <a:endParaRPr lang="en-US" sz="2200" dirty="0"/>
          </a:p>
          <a:p>
            <a:pPr lvl="1"/>
            <a:r>
              <a:rPr lang="en-US" sz="2200" dirty="0"/>
              <a:t>Process: top-down vs. bottom-up; investigator initiated vs. organizational priority</a:t>
            </a:r>
          </a:p>
          <a:p>
            <a:pPr lvl="1"/>
            <a:r>
              <a:rPr lang="en-US" sz="2200" dirty="0"/>
              <a:t>Key factors: comparative advantage, alignment with strategy, presence of strong champion or existing operational workgroup</a:t>
            </a:r>
          </a:p>
          <a:p>
            <a:pPr lvl="1"/>
            <a:r>
              <a:rPr lang="en-US" sz="2200" dirty="0"/>
              <a:t>What types of questions? Any! In particular: framing, prediction, outcomes, implementation fidelity</a:t>
            </a:r>
          </a:p>
          <a:p>
            <a:r>
              <a:rPr lang="en-US" sz="2400" dirty="0"/>
              <a:t>Question formulation and alignment</a:t>
            </a:r>
          </a:p>
          <a:p>
            <a:pPr lvl="1"/>
            <a:r>
              <a:rPr lang="en-US" sz="2200" dirty="0"/>
              <a:t>Process is often ad hoc </a:t>
            </a:r>
          </a:p>
          <a:p>
            <a:pPr lvl="1"/>
            <a:r>
              <a:rPr lang="en-US" sz="2200" dirty="0"/>
              <a:t>Need to determine feasibility</a:t>
            </a:r>
          </a:p>
          <a:p>
            <a:pPr lvl="1"/>
            <a:r>
              <a:rPr lang="en-US" sz="2200" dirty="0"/>
              <a:t>Tradeoffs between feasibility and rigor; available resources and rigor not always acknowledged</a:t>
            </a:r>
          </a:p>
          <a:p>
            <a:pPr lvl="1"/>
            <a:r>
              <a:rPr lang="en-US" sz="2200" dirty="0"/>
              <a:t>Varying levels of commitment among researchers and clinical partners</a:t>
            </a:r>
          </a:p>
          <a:p>
            <a:pPr lvl="1"/>
            <a:r>
              <a:rPr lang="en-US" sz="2200" dirty="0"/>
              <a:t>6-month process to shape ideas and determine feasibility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15369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State: Integration with QI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48971"/>
            <a:ext cx="8596668" cy="4521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Research: more rigorous, produces generalizable knowledge, takes long-term view, establishes causality, relies on equipoise, intent to publish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i="1" dirty="0"/>
              <a:t>Embedded </a:t>
            </a:r>
            <a:r>
              <a:rPr lang="en-US" dirty="0"/>
              <a:t>research capitalizes on relationships with health system leaders and knowledge of the local setting; health system-based and focused; can be internally or externally funded</a:t>
            </a:r>
          </a:p>
          <a:p>
            <a:r>
              <a:rPr lang="en-US" dirty="0">
                <a:solidFill>
                  <a:schemeClr val="tx1"/>
                </a:solidFill>
              </a:rPr>
              <a:t>Other dimensions: who has agency, IRB oversight, improvement target</a:t>
            </a:r>
          </a:p>
          <a:p>
            <a:r>
              <a:rPr lang="en-US" dirty="0"/>
              <a:t>Relationship between embedded research and operations/QI/improvement science</a:t>
            </a:r>
          </a:p>
          <a:p>
            <a:pPr lvl="1"/>
            <a:r>
              <a:rPr lang="en-US" dirty="0"/>
              <a:t>Separate: “let QI be QI” (more narrowly focused, pragmatic, rapid, applied); research is “QI on steroids”</a:t>
            </a:r>
          </a:p>
          <a:p>
            <a:pPr lvl="1"/>
            <a:r>
              <a:rPr lang="en-US" dirty="0"/>
              <a:t>Integrated: one enhances the other; leads to synergies</a:t>
            </a:r>
          </a:p>
          <a:p>
            <a:pPr lvl="1"/>
            <a:r>
              <a:rPr lang="en-US" dirty="0"/>
              <a:t>False dichotomy/artificial distinction/jingle-jangle fallacy: different traditions and tools working toward the same goals</a:t>
            </a:r>
          </a:p>
          <a:p>
            <a:pPr lvl="1"/>
            <a:r>
              <a:rPr lang="en-US" dirty="0"/>
              <a:t>QI-Research Continuum (focused QI/system-wide QI/observational/experimental)</a:t>
            </a:r>
          </a:p>
        </p:txBody>
      </p:sp>
    </p:spTree>
    <p:extLst>
      <p:ext uri="{BB962C8B-B14F-4D97-AF65-F5344CB8AC3E}">
        <p14:creationId xmlns:p14="http://schemas.microsoft.com/office/powerpoint/2010/main" val="97542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State: Methods </a:t>
            </a:r>
            <a:br>
              <a:rPr lang="en-US" dirty="0"/>
            </a:br>
            <a:r>
              <a:rPr lang="en-US" dirty="0"/>
              <a:t>“What’s in the Tool Box”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Observational studies: pre/post, interrupted time series, regression discontinuity, process evaluation</a:t>
            </a:r>
          </a:p>
          <a:p>
            <a:r>
              <a:rPr lang="en-US" dirty="0"/>
              <a:t>Risk stratification and prediction</a:t>
            </a:r>
          </a:p>
          <a:p>
            <a:r>
              <a:rPr lang="en-US" dirty="0"/>
              <a:t>Quasi-experimental studies, i.e. stepped-wedge</a:t>
            </a:r>
          </a:p>
          <a:p>
            <a:r>
              <a:rPr lang="en-US" dirty="0"/>
              <a:t>Cluster and patient-level RCTs</a:t>
            </a:r>
          </a:p>
          <a:p>
            <a:r>
              <a:rPr lang="en-US" dirty="0"/>
              <a:t>Pragmatic trials</a:t>
            </a:r>
          </a:p>
          <a:p>
            <a:r>
              <a:rPr lang="en-US" dirty="0"/>
              <a:t>Qualitative and mixed methods</a:t>
            </a:r>
          </a:p>
        </p:txBody>
      </p:sp>
    </p:spTree>
    <p:extLst>
      <p:ext uri="{BB962C8B-B14F-4D97-AF65-F5344CB8AC3E}">
        <p14:creationId xmlns:p14="http://schemas.microsoft.com/office/powerpoint/2010/main" val="3501381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pPr algn="ctr"/>
            <a:r>
              <a:rPr lang="en-US" dirty="0"/>
              <a:t>Barriers to </a:t>
            </a:r>
            <a:r>
              <a:rPr lang="en-US"/>
              <a:t>Achieving Vision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204-D31C-4BE5-BFC2-4D8DCC9E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41721"/>
            <a:ext cx="8596669" cy="4890977"/>
          </a:xfrm>
        </p:spPr>
        <p:txBody>
          <a:bodyPr>
            <a:normAutofit fontScale="77500" lnSpcReduction="20000"/>
          </a:bodyPr>
          <a:lstStyle/>
          <a:p>
            <a:r>
              <a:rPr lang="en-US" sz="2400" dirty="0"/>
              <a:t>Identification and Prioritization</a:t>
            </a:r>
          </a:p>
          <a:p>
            <a:pPr lvl="1"/>
            <a:r>
              <a:rPr lang="en-US" sz="2000" dirty="0"/>
              <a:t>Limited access to operational leaders and other stakeholders</a:t>
            </a:r>
          </a:p>
          <a:p>
            <a:pPr lvl="1"/>
            <a:r>
              <a:rPr lang="en-US" sz="2000" dirty="0"/>
              <a:t>Push vs. pull?</a:t>
            </a:r>
          </a:p>
          <a:p>
            <a:r>
              <a:rPr lang="en-US" sz="2400" dirty="0"/>
              <a:t>Formulation and Alignment</a:t>
            </a:r>
          </a:p>
          <a:p>
            <a:pPr lvl="1"/>
            <a:r>
              <a:rPr lang="en-US" sz="2200" dirty="0"/>
              <a:t>Lack of training in research methods; limited knowledge of operations; unrealistic expectations</a:t>
            </a:r>
          </a:p>
          <a:p>
            <a:r>
              <a:rPr lang="en-US" sz="2400" dirty="0"/>
              <a:t>Integration with operations and QI</a:t>
            </a:r>
          </a:p>
          <a:p>
            <a:pPr lvl="1"/>
            <a:r>
              <a:rPr lang="en-US" sz="2200" dirty="0"/>
              <a:t>What is embedded research and how does it differ from QI or non-embedded research or evaluation?</a:t>
            </a:r>
          </a:p>
          <a:p>
            <a:pPr lvl="1"/>
            <a:r>
              <a:rPr lang="en-US" sz="2200" dirty="0"/>
              <a:t>Existence of unique contextual factors limits research generalizability</a:t>
            </a:r>
          </a:p>
          <a:p>
            <a:pPr lvl="1"/>
            <a:r>
              <a:rPr lang="en-US" sz="2200" dirty="0"/>
              <a:t>IRB and human subjects</a:t>
            </a:r>
          </a:p>
          <a:p>
            <a:r>
              <a:rPr lang="en-US" sz="2400" dirty="0"/>
              <a:t>Methods</a:t>
            </a:r>
          </a:p>
          <a:p>
            <a:pPr lvl="1"/>
            <a:r>
              <a:rPr lang="en-US" sz="2200" dirty="0"/>
              <a:t>Limited tolerance for experimentation/disruption makes it difficult to use more rigorous study designs</a:t>
            </a:r>
          </a:p>
          <a:p>
            <a:pPr lvl="1"/>
            <a:r>
              <a:rPr lang="en-US" sz="2200" dirty="0"/>
              <a:t>Limited capacity and resources: researchers, data, FTE</a:t>
            </a:r>
          </a:p>
          <a:p>
            <a:pPr lvl="1"/>
            <a:endParaRPr lang="en-US" sz="22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62789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pPr algn="ctr"/>
            <a:r>
              <a:rPr lang="en-US" dirty="0"/>
              <a:t>Recommendations for researchers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204-D31C-4BE5-BFC2-4D8DCC9E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3388"/>
            <a:ext cx="8596668" cy="4232955"/>
          </a:xfrm>
        </p:spPr>
        <p:txBody>
          <a:bodyPr>
            <a:normAutofit fontScale="77500" lnSpcReduction="20000"/>
          </a:bodyPr>
          <a:lstStyle/>
          <a:p>
            <a:r>
              <a:rPr lang="en-US" sz="2400" dirty="0"/>
              <a:t>Prioritization</a:t>
            </a:r>
          </a:p>
          <a:p>
            <a:pPr lvl="1"/>
            <a:r>
              <a:rPr lang="en-US" sz="2200" dirty="0"/>
              <a:t>Build authentic relationships</a:t>
            </a:r>
          </a:p>
          <a:p>
            <a:pPr lvl="1"/>
            <a:r>
              <a:rPr lang="en-US" sz="2200" dirty="0"/>
              <a:t>Listen and learn</a:t>
            </a:r>
          </a:p>
          <a:p>
            <a:pPr lvl="1"/>
            <a:r>
              <a:rPr lang="en-US" sz="2200" dirty="0"/>
              <a:t>Align with organizational goals</a:t>
            </a:r>
          </a:p>
          <a:p>
            <a:r>
              <a:rPr lang="en-US" sz="2400" dirty="0"/>
              <a:t>Formulation and Alignment</a:t>
            </a:r>
          </a:p>
          <a:p>
            <a:pPr lvl="1"/>
            <a:r>
              <a:rPr lang="en-US" sz="2200" dirty="0"/>
              <a:t>Use tools to help define the research question, available resources, potential impact, e.g. logic models, conceptual frameworks, intake forms, PICOTS questions</a:t>
            </a:r>
          </a:p>
          <a:p>
            <a:pPr lvl="1"/>
            <a:r>
              <a:rPr lang="en-US" sz="2200" dirty="0"/>
              <a:t>Bring perspective of outsider looking in: “appreciate the mundane”</a:t>
            </a:r>
          </a:p>
          <a:p>
            <a:pPr lvl="1"/>
            <a:r>
              <a:rPr lang="en-US" sz="2200" dirty="0"/>
              <a:t>Invest in pre-work</a:t>
            </a:r>
          </a:p>
          <a:p>
            <a:pPr lvl="1"/>
            <a:r>
              <a:rPr lang="en-US" sz="2200" dirty="0"/>
              <a:t>Engage stakeholders up front; include research staff (e.g. programmers) in meetings</a:t>
            </a:r>
          </a:p>
          <a:p>
            <a:pPr lvl="1"/>
            <a:r>
              <a:rPr lang="en-US" sz="2200" dirty="0"/>
              <a:t>Be nimble and ready to pivot: adjust timelines, redirect when question is not a high priority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569065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378</TotalTime>
  <Words>944</Words>
  <Application>Microsoft Office PowerPoint</Application>
  <PresentationFormat>Widescreen</PresentationFormat>
  <Paragraphs>126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Facet</vt:lpstr>
      <vt:lpstr>Embedded Research Conference  Workgroup B: Research Support for Management Decisions  February 21, 2019</vt:lpstr>
      <vt:lpstr>Workgroup B Participants</vt:lpstr>
      <vt:lpstr>Workgroup B Aims</vt:lpstr>
      <vt:lpstr>Workgroup B Vision</vt:lpstr>
      <vt:lpstr>Current State: Prioritization and Alignment</vt:lpstr>
      <vt:lpstr>Current State: Integration with QI</vt:lpstr>
      <vt:lpstr>Current State: Methods  “What’s in the Tool Box”</vt:lpstr>
      <vt:lpstr>Barriers to Achieving Vision</vt:lpstr>
      <vt:lpstr>Recommendations for researchers</vt:lpstr>
      <vt:lpstr>Recommendations for researchers</vt:lpstr>
      <vt:lpstr>Expanded Scope of Activity and Corresponding Methods: “What’s in the Enhanced Tool Kit?”</vt:lpstr>
      <vt:lpstr>Recommendations for research funders</vt:lpstr>
      <vt:lpstr>Recommendations for health system leaders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Embedded Research Conference  Workgroup A:  Organizational Arrangements: Governance, Staffing, Funding  February 20, 2019</dc:title>
  <dc:creator>Brian S Mittman</dc:creator>
  <cp:lastModifiedBy>Michael K. Gould</cp:lastModifiedBy>
  <cp:revision>33</cp:revision>
  <dcterms:created xsi:type="dcterms:W3CDTF">2019-02-20T16:30:09Z</dcterms:created>
  <dcterms:modified xsi:type="dcterms:W3CDTF">2019-02-21T15:56:42Z</dcterms:modified>
</cp:coreProperties>
</file>