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9" r:id="rId4"/>
    <p:sldId id="268" r:id="rId5"/>
    <p:sldId id="260" r:id="rId6"/>
    <p:sldId id="261" r:id="rId7"/>
    <p:sldId id="263" r:id="rId8"/>
    <p:sldId id="264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87910" autoAdjust="0"/>
  </p:normalViewPr>
  <p:slideViewPr>
    <p:cSldViewPr snapToGrid="0">
      <p:cViewPr varScale="1">
        <p:scale>
          <a:sx n="59" d="100"/>
          <a:sy n="59" d="100"/>
        </p:scale>
        <p:origin x="118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735A7-FC55-5B46-B36E-CDF050863DD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A7A82-FB9A-F84E-B031-6925B3E8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33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Known whether &amp; where data </a:t>
            </a:r>
            <a:r>
              <a:rPr lang="en-US" sz="1200" dirty="0" err="1"/>
              <a:t>avaibale</a:t>
            </a:r>
            <a:r>
              <a:rPr lang="en-US" sz="1200" dirty="0"/>
              <a:t> and </a:t>
            </a:r>
            <a:r>
              <a:rPr lang="en-US" sz="1200" dirty="0" err="1"/>
              <a:t>assessbing</a:t>
            </a:r>
            <a:r>
              <a:rPr lang="en-US" sz="1200" dirty="0"/>
              <a:t> it for the </a:t>
            </a:r>
            <a:r>
              <a:rPr lang="en-US" sz="1200" dirty="0" err="1"/>
              <a:t>uswrs</a:t>
            </a:r>
            <a:r>
              <a:rPr lang="en-US" sz="1200" dirty="0"/>
              <a:t> purposes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(QI won’t approve RCT; IRB won’t review QI)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A7A82-FB9A-F84E-B031-6925B3E874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66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8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6273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26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15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7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36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2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5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8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7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0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1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3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A3EC-C2CB-41FE-85BF-C3AA08145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678162"/>
            <a:ext cx="7766936" cy="1646302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Embedded Research Conference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Workgroup C: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Data Resources and Analytics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February 21, 2019</a:t>
            </a:r>
          </a:p>
        </p:txBody>
      </p:sp>
    </p:spTree>
    <p:extLst>
      <p:ext uri="{BB962C8B-B14F-4D97-AF65-F5344CB8AC3E}">
        <p14:creationId xmlns:p14="http://schemas.microsoft.com/office/powerpoint/2010/main" val="3367583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9217780" cy="3962626"/>
          </a:xfrm>
        </p:spPr>
        <p:txBody>
          <a:bodyPr>
            <a:normAutofit/>
          </a:bodyPr>
          <a:lstStyle/>
          <a:p>
            <a:r>
              <a:rPr lang="en-US" sz="2400" dirty="0"/>
              <a:t>Develop descriptions of exemplary practices for data infrastructure and governance</a:t>
            </a:r>
          </a:p>
          <a:p>
            <a:r>
              <a:rPr lang="en-US" sz="2400" dirty="0"/>
              <a:t>Identify best practices on re-use of data, data models, clinical phenotypes</a:t>
            </a:r>
          </a:p>
          <a:p>
            <a:r>
              <a:rPr lang="en-US" sz="2400" dirty="0"/>
              <a:t>Convene expert group to assess research needs in predictive analytics and AI</a:t>
            </a:r>
          </a:p>
          <a:p>
            <a:r>
              <a:rPr lang="en-US" sz="2400" dirty="0"/>
              <a:t>Figure out how to engage community (e.g., patient advisory boards)</a:t>
            </a:r>
          </a:p>
          <a:p>
            <a:r>
              <a:rPr lang="en-US" sz="2400" dirty="0"/>
              <a:t>Role </a:t>
            </a:r>
            <a:r>
              <a:rPr lang="en-US" sz="2400"/>
              <a:t>of common data models???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720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Workgroup vision, aims and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69816"/>
            <a:ext cx="9234109" cy="5047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Principles</a:t>
            </a:r>
          </a:p>
          <a:p>
            <a:r>
              <a:rPr lang="en-US" sz="2400" dirty="0"/>
              <a:t>Data should serve dual purposes of improving care &amp; advancing knowledge (no separate silos)</a:t>
            </a:r>
          </a:p>
          <a:p>
            <a:r>
              <a:rPr lang="en-US" sz="2400" dirty="0"/>
              <a:t>Value of data should be clear to health system </a:t>
            </a:r>
          </a:p>
          <a:p>
            <a:r>
              <a:rPr lang="en-US" sz="2400" dirty="0"/>
              <a:t>Data should routinely include measures that matter to patients </a:t>
            </a:r>
          </a:p>
          <a:p>
            <a:r>
              <a:rPr lang="en-US" sz="2400" dirty="0"/>
              <a:t>Partnered researchers contribute to improving quality of data  and expanding ways to use data for improvement and research</a:t>
            </a:r>
          </a:p>
          <a:p>
            <a:r>
              <a:rPr lang="en-US" sz="2400" dirty="0"/>
              <a:t>Barriers to data use for multiple purposes (access to data and use of data to inform action) are minimized</a:t>
            </a:r>
          </a:p>
          <a:p>
            <a:r>
              <a:rPr lang="en-US" sz="2400" dirty="0"/>
              <a:t>Governance of data represents all users including patients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39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F9A2-14EF-45EC-8CEE-F08D4B1C4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957"/>
          </a:xfrm>
        </p:spPr>
        <p:txBody>
          <a:bodyPr/>
          <a:lstStyle/>
          <a:p>
            <a:r>
              <a:rPr lang="en-US" dirty="0"/>
              <a:t>Current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7E6D5-3E74-46FC-A9ED-64D8B0E6E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96143"/>
            <a:ext cx="9070823" cy="4245219"/>
          </a:xfrm>
        </p:spPr>
        <p:txBody>
          <a:bodyPr>
            <a:normAutofit/>
          </a:bodyPr>
          <a:lstStyle/>
          <a:p>
            <a:r>
              <a:rPr lang="en-US" sz="2400" dirty="0"/>
              <a:t>Different maturity and completeness of data infrastructure in different systems</a:t>
            </a:r>
          </a:p>
          <a:p>
            <a:r>
              <a:rPr lang="en-US" sz="2400" dirty="0"/>
              <a:t>Substantial effort required to get complete, valid, usable data</a:t>
            </a:r>
          </a:p>
          <a:p>
            <a:r>
              <a:rPr lang="en-US" sz="2400" dirty="0"/>
              <a:t>No clear strategy (within systems and between systems) for improving how we collect and use data</a:t>
            </a:r>
          </a:p>
          <a:p>
            <a:r>
              <a:rPr lang="en-US" sz="2400" dirty="0"/>
              <a:t>Silos between operational, improvement and research data</a:t>
            </a:r>
          </a:p>
        </p:txBody>
      </p:sp>
    </p:spTree>
    <p:extLst>
      <p:ext uri="{BB962C8B-B14F-4D97-AF65-F5344CB8AC3E}">
        <p14:creationId xmlns:p14="http://schemas.microsoft.com/office/powerpoint/2010/main" val="248944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44179F-22D9-4CA0-8DA7-4F2461EAB193}"/>
              </a:ext>
            </a:extLst>
          </p:cNvPr>
          <p:cNvSpPr/>
          <p:nvPr/>
        </p:nvSpPr>
        <p:spPr>
          <a:xfrm>
            <a:off x="1254127" y="1920422"/>
            <a:ext cx="1877785" cy="193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Data Sources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EF2EE1-528C-43B1-B864-08103BB029F8}"/>
              </a:ext>
            </a:extLst>
          </p:cNvPr>
          <p:cNvSpPr/>
          <p:nvPr/>
        </p:nvSpPr>
        <p:spPr>
          <a:xfrm>
            <a:off x="6242957" y="1930400"/>
            <a:ext cx="2443843" cy="193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Use Cases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b="1" dirty="0"/>
              <a:t>Improvement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b="1" dirty="0"/>
              <a:t>Research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14970D3D-DACC-42E0-B9BD-9185FF79C666}"/>
              </a:ext>
            </a:extLst>
          </p:cNvPr>
          <p:cNvSpPr/>
          <p:nvPr/>
        </p:nvSpPr>
        <p:spPr>
          <a:xfrm>
            <a:off x="3396342" y="2657022"/>
            <a:ext cx="2612571" cy="233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8423A172-9BCA-4904-904B-58F8921F8A44}"/>
              </a:ext>
            </a:extLst>
          </p:cNvPr>
          <p:cNvSpPr/>
          <p:nvPr/>
        </p:nvSpPr>
        <p:spPr>
          <a:xfrm rot="16200000">
            <a:off x="4337503" y="3135087"/>
            <a:ext cx="699863" cy="263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029565-C3F0-4643-AC38-A79A1045C169}"/>
              </a:ext>
            </a:extLst>
          </p:cNvPr>
          <p:cNvSpPr txBox="1"/>
          <p:nvPr/>
        </p:nvSpPr>
        <p:spPr>
          <a:xfrm>
            <a:off x="3396342" y="4065814"/>
            <a:ext cx="261982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Data Linkages</a:t>
            </a:r>
          </a:p>
          <a:p>
            <a:r>
              <a:rPr lang="en-US" sz="2800" dirty="0"/>
              <a:t>Curation</a:t>
            </a:r>
          </a:p>
          <a:p>
            <a:r>
              <a:rPr lang="en-US" sz="2800" dirty="0"/>
              <a:t>Analytics/Tools</a:t>
            </a:r>
          </a:p>
          <a:p>
            <a:endParaRPr lang="en-US" dirty="0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7E873F22-F993-421B-9331-1DB74E710373}"/>
              </a:ext>
            </a:extLst>
          </p:cNvPr>
          <p:cNvSpPr/>
          <p:nvPr/>
        </p:nvSpPr>
        <p:spPr>
          <a:xfrm>
            <a:off x="2286000" y="783770"/>
            <a:ext cx="4588329" cy="1424218"/>
          </a:xfrm>
          <a:prstGeom prst="arc">
            <a:avLst>
              <a:gd name="adj1" fmla="val 10278258"/>
              <a:gd name="adj2" fmla="val 438036"/>
            </a:avLst>
          </a:prstGeom>
          <a:ln w="9525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F00D104-3061-49EC-AF60-A51BE62D97E1}"/>
              </a:ext>
            </a:extLst>
          </p:cNvPr>
          <p:cNvSpPr txBox="1"/>
          <p:nvPr/>
        </p:nvSpPr>
        <p:spPr>
          <a:xfrm>
            <a:off x="3510641" y="930721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 Refinement</a:t>
            </a:r>
          </a:p>
          <a:p>
            <a:r>
              <a:rPr lang="en-US" sz="2400" dirty="0"/>
              <a:t>And Enhancement</a:t>
            </a:r>
          </a:p>
        </p:txBody>
      </p:sp>
    </p:spTree>
    <p:extLst>
      <p:ext uri="{BB962C8B-B14F-4D97-AF65-F5344CB8AC3E}">
        <p14:creationId xmlns:p14="http://schemas.microsoft.com/office/powerpoint/2010/main" val="225075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Barriers to achieving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1280"/>
            <a:ext cx="8596668" cy="500493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Data currently available may not be adequate to address questions of interest:</a:t>
            </a:r>
          </a:p>
          <a:p>
            <a:pPr lvl="1"/>
            <a:r>
              <a:rPr lang="en-US" sz="2200" dirty="0"/>
              <a:t>Missing data on PROMs, Social determinants, etc.</a:t>
            </a:r>
          </a:p>
          <a:p>
            <a:pPr lvl="1"/>
            <a:r>
              <a:rPr lang="en-US" sz="2200" dirty="0"/>
              <a:t>Quality/validity may not match the purpose</a:t>
            </a:r>
          </a:p>
          <a:p>
            <a:pPr lvl="1"/>
            <a:r>
              <a:rPr lang="en-US" sz="2200" dirty="0"/>
              <a:t>Relevant data may be in different places </a:t>
            </a:r>
            <a:r>
              <a:rPr lang="mr-IN" sz="2200" dirty="0"/>
              <a:t>–</a:t>
            </a:r>
            <a:r>
              <a:rPr lang="en-US" sz="2200" dirty="0"/>
              <a:t> need navigators to know where relevant data is and how to link</a:t>
            </a:r>
          </a:p>
          <a:p>
            <a:r>
              <a:rPr lang="en-US" sz="2400" dirty="0"/>
              <a:t>Perceived regulatory obstacles to rigorous, randomized research </a:t>
            </a:r>
          </a:p>
          <a:p>
            <a:r>
              <a:rPr lang="en-US" sz="2400" dirty="0"/>
              <a:t>Confusion / inconsistent guidance about application of rules governing access to and use of data for improvement vs. research</a:t>
            </a:r>
          </a:p>
          <a:p>
            <a:r>
              <a:rPr lang="en-US" sz="2400" dirty="0"/>
              <a:t> Decisions about changes to data collection, structure and access may not represent needs of all users</a:t>
            </a:r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278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9981"/>
            <a:ext cx="8596668" cy="8164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Recommendations for embedded researchers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243" y="1077686"/>
            <a:ext cx="9372599" cy="594903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More time on local relations to understand users perspective &amp; demonstrate added value of embedded researchers</a:t>
            </a:r>
          </a:p>
          <a:p>
            <a:r>
              <a:rPr lang="en-US" sz="2400" dirty="0"/>
              <a:t>Document and share insights about strengths &amp; limitations of data gained through using it for research so others can benefit</a:t>
            </a:r>
          </a:p>
          <a:p>
            <a:r>
              <a:rPr lang="en-US" sz="2400" dirty="0"/>
              <a:t>Help demonstrate value proposition of high quality data and analysis – why system should help maintain it</a:t>
            </a:r>
          </a:p>
          <a:p>
            <a:r>
              <a:rPr lang="en-US" sz="2400" dirty="0"/>
              <a:t>Help create centralized resources to optimise use of data </a:t>
            </a:r>
          </a:p>
          <a:p>
            <a:pPr lvl="1"/>
            <a:r>
              <a:rPr lang="en-US" sz="2200" dirty="0"/>
              <a:t>(First assess what questions can be answered with existing)</a:t>
            </a:r>
          </a:p>
          <a:p>
            <a:r>
              <a:rPr lang="en-US" sz="2400" dirty="0"/>
              <a:t>Contribute to standards for new data (e</a:t>
            </a:r>
            <a:r>
              <a:rPr lang="nb-NO" sz="2400" dirty="0"/>
              <a:t>.g.</a:t>
            </a:r>
            <a:r>
              <a:rPr lang="en-US" sz="2400" dirty="0"/>
              <a:t> social determinants)</a:t>
            </a:r>
          </a:p>
          <a:p>
            <a:r>
              <a:rPr lang="en-US" sz="2400" dirty="0"/>
              <a:t>Deliver data in different ways for different partners (users)</a:t>
            </a:r>
          </a:p>
          <a:p>
            <a:r>
              <a:rPr lang="en-US" sz="2200" dirty="0"/>
              <a:t> </a:t>
            </a:r>
            <a:r>
              <a:rPr lang="en-US" sz="2200" i="1" dirty="0"/>
              <a:t>Help improve design and data used for QI projects so that results are more likely to add to cumulative knowledge)</a:t>
            </a:r>
          </a:p>
          <a:p>
            <a:r>
              <a:rPr lang="en-US" sz="2200" i="1" dirty="0"/>
              <a:t>Serve as resource to apply outside knowledge to local problems, and to share local learning more widely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785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research funders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89958"/>
            <a:ext cx="9397396" cy="5061856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Consider how the project funding can help build a sustainable data capability in health systems</a:t>
            </a:r>
          </a:p>
          <a:p>
            <a:r>
              <a:rPr lang="en-US" sz="3000" dirty="0"/>
              <a:t>Incentivize partnerships across health systems and with patients (e.g., collaboratives, networks such as PCORNET? ) </a:t>
            </a:r>
          </a:p>
          <a:p>
            <a:r>
              <a:rPr lang="en-US" sz="3000" dirty="0"/>
              <a:t>Help establish standards for research proposals involving AI and other predictive analytic methods</a:t>
            </a:r>
          </a:p>
          <a:p>
            <a:r>
              <a:rPr lang="en-US" sz="3000" dirty="0"/>
              <a:t>Fund research to evaluate the added value of new data elements and data systems</a:t>
            </a:r>
          </a:p>
          <a:p>
            <a:r>
              <a:rPr lang="en-US" sz="3000" dirty="0"/>
              <a:t>(Fund research to determine the most effective models of embedded research/embedded data science)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635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89" y="609600"/>
            <a:ext cx="9315753" cy="1093788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Recommendations for health system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703388"/>
            <a:ext cx="9144000" cy="4664755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Commitment to infrastructure (data &amp; people) to support LHS </a:t>
            </a:r>
            <a:r>
              <a:rPr lang="mr-IN" sz="3000" dirty="0"/>
              <a:t>–</a:t>
            </a:r>
            <a:r>
              <a:rPr lang="en-US" sz="3000" dirty="0"/>
              <a:t> contribute to salaries</a:t>
            </a:r>
          </a:p>
          <a:p>
            <a:r>
              <a:rPr lang="en-US" sz="3000" dirty="0"/>
              <a:t>Facilitate access to data for multiple uses – break down data silos </a:t>
            </a:r>
          </a:p>
          <a:p>
            <a:r>
              <a:rPr lang="en-US" sz="3000" dirty="0"/>
              <a:t>Participate in process to develop use cases/clinical questions to help prioritise data needs.</a:t>
            </a:r>
          </a:p>
          <a:p>
            <a:r>
              <a:rPr lang="en-US" sz="3000" dirty="0"/>
              <a:t>Participate in collaboratives (e</a:t>
            </a:r>
            <a:r>
              <a:rPr lang="nb-NO" sz="3000" dirty="0"/>
              <a:t>.g.</a:t>
            </a:r>
            <a:r>
              <a:rPr lang="en-US" sz="3000" dirty="0"/>
              <a:t> data sharing) &amp; share findings so others can benefit</a:t>
            </a:r>
          </a:p>
          <a:p>
            <a:r>
              <a:rPr lang="en-US" sz="3000" dirty="0"/>
              <a:t>Develop new partnerships with data scientists &amp; other disciplines from outside healthcare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6170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patients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923866" cy="399528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Identify and advocate for patient-centered measures in research and clinical care</a:t>
            </a:r>
          </a:p>
          <a:p>
            <a:r>
              <a:rPr lang="en-US" sz="3200" dirty="0"/>
              <a:t>Contribute to process to define how data are used and deployed, to support transparent and accountable use</a:t>
            </a:r>
          </a:p>
          <a:p>
            <a:r>
              <a:rPr lang="en-US" sz="3200" dirty="0"/>
              <a:t>Represent patient perspective on QI / research discussions</a:t>
            </a:r>
          </a:p>
          <a:p>
            <a:r>
              <a:rPr lang="en-US" sz="3200" dirty="0"/>
              <a:t>Community/patient representation in data use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0873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</TotalTime>
  <Words>691</Words>
  <Application>Microsoft Office PowerPoint</Application>
  <PresentationFormat>Widescreen</PresentationFormat>
  <Paragraphs>68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Mangal</vt:lpstr>
      <vt:lpstr>Trebuchet MS</vt:lpstr>
      <vt:lpstr>Wingdings 3</vt:lpstr>
      <vt:lpstr>Facet</vt:lpstr>
      <vt:lpstr>Embedded Research Conference  Workgroup C: Data Resources and Analytics  February 21, 2019</vt:lpstr>
      <vt:lpstr>Workgroup vision, aims and goals</vt:lpstr>
      <vt:lpstr>Current State</vt:lpstr>
      <vt:lpstr>PowerPoint Presentation</vt:lpstr>
      <vt:lpstr>Barriers to achieving vision</vt:lpstr>
      <vt:lpstr>Recommendations for embedded researchers</vt:lpstr>
      <vt:lpstr>Recommendations for research funders</vt:lpstr>
      <vt:lpstr>Recommendations for health system leaders</vt:lpstr>
      <vt:lpstr>Recommendations for patients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Research Conference  Workgroup A:  Organizational Arrangements: Governance, Staffing, Funding  February 20, 2019</dc:title>
  <dc:creator>Brian S Mittman</dc:creator>
  <cp:lastModifiedBy>Atkins, David MD, MPH</cp:lastModifiedBy>
  <cp:revision>66</cp:revision>
  <dcterms:created xsi:type="dcterms:W3CDTF">2019-02-20T16:30:09Z</dcterms:created>
  <dcterms:modified xsi:type="dcterms:W3CDTF">2019-02-21T15:59:05Z</dcterms:modified>
</cp:coreProperties>
</file>