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0" r:id="rId1"/>
  </p:sldMasterIdLst>
  <p:notesMasterIdLst>
    <p:notesMasterId r:id="rId13"/>
  </p:notesMasterIdLst>
  <p:sldIdLst>
    <p:sldId id="278" r:id="rId2"/>
    <p:sldId id="279" r:id="rId3"/>
    <p:sldId id="267" r:id="rId4"/>
    <p:sldId id="275" r:id="rId5"/>
    <p:sldId id="276" r:id="rId6"/>
    <p:sldId id="268" r:id="rId7"/>
    <p:sldId id="261" r:id="rId8"/>
    <p:sldId id="263" r:id="rId9"/>
    <p:sldId id="264" r:id="rId10"/>
    <p:sldId id="274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Damschroder" initials="LD" lastIdx="1" clrIdx="0">
    <p:extLst>
      <p:ext uri="{19B8F6BF-5375-455C-9EA6-DF929625EA0E}">
        <p15:presenceInfo xmlns:p15="http://schemas.microsoft.com/office/powerpoint/2012/main" userId="a61c201cac1fd89b" providerId="Windows Live"/>
      </p:ext>
    </p:extLst>
  </p:cmAuthor>
  <p:cmAuthor id="2" name="Christian Helfrich" initials="CH" lastIdx="1" clrIdx="1">
    <p:extLst>
      <p:ext uri="{19B8F6BF-5375-455C-9EA6-DF929625EA0E}">
        <p15:presenceInfo xmlns:p15="http://schemas.microsoft.com/office/powerpoint/2012/main" userId="5b74fcce6b6bb5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12E8-4766-4CCC-826A-CDAA37929FC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0AABC-FFA7-4D45-8A07-E4999670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embedded research? Literature has poor, incomplete definitions</a:t>
            </a:r>
          </a:p>
          <a:p>
            <a:r>
              <a:rPr lang="en-US" dirty="0"/>
              <a:t>What is the evidence supporting embedded research?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ABC-FFA7-4D45-8A07-E499967076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8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e.g., KP, Intermountain, VA, Geisinger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ABC-FFA7-4D45-8A07-E499967076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5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. Define the role of the embedded researcher (and program): what do you bring in terms of capabilities (e.g., data analysis) and what won't you be able to do (e.g., data acquisition)?</a:t>
            </a:r>
          </a:p>
          <a:p>
            <a:r>
              <a:rPr lang="en-US" sz="1200" dirty="0"/>
              <a:t>		b. Alternative research designs: hybrid trials, stepped-wedge, interrupted time series</a:t>
            </a:r>
          </a:p>
          <a:p>
            <a:r>
              <a:rPr lang="en-US" sz="1200" dirty="0"/>
              <a:t>			</a:t>
            </a:r>
            <a:r>
              <a:rPr lang="en-US" sz="1200" dirty="0" err="1"/>
              <a:t>i</a:t>
            </a:r>
            <a:r>
              <a:rPr lang="en-US" sz="1200" dirty="0"/>
              <a:t>. Help explain in simple language what they are, how they can make it possible to do more rigorous evaluations while still moving quickly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A070-71BD-4DC5-8225-03ED94555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42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804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516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966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2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131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874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7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864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02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group of people in a room&#10;&#10;Description automatically generated">
            <a:extLst>
              <a:ext uri="{FF2B5EF4-FFF2-40B4-BE49-F238E27FC236}">
                <a16:creationId xmlns:a16="http://schemas.microsoft.com/office/drawing/2014/main" id="{5D361956-2AE9-4A5B-95DC-AADEF1F22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006"/>
          <a:stretch/>
        </p:blipFill>
        <p:spPr>
          <a:xfrm>
            <a:off x="0" y="0"/>
            <a:ext cx="6764936" cy="3602038"/>
          </a:xfrm>
        </p:spPr>
      </p:pic>
      <p:pic>
        <p:nvPicPr>
          <p:cNvPr id="15" name="Picture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9EE87EA-F614-4680-8BD6-459DC9CB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8" t="26667" r="5290" b="10242"/>
          <a:stretch/>
        </p:blipFill>
        <p:spPr>
          <a:xfrm>
            <a:off x="5276538" y="2844193"/>
            <a:ext cx="6915461" cy="40866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68FBC1-F208-4F87-914B-1A0F6F936615}"/>
              </a:ext>
            </a:extLst>
          </p:cNvPr>
          <p:cNvSpPr txBox="1">
            <a:spLocks/>
          </p:cNvSpPr>
          <p:nvPr/>
        </p:nvSpPr>
        <p:spPr>
          <a:xfrm>
            <a:off x="668270" y="4068489"/>
            <a:ext cx="4263495" cy="1912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Workgroup 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12914A-8901-45A6-A879-90D09B2307BC}"/>
              </a:ext>
            </a:extLst>
          </p:cNvPr>
          <p:cNvSpPr txBox="1">
            <a:spLocks/>
          </p:cNvSpPr>
          <p:nvPr/>
        </p:nvSpPr>
        <p:spPr>
          <a:xfrm>
            <a:off x="6907653" y="290713"/>
            <a:ext cx="5284345" cy="22576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Accelerating Implementation of Embedded Research Output</a:t>
            </a:r>
          </a:p>
        </p:txBody>
      </p:sp>
    </p:spTree>
    <p:extLst>
      <p:ext uri="{BB962C8B-B14F-4D97-AF65-F5344CB8AC3E}">
        <p14:creationId xmlns:p14="http://schemas.microsoft.com/office/powerpoint/2010/main" val="1710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944-0DCC-4AB3-BDC0-B570D4D3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024D-5763-4AF5-8E34-58EB26F4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analysis &amp; interpretation</a:t>
            </a:r>
          </a:p>
          <a:p>
            <a:r>
              <a:rPr lang="en-US" dirty="0"/>
              <a:t>Communication and messaging</a:t>
            </a:r>
          </a:p>
          <a:p>
            <a:pPr lvl="1"/>
            <a:r>
              <a:rPr lang="en-US" dirty="0"/>
              <a:t>Lay Media</a:t>
            </a:r>
          </a:p>
          <a:p>
            <a:pPr lvl="2"/>
            <a:r>
              <a:rPr lang="en-US" dirty="0"/>
              <a:t>Washington Post Article</a:t>
            </a:r>
          </a:p>
          <a:p>
            <a:pPr lvl="1"/>
            <a:r>
              <a:rPr lang="en-US" dirty="0"/>
              <a:t>System Leaders – Policy-makers</a:t>
            </a:r>
          </a:p>
          <a:p>
            <a:pPr lvl="2"/>
            <a:r>
              <a:rPr lang="en-US" dirty="0"/>
              <a:t>NEJM @Catalyst</a:t>
            </a:r>
          </a:p>
          <a:p>
            <a:pPr lvl="2"/>
            <a:r>
              <a:rPr lang="en-US" dirty="0"/>
              <a:t>HBR/Blog</a:t>
            </a:r>
          </a:p>
          <a:p>
            <a:pPr lvl="2"/>
            <a:r>
              <a:rPr lang="en-US" dirty="0"/>
              <a:t>Health Affairs</a:t>
            </a:r>
          </a:p>
          <a:p>
            <a:pPr lvl="2"/>
            <a:r>
              <a:rPr lang="en-US" dirty="0"/>
              <a:t>Tweets</a:t>
            </a:r>
          </a:p>
          <a:p>
            <a:pPr lvl="2"/>
            <a:r>
              <a:rPr lang="en-US" dirty="0"/>
              <a:t>Blogs</a:t>
            </a:r>
          </a:p>
          <a:p>
            <a:r>
              <a:rPr lang="en-US" dirty="0"/>
              <a:t>Highlight multi-perspective insights and recommendations</a:t>
            </a:r>
          </a:p>
          <a:p>
            <a:pPr lvl="1"/>
            <a:r>
              <a:rPr lang="en-US" dirty="0"/>
              <a:t>Health System</a:t>
            </a:r>
          </a:p>
          <a:p>
            <a:pPr lvl="1"/>
            <a:r>
              <a:rPr lang="en-US" dirty="0"/>
              <a:t>Researchers</a:t>
            </a:r>
          </a:p>
          <a:p>
            <a:pPr lvl="1"/>
            <a:r>
              <a:rPr lang="en-US" dirty="0"/>
              <a:t>Patients </a:t>
            </a:r>
          </a:p>
          <a:p>
            <a:pPr lvl="1"/>
            <a:r>
              <a:rPr lang="en-US" dirty="0"/>
              <a:t>Funders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group of people in a room&#10;&#10;Description automatically generated">
            <a:extLst>
              <a:ext uri="{FF2B5EF4-FFF2-40B4-BE49-F238E27FC236}">
                <a16:creationId xmlns:a16="http://schemas.microsoft.com/office/drawing/2014/main" id="{5D361956-2AE9-4A5B-95DC-AADEF1F22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006"/>
          <a:stretch/>
        </p:blipFill>
        <p:spPr>
          <a:xfrm>
            <a:off x="53007" y="0"/>
            <a:ext cx="8686163" cy="4625009"/>
          </a:xfrm>
        </p:spPr>
      </p:pic>
      <p:pic>
        <p:nvPicPr>
          <p:cNvPr id="15" name="Picture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9EE87EA-F614-4680-8BD6-459DC9CB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8" t="26667" r="5290" b="10242"/>
          <a:stretch/>
        </p:blipFill>
        <p:spPr>
          <a:xfrm>
            <a:off x="5738190" y="3117007"/>
            <a:ext cx="6453809" cy="381388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A10EA57-E0D6-4655-805C-57491BDD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84" y="402601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An amazing multi-perspective team</a:t>
            </a:r>
          </a:p>
        </p:txBody>
      </p:sp>
    </p:spTree>
    <p:extLst>
      <p:ext uri="{BB962C8B-B14F-4D97-AF65-F5344CB8AC3E}">
        <p14:creationId xmlns:p14="http://schemas.microsoft.com/office/powerpoint/2010/main" val="26977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D8DAC9-5041-4A65-8CDB-8AE5B6E6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1D0B0B-00C0-4ECD-8D11-1BC1C1717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4570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Laura Damschroder</a:t>
            </a:r>
          </a:p>
          <a:p>
            <a:pPr marL="0" indent="0">
              <a:buNone/>
            </a:pPr>
            <a:r>
              <a:rPr lang="en-US" sz="2600" dirty="0"/>
              <a:t>Christian Helfrich</a:t>
            </a:r>
          </a:p>
          <a:p>
            <a:pPr marL="0" indent="0">
              <a:buNone/>
            </a:pPr>
            <a:r>
              <a:rPr lang="en-US" sz="2600" dirty="0" err="1"/>
              <a:t>NithyaPriya</a:t>
            </a:r>
            <a:r>
              <a:rPr lang="en-US" sz="2600" dirty="0"/>
              <a:t> Ramalingam</a:t>
            </a:r>
          </a:p>
          <a:p>
            <a:pPr marL="0" indent="0">
              <a:buNone/>
            </a:pPr>
            <a:r>
              <a:rPr lang="en-US" sz="2600" dirty="0"/>
              <a:t>A. Rani Elwy</a:t>
            </a:r>
          </a:p>
          <a:p>
            <a:pPr marL="0" indent="0">
              <a:buNone/>
            </a:pPr>
            <a:r>
              <a:rPr lang="en-US" sz="2600" dirty="0"/>
              <a:t>Adam Sharp</a:t>
            </a:r>
          </a:p>
          <a:p>
            <a:pPr marL="0" indent="0">
              <a:buNone/>
            </a:pPr>
            <a:r>
              <a:rPr lang="en-US" sz="2600" dirty="0"/>
              <a:t>Amy </a:t>
            </a:r>
            <a:r>
              <a:rPr lang="en-US" sz="2600" dirty="0" err="1"/>
              <a:t>Huebschmann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Amy Kilbourne</a:t>
            </a:r>
          </a:p>
          <a:p>
            <a:pPr marL="0" indent="0">
              <a:buNone/>
            </a:pPr>
            <a:r>
              <a:rPr lang="en-US" sz="2600" dirty="0"/>
              <a:t>Benjamin Broder</a:t>
            </a:r>
          </a:p>
          <a:p>
            <a:pPr marL="0" indent="0">
              <a:buNone/>
            </a:pPr>
            <a:r>
              <a:rPr lang="en-US" sz="2600" dirty="0"/>
              <a:t>Benson Hsu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11466-09BF-4E67-9651-4D7169F8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724" y="1825625"/>
            <a:ext cx="314023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/>
              <a:t>Cara Lewis</a:t>
            </a:r>
          </a:p>
          <a:p>
            <a:pPr marL="0" indent="0">
              <a:buNone/>
            </a:pPr>
            <a:r>
              <a:rPr lang="en-US" sz="3300" dirty="0"/>
              <a:t>Diana </a:t>
            </a:r>
            <a:r>
              <a:rPr lang="en-US" sz="3300" dirty="0" err="1"/>
              <a:t>Buist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George T. </a:t>
            </a:r>
            <a:r>
              <a:rPr lang="en-US" sz="3300" dirty="0" err="1"/>
              <a:t>Blike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Heather Limper</a:t>
            </a:r>
          </a:p>
          <a:p>
            <a:pPr marL="0" indent="0">
              <a:buNone/>
            </a:pPr>
            <a:r>
              <a:rPr lang="en-US" sz="3300" dirty="0"/>
              <a:t>Jane Brock</a:t>
            </a:r>
          </a:p>
          <a:p>
            <a:pPr marL="0" indent="0">
              <a:buNone/>
            </a:pPr>
            <a:r>
              <a:rPr lang="en-US" sz="3300" dirty="0"/>
              <a:t>Karen Crotty</a:t>
            </a:r>
          </a:p>
          <a:p>
            <a:pPr marL="0" indent="0">
              <a:buNone/>
            </a:pPr>
            <a:r>
              <a:rPr lang="en-US" sz="3300" dirty="0"/>
              <a:t>Laura </a:t>
            </a:r>
            <a:r>
              <a:rPr lang="en-US" sz="3300" dirty="0" err="1"/>
              <a:t>Seeff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M. Rashad </a:t>
            </a:r>
            <a:r>
              <a:rPr lang="en-US" sz="3300" dirty="0" err="1"/>
              <a:t>Massoud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Maureen Fagan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C720916-C238-49A2-AA3F-3B62FF672C38}"/>
              </a:ext>
            </a:extLst>
          </p:cNvPr>
          <p:cNvSpPr txBox="1">
            <a:spLocks/>
          </p:cNvSpPr>
          <p:nvPr/>
        </p:nvSpPr>
        <p:spPr>
          <a:xfrm>
            <a:off x="8009036" y="1809579"/>
            <a:ext cx="3288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Michael Ho</a:t>
            </a:r>
          </a:p>
          <a:p>
            <a:pPr marL="0" indent="0">
              <a:buNone/>
            </a:pPr>
            <a:r>
              <a:rPr lang="en-US" dirty="0"/>
              <a:t>Paula Lozano</a:t>
            </a:r>
          </a:p>
          <a:p>
            <a:pPr marL="0" indent="0">
              <a:buNone/>
            </a:pPr>
            <a:r>
              <a:rPr lang="en-US" dirty="0"/>
              <a:t>Ralph Gonzales</a:t>
            </a:r>
          </a:p>
          <a:p>
            <a:pPr marL="0" indent="0">
              <a:buNone/>
            </a:pPr>
            <a:r>
              <a:rPr lang="en-US" dirty="0"/>
              <a:t>Sarah Greene</a:t>
            </a:r>
          </a:p>
          <a:p>
            <a:pPr marL="0" indent="0">
              <a:buNone/>
            </a:pPr>
            <a:r>
              <a:rPr lang="en-US" dirty="0"/>
              <a:t>Katherine </a:t>
            </a:r>
            <a:r>
              <a:rPr lang="en-US" dirty="0" err="1"/>
              <a:t>Wilemon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Elizabeth A McGlynn</a:t>
            </a:r>
          </a:p>
          <a:p>
            <a:pPr marL="0" indent="0">
              <a:buNone/>
            </a:pPr>
            <a:r>
              <a:rPr lang="en-US" dirty="0"/>
              <a:t>Andrew Knighton</a:t>
            </a:r>
          </a:p>
          <a:p>
            <a:pPr marL="0" indent="0">
              <a:buNone/>
            </a:pPr>
            <a:r>
              <a:rPr lang="en-US" dirty="0"/>
              <a:t>Lee A Fleisher </a:t>
            </a:r>
          </a:p>
        </p:txBody>
      </p:sp>
    </p:spTree>
    <p:extLst>
      <p:ext uri="{BB962C8B-B14F-4D97-AF65-F5344CB8AC3E}">
        <p14:creationId xmlns:p14="http://schemas.microsoft.com/office/powerpoint/2010/main" val="93962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2C09-0D04-469A-BF3E-2E9C5249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for Embedded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1805-BBE1-4EAD-8364-0C602B1D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is best friends, we maximize learning for everyone, and  implement evidence-based practices FAST and perfectly every time</a:t>
            </a:r>
          </a:p>
          <a:p>
            <a:pPr lvl="1"/>
            <a:r>
              <a:rPr lang="en-US" dirty="0"/>
              <a:t>High ROI for the health system</a:t>
            </a:r>
          </a:p>
          <a:p>
            <a:pPr lvl="1"/>
            <a:r>
              <a:rPr lang="en-US" dirty="0"/>
              <a:t>Researchers make a difference in the world</a:t>
            </a:r>
          </a:p>
          <a:p>
            <a:pPr lvl="1"/>
            <a:r>
              <a:rPr lang="en-US" dirty="0"/>
              <a:t>Funders fund programs that truly disrupt and innovate health care</a:t>
            </a:r>
          </a:p>
          <a:p>
            <a:pPr lvl="1"/>
            <a:r>
              <a:rPr lang="en-US" dirty="0"/>
              <a:t>Patients and communities are partners with health systems</a:t>
            </a:r>
          </a:p>
          <a:p>
            <a:pPr lvl="1"/>
            <a:r>
              <a:rPr lang="en-US" dirty="0"/>
              <a:t>Better health for patients and communities is the goal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5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936645-D79C-455F-9A0A-03C4EE802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41" b="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EF6D4-D1FF-4951-AE45-D9AC3A0B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" y="196132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Chaos</a:t>
            </a:r>
            <a:br>
              <a:rPr lang="en-US" sz="2800" dirty="0">
                <a:solidFill>
                  <a:srgbClr val="262626"/>
                </a:solidFill>
              </a:rPr>
            </a:br>
            <a:r>
              <a:rPr lang="en-US" sz="1800" dirty="0">
                <a:solidFill>
                  <a:srgbClr val="262626"/>
                </a:solidFill>
              </a:rPr>
              <a:t>(Storming: a normal team process)</a:t>
            </a:r>
            <a:endParaRPr lang="en-US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6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2A5-28B8-4150-A737-44DEA5E4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D589-28AE-422B-BD69-EE233F79E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Highest performing health systems ALL have models of embedded research</a:t>
            </a:r>
          </a:p>
          <a:p>
            <a:r>
              <a:rPr lang="en-US" dirty="0"/>
              <a:t>System feels level of urgency: disrupt or die</a:t>
            </a:r>
          </a:p>
          <a:p>
            <a:pPr lvl="1"/>
            <a:r>
              <a:rPr lang="en-US" dirty="0"/>
              <a:t>C-Suite </a:t>
            </a:r>
            <a:r>
              <a:rPr lang="en-US" dirty="0">
                <a:sym typeface="Wingdings" panose="05000000000000000000" pitchFamily="2" charset="2"/>
              </a:rPr>
              <a:t> Middle managers  frontline</a:t>
            </a:r>
          </a:p>
          <a:p>
            <a:pPr lvl="1"/>
            <a:r>
              <a:rPr lang="en-US" dirty="0"/>
              <a:t>External forces e.g., Big Tech poaching </a:t>
            </a:r>
          </a:p>
          <a:p>
            <a:r>
              <a:rPr lang="en-US" dirty="0"/>
              <a:t>System leaders have incentive to *evaluate*</a:t>
            </a:r>
          </a:p>
          <a:p>
            <a:pPr lvl="1"/>
            <a:r>
              <a:rPr lang="en-US" dirty="0"/>
              <a:t>System leaders value evidence </a:t>
            </a:r>
          </a:p>
          <a:p>
            <a:pPr lvl="1"/>
            <a:r>
              <a:rPr lang="en-US" dirty="0"/>
              <a:t>Include in performance evaluations</a:t>
            </a:r>
          </a:p>
          <a:p>
            <a:r>
              <a:rPr lang="en-US" dirty="0"/>
              <a:t>Established definition of “embedded research”</a:t>
            </a:r>
          </a:p>
          <a:p>
            <a:r>
              <a:rPr lang="en-US" dirty="0"/>
              <a:t>Horizontal integration</a:t>
            </a:r>
          </a:p>
          <a:p>
            <a:r>
              <a:rPr lang="en-US" dirty="0"/>
              <a:t>Alignment of incentives for system and researcher</a:t>
            </a:r>
          </a:p>
          <a:p>
            <a:r>
              <a:rPr lang="en-US" dirty="0"/>
              <a:t>Metrics to measure success of embedded research</a:t>
            </a:r>
          </a:p>
          <a:p>
            <a:r>
              <a:rPr lang="en-US" dirty="0"/>
              <a:t>Training Available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CCBA-0E74-4BA3-80ED-6A0B7FD1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(gaps, opportunities to improve)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FC5F-4064-46DB-80F7-D01E0A46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understand what is working, where &amp; why</a:t>
            </a:r>
          </a:p>
          <a:p>
            <a:r>
              <a:rPr lang="en-US" dirty="0"/>
              <a:t>Misalignment between system priorities and research foci</a:t>
            </a:r>
          </a:p>
          <a:p>
            <a:pPr lvl="1"/>
            <a:r>
              <a:rPr lang="en-US" dirty="0"/>
              <a:t>ROI v R01</a:t>
            </a:r>
          </a:p>
          <a:p>
            <a:r>
              <a:rPr lang="en-US" dirty="0"/>
              <a:t>Established methods and approach to embedded research have not been translated into system operations</a:t>
            </a:r>
          </a:p>
          <a:p>
            <a:pPr lvl="1"/>
            <a:r>
              <a:rPr lang="en-US" dirty="0"/>
              <a:t>No one knows what embedded research is</a:t>
            </a:r>
          </a:p>
          <a:p>
            <a:r>
              <a:rPr lang="en-US" dirty="0"/>
              <a:t>Pace and efficiency of translating EBI is slow and clunky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30598-ABBC-45E1-8B91-E817260C37E2}"/>
              </a:ext>
            </a:extLst>
          </p:cNvPr>
          <p:cNvSpPr/>
          <p:nvPr/>
        </p:nvSpPr>
        <p:spPr>
          <a:xfrm>
            <a:off x="-3180826" y="6003409"/>
            <a:ext cx="257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Learning repository?</a:t>
            </a:r>
          </a:p>
        </p:txBody>
      </p:sp>
    </p:spTree>
    <p:extLst>
      <p:ext uri="{BB962C8B-B14F-4D97-AF65-F5344CB8AC3E}">
        <p14:creationId xmlns:p14="http://schemas.microsoft.com/office/powerpoint/2010/main" val="267413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7FB4-A593-4B3B-A76E-55BA0DAB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429"/>
          </a:xfrm>
        </p:spPr>
        <p:txBody>
          <a:bodyPr/>
          <a:lstStyle/>
          <a:p>
            <a:pPr algn="ctr"/>
            <a:r>
              <a:rPr lang="en-US" dirty="0"/>
              <a:t>Recommendations for Researchers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E204-D31C-4BE5-BFC2-4D8DCC9E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338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Communicate the Value Proposition of embedded research to trainees, academic leaders, system leaders, payers and patients …</a:t>
            </a:r>
          </a:p>
          <a:p>
            <a:pPr lvl="1"/>
            <a:r>
              <a:rPr lang="en-US" sz="2200" dirty="0"/>
              <a:t>Define the role of the embedded researcher (and program)</a:t>
            </a:r>
          </a:p>
          <a:p>
            <a:pPr lvl="1"/>
            <a:r>
              <a:rPr lang="en-US" sz="2200" dirty="0"/>
              <a:t>Develop pitch for rigor while still moving quickly</a:t>
            </a:r>
          </a:p>
          <a:p>
            <a:pPr lvl="1"/>
            <a:r>
              <a:rPr lang="en-US" sz="2200" dirty="0"/>
              <a:t>Impact on quality, cost and patient/family experience</a:t>
            </a:r>
          </a:p>
          <a:p>
            <a:r>
              <a:rPr lang="en-US" sz="2600" dirty="0"/>
              <a:t>Our research should check all 4 boxes: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Rapid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Relevant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Relationship-driven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Rigorous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85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7FB4-A593-4B3B-A76E-55BA0DAB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Recommendations for research funders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E204-D31C-4BE5-BFC2-4D8DCC9E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338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Align funding for embedded research w/ health systems' priorities</a:t>
            </a:r>
          </a:p>
          <a:p>
            <a:pPr lvl="1"/>
            <a:r>
              <a:rPr lang="en-US" sz="2200" dirty="0"/>
              <a:t>Makes it gravy for health systems to engage embedded researchers--they were going to do it anyway</a:t>
            </a:r>
          </a:p>
          <a:p>
            <a:pPr lvl="1"/>
            <a:endParaRPr lang="en-US" sz="2200" dirty="0"/>
          </a:p>
          <a:p>
            <a:r>
              <a:rPr lang="en-US" sz="2600" dirty="0"/>
              <a:t>Create and prioritize new streams of funding </a:t>
            </a:r>
          </a:p>
          <a:p>
            <a:pPr lvl="1"/>
            <a:r>
              <a:rPr lang="en-US" sz="2200" dirty="0"/>
              <a:t>Rapid submission and review (off cycle)</a:t>
            </a:r>
          </a:p>
          <a:p>
            <a:endParaRPr lang="en-US" sz="2600" dirty="0"/>
          </a:p>
          <a:p>
            <a:r>
              <a:rPr lang="en-US" sz="2600" dirty="0"/>
              <a:t>Create study sections and train reviewers </a:t>
            </a:r>
          </a:p>
          <a:p>
            <a:endParaRPr lang="en-US" sz="2600" dirty="0"/>
          </a:p>
          <a:p>
            <a:r>
              <a:rPr lang="en-US" sz="2600" dirty="0"/>
              <a:t>Fund curated embedded-research learning repository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35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7FB4-A593-4B3B-A76E-55BA0DAB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03071" cy="816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Recommendations for health system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E204-D31C-4BE5-BFC2-4D8DCC9E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338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Put implementation science structures in place to complement QI </a:t>
            </a:r>
          </a:p>
          <a:p>
            <a:pPr lvl="1"/>
            <a:r>
              <a:rPr lang="en-US" sz="2200" dirty="0"/>
              <a:t>Ensure health system have robust quality capabilities (Project management, HIT, data analytics, improvement advisors)</a:t>
            </a:r>
          </a:p>
          <a:p>
            <a:pPr lvl="1"/>
            <a:r>
              <a:rPr lang="en-US" sz="2200" dirty="0"/>
              <a:t>Get embedded researchers involved from start to finish (access to data)</a:t>
            </a:r>
          </a:p>
          <a:p>
            <a:pPr lvl="1"/>
            <a:r>
              <a:rPr lang="en-US" sz="2200" dirty="0"/>
              <a:t>System for QI determination &amp; publication of non-human subjects research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17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571</Words>
  <Application>Microsoft Office PowerPoint</Application>
  <PresentationFormat>Widescreen</PresentationFormat>
  <Paragraphs>110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Members</vt:lpstr>
      <vt:lpstr>Vision for Embedded Science</vt:lpstr>
      <vt:lpstr>Chaos (Storming: a normal team process)</vt:lpstr>
      <vt:lpstr>Pre-Conditions</vt:lpstr>
      <vt:lpstr>Current state (gaps, opportunities to improve)</vt:lpstr>
      <vt:lpstr>Recommendations for Researchers</vt:lpstr>
      <vt:lpstr>Recommendations for research funders</vt:lpstr>
      <vt:lpstr>Recommendations for health system leaders</vt:lpstr>
      <vt:lpstr>Next Steps</vt:lpstr>
      <vt:lpstr>An amazing multi-perspective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Workgroup E</dc:title>
  <dc:creator>Laura Damschroder</dc:creator>
  <cp:lastModifiedBy>Christian Helfrich</cp:lastModifiedBy>
  <cp:revision>14</cp:revision>
  <dcterms:created xsi:type="dcterms:W3CDTF">2019-02-21T04:11:22Z</dcterms:created>
  <dcterms:modified xsi:type="dcterms:W3CDTF">2019-02-21T16:47:29Z</dcterms:modified>
</cp:coreProperties>
</file>